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notesMasterIdLst>
    <p:notesMasterId r:id="rId73"/>
  </p:notesMasterIdLst>
  <p:sldIdLst>
    <p:sldId id="446" r:id="rId2"/>
    <p:sldId id="447" r:id="rId3"/>
    <p:sldId id="484" r:id="rId4"/>
    <p:sldId id="555" r:id="rId5"/>
    <p:sldId id="556" r:id="rId6"/>
    <p:sldId id="557" r:id="rId7"/>
    <p:sldId id="558" r:id="rId8"/>
    <p:sldId id="559" r:id="rId9"/>
    <p:sldId id="560" r:id="rId10"/>
    <p:sldId id="561" r:id="rId11"/>
    <p:sldId id="562" r:id="rId12"/>
    <p:sldId id="563" r:id="rId13"/>
    <p:sldId id="564" r:id="rId14"/>
    <p:sldId id="565" r:id="rId15"/>
    <p:sldId id="566" r:id="rId16"/>
    <p:sldId id="593" r:id="rId17"/>
    <p:sldId id="594" r:id="rId18"/>
    <p:sldId id="595" r:id="rId19"/>
    <p:sldId id="596" r:id="rId20"/>
    <p:sldId id="597" r:id="rId21"/>
    <p:sldId id="598" r:id="rId22"/>
    <p:sldId id="567" r:id="rId23"/>
    <p:sldId id="568" r:id="rId24"/>
    <p:sldId id="569" r:id="rId25"/>
    <p:sldId id="570" r:id="rId26"/>
    <p:sldId id="571" r:id="rId27"/>
    <p:sldId id="572" r:id="rId28"/>
    <p:sldId id="573" r:id="rId29"/>
    <p:sldId id="574" r:id="rId30"/>
    <p:sldId id="575" r:id="rId31"/>
    <p:sldId id="576" r:id="rId32"/>
    <p:sldId id="577" r:id="rId33"/>
    <p:sldId id="578" r:id="rId34"/>
    <p:sldId id="579" r:id="rId35"/>
    <p:sldId id="580" r:id="rId36"/>
    <p:sldId id="581" r:id="rId37"/>
    <p:sldId id="582" r:id="rId38"/>
    <p:sldId id="583" r:id="rId39"/>
    <p:sldId id="584" r:id="rId40"/>
    <p:sldId id="585" r:id="rId41"/>
    <p:sldId id="586" r:id="rId42"/>
    <p:sldId id="587" r:id="rId43"/>
    <p:sldId id="600" r:id="rId44"/>
    <p:sldId id="601" r:id="rId45"/>
    <p:sldId id="588" r:id="rId46"/>
    <p:sldId id="589" r:id="rId47"/>
    <p:sldId id="590" r:id="rId48"/>
    <p:sldId id="591" r:id="rId49"/>
    <p:sldId id="592" r:id="rId50"/>
    <p:sldId id="599" r:id="rId51"/>
    <p:sldId id="467" r:id="rId52"/>
    <p:sldId id="468" r:id="rId53"/>
    <p:sldId id="485" r:id="rId54"/>
    <p:sldId id="486" r:id="rId55"/>
    <p:sldId id="469" r:id="rId56"/>
    <p:sldId id="470" r:id="rId57"/>
    <p:sldId id="471" r:id="rId58"/>
    <p:sldId id="472" r:id="rId59"/>
    <p:sldId id="473" r:id="rId60"/>
    <p:sldId id="474" r:id="rId61"/>
    <p:sldId id="475" r:id="rId62"/>
    <p:sldId id="476" r:id="rId63"/>
    <p:sldId id="477" r:id="rId64"/>
    <p:sldId id="478" r:id="rId65"/>
    <p:sldId id="479" r:id="rId66"/>
    <p:sldId id="480" r:id="rId67"/>
    <p:sldId id="481" r:id="rId68"/>
    <p:sldId id="482" r:id="rId69"/>
    <p:sldId id="553" r:id="rId70"/>
    <p:sldId id="554" r:id="rId71"/>
    <p:sldId id="483" r:id="rId7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56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28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00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72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84747" autoAdjust="0"/>
  </p:normalViewPr>
  <p:slideViewPr>
    <p:cSldViewPr>
      <p:cViewPr varScale="1">
        <p:scale>
          <a:sx n="91" d="100"/>
          <a:sy n="91" d="100"/>
        </p:scale>
        <p:origin x="48" y="171"/>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383CC41-83BE-4529-8D16-38475CF29C91}" type="datetimeFigureOut">
              <a:rPr lang="en-US"/>
              <a:pPr>
                <a:defRPr/>
              </a:pPr>
              <a:t>10/21/2025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0A9609C6-5FA4-4531-9B59-BAE8A9BB5FBB}" type="slidenum">
              <a:rPr lang="en-US" altLang="en-US"/>
              <a:pPr/>
              <a:t>‹#›</a:t>
            </a:fld>
            <a:endParaRPr lang="en-US" altLang="en-US"/>
          </a:p>
        </p:txBody>
      </p:sp>
    </p:spTree>
    <p:extLst>
      <p:ext uri="{BB962C8B-B14F-4D97-AF65-F5344CB8AC3E}">
        <p14:creationId xmlns:p14="http://schemas.microsoft.com/office/powerpoint/2010/main" val="2599872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5613" algn="l" rtl="0" eaLnBrk="0" fontAlgn="base" hangingPunct="0">
      <a:spcBef>
        <a:spcPct val="30000"/>
      </a:spcBef>
      <a:spcAft>
        <a:spcPct val="0"/>
      </a:spcAft>
      <a:defRPr sz="1200" kern="1200">
        <a:solidFill>
          <a:schemeClr val="tx1"/>
        </a:solidFill>
        <a:latin typeface="+mn-lt"/>
        <a:ea typeface="+mn-ea"/>
        <a:cs typeface="+mn-cs"/>
      </a:defRPr>
    </a:lvl2pPr>
    <a:lvl3pPr marL="912813" algn="l" rtl="0" eaLnBrk="0" fontAlgn="base" hangingPunct="0">
      <a:spcBef>
        <a:spcPct val="30000"/>
      </a:spcBef>
      <a:spcAft>
        <a:spcPct val="0"/>
      </a:spcAft>
      <a:defRPr sz="1200" kern="1200">
        <a:solidFill>
          <a:schemeClr val="tx1"/>
        </a:solidFill>
        <a:latin typeface="+mn-lt"/>
        <a:ea typeface="+mn-ea"/>
        <a:cs typeface="+mn-cs"/>
      </a:defRPr>
    </a:lvl3pPr>
    <a:lvl4pPr marL="1370013" algn="l" rtl="0" eaLnBrk="0" fontAlgn="base" hangingPunct="0">
      <a:spcBef>
        <a:spcPct val="30000"/>
      </a:spcBef>
      <a:spcAft>
        <a:spcPct val="0"/>
      </a:spcAft>
      <a:defRPr sz="1200" kern="1200">
        <a:solidFill>
          <a:schemeClr val="tx1"/>
        </a:solidFill>
        <a:latin typeface="+mn-lt"/>
        <a:ea typeface="+mn-ea"/>
        <a:cs typeface="+mn-cs"/>
      </a:defRPr>
    </a:lvl4pPr>
    <a:lvl5pPr marL="1827213" algn="l" rtl="0" eaLnBrk="0" fontAlgn="base" hangingPunct="0">
      <a:spcBef>
        <a:spcPct val="30000"/>
      </a:spcBef>
      <a:spcAft>
        <a:spcPct val="0"/>
      </a:spcAft>
      <a:defRPr sz="1200" kern="1200">
        <a:solidFill>
          <a:schemeClr val="tx1"/>
        </a:solidFill>
        <a:latin typeface="+mn-lt"/>
        <a:ea typeface="+mn-ea"/>
        <a:cs typeface="+mn-cs"/>
      </a:defRPr>
    </a:lvl5pPr>
    <a:lvl6pPr marL="2285854" algn="l" defTabSz="914342" rtl="0" eaLnBrk="1" latinLnBrk="0" hangingPunct="1">
      <a:defRPr sz="1200" kern="1200">
        <a:solidFill>
          <a:schemeClr val="tx1"/>
        </a:solidFill>
        <a:latin typeface="+mn-lt"/>
        <a:ea typeface="+mn-ea"/>
        <a:cs typeface="+mn-cs"/>
      </a:defRPr>
    </a:lvl6pPr>
    <a:lvl7pPr marL="2743024" algn="l" defTabSz="914342" rtl="0" eaLnBrk="1" latinLnBrk="0" hangingPunct="1">
      <a:defRPr sz="1200" kern="1200">
        <a:solidFill>
          <a:schemeClr val="tx1"/>
        </a:solidFill>
        <a:latin typeface="+mn-lt"/>
        <a:ea typeface="+mn-ea"/>
        <a:cs typeface="+mn-cs"/>
      </a:defRPr>
    </a:lvl7pPr>
    <a:lvl8pPr marL="3200196" algn="l" defTabSz="914342" rtl="0" eaLnBrk="1" latinLnBrk="0" hangingPunct="1">
      <a:defRPr sz="1200" kern="1200">
        <a:solidFill>
          <a:schemeClr val="tx1"/>
        </a:solidFill>
        <a:latin typeface="+mn-lt"/>
        <a:ea typeface="+mn-ea"/>
        <a:cs typeface="+mn-cs"/>
      </a:defRPr>
    </a:lvl8pPr>
    <a:lvl9pPr marL="3657366" algn="l" defTabSz="9143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134358-3E5D-47D9-B309-E55D1686CC6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307"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Probability map for that same image</a:t>
            </a:r>
          </a:p>
          <a:p>
            <a:pPr eaLnBrk="1" hangingPunct="1">
              <a:spcBef>
                <a:spcPct val="0"/>
              </a:spcBef>
            </a:pPr>
            <a:r>
              <a:rPr lang="en-US" altLang="en-US">
                <a:latin typeface="Arial" panose="020B0604020202020204" pitchFamily="34" charset="0"/>
              </a:rPr>
              <a:t>Explain the green circles and how they relate to evaluation</a:t>
            </a:r>
          </a:p>
        </p:txBody>
      </p:sp>
      <p:sp>
        <p:nvSpPr>
          <p:cNvPr id="9830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4E350A-62D6-45B4-ABCC-860E860240D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93524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9609C6-5FA4-4531-9B59-BAE8A9BB5FB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72309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9609C6-5FA4-4531-9B59-BAE8A9BB5FBB}" type="slidenum">
              <a:rPr lang="en-US" altLang="en-US" smtClean="0"/>
              <a:pPr/>
              <a:t>53</a:t>
            </a:fld>
            <a:endParaRPr lang="en-US" altLang="en-US"/>
          </a:p>
        </p:txBody>
      </p:sp>
    </p:spTree>
    <p:extLst>
      <p:ext uri="{BB962C8B-B14F-4D97-AF65-F5344CB8AC3E}">
        <p14:creationId xmlns:p14="http://schemas.microsoft.com/office/powerpoint/2010/main" val="1429965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80E21D-D262-4600-A9C7-EDC7739A678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096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so don’t listen to anyone claiming to brute force image space</a:t>
            </a:r>
          </a:p>
          <a:p>
            <a:pPr eaLnBrk="1" hangingPunct="1">
              <a:spcBef>
                <a:spcPct val="0"/>
              </a:spcBef>
            </a:pPr>
            <a:r>
              <a:rPr lang="en-US" altLang="en-US"/>
              <a:t>But most of image space is empty, never observed. If you were to run the rand() command in Matlab, how often would it generate a plausible image?</a:t>
            </a:r>
          </a:p>
        </p:txBody>
      </p:sp>
    </p:spTree>
    <p:extLst>
      <p:ext uri="{BB962C8B-B14F-4D97-AF65-F5344CB8AC3E}">
        <p14:creationId xmlns:p14="http://schemas.microsoft.com/office/powerpoint/2010/main" val="1975435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BA3BC3-D5E5-4F45-8EC9-9D661FD5153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19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Scene and object recognition at human performance is very hard because we are able to deal with so many different kinds of scenes…</a:t>
            </a:r>
          </a:p>
          <a:p>
            <a:pPr eaLnBrk="1" hangingPunct="1">
              <a:spcBef>
                <a:spcPct val="0"/>
              </a:spcBef>
            </a:pPr>
            <a:endParaRPr lang="en-US" altLang="en-US"/>
          </a:p>
          <a:p>
            <a:pPr eaLnBrk="1" hangingPunct="1">
              <a:spcBef>
                <a:spcPct val="0"/>
              </a:spcBef>
            </a:pPr>
            <a:r>
              <a:rPr lang="en-US" altLang="en-US"/>
              <a:t>Scenes are so unique.</a:t>
            </a:r>
          </a:p>
        </p:txBody>
      </p:sp>
    </p:spTree>
    <p:extLst>
      <p:ext uri="{BB962C8B-B14F-4D97-AF65-F5344CB8AC3E}">
        <p14:creationId xmlns:p14="http://schemas.microsoft.com/office/powerpoint/2010/main" val="2019008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975B69-DC35-4A6A-A166-EE7678FAF16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301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But most scenes are not really like that. Most of the time, scenes are boring places in which nothing really surprising happens. For instance, this street… there is nothing really special about it. In fact, I can easily find thousands of other street pictures that look just like this. Of course, these scenes are different in the details, just as two faces are different, but at a coarser level they are form by similar objects arranged in a similar spatial configuration.</a:t>
            </a:r>
          </a:p>
          <a:p>
            <a:pPr eaLnBrk="1" hangingPunct="1">
              <a:spcBef>
                <a:spcPct val="0"/>
              </a:spcBef>
            </a:pPr>
            <a:endParaRPr lang="en-US" altLang="en-US"/>
          </a:p>
          <a:p>
            <a:pPr eaLnBrk="1" hangingPunct="1">
              <a:spcBef>
                <a:spcPct val="0"/>
              </a:spcBef>
            </a:pPr>
            <a:endParaRPr lang="en-US" altLang="en-US"/>
          </a:p>
        </p:txBody>
      </p:sp>
    </p:spTree>
    <p:extLst>
      <p:ext uri="{BB962C8B-B14F-4D97-AF65-F5344CB8AC3E}">
        <p14:creationId xmlns:p14="http://schemas.microsoft.com/office/powerpoint/2010/main" val="500069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4B0C4F-FD0A-4E34-921E-DAD1F85E33F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403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30246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170495-5A2E-497C-8662-85CE43DAA3F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505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32227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ECFA75-C1BC-4AED-A8E1-786FB1CFE7A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608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80619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2BDB95-2C83-482F-AB36-2B67FA05309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00805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3092AB-B1C4-46C0-9A80-4C09521393E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813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Based on average correlation to the top 50 nearest neighbors.  Note that this doesn’t really beat just assuming that the image is upright.</a:t>
            </a:r>
          </a:p>
          <a:p>
            <a:pPr eaLnBrk="1" hangingPunct="1">
              <a:spcBef>
                <a:spcPct val="0"/>
              </a:spcBef>
            </a:pPr>
            <a:endParaRPr lang="en-US" altLang="en-US"/>
          </a:p>
        </p:txBody>
      </p:sp>
      <p:sp>
        <p:nvSpPr>
          <p:cNvPr id="4813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B9AD78-903F-438C-8D57-8C7BB188543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31670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9DF479-FCA0-44E1-B801-05A0355B1EB9}" type="slidenum">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933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a:spcBef>
                <a:spcPct val="0"/>
              </a:spcBef>
            </a:pPr>
            <a:endParaRPr lang="ru-RU" altLang="en-US">
              <a:latin typeface="Arial" panose="020B0604020202020204" pitchFamily="34" charset="0"/>
            </a:endParaRPr>
          </a:p>
        </p:txBody>
      </p:sp>
      <p:sp>
        <p:nvSpPr>
          <p:cNvPr id="9933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213582-F855-4BB5-88DD-499F3490A29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66946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16A166-83A8-4F7A-AD91-26F6FB3BB580}" type="slidenum">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35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a:spcBef>
                <a:spcPct val="0"/>
              </a:spcBef>
            </a:pPr>
            <a:r>
              <a:rPr lang="en-US" altLang="en-US">
                <a:latin typeface="Arial" panose="020B0604020202020204" pitchFamily="34" charset="0"/>
              </a:rPr>
              <a:t>Individually each photograph is 16%, but together they reinforce each other well</a:t>
            </a:r>
          </a:p>
        </p:txBody>
      </p:sp>
      <p:sp>
        <p:nvSpPr>
          <p:cNvPr id="10035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A102F7-FCFE-444E-B1DF-7C996C478C8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44931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25D4B3-1FC1-45DB-B7B1-1707B0DB1A8D}" type="slidenum">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137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a:spcBef>
                <a:spcPct val="0"/>
              </a:spcBef>
            </a:pPr>
            <a:r>
              <a:rPr lang="en-US" altLang="en-US">
                <a:latin typeface="Arial" panose="020B0604020202020204" pitchFamily="34" charset="0"/>
              </a:rPr>
              <a:t>If you know that brits love to vacation in greece…</a:t>
            </a:r>
          </a:p>
        </p:txBody>
      </p:sp>
      <p:sp>
        <p:nvSpPr>
          <p:cNvPr id="10138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0CBDB2-C2F8-4B51-AEF2-28152CFD904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53678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9609C6-5FA4-4531-9B59-BAE8A9BB5FB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31577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Geoguessr</a:t>
            </a:r>
            <a:r>
              <a:rPr lang="en-US" dirty="0"/>
              <a:t> has 40 million accounts as of July 2022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9609C6-5FA4-4531-9B59-BAE8A9BB5FB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54292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9609C6-5FA4-4531-9B59-BAE8A9BB5FB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04076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https://www.plonkit.net/russia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9609C6-5FA4-4531-9B59-BAE8A9BB5FB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75920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https://www.youtube.com/watch?v=ts5lPDV--cU</a:t>
            </a:r>
          </a:p>
          <a:p>
            <a:r>
              <a:rPr lang="en-US" dirty="0"/>
              <a:t>Only 20 seconds</a:t>
            </a:r>
          </a:p>
          <a:p>
            <a:r>
              <a:rPr lang="en-US" dirty="0"/>
              <a:t>Won 6 of 6 rounds matches, but did lose several rounds.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9609C6-5FA4-4531-9B59-BAE8A9BB5FB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1348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AF46C7A-8185-47D2-9799-9E3D21B8F71A}" type="datetimeFigureOut">
              <a:rPr lang="en-US">
                <a:solidFill>
                  <a:prstClr val="black">
                    <a:tint val="75000"/>
                  </a:prstClr>
                </a:solidFill>
              </a:rPr>
              <a:pPr>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2448802-FA88-4017-BFC7-ADD3E6F4A183}" type="slidenum">
              <a:rPr lang="en-US" altLang="en-US"/>
              <a:pPr/>
              <a:t>‹#›</a:t>
            </a:fld>
            <a:endParaRPr lang="en-US" altLang="en-US"/>
          </a:p>
        </p:txBody>
      </p:sp>
    </p:spTree>
    <p:extLst>
      <p:ext uri="{BB962C8B-B14F-4D97-AF65-F5344CB8AC3E}">
        <p14:creationId xmlns:p14="http://schemas.microsoft.com/office/powerpoint/2010/main" val="3387529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4CABC8-C0FB-458A-8291-C814DB52A7A6}" type="datetimeFigureOut">
              <a:rPr lang="en-US">
                <a:solidFill>
                  <a:prstClr val="black">
                    <a:tint val="75000"/>
                  </a:prstClr>
                </a:solidFill>
              </a:rPr>
              <a:pPr>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D91C6B0-2CFB-4163-8885-BBDE7411884E}" type="slidenum">
              <a:rPr lang="en-US" altLang="en-US"/>
              <a:pPr/>
              <a:t>‹#›</a:t>
            </a:fld>
            <a:endParaRPr lang="en-US" altLang="en-US"/>
          </a:p>
        </p:txBody>
      </p:sp>
    </p:spTree>
    <p:extLst>
      <p:ext uri="{BB962C8B-B14F-4D97-AF65-F5344CB8AC3E}">
        <p14:creationId xmlns:p14="http://schemas.microsoft.com/office/powerpoint/2010/main" val="3119869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C33319-8236-47EB-9B7D-8E16B6000569}" type="datetimeFigureOut">
              <a:rPr lang="en-US">
                <a:solidFill>
                  <a:prstClr val="black">
                    <a:tint val="75000"/>
                  </a:prstClr>
                </a:solidFill>
              </a:rPr>
              <a:pPr>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5DFFC9-13EE-4459-A122-86575CA32A2E}" type="slidenum">
              <a:rPr lang="en-US" altLang="en-US"/>
              <a:pPr/>
              <a:t>‹#›</a:t>
            </a:fld>
            <a:endParaRPr lang="en-US" altLang="en-US"/>
          </a:p>
        </p:txBody>
      </p:sp>
    </p:spTree>
    <p:extLst>
      <p:ext uri="{BB962C8B-B14F-4D97-AF65-F5344CB8AC3E}">
        <p14:creationId xmlns:p14="http://schemas.microsoft.com/office/powerpoint/2010/main" val="2120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F261FE20-7041-43B8-BA4C-7ECBA26E62BA}" type="datetimeFigureOut">
              <a:rPr lang="en-US">
                <a:solidFill>
                  <a:prstClr val="black">
                    <a:tint val="75000"/>
                  </a:prstClr>
                </a:solidFill>
              </a:rPr>
              <a:pPr>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3CC442-F07D-4E56-9221-1714391A32DB}" type="slidenum">
              <a:rPr lang="en-US" altLang="en-US"/>
              <a:pPr/>
              <a:t>‹#›</a:t>
            </a:fld>
            <a:endParaRPr lang="en-US" altLang="en-US"/>
          </a:p>
        </p:txBody>
      </p:sp>
    </p:spTree>
    <p:extLst>
      <p:ext uri="{BB962C8B-B14F-4D97-AF65-F5344CB8AC3E}">
        <p14:creationId xmlns:p14="http://schemas.microsoft.com/office/powerpoint/2010/main" val="388093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BCB4ECB-66BB-41A9-A4E7-75F5F172272F}" type="datetimeFigureOut">
              <a:rPr lang="en-US">
                <a:solidFill>
                  <a:prstClr val="black">
                    <a:tint val="75000"/>
                  </a:prstClr>
                </a:solidFill>
              </a:rPr>
              <a:pPr>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C175D8D-1CFC-41A2-8516-17666BCA9515}" type="slidenum">
              <a:rPr lang="en-US" altLang="en-US"/>
              <a:pPr/>
              <a:t>‹#›</a:t>
            </a:fld>
            <a:endParaRPr lang="en-US" altLang="en-US"/>
          </a:p>
        </p:txBody>
      </p:sp>
    </p:spTree>
    <p:extLst>
      <p:ext uri="{BB962C8B-B14F-4D97-AF65-F5344CB8AC3E}">
        <p14:creationId xmlns:p14="http://schemas.microsoft.com/office/powerpoint/2010/main" val="1790745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AE98F1A-E6D7-4C78-AE1E-1EAA8DEDFA92}" type="datetimeFigureOut">
              <a:rPr lang="en-US">
                <a:solidFill>
                  <a:prstClr val="black">
                    <a:tint val="75000"/>
                  </a:prstClr>
                </a:solidFill>
              </a:rPr>
              <a:pPr>
                <a:defRPr/>
              </a:pPr>
              <a:t>10/21/2025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7A1FA6B-4139-4FF7-B8E0-2B067141B121}" type="slidenum">
              <a:rPr lang="en-US" altLang="en-US"/>
              <a:pPr/>
              <a:t>‹#›</a:t>
            </a:fld>
            <a:endParaRPr lang="en-US" altLang="en-US"/>
          </a:p>
        </p:txBody>
      </p:sp>
    </p:spTree>
    <p:extLst>
      <p:ext uri="{BB962C8B-B14F-4D97-AF65-F5344CB8AC3E}">
        <p14:creationId xmlns:p14="http://schemas.microsoft.com/office/powerpoint/2010/main" val="2631889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EC7A935-7003-48A6-A5FD-2019B73754E9}" type="datetimeFigureOut">
              <a:rPr lang="en-US">
                <a:solidFill>
                  <a:prstClr val="black">
                    <a:tint val="75000"/>
                  </a:prstClr>
                </a:solidFill>
              </a:rPr>
              <a:pPr>
                <a:defRPr/>
              </a:pPr>
              <a:t>10/21/2025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878A8D4-C6C6-46F6-8C77-8BC18A927E2E}" type="slidenum">
              <a:rPr lang="en-US" altLang="en-US"/>
              <a:pPr/>
              <a:t>‹#›</a:t>
            </a:fld>
            <a:endParaRPr lang="en-US" altLang="en-US"/>
          </a:p>
        </p:txBody>
      </p:sp>
    </p:spTree>
    <p:extLst>
      <p:ext uri="{BB962C8B-B14F-4D97-AF65-F5344CB8AC3E}">
        <p14:creationId xmlns:p14="http://schemas.microsoft.com/office/powerpoint/2010/main" val="164748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DC49505-468F-4E60-8629-BAC5F0511A51}" type="datetimeFigureOut">
              <a:rPr lang="en-US">
                <a:solidFill>
                  <a:prstClr val="black">
                    <a:tint val="75000"/>
                  </a:prstClr>
                </a:solidFill>
              </a:rPr>
              <a:pPr>
                <a:defRPr/>
              </a:pPr>
              <a:t>10/21/2025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D84BAE6-07EC-45D1-9296-DDE16E879924}" type="slidenum">
              <a:rPr lang="en-US" altLang="en-US"/>
              <a:pPr/>
              <a:t>‹#›</a:t>
            </a:fld>
            <a:endParaRPr lang="en-US" altLang="en-US"/>
          </a:p>
        </p:txBody>
      </p:sp>
    </p:spTree>
    <p:extLst>
      <p:ext uri="{BB962C8B-B14F-4D97-AF65-F5344CB8AC3E}">
        <p14:creationId xmlns:p14="http://schemas.microsoft.com/office/powerpoint/2010/main" val="936850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40908C-41D2-4745-B6E8-AF7455026174}" type="datetimeFigureOut">
              <a:rPr lang="en-US">
                <a:solidFill>
                  <a:prstClr val="black">
                    <a:tint val="75000"/>
                  </a:prstClr>
                </a:solidFill>
              </a:rPr>
              <a:pPr>
                <a:defRPr/>
              </a:pPr>
              <a:t>10/21/2025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AF9D00F-5D5A-4D0D-AC75-32EE5D903D89}" type="slidenum">
              <a:rPr lang="en-US" altLang="en-US"/>
              <a:pPr/>
              <a:t>‹#›</a:t>
            </a:fld>
            <a:endParaRPr lang="en-US" altLang="en-US"/>
          </a:p>
        </p:txBody>
      </p:sp>
    </p:spTree>
    <p:extLst>
      <p:ext uri="{BB962C8B-B14F-4D97-AF65-F5344CB8AC3E}">
        <p14:creationId xmlns:p14="http://schemas.microsoft.com/office/powerpoint/2010/main" val="2226161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796C9EC-AC7E-422A-B92F-FDD7AB0CEB39}" type="datetimeFigureOut">
              <a:rPr lang="en-US">
                <a:solidFill>
                  <a:prstClr val="black">
                    <a:tint val="75000"/>
                  </a:prstClr>
                </a:solidFill>
              </a:rPr>
              <a:pPr>
                <a:defRPr/>
              </a:pPr>
              <a:t>10/21/2025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CECD424-2988-4F2D-9CE6-6A8A2B45D1E9}" type="slidenum">
              <a:rPr lang="en-US" altLang="en-US"/>
              <a:pPr/>
              <a:t>‹#›</a:t>
            </a:fld>
            <a:endParaRPr lang="en-US" altLang="en-US"/>
          </a:p>
        </p:txBody>
      </p:sp>
    </p:spTree>
    <p:extLst>
      <p:ext uri="{BB962C8B-B14F-4D97-AF65-F5344CB8AC3E}">
        <p14:creationId xmlns:p14="http://schemas.microsoft.com/office/powerpoint/2010/main" val="184807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C86B113-1410-4B46-BFF2-4FD6D3AF0C77}" type="datetimeFigureOut">
              <a:rPr lang="en-US">
                <a:solidFill>
                  <a:prstClr val="black">
                    <a:tint val="75000"/>
                  </a:prstClr>
                </a:solidFill>
              </a:rPr>
              <a:pPr>
                <a:defRPr/>
              </a:pPr>
              <a:t>10/21/2025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C53E7A9-5480-4816-AB96-54FA288D3EF3}" type="slidenum">
              <a:rPr lang="en-US" altLang="en-US"/>
              <a:pPr/>
              <a:t>‹#›</a:t>
            </a:fld>
            <a:endParaRPr lang="en-US" altLang="en-US"/>
          </a:p>
        </p:txBody>
      </p:sp>
    </p:spTree>
    <p:extLst>
      <p:ext uri="{BB962C8B-B14F-4D97-AF65-F5344CB8AC3E}">
        <p14:creationId xmlns:p14="http://schemas.microsoft.com/office/powerpoint/2010/main" val="438509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C5EB84A-7DB4-406A-9678-5E74E23D92B5}" type="datetimeFigureOut">
              <a:rPr lang="en-US">
                <a:solidFill>
                  <a:prstClr val="black">
                    <a:tint val="75000"/>
                  </a:prstClr>
                </a:solidFill>
              </a:rPr>
              <a:pPr>
                <a:defRPr/>
              </a:pPr>
              <a:t>10/21/2025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C8C084B-254F-48AA-9DCF-226E8D57E4FC}" type="slidenum">
              <a:rPr lang="en-US" altLang="en-US"/>
              <a:pPr/>
              <a:t>‹#›</a:t>
            </a:fld>
            <a:endParaRPr lang="en-US" altLang="en-US"/>
          </a:p>
        </p:txBody>
      </p:sp>
    </p:spTree>
    <p:extLst>
      <p:ext uri="{BB962C8B-B14F-4D97-AF65-F5344CB8AC3E}">
        <p14:creationId xmlns:p14="http://schemas.microsoft.com/office/powerpoint/2010/main" val="352386304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c/GeoWizard/videos"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www.geoguessr.com/"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plonkit.net/russia"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graphics.cs.cmu.edu/projects/im2gps/im2gps.pdf" TargetMode="External"/><Relationship Id="rId1" Type="http://schemas.openxmlformats.org/officeDocument/2006/relationships/slideLayout" Target="../slideLayouts/slideLayout7.xml"/><Relationship Id="rId4" Type="http://schemas.openxmlformats.org/officeDocument/2006/relationships/hyperlink" Target="http://graphics.cs.cmu.edu/projects/im2gp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hyperlink" Target="https://www.youtube.com/watch?v=ts5lPDV--cU"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youtu.be/9Wbau6wdKzI?si=Fa0r_OLiwjlF75QG&amp;t=3011"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_rels/slide61.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a:t>Outline</a:t>
            </a:r>
          </a:p>
        </p:txBody>
      </p:sp>
      <p:sp>
        <p:nvSpPr>
          <p:cNvPr id="5123" name="Content Placeholder 2"/>
          <p:cNvSpPr>
            <a:spLocks noGrp="1"/>
          </p:cNvSpPr>
          <p:nvPr>
            <p:ph idx="1"/>
          </p:nvPr>
        </p:nvSpPr>
        <p:spPr/>
        <p:txBody>
          <a:bodyPr>
            <a:normAutofit/>
          </a:bodyPr>
          <a:lstStyle/>
          <a:p>
            <a:pPr marL="0" indent="0">
              <a:buNone/>
              <a:defRPr/>
            </a:pPr>
            <a:r>
              <a:rPr lang="en-US" altLang="en-US" dirty="0"/>
              <a:t>Opportunities of Scale: Data-driven methods</a:t>
            </a:r>
          </a:p>
          <a:p>
            <a:pPr>
              <a:defRPr/>
            </a:pPr>
            <a:endParaRPr lang="en-US" altLang="en-US" dirty="0"/>
          </a:p>
          <a:p>
            <a:pPr lvl="1">
              <a:defRPr/>
            </a:pPr>
            <a:r>
              <a:rPr lang="en-US" altLang="en-US" dirty="0">
                <a:solidFill>
                  <a:srgbClr val="00B050"/>
                </a:solidFill>
              </a:rPr>
              <a:t>The Unreasonable Effectiveness of Data</a:t>
            </a:r>
          </a:p>
          <a:p>
            <a:pPr lvl="1">
              <a:defRPr/>
            </a:pPr>
            <a:r>
              <a:rPr lang="en-US" altLang="en-US" dirty="0">
                <a:solidFill>
                  <a:srgbClr val="00B050"/>
                </a:solidFill>
              </a:rPr>
              <a:t>Scene Completion</a:t>
            </a:r>
          </a:p>
          <a:p>
            <a:pPr lvl="1">
              <a:defRPr/>
            </a:pPr>
            <a:r>
              <a:rPr lang="en-US" altLang="en-US" dirty="0"/>
              <a:t>Image Geolocation</a:t>
            </a:r>
          </a:p>
        </p:txBody>
      </p:sp>
    </p:spTree>
    <p:extLst>
      <p:ext uri="{BB962C8B-B14F-4D97-AF65-F5344CB8AC3E}">
        <p14:creationId xmlns:p14="http://schemas.microsoft.com/office/powerpoint/2010/main" val="752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5" y="228600"/>
            <a:ext cx="12125315" cy="617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333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053" y="1371654"/>
            <a:ext cx="6695899" cy="5176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40257D6-E907-F66F-0DA1-CBBC20337C32}"/>
              </a:ext>
            </a:extLst>
          </p:cNvPr>
          <p:cNvSpPr txBox="1">
            <a:spLocks/>
          </p:cNvSpPr>
          <p:nvPr/>
        </p:nvSpPr>
        <p:spPr bwMode="auto">
          <a:xfrm>
            <a:off x="1524121" y="274720"/>
            <a:ext cx="9143760" cy="114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Calibri"/>
                <a:ea typeface="+mj-ea"/>
                <a:cs typeface="+mj-cs"/>
              </a:rPr>
              <a:t>Where is this photo?</a:t>
            </a:r>
          </a:p>
        </p:txBody>
      </p:sp>
    </p:spTree>
    <p:extLst>
      <p:ext uri="{BB962C8B-B14F-4D97-AF65-F5344CB8AC3E}">
        <p14:creationId xmlns:p14="http://schemas.microsoft.com/office/powerpoint/2010/main" val="1601235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15" y="457200"/>
            <a:ext cx="12016757"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5340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12022901"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553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C324C3-9126-3DD6-EDBE-5988DB144D62}"/>
              </a:ext>
            </a:extLst>
          </p:cNvPr>
          <p:cNvPicPr>
            <a:picLocks noChangeAspect="1"/>
          </p:cNvPicPr>
          <p:nvPr/>
        </p:nvPicPr>
        <p:blipFill rotWithShape="1">
          <a:blip r:embed="rId2"/>
          <a:srcRect b="16667"/>
          <a:stretch/>
        </p:blipFill>
        <p:spPr>
          <a:xfrm>
            <a:off x="304800" y="1066800"/>
            <a:ext cx="11472455" cy="5715000"/>
          </a:xfrm>
          <a:prstGeom prst="rect">
            <a:avLst/>
          </a:prstGeom>
        </p:spPr>
      </p:pic>
      <p:sp>
        <p:nvSpPr>
          <p:cNvPr id="4" name="Title 1">
            <a:extLst>
              <a:ext uri="{FF2B5EF4-FFF2-40B4-BE49-F238E27FC236}">
                <a16:creationId xmlns:a16="http://schemas.microsoft.com/office/drawing/2014/main" id="{9BFB0A92-8676-3094-95E8-5377F321744F}"/>
              </a:ext>
            </a:extLst>
          </p:cNvPr>
          <p:cNvSpPr txBox="1">
            <a:spLocks/>
          </p:cNvSpPr>
          <p:nvPr/>
        </p:nvSpPr>
        <p:spPr bwMode="auto">
          <a:xfrm>
            <a:off x="2590860" y="0"/>
            <a:ext cx="7010280" cy="114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Calibri"/>
                <a:ea typeface="+mj-ea"/>
                <a:cs typeface="+mj-cs"/>
              </a:rPr>
              <a:t>Test Set of 237 Touristy Photos</a:t>
            </a:r>
          </a:p>
        </p:txBody>
      </p:sp>
    </p:spTree>
    <p:extLst>
      <p:ext uri="{BB962C8B-B14F-4D97-AF65-F5344CB8AC3E}">
        <p14:creationId xmlns:p14="http://schemas.microsoft.com/office/powerpoint/2010/main" val="2936420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a:t>Effect of Dataset Size</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961" y="1143000"/>
            <a:ext cx="8870077" cy="518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699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l="5238" t="19048" r="5238" b="19238"/>
          <a:stretch>
            <a:fillRect/>
          </a:stretch>
        </p:blipFill>
        <p:spPr bwMode="auto">
          <a:xfrm>
            <a:off x="1524121" y="1774871"/>
            <a:ext cx="9143760" cy="394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itle 1"/>
          <p:cNvSpPr>
            <a:spLocks noGrp="1"/>
          </p:cNvSpPr>
          <p:nvPr>
            <p:ph type="title" idx="4294967295"/>
          </p:nvPr>
        </p:nvSpPr>
        <p:spPr/>
        <p:txBody>
          <a:bodyPr vert="horz" wrap="square" lIns="91404" tIns="45703" rIns="91404" bIns="45703" numCol="1" anchor="ctr" anchorCtr="0" compatLnSpc="1">
            <a:prstTxWarp prst="textNoShape">
              <a:avLst/>
            </a:prstTxWarp>
          </a:bodyPr>
          <a:lstStyle/>
          <a:p>
            <a:pPr eaLnBrk="1" hangingPunct="1"/>
            <a:r>
              <a:rPr lang="en-US" altLang="en-US"/>
              <a:t>Population density ranking</a:t>
            </a:r>
          </a:p>
        </p:txBody>
      </p:sp>
      <p:sp>
        <p:nvSpPr>
          <p:cNvPr id="66564" name="TextBox 1"/>
          <p:cNvSpPr txBox="1">
            <a:spLocks noChangeArrowheads="1"/>
          </p:cNvSpPr>
          <p:nvPr/>
        </p:nvSpPr>
        <p:spPr bwMode="auto">
          <a:xfrm>
            <a:off x="4724437" y="1403404"/>
            <a:ext cx="2531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High Predicted Density</a:t>
            </a:r>
          </a:p>
        </p:txBody>
      </p:sp>
      <p:sp>
        <p:nvSpPr>
          <p:cNvPr id="66565" name="TextBox 4"/>
          <p:cNvSpPr txBox="1">
            <a:spLocks noChangeArrowheads="1"/>
          </p:cNvSpPr>
          <p:nvPr/>
        </p:nvSpPr>
        <p:spPr bwMode="auto">
          <a:xfrm>
            <a:off x="4724437" y="5707005"/>
            <a:ext cx="24801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Low Predicted Density</a:t>
            </a:r>
          </a:p>
        </p:txBody>
      </p:sp>
    </p:spTree>
    <p:extLst>
      <p:ext uri="{BB962C8B-B14F-4D97-AF65-F5344CB8AC3E}">
        <p14:creationId xmlns:p14="http://schemas.microsoft.com/office/powerpoint/2010/main" val="3862978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le 1"/>
          <p:cNvSpPr>
            <a:spLocks noGrp="1"/>
          </p:cNvSpPr>
          <p:nvPr>
            <p:ph type="title" idx="4294967295"/>
          </p:nvPr>
        </p:nvSpPr>
        <p:spPr>
          <a:xfrm>
            <a:off x="1981308" y="76290"/>
            <a:ext cx="8229384" cy="792142"/>
          </a:xfrm>
        </p:spPr>
        <p:txBody>
          <a:bodyPr/>
          <a:lstStyle/>
          <a:p>
            <a:pPr eaLnBrk="1" hangingPunct="1"/>
            <a:r>
              <a:rPr lang="en-US" altLang="en-US"/>
              <a:t>Where is This?</a:t>
            </a:r>
          </a:p>
        </p:txBody>
      </p:sp>
      <p:pic>
        <p:nvPicPr>
          <p:cNvPr id="67587" name="Picture 2" descr="C:\Documents and Settings\jhhays\Desktop\msr\tim2gps queries\DSC021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838" y="1371654"/>
            <a:ext cx="7502328" cy="433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Content Placeholder 2"/>
          <p:cNvSpPr txBox="1">
            <a:spLocks/>
          </p:cNvSpPr>
          <p:nvPr/>
        </p:nvSpPr>
        <p:spPr bwMode="auto">
          <a:xfrm>
            <a:off x="1676517" y="5867336"/>
            <a:ext cx="8838968" cy="60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898" defTabSz="914394" eaLnBrk="1" hangingPunct="1">
              <a:buNone/>
            </a:pPr>
            <a:r>
              <a:rPr lang="nn-NO" altLang="en-US" sz="2300">
                <a:solidFill>
                  <a:srgbClr val="000000"/>
                </a:solidFill>
              </a:rPr>
              <a:t>[Olga Vesselova, Vangelis Kalogerakis, Aaron Hertzmann, James Hays, Alexei A. Efros. Image Sequence Geolocation. ICCV’09]</a:t>
            </a:r>
            <a:endParaRPr lang="en-US" altLang="en-US" sz="2300">
              <a:solidFill>
                <a:srgbClr val="000000"/>
              </a:solidFill>
            </a:endParaRPr>
          </a:p>
        </p:txBody>
      </p:sp>
    </p:spTree>
    <p:extLst>
      <p:ext uri="{BB962C8B-B14F-4D97-AF65-F5344CB8AC3E}">
        <p14:creationId xmlns:p14="http://schemas.microsoft.com/office/powerpoint/2010/main" val="2632469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Title 1"/>
          <p:cNvSpPr>
            <a:spLocks noGrp="1"/>
          </p:cNvSpPr>
          <p:nvPr>
            <p:ph type="title" idx="4294967295"/>
          </p:nvPr>
        </p:nvSpPr>
        <p:spPr>
          <a:xfrm>
            <a:off x="1981308" y="76290"/>
            <a:ext cx="8229384" cy="792142"/>
          </a:xfrm>
        </p:spPr>
        <p:txBody>
          <a:bodyPr/>
          <a:lstStyle/>
          <a:p>
            <a:pPr eaLnBrk="1" hangingPunct="1"/>
            <a:r>
              <a:rPr lang="en-US" altLang="en-US"/>
              <a:t>Where is This?</a:t>
            </a:r>
          </a:p>
        </p:txBody>
      </p:sp>
      <p:pic>
        <p:nvPicPr>
          <p:cNvPr id="68611" name="Picture 2" descr="C:\Documents and Settings\jhhays\Desktop\msr\tim2gps queries\DSC02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704" y="1422453"/>
            <a:ext cx="4076593" cy="543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86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le 1"/>
          <p:cNvSpPr>
            <a:spLocks noGrp="1"/>
          </p:cNvSpPr>
          <p:nvPr>
            <p:ph type="title" idx="4294967295"/>
          </p:nvPr>
        </p:nvSpPr>
        <p:spPr>
          <a:xfrm>
            <a:off x="1981308" y="76290"/>
            <a:ext cx="8229384" cy="792142"/>
          </a:xfrm>
        </p:spPr>
        <p:txBody>
          <a:bodyPr/>
          <a:lstStyle/>
          <a:p>
            <a:pPr eaLnBrk="1" hangingPunct="1"/>
            <a:r>
              <a:rPr lang="en-US" altLang="en-US"/>
              <a:t>Where are These?</a:t>
            </a:r>
          </a:p>
        </p:txBody>
      </p:sp>
      <p:pic>
        <p:nvPicPr>
          <p:cNvPr id="69635" name="Picture 2" descr="C:\Documents and Settings\jhhays\Desktop\msr\tim2gps queries\DSC021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90" y="2514626"/>
            <a:ext cx="3200316" cy="185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2" descr="C:\Documents and Settings\jhhays\Desktop\msr\tim2gps queries\DSC021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178" y="1828843"/>
            <a:ext cx="2057346" cy="274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Box 5"/>
          <p:cNvSpPr txBox="1">
            <a:spLocks noChangeArrowheads="1"/>
          </p:cNvSpPr>
          <p:nvPr/>
        </p:nvSpPr>
        <p:spPr bwMode="auto">
          <a:xfrm>
            <a:off x="2819486" y="5486346"/>
            <a:ext cx="13715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endParaRPr lang="ru-RU" altLang="en-US" sz="1800">
              <a:solidFill>
                <a:srgbClr val="000000"/>
              </a:solidFill>
            </a:endParaRPr>
          </a:p>
        </p:txBody>
      </p:sp>
      <p:sp>
        <p:nvSpPr>
          <p:cNvPr id="69638" name="TextBox 6"/>
          <p:cNvSpPr txBox="1">
            <a:spLocks noChangeArrowheads="1"/>
          </p:cNvSpPr>
          <p:nvPr/>
        </p:nvSpPr>
        <p:spPr bwMode="auto">
          <a:xfrm>
            <a:off x="2438496" y="5181555"/>
            <a:ext cx="35813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0"/>
              </a:spcBef>
              <a:buNone/>
            </a:pPr>
            <a:r>
              <a:rPr lang="en-US" altLang="en-US">
                <a:solidFill>
                  <a:srgbClr val="000000"/>
                </a:solidFill>
              </a:rPr>
              <a:t>15:14, </a:t>
            </a:r>
            <a:br>
              <a:rPr lang="en-US" altLang="en-US">
                <a:solidFill>
                  <a:srgbClr val="000000"/>
                </a:solidFill>
              </a:rPr>
            </a:br>
            <a:r>
              <a:rPr lang="en-US" altLang="en-US">
                <a:solidFill>
                  <a:srgbClr val="000000"/>
                </a:solidFill>
              </a:rPr>
              <a:t>June 18</a:t>
            </a:r>
            <a:r>
              <a:rPr lang="en-US" altLang="en-US" baseline="30000">
                <a:solidFill>
                  <a:srgbClr val="000000"/>
                </a:solidFill>
              </a:rPr>
              <a:t>th</a:t>
            </a:r>
            <a:r>
              <a:rPr lang="en-US" altLang="en-US">
                <a:solidFill>
                  <a:srgbClr val="000000"/>
                </a:solidFill>
              </a:rPr>
              <a:t>, 2006</a:t>
            </a:r>
          </a:p>
        </p:txBody>
      </p:sp>
      <p:sp>
        <p:nvSpPr>
          <p:cNvPr id="69639" name="TextBox 7"/>
          <p:cNvSpPr txBox="1">
            <a:spLocks noChangeArrowheads="1"/>
          </p:cNvSpPr>
          <p:nvPr/>
        </p:nvSpPr>
        <p:spPr bwMode="auto">
          <a:xfrm>
            <a:off x="6324595" y="5192668"/>
            <a:ext cx="35813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0"/>
              </a:spcBef>
              <a:buNone/>
            </a:pPr>
            <a:r>
              <a:rPr lang="en-US" altLang="en-US">
                <a:solidFill>
                  <a:srgbClr val="000000"/>
                </a:solidFill>
              </a:rPr>
              <a:t>16:31, </a:t>
            </a:r>
            <a:br>
              <a:rPr lang="en-US" altLang="en-US">
                <a:solidFill>
                  <a:srgbClr val="000000"/>
                </a:solidFill>
              </a:rPr>
            </a:br>
            <a:r>
              <a:rPr lang="en-US" altLang="en-US">
                <a:solidFill>
                  <a:srgbClr val="000000"/>
                </a:solidFill>
              </a:rPr>
              <a:t>June 18</a:t>
            </a:r>
            <a:r>
              <a:rPr lang="en-US" altLang="en-US" baseline="30000">
                <a:solidFill>
                  <a:srgbClr val="000000"/>
                </a:solidFill>
              </a:rPr>
              <a:t>th</a:t>
            </a:r>
            <a:r>
              <a:rPr lang="en-US" altLang="en-US">
                <a:solidFill>
                  <a:srgbClr val="000000"/>
                </a:solidFill>
              </a:rPr>
              <a:t>, 2006</a:t>
            </a:r>
          </a:p>
        </p:txBody>
      </p:sp>
    </p:spTree>
    <p:extLst>
      <p:ext uri="{BB962C8B-B14F-4D97-AF65-F5344CB8AC3E}">
        <p14:creationId xmlns:p14="http://schemas.microsoft.com/office/powerpoint/2010/main" val="4129600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a:t>General Principal</a:t>
            </a:r>
          </a:p>
        </p:txBody>
      </p:sp>
      <p:grpSp>
        <p:nvGrpSpPr>
          <p:cNvPr id="6147" name="Group 18"/>
          <p:cNvGrpSpPr>
            <a:grpSpLocks noChangeAspect="1"/>
          </p:cNvGrpSpPr>
          <p:nvPr/>
        </p:nvGrpSpPr>
        <p:grpSpPr bwMode="auto">
          <a:xfrm>
            <a:off x="2209902" y="1143060"/>
            <a:ext cx="7695998" cy="4154379"/>
            <a:chOff x="304800" y="1981200"/>
            <a:chExt cx="8610600" cy="4648200"/>
          </a:xfrm>
        </p:grpSpPr>
        <p:sp>
          <p:nvSpPr>
            <p:cNvPr id="4" name="Rounded Rectangle 3"/>
            <p:cNvSpPr/>
            <p:nvPr/>
          </p:nvSpPr>
          <p:spPr>
            <a:xfrm>
              <a:off x="304800" y="3352392"/>
              <a:ext cx="1523906" cy="1296594"/>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Input Image</a:t>
              </a:r>
            </a:p>
          </p:txBody>
        </p:sp>
        <p:sp>
          <p:nvSpPr>
            <p:cNvPr id="8" name="Rounded Rectangle 7"/>
            <p:cNvSpPr/>
            <p:nvPr/>
          </p:nvSpPr>
          <p:spPr>
            <a:xfrm>
              <a:off x="2718539" y="3048670"/>
              <a:ext cx="2209486" cy="1142068"/>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Images</a:t>
              </a:r>
            </a:p>
          </p:txBody>
        </p:sp>
        <p:sp>
          <p:nvSpPr>
            <p:cNvPr id="9" name="Rounded Rectangle 8"/>
            <p:cNvSpPr/>
            <p:nvPr/>
          </p:nvSpPr>
          <p:spPr>
            <a:xfrm>
              <a:off x="2718539" y="4496236"/>
              <a:ext cx="2133112" cy="1142069"/>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Associated Info</a:t>
              </a:r>
            </a:p>
          </p:txBody>
        </p:sp>
        <p:sp>
          <p:nvSpPr>
            <p:cNvPr id="10" name="Rounded Rectangle 9"/>
            <p:cNvSpPr/>
            <p:nvPr/>
          </p:nvSpPr>
          <p:spPr>
            <a:xfrm>
              <a:off x="2514286" y="1981200"/>
              <a:ext cx="2580694" cy="380985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white"/>
                </a:solidFill>
                <a:latin typeface="Calibri"/>
              </a:endParaRPr>
            </a:p>
          </p:txBody>
        </p:sp>
        <p:sp>
          <p:nvSpPr>
            <p:cNvPr id="6153" name="TextBox 10"/>
            <p:cNvSpPr txBox="1">
              <a:spLocks noChangeArrowheads="1"/>
            </p:cNvSpPr>
            <p:nvPr/>
          </p:nvSpPr>
          <p:spPr bwMode="auto">
            <a:xfrm>
              <a:off x="2566359" y="2286000"/>
              <a:ext cx="2313982" cy="51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2400">
                  <a:solidFill>
                    <a:prstClr val="black"/>
                  </a:solidFill>
                  <a:latin typeface="Arial" panose="020B0604020202020204" pitchFamily="34" charset="0"/>
                </a:rPr>
                <a:t>Huge Dataset</a:t>
              </a:r>
            </a:p>
          </p:txBody>
        </p:sp>
        <p:sp>
          <p:nvSpPr>
            <p:cNvPr id="12" name="Rounded Rectangle 11"/>
            <p:cNvSpPr/>
            <p:nvPr/>
          </p:nvSpPr>
          <p:spPr>
            <a:xfrm>
              <a:off x="6705914" y="3125044"/>
              <a:ext cx="2209486" cy="1904039"/>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Info from Most Similar Images</a:t>
              </a:r>
            </a:p>
          </p:txBody>
        </p:sp>
        <p:sp>
          <p:nvSpPr>
            <p:cNvPr id="14" name="Plus 13"/>
            <p:cNvSpPr/>
            <p:nvPr/>
          </p:nvSpPr>
          <p:spPr>
            <a:xfrm>
              <a:off x="1905079" y="3734266"/>
              <a:ext cx="456461" cy="53284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white"/>
                </a:solidFill>
                <a:latin typeface="Calibri"/>
              </a:endParaRPr>
            </a:p>
          </p:txBody>
        </p:sp>
        <p:sp>
          <p:nvSpPr>
            <p:cNvPr id="15" name="Right Arrow 14"/>
            <p:cNvSpPr/>
            <p:nvPr/>
          </p:nvSpPr>
          <p:spPr>
            <a:xfrm>
              <a:off x="5182009" y="3810640"/>
              <a:ext cx="1294788" cy="310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white"/>
                </a:solidFill>
                <a:latin typeface="Calibri"/>
              </a:endParaRPr>
            </a:p>
          </p:txBody>
        </p:sp>
        <p:sp>
          <p:nvSpPr>
            <p:cNvPr id="16" name="TextBox 15"/>
            <p:cNvSpPr txBox="1"/>
            <p:nvPr/>
          </p:nvSpPr>
          <p:spPr>
            <a:xfrm>
              <a:off x="5164427" y="3023804"/>
              <a:ext cx="1289101" cy="792031"/>
            </a:xfrm>
            <a:prstGeom prst="rect">
              <a:avLst/>
            </a:prstGeom>
            <a:noFill/>
          </p:spPr>
          <p:txBody>
            <a:bodyPr wrap="none">
              <a:spAutoFit/>
            </a:bodyPr>
            <a:lstStyle/>
            <a:p>
              <a:pPr algn="ctr" defTabSz="914394">
                <a:defRPr/>
              </a:pPr>
              <a:r>
                <a:rPr lang="en-US" sz="2000" dirty="0">
                  <a:solidFill>
                    <a:prstClr val="black"/>
                  </a:solidFill>
                  <a:latin typeface="Calibri"/>
                </a:rPr>
                <a:t>image</a:t>
              </a:r>
            </a:p>
            <a:p>
              <a:pPr algn="ctr" defTabSz="914394">
                <a:defRPr/>
              </a:pPr>
              <a:r>
                <a:rPr lang="en-US" sz="2000" dirty="0">
                  <a:solidFill>
                    <a:prstClr val="black"/>
                  </a:solidFill>
                  <a:latin typeface="Calibri"/>
                </a:rPr>
                <a:t>matching</a:t>
              </a:r>
            </a:p>
          </p:txBody>
        </p:sp>
        <p:sp>
          <p:nvSpPr>
            <p:cNvPr id="17" name="Curved Up Arrow 16"/>
            <p:cNvSpPr/>
            <p:nvPr/>
          </p:nvSpPr>
          <p:spPr>
            <a:xfrm flipH="1">
              <a:off x="914008" y="5181833"/>
              <a:ext cx="6933949" cy="144756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black"/>
                </a:solidFill>
                <a:latin typeface="Calibri"/>
              </a:endParaRPr>
            </a:p>
          </p:txBody>
        </p:sp>
      </p:grpSp>
      <p:sp>
        <p:nvSpPr>
          <p:cNvPr id="18" name="TextBox 17"/>
          <p:cNvSpPr txBox="1"/>
          <p:nvPr/>
        </p:nvSpPr>
        <p:spPr>
          <a:xfrm>
            <a:off x="1752715" y="5714941"/>
            <a:ext cx="8686572" cy="830997"/>
          </a:xfrm>
          <a:prstGeom prst="rect">
            <a:avLst/>
          </a:prstGeom>
          <a:noFill/>
        </p:spPr>
        <p:txBody>
          <a:bodyPr>
            <a:spAutoFit/>
          </a:bodyPr>
          <a:lstStyle/>
          <a:p>
            <a:pPr defTabSz="914394">
              <a:defRPr/>
            </a:pPr>
            <a:r>
              <a:rPr lang="en-US" sz="2400" dirty="0">
                <a:solidFill>
                  <a:prstClr val="black"/>
                </a:solidFill>
                <a:latin typeface="Calibri"/>
              </a:rPr>
              <a:t>Hopefully,  If you have enough images, the dataset will contain very similar images that you can find with simple matching methods. </a:t>
            </a:r>
          </a:p>
        </p:txBody>
      </p:sp>
    </p:spTree>
    <p:extLst>
      <p:ext uri="{BB962C8B-B14F-4D97-AF65-F5344CB8AC3E}">
        <p14:creationId xmlns:p14="http://schemas.microsoft.com/office/powerpoint/2010/main" val="488934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Title 1"/>
          <p:cNvSpPr>
            <a:spLocks noGrp="1"/>
          </p:cNvSpPr>
          <p:nvPr>
            <p:ph type="title" idx="4294967295"/>
          </p:nvPr>
        </p:nvSpPr>
        <p:spPr>
          <a:xfrm>
            <a:off x="1981308" y="76290"/>
            <a:ext cx="8229384" cy="792142"/>
          </a:xfrm>
        </p:spPr>
        <p:txBody>
          <a:bodyPr/>
          <a:lstStyle/>
          <a:p>
            <a:pPr eaLnBrk="1" hangingPunct="1"/>
            <a:r>
              <a:rPr lang="en-US" altLang="en-US"/>
              <a:t>Where are These?</a:t>
            </a:r>
          </a:p>
        </p:txBody>
      </p:sp>
      <p:pic>
        <p:nvPicPr>
          <p:cNvPr id="70659" name="Picture 2" descr="C:\Documents and Settings\jhhays\Desktop\msr\tim2gps queries\DSC021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714" y="2514626"/>
            <a:ext cx="3200316" cy="185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 descr="C:\Documents and Settings\jhhays\Desktop\msr\tim2gps queries\DSC021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24" y="1828843"/>
            <a:ext cx="2057346" cy="274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Box 5"/>
          <p:cNvSpPr txBox="1">
            <a:spLocks noChangeArrowheads="1"/>
          </p:cNvSpPr>
          <p:nvPr/>
        </p:nvSpPr>
        <p:spPr bwMode="auto">
          <a:xfrm>
            <a:off x="2133704" y="5486346"/>
            <a:ext cx="13715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endParaRPr lang="ru-RU" altLang="en-US" sz="1800">
              <a:solidFill>
                <a:srgbClr val="000000"/>
              </a:solidFill>
            </a:endParaRPr>
          </a:p>
        </p:txBody>
      </p:sp>
      <p:sp>
        <p:nvSpPr>
          <p:cNvPr id="70662" name="TextBox 6"/>
          <p:cNvSpPr txBox="1">
            <a:spLocks noChangeArrowheads="1"/>
          </p:cNvSpPr>
          <p:nvPr/>
        </p:nvSpPr>
        <p:spPr bwMode="auto">
          <a:xfrm>
            <a:off x="1524120" y="5181555"/>
            <a:ext cx="35813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0"/>
              </a:spcBef>
              <a:buNone/>
            </a:pPr>
            <a:r>
              <a:rPr lang="en-US" altLang="en-US">
                <a:solidFill>
                  <a:srgbClr val="000000"/>
                </a:solidFill>
              </a:rPr>
              <a:t>15:14, </a:t>
            </a:r>
            <a:br>
              <a:rPr lang="en-US" altLang="en-US">
                <a:solidFill>
                  <a:srgbClr val="000000"/>
                </a:solidFill>
              </a:rPr>
            </a:br>
            <a:r>
              <a:rPr lang="en-US" altLang="en-US">
                <a:solidFill>
                  <a:srgbClr val="000000"/>
                </a:solidFill>
              </a:rPr>
              <a:t>June 18</a:t>
            </a:r>
            <a:r>
              <a:rPr lang="en-US" altLang="en-US" baseline="30000">
                <a:solidFill>
                  <a:srgbClr val="000000"/>
                </a:solidFill>
              </a:rPr>
              <a:t>th</a:t>
            </a:r>
            <a:r>
              <a:rPr lang="en-US" altLang="en-US">
                <a:solidFill>
                  <a:srgbClr val="000000"/>
                </a:solidFill>
              </a:rPr>
              <a:t>, 2006</a:t>
            </a:r>
          </a:p>
        </p:txBody>
      </p:sp>
      <p:sp>
        <p:nvSpPr>
          <p:cNvPr id="70663" name="TextBox 7"/>
          <p:cNvSpPr txBox="1">
            <a:spLocks noChangeArrowheads="1"/>
          </p:cNvSpPr>
          <p:nvPr/>
        </p:nvSpPr>
        <p:spPr bwMode="auto">
          <a:xfrm>
            <a:off x="4572041" y="5192668"/>
            <a:ext cx="35813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0"/>
              </a:spcBef>
              <a:buNone/>
            </a:pPr>
            <a:r>
              <a:rPr lang="en-US" altLang="en-US">
                <a:solidFill>
                  <a:srgbClr val="000000"/>
                </a:solidFill>
              </a:rPr>
              <a:t>16:31, </a:t>
            </a:r>
            <a:br>
              <a:rPr lang="en-US" altLang="en-US">
                <a:solidFill>
                  <a:srgbClr val="000000"/>
                </a:solidFill>
              </a:rPr>
            </a:br>
            <a:r>
              <a:rPr lang="en-US" altLang="en-US">
                <a:solidFill>
                  <a:srgbClr val="000000"/>
                </a:solidFill>
              </a:rPr>
              <a:t>June 18</a:t>
            </a:r>
            <a:r>
              <a:rPr lang="en-US" altLang="en-US" baseline="30000">
                <a:solidFill>
                  <a:srgbClr val="000000"/>
                </a:solidFill>
              </a:rPr>
              <a:t>th</a:t>
            </a:r>
            <a:r>
              <a:rPr lang="en-US" altLang="en-US">
                <a:solidFill>
                  <a:srgbClr val="000000"/>
                </a:solidFill>
              </a:rPr>
              <a:t>, 2006</a:t>
            </a:r>
          </a:p>
        </p:txBody>
      </p:sp>
      <p:pic>
        <p:nvPicPr>
          <p:cNvPr id="70664" name="Picture 2" descr="C:\Documents and Settings\jhhays\Desktop\msr\tim2gps queries\DSC0214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356" y="2438426"/>
            <a:ext cx="2362138" cy="177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TextBox 8"/>
          <p:cNvSpPr txBox="1">
            <a:spLocks noChangeArrowheads="1"/>
          </p:cNvSpPr>
          <p:nvPr/>
        </p:nvSpPr>
        <p:spPr bwMode="auto">
          <a:xfrm>
            <a:off x="7238970" y="5218068"/>
            <a:ext cx="35813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0"/>
              </a:spcBef>
              <a:buNone/>
            </a:pPr>
            <a:r>
              <a:rPr lang="en-US" altLang="en-US">
                <a:solidFill>
                  <a:srgbClr val="000000"/>
                </a:solidFill>
              </a:rPr>
              <a:t>17:24, </a:t>
            </a:r>
            <a:br>
              <a:rPr lang="en-US" altLang="en-US">
                <a:solidFill>
                  <a:srgbClr val="000000"/>
                </a:solidFill>
              </a:rPr>
            </a:br>
            <a:r>
              <a:rPr lang="en-US" altLang="en-US">
                <a:solidFill>
                  <a:srgbClr val="000000"/>
                </a:solidFill>
              </a:rPr>
              <a:t>June 19</a:t>
            </a:r>
            <a:r>
              <a:rPr lang="en-US" altLang="en-US" baseline="30000">
                <a:solidFill>
                  <a:srgbClr val="000000"/>
                </a:solidFill>
              </a:rPr>
              <a:t>th</a:t>
            </a:r>
            <a:r>
              <a:rPr lang="en-US" altLang="en-US">
                <a:solidFill>
                  <a:srgbClr val="000000"/>
                </a:solidFill>
              </a:rPr>
              <a:t>, 2006</a:t>
            </a:r>
          </a:p>
        </p:txBody>
      </p:sp>
    </p:spTree>
    <p:extLst>
      <p:ext uri="{BB962C8B-B14F-4D97-AF65-F5344CB8AC3E}">
        <p14:creationId xmlns:p14="http://schemas.microsoft.com/office/powerpoint/2010/main" val="2286375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2"/>
          <p:cNvSpPr>
            <a:spLocks noGrp="1"/>
          </p:cNvSpPr>
          <p:nvPr>
            <p:ph type="title"/>
          </p:nvPr>
        </p:nvSpPr>
        <p:spPr/>
        <p:txBody>
          <a:bodyPr/>
          <a:lstStyle/>
          <a:p>
            <a:pPr eaLnBrk="1" hangingPunct="1"/>
            <a:r>
              <a:rPr lang="en-US" altLang="en-US"/>
              <a:t>Results</a:t>
            </a:r>
            <a:endParaRPr lang="ru-RU" altLang="en-US"/>
          </a:p>
        </p:txBody>
      </p:sp>
      <p:sp>
        <p:nvSpPr>
          <p:cNvPr id="71683" name="Rectangle 3"/>
          <p:cNvSpPr>
            <a:spLocks noGrp="1"/>
          </p:cNvSpPr>
          <p:nvPr>
            <p:ph type="body" idx="1"/>
          </p:nvPr>
        </p:nvSpPr>
        <p:spPr/>
        <p:txBody>
          <a:bodyPr/>
          <a:lstStyle/>
          <a:p>
            <a:pPr eaLnBrk="1" hangingPunct="1"/>
            <a:r>
              <a:rPr lang="en-US" altLang="en-US"/>
              <a:t>im2gps – 10% (geo-loc within 400 km)</a:t>
            </a:r>
          </a:p>
          <a:p>
            <a:pPr eaLnBrk="1" hangingPunct="1"/>
            <a:r>
              <a:rPr lang="en-US" altLang="en-US"/>
              <a:t>temporal im2gps – 56% </a:t>
            </a:r>
            <a:endParaRPr lang="ru-RU" altLang="en-US"/>
          </a:p>
        </p:txBody>
      </p:sp>
      <p:pic>
        <p:nvPicPr>
          <p:cNvPr id="716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706" y="2184433"/>
            <a:ext cx="8372255" cy="466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292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ED054-7600-8648-AF10-F2F7CA0BF7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66FDF3-8526-5235-F19D-0310B68BC63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D41E2D1-A919-462F-4179-5197ACB1CA77}"/>
              </a:ext>
            </a:extLst>
          </p:cNvPr>
          <p:cNvPicPr>
            <a:picLocks noChangeAspect="1"/>
          </p:cNvPicPr>
          <p:nvPr/>
        </p:nvPicPr>
        <p:blipFill>
          <a:blip r:embed="rId2"/>
          <a:stretch>
            <a:fillRect/>
          </a:stretch>
        </p:blipFill>
        <p:spPr>
          <a:xfrm>
            <a:off x="1015302" y="-5443"/>
            <a:ext cx="10161396" cy="6858000"/>
          </a:xfrm>
          <a:prstGeom prst="rect">
            <a:avLst/>
          </a:prstGeom>
        </p:spPr>
      </p:pic>
    </p:spTree>
    <p:extLst>
      <p:ext uri="{BB962C8B-B14F-4D97-AF65-F5344CB8AC3E}">
        <p14:creationId xmlns:p14="http://schemas.microsoft.com/office/powerpoint/2010/main" val="3879439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DE7124-7137-4FE5-A999-BF45C5985D73}"/>
              </a:ext>
            </a:extLst>
          </p:cNvPr>
          <p:cNvSpPr>
            <a:spLocks noGrp="1"/>
          </p:cNvSpPr>
          <p:nvPr>
            <p:ph idx="1"/>
          </p:nvPr>
        </p:nvSpPr>
        <p:spPr>
          <a:xfrm>
            <a:off x="609600" y="304800"/>
            <a:ext cx="10972800" cy="5135563"/>
          </a:xfrm>
        </p:spPr>
        <p:txBody>
          <a:bodyPr>
            <a:normAutofit/>
          </a:bodyPr>
          <a:lstStyle/>
          <a:p>
            <a:pPr marL="0" indent="0">
              <a:buNone/>
            </a:pPr>
            <a:r>
              <a:rPr lang="en-US" sz="2800" dirty="0">
                <a:effectLst/>
                <a:latin typeface="Arial" panose="020B0604020202020204" pitchFamily="34" charset="0"/>
              </a:rPr>
              <a:t>Revisiting IM2GPS in the Deep Learning Era.</a:t>
            </a:r>
            <a:br>
              <a:rPr lang="en-US" sz="2800" dirty="0"/>
            </a:br>
            <a:r>
              <a:rPr lang="en-US" sz="2800" dirty="0">
                <a:effectLst/>
                <a:latin typeface="Arial" panose="020B0604020202020204" pitchFamily="34" charset="0"/>
              </a:rPr>
              <a:t>Nam Vo, Nathan Jacobs, James Hays. ICCV 2017</a:t>
            </a:r>
          </a:p>
        </p:txBody>
      </p:sp>
      <p:pic>
        <p:nvPicPr>
          <p:cNvPr id="5" name="Picture 4">
            <a:extLst>
              <a:ext uri="{FF2B5EF4-FFF2-40B4-BE49-F238E27FC236}">
                <a16:creationId xmlns:a16="http://schemas.microsoft.com/office/drawing/2014/main" id="{B89DF8E7-8F79-40C4-BFAE-A12A449F5F71}"/>
              </a:ext>
            </a:extLst>
          </p:cNvPr>
          <p:cNvPicPr>
            <a:picLocks noChangeAspect="1"/>
          </p:cNvPicPr>
          <p:nvPr/>
        </p:nvPicPr>
        <p:blipFill rotWithShape="1">
          <a:blip r:embed="rId2"/>
          <a:srcRect t="23876"/>
          <a:stretch/>
        </p:blipFill>
        <p:spPr>
          <a:xfrm>
            <a:off x="3229587" y="4114800"/>
            <a:ext cx="4967394" cy="2322276"/>
          </a:xfrm>
          <a:prstGeom prst="rect">
            <a:avLst/>
          </a:prstGeom>
        </p:spPr>
      </p:pic>
      <p:pic>
        <p:nvPicPr>
          <p:cNvPr id="7" name="Picture 6">
            <a:extLst>
              <a:ext uri="{FF2B5EF4-FFF2-40B4-BE49-F238E27FC236}">
                <a16:creationId xmlns:a16="http://schemas.microsoft.com/office/drawing/2014/main" id="{51C36215-17DC-4ABE-B7A0-064CE2294C7A}"/>
              </a:ext>
            </a:extLst>
          </p:cNvPr>
          <p:cNvPicPr>
            <a:picLocks noChangeAspect="1"/>
          </p:cNvPicPr>
          <p:nvPr/>
        </p:nvPicPr>
        <p:blipFill>
          <a:blip r:embed="rId3"/>
          <a:stretch>
            <a:fillRect/>
          </a:stretch>
        </p:blipFill>
        <p:spPr>
          <a:xfrm>
            <a:off x="2362200" y="1522176"/>
            <a:ext cx="6702168" cy="2209800"/>
          </a:xfrm>
          <a:prstGeom prst="rect">
            <a:avLst/>
          </a:prstGeom>
        </p:spPr>
      </p:pic>
      <p:sp>
        <p:nvSpPr>
          <p:cNvPr id="2" name="TextBox 1">
            <a:extLst>
              <a:ext uri="{FF2B5EF4-FFF2-40B4-BE49-F238E27FC236}">
                <a16:creationId xmlns:a16="http://schemas.microsoft.com/office/drawing/2014/main" id="{653869D3-2CBF-133B-8002-65C62D55148E}"/>
              </a:ext>
            </a:extLst>
          </p:cNvPr>
          <p:cNvSpPr txBox="1"/>
          <p:nvPr/>
        </p:nvSpPr>
        <p:spPr>
          <a:xfrm>
            <a:off x="2667000" y="4855332"/>
            <a:ext cx="762000" cy="147732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2008</a:t>
            </a:r>
            <a:b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2009</a:t>
            </a:r>
            <a:b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2016</a:t>
            </a:r>
            <a:b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2017</a:t>
            </a:r>
            <a:b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2017</a:t>
            </a:r>
            <a:b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2017</a:t>
            </a:r>
          </a:p>
        </p:txBody>
      </p:sp>
    </p:spTree>
    <p:extLst>
      <p:ext uri="{BB962C8B-B14F-4D97-AF65-F5344CB8AC3E}">
        <p14:creationId xmlns:p14="http://schemas.microsoft.com/office/powerpoint/2010/main" val="1359911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612F1-3C83-9163-7F6A-F9A3C05F7A89}"/>
              </a:ext>
            </a:extLst>
          </p:cNvPr>
          <p:cNvSpPr>
            <a:spLocks noGrp="1"/>
          </p:cNvSpPr>
          <p:nvPr>
            <p:ph type="title"/>
          </p:nvPr>
        </p:nvSpPr>
        <p:spPr/>
        <p:txBody>
          <a:bodyPr/>
          <a:lstStyle/>
          <a:p>
            <a:r>
              <a:rPr lang="en-US" dirty="0"/>
              <a:t>Geolocation Overview</a:t>
            </a:r>
          </a:p>
        </p:txBody>
      </p:sp>
      <p:sp>
        <p:nvSpPr>
          <p:cNvPr id="3" name="Content Placeholder 2">
            <a:extLst>
              <a:ext uri="{FF2B5EF4-FFF2-40B4-BE49-F238E27FC236}">
                <a16:creationId xmlns:a16="http://schemas.microsoft.com/office/drawing/2014/main" id="{07EC8921-936B-1722-B8E4-384297B9CAF8}"/>
              </a:ext>
            </a:extLst>
          </p:cNvPr>
          <p:cNvSpPr>
            <a:spLocks noGrp="1"/>
          </p:cNvSpPr>
          <p:nvPr>
            <p:ph idx="1"/>
          </p:nvPr>
        </p:nvSpPr>
        <p:spPr>
          <a:xfrm>
            <a:off x="609600" y="1417638"/>
            <a:ext cx="10972800" cy="4632325"/>
          </a:xfrm>
        </p:spPr>
        <p:txBody>
          <a:bodyPr>
            <a:normAutofit lnSpcReduction="10000"/>
          </a:bodyPr>
          <a:lstStyle/>
          <a:p>
            <a:r>
              <a:rPr lang="en-US" dirty="0"/>
              <a:t>Bespoke Image Geolocation Approaches</a:t>
            </a:r>
          </a:p>
          <a:p>
            <a:pPr lvl="1"/>
            <a:r>
              <a:rPr lang="en-US" dirty="0"/>
              <a:t>Im2gps (2008)</a:t>
            </a:r>
          </a:p>
          <a:p>
            <a:pPr lvl="1"/>
            <a:r>
              <a:rPr lang="en-US" dirty="0" err="1"/>
              <a:t>PlaNet</a:t>
            </a:r>
            <a:r>
              <a:rPr lang="en-US" dirty="0"/>
              <a:t> and im2gps revisited (2016 and 2017)</a:t>
            </a:r>
          </a:p>
          <a:p>
            <a:r>
              <a:rPr lang="en-US" dirty="0"/>
              <a:t>Can Large Vision-Language Models geolocate images?</a:t>
            </a:r>
          </a:p>
          <a:p>
            <a:pPr lvl="1"/>
            <a:r>
              <a:rPr lang="en-US" dirty="0"/>
              <a:t>CLIP (2021)</a:t>
            </a:r>
          </a:p>
          <a:p>
            <a:pPr lvl="1"/>
            <a:r>
              <a:rPr lang="en-US" dirty="0" err="1"/>
              <a:t>GeoGuessr</a:t>
            </a:r>
            <a:endParaRPr lang="en-US" dirty="0"/>
          </a:p>
          <a:p>
            <a:pPr lvl="1"/>
            <a:r>
              <a:rPr lang="en-US" dirty="0"/>
              <a:t>Pigeon (2023)</a:t>
            </a:r>
          </a:p>
          <a:p>
            <a:r>
              <a:rPr lang="en-US" dirty="0"/>
              <a:t>Can Large </a:t>
            </a:r>
            <a:r>
              <a:rPr lang="en-US" i="1" dirty="0"/>
              <a:t>Generative</a:t>
            </a:r>
            <a:r>
              <a:rPr lang="en-US" dirty="0"/>
              <a:t> Vision-Language Models geolocate images?</a:t>
            </a:r>
          </a:p>
        </p:txBody>
      </p:sp>
    </p:spTree>
    <p:extLst>
      <p:ext uri="{BB962C8B-B14F-4D97-AF65-F5344CB8AC3E}">
        <p14:creationId xmlns:p14="http://schemas.microsoft.com/office/powerpoint/2010/main" val="2318856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41AEA-EB5C-BC35-EC46-7C819E1E1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1359C4-0B16-8DDB-5911-C8E6D6947FCF}"/>
              </a:ext>
            </a:extLst>
          </p:cNvPr>
          <p:cNvSpPr>
            <a:spLocks noGrp="1"/>
          </p:cNvSpPr>
          <p:nvPr>
            <p:ph type="title"/>
          </p:nvPr>
        </p:nvSpPr>
        <p:spPr/>
        <p:txBody>
          <a:bodyPr>
            <a:normAutofit/>
          </a:bodyPr>
          <a:lstStyle/>
          <a:p>
            <a:r>
              <a:rPr lang="en-US" dirty="0"/>
              <a:t>Are “Foundation” Models Good at Geolocation?</a:t>
            </a:r>
          </a:p>
        </p:txBody>
      </p:sp>
      <p:sp>
        <p:nvSpPr>
          <p:cNvPr id="3" name="Content Placeholder 2">
            <a:extLst>
              <a:ext uri="{FF2B5EF4-FFF2-40B4-BE49-F238E27FC236}">
                <a16:creationId xmlns:a16="http://schemas.microsoft.com/office/drawing/2014/main" id="{5D455FE4-5C6D-744E-2C90-F5161EBE7FBF}"/>
              </a:ext>
            </a:extLst>
          </p:cNvPr>
          <p:cNvSpPr>
            <a:spLocks noGrp="1"/>
          </p:cNvSpPr>
          <p:nvPr>
            <p:ph idx="1"/>
          </p:nvPr>
        </p:nvSpPr>
        <p:spPr>
          <a:xfrm>
            <a:off x="609600" y="6019800"/>
            <a:ext cx="10972800" cy="639763"/>
          </a:xfrm>
        </p:spPr>
        <p:txBody>
          <a:bodyPr>
            <a:normAutofit fontScale="92500"/>
          </a:bodyPr>
          <a:lstStyle/>
          <a:p>
            <a:pPr marL="0" indent="0">
              <a:buNone/>
            </a:pPr>
            <a:r>
              <a:rPr lang="en-US" dirty="0"/>
              <a:t>OpenAI’s CLIP (2021) is strong using only 1 million reference images</a:t>
            </a:r>
          </a:p>
        </p:txBody>
      </p:sp>
      <p:pic>
        <p:nvPicPr>
          <p:cNvPr id="5" name="Picture 4">
            <a:extLst>
              <a:ext uri="{FF2B5EF4-FFF2-40B4-BE49-F238E27FC236}">
                <a16:creationId xmlns:a16="http://schemas.microsoft.com/office/drawing/2014/main" id="{DE81C838-511B-9B17-76C3-6A4152227AEA}"/>
              </a:ext>
            </a:extLst>
          </p:cNvPr>
          <p:cNvPicPr>
            <a:picLocks noChangeAspect="1"/>
          </p:cNvPicPr>
          <p:nvPr/>
        </p:nvPicPr>
        <p:blipFill>
          <a:blip r:embed="rId2"/>
          <a:stretch>
            <a:fillRect/>
          </a:stretch>
        </p:blipFill>
        <p:spPr>
          <a:xfrm>
            <a:off x="838200" y="797940"/>
            <a:ext cx="10044109" cy="2326260"/>
          </a:xfrm>
          <a:prstGeom prst="rect">
            <a:avLst/>
          </a:prstGeom>
        </p:spPr>
      </p:pic>
      <p:pic>
        <p:nvPicPr>
          <p:cNvPr id="7" name="Picture 6">
            <a:extLst>
              <a:ext uri="{FF2B5EF4-FFF2-40B4-BE49-F238E27FC236}">
                <a16:creationId xmlns:a16="http://schemas.microsoft.com/office/drawing/2014/main" id="{8857BA3E-AA42-B673-CE11-F948BFEE09A2}"/>
              </a:ext>
            </a:extLst>
          </p:cNvPr>
          <p:cNvPicPr>
            <a:picLocks noChangeAspect="1"/>
          </p:cNvPicPr>
          <p:nvPr/>
        </p:nvPicPr>
        <p:blipFill>
          <a:blip r:embed="rId3"/>
          <a:stretch>
            <a:fillRect/>
          </a:stretch>
        </p:blipFill>
        <p:spPr>
          <a:xfrm>
            <a:off x="4419600" y="3429000"/>
            <a:ext cx="6629400" cy="2348277"/>
          </a:xfrm>
          <a:prstGeom prst="rect">
            <a:avLst/>
          </a:prstGeom>
        </p:spPr>
      </p:pic>
      <p:pic>
        <p:nvPicPr>
          <p:cNvPr id="4" name="Screen Shot 2023-12-13 at 4.24.46 PM.png" descr="Screen Shot 2023-12-13 at 4.24.46 PM.png">
            <a:extLst>
              <a:ext uri="{FF2B5EF4-FFF2-40B4-BE49-F238E27FC236}">
                <a16:creationId xmlns:a16="http://schemas.microsoft.com/office/drawing/2014/main" id="{8118495F-A3FC-1729-EDBC-26688DD33016}"/>
              </a:ext>
            </a:extLst>
          </p:cNvPr>
          <p:cNvPicPr>
            <a:picLocks noChangeAspect="1"/>
          </p:cNvPicPr>
          <p:nvPr/>
        </p:nvPicPr>
        <p:blipFill>
          <a:blip r:embed="rId4"/>
          <a:stretch>
            <a:fillRect/>
          </a:stretch>
        </p:blipFill>
        <p:spPr>
          <a:xfrm>
            <a:off x="685800" y="3350631"/>
            <a:ext cx="3324489" cy="2403131"/>
          </a:xfrm>
          <a:prstGeom prst="rect">
            <a:avLst/>
          </a:prstGeom>
          <a:ln w="12700">
            <a:miter lim="400000"/>
          </a:ln>
        </p:spPr>
      </p:pic>
    </p:spTree>
    <p:extLst>
      <p:ext uri="{BB962C8B-B14F-4D97-AF65-F5344CB8AC3E}">
        <p14:creationId xmlns:p14="http://schemas.microsoft.com/office/powerpoint/2010/main" val="2849065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F115BFE-7F2A-5A14-C4DF-09F9429B07C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D6CD9A6-98CB-5CE8-0BB6-5F660DE0D87E}"/>
              </a:ext>
            </a:extLst>
          </p:cNvPr>
          <p:cNvPicPr>
            <a:picLocks noChangeAspect="1"/>
          </p:cNvPicPr>
          <p:nvPr/>
        </p:nvPicPr>
        <p:blipFill>
          <a:blip r:embed="rId3"/>
          <a:stretch>
            <a:fillRect/>
          </a:stretch>
        </p:blipFill>
        <p:spPr>
          <a:xfrm>
            <a:off x="50650" y="457200"/>
            <a:ext cx="12090700" cy="5943600"/>
          </a:xfrm>
          <a:prstGeom prst="rect">
            <a:avLst/>
          </a:prstGeom>
        </p:spPr>
      </p:pic>
    </p:spTree>
    <p:extLst>
      <p:ext uri="{BB962C8B-B14F-4D97-AF65-F5344CB8AC3E}">
        <p14:creationId xmlns:p14="http://schemas.microsoft.com/office/powerpoint/2010/main" val="2734007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424E446-1234-9316-3739-7D1F6218F4E1}"/>
            </a:ext>
          </a:extLst>
        </p:cNvPr>
        <p:cNvGrpSpPr/>
        <p:nvPr/>
      </p:nvGrpSpPr>
      <p:grpSpPr>
        <a:xfrm>
          <a:off x="0" y="0"/>
          <a:ext cx="0" cy="0"/>
          <a:chOff x="0" y="0"/>
          <a:chExt cx="0" cy="0"/>
        </a:xfrm>
      </p:grpSpPr>
      <p:pic>
        <p:nvPicPr>
          <p:cNvPr id="2" name="rapidsave.com_geoguessr_esports_is_crazy-dzehkqjnpbub1">
            <a:hlinkClick r:id="" action="ppaction://media"/>
            <a:extLst>
              <a:ext uri="{FF2B5EF4-FFF2-40B4-BE49-F238E27FC236}">
                <a16:creationId xmlns:a16="http://schemas.microsoft.com/office/drawing/2014/main" id="{CF9379DF-7D73-DF26-73AD-47A6693E79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0"/>
            <a:ext cx="11486942" cy="6858000"/>
          </a:xfrm>
          <a:prstGeom prst="rect">
            <a:avLst/>
          </a:prstGeom>
        </p:spPr>
      </p:pic>
    </p:spTree>
    <p:extLst>
      <p:ext uri="{BB962C8B-B14F-4D97-AF65-F5344CB8AC3E}">
        <p14:creationId xmlns:p14="http://schemas.microsoft.com/office/powerpoint/2010/main" val="2763300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21053">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C28E4A-2A92-5CAD-E9B8-846AEB617E83}"/>
              </a:ext>
            </a:extLst>
          </p:cNvPr>
          <p:cNvPicPr>
            <a:picLocks noChangeAspect="1"/>
          </p:cNvPicPr>
          <p:nvPr/>
        </p:nvPicPr>
        <p:blipFill>
          <a:blip r:embed="rId2"/>
          <a:stretch>
            <a:fillRect/>
          </a:stretch>
        </p:blipFill>
        <p:spPr>
          <a:xfrm>
            <a:off x="-78249" y="0"/>
            <a:ext cx="12348497" cy="6858000"/>
          </a:xfrm>
          <a:prstGeom prst="rect">
            <a:avLst/>
          </a:prstGeom>
        </p:spPr>
      </p:pic>
    </p:spTree>
    <p:extLst>
      <p:ext uri="{BB962C8B-B14F-4D97-AF65-F5344CB8AC3E}">
        <p14:creationId xmlns:p14="http://schemas.microsoft.com/office/powerpoint/2010/main" val="3000928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4949A4-A477-E48D-83F7-EC9AC99A5F09}"/>
              </a:ext>
            </a:extLst>
          </p:cNvPr>
          <p:cNvPicPr>
            <a:picLocks noChangeAspect="1"/>
          </p:cNvPicPr>
          <p:nvPr/>
        </p:nvPicPr>
        <p:blipFill>
          <a:blip r:embed="rId2"/>
          <a:stretch>
            <a:fillRect/>
          </a:stretch>
        </p:blipFill>
        <p:spPr>
          <a:xfrm>
            <a:off x="5443" y="-975206"/>
            <a:ext cx="12186557" cy="7822320"/>
          </a:xfrm>
          <a:prstGeom prst="rect">
            <a:avLst/>
          </a:prstGeom>
        </p:spPr>
      </p:pic>
    </p:spTree>
    <p:extLst>
      <p:ext uri="{BB962C8B-B14F-4D97-AF65-F5344CB8AC3E}">
        <p14:creationId xmlns:p14="http://schemas.microsoft.com/office/powerpoint/2010/main" val="3886083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81400" y="228600"/>
            <a:ext cx="4419600" cy="5167194"/>
          </a:xfrm>
          <a:prstGeom prst="rect">
            <a:avLst/>
          </a:prstGeom>
        </p:spPr>
      </p:pic>
      <p:sp>
        <p:nvSpPr>
          <p:cNvPr id="3" name="Rectangle 2"/>
          <p:cNvSpPr/>
          <p:nvPr/>
        </p:nvSpPr>
        <p:spPr>
          <a:xfrm>
            <a:off x="3429000" y="6107459"/>
            <a:ext cx="5204318" cy="646331"/>
          </a:xfrm>
          <a:prstGeom prst="rect">
            <a:avLst/>
          </a:prstGeom>
        </p:spPr>
        <p:txBody>
          <a:bodyPr wrap="square">
            <a:spAutoFit/>
          </a:bodyPr>
          <a:lstStyle/>
          <a:p>
            <a:r>
              <a:rPr lang="en-US" dirty="0">
                <a:hlinkClick r:id="rId3"/>
              </a:rPr>
              <a:t>https://www.youtube.com/c/GeoWizard/videos</a:t>
            </a:r>
            <a:endParaRPr lang="en-US" dirty="0"/>
          </a:p>
          <a:p>
            <a:endParaRPr lang="en-US" dirty="0"/>
          </a:p>
        </p:txBody>
      </p:sp>
      <p:sp>
        <p:nvSpPr>
          <p:cNvPr id="4" name="Rectangle 3"/>
          <p:cNvSpPr/>
          <p:nvPr/>
        </p:nvSpPr>
        <p:spPr>
          <a:xfrm>
            <a:off x="4262512" y="5726668"/>
            <a:ext cx="3057375" cy="369332"/>
          </a:xfrm>
          <a:prstGeom prst="rect">
            <a:avLst/>
          </a:prstGeom>
        </p:spPr>
        <p:txBody>
          <a:bodyPr wrap="none">
            <a:spAutoFit/>
          </a:bodyPr>
          <a:lstStyle/>
          <a:p>
            <a:r>
              <a:rPr lang="en-US" dirty="0">
                <a:hlinkClick r:id="rId4"/>
              </a:rPr>
              <a:t>https://www.geoguessr.com/</a:t>
            </a:r>
            <a:endParaRPr lang="en-US" dirty="0"/>
          </a:p>
        </p:txBody>
      </p:sp>
    </p:spTree>
    <p:extLst>
      <p:ext uri="{BB962C8B-B14F-4D97-AF65-F5344CB8AC3E}">
        <p14:creationId xmlns:p14="http://schemas.microsoft.com/office/powerpoint/2010/main" val="2802794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CAAD8F-CBEB-737D-2496-7FD581065D4F}"/>
              </a:ext>
            </a:extLst>
          </p:cNvPr>
          <p:cNvPicPr>
            <a:picLocks noChangeAspect="1"/>
          </p:cNvPicPr>
          <p:nvPr/>
        </p:nvPicPr>
        <p:blipFill>
          <a:blip r:embed="rId2"/>
          <a:stretch>
            <a:fillRect/>
          </a:stretch>
        </p:blipFill>
        <p:spPr>
          <a:xfrm>
            <a:off x="0" y="-1"/>
            <a:ext cx="12192000" cy="8152895"/>
          </a:xfrm>
          <a:prstGeom prst="rect">
            <a:avLst/>
          </a:prstGeom>
        </p:spPr>
      </p:pic>
    </p:spTree>
    <p:extLst>
      <p:ext uri="{BB962C8B-B14F-4D97-AF65-F5344CB8AC3E}">
        <p14:creationId xmlns:p14="http://schemas.microsoft.com/office/powerpoint/2010/main" val="2115482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0B973D-2B94-6297-E23C-FA411D51AD5F}"/>
              </a:ext>
            </a:extLst>
          </p:cNvPr>
          <p:cNvPicPr>
            <a:picLocks noChangeAspect="1"/>
          </p:cNvPicPr>
          <p:nvPr/>
        </p:nvPicPr>
        <p:blipFill>
          <a:blip r:embed="rId3"/>
          <a:stretch>
            <a:fillRect/>
          </a:stretch>
        </p:blipFill>
        <p:spPr>
          <a:xfrm>
            <a:off x="-60594" y="-117901"/>
            <a:ext cx="12252594" cy="6975901"/>
          </a:xfrm>
          <a:prstGeom prst="rect">
            <a:avLst/>
          </a:prstGeom>
        </p:spPr>
      </p:pic>
      <p:sp>
        <p:nvSpPr>
          <p:cNvPr id="5" name="TextBox 4">
            <a:extLst>
              <a:ext uri="{FF2B5EF4-FFF2-40B4-BE49-F238E27FC236}">
                <a16:creationId xmlns:a16="http://schemas.microsoft.com/office/drawing/2014/main" id="{067ED68F-A707-12CB-F2A8-11D739BF7686}"/>
              </a:ext>
            </a:extLst>
          </p:cNvPr>
          <p:cNvSpPr txBox="1"/>
          <p:nvPr/>
        </p:nvSpPr>
        <p:spPr>
          <a:xfrm>
            <a:off x="8915400" y="76200"/>
            <a:ext cx="3205843"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https://www.plonkit.net/russia</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6867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4276CA-3439-F38C-0CAA-F9B06F1B6E93}"/>
              </a:ext>
            </a:extLst>
          </p:cNvPr>
          <p:cNvPicPr>
            <a:picLocks noChangeAspect="1"/>
          </p:cNvPicPr>
          <p:nvPr/>
        </p:nvPicPr>
        <p:blipFill>
          <a:blip r:embed="rId2"/>
          <a:stretch>
            <a:fillRect/>
          </a:stretch>
        </p:blipFill>
        <p:spPr>
          <a:xfrm>
            <a:off x="212705" y="0"/>
            <a:ext cx="11766589" cy="6858000"/>
          </a:xfrm>
          <a:prstGeom prst="rect">
            <a:avLst/>
          </a:prstGeom>
        </p:spPr>
      </p:pic>
    </p:spTree>
    <p:extLst>
      <p:ext uri="{BB962C8B-B14F-4D97-AF65-F5344CB8AC3E}">
        <p14:creationId xmlns:p14="http://schemas.microsoft.com/office/powerpoint/2010/main" val="3927200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D168A3-F16B-81CC-B1F3-EA19DFD06C8F}"/>
              </a:ext>
            </a:extLst>
          </p:cNvPr>
          <p:cNvPicPr>
            <a:picLocks noChangeAspect="1"/>
          </p:cNvPicPr>
          <p:nvPr/>
        </p:nvPicPr>
        <p:blipFill>
          <a:blip r:embed="rId2"/>
          <a:stretch>
            <a:fillRect/>
          </a:stretch>
        </p:blipFill>
        <p:spPr>
          <a:xfrm>
            <a:off x="208605" y="0"/>
            <a:ext cx="11774789" cy="6858000"/>
          </a:xfrm>
          <a:prstGeom prst="rect">
            <a:avLst/>
          </a:prstGeom>
        </p:spPr>
      </p:pic>
    </p:spTree>
    <p:extLst>
      <p:ext uri="{BB962C8B-B14F-4D97-AF65-F5344CB8AC3E}">
        <p14:creationId xmlns:p14="http://schemas.microsoft.com/office/powerpoint/2010/main" val="3038650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11C501-0F73-EE96-C569-5E0CAE42F582}"/>
              </a:ext>
            </a:extLst>
          </p:cNvPr>
          <p:cNvPicPr>
            <a:picLocks noChangeAspect="1"/>
          </p:cNvPicPr>
          <p:nvPr/>
        </p:nvPicPr>
        <p:blipFill>
          <a:blip r:embed="rId2"/>
          <a:stretch>
            <a:fillRect/>
          </a:stretch>
        </p:blipFill>
        <p:spPr>
          <a:xfrm>
            <a:off x="333505" y="0"/>
            <a:ext cx="11524990" cy="6858000"/>
          </a:xfrm>
          <a:prstGeom prst="rect">
            <a:avLst/>
          </a:prstGeom>
        </p:spPr>
      </p:pic>
    </p:spTree>
    <p:extLst>
      <p:ext uri="{BB962C8B-B14F-4D97-AF65-F5344CB8AC3E}">
        <p14:creationId xmlns:p14="http://schemas.microsoft.com/office/powerpoint/2010/main" val="4014407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5A5B9-010E-9B01-9C07-589DF3CB6406}"/>
              </a:ext>
            </a:extLst>
          </p:cNvPr>
          <p:cNvPicPr>
            <a:picLocks noChangeAspect="1"/>
          </p:cNvPicPr>
          <p:nvPr/>
        </p:nvPicPr>
        <p:blipFill>
          <a:blip r:embed="rId2"/>
          <a:stretch>
            <a:fillRect/>
          </a:stretch>
        </p:blipFill>
        <p:spPr>
          <a:xfrm>
            <a:off x="791073" y="0"/>
            <a:ext cx="10609854" cy="6858000"/>
          </a:xfrm>
          <a:prstGeom prst="rect">
            <a:avLst/>
          </a:prstGeom>
        </p:spPr>
      </p:pic>
    </p:spTree>
    <p:extLst>
      <p:ext uri="{BB962C8B-B14F-4D97-AF65-F5344CB8AC3E}">
        <p14:creationId xmlns:p14="http://schemas.microsoft.com/office/powerpoint/2010/main" val="1127364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39CD24-8E8D-BF8C-35A9-2879F6B85729}"/>
              </a:ext>
            </a:extLst>
          </p:cNvPr>
          <p:cNvPicPr>
            <a:picLocks noChangeAspect="1"/>
          </p:cNvPicPr>
          <p:nvPr/>
        </p:nvPicPr>
        <p:blipFill>
          <a:blip r:embed="rId2"/>
          <a:stretch>
            <a:fillRect/>
          </a:stretch>
        </p:blipFill>
        <p:spPr>
          <a:xfrm>
            <a:off x="659942" y="0"/>
            <a:ext cx="10872116" cy="6858000"/>
          </a:xfrm>
          <a:prstGeom prst="rect">
            <a:avLst/>
          </a:prstGeom>
        </p:spPr>
      </p:pic>
    </p:spTree>
    <p:extLst>
      <p:ext uri="{BB962C8B-B14F-4D97-AF65-F5344CB8AC3E}">
        <p14:creationId xmlns:p14="http://schemas.microsoft.com/office/powerpoint/2010/main" val="4291532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24808-6246-CA3D-D949-443D198FFF63}"/>
              </a:ext>
            </a:extLst>
          </p:cNvPr>
          <p:cNvPicPr>
            <a:picLocks noChangeAspect="1"/>
          </p:cNvPicPr>
          <p:nvPr/>
        </p:nvPicPr>
        <p:blipFill>
          <a:blip r:embed="rId2"/>
          <a:stretch>
            <a:fillRect/>
          </a:stretch>
        </p:blipFill>
        <p:spPr>
          <a:xfrm>
            <a:off x="297404" y="0"/>
            <a:ext cx="11597192" cy="6858000"/>
          </a:xfrm>
          <a:prstGeom prst="rect">
            <a:avLst/>
          </a:prstGeom>
        </p:spPr>
      </p:pic>
    </p:spTree>
    <p:extLst>
      <p:ext uri="{BB962C8B-B14F-4D97-AF65-F5344CB8AC3E}">
        <p14:creationId xmlns:p14="http://schemas.microsoft.com/office/powerpoint/2010/main" val="929134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9BDBCD-1853-3E05-4FEF-343356CA3AC9}"/>
              </a:ext>
            </a:extLst>
          </p:cNvPr>
          <p:cNvPicPr>
            <a:picLocks noChangeAspect="1"/>
          </p:cNvPicPr>
          <p:nvPr/>
        </p:nvPicPr>
        <p:blipFill>
          <a:blip r:embed="rId2"/>
          <a:stretch>
            <a:fillRect/>
          </a:stretch>
        </p:blipFill>
        <p:spPr>
          <a:xfrm>
            <a:off x="0" y="154248"/>
            <a:ext cx="12192000" cy="6549504"/>
          </a:xfrm>
          <a:prstGeom prst="rect">
            <a:avLst/>
          </a:prstGeom>
        </p:spPr>
      </p:pic>
    </p:spTree>
    <p:extLst>
      <p:ext uri="{BB962C8B-B14F-4D97-AF65-F5344CB8AC3E}">
        <p14:creationId xmlns:p14="http://schemas.microsoft.com/office/powerpoint/2010/main" val="41961839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895336-98AA-0D2E-19E2-C3D68D7B5816}"/>
              </a:ext>
            </a:extLst>
          </p:cNvPr>
          <p:cNvPicPr>
            <a:picLocks noChangeAspect="1"/>
          </p:cNvPicPr>
          <p:nvPr/>
        </p:nvPicPr>
        <p:blipFill>
          <a:blip r:embed="rId2"/>
          <a:stretch>
            <a:fillRect/>
          </a:stretch>
        </p:blipFill>
        <p:spPr>
          <a:xfrm>
            <a:off x="701159" y="0"/>
            <a:ext cx="10789681" cy="6858000"/>
          </a:xfrm>
          <a:prstGeom prst="rect">
            <a:avLst/>
          </a:prstGeom>
        </p:spPr>
      </p:pic>
      <p:pic>
        <p:nvPicPr>
          <p:cNvPr id="3" name="Picture 2">
            <a:extLst>
              <a:ext uri="{FF2B5EF4-FFF2-40B4-BE49-F238E27FC236}">
                <a16:creationId xmlns:a16="http://schemas.microsoft.com/office/drawing/2014/main" id="{630EBB83-4FF2-E513-F7F7-AF24014BBFC0}"/>
              </a:ext>
            </a:extLst>
          </p:cNvPr>
          <p:cNvPicPr>
            <a:picLocks noChangeAspect="1"/>
          </p:cNvPicPr>
          <p:nvPr/>
        </p:nvPicPr>
        <p:blipFill>
          <a:blip r:embed="rId3"/>
          <a:stretch>
            <a:fillRect/>
          </a:stretch>
        </p:blipFill>
        <p:spPr>
          <a:xfrm>
            <a:off x="0" y="4683753"/>
            <a:ext cx="12192000" cy="2140170"/>
          </a:xfrm>
          <a:prstGeom prst="rect">
            <a:avLst/>
          </a:prstGeom>
        </p:spPr>
      </p:pic>
    </p:spTree>
    <p:extLst>
      <p:ext uri="{BB962C8B-B14F-4D97-AF65-F5344CB8AC3E}">
        <p14:creationId xmlns:p14="http://schemas.microsoft.com/office/powerpoint/2010/main" val="1333731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idx="4294967295"/>
          </p:nvPr>
        </p:nvSpPr>
        <p:spPr/>
        <p:txBody>
          <a:bodyPr/>
          <a:lstStyle/>
          <a:p>
            <a:pPr eaLnBrk="1" hangingPunct="1"/>
            <a:r>
              <a:rPr lang="en-US" altLang="en-US" dirty="0">
                <a:hlinkClick r:id="rId2"/>
              </a:rPr>
              <a:t>im2gps</a:t>
            </a:r>
            <a:r>
              <a:rPr lang="en-US" altLang="en-US" dirty="0"/>
              <a:t> (Hays &amp; </a:t>
            </a:r>
            <a:r>
              <a:rPr lang="en-US" altLang="en-US" dirty="0" err="1"/>
              <a:t>Efros</a:t>
            </a:r>
            <a:r>
              <a:rPr lang="en-US" altLang="en-US" dirty="0"/>
              <a:t>, CVPR 2008)</a:t>
            </a:r>
          </a:p>
        </p:txBody>
      </p:sp>
      <p:pic>
        <p:nvPicPr>
          <p:cNvPr id="552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406" y="1428774"/>
            <a:ext cx="11853188" cy="400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4"/>
          <p:cNvSpPr txBox="1">
            <a:spLocks noChangeArrowheads="1"/>
          </p:cNvSpPr>
          <p:nvPr/>
        </p:nvSpPr>
        <p:spPr bwMode="auto">
          <a:xfrm>
            <a:off x="3054432" y="5489522"/>
            <a:ext cx="58657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94"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million geo-tagged Flickr images</a:t>
            </a:r>
            <a:endParaRPr kumimoji="0" lang="ru-RU"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301" name="TextBox 2"/>
          <p:cNvSpPr txBox="1">
            <a:spLocks noChangeArrowheads="1"/>
          </p:cNvSpPr>
          <p:nvPr/>
        </p:nvSpPr>
        <p:spPr bwMode="auto">
          <a:xfrm>
            <a:off x="2797264" y="6286427"/>
            <a:ext cx="61045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394"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4"/>
              </a:rPr>
              <a:t>http://graphics.cs.cmu.edu/projects/im2gps/</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65804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5B3F46-250E-967B-3D3B-F3F3848AF7C2}"/>
              </a:ext>
            </a:extLst>
          </p:cNvPr>
          <p:cNvPicPr>
            <a:picLocks noChangeAspect="1"/>
          </p:cNvPicPr>
          <p:nvPr/>
        </p:nvPicPr>
        <p:blipFill>
          <a:blip r:embed="rId2"/>
          <a:stretch>
            <a:fillRect/>
          </a:stretch>
        </p:blipFill>
        <p:spPr>
          <a:xfrm>
            <a:off x="0" y="669373"/>
            <a:ext cx="12192000" cy="5519253"/>
          </a:xfrm>
          <a:prstGeom prst="rect">
            <a:avLst/>
          </a:prstGeom>
        </p:spPr>
      </p:pic>
    </p:spTree>
    <p:extLst>
      <p:ext uri="{BB962C8B-B14F-4D97-AF65-F5344CB8AC3E}">
        <p14:creationId xmlns:p14="http://schemas.microsoft.com/office/powerpoint/2010/main" val="746483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C00CF0-C27A-4164-457B-0A81AD8FF92C}"/>
              </a:ext>
            </a:extLst>
          </p:cNvPr>
          <p:cNvPicPr>
            <a:picLocks noChangeAspect="1"/>
          </p:cNvPicPr>
          <p:nvPr/>
        </p:nvPicPr>
        <p:blipFill>
          <a:blip r:embed="rId2"/>
          <a:stretch>
            <a:fillRect/>
          </a:stretch>
        </p:blipFill>
        <p:spPr>
          <a:xfrm>
            <a:off x="0" y="367771"/>
            <a:ext cx="12192000" cy="6122458"/>
          </a:xfrm>
          <a:prstGeom prst="rect">
            <a:avLst/>
          </a:prstGeom>
        </p:spPr>
      </p:pic>
    </p:spTree>
    <p:extLst>
      <p:ext uri="{BB962C8B-B14F-4D97-AF65-F5344CB8AC3E}">
        <p14:creationId xmlns:p14="http://schemas.microsoft.com/office/powerpoint/2010/main" val="746696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9636D1-D16C-6C83-6B07-1017F1600764}"/>
              </a:ext>
            </a:extLst>
          </p:cNvPr>
          <p:cNvPicPr>
            <a:picLocks noChangeAspect="1"/>
          </p:cNvPicPr>
          <p:nvPr/>
        </p:nvPicPr>
        <p:blipFill>
          <a:blip r:embed="rId3"/>
          <a:stretch>
            <a:fillRect/>
          </a:stretch>
        </p:blipFill>
        <p:spPr>
          <a:xfrm>
            <a:off x="0" y="17111"/>
            <a:ext cx="14307207" cy="6858000"/>
          </a:xfrm>
          <a:prstGeom prst="rect">
            <a:avLst/>
          </a:prstGeom>
        </p:spPr>
      </p:pic>
      <p:sp>
        <p:nvSpPr>
          <p:cNvPr id="7" name="TextBox 6">
            <a:extLst>
              <a:ext uri="{FF2B5EF4-FFF2-40B4-BE49-F238E27FC236}">
                <a16:creationId xmlns:a16="http://schemas.microsoft.com/office/drawing/2014/main" id="{9AB461C1-BB94-956B-FDD9-47DDB063A3D1}"/>
              </a:ext>
            </a:extLst>
          </p:cNvPr>
          <p:cNvSpPr txBox="1"/>
          <p:nvPr/>
        </p:nvSpPr>
        <p:spPr>
          <a:xfrm>
            <a:off x="152400" y="6460671"/>
            <a:ext cx="541020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https://www.youtube.com/watch?v=ts5lPDV--cU</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3FD06C87-BD7F-E57D-B42D-3A4912ECF340}"/>
              </a:ext>
            </a:extLst>
          </p:cNvPr>
          <p:cNvPicPr>
            <a:picLocks noChangeAspect="1"/>
          </p:cNvPicPr>
          <p:nvPr/>
        </p:nvPicPr>
        <p:blipFill>
          <a:blip r:embed="rId5"/>
          <a:stretch>
            <a:fillRect/>
          </a:stretch>
        </p:blipFill>
        <p:spPr>
          <a:xfrm>
            <a:off x="228600" y="3657600"/>
            <a:ext cx="3540990" cy="2725251"/>
          </a:xfrm>
          <a:prstGeom prst="rect">
            <a:avLst/>
          </a:prstGeom>
        </p:spPr>
      </p:pic>
    </p:spTree>
    <p:extLst>
      <p:ext uri="{BB962C8B-B14F-4D97-AF65-F5344CB8AC3E}">
        <p14:creationId xmlns:p14="http://schemas.microsoft.com/office/powerpoint/2010/main" val="3080085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305C35-432C-9D46-A829-E237D9E0DC45}"/>
              </a:ext>
            </a:extLst>
          </p:cNvPr>
          <p:cNvSpPr txBox="1"/>
          <p:nvPr/>
        </p:nvSpPr>
        <p:spPr>
          <a:xfrm>
            <a:off x="1524000" y="1828800"/>
            <a:ext cx="10134600" cy="769441"/>
          </a:xfrm>
          <a:prstGeom prst="rect">
            <a:avLst/>
          </a:prstGeom>
          <a:noFill/>
        </p:spPr>
        <p:txBody>
          <a:bodyPr wrap="square" rtlCol="0">
            <a:spAutoFit/>
          </a:bodyPr>
          <a:lstStyle/>
          <a:p>
            <a:r>
              <a:rPr lang="en-US" sz="4400" dirty="0"/>
              <a:t>Let’s try some </a:t>
            </a:r>
            <a:r>
              <a:rPr lang="en-US" sz="4400" dirty="0" err="1"/>
              <a:t>GeoGuessr</a:t>
            </a:r>
            <a:r>
              <a:rPr lang="en-US" sz="4400" dirty="0"/>
              <a:t> ourselves</a:t>
            </a:r>
          </a:p>
        </p:txBody>
      </p:sp>
    </p:spTree>
    <p:extLst>
      <p:ext uri="{BB962C8B-B14F-4D97-AF65-F5344CB8AC3E}">
        <p14:creationId xmlns:p14="http://schemas.microsoft.com/office/powerpoint/2010/main" val="864772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44EC9-7086-F3A8-FDF6-65230DD3B3C6}"/>
              </a:ext>
            </a:extLst>
          </p:cNvPr>
          <p:cNvPicPr>
            <a:picLocks noChangeAspect="1"/>
          </p:cNvPicPr>
          <p:nvPr/>
        </p:nvPicPr>
        <p:blipFill>
          <a:blip r:embed="rId2"/>
          <a:stretch>
            <a:fillRect/>
          </a:stretch>
        </p:blipFill>
        <p:spPr>
          <a:xfrm>
            <a:off x="1371600" y="0"/>
            <a:ext cx="9186030" cy="6119345"/>
          </a:xfrm>
          <a:prstGeom prst="rect">
            <a:avLst/>
          </a:prstGeom>
        </p:spPr>
      </p:pic>
      <p:sp>
        <p:nvSpPr>
          <p:cNvPr id="5" name="TextBox 4">
            <a:extLst>
              <a:ext uri="{FF2B5EF4-FFF2-40B4-BE49-F238E27FC236}">
                <a16:creationId xmlns:a16="http://schemas.microsoft.com/office/drawing/2014/main" id="{4B2D2A19-9420-9BFC-D6F3-E59764F64393}"/>
              </a:ext>
            </a:extLst>
          </p:cNvPr>
          <p:cNvSpPr txBox="1"/>
          <p:nvPr/>
        </p:nvSpPr>
        <p:spPr>
          <a:xfrm>
            <a:off x="2895600" y="6248400"/>
            <a:ext cx="7315200" cy="369332"/>
          </a:xfrm>
          <a:prstGeom prst="rect">
            <a:avLst/>
          </a:prstGeom>
          <a:noFill/>
        </p:spPr>
        <p:txBody>
          <a:bodyPr wrap="square">
            <a:spAutoFit/>
          </a:bodyPr>
          <a:lstStyle/>
          <a:p>
            <a:r>
              <a:rPr lang="en-US" dirty="0">
                <a:hlinkClick r:id="rId3"/>
              </a:rPr>
              <a:t>https://youtu.be/9Wbau6wdKzI?si=Fa0r_OLiwjlF75QG&amp;t=3011</a:t>
            </a:r>
            <a:endParaRPr lang="en-US" dirty="0"/>
          </a:p>
        </p:txBody>
      </p:sp>
    </p:spTree>
    <p:extLst>
      <p:ext uri="{BB962C8B-B14F-4D97-AF65-F5344CB8AC3E}">
        <p14:creationId xmlns:p14="http://schemas.microsoft.com/office/powerpoint/2010/main" val="1358225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E183D2-5864-9966-9E32-41B63F0658FF}"/>
              </a:ext>
            </a:extLst>
          </p:cNvPr>
          <p:cNvPicPr>
            <a:picLocks noChangeAspect="1"/>
          </p:cNvPicPr>
          <p:nvPr/>
        </p:nvPicPr>
        <p:blipFill>
          <a:blip r:embed="rId2"/>
          <a:stretch>
            <a:fillRect/>
          </a:stretch>
        </p:blipFill>
        <p:spPr>
          <a:xfrm>
            <a:off x="3024408" y="0"/>
            <a:ext cx="6143183" cy="6858000"/>
          </a:xfrm>
          <a:prstGeom prst="rect">
            <a:avLst/>
          </a:prstGeom>
        </p:spPr>
      </p:pic>
    </p:spTree>
    <p:extLst>
      <p:ext uri="{BB962C8B-B14F-4D97-AF65-F5344CB8AC3E}">
        <p14:creationId xmlns:p14="http://schemas.microsoft.com/office/powerpoint/2010/main" val="1101967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612F1-3C83-9163-7F6A-F9A3C05F7A8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07EC8921-936B-1722-B8E4-384297B9CAF8}"/>
              </a:ext>
            </a:extLst>
          </p:cNvPr>
          <p:cNvSpPr>
            <a:spLocks noGrp="1"/>
          </p:cNvSpPr>
          <p:nvPr>
            <p:ph idx="1"/>
          </p:nvPr>
        </p:nvSpPr>
        <p:spPr>
          <a:xfrm>
            <a:off x="609600" y="1417638"/>
            <a:ext cx="10972800" cy="4632325"/>
          </a:xfrm>
        </p:spPr>
        <p:txBody>
          <a:bodyPr>
            <a:normAutofit lnSpcReduction="10000"/>
          </a:bodyPr>
          <a:lstStyle/>
          <a:p>
            <a:r>
              <a:rPr lang="en-US" dirty="0"/>
              <a:t>Bespoke Image Geolocation Approaches</a:t>
            </a:r>
          </a:p>
          <a:p>
            <a:pPr lvl="1"/>
            <a:r>
              <a:rPr lang="en-US" dirty="0"/>
              <a:t>Im2gps (2008)</a:t>
            </a:r>
          </a:p>
          <a:p>
            <a:pPr lvl="1"/>
            <a:r>
              <a:rPr lang="en-US" dirty="0" err="1"/>
              <a:t>PlaNet</a:t>
            </a:r>
            <a:r>
              <a:rPr lang="en-US" dirty="0"/>
              <a:t> and im2gps revisited (2016 and 2017)</a:t>
            </a:r>
          </a:p>
          <a:p>
            <a:r>
              <a:rPr lang="en-US" dirty="0"/>
              <a:t>Can Large Vision-Language Models geolocate images?</a:t>
            </a:r>
          </a:p>
          <a:p>
            <a:pPr lvl="1"/>
            <a:r>
              <a:rPr lang="en-US" dirty="0"/>
              <a:t>CLIP (2021)</a:t>
            </a:r>
          </a:p>
          <a:p>
            <a:pPr lvl="1"/>
            <a:r>
              <a:rPr lang="en-US" dirty="0" err="1"/>
              <a:t>GeoGuessr</a:t>
            </a:r>
            <a:endParaRPr lang="en-US" dirty="0"/>
          </a:p>
          <a:p>
            <a:pPr lvl="1"/>
            <a:r>
              <a:rPr lang="en-US" dirty="0"/>
              <a:t>Pigeon (2023)</a:t>
            </a:r>
          </a:p>
          <a:p>
            <a:r>
              <a:rPr lang="en-US" dirty="0"/>
              <a:t>Can Large </a:t>
            </a:r>
            <a:r>
              <a:rPr lang="en-US" i="1" dirty="0"/>
              <a:t>Generative</a:t>
            </a:r>
            <a:r>
              <a:rPr lang="en-US" dirty="0"/>
              <a:t> Vision-Language Models geolocate images?</a:t>
            </a:r>
          </a:p>
        </p:txBody>
      </p:sp>
    </p:spTree>
    <p:extLst>
      <p:ext uri="{BB962C8B-B14F-4D97-AF65-F5344CB8AC3E}">
        <p14:creationId xmlns:p14="http://schemas.microsoft.com/office/powerpoint/2010/main" val="1387073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60F6-D672-EB23-875A-E5F486F82F10}"/>
              </a:ext>
            </a:extLst>
          </p:cNvPr>
          <p:cNvSpPr>
            <a:spLocks noGrp="1"/>
          </p:cNvSpPr>
          <p:nvPr>
            <p:ph type="title"/>
          </p:nvPr>
        </p:nvSpPr>
        <p:spPr/>
        <p:txBody>
          <a:bodyPr/>
          <a:lstStyle/>
          <a:p>
            <a:r>
              <a:rPr lang="en-US" dirty="0"/>
              <a:t>GPT-4V System Card</a:t>
            </a:r>
          </a:p>
        </p:txBody>
      </p:sp>
      <p:sp>
        <p:nvSpPr>
          <p:cNvPr id="3" name="Content Placeholder 2">
            <a:extLst>
              <a:ext uri="{FF2B5EF4-FFF2-40B4-BE49-F238E27FC236}">
                <a16:creationId xmlns:a16="http://schemas.microsoft.com/office/drawing/2014/main" id="{71775166-EA37-E443-94C1-9EC76D8C0D7E}"/>
              </a:ext>
            </a:extLst>
          </p:cNvPr>
          <p:cNvSpPr>
            <a:spLocks noGrp="1"/>
          </p:cNvSpPr>
          <p:nvPr>
            <p:ph idx="1"/>
          </p:nvPr>
        </p:nvSpPr>
        <p:spPr>
          <a:xfrm>
            <a:off x="152400" y="6400800"/>
            <a:ext cx="10210800" cy="334963"/>
          </a:xfrm>
        </p:spPr>
        <p:txBody>
          <a:bodyPr>
            <a:normAutofit/>
          </a:bodyPr>
          <a:lstStyle/>
          <a:p>
            <a:pPr marL="0" indent="0">
              <a:buNone/>
            </a:pPr>
            <a:r>
              <a:rPr lang="en-US" sz="1400" dirty="0"/>
              <a:t>https://openai.com/index/gpt-4v-system-card/</a:t>
            </a:r>
          </a:p>
        </p:txBody>
      </p:sp>
      <p:pic>
        <p:nvPicPr>
          <p:cNvPr id="5" name="Picture 4">
            <a:extLst>
              <a:ext uri="{FF2B5EF4-FFF2-40B4-BE49-F238E27FC236}">
                <a16:creationId xmlns:a16="http://schemas.microsoft.com/office/drawing/2014/main" id="{BEDB3928-D17B-1E3B-A365-5EA505269495}"/>
              </a:ext>
            </a:extLst>
          </p:cNvPr>
          <p:cNvPicPr>
            <a:picLocks noChangeAspect="1"/>
          </p:cNvPicPr>
          <p:nvPr/>
        </p:nvPicPr>
        <p:blipFill>
          <a:blip r:embed="rId2"/>
          <a:stretch>
            <a:fillRect/>
          </a:stretch>
        </p:blipFill>
        <p:spPr>
          <a:xfrm>
            <a:off x="914400" y="2640071"/>
            <a:ext cx="10363200" cy="1422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268896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0EFF6-0639-F0F5-7B87-103A8546EC47}"/>
              </a:ext>
            </a:extLst>
          </p:cNvPr>
          <p:cNvSpPr>
            <a:spLocks noGrp="1"/>
          </p:cNvSpPr>
          <p:nvPr>
            <p:ph type="title"/>
          </p:nvPr>
        </p:nvSpPr>
        <p:spPr/>
        <p:txBody>
          <a:bodyPr/>
          <a:lstStyle/>
          <a:p>
            <a:r>
              <a:rPr lang="en-US" dirty="0"/>
              <a:t>“Least to Most” prompting of GPT-4V</a:t>
            </a:r>
          </a:p>
        </p:txBody>
      </p:sp>
      <p:sp>
        <p:nvSpPr>
          <p:cNvPr id="3" name="Content Placeholder 2">
            <a:extLst>
              <a:ext uri="{FF2B5EF4-FFF2-40B4-BE49-F238E27FC236}">
                <a16:creationId xmlns:a16="http://schemas.microsoft.com/office/drawing/2014/main" id="{145FC76B-3EB3-B3E6-41A3-EBD71FFC7E3B}"/>
              </a:ext>
            </a:extLst>
          </p:cNvPr>
          <p:cNvSpPr>
            <a:spLocks noGrp="1"/>
          </p:cNvSpPr>
          <p:nvPr>
            <p:ph idx="1"/>
          </p:nvPr>
        </p:nvSpPr>
        <p:spPr>
          <a:xfrm>
            <a:off x="533400" y="1219200"/>
            <a:ext cx="10972800" cy="2925763"/>
          </a:xfrm>
        </p:spPr>
        <p:txBody>
          <a:bodyPr/>
          <a:lstStyle/>
          <a:p>
            <a:pPr marL="0" indent="0">
              <a:buNone/>
            </a:pPr>
            <a:r>
              <a:rPr lang="en-US" dirty="0"/>
              <a:t>Please provide your speculative guess for the location of the image at the country, city, neighborhood, and exact location levels. You must provide reasoning for why you have selected the value for each geographical level...</a:t>
            </a:r>
          </a:p>
        </p:txBody>
      </p:sp>
      <p:sp>
        <p:nvSpPr>
          <p:cNvPr id="4" name="Content Placeholder 2">
            <a:extLst>
              <a:ext uri="{FF2B5EF4-FFF2-40B4-BE49-F238E27FC236}">
                <a16:creationId xmlns:a16="http://schemas.microsoft.com/office/drawing/2014/main" id="{B068CC4B-EBCD-013C-1D64-01E0BB52BB5F}"/>
              </a:ext>
            </a:extLst>
          </p:cNvPr>
          <p:cNvSpPr txBox="1">
            <a:spLocks/>
          </p:cNvSpPr>
          <p:nvPr/>
        </p:nvSpPr>
        <p:spPr bwMode="auto">
          <a:xfrm>
            <a:off x="152400" y="6400800"/>
            <a:ext cx="102108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Work by Ethan Mendes, Yang Chen, James Hays,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Sauvik</a:t>
            </a:r>
            <a:r>
              <a:rPr kumimoji="0" lang="en-US" sz="1400" b="0" i="0" u="none" strike="noStrike" kern="1200" cap="none" spc="0" normalizeH="0" baseline="0" noProof="0" dirty="0">
                <a:ln>
                  <a:noFill/>
                </a:ln>
                <a:solidFill>
                  <a:prstClr val="black"/>
                </a:solidFill>
                <a:effectLst/>
                <a:uLnTx/>
                <a:uFillTx/>
                <a:latin typeface="Calibri"/>
                <a:ea typeface="+mn-ea"/>
                <a:cs typeface="+mn-cs"/>
              </a:rPr>
              <a:t> Das, Wei Xu, and Alan Ritter</a:t>
            </a:r>
          </a:p>
        </p:txBody>
      </p:sp>
    </p:spTree>
    <p:extLst>
      <p:ext uri="{BB962C8B-B14F-4D97-AF65-F5344CB8AC3E}">
        <p14:creationId xmlns:p14="http://schemas.microsoft.com/office/powerpoint/2010/main" val="10702462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14AEF-949B-338A-06C6-9C1C466751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003C73-DF73-9529-5CF2-A2C76EB932F0}"/>
              </a:ext>
            </a:extLst>
          </p:cNvPr>
          <p:cNvSpPr>
            <a:spLocks noGrp="1"/>
          </p:cNvSpPr>
          <p:nvPr>
            <p:ph idx="1"/>
          </p:nvPr>
        </p:nvSpPr>
        <p:spPr/>
        <p:txBody>
          <a:bodyPr/>
          <a:lstStyle/>
          <a:p>
            <a:endParaRPr lang="en-US"/>
          </a:p>
        </p:txBody>
      </p:sp>
      <p:sp>
        <p:nvSpPr>
          <p:cNvPr id="6" name="Content Placeholder 2">
            <a:extLst>
              <a:ext uri="{FF2B5EF4-FFF2-40B4-BE49-F238E27FC236}">
                <a16:creationId xmlns:a16="http://schemas.microsoft.com/office/drawing/2014/main" id="{7BEF6AB4-E2C3-1BFE-090F-773E82094BF3}"/>
              </a:ext>
            </a:extLst>
          </p:cNvPr>
          <p:cNvSpPr txBox="1">
            <a:spLocks/>
          </p:cNvSpPr>
          <p:nvPr/>
        </p:nvSpPr>
        <p:spPr bwMode="auto">
          <a:xfrm>
            <a:off x="152400" y="6400800"/>
            <a:ext cx="102108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Concern: GPT could have memorized the testing data</a:t>
            </a:r>
          </a:p>
        </p:txBody>
      </p:sp>
      <p:pic>
        <p:nvPicPr>
          <p:cNvPr id="4" name="Picture 3"/>
          <p:cNvPicPr>
            <a:picLocks noChangeAspect="1"/>
          </p:cNvPicPr>
          <p:nvPr/>
        </p:nvPicPr>
        <p:blipFill>
          <a:blip r:embed="rId2"/>
          <a:stretch>
            <a:fillRect/>
          </a:stretch>
        </p:blipFill>
        <p:spPr>
          <a:xfrm>
            <a:off x="2819400" y="0"/>
            <a:ext cx="5791200" cy="6509602"/>
          </a:xfrm>
          <a:prstGeom prst="rect">
            <a:avLst/>
          </a:prstGeom>
        </p:spPr>
      </p:pic>
    </p:spTree>
    <p:extLst>
      <p:ext uri="{BB962C8B-B14F-4D97-AF65-F5344CB8AC3E}">
        <p14:creationId xmlns:p14="http://schemas.microsoft.com/office/powerpoint/2010/main" val="857682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idx="4294967295"/>
          </p:nvPr>
        </p:nvSpPr>
        <p:spPr>
          <a:xfrm>
            <a:off x="1524121" y="274720"/>
            <a:ext cx="9143760" cy="1142970"/>
          </a:xfrm>
        </p:spPr>
        <p:txBody>
          <a:bodyPr/>
          <a:lstStyle/>
          <a:p>
            <a:pPr eaLnBrk="1" hangingPunct="1"/>
            <a:r>
              <a:rPr lang="en-US" altLang="en-US" sz="4000" dirty="0"/>
              <a:t>Where is this photo?</a:t>
            </a:r>
          </a:p>
        </p:txBody>
      </p:sp>
      <p:pic>
        <p:nvPicPr>
          <p:cNvPr id="563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5167" y="1524051"/>
            <a:ext cx="4041669" cy="533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19711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a:t>Outline</a:t>
            </a:r>
          </a:p>
        </p:txBody>
      </p:sp>
      <p:sp>
        <p:nvSpPr>
          <p:cNvPr id="5123" name="Content Placeholder 2"/>
          <p:cNvSpPr>
            <a:spLocks noGrp="1"/>
          </p:cNvSpPr>
          <p:nvPr>
            <p:ph idx="1"/>
          </p:nvPr>
        </p:nvSpPr>
        <p:spPr/>
        <p:txBody>
          <a:bodyPr>
            <a:normAutofit/>
          </a:bodyPr>
          <a:lstStyle/>
          <a:p>
            <a:pPr marL="0" indent="0">
              <a:buNone/>
              <a:defRPr/>
            </a:pPr>
            <a:r>
              <a:rPr lang="en-US" altLang="en-US" dirty="0"/>
              <a:t>Opportunities of Scale: Data-driven methods</a:t>
            </a:r>
          </a:p>
          <a:p>
            <a:pPr>
              <a:defRPr/>
            </a:pPr>
            <a:endParaRPr lang="en-US" altLang="en-US" dirty="0"/>
          </a:p>
          <a:p>
            <a:pPr lvl="1">
              <a:defRPr/>
            </a:pPr>
            <a:r>
              <a:rPr lang="en-US" altLang="en-US" dirty="0">
                <a:solidFill>
                  <a:srgbClr val="00B050"/>
                </a:solidFill>
              </a:rPr>
              <a:t>The Unreasonable Effectiveness of Data</a:t>
            </a:r>
          </a:p>
          <a:p>
            <a:pPr lvl="1">
              <a:defRPr/>
            </a:pPr>
            <a:r>
              <a:rPr lang="en-US" altLang="en-US" dirty="0">
                <a:solidFill>
                  <a:srgbClr val="00B050"/>
                </a:solidFill>
              </a:rPr>
              <a:t>Scene Completion</a:t>
            </a:r>
          </a:p>
          <a:p>
            <a:pPr lvl="1">
              <a:defRPr/>
            </a:pPr>
            <a:r>
              <a:rPr lang="en-US" altLang="en-US" dirty="0">
                <a:solidFill>
                  <a:srgbClr val="00B050"/>
                </a:solidFill>
              </a:rPr>
              <a:t>Im2gps</a:t>
            </a:r>
          </a:p>
          <a:p>
            <a:pPr lvl="1">
              <a:defRPr/>
            </a:pPr>
            <a:r>
              <a:rPr lang="en-US" altLang="en-US" dirty="0"/>
              <a:t>Recognition via Tiny Images</a:t>
            </a:r>
          </a:p>
        </p:txBody>
      </p:sp>
    </p:spTree>
    <p:extLst>
      <p:ext uri="{BB962C8B-B14F-4D97-AF65-F5344CB8AC3E}">
        <p14:creationId xmlns:p14="http://schemas.microsoft.com/office/powerpoint/2010/main" val="3085089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ltLang="en-US"/>
              <a:t>Tiny Images</a:t>
            </a:r>
          </a:p>
        </p:txBody>
      </p:sp>
      <p:sp>
        <p:nvSpPr>
          <p:cNvPr id="10243" name="Content Placeholder 2"/>
          <p:cNvSpPr>
            <a:spLocks noGrp="1"/>
          </p:cNvSpPr>
          <p:nvPr>
            <p:ph idx="1"/>
          </p:nvPr>
        </p:nvSpPr>
        <p:spPr>
          <a:xfrm>
            <a:off x="1981308" y="3932225"/>
            <a:ext cx="8229384" cy="2087507"/>
          </a:xfrm>
        </p:spPr>
        <p:txBody>
          <a:bodyPr/>
          <a:lstStyle/>
          <a:p>
            <a:pPr eaLnBrk="1" hangingPunct="1">
              <a:buFont typeface="Arial" panose="020B0604020202020204" pitchFamily="34" charset="0"/>
              <a:buNone/>
            </a:pPr>
            <a:r>
              <a:rPr lang="en-US" altLang="en-US"/>
              <a:t>	80 million tiny images: a large dataset for non-parametric object and scene recognition Antonio Torralba, Rob Fergus and William T. Freeman. PAMI 2008.</a:t>
            </a:r>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l="49779" t="28444" r="28889" b="37422"/>
          <a:stretch>
            <a:fillRect/>
          </a:stretch>
        </p:blipFill>
        <p:spPr bwMode="auto">
          <a:xfrm>
            <a:off x="4800634" y="1066863"/>
            <a:ext cx="2743128" cy="274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2"/>
          <p:cNvSpPr txBox="1">
            <a:spLocks noChangeArrowheads="1"/>
          </p:cNvSpPr>
          <p:nvPr/>
        </p:nvSpPr>
        <p:spPr bwMode="auto">
          <a:xfrm>
            <a:off x="2667090" y="6334049"/>
            <a:ext cx="74674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a:solidFill>
                  <a:prstClr val="black"/>
                </a:solidFill>
              </a:rPr>
              <a:t>http://groups.csail.mit.edu/vision/TinyImages/</a:t>
            </a:r>
          </a:p>
        </p:txBody>
      </p:sp>
    </p:spTree>
    <p:extLst>
      <p:ext uri="{BB962C8B-B14F-4D97-AF65-F5344CB8AC3E}">
        <p14:creationId xmlns:p14="http://schemas.microsoft.com/office/powerpoint/2010/main" val="306411986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l="27852" t="10429" r="21185" b="69659"/>
          <a:stretch>
            <a:fillRect/>
          </a:stretch>
        </p:blipFill>
        <p:spPr bwMode="auto">
          <a:xfrm>
            <a:off x="2819486" y="90"/>
            <a:ext cx="6553028" cy="160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450415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52" t="10429" r="21185" b="46510"/>
          <a:stretch/>
        </p:blipFill>
        <p:spPr bwMode="auto">
          <a:xfrm>
            <a:off x="2819486" y="90"/>
            <a:ext cx="6553028" cy="34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355924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l="27852" t="10429" r="21185" b="22252"/>
          <a:stretch>
            <a:fillRect/>
          </a:stretch>
        </p:blipFill>
        <p:spPr bwMode="auto">
          <a:xfrm>
            <a:off x="2819486" y="90"/>
            <a:ext cx="6553028" cy="541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33438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l="27852" t="10429" r="21185" b="22252"/>
          <a:stretch>
            <a:fillRect/>
          </a:stretch>
        </p:blipFill>
        <p:spPr bwMode="auto">
          <a:xfrm>
            <a:off x="2819486" y="90"/>
            <a:ext cx="6553028" cy="541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082" y="5453010"/>
            <a:ext cx="7057840" cy="1333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47550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en-US"/>
              <a:t>Human Scene Recognition</a:t>
            </a: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l="10074" t="23705" r="54459" b="14723"/>
          <a:stretch>
            <a:fillRect/>
          </a:stretch>
        </p:blipFill>
        <p:spPr bwMode="auto">
          <a:xfrm>
            <a:off x="3816411" y="1371654"/>
            <a:ext cx="4559180" cy="494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98780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normAutofit fontScale="90000"/>
          </a:bodyPr>
          <a:lstStyle/>
          <a:p>
            <a:pPr eaLnBrk="1" hangingPunct="1">
              <a:defRPr/>
            </a:pPr>
            <a:r>
              <a:rPr lang="en-US" dirty="0"/>
              <a:t>Humans vs. Computers: </a:t>
            </a:r>
            <a:br>
              <a:rPr lang="en-US" dirty="0"/>
            </a:br>
            <a:r>
              <a:rPr lang="en-US" dirty="0"/>
              <a:t>Car-Image Classification</a:t>
            </a:r>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84" y="1785981"/>
            <a:ext cx="6241886" cy="491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1"/>
          <p:cNvSpPr txBox="1">
            <a:spLocks noChangeArrowheads="1"/>
          </p:cNvSpPr>
          <p:nvPr/>
        </p:nvSpPr>
        <p:spPr bwMode="auto">
          <a:xfrm>
            <a:off x="1905110" y="1236722"/>
            <a:ext cx="34034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Humans for 32 pixel tall images</a:t>
            </a:r>
          </a:p>
        </p:txBody>
      </p:sp>
      <p:cxnSp>
        <p:nvCxnSpPr>
          <p:cNvPr id="4" name="Straight Arrow Connector 3"/>
          <p:cNvCxnSpPr/>
          <p:nvPr/>
        </p:nvCxnSpPr>
        <p:spPr>
          <a:xfrm>
            <a:off x="3289375" y="1606600"/>
            <a:ext cx="825478" cy="11270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342" name="TextBox 9"/>
          <p:cNvSpPr txBox="1">
            <a:spLocks noChangeArrowheads="1"/>
          </p:cNvSpPr>
          <p:nvPr/>
        </p:nvSpPr>
        <p:spPr bwMode="auto">
          <a:xfrm>
            <a:off x="6856393" y="984315"/>
            <a:ext cx="350510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Various computer vision algorithms for full resolution images</a:t>
            </a:r>
          </a:p>
        </p:txBody>
      </p:sp>
      <p:cxnSp>
        <p:nvCxnSpPr>
          <p:cNvPr id="11" name="Straight Arrow Connector 10"/>
          <p:cNvCxnSpPr/>
          <p:nvPr/>
        </p:nvCxnSpPr>
        <p:spPr>
          <a:xfrm flipH="1">
            <a:off x="6429368" y="1606599"/>
            <a:ext cx="352416" cy="60640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86436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81308" y="90"/>
            <a:ext cx="8229384" cy="1142970"/>
          </a:xfrm>
        </p:spPr>
        <p:txBody>
          <a:bodyPr/>
          <a:lstStyle/>
          <a:p>
            <a:pPr eaLnBrk="1" hangingPunct="1"/>
            <a:r>
              <a:rPr lang="en-US" altLang="en-US" sz="4000"/>
              <a:t>Powers of 10</a:t>
            </a:r>
          </a:p>
        </p:txBody>
      </p:sp>
      <p:grpSp>
        <p:nvGrpSpPr>
          <p:cNvPr id="2" name="Group 29"/>
          <p:cNvGrpSpPr>
            <a:grpSpLocks/>
          </p:cNvGrpSpPr>
          <p:nvPr/>
        </p:nvGrpSpPr>
        <p:grpSpPr bwMode="auto">
          <a:xfrm>
            <a:off x="1886060" y="593799"/>
            <a:ext cx="7632500" cy="952476"/>
            <a:chOff x="228" y="374"/>
            <a:chExt cx="4808" cy="600"/>
          </a:xfrm>
        </p:grpSpPr>
        <p:sp>
          <p:nvSpPr>
            <p:cNvPr id="15385" name="Text Box 4"/>
            <p:cNvSpPr txBox="1">
              <a:spLocks noChangeArrowheads="1"/>
            </p:cNvSpPr>
            <p:nvPr/>
          </p:nvSpPr>
          <p:spPr bwMode="auto">
            <a:xfrm>
              <a:off x="228" y="625"/>
              <a:ext cx="3803"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rPr>
                <a:t>Number of images on my hard drive:  			10</a:t>
              </a:r>
              <a:r>
                <a:rPr lang="en-US" altLang="en-US" sz="1800" baseline="30000">
                  <a:solidFill>
                    <a:prstClr val="black"/>
                  </a:solidFill>
                </a:rPr>
                <a:t>4</a:t>
              </a:r>
            </a:p>
            <a:p>
              <a:pPr defTabSz="914394" eaLnBrk="1" hangingPunct="1">
                <a:spcBef>
                  <a:spcPct val="0"/>
                </a:spcBef>
                <a:buNone/>
              </a:pPr>
              <a:endParaRPr lang="en-US" altLang="en-US" sz="1800" baseline="30000">
                <a:solidFill>
                  <a:prstClr val="black"/>
                </a:solidFill>
              </a:endParaRPr>
            </a:p>
          </p:txBody>
        </p:sp>
        <p:pic>
          <p:nvPicPr>
            <p:cNvPr id="1538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 y="374"/>
              <a:ext cx="483" cy="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30"/>
          <p:cNvGrpSpPr>
            <a:grpSpLocks/>
          </p:cNvGrpSpPr>
          <p:nvPr/>
        </p:nvGrpSpPr>
        <p:grpSpPr bwMode="auto">
          <a:xfrm>
            <a:off x="1895585" y="1422454"/>
            <a:ext cx="8324632" cy="1438237"/>
            <a:chOff x="234" y="896"/>
            <a:chExt cx="5244" cy="906"/>
          </a:xfrm>
        </p:grpSpPr>
        <p:sp>
          <p:nvSpPr>
            <p:cNvPr id="15380" name="Rectangle 6"/>
            <p:cNvSpPr>
              <a:spLocks noChangeArrowheads="1"/>
            </p:cNvSpPr>
            <p:nvPr/>
          </p:nvSpPr>
          <p:spPr bwMode="auto">
            <a:xfrm>
              <a:off x="234" y="1273"/>
              <a:ext cx="4320"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rPr>
                <a:t>Number of images seen during my first 10 years:		10</a:t>
              </a:r>
              <a:r>
                <a:rPr lang="en-US" altLang="en-US" sz="1800" baseline="30000">
                  <a:solidFill>
                    <a:prstClr val="black"/>
                  </a:solidFill>
                </a:rPr>
                <a:t>8</a:t>
              </a:r>
              <a:r>
                <a:rPr lang="en-US" altLang="en-US" sz="1800">
                  <a:solidFill>
                    <a:prstClr val="black"/>
                  </a:solidFill>
                </a:rPr>
                <a:t> </a:t>
              </a:r>
            </a:p>
            <a:p>
              <a:pPr defTabSz="914394" eaLnBrk="1" hangingPunct="1">
                <a:spcBef>
                  <a:spcPct val="0"/>
                </a:spcBef>
                <a:buNone/>
              </a:pPr>
              <a:r>
                <a:rPr lang="en-US" altLang="en-US" sz="1200">
                  <a:solidFill>
                    <a:prstClr val="black"/>
                  </a:solidFill>
                </a:rPr>
                <a:t>(3 images/second * 60 * 60 * 16 * 365 * 10 = 630720000)</a:t>
              </a:r>
            </a:p>
          </p:txBody>
        </p:sp>
        <p:pic>
          <p:nvPicPr>
            <p:cNvPr id="1538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 y="1108"/>
              <a:ext cx="927"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82" name="Group 26"/>
            <p:cNvGrpSpPr>
              <a:grpSpLocks/>
            </p:cNvGrpSpPr>
            <p:nvPr/>
          </p:nvGrpSpPr>
          <p:grpSpPr bwMode="auto">
            <a:xfrm>
              <a:off x="4566" y="896"/>
              <a:ext cx="470" cy="540"/>
              <a:chOff x="4566" y="747"/>
              <a:chExt cx="470" cy="689"/>
            </a:xfrm>
          </p:grpSpPr>
          <p:sp>
            <p:nvSpPr>
              <p:cNvPr id="15383" name="Line 13"/>
              <p:cNvSpPr>
                <a:spLocks noChangeShapeType="1"/>
              </p:cNvSpPr>
              <p:nvPr/>
            </p:nvSpPr>
            <p:spPr bwMode="auto">
              <a:xfrm>
                <a:off x="4566" y="747"/>
                <a:ext cx="214" cy="68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defTabSz="914394"/>
                <a:endParaRPr lang="en-US">
                  <a:solidFill>
                    <a:prstClr val="black"/>
                  </a:solidFill>
                </a:endParaRPr>
              </a:p>
            </p:txBody>
          </p:sp>
          <p:sp>
            <p:nvSpPr>
              <p:cNvPr id="15384" name="Line 14"/>
              <p:cNvSpPr>
                <a:spLocks noChangeShapeType="1"/>
              </p:cNvSpPr>
              <p:nvPr/>
            </p:nvSpPr>
            <p:spPr bwMode="auto">
              <a:xfrm flipH="1">
                <a:off x="4804" y="765"/>
                <a:ext cx="232" cy="6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defTabSz="914394"/>
                <a:endParaRPr lang="en-US">
                  <a:solidFill>
                    <a:prstClr val="black"/>
                  </a:solidFill>
                </a:endParaRPr>
              </a:p>
            </p:txBody>
          </p:sp>
        </p:grpSp>
      </p:grpSp>
      <p:grpSp>
        <p:nvGrpSpPr>
          <p:cNvPr id="5" name="Group 31"/>
          <p:cNvGrpSpPr>
            <a:grpSpLocks/>
          </p:cNvGrpSpPr>
          <p:nvPr/>
        </p:nvGrpSpPr>
        <p:grpSpPr bwMode="auto">
          <a:xfrm>
            <a:off x="1895585" y="2854342"/>
            <a:ext cx="8313520" cy="1406488"/>
            <a:chOff x="234" y="1798"/>
            <a:chExt cx="5237" cy="886"/>
          </a:xfrm>
        </p:grpSpPr>
        <p:sp>
          <p:nvSpPr>
            <p:cNvPr id="15376" name="Text Box 7"/>
            <p:cNvSpPr txBox="1">
              <a:spLocks noChangeArrowheads="1"/>
            </p:cNvSpPr>
            <p:nvPr/>
          </p:nvSpPr>
          <p:spPr bwMode="auto">
            <a:xfrm>
              <a:off x="234" y="2074"/>
              <a:ext cx="3853"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rPr>
                <a:t>Number of images seen by all humanity:  		10</a:t>
              </a:r>
              <a:r>
                <a:rPr lang="en-US" altLang="en-US" sz="1800" baseline="30000">
                  <a:solidFill>
                    <a:prstClr val="black"/>
                  </a:solidFill>
                </a:rPr>
                <a:t>20</a:t>
              </a:r>
            </a:p>
            <a:p>
              <a:pPr defTabSz="914394" eaLnBrk="1" hangingPunct="1">
                <a:spcBef>
                  <a:spcPct val="0"/>
                </a:spcBef>
                <a:buNone/>
              </a:pPr>
              <a:r>
                <a:rPr lang="en-US" altLang="en-US" sz="1200">
                  <a:solidFill>
                    <a:prstClr val="black"/>
                  </a:solidFill>
                </a:rPr>
                <a:t>106,456,367,669 humans</a:t>
              </a:r>
              <a:r>
                <a:rPr lang="en-US" altLang="en-US" sz="1200" baseline="30000">
                  <a:solidFill>
                    <a:prstClr val="black"/>
                  </a:solidFill>
                </a:rPr>
                <a:t>1</a:t>
              </a:r>
              <a:r>
                <a:rPr lang="en-US" altLang="en-US" sz="1200">
                  <a:solidFill>
                    <a:prstClr val="black"/>
                  </a:solidFill>
                </a:rPr>
                <a:t> * 60 years * 3 images/second * 60 * 60 * 16 * 365 = </a:t>
              </a:r>
              <a:endParaRPr lang="en-US" altLang="en-US" sz="1200" baseline="30000">
                <a:solidFill>
                  <a:prstClr val="black"/>
                </a:solidFill>
              </a:endParaRPr>
            </a:p>
            <a:p>
              <a:pPr defTabSz="914394" eaLnBrk="1" hangingPunct="1">
                <a:spcBef>
                  <a:spcPct val="0"/>
                </a:spcBef>
                <a:buNone/>
              </a:pPr>
              <a:r>
                <a:rPr lang="en-US" altLang="en-US" sz="1000">
                  <a:solidFill>
                    <a:prstClr val="black"/>
                  </a:solidFill>
                </a:rPr>
                <a:t>1 from http://www.prb.org/Articles/2002/HowManyPeopleHaveEverLivedonEarth.aspx</a:t>
              </a:r>
              <a:endParaRPr lang="en-US" altLang="en-US" sz="1000" baseline="30000">
                <a:solidFill>
                  <a:prstClr val="black"/>
                </a:solidFill>
              </a:endParaRPr>
            </a:p>
            <a:p>
              <a:pPr defTabSz="914394" eaLnBrk="1" hangingPunct="1">
                <a:spcBef>
                  <a:spcPct val="0"/>
                </a:spcBef>
                <a:buNone/>
              </a:pPr>
              <a:endParaRPr lang="en-US" altLang="en-US" sz="1000" baseline="30000">
                <a:solidFill>
                  <a:prstClr val="black"/>
                </a:solidFill>
              </a:endParaRPr>
            </a:p>
          </p:txBody>
        </p:sp>
        <p:pic>
          <p:nvPicPr>
            <p:cNvPr id="15377" name="Picture 15"/>
            <p:cNvPicPr>
              <a:picLocks noChangeAspect="1" noChangeArrowheads="1"/>
            </p:cNvPicPr>
            <p:nvPr/>
          </p:nvPicPr>
          <p:blipFill>
            <a:blip r:embed="rId5">
              <a:extLst>
                <a:ext uri="{28A0092B-C50C-407E-A947-70E740481C1C}">
                  <a14:useLocalDpi xmlns:a14="http://schemas.microsoft.com/office/drawing/2010/main" val="0"/>
                </a:ext>
              </a:extLst>
            </a:blip>
            <a:srcRect l="15242" t="2568" r="13960" b="3149"/>
            <a:stretch>
              <a:fillRect/>
            </a:stretch>
          </p:blipFill>
          <p:spPr bwMode="auto">
            <a:xfrm>
              <a:off x="4546" y="1941"/>
              <a:ext cx="759"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8" name="Line 16"/>
            <p:cNvSpPr>
              <a:spLocks noChangeShapeType="1"/>
            </p:cNvSpPr>
            <p:nvPr/>
          </p:nvSpPr>
          <p:spPr bwMode="auto">
            <a:xfrm>
              <a:off x="4544" y="1798"/>
              <a:ext cx="243" cy="43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defTabSz="914394"/>
              <a:endParaRPr lang="en-US">
                <a:solidFill>
                  <a:prstClr val="black"/>
                </a:solidFill>
              </a:endParaRPr>
            </a:p>
          </p:txBody>
        </p:sp>
        <p:sp>
          <p:nvSpPr>
            <p:cNvPr id="15379" name="Line 17"/>
            <p:cNvSpPr>
              <a:spLocks noChangeShapeType="1"/>
            </p:cNvSpPr>
            <p:nvPr/>
          </p:nvSpPr>
          <p:spPr bwMode="auto">
            <a:xfrm flipH="1">
              <a:off x="4811" y="1799"/>
              <a:ext cx="660" cy="43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defTabSz="914394"/>
              <a:endParaRPr lang="en-US">
                <a:solidFill>
                  <a:prstClr val="black"/>
                </a:solidFill>
              </a:endParaRPr>
            </a:p>
          </p:txBody>
        </p:sp>
      </p:grpSp>
      <p:grpSp>
        <p:nvGrpSpPr>
          <p:cNvPr id="6" name="Group 32"/>
          <p:cNvGrpSpPr>
            <a:grpSpLocks/>
          </p:cNvGrpSpPr>
          <p:nvPr/>
        </p:nvGrpSpPr>
        <p:grpSpPr bwMode="auto">
          <a:xfrm>
            <a:off x="1925747" y="4114782"/>
            <a:ext cx="8069050" cy="1435062"/>
            <a:chOff x="253" y="2592"/>
            <a:chExt cx="5083" cy="904"/>
          </a:xfrm>
        </p:grpSpPr>
        <p:sp>
          <p:nvSpPr>
            <p:cNvPr id="15372" name="Text Box 8"/>
            <p:cNvSpPr txBox="1">
              <a:spLocks noChangeArrowheads="1"/>
            </p:cNvSpPr>
            <p:nvPr/>
          </p:nvSpPr>
          <p:spPr bwMode="auto">
            <a:xfrm>
              <a:off x="253" y="2931"/>
              <a:ext cx="385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rPr>
                <a:t>Number of photons in the universe:  			10</a:t>
              </a:r>
              <a:r>
                <a:rPr lang="en-US" altLang="en-US" sz="1800" baseline="30000">
                  <a:solidFill>
                    <a:prstClr val="black"/>
                  </a:solidFill>
                </a:rPr>
                <a:t>88</a:t>
              </a:r>
            </a:p>
          </p:txBody>
        </p:sp>
        <p:pic>
          <p:nvPicPr>
            <p:cNvPr id="15373" name="Picture 18"/>
            <p:cNvPicPr>
              <a:picLocks noChangeAspect="1" noChangeArrowheads="1"/>
            </p:cNvPicPr>
            <p:nvPr/>
          </p:nvPicPr>
          <p:blipFill>
            <a:blip r:embed="rId6">
              <a:extLst>
                <a:ext uri="{28A0092B-C50C-407E-A947-70E740481C1C}">
                  <a14:useLocalDpi xmlns:a14="http://schemas.microsoft.com/office/drawing/2010/main" val="0"/>
                </a:ext>
              </a:extLst>
            </a:blip>
            <a:srcRect l="15486" t="23090" r="17291" b="19792"/>
            <a:stretch>
              <a:fillRect/>
            </a:stretch>
          </p:blipFill>
          <p:spPr bwMode="auto">
            <a:xfrm>
              <a:off x="4529" y="2811"/>
              <a:ext cx="807" cy="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Line 19"/>
            <p:cNvSpPr>
              <a:spLocks noChangeShapeType="1"/>
            </p:cNvSpPr>
            <p:nvPr/>
          </p:nvSpPr>
          <p:spPr bwMode="auto">
            <a:xfrm>
              <a:off x="4545" y="2592"/>
              <a:ext cx="380" cy="4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defTabSz="914394"/>
              <a:endParaRPr lang="en-US">
                <a:solidFill>
                  <a:prstClr val="black"/>
                </a:solidFill>
              </a:endParaRPr>
            </a:p>
          </p:txBody>
        </p:sp>
        <p:sp>
          <p:nvSpPr>
            <p:cNvPr id="15375" name="Line 20"/>
            <p:cNvSpPr>
              <a:spLocks noChangeShapeType="1"/>
            </p:cNvSpPr>
            <p:nvPr/>
          </p:nvSpPr>
          <p:spPr bwMode="auto">
            <a:xfrm flipH="1">
              <a:off x="4948" y="2604"/>
              <a:ext cx="340" cy="46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defTabSz="914394"/>
              <a:endParaRPr lang="en-US">
                <a:solidFill>
                  <a:prstClr val="black"/>
                </a:solidFill>
              </a:endParaRPr>
            </a:p>
          </p:txBody>
        </p:sp>
      </p:grpSp>
      <p:grpSp>
        <p:nvGrpSpPr>
          <p:cNvPr id="7" name="Group 33"/>
          <p:cNvGrpSpPr>
            <a:grpSpLocks/>
          </p:cNvGrpSpPr>
          <p:nvPr/>
        </p:nvGrpSpPr>
        <p:grpSpPr bwMode="auto">
          <a:xfrm>
            <a:off x="1906700" y="5491110"/>
            <a:ext cx="8072225" cy="1081058"/>
            <a:chOff x="234" y="3592"/>
            <a:chExt cx="5085" cy="681"/>
          </a:xfrm>
        </p:grpSpPr>
        <p:sp>
          <p:nvSpPr>
            <p:cNvPr id="15368" name="Text Box 9"/>
            <p:cNvSpPr txBox="1">
              <a:spLocks noChangeArrowheads="1"/>
            </p:cNvSpPr>
            <p:nvPr/>
          </p:nvSpPr>
          <p:spPr bwMode="auto">
            <a:xfrm>
              <a:off x="234" y="3810"/>
              <a:ext cx="3952"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rPr>
                <a:t>Number of all 32x32 images:  			10</a:t>
              </a:r>
              <a:r>
                <a:rPr lang="en-US" altLang="en-US" sz="1800" baseline="30000">
                  <a:solidFill>
                    <a:prstClr val="black"/>
                  </a:solidFill>
                </a:rPr>
                <a:t>7373</a:t>
              </a:r>
            </a:p>
            <a:p>
              <a:pPr defTabSz="914394" eaLnBrk="1" hangingPunct="1">
                <a:spcBef>
                  <a:spcPct val="0"/>
                </a:spcBef>
                <a:buNone/>
              </a:pPr>
              <a:r>
                <a:rPr lang="en-US" altLang="en-US" sz="1200">
                  <a:solidFill>
                    <a:srgbClr val="000000"/>
                  </a:solidFill>
                </a:rPr>
                <a:t>256 </a:t>
              </a:r>
              <a:r>
                <a:rPr lang="en-US" altLang="en-US" sz="1200" baseline="30000">
                  <a:solidFill>
                    <a:srgbClr val="000000"/>
                  </a:solidFill>
                </a:rPr>
                <a:t>32*32*3 </a:t>
              </a:r>
              <a:r>
                <a:rPr lang="en-US" altLang="en-US" sz="1200">
                  <a:solidFill>
                    <a:srgbClr val="000000"/>
                  </a:solidFill>
                </a:rPr>
                <a:t>~ 10</a:t>
              </a:r>
              <a:r>
                <a:rPr lang="en-US" altLang="en-US" sz="1200" baseline="30000">
                  <a:solidFill>
                    <a:srgbClr val="000000"/>
                  </a:solidFill>
                </a:rPr>
                <a:t>7373</a:t>
              </a:r>
            </a:p>
          </p:txBody>
        </p:sp>
        <p:pic>
          <p:nvPicPr>
            <p:cNvPr id="15369"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1" y="3667"/>
              <a:ext cx="606"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Line 27"/>
            <p:cNvSpPr>
              <a:spLocks noChangeShapeType="1"/>
            </p:cNvSpPr>
            <p:nvPr/>
          </p:nvSpPr>
          <p:spPr bwMode="auto">
            <a:xfrm>
              <a:off x="4534" y="3592"/>
              <a:ext cx="463" cy="60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defTabSz="914394"/>
              <a:endParaRPr lang="en-US">
                <a:solidFill>
                  <a:prstClr val="black"/>
                </a:solidFill>
              </a:endParaRPr>
            </a:p>
          </p:txBody>
        </p:sp>
        <p:sp>
          <p:nvSpPr>
            <p:cNvPr id="15371" name="Line 28"/>
            <p:cNvSpPr>
              <a:spLocks noChangeShapeType="1"/>
            </p:cNvSpPr>
            <p:nvPr/>
          </p:nvSpPr>
          <p:spPr bwMode="auto">
            <a:xfrm flipH="1">
              <a:off x="5002" y="3600"/>
              <a:ext cx="317" cy="59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defTabSz="914394"/>
              <a:endParaRPr lang="en-US">
                <a:solidFill>
                  <a:prstClr val="black"/>
                </a:solidFill>
              </a:endParaRPr>
            </a:p>
          </p:txBody>
        </p:sp>
      </p:grpSp>
    </p:spTree>
    <p:extLst>
      <p:ext uri="{BB962C8B-B14F-4D97-AF65-F5344CB8AC3E}">
        <p14:creationId xmlns:p14="http://schemas.microsoft.com/office/powerpoint/2010/main" val="30135966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308" y="90"/>
            <a:ext cx="8229384" cy="1142970"/>
          </a:xfrm>
        </p:spPr>
        <p:txBody>
          <a:bodyPr/>
          <a:lstStyle/>
          <a:p>
            <a:pPr eaLnBrk="1" hangingPunct="1"/>
            <a:r>
              <a:rPr lang="en-US" altLang="en-US"/>
              <a:t>Scenes are unique</a:t>
            </a:r>
          </a:p>
        </p:txBody>
      </p:sp>
      <p:pic>
        <p:nvPicPr>
          <p:cNvPr id="16387" name="Picture 3" descr="car_jump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524000"/>
            <a:ext cx="5967956" cy="397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37759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28" y="228600"/>
            <a:ext cx="10896540" cy="588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1"/>
          <p:cNvSpPr txBox="1">
            <a:spLocks noChangeArrowheads="1"/>
          </p:cNvSpPr>
          <p:nvPr/>
        </p:nvSpPr>
        <p:spPr bwMode="auto">
          <a:xfrm>
            <a:off x="1828912" y="6172127"/>
            <a:ext cx="86865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94"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Nearest Neighbors according to gist + bag of SIFT + color histogram + a few others</a:t>
            </a:r>
          </a:p>
        </p:txBody>
      </p:sp>
    </p:spTree>
    <p:extLst>
      <p:ext uri="{BB962C8B-B14F-4D97-AF65-F5344CB8AC3E}">
        <p14:creationId xmlns:p14="http://schemas.microsoft.com/office/powerpoint/2010/main" val="19238376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z="4000"/>
              <a:t>But not all scenes are so original</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599" y="1563738"/>
            <a:ext cx="4641728" cy="348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522" y="5270452"/>
            <a:ext cx="2116082" cy="15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1325" y="1546274"/>
            <a:ext cx="2116081" cy="15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220" y="5270452"/>
            <a:ext cx="2116082" cy="15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3386" y="5251402"/>
            <a:ext cx="2116082" cy="15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6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4673" y="5270452"/>
            <a:ext cx="2116081" cy="15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6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2220" y="3343277"/>
            <a:ext cx="2116082" cy="15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7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2220" y="1560562"/>
            <a:ext cx="2116082" cy="15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7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51800" y="3406776"/>
            <a:ext cx="2116081" cy="15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Tree>
    <p:extLst>
      <p:ext uri="{BB962C8B-B14F-4D97-AF65-F5344CB8AC3E}">
        <p14:creationId xmlns:p14="http://schemas.microsoft.com/office/powerpoint/2010/main" val="295334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b="50381"/>
          <a:stretch>
            <a:fillRect/>
          </a:stretch>
        </p:blipFill>
        <p:spPr bwMode="auto">
          <a:xfrm>
            <a:off x="3587817" y="38191"/>
            <a:ext cx="5387833" cy="340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p:cNvSpPr txBox="1">
            <a:spLocks noChangeArrowheads="1"/>
          </p:cNvSpPr>
          <p:nvPr/>
        </p:nvSpPr>
        <p:spPr bwMode="auto">
          <a:xfrm>
            <a:off x="1743191" y="92"/>
            <a:ext cx="164937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sz="3200">
                <a:solidFill>
                  <a:prstClr val="black"/>
                </a:solidFill>
              </a:rPr>
              <a:t>Lots </a:t>
            </a:r>
          </a:p>
          <a:p>
            <a:pPr defTabSz="914394" eaLnBrk="1" hangingPunct="1">
              <a:spcBef>
                <a:spcPct val="50000"/>
              </a:spcBef>
              <a:buNone/>
            </a:pPr>
            <a:r>
              <a:rPr lang="en-US" altLang="en-US" sz="3200">
                <a:solidFill>
                  <a:prstClr val="black"/>
                </a:solidFill>
              </a:rPr>
              <a:t>Of </a:t>
            </a:r>
          </a:p>
          <a:p>
            <a:pPr defTabSz="914394" eaLnBrk="1" hangingPunct="1">
              <a:spcBef>
                <a:spcPct val="50000"/>
              </a:spcBef>
              <a:buNone/>
            </a:pPr>
            <a:r>
              <a:rPr lang="en-US" altLang="en-US" sz="3200">
                <a:solidFill>
                  <a:prstClr val="black"/>
                </a:solidFill>
              </a:rPr>
              <a:t>Images</a:t>
            </a:r>
          </a:p>
        </p:txBody>
      </p:sp>
      <p:sp>
        <p:nvSpPr>
          <p:cNvPr id="18436" name="Rectangle 4"/>
          <p:cNvSpPr>
            <a:spLocks noChangeArrowheads="1"/>
          </p:cNvSpPr>
          <p:nvPr/>
        </p:nvSpPr>
        <p:spPr bwMode="auto">
          <a:xfrm>
            <a:off x="7031015" y="6551937"/>
            <a:ext cx="31232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200">
                <a:solidFill>
                  <a:prstClr val="black"/>
                </a:solidFill>
              </a:rPr>
              <a:t>A. Torralba, R. Fergus, W.T.Freeman. PAMI 2008</a:t>
            </a:r>
          </a:p>
        </p:txBody>
      </p:sp>
    </p:spTree>
    <p:extLst>
      <p:ext uri="{BB962C8B-B14F-4D97-AF65-F5344CB8AC3E}">
        <p14:creationId xmlns:p14="http://schemas.microsoft.com/office/powerpoint/2010/main" val="326080054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b="24902"/>
          <a:stretch>
            <a:fillRect/>
          </a:stretch>
        </p:blipFill>
        <p:spPr bwMode="auto">
          <a:xfrm>
            <a:off x="3587817" y="38190"/>
            <a:ext cx="5387833" cy="515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1743191" y="92"/>
            <a:ext cx="164937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sz="3200">
                <a:solidFill>
                  <a:prstClr val="black"/>
                </a:solidFill>
              </a:rPr>
              <a:t>Lots </a:t>
            </a:r>
          </a:p>
          <a:p>
            <a:pPr defTabSz="914394" eaLnBrk="1" hangingPunct="1">
              <a:spcBef>
                <a:spcPct val="50000"/>
              </a:spcBef>
              <a:buNone/>
            </a:pPr>
            <a:r>
              <a:rPr lang="en-US" altLang="en-US" sz="3200">
                <a:solidFill>
                  <a:prstClr val="black"/>
                </a:solidFill>
              </a:rPr>
              <a:t>Of </a:t>
            </a:r>
          </a:p>
          <a:p>
            <a:pPr defTabSz="914394" eaLnBrk="1" hangingPunct="1">
              <a:spcBef>
                <a:spcPct val="50000"/>
              </a:spcBef>
              <a:buNone/>
            </a:pPr>
            <a:r>
              <a:rPr lang="en-US" altLang="en-US" sz="3200">
                <a:solidFill>
                  <a:prstClr val="black"/>
                </a:solidFill>
              </a:rPr>
              <a:t>Images</a:t>
            </a:r>
          </a:p>
        </p:txBody>
      </p:sp>
      <p:sp>
        <p:nvSpPr>
          <p:cNvPr id="19460" name="Rectangle 4"/>
          <p:cNvSpPr>
            <a:spLocks noChangeArrowheads="1"/>
          </p:cNvSpPr>
          <p:nvPr/>
        </p:nvSpPr>
        <p:spPr bwMode="auto">
          <a:xfrm>
            <a:off x="7031015" y="6551937"/>
            <a:ext cx="31232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200">
                <a:solidFill>
                  <a:prstClr val="black"/>
                </a:solidFill>
              </a:rPr>
              <a:t>A. Torralba, R. Fergus, W.T.Freeman. PAMI 2008</a:t>
            </a:r>
          </a:p>
        </p:txBody>
      </p:sp>
    </p:spTree>
    <p:extLst>
      <p:ext uri="{BB962C8B-B14F-4D97-AF65-F5344CB8AC3E}">
        <p14:creationId xmlns:p14="http://schemas.microsoft.com/office/powerpoint/2010/main" val="51612529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817" y="38189"/>
            <a:ext cx="5387833" cy="686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1743191" y="92"/>
            <a:ext cx="164937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sz="3200">
                <a:solidFill>
                  <a:prstClr val="black"/>
                </a:solidFill>
              </a:rPr>
              <a:t>Lots </a:t>
            </a:r>
          </a:p>
          <a:p>
            <a:pPr defTabSz="914394" eaLnBrk="1" hangingPunct="1">
              <a:spcBef>
                <a:spcPct val="50000"/>
              </a:spcBef>
              <a:buNone/>
            </a:pPr>
            <a:r>
              <a:rPr lang="en-US" altLang="en-US" sz="3200">
                <a:solidFill>
                  <a:prstClr val="black"/>
                </a:solidFill>
              </a:rPr>
              <a:t>Of </a:t>
            </a:r>
          </a:p>
          <a:p>
            <a:pPr defTabSz="914394" eaLnBrk="1" hangingPunct="1">
              <a:spcBef>
                <a:spcPct val="50000"/>
              </a:spcBef>
              <a:buNone/>
            </a:pPr>
            <a:r>
              <a:rPr lang="en-US" altLang="en-US" sz="3200">
                <a:solidFill>
                  <a:prstClr val="black"/>
                </a:solidFill>
              </a:rPr>
              <a:t>Images</a:t>
            </a:r>
          </a:p>
        </p:txBody>
      </p:sp>
    </p:spTree>
    <p:extLst>
      <p:ext uri="{BB962C8B-B14F-4D97-AF65-F5344CB8AC3E}">
        <p14:creationId xmlns:p14="http://schemas.microsoft.com/office/powerpoint/2010/main" val="423931843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3"/>
          <p:cNvSpPr>
            <a:spLocks noGrp="1"/>
          </p:cNvSpPr>
          <p:nvPr>
            <p:ph type="title"/>
          </p:nvPr>
        </p:nvSpPr>
        <p:spPr/>
        <p:txBody>
          <a:bodyPr/>
          <a:lstStyle/>
          <a:p>
            <a:r>
              <a:rPr lang="en-US" altLang="en-US"/>
              <a:t>Application: Automatic Colorization</a:t>
            </a:r>
          </a:p>
        </p:txBody>
      </p:sp>
      <p:pic>
        <p:nvPicPr>
          <p:cNvPr id="2150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94" y="1447853"/>
            <a:ext cx="1943049" cy="192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94" y="3962385"/>
            <a:ext cx="1943049" cy="196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29" y="3962387"/>
            <a:ext cx="1923999" cy="192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566" y="3962388"/>
            <a:ext cx="1971623" cy="195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566" y="1371656"/>
            <a:ext cx="1933524" cy="193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28" y="1371656"/>
            <a:ext cx="1943049" cy="197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13"/>
          <p:cNvSpPr txBox="1">
            <a:spLocks noChangeArrowheads="1"/>
          </p:cNvSpPr>
          <p:nvPr/>
        </p:nvSpPr>
        <p:spPr bwMode="auto">
          <a:xfrm>
            <a:off x="3048082" y="3352802"/>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Input</a:t>
            </a:r>
          </a:p>
        </p:txBody>
      </p:sp>
      <p:sp>
        <p:nvSpPr>
          <p:cNvPr id="21514" name="TextBox 14"/>
          <p:cNvSpPr txBox="1">
            <a:spLocks noChangeArrowheads="1"/>
          </p:cNvSpPr>
          <p:nvPr/>
        </p:nvSpPr>
        <p:spPr bwMode="auto">
          <a:xfrm>
            <a:off x="2514696" y="5867336"/>
            <a:ext cx="17235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Matches (gray)</a:t>
            </a:r>
          </a:p>
        </p:txBody>
      </p:sp>
      <p:sp>
        <p:nvSpPr>
          <p:cNvPr id="21515" name="TextBox 15"/>
          <p:cNvSpPr txBox="1">
            <a:spLocks noChangeArrowheads="1"/>
          </p:cNvSpPr>
          <p:nvPr/>
        </p:nvSpPr>
        <p:spPr bwMode="auto">
          <a:xfrm>
            <a:off x="4940331" y="5867336"/>
            <a:ext cx="20697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Matches (w/ color)</a:t>
            </a:r>
          </a:p>
        </p:txBody>
      </p:sp>
      <p:sp>
        <p:nvSpPr>
          <p:cNvPr id="17" name="TextBox 16"/>
          <p:cNvSpPr txBox="1">
            <a:spLocks noChangeArrowheads="1"/>
          </p:cNvSpPr>
          <p:nvPr/>
        </p:nvSpPr>
        <p:spPr bwMode="auto">
          <a:xfrm>
            <a:off x="7467565" y="5867336"/>
            <a:ext cx="2142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Avg Color of Match</a:t>
            </a:r>
          </a:p>
        </p:txBody>
      </p:sp>
      <p:sp>
        <p:nvSpPr>
          <p:cNvPr id="18" name="TextBox 17"/>
          <p:cNvSpPr txBox="1">
            <a:spLocks noChangeArrowheads="1"/>
          </p:cNvSpPr>
          <p:nvPr/>
        </p:nvSpPr>
        <p:spPr bwMode="auto">
          <a:xfrm>
            <a:off x="5181624" y="3352802"/>
            <a:ext cx="1646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Color Transfer</a:t>
            </a:r>
          </a:p>
        </p:txBody>
      </p:sp>
      <p:sp>
        <p:nvSpPr>
          <p:cNvPr id="19" name="TextBox 18"/>
          <p:cNvSpPr txBox="1">
            <a:spLocks noChangeArrowheads="1"/>
          </p:cNvSpPr>
          <p:nvPr/>
        </p:nvSpPr>
        <p:spPr bwMode="auto">
          <a:xfrm>
            <a:off x="7543762" y="3276605"/>
            <a:ext cx="1646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Color Transfer</a:t>
            </a:r>
          </a:p>
        </p:txBody>
      </p:sp>
    </p:spTree>
    <p:extLst>
      <p:ext uri="{BB962C8B-B14F-4D97-AF65-F5344CB8AC3E}">
        <p14:creationId xmlns:p14="http://schemas.microsoft.com/office/powerpoint/2010/main" val="28580716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29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829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29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lstStyle/>
          <a:p>
            <a:r>
              <a:rPr lang="en-US" altLang="en-US"/>
              <a:t>Application: Automatic Colorization</a:t>
            </a:r>
          </a:p>
        </p:txBody>
      </p:sp>
      <p:sp>
        <p:nvSpPr>
          <p:cNvPr id="22531" name="TextBox 13"/>
          <p:cNvSpPr txBox="1">
            <a:spLocks noChangeArrowheads="1"/>
          </p:cNvSpPr>
          <p:nvPr/>
        </p:nvSpPr>
        <p:spPr bwMode="auto">
          <a:xfrm>
            <a:off x="3048082" y="3352802"/>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Input</a:t>
            </a:r>
          </a:p>
        </p:txBody>
      </p:sp>
      <p:sp>
        <p:nvSpPr>
          <p:cNvPr id="22532" name="TextBox 14"/>
          <p:cNvSpPr txBox="1">
            <a:spLocks noChangeArrowheads="1"/>
          </p:cNvSpPr>
          <p:nvPr/>
        </p:nvSpPr>
        <p:spPr bwMode="auto">
          <a:xfrm>
            <a:off x="2514696" y="5867336"/>
            <a:ext cx="17235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Matches (gray)</a:t>
            </a:r>
          </a:p>
        </p:txBody>
      </p:sp>
      <p:sp>
        <p:nvSpPr>
          <p:cNvPr id="22533" name="TextBox 15"/>
          <p:cNvSpPr txBox="1">
            <a:spLocks noChangeArrowheads="1"/>
          </p:cNvSpPr>
          <p:nvPr/>
        </p:nvSpPr>
        <p:spPr bwMode="auto">
          <a:xfrm>
            <a:off x="4940331" y="5867336"/>
            <a:ext cx="20697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Matches (w/ color)</a:t>
            </a:r>
          </a:p>
        </p:txBody>
      </p:sp>
      <p:sp>
        <p:nvSpPr>
          <p:cNvPr id="17" name="TextBox 16"/>
          <p:cNvSpPr txBox="1">
            <a:spLocks noChangeArrowheads="1"/>
          </p:cNvSpPr>
          <p:nvPr/>
        </p:nvSpPr>
        <p:spPr bwMode="auto">
          <a:xfrm>
            <a:off x="7467565" y="5867336"/>
            <a:ext cx="2142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Avg Color of Match</a:t>
            </a:r>
          </a:p>
        </p:txBody>
      </p:sp>
      <p:sp>
        <p:nvSpPr>
          <p:cNvPr id="18" name="TextBox 17"/>
          <p:cNvSpPr txBox="1">
            <a:spLocks noChangeArrowheads="1"/>
          </p:cNvSpPr>
          <p:nvPr/>
        </p:nvSpPr>
        <p:spPr bwMode="auto">
          <a:xfrm>
            <a:off x="5181624" y="3352802"/>
            <a:ext cx="1646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Color Transfer</a:t>
            </a:r>
          </a:p>
        </p:txBody>
      </p:sp>
      <p:sp>
        <p:nvSpPr>
          <p:cNvPr id="19" name="TextBox 18"/>
          <p:cNvSpPr txBox="1">
            <a:spLocks noChangeArrowheads="1"/>
          </p:cNvSpPr>
          <p:nvPr/>
        </p:nvSpPr>
        <p:spPr bwMode="auto">
          <a:xfrm>
            <a:off x="7543762" y="3276605"/>
            <a:ext cx="1646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Color Transfer</a:t>
            </a:r>
          </a:p>
        </p:txBody>
      </p:sp>
      <p:pic>
        <p:nvPicPr>
          <p:cNvPr id="225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94" y="1371656"/>
            <a:ext cx="1943049" cy="197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98" y="3962388"/>
            <a:ext cx="1952574" cy="193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32" y="3962386"/>
            <a:ext cx="1952574" cy="198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0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564" y="3962388"/>
            <a:ext cx="1981148" cy="199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0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564" y="1295457"/>
            <a:ext cx="1981148" cy="199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00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3981" y="1371656"/>
            <a:ext cx="2000197" cy="197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52963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400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40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4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a:t>Application: Person Detection</a:t>
            </a: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22" y="1425629"/>
            <a:ext cx="4952870" cy="492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2"/>
          <p:cNvSpPr txBox="1">
            <a:spLocks noChangeArrowheads="1"/>
          </p:cNvSpPr>
          <p:nvPr/>
        </p:nvSpPr>
        <p:spPr bwMode="auto">
          <a:xfrm>
            <a:off x="1781288" y="2333655"/>
            <a:ext cx="350510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a:solidFill>
                  <a:prstClr val="black"/>
                </a:solidFill>
                <a:latin typeface="Arial" panose="020B0604020202020204" pitchFamily="34" charset="0"/>
              </a:rPr>
              <a:t>80 million “tiny images” downloaded by keyword search.  </a:t>
            </a:r>
          </a:p>
          <a:p>
            <a:pPr defTabSz="914394" eaLnBrk="1" hangingPunct="1">
              <a:spcBef>
                <a:spcPct val="0"/>
              </a:spcBef>
              <a:buNone/>
            </a:pPr>
            <a:endParaRPr lang="en-US" altLang="en-US">
              <a:solidFill>
                <a:prstClr val="black"/>
              </a:solidFill>
              <a:latin typeface="Arial" panose="020B0604020202020204" pitchFamily="34" charset="0"/>
            </a:endParaRPr>
          </a:p>
          <a:p>
            <a:pPr defTabSz="914394" eaLnBrk="1" hangingPunct="1">
              <a:spcBef>
                <a:spcPct val="0"/>
              </a:spcBef>
              <a:buNone/>
            </a:pPr>
            <a:r>
              <a:rPr lang="en-US" altLang="en-US">
                <a:solidFill>
                  <a:prstClr val="black"/>
                </a:solidFill>
                <a:latin typeface="Arial" panose="020B0604020202020204" pitchFamily="34" charset="0"/>
              </a:rPr>
              <a:t>80 nearest neighbors vote for image category.</a:t>
            </a:r>
          </a:p>
        </p:txBody>
      </p:sp>
    </p:spTree>
    <p:extLst>
      <p:ext uri="{BB962C8B-B14F-4D97-AF65-F5344CB8AC3E}">
        <p14:creationId xmlns:p14="http://schemas.microsoft.com/office/powerpoint/2010/main" val="3379339543"/>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a:t>Re-ranking Altavista search for “person”</a:t>
            </a: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310" y="1600250"/>
            <a:ext cx="7953166" cy="490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4571461"/>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p:txBody>
          <a:bodyPr/>
          <a:lstStyle/>
          <a:p>
            <a:pPr eaLnBrk="1" hangingPunct="1"/>
            <a:r>
              <a:rPr lang="en-US" altLang="en-US" sz="4000" dirty="0">
                <a:latin typeface="Albertus Extra Bold"/>
              </a:rPr>
              <a:t>Automatic Orientation Examples</a:t>
            </a:r>
          </a:p>
        </p:txBody>
      </p:sp>
      <p:sp>
        <p:nvSpPr>
          <p:cNvPr id="25603" name="Content Placeholder 2"/>
          <p:cNvSpPr>
            <a:spLocks noGrp="1"/>
          </p:cNvSpPr>
          <p:nvPr>
            <p:ph idx="4294967295"/>
          </p:nvPr>
        </p:nvSpPr>
        <p:spPr/>
        <p:txBody>
          <a:bodyPr/>
          <a:lstStyle/>
          <a:p>
            <a:pPr eaLnBrk="1" hangingPunct="1"/>
            <a:endParaRPr lang="en-US" altLang="en-US">
              <a:latin typeface="Book Antiqua" panose="02040602050305030304" pitchFamily="18" charset="0"/>
            </a:endParaRPr>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99" y="1600249"/>
            <a:ext cx="7772195" cy="485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5"/>
          <p:cNvSpPr>
            <a:spLocks noChangeArrowheads="1"/>
          </p:cNvSpPr>
          <p:nvPr/>
        </p:nvSpPr>
        <p:spPr bwMode="auto">
          <a:xfrm>
            <a:off x="7031014" y="6551937"/>
            <a:ext cx="27594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200">
                <a:solidFill>
                  <a:prstClr val="black"/>
                </a:solidFill>
              </a:rPr>
              <a:t>A. Torralba, R. Fergus, W.T.Freeman. 2008</a:t>
            </a:r>
          </a:p>
        </p:txBody>
      </p:sp>
    </p:spTree>
    <p:extLst>
      <p:ext uri="{BB962C8B-B14F-4D97-AF65-F5344CB8AC3E}">
        <p14:creationId xmlns:p14="http://schemas.microsoft.com/office/powerpoint/2010/main" val="224897089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514600" y="5410200"/>
            <a:ext cx="8153400" cy="7620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2514600" y="1219200"/>
            <a:ext cx="76200" cy="419100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200400" y="5638800"/>
            <a:ext cx="1066800" cy="369332"/>
          </a:xfrm>
          <a:prstGeom prst="rect">
            <a:avLst/>
          </a:prstGeom>
          <a:noFill/>
        </p:spPr>
        <p:txBody>
          <a:bodyPr wrap="square" rtlCol="0">
            <a:spAutoFit/>
          </a:bodyPr>
          <a:lstStyle/>
          <a:p>
            <a:r>
              <a:rPr lang="en-US" dirty="0"/>
              <a:t>2005</a:t>
            </a:r>
          </a:p>
        </p:txBody>
      </p:sp>
      <p:sp>
        <p:nvSpPr>
          <p:cNvPr id="8" name="TextBox 7"/>
          <p:cNvSpPr txBox="1"/>
          <p:nvPr/>
        </p:nvSpPr>
        <p:spPr>
          <a:xfrm>
            <a:off x="5715000" y="5643461"/>
            <a:ext cx="1066800" cy="369332"/>
          </a:xfrm>
          <a:prstGeom prst="rect">
            <a:avLst/>
          </a:prstGeom>
          <a:noFill/>
        </p:spPr>
        <p:txBody>
          <a:bodyPr wrap="square" rtlCol="0">
            <a:spAutoFit/>
          </a:bodyPr>
          <a:lstStyle/>
          <a:p>
            <a:r>
              <a:rPr lang="en-US" dirty="0"/>
              <a:t>2008</a:t>
            </a:r>
          </a:p>
        </p:txBody>
      </p:sp>
      <p:sp>
        <p:nvSpPr>
          <p:cNvPr id="9" name="TextBox 8"/>
          <p:cNvSpPr txBox="1"/>
          <p:nvPr/>
        </p:nvSpPr>
        <p:spPr>
          <a:xfrm>
            <a:off x="9144000" y="5638800"/>
            <a:ext cx="1066800" cy="369332"/>
          </a:xfrm>
          <a:prstGeom prst="rect">
            <a:avLst/>
          </a:prstGeom>
          <a:noFill/>
        </p:spPr>
        <p:txBody>
          <a:bodyPr wrap="square" rtlCol="0">
            <a:spAutoFit/>
          </a:bodyPr>
          <a:lstStyle/>
          <a:p>
            <a:r>
              <a:rPr lang="en-US" dirty="0"/>
              <a:t>Now</a:t>
            </a:r>
          </a:p>
        </p:txBody>
      </p:sp>
      <p:sp>
        <p:nvSpPr>
          <p:cNvPr id="10" name="TextBox 9"/>
          <p:cNvSpPr txBox="1"/>
          <p:nvPr/>
        </p:nvSpPr>
        <p:spPr>
          <a:xfrm>
            <a:off x="228600" y="2819400"/>
            <a:ext cx="1066800" cy="646331"/>
          </a:xfrm>
          <a:prstGeom prst="rect">
            <a:avLst/>
          </a:prstGeom>
          <a:noFill/>
        </p:spPr>
        <p:txBody>
          <a:bodyPr wrap="square" rtlCol="0">
            <a:spAutoFit/>
          </a:bodyPr>
          <a:lstStyle/>
          <a:p>
            <a:r>
              <a:rPr lang="en-US" dirty="0"/>
              <a:t>Dataset Sizes</a:t>
            </a:r>
          </a:p>
        </p:txBody>
      </p:sp>
      <p:sp>
        <p:nvSpPr>
          <p:cNvPr id="11" name="TextBox 10"/>
          <p:cNvSpPr txBox="1"/>
          <p:nvPr/>
        </p:nvSpPr>
        <p:spPr>
          <a:xfrm>
            <a:off x="5638800" y="6169854"/>
            <a:ext cx="1066800" cy="369332"/>
          </a:xfrm>
          <a:prstGeom prst="rect">
            <a:avLst/>
          </a:prstGeom>
          <a:noFill/>
        </p:spPr>
        <p:txBody>
          <a:bodyPr wrap="square" rtlCol="0">
            <a:spAutoFit/>
          </a:bodyPr>
          <a:lstStyle/>
          <a:p>
            <a:r>
              <a:rPr lang="en-US" dirty="0"/>
              <a:t>Time</a:t>
            </a:r>
          </a:p>
        </p:txBody>
      </p:sp>
      <p:sp>
        <p:nvSpPr>
          <p:cNvPr id="12" name="TextBox 11"/>
          <p:cNvSpPr txBox="1"/>
          <p:nvPr/>
        </p:nvSpPr>
        <p:spPr>
          <a:xfrm>
            <a:off x="1447800" y="4434474"/>
            <a:ext cx="1066800" cy="369332"/>
          </a:xfrm>
          <a:prstGeom prst="rect">
            <a:avLst/>
          </a:prstGeom>
          <a:noFill/>
        </p:spPr>
        <p:txBody>
          <a:bodyPr wrap="square" rtlCol="0">
            <a:spAutoFit/>
          </a:bodyPr>
          <a:lstStyle/>
          <a:p>
            <a:pPr algn="r"/>
            <a:r>
              <a:rPr lang="en-US" dirty="0"/>
              <a:t>10K</a:t>
            </a:r>
          </a:p>
        </p:txBody>
      </p:sp>
      <p:sp>
        <p:nvSpPr>
          <p:cNvPr id="13" name="TextBox 12"/>
          <p:cNvSpPr txBox="1"/>
          <p:nvPr/>
        </p:nvSpPr>
        <p:spPr>
          <a:xfrm>
            <a:off x="1485900" y="3415244"/>
            <a:ext cx="1066800" cy="369332"/>
          </a:xfrm>
          <a:prstGeom prst="rect">
            <a:avLst/>
          </a:prstGeom>
          <a:noFill/>
        </p:spPr>
        <p:txBody>
          <a:bodyPr wrap="square" rtlCol="0">
            <a:spAutoFit/>
          </a:bodyPr>
          <a:lstStyle/>
          <a:p>
            <a:pPr algn="r"/>
            <a:r>
              <a:rPr lang="en-US" dirty="0"/>
              <a:t>1M</a:t>
            </a:r>
          </a:p>
        </p:txBody>
      </p:sp>
      <p:sp>
        <p:nvSpPr>
          <p:cNvPr id="14" name="TextBox 13"/>
          <p:cNvSpPr txBox="1"/>
          <p:nvPr/>
        </p:nvSpPr>
        <p:spPr>
          <a:xfrm>
            <a:off x="1502229" y="2396014"/>
            <a:ext cx="1066800" cy="369332"/>
          </a:xfrm>
          <a:prstGeom prst="rect">
            <a:avLst/>
          </a:prstGeom>
          <a:noFill/>
        </p:spPr>
        <p:txBody>
          <a:bodyPr wrap="square" rtlCol="0">
            <a:spAutoFit/>
          </a:bodyPr>
          <a:lstStyle/>
          <a:p>
            <a:pPr algn="r"/>
            <a:r>
              <a:rPr lang="en-US" dirty="0"/>
              <a:t>100M</a:t>
            </a:r>
          </a:p>
        </p:txBody>
      </p:sp>
      <p:sp>
        <p:nvSpPr>
          <p:cNvPr id="15" name="TextBox 14"/>
          <p:cNvSpPr txBox="1"/>
          <p:nvPr/>
        </p:nvSpPr>
        <p:spPr>
          <a:xfrm>
            <a:off x="1507671" y="1500738"/>
            <a:ext cx="1066800" cy="369332"/>
          </a:xfrm>
          <a:prstGeom prst="rect">
            <a:avLst/>
          </a:prstGeom>
          <a:noFill/>
        </p:spPr>
        <p:txBody>
          <a:bodyPr wrap="square" rtlCol="0">
            <a:spAutoFit/>
          </a:bodyPr>
          <a:lstStyle/>
          <a:p>
            <a:pPr algn="r"/>
            <a:r>
              <a:rPr lang="en-US" dirty="0"/>
              <a:t>10B</a:t>
            </a:r>
          </a:p>
        </p:txBody>
      </p:sp>
      <p:sp>
        <p:nvSpPr>
          <p:cNvPr id="16" name="TextBox 15"/>
          <p:cNvSpPr txBox="1"/>
          <p:nvPr/>
        </p:nvSpPr>
        <p:spPr>
          <a:xfrm>
            <a:off x="8763000" y="1814409"/>
            <a:ext cx="1524000" cy="954107"/>
          </a:xfrm>
          <a:prstGeom prst="rect">
            <a:avLst/>
          </a:prstGeom>
          <a:noFill/>
        </p:spPr>
        <p:txBody>
          <a:bodyPr wrap="square" rtlCol="0">
            <a:spAutoFit/>
          </a:bodyPr>
          <a:lstStyle/>
          <a:p>
            <a:r>
              <a:rPr lang="en-US" sz="1400" dirty="0"/>
              <a:t>LAION 5B</a:t>
            </a:r>
            <a:br>
              <a:rPr lang="en-US" sz="1400" dirty="0"/>
            </a:br>
            <a:r>
              <a:rPr lang="en-US" sz="1400" dirty="0"/>
              <a:t>(Generative models train on these)</a:t>
            </a:r>
          </a:p>
        </p:txBody>
      </p:sp>
      <p:sp>
        <p:nvSpPr>
          <p:cNvPr id="18" name="TextBox 17"/>
          <p:cNvSpPr txBox="1"/>
          <p:nvPr/>
        </p:nvSpPr>
        <p:spPr>
          <a:xfrm>
            <a:off x="7162800" y="2396014"/>
            <a:ext cx="1676400" cy="738664"/>
          </a:xfrm>
          <a:prstGeom prst="rect">
            <a:avLst/>
          </a:prstGeom>
          <a:noFill/>
        </p:spPr>
        <p:txBody>
          <a:bodyPr wrap="square" rtlCol="0">
            <a:spAutoFit/>
          </a:bodyPr>
          <a:lstStyle/>
          <a:p>
            <a:r>
              <a:rPr lang="en-US" sz="1400" dirty="0"/>
              <a:t>YFCC100M</a:t>
            </a:r>
            <a:br>
              <a:rPr lang="en-US" sz="1400" dirty="0"/>
            </a:br>
            <a:r>
              <a:rPr lang="en-US" sz="1400" dirty="0"/>
              <a:t>(CLIP trains on this and more)</a:t>
            </a:r>
          </a:p>
        </p:txBody>
      </p:sp>
      <p:sp>
        <p:nvSpPr>
          <p:cNvPr id="19" name="TextBox 18"/>
          <p:cNvSpPr txBox="1"/>
          <p:nvPr/>
        </p:nvSpPr>
        <p:spPr>
          <a:xfrm>
            <a:off x="2895600" y="4228056"/>
            <a:ext cx="1676400" cy="307777"/>
          </a:xfrm>
          <a:prstGeom prst="rect">
            <a:avLst/>
          </a:prstGeom>
          <a:noFill/>
        </p:spPr>
        <p:txBody>
          <a:bodyPr wrap="square" rtlCol="0">
            <a:spAutoFit/>
          </a:bodyPr>
          <a:lstStyle/>
          <a:p>
            <a:r>
              <a:rPr lang="en-US" sz="1400" dirty="0"/>
              <a:t>Pascal VOC</a:t>
            </a:r>
          </a:p>
        </p:txBody>
      </p:sp>
      <p:sp>
        <p:nvSpPr>
          <p:cNvPr id="20" name="TextBox 19"/>
          <p:cNvSpPr txBox="1"/>
          <p:nvPr/>
        </p:nvSpPr>
        <p:spPr>
          <a:xfrm>
            <a:off x="4648200" y="3175222"/>
            <a:ext cx="1676400" cy="307777"/>
          </a:xfrm>
          <a:prstGeom prst="rect">
            <a:avLst/>
          </a:prstGeom>
          <a:noFill/>
        </p:spPr>
        <p:txBody>
          <a:bodyPr wrap="square" rtlCol="0">
            <a:spAutoFit/>
          </a:bodyPr>
          <a:lstStyle/>
          <a:p>
            <a:r>
              <a:rPr lang="en-US" sz="1400" dirty="0"/>
              <a:t>Scene Completion</a:t>
            </a:r>
          </a:p>
        </p:txBody>
      </p:sp>
      <p:sp>
        <p:nvSpPr>
          <p:cNvPr id="21" name="TextBox 20"/>
          <p:cNvSpPr txBox="1"/>
          <p:nvPr/>
        </p:nvSpPr>
        <p:spPr>
          <a:xfrm>
            <a:off x="5323114" y="2897898"/>
            <a:ext cx="1371600" cy="307777"/>
          </a:xfrm>
          <a:prstGeom prst="rect">
            <a:avLst/>
          </a:prstGeom>
          <a:noFill/>
        </p:spPr>
        <p:txBody>
          <a:bodyPr wrap="square" rtlCol="0">
            <a:spAutoFit/>
          </a:bodyPr>
          <a:lstStyle/>
          <a:p>
            <a:r>
              <a:rPr lang="en-US" sz="1400" dirty="0"/>
              <a:t>im2gps</a:t>
            </a:r>
          </a:p>
        </p:txBody>
      </p:sp>
      <p:sp>
        <p:nvSpPr>
          <p:cNvPr id="22" name="TextBox 21"/>
          <p:cNvSpPr txBox="1"/>
          <p:nvPr/>
        </p:nvSpPr>
        <p:spPr>
          <a:xfrm>
            <a:off x="5638800" y="2597347"/>
            <a:ext cx="1371600" cy="307777"/>
          </a:xfrm>
          <a:prstGeom prst="rect">
            <a:avLst/>
          </a:prstGeom>
          <a:noFill/>
        </p:spPr>
        <p:txBody>
          <a:bodyPr wrap="square" rtlCol="0">
            <a:spAutoFit/>
          </a:bodyPr>
          <a:lstStyle/>
          <a:p>
            <a:r>
              <a:rPr lang="en-US" sz="1400" dirty="0"/>
              <a:t>Tiny Images</a:t>
            </a:r>
          </a:p>
        </p:txBody>
      </p:sp>
      <p:sp>
        <p:nvSpPr>
          <p:cNvPr id="24" name="Title 1"/>
          <p:cNvSpPr txBox="1">
            <a:spLocks/>
          </p:cNvSpPr>
          <p:nvPr/>
        </p:nvSpPr>
        <p:spPr bwMode="auto">
          <a:xfrm>
            <a:off x="1905000" y="-37677"/>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eaLnBrk="1" hangingPunct="1"/>
            <a:r>
              <a:rPr lang="en-US" altLang="en-US" sz="4000" dirty="0">
                <a:latin typeface="Albertus Extra Bold"/>
              </a:rPr>
              <a:t>Dataset Sizes through Time</a:t>
            </a:r>
          </a:p>
        </p:txBody>
      </p:sp>
    </p:spTree>
    <p:extLst>
      <p:ext uri="{BB962C8B-B14F-4D97-AF65-F5344CB8AC3E}">
        <p14:creationId xmlns:p14="http://schemas.microsoft.com/office/powerpoint/2010/main" val="2079419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11" y="228600"/>
            <a:ext cx="1192537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18065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a:t>Revisiting our Big Idea</a:t>
            </a:r>
          </a:p>
        </p:txBody>
      </p:sp>
      <p:sp>
        <p:nvSpPr>
          <p:cNvPr id="9219" name="Content Placeholder 2"/>
          <p:cNvSpPr>
            <a:spLocks noGrp="1"/>
          </p:cNvSpPr>
          <p:nvPr>
            <p:ph idx="1"/>
          </p:nvPr>
        </p:nvSpPr>
        <p:spPr/>
        <p:txBody>
          <a:bodyPr/>
          <a:lstStyle/>
          <a:p>
            <a:r>
              <a:rPr lang="en-US" altLang="en-US" dirty="0"/>
              <a:t>Do we need computer vision systems to have strong AI-like reasoning about our world? </a:t>
            </a:r>
          </a:p>
          <a:p>
            <a:pPr lvl="1"/>
            <a:r>
              <a:rPr lang="en-US" altLang="en-US" dirty="0">
                <a:solidFill>
                  <a:srgbClr val="00B050"/>
                </a:solidFill>
              </a:rPr>
              <a:t>For some tasks, yes. For most tasks, probably not.</a:t>
            </a:r>
          </a:p>
          <a:p>
            <a:r>
              <a:rPr lang="en-US" altLang="en-US" dirty="0"/>
              <a:t>What if invariance / generalization isn’t actually the core difficulty of computer vision?</a:t>
            </a:r>
          </a:p>
          <a:p>
            <a:pPr lvl="1"/>
            <a:r>
              <a:rPr lang="en-US" altLang="en-US" dirty="0">
                <a:solidFill>
                  <a:srgbClr val="00B050"/>
                </a:solidFill>
              </a:rPr>
              <a:t>Generalization is still a fundamental, hard task.</a:t>
            </a:r>
          </a:p>
          <a:p>
            <a:r>
              <a:rPr lang="en-US" altLang="en-US" dirty="0"/>
              <a:t>What if we can perform high level reasoning with brute-force, data-driven algorithms?</a:t>
            </a:r>
          </a:p>
          <a:p>
            <a:pPr lvl="1"/>
            <a:r>
              <a:rPr lang="en-US" altLang="en-US" dirty="0" err="1">
                <a:solidFill>
                  <a:srgbClr val="00B050"/>
                </a:solidFill>
              </a:rPr>
              <a:t>Combinatorics</a:t>
            </a:r>
            <a:r>
              <a:rPr lang="en-US" altLang="en-US" dirty="0">
                <a:solidFill>
                  <a:srgbClr val="00B050"/>
                </a:solidFill>
              </a:rPr>
              <a:t> tells us we can’t naively brute force our way very far.</a:t>
            </a:r>
          </a:p>
        </p:txBody>
      </p:sp>
    </p:spTree>
    <p:extLst>
      <p:ext uri="{BB962C8B-B14F-4D97-AF65-F5344CB8AC3E}">
        <p14:creationId xmlns:p14="http://schemas.microsoft.com/office/powerpoint/2010/main" val="42325124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a:t>Summary</a:t>
            </a:r>
          </a:p>
        </p:txBody>
      </p:sp>
      <p:sp>
        <p:nvSpPr>
          <p:cNvPr id="36867" name="Content Placeholder 2"/>
          <p:cNvSpPr>
            <a:spLocks noGrp="1"/>
          </p:cNvSpPr>
          <p:nvPr>
            <p:ph idx="1"/>
          </p:nvPr>
        </p:nvSpPr>
        <p:spPr/>
        <p:txBody>
          <a:bodyPr/>
          <a:lstStyle/>
          <a:p>
            <a:endParaRPr lang="en-US" altLang="en-US" sz="2400" dirty="0"/>
          </a:p>
          <a:p>
            <a:r>
              <a:rPr lang="en-US" altLang="en-US" sz="2400" dirty="0"/>
              <a:t>With billions of images on the web, it’s often possible to find a close nearest neighbor</a:t>
            </a:r>
          </a:p>
          <a:p>
            <a:endParaRPr lang="en-US" altLang="en-US" sz="2400" dirty="0"/>
          </a:p>
          <a:p>
            <a:r>
              <a:rPr lang="en-US" altLang="en-US" sz="2400" dirty="0"/>
              <a:t>In such cases, we can shortcut hard problems by “looking up” the answer, stealing the labels from our nearest neighbor. For example, simple (or learned) associations can be used to synthesize background regions, colorize, or recognize objects</a:t>
            </a:r>
          </a:p>
          <a:p>
            <a:endParaRPr lang="en-US" altLang="en-US" sz="2400" dirty="0"/>
          </a:p>
          <a:p>
            <a:r>
              <a:rPr lang="en-US" altLang="en-US" sz="2400" dirty="0"/>
              <a:t>But we can’t really “brute force” computer vision. Still, it’s nice to get an intuition for the size of “image space”.</a:t>
            </a:r>
          </a:p>
          <a:p>
            <a:endParaRPr lang="en-US" altLang="en-US" sz="2400" dirty="0"/>
          </a:p>
          <a:p>
            <a:endParaRPr lang="en-US" altLang="en-US" sz="2400" dirty="0"/>
          </a:p>
          <a:p>
            <a:pPr>
              <a:buFont typeface="Arial" panose="020B0604020202020204" pitchFamily="34" charset="0"/>
              <a:buNone/>
            </a:pPr>
            <a:endParaRPr lang="en-US" altLang="en-US" sz="2400" dirty="0"/>
          </a:p>
        </p:txBody>
      </p:sp>
      <p:pic>
        <p:nvPicPr>
          <p:cNvPr id="36868" name="Picture 2" descr="http://upload.wikimedia.org/wikipedia/commons/1/1c/Chinese_Roo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44" y="5105358"/>
            <a:ext cx="2147831" cy="166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8363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478" y="1371654"/>
            <a:ext cx="6753048" cy="518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AA4155-A0AA-0C40-A7D4-C7DC37864CEF}"/>
              </a:ext>
            </a:extLst>
          </p:cNvPr>
          <p:cNvSpPr txBox="1">
            <a:spLocks/>
          </p:cNvSpPr>
          <p:nvPr/>
        </p:nvSpPr>
        <p:spPr bwMode="auto">
          <a:xfrm>
            <a:off x="1524121" y="274720"/>
            <a:ext cx="9143760" cy="114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Calibri"/>
                <a:ea typeface="+mj-ea"/>
                <a:cs typeface="+mj-cs"/>
              </a:rPr>
              <a:t>Where is this photo?</a:t>
            </a:r>
          </a:p>
        </p:txBody>
      </p:sp>
    </p:spTree>
    <p:extLst>
      <p:ext uri="{BB962C8B-B14F-4D97-AF65-F5344CB8AC3E}">
        <p14:creationId xmlns:p14="http://schemas.microsoft.com/office/powerpoint/2010/main" val="3434632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p:txBody>
          <a:bodyPr/>
          <a:lstStyle/>
          <a:p>
            <a:pPr eaLnBrk="1" hangingPunct="1"/>
            <a:r>
              <a:rPr lang="en-US" altLang="en-US" dirty="0"/>
              <a:t>Nearest Neighbor Scenes</a:t>
            </a:r>
          </a:p>
        </p:txBody>
      </p:sp>
      <p:pic>
        <p:nvPicPr>
          <p:cNvPr id="604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198" y="947057"/>
            <a:ext cx="11070202" cy="569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98178"/>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8042</TotalTime>
  <Words>1393</Words>
  <Application>Microsoft Office PowerPoint</Application>
  <PresentationFormat>Widescreen</PresentationFormat>
  <Paragraphs>204</Paragraphs>
  <Slides>71</Slides>
  <Notes>19</Notes>
  <HiddenSlides>30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Albertus Extra Bold</vt:lpstr>
      <vt:lpstr>Arial</vt:lpstr>
      <vt:lpstr>Book Antiqua</vt:lpstr>
      <vt:lpstr>Calibri</vt:lpstr>
      <vt:lpstr>2_Office Theme</vt:lpstr>
      <vt:lpstr>Outline</vt:lpstr>
      <vt:lpstr>General Principal</vt:lpstr>
      <vt:lpstr>PowerPoint Presentation</vt:lpstr>
      <vt:lpstr>im2gps (Hays &amp; Efros, CVPR 2008)</vt:lpstr>
      <vt:lpstr>Where is this photo?</vt:lpstr>
      <vt:lpstr>PowerPoint Presentation</vt:lpstr>
      <vt:lpstr>PowerPoint Presentation</vt:lpstr>
      <vt:lpstr>PowerPoint Presentation</vt:lpstr>
      <vt:lpstr>Nearest Neighbor Scenes</vt:lpstr>
      <vt:lpstr>PowerPoint Presentation</vt:lpstr>
      <vt:lpstr>PowerPoint Presentation</vt:lpstr>
      <vt:lpstr>PowerPoint Presentation</vt:lpstr>
      <vt:lpstr>PowerPoint Presentation</vt:lpstr>
      <vt:lpstr>PowerPoint Presentation</vt:lpstr>
      <vt:lpstr>Effect of Dataset Size</vt:lpstr>
      <vt:lpstr>Population density ranking</vt:lpstr>
      <vt:lpstr>Where is This?</vt:lpstr>
      <vt:lpstr>Where is This?</vt:lpstr>
      <vt:lpstr>Where are These?</vt:lpstr>
      <vt:lpstr>Where are These?</vt:lpstr>
      <vt:lpstr>Results</vt:lpstr>
      <vt:lpstr>PowerPoint Presentation</vt:lpstr>
      <vt:lpstr>PowerPoint Presentation</vt:lpstr>
      <vt:lpstr>Geolocation Overview</vt:lpstr>
      <vt:lpstr>Are “Foundation” Models Good at Geolocation?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GPT-4V System Card</vt:lpstr>
      <vt:lpstr>“Least to Most” prompting of GPT-4V</vt:lpstr>
      <vt:lpstr>PowerPoint Presentation</vt:lpstr>
      <vt:lpstr>Outline</vt:lpstr>
      <vt:lpstr>Tiny Images</vt:lpstr>
      <vt:lpstr>PowerPoint Presentation</vt:lpstr>
      <vt:lpstr>PowerPoint Presentation</vt:lpstr>
      <vt:lpstr>PowerPoint Presentation</vt:lpstr>
      <vt:lpstr>PowerPoint Presentation</vt:lpstr>
      <vt:lpstr>Human Scene Recognition</vt:lpstr>
      <vt:lpstr>Humans vs. Computers:  Car-Image Classification</vt:lpstr>
      <vt:lpstr>Powers of 10</vt:lpstr>
      <vt:lpstr>Scenes are unique</vt:lpstr>
      <vt:lpstr>But not all scenes are so original</vt:lpstr>
      <vt:lpstr>PowerPoint Presentation</vt:lpstr>
      <vt:lpstr>PowerPoint Presentation</vt:lpstr>
      <vt:lpstr>PowerPoint Presentation</vt:lpstr>
      <vt:lpstr>Application: Automatic Colorization</vt:lpstr>
      <vt:lpstr>Application: Automatic Colorization</vt:lpstr>
      <vt:lpstr>Application: Person Detection</vt:lpstr>
      <vt:lpstr>Re-ranking Altavista search for “person”</vt:lpstr>
      <vt:lpstr>Automatic Orientation Examples</vt:lpstr>
      <vt:lpstr>PowerPoint Presentation</vt:lpstr>
      <vt:lpstr>Revisiting our Big Idea</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Computation and Computer Vision</dc:title>
  <dc:creator>James Hays</dc:creator>
  <cp:lastModifiedBy>Hays, James H</cp:lastModifiedBy>
  <cp:revision>73</cp:revision>
  <dcterms:created xsi:type="dcterms:W3CDTF">2006-08-16T00:00:00Z</dcterms:created>
  <dcterms:modified xsi:type="dcterms:W3CDTF">2025-10-21T17:01:29Z</dcterms:modified>
</cp:coreProperties>
</file>