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35" r:id="rId3"/>
  </p:sldMasterIdLst>
  <p:notesMasterIdLst>
    <p:notesMasterId r:id="rId72"/>
  </p:notesMasterIdLst>
  <p:sldIdLst>
    <p:sldId id="358" r:id="rId4"/>
    <p:sldId id="256" r:id="rId5"/>
    <p:sldId id="496" r:id="rId6"/>
    <p:sldId id="356" r:id="rId7"/>
    <p:sldId id="487" r:id="rId8"/>
    <p:sldId id="503" r:id="rId9"/>
    <p:sldId id="504" r:id="rId10"/>
    <p:sldId id="545" r:id="rId11"/>
    <p:sldId id="546" r:id="rId12"/>
    <p:sldId id="547" r:id="rId13"/>
    <p:sldId id="548" r:id="rId14"/>
    <p:sldId id="549" r:id="rId15"/>
    <p:sldId id="544" r:id="rId16"/>
    <p:sldId id="500" r:id="rId17"/>
    <p:sldId id="323" r:id="rId18"/>
    <p:sldId id="324" r:id="rId19"/>
    <p:sldId id="494" r:id="rId20"/>
    <p:sldId id="495" r:id="rId21"/>
    <p:sldId id="507" r:id="rId22"/>
    <p:sldId id="508" r:id="rId23"/>
    <p:sldId id="354" r:id="rId24"/>
    <p:sldId id="350" r:id="rId25"/>
    <p:sldId id="355" r:id="rId26"/>
    <p:sldId id="497" r:id="rId27"/>
    <p:sldId id="261" r:id="rId28"/>
    <p:sldId id="349" r:id="rId29"/>
    <p:sldId id="498" r:id="rId30"/>
    <p:sldId id="289" r:id="rId31"/>
    <p:sldId id="290" r:id="rId32"/>
    <p:sldId id="291" r:id="rId33"/>
    <p:sldId id="292" r:id="rId34"/>
    <p:sldId id="293" r:id="rId35"/>
    <p:sldId id="294" r:id="rId36"/>
    <p:sldId id="295" r:id="rId37"/>
    <p:sldId id="296" r:id="rId38"/>
    <p:sldId id="297" r:id="rId39"/>
    <p:sldId id="299" r:id="rId40"/>
    <p:sldId id="300" r:id="rId41"/>
    <p:sldId id="302" r:id="rId42"/>
    <p:sldId id="307" r:id="rId43"/>
    <p:sldId id="303" r:id="rId44"/>
    <p:sldId id="305" r:id="rId45"/>
    <p:sldId id="306" r:id="rId46"/>
    <p:sldId id="309" r:id="rId47"/>
    <p:sldId id="310" r:id="rId48"/>
    <p:sldId id="311" r:id="rId49"/>
    <p:sldId id="312" r:id="rId50"/>
    <p:sldId id="314" r:id="rId51"/>
    <p:sldId id="351" r:id="rId52"/>
    <p:sldId id="313" r:id="rId53"/>
    <p:sldId id="359" r:id="rId54"/>
    <p:sldId id="491" r:id="rId55"/>
    <p:sldId id="551" r:id="rId56"/>
    <p:sldId id="493" r:id="rId57"/>
    <p:sldId id="492" r:id="rId58"/>
    <p:sldId id="510" r:id="rId59"/>
    <p:sldId id="357" r:id="rId60"/>
    <p:sldId id="506" r:id="rId61"/>
    <p:sldId id="505" r:id="rId62"/>
    <p:sldId id="499" r:id="rId63"/>
    <p:sldId id="501" r:id="rId64"/>
    <p:sldId id="502" r:id="rId65"/>
    <p:sldId id="509" r:id="rId66"/>
    <p:sldId id="550" r:id="rId67"/>
    <p:sldId id="555" r:id="rId68"/>
    <p:sldId id="554" r:id="rId69"/>
    <p:sldId id="552" r:id="rId70"/>
    <p:sldId id="553" r:id="rId7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315"/>
    <a:srgbClr val="131313"/>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5905" autoAdjust="0"/>
  </p:normalViewPr>
  <p:slideViewPr>
    <p:cSldViewPr>
      <p:cViewPr varScale="1">
        <p:scale>
          <a:sx n="83" d="100"/>
          <a:sy n="83" d="100"/>
        </p:scale>
        <p:origin x="348" y="39"/>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383CC41-83BE-4529-8D16-38475CF29C91}" type="datetimeFigureOut">
              <a:rPr lang="en-US"/>
              <a:pPr>
                <a:defRPr/>
              </a:pPr>
              <a:t>10/21/2025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A9609C6-5FA4-4531-9B59-BAE8A9BB5FBB}" type="slidenum">
              <a:rPr lang="en-US" altLang="en-US"/>
              <a:pPr/>
              <a:t>‹#›</a:t>
            </a:fld>
            <a:endParaRPr lang="en-US" altLang="en-US"/>
          </a:p>
        </p:txBody>
      </p:sp>
    </p:spTree>
    <p:extLst>
      <p:ext uri="{BB962C8B-B14F-4D97-AF65-F5344CB8AC3E}">
        <p14:creationId xmlns:p14="http://schemas.microsoft.com/office/powerpoint/2010/main" val="2599872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854"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6"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5215f4de46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5215f4de46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first dataset I’ll cover is the sensor dataset - whose development was led by Ben Wilson and designed as a benchmark for 3D detection, multi-agent tracking, and even end-to-end forecasting methods.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consists of 1000 scenes  - each 15s long, with HD map data - along with high quality human annotations in the form of amodal cuboids and object types.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Because of where the logs were collected, scenes are both dense and diverse.  We made a concerted effort to support a large number of different object classes - numbering 30 in all.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also chose to include tracks at range as early detection and tracking of these vehicles are critically important to maneuvers such as unprotected lefts.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And just a quick note here: in all datasets with imagery, faces and license plates have been blurred for privacy.</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 Extra info === Not script ==============</a:t>
            </a:r>
            <a:endParaRPr dirty="0"/>
          </a:p>
          <a:p>
            <a:pPr marL="0" lvl="0" indent="0" algn="l" rtl="0">
              <a:spcBef>
                <a:spcPts val="0"/>
              </a:spcBef>
              <a:spcAft>
                <a:spcPts val="0"/>
              </a:spcAft>
              <a:buNone/>
            </a:pPr>
            <a:r>
              <a:rPr lang="en" dirty="0"/>
              <a:t>The total dataset amounts to 1 TB of data in its extracted form. Each vehicle log is approximately 15 seconds in duration and 1 GB in size, including ~150 LiDAR sweeps on average, and ~300 images from each of the 9 cameras (~2700 images per log).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keeping with usability — All LiDAR returns are provided in the egovehicle reference frame, not the individual LiDAR reference frame, and all imagery is undistorted</a:t>
            </a:r>
            <a:endParaRPr dirty="0"/>
          </a:p>
        </p:txBody>
      </p:sp>
    </p:spTree>
    <p:extLst>
      <p:ext uri="{BB962C8B-B14F-4D97-AF65-F5344CB8AC3E}">
        <p14:creationId xmlns:p14="http://schemas.microsoft.com/office/powerpoint/2010/main" val="1782876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F5CD0CF-F657-4EB1-A09D-D11E05FFA978}" type="slidenum">
              <a:rPr lang="en-US" altLang="en-US"/>
              <a:pPr/>
              <a:t>43</a:t>
            </a:fld>
            <a:endParaRPr lang="en-US" altLang="en-US"/>
          </a:p>
        </p:txBody>
      </p:sp>
      <p:sp>
        <p:nvSpPr>
          <p:cNvPr id="9830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984007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E051503-11F5-4216-98C8-4322E20E1FB8}" type="slidenum">
              <a:rPr lang="en-US" altLang="en-US"/>
              <a:pPr/>
              <a:t>44</a:t>
            </a:fld>
            <a:endParaRPr lang="en-US" altLang="en-US"/>
          </a:p>
        </p:txBody>
      </p:sp>
      <p:sp>
        <p:nvSpPr>
          <p:cNvPr id="993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153450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27A5A04-8CE9-4A10-8500-9F52B35D3B52}" type="slidenum">
              <a:rPr lang="en-US" altLang="en-US"/>
              <a:pPr/>
              <a:t>45</a:t>
            </a:fld>
            <a:endParaRPr lang="en-US" altLang="en-US"/>
          </a:p>
        </p:txBody>
      </p:sp>
      <p:sp>
        <p:nvSpPr>
          <p:cNvPr id="1003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690617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BB97348-005F-4D16-ADE2-C91595A9EB2F}" type="slidenum">
              <a:rPr lang="en-US" altLang="en-US"/>
              <a:pPr/>
              <a:t>46</a:t>
            </a:fld>
            <a:endParaRPr lang="en-US" altLang="en-US"/>
          </a:p>
        </p:txBody>
      </p:sp>
      <p:sp>
        <p:nvSpPr>
          <p:cNvPr id="1013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4205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3A118A8E-69C4-4AB1-88E9-07377584B9D7}" type="slidenum">
              <a:rPr lang="en-US" altLang="en-US"/>
              <a:pPr/>
              <a:t>47</a:t>
            </a:fld>
            <a:endParaRPr lang="en-US" altLang="en-US"/>
          </a:p>
        </p:txBody>
      </p:sp>
      <p:sp>
        <p:nvSpPr>
          <p:cNvPr id="1024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Tense - present</a:t>
            </a:r>
          </a:p>
        </p:txBody>
      </p:sp>
    </p:spTree>
    <p:extLst>
      <p:ext uri="{BB962C8B-B14F-4D97-AF65-F5344CB8AC3E}">
        <p14:creationId xmlns:p14="http://schemas.microsoft.com/office/powerpoint/2010/main" val="4059511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Worker precision and recall for the category labeling task. (a) The union of multiple AMT workers (blue)</a:t>
            </a:r>
            <a:br>
              <a:rPr lang="en-US" dirty="0"/>
            </a:br>
            <a:r>
              <a:rPr lang="en-US" sz="1200" kern="1200" dirty="0">
                <a:solidFill>
                  <a:schemeClr val="tx1"/>
                </a:solidFill>
                <a:effectLst/>
                <a:latin typeface="+mn-lt"/>
                <a:ea typeface="+mn-ea"/>
                <a:cs typeface="+mn-cs"/>
              </a:rPr>
              <a:t>has better recall than any expert (red). Ground truth was computed using majority vote of the experts. (b) Shows</a:t>
            </a:r>
            <a:br>
              <a:rPr lang="en-US" dirty="0"/>
            </a:br>
            <a:r>
              <a:rPr lang="en-US" sz="1200" kern="1200" dirty="0">
                <a:solidFill>
                  <a:schemeClr val="tx1"/>
                </a:solidFill>
                <a:effectLst/>
                <a:latin typeface="+mn-lt"/>
                <a:ea typeface="+mn-ea"/>
                <a:cs typeface="+mn-cs"/>
              </a:rPr>
              <a:t>the number of workers (circle size) and average number of jobs per worker (circle color) for each precision/recall</a:t>
            </a:r>
            <a:br>
              <a:rPr lang="en-US" dirty="0"/>
            </a:br>
            <a:r>
              <a:rPr lang="en-US" sz="1200" kern="1200" dirty="0">
                <a:solidFill>
                  <a:schemeClr val="tx1"/>
                </a:solidFill>
                <a:effectLst/>
                <a:latin typeface="+mn-lt"/>
                <a:ea typeface="+mn-ea"/>
                <a:cs typeface="+mn-cs"/>
              </a:rPr>
              <a:t>range. Most workers have high precision; such workers generally also complete more jobs. For this plot ground</a:t>
            </a:r>
            <a:br>
              <a:rPr lang="en-US" dirty="0"/>
            </a:br>
            <a:r>
              <a:rPr lang="en-US" sz="1200" kern="1200" dirty="0">
                <a:solidFill>
                  <a:schemeClr val="tx1"/>
                </a:solidFill>
                <a:effectLst/>
                <a:latin typeface="+mn-lt"/>
                <a:ea typeface="+mn-ea"/>
                <a:cs typeface="+mn-cs"/>
              </a:rPr>
              <a:t>truth for each worker is the union of responses from all other AMT workers. </a:t>
            </a:r>
            <a:endParaRPr lang="en-US" dirty="0"/>
          </a:p>
        </p:txBody>
      </p:sp>
      <p:sp>
        <p:nvSpPr>
          <p:cNvPr id="4" name="Slide Number Placeholder 3"/>
          <p:cNvSpPr>
            <a:spLocks noGrp="1"/>
          </p:cNvSpPr>
          <p:nvPr>
            <p:ph type="sldNum" sz="quarter" idx="10"/>
          </p:nvPr>
        </p:nvSpPr>
        <p:spPr/>
        <p:txBody>
          <a:bodyPr/>
          <a:lstStyle/>
          <a:p>
            <a:fld id="{0A9609C6-5FA4-4531-9B59-BAE8A9BB5FBB}" type="slidenum">
              <a:rPr lang="en-US" altLang="en-US" smtClean="0"/>
              <a:pPr/>
              <a:t>55</a:t>
            </a:fld>
            <a:endParaRPr lang="en-US" altLang="en-US"/>
          </a:p>
        </p:txBody>
      </p:sp>
    </p:spTree>
    <p:extLst>
      <p:ext uri="{BB962C8B-B14F-4D97-AF65-F5344CB8AC3E}">
        <p14:creationId xmlns:p14="http://schemas.microsoft.com/office/powerpoint/2010/main" val="3030386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2533c554954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2" name="Google Shape;1732;g2533c554954_1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50">
                <a:solidFill>
                  <a:schemeClr val="dk1"/>
                </a:solidFill>
                <a:latin typeface="Helvetica Neue"/>
                <a:ea typeface="Helvetica Neue"/>
                <a:cs typeface="Helvetica Neue"/>
                <a:sym typeface="Helvetica Neue"/>
              </a:rPr>
              <a:t>One such task in the autonomous driving world, is called point cloud forecasting. Given a set of past LiDAR sweeps, it aims at predicting the future LiDAR sweeps. And no annotations are needed for this task, because the ground truth lidar sweeps are already available in the logs!</a:t>
            </a:r>
            <a:endParaRPr sz="165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1800">
              <a:latin typeface="Helvetica Neue"/>
              <a:ea typeface="Helvetica Neue"/>
              <a:cs typeface="Helvetica Neue"/>
              <a:sym typeface="Helvetica Neue"/>
            </a:endParaRPr>
          </a:p>
        </p:txBody>
      </p:sp>
    </p:spTree>
    <p:extLst>
      <p:ext uri="{BB962C8B-B14F-4D97-AF65-F5344CB8AC3E}">
        <p14:creationId xmlns:p14="http://schemas.microsoft.com/office/powerpoint/2010/main" val="4255208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2533c554954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2" name="Google Shape;1732;g2533c554954_1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sz="1800" dirty="0">
              <a:latin typeface="Helvetica Neue"/>
              <a:ea typeface="Helvetica Neue"/>
              <a:cs typeface="Helvetica Neue"/>
              <a:sym typeface="Helvetica Neue"/>
            </a:endParaRPr>
          </a:p>
        </p:txBody>
      </p:sp>
    </p:spTree>
    <p:extLst>
      <p:ext uri="{BB962C8B-B14F-4D97-AF65-F5344CB8AC3E}">
        <p14:creationId xmlns:p14="http://schemas.microsoft.com/office/powerpoint/2010/main" val="277293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9609C6-5FA4-4531-9B59-BAE8A9BB5FBB}" type="slidenum">
              <a:rPr lang="en-US" altLang="en-US" smtClean="0"/>
              <a:pPr/>
              <a:t>66</a:t>
            </a:fld>
            <a:endParaRPr lang="en-US" altLang="en-US"/>
          </a:p>
        </p:txBody>
      </p:sp>
    </p:spTree>
    <p:extLst>
      <p:ext uri="{BB962C8B-B14F-4D97-AF65-F5344CB8AC3E}">
        <p14:creationId xmlns:p14="http://schemas.microsoft.com/office/powerpoint/2010/main" val="1405100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5215f4de46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5215f4de46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Finally, AV2 has a unique map change dataset that was developed by John Lambert and published under the paper titled “Trust but Verify”.</a:t>
            </a:r>
            <a:endParaRPr/>
          </a:p>
          <a:p>
            <a:pPr marL="0" lvl="0" indent="0" algn="l" rtl="0">
              <a:spcBef>
                <a:spcPts val="0"/>
              </a:spcBef>
              <a:spcAft>
                <a:spcPts val="0"/>
              </a:spcAft>
              <a:buNone/>
            </a:pPr>
            <a:endParaRPr/>
          </a:p>
          <a:p>
            <a:pPr marL="0" lvl="0" indent="0" algn="l" rtl="0">
              <a:spcBef>
                <a:spcPts val="0"/>
              </a:spcBef>
              <a:spcAft>
                <a:spcPts val="0"/>
              </a:spcAft>
              <a:buNone/>
            </a:pPr>
            <a:r>
              <a:rPr lang="en"/>
              <a:t>This dataset aims to tackle the very real operational challenge of identifying </a:t>
            </a:r>
            <a:r>
              <a:rPr lang="en" i="1"/>
              <a:t>when</a:t>
            </a:r>
            <a:r>
              <a:rPr lang="en"/>
              <a:t> HD maps used by autonomous vehicles have changed. </a:t>
            </a:r>
            <a:endParaRPr/>
          </a:p>
          <a:p>
            <a:pPr marL="0" lvl="0" indent="0" algn="l" rtl="0">
              <a:spcBef>
                <a:spcPts val="0"/>
              </a:spcBef>
              <a:spcAft>
                <a:spcPts val="0"/>
              </a:spcAft>
              <a:buNone/>
            </a:pPr>
            <a:endParaRPr/>
          </a:p>
          <a:p>
            <a:pPr marL="0" lvl="0" indent="0" algn="l" rtl="0">
              <a:spcBef>
                <a:spcPts val="0"/>
              </a:spcBef>
              <a:spcAft>
                <a:spcPts val="0"/>
              </a:spcAft>
              <a:buNone/>
            </a:pPr>
            <a:r>
              <a:rPr lang="en"/>
              <a:t>These changes could result from a simple refresh of lane marking paint, or real structural changes to underlying road connectivity.</a:t>
            </a:r>
            <a:endParaRPr/>
          </a:p>
          <a:p>
            <a:pPr marL="0" lvl="0" indent="0" algn="l" rtl="0">
              <a:spcBef>
                <a:spcPts val="0"/>
              </a:spcBef>
              <a:spcAft>
                <a:spcPts val="0"/>
              </a:spcAft>
              <a:buNone/>
            </a:pPr>
            <a:endParaRPr/>
          </a:p>
          <a:p>
            <a:pPr marL="0" lvl="0" indent="0" algn="l" rtl="0">
              <a:spcBef>
                <a:spcPts val="0"/>
              </a:spcBef>
              <a:spcAft>
                <a:spcPts val="0"/>
              </a:spcAft>
              <a:buNone/>
            </a:pPr>
            <a:r>
              <a:rPr lang="en"/>
              <a:t>This dataset again includes all lidar imagery and comes in at just under 1 TB. </a:t>
            </a:r>
            <a:endParaRPr/>
          </a:p>
          <a:p>
            <a:pPr marL="0" lvl="0" indent="0" algn="l" rtl="0">
              <a:spcBef>
                <a:spcPts val="0"/>
              </a:spcBef>
              <a:spcAft>
                <a:spcPts val="0"/>
              </a:spcAft>
              <a:buNone/>
            </a:pPr>
            <a:endParaRPr/>
          </a:p>
          <a:p>
            <a:pPr marL="0" lvl="0" indent="0" algn="l" rtl="0">
              <a:spcBef>
                <a:spcPts val="0"/>
              </a:spcBef>
              <a:spcAft>
                <a:spcPts val="0"/>
              </a:spcAft>
              <a:buNone/>
            </a:pPr>
            <a:r>
              <a:rPr lang="en"/>
              <a:t>Pre-trained models and training code are available and are linked in the user guide, which I’ll talk about next.</a:t>
            </a:r>
            <a:endParaRPr/>
          </a:p>
        </p:txBody>
      </p:sp>
    </p:spTree>
    <p:extLst>
      <p:ext uri="{BB962C8B-B14F-4D97-AF65-F5344CB8AC3E}">
        <p14:creationId xmlns:p14="http://schemas.microsoft.com/office/powerpoint/2010/main" val="98642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609C6-5FA4-4531-9B59-BAE8A9BB5FBB}" type="slidenum">
              <a:rPr lang="en-US" altLang="en-US" smtClean="0"/>
              <a:pPr/>
              <a:t>23</a:t>
            </a:fld>
            <a:endParaRPr lang="en-US" altLang="en-US"/>
          </a:p>
        </p:txBody>
      </p:sp>
    </p:spTree>
    <p:extLst>
      <p:ext uri="{BB962C8B-B14F-4D97-AF65-F5344CB8AC3E}">
        <p14:creationId xmlns:p14="http://schemas.microsoft.com/office/powerpoint/2010/main" val="175039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1AA6D22-FD42-46DC-913F-9FA13E8040C6}" type="slidenum">
              <a:rPr lang="en-US" altLang="en-US"/>
              <a:pPr/>
              <a:t>37</a:t>
            </a:fld>
            <a:endParaRPr lang="en-US" altLang="en-US"/>
          </a:p>
        </p:txBody>
      </p:sp>
      <p:sp>
        <p:nvSpPr>
          <p:cNvPr id="921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0145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C4EEBDC-D7D9-4DD3-ACBE-D4109D1B058C}" type="slidenum">
              <a:rPr lang="en-US" altLang="en-US"/>
              <a:pPr/>
              <a:t>38</a:t>
            </a:fld>
            <a:endParaRPr lang="en-US" altLang="en-US"/>
          </a:p>
        </p:txBody>
      </p:sp>
      <p:sp>
        <p:nvSpPr>
          <p:cNvPr id="931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308725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42D9945-25DE-4747-972F-5E8DA19C7FE2}" type="slidenum">
              <a:rPr lang="en-US" altLang="en-US"/>
              <a:pPr/>
              <a:t>39</a:t>
            </a:fld>
            <a:endParaRPr lang="en-US" altLang="en-US"/>
          </a:p>
        </p:txBody>
      </p:sp>
      <p:sp>
        <p:nvSpPr>
          <p:cNvPr id="942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24809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E2DBFA8-12E3-4821-ABAD-4F745800CCEA}" type="slidenum">
              <a:rPr lang="en-US" altLang="en-US"/>
              <a:pPr/>
              <a:t>40</a:t>
            </a:fld>
            <a:endParaRPr lang="en-US" altLang="en-US"/>
          </a:p>
        </p:txBody>
      </p:sp>
      <p:sp>
        <p:nvSpPr>
          <p:cNvPr id="952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4589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2116B2B-47A5-404F-A7B6-711DE745B604}" type="slidenum">
              <a:rPr lang="en-US" altLang="en-US"/>
              <a:pPr/>
              <a:t>41</a:t>
            </a:fld>
            <a:endParaRPr lang="en-US" altLang="en-US"/>
          </a:p>
        </p:txBody>
      </p:sp>
      <p:sp>
        <p:nvSpPr>
          <p:cNvPr id="962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Select relevant examples</a:t>
            </a:r>
          </a:p>
          <a:p>
            <a:pPr eaLnBrk="1" hangingPunct="1"/>
            <a:r>
              <a:rPr lang="en-US" altLang="en-US"/>
              <a:t>Joint work with</a:t>
            </a:r>
          </a:p>
          <a:p>
            <a:pPr eaLnBrk="1" hangingPunct="1"/>
            <a:r>
              <a:rPr lang="en-US" altLang="en-US"/>
              <a:t>The user clicks on relevant images.</a:t>
            </a:r>
          </a:p>
          <a:p>
            <a:pPr eaLnBrk="1" hangingPunct="1"/>
            <a:endParaRPr lang="en-US" altLang="en-US"/>
          </a:p>
        </p:txBody>
      </p:sp>
    </p:spTree>
    <p:extLst>
      <p:ext uri="{BB962C8B-B14F-4D97-AF65-F5344CB8AC3E}">
        <p14:creationId xmlns:p14="http://schemas.microsoft.com/office/powerpoint/2010/main" val="379275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C2901F8-E64D-405F-B103-43EE19FC5C12}" type="slidenum">
              <a:rPr lang="en-US" altLang="en-US"/>
              <a:pPr/>
              <a:t>42</a:t>
            </a:fld>
            <a:endParaRPr lang="en-US" altLang="en-US"/>
          </a:p>
        </p:txBody>
      </p:sp>
      <p:sp>
        <p:nvSpPr>
          <p:cNvPr id="972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1794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2" indent="0" algn="ctr">
              <a:buNone/>
              <a:defRPr>
                <a:solidFill>
                  <a:schemeClr val="tx1">
                    <a:tint val="75000"/>
                  </a:schemeClr>
                </a:solidFill>
              </a:defRPr>
            </a:lvl3pPr>
            <a:lvl4pPr marL="1371512" indent="0" algn="ctr">
              <a:buNone/>
              <a:defRPr>
                <a:solidFill>
                  <a:schemeClr val="tx1">
                    <a:tint val="75000"/>
                  </a:schemeClr>
                </a:solidFill>
              </a:defRPr>
            </a:lvl4pPr>
            <a:lvl5pPr marL="1828683" indent="0" algn="ctr">
              <a:buNone/>
              <a:defRPr>
                <a:solidFill>
                  <a:schemeClr val="tx1">
                    <a:tint val="75000"/>
                  </a:schemeClr>
                </a:solidFill>
              </a:defRPr>
            </a:lvl5pPr>
            <a:lvl6pPr marL="2285854" indent="0" algn="ctr">
              <a:buNone/>
              <a:defRPr>
                <a:solidFill>
                  <a:schemeClr val="tx1">
                    <a:tint val="75000"/>
                  </a:schemeClr>
                </a:solidFill>
              </a:defRPr>
            </a:lvl6pPr>
            <a:lvl7pPr marL="2743024" indent="0" algn="ctr">
              <a:buNone/>
              <a:defRPr>
                <a:solidFill>
                  <a:schemeClr val="tx1">
                    <a:tint val="75000"/>
                  </a:schemeClr>
                </a:solidFill>
              </a:defRPr>
            </a:lvl7pPr>
            <a:lvl8pPr marL="3200196" indent="0" algn="ctr">
              <a:buNone/>
              <a:defRPr>
                <a:solidFill>
                  <a:schemeClr val="tx1">
                    <a:tint val="75000"/>
                  </a:schemeClr>
                </a:solidFill>
              </a:defRPr>
            </a:lvl8pPr>
            <a:lvl9pPr marL="36573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F6A4F6C-AD44-4250-AA2A-7E91F248AD6F}"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6DF501-58CD-40AB-A9A8-6B2052B59EE6}" type="slidenum">
              <a:rPr lang="en-US" altLang="en-US"/>
              <a:pPr/>
              <a:t>‹#›</a:t>
            </a:fld>
            <a:endParaRPr lang="en-US" altLang="en-US"/>
          </a:p>
        </p:txBody>
      </p:sp>
    </p:spTree>
    <p:extLst>
      <p:ext uri="{BB962C8B-B14F-4D97-AF65-F5344CB8AC3E}">
        <p14:creationId xmlns:p14="http://schemas.microsoft.com/office/powerpoint/2010/main" val="70849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C7FE1A-B499-4740-8F44-5D5792D772E0}"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32C62C-9716-47B7-853F-7B8490B1FCDD}" type="slidenum">
              <a:rPr lang="en-US" altLang="en-US"/>
              <a:pPr/>
              <a:t>‹#›</a:t>
            </a:fld>
            <a:endParaRPr lang="en-US" altLang="en-US"/>
          </a:p>
        </p:txBody>
      </p:sp>
    </p:spTree>
    <p:extLst>
      <p:ext uri="{BB962C8B-B14F-4D97-AF65-F5344CB8AC3E}">
        <p14:creationId xmlns:p14="http://schemas.microsoft.com/office/powerpoint/2010/main" val="159414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9A4F45-15E6-458A-A5E9-A2DFEDFF6C6B}"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7E77FA2-A8A6-42CD-A4AF-7C04EDB7B220}" type="slidenum">
              <a:rPr lang="en-US" altLang="en-US"/>
              <a:pPr/>
              <a:t>‹#›</a:t>
            </a:fld>
            <a:endParaRPr lang="en-US" altLang="en-US"/>
          </a:p>
        </p:txBody>
      </p:sp>
    </p:spTree>
    <p:extLst>
      <p:ext uri="{BB962C8B-B14F-4D97-AF65-F5344CB8AC3E}">
        <p14:creationId xmlns:p14="http://schemas.microsoft.com/office/powerpoint/2010/main" val="4194714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2954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038600"/>
          </a:xfrm>
        </p:spPr>
        <p:txBody>
          <a:bodyPr/>
          <a:lstStyle/>
          <a:p>
            <a:pPr lvl="0"/>
            <a:endParaRPr lang="en-US" noProof="0"/>
          </a:p>
        </p:txBody>
      </p:sp>
      <p:sp>
        <p:nvSpPr>
          <p:cNvPr id="4" name="Date Placeholder 3"/>
          <p:cNvSpPr>
            <a:spLocks noGrp="1"/>
          </p:cNvSpPr>
          <p:nvPr>
            <p:ph type="dt" sz="half" idx="10"/>
          </p:nvPr>
        </p:nvSpPr>
        <p:spPr>
          <a:xfrm>
            <a:off x="914400" y="6172200"/>
            <a:ext cx="2540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172200"/>
            <a:ext cx="38608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172200"/>
            <a:ext cx="2540000" cy="457200"/>
          </a:xfrm>
        </p:spPr>
        <p:txBody>
          <a:bodyPr/>
          <a:lstStyle>
            <a:lvl1pPr>
              <a:defRPr/>
            </a:lvl1pPr>
          </a:lstStyle>
          <a:p>
            <a:fld id="{13C36D84-03B2-4A65-AF13-41A0F2423128}" type="slidenum">
              <a:rPr lang="en-US" altLang="en-US"/>
              <a:pPr/>
              <a:t>‹#›</a:t>
            </a:fld>
            <a:endParaRPr lang="en-US" altLang="en-US"/>
          </a:p>
        </p:txBody>
      </p:sp>
    </p:spTree>
    <p:extLst>
      <p:ext uri="{BB962C8B-B14F-4D97-AF65-F5344CB8AC3E}">
        <p14:creationId xmlns:p14="http://schemas.microsoft.com/office/powerpoint/2010/main" val="1748013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70"/>
        <p:cNvGrpSpPr/>
        <p:nvPr/>
      </p:nvGrpSpPr>
      <p:grpSpPr>
        <a:xfrm>
          <a:off x="0" y="0"/>
          <a:ext cx="0" cy="0"/>
          <a:chOff x="0" y="0"/>
          <a:chExt cx="0" cy="0"/>
        </a:xfrm>
      </p:grpSpPr>
      <p:sp>
        <p:nvSpPr>
          <p:cNvPr id="71" name="Google Shape;71;p16"/>
          <p:cNvSpPr txBox="1">
            <a:spLocks noGrp="1"/>
          </p:cNvSpPr>
          <p:nvPr>
            <p:ph type="body" idx="1"/>
          </p:nvPr>
        </p:nvSpPr>
        <p:spPr>
          <a:xfrm>
            <a:off x="2015132" y="2080617"/>
            <a:ext cx="8161600" cy="4286400"/>
          </a:xfrm>
          <a:prstGeom prst="rect">
            <a:avLst/>
          </a:prstGeom>
          <a:noFill/>
          <a:ln>
            <a:noFill/>
          </a:ln>
        </p:spPr>
        <p:txBody>
          <a:bodyPr spcFirstLastPara="1" wrap="square" lIns="26775" tIns="26775" rIns="26775" bIns="26775" anchor="t" anchorCtr="0">
            <a:normAutofit/>
          </a:bodyPr>
          <a:lstStyle>
            <a:lvl1pPr marL="609585" lvl="0" indent="-465655" algn="l" rtl="0">
              <a:lnSpc>
                <a:spcPct val="90000"/>
              </a:lnSpc>
              <a:spcBef>
                <a:spcPts val="2267"/>
              </a:spcBef>
              <a:spcAft>
                <a:spcPts val="0"/>
              </a:spcAft>
              <a:buClr>
                <a:srgbClr val="000000"/>
              </a:buClr>
              <a:buSzPts val="1900"/>
              <a:buFont typeface="Helvetica Neue"/>
              <a:buChar char="●"/>
              <a:defRPr sz="2133"/>
            </a:lvl1pPr>
            <a:lvl2pPr marL="1219170" lvl="1" indent="-465655" algn="l" rtl="0">
              <a:lnSpc>
                <a:spcPct val="90000"/>
              </a:lnSpc>
              <a:spcBef>
                <a:spcPts val="2267"/>
              </a:spcBef>
              <a:spcAft>
                <a:spcPts val="0"/>
              </a:spcAft>
              <a:buClr>
                <a:srgbClr val="000000"/>
              </a:buClr>
              <a:buSzPts val="1900"/>
              <a:buFont typeface="Helvetica Neue"/>
              <a:buChar char="○"/>
              <a:defRPr sz="2133"/>
            </a:lvl2pPr>
            <a:lvl3pPr marL="1828754" lvl="2" indent="-465655" algn="l" rtl="0">
              <a:lnSpc>
                <a:spcPct val="90000"/>
              </a:lnSpc>
              <a:spcBef>
                <a:spcPts val="2267"/>
              </a:spcBef>
              <a:spcAft>
                <a:spcPts val="0"/>
              </a:spcAft>
              <a:buClr>
                <a:srgbClr val="000000"/>
              </a:buClr>
              <a:buSzPts val="1900"/>
              <a:buFont typeface="Helvetica Neue"/>
              <a:buChar char="■"/>
              <a:defRPr sz="2133"/>
            </a:lvl3pPr>
            <a:lvl4pPr marL="2438339" lvl="3" indent="-465655" algn="l" rtl="0">
              <a:lnSpc>
                <a:spcPct val="90000"/>
              </a:lnSpc>
              <a:spcBef>
                <a:spcPts val="2267"/>
              </a:spcBef>
              <a:spcAft>
                <a:spcPts val="0"/>
              </a:spcAft>
              <a:buClr>
                <a:srgbClr val="000000"/>
              </a:buClr>
              <a:buSzPts val="1900"/>
              <a:buFont typeface="Helvetica Neue"/>
              <a:buChar char="●"/>
              <a:defRPr sz="2133"/>
            </a:lvl4pPr>
            <a:lvl5pPr marL="3047924" lvl="4" indent="-465655" algn="l" rtl="0">
              <a:lnSpc>
                <a:spcPct val="90000"/>
              </a:lnSpc>
              <a:spcBef>
                <a:spcPts val="2267"/>
              </a:spcBef>
              <a:spcAft>
                <a:spcPts val="0"/>
              </a:spcAft>
              <a:buClr>
                <a:srgbClr val="000000"/>
              </a:buClr>
              <a:buSzPts val="1900"/>
              <a:buFont typeface="Helvetica Neue"/>
              <a:buChar char="○"/>
              <a:defRPr sz="2133"/>
            </a:lvl5pPr>
            <a:lvl6pPr marL="3657509" lvl="5" indent="-372524" algn="l" rtl="0">
              <a:lnSpc>
                <a:spcPct val="90000"/>
              </a:lnSpc>
              <a:spcBef>
                <a:spcPts val="2267"/>
              </a:spcBef>
              <a:spcAft>
                <a:spcPts val="0"/>
              </a:spcAft>
              <a:buClr>
                <a:srgbClr val="000000"/>
              </a:buClr>
              <a:buSzPts val="800"/>
              <a:buChar char="■"/>
              <a:defRPr/>
            </a:lvl6pPr>
            <a:lvl7pPr marL="4267093" lvl="6" indent="-372524" algn="l" rtl="0">
              <a:lnSpc>
                <a:spcPct val="90000"/>
              </a:lnSpc>
              <a:spcBef>
                <a:spcPts val="2267"/>
              </a:spcBef>
              <a:spcAft>
                <a:spcPts val="0"/>
              </a:spcAft>
              <a:buClr>
                <a:srgbClr val="000000"/>
              </a:buClr>
              <a:buSzPts val="800"/>
              <a:buChar char="●"/>
              <a:defRPr/>
            </a:lvl7pPr>
            <a:lvl8pPr marL="4876678" lvl="7" indent="-372524" algn="l" rtl="0">
              <a:lnSpc>
                <a:spcPct val="90000"/>
              </a:lnSpc>
              <a:spcBef>
                <a:spcPts val="2267"/>
              </a:spcBef>
              <a:spcAft>
                <a:spcPts val="0"/>
              </a:spcAft>
              <a:buClr>
                <a:srgbClr val="000000"/>
              </a:buClr>
              <a:buSzPts val="800"/>
              <a:buChar char="○"/>
              <a:defRPr/>
            </a:lvl8pPr>
            <a:lvl9pPr marL="5486263" lvl="8" indent="-372524" algn="l" rtl="0">
              <a:lnSpc>
                <a:spcPct val="90000"/>
              </a:lnSpc>
              <a:spcBef>
                <a:spcPts val="2267"/>
              </a:spcBef>
              <a:spcAft>
                <a:spcPts val="0"/>
              </a:spcAft>
              <a:buClr>
                <a:srgbClr val="000000"/>
              </a:buClr>
              <a:buSzPts val="800"/>
              <a:buChar char="■"/>
              <a:defRPr/>
            </a:lvl9pPr>
          </a:lstStyle>
          <a:p>
            <a:endParaRPr/>
          </a:p>
        </p:txBody>
      </p:sp>
      <p:sp>
        <p:nvSpPr>
          <p:cNvPr id="72" name="Google Shape;72;p16"/>
          <p:cNvSpPr txBox="1">
            <a:spLocks noGrp="1"/>
          </p:cNvSpPr>
          <p:nvPr>
            <p:ph type="body" idx="2"/>
          </p:nvPr>
        </p:nvSpPr>
        <p:spPr>
          <a:xfrm>
            <a:off x="2015132" y="993500"/>
            <a:ext cx="8161600" cy="472400"/>
          </a:xfrm>
          <a:prstGeom prst="rect">
            <a:avLst/>
          </a:prstGeom>
          <a:noFill/>
          <a:ln>
            <a:noFill/>
          </a:ln>
        </p:spPr>
        <p:txBody>
          <a:bodyPr spcFirstLastPara="1" wrap="square" lIns="26775" tIns="26775" rIns="26775" bIns="26775" anchor="t" anchorCtr="0">
            <a:normAutofit/>
          </a:bodyPr>
          <a:lstStyle>
            <a:lvl1pPr marL="609585" lvl="0" indent="-304792" algn="l" rtl="0">
              <a:lnSpc>
                <a:spcPct val="100000"/>
              </a:lnSpc>
              <a:spcBef>
                <a:spcPts val="0"/>
              </a:spcBef>
              <a:spcAft>
                <a:spcPts val="0"/>
              </a:spcAft>
              <a:buClr>
                <a:srgbClr val="000000"/>
              </a:buClr>
              <a:buSzPts val="2000"/>
              <a:buFont typeface="Helvetica Neue"/>
              <a:buNone/>
              <a:defRPr sz="2667" b="1"/>
            </a:lvl1pPr>
            <a:lvl2pPr marL="1219170" lvl="1" indent="-372524" algn="l" rtl="0">
              <a:lnSpc>
                <a:spcPct val="90000"/>
              </a:lnSpc>
              <a:spcBef>
                <a:spcPts val="2267"/>
              </a:spcBef>
              <a:spcAft>
                <a:spcPts val="0"/>
              </a:spcAft>
              <a:buClr>
                <a:srgbClr val="000000"/>
              </a:buClr>
              <a:buSzPts val="800"/>
              <a:buChar char="○"/>
              <a:defRPr/>
            </a:lvl2pPr>
            <a:lvl3pPr marL="1828754" lvl="2" indent="-372524" algn="l" rtl="0">
              <a:lnSpc>
                <a:spcPct val="90000"/>
              </a:lnSpc>
              <a:spcBef>
                <a:spcPts val="2267"/>
              </a:spcBef>
              <a:spcAft>
                <a:spcPts val="0"/>
              </a:spcAft>
              <a:buClr>
                <a:srgbClr val="000000"/>
              </a:buClr>
              <a:buSzPts val="800"/>
              <a:buChar char="■"/>
              <a:defRPr/>
            </a:lvl3pPr>
            <a:lvl4pPr marL="2438339" lvl="3" indent="-372524" algn="l" rtl="0">
              <a:lnSpc>
                <a:spcPct val="90000"/>
              </a:lnSpc>
              <a:spcBef>
                <a:spcPts val="2267"/>
              </a:spcBef>
              <a:spcAft>
                <a:spcPts val="0"/>
              </a:spcAft>
              <a:buClr>
                <a:srgbClr val="000000"/>
              </a:buClr>
              <a:buSzPts val="800"/>
              <a:buChar char="●"/>
              <a:defRPr/>
            </a:lvl4pPr>
            <a:lvl5pPr marL="3047924" lvl="4" indent="-372524" algn="l" rtl="0">
              <a:lnSpc>
                <a:spcPct val="90000"/>
              </a:lnSpc>
              <a:spcBef>
                <a:spcPts val="2267"/>
              </a:spcBef>
              <a:spcAft>
                <a:spcPts val="0"/>
              </a:spcAft>
              <a:buClr>
                <a:srgbClr val="000000"/>
              </a:buClr>
              <a:buSzPts val="800"/>
              <a:buChar char="○"/>
              <a:defRPr/>
            </a:lvl5pPr>
            <a:lvl6pPr marL="3657509" lvl="5" indent="-372524" algn="l" rtl="0">
              <a:lnSpc>
                <a:spcPct val="90000"/>
              </a:lnSpc>
              <a:spcBef>
                <a:spcPts val="2267"/>
              </a:spcBef>
              <a:spcAft>
                <a:spcPts val="0"/>
              </a:spcAft>
              <a:buClr>
                <a:srgbClr val="000000"/>
              </a:buClr>
              <a:buSzPts val="800"/>
              <a:buChar char="■"/>
              <a:defRPr/>
            </a:lvl6pPr>
            <a:lvl7pPr marL="4267093" lvl="6" indent="-372524" algn="l" rtl="0">
              <a:lnSpc>
                <a:spcPct val="90000"/>
              </a:lnSpc>
              <a:spcBef>
                <a:spcPts val="2267"/>
              </a:spcBef>
              <a:spcAft>
                <a:spcPts val="0"/>
              </a:spcAft>
              <a:buClr>
                <a:srgbClr val="000000"/>
              </a:buClr>
              <a:buSzPts val="800"/>
              <a:buChar char="●"/>
              <a:defRPr/>
            </a:lvl7pPr>
            <a:lvl8pPr marL="4876678" lvl="7" indent="-372524" algn="l" rtl="0">
              <a:lnSpc>
                <a:spcPct val="90000"/>
              </a:lnSpc>
              <a:spcBef>
                <a:spcPts val="2267"/>
              </a:spcBef>
              <a:spcAft>
                <a:spcPts val="0"/>
              </a:spcAft>
              <a:buClr>
                <a:srgbClr val="000000"/>
              </a:buClr>
              <a:buSzPts val="800"/>
              <a:buChar char="○"/>
              <a:defRPr/>
            </a:lvl8pPr>
            <a:lvl9pPr marL="5486263" lvl="8" indent="-372524" algn="l" rtl="0">
              <a:lnSpc>
                <a:spcPct val="90000"/>
              </a:lnSpc>
              <a:spcBef>
                <a:spcPts val="2267"/>
              </a:spcBef>
              <a:spcAft>
                <a:spcPts val="0"/>
              </a:spcAft>
              <a:buClr>
                <a:srgbClr val="000000"/>
              </a:buClr>
              <a:buSzPts val="800"/>
              <a:buChar char="■"/>
              <a:defRPr/>
            </a:lvl9pPr>
          </a:lstStyle>
          <a:p>
            <a:endParaRPr/>
          </a:p>
        </p:txBody>
      </p:sp>
      <p:sp>
        <p:nvSpPr>
          <p:cNvPr id="73" name="Google Shape;73;p16"/>
          <p:cNvSpPr txBox="1">
            <a:spLocks noGrp="1"/>
          </p:cNvSpPr>
          <p:nvPr>
            <p:ph type="title"/>
          </p:nvPr>
        </p:nvSpPr>
        <p:spPr>
          <a:xfrm>
            <a:off x="2015132" y="309563"/>
            <a:ext cx="8161600" cy="714400"/>
          </a:xfrm>
          <a:prstGeom prst="rect">
            <a:avLst/>
          </a:prstGeom>
          <a:noFill/>
          <a:ln>
            <a:noFill/>
          </a:ln>
        </p:spPr>
        <p:txBody>
          <a:bodyPr spcFirstLastPara="1" wrap="square" lIns="26775" tIns="26775" rIns="26775" bIns="26775" anchor="t" anchorCtr="0">
            <a:normAutofit/>
          </a:bodyPr>
          <a:lstStyle>
            <a:lvl1pPr lvl="0" algn="l" rtl="0">
              <a:lnSpc>
                <a:spcPct val="80000"/>
              </a:lnSpc>
              <a:spcBef>
                <a:spcPts val="0"/>
              </a:spcBef>
              <a:spcAft>
                <a:spcPts val="0"/>
              </a:spcAft>
              <a:buClr>
                <a:srgbClr val="000000"/>
              </a:buClr>
              <a:buSzPts val="3200"/>
              <a:buFont typeface="Helvetica Neue"/>
              <a:buNone/>
              <a:defRPr sz="4267"/>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74" name="Google Shape;74;p16"/>
          <p:cNvSpPr txBox="1">
            <a:spLocks noGrp="1"/>
          </p:cNvSpPr>
          <p:nvPr>
            <p:ph type="sldNum" idx="12"/>
          </p:nvPr>
        </p:nvSpPr>
        <p:spPr>
          <a:xfrm>
            <a:off x="5991175" y="6495111"/>
            <a:ext cx="204800" cy="197638"/>
          </a:xfrm>
          <a:prstGeom prst="rect">
            <a:avLst/>
          </a:prstGeom>
          <a:noFill/>
          <a:ln>
            <a:noFill/>
          </a:ln>
        </p:spPr>
        <p:txBody>
          <a:bodyPr spcFirstLastPara="1" wrap="square" lIns="26775" tIns="26775" rIns="26775" bIns="26775" anchor="b" anchorCtr="0">
            <a:spAutoFit/>
          </a:bodyPr>
          <a:lstStyle>
            <a:lvl1pPr marL="0" marR="0" lvl="0" indent="0" algn="ctr" rtl="0">
              <a:lnSpc>
                <a:spcPct val="100000"/>
              </a:lnSpc>
              <a:spcBef>
                <a:spcPts val="0"/>
              </a:spcBef>
              <a:spcAft>
                <a:spcPts val="0"/>
              </a:spcAft>
              <a:buClr>
                <a:srgbClr val="000000"/>
              </a:buClr>
              <a:buSzPts val="700"/>
              <a:buFont typeface="Helvetica Neue"/>
              <a:buNone/>
              <a:defRPr sz="933">
                <a:solidFill>
                  <a:srgbClr val="000000"/>
                </a:solidFill>
              </a:defRPr>
            </a:lvl1pPr>
            <a:lvl2pPr marL="0" marR="0" lvl="1" indent="0" algn="ctr" rtl="0">
              <a:lnSpc>
                <a:spcPct val="100000"/>
              </a:lnSpc>
              <a:spcBef>
                <a:spcPts val="0"/>
              </a:spcBef>
              <a:spcAft>
                <a:spcPts val="0"/>
              </a:spcAft>
              <a:buClr>
                <a:srgbClr val="000000"/>
              </a:buClr>
              <a:buSzPts val="700"/>
              <a:buFont typeface="Helvetica Neue"/>
              <a:buNone/>
              <a:defRPr sz="933">
                <a:solidFill>
                  <a:srgbClr val="000000"/>
                </a:solidFill>
              </a:defRPr>
            </a:lvl2pPr>
            <a:lvl3pPr marL="0" marR="0" lvl="2" indent="0" algn="ctr" rtl="0">
              <a:lnSpc>
                <a:spcPct val="100000"/>
              </a:lnSpc>
              <a:spcBef>
                <a:spcPts val="0"/>
              </a:spcBef>
              <a:spcAft>
                <a:spcPts val="0"/>
              </a:spcAft>
              <a:buClr>
                <a:srgbClr val="000000"/>
              </a:buClr>
              <a:buSzPts val="700"/>
              <a:buFont typeface="Helvetica Neue"/>
              <a:buNone/>
              <a:defRPr sz="933">
                <a:solidFill>
                  <a:srgbClr val="000000"/>
                </a:solidFill>
              </a:defRPr>
            </a:lvl3pPr>
            <a:lvl4pPr marL="0" marR="0" lvl="3" indent="0" algn="ctr" rtl="0">
              <a:lnSpc>
                <a:spcPct val="100000"/>
              </a:lnSpc>
              <a:spcBef>
                <a:spcPts val="0"/>
              </a:spcBef>
              <a:spcAft>
                <a:spcPts val="0"/>
              </a:spcAft>
              <a:buClr>
                <a:srgbClr val="000000"/>
              </a:buClr>
              <a:buSzPts val="700"/>
              <a:buFont typeface="Helvetica Neue"/>
              <a:buNone/>
              <a:defRPr sz="933">
                <a:solidFill>
                  <a:srgbClr val="000000"/>
                </a:solidFill>
              </a:defRPr>
            </a:lvl4pPr>
            <a:lvl5pPr marL="0" marR="0" lvl="4" indent="0" algn="ctr" rtl="0">
              <a:lnSpc>
                <a:spcPct val="100000"/>
              </a:lnSpc>
              <a:spcBef>
                <a:spcPts val="0"/>
              </a:spcBef>
              <a:spcAft>
                <a:spcPts val="0"/>
              </a:spcAft>
              <a:buClr>
                <a:srgbClr val="000000"/>
              </a:buClr>
              <a:buSzPts val="700"/>
              <a:buFont typeface="Helvetica Neue"/>
              <a:buNone/>
              <a:defRPr sz="933">
                <a:solidFill>
                  <a:srgbClr val="000000"/>
                </a:solidFill>
              </a:defRPr>
            </a:lvl5pPr>
            <a:lvl6pPr marL="0" marR="0" lvl="5" indent="0" algn="ctr" rtl="0">
              <a:lnSpc>
                <a:spcPct val="100000"/>
              </a:lnSpc>
              <a:spcBef>
                <a:spcPts val="0"/>
              </a:spcBef>
              <a:spcAft>
                <a:spcPts val="0"/>
              </a:spcAft>
              <a:buClr>
                <a:srgbClr val="000000"/>
              </a:buClr>
              <a:buSzPts val="700"/>
              <a:buFont typeface="Helvetica Neue"/>
              <a:buNone/>
              <a:defRPr sz="933">
                <a:solidFill>
                  <a:srgbClr val="000000"/>
                </a:solidFill>
              </a:defRPr>
            </a:lvl6pPr>
            <a:lvl7pPr marL="0" marR="0" lvl="6" indent="0" algn="ctr" rtl="0">
              <a:lnSpc>
                <a:spcPct val="100000"/>
              </a:lnSpc>
              <a:spcBef>
                <a:spcPts val="0"/>
              </a:spcBef>
              <a:spcAft>
                <a:spcPts val="0"/>
              </a:spcAft>
              <a:buClr>
                <a:srgbClr val="000000"/>
              </a:buClr>
              <a:buSzPts val="700"/>
              <a:buFont typeface="Helvetica Neue"/>
              <a:buNone/>
              <a:defRPr sz="933">
                <a:solidFill>
                  <a:srgbClr val="000000"/>
                </a:solidFill>
              </a:defRPr>
            </a:lvl7pPr>
            <a:lvl8pPr marL="0" marR="0" lvl="7" indent="0" algn="ctr" rtl="0">
              <a:lnSpc>
                <a:spcPct val="100000"/>
              </a:lnSpc>
              <a:spcBef>
                <a:spcPts val="0"/>
              </a:spcBef>
              <a:spcAft>
                <a:spcPts val="0"/>
              </a:spcAft>
              <a:buClr>
                <a:srgbClr val="000000"/>
              </a:buClr>
              <a:buSzPts val="700"/>
              <a:buFont typeface="Helvetica Neue"/>
              <a:buNone/>
              <a:defRPr sz="933">
                <a:solidFill>
                  <a:srgbClr val="000000"/>
                </a:solidFill>
              </a:defRPr>
            </a:lvl8pPr>
            <a:lvl9pPr marL="0" marR="0" lvl="8" indent="0" algn="ctr" rtl="0">
              <a:lnSpc>
                <a:spcPct val="100000"/>
              </a:lnSpc>
              <a:spcBef>
                <a:spcPts val="0"/>
              </a:spcBef>
              <a:spcAft>
                <a:spcPts val="0"/>
              </a:spcAft>
              <a:buClr>
                <a:srgbClr val="000000"/>
              </a:buClr>
              <a:buSzPts val="700"/>
              <a:buFont typeface="Helvetica Neue"/>
              <a:buNone/>
              <a:defRPr sz="933">
                <a:solidFill>
                  <a:srgbClr val="000000"/>
                </a:solidFill>
              </a:defRPr>
            </a:lvl9pPr>
          </a:lstStyle>
          <a:p>
            <a:fld id="{00000000-1234-1234-1234-123412341234}" type="slidenum">
              <a:rPr lang="en" smtClean="0"/>
              <a:pPr/>
              <a:t>‹#›</a:t>
            </a:fld>
            <a:endParaRPr lang="en" sz="1333">
              <a:solidFill>
                <a:schemeClr val="dk2"/>
              </a:solidFill>
            </a:endParaRPr>
          </a:p>
        </p:txBody>
      </p:sp>
    </p:spTree>
    <p:extLst>
      <p:ext uri="{BB962C8B-B14F-4D97-AF65-F5344CB8AC3E}">
        <p14:creationId xmlns:p14="http://schemas.microsoft.com/office/powerpoint/2010/main" val="2076295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C0830E8-549E-406B-B2BB-1A27D3688C31}"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CC9B25-27FB-4FBF-A7E7-C17F0F35B699}" type="slidenum">
              <a:rPr lang="en-US" altLang="en-US"/>
              <a:pPr/>
              <a:t>‹#›</a:t>
            </a:fld>
            <a:endParaRPr lang="en-US" altLang="en-US"/>
          </a:p>
        </p:txBody>
      </p:sp>
    </p:spTree>
    <p:extLst>
      <p:ext uri="{BB962C8B-B14F-4D97-AF65-F5344CB8AC3E}">
        <p14:creationId xmlns:p14="http://schemas.microsoft.com/office/powerpoint/2010/main" val="308913070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67B3BF-528F-4D90-B48D-20F3A68FEDB4}"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C973A95-A57A-4BBC-8901-5D02BD4710A4}" type="slidenum">
              <a:rPr lang="en-US" altLang="en-US"/>
              <a:pPr/>
              <a:t>‹#›</a:t>
            </a:fld>
            <a:endParaRPr lang="en-US" altLang="en-US"/>
          </a:p>
        </p:txBody>
      </p:sp>
    </p:spTree>
    <p:extLst>
      <p:ext uri="{BB962C8B-B14F-4D97-AF65-F5344CB8AC3E}">
        <p14:creationId xmlns:p14="http://schemas.microsoft.com/office/powerpoint/2010/main" val="228566901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DE61B7-A135-4D9A-8A6C-104F447C1AE1}"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0A4065-0EEF-4EF5-AD49-7ABE4FF94A25}" type="slidenum">
              <a:rPr lang="en-US" altLang="en-US"/>
              <a:pPr/>
              <a:t>‹#›</a:t>
            </a:fld>
            <a:endParaRPr lang="en-US" altLang="en-US"/>
          </a:p>
        </p:txBody>
      </p:sp>
    </p:spTree>
    <p:extLst>
      <p:ext uri="{BB962C8B-B14F-4D97-AF65-F5344CB8AC3E}">
        <p14:creationId xmlns:p14="http://schemas.microsoft.com/office/powerpoint/2010/main" val="2620886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797F03C-7299-4AA9-B2F2-5B745DB34F0C}" type="datetimeFigureOut">
              <a:rPr lang="en-US"/>
              <a:pPr>
                <a:defRPr/>
              </a:pPr>
              <a:t>10/21/2025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51CE0B3-D76D-4273-A590-CC50E84C1D46}" type="slidenum">
              <a:rPr lang="en-US" altLang="en-US"/>
              <a:pPr/>
              <a:t>‹#›</a:t>
            </a:fld>
            <a:endParaRPr lang="en-US" altLang="en-US"/>
          </a:p>
        </p:txBody>
      </p:sp>
    </p:spTree>
    <p:extLst>
      <p:ext uri="{BB962C8B-B14F-4D97-AF65-F5344CB8AC3E}">
        <p14:creationId xmlns:p14="http://schemas.microsoft.com/office/powerpoint/2010/main" val="13355230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812191C-9A9D-4F15-8CC2-597D0FDBE67F}" type="datetimeFigureOut">
              <a:rPr lang="en-US"/>
              <a:pPr>
                <a:defRPr/>
              </a:pPr>
              <a:t>10/21/2025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D22DDB4-33AF-4E73-9245-1A1AC404F541}" type="slidenum">
              <a:rPr lang="en-US" altLang="en-US"/>
              <a:pPr/>
              <a:t>‹#›</a:t>
            </a:fld>
            <a:endParaRPr lang="en-US" altLang="en-US"/>
          </a:p>
        </p:txBody>
      </p:sp>
    </p:spTree>
    <p:extLst>
      <p:ext uri="{BB962C8B-B14F-4D97-AF65-F5344CB8AC3E}">
        <p14:creationId xmlns:p14="http://schemas.microsoft.com/office/powerpoint/2010/main" val="18634795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4DDC8E8-0339-4E83-BBD6-43C7E79FC7D0}" type="datetimeFigureOut">
              <a:rPr lang="en-US"/>
              <a:pPr>
                <a:defRPr/>
              </a:pPr>
              <a:t>10/21/2025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A2C3F31-44C2-4951-87FB-451777F8F618}" type="slidenum">
              <a:rPr lang="en-US" altLang="en-US"/>
              <a:pPr/>
              <a:t>‹#›</a:t>
            </a:fld>
            <a:endParaRPr lang="en-US" altLang="en-US"/>
          </a:p>
        </p:txBody>
      </p:sp>
    </p:spTree>
    <p:extLst>
      <p:ext uri="{BB962C8B-B14F-4D97-AF65-F5344CB8AC3E}">
        <p14:creationId xmlns:p14="http://schemas.microsoft.com/office/powerpoint/2010/main" val="27922998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49711E-93F8-48AF-A2EB-19141A05C07C}"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39CD2DE-EF00-4B95-A86C-6E0AF3A53E7C}" type="slidenum">
              <a:rPr lang="en-US" altLang="en-US"/>
              <a:pPr/>
              <a:t>‹#›</a:t>
            </a:fld>
            <a:endParaRPr lang="en-US" altLang="en-US"/>
          </a:p>
        </p:txBody>
      </p:sp>
    </p:spTree>
    <p:extLst>
      <p:ext uri="{BB962C8B-B14F-4D97-AF65-F5344CB8AC3E}">
        <p14:creationId xmlns:p14="http://schemas.microsoft.com/office/powerpoint/2010/main" val="3734365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FBC461-D726-4F67-8748-BC3FA93982E3}" type="datetimeFigureOut">
              <a:rPr lang="en-US"/>
              <a:pPr>
                <a:defRPr/>
              </a:pPr>
              <a:t>10/21/2025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6902082-4BD7-414B-903A-A98F9E56B5EC}" type="slidenum">
              <a:rPr lang="en-US" altLang="en-US"/>
              <a:pPr/>
              <a:t>‹#›</a:t>
            </a:fld>
            <a:endParaRPr lang="en-US" altLang="en-US"/>
          </a:p>
        </p:txBody>
      </p:sp>
    </p:spTree>
    <p:extLst>
      <p:ext uri="{BB962C8B-B14F-4D97-AF65-F5344CB8AC3E}">
        <p14:creationId xmlns:p14="http://schemas.microsoft.com/office/powerpoint/2010/main" val="279558166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DC2ADA-4249-47AC-80F7-6AFF059A9F86}" type="datetimeFigureOut">
              <a:rPr lang="en-US"/>
              <a:pPr>
                <a:defRPr/>
              </a:pPr>
              <a:t>10/21/2025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7A61F91-97F0-4138-8EED-D45980679598}" type="slidenum">
              <a:rPr lang="en-US" altLang="en-US"/>
              <a:pPr/>
              <a:t>‹#›</a:t>
            </a:fld>
            <a:endParaRPr lang="en-US" altLang="en-US"/>
          </a:p>
        </p:txBody>
      </p:sp>
    </p:spTree>
    <p:extLst>
      <p:ext uri="{BB962C8B-B14F-4D97-AF65-F5344CB8AC3E}">
        <p14:creationId xmlns:p14="http://schemas.microsoft.com/office/powerpoint/2010/main" val="200955861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208D60-A38D-420B-97DF-2921C25A41F6}" type="datetimeFigureOut">
              <a:rPr lang="en-US"/>
              <a:pPr>
                <a:defRPr/>
              </a:pPr>
              <a:t>10/21/2025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ED82150-02A4-486A-BAF0-525C316E4C23}" type="slidenum">
              <a:rPr lang="en-US" altLang="en-US"/>
              <a:pPr/>
              <a:t>‹#›</a:t>
            </a:fld>
            <a:endParaRPr lang="en-US" altLang="en-US"/>
          </a:p>
        </p:txBody>
      </p:sp>
    </p:spTree>
    <p:extLst>
      <p:ext uri="{BB962C8B-B14F-4D97-AF65-F5344CB8AC3E}">
        <p14:creationId xmlns:p14="http://schemas.microsoft.com/office/powerpoint/2010/main" val="38098171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1A06F6-9B71-4971-B7AF-59A9283156AF}"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DDCD52A-E5CD-47F9-9F91-38437AA18EDA}" type="slidenum">
              <a:rPr lang="en-US" altLang="en-US"/>
              <a:pPr/>
              <a:t>‹#›</a:t>
            </a:fld>
            <a:endParaRPr lang="en-US" altLang="en-US"/>
          </a:p>
        </p:txBody>
      </p:sp>
    </p:spTree>
    <p:extLst>
      <p:ext uri="{BB962C8B-B14F-4D97-AF65-F5344CB8AC3E}">
        <p14:creationId xmlns:p14="http://schemas.microsoft.com/office/powerpoint/2010/main" val="407608692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04CA0B-626D-4076-BC8E-0840BD30DAEF}"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6E82BC-FCC2-49B5-A60E-012FF970626F}" type="slidenum">
              <a:rPr lang="en-US" altLang="en-US"/>
              <a:pPr/>
              <a:t>‹#›</a:t>
            </a:fld>
            <a:endParaRPr lang="en-US" altLang="en-US"/>
          </a:p>
        </p:txBody>
      </p:sp>
    </p:spTree>
    <p:extLst>
      <p:ext uri="{BB962C8B-B14F-4D97-AF65-F5344CB8AC3E}">
        <p14:creationId xmlns:p14="http://schemas.microsoft.com/office/powerpoint/2010/main" val="225812095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4"/>
        <p:cNvGrpSpPr/>
        <p:nvPr/>
      </p:nvGrpSpPr>
      <p:grpSpPr>
        <a:xfrm>
          <a:off x="0" y="0"/>
          <a:ext cx="0" cy="0"/>
          <a:chOff x="0" y="0"/>
          <a:chExt cx="0" cy="0"/>
        </a:xfrm>
      </p:grpSpPr>
      <p:sp>
        <p:nvSpPr>
          <p:cNvPr id="95" name="Google Shape;95;p21"/>
          <p:cNvSpPr/>
          <p:nvPr/>
        </p:nvSpPr>
        <p:spPr>
          <a:xfrm>
            <a:off x="0" y="6727600"/>
            <a:ext cx="12192000" cy="130400"/>
          </a:xfrm>
          <a:prstGeom prst="rect">
            <a:avLst/>
          </a:prstGeom>
          <a:solidFill>
            <a:srgbClr val="00767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21"/>
          <p:cNvSpPr txBox="1">
            <a:spLocks noGrp="1"/>
          </p:cNvSpPr>
          <p:nvPr>
            <p:ph type="title"/>
          </p:nvPr>
        </p:nvSpPr>
        <p:spPr>
          <a:xfrm>
            <a:off x="415600" y="593367"/>
            <a:ext cx="101732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7" name="Google Shape;97;p2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98" name="Google Shape;98;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4068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F46C7A-8185-47D2-9799-9E3D21B8F71A}"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2448802-FA88-4017-BFC7-ADD3E6F4A183}" type="slidenum">
              <a:rPr lang="en-US" altLang="en-US"/>
              <a:pPr/>
              <a:t>‹#›</a:t>
            </a:fld>
            <a:endParaRPr lang="en-US" altLang="en-US"/>
          </a:p>
        </p:txBody>
      </p:sp>
    </p:spTree>
    <p:extLst>
      <p:ext uri="{BB962C8B-B14F-4D97-AF65-F5344CB8AC3E}">
        <p14:creationId xmlns:p14="http://schemas.microsoft.com/office/powerpoint/2010/main" val="3387529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261FE20-7041-43B8-BA4C-7ECBA26E62BA}"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3CC442-F07D-4E56-9221-1714391A32DB}" type="slidenum">
              <a:rPr lang="en-US" altLang="en-US"/>
              <a:pPr/>
              <a:t>‹#›</a:t>
            </a:fld>
            <a:endParaRPr lang="en-US" altLang="en-US"/>
          </a:p>
        </p:txBody>
      </p:sp>
    </p:spTree>
    <p:extLst>
      <p:ext uri="{BB962C8B-B14F-4D97-AF65-F5344CB8AC3E}">
        <p14:creationId xmlns:p14="http://schemas.microsoft.com/office/powerpoint/2010/main" val="388093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BCB4ECB-66BB-41A9-A4E7-75F5F172272F}"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C175D8D-1CFC-41A2-8516-17666BCA9515}" type="slidenum">
              <a:rPr lang="en-US" altLang="en-US"/>
              <a:pPr/>
              <a:t>‹#›</a:t>
            </a:fld>
            <a:endParaRPr lang="en-US" altLang="en-US"/>
          </a:p>
        </p:txBody>
      </p:sp>
    </p:spTree>
    <p:extLst>
      <p:ext uri="{BB962C8B-B14F-4D97-AF65-F5344CB8AC3E}">
        <p14:creationId xmlns:p14="http://schemas.microsoft.com/office/powerpoint/2010/main" val="1790745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E98F1A-E6D7-4C78-AE1E-1EAA8DEDFA92}" type="datetimeFigureOut">
              <a:rPr lang="en-US">
                <a:solidFill>
                  <a:prstClr val="black">
                    <a:tint val="75000"/>
                  </a:prstClr>
                </a:solidFill>
              </a:rPr>
              <a:pPr>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7A1FA6B-4139-4FF7-B8E0-2B067141B121}" type="slidenum">
              <a:rPr lang="en-US" altLang="en-US"/>
              <a:pPr/>
              <a:t>‹#›</a:t>
            </a:fld>
            <a:endParaRPr lang="en-US" altLang="en-US"/>
          </a:p>
        </p:txBody>
      </p:sp>
    </p:spTree>
    <p:extLst>
      <p:ext uri="{BB962C8B-B14F-4D97-AF65-F5344CB8AC3E}">
        <p14:creationId xmlns:p14="http://schemas.microsoft.com/office/powerpoint/2010/main" val="2631889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70" indent="0">
              <a:buNone/>
              <a:defRPr sz="1800">
                <a:solidFill>
                  <a:schemeClr val="tx1">
                    <a:tint val="75000"/>
                  </a:schemeClr>
                </a:solidFill>
              </a:defRPr>
            </a:lvl2pPr>
            <a:lvl3pPr marL="914342" indent="0">
              <a:buNone/>
              <a:defRPr sz="1600">
                <a:solidFill>
                  <a:schemeClr val="tx1">
                    <a:tint val="75000"/>
                  </a:schemeClr>
                </a:solidFill>
              </a:defRPr>
            </a:lvl3pPr>
            <a:lvl4pPr marL="1371512" indent="0">
              <a:buNone/>
              <a:defRPr sz="1400">
                <a:solidFill>
                  <a:schemeClr val="tx1">
                    <a:tint val="75000"/>
                  </a:schemeClr>
                </a:solidFill>
              </a:defRPr>
            </a:lvl4pPr>
            <a:lvl5pPr marL="1828683" indent="0">
              <a:buNone/>
              <a:defRPr sz="1400">
                <a:solidFill>
                  <a:schemeClr val="tx1">
                    <a:tint val="75000"/>
                  </a:schemeClr>
                </a:solidFill>
              </a:defRPr>
            </a:lvl5pPr>
            <a:lvl6pPr marL="2285854" indent="0">
              <a:buNone/>
              <a:defRPr sz="1400">
                <a:solidFill>
                  <a:schemeClr val="tx1">
                    <a:tint val="75000"/>
                  </a:schemeClr>
                </a:solidFill>
              </a:defRPr>
            </a:lvl6pPr>
            <a:lvl7pPr marL="2743024" indent="0">
              <a:buNone/>
              <a:defRPr sz="1400">
                <a:solidFill>
                  <a:schemeClr val="tx1">
                    <a:tint val="75000"/>
                  </a:schemeClr>
                </a:solidFill>
              </a:defRPr>
            </a:lvl7pPr>
            <a:lvl8pPr marL="3200196" indent="0">
              <a:buNone/>
              <a:defRPr sz="1400">
                <a:solidFill>
                  <a:schemeClr val="tx1">
                    <a:tint val="75000"/>
                  </a:schemeClr>
                </a:solidFill>
              </a:defRPr>
            </a:lvl8pPr>
            <a:lvl9pPr marL="36573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81A4025-9E79-4F82-B625-4A5C512DB113}"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F00828-96A8-4A00-B403-9AC93C1ED714}" type="slidenum">
              <a:rPr lang="en-US" altLang="en-US"/>
              <a:pPr/>
              <a:t>‹#›</a:t>
            </a:fld>
            <a:endParaRPr lang="en-US" altLang="en-US"/>
          </a:p>
        </p:txBody>
      </p:sp>
    </p:spTree>
    <p:extLst>
      <p:ext uri="{BB962C8B-B14F-4D97-AF65-F5344CB8AC3E}">
        <p14:creationId xmlns:p14="http://schemas.microsoft.com/office/powerpoint/2010/main" val="3854855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C7A935-7003-48A6-A5FD-2019B73754E9}" type="datetimeFigureOut">
              <a:rPr lang="en-US">
                <a:solidFill>
                  <a:prstClr val="black">
                    <a:tint val="75000"/>
                  </a:prstClr>
                </a:solidFill>
              </a:rPr>
              <a:pPr>
                <a:defRPr/>
              </a:pPr>
              <a:t>10/21/2025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878A8D4-C6C6-46F6-8C77-8BC18A927E2E}" type="slidenum">
              <a:rPr lang="en-US" altLang="en-US"/>
              <a:pPr/>
              <a:t>‹#›</a:t>
            </a:fld>
            <a:endParaRPr lang="en-US" altLang="en-US"/>
          </a:p>
        </p:txBody>
      </p:sp>
    </p:spTree>
    <p:extLst>
      <p:ext uri="{BB962C8B-B14F-4D97-AF65-F5344CB8AC3E}">
        <p14:creationId xmlns:p14="http://schemas.microsoft.com/office/powerpoint/2010/main" val="164748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DC49505-468F-4E60-8629-BAC5F0511A51}" type="datetimeFigureOut">
              <a:rPr lang="en-US">
                <a:solidFill>
                  <a:prstClr val="black">
                    <a:tint val="75000"/>
                  </a:prstClr>
                </a:solidFill>
              </a:rPr>
              <a:pPr>
                <a:defRPr/>
              </a:pPr>
              <a:t>10/21/2025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D84BAE6-07EC-45D1-9296-DDE16E879924}" type="slidenum">
              <a:rPr lang="en-US" altLang="en-US"/>
              <a:pPr/>
              <a:t>‹#›</a:t>
            </a:fld>
            <a:endParaRPr lang="en-US" altLang="en-US"/>
          </a:p>
        </p:txBody>
      </p:sp>
    </p:spTree>
    <p:extLst>
      <p:ext uri="{BB962C8B-B14F-4D97-AF65-F5344CB8AC3E}">
        <p14:creationId xmlns:p14="http://schemas.microsoft.com/office/powerpoint/2010/main" val="936850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40908C-41D2-4745-B6E8-AF7455026174}" type="datetimeFigureOut">
              <a:rPr lang="en-US">
                <a:solidFill>
                  <a:prstClr val="black">
                    <a:tint val="75000"/>
                  </a:prstClr>
                </a:solidFill>
              </a:rPr>
              <a:pPr>
                <a:defRPr/>
              </a:pPr>
              <a:t>10/21/2025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AF9D00F-5D5A-4D0D-AC75-32EE5D903D89}" type="slidenum">
              <a:rPr lang="en-US" altLang="en-US"/>
              <a:pPr/>
              <a:t>‹#›</a:t>
            </a:fld>
            <a:endParaRPr lang="en-US" altLang="en-US"/>
          </a:p>
        </p:txBody>
      </p:sp>
    </p:spTree>
    <p:extLst>
      <p:ext uri="{BB962C8B-B14F-4D97-AF65-F5344CB8AC3E}">
        <p14:creationId xmlns:p14="http://schemas.microsoft.com/office/powerpoint/2010/main" val="2226161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96C9EC-AC7E-422A-B92F-FDD7AB0CEB39}" type="datetimeFigureOut">
              <a:rPr lang="en-US">
                <a:solidFill>
                  <a:prstClr val="black">
                    <a:tint val="75000"/>
                  </a:prstClr>
                </a:solidFill>
              </a:rPr>
              <a:pPr>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ECD424-2988-4F2D-9CE6-6A8A2B45D1E9}" type="slidenum">
              <a:rPr lang="en-US" altLang="en-US"/>
              <a:pPr/>
              <a:t>‹#›</a:t>
            </a:fld>
            <a:endParaRPr lang="en-US" altLang="en-US"/>
          </a:p>
        </p:txBody>
      </p:sp>
    </p:spTree>
    <p:extLst>
      <p:ext uri="{BB962C8B-B14F-4D97-AF65-F5344CB8AC3E}">
        <p14:creationId xmlns:p14="http://schemas.microsoft.com/office/powerpoint/2010/main" val="18480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86B113-1410-4B46-BFF2-4FD6D3AF0C77}" type="datetimeFigureOut">
              <a:rPr lang="en-US">
                <a:solidFill>
                  <a:prstClr val="black">
                    <a:tint val="75000"/>
                  </a:prstClr>
                </a:solidFill>
              </a:rPr>
              <a:pPr>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C53E7A9-5480-4816-AB96-54FA288D3EF3}" type="slidenum">
              <a:rPr lang="en-US" altLang="en-US"/>
              <a:pPr/>
              <a:t>‹#›</a:t>
            </a:fld>
            <a:endParaRPr lang="en-US" altLang="en-US"/>
          </a:p>
        </p:txBody>
      </p:sp>
    </p:spTree>
    <p:extLst>
      <p:ext uri="{BB962C8B-B14F-4D97-AF65-F5344CB8AC3E}">
        <p14:creationId xmlns:p14="http://schemas.microsoft.com/office/powerpoint/2010/main" val="438509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4CABC8-C0FB-458A-8291-C814DB52A7A6}"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91C6B0-2CFB-4163-8885-BBDE7411884E}" type="slidenum">
              <a:rPr lang="en-US" altLang="en-US"/>
              <a:pPr/>
              <a:t>‹#›</a:t>
            </a:fld>
            <a:endParaRPr lang="en-US" altLang="en-US"/>
          </a:p>
        </p:txBody>
      </p:sp>
    </p:spTree>
    <p:extLst>
      <p:ext uri="{BB962C8B-B14F-4D97-AF65-F5344CB8AC3E}">
        <p14:creationId xmlns:p14="http://schemas.microsoft.com/office/powerpoint/2010/main" val="3119869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C33319-8236-47EB-9B7D-8E16B6000569}"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5DFFC9-13EE-4459-A122-86575CA32A2E}" type="slidenum">
              <a:rPr lang="en-US" altLang="en-US"/>
              <a:pPr/>
              <a:t>‹#›</a:t>
            </a:fld>
            <a:endParaRPr lang="en-US" altLang="en-US"/>
          </a:p>
        </p:txBody>
      </p:sp>
    </p:spTree>
    <p:extLst>
      <p:ext uri="{BB962C8B-B14F-4D97-AF65-F5344CB8AC3E}">
        <p14:creationId xmlns:p14="http://schemas.microsoft.com/office/powerpoint/2010/main" val="212063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007360-4E7E-4741-B0F9-A248C9BC0F18}" type="datetimeFigureOut">
              <a:rPr lang="en-US"/>
              <a:pPr>
                <a:defRPr/>
              </a:pPr>
              <a:t>10/21/2025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F0353B0-8EA9-4AB2-AB4E-55F84A7CAC58}" type="slidenum">
              <a:rPr lang="en-US" altLang="en-US"/>
              <a:pPr/>
              <a:t>‹#›</a:t>
            </a:fld>
            <a:endParaRPr lang="en-US" altLang="en-US"/>
          </a:p>
        </p:txBody>
      </p:sp>
    </p:spTree>
    <p:extLst>
      <p:ext uri="{BB962C8B-B14F-4D97-AF65-F5344CB8AC3E}">
        <p14:creationId xmlns:p14="http://schemas.microsoft.com/office/powerpoint/2010/main" val="38247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42D082A-4346-420C-B11F-E3C49CE2DBAB}" type="datetimeFigureOut">
              <a:rPr lang="en-US"/>
              <a:pPr>
                <a:defRPr/>
              </a:pPr>
              <a:t>10/21/2025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BDEEA85-F54E-4F80-97BE-4EBD81F7F0AD}" type="slidenum">
              <a:rPr lang="en-US" altLang="en-US"/>
              <a:pPr/>
              <a:t>‹#›</a:t>
            </a:fld>
            <a:endParaRPr lang="en-US" altLang="en-US"/>
          </a:p>
        </p:txBody>
      </p:sp>
    </p:spTree>
    <p:extLst>
      <p:ext uri="{BB962C8B-B14F-4D97-AF65-F5344CB8AC3E}">
        <p14:creationId xmlns:p14="http://schemas.microsoft.com/office/powerpoint/2010/main" val="10926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2295863-1843-47AC-A73B-625354C290DF}" type="datetimeFigureOut">
              <a:rPr lang="en-US"/>
              <a:pPr>
                <a:defRPr/>
              </a:pPr>
              <a:t>10/21/2025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B8D9C2C-14E0-4419-A61A-667C6B72EB75}" type="slidenum">
              <a:rPr lang="en-US" altLang="en-US"/>
              <a:pPr/>
              <a:t>‹#›</a:t>
            </a:fld>
            <a:endParaRPr lang="en-US" altLang="en-US"/>
          </a:p>
        </p:txBody>
      </p:sp>
    </p:spTree>
    <p:extLst>
      <p:ext uri="{BB962C8B-B14F-4D97-AF65-F5344CB8AC3E}">
        <p14:creationId xmlns:p14="http://schemas.microsoft.com/office/powerpoint/2010/main" val="332344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FD8394-8E7A-4592-AF9F-1038CD1ACDBE}" type="datetimeFigureOut">
              <a:rPr lang="en-US"/>
              <a:pPr>
                <a:defRPr/>
              </a:pPr>
              <a:t>10/21/2025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E15E238-69C6-475F-9DD9-80B99F978D16}" type="slidenum">
              <a:rPr lang="en-US" altLang="en-US"/>
              <a:pPr/>
              <a:t>‹#›</a:t>
            </a:fld>
            <a:endParaRPr lang="en-US" altLang="en-US"/>
          </a:p>
        </p:txBody>
      </p:sp>
    </p:spTree>
    <p:extLst>
      <p:ext uri="{BB962C8B-B14F-4D97-AF65-F5344CB8AC3E}">
        <p14:creationId xmlns:p14="http://schemas.microsoft.com/office/powerpoint/2010/main" val="255425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C8404F-288C-4283-BF7E-2D2BEE525ABC}" type="datetimeFigureOut">
              <a:rPr lang="en-US"/>
              <a:pPr>
                <a:defRPr/>
              </a:pPr>
              <a:t>10/21/2025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9A86E44-CF6A-4814-A752-D05C1F19C7D2}" type="slidenum">
              <a:rPr lang="en-US" altLang="en-US"/>
              <a:pPr/>
              <a:t>‹#›</a:t>
            </a:fld>
            <a:endParaRPr lang="en-US" altLang="en-US"/>
          </a:p>
        </p:txBody>
      </p:sp>
    </p:spTree>
    <p:extLst>
      <p:ext uri="{BB962C8B-B14F-4D97-AF65-F5344CB8AC3E}">
        <p14:creationId xmlns:p14="http://schemas.microsoft.com/office/powerpoint/2010/main" val="4027252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70" indent="0">
              <a:buNone/>
              <a:defRPr sz="2800"/>
            </a:lvl2pPr>
            <a:lvl3pPr marL="914342"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6" indent="0">
              <a:buNone/>
              <a:defRPr sz="2000"/>
            </a:lvl8pPr>
            <a:lvl9pPr marL="3657366"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911047-B072-4862-BD69-FCF2D109A3F0}" type="datetimeFigureOut">
              <a:rPr lang="en-US"/>
              <a:pPr>
                <a:defRPr/>
              </a:pPr>
              <a:t>10/21/2025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DAB1B88-F972-41F4-BA79-284E5E3C3F31}" type="slidenum">
              <a:rPr lang="en-US" altLang="en-US"/>
              <a:pPr/>
              <a:t>‹#›</a:t>
            </a:fld>
            <a:endParaRPr lang="en-US" altLang="en-US"/>
          </a:p>
        </p:txBody>
      </p:sp>
    </p:spTree>
    <p:extLst>
      <p:ext uri="{BB962C8B-B14F-4D97-AF65-F5344CB8AC3E}">
        <p14:creationId xmlns:p14="http://schemas.microsoft.com/office/powerpoint/2010/main" val="27770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34" tIns="45717" rIns="91434" bIns="45717"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739D6B3-269D-4869-843A-06D57D21FC72}" type="datetimeFigureOut">
              <a:rPr lang="en-US"/>
              <a:pPr>
                <a:defRPr/>
              </a:pPr>
              <a:t>10/21/2025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34" tIns="45717" rIns="91434" bIns="45717"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34" tIns="45717" rIns="91434" bIns="45717"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AECE174-4B9A-44A0-A495-297A57506A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34" r:id="rId12"/>
    <p:sldLayoutId id="214748374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0" algn="ctr" rtl="0" fontAlgn="base">
        <a:spcBef>
          <a:spcPct val="0"/>
        </a:spcBef>
        <a:spcAft>
          <a:spcPct val="0"/>
        </a:spcAft>
        <a:defRPr sz="4400">
          <a:solidFill>
            <a:schemeClr val="tx1"/>
          </a:solidFill>
          <a:latin typeface="Calibri" pitchFamily="34" charset="0"/>
        </a:defRPr>
      </a:lvl6pPr>
      <a:lvl7pPr marL="914342" algn="ctr" rtl="0" fontAlgn="base">
        <a:spcBef>
          <a:spcPct val="0"/>
        </a:spcBef>
        <a:spcAft>
          <a:spcPct val="0"/>
        </a:spcAft>
        <a:defRPr sz="4400">
          <a:solidFill>
            <a:schemeClr val="tx1"/>
          </a:solidFill>
          <a:latin typeface="Calibri" pitchFamily="34" charset="0"/>
        </a:defRPr>
      </a:lvl7pPr>
      <a:lvl8pPr marL="1371512" algn="ctr" rtl="0" fontAlgn="base">
        <a:spcBef>
          <a:spcPct val="0"/>
        </a:spcBef>
        <a:spcAft>
          <a:spcPct val="0"/>
        </a:spcAft>
        <a:defRPr sz="4400">
          <a:solidFill>
            <a:schemeClr val="tx1"/>
          </a:solidFill>
          <a:latin typeface="Calibri" pitchFamily="34" charset="0"/>
        </a:defRPr>
      </a:lvl8pPr>
      <a:lvl9pPr marL="1828683"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39"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0"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6"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C55757B-1C7C-4F7C-BC86-6B827844FEE0}" type="datetimeFigureOut">
              <a:rPr lang="en-US"/>
              <a:pPr>
                <a:defRPr/>
              </a:pPr>
              <a:t>10/21/2025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7F3D478-4ABA-4E16-AC66-CC7B7537083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47" r:id="rId12"/>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5EB84A-7DB4-406A-9678-5E74E23D92B5}"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C8C084B-254F-48AA-9DCF-226E8D57E4FC}" type="slidenum">
              <a:rPr lang="en-US" altLang="en-US"/>
              <a:pPr/>
              <a:t>‹#›</a:t>
            </a:fld>
            <a:endParaRPr lang="en-US" altLang="en-US"/>
          </a:p>
        </p:txBody>
      </p:sp>
    </p:spTree>
    <p:extLst>
      <p:ext uri="{BB962C8B-B14F-4D97-AF65-F5344CB8AC3E}">
        <p14:creationId xmlns:p14="http://schemas.microsoft.com/office/powerpoint/2010/main" val="352386304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labelme.csail.mit.edu/" TargetMode="Externa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www.gwap.com/" TargetMode="External"/><Relationship Id="rId2" Type="http://schemas.openxmlformats.org/officeDocument/2006/relationships/hyperlink" Target="http://www.cs.cmu.edu/~biglou/ESP.pdf"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n.wikipedia.org/wiki/Tay_(bot)"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austinsmoke.com/turk/"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visionpc.cs.uiuc.edu/~largescale/results/production-3-2/results_page_013.html" TargetMode="Externa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cocodataset.org/" TargetMode="External"/><Relationship Id="rId2" Type="http://schemas.openxmlformats.org/officeDocument/2006/relationships/hyperlink" Target="http://www.image-net.or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cocodataset.org/#explore"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cybertron.cg.tu-berlin.de/eitz/projects/classifysketch/" TargetMode="External"/><Relationship Id="rId2" Type="http://schemas.openxmlformats.org/officeDocument/2006/relationships/hyperlink" Target="https://webgazer.cs.brown.edu/"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cc.gatech.edu/~hay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ind blow ames's window illus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11289"/>
            <a:ext cx="9144000" cy="6858530"/>
          </a:xfrm>
        </p:spPr>
      </p:pic>
    </p:spTree>
    <p:extLst>
      <p:ext uri="{BB962C8B-B14F-4D97-AF65-F5344CB8AC3E}">
        <p14:creationId xmlns:p14="http://schemas.microsoft.com/office/powerpoint/2010/main" val="3780380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13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146" y="381000"/>
            <a:ext cx="7315200" cy="639762"/>
          </a:xfrm>
        </p:spPr>
        <p:txBody>
          <a:bodyPr/>
          <a:lstStyle/>
          <a:p>
            <a:r>
              <a:rPr lang="en-US" dirty="0">
                <a:solidFill>
                  <a:schemeClr val="bg1"/>
                </a:solidFill>
              </a:rPr>
              <a:t>Gemini</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48600" y="0"/>
            <a:ext cx="4114800" cy="67819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43" y="1676400"/>
            <a:ext cx="7525746" cy="4343400"/>
          </a:xfrm>
          <a:prstGeom prst="rect">
            <a:avLst/>
          </a:prstGeom>
          <a:effectLst>
            <a:outerShdw blurRad="50800" dist="50800" dir="5400000" algn="ctr" rotWithShape="0">
              <a:srgbClr val="131313"/>
            </a:outerShdw>
          </a:effectLst>
        </p:spPr>
      </p:pic>
    </p:spTree>
    <p:extLst>
      <p:ext uri="{BB962C8B-B14F-4D97-AF65-F5344CB8AC3E}">
        <p14:creationId xmlns:p14="http://schemas.microsoft.com/office/powerpoint/2010/main" val="2260669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131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146" y="381000"/>
            <a:ext cx="7315200" cy="639762"/>
          </a:xfrm>
        </p:spPr>
        <p:txBody>
          <a:bodyPr/>
          <a:lstStyle/>
          <a:p>
            <a:r>
              <a:rPr lang="en-US" dirty="0">
                <a:solidFill>
                  <a:schemeClr val="bg1"/>
                </a:solidFill>
              </a:rPr>
              <a:t>Gemini</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436914"/>
            <a:ext cx="6199382" cy="5268686"/>
          </a:xfrm>
          <a:prstGeom prst="rect">
            <a:avLst/>
          </a:prstGeom>
        </p:spPr>
      </p:pic>
    </p:spTree>
    <p:extLst>
      <p:ext uri="{BB962C8B-B14F-4D97-AF65-F5344CB8AC3E}">
        <p14:creationId xmlns:p14="http://schemas.microsoft.com/office/powerpoint/2010/main" val="2279564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131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146" y="381000"/>
            <a:ext cx="7315200" cy="639762"/>
          </a:xfrm>
        </p:spPr>
        <p:txBody>
          <a:bodyPr/>
          <a:lstStyle/>
          <a:p>
            <a:r>
              <a:rPr lang="en-US" dirty="0">
                <a:solidFill>
                  <a:schemeClr val="bg1"/>
                </a:solidFill>
              </a:rPr>
              <a:t>Gemini</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436914"/>
            <a:ext cx="5211587" cy="526868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436914"/>
            <a:ext cx="6199382" cy="5268686"/>
          </a:xfrm>
          <a:prstGeom prst="rect">
            <a:avLst/>
          </a:prstGeom>
        </p:spPr>
      </p:pic>
    </p:spTree>
    <p:extLst>
      <p:ext uri="{BB962C8B-B14F-4D97-AF65-F5344CB8AC3E}">
        <p14:creationId xmlns:p14="http://schemas.microsoft.com/office/powerpoint/2010/main" val="182771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15248" y="274638"/>
            <a:ext cx="10361503" cy="3457391"/>
          </a:xfrm>
          <a:prstGeom prst="rect">
            <a:avLst/>
          </a:prstGeom>
        </p:spPr>
      </p:pic>
      <p:pic>
        <p:nvPicPr>
          <p:cNvPr id="5" name="Picture 4"/>
          <p:cNvPicPr>
            <a:picLocks noChangeAspect="1"/>
          </p:cNvPicPr>
          <p:nvPr/>
        </p:nvPicPr>
        <p:blipFill>
          <a:blip r:embed="rId3"/>
          <a:stretch>
            <a:fillRect/>
          </a:stretch>
        </p:blipFill>
        <p:spPr>
          <a:xfrm>
            <a:off x="1981200" y="3931308"/>
            <a:ext cx="8326586" cy="1995576"/>
          </a:xfrm>
          <a:prstGeom prst="rect">
            <a:avLst/>
          </a:prstGeom>
        </p:spPr>
      </p:pic>
    </p:spTree>
    <p:extLst>
      <p:ext uri="{BB962C8B-B14F-4D97-AF65-F5344CB8AC3E}">
        <p14:creationId xmlns:p14="http://schemas.microsoft.com/office/powerpoint/2010/main" val="3922329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a:solidFill>
                  <a:srgbClr val="00B050"/>
                </a:solidFill>
              </a:rPr>
              <a:t>Crowdsourcing: Annotation with non-experts</a:t>
            </a:r>
          </a:p>
          <a:p>
            <a:pPr lvl="1" eaLnBrk="1" hangingPunct="1"/>
            <a:r>
              <a:rPr lang="en-US" altLang="en-US" dirty="0" err="1">
                <a:solidFill>
                  <a:srgbClr val="00B050"/>
                </a:solidFill>
              </a:rPr>
              <a:t>LabelMe</a:t>
            </a:r>
            <a:r>
              <a:rPr lang="en-US" altLang="en-US" dirty="0">
                <a:solidFill>
                  <a:srgbClr val="00B050"/>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incentive</a:t>
            </a:r>
          </a:p>
          <a:p>
            <a:pPr eaLnBrk="1" hangingPunct="1"/>
            <a:r>
              <a:rPr lang="en-US" altLang="en-US" dirty="0">
                <a:solidFill>
                  <a:srgbClr val="00B050"/>
                </a:solidFill>
              </a:rPr>
              <a:t>Labels for free / Auto Labeling</a:t>
            </a:r>
          </a:p>
        </p:txBody>
      </p:sp>
    </p:spTree>
    <p:extLst>
      <p:ext uri="{BB962C8B-B14F-4D97-AF65-F5344CB8AC3E}">
        <p14:creationId xmlns:p14="http://schemas.microsoft.com/office/powerpoint/2010/main" val="956647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en-US"/>
          </a:p>
        </p:txBody>
      </p:sp>
      <p:sp>
        <p:nvSpPr>
          <p:cNvPr id="21507" name="Content Placeholder 2"/>
          <p:cNvSpPr>
            <a:spLocks noGrp="1"/>
          </p:cNvSpPr>
          <p:nvPr>
            <p:ph idx="1"/>
          </p:nvPr>
        </p:nvSpPr>
        <p:spPr/>
        <p:txBody>
          <a:bodyPr/>
          <a:lstStyle/>
          <a:p>
            <a:pPr eaLnBrk="1" hangingPunct="1"/>
            <a:endParaRPr lang="en-US" altLang="en-US"/>
          </a:p>
        </p:txBody>
      </p:sp>
      <p:pic>
        <p:nvPicPr>
          <p:cNvPr id="21508" name="Picture 7" descr="C:\snavely\work\teaching\09Fa-CS6610\lectures\lec18\everingham_det_Page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endParaRPr lang="en-US" altLang="en-US"/>
          </a:p>
        </p:txBody>
      </p:sp>
      <p:sp>
        <p:nvSpPr>
          <p:cNvPr id="22531" name="Content Placeholder 2"/>
          <p:cNvSpPr>
            <a:spLocks noGrp="1"/>
          </p:cNvSpPr>
          <p:nvPr>
            <p:ph idx="1"/>
          </p:nvPr>
        </p:nvSpPr>
        <p:spPr/>
        <p:txBody>
          <a:bodyPr/>
          <a:lstStyle/>
          <a:p>
            <a:pPr eaLnBrk="1" hangingPunct="1"/>
            <a:endParaRPr lang="en-US" altLang="en-US"/>
          </a:p>
        </p:txBody>
      </p:sp>
      <p:pic>
        <p:nvPicPr>
          <p:cNvPr id="22532" name="Picture 8" descr="C:\snavely\work\teaching\09Fa-CS6610\lectures\lec18\everingham_det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838200"/>
          </a:xfrm>
        </p:spPr>
        <p:txBody>
          <a:bodyPr/>
          <a:lstStyle/>
          <a:p>
            <a:r>
              <a:rPr lang="en-US" b="1" dirty="0"/>
              <a:t>VOC2011 Annotation Guidelines</a:t>
            </a:r>
            <a:endParaRPr lang="en-US" dirty="0"/>
          </a:p>
        </p:txBody>
      </p:sp>
      <p:sp>
        <p:nvSpPr>
          <p:cNvPr id="4" name="Rectangle 3"/>
          <p:cNvSpPr/>
          <p:nvPr/>
        </p:nvSpPr>
        <p:spPr>
          <a:xfrm>
            <a:off x="2895600" y="6400800"/>
            <a:ext cx="7543800" cy="369332"/>
          </a:xfrm>
          <a:prstGeom prst="rect">
            <a:avLst/>
          </a:prstGeom>
        </p:spPr>
        <p:txBody>
          <a:bodyPr wrap="square">
            <a:spAutoFit/>
          </a:bodyPr>
          <a:lstStyle/>
          <a:p>
            <a:r>
              <a:rPr lang="en-US" dirty="0"/>
              <a:t>http://host.robots.ox.ac.uk/pascal/VOC/voc2011/guidelines.html</a:t>
            </a:r>
          </a:p>
        </p:txBody>
      </p:sp>
      <p:graphicFrame>
        <p:nvGraphicFramePr>
          <p:cNvPr id="7" name="Table 6"/>
          <p:cNvGraphicFramePr>
            <a:graphicFrameLocks noGrp="1"/>
          </p:cNvGraphicFramePr>
          <p:nvPr>
            <p:extLst>
              <p:ext uri="{D42A27DB-BD31-4B8C-83A1-F6EECF244321}">
                <p14:modId xmlns:p14="http://schemas.microsoft.com/office/powerpoint/2010/main" val="852995647"/>
              </p:ext>
            </p:extLst>
          </p:nvPr>
        </p:nvGraphicFramePr>
        <p:xfrm>
          <a:off x="457200" y="1371600"/>
          <a:ext cx="3733800" cy="4943982"/>
        </p:xfrm>
        <a:graphic>
          <a:graphicData uri="http://schemas.openxmlformats.org/drawingml/2006/table">
            <a:tbl>
              <a:tblPr/>
              <a:tblGrid>
                <a:gridCol w="736951">
                  <a:extLst>
                    <a:ext uri="{9D8B030D-6E8A-4147-A177-3AD203B41FA5}">
                      <a16:colId xmlns:a16="http://schemas.microsoft.com/office/drawing/2014/main" val="983668912"/>
                    </a:ext>
                  </a:extLst>
                </a:gridCol>
                <a:gridCol w="2996849">
                  <a:extLst>
                    <a:ext uri="{9D8B030D-6E8A-4147-A177-3AD203B41FA5}">
                      <a16:colId xmlns:a16="http://schemas.microsoft.com/office/drawing/2014/main" val="2630790440"/>
                    </a:ext>
                  </a:extLst>
                </a:gridCol>
              </a:tblGrid>
              <a:tr h="995266">
                <a:tc>
                  <a:txBody>
                    <a:bodyPr/>
                    <a:lstStyle/>
                    <a:p>
                      <a:r>
                        <a:rPr lang="en-US" sz="800" b="1" dirty="0">
                          <a:effectLst/>
                        </a:rPr>
                        <a:t>What to label</a:t>
                      </a:r>
                      <a:r>
                        <a:rPr lang="en-US" sz="800" dirty="0">
                          <a:effectLst/>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i="1" dirty="0">
                          <a:effectLst/>
                        </a:rPr>
                        <a:t>All objects of the defined categories</a:t>
                      </a:r>
                      <a:r>
                        <a:rPr lang="en-US" sz="800" dirty="0">
                          <a:effectLst/>
                        </a:rPr>
                        <a:t>, unless: </a:t>
                      </a:r>
                    </a:p>
                    <a:p>
                      <a:pPr>
                        <a:buFont typeface="Arial" panose="020B0604020202020204" pitchFamily="34" charset="0"/>
                        <a:buChar char="•"/>
                      </a:pPr>
                      <a:r>
                        <a:rPr lang="en-US" sz="800" dirty="0">
                          <a:effectLst/>
                        </a:rPr>
                        <a:t>you are unsure what the object is. </a:t>
                      </a:r>
                    </a:p>
                    <a:p>
                      <a:pPr>
                        <a:buFont typeface="Arial" panose="020B0604020202020204" pitchFamily="34" charset="0"/>
                        <a:buChar char="•"/>
                      </a:pPr>
                      <a:r>
                        <a:rPr lang="en-US" sz="800" dirty="0">
                          <a:effectLst/>
                        </a:rPr>
                        <a:t>the object is very small (at your discretion). </a:t>
                      </a:r>
                    </a:p>
                    <a:p>
                      <a:pPr>
                        <a:buFont typeface="Arial" panose="020B0604020202020204" pitchFamily="34" charset="0"/>
                        <a:buChar char="•"/>
                      </a:pPr>
                      <a:r>
                        <a:rPr lang="en-US" sz="800" dirty="0">
                          <a:effectLst/>
                        </a:rPr>
                        <a:t>less than 10-20% of the object is visible, </a:t>
                      </a:r>
                      <a:r>
                        <a:rPr lang="en-US" sz="800" i="1" dirty="0">
                          <a:effectLst/>
                        </a:rPr>
                        <a:t>such that you cannot be sure what class it is</a:t>
                      </a:r>
                      <a:r>
                        <a:rPr lang="en-US" sz="800" dirty="0">
                          <a:effectLst/>
                        </a:rPr>
                        <a:t>. e.g. if only a </a:t>
                      </a:r>
                      <a:r>
                        <a:rPr lang="en-US" sz="800" dirty="0" err="1">
                          <a:effectLst/>
                        </a:rPr>
                        <a:t>tyre</a:t>
                      </a:r>
                      <a:r>
                        <a:rPr lang="en-US" sz="800" dirty="0">
                          <a:effectLst/>
                        </a:rPr>
                        <a:t> is visible it may belong to car or truck so cannot be labelled car, but feet/faces can only belong to a person. </a:t>
                      </a:r>
                    </a:p>
                    <a:p>
                      <a:r>
                        <a:rPr lang="en-US" sz="800" dirty="0">
                          <a:effectLst/>
                        </a:rPr>
                        <a:t>If this is not possible because too many objects, mark image as bad. </a:t>
                      </a: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7211260"/>
                  </a:ext>
                </a:extLst>
              </a:tr>
              <a:tr h="696686">
                <a:tc>
                  <a:txBody>
                    <a:bodyPr/>
                    <a:lstStyle/>
                    <a:p>
                      <a:r>
                        <a:rPr lang="en-US" sz="800" b="1" dirty="0">
                          <a:effectLst/>
                        </a:rPr>
                        <a:t>Viewpoint</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Record the viewpoint of the ‘bulk’ of the object e.g. the body rather than the head.  Allow viewpoints within 10-20 degrees. </a:t>
                      </a:r>
                    </a:p>
                    <a:p>
                      <a:r>
                        <a:rPr lang="en-US" sz="800" dirty="0">
                          <a:effectLst/>
                        </a:rPr>
                        <a:t>If ambiguous, leave as ‘Unspecified’. Unusually rotated objects e.g. upside-down people should be left as 'Unspecified'.</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7478038"/>
                  </a:ext>
                </a:extLst>
              </a:tr>
              <a:tr h="696686">
                <a:tc>
                  <a:txBody>
                    <a:bodyPr/>
                    <a:lstStyle/>
                    <a:p>
                      <a:r>
                        <a:rPr lang="en-US" sz="800" b="1">
                          <a:effectLst/>
                        </a:rPr>
                        <a:t>Bounding box</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Mark the bounding box of the visible area of the object (</a:t>
                      </a:r>
                      <a:r>
                        <a:rPr lang="en-US" sz="800" i="1" dirty="0">
                          <a:effectLst/>
                        </a:rPr>
                        <a:t>not</a:t>
                      </a:r>
                      <a:r>
                        <a:rPr lang="en-US" sz="800" dirty="0">
                          <a:effectLst/>
                        </a:rPr>
                        <a:t> the estimated total extent of the object). </a:t>
                      </a:r>
                    </a:p>
                    <a:p>
                      <a:r>
                        <a:rPr lang="en-US" sz="800" dirty="0">
                          <a:effectLst/>
                        </a:rPr>
                        <a:t>Bounding box should contain all visible pixels, except where the bounding box would have to be made excessively large to include a few additional pixels (&lt;5%) e.g. a car aerial.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4131178"/>
                  </a:ext>
                </a:extLst>
              </a:tr>
              <a:tr h="398106">
                <a:tc>
                  <a:txBody>
                    <a:bodyPr/>
                    <a:lstStyle/>
                    <a:p>
                      <a:r>
                        <a:rPr lang="en-US" sz="800" b="1">
                          <a:effectLst/>
                        </a:rPr>
                        <a:t>Truncation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more than 15-20% of the object lies outside the bounding box mark as Truncated. The flag indicates that the bounding box does not cover the total extent of the object.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44050504"/>
                  </a:ext>
                </a:extLst>
              </a:tr>
              <a:tr h="398106">
                <a:tc>
                  <a:txBody>
                    <a:bodyPr/>
                    <a:lstStyle/>
                    <a:p>
                      <a:r>
                        <a:rPr lang="en-US" sz="800" b="1">
                          <a:effectLst/>
                        </a:rPr>
                        <a:t>Occlusion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more than 5% of the object is occluded within the bounding box, mark as Occluded. The flag indicates that the object is not totally visible within the bounding box.</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7585139"/>
                  </a:ext>
                </a:extLst>
              </a:tr>
              <a:tr h="696686">
                <a:tc>
                  <a:txBody>
                    <a:bodyPr/>
                    <a:lstStyle/>
                    <a:p>
                      <a:r>
                        <a:rPr lang="en-US" sz="800" b="1">
                          <a:effectLst/>
                        </a:rPr>
                        <a:t>Image quality/ illumination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Images which are poor quality (e.g. excessive motion blur) should be marked bad.  However, poor illumination (e.g. objects in silhouette) should not count as poor quality unless objects cannot be </a:t>
                      </a:r>
                      <a:r>
                        <a:rPr lang="en-US" sz="800" dirty="0" err="1">
                          <a:effectLst/>
                        </a:rPr>
                        <a:t>recognised</a:t>
                      </a:r>
                      <a:r>
                        <a:rPr lang="en-US" sz="800" dirty="0">
                          <a:effectLst/>
                        </a:rPr>
                        <a:t>. </a:t>
                      </a:r>
                    </a:p>
                    <a:p>
                      <a:r>
                        <a:rPr lang="en-US" sz="800" dirty="0">
                          <a:effectLst/>
                        </a:rPr>
                        <a:t>Images made up of multiple images (e.g. collages) should be marked bad.</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73693838"/>
                  </a:ext>
                </a:extLst>
              </a:tr>
              <a:tr h="398106">
                <a:tc>
                  <a:txBody>
                    <a:bodyPr/>
                    <a:lstStyle/>
                    <a:p>
                      <a:r>
                        <a:rPr lang="en-US" sz="800" b="1" dirty="0">
                          <a:effectLst/>
                        </a:rPr>
                        <a:t>Clothing/mud/ snow etc.</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an object is ‘occluded’ by a close-fitting </a:t>
                      </a:r>
                      <a:r>
                        <a:rPr lang="en-US" sz="800" dirty="0" err="1">
                          <a:effectLst/>
                        </a:rPr>
                        <a:t>occluder</a:t>
                      </a:r>
                      <a:r>
                        <a:rPr lang="en-US" sz="800" dirty="0">
                          <a:effectLst/>
                        </a:rPr>
                        <a:t> e.g. clothing, mud, snow etc., then the </a:t>
                      </a:r>
                      <a:r>
                        <a:rPr lang="en-US" sz="800" dirty="0" err="1">
                          <a:effectLst/>
                        </a:rPr>
                        <a:t>occluder</a:t>
                      </a:r>
                      <a:r>
                        <a:rPr lang="en-US" sz="800" dirty="0">
                          <a:effectLst/>
                        </a:rPr>
                        <a:t> should be treated as part of the object.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544603"/>
                  </a:ext>
                </a:extLst>
              </a:tr>
              <a:tr h="199053">
                <a:tc>
                  <a:txBody>
                    <a:bodyPr/>
                    <a:lstStyle/>
                    <a:p>
                      <a:r>
                        <a:rPr lang="en-US" sz="800" b="1">
                          <a:effectLst/>
                        </a:rPr>
                        <a:t>Transparency</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 label objects visible through glass, but treat reflections on the glass as occlusion.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9830404"/>
                  </a:ext>
                </a:extLst>
              </a:tr>
              <a:tr h="99527">
                <a:tc>
                  <a:txBody>
                    <a:bodyPr/>
                    <a:lstStyle/>
                    <a:p>
                      <a:r>
                        <a:rPr lang="en-US" sz="800" b="1">
                          <a:effectLst/>
                        </a:rPr>
                        <a:t>Mirrors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 label objects in mirrors.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46646514"/>
                  </a:ext>
                </a:extLst>
              </a:tr>
              <a:tr h="298580">
                <a:tc>
                  <a:txBody>
                    <a:bodyPr/>
                    <a:lstStyle/>
                    <a:p>
                      <a:r>
                        <a:rPr lang="en-US" sz="800" b="1">
                          <a:effectLst/>
                        </a:rPr>
                        <a:t>Pictures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Label objects in pictures/posters/signs only if they are photorealistic but not if cartoons, symbols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603143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59829407"/>
              </p:ext>
            </p:extLst>
          </p:nvPr>
        </p:nvGraphicFramePr>
        <p:xfrm>
          <a:off x="4467522" y="1371598"/>
          <a:ext cx="3304878" cy="4876805"/>
        </p:xfrm>
        <a:graphic>
          <a:graphicData uri="http://schemas.openxmlformats.org/drawingml/2006/table">
            <a:tbl>
              <a:tblPr/>
              <a:tblGrid>
                <a:gridCol w="652294">
                  <a:extLst>
                    <a:ext uri="{9D8B030D-6E8A-4147-A177-3AD203B41FA5}">
                      <a16:colId xmlns:a16="http://schemas.microsoft.com/office/drawing/2014/main" val="1098158375"/>
                    </a:ext>
                  </a:extLst>
                </a:gridCol>
                <a:gridCol w="2652584">
                  <a:extLst>
                    <a:ext uri="{9D8B030D-6E8A-4147-A177-3AD203B41FA5}">
                      <a16:colId xmlns:a16="http://schemas.microsoft.com/office/drawing/2014/main" val="2490509203"/>
                    </a:ext>
                  </a:extLst>
                </a:gridCol>
              </a:tblGrid>
              <a:tr h="278675">
                <a:tc>
                  <a:txBody>
                    <a:bodyPr/>
                    <a:lstStyle/>
                    <a:p>
                      <a:r>
                        <a:rPr lang="en-US" sz="800" b="1">
                          <a:effectLst/>
                        </a:rPr>
                        <a:t>Aeroplane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tcPr>
                </a:tc>
                <a:tc>
                  <a:txBody>
                    <a:bodyPr/>
                    <a:lstStyle/>
                    <a:p>
                      <a:r>
                        <a:rPr lang="en-US" sz="800">
                          <a:effectLst/>
                        </a:rPr>
                        <a:t>Includes gliders but not hang gliders or helicopters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93721379"/>
                  </a:ext>
                </a:extLst>
              </a:tr>
              <a:tr h="139337">
                <a:tc>
                  <a:txBody>
                    <a:bodyPr/>
                    <a:lstStyle/>
                    <a:p>
                      <a:r>
                        <a:rPr lang="en-US" sz="800" b="1">
                          <a:effectLst/>
                        </a:rPr>
                        <a:t>Bicycle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tricycles, unicycles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4213216"/>
                  </a:ext>
                </a:extLst>
              </a:tr>
              <a:tr h="139337">
                <a:tc>
                  <a:txBody>
                    <a:bodyPr/>
                    <a:lstStyle/>
                    <a:p>
                      <a:r>
                        <a:rPr lang="en-US" sz="800" b="1">
                          <a:effectLst/>
                        </a:rPr>
                        <a:t>Bird</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All birds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5104656"/>
                  </a:ext>
                </a:extLst>
              </a:tr>
              <a:tr h="139337">
                <a:tc>
                  <a:txBody>
                    <a:bodyPr/>
                    <a:lstStyle/>
                    <a:p>
                      <a:r>
                        <a:rPr lang="en-US" sz="800" b="1">
                          <a:effectLst/>
                        </a:rPr>
                        <a:t>Boat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Ships, rowing boats, pedaloes but not jet skis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70067062"/>
                  </a:ext>
                </a:extLst>
              </a:tr>
              <a:tr h="139337">
                <a:tc>
                  <a:txBody>
                    <a:bodyPr/>
                    <a:lstStyle/>
                    <a:p>
                      <a:r>
                        <a:rPr lang="en-US" sz="800" b="1">
                          <a:effectLst/>
                        </a:rPr>
                        <a:t>Bottle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Plastic, glass or feeding bottles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71350948"/>
                  </a:ext>
                </a:extLst>
              </a:tr>
              <a:tr h="139337">
                <a:tc>
                  <a:txBody>
                    <a:bodyPr/>
                    <a:lstStyle/>
                    <a:p>
                      <a:r>
                        <a:rPr lang="en-US" sz="800" b="1">
                          <a:effectLst/>
                        </a:rPr>
                        <a:t>Bus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minibus but not trams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1694234"/>
                  </a:ext>
                </a:extLst>
              </a:tr>
              <a:tr h="1114700">
                <a:tc>
                  <a:txBody>
                    <a:bodyPr/>
                    <a:lstStyle/>
                    <a:p>
                      <a:r>
                        <a:rPr lang="en-US" sz="800" b="1" dirty="0">
                          <a:effectLst/>
                        </a:rPr>
                        <a:t>Car</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Includes cars, vans, large family cars for 6-8 people etc. </a:t>
                      </a:r>
                    </a:p>
                    <a:p>
                      <a:r>
                        <a:rPr lang="en-US" sz="800" dirty="0">
                          <a:effectLst/>
                        </a:rPr>
                        <a:t>Excludes go-carts, tractors, emergency vehicles, lorries/trucks etc. </a:t>
                      </a:r>
                    </a:p>
                    <a:p>
                      <a:r>
                        <a:rPr lang="en-US" sz="800" dirty="0">
                          <a:effectLst/>
                        </a:rPr>
                        <a:t>Do not label where only the vehicle interior is shown. </a:t>
                      </a:r>
                    </a:p>
                    <a:p>
                      <a:r>
                        <a:rPr lang="en-US" sz="800" dirty="0">
                          <a:effectLst/>
                        </a:rPr>
                        <a:t>Include toys that look just like real cars, but not ‘cartoony’ toys.</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8661139"/>
                  </a:ext>
                </a:extLst>
              </a:tr>
              <a:tr h="139337">
                <a:tc>
                  <a:txBody>
                    <a:bodyPr/>
                    <a:lstStyle/>
                    <a:p>
                      <a:r>
                        <a:rPr lang="en-US" sz="800" b="1">
                          <a:effectLst/>
                        </a:rPr>
                        <a:t>Cat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Domestic cats (not lions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5062796"/>
                  </a:ext>
                </a:extLst>
              </a:tr>
              <a:tr h="557350">
                <a:tc>
                  <a:txBody>
                    <a:bodyPr/>
                    <a:lstStyle/>
                    <a:p>
                      <a:r>
                        <a:rPr lang="en-US" sz="800" b="1">
                          <a:effectLst/>
                        </a:rPr>
                        <a:t>Chair</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armchairs, deckchairs but not stools or benches.</a:t>
                      </a:r>
                      <a:br>
                        <a:rPr lang="en-US" sz="800">
                          <a:effectLst/>
                        </a:rPr>
                      </a:br>
                      <a:r>
                        <a:rPr lang="en-US" sz="800">
                          <a:effectLst/>
                        </a:rPr>
                        <a:t>Excludes seats in buses, cars etc.</a:t>
                      </a:r>
                      <a:br>
                        <a:rPr lang="en-US" sz="800">
                          <a:effectLst/>
                        </a:rPr>
                      </a:br>
                      <a:r>
                        <a:rPr lang="en-US" sz="800">
                          <a:effectLst/>
                        </a:rPr>
                        <a:t>Excludes wheelchairs.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44068181"/>
                  </a:ext>
                </a:extLst>
              </a:tr>
              <a:tr h="139337">
                <a:tc>
                  <a:txBody>
                    <a:bodyPr/>
                    <a:lstStyle/>
                    <a:p>
                      <a:r>
                        <a:rPr lang="en-US" sz="800" b="1">
                          <a:effectLst/>
                        </a:rPr>
                        <a:t>Cow</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All cows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39436894"/>
                  </a:ext>
                </a:extLst>
              </a:tr>
              <a:tr h="418012">
                <a:tc>
                  <a:txBody>
                    <a:bodyPr/>
                    <a:lstStyle/>
                    <a:p>
                      <a:r>
                        <a:rPr lang="en-US" sz="800" b="1">
                          <a:effectLst/>
                        </a:rPr>
                        <a:t>Dining table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Only tables for eating at.</a:t>
                      </a:r>
                      <a:br>
                        <a:rPr lang="en-US" sz="800" dirty="0">
                          <a:effectLst/>
                        </a:rPr>
                      </a:br>
                      <a:r>
                        <a:rPr lang="en-US" sz="800" dirty="0">
                          <a:effectLst/>
                        </a:rPr>
                        <a:t>Not coffee tables, desks, side tables or picnic benches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8412285"/>
                  </a:ext>
                </a:extLst>
              </a:tr>
              <a:tr h="139337">
                <a:tc>
                  <a:txBody>
                    <a:bodyPr/>
                    <a:lstStyle/>
                    <a:p>
                      <a:r>
                        <a:rPr lang="en-US" sz="800" b="1">
                          <a:effectLst/>
                        </a:rPr>
                        <a:t>Dog</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Domestic dogs (not wolves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79865096"/>
                  </a:ext>
                </a:extLst>
              </a:tr>
              <a:tr h="139337">
                <a:tc>
                  <a:txBody>
                    <a:bodyPr/>
                    <a:lstStyle/>
                    <a:p>
                      <a:r>
                        <a:rPr lang="en-US" sz="800" b="1">
                          <a:effectLst/>
                        </a:rPr>
                        <a:t>Horse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fr-FR" sz="800">
                          <a:effectLst/>
                        </a:rPr>
                        <a:t>Includes ponies, donkeys, mules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77101132"/>
                  </a:ext>
                </a:extLst>
              </a:tr>
              <a:tr h="139337">
                <a:tc>
                  <a:txBody>
                    <a:bodyPr/>
                    <a:lstStyle/>
                    <a:p>
                      <a:r>
                        <a:rPr lang="en-US" sz="800" b="1">
                          <a:effectLst/>
                        </a:rPr>
                        <a:t>Motorbike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mopeds, scooters, sidecars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29995031"/>
                  </a:ext>
                </a:extLst>
              </a:tr>
              <a:tr h="139337">
                <a:tc>
                  <a:txBody>
                    <a:bodyPr/>
                    <a:lstStyle/>
                    <a:p>
                      <a:r>
                        <a:rPr lang="en-US" sz="800" b="1">
                          <a:effectLst/>
                        </a:rPr>
                        <a:t>People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babies, faces (i.e. truncated people)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85469793"/>
                  </a:ext>
                </a:extLst>
              </a:tr>
              <a:tr h="278675">
                <a:tc>
                  <a:txBody>
                    <a:bodyPr/>
                    <a:lstStyle/>
                    <a:p>
                      <a:r>
                        <a:rPr lang="en-US" sz="800" b="1">
                          <a:effectLst/>
                        </a:rPr>
                        <a:t>Potted plant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Indoor plants excluding flowers in vases, or outdoor plants clearly in a pot.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50543713"/>
                  </a:ext>
                </a:extLst>
              </a:tr>
              <a:tr h="139337">
                <a:tc>
                  <a:txBody>
                    <a:bodyPr/>
                    <a:lstStyle/>
                    <a:p>
                      <a:r>
                        <a:rPr lang="en-US" sz="800" b="1">
                          <a:effectLst/>
                        </a:rPr>
                        <a:t>Sheep</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Sheep, not goats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1714605"/>
                  </a:ext>
                </a:extLst>
              </a:tr>
              <a:tr h="139337">
                <a:tc>
                  <a:txBody>
                    <a:bodyPr/>
                    <a:lstStyle/>
                    <a:p>
                      <a:r>
                        <a:rPr lang="en-US" sz="800" b="1">
                          <a:effectLst/>
                        </a:rPr>
                        <a:t>Sofa</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Excludes sofas made up as sofa-beds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71108882"/>
                  </a:ext>
                </a:extLst>
              </a:tr>
              <a:tr h="139337">
                <a:tc>
                  <a:txBody>
                    <a:bodyPr/>
                    <a:lstStyle/>
                    <a:p>
                      <a:r>
                        <a:rPr lang="en-US" sz="800" b="1">
                          <a:effectLst/>
                        </a:rPr>
                        <a:t>Train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fr-FR" sz="800">
                          <a:effectLst/>
                        </a:rPr>
                        <a:t>Includes train carriages, excludes trams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9078317"/>
                  </a:ext>
                </a:extLst>
              </a:tr>
              <a:tr h="278675">
                <a:tc>
                  <a:txBody>
                    <a:bodyPr/>
                    <a:lstStyle/>
                    <a:p>
                      <a:r>
                        <a:rPr lang="en-US" sz="800" b="1">
                          <a:effectLst/>
                        </a:rPr>
                        <a:t>TV/monitor</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Standalone screens (not laptops), not advertising displays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072805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803495565"/>
              </p:ext>
            </p:extLst>
          </p:nvPr>
        </p:nvGraphicFramePr>
        <p:xfrm>
          <a:off x="8153400" y="1371601"/>
          <a:ext cx="3352800" cy="4815839"/>
        </p:xfrm>
        <a:graphic>
          <a:graphicData uri="http://schemas.openxmlformats.org/drawingml/2006/table">
            <a:tbl>
              <a:tblPr/>
              <a:tblGrid>
                <a:gridCol w="798286">
                  <a:extLst>
                    <a:ext uri="{9D8B030D-6E8A-4147-A177-3AD203B41FA5}">
                      <a16:colId xmlns:a16="http://schemas.microsoft.com/office/drawing/2014/main" val="2980841579"/>
                    </a:ext>
                  </a:extLst>
                </a:gridCol>
                <a:gridCol w="2554514">
                  <a:extLst>
                    <a:ext uri="{9D8B030D-6E8A-4147-A177-3AD203B41FA5}">
                      <a16:colId xmlns:a16="http://schemas.microsoft.com/office/drawing/2014/main" val="4050854656"/>
                    </a:ext>
                  </a:extLst>
                </a:gridCol>
              </a:tblGrid>
              <a:tr h="991496">
                <a:tc>
                  <a:txBody>
                    <a:bodyPr/>
                    <a:lstStyle/>
                    <a:p>
                      <a:r>
                        <a:rPr lang="en-US" sz="900" b="1" dirty="0">
                          <a:effectLst/>
                        </a:rPr>
                        <a:t>What to segment</a:t>
                      </a:r>
                      <a:r>
                        <a:rPr lang="en-US" sz="900" dirty="0">
                          <a:effectLst/>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dirty="0">
                          <a:effectLst/>
                        </a:rPr>
                        <a:t>Objects whose bounding boxes have been labelled according to the above guidelines. </a:t>
                      </a:r>
                    </a:p>
                    <a:p>
                      <a:r>
                        <a:rPr lang="en-US" sz="900" dirty="0">
                          <a:effectLst/>
                        </a:rPr>
                        <a:t>You may need to exclude backpacks, handbags etc. which were included in the bounding box. </a:t>
                      </a:r>
                      <a:br>
                        <a:rPr lang="en-US" sz="900" dirty="0">
                          <a:effectLst/>
                        </a:rPr>
                      </a:br>
                      <a:r>
                        <a:rPr lang="en-US" sz="900" dirty="0">
                          <a:effectLst/>
                        </a:rPr>
                        <a:t>You may also need to include hands, chair legs etc. which were </a:t>
                      </a:r>
                      <a:r>
                        <a:rPr lang="en-US" sz="900" i="1" dirty="0">
                          <a:effectLst/>
                        </a:rPr>
                        <a:t>outside</a:t>
                      </a:r>
                      <a:r>
                        <a:rPr lang="en-US" sz="900" dirty="0">
                          <a:effectLst/>
                        </a:rPr>
                        <a:t> the bounding box.</a:t>
                      </a:r>
                      <a:br>
                        <a:rPr lang="en-US" sz="900" dirty="0">
                          <a:effectLst/>
                        </a:rPr>
                      </a:br>
                      <a:endParaRPr lang="en-US" sz="900" dirty="0">
                        <a:effectLst/>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93164804"/>
                  </a:ext>
                </a:extLst>
              </a:tr>
              <a:tr h="1274781">
                <a:tc>
                  <a:txBody>
                    <a:bodyPr/>
                    <a:lstStyle/>
                    <a:p>
                      <a:r>
                        <a:rPr lang="en-US" sz="900" b="1" dirty="0">
                          <a:effectLst/>
                        </a:rPr>
                        <a:t>Accuracy</a:t>
                      </a:r>
                      <a:r>
                        <a:rPr lang="en-US" sz="9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dirty="0">
                          <a:effectLst/>
                        </a:rPr>
                        <a:t>Segment within 5 pixels.  Labelled pixels MUST be the object;</a:t>
                      </a:r>
                      <a:br>
                        <a:rPr lang="en-US" sz="900" dirty="0">
                          <a:effectLst/>
                        </a:rPr>
                      </a:br>
                      <a:r>
                        <a:rPr lang="en-US" sz="900" dirty="0">
                          <a:effectLst/>
                        </a:rPr>
                        <a:t> pixels outside the 5-pixel border area MUST be background.  Border pixels can be either.  Use the tri-map displayed by the segmentation tool to ensure these constraints hold. </a:t>
                      </a:r>
                    </a:p>
                    <a:p>
                      <a:r>
                        <a:rPr lang="en-US" sz="900" dirty="0">
                          <a:effectLst/>
                        </a:rPr>
                        <a:t>  </a:t>
                      </a:r>
                    </a:p>
                    <a:p>
                      <a:r>
                        <a:rPr lang="en-US" sz="900" dirty="0">
                          <a:effectLst/>
                        </a:rPr>
                        <a:t>This may involve labelling pixels outside the bounding box.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946265"/>
                  </a:ext>
                </a:extLst>
              </a:tr>
              <a:tr h="708212">
                <a:tc>
                  <a:txBody>
                    <a:bodyPr/>
                    <a:lstStyle/>
                    <a:p>
                      <a:r>
                        <a:rPr lang="en-US" sz="900" b="1" dirty="0">
                          <a:effectLst/>
                        </a:rPr>
                        <a:t>Mixed pixels/ transparency</a:t>
                      </a:r>
                      <a:r>
                        <a:rPr lang="en-US" sz="9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Pixels which are mixed e.g. due to transparency, motion blur or the presence of a border should be considered to belong to the object whose colour contributes most to the mix.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55775351"/>
                  </a:ext>
                </a:extLst>
              </a:tr>
              <a:tr h="566569">
                <a:tc>
                  <a:txBody>
                    <a:bodyPr/>
                    <a:lstStyle/>
                    <a:p>
                      <a:r>
                        <a:rPr lang="en-US" sz="900" b="1">
                          <a:effectLst/>
                        </a:rPr>
                        <a:t>Thin structures</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Aim to capture thin structures where possible, within the accuracy constraints.  Structures of around one pixel thickness can be ignored e.g. wires, rigging, whiskers.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3263263"/>
                  </a:ext>
                </a:extLst>
              </a:tr>
              <a:tr h="849854">
                <a:tc>
                  <a:txBody>
                    <a:bodyPr/>
                    <a:lstStyle/>
                    <a:p>
                      <a:r>
                        <a:rPr lang="en-US" sz="900" b="1">
                          <a:effectLst/>
                        </a:rPr>
                        <a:t>Objects on tables etc.</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If a number of small objects are occluding an object e.g. cutlery/silverware on a dining table, they can be considered part of that object. The exception is if they are sticking out of the object (e.g. candles) where they should be truncated at the object boundary.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433262"/>
                  </a:ext>
                </a:extLst>
              </a:tr>
              <a:tr h="424927">
                <a:tc>
                  <a:txBody>
                    <a:bodyPr/>
                    <a:lstStyle/>
                    <a:p>
                      <a:r>
                        <a:rPr lang="en-US" sz="900" b="1">
                          <a:effectLst/>
                        </a:rPr>
                        <a:t>Difficult images</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dirty="0">
                          <a:effectLst/>
                        </a:rPr>
                        <a:t>Images which are overly difficult to segment to the required accuracy can be left </a:t>
                      </a:r>
                      <a:r>
                        <a:rPr lang="en-US" sz="900" dirty="0" err="1">
                          <a:effectLst/>
                        </a:rPr>
                        <a:t>unlabelled</a:t>
                      </a:r>
                      <a:r>
                        <a:rPr lang="en-US" sz="900" dirty="0">
                          <a:effectLst/>
                        </a:rPr>
                        <a:t> e.g. a nest of bicycles.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9717130"/>
                  </a:ext>
                </a:extLst>
              </a:tr>
            </a:tbl>
          </a:graphicData>
        </a:graphic>
      </p:graphicFrame>
    </p:spTree>
    <p:extLst>
      <p:ext uri="{BB962C8B-B14F-4D97-AF65-F5344CB8AC3E}">
        <p14:creationId xmlns:p14="http://schemas.microsoft.com/office/powerpoint/2010/main" val="163832092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scale annotation in industry</a:t>
            </a:r>
          </a:p>
        </p:txBody>
      </p:sp>
      <p:sp>
        <p:nvSpPr>
          <p:cNvPr id="3" name="Content Placeholder 2"/>
          <p:cNvSpPr>
            <a:spLocks noGrp="1"/>
          </p:cNvSpPr>
          <p:nvPr>
            <p:ph idx="1"/>
          </p:nvPr>
        </p:nvSpPr>
        <p:spPr/>
        <p:txBody>
          <a:bodyPr/>
          <a:lstStyle/>
          <a:p>
            <a:r>
              <a:rPr lang="en-US" dirty="0"/>
              <a:t>Full time employees trained to use particular annotation pipelines.</a:t>
            </a:r>
          </a:p>
          <a:p>
            <a:r>
              <a:rPr lang="en-US" dirty="0"/>
              <a:t>Companies (e.g. Scale.ai, Appen, etc.) also offer these services.</a:t>
            </a:r>
          </a:p>
          <a:p>
            <a:r>
              <a:rPr lang="en-US" dirty="0"/>
              <a:t>Repeated iteration to refine annotation guidelines and annotation user interface.</a:t>
            </a:r>
          </a:p>
          <a:p>
            <a:r>
              <a:rPr lang="en-US" dirty="0"/>
              <a:t>Attempts to semi-automate annotation or have annotators correct machine-generated annotations.</a:t>
            </a:r>
          </a:p>
        </p:txBody>
      </p:sp>
    </p:spTree>
    <p:extLst>
      <p:ext uri="{BB962C8B-B14F-4D97-AF65-F5344CB8AC3E}">
        <p14:creationId xmlns:p14="http://schemas.microsoft.com/office/powerpoint/2010/main" val="359560289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7"/>
          <p:cNvSpPr txBox="1">
            <a:spLocks noGrp="1"/>
          </p:cNvSpPr>
          <p:nvPr>
            <p:ph type="title"/>
          </p:nvPr>
        </p:nvSpPr>
        <p:spPr>
          <a:xfrm>
            <a:off x="415600" y="593367"/>
            <a:ext cx="101732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b="1" dirty="0">
                <a:latin typeface="Oswald"/>
                <a:ea typeface="Oswald"/>
                <a:cs typeface="Oswald"/>
                <a:sym typeface="Oswald"/>
              </a:rPr>
              <a:t>Argoverse 2 Sensor Dataset</a:t>
            </a:r>
            <a:endParaRPr b="1" dirty="0">
              <a:latin typeface="Oswald"/>
              <a:ea typeface="Oswald"/>
              <a:cs typeface="Oswald"/>
              <a:sym typeface="Oswald"/>
            </a:endParaRPr>
          </a:p>
        </p:txBody>
      </p:sp>
      <p:sp>
        <p:nvSpPr>
          <p:cNvPr id="319" name="Google Shape;319;p67"/>
          <p:cNvSpPr txBox="1">
            <a:spLocks noGrp="1"/>
          </p:cNvSpPr>
          <p:nvPr>
            <p:ph type="body" idx="1"/>
          </p:nvPr>
        </p:nvSpPr>
        <p:spPr>
          <a:xfrm>
            <a:off x="7141967" y="1536633"/>
            <a:ext cx="4634400" cy="4555200"/>
          </a:xfrm>
          <a:prstGeom prst="rect">
            <a:avLst/>
          </a:prstGeom>
        </p:spPr>
        <p:txBody>
          <a:bodyPr spcFirstLastPara="1" vert="horz" wrap="square" lIns="121900" tIns="121900" rIns="121900" bIns="121900" numCol="1" anchor="ctr" anchorCtr="0" compatLnSpc="1">
            <a:prstTxWarp prst="textNoShape">
              <a:avLst/>
            </a:prstTxWarp>
            <a:noAutofit/>
          </a:bodyPr>
          <a:lstStyle/>
          <a:p>
            <a:pPr>
              <a:buFont typeface="Oswald Light"/>
              <a:buChar char="●"/>
            </a:pPr>
            <a:r>
              <a:rPr lang="en" sz="2400" dirty="0">
                <a:latin typeface="Oswald Light"/>
                <a:ea typeface="Oswald Light"/>
                <a:cs typeface="Oswald Light"/>
                <a:sym typeface="Oswald Light"/>
              </a:rPr>
              <a:t>High quality amodal cuboids for all actors within 5m of the drivable area</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1000 scenarios - 15s/scenario</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Average of 75 cuboids/frame</a:t>
            </a:r>
            <a:endParaRPr sz="2400" dirty="0">
              <a:latin typeface="Oswald Light"/>
              <a:ea typeface="Oswald Light"/>
              <a:cs typeface="Oswald Light"/>
              <a:sym typeface="Oswald Light"/>
            </a:endParaRPr>
          </a:p>
        </p:txBody>
      </p:sp>
      <p:pic>
        <p:nvPicPr>
          <p:cNvPr id="320" name="Google Shape;320;p67"/>
          <p:cNvPicPr preferRelativeResize="0"/>
          <p:nvPr/>
        </p:nvPicPr>
        <p:blipFill rotWithShape="1">
          <a:blip r:embed="rId3">
            <a:alphaModFix/>
          </a:blip>
          <a:srcRect t="21259"/>
          <a:stretch/>
        </p:blipFill>
        <p:spPr>
          <a:xfrm>
            <a:off x="267067" y="1399568"/>
            <a:ext cx="2586867" cy="2686233"/>
          </a:xfrm>
          <a:prstGeom prst="rect">
            <a:avLst/>
          </a:prstGeom>
          <a:noFill/>
          <a:ln>
            <a:noFill/>
          </a:ln>
        </p:spPr>
      </p:pic>
      <p:pic>
        <p:nvPicPr>
          <p:cNvPr id="321" name="Google Shape;321;p67"/>
          <p:cNvPicPr preferRelativeResize="0"/>
          <p:nvPr/>
        </p:nvPicPr>
        <p:blipFill>
          <a:blip r:embed="rId4">
            <a:alphaModFix/>
          </a:blip>
          <a:stretch>
            <a:fillRect/>
          </a:stretch>
        </p:blipFill>
        <p:spPr>
          <a:xfrm>
            <a:off x="184601" y="4085808"/>
            <a:ext cx="6488836" cy="2138633"/>
          </a:xfrm>
          <a:prstGeom prst="rect">
            <a:avLst/>
          </a:prstGeom>
          <a:noFill/>
          <a:ln>
            <a:noFill/>
          </a:ln>
        </p:spPr>
      </p:pic>
      <p:pic>
        <p:nvPicPr>
          <p:cNvPr id="322" name="Google Shape;322;p67"/>
          <p:cNvPicPr preferRelativeResize="0"/>
          <p:nvPr/>
        </p:nvPicPr>
        <p:blipFill rotWithShape="1">
          <a:blip r:embed="rId5">
            <a:alphaModFix/>
          </a:blip>
          <a:srcRect l="2877" r="1208"/>
          <a:stretch/>
        </p:blipFill>
        <p:spPr>
          <a:xfrm>
            <a:off x="2965000" y="1593801"/>
            <a:ext cx="3940400" cy="2297767"/>
          </a:xfrm>
          <a:prstGeom prst="rect">
            <a:avLst/>
          </a:prstGeom>
          <a:noFill/>
          <a:ln>
            <a:noFill/>
          </a:ln>
        </p:spPr>
      </p:pic>
    </p:spTree>
    <p:extLst>
      <p:ext uri="{BB962C8B-B14F-4D97-AF65-F5344CB8AC3E}">
        <p14:creationId xmlns:p14="http://schemas.microsoft.com/office/powerpoint/2010/main" val="4038369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2209800" y="2130426"/>
            <a:ext cx="7772400" cy="1470025"/>
          </a:xfrm>
        </p:spPr>
        <p:txBody>
          <a:bodyPr/>
          <a:lstStyle/>
          <a:p>
            <a:pPr eaLnBrk="1" hangingPunct="1"/>
            <a:r>
              <a:rPr lang="en-US" altLang="en-US" dirty="0"/>
              <a:t>Data Sets and Crowdsourcing</a:t>
            </a:r>
          </a:p>
        </p:txBody>
      </p:sp>
      <p:sp>
        <p:nvSpPr>
          <p:cNvPr id="3" name="Subtitle 2"/>
          <p:cNvSpPr>
            <a:spLocks noGrp="1"/>
          </p:cNvSpPr>
          <p:nvPr>
            <p:ph type="subTitle" idx="1"/>
          </p:nvPr>
        </p:nvSpPr>
        <p:spPr>
          <a:xfrm>
            <a:off x="2971800" y="4588217"/>
            <a:ext cx="6400800" cy="1752600"/>
          </a:xfrm>
        </p:spPr>
        <p:txBody>
          <a:bodyPr rtlCol="0">
            <a:normAutofit/>
          </a:bodyPr>
          <a:lstStyle/>
          <a:p>
            <a:pPr eaLnBrk="1" fontAlgn="auto" hangingPunct="1">
              <a:spcAft>
                <a:spcPts val="0"/>
              </a:spcAft>
              <a:defRPr/>
            </a:pPr>
            <a:r>
              <a:rPr lang="en-US" dirty="0"/>
              <a:t>Computer Vision</a:t>
            </a:r>
          </a:p>
          <a:p>
            <a:pPr eaLnBrk="1" fontAlgn="auto" hangingPunct="1">
              <a:spcAft>
                <a:spcPts val="0"/>
              </a:spcAft>
              <a:defRPr/>
            </a:pPr>
            <a:r>
              <a:rPr lang="en-US" dirty="0"/>
              <a:t>James Hays</a:t>
            </a:r>
          </a:p>
        </p:txBody>
      </p:sp>
      <p:sp>
        <p:nvSpPr>
          <p:cNvPr id="2" name="TextBox 1"/>
          <p:cNvSpPr txBox="1"/>
          <p:nvPr/>
        </p:nvSpPr>
        <p:spPr>
          <a:xfrm>
            <a:off x="1551924" y="3189327"/>
            <a:ext cx="9448800" cy="369332"/>
          </a:xfrm>
          <a:prstGeom prst="rect">
            <a:avLst/>
          </a:prstGeom>
          <a:noFill/>
        </p:spPr>
        <p:txBody>
          <a:bodyPr wrap="square" rtlCol="0">
            <a:spAutoFit/>
          </a:bodyPr>
          <a:lstStyle/>
          <a:p>
            <a:r>
              <a:rPr lang="en-US" dirty="0"/>
              <a:t>Or: My grad students are starting to hate me, but it looks like we need more training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70"/>
          <p:cNvSpPr txBox="1">
            <a:spLocks noGrp="1"/>
          </p:cNvSpPr>
          <p:nvPr>
            <p:ph type="title"/>
          </p:nvPr>
        </p:nvSpPr>
        <p:spPr>
          <a:xfrm>
            <a:off x="415600" y="593367"/>
            <a:ext cx="101732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b="1" dirty="0">
                <a:latin typeface="Oswald"/>
                <a:ea typeface="Oswald"/>
                <a:cs typeface="Oswald"/>
                <a:sym typeface="Oswald"/>
              </a:rPr>
              <a:t>Argoverse 2 Map Change Dataset</a:t>
            </a:r>
            <a:endParaRPr b="1" dirty="0">
              <a:latin typeface="Oswald"/>
              <a:ea typeface="Oswald"/>
              <a:cs typeface="Oswald"/>
              <a:sym typeface="Oswald"/>
            </a:endParaRPr>
          </a:p>
        </p:txBody>
      </p:sp>
      <p:sp>
        <p:nvSpPr>
          <p:cNvPr id="351" name="Google Shape;351;p70"/>
          <p:cNvSpPr txBox="1">
            <a:spLocks noGrp="1"/>
          </p:cNvSpPr>
          <p:nvPr>
            <p:ph type="body" idx="1"/>
          </p:nvPr>
        </p:nvSpPr>
        <p:spPr>
          <a:xfrm>
            <a:off x="6666333" y="1536633"/>
            <a:ext cx="5110000" cy="4611600"/>
          </a:xfrm>
          <a:prstGeom prst="rect">
            <a:avLst/>
          </a:prstGeom>
        </p:spPr>
        <p:txBody>
          <a:bodyPr spcFirstLastPara="1" vert="horz" wrap="square" lIns="121900" tIns="121900" rIns="121900" bIns="121900" numCol="1" anchor="t" anchorCtr="0" compatLnSpc="1">
            <a:prstTxWarp prst="textNoShape">
              <a:avLst/>
            </a:prstTxWarp>
            <a:noAutofit/>
          </a:bodyPr>
          <a:lstStyle/>
          <a:p>
            <a:pPr>
              <a:buFont typeface="Oswald Light"/>
              <a:buChar char="●"/>
            </a:pPr>
            <a:r>
              <a:rPr lang="en" sz="2400" dirty="0">
                <a:latin typeface="Oswald Light"/>
                <a:ea typeface="Oswald Light"/>
                <a:cs typeface="Oswald Light"/>
                <a:sym typeface="Oswald Light"/>
              </a:rPr>
              <a:t>“Trust but Verify”</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1000 scenarios of varying duration (mean = 54s)</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Lidar and imagery</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200 map changes of varying types</a:t>
            </a:r>
            <a:endParaRPr sz="2400" dirty="0">
              <a:latin typeface="Oswald Light"/>
              <a:ea typeface="Oswald Light"/>
              <a:cs typeface="Oswald Light"/>
              <a:sym typeface="Oswald Light"/>
            </a:endParaRPr>
          </a:p>
        </p:txBody>
      </p:sp>
      <p:pic>
        <p:nvPicPr>
          <p:cNvPr id="353" name="Google Shape;353;p70"/>
          <p:cNvPicPr preferRelativeResize="0"/>
          <p:nvPr/>
        </p:nvPicPr>
        <p:blipFill rotWithShape="1">
          <a:blip r:embed="rId3">
            <a:alphaModFix/>
          </a:blip>
          <a:srcRect t="30109"/>
          <a:stretch/>
        </p:blipFill>
        <p:spPr>
          <a:xfrm>
            <a:off x="415600" y="1441165"/>
            <a:ext cx="2643667" cy="2436433"/>
          </a:xfrm>
          <a:prstGeom prst="rect">
            <a:avLst/>
          </a:prstGeom>
          <a:noFill/>
          <a:ln>
            <a:noFill/>
          </a:ln>
        </p:spPr>
      </p:pic>
      <p:pic>
        <p:nvPicPr>
          <p:cNvPr id="354" name="Google Shape;354;p70"/>
          <p:cNvPicPr preferRelativeResize="0"/>
          <p:nvPr/>
        </p:nvPicPr>
        <p:blipFill rotWithShape="1">
          <a:blip r:embed="rId4">
            <a:alphaModFix/>
          </a:blip>
          <a:srcRect t="31945"/>
          <a:stretch/>
        </p:blipFill>
        <p:spPr>
          <a:xfrm>
            <a:off x="3452334" y="1441168"/>
            <a:ext cx="2714908" cy="2436433"/>
          </a:xfrm>
          <a:prstGeom prst="rect">
            <a:avLst/>
          </a:prstGeom>
          <a:noFill/>
          <a:ln>
            <a:noFill/>
          </a:ln>
        </p:spPr>
      </p:pic>
      <p:pic>
        <p:nvPicPr>
          <p:cNvPr id="355" name="Google Shape;355;p70"/>
          <p:cNvPicPr preferRelativeResize="0"/>
          <p:nvPr/>
        </p:nvPicPr>
        <p:blipFill rotWithShape="1">
          <a:blip r:embed="rId5">
            <a:alphaModFix/>
          </a:blip>
          <a:srcRect t="32867"/>
          <a:stretch/>
        </p:blipFill>
        <p:spPr>
          <a:xfrm>
            <a:off x="415600" y="3996967"/>
            <a:ext cx="2643667" cy="2340400"/>
          </a:xfrm>
          <a:prstGeom prst="rect">
            <a:avLst/>
          </a:prstGeom>
          <a:noFill/>
          <a:ln>
            <a:noFill/>
          </a:ln>
        </p:spPr>
      </p:pic>
      <p:pic>
        <p:nvPicPr>
          <p:cNvPr id="356" name="Google Shape;356;p70"/>
          <p:cNvPicPr preferRelativeResize="0"/>
          <p:nvPr/>
        </p:nvPicPr>
        <p:blipFill rotWithShape="1">
          <a:blip r:embed="rId6">
            <a:alphaModFix/>
          </a:blip>
          <a:srcRect t="35612"/>
          <a:stretch/>
        </p:blipFill>
        <p:spPr>
          <a:xfrm>
            <a:off x="3452334" y="4014585"/>
            <a:ext cx="2714900" cy="2305167"/>
          </a:xfrm>
          <a:prstGeom prst="rect">
            <a:avLst/>
          </a:prstGeom>
          <a:noFill/>
          <a:ln>
            <a:noFill/>
          </a:ln>
        </p:spPr>
      </p:pic>
    </p:spTree>
    <p:extLst>
      <p:ext uri="{BB962C8B-B14F-4D97-AF65-F5344CB8AC3E}">
        <p14:creationId xmlns:p14="http://schemas.microsoft.com/office/powerpoint/2010/main" val="4202899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a:solidFill>
                  <a:srgbClr val="00B050"/>
                </a:solidFill>
              </a:rPr>
              <a:t>Crowdsourcing: Annotation with non-experts</a:t>
            </a:r>
          </a:p>
          <a:p>
            <a:pPr lvl="1" eaLnBrk="1" hangingPunct="1"/>
            <a:r>
              <a:rPr lang="en-US" altLang="en-US" dirty="0" err="1">
                <a:solidFill>
                  <a:srgbClr val="00B050"/>
                </a:solidFill>
              </a:rPr>
              <a:t>LabelMe</a:t>
            </a:r>
            <a:r>
              <a:rPr lang="en-US" altLang="en-US" dirty="0">
                <a:solidFill>
                  <a:srgbClr val="00B050"/>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incentive</a:t>
            </a:r>
          </a:p>
          <a:p>
            <a:pPr eaLnBrk="1" hangingPunct="1"/>
            <a:r>
              <a:rPr lang="en-US" altLang="en-US" dirty="0">
                <a:solidFill>
                  <a:srgbClr val="00B050"/>
                </a:solidFill>
              </a:rPr>
              <a:t>Labels for free / Auto Labeling</a:t>
            </a:r>
          </a:p>
        </p:txBody>
      </p:sp>
    </p:spTree>
    <p:extLst>
      <p:ext uri="{BB962C8B-B14F-4D97-AF65-F5344CB8AC3E}">
        <p14:creationId xmlns:p14="http://schemas.microsoft.com/office/powerpoint/2010/main" val="378537771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318"/>
            <a:ext cx="10972800" cy="1143000"/>
          </a:xfrm>
        </p:spPr>
        <p:txBody>
          <a:bodyPr/>
          <a:lstStyle/>
          <a:p>
            <a:r>
              <a:rPr lang="en-US" dirty="0" err="1"/>
              <a:t>LabelMe</a:t>
            </a:r>
            <a:endParaRPr lang="en-US" dirty="0"/>
          </a:p>
        </p:txBody>
      </p:sp>
      <p:sp>
        <p:nvSpPr>
          <p:cNvPr id="3" name="Content Placeholder 2"/>
          <p:cNvSpPr>
            <a:spLocks noGrp="1"/>
          </p:cNvSpPr>
          <p:nvPr>
            <p:ph idx="1"/>
          </p:nvPr>
        </p:nvSpPr>
        <p:spPr>
          <a:xfrm>
            <a:off x="533400" y="5562600"/>
            <a:ext cx="10972800" cy="1173164"/>
          </a:xfrm>
        </p:spPr>
        <p:txBody>
          <a:bodyPr/>
          <a:lstStyle/>
          <a:p>
            <a:r>
              <a:rPr lang="en-US" sz="2000" dirty="0">
                <a:hlinkClick r:id="rId2"/>
              </a:rPr>
              <a:t>http://labelme.csail.mit.edu</a:t>
            </a:r>
            <a:endParaRPr lang="en-US" sz="2000" dirty="0"/>
          </a:p>
          <a:p>
            <a:r>
              <a:rPr lang="en-US" sz="2000" dirty="0"/>
              <a:t>“Open world” database annotated by the community*</a:t>
            </a:r>
          </a:p>
          <a:p>
            <a:pPr marL="0" indent="0">
              <a:buNone/>
            </a:pPr>
            <a:r>
              <a:rPr lang="en-US" sz="2000" b="1" dirty="0"/>
              <a:t>* Notes on Image Annotation</a:t>
            </a:r>
            <a:r>
              <a:rPr lang="en-US" sz="2000" dirty="0"/>
              <a:t>, </a:t>
            </a:r>
            <a:r>
              <a:rPr lang="en-US" sz="2000" dirty="0" err="1"/>
              <a:t>Barriuso</a:t>
            </a:r>
            <a:r>
              <a:rPr lang="en-US" sz="2000" dirty="0"/>
              <a:t> and </a:t>
            </a:r>
            <a:r>
              <a:rPr lang="en-US" sz="2000" dirty="0" err="1"/>
              <a:t>Torralba</a:t>
            </a:r>
            <a:r>
              <a:rPr lang="en-US" sz="2000" dirty="0"/>
              <a:t> 2012. http://arxiv.org/abs/1210.3448</a:t>
            </a:r>
          </a:p>
        </p:txBody>
      </p:sp>
      <p:pic>
        <p:nvPicPr>
          <p:cNvPr id="4" name="Picture 3"/>
          <p:cNvPicPr>
            <a:picLocks noChangeAspect="1"/>
          </p:cNvPicPr>
          <p:nvPr/>
        </p:nvPicPr>
        <p:blipFill>
          <a:blip r:embed="rId3"/>
          <a:stretch>
            <a:fillRect/>
          </a:stretch>
        </p:blipFill>
        <p:spPr>
          <a:xfrm>
            <a:off x="2617641" y="990600"/>
            <a:ext cx="6804318" cy="4495800"/>
          </a:xfrm>
          <a:prstGeom prst="rect">
            <a:avLst/>
          </a:prstGeom>
        </p:spPr>
      </p:pic>
    </p:spTree>
    <p:extLst>
      <p:ext uri="{BB962C8B-B14F-4D97-AF65-F5344CB8AC3E}">
        <p14:creationId xmlns:p14="http://schemas.microsoft.com/office/powerpoint/2010/main" val="157857303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39167" t="23333" r="11667" b="6000"/>
          <a:stretch/>
        </p:blipFill>
        <p:spPr>
          <a:xfrm>
            <a:off x="2830183" y="76200"/>
            <a:ext cx="6531634" cy="5867400"/>
          </a:xfrm>
          <a:prstGeom prst="rect">
            <a:avLst/>
          </a:prstGeom>
          <a:effectLst>
            <a:outerShdw blurRad="127000" dist="25400" dir="2700000" algn="tl" rotWithShape="0">
              <a:prstClr val="black">
                <a:alpha val="40000"/>
              </a:prstClr>
            </a:outerShdw>
          </a:effectLst>
        </p:spPr>
      </p:pic>
      <p:sp>
        <p:nvSpPr>
          <p:cNvPr id="5" name="Rectangle 4"/>
          <p:cNvSpPr/>
          <p:nvPr/>
        </p:nvSpPr>
        <p:spPr>
          <a:xfrm>
            <a:off x="2133600" y="6117428"/>
            <a:ext cx="5410200" cy="646331"/>
          </a:xfrm>
          <a:prstGeom prst="rect">
            <a:avLst/>
          </a:prstGeom>
        </p:spPr>
        <p:txBody>
          <a:bodyPr wrap="square">
            <a:spAutoFit/>
          </a:bodyPr>
          <a:lstStyle/>
          <a:p>
            <a:r>
              <a:rPr lang="en-US" dirty="0"/>
              <a:t>“Since she started working with </a:t>
            </a:r>
            <a:r>
              <a:rPr lang="en-US" dirty="0" err="1"/>
              <a:t>LabelMe</a:t>
            </a:r>
            <a:r>
              <a:rPr lang="en-US" dirty="0"/>
              <a:t>, she has labeled more than 250,000 objects.”</a:t>
            </a:r>
          </a:p>
        </p:txBody>
      </p:sp>
      <p:sp>
        <p:nvSpPr>
          <p:cNvPr id="6" name="Rectangle 5"/>
          <p:cNvSpPr/>
          <p:nvPr/>
        </p:nvSpPr>
        <p:spPr>
          <a:xfrm>
            <a:off x="8177183" y="6086061"/>
            <a:ext cx="2667000" cy="738664"/>
          </a:xfrm>
          <a:prstGeom prst="rect">
            <a:avLst/>
          </a:prstGeom>
        </p:spPr>
        <p:txBody>
          <a:bodyPr wrap="square">
            <a:spAutoFit/>
          </a:bodyPr>
          <a:lstStyle/>
          <a:p>
            <a:r>
              <a:rPr lang="en-US" sz="1400" b="1" dirty="0"/>
              <a:t>Notes on Image Annotation</a:t>
            </a:r>
            <a:r>
              <a:rPr lang="en-US" sz="1400" dirty="0"/>
              <a:t>, </a:t>
            </a:r>
          </a:p>
          <a:p>
            <a:r>
              <a:rPr lang="en-US" sz="1400" dirty="0" err="1"/>
              <a:t>Barriuso</a:t>
            </a:r>
            <a:r>
              <a:rPr lang="en-US" sz="1400" dirty="0"/>
              <a:t> and </a:t>
            </a:r>
            <a:r>
              <a:rPr lang="en-US" sz="1400" dirty="0" err="1"/>
              <a:t>Torralba</a:t>
            </a:r>
            <a:r>
              <a:rPr lang="en-US" sz="1400" dirty="0"/>
              <a:t> 2012. </a:t>
            </a:r>
          </a:p>
          <a:p>
            <a:r>
              <a:rPr lang="en-US" sz="1400" dirty="0"/>
              <a:t>http://arxiv.org/abs/1210.3448</a:t>
            </a:r>
          </a:p>
        </p:txBody>
      </p:sp>
    </p:spTree>
    <p:extLst>
      <p:ext uri="{BB962C8B-B14F-4D97-AF65-F5344CB8AC3E}">
        <p14:creationId xmlns:p14="http://schemas.microsoft.com/office/powerpoint/2010/main" val="24683028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a:t>
            </a:r>
            <a:r>
              <a:rPr lang="en-US" altLang="en-US" dirty="0">
                <a:solidFill>
                  <a:srgbClr val="C0504D"/>
                </a:solidFill>
              </a:rPr>
              <a:t>collection with </a:t>
            </a:r>
            <a:r>
              <a:rPr lang="en-US" altLang="en-US" dirty="0">
                <a:solidFill>
                  <a:schemeClr val="accent2"/>
                </a:solidFill>
              </a:rPr>
              <a:t>experts – PASCAL VOC</a:t>
            </a:r>
          </a:p>
          <a:p>
            <a:pPr eaLnBrk="1" hangingPunct="1"/>
            <a:r>
              <a:rPr lang="en-US" altLang="en-US" dirty="0">
                <a:solidFill>
                  <a:srgbClr val="00B050"/>
                </a:solidFill>
              </a:rPr>
              <a:t>Crowdsourcing: Annotation with non-experts</a:t>
            </a:r>
          </a:p>
          <a:p>
            <a:pPr lvl="1" eaLnBrk="1" hangingPunct="1"/>
            <a:r>
              <a:rPr lang="en-US" altLang="en-US" dirty="0" err="1">
                <a:solidFill>
                  <a:srgbClr val="C0504D"/>
                </a:solidFill>
              </a:rPr>
              <a:t>LabelMe</a:t>
            </a:r>
            <a:r>
              <a:rPr lang="en-US" altLang="en-US" dirty="0">
                <a:solidFill>
                  <a:srgbClr val="C0504D"/>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incentive</a:t>
            </a:r>
          </a:p>
          <a:p>
            <a:pPr eaLnBrk="1" hangingPunct="1"/>
            <a:r>
              <a:rPr lang="en-US" altLang="en-US" dirty="0">
                <a:solidFill>
                  <a:srgbClr val="00B050"/>
                </a:solidFill>
              </a:rPr>
              <a:t>Labels for free / Auto Labeling</a:t>
            </a:r>
          </a:p>
        </p:txBody>
      </p:sp>
    </p:spTree>
    <p:extLst>
      <p:ext uri="{BB962C8B-B14F-4D97-AF65-F5344CB8AC3E}">
        <p14:creationId xmlns:p14="http://schemas.microsoft.com/office/powerpoint/2010/main" val="291957035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01"/>
            <a:ext cx="8229600" cy="639763"/>
          </a:xfrm>
        </p:spPr>
        <p:txBody>
          <a:bodyPr rtlCol="0">
            <a:normAutofit fontScale="62500" lnSpcReduction="20000"/>
          </a:bodyPr>
          <a:lstStyle/>
          <a:p>
            <a:pPr marL="342878" indent="-342878" algn="ctr" eaLnBrk="1" fontAlgn="auto" hangingPunct="1">
              <a:spcAft>
                <a:spcPts val="0"/>
              </a:spcAft>
              <a:buNone/>
              <a:defRPr/>
            </a:pPr>
            <a:r>
              <a:rPr lang="en-US" dirty="0"/>
              <a:t>Luis von </a:t>
            </a:r>
            <a:r>
              <a:rPr lang="en-US" dirty="0" err="1"/>
              <a:t>Ahn</a:t>
            </a:r>
            <a:r>
              <a:rPr lang="en-US" dirty="0"/>
              <a:t> and Laura </a:t>
            </a:r>
            <a:r>
              <a:rPr lang="en-US" dirty="0" err="1"/>
              <a:t>Dabbish</a:t>
            </a:r>
            <a:r>
              <a:rPr lang="en-US" dirty="0"/>
              <a:t>. </a:t>
            </a:r>
            <a:r>
              <a:rPr lang="en-US" dirty="0">
                <a:hlinkClick r:id="rId2"/>
              </a:rPr>
              <a:t>Labeling Images with a Computer Game</a:t>
            </a:r>
            <a:r>
              <a:rPr lang="en-US" dirty="0"/>
              <a:t>. ACM Conf. on Human Factors in Computing Systems, CHI 2004</a:t>
            </a:r>
          </a:p>
        </p:txBody>
      </p:sp>
      <p:pic>
        <p:nvPicPr>
          <p:cNvPr id="46083"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31006" t="4668" r="30632" b="46161"/>
          <a:stretch>
            <a:fillRect/>
          </a:stretch>
        </p:blipFill>
        <p:spPr bwMode="auto">
          <a:xfrm>
            <a:off x="2587625" y="304800"/>
            <a:ext cx="70167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SP Gam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381000"/>
            <a:ext cx="10565472" cy="5943600"/>
          </a:xfrm>
        </p:spPr>
      </p:pic>
    </p:spTree>
    <p:extLst>
      <p:ext uri="{BB962C8B-B14F-4D97-AF65-F5344CB8AC3E}">
        <p14:creationId xmlns:p14="http://schemas.microsoft.com/office/powerpoint/2010/main" val="4288241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a:solidFill>
                  <a:srgbClr val="00B050"/>
                </a:solidFill>
              </a:rPr>
              <a:t>Crowdsourcing: Annotation with non-experts</a:t>
            </a:r>
          </a:p>
          <a:p>
            <a:pPr lvl="1" eaLnBrk="1" hangingPunct="1"/>
            <a:r>
              <a:rPr lang="en-US" altLang="en-US" dirty="0" err="1">
                <a:solidFill>
                  <a:srgbClr val="C0504D"/>
                </a:solidFill>
              </a:rPr>
              <a:t>LabelMe</a:t>
            </a:r>
            <a:r>
              <a:rPr lang="en-US" altLang="en-US" dirty="0">
                <a:solidFill>
                  <a:srgbClr val="C0504D"/>
                </a:solidFill>
              </a:rPr>
              <a:t> – no incentive (altruism, perhaps)</a:t>
            </a:r>
          </a:p>
          <a:p>
            <a:pPr lvl="1" eaLnBrk="1" hangingPunct="1"/>
            <a:r>
              <a:rPr lang="en-US" altLang="en-US" dirty="0">
                <a:solidFill>
                  <a:srgbClr val="C0504D"/>
                </a:solidFill>
              </a:rPr>
              <a:t>ESP Game – fun incentive (not fun enough?)</a:t>
            </a:r>
          </a:p>
          <a:p>
            <a:pPr lvl="1" eaLnBrk="1" hangingPunct="1"/>
            <a:r>
              <a:rPr lang="en-US" altLang="en-US" dirty="0">
                <a:solidFill>
                  <a:srgbClr val="00B050"/>
                </a:solidFill>
              </a:rPr>
              <a:t>Mechanical Turk – financial incentive</a:t>
            </a:r>
          </a:p>
          <a:p>
            <a:pPr eaLnBrk="1" hangingPunct="1"/>
            <a:r>
              <a:rPr lang="en-US" altLang="en-US" dirty="0">
                <a:solidFill>
                  <a:srgbClr val="00B050"/>
                </a:solidFill>
              </a:rPr>
              <a:t>Labels for free / Auto Labeling</a:t>
            </a:r>
          </a:p>
        </p:txBody>
      </p:sp>
    </p:spTree>
    <p:extLst>
      <p:ext uri="{BB962C8B-B14F-4D97-AF65-F5344CB8AC3E}">
        <p14:creationId xmlns:p14="http://schemas.microsoft.com/office/powerpoint/2010/main" val="3380543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1" descr="-000006.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1" descr="-000007.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has changed in the last 20 years?</a:t>
            </a:r>
          </a:p>
        </p:txBody>
      </p:sp>
      <p:sp>
        <p:nvSpPr>
          <p:cNvPr id="3" name="Content Placeholder 2"/>
          <p:cNvSpPr>
            <a:spLocks noGrp="1"/>
          </p:cNvSpPr>
          <p:nvPr>
            <p:ph idx="1"/>
          </p:nvPr>
        </p:nvSpPr>
        <p:spPr/>
        <p:txBody>
          <a:bodyPr/>
          <a:lstStyle/>
          <a:p>
            <a:r>
              <a:rPr lang="en-US" dirty="0"/>
              <a:t>The Internet</a:t>
            </a:r>
          </a:p>
          <a:p>
            <a:r>
              <a:rPr lang="en-US" dirty="0"/>
              <a:t>Crowdsourcing</a:t>
            </a:r>
          </a:p>
          <a:p>
            <a:r>
              <a:rPr lang="en-US" dirty="0"/>
              <a:t>Learning representations from the data these sources provide (deep learning)</a:t>
            </a:r>
          </a:p>
          <a:p>
            <a:r>
              <a:rPr lang="en-US" dirty="0"/>
              <a:t>The inevitable Moore’s-law-</a:t>
            </a:r>
            <a:r>
              <a:rPr lang="en-US" dirty="0" err="1"/>
              <a:t>esque</a:t>
            </a:r>
            <a:r>
              <a:rPr lang="en-US" dirty="0"/>
              <a:t> increase in compute that allows large scale deep learning</a:t>
            </a:r>
          </a:p>
          <a:p>
            <a:pPr lvl="1"/>
            <a:endParaRPr lang="en-US" dirty="0"/>
          </a:p>
        </p:txBody>
      </p:sp>
    </p:spTree>
    <p:extLst>
      <p:ext uri="{BB962C8B-B14F-4D97-AF65-F5344CB8AC3E}">
        <p14:creationId xmlns:p14="http://schemas.microsoft.com/office/powerpoint/2010/main" val="268184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1" descr="-000008.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1" descr="-000009.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1" descr="-000010.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1" descr="-000011.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1" descr="-000012.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1" descr="-000013.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1" descr="-000014.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2209800" y="685801"/>
            <a:ext cx="7772400" cy="1470025"/>
          </a:xfrm>
        </p:spPr>
        <p:txBody>
          <a:bodyPr/>
          <a:lstStyle/>
          <a:p>
            <a:pPr eaLnBrk="1" hangingPunct="1"/>
            <a:r>
              <a:rPr lang="en-US" altLang="en-US" dirty="0"/>
              <a:t>Utility data annotation via Amazon Mechanical Turk</a:t>
            </a:r>
          </a:p>
        </p:txBody>
      </p:sp>
      <p:sp>
        <p:nvSpPr>
          <p:cNvPr id="2051" name="Rectangle 3"/>
          <p:cNvSpPr>
            <a:spLocks noGrp="1" noChangeArrowheads="1"/>
          </p:cNvSpPr>
          <p:nvPr>
            <p:ph type="subTitle" idx="1"/>
          </p:nvPr>
        </p:nvSpPr>
        <p:spPr>
          <a:xfrm>
            <a:off x="2438400" y="4114800"/>
            <a:ext cx="7315200" cy="1752600"/>
          </a:xfrm>
        </p:spPr>
        <p:txBody>
          <a:bodyPr/>
          <a:lstStyle/>
          <a:p>
            <a:pPr eaLnBrk="1" hangingPunct="1">
              <a:buFont typeface="Arial" charset="0"/>
              <a:buNone/>
              <a:defRPr/>
            </a:pPr>
            <a:r>
              <a:rPr lang="en-US" sz="2800" dirty="0"/>
              <a:t>Alexander Sorokin</a:t>
            </a:r>
          </a:p>
          <a:p>
            <a:pPr eaLnBrk="1" hangingPunct="1">
              <a:buFont typeface="Arial" charset="0"/>
              <a:buNone/>
              <a:defRPr/>
            </a:pPr>
            <a:r>
              <a:rPr lang="en-US" sz="2800" dirty="0"/>
              <a:t>David Forsyth</a:t>
            </a:r>
          </a:p>
          <a:p>
            <a:pPr eaLnBrk="1" hangingPunct="1">
              <a:buFont typeface="Arial" charset="0"/>
              <a:buNone/>
              <a:defRPr/>
            </a:pPr>
            <a:r>
              <a:rPr lang="en-US" sz="2800" dirty="0"/>
              <a:t>CVPR Workshops 2008</a:t>
            </a:r>
          </a:p>
          <a:p>
            <a:pPr eaLnBrk="1" hangingPunct="1">
              <a:buFont typeface="Arial" charset="0"/>
              <a:buNone/>
              <a:defRPr/>
            </a:pPr>
            <a:endParaRPr lang="en-US" sz="2800" dirty="0"/>
          </a:p>
          <a:p>
            <a:pPr eaLnBrk="1" hangingPunct="1">
              <a:buFont typeface="Arial" charset="0"/>
              <a:buNone/>
              <a:defRPr/>
            </a:pPr>
            <a:r>
              <a:rPr lang="en-US" sz="2800" dirty="0"/>
              <a:t>Slides by Alexander Sorokin</a:t>
            </a:r>
          </a:p>
        </p:txBody>
      </p:sp>
      <p:pic>
        <p:nvPicPr>
          <p:cNvPr id="55300" name="Picture 4" descr="labeled_example_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743200"/>
            <a:ext cx="609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5"/>
          <p:cNvSpPr txBox="1">
            <a:spLocks noChangeArrowheads="1"/>
          </p:cNvSpPr>
          <p:nvPr/>
        </p:nvSpPr>
        <p:spPr bwMode="auto">
          <a:xfrm>
            <a:off x="4159250" y="3159125"/>
            <a:ext cx="4984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   X   100 000   =   $5000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40"/>
          <p:cNvSpPr>
            <a:spLocks noChangeArrowheads="1"/>
          </p:cNvSpPr>
          <p:nvPr/>
        </p:nvSpPr>
        <p:spPr bwMode="auto">
          <a:xfrm>
            <a:off x="1981200" y="2514600"/>
            <a:ext cx="2209800" cy="2819400"/>
          </a:xfrm>
          <a:prstGeom prst="rect">
            <a:avLst/>
          </a:prstGeom>
          <a:solidFill>
            <a:schemeClr val="accent1"/>
          </a:solidFill>
          <a:ln w="9525">
            <a:solidFill>
              <a:schemeClr val="tx1"/>
            </a:solidFill>
            <a:miter lim="800000"/>
            <a:headEnd/>
            <a:tailEnd/>
          </a:ln>
        </p:spPr>
        <p:txBody>
          <a:bodyPr wrap="none" anchor="b"/>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56323" name="Rectangle 12"/>
          <p:cNvSpPr>
            <a:spLocks noChangeArrowheads="1"/>
          </p:cNvSpPr>
          <p:nvPr/>
        </p:nvSpPr>
        <p:spPr bwMode="auto">
          <a:xfrm>
            <a:off x="1905000" y="2438400"/>
            <a:ext cx="2209800" cy="2819400"/>
          </a:xfrm>
          <a:prstGeom prst="rect">
            <a:avLst/>
          </a:prstGeom>
          <a:solidFill>
            <a:schemeClr val="accent1"/>
          </a:solidFill>
          <a:ln w="9525">
            <a:solidFill>
              <a:schemeClr val="tx1"/>
            </a:solidFill>
            <a:miter lim="800000"/>
            <a:headEnd/>
            <a:tailEnd/>
          </a:ln>
        </p:spPr>
        <p:txBody>
          <a:bodyPr wrap="none" anchor="b"/>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b="1">
                <a:latin typeface="Arial" panose="020B0604020202020204" pitchFamily="34" charset="0"/>
              </a:rPr>
              <a:t>Task</a:t>
            </a:r>
            <a:endParaRPr lang="en-US" altLang="en-US" sz="1800">
              <a:latin typeface="Arial" panose="020B0604020202020204" pitchFamily="34" charset="0"/>
            </a:endParaRPr>
          </a:p>
        </p:txBody>
      </p:sp>
      <p:sp>
        <p:nvSpPr>
          <p:cNvPr id="56324" name="Rectangle 2"/>
          <p:cNvSpPr>
            <a:spLocks noGrp="1" noChangeArrowheads="1"/>
          </p:cNvSpPr>
          <p:nvPr>
            <p:ph type="title"/>
          </p:nvPr>
        </p:nvSpPr>
        <p:spPr/>
        <p:txBody>
          <a:bodyPr/>
          <a:lstStyle/>
          <a:p>
            <a:pPr eaLnBrk="1" hangingPunct="1"/>
            <a:r>
              <a:rPr lang="en-US" altLang="en-US"/>
              <a:t>Amazon Mechanical Turk</a:t>
            </a:r>
          </a:p>
        </p:txBody>
      </p:sp>
      <p:pic>
        <p:nvPicPr>
          <p:cNvPr id="563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2590801"/>
            <a:ext cx="121761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10"/>
          <p:cNvSpPr txBox="1">
            <a:spLocks noChangeArrowheads="1"/>
          </p:cNvSpPr>
          <p:nvPr/>
        </p:nvSpPr>
        <p:spPr bwMode="auto">
          <a:xfrm>
            <a:off x="2057400" y="4191000"/>
            <a:ext cx="155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Is this a dog?</a:t>
            </a:r>
          </a:p>
        </p:txBody>
      </p:sp>
      <p:sp>
        <p:nvSpPr>
          <p:cNvPr id="56327" name="Text Box 11"/>
          <p:cNvSpPr txBox="1">
            <a:spLocks noChangeArrowheads="1"/>
          </p:cNvSpPr>
          <p:nvPr/>
        </p:nvSpPr>
        <p:spPr bwMode="auto">
          <a:xfrm>
            <a:off x="2209800" y="4572000"/>
            <a:ext cx="76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o Yes</a:t>
            </a:r>
          </a:p>
          <a:p>
            <a:pPr eaLnBrk="1" hangingPunct="1">
              <a:spcBef>
                <a:spcPct val="0"/>
              </a:spcBef>
              <a:buFontTx/>
              <a:buNone/>
            </a:pPr>
            <a:r>
              <a:rPr lang="en-US" altLang="en-US" sz="1800">
                <a:latin typeface="Arial" panose="020B0604020202020204" pitchFamily="34" charset="0"/>
              </a:rPr>
              <a:t>o No</a:t>
            </a:r>
          </a:p>
        </p:txBody>
      </p:sp>
      <p:sp>
        <p:nvSpPr>
          <p:cNvPr id="56328" name="Text Box 17"/>
          <p:cNvSpPr txBox="1">
            <a:spLocks noChangeArrowheads="1"/>
          </p:cNvSpPr>
          <p:nvPr/>
        </p:nvSpPr>
        <p:spPr bwMode="auto">
          <a:xfrm>
            <a:off x="5737225" y="3725863"/>
            <a:ext cx="184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56329" name="AutoShape 18"/>
          <p:cNvSpPr>
            <a:spLocks noChangeArrowheads="1"/>
          </p:cNvSpPr>
          <p:nvPr/>
        </p:nvSpPr>
        <p:spPr bwMode="auto">
          <a:xfrm>
            <a:off x="8534400" y="2514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0" name="AutoShape 19"/>
          <p:cNvSpPr>
            <a:spLocks noChangeArrowheads="1"/>
          </p:cNvSpPr>
          <p:nvPr/>
        </p:nvSpPr>
        <p:spPr bwMode="auto">
          <a:xfrm>
            <a:off x="9144000" y="3276600"/>
            <a:ext cx="1066800" cy="10668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1" name="AutoShape 20"/>
          <p:cNvSpPr>
            <a:spLocks noChangeArrowheads="1"/>
          </p:cNvSpPr>
          <p:nvPr/>
        </p:nvSpPr>
        <p:spPr bwMode="auto">
          <a:xfrm>
            <a:off x="9220200" y="2514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2" name="Text Box 21"/>
          <p:cNvSpPr txBox="1">
            <a:spLocks noChangeArrowheads="1"/>
          </p:cNvSpPr>
          <p:nvPr/>
        </p:nvSpPr>
        <p:spPr bwMode="auto">
          <a:xfrm>
            <a:off x="8213725" y="1800225"/>
            <a:ext cx="1039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Workers</a:t>
            </a:r>
          </a:p>
        </p:txBody>
      </p:sp>
      <p:sp>
        <p:nvSpPr>
          <p:cNvPr id="56333" name="Line 22"/>
          <p:cNvSpPr>
            <a:spLocks noChangeShapeType="1"/>
          </p:cNvSpPr>
          <p:nvPr/>
        </p:nvSpPr>
        <p:spPr bwMode="auto">
          <a:xfrm flipH="1">
            <a:off x="4191000" y="3886200"/>
            <a:ext cx="480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4" name="Text Box 25"/>
          <p:cNvSpPr txBox="1">
            <a:spLocks noChangeArrowheads="1"/>
          </p:cNvSpPr>
          <p:nvPr/>
        </p:nvSpPr>
        <p:spPr bwMode="auto">
          <a:xfrm>
            <a:off x="7019926" y="3505200"/>
            <a:ext cx="1454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Answer: Yes</a:t>
            </a:r>
          </a:p>
        </p:txBody>
      </p:sp>
      <p:sp>
        <p:nvSpPr>
          <p:cNvPr id="56335" name="Line 28"/>
          <p:cNvSpPr>
            <a:spLocks noChangeShapeType="1"/>
          </p:cNvSpPr>
          <p:nvPr/>
        </p:nvSpPr>
        <p:spPr bwMode="auto">
          <a:xfrm>
            <a:off x="4343400" y="3352800"/>
            <a:ext cx="472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6" name="Text Box 29"/>
          <p:cNvSpPr txBox="1">
            <a:spLocks noChangeArrowheads="1"/>
          </p:cNvSpPr>
          <p:nvPr/>
        </p:nvSpPr>
        <p:spPr bwMode="auto">
          <a:xfrm>
            <a:off x="6553201" y="2943225"/>
            <a:ext cx="1338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Task: Dog?</a:t>
            </a:r>
          </a:p>
        </p:txBody>
      </p:sp>
      <p:sp>
        <p:nvSpPr>
          <p:cNvPr id="56337" name="Line 30"/>
          <p:cNvSpPr>
            <a:spLocks noChangeShapeType="1"/>
          </p:cNvSpPr>
          <p:nvPr/>
        </p:nvSpPr>
        <p:spPr bwMode="auto">
          <a:xfrm>
            <a:off x="4419600" y="4419600"/>
            <a:ext cx="472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8" name="Text Box 31"/>
          <p:cNvSpPr txBox="1">
            <a:spLocks noChangeArrowheads="1"/>
          </p:cNvSpPr>
          <p:nvPr/>
        </p:nvSpPr>
        <p:spPr bwMode="auto">
          <a:xfrm>
            <a:off x="6553200" y="403860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Pay: $0.01</a:t>
            </a:r>
          </a:p>
        </p:txBody>
      </p:sp>
      <p:sp>
        <p:nvSpPr>
          <p:cNvPr id="56339" name="Rectangle 16"/>
          <p:cNvSpPr>
            <a:spLocks noChangeArrowheads="1"/>
          </p:cNvSpPr>
          <p:nvPr/>
        </p:nvSpPr>
        <p:spPr bwMode="auto">
          <a:xfrm>
            <a:off x="4953000" y="3124200"/>
            <a:ext cx="1447800" cy="1447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Broker</a:t>
            </a:r>
          </a:p>
        </p:txBody>
      </p:sp>
      <p:sp>
        <p:nvSpPr>
          <p:cNvPr id="56340" name="AutoShape 32"/>
          <p:cNvSpPr>
            <a:spLocks noChangeArrowheads="1"/>
          </p:cNvSpPr>
          <p:nvPr/>
        </p:nvSpPr>
        <p:spPr bwMode="auto">
          <a:xfrm>
            <a:off x="9448800" y="2209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1" name="AutoShape 33"/>
          <p:cNvSpPr>
            <a:spLocks noChangeArrowheads="1"/>
          </p:cNvSpPr>
          <p:nvPr/>
        </p:nvSpPr>
        <p:spPr bwMode="auto">
          <a:xfrm>
            <a:off x="8915400" y="2209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2" name="AutoShape 34"/>
          <p:cNvSpPr>
            <a:spLocks noChangeArrowheads="1"/>
          </p:cNvSpPr>
          <p:nvPr/>
        </p:nvSpPr>
        <p:spPr bwMode="auto">
          <a:xfrm>
            <a:off x="90678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3" name="AutoShape 36"/>
          <p:cNvSpPr>
            <a:spLocks noChangeArrowheads="1"/>
          </p:cNvSpPr>
          <p:nvPr/>
        </p:nvSpPr>
        <p:spPr bwMode="auto">
          <a:xfrm>
            <a:off x="93726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4" name="AutoShape 37"/>
          <p:cNvSpPr>
            <a:spLocks noChangeArrowheads="1"/>
          </p:cNvSpPr>
          <p:nvPr/>
        </p:nvSpPr>
        <p:spPr bwMode="auto">
          <a:xfrm>
            <a:off x="9677400" y="4800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5" name="AutoShape 38"/>
          <p:cNvSpPr>
            <a:spLocks noChangeArrowheads="1"/>
          </p:cNvSpPr>
          <p:nvPr/>
        </p:nvSpPr>
        <p:spPr bwMode="auto">
          <a:xfrm>
            <a:off x="9296400" y="4876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6" name="AutoShape 35"/>
          <p:cNvSpPr>
            <a:spLocks noChangeArrowheads="1"/>
          </p:cNvSpPr>
          <p:nvPr/>
        </p:nvSpPr>
        <p:spPr bwMode="auto">
          <a:xfrm>
            <a:off x="96012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7" name="AutoShape 39"/>
          <p:cNvSpPr>
            <a:spLocks noChangeArrowheads="1"/>
          </p:cNvSpPr>
          <p:nvPr/>
        </p:nvSpPr>
        <p:spPr bwMode="auto">
          <a:xfrm>
            <a:off x="8839200" y="24384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8" name="Text Box 41"/>
          <p:cNvSpPr txBox="1">
            <a:spLocks noChangeArrowheads="1"/>
          </p:cNvSpPr>
          <p:nvPr/>
        </p:nvSpPr>
        <p:spPr bwMode="auto">
          <a:xfrm>
            <a:off x="4583113" y="4543425"/>
            <a:ext cx="1813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www.mturk.com</a:t>
            </a:r>
          </a:p>
        </p:txBody>
      </p:sp>
      <p:sp>
        <p:nvSpPr>
          <p:cNvPr id="56349" name="Text Box 42"/>
          <p:cNvSpPr txBox="1">
            <a:spLocks noChangeArrowheads="1"/>
          </p:cNvSpPr>
          <p:nvPr/>
        </p:nvSpPr>
        <p:spPr bwMode="auto">
          <a:xfrm>
            <a:off x="2438401" y="5410200"/>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 $0.01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a:t>Annotation protocols</a:t>
            </a:r>
          </a:p>
        </p:txBody>
      </p:sp>
      <p:sp>
        <p:nvSpPr>
          <p:cNvPr id="57347" name="Rectangle 3"/>
          <p:cNvSpPr>
            <a:spLocks noGrp="1" noChangeArrowheads="1"/>
          </p:cNvSpPr>
          <p:nvPr>
            <p:ph type="body" idx="1"/>
          </p:nvPr>
        </p:nvSpPr>
        <p:spPr/>
        <p:txBody>
          <a:bodyPr/>
          <a:lstStyle/>
          <a:p>
            <a:pPr eaLnBrk="1" hangingPunct="1"/>
            <a:r>
              <a:rPr lang="en-US" altLang="en-US"/>
              <a:t>Type keywords</a:t>
            </a:r>
          </a:p>
          <a:p>
            <a:pPr eaLnBrk="1" hangingPunct="1"/>
            <a:r>
              <a:rPr lang="en-US" altLang="en-US"/>
              <a:t>Select relevant images</a:t>
            </a:r>
          </a:p>
          <a:p>
            <a:pPr eaLnBrk="1" hangingPunct="1"/>
            <a:r>
              <a:rPr lang="en-US" altLang="en-US"/>
              <a:t>Click on landmarks</a:t>
            </a:r>
          </a:p>
          <a:p>
            <a:pPr eaLnBrk="1" hangingPunct="1"/>
            <a:r>
              <a:rPr lang="en-US" altLang="en-US"/>
              <a:t>Outline something</a:t>
            </a:r>
          </a:p>
          <a:p>
            <a:pPr eaLnBrk="1" hangingPunct="1"/>
            <a:r>
              <a:rPr lang="en-US" altLang="en-US"/>
              <a:t>Detect features</a:t>
            </a:r>
          </a:p>
          <a:p>
            <a:pPr eaLnBrk="1" hangingPunct="1"/>
            <a:endParaRPr lang="en-US" altLang="en-US"/>
          </a:p>
          <a:p>
            <a:pPr lvl="1" eaLnBrk="1" hangingPunct="1">
              <a:buFontTx/>
              <a:buNone/>
            </a:pPr>
            <a:r>
              <a:rPr lang="en-US" altLang="en-US"/>
              <a:t>……….. anything else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Internet has some rough edges</a:t>
            </a:r>
          </a:p>
        </p:txBody>
      </p:sp>
      <p:sp>
        <p:nvSpPr>
          <p:cNvPr id="3" name="Content Placeholder 2"/>
          <p:cNvSpPr>
            <a:spLocks noGrp="1"/>
          </p:cNvSpPr>
          <p:nvPr>
            <p:ph idx="1"/>
          </p:nvPr>
        </p:nvSpPr>
        <p:spPr/>
        <p:txBody>
          <a:bodyPr/>
          <a:lstStyle/>
          <a:p>
            <a:r>
              <a:rPr lang="en-US" dirty="0">
                <a:hlinkClick r:id="rId2"/>
              </a:rPr>
              <a:t>https://en.wikipedia.org/wiki/Tay_(bot)</a:t>
            </a:r>
            <a:r>
              <a:rPr lang="en-US" dirty="0"/>
              <a:t> in 2016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362201"/>
            <a:ext cx="5943600" cy="3343275"/>
          </a:xfrm>
          <a:prstGeom prst="rect">
            <a:avLst/>
          </a:prstGeom>
        </p:spPr>
      </p:pic>
      <p:sp>
        <p:nvSpPr>
          <p:cNvPr id="5" name="Rectangle 4"/>
          <p:cNvSpPr/>
          <p:nvPr/>
        </p:nvSpPr>
        <p:spPr>
          <a:xfrm>
            <a:off x="1752600" y="5791200"/>
            <a:ext cx="8839200" cy="923330"/>
          </a:xfrm>
          <a:prstGeom prst="rect">
            <a:avLst/>
          </a:prstGeom>
        </p:spPr>
        <p:txBody>
          <a:bodyPr wrap="square">
            <a:spAutoFit/>
          </a:bodyPr>
          <a:lstStyle/>
          <a:p>
            <a:r>
              <a:rPr lang="en-US" dirty="0"/>
              <a:t>Microsoft was "deeply sorry for the unintended offensive and hurtful tweets from </a:t>
            </a:r>
            <a:r>
              <a:rPr lang="en-US" dirty="0" err="1"/>
              <a:t>Tay</a:t>
            </a:r>
            <a:r>
              <a:rPr lang="en-US" dirty="0"/>
              <a:t>", and would "look to bring </a:t>
            </a:r>
            <a:r>
              <a:rPr lang="en-US" dirty="0" err="1"/>
              <a:t>Tay</a:t>
            </a:r>
            <a:r>
              <a:rPr lang="en-US" dirty="0"/>
              <a:t> back only when we are confident we can better anticipate malicious intent that conflicts with our principles and values".</a:t>
            </a:r>
          </a:p>
        </p:txBody>
      </p:sp>
    </p:spTree>
    <p:extLst>
      <p:ext uri="{BB962C8B-B14F-4D97-AF65-F5344CB8AC3E}">
        <p14:creationId xmlns:p14="http://schemas.microsoft.com/office/powerpoint/2010/main" val="4091232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a:t>Type keywords</a:t>
            </a:r>
          </a:p>
        </p:txBody>
      </p:sp>
      <p:pic>
        <p:nvPicPr>
          <p:cNvPr id="58371" name="Picture 5" descr="imagetagging_ex"/>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209800" y="2433639"/>
            <a:ext cx="7772400" cy="3132137"/>
          </a:xfrm>
        </p:spPr>
      </p:pic>
      <p:sp>
        <p:nvSpPr>
          <p:cNvPr id="58372" name="Rectangle 6"/>
          <p:cNvSpPr>
            <a:spLocks noChangeArrowheads="1"/>
          </p:cNvSpPr>
          <p:nvPr/>
        </p:nvSpPr>
        <p:spPr bwMode="auto">
          <a:xfrm>
            <a:off x="2209800" y="6019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kumimoji="1" lang="en-US" altLang="en-US" sz="1200">
                <a:latin typeface="Helvetica" panose="020B0604020202020204" pitchFamily="34" charset="0"/>
                <a:hlinkClick r:id="rId4"/>
              </a:rPr>
              <a:t>http://austinsmoke.com/turk/</a:t>
            </a:r>
            <a:r>
              <a:rPr kumimoji="1" lang="en-US" altLang="en-US" sz="1200">
                <a:latin typeface="Helvetica" panose="020B0604020202020204" pitchFamily="34" charset="0"/>
              </a:rPr>
              <a:t>.</a:t>
            </a:r>
          </a:p>
        </p:txBody>
      </p:sp>
      <p:sp>
        <p:nvSpPr>
          <p:cNvPr id="58373" name="Text Box 7"/>
          <p:cNvSpPr txBox="1">
            <a:spLocks noChangeArrowheads="1"/>
          </p:cNvSpPr>
          <p:nvPr/>
        </p:nvSpPr>
        <p:spPr bwMode="auto">
          <a:xfrm>
            <a:off x="1828801" y="60198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a:t>Select examples </a:t>
            </a:r>
          </a:p>
        </p:txBody>
      </p:sp>
      <p:pic>
        <p:nvPicPr>
          <p:cNvPr id="59395" name="Picture 7"/>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057400" y="1905000"/>
            <a:ext cx="3627438" cy="3733800"/>
          </a:xfrm>
          <a:noFill/>
        </p:spPr>
      </p:pic>
      <p:pic>
        <p:nvPicPr>
          <p:cNvPr id="5939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05001"/>
            <a:ext cx="42672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9"/>
          <p:cNvSpPr txBox="1">
            <a:spLocks noChangeArrowheads="1"/>
          </p:cNvSpPr>
          <p:nvPr/>
        </p:nvSpPr>
        <p:spPr bwMode="auto">
          <a:xfrm>
            <a:off x="4267200" y="5867400"/>
            <a:ext cx="4027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Joint work with Tamara and Alex Berg</a:t>
            </a:r>
          </a:p>
        </p:txBody>
      </p:sp>
      <p:sp>
        <p:nvSpPr>
          <p:cNvPr id="59398" name="Rectangle 10"/>
          <p:cNvSpPr>
            <a:spLocks noChangeArrowheads="1"/>
          </p:cNvSpPr>
          <p:nvPr/>
        </p:nvSpPr>
        <p:spPr bwMode="auto">
          <a:xfrm>
            <a:off x="3429000" y="6324600"/>
            <a:ext cx="621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http://visionpc.cs.uiuc.edu/~largescale/data/simpleevaluation/html/horse.html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a:t>Select examples</a:t>
            </a:r>
          </a:p>
        </p:txBody>
      </p:sp>
      <p:sp>
        <p:nvSpPr>
          <p:cNvPr id="60419" name="Rectangle 5"/>
          <p:cNvSpPr>
            <a:spLocks noChangeArrowheads="1"/>
          </p:cNvSpPr>
          <p:nvPr/>
        </p:nvSpPr>
        <p:spPr bwMode="auto">
          <a:xfrm>
            <a:off x="6172200" y="6324600"/>
            <a:ext cx="419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400">
                <a:latin typeface="Arial" panose="020B0604020202020204" pitchFamily="34" charset="0"/>
              </a:rPr>
              <a:t>requester mtlabel</a:t>
            </a:r>
          </a:p>
        </p:txBody>
      </p:sp>
      <p:sp>
        <p:nvSpPr>
          <p:cNvPr id="60420" name="Text Box 6"/>
          <p:cNvSpPr txBox="1">
            <a:spLocks noChangeArrowheads="1"/>
          </p:cNvSpPr>
          <p:nvPr/>
        </p:nvSpPr>
        <p:spPr bwMode="auto">
          <a:xfrm>
            <a:off x="1828801" y="62484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$0.02</a:t>
            </a:r>
          </a:p>
        </p:txBody>
      </p:sp>
      <p:pic>
        <p:nvPicPr>
          <p:cNvPr id="60421" name="Picture 9"/>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428875" y="1981200"/>
            <a:ext cx="7334250" cy="4038600"/>
          </a:xfr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a:t>Click on landmarks</a:t>
            </a:r>
          </a:p>
        </p:txBody>
      </p:sp>
      <p:pic>
        <p:nvPicPr>
          <p:cNvPr id="61443" name="Picture 5" descr="Picture 5"/>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1828801" y="1905000"/>
            <a:ext cx="4054475" cy="4038600"/>
          </a:xfrm>
        </p:spPr>
      </p:pic>
      <p:pic>
        <p:nvPicPr>
          <p:cNvPr id="61444" name="Picture 6" descr="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905001"/>
            <a:ext cx="298450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7"/>
          <p:cNvSpPr>
            <a:spLocks noChangeArrowheads="1"/>
          </p:cNvSpPr>
          <p:nvPr/>
        </p:nvSpPr>
        <p:spPr bwMode="auto">
          <a:xfrm>
            <a:off x="4343400" y="3276600"/>
            <a:ext cx="8382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46" name="Line 9"/>
          <p:cNvSpPr>
            <a:spLocks noChangeShapeType="1"/>
          </p:cNvSpPr>
          <p:nvPr/>
        </p:nvSpPr>
        <p:spPr bwMode="auto">
          <a:xfrm flipH="1">
            <a:off x="4343400" y="1905000"/>
            <a:ext cx="23622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7" name="Line 10"/>
          <p:cNvSpPr>
            <a:spLocks noChangeShapeType="1"/>
          </p:cNvSpPr>
          <p:nvPr/>
        </p:nvSpPr>
        <p:spPr bwMode="auto">
          <a:xfrm flipH="1" flipV="1">
            <a:off x="4419600" y="4648200"/>
            <a:ext cx="22860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8" name="Text Box 12"/>
          <p:cNvSpPr txBox="1">
            <a:spLocks noChangeArrowheads="1"/>
          </p:cNvSpPr>
          <p:nvPr/>
        </p:nvSpPr>
        <p:spPr bwMode="auto">
          <a:xfrm>
            <a:off x="1905001" y="60960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sp>
        <p:nvSpPr>
          <p:cNvPr id="61449" name="Rectangle 13"/>
          <p:cNvSpPr>
            <a:spLocks noChangeArrowheads="1"/>
          </p:cNvSpPr>
          <p:nvPr/>
        </p:nvSpPr>
        <p:spPr bwMode="auto">
          <a:xfrm>
            <a:off x="4343401" y="6172200"/>
            <a:ext cx="5775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http://vision-app1.cs.uiuc.edu/mt/results/people14-batch11/p7/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a:t>Outline something</a:t>
            </a:r>
          </a:p>
        </p:txBody>
      </p:sp>
      <p:pic>
        <p:nvPicPr>
          <p:cNvPr id="62467" name="Picture 4" descr="person_outline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52600"/>
            <a:ext cx="2565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5"/>
          <p:cNvSpPr txBox="1">
            <a:spLocks noChangeArrowheads="1"/>
          </p:cNvSpPr>
          <p:nvPr/>
        </p:nvSpPr>
        <p:spPr bwMode="auto">
          <a:xfrm>
            <a:off x="1981201" y="60198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pic>
        <p:nvPicPr>
          <p:cNvPr id="62469" name="Picture 6" descr="person_outline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676400"/>
            <a:ext cx="2501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7"/>
          <p:cNvSpPr>
            <a:spLocks noChangeArrowheads="1"/>
          </p:cNvSpPr>
          <p:nvPr/>
        </p:nvSpPr>
        <p:spPr bwMode="auto">
          <a:xfrm>
            <a:off x="3573635" y="6019800"/>
            <a:ext cx="6843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400">
                <a:latin typeface="Arial" panose="020B0604020202020204" pitchFamily="34" charset="0"/>
                <a:hlinkClick r:id="rId5"/>
              </a:rPr>
              <a:t>http://visionpc.cs.uiuc.edu/~largescale/results/production-3-2/results_page_013.html</a:t>
            </a:r>
            <a:endParaRPr lang="en-US" altLang="en-US" sz="1400">
              <a:latin typeface="Arial" panose="020B0604020202020204" pitchFamily="34" charset="0"/>
            </a:endParaRPr>
          </a:p>
          <a:p>
            <a:pPr algn="r" eaLnBrk="1" hangingPunct="1">
              <a:spcBef>
                <a:spcPct val="0"/>
              </a:spcBef>
              <a:buFontTx/>
              <a:buNone/>
            </a:pPr>
            <a:r>
              <a:rPr lang="en-US" altLang="en-US" sz="1400">
                <a:latin typeface="Arial" panose="020B0604020202020204" pitchFamily="34" charset="0"/>
              </a:rPr>
              <a:t>Data from Ramanan NIPS06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a:t>Motivation</a:t>
            </a:r>
          </a:p>
        </p:txBody>
      </p:sp>
      <p:pic>
        <p:nvPicPr>
          <p:cNvPr id="63491" name="Picture 3" descr="labeled_example_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813" y="2784475"/>
            <a:ext cx="609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4191000" y="3200400"/>
            <a:ext cx="4984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   X   100 000   =   $5000   </a:t>
            </a:r>
          </a:p>
        </p:txBody>
      </p:sp>
      <p:sp>
        <p:nvSpPr>
          <p:cNvPr id="63493" name="Text Box 5"/>
          <p:cNvSpPr txBox="1">
            <a:spLocks noChangeArrowheads="1"/>
          </p:cNvSpPr>
          <p:nvPr/>
        </p:nvSpPr>
        <p:spPr bwMode="auto">
          <a:xfrm>
            <a:off x="3195169" y="4079876"/>
            <a:ext cx="137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Custom</a:t>
            </a:r>
          </a:p>
          <a:p>
            <a:pPr algn="ctr" eaLnBrk="1" hangingPunct="1">
              <a:spcBef>
                <a:spcPct val="0"/>
              </a:spcBef>
              <a:buFontTx/>
              <a:buNone/>
            </a:pPr>
            <a:r>
              <a:rPr lang="en-US" altLang="en-US" sz="1800">
                <a:latin typeface="Arial" panose="020B0604020202020204" pitchFamily="34" charset="0"/>
              </a:rPr>
              <a:t>annotations</a:t>
            </a:r>
          </a:p>
        </p:txBody>
      </p:sp>
      <p:sp>
        <p:nvSpPr>
          <p:cNvPr id="63494" name="Text Box 6"/>
          <p:cNvSpPr txBox="1">
            <a:spLocks noChangeArrowheads="1"/>
          </p:cNvSpPr>
          <p:nvPr/>
        </p:nvSpPr>
        <p:spPr bwMode="auto">
          <a:xfrm>
            <a:off x="5137150" y="4079875"/>
            <a:ext cx="137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Large scale</a:t>
            </a:r>
          </a:p>
        </p:txBody>
      </p:sp>
      <p:sp>
        <p:nvSpPr>
          <p:cNvPr id="63495" name="Text Box 7"/>
          <p:cNvSpPr txBox="1">
            <a:spLocks noChangeArrowheads="1"/>
          </p:cNvSpPr>
          <p:nvPr/>
        </p:nvSpPr>
        <p:spPr bwMode="auto">
          <a:xfrm>
            <a:off x="7499350" y="4079875"/>
            <a:ext cx="1172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Low price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a:t>Issues</a:t>
            </a:r>
          </a:p>
        </p:txBody>
      </p:sp>
      <p:sp>
        <p:nvSpPr>
          <p:cNvPr id="64515" name="Rectangle 3"/>
          <p:cNvSpPr>
            <a:spLocks noGrp="1" noChangeArrowheads="1"/>
          </p:cNvSpPr>
          <p:nvPr>
            <p:ph type="body" idx="1"/>
          </p:nvPr>
        </p:nvSpPr>
        <p:spPr/>
        <p:txBody>
          <a:bodyPr/>
          <a:lstStyle/>
          <a:p>
            <a:pPr eaLnBrk="1" hangingPunct="1">
              <a:lnSpc>
                <a:spcPct val="90000"/>
              </a:lnSpc>
            </a:pPr>
            <a:r>
              <a:rPr lang="en-US" altLang="en-US" sz="3600"/>
              <a:t>Quality?</a:t>
            </a:r>
          </a:p>
          <a:p>
            <a:pPr lvl="1" eaLnBrk="1" hangingPunct="1">
              <a:lnSpc>
                <a:spcPct val="90000"/>
              </a:lnSpc>
            </a:pPr>
            <a:r>
              <a:rPr lang="en-US" altLang="en-US" sz="3200"/>
              <a:t>How good is it?</a:t>
            </a:r>
          </a:p>
          <a:p>
            <a:pPr lvl="1" eaLnBrk="1" hangingPunct="1">
              <a:lnSpc>
                <a:spcPct val="90000"/>
              </a:lnSpc>
            </a:pPr>
            <a:r>
              <a:rPr lang="en-US" altLang="en-US" sz="3200"/>
              <a:t>How to be sure?</a:t>
            </a:r>
          </a:p>
          <a:p>
            <a:pPr eaLnBrk="1" hangingPunct="1">
              <a:lnSpc>
                <a:spcPct val="90000"/>
              </a:lnSpc>
            </a:pPr>
            <a:r>
              <a:rPr lang="en-US" altLang="en-US" sz="3600"/>
              <a:t>Price? </a:t>
            </a:r>
          </a:p>
          <a:p>
            <a:pPr lvl="1" eaLnBrk="1" hangingPunct="1">
              <a:lnSpc>
                <a:spcPct val="90000"/>
              </a:lnSpc>
            </a:pPr>
            <a:r>
              <a:rPr lang="en-US" altLang="en-US" sz="3200"/>
              <a:t>How to price it?</a:t>
            </a:r>
          </a:p>
          <a:p>
            <a:pPr lvl="1" eaLnBrk="1" hangingPunct="1">
              <a:lnSpc>
                <a:spcPct val="90000"/>
              </a:lnSpc>
              <a:buFontTx/>
              <a:buNone/>
            </a:pPr>
            <a:endParaRPr lang="en-US" altLang="en-US"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a:t>Annotation quality</a:t>
            </a:r>
          </a:p>
        </p:txBody>
      </p:sp>
      <p:sp>
        <p:nvSpPr>
          <p:cNvPr id="65539" name="Rectangle 3"/>
          <p:cNvSpPr>
            <a:spLocks noGrp="1" noChangeArrowheads="1"/>
          </p:cNvSpPr>
          <p:nvPr>
            <p:ph type="body" idx="1"/>
          </p:nvPr>
        </p:nvSpPr>
        <p:spPr>
          <a:xfrm>
            <a:off x="7010400" y="1676400"/>
            <a:ext cx="3505200" cy="1676400"/>
          </a:xfrm>
        </p:spPr>
        <p:txBody>
          <a:bodyPr/>
          <a:lstStyle/>
          <a:p>
            <a:pPr eaLnBrk="1" hangingPunct="1">
              <a:buFontTx/>
              <a:buNone/>
            </a:pPr>
            <a:r>
              <a:rPr lang="en-US" altLang="en-US" sz="2000"/>
              <a:t>Agree within 5-10  pixels </a:t>
            </a:r>
          </a:p>
          <a:p>
            <a:pPr eaLnBrk="1" hangingPunct="1">
              <a:buFontTx/>
              <a:buNone/>
            </a:pPr>
            <a:r>
              <a:rPr lang="en-US" altLang="en-US" sz="2000"/>
              <a:t>	on 500x500 screen</a:t>
            </a:r>
          </a:p>
          <a:p>
            <a:pPr eaLnBrk="1" hangingPunct="1">
              <a:buFontTx/>
              <a:buNone/>
            </a:pPr>
            <a:endParaRPr lang="en-US" altLang="en-US" sz="2000"/>
          </a:p>
          <a:p>
            <a:pPr eaLnBrk="1" hangingPunct="1">
              <a:buFontTx/>
              <a:buNone/>
            </a:pPr>
            <a:r>
              <a:rPr lang="en-US" altLang="en-US" sz="2000"/>
              <a:t>There are bad ones.</a:t>
            </a:r>
          </a:p>
        </p:txBody>
      </p:sp>
      <p:pic>
        <p:nvPicPr>
          <p:cNvPr id="65540" name="Picture 5" descr="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52601"/>
            <a:ext cx="46482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6"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03664"/>
            <a:ext cx="11557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7" descr="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714" y="3895726"/>
            <a:ext cx="148748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8" descr="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1" y="3886200"/>
            <a:ext cx="1514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9" descr="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1" y="4184650"/>
            <a:ext cx="274796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Text Box 10"/>
          <p:cNvSpPr txBox="1">
            <a:spLocks noChangeArrowheads="1"/>
          </p:cNvSpPr>
          <p:nvPr/>
        </p:nvSpPr>
        <p:spPr bwMode="auto">
          <a:xfrm>
            <a:off x="2727325" y="6143625"/>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a:t>
            </a:r>
          </a:p>
        </p:txBody>
      </p:sp>
      <p:sp>
        <p:nvSpPr>
          <p:cNvPr id="65546" name="Text Box 11"/>
          <p:cNvSpPr txBox="1">
            <a:spLocks noChangeArrowheads="1"/>
          </p:cNvSpPr>
          <p:nvPr/>
        </p:nvSpPr>
        <p:spPr bwMode="auto">
          <a:xfrm>
            <a:off x="4419600" y="6143625"/>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a:t>
            </a:r>
          </a:p>
        </p:txBody>
      </p:sp>
      <p:sp>
        <p:nvSpPr>
          <p:cNvPr id="65547" name="Text Box 12"/>
          <p:cNvSpPr txBox="1">
            <a:spLocks noChangeArrowheads="1"/>
          </p:cNvSpPr>
          <p:nvPr/>
        </p:nvSpPr>
        <p:spPr bwMode="auto">
          <a:xfrm>
            <a:off x="6324600" y="6143625"/>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E</a:t>
            </a:r>
          </a:p>
        </p:txBody>
      </p:sp>
      <p:sp>
        <p:nvSpPr>
          <p:cNvPr id="65548" name="Text Box 13"/>
          <p:cNvSpPr txBox="1">
            <a:spLocks noChangeArrowheads="1"/>
          </p:cNvSpPr>
          <p:nvPr/>
        </p:nvSpPr>
        <p:spPr bwMode="auto">
          <a:xfrm>
            <a:off x="8763000" y="6143625"/>
            <a:ext cx="364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G</a:t>
            </a:r>
          </a:p>
        </p:txBody>
      </p:sp>
      <p:sp>
        <p:nvSpPr>
          <p:cNvPr id="65549" name="Line 16"/>
          <p:cNvSpPr>
            <a:spLocks noChangeShapeType="1"/>
          </p:cNvSpPr>
          <p:nvPr/>
        </p:nvSpPr>
        <p:spPr bwMode="auto">
          <a:xfrm>
            <a:off x="6400800" y="2743200"/>
            <a:ext cx="236220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18"/>
          <p:cNvSpPr>
            <a:spLocks noChangeShapeType="1"/>
          </p:cNvSpPr>
          <p:nvPr/>
        </p:nvSpPr>
        <p:spPr bwMode="auto">
          <a:xfrm>
            <a:off x="3886200" y="3352800"/>
            <a:ext cx="3048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19"/>
          <p:cNvSpPr>
            <a:spLocks noChangeShapeType="1"/>
          </p:cNvSpPr>
          <p:nvPr/>
        </p:nvSpPr>
        <p:spPr bwMode="auto">
          <a:xfrm>
            <a:off x="2590800" y="3429000"/>
            <a:ext cx="152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20"/>
          <p:cNvSpPr>
            <a:spLocks noChangeShapeType="1"/>
          </p:cNvSpPr>
          <p:nvPr/>
        </p:nvSpPr>
        <p:spPr bwMode="auto">
          <a:xfrm>
            <a:off x="5181600" y="3200400"/>
            <a:ext cx="12192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981200" y="2819400"/>
            <a:ext cx="8229600" cy="1143000"/>
          </a:xfrm>
        </p:spPr>
        <p:txBody>
          <a:bodyPr/>
          <a:lstStyle/>
          <a:p>
            <a:pPr eaLnBrk="1" hangingPunct="1"/>
            <a:r>
              <a:rPr lang="en-US" altLang="en-US"/>
              <a:t>How do we get quality annotations?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tLang="en-US"/>
              <a:t>Ensuring Annotation Quality</a:t>
            </a:r>
          </a:p>
        </p:txBody>
      </p:sp>
      <p:sp>
        <p:nvSpPr>
          <p:cNvPr id="67587" name="Content Placeholder 2"/>
          <p:cNvSpPr>
            <a:spLocks noGrp="1"/>
          </p:cNvSpPr>
          <p:nvPr>
            <p:ph idx="1"/>
          </p:nvPr>
        </p:nvSpPr>
        <p:spPr/>
        <p:txBody>
          <a:bodyPr/>
          <a:lstStyle/>
          <a:p>
            <a:pPr eaLnBrk="1" hangingPunct="1"/>
            <a:r>
              <a:rPr lang="en-US" altLang="en-US" dirty="0"/>
              <a:t>Consensus / Multiple Annotation / </a:t>
            </a:r>
            <a:br>
              <a:rPr lang="en-US" altLang="en-US" dirty="0"/>
            </a:br>
            <a:r>
              <a:rPr lang="en-US" altLang="en-US" dirty="0"/>
              <a:t>“Wisdom of the Crowds”</a:t>
            </a:r>
          </a:p>
          <a:p>
            <a:pPr eaLnBrk="1" hangingPunct="1"/>
            <a:endParaRPr lang="en-US" altLang="en-US" dirty="0"/>
          </a:p>
          <a:p>
            <a:pPr eaLnBrk="1" hangingPunct="1"/>
            <a:r>
              <a:rPr lang="en-US" altLang="en-US" dirty="0"/>
              <a:t>Gold Standard / Sentinel </a:t>
            </a:r>
          </a:p>
          <a:p>
            <a:pPr lvl="1" eaLnBrk="1" hangingPunct="1"/>
            <a:r>
              <a:rPr lang="en-US" altLang="en-US" dirty="0"/>
              <a:t>Special case: qualification exam</a:t>
            </a:r>
          </a:p>
          <a:p>
            <a:pPr lvl="1" eaLnBrk="1" hangingPunct="1"/>
            <a:endParaRPr lang="en-US" altLang="en-US" dirty="0"/>
          </a:p>
          <a:p>
            <a:pPr eaLnBrk="1" hangingPunct="1"/>
            <a:r>
              <a:rPr lang="en-US" altLang="en-US" dirty="0"/>
              <a:t>Grading Tasks</a:t>
            </a:r>
          </a:p>
          <a:p>
            <a:pPr lvl="1" eaLnBrk="1" hangingPunct="1"/>
            <a:r>
              <a:rPr lang="en-US" altLang="en-US" dirty="0"/>
              <a:t>A second tier of workers who grade others</a:t>
            </a:r>
          </a:p>
        </p:txBody>
      </p:sp>
      <p:pic>
        <p:nvPicPr>
          <p:cNvPr id="67588" name="Picture 2" descr="C:\Users\hays\Desktop\143 Computer Vision\slides\29\Wisecrow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1" y="1371601"/>
            <a:ext cx="12493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31339" y="2590800"/>
            <a:ext cx="5029200" cy="400110"/>
          </a:xfrm>
          <a:prstGeom prst="rect">
            <a:avLst/>
          </a:prstGeom>
          <a:noFill/>
        </p:spPr>
        <p:txBody>
          <a:bodyPr wrap="square" rtlCol="0">
            <a:spAutoFit/>
          </a:bodyPr>
          <a:lstStyle/>
          <a:p>
            <a:r>
              <a:rPr lang="en-US" sz="2000" dirty="0">
                <a:solidFill>
                  <a:srgbClr val="FF0000"/>
                </a:solidFill>
              </a:rPr>
              <a:t>Not enough on its own, but widely used</a:t>
            </a:r>
          </a:p>
        </p:txBody>
      </p:sp>
      <p:sp>
        <p:nvSpPr>
          <p:cNvPr id="6" name="TextBox 5"/>
          <p:cNvSpPr txBox="1"/>
          <p:nvPr/>
        </p:nvSpPr>
        <p:spPr>
          <a:xfrm>
            <a:off x="2531339" y="4267200"/>
            <a:ext cx="7755661" cy="707886"/>
          </a:xfrm>
          <a:prstGeom prst="rect">
            <a:avLst/>
          </a:prstGeom>
          <a:noFill/>
        </p:spPr>
        <p:txBody>
          <a:bodyPr wrap="square" rtlCol="0">
            <a:spAutoFit/>
          </a:bodyPr>
          <a:lstStyle/>
          <a:p>
            <a:r>
              <a:rPr lang="en-US" sz="2000" dirty="0">
                <a:solidFill>
                  <a:srgbClr val="FF0000"/>
                </a:solidFill>
              </a:rPr>
              <a:t>Widely used and most important. Find good annotators and keep them honest.</a:t>
            </a:r>
          </a:p>
        </p:txBody>
      </p:sp>
      <p:sp>
        <p:nvSpPr>
          <p:cNvPr id="7" name="TextBox 6"/>
          <p:cNvSpPr txBox="1"/>
          <p:nvPr/>
        </p:nvSpPr>
        <p:spPr>
          <a:xfrm>
            <a:off x="2531338" y="5897433"/>
            <a:ext cx="7755661" cy="400110"/>
          </a:xfrm>
          <a:prstGeom prst="rect">
            <a:avLst/>
          </a:prstGeom>
          <a:noFill/>
        </p:spPr>
        <p:txBody>
          <a:bodyPr wrap="square" rtlCol="0">
            <a:spAutoFit/>
          </a:bodyPr>
          <a:lstStyle/>
          <a:p>
            <a:r>
              <a:rPr lang="en-US" sz="2000" dirty="0">
                <a:solidFill>
                  <a:srgbClr val="FF0000"/>
                </a:solidFill>
              </a:rPr>
              <a:t>Not widely used</a:t>
            </a:r>
          </a:p>
        </p:txBody>
      </p:sp>
    </p:spTree>
    <p:extLst>
      <p:ext uri="{BB962C8B-B14F-4D97-AF65-F5344CB8AC3E}">
        <p14:creationId xmlns:p14="http://schemas.microsoft.com/office/powerpoint/2010/main" val="359859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846138"/>
            <a:ext cx="12192000" cy="5357164"/>
          </a:xfrm>
          <a:prstGeom prst="rect">
            <a:avLst/>
          </a:prstGeom>
        </p:spPr>
      </p:pic>
    </p:spTree>
    <p:extLst>
      <p:ext uri="{BB962C8B-B14F-4D97-AF65-F5344CB8AC3E}">
        <p14:creationId xmlns:p14="http://schemas.microsoft.com/office/powerpoint/2010/main" val="2545466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altLang="en-US"/>
              <a:t>Pricing</a:t>
            </a:r>
          </a:p>
        </p:txBody>
      </p:sp>
      <p:sp>
        <p:nvSpPr>
          <p:cNvPr id="68611" name="Content Placeholder 2"/>
          <p:cNvSpPr>
            <a:spLocks noGrp="1"/>
          </p:cNvSpPr>
          <p:nvPr>
            <p:ph idx="1"/>
          </p:nvPr>
        </p:nvSpPr>
        <p:spPr/>
        <p:txBody>
          <a:bodyPr/>
          <a:lstStyle/>
          <a:p>
            <a:pPr eaLnBrk="1" hangingPunct="1"/>
            <a:r>
              <a:rPr lang="en-US" altLang="en-US" dirty="0"/>
              <a:t>Trade off between throughput and cost</a:t>
            </a:r>
          </a:p>
          <a:p>
            <a:pPr lvl="1" eaLnBrk="1" hangingPunct="1"/>
            <a:r>
              <a:rPr lang="en-US" altLang="en-US" i="1" dirty="0"/>
              <a:t>NOT</a:t>
            </a:r>
            <a:r>
              <a:rPr lang="en-US" altLang="en-US" dirty="0"/>
              <a:t> as much of a trade off with quality</a:t>
            </a:r>
            <a:endParaRPr lang="en-US" altLang="en-US" i="1" dirty="0"/>
          </a:p>
          <a:p>
            <a:pPr eaLnBrk="1" hangingPunct="1"/>
            <a:r>
              <a:rPr lang="en-US" altLang="en-US" dirty="0"/>
              <a:t>Higher pay can actually attract scammers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Crowdsourcing</a:t>
            </a:r>
          </a:p>
        </p:txBody>
      </p:sp>
      <p:sp>
        <p:nvSpPr>
          <p:cNvPr id="3" name="Content Placeholder 2"/>
          <p:cNvSpPr>
            <a:spLocks noGrp="1"/>
          </p:cNvSpPr>
          <p:nvPr>
            <p:ph idx="1"/>
          </p:nvPr>
        </p:nvSpPr>
        <p:spPr/>
        <p:txBody>
          <a:bodyPr/>
          <a:lstStyle/>
          <a:p>
            <a:r>
              <a:rPr lang="en-US" dirty="0"/>
              <a:t>Massive annotation efforts that would not otherwise be feasible </a:t>
            </a:r>
          </a:p>
          <a:p>
            <a:pPr lvl="1"/>
            <a:r>
              <a:rPr lang="en-US" dirty="0"/>
              <a:t>ImageNet ( </a:t>
            </a:r>
            <a:r>
              <a:rPr lang="en-US" dirty="0">
                <a:hlinkClick r:id="rId2"/>
              </a:rPr>
              <a:t>http://www.image-net.org/</a:t>
            </a:r>
            <a:r>
              <a:rPr lang="en-US" dirty="0"/>
              <a:t> )</a:t>
            </a:r>
          </a:p>
          <a:p>
            <a:pPr lvl="1"/>
            <a:r>
              <a:rPr lang="en-US" dirty="0"/>
              <a:t>COCO (</a:t>
            </a:r>
            <a:r>
              <a:rPr lang="en-US" dirty="0">
                <a:hlinkClick r:id="rId3"/>
              </a:rPr>
              <a:t>http://cocodataset.org</a:t>
            </a:r>
            <a:r>
              <a:rPr lang="en-US" dirty="0"/>
              <a:t> )</a:t>
            </a:r>
          </a:p>
          <a:p>
            <a:pPr lvl="1"/>
            <a:r>
              <a:rPr lang="en-US" dirty="0"/>
              <a:t>Many more</a:t>
            </a:r>
          </a:p>
        </p:txBody>
      </p:sp>
    </p:spTree>
    <p:extLst>
      <p:ext uri="{BB962C8B-B14F-4D97-AF65-F5344CB8AC3E}">
        <p14:creationId xmlns:p14="http://schemas.microsoft.com/office/powerpoint/2010/main" val="3126460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a:xfrm>
            <a:off x="609600" y="35746"/>
            <a:ext cx="10972800" cy="878654"/>
          </a:xfrm>
        </p:spPr>
        <p:txBody>
          <a:bodyPr/>
          <a:lstStyle/>
          <a:p>
            <a:r>
              <a:rPr lang="en-US" dirty="0"/>
              <a:t>Crowdsourcing to build COCO Dataset</a:t>
            </a:r>
          </a:p>
        </p:txBody>
      </p:sp>
      <p:pic>
        <p:nvPicPr>
          <p:cNvPr id="5" name="Picture 4">
            <a:extLst>
              <a:ext uri="{FF2B5EF4-FFF2-40B4-BE49-F238E27FC236}">
                <a16:creationId xmlns:a16="http://schemas.microsoft.com/office/drawing/2014/main" id="{AC7EF404-31AE-4608-9CE0-C838E59718A1}"/>
              </a:ext>
            </a:extLst>
          </p:cNvPr>
          <p:cNvPicPr>
            <a:picLocks noChangeAspect="1"/>
          </p:cNvPicPr>
          <p:nvPr/>
        </p:nvPicPr>
        <p:blipFill>
          <a:blip r:embed="rId2"/>
          <a:stretch>
            <a:fillRect/>
          </a:stretch>
        </p:blipFill>
        <p:spPr>
          <a:xfrm>
            <a:off x="2743200" y="914400"/>
            <a:ext cx="6587836" cy="4207715"/>
          </a:xfrm>
          <a:prstGeom prst="rect">
            <a:avLst/>
          </a:prstGeom>
        </p:spPr>
      </p:pic>
      <p:pic>
        <p:nvPicPr>
          <p:cNvPr id="7" name="Picture 6">
            <a:extLst>
              <a:ext uri="{FF2B5EF4-FFF2-40B4-BE49-F238E27FC236}">
                <a16:creationId xmlns:a16="http://schemas.microsoft.com/office/drawing/2014/main" id="{B3A4C128-B625-4351-8D54-F6ED84E8C1CF}"/>
              </a:ext>
            </a:extLst>
          </p:cNvPr>
          <p:cNvPicPr>
            <a:picLocks noChangeAspect="1"/>
          </p:cNvPicPr>
          <p:nvPr/>
        </p:nvPicPr>
        <p:blipFill>
          <a:blip r:embed="rId3"/>
          <a:stretch>
            <a:fillRect/>
          </a:stretch>
        </p:blipFill>
        <p:spPr>
          <a:xfrm>
            <a:off x="1752600" y="5122115"/>
            <a:ext cx="8686800" cy="1259235"/>
          </a:xfrm>
          <a:prstGeom prst="rect">
            <a:avLst/>
          </a:prstGeom>
        </p:spPr>
      </p:pic>
      <p:sp>
        <p:nvSpPr>
          <p:cNvPr id="3" name="TextBox 2"/>
          <p:cNvSpPr txBox="1"/>
          <p:nvPr/>
        </p:nvSpPr>
        <p:spPr>
          <a:xfrm>
            <a:off x="9220200" y="1418058"/>
            <a:ext cx="2057400" cy="923330"/>
          </a:xfrm>
          <a:prstGeom prst="rect">
            <a:avLst/>
          </a:prstGeom>
          <a:noFill/>
        </p:spPr>
        <p:txBody>
          <a:bodyPr wrap="square" rtlCol="0">
            <a:spAutoFit/>
          </a:bodyPr>
          <a:lstStyle/>
          <a:p>
            <a:r>
              <a:rPr lang="en-US" dirty="0"/>
              <a:t>The community still calls this “Object Detection”</a:t>
            </a:r>
          </a:p>
        </p:txBody>
      </p:sp>
      <p:sp>
        <p:nvSpPr>
          <p:cNvPr id="6" name="TextBox 5"/>
          <p:cNvSpPr txBox="1"/>
          <p:nvPr/>
        </p:nvSpPr>
        <p:spPr>
          <a:xfrm>
            <a:off x="9220200" y="3323058"/>
            <a:ext cx="2057400" cy="1200329"/>
          </a:xfrm>
          <a:prstGeom prst="rect">
            <a:avLst/>
          </a:prstGeom>
          <a:noFill/>
        </p:spPr>
        <p:txBody>
          <a:bodyPr wrap="square" rtlCol="0">
            <a:spAutoFit/>
          </a:bodyPr>
          <a:lstStyle/>
          <a:p>
            <a:r>
              <a:rPr lang="en-US" dirty="0"/>
              <a:t>The community calls this “Instance Segmentation”</a:t>
            </a:r>
          </a:p>
        </p:txBody>
      </p:sp>
      <p:sp>
        <p:nvSpPr>
          <p:cNvPr id="4" name="Rectangle 3"/>
          <p:cNvSpPr/>
          <p:nvPr/>
        </p:nvSpPr>
        <p:spPr>
          <a:xfrm>
            <a:off x="3110676" y="6369157"/>
            <a:ext cx="5852884" cy="369332"/>
          </a:xfrm>
          <a:prstGeom prst="rect">
            <a:avLst/>
          </a:prstGeom>
        </p:spPr>
        <p:txBody>
          <a:bodyPr wrap="none">
            <a:spAutoFit/>
          </a:bodyPr>
          <a:lstStyle/>
          <a:p>
            <a:r>
              <a:rPr lang="en-US" dirty="0"/>
              <a:t>ECCV 2014. Received </a:t>
            </a:r>
            <a:r>
              <a:rPr lang="en-US" dirty="0" err="1"/>
              <a:t>Koenderink</a:t>
            </a:r>
            <a:r>
              <a:rPr lang="en-US" dirty="0"/>
              <a:t> Prize at ECCV 2024</a:t>
            </a:r>
          </a:p>
        </p:txBody>
      </p:sp>
    </p:spTree>
    <p:extLst>
      <p:ext uri="{BB962C8B-B14F-4D97-AF65-F5344CB8AC3E}">
        <p14:creationId xmlns:p14="http://schemas.microsoft.com/office/powerpoint/2010/main" val="3279312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a:xfrm>
            <a:off x="609600" y="35746"/>
            <a:ext cx="10972800" cy="878654"/>
          </a:xfrm>
        </p:spPr>
        <p:txBody>
          <a:bodyPr/>
          <a:lstStyle/>
          <a:p>
            <a:r>
              <a:rPr lang="en-US" dirty="0"/>
              <a:t>Crowdsourcing to build COCO Dataset</a:t>
            </a:r>
          </a:p>
        </p:txBody>
      </p:sp>
      <p:pic>
        <p:nvPicPr>
          <p:cNvPr id="5" name="Picture 4">
            <a:extLst>
              <a:ext uri="{FF2B5EF4-FFF2-40B4-BE49-F238E27FC236}">
                <a16:creationId xmlns:a16="http://schemas.microsoft.com/office/drawing/2014/main" id="{AC7EF404-31AE-4608-9CE0-C838E59718A1}"/>
              </a:ext>
            </a:extLst>
          </p:cNvPr>
          <p:cNvPicPr>
            <a:picLocks noChangeAspect="1"/>
          </p:cNvPicPr>
          <p:nvPr/>
        </p:nvPicPr>
        <p:blipFill rotWithShape="1">
          <a:blip r:embed="rId2"/>
          <a:srcRect b="8951"/>
          <a:stretch/>
        </p:blipFill>
        <p:spPr>
          <a:xfrm>
            <a:off x="2133600" y="1295400"/>
            <a:ext cx="7730836" cy="4495800"/>
          </a:xfrm>
          <a:prstGeom prst="rect">
            <a:avLst/>
          </a:prstGeom>
        </p:spPr>
      </p:pic>
      <p:sp>
        <p:nvSpPr>
          <p:cNvPr id="8" name="Rectangle 7"/>
          <p:cNvSpPr/>
          <p:nvPr/>
        </p:nvSpPr>
        <p:spPr>
          <a:xfrm>
            <a:off x="1828800" y="3352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96200" y="3276600"/>
            <a:ext cx="1295400" cy="400110"/>
          </a:xfrm>
          <a:prstGeom prst="rect">
            <a:avLst/>
          </a:prstGeom>
          <a:noFill/>
        </p:spPr>
        <p:txBody>
          <a:bodyPr wrap="square" rtlCol="0">
            <a:spAutoFit/>
          </a:bodyPr>
          <a:lstStyle/>
          <a:p>
            <a:r>
              <a:rPr lang="en-US" sz="2000" dirty="0"/>
              <a:t>b</a:t>
            </a:r>
          </a:p>
        </p:txBody>
      </p:sp>
      <p:sp>
        <p:nvSpPr>
          <p:cNvPr id="11" name="TextBox 10"/>
          <p:cNvSpPr txBox="1"/>
          <p:nvPr/>
        </p:nvSpPr>
        <p:spPr>
          <a:xfrm>
            <a:off x="3810000" y="3276600"/>
            <a:ext cx="1295400" cy="400110"/>
          </a:xfrm>
          <a:prstGeom prst="rect">
            <a:avLst/>
          </a:prstGeom>
          <a:noFill/>
        </p:spPr>
        <p:txBody>
          <a:bodyPr wrap="square" rtlCol="0">
            <a:spAutoFit/>
          </a:bodyPr>
          <a:lstStyle/>
          <a:p>
            <a:r>
              <a:rPr lang="en-US" sz="2000" dirty="0"/>
              <a:t>a</a:t>
            </a:r>
          </a:p>
        </p:txBody>
      </p:sp>
      <p:sp>
        <p:nvSpPr>
          <p:cNvPr id="12" name="TextBox 11"/>
          <p:cNvSpPr txBox="1"/>
          <p:nvPr/>
        </p:nvSpPr>
        <p:spPr>
          <a:xfrm>
            <a:off x="3810000" y="5734110"/>
            <a:ext cx="1295400" cy="400110"/>
          </a:xfrm>
          <a:prstGeom prst="rect">
            <a:avLst/>
          </a:prstGeom>
          <a:noFill/>
        </p:spPr>
        <p:txBody>
          <a:bodyPr wrap="square" rtlCol="0">
            <a:spAutoFit/>
          </a:bodyPr>
          <a:lstStyle/>
          <a:p>
            <a:r>
              <a:rPr lang="en-US" sz="2000" dirty="0"/>
              <a:t>c</a:t>
            </a:r>
          </a:p>
        </p:txBody>
      </p:sp>
      <p:sp>
        <p:nvSpPr>
          <p:cNvPr id="13" name="TextBox 12"/>
          <p:cNvSpPr txBox="1"/>
          <p:nvPr/>
        </p:nvSpPr>
        <p:spPr>
          <a:xfrm>
            <a:off x="7702632" y="5750319"/>
            <a:ext cx="1295400" cy="400110"/>
          </a:xfrm>
          <a:prstGeom prst="rect">
            <a:avLst/>
          </a:prstGeom>
          <a:noFill/>
        </p:spPr>
        <p:txBody>
          <a:bodyPr wrap="square" rtlCol="0">
            <a:spAutoFit/>
          </a:bodyPr>
          <a:lstStyle/>
          <a:p>
            <a:r>
              <a:rPr lang="en-US" sz="2000" dirty="0"/>
              <a:t>d</a:t>
            </a:r>
          </a:p>
        </p:txBody>
      </p:sp>
    </p:spTree>
    <p:extLst>
      <p:ext uri="{BB962C8B-B14F-4D97-AF65-F5344CB8AC3E}">
        <p14:creationId xmlns:p14="http://schemas.microsoft.com/office/powerpoint/2010/main" val="216558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p:txBody>
          <a:bodyPr/>
          <a:lstStyle/>
          <a:p>
            <a:r>
              <a:rPr lang="en-US" dirty="0"/>
              <a:t>Crowdsourcing to build COCO Dataset</a:t>
            </a:r>
          </a:p>
        </p:txBody>
      </p:sp>
      <p:pic>
        <p:nvPicPr>
          <p:cNvPr id="4" name="Picture 3">
            <a:extLst>
              <a:ext uri="{FF2B5EF4-FFF2-40B4-BE49-F238E27FC236}">
                <a16:creationId xmlns:a16="http://schemas.microsoft.com/office/drawing/2014/main" id="{BB715800-62E2-448E-843A-BC1989DD310F}"/>
              </a:ext>
            </a:extLst>
          </p:cNvPr>
          <p:cNvPicPr>
            <a:picLocks noChangeAspect="1"/>
          </p:cNvPicPr>
          <p:nvPr/>
        </p:nvPicPr>
        <p:blipFill>
          <a:blip r:embed="rId2"/>
          <a:stretch>
            <a:fillRect/>
          </a:stretch>
        </p:blipFill>
        <p:spPr>
          <a:xfrm>
            <a:off x="0" y="1230046"/>
            <a:ext cx="12192000" cy="4397907"/>
          </a:xfrm>
          <a:prstGeom prst="rect">
            <a:avLst/>
          </a:prstGeom>
        </p:spPr>
      </p:pic>
    </p:spTree>
    <p:extLst>
      <p:ext uri="{BB962C8B-B14F-4D97-AF65-F5344CB8AC3E}">
        <p14:creationId xmlns:p14="http://schemas.microsoft.com/office/powerpoint/2010/main" val="3213558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a:xfrm>
            <a:off x="609600" y="0"/>
            <a:ext cx="10972800" cy="1143000"/>
          </a:xfrm>
        </p:spPr>
        <p:txBody>
          <a:bodyPr/>
          <a:lstStyle/>
          <a:p>
            <a:r>
              <a:rPr lang="en-US" dirty="0"/>
              <a:t>Crowdsourcing to build COCO Dataset</a:t>
            </a:r>
          </a:p>
        </p:txBody>
      </p:sp>
      <p:pic>
        <p:nvPicPr>
          <p:cNvPr id="4" name="Picture 3">
            <a:extLst>
              <a:ext uri="{FF2B5EF4-FFF2-40B4-BE49-F238E27FC236}">
                <a16:creationId xmlns:a16="http://schemas.microsoft.com/office/drawing/2014/main" id="{BFF50AA1-BE4D-42E0-993C-CA2622459315}"/>
              </a:ext>
            </a:extLst>
          </p:cNvPr>
          <p:cNvPicPr>
            <a:picLocks noChangeAspect="1"/>
          </p:cNvPicPr>
          <p:nvPr/>
        </p:nvPicPr>
        <p:blipFill>
          <a:blip r:embed="rId3"/>
          <a:stretch>
            <a:fillRect/>
          </a:stretch>
        </p:blipFill>
        <p:spPr>
          <a:xfrm>
            <a:off x="0" y="990600"/>
            <a:ext cx="12192000" cy="3914459"/>
          </a:xfrm>
          <a:prstGeom prst="rect">
            <a:avLst/>
          </a:prstGeom>
        </p:spPr>
      </p:pic>
      <p:pic>
        <p:nvPicPr>
          <p:cNvPr id="3" name="Picture 2">
            <a:extLst>
              <a:ext uri="{FF2B5EF4-FFF2-40B4-BE49-F238E27FC236}">
                <a16:creationId xmlns:a16="http://schemas.microsoft.com/office/drawing/2014/main" id="{9716A26B-D521-6053-1242-3332B07890C8}"/>
              </a:ext>
            </a:extLst>
          </p:cNvPr>
          <p:cNvPicPr>
            <a:picLocks noChangeAspect="1"/>
          </p:cNvPicPr>
          <p:nvPr/>
        </p:nvPicPr>
        <p:blipFill>
          <a:blip r:embed="rId4"/>
          <a:srcRect l="247" t="13580" r="71074" b="246"/>
          <a:stretch/>
        </p:blipFill>
        <p:spPr>
          <a:xfrm>
            <a:off x="4953000" y="4545151"/>
            <a:ext cx="2133896" cy="2312849"/>
          </a:xfrm>
          <a:prstGeom prst="rect">
            <a:avLst/>
          </a:prstGeom>
        </p:spPr>
      </p:pic>
    </p:spTree>
    <p:extLst>
      <p:ext uri="{BB962C8B-B14F-4D97-AF65-F5344CB8AC3E}">
        <p14:creationId xmlns:p14="http://schemas.microsoft.com/office/powerpoint/2010/main" val="1044454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8200" y="6248400"/>
            <a:ext cx="3467616" cy="369332"/>
          </a:xfrm>
          <a:prstGeom prst="rect">
            <a:avLst/>
          </a:prstGeom>
        </p:spPr>
        <p:txBody>
          <a:bodyPr wrap="none">
            <a:spAutoFit/>
          </a:bodyPr>
          <a:lstStyle/>
          <a:p>
            <a:r>
              <a:rPr lang="en-US" dirty="0">
                <a:hlinkClick r:id="rId2"/>
              </a:rPr>
              <a:t>https://cocodataset.org/#explore</a:t>
            </a:r>
            <a:endParaRPr lang="en-US" dirty="0"/>
          </a:p>
        </p:txBody>
      </p:sp>
      <p:pic>
        <p:nvPicPr>
          <p:cNvPr id="5" name="Picture 4"/>
          <p:cNvPicPr>
            <a:picLocks noChangeAspect="1"/>
          </p:cNvPicPr>
          <p:nvPr/>
        </p:nvPicPr>
        <p:blipFill>
          <a:blip r:embed="rId3"/>
          <a:stretch>
            <a:fillRect/>
          </a:stretch>
        </p:blipFill>
        <p:spPr>
          <a:xfrm>
            <a:off x="3200400" y="60930"/>
            <a:ext cx="5813361" cy="6111270"/>
          </a:xfrm>
          <a:prstGeom prst="rect">
            <a:avLst/>
          </a:prstGeom>
        </p:spPr>
      </p:pic>
    </p:spTree>
    <p:extLst>
      <p:ext uri="{BB962C8B-B14F-4D97-AF65-F5344CB8AC3E}">
        <p14:creationId xmlns:p14="http://schemas.microsoft.com/office/powerpoint/2010/main" val="2416810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Crowdsourcing</a:t>
            </a:r>
          </a:p>
        </p:txBody>
      </p:sp>
      <p:sp>
        <p:nvSpPr>
          <p:cNvPr id="3" name="Content Placeholder 2"/>
          <p:cNvSpPr>
            <a:spLocks noGrp="1"/>
          </p:cNvSpPr>
          <p:nvPr>
            <p:ph idx="1"/>
          </p:nvPr>
        </p:nvSpPr>
        <p:spPr>
          <a:xfrm>
            <a:off x="609600" y="1600201"/>
            <a:ext cx="11201400" cy="4525963"/>
          </a:xfrm>
        </p:spPr>
        <p:txBody>
          <a:bodyPr/>
          <a:lstStyle/>
          <a:p>
            <a:r>
              <a:rPr lang="en-US" dirty="0"/>
              <a:t>Most papers annotate images, but there are some more creative uses</a:t>
            </a:r>
          </a:p>
          <a:p>
            <a:pPr lvl="1"/>
            <a:r>
              <a:rPr lang="en-US" dirty="0"/>
              <a:t>Webcam Eye tracking (</a:t>
            </a:r>
            <a:r>
              <a:rPr lang="en-US" dirty="0">
                <a:hlinkClick r:id="rId2"/>
              </a:rPr>
              <a:t>https://webgazer.cs.brown.edu/</a:t>
            </a:r>
            <a:r>
              <a:rPr lang="en-US" dirty="0"/>
              <a:t> )</a:t>
            </a:r>
          </a:p>
          <a:p>
            <a:pPr lvl="2"/>
            <a:r>
              <a:rPr lang="en-US" dirty="0"/>
              <a:t>Annotation could be the passive observations of a participant</a:t>
            </a:r>
          </a:p>
          <a:p>
            <a:pPr lvl="1"/>
            <a:r>
              <a:rPr lang="en-US" dirty="0"/>
              <a:t>Sketch collection (</a:t>
            </a:r>
            <a:r>
              <a:rPr lang="en-US" dirty="0">
                <a:hlinkClick r:id="rId3"/>
              </a:rPr>
              <a:t>http://cybertron.cg.tu-berlin.de/eitz/projects/classifysketch/</a:t>
            </a:r>
            <a:r>
              <a:rPr lang="en-US" dirty="0"/>
              <a:t> )</a:t>
            </a:r>
          </a:p>
          <a:p>
            <a:pPr lvl="2"/>
            <a:r>
              <a:rPr lang="en-US" dirty="0"/>
              <a:t>Flips the usual annotation process, by providing a </a:t>
            </a:r>
            <a:r>
              <a:rPr lang="en-US" i="1" dirty="0"/>
              <a:t>label</a:t>
            </a:r>
            <a:r>
              <a:rPr lang="en-US" dirty="0"/>
              <a:t> and asking for an </a:t>
            </a:r>
            <a:r>
              <a:rPr lang="en-US" i="1" dirty="0"/>
              <a:t>image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325" y="5134514"/>
            <a:ext cx="7981950" cy="1163327"/>
          </a:xfrm>
          <a:prstGeom prst="rect">
            <a:avLst/>
          </a:prstGeom>
        </p:spPr>
      </p:pic>
      <p:sp>
        <p:nvSpPr>
          <p:cNvPr id="8" name="Rectangle 7"/>
          <p:cNvSpPr/>
          <p:nvPr/>
        </p:nvSpPr>
        <p:spPr>
          <a:xfrm>
            <a:off x="854571" y="6172200"/>
            <a:ext cx="10711458" cy="338554"/>
          </a:xfrm>
          <a:prstGeom prst="rect">
            <a:avLst/>
          </a:prstGeom>
        </p:spPr>
        <p:txBody>
          <a:bodyPr wrap="none">
            <a:spAutoFit/>
          </a:bodyPr>
          <a:lstStyle/>
          <a:p>
            <a:r>
              <a:rPr lang="en-US" sz="1600" dirty="0"/>
              <a:t>How do Humans Sketch Objects? </a:t>
            </a:r>
            <a:r>
              <a:rPr lang="en-US" sz="1600" dirty="0" err="1"/>
              <a:t>Eitz</a:t>
            </a:r>
            <a:r>
              <a:rPr lang="en-US" sz="1600" dirty="0"/>
              <a:t>, Hays, Alexa. Siggraph 2012. Received Siggraph Test of Time Award in 2024.</a:t>
            </a:r>
          </a:p>
        </p:txBody>
      </p:sp>
    </p:spTree>
    <p:extLst>
      <p:ext uri="{BB962C8B-B14F-4D97-AF65-F5344CB8AC3E}">
        <p14:creationId xmlns:p14="http://schemas.microsoft.com/office/powerpoint/2010/main" val="38333747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362899"/>
            <a:ext cx="10972800" cy="1173164"/>
          </a:xfrm>
        </p:spPr>
        <p:txBody>
          <a:bodyPr/>
          <a:lstStyle/>
          <a:p>
            <a:pPr marL="0" indent="0" algn="ctr">
              <a:buNone/>
            </a:pPr>
            <a:r>
              <a:rPr lang="en-US" dirty="0"/>
              <a:t>Draw a sketch of a </a:t>
            </a:r>
            <a:r>
              <a:rPr lang="en-US" i="1" dirty="0"/>
              <a:t>particular</a:t>
            </a:r>
            <a:r>
              <a:rPr lang="en-US" dirty="0"/>
              <a:t> photo</a:t>
            </a:r>
          </a:p>
        </p:txBody>
      </p:sp>
      <p:sp>
        <p:nvSpPr>
          <p:cNvPr id="4" name="Rectangle 3"/>
          <p:cNvSpPr/>
          <p:nvPr/>
        </p:nvSpPr>
        <p:spPr>
          <a:xfrm>
            <a:off x="2209800" y="5791200"/>
            <a:ext cx="8305800" cy="646331"/>
          </a:xfrm>
          <a:prstGeom prst="rect">
            <a:avLst/>
          </a:prstGeom>
        </p:spPr>
        <p:txBody>
          <a:bodyPr wrap="square">
            <a:spAutoFit/>
          </a:bodyPr>
          <a:lstStyle/>
          <a:p>
            <a:r>
              <a:rPr lang="en-US" dirty="0"/>
              <a:t>The Sketchy Database: Learning to Retrieve Badly Drawn Bunnies. </a:t>
            </a:r>
            <a:br>
              <a:rPr lang="en-US" dirty="0"/>
            </a:br>
            <a:r>
              <a:rPr lang="en-US" dirty="0" err="1"/>
              <a:t>Patsorn</a:t>
            </a:r>
            <a:r>
              <a:rPr lang="en-US" dirty="0"/>
              <a:t> </a:t>
            </a:r>
            <a:r>
              <a:rPr lang="en-US" dirty="0" err="1"/>
              <a:t>Sangkloy</a:t>
            </a:r>
            <a:r>
              <a:rPr lang="en-US" dirty="0"/>
              <a:t>, Nathan </a:t>
            </a:r>
            <a:r>
              <a:rPr lang="en-US" dirty="0" err="1"/>
              <a:t>Burnell</a:t>
            </a:r>
            <a:r>
              <a:rPr lang="en-US" dirty="0"/>
              <a:t>, </a:t>
            </a:r>
            <a:r>
              <a:rPr lang="en-US" dirty="0" err="1"/>
              <a:t>Cusuh</a:t>
            </a:r>
            <a:r>
              <a:rPr lang="en-US" dirty="0"/>
              <a:t> Ham, James Hays. Siggraph 2016.</a:t>
            </a:r>
            <a:endParaRPr lang="en-US" dirty="0">
              <a:hlinkClick r:id="rId2"/>
            </a:endParaRPr>
          </a:p>
        </p:txBody>
      </p:sp>
      <p:pic>
        <p:nvPicPr>
          <p:cNvPr id="5" name="Picture 4"/>
          <p:cNvPicPr>
            <a:picLocks noChangeAspect="1"/>
          </p:cNvPicPr>
          <p:nvPr/>
        </p:nvPicPr>
        <p:blipFill>
          <a:blip r:embed="rId3"/>
          <a:stretch>
            <a:fillRect/>
          </a:stretch>
        </p:blipFill>
        <p:spPr>
          <a:xfrm>
            <a:off x="304800" y="1752600"/>
            <a:ext cx="11675855" cy="2231794"/>
          </a:xfrm>
          <a:prstGeom prst="rect">
            <a:avLst/>
          </a:prstGeom>
        </p:spPr>
      </p:pic>
      <p:sp>
        <p:nvSpPr>
          <p:cNvPr id="7" name="Title 1"/>
          <p:cNvSpPr>
            <a:spLocks noGrp="1"/>
          </p:cNvSpPr>
          <p:nvPr>
            <p:ph type="title"/>
          </p:nvPr>
        </p:nvSpPr>
        <p:spPr>
          <a:xfrm>
            <a:off x="609600" y="274638"/>
            <a:ext cx="10972800" cy="1143000"/>
          </a:xfrm>
        </p:spPr>
        <p:txBody>
          <a:bodyPr/>
          <a:lstStyle/>
          <a:p>
            <a:r>
              <a:rPr lang="en-US" dirty="0"/>
              <a:t>Examples of Crowdsourcing</a:t>
            </a:r>
          </a:p>
        </p:txBody>
      </p:sp>
    </p:spTree>
    <p:extLst>
      <p:ext uri="{BB962C8B-B14F-4D97-AF65-F5344CB8AC3E}">
        <p14:creationId xmlns:p14="http://schemas.microsoft.com/office/powerpoint/2010/main" val="1870151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48042" y="0"/>
            <a:ext cx="10856129" cy="6858000"/>
          </a:xfrm>
          <a:prstGeom prst="rect">
            <a:avLst/>
          </a:prstGeom>
        </p:spPr>
      </p:pic>
    </p:spTree>
    <p:extLst>
      <p:ext uri="{BB962C8B-B14F-4D97-AF65-F5344CB8AC3E}">
        <p14:creationId xmlns:p14="http://schemas.microsoft.com/office/powerpoint/2010/main" val="2000797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1200" y="304800"/>
            <a:ext cx="7943780" cy="6023101"/>
          </a:xfrm>
          <a:prstGeom prst="rect">
            <a:avLst/>
          </a:prstGeom>
        </p:spPr>
      </p:pic>
      <p:sp>
        <p:nvSpPr>
          <p:cNvPr id="5" name="Rectangle 4"/>
          <p:cNvSpPr/>
          <p:nvPr/>
        </p:nvSpPr>
        <p:spPr>
          <a:xfrm>
            <a:off x="3581400" y="4648200"/>
            <a:ext cx="3810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05400" y="4648200"/>
            <a:ext cx="3810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077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a:solidFill>
                  <a:srgbClr val="C0504D"/>
                </a:solidFill>
              </a:rPr>
              <a:t>Crowdsourcing: Annotation with non-experts</a:t>
            </a:r>
          </a:p>
          <a:p>
            <a:pPr lvl="1" eaLnBrk="1" hangingPunct="1"/>
            <a:r>
              <a:rPr lang="en-US" altLang="en-US" dirty="0" err="1">
                <a:solidFill>
                  <a:srgbClr val="C0504D"/>
                </a:solidFill>
              </a:rPr>
              <a:t>LabelMe</a:t>
            </a:r>
            <a:r>
              <a:rPr lang="en-US" altLang="en-US" dirty="0">
                <a:solidFill>
                  <a:srgbClr val="C0504D"/>
                </a:solidFill>
              </a:rPr>
              <a:t> – no incentive (altruism, perhaps)</a:t>
            </a:r>
          </a:p>
          <a:p>
            <a:pPr lvl="1" eaLnBrk="1" hangingPunct="1"/>
            <a:r>
              <a:rPr lang="en-US" altLang="en-US" dirty="0">
                <a:solidFill>
                  <a:srgbClr val="C0504D"/>
                </a:solidFill>
              </a:rPr>
              <a:t>ESP Game – fun incentive (not fun enough?)</a:t>
            </a:r>
          </a:p>
          <a:p>
            <a:pPr lvl="1" eaLnBrk="1" hangingPunct="1"/>
            <a:r>
              <a:rPr lang="en-US" altLang="en-US" dirty="0">
                <a:solidFill>
                  <a:srgbClr val="C0504D"/>
                </a:solidFill>
              </a:rPr>
              <a:t>Mechanical Turk – financial incentive</a:t>
            </a:r>
          </a:p>
          <a:p>
            <a:pPr eaLnBrk="1" hangingPunct="1"/>
            <a:r>
              <a:rPr lang="en-US" altLang="en-US" dirty="0">
                <a:solidFill>
                  <a:srgbClr val="00B050"/>
                </a:solidFill>
              </a:rPr>
              <a:t>Labels for free / Auto Labeling</a:t>
            </a:r>
          </a:p>
        </p:txBody>
      </p:sp>
    </p:spTree>
    <p:extLst>
      <p:ext uri="{BB962C8B-B14F-4D97-AF65-F5344CB8AC3E}">
        <p14:creationId xmlns:p14="http://schemas.microsoft.com/office/powerpoint/2010/main" val="1674163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Grasp success can be auto-labeled</a:t>
            </a:r>
          </a:p>
        </p:txBody>
      </p:sp>
      <p:pic>
        <p:nvPicPr>
          <p:cNvPr id="6" name="[BTCLOD.COM] Large-scale data collection with an array of robots-10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3275" y="1600200"/>
            <a:ext cx="8045450" cy="4525963"/>
          </a:xfrm>
        </p:spPr>
      </p:pic>
      <p:sp>
        <p:nvSpPr>
          <p:cNvPr id="7" name="Rectangle 6"/>
          <p:cNvSpPr/>
          <p:nvPr/>
        </p:nvSpPr>
        <p:spPr>
          <a:xfrm>
            <a:off x="2667000" y="6400800"/>
            <a:ext cx="7162800" cy="338554"/>
          </a:xfrm>
          <a:prstGeom prst="rect">
            <a:avLst/>
          </a:prstGeom>
        </p:spPr>
        <p:txBody>
          <a:bodyPr wrap="square">
            <a:spAutoFit/>
          </a:bodyPr>
          <a:lstStyle/>
          <a:p>
            <a:r>
              <a:rPr lang="en-US" sz="1600" dirty="0"/>
              <a:t>Sergey Levine, Peter Pastor, Alex </a:t>
            </a:r>
            <a:r>
              <a:rPr lang="en-US" sz="1600" dirty="0" err="1"/>
              <a:t>Krizhevsky</a:t>
            </a:r>
            <a:r>
              <a:rPr lang="en-US" sz="1600" dirty="0"/>
              <a:t>, and Deirdre </a:t>
            </a:r>
            <a:r>
              <a:rPr lang="en-US" sz="1600" dirty="0" err="1"/>
              <a:t>Quillen</a:t>
            </a:r>
            <a:r>
              <a:rPr lang="en-US" sz="1600" dirty="0"/>
              <a:t>. Google.</a:t>
            </a:r>
          </a:p>
        </p:txBody>
      </p:sp>
    </p:spTree>
    <p:extLst>
      <p:ext uri="{BB962C8B-B14F-4D97-AF65-F5344CB8AC3E}">
        <p14:creationId xmlns:p14="http://schemas.microsoft.com/office/powerpoint/2010/main" val="4091295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sound can be auto-captured</a:t>
            </a:r>
          </a:p>
        </p:txBody>
      </p:sp>
      <p:sp>
        <p:nvSpPr>
          <p:cNvPr id="4" name="Rectangle 3"/>
          <p:cNvSpPr/>
          <p:nvPr/>
        </p:nvSpPr>
        <p:spPr>
          <a:xfrm>
            <a:off x="702906" y="6400800"/>
            <a:ext cx="11506200" cy="369332"/>
          </a:xfrm>
          <a:prstGeom prst="rect">
            <a:avLst/>
          </a:prstGeom>
        </p:spPr>
        <p:txBody>
          <a:bodyPr wrap="square">
            <a:spAutoFit/>
          </a:bodyPr>
          <a:lstStyle/>
          <a:p>
            <a:r>
              <a:rPr lang="en-US" dirty="0" err="1"/>
              <a:t>Dhiraj</a:t>
            </a:r>
            <a:r>
              <a:rPr lang="en-US" dirty="0"/>
              <a:t> Gandhi, </a:t>
            </a:r>
            <a:r>
              <a:rPr lang="en-US" dirty="0" err="1"/>
              <a:t>Abhinav</a:t>
            </a:r>
            <a:r>
              <a:rPr lang="en-US" dirty="0"/>
              <a:t> Gupta, </a:t>
            </a:r>
            <a:r>
              <a:rPr lang="en-US" dirty="0" err="1"/>
              <a:t>Lerrel</a:t>
            </a:r>
            <a:r>
              <a:rPr lang="en-US" dirty="0"/>
              <a:t> Pinto. </a:t>
            </a:r>
            <a:r>
              <a:rPr lang="en-US" b="1" dirty="0"/>
              <a:t>Swoosh! Rattle! Thump! - Actions that Sound. </a:t>
            </a:r>
            <a:r>
              <a:rPr lang="en-US" dirty="0"/>
              <a:t>In </a:t>
            </a:r>
            <a:r>
              <a:rPr lang="en-US" i="1" dirty="0"/>
              <a:t>RSS</a:t>
            </a:r>
            <a:r>
              <a:rPr lang="en-US" dirty="0"/>
              <a:t> 2020.</a:t>
            </a:r>
          </a:p>
        </p:txBody>
      </p:sp>
      <p:pic>
        <p:nvPicPr>
          <p:cNvPr id="6" name="[BTCLOD.COM] RSS2020 Swoosh! Rattle! Thump! - Actions that Sound-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3221" y="1524000"/>
            <a:ext cx="7585557" cy="4267200"/>
          </a:xfrm>
          <a:prstGeom prst="rect">
            <a:avLst/>
          </a:prstGeom>
        </p:spPr>
      </p:pic>
    </p:spTree>
    <p:extLst>
      <p:ext uri="{BB962C8B-B14F-4D97-AF65-F5344CB8AC3E}">
        <p14:creationId xmlns:p14="http://schemas.microsoft.com/office/powerpoint/2010/main" val="3187338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1733"/>
        <p:cNvGrpSpPr/>
        <p:nvPr/>
      </p:nvGrpSpPr>
      <p:grpSpPr>
        <a:xfrm>
          <a:off x="0" y="0"/>
          <a:ext cx="0" cy="0"/>
          <a:chOff x="0" y="0"/>
          <a:chExt cx="0" cy="0"/>
        </a:xfrm>
      </p:grpSpPr>
      <p:sp>
        <p:nvSpPr>
          <p:cNvPr id="1734" name="Google Shape;1734;p156"/>
          <p:cNvSpPr txBox="1">
            <a:spLocks noGrp="1"/>
          </p:cNvSpPr>
          <p:nvPr>
            <p:ph type="title"/>
          </p:nvPr>
        </p:nvSpPr>
        <p:spPr>
          <a:xfrm>
            <a:off x="2015132" y="309563"/>
            <a:ext cx="8161600" cy="714400"/>
          </a:xfrm>
          <a:prstGeom prst="rect">
            <a:avLst/>
          </a:prstGeom>
          <a:noFill/>
          <a:ln>
            <a:noFill/>
          </a:ln>
        </p:spPr>
        <p:txBody>
          <a:bodyPr spcFirstLastPara="1" vert="horz" wrap="square" lIns="35700" tIns="35700" rIns="35700" bIns="35700" numCol="1" anchor="t" anchorCtr="0" compatLnSpc="1">
            <a:prstTxWarp prst="textNoShape">
              <a:avLst/>
            </a:prstTxWarp>
            <a:normAutofit/>
          </a:bodyPr>
          <a:lstStyle/>
          <a:p>
            <a:pPr algn="ctr">
              <a:buSzPts val="2600"/>
            </a:pPr>
            <a:r>
              <a:rPr lang="en" sz="3333">
                <a:latin typeface="Oswald"/>
                <a:ea typeface="Oswald"/>
                <a:cs typeface="Oswald"/>
                <a:sym typeface="Oswald"/>
              </a:rPr>
              <a:t>Self-supervised Point Cloud Forecasting</a:t>
            </a:r>
            <a:endParaRPr sz="4133">
              <a:latin typeface="Oswald"/>
              <a:ea typeface="Oswald"/>
              <a:cs typeface="Oswald"/>
              <a:sym typeface="Oswald"/>
            </a:endParaRPr>
          </a:p>
        </p:txBody>
      </p:sp>
      <p:sp>
        <p:nvSpPr>
          <p:cNvPr id="1736" name="Google Shape;1736;p156"/>
          <p:cNvSpPr txBox="1"/>
          <p:nvPr/>
        </p:nvSpPr>
        <p:spPr>
          <a:xfrm>
            <a:off x="4160608" y="5444819"/>
            <a:ext cx="3870800" cy="626095"/>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5E5E5E"/>
              </a:buClr>
              <a:buSzPts val="800"/>
            </a:pPr>
            <a:r>
              <a:rPr lang="en" sz="1200" b="1" dirty="0">
                <a:solidFill>
                  <a:srgbClr val="5E5E5E"/>
                </a:solidFill>
                <a:latin typeface="Oswald"/>
                <a:ea typeface="Oswald"/>
                <a:cs typeface="Oswald"/>
                <a:sym typeface="Oswald"/>
              </a:rPr>
              <a:t>4D Forecasting: Sequential Forecasting of 100,000 Points</a:t>
            </a:r>
            <a:endParaRPr sz="800" dirty="0">
              <a:latin typeface="Oswald"/>
              <a:ea typeface="Oswald"/>
              <a:cs typeface="Oswald"/>
              <a:sym typeface="Oswald"/>
            </a:endParaRPr>
          </a:p>
          <a:p>
            <a:pPr algn="ctr">
              <a:spcBef>
                <a:spcPts val="0"/>
              </a:spcBef>
              <a:spcAft>
                <a:spcPts val="0"/>
              </a:spcAft>
              <a:buClr>
                <a:srgbClr val="5E5E5E"/>
              </a:buClr>
              <a:buSzPts val="800"/>
            </a:pPr>
            <a:r>
              <a:rPr lang="en" sz="1200" dirty="0">
                <a:solidFill>
                  <a:srgbClr val="5E5E5E"/>
                </a:solidFill>
                <a:latin typeface="Oswald"/>
                <a:ea typeface="Oswald"/>
                <a:cs typeface="Oswald"/>
                <a:sym typeface="Oswald"/>
              </a:rPr>
              <a:t>Weng et al., CVPR’21</a:t>
            </a:r>
            <a:endParaRPr sz="800" dirty="0">
              <a:latin typeface="Oswald"/>
              <a:ea typeface="Oswald"/>
              <a:cs typeface="Oswald"/>
              <a:sym typeface="Oswald"/>
            </a:endParaRPr>
          </a:p>
        </p:txBody>
      </p:sp>
      <p:sp>
        <p:nvSpPr>
          <p:cNvPr id="1737" name="Google Shape;1737;p156"/>
          <p:cNvSpPr txBox="1"/>
          <p:nvPr/>
        </p:nvSpPr>
        <p:spPr>
          <a:xfrm>
            <a:off x="3065732" y="6096000"/>
            <a:ext cx="6060400" cy="626095"/>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5E5E5E"/>
              </a:buClr>
              <a:buSzPts val="800"/>
            </a:pPr>
            <a:r>
              <a:rPr lang="en" sz="1200" b="1" dirty="0">
                <a:solidFill>
                  <a:srgbClr val="5E5E5E"/>
                </a:solidFill>
                <a:latin typeface="Oswald"/>
                <a:ea typeface="Oswald"/>
                <a:cs typeface="Oswald"/>
                <a:sym typeface="Oswald"/>
              </a:rPr>
              <a:t>Self-supervised Point Cloud Prediction using 3D Spatial-temporal Convolutional Networks</a:t>
            </a:r>
            <a:endParaRPr sz="800" dirty="0">
              <a:latin typeface="Oswald"/>
              <a:ea typeface="Oswald"/>
              <a:cs typeface="Oswald"/>
              <a:sym typeface="Oswald"/>
            </a:endParaRPr>
          </a:p>
          <a:p>
            <a:pPr algn="ctr">
              <a:spcBef>
                <a:spcPts val="0"/>
              </a:spcBef>
              <a:spcAft>
                <a:spcPts val="0"/>
              </a:spcAft>
              <a:buClr>
                <a:srgbClr val="5E5E5E"/>
              </a:buClr>
              <a:buSzPts val="800"/>
            </a:pPr>
            <a:r>
              <a:rPr lang="en" sz="1200" dirty="0">
                <a:solidFill>
                  <a:srgbClr val="5E5E5E"/>
                </a:solidFill>
                <a:latin typeface="Oswald"/>
                <a:ea typeface="Oswald"/>
                <a:cs typeface="Oswald"/>
                <a:sym typeface="Oswald"/>
              </a:rPr>
              <a:t>Mersch et al., CORL’22</a:t>
            </a:r>
            <a:endParaRPr sz="800" dirty="0">
              <a:latin typeface="Oswald"/>
              <a:ea typeface="Oswald"/>
              <a:cs typeface="Oswald"/>
              <a:sym typeface="Oswald"/>
            </a:endParaRPr>
          </a:p>
        </p:txBody>
      </p:sp>
      <p:sp>
        <p:nvSpPr>
          <p:cNvPr id="1738" name="Google Shape;1738;p156"/>
          <p:cNvSpPr txBox="1"/>
          <p:nvPr/>
        </p:nvSpPr>
        <p:spPr>
          <a:xfrm>
            <a:off x="2070755" y="1644316"/>
            <a:ext cx="2488800" cy="605448"/>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000000"/>
              </a:buClr>
              <a:buSzPts val="1200"/>
            </a:pPr>
            <a:r>
              <a:rPr lang="en" sz="1733" b="1" dirty="0">
                <a:solidFill>
                  <a:srgbClr val="000000"/>
                </a:solidFill>
                <a:latin typeface="Oswald"/>
                <a:ea typeface="Oswald"/>
                <a:cs typeface="Oswald"/>
                <a:sym typeface="Oswald"/>
              </a:rPr>
              <a:t>Historical LiDAR Sweeps</a:t>
            </a:r>
            <a:endParaRPr sz="800" dirty="0">
              <a:latin typeface="Oswald"/>
              <a:ea typeface="Oswald"/>
              <a:cs typeface="Oswald"/>
              <a:sym typeface="Oswald"/>
            </a:endParaRPr>
          </a:p>
        </p:txBody>
      </p:sp>
      <p:sp>
        <p:nvSpPr>
          <p:cNvPr id="1739" name="Google Shape;1739;p156"/>
          <p:cNvSpPr txBox="1"/>
          <p:nvPr/>
        </p:nvSpPr>
        <p:spPr>
          <a:xfrm>
            <a:off x="8009077" y="1644316"/>
            <a:ext cx="2000800" cy="605448"/>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000000"/>
              </a:buClr>
              <a:buSzPts val="1200"/>
            </a:pPr>
            <a:r>
              <a:rPr lang="en" sz="1733" b="1">
                <a:solidFill>
                  <a:srgbClr val="000000"/>
                </a:solidFill>
                <a:latin typeface="Oswald"/>
                <a:ea typeface="Oswald"/>
                <a:cs typeface="Oswald"/>
                <a:sym typeface="Oswald"/>
              </a:rPr>
              <a:t>Future Point Clouds</a:t>
            </a:r>
            <a:endParaRPr sz="800">
              <a:latin typeface="Oswald"/>
              <a:ea typeface="Oswald"/>
              <a:cs typeface="Oswald"/>
              <a:sym typeface="Oswald"/>
            </a:endParaRPr>
          </a:p>
        </p:txBody>
      </p:sp>
      <p:pic>
        <p:nvPicPr>
          <p:cNvPr id="1740" name="Google Shape;1740;p156"/>
          <p:cNvPicPr preferRelativeResize="0"/>
          <p:nvPr/>
        </p:nvPicPr>
        <p:blipFill>
          <a:blip r:embed="rId3">
            <a:alphaModFix/>
          </a:blip>
          <a:stretch>
            <a:fillRect/>
          </a:stretch>
        </p:blipFill>
        <p:spPr>
          <a:xfrm>
            <a:off x="737368" y="2243440"/>
            <a:ext cx="10717241" cy="3014224"/>
          </a:xfrm>
          <a:prstGeom prst="rect">
            <a:avLst/>
          </a:prstGeom>
          <a:noFill/>
          <a:ln>
            <a:noFill/>
          </a:ln>
        </p:spPr>
      </p:pic>
      <p:sp>
        <p:nvSpPr>
          <p:cNvPr id="1741" name="Google Shape;1741;p156"/>
          <p:cNvSpPr/>
          <p:nvPr/>
        </p:nvSpPr>
        <p:spPr>
          <a:xfrm>
            <a:off x="737367" y="2243444"/>
            <a:ext cx="5358800" cy="301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742" name="Google Shape;1742;p156"/>
          <p:cNvSpPr/>
          <p:nvPr/>
        </p:nvSpPr>
        <p:spPr>
          <a:xfrm>
            <a:off x="6096167" y="2243361"/>
            <a:ext cx="5358800" cy="301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1743" name="Google Shape;1743;p156"/>
          <p:cNvCxnSpPr/>
          <p:nvPr/>
        </p:nvCxnSpPr>
        <p:spPr>
          <a:xfrm>
            <a:off x="5645721" y="4101517"/>
            <a:ext cx="976400" cy="0"/>
          </a:xfrm>
          <a:prstGeom prst="straightConnector1">
            <a:avLst/>
          </a:prstGeom>
          <a:noFill/>
          <a:ln w="25400" cap="flat" cmpd="sng">
            <a:solidFill>
              <a:srgbClr val="000000"/>
            </a:solidFill>
            <a:prstDash val="solid"/>
            <a:miter lim="400000"/>
            <a:headEnd type="none" w="sm" len="sm"/>
            <a:tailEnd type="triangle" w="med" len="med"/>
          </a:ln>
        </p:spPr>
      </p:cxnSp>
      <p:sp>
        <p:nvSpPr>
          <p:cNvPr id="1744" name="Google Shape;1744;p156"/>
          <p:cNvSpPr txBox="1"/>
          <p:nvPr/>
        </p:nvSpPr>
        <p:spPr>
          <a:xfrm>
            <a:off x="5650472" y="3669215"/>
            <a:ext cx="956705" cy="338773"/>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000000"/>
              </a:buClr>
              <a:buSzPts val="1200"/>
            </a:pPr>
            <a:r>
              <a:rPr lang="en" sz="1733" b="1" dirty="0">
                <a:solidFill>
                  <a:srgbClr val="000000"/>
                </a:solidFill>
                <a:highlight>
                  <a:schemeClr val="lt1"/>
                </a:highlight>
                <a:latin typeface="Oswald"/>
                <a:ea typeface="Oswald"/>
                <a:cs typeface="Oswald"/>
                <a:sym typeface="Oswald"/>
              </a:rPr>
              <a:t>Predict</a:t>
            </a:r>
            <a:endParaRPr sz="800" dirty="0">
              <a:highlight>
                <a:schemeClr val="lt1"/>
              </a:highlight>
              <a:latin typeface="Oswald"/>
              <a:ea typeface="Oswald"/>
              <a:cs typeface="Oswald"/>
              <a:sym typeface="Oswald"/>
            </a:endParaRPr>
          </a:p>
        </p:txBody>
      </p:sp>
    </p:spTree>
    <p:extLst>
      <p:ext uri="{BB962C8B-B14F-4D97-AF65-F5344CB8AC3E}">
        <p14:creationId xmlns:p14="http://schemas.microsoft.com/office/powerpoint/2010/main" val="3580300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156"/>
          <p:cNvSpPr txBox="1">
            <a:spLocks noGrp="1"/>
          </p:cNvSpPr>
          <p:nvPr>
            <p:ph type="title"/>
          </p:nvPr>
        </p:nvSpPr>
        <p:spPr>
          <a:xfrm>
            <a:off x="2015132" y="309563"/>
            <a:ext cx="8161600" cy="714400"/>
          </a:xfrm>
          <a:prstGeom prst="rect">
            <a:avLst/>
          </a:prstGeom>
          <a:noFill/>
          <a:ln>
            <a:noFill/>
          </a:ln>
        </p:spPr>
        <p:txBody>
          <a:bodyPr spcFirstLastPara="1" vert="horz" wrap="square" lIns="35700" tIns="35700" rIns="35700" bIns="35700" numCol="1" anchor="t" anchorCtr="0" compatLnSpc="1">
            <a:prstTxWarp prst="textNoShape">
              <a:avLst/>
            </a:prstTxWarp>
            <a:normAutofit/>
          </a:bodyPr>
          <a:lstStyle/>
          <a:p>
            <a:pPr algn="ctr">
              <a:buSzPts val="2600"/>
            </a:pPr>
            <a:r>
              <a:rPr lang="en" sz="3333" dirty="0">
                <a:latin typeface="Oswald"/>
                <a:ea typeface="Oswald"/>
                <a:cs typeface="Oswald"/>
                <a:sym typeface="Oswald"/>
              </a:rPr>
              <a:t>CLIP. Maybe we can just use the internet?</a:t>
            </a:r>
            <a:endParaRPr sz="4133" dirty="0">
              <a:latin typeface="Oswald"/>
              <a:ea typeface="Oswald"/>
              <a:cs typeface="Oswald"/>
              <a:sym typeface="Oswald"/>
            </a:endParaRPr>
          </a:p>
        </p:txBody>
      </p:sp>
      <p:pic>
        <p:nvPicPr>
          <p:cNvPr id="2" name="Picture 1"/>
          <p:cNvPicPr>
            <a:picLocks noChangeAspect="1"/>
          </p:cNvPicPr>
          <p:nvPr/>
        </p:nvPicPr>
        <p:blipFill>
          <a:blip r:embed="rId3"/>
          <a:stretch>
            <a:fillRect/>
          </a:stretch>
        </p:blipFill>
        <p:spPr>
          <a:xfrm>
            <a:off x="3810000" y="1828800"/>
            <a:ext cx="7978098" cy="4093812"/>
          </a:xfrm>
          <a:prstGeom prst="rect">
            <a:avLst/>
          </a:prstGeom>
        </p:spPr>
      </p:pic>
      <p:pic>
        <p:nvPicPr>
          <p:cNvPr id="3" name="Picture 2"/>
          <p:cNvPicPr>
            <a:picLocks noChangeAspect="1"/>
          </p:cNvPicPr>
          <p:nvPr/>
        </p:nvPicPr>
        <p:blipFill>
          <a:blip r:embed="rId4"/>
          <a:stretch>
            <a:fillRect/>
          </a:stretch>
        </p:blipFill>
        <p:spPr>
          <a:xfrm>
            <a:off x="304800" y="1371600"/>
            <a:ext cx="3323889" cy="4639253"/>
          </a:xfrm>
          <a:prstGeom prst="rect">
            <a:avLst/>
          </a:prstGeom>
        </p:spPr>
      </p:pic>
    </p:spTree>
    <p:extLst>
      <p:ext uri="{BB962C8B-B14F-4D97-AF65-F5344CB8AC3E}">
        <p14:creationId xmlns:p14="http://schemas.microsoft.com/office/powerpoint/2010/main" val="19244403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A6FCE-CF58-B804-AF53-BAF26B51E81F}"/>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6AEEC976-9201-630B-E7F4-144030DFF43E}"/>
              </a:ext>
            </a:extLst>
          </p:cNvPr>
          <p:cNvSpPr>
            <a:spLocks noGrp="1"/>
          </p:cNvSpPr>
          <p:nvPr>
            <p:ph type="body" idx="2"/>
          </p:nvPr>
        </p:nvSpPr>
        <p:spPr/>
        <p:txBody>
          <a:bodyPr/>
          <a:lstStyle/>
          <a:p>
            <a:endParaRPr lang="en-US"/>
          </a:p>
        </p:txBody>
      </p:sp>
      <p:sp>
        <p:nvSpPr>
          <p:cNvPr id="4" name="Title 3">
            <a:extLst>
              <a:ext uri="{FF2B5EF4-FFF2-40B4-BE49-F238E27FC236}">
                <a16:creationId xmlns:a16="http://schemas.microsoft.com/office/drawing/2014/main" id="{6C5C4B83-4D85-7ED1-2B20-45BDC77DB23A}"/>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DF951010-D173-1ADC-1580-2DC43F7F8689}"/>
              </a:ext>
            </a:extLst>
          </p:cNvPr>
          <p:cNvPicPr>
            <a:picLocks noChangeAspect="1"/>
          </p:cNvPicPr>
          <p:nvPr/>
        </p:nvPicPr>
        <p:blipFill>
          <a:blip r:embed="rId2"/>
          <a:stretch>
            <a:fillRect/>
          </a:stretch>
        </p:blipFill>
        <p:spPr>
          <a:xfrm>
            <a:off x="1394756" y="637785"/>
            <a:ext cx="9402487" cy="5582429"/>
          </a:xfrm>
          <a:prstGeom prst="rect">
            <a:avLst/>
          </a:prstGeom>
        </p:spPr>
      </p:pic>
    </p:spTree>
    <p:extLst>
      <p:ext uri="{BB962C8B-B14F-4D97-AF65-F5344CB8AC3E}">
        <p14:creationId xmlns:p14="http://schemas.microsoft.com/office/powerpoint/2010/main" val="3214778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64F0B8-DCE4-21F4-00E1-2ACEC6E38158}"/>
              </a:ext>
            </a:extLst>
          </p:cNvPr>
          <p:cNvSpPr>
            <a:spLocks noGrp="1"/>
          </p:cNvSpPr>
          <p:nvPr>
            <p:ph type="body" idx="2"/>
          </p:nvPr>
        </p:nvSpPr>
        <p:spPr/>
        <p:txBody>
          <a:bodyPr/>
          <a:lstStyle/>
          <a:p>
            <a:endParaRPr lang="en-US"/>
          </a:p>
        </p:txBody>
      </p:sp>
      <p:sp>
        <p:nvSpPr>
          <p:cNvPr id="4" name="Title 3">
            <a:extLst>
              <a:ext uri="{FF2B5EF4-FFF2-40B4-BE49-F238E27FC236}">
                <a16:creationId xmlns:a16="http://schemas.microsoft.com/office/drawing/2014/main" id="{625726F1-0C79-9045-024A-BEC691B5B72A}"/>
              </a:ext>
            </a:extLst>
          </p:cNvPr>
          <p:cNvSpPr>
            <a:spLocks noGrp="1"/>
          </p:cNvSpPr>
          <p:nvPr>
            <p:ph type="title"/>
          </p:nvPr>
        </p:nvSpPr>
        <p:spPr>
          <a:xfrm>
            <a:off x="152400" y="309563"/>
            <a:ext cx="11887200" cy="714400"/>
          </a:xfrm>
        </p:spPr>
        <p:txBody>
          <a:bodyPr>
            <a:noAutofit/>
          </a:bodyPr>
          <a:lstStyle/>
          <a:p>
            <a:r>
              <a:rPr lang="en-US" sz="3600" dirty="0"/>
              <a:t>Sample recognition task – 397-way scene classification on SUN</a:t>
            </a:r>
          </a:p>
        </p:txBody>
      </p:sp>
      <p:pic>
        <p:nvPicPr>
          <p:cNvPr id="6" name="Picture 5">
            <a:extLst>
              <a:ext uri="{FF2B5EF4-FFF2-40B4-BE49-F238E27FC236}">
                <a16:creationId xmlns:a16="http://schemas.microsoft.com/office/drawing/2014/main" id="{2DD079A3-9DB1-B1B5-7920-E1DAEC24EF72}"/>
              </a:ext>
            </a:extLst>
          </p:cNvPr>
          <p:cNvPicPr>
            <a:picLocks noChangeAspect="1"/>
          </p:cNvPicPr>
          <p:nvPr/>
        </p:nvPicPr>
        <p:blipFill>
          <a:blip r:embed="rId3"/>
          <a:stretch>
            <a:fillRect/>
          </a:stretch>
        </p:blipFill>
        <p:spPr>
          <a:xfrm>
            <a:off x="8229600" y="1606514"/>
            <a:ext cx="2867425" cy="2876951"/>
          </a:xfrm>
          <a:prstGeom prst="rect">
            <a:avLst/>
          </a:prstGeom>
        </p:spPr>
      </p:pic>
      <p:pic>
        <p:nvPicPr>
          <p:cNvPr id="8" name="Picture 7">
            <a:extLst>
              <a:ext uri="{FF2B5EF4-FFF2-40B4-BE49-F238E27FC236}">
                <a16:creationId xmlns:a16="http://schemas.microsoft.com/office/drawing/2014/main" id="{BEA0A4A5-1884-CD76-888C-CDA607CD9BB0}"/>
              </a:ext>
            </a:extLst>
          </p:cNvPr>
          <p:cNvPicPr>
            <a:picLocks noChangeAspect="1"/>
          </p:cNvPicPr>
          <p:nvPr/>
        </p:nvPicPr>
        <p:blipFill>
          <a:blip r:embed="rId4"/>
          <a:stretch>
            <a:fillRect/>
          </a:stretch>
        </p:blipFill>
        <p:spPr>
          <a:xfrm>
            <a:off x="8362564" y="4467136"/>
            <a:ext cx="2762636" cy="638264"/>
          </a:xfrm>
          <a:prstGeom prst="rect">
            <a:avLst/>
          </a:prstGeom>
        </p:spPr>
      </p:pic>
      <p:pic>
        <p:nvPicPr>
          <p:cNvPr id="10" name="Picture 9">
            <a:extLst>
              <a:ext uri="{FF2B5EF4-FFF2-40B4-BE49-F238E27FC236}">
                <a16:creationId xmlns:a16="http://schemas.microsoft.com/office/drawing/2014/main" id="{FB6D7FF7-FCB5-BA29-8E13-2B97A02F4169}"/>
              </a:ext>
            </a:extLst>
          </p:cNvPr>
          <p:cNvPicPr>
            <a:picLocks noChangeAspect="1"/>
          </p:cNvPicPr>
          <p:nvPr/>
        </p:nvPicPr>
        <p:blipFill>
          <a:blip r:embed="rId5"/>
          <a:stretch>
            <a:fillRect/>
          </a:stretch>
        </p:blipFill>
        <p:spPr>
          <a:xfrm>
            <a:off x="685800" y="1143000"/>
            <a:ext cx="7337279" cy="5558305"/>
          </a:xfrm>
          <a:prstGeom prst="rect">
            <a:avLst/>
          </a:prstGeom>
        </p:spPr>
      </p:pic>
      <p:sp>
        <p:nvSpPr>
          <p:cNvPr id="11" name="Rectangle 10">
            <a:extLst>
              <a:ext uri="{FF2B5EF4-FFF2-40B4-BE49-F238E27FC236}">
                <a16:creationId xmlns:a16="http://schemas.microsoft.com/office/drawing/2014/main" id="{296D556E-5F59-087F-063E-255178B80BC1}"/>
              </a:ext>
            </a:extLst>
          </p:cNvPr>
          <p:cNvSpPr/>
          <p:nvPr/>
        </p:nvSpPr>
        <p:spPr>
          <a:xfrm>
            <a:off x="9601199" y="1371600"/>
            <a:ext cx="1222513" cy="4343400"/>
          </a:xfrm>
          <a:prstGeom prst="rect">
            <a:avLst/>
          </a:prstGeom>
          <a:solidFill>
            <a:schemeClr val="bg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98D317B-C63F-781F-D0AC-59AB3CAD022E}"/>
              </a:ext>
            </a:extLst>
          </p:cNvPr>
          <p:cNvSpPr txBox="1"/>
          <p:nvPr/>
        </p:nvSpPr>
        <p:spPr>
          <a:xfrm>
            <a:off x="8342686" y="5487841"/>
            <a:ext cx="3581400" cy="646331"/>
          </a:xfrm>
          <a:prstGeom prst="rect">
            <a:avLst/>
          </a:prstGeom>
          <a:noFill/>
        </p:spPr>
        <p:txBody>
          <a:bodyPr wrap="square" rtlCol="0">
            <a:spAutoFit/>
          </a:bodyPr>
          <a:lstStyle/>
          <a:p>
            <a:r>
              <a:rPr lang="en-US" dirty="0"/>
              <a:t>“linear probe” accuracy</a:t>
            </a:r>
            <a:br>
              <a:rPr lang="en-US" dirty="0"/>
            </a:br>
            <a:r>
              <a:rPr lang="en-US" dirty="0" err="1"/>
              <a:t>ResNet</a:t>
            </a:r>
            <a:r>
              <a:rPr lang="en-US" dirty="0"/>
              <a:t> is ImageNet pretrained </a:t>
            </a:r>
          </a:p>
        </p:txBody>
      </p:sp>
    </p:spTree>
    <p:extLst>
      <p:ext uri="{BB962C8B-B14F-4D97-AF65-F5344CB8AC3E}">
        <p14:creationId xmlns:p14="http://schemas.microsoft.com/office/powerpoint/2010/main" val="759273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678D04-79C6-4079-A65E-FC967EF97FDF}"/>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681BE6AE-2F1C-7910-C780-8F44766B47E3}"/>
              </a:ext>
            </a:extLst>
          </p:cNvPr>
          <p:cNvSpPr>
            <a:spLocks noGrp="1"/>
          </p:cNvSpPr>
          <p:nvPr>
            <p:ph type="body" idx="2"/>
          </p:nvPr>
        </p:nvSpPr>
        <p:spPr/>
        <p:txBody>
          <a:bodyPr/>
          <a:lstStyle/>
          <a:p>
            <a:endParaRPr lang="en-US"/>
          </a:p>
        </p:txBody>
      </p:sp>
      <p:sp>
        <p:nvSpPr>
          <p:cNvPr id="4" name="Title 3">
            <a:extLst>
              <a:ext uri="{FF2B5EF4-FFF2-40B4-BE49-F238E27FC236}">
                <a16:creationId xmlns:a16="http://schemas.microsoft.com/office/drawing/2014/main" id="{93825BE5-F896-15A0-9CC0-42577B4ED8A5}"/>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7C0C994E-A776-CF44-319A-1B2EE6DC0822}"/>
              </a:ext>
            </a:extLst>
          </p:cNvPr>
          <p:cNvPicPr>
            <a:picLocks noChangeAspect="1"/>
          </p:cNvPicPr>
          <p:nvPr/>
        </p:nvPicPr>
        <p:blipFill>
          <a:blip r:embed="rId2"/>
          <a:stretch>
            <a:fillRect/>
          </a:stretch>
        </p:blipFill>
        <p:spPr>
          <a:xfrm>
            <a:off x="6102558" y="666364"/>
            <a:ext cx="5087060" cy="5525271"/>
          </a:xfrm>
          <a:prstGeom prst="rect">
            <a:avLst/>
          </a:prstGeom>
        </p:spPr>
      </p:pic>
      <p:pic>
        <p:nvPicPr>
          <p:cNvPr id="10" name="Picture 9">
            <a:extLst>
              <a:ext uri="{FF2B5EF4-FFF2-40B4-BE49-F238E27FC236}">
                <a16:creationId xmlns:a16="http://schemas.microsoft.com/office/drawing/2014/main" id="{7387937D-EE9E-B96F-7DAF-2D01339E3A7A}"/>
              </a:ext>
            </a:extLst>
          </p:cNvPr>
          <p:cNvPicPr>
            <a:picLocks noChangeAspect="1"/>
          </p:cNvPicPr>
          <p:nvPr/>
        </p:nvPicPr>
        <p:blipFill>
          <a:blip r:embed="rId3"/>
          <a:stretch>
            <a:fillRect/>
          </a:stretch>
        </p:blipFill>
        <p:spPr>
          <a:xfrm>
            <a:off x="1002246" y="216269"/>
            <a:ext cx="4780119" cy="2588080"/>
          </a:xfrm>
          <a:prstGeom prst="rect">
            <a:avLst/>
          </a:prstGeom>
        </p:spPr>
      </p:pic>
      <p:pic>
        <p:nvPicPr>
          <p:cNvPr id="12" name="Picture 11">
            <a:extLst>
              <a:ext uri="{FF2B5EF4-FFF2-40B4-BE49-F238E27FC236}">
                <a16:creationId xmlns:a16="http://schemas.microsoft.com/office/drawing/2014/main" id="{E6974154-8137-5F06-FEC8-6018F7EB11BA}"/>
              </a:ext>
            </a:extLst>
          </p:cNvPr>
          <p:cNvPicPr>
            <a:picLocks noChangeAspect="1"/>
          </p:cNvPicPr>
          <p:nvPr/>
        </p:nvPicPr>
        <p:blipFill>
          <a:blip r:embed="rId4"/>
          <a:stretch>
            <a:fillRect/>
          </a:stretch>
        </p:blipFill>
        <p:spPr>
          <a:xfrm>
            <a:off x="1002246" y="2897643"/>
            <a:ext cx="4734618" cy="3844037"/>
          </a:xfrm>
          <a:prstGeom prst="rect">
            <a:avLst/>
          </a:prstGeom>
        </p:spPr>
      </p:pic>
    </p:spTree>
    <p:extLst>
      <p:ext uri="{BB962C8B-B14F-4D97-AF65-F5344CB8AC3E}">
        <p14:creationId xmlns:p14="http://schemas.microsoft.com/office/powerpoint/2010/main" val="3862990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A28964-3CDF-DBB7-D7AE-808ECB302B87}"/>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E31C1AD2-FA38-E6AF-7F19-896E3C65FFB5}"/>
              </a:ext>
            </a:extLst>
          </p:cNvPr>
          <p:cNvSpPr>
            <a:spLocks noGrp="1"/>
          </p:cNvSpPr>
          <p:nvPr>
            <p:ph type="body" idx="2"/>
          </p:nvPr>
        </p:nvSpPr>
        <p:spPr/>
        <p:txBody>
          <a:bodyPr/>
          <a:lstStyle/>
          <a:p>
            <a:endParaRPr lang="en-US"/>
          </a:p>
        </p:txBody>
      </p:sp>
      <p:sp>
        <p:nvSpPr>
          <p:cNvPr id="4" name="Title 3">
            <a:extLst>
              <a:ext uri="{FF2B5EF4-FFF2-40B4-BE49-F238E27FC236}">
                <a16:creationId xmlns:a16="http://schemas.microsoft.com/office/drawing/2014/main" id="{83A8B4EA-2898-2488-784B-B2069B5D81D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159E93B8-7FBA-4706-FF42-860070EDD112}"/>
              </a:ext>
            </a:extLst>
          </p:cNvPr>
          <p:cNvPicPr>
            <a:picLocks noChangeAspect="1"/>
          </p:cNvPicPr>
          <p:nvPr/>
        </p:nvPicPr>
        <p:blipFill>
          <a:blip r:embed="rId2"/>
          <a:stretch>
            <a:fillRect/>
          </a:stretch>
        </p:blipFill>
        <p:spPr>
          <a:xfrm>
            <a:off x="908913" y="237679"/>
            <a:ext cx="10374173" cy="6382641"/>
          </a:xfrm>
          <a:prstGeom prst="rect">
            <a:avLst/>
          </a:prstGeom>
        </p:spPr>
      </p:pic>
    </p:spTree>
    <p:extLst>
      <p:ext uri="{BB962C8B-B14F-4D97-AF65-F5344CB8AC3E}">
        <p14:creationId xmlns:p14="http://schemas.microsoft.com/office/powerpoint/2010/main" val="4109212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228600"/>
            <a:ext cx="9107958" cy="2112246"/>
          </a:xfrm>
          <a:prstGeom prst="rect">
            <a:avLst/>
          </a:prstGeom>
        </p:spPr>
      </p:pic>
      <p:pic>
        <p:nvPicPr>
          <p:cNvPr id="5" name="Picture 4"/>
          <p:cNvPicPr>
            <a:picLocks noChangeAspect="1"/>
          </p:cNvPicPr>
          <p:nvPr/>
        </p:nvPicPr>
        <p:blipFill>
          <a:blip r:embed="rId3"/>
          <a:stretch>
            <a:fillRect/>
          </a:stretch>
        </p:blipFill>
        <p:spPr>
          <a:xfrm>
            <a:off x="2041378" y="2667000"/>
            <a:ext cx="7768402" cy="3037168"/>
          </a:xfrm>
          <a:prstGeom prst="rect">
            <a:avLst/>
          </a:prstGeom>
        </p:spPr>
      </p:pic>
    </p:spTree>
    <p:extLst>
      <p:ext uri="{BB962C8B-B14F-4D97-AF65-F5344CB8AC3E}">
        <p14:creationId xmlns:p14="http://schemas.microsoft.com/office/powerpoint/2010/main" val="436441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13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146" y="381000"/>
            <a:ext cx="7315200" cy="639762"/>
          </a:xfrm>
        </p:spPr>
        <p:txBody>
          <a:bodyPr/>
          <a:lstStyle/>
          <a:p>
            <a:r>
              <a:rPr lang="en-US" dirty="0">
                <a:solidFill>
                  <a:schemeClr val="bg1"/>
                </a:solidFill>
              </a:rPr>
              <a:t>Gemini</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7378"/>
          <a:stretch/>
        </p:blipFill>
        <p:spPr>
          <a:xfrm>
            <a:off x="221343" y="1676400"/>
            <a:ext cx="3207657" cy="4343400"/>
          </a:xfrm>
          <a:prstGeom prst="rect">
            <a:avLst/>
          </a:prstGeom>
          <a:effectLst>
            <a:outerShdw blurRad="50800" dist="50800" dir="5400000" algn="ctr" rotWithShape="0">
              <a:srgbClr val="131313"/>
            </a:outerShdw>
          </a:effectLst>
        </p:spPr>
      </p:pic>
    </p:spTree>
    <p:extLst>
      <p:ext uri="{BB962C8B-B14F-4D97-AF65-F5344CB8AC3E}">
        <p14:creationId xmlns:p14="http://schemas.microsoft.com/office/powerpoint/2010/main" val="3952918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13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146" y="381000"/>
            <a:ext cx="7315200" cy="639762"/>
          </a:xfrm>
        </p:spPr>
        <p:txBody>
          <a:bodyPr/>
          <a:lstStyle/>
          <a:p>
            <a:r>
              <a:rPr lang="en-US" dirty="0">
                <a:solidFill>
                  <a:schemeClr val="bg1"/>
                </a:solidFill>
              </a:rPr>
              <a:t>Gemini</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43" y="1676400"/>
            <a:ext cx="7525746" cy="4343400"/>
          </a:xfrm>
          <a:prstGeom prst="rect">
            <a:avLst/>
          </a:prstGeom>
          <a:effectLst>
            <a:outerShdw blurRad="50800" dist="50800" dir="5400000" algn="ctr" rotWithShape="0">
              <a:srgbClr val="131313"/>
            </a:outerShdw>
          </a:effectLst>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09844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990</TotalTime>
  <Words>2738</Words>
  <Application>Microsoft Office PowerPoint</Application>
  <PresentationFormat>Widescreen</PresentationFormat>
  <Paragraphs>328</Paragraphs>
  <Slides>68</Slides>
  <Notes>18</Notes>
  <HiddenSlides>25</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68</vt:i4>
      </vt:variant>
    </vt:vector>
  </HeadingPairs>
  <TitlesOfParts>
    <vt:vector size="78" baseType="lpstr">
      <vt:lpstr>Arial</vt:lpstr>
      <vt:lpstr>Calibri</vt:lpstr>
      <vt:lpstr>Helvetica</vt:lpstr>
      <vt:lpstr>Helvetica Neue</vt:lpstr>
      <vt:lpstr>Oswald</vt:lpstr>
      <vt:lpstr>Oswald Light</vt:lpstr>
      <vt:lpstr>Proxima Nova</vt:lpstr>
      <vt:lpstr>Office Theme</vt:lpstr>
      <vt:lpstr>1_Office Theme</vt:lpstr>
      <vt:lpstr>2_Office Theme</vt:lpstr>
      <vt:lpstr>PowerPoint Presentation</vt:lpstr>
      <vt:lpstr>Data Sets and Crowdsourcing</vt:lpstr>
      <vt:lpstr>What has changed in the last 20 years?</vt:lpstr>
      <vt:lpstr>The Internet has some rough edges</vt:lpstr>
      <vt:lpstr>PowerPoint Presentation</vt:lpstr>
      <vt:lpstr>PowerPoint Presentation</vt:lpstr>
      <vt:lpstr>PowerPoint Presentation</vt:lpstr>
      <vt:lpstr>Gemini</vt:lpstr>
      <vt:lpstr>Gemini</vt:lpstr>
      <vt:lpstr>Gemini</vt:lpstr>
      <vt:lpstr>Gemini</vt:lpstr>
      <vt:lpstr>Gemini</vt:lpstr>
      <vt:lpstr>PowerPoint Presentation</vt:lpstr>
      <vt:lpstr>Outline</vt:lpstr>
      <vt:lpstr>PowerPoint Presentation</vt:lpstr>
      <vt:lpstr>PowerPoint Presentation</vt:lpstr>
      <vt:lpstr>VOC2011 Annotation Guidelines</vt:lpstr>
      <vt:lpstr>Large scale annotation in industry</vt:lpstr>
      <vt:lpstr>Argoverse 2 Sensor Dataset</vt:lpstr>
      <vt:lpstr>Argoverse 2 Map Change Dataset</vt:lpstr>
      <vt:lpstr>Outline</vt:lpstr>
      <vt:lpstr>LabelMe</vt:lpstr>
      <vt:lpstr>PowerPoint Presentation</vt:lpstr>
      <vt:lpstr>Outline</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Utility data annotation via Amazon Mechanical Turk</vt:lpstr>
      <vt:lpstr>Amazon Mechanical Turk</vt:lpstr>
      <vt:lpstr>Annotation protocols</vt:lpstr>
      <vt:lpstr>Type keywords</vt:lpstr>
      <vt:lpstr>Select examples </vt:lpstr>
      <vt:lpstr>Select examples</vt:lpstr>
      <vt:lpstr>Click on landmarks</vt:lpstr>
      <vt:lpstr>Outline something</vt:lpstr>
      <vt:lpstr>Motivation</vt:lpstr>
      <vt:lpstr>Issues</vt:lpstr>
      <vt:lpstr>Annotation quality</vt:lpstr>
      <vt:lpstr>How do we get quality annotations?</vt:lpstr>
      <vt:lpstr>Ensuring Annotation Quality</vt:lpstr>
      <vt:lpstr>Pricing</vt:lpstr>
      <vt:lpstr>Examples of Crowdsourcing</vt:lpstr>
      <vt:lpstr>Crowdsourcing to build COCO Dataset</vt:lpstr>
      <vt:lpstr>Crowdsourcing to build COCO Dataset</vt:lpstr>
      <vt:lpstr>Crowdsourcing to build COCO Dataset</vt:lpstr>
      <vt:lpstr>Crowdsourcing to build COCO Dataset</vt:lpstr>
      <vt:lpstr>PowerPoint Presentation</vt:lpstr>
      <vt:lpstr>Examples of Crowdsourcing</vt:lpstr>
      <vt:lpstr>Examples of Crowdsourcing</vt:lpstr>
      <vt:lpstr>PowerPoint Presentation</vt:lpstr>
      <vt:lpstr>Outline</vt:lpstr>
      <vt:lpstr>Grasp success can be auto-labeled</vt:lpstr>
      <vt:lpstr>Object sound can be auto-captured</vt:lpstr>
      <vt:lpstr>Self-supervised Point Cloud Forecasting</vt:lpstr>
      <vt:lpstr>CLIP. Maybe we can just use the internet?</vt:lpstr>
      <vt:lpstr>PowerPoint Presentation</vt:lpstr>
      <vt:lpstr>Sample recognition task – 397-way scene classification on SUN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Computation and Computer Vision</dc:title>
  <dc:creator>James Hays</dc:creator>
  <cp:lastModifiedBy>Hays, James H</cp:lastModifiedBy>
  <cp:revision>88</cp:revision>
  <dcterms:created xsi:type="dcterms:W3CDTF">2006-08-16T00:00:00Z</dcterms:created>
  <dcterms:modified xsi:type="dcterms:W3CDTF">2025-10-21T17:01:45Z</dcterms:modified>
</cp:coreProperties>
</file>