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Lst>
  <p:notesMasterIdLst>
    <p:notesMasterId r:id="rId73"/>
  </p:notesMasterIdLst>
  <p:sldIdLst>
    <p:sldId id="257" r:id="rId4"/>
    <p:sldId id="519" r:id="rId5"/>
    <p:sldId id="369" r:id="rId6"/>
    <p:sldId id="477" r:id="rId7"/>
    <p:sldId id="476" r:id="rId8"/>
    <p:sldId id="478" r:id="rId9"/>
    <p:sldId id="479" r:id="rId10"/>
    <p:sldId id="481" r:id="rId11"/>
    <p:sldId id="482" r:id="rId12"/>
    <p:sldId id="483" r:id="rId13"/>
    <p:sldId id="485" r:id="rId14"/>
    <p:sldId id="486" r:id="rId15"/>
    <p:sldId id="487" r:id="rId16"/>
    <p:sldId id="488" r:id="rId17"/>
    <p:sldId id="490" r:id="rId18"/>
    <p:sldId id="491" r:id="rId19"/>
    <p:sldId id="492" r:id="rId20"/>
    <p:sldId id="493" r:id="rId21"/>
    <p:sldId id="494" r:id="rId22"/>
    <p:sldId id="495" r:id="rId23"/>
    <p:sldId id="516" r:id="rId24"/>
    <p:sldId id="496" r:id="rId25"/>
    <p:sldId id="497" r:id="rId26"/>
    <p:sldId id="498" r:id="rId27"/>
    <p:sldId id="499" r:id="rId28"/>
    <p:sldId id="500" r:id="rId29"/>
    <p:sldId id="501" r:id="rId30"/>
    <p:sldId id="503" r:id="rId31"/>
    <p:sldId id="540" r:id="rId32"/>
    <p:sldId id="539" r:id="rId33"/>
    <p:sldId id="547" r:id="rId34"/>
    <p:sldId id="548" r:id="rId35"/>
    <p:sldId id="549" r:id="rId36"/>
    <p:sldId id="550" r:id="rId37"/>
    <p:sldId id="506" r:id="rId38"/>
    <p:sldId id="507" r:id="rId39"/>
    <p:sldId id="508" r:id="rId40"/>
    <p:sldId id="512" r:id="rId41"/>
    <p:sldId id="514" r:id="rId42"/>
    <p:sldId id="509" r:id="rId43"/>
    <p:sldId id="510" r:id="rId44"/>
    <p:sldId id="513" r:id="rId45"/>
    <p:sldId id="515" r:id="rId46"/>
    <p:sldId id="520" r:id="rId47"/>
    <p:sldId id="542" r:id="rId48"/>
    <p:sldId id="521" r:id="rId49"/>
    <p:sldId id="522" r:id="rId50"/>
    <p:sldId id="523" r:id="rId51"/>
    <p:sldId id="524" r:id="rId52"/>
    <p:sldId id="541" r:id="rId53"/>
    <p:sldId id="525" r:id="rId54"/>
    <p:sldId id="527" r:id="rId55"/>
    <p:sldId id="528" r:id="rId56"/>
    <p:sldId id="532" r:id="rId57"/>
    <p:sldId id="529" r:id="rId58"/>
    <p:sldId id="530" r:id="rId59"/>
    <p:sldId id="531" r:id="rId60"/>
    <p:sldId id="533" r:id="rId61"/>
    <p:sldId id="526" r:id="rId62"/>
    <p:sldId id="536" r:id="rId63"/>
    <p:sldId id="537" r:id="rId64"/>
    <p:sldId id="538" r:id="rId65"/>
    <p:sldId id="534" r:id="rId66"/>
    <p:sldId id="535" r:id="rId67"/>
    <p:sldId id="543" r:id="rId68"/>
    <p:sldId id="544" r:id="rId69"/>
    <p:sldId id="545" r:id="rId70"/>
    <p:sldId id="546" r:id="rId71"/>
    <p:sldId id="37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E"/>
    <a:srgbClr val="292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14" autoAdjust="0"/>
    <p:restoredTop sz="88098" autoAdjust="0"/>
  </p:normalViewPr>
  <p:slideViewPr>
    <p:cSldViewPr snapToGrid="0">
      <p:cViewPr varScale="1">
        <p:scale>
          <a:sx n="63" d="100"/>
          <a:sy n="63" d="100"/>
        </p:scale>
        <p:origin x="66" y="5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 ground truth</a:t>
            </a:r>
          </a:p>
          <a:p>
            <a:r>
              <a:rPr lang="en-US" dirty="0"/>
              <a:t>Right</a:t>
            </a:r>
            <a:r>
              <a:rPr lang="en-US" baseline="0" dirty="0"/>
              <a:t> – result from </a:t>
            </a:r>
            <a:r>
              <a:rPr lang="en-US" baseline="0" dirty="0" err="1"/>
              <a:t>mseg</a:t>
            </a:r>
            <a:r>
              <a:rPr lang="en-US" baseline="0" dirty="0"/>
              <a:t> http://vladlen.info/publications/mseg-composite-dataset-multi-domain-semantic-segmentation/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a:t>
            </a:fld>
            <a:endParaRPr lang="en-US"/>
          </a:p>
        </p:txBody>
      </p:sp>
    </p:spTree>
    <p:extLst>
      <p:ext uri="{BB962C8B-B14F-4D97-AF65-F5344CB8AC3E}">
        <p14:creationId xmlns:p14="http://schemas.microsoft.com/office/powerpoint/2010/main" val="1861609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2021, 1163 citations</a:t>
            </a:r>
            <a:r>
              <a:rPr lang="en-US" baseline="0" dirty="0"/>
              <a:t>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46</a:t>
            </a:fld>
            <a:endParaRPr lang="en-US"/>
          </a:p>
        </p:txBody>
      </p:sp>
    </p:spTree>
    <p:extLst>
      <p:ext uri="{BB962C8B-B14F-4D97-AF65-F5344CB8AC3E}">
        <p14:creationId xmlns:p14="http://schemas.microsoft.com/office/powerpoint/2010/main" val="77106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Zero-shot CLIP is competitive with a fully super-</a:t>
            </a:r>
          </a:p>
          <a:p>
            <a:r>
              <a:rPr lang="en-US" dirty="0"/>
              <a:t>vised baseline. Across a 27 dataset </a:t>
            </a:r>
            <a:r>
              <a:rPr lang="en-US" dirty="0" err="1"/>
              <a:t>eval</a:t>
            </a:r>
            <a:r>
              <a:rPr lang="en-US" dirty="0"/>
              <a:t> suite, a zero-shot CLIP</a:t>
            </a:r>
          </a:p>
          <a:p>
            <a:r>
              <a:rPr lang="en-US" dirty="0"/>
              <a:t>classifier outperforms a fully supervised linear classifier fitted on</a:t>
            </a:r>
          </a:p>
          <a:p>
            <a:r>
              <a:rPr lang="en-US" dirty="0"/>
              <a:t>ResNet-50 features on 16 datasets, including ImageNet.</a:t>
            </a:r>
          </a:p>
        </p:txBody>
      </p:sp>
      <p:sp>
        <p:nvSpPr>
          <p:cNvPr id="4" name="Slide Number Placeholder 3"/>
          <p:cNvSpPr>
            <a:spLocks noGrp="1"/>
          </p:cNvSpPr>
          <p:nvPr>
            <p:ph type="sldNum" sz="quarter" idx="10"/>
          </p:nvPr>
        </p:nvSpPr>
        <p:spPr/>
        <p:txBody>
          <a:bodyPr/>
          <a:lstStyle/>
          <a:p>
            <a:fld id="{1397DC40-2310-4B09-B67D-CDB2E483AE99}" type="slidenum">
              <a:rPr lang="en-US" smtClean="0"/>
              <a:t>55</a:t>
            </a:fld>
            <a:endParaRPr lang="en-US"/>
          </a:p>
        </p:txBody>
      </p:sp>
    </p:spTree>
    <p:extLst>
      <p:ext uri="{BB962C8B-B14F-4D97-AF65-F5344CB8AC3E}">
        <p14:creationId xmlns:p14="http://schemas.microsoft.com/office/powerpoint/2010/main" val="76165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CLIP’s features are more robust to task shift when compared to models pre-trained on ImageNet. For both dataset</a:t>
            </a:r>
          </a:p>
          <a:p>
            <a:r>
              <a:rPr lang="en-US" dirty="0"/>
              <a:t>splits, the transfer scores of linear probes trained on the representations of CLIP models are higher than other models with similar</a:t>
            </a:r>
          </a:p>
          <a:p>
            <a:r>
              <a:rPr lang="en-US" dirty="0"/>
              <a:t>ImageNet performance. This suggests that the representations of models trained on ImageNet are somewhat </a:t>
            </a:r>
            <a:r>
              <a:rPr lang="en-US" dirty="0" err="1"/>
              <a:t>overfit</a:t>
            </a:r>
            <a:r>
              <a:rPr lang="en-US" dirty="0"/>
              <a:t> to their task.</a:t>
            </a:r>
          </a:p>
        </p:txBody>
      </p:sp>
      <p:sp>
        <p:nvSpPr>
          <p:cNvPr id="4" name="Slide Number Placeholder 3"/>
          <p:cNvSpPr>
            <a:spLocks noGrp="1"/>
          </p:cNvSpPr>
          <p:nvPr>
            <p:ph type="sldNum" sz="quarter" idx="10"/>
          </p:nvPr>
        </p:nvSpPr>
        <p:spPr/>
        <p:txBody>
          <a:bodyPr/>
          <a:lstStyle/>
          <a:p>
            <a:fld id="{1397DC40-2310-4B09-B67D-CDB2E483AE99}" type="slidenum">
              <a:rPr lang="en-US" smtClean="0"/>
              <a:t>57</a:t>
            </a:fld>
            <a:endParaRPr lang="en-US"/>
          </a:p>
        </p:txBody>
      </p:sp>
    </p:spTree>
    <p:extLst>
      <p:ext uri="{BB962C8B-B14F-4D97-AF65-F5344CB8AC3E}">
        <p14:creationId xmlns:p14="http://schemas.microsoft.com/office/powerpoint/2010/main" val="427326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4: Linear evaluation on ImageNet-1k of frozen pretrained features. We report Top-1 accuracy</a:t>
            </a:r>
          </a:p>
          <a:p>
            <a:r>
              <a:rPr lang="en-US" dirty="0"/>
              <a:t>on the validation set for publicly available models trained on public or private data, and with or without</a:t>
            </a:r>
          </a:p>
          <a:p>
            <a:r>
              <a:rPr lang="en-US" dirty="0"/>
              <a:t>text supervision (text sup.). For reference, we also report the </a:t>
            </a:r>
            <a:r>
              <a:rPr lang="en-US" dirty="0" err="1"/>
              <a:t>kNN</a:t>
            </a:r>
            <a:r>
              <a:rPr lang="en-US" dirty="0"/>
              <a:t> performance on the validation set. We</a:t>
            </a:r>
          </a:p>
          <a:p>
            <a:r>
              <a:rPr lang="en-US" dirty="0"/>
              <a:t>compare across any possible architectures (Arch.), at resolution 224 × 224 unless stated otherwise. The</a:t>
            </a:r>
          </a:p>
          <a:p>
            <a:r>
              <a:rPr lang="en-US" dirty="0"/>
              <a:t>dataset used for training EVA-CLIP is a custom mixture, see paper for details (Fang et al., 2023).</a:t>
            </a:r>
          </a:p>
        </p:txBody>
      </p:sp>
      <p:sp>
        <p:nvSpPr>
          <p:cNvPr id="4" name="Slide Number Placeholder 3"/>
          <p:cNvSpPr>
            <a:spLocks noGrp="1"/>
          </p:cNvSpPr>
          <p:nvPr>
            <p:ph type="sldNum" sz="quarter" idx="10"/>
          </p:nvPr>
        </p:nvSpPr>
        <p:spPr/>
        <p:txBody>
          <a:bodyPr/>
          <a:lstStyle/>
          <a:p>
            <a:fld id="{1397DC40-2310-4B09-B67D-CDB2E483AE99}" type="slidenum">
              <a:rPr lang="en-US" smtClean="0"/>
              <a:t>61</a:t>
            </a:fld>
            <a:endParaRPr lang="en-US"/>
          </a:p>
        </p:txBody>
      </p:sp>
    </p:spTree>
    <p:extLst>
      <p:ext uri="{BB962C8B-B14F-4D97-AF65-F5344CB8AC3E}">
        <p14:creationId xmlns:p14="http://schemas.microsoft.com/office/powerpoint/2010/main" val="1638268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Semantic segmentation on ADE20K, </a:t>
            </a:r>
            <a:r>
              <a:rPr lang="en-US" dirty="0" err="1"/>
              <a:t>CityScapes</a:t>
            </a:r>
            <a:r>
              <a:rPr lang="en-US" dirty="0"/>
              <a:t> and Pascal VOC with frozen features</a:t>
            </a:r>
          </a:p>
          <a:p>
            <a:r>
              <a:rPr lang="en-US" dirty="0"/>
              <a:t>and a linear classifier (lin.) and with multiscale (+</a:t>
            </a:r>
            <a:r>
              <a:rPr lang="en-US" dirty="0" err="1"/>
              <a:t>ms</a:t>
            </a:r>
            <a:r>
              <a:rPr lang="en-US" dirty="0"/>
              <a:t>). The absolute state of the art – from Wang et al.</a:t>
            </a:r>
          </a:p>
          <a:p>
            <a:r>
              <a:rPr lang="en-US" dirty="0"/>
              <a:t>(2022), Liu et al. (2021) and Chen et al. (2018) respectively – are mentioned at the top of the Table. For</a:t>
            </a:r>
          </a:p>
          <a:p>
            <a:r>
              <a:rPr lang="en-US" dirty="0"/>
              <a:t>reference, using the Mask2Former pipeline (Steiner et al., 2021) with a </a:t>
            </a:r>
            <a:r>
              <a:rPr lang="en-US" dirty="0" err="1"/>
              <a:t>ViT</a:t>
            </a:r>
            <a:r>
              <a:rPr lang="en-US" dirty="0"/>
              <a:t>-Adapter (Chen et al., 2023b) on</a:t>
            </a:r>
          </a:p>
          <a:p>
            <a:r>
              <a:rPr lang="en-US" dirty="0"/>
              <a:t>top of our frozen </a:t>
            </a:r>
            <a:r>
              <a:rPr lang="en-US" dirty="0" err="1"/>
              <a:t>ViT</a:t>
            </a:r>
            <a:r>
              <a:rPr lang="en-US" dirty="0"/>
              <a:t>-g/14 backbone gives 60.2 </a:t>
            </a:r>
            <a:r>
              <a:rPr lang="en-US" dirty="0" err="1"/>
              <a:t>mIoU</a:t>
            </a:r>
            <a:r>
              <a:rPr lang="en-US" dirty="0"/>
              <a:t> on ADE-20k.</a:t>
            </a:r>
          </a:p>
        </p:txBody>
      </p:sp>
      <p:sp>
        <p:nvSpPr>
          <p:cNvPr id="4" name="Slide Number Placeholder 3"/>
          <p:cNvSpPr>
            <a:spLocks noGrp="1"/>
          </p:cNvSpPr>
          <p:nvPr>
            <p:ph type="sldNum" sz="quarter" idx="10"/>
          </p:nvPr>
        </p:nvSpPr>
        <p:spPr/>
        <p:txBody>
          <a:bodyPr/>
          <a:lstStyle/>
          <a:p>
            <a:fld id="{1397DC40-2310-4B09-B67D-CDB2E483AE99}" type="slidenum">
              <a:rPr lang="en-US" smtClean="0"/>
              <a:t>62</a:t>
            </a:fld>
            <a:endParaRPr lang="en-US"/>
          </a:p>
        </p:txBody>
      </p:sp>
    </p:spTree>
    <p:extLst>
      <p:ext uri="{BB962C8B-B14F-4D97-AF65-F5344CB8AC3E}">
        <p14:creationId xmlns:p14="http://schemas.microsoft.com/office/powerpoint/2010/main" val="240969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97DC40-2310-4B09-B67D-CDB2E483AE99}" type="slidenum">
              <a:rPr lang="en-US" smtClean="0"/>
              <a:t>67</a:t>
            </a:fld>
            <a:endParaRPr lang="en-US"/>
          </a:p>
        </p:txBody>
      </p:sp>
    </p:spTree>
    <p:extLst>
      <p:ext uri="{BB962C8B-B14F-4D97-AF65-F5344CB8AC3E}">
        <p14:creationId xmlns:p14="http://schemas.microsoft.com/office/powerpoint/2010/main" val="1408277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*Bert*, GPT, </a:t>
            </a:r>
            <a:r>
              <a:rPr lang="en-US" dirty="0" err="1"/>
              <a:t>etc</a:t>
            </a:r>
            <a:r>
              <a:rPr lang="en-US" dirty="0"/>
              <a:t> build on this. Introduced “transformer”, as well</a:t>
            </a:r>
          </a:p>
          <a:p>
            <a:r>
              <a:rPr lang="en-US" dirty="0"/>
              <a:t>40 thousand</a:t>
            </a:r>
            <a:r>
              <a:rPr lang="en-US" baseline="0" dirty="0"/>
              <a:t> citations in April 2022</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20</a:t>
            </a:fld>
            <a:endParaRPr lang="en-US"/>
          </a:p>
        </p:txBody>
      </p:sp>
    </p:spTree>
    <p:extLst>
      <p:ext uri="{BB962C8B-B14F-4D97-AF65-F5344CB8AC3E}">
        <p14:creationId xmlns:p14="http://schemas.microsoft.com/office/powerpoint/2010/main" val="36343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Table 1: Maximum path lengths, per-layer complexity and minimum number of sequential operations for different layer types. N is the sequence length, d is the representation dimension, k is the kernel size of convolutions and r the size of the neighborhood in restricted self-attention.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25</a:t>
            </a:fld>
            <a:endParaRPr lang="en-US"/>
          </a:p>
        </p:txBody>
      </p:sp>
    </p:spTree>
    <p:extLst>
      <p:ext uri="{BB962C8B-B14F-4D97-AF65-F5344CB8AC3E}">
        <p14:creationId xmlns:p14="http://schemas.microsoft.com/office/powerpoint/2010/main" val="37222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GPT and Bert build on these ideas</a:t>
            </a:r>
          </a:p>
        </p:txBody>
      </p:sp>
      <p:sp>
        <p:nvSpPr>
          <p:cNvPr id="4" name="Slide Number Placeholder 3"/>
          <p:cNvSpPr>
            <a:spLocks noGrp="1"/>
          </p:cNvSpPr>
          <p:nvPr>
            <p:ph type="sldNum" sz="quarter" idx="10"/>
          </p:nvPr>
        </p:nvSpPr>
        <p:spPr/>
        <p:txBody>
          <a:bodyPr/>
          <a:lstStyle/>
          <a:p>
            <a:fld id="{1397DC40-2310-4B09-B67D-CDB2E483AE99}" type="slidenum">
              <a:rPr lang="en-US" smtClean="0"/>
              <a:t>27</a:t>
            </a:fld>
            <a:endParaRPr lang="en-US"/>
          </a:p>
        </p:txBody>
      </p:sp>
    </p:spTree>
    <p:extLst>
      <p:ext uri="{BB962C8B-B14F-4D97-AF65-F5344CB8AC3E}">
        <p14:creationId xmlns:p14="http://schemas.microsoft.com/office/powerpoint/2010/main" val="23206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3500 citations as of April 2022. Called</a:t>
            </a:r>
            <a:r>
              <a:rPr lang="en-US" baseline="0" dirty="0"/>
              <a:t> “</a:t>
            </a:r>
            <a:r>
              <a:rPr lang="en-US" baseline="0" dirty="0" err="1"/>
              <a:t>ViT</a:t>
            </a:r>
            <a:r>
              <a:rPr lang="en-US" baseline="0" dirty="0"/>
              <a:t>” commonly.</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36</a:t>
            </a:fld>
            <a:endParaRPr lang="en-US"/>
          </a:p>
        </p:txBody>
      </p:sp>
    </p:spTree>
    <p:extLst>
      <p:ext uri="{BB962C8B-B14F-4D97-AF65-F5344CB8AC3E}">
        <p14:creationId xmlns:p14="http://schemas.microsoft.com/office/powerpoint/2010/main" val="183901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37</a:t>
            </a:fld>
            <a:endParaRPr lang="en-US"/>
          </a:p>
        </p:txBody>
      </p:sp>
    </p:spTree>
    <p:extLst>
      <p:ext uri="{BB962C8B-B14F-4D97-AF65-F5344CB8AC3E}">
        <p14:creationId xmlns:p14="http://schemas.microsoft.com/office/powerpoint/2010/main" val="2413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38</a:t>
            </a:fld>
            <a:endParaRPr lang="en-US"/>
          </a:p>
        </p:txBody>
      </p:sp>
    </p:spTree>
    <p:extLst>
      <p:ext uri="{BB962C8B-B14F-4D97-AF65-F5344CB8AC3E}">
        <p14:creationId xmlns:p14="http://schemas.microsoft.com/office/powerpoint/2010/main" val="3137928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a:solidFill>
                  <a:schemeClr val="tx1"/>
                </a:solidFill>
                <a:effectLst/>
                <a:latin typeface="+mn-lt"/>
                <a:ea typeface="+mn-ea"/>
                <a:cs typeface="+mn-cs"/>
              </a:rPr>
              <a:t>Vaswani</a:t>
            </a:r>
            <a:r>
              <a:rPr lang="en-US" sz="1200" kern="1200" dirty="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39</a:t>
            </a:fld>
            <a:endParaRPr lang="en-US"/>
          </a:p>
        </p:txBody>
      </p:sp>
    </p:spTree>
    <p:extLst>
      <p:ext uri="{BB962C8B-B14F-4D97-AF65-F5344CB8AC3E}">
        <p14:creationId xmlns:p14="http://schemas.microsoft.com/office/powerpoint/2010/main" val="50073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with state of the art on popular image classification benchmarks. We re-</a:t>
            </a:r>
          </a:p>
          <a:p>
            <a:r>
              <a:rPr lang="en-US" dirty="0"/>
              <a:t>port mean and standard deviation of the accuracies, averaged over three fine-tuning runs. Vision</a:t>
            </a:r>
          </a:p>
          <a:p>
            <a:r>
              <a:rPr lang="en-US" dirty="0"/>
              <a:t>Transformer models pre-trained on the JFT-300M dataset outperform </a:t>
            </a:r>
            <a:r>
              <a:rPr lang="en-US" dirty="0" err="1"/>
              <a:t>ResNet</a:t>
            </a:r>
            <a:r>
              <a:rPr lang="en-US" dirty="0"/>
              <a:t>-based baselines on all</a:t>
            </a:r>
          </a:p>
          <a:p>
            <a:r>
              <a:rPr lang="en-US" dirty="0"/>
              <a:t>datasets, while taking substantially less computational resources to pre-train. </a:t>
            </a:r>
            <a:r>
              <a:rPr lang="en-US" dirty="0" err="1"/>
              <a:t>ViT</a:t>
            </a:r>
            <a:r>
              <a:rPr lang="en-US" dirty="0"/>
              <a:t> pre-trained on the</a:t>
            </a:r>
          </a:p>
          <a:p>
            <a:r>
              <a:rPr lang="en-US" dirty="0"/>
              <a:t>smaller public ImageNet-21k dataset performs well too. ∗Slightly improved 88.5% result reported</a:t>
            </a:r>
          </a:p>
          <a:p>
            <a:r>
              <a:rPr lang="en-US" dirty="0"/>
              <a:t>in </a:t>
            </a:r>
            <a:r>
              <a:rPr lang="en-US" dirty="0" err="1"/>
              <a:t>Touvron</a:t>
            </a:r>
            <a:r>
              <a:rPr lang="en-US" dirty="0"/>
              <a:t> et al. (2020).</a:t>
            </a:r>
          </a:p>
        </p:txBody>
      </p:sp>
      <p:sp>
        <p:nvSpPr>
          <p:cNvPr id="4" name="Slide Number Placeholder 3"/>
          <p:cNvSpPr>
            <a:spLocks noGrp="1"/>
          </p:cNvSpPr>
          <p:nvPr>
            <p:ph type="sldNum" sz="quarter" idx="10"/>
          </p:nvPr>
        </p:nvSpPr>
        <p:spPr/>
        <p:txBody>
          <a:bodyPr/>
          <a:lstStyle/>
          <a:p>
            <a:fld id="{1397DC40-2310-4B09-B67D-CDB2E483AE99}" type="slidenum">
              <a:rPr lang="en-US" smtClean="0"/>
              <a:t>40</a:t>
            </a:fld>
            <a:endParaRPr lang="en-US"/>
          </a:p>
        </p:txBody>
      </p:sp>
    </p:spTree>
    <p:extLst>
      <p:ext uri="{BB962C8B-B14F-4D97-AF65-F5344CB8AC3E}">
        <p14:creationId xmlns:p14="http://schemas.microsoft.com/office/powerpoint/2010/main" val="417129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7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205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529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06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75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933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5568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801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3699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15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050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16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38415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08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7271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380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043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277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7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3354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3432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3806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01646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5793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7883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30178302"/>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0426067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1122363"/>
            <a:ext cx="10721009" cy="2387600"/>
          </a:xfrm>
        </p:spPr>
        <p:txBody>
          <a:bodyPr>
            <a:normAutofit/>
          </a:bodyPr>
          <a:lstStyle/>
          <a:p>
            <a:r>
              <a:rPr lang="en-US" dirty="0"/>
              <a:t>“Attention” and “Transformer” Architectures</a:t>
            </a:r>
          </a:p>
        </p:txBody>
      </p:sp>
      <p:sp>
        <p:nvSpPr>
          <p:cNvPr id="3" name="Subtitle 2"/>
          <p:cNvSpPr>
            <a:spLocks noGrp="1"/>
          </p:cNvSpPr>
          <p:nvPr>
            <p:ph type="subTitle" idx="1"/>
          </p:nvPr>
        </p:nvSpPr>
        <p:spPr>
          <a:xfrm>
            <a:off x="3524250" y="3947293"/>
            <a:ext cx="5143500" cy="853309"/>
          </a:xfrm>
        </p:spPr>
        <p:txBody>
          <a:bodyPr/>
          <a:lstStyle/>
          <a:p>
            <a:r>
              <a:rPr lang="en-US" dirty="0"/>
              <a:t>James Hays</a:t>
            </a:r>
          </a:p>
        </p:txBody>
      </p:sp>
    </p:spTree>
    <p:extLst>
      <p:ext uri="{BB962C8B-B14F-4D97-AF65-F5344CB8AC3E}">
        <p14:creationId xmlns:p14="http://schemas.microsoft.com/office/powerpoint/2010/main" val="141055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a:t> … great </a:t>
            </a:r>
            <a:r>
              <a:rPr lang="en-US" dirty="0">
                <a:solidFill>
                  <a:schemeClr val="accent6">
                    <a:lumMod val="50000"/>
                  </a:schemeClr>
                </a:solidFill>
              </a:rPr>
              <a:t>serve</a:t>
            </a:r>
            <a:r>
              <a:rPr lang="en-US" dirty="0"/>
              <a:t> from Djokovic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341793"/>
            <a:ext cx="5905500" cy="3143250"/>
          </a:xfrm>
          <a:prstGeom prst="rect">
            <a:avLst/>
          </a:prstGeom>
        </p:spPr>
      </p:pic>
    </p:spTree>
    <p:extLst>
      <p:ext uri="{BB962C8B-B14F-4D97-AF65-F5344CB8AC3E}">
        <p14:creationId xmlns:p14="http://schemas.microsoft.com/office/powerpoint/2010/main" val="296679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a:t> … be right back after I </a:t>
            </a:r>
            <a:r>
              <a:rPr lang="en-US" dirty="0">
                <a:solidFill>
                  <a:schemeClr val="accent6">
                    <a:lumMod val="50000"/>
                  </a:schemeClr>
                </a:solidFill>
              </a:rPr>
              <a:t>serve</a:t>
            </a:r>
            <a:r>
              <a:rPr lang="en-US" dirty="0"/>
              <a:t> these salads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55" y="3182388"/>
            <a:ext cx="6054090" cy="3302231"/>
          </a:xfrm>
          <a:prstGeom prst="rect">
            <a:avLst/>
          </a:prstGeom>
        </p:spPr>
      </p:pic>
    </p:spTree>
    <p:extLst>
      <p:ext uri="{BB962C8B-B14F-4D97-AF65-F5344CB8AC3E}">
        <p14:creationId xmlns:p14="http://schemas.microsoft.com/office/powerpoint/2010/main" val="99247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88523" y="0"/>
            <a:ext cx="8014954" cy="6862164"/>
          </a:xfrm>
          <a:prstGeom prst="rect">
            <a:avLst/>
          </a:prstGeom>
        </p:spPr>
      </p:pic>
    </p:spTree>
    <p:extLst>
      <p:ext uri="{BB962C8B-B14F-4D97-AF65-F5344CB8AC3E}">
        <p14:creationId xmlns:p14="http://schemas.microsoft.com/office/powerpoint/2010/main" val="1096251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74736" y="0"/>
            <a:ext cx="5323144" cy="6854377"/>
          </a:xfrm>
          <a:prstGeom prst="rect">
            <a:avLst/>
          </a:prstGeom>
        </p:spPr>
      </p:pic>
      <p:pic>
        <p:nvPicPr>
          <p:cNvPr id="5" name="Picture 4"/>
          <p:cNvPicPr>
            <a:picLocks noChangeAspect="1"/>
          </p:cNvPicPr>
          <p:nvPr/>
        </p:nvPicPr>
        <p:blipFill>
          <a:blip r:embed="rId3"/>
          <a:stretch>
            <a:fillRect/>
          </a:stretch>
        </p:blipFill>
        <p:spPr>
          <a:xfrm>
            <a:off x="6652260" y="3622"/>
            <a:ext cx="4966042" cy="6854378"/>
          </a:xfrm>
          <a:prstGeom prst="rect">
            <a:avLst/>
          </a:prstGeom>
        </p:spPr>
      </p:pic>
    </p:spTree>
    <p:extLst>
      <p:ext uri="{BB962C8B-B14F-4D97-AF65-F5344CB8AC3E}">
        <p14:creationId xmlns:p14="http://schemas.microsoft.com/office/powerpoint/2010/main" val="42757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we fix these problems?</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55778" y="2353627"/>
            <a:ext cx="4598261" cy="3444240"/>
          </a:xfrm>
          <a:prstGeom prst="rect">
            <a:avLst/>
          </a:prstGeom>
        </p:spPr>
      </p:pic>
      <p:pic>
        <p:nvPicPr>
          <p:cNvPr id="5" name="Picture 4"/>
          <p:cNvPicPr>
            <a:picLocks noChangeAspect="1"/>
          </p:cNvPicPr>
          <p:nvPr/>
        </p:nvPicPr>
        <p:blipFill>
          <a:blip r:embed="rId3"/>
          <a:stretch>
            <a:fillRect/>
          </a:stretch>
        </p:blipFill>
        <p:spPr>
          <a:xfrm>
            <a:off x="6557828" y="2353627"/>
            <a:ext cx="4601220" cy="3444240"/>
          </a:xfrm>
          <a:prstGeom prst="rect">
            <a:avLst/>
          </a:prstGeom>
        </p:spPr>
      </p:pic>
    </p:spTree>
    <p:extLst>
      <p:ext uri="{BB962C8B-B14F-4D97-AF65-F5344CB8AC3E}">
        <p14:creationId xmlns:p14="http://schemas.microsoft.com/office/powerpoint/2010/main" val="4139141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AB226-435D-FC43-ABE5-902B5F971575}"/>
              </a:ext>
            </a:extLst>
          </p:cNvPr>
          <p:cNvPicPr>
            <a:picLocks noChangeAspect="1"/>
          </p:cNvPicPr>
          <p:nvPr/>
        </p:nvPicPr>
        <p:blipFill>
          <a:blip r:embed="rId2"/>
          <a:stretch>
            <a:fillRect/>
          </a:stretch>
        </p:blipFill>
        <p:spPr>
          <a:xfrm>
            <a:off x="1509532" y="0"/>
            <a:ext cx="9172937" cy="6858000"/>
          </a:xfrm>
          <a:prstGeom prst="rect">
            <a:avLst/>
          </a:prstGeom>
        </p:spPr>
      </p:pic>
      <p:sp>
        <p:nvSpPr>
          <p:cNvPr id="6" name="TextBox 5">
            <a:extLst>
              <a:ext uri="{FF2B5EF4-FFF2-40B4-BE49-F238E27FC236}">
                <a16:creationId xmlns:a16="http://schemas.microsoft.com/office/drawing/2014/main" id="{8E48D0FC-B0AB-A74B-86CC-3475A0762BDA}"/>
              </a:ext>
            </a:extLst>
          </p:cNvPr>
          <p:cNvSpPr txBox="1"/>
          <p:nvPr/>
        </p:nvSpPr>
        <p:spPr>
          <a:xfrm>
            <a:off x="147782" y="6336146"/>
            <a:ext cx="12358255" cy="29745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Slide Credit: Frank </a:t>
            </a:r>
            <a:r>
              <a:rPr lang="en-US" sz="1333" kern="0" dirty="0" err="1">
                <a:solidFill>
                  <a:srgbClr val="000000"/>
                </a:solidFill>
                <a:latin typeface="Arial"/>
                <a:cs typeface="Arial"/>
                <a:sym typeface="Arial"/>
              </a:rPr>
              <a:t>Dellaert</a:t>
            </a:r>
            <a:r>
              <a:rPr lang="en-US" sz="1333" kern="0" dirty="0">
                <a:solidFill>
                  <a:srgbClr val="000000"/>
                </a:solidFill>
                <a:latin typeface="Arial"/>
                <a:cs typeface="Arial"/>
                <a:sym typeface="Arial"/>
              </a:rPr>
              <a:t> https://</a:t>
            </a:r>
            <a:r>
              <a:rPr lang="en-US" sz="1333" kern="0" dirty="0" err="1">
                <a:solidFill>
                  <a:srgbClr val="000000"/>
                </a:solidFill>
                <a:latin typeface="Arial"/>
                <a:cs typeface="Arial"/>
                <a:sym typeface="Arial"/>
              </a:rPr>
              <a:t>dellaert.github.io</a:t>
            </a:r>
            <a:r>
              <a:rPr lang="en-US" sz="1333" kern="0" dirty="0">
                <a:solidFill>
                  <a:srgbClr val="000000"/>
                </a:solidFill>
                <a:latin typeface="Arial"/>
                <a:cs typeface="Arial"/>
                <a:sym typeface="Arial"/>
              </a:rPr>
              <a:t>/19F-4476/resources/</a:t>
            </a:r>
            <a:r>
              <a:rPr lang="en-US" sz="1333" kern="0" dirty="0" err="1">
                <a:solidFill>
                  <a:srgbClr val="000000"/>
                </a:solidFill>
                <a:latin typeface="Arial"/>
                <a:cs typeface="Arial"/>
                <a:sym typeface="Arial"/>
              </a:rPr>
              <a:t>receptiveField.pdf</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944947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76A4-1052-9145-BE43-AD7BD468DE5F}"/>
              </a:ext>
            </a:extLst>
          </p:cNvPr>
          <p:cNvSpPr>
            <a:spLocks noGrp="1"/>
          </p:cNvSpPr>
          <p:nvPr>
            <p:ph type="title"/>
          </p:nvPr>
        </p:nvSpPr>
        <p:spPr/>
        <p:txBody>
          <a:bodyPr/>
          <a:lstStyle/>
          <a:p>
            <a:r>
              <a:rPr lang="en-US" dirty="0"/>
              <a:t>Dilated Convolution</a:t>
            </a:r>
          </a:p>
        </p:txBody>
      </p:sp>
      <p:pic>
        <p:nvPicPr>
          <p:cNvPr id="5" name="Picture 4">
            <a:extLst>
              <a:ext uri="{FF2B5EF4-FFF2-40B4-BE49-F238E27FC236}">
                <a16:creationId xmlns:a16="http://schemas.microsoft.com/office/drawing/2014/main" id="{8C4D1E90-742D-BA47-8FA6-552754A21C9D}"/>
              </a:ext>
            </a:extLst>
          </p:cNvPr>
          <p:cNvPicPr>
            <a:picLocks noChangeAspect="1"/>
          </p:cNvPicPr>
          <p:nvPr/>
        </p:nvPicPr>
        <p:blipFill>
          <a:blip r:embed="rId2"/>
          <a:stretch>
            <a:fillRect/>
          </a:stretch>
        </p:blipFill>
        <p:spPr>
          <a:xfrm>
            <a:off x="8049922" y="2103060"/>
            <a:ext cx="4081117" cy="3099705"/>
          </a:xfrm>
          <a:prstGeom prst="rect">
            <a:avLst/>
          </a:prstGeom>
        </p:spPr>
      </p:pic>
      <p:pic>
        <p:nvPicPr>
          <p:cNvPr id="7" name="Picture 6">
            <a:extLst>
              <a:ext uri="{FF2B5EF4-FFF2-40B4-BE49-F238E27FC236}">
                <a16:creationId xmlns:a16="http://schemas.microsoft.com/office/drawing/2014/main" id="{7209AACC-ED0C-FD43-97B0-63501BCB5A7C}"/>
              </a:ext>
            </a:extLst>
          </p:cNvPr>
          <p:cNvPicPr>
            <a:picLocks noChangeAspect="1"/>
          </p:cNvPicPr>
          <p:nvPr/>
        </p:nvPicPr>
        <p:blipFill>
          <a:blip r:embed="rId3"/>
          <a:stretch>
            <a:fillRect/>
          </a:stretch>
        </p:blipFill>
        <p:spPr>
          <a:xfrm>
            <a:off x="4012054" y="2133601"/>
            <a:ext cx="4037868" cy="3069164"/>
          </a:xfrm>
          <a:prstGeom prst="rect">
            <a:avLst/>
          </a:prstGeom>
        </p:spPr>
      </p:pic>
      <p:pic>
        <p:nvPicPr>
          <p:cNvPr id="9" name="Picture 8">
            <a:extLst>
              <a:ext uri="{FF2B5EF4-FFF2-40B4-BE49-F238E27FC236}">
                <a16:creationId xmlns:a16="http://schemas.microsoft.com/office/drawing/2014/main" id="{B91B86F5-6970-EF4A-9765-D6C5D537455E}"/>
              </a:ext>
            </a:extLst>
          </p:cNvPr>
          <p:cNvPicPr>
            <a:picLocks noChangeAspect="1"/>
          </p:cNvPicPr>
          <p:nvPr/>
        </p:nvPicPr>
        <p:blipFill>
          <a:blip r:embed="rId4"/>
          <a:stretch>
            <a:fillRect/>
          </a:stretch>
        </p:blipFill>
        <p:spPr>
          <a:xfrm>
            <a:off x="0" y="2133600"/>
            <a:ext cx="4012053" cy="3052232"/>
          </a:xfrm>
          <a:prstGeom prst="rect">
            <a:avLst/>
          </a:prstGeom>
        </p:spPr>
      </p:pic>
      <p:sp>
        <p:nvSpPr>
          <p:cNvPr id="10" name="TextBox 9">
            <a:extLst>
              <a:ext uri="{FF2B5EF4-FFF2-40B4-BE49-F238E27FC236}">
                <a16:creationId xmlns:a16="http://schemas.microsoft.com/office/drawing/2014/main" id="{E774A410-3654-CE46-9543-771CFFFB5B62}"/>
              </a:ext>
            </a:extLst>
          </p:cNvPr>
          <p:cNvSpPr txBox="1"/>
          <p:nvPr/>
        </p:nvSpPr>
        <p:spPr>
          <a:xfrm>
            <a:off x="0" y="6339987"/>
            <a:ext cx="831088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Figure source: https://</a:t>
            </a:r>
            <a:r>
              <a:rPr lang="en-US" sz="1867" kern="0" dirty="0" err="1">
                <a:solidFill>
                  <a:srgbClr val="000000"/>
                </a:solidFill>
                <a:latin typeface="Arial"/>
                <a:cs typeface="Arial"/>
                <a:sym typeface="Arial"/>
              </a:rPr>
              <a:t>github.com</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vdumoulin</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conv_arithmetic</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88071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2 Sequence models in language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984"/>
            <a:ext cx="12192000" cy="4322032"/>
          </a:xfrm>
          <a:prstGeom prst="rect">
            <a:avLst/>
          </a:prstGeom>
        </p:spPr>
      </p:pic>
      <p:sp>
        <p:nvSpPr>
          <p:cNvPr id="6" name="Rectangle 5"/>
          <p:cNvSpPr/>
          <p:nvPr/>
        </p:nvSpPr>
        <p:spPr>
          <a:xfrm>
            <a:off x="0" y="6581001"/>
            <a:ext cx="5440680" cy="276999"/>
          </a:xfrm>
          <a:prstGeom prst="rect">
            <a:avLst/>
          </a:prstGeom>
        </p:spPr>
        <p:txBody>
          <a:bodyPr wrap="square">
            <a:spAutoFit/>
          </a:bodyPr>
          <a:lstStyle/>
          <a:p>
            <a:r>
              <a:rPr lang="en-US" sz="1200" dirty="0"/>
              <a:t>Source: https://lilianweng.github.io/lil-log/2018/06/24/attention-attention.html</a:t>
            </a:r>
          </a:p>
        </p:txBody>
      </p:sp>
    </p:spTree>
    <p:extLst>
      <p:ext uri="{BB962C8B-B14F-4D97-AF65-F5344CB8AC3E}">
        <p14:creationId xmlns:p14="http://schemas.microsoft.com/office/powerpoint/2010/main" val="623481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Receptive field could also be an issue in 3D</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382138" y="2307602"/>
            <a:ext cx="4864529" cy="3295703"/>
          </a:xfrm>
          <a:prstGeom prst="rect">
            <a:avLst/>
          </a:prstGeom>
        </p:spPr>
      </p:pic>
      <p:pic>
        <p:nvPicPr>
          <p:cNvPr id="5" name="Picture 4"/>
          <p:cNvPicPr>
            <a:picLocks noChangeAspect="1"/>
          </p:cNvPicPr>
          <p:nvPr/>
        </p:nvPicPr>
        <p:blipFill>
          <a:blip r:embed="rId3"/>
          <a:stretch>
            <a:fillRect/>
          </a:stretch>
        </p:blipFill>
        <p:spPr>
          <a:xfrm>
            <a:off x="5717183" y="2514675"/>
            <a:ext cx="6335857" cy="2677966"/>
          </a:xfrm>
          <a:prstGeom prst="rect">
            <a:avLst/>
          </a:prstGeom>
        </p:spPr>
      </p:pic>
    </p:spTree>
    <p:extLst>
      <p:ext uri="{BB962C8B-B14F-4D97-AF65-F5344CB8AC3E}">
        <p14:creationId xmlns:p14="http://schemas.microsoft.com/office/powerpoint/2010/main" val="1805165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Context and Receptive Field</a:t>
            </a:r>
          </a:p>
          <a:p>
            <a:r>
              <a:rPr lang="en-US" dirty="0">
                <a:solidFill>
                  <a:schemeClr val="accent6">
                    <a:lumMod val="50000"/>
                  </a:schemeClr>
                </a:solidFill>
              </a:rPr>
              <a:t>Going Beyond Convolutions in…</a:t>
            </a:r>
          </a:p>
          <a:p>
            <a:pPr lvl="1"/>
            <a:r>
              <a:rPr lang="en-US" dirty="0">
                <a:solidFill>
                  <a:schemeClr val="accent6">
                    <a:lumMod val="50000"/>
                  </a:schemeClr>
                </a:solidFill>
              </a:rPr>
              <a:t>Text</a:t>
            </a:r>
          </a:p>
          <a:p>
            <a:pPr lvl="1"/>
            <a:r>
              <a:rPr lang="en-US" dirty="0"/>
              <a:t>Point Clouds</a:t>
            </a:r>
          </a:p>
          <a:p>
            <a:pPr lvl="1"/>
            <a:r>
              <a:rPr lang="en-US" dirty="0"/>
              <a:t>Images</a:t>
            </a:r>
          </a:p>
        </p:txBody>
      </p:sp>
    </p:spTree>
    <p:extLst>
      <p:ext uri="{BB962C8B-B14F-4D97-AF65-F5344CB8AC3E}">
        <p14:creationId xmlns:p14="http://schemas.microsoft.com/office/powerpoint/2010/main" val="2878002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 3D point processing</a:t>
            </a:r>
          </a:p>
        </p:txBody>
      </p:sp>
      <p:sp>
        <p:nvSpPr>
          <p:cNvPr id="4" name="Content Placeholder 2"/>
          <p:cNvSpPr txBox="1">
            <a:spLocks/>
          </p:cNvSpPr>
          <p:nvPr/>
        </p:nvSpPr>
        <p:spPr>
          <a:xfrm>
            <a:off x="599662" y="1690688"/>
            <a:ext cx="6775174" cy="472336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Popular CNN backbones aren’t a direct fit for 3D point processing tasks.</a:t>
            </a:r>
          </a:p>
          <a:p>
            <a:r>
              <a:rPr lang="en-US" dirty="0"/>
              <a:t>It’s not clear how best to use deep learning on 3D data</a:t>
            </a:r>
          </a:p>
          <a:p>
            <a:pPr lvl="1"/>
            <a:r>
              <a:rPr lang="en-US" dirty="0"/>
              <a:t>Use a truly permutation invariant representation (</a:t>
            </a:r>
            <a:r>
              <a:rPr lang="en-US" dirty="0" err="1"/>
              <a:t>PointNet</a:t>
            </a:r>
            <a:r>
              <a:rPr lang="en-US" dirty="0"/>
              <a:t>)</a:t>
            </a:r>
          </a:p>
          <a:p>
            <a:pPr lvl="1"/>
            <a:r>
              <a:rPr lang="en-US" dirty="0"/>
              <a:t>Use a voxel representation (</a:t>
            </a:r>
            <a:r>
              <a:rPr lang="en-US" dirty="0" err="1"/>
              <a:t>VoxelNet</a:t>
            </a:r>
            <a:r>
              <a:rPr lang="en-US" dirty="0"/>
              <a:t>)</a:t>
            </a:r>
          </a:p>
          <a:p>
            <a:pPr lvl="1"/>
            <a:r>
              <a:rPr lang="en-US" dirty="0"/>
              <a:t>Use a bird’s a view representation (</a:t>
            </a:r>
            <a:r>
              <a:rPr lang="en-US" dirty="0" err="1"/>
              <a:t>PointPillars</a:t>
            </a:r>
            <a:r>
              <a:rPr lang="en-US" dirty="0"/>
              <a:t>)</a:t>
            </a:r>
          </a:p>
          <a:p>
            <a:pPr lvl="1"/>
            <a:r>
              <a:rPr lang="en-US" dirty="0"/>
              <a:t>Create a range image</a:t>
            </a:r>
          </a:p>
          <a:p>
            <a:r>
              <a:rPr lang="en-US" dirty="0"/>
              <a:t>With </a:t>
            </a:r>
            <a:r>
              <a:rPr lang="en-US" dirty="0" err="1"/>
              <a:t>lidar</a:t>
            </a:r>
            <a:r>
              <a:rPr lang="en-US" dirty="0"/>
              <a:t>, multi-modal approaches (adding images, radar) help surprisingly little compared to </a:t>
            </a:r>
            <a:r>
              <a:rPr lang="en-US" dirty="0" err="1"/>
              <a:t>lidar</a:t>
            </a:r>
            <a:r>
              <a:rPr lang="en-US" dirty="0"/>
              <a:t>-only approaches (~3 </a:t>
            </a:r>
            <a:r>
              <a:rPr lang="en-US" dirty="0" err="1"/>
              <a:t>mAP</a:t>
            </a:r>
            <a:r>
              <a:rPr lang="en-US" dirty="0"/>
              <a:t>).</a:t>
            </a:r>
          </a:p>
        </p:txBody>
      </p:sp>
      <p:sp>
        <p:nvSpPr>
          <p:cNvPr id="7" name="TextBox 6"/>
          <p:cNvSpPr txBox="1"/>
          <p:nvPr/>
        </p:nvSpPr>
        <p:spPr>
          <a:xfrm>
            <a:off x="7374836" y="4489910"/>
            <a:ext cx="4277614" cy="830997"/>
          </a:xfrm>
          <a:prstGeom prst="rect">
            <a:avLst/>
          </a:prstGeom>
          <a:noFill/>
        </p:spPr>
        <p:txBody>
          <a:bodyPr wrap="square" rtlCol="0">
            <a:spAutoFit/>
          </a:bodyPr>
          <a:lstStyle/>
          <a:p>
            <a:r>
              <a:rPr lang="en-US" sz="1200" dirty="0" err="1"/>
              <a:t>BEVFusion</a:t>
            </a:r>
            <a:r>
              <a:rPr lang="en-US" sz="1200" dirty="0"/>
              <a:t>: Multi-Task Multi-Sensor Fusion with Unified Bird’s-Eye View Representation.</a:t>
            </a:r>
          </a:p>
          <a:p>
            <a:r>
              <a:rPr lang="en-US" sz="1200" dirty="0" err="1"/>
              <a:t>Zhijian</a:t>
            </a:r>
            <a:r>
              <a:rPr lang="en-US" sz="1200" dirty="0"/>
              <a:t> Liu, </a:t>
            </a:r>
            <a:r>
              <a:rPr lang="en-US" sz="1200" dirty="0" err="1"/>
              <a:t>Haotian</a:t>
            </a:r>
            <a:r>
              <a:rPr lang="en-US" sz="1200" dirty="0"/>
              <a:t> Tang, Alexander </a:t>
            </a:r>
            <a:r>
              <a:rPr lang="en-US" sz="1200" dirty="0" err="1"/>
              <a:t>Amini</a:t>
            </a:r>
            <a:r>
              <a:rPr lang="en-US" sz="1200" dirty="0"/>
              <a:t>, </a:t>
            </a:r>
            <a:r>
              <a:rPr lang="en-US" sz="1200" dirty="0" err="1"/>
              <a:t>Xinyu</a:t>
            </a:r>
            <a:r>
              <a:rPr lang="en-US" sz="1200" dirty="0"/>
              <a:t> Yang, </a:t>
            </a:r>
            <a:r>
              <a:rPr lang="en-US" sz="1200" dirty="0" err="1"/>
              <a:t>Huizi</a:t>
            </a:r>
            <a:r>
              <a:rPr lang="en-US" sz="1200" dirty="0"/>
              <a:t> Mao, Daniela L. </a:t>
            </a:r>
            <a:r>
              <a:rPr lang="en-US" sz="1200" dirty="0" err="1"/>
              <a:t>Rus</a:t>
            </a:r>
            <a:r>
              <a:rPr lang="en-US" sz="1200" dirty="0"/>
              <a:t>, Song Han</a:t>
            </a:r>
          </a:p>
        </p:txBody>
      </p:sp>
      <p:pic>
        <p:nvPicPr>
          <p:cNvPr id="3" name="Picture 2"/>
          <p:cNvPicPr>
            <a:picLocks noChangeAspect="1"/>
          </p:cNvPicPr>
          <p:nvPr/>
        </p:nvPicPr>
        <p:blipFill>
          <a:blip r:embed="rId2"/>
          <a:stretch>
            <a:fillRect/>
          </a:stretch>
        </p:blipFill>
        <p:spPr>
          <a:xfrm>
            <a:off x="7184065" y="2735331"/>
            <a:ext cx="4872541" cy="1492433"/>
          </a:xfrm>
          <a:prstGeom prst="rect">
            <a:avLst/>
          </a:prstGeom>
        </p:spPr>
      </p:pic>
    </p:spTree>
    <p:extLst>
      <p:ext uri="{BB962C8B-B14F-4D97-AF65-F5344CB8AC3E}">
        <p14:creationId xmlns:p14="http://schemas.microsoft.com/office/powerpoint/2010/main" val="363080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97428" y="627163"/>
            <a:ext cx="8397144" cy="5549800"/>
          </a:xfrm>
          <a:prstGeom prst="rect">
            <a:avLst/>
          </a:prstGeom>
        </p:spPr>
      </p:pic>
    </p:spTree>
    <p:extLst>
      <p:ext uri="{BB962C8B-B14F-4D97-AF65-F5344CB8AC3E}">
        <p14:creationId xmlns:p14="http://schemas.microsoft.com/office/powerpoint/2010/main" val="166011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8310" y="2799817"/>
            <a:ext cx="7735380" cy="1695687"/>
          </a:xfrm>
          <a:prstGeom prst="rect">
            <a:avLst/>
          </a:prstGeom>
        </p:spPr>
      </p:pic>
      <p:sp>
        <p:nvSpPr>
          <p:cNvPr id="6" name="TextBox 5">
            <a:extLst>
              <a:ext uri="{FF2B5EF4-FFF2-40B4-BE49-F238E27FC236}">
                <a16:creationId xmlns:a16="http://schemas.microsoft.com/office/drawing/2014/main" id="{4F5172AB-B1C9-2562-77B1-35CE6C092FFA}"/>
              </a:ext>
            </a:extLst>
          </p:cNvPr>
          <p:cNvSpPr txBox="1"/>
          <p:nvPr/>
        </p:nvSpPr>
        <p:spPr>
          <a:xfrm>
            <a:off x="723900" y="5111571"/>
            <a:ext cx="10896600" cy="1200329"/>
          </a:xfrm>
          <a:prstGeom prst="rect">
            <a:avLst/>
          </a:prstGeom>
          <a:noFill/>
        </p:spPr>
        <p:txBody>
          <a:bodyPr wrap="square">
            <a:spAutoFit/>
          </a:bodyPr>
          <a:lstStyle/>
          <a:p>
            <a:r>
              <a:rPr lang="en-US" sz="2400" b="0" i="0" u="none" strike="noStrike" dirty="0">
                <a:solidFill>
                  <a:srgbClr val="000000"/>
                </a:solidFill>
                <a:effectLst/>
                <a:latin typeface="Arial" panose="020B0604020202020204" pitchFamily="34" charset="0"/>
              </a:rPr>
              <a:t>“Many readers will skim over formulas on their first reading of your exposition. Therefore, your sentences should flow smoothly when all but the simplest formulas are replaced by “blah” or some other grunting noise.” - Donald Knuth</a:t>
            </a:r>
            <a:endParaRPr lang="en-US" sz="2400" dirty="0"/>
          </a:p>
        </p:txBody>
      </p:sp>
    </p:spTree>
    <p:extLst>
      <p:ext uri="{BB962C8B-B14F-4D97-AF65-F5344CB8AC3E}">
        <p14:creationId xmlns:p14="http://schemas.microsoft.com/office/powerpoint/2010/main" val="9719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765" y="1478653"/>
            <a:ext cx="1021246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a:t>From https://medium.com/lsc-psd/introduction-of-self-attention-layer-in-transformer-fc7bff63f3bc</a:t>
            </a:r>
          </a:p>
        </p:txBody>
      </p:sp>
    </p:spTree>
    <p:extLst>
      <p:ext uri="{BB962C8B-B14F-4D97-AF65-F5344CB8AC3E}">
        <p14:creationId xmlns:p14="http://schemas.microsoft.com/office/powerpoint/2010/main" val="452736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990" y="1527452"/>
            <a:ext cx="1006201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a:t>From https://medium.com/lsc-psd/introduction-of-self-attention-layer-in-transformer-fc7bff63f3bc</a:t>
            </a:r>
          </a:p>
        </p:txBody>
      </p:sp>
    </p:spTree>
    <p:extLst>
      <p:ext uri="{BB962C8B-B14F-4D97-AF65-F5344CB8AC3E}">
        <p14:creationId xmlns:p14="http://schemas.microsoft.com/office/powerpoint/2010/main" val="2135668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499" y="1571418"/>
            <a:ext cx="9613002" cy="4154441"/>
          </a:xfrm>
          <a:prstGeom prst="rect">
            <a:avLst/>
          </a:prstGeom>
        </p:spPr>
      </p:pic>
    </p:spTree>
    <p:extLst>
      <p:ext uri="{BB962C8B-B14F-4D97-AF65-F5344CB8AC3E}">
        <p14:creationId xmlns:p14="http://schemas.microsoft.com/office/powerpoint/2010/main" val="1701806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Comparison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51861" y="1690688"/>
            <a:ext cx="9688277" cy="1590897"/>
          </a:xfrm>
          <a:prstGeom prst="rect">
            <a:avLst/>
          </a:prstGeom>
        </p:spPr>
      </p:pic>
    </p:spTree>
    <p:extLst>
      <p:ext uri="{BB962C8B-B14F-4D97-AF65-F5344CB8AC3E}">
        <p14:creationId xmlns:p14="http://schemas.microsoft.com/office/powerpoint/2010/main" val="1237807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5152" y="1603512"/>
            <a:ext cx="7741696" cy="4024026"/>
          </a:xfrm>
          <a:prstGeom prst="rect">
            <a:avLst/>
          </a:prstGeom>
        </p:spPr>
      </p:pic>
    </p:spTree>
    <p:extLst>
      <p:ext uri="{BB962C8B-B14F-4D97-AF65-F5344CB8AC3E}">
        <p14:creationId xmlns:p14="http://schemas.microsoft.com/office/powerpoint/2010/main" val="424487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Transformer Architecture</a:t>
            </a:r>
          </a:p>
        </p:txBody>
      </p:sp>
      <p:pic>
        <p:nvPicPr>
          <p:cNvPr id="4" name="Picture 3"/>
          <p:cNvPicPr>
            <a:picLocks noChangeAspect="1"/>
          </p:cNvPicPr>
          <p:nvPr/>
        </p:nvPicPr>
        <p:blipFill>
          <a:blip r:embed="rId3"/>
          <a:stretch>
            <a:fillRect/>
          </a:stretch>
        </p:blipFill>
        <p:spPr>
          <a:xfrm>
            <a:off x="7012371" y="795130"/>
            <a:ext cx="3908247" cy="5573336"/>
          </a:xfrm>
          <a:prstGeom prst="rect">
            <a:avLst/>
          </a:prstGeom>
        </p:spPr>
      </p:pic>
      <p:pic>
        <p:nvPicPr>
          <p:cNvPr id="5" name="Picture 4"/>
          <p:cNvPicPr>
            <a:picLocks noChangeAspect="1"/>
          </p:cNvPicPr>
          <p:nvPr/>
        </p:nvPicPr>
        <p:blipFill>
          <a:blip r:embed="rId4"/>
          <a:stretch>
            <a:fillRect/>
          </a:stretch>
        </p:blipFill>
        <p:spPr>
          <a:xfrm>
            <a:off x="503956" y="2643808"/>
            <a:ext cx="6331776" cy="2857808"/>
          </a:xfrm>
          <a:prstGeom prst="rect">
            <a:avLst/>
          </a:prstGeom>
        </p:spPr>
      </p:pic>
    </p:spTree>
    <p:extLst>
      <p:ext uri="{BB962C8B-B14F-4D97-AF65-F5344CB8AC3E}">
        <p14:creationId xmlns:p14="http://schemas.microsoft.com/office/powerpoint/2010/main" val="3255308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Context and Receptive Field</a:t>
            </a:r>
          </a:p>
          <a:p>
            <a:r>
              <a:rPr lang="en-US" dirty="0">
                <a:solidFill>
                  <a:schemeClr val="accent6">
                    <a:lumMod val="50000"/>
                  </a:schemeClr>
                </a:solidFill>
              </a:rPr>
              <a:t>Going Beyond Convolutions in…</a:t>
            </a:r>
          </a:p>
          <a:p>
            <a:pPr lvl="1"/>
            <a:r>
              <a:rPr lang="en-US" dirty="0"/>
              <a:t>Text</a:t>
            </a:r>
          </a:p>
          <a:p>
            <a:pPr lvl="1"/>
            <a:r>
              <a:rPr lang="en-US" dirty="0">
                <a:solidFill>
                  <a:schemeClr val="accent6">
                    <a:lumMod val="50000"/>
                  </a:schemeClr>
                </a:solidFill>
              </a:rPr>
              <a:t>Point Clouds</a:t>
            </a:r>
          </a:p>
          <a:p>
            <a:pPr lvl="1"/>
            <a:r>
              <a:rPr lang="en-US" dirty="0"/>
              <a:t>Images</a:t>
            </a:r>
          </a:p>
        </p:txBody>
      </p:sp>
    </p:spTree>
    <p:extLst>
      <p:ext uri="{BB962C8B-B14F-4D97-AF65-F5344CB8AC3E}">
        <p14:creationId xmlns:p14="http://schemas.microsoft.com/office/powerpoint/2010/main" val="280779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AE9F-078F-C3E4-B1F2-AED1421846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CFA764-5A66-5A26-1AF3-56EF78FCF2A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F5EF66-B1C6-22EC-7FDD-D1606E9D92C4}"/>
              </a:ext>
            </a:extLst>
          </p:cNvPr>
          <p:cNvPicPr>
            <a:picLocks noChangeAspect="1"/>
          </p:cNvPicPr>
          <p:nvPr/>
        </p:nvPicPr>
        <p:blipFill>
          <a:blip r:embed="rId2"/>
          <a:stretch>
            <a:fillRect/>
          </a:stretch>
        </p:blipFill>
        <p:spPr>
          <a:xfrm>
            <a:off x="0" y="469408"/>
            <a:ext cx="12192000" cy="5707555"/>
          </a:xfrm>
          <a:prstGeom prst="rect">
            <a:avLst/>
          </a:prstGeom>
        </p:spPr>
      </p:pic>
    </p:spTree>
    <p:extLst>
      <p:ext uri="{BB962C8B-B14F-4D97-AF65-F5344CB8AC3E}">
        <p14:creationId xmlns:p14="http://schemas.microsoft.com/office/powerpoint/2010/main" val="4144779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accent6">
                    <a:lumMod val="75000"/>
                  </a:schemeClr>
                </a:solidFill>
              </a:rPr>
              <a:t>Context and Receptive Field</a:t>
            </a:r>
          </a:p>
          <a:p>
            <a:r>
              <a:rPr lang="en-US" dirty="0"/>
              <a:t>Going Beyond Convolutions in…</a:t>
            </a:r>
          </a:p>
          <a:p>
            <a:pPr lvl="1"/>
            <a:r>
              <a:rPr lang="en-US" dirty="0"/>
              <a:t>Text</a:t>
            </a:r>
          </a:p>
          <a:p>
            <a:pPr lvl="1"/>
            <a:r>
              <a:rPr lang="en-US" dirty="0"/>
              <a:t>Point Clouds</a:t>
            </a:r>
          </a:p>
          <a:p>
            <a:pPr lvl="1"/>
            <a:r>
              <a:rPr lang="en-US" dirty="0"/>
              <a:t>Images</a:t>
            </a:r>
          </a:p>
        </p:txBody>
      </p:sp>
    </p:spTree>
    <p:extLst>
      <p:ext uri="{BB962C8B-B14F-4D97-AF65-F5344CB8AC3E}">
        <p14:creationId xmlns:p14="http://schemas.microsoft.com/office/powerpoint/2010/main" val="2615546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E5882-5034-1D66-55BD-B639C38997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4FC261-031E-131E-EC47-6067DAA6332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32EE0CE-8997-5927-B74A-20070292E456}"/>
              </a:ext>
            </a:extLst>
          </p:cNvPr>
          <p:cNvPicPr>
            <a:picLocks noChangeAspect="1"/>
          </p:cNvPicPr>
          <p:nvPr/>
        </p:nvPicPr>
        <p:blipFill>
          <a:blip r:embed="rId2"/>
          <a:stretch>
            <a:fillRect/>
          </a:stretch>
        </p:blipFill>
        <p:spPr>
          <a:xfrm>
            <a:off x="1719943" y="0"/>
            <a:ext cx="8752114" cy="6858000"/>
          </a:xfrm>
          <a:prstGeom prst="rect">
            <a:avLst/>
          </a:prstGeom>
        </p:spPr>
      </p:pic>
    </p:spTree>
    <p:extLst>
      <p:ext uri="{BB962C8B-B14F-4D97-AF65-F5344CB8AC3E}">
        <p14:creationId xmlns:p14="http://schemas.microsoft.com/office/powerpoint/2010/main" val="2068613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5D9D-5D74-7153-105C-543BAB9BE1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4145B3-7C55-8340-6A04-AE1F88AF720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1966C9B-1BD8-8103-BBC7-39DEAB80D519}"/>
              </a:ext>
            </a:extLst>
          </p:cNvPr>
          <p:cNvPicPr>
            <a:picLocks noChangeAspect="1"/>
          </p:cNvPicPr>
          <p:nvPr/>
        </p:nvPicPr>
        <p:blipFill>
          <a:blip r:embed="rId2"/>
          <a:stretch>
            <a:fillRect/>
          </a:stretch>
        </p:blipFill>
        <p:spPr>
          <a:xfrm>
            <a:off x="108005" y="0"/>
            <a:ext cx="11975990" cy="6858000"/>
          </a:xfrm>
          <a:prstGeom prst="rect">
            <a:avLst/>
          </a:prstGeom>
        </p:spPr>
      </p:pic>
    </p:spTree>
    <p:extLst>
      <p:ext uri="{BB962C8B-B14F-4D97-AF65-F5344CB8AC3E}">
        <p14:creationId xmlns:p14="http://schemas.microsoft.com/office/powerpoint/2010/main" val="2108539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676F-6348-C463-026A-5E4AC85713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02DC27-228B-4D02-86A8-655D5D72B43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E0F4AEB-060D-0F47-15B9-28F4B5C095A8}"/>
              </a:ext>
            </a:extLst>
          </p:cNvPr>
          <p:cNvPicPr>
            <a:picLocks noChangeAspect="1"/>
          </p:cNvPicPr>
          <p:nvPr/>
        </p:nvPicPr>
        <p:blipFill>
          <a:blip r:embed="rId2"/>
          <a:stretch>
            <a:fillRect/>
          </a:stretch>
        </p:blipFill>
        <p:spPr>
          <a:xfrm>
            <a:off x="0" y="643682"/>
            <a:ext cx="12192000" cy="5570635"/>
          </a:xfrm>
          <a:prstGeom prst="rect">
            <a:avLst/>
          </a:prstGeom>
        </p:spPr>
      </p:pic>
    </p:spTree>
    <p:extLst>
      <p:ext uri="{BB962C8B-B14F-4D97-AF65-F5344CB8AC3E}">
        <p14:creationId xmlns:p14="http://schemas.microsoft.com/office/powerpoint/2010/main" val="2321163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FCDA-3721-272B-B796-1FE5BCEB2F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6D1352-38F0-D7CD-5688-1EBFD03573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3293095-6CD0-ADA4-F63A-5A12D768245B}"/>
              </a:ext>
            </a:extLst>
          </p:cNvPr>
          <p:cNvPicPr>
            <a:picLocks noChangeAspect="1"/>
          </p:cNvPicPr>
          <p:nvPr/>
        </p:nvPicPr>
        <p:blipFill>
          <a:blip r:embed="rId2"/>
          <a:stretch>
            <a:fillRect/>
          </a:stretch>
        </p:blipFill>
        <p:spPr>
          <a:xfrm>
            <a:off x="1094677" y="1376076"/>
            <a:ext cx="10002646" cy="4105848"/>
          </a:xfrm>
          <a:prstGeom prst="rect">
            <a:avLst/>
          </a:prstGeom>
        </p:spPr>
      </p:pic>
    </p:spTree>
    <p:extLst>
      <p:ext uri="{BB962C8B-B14F-4D97-AF65-F5344CB8AC3E}">
        <p14:creationId xmlns:p14="http://schemas.microsoft.com/office/powerpoint/2010/main" val="3176684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49E1-F268-AECE-EFF4-0AE7EA0647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11104D-6C72-92EC-C1CA-0AC957CCEFB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021BAA-E6B0-ED45-31B1-2C4D5D5B7D74}"/>
              </a:ext>
            </a:extLst>
          </p:cNvPr>
          <p:cNvPicPr>
            <a:picLocks noChangeAspect="1"/>
          </p:cNvPicPr>
          <p:nvPr/>
        </p:nvPicPr>
        <p:blipFill>
          <a:blip r:embed="rId2"/>
          <a:stretch>
            <a:fillRect/>
          </a:stretch>
        </p:blipFill>
        <p:spPr>
          <a:xfrm>
            <a:off x="3440870" y="0"/>
            <a:ext cx="5310260" cy="6858000"/>
          </a:xfrm>
          <a:prstGeom prst="rect">
            <a:avLst/>
          </a:prstGeom>
        </p:spPr>
      </p:pic>
    </p:spTree>
    <p:extLst>
      <p:ext uri="{BB962C8B-B14F-4D97-AF65-F5344CB8AC3E}">
        <p14:creationId xmlns:p14="http://schemas.microsoft.com/office/powerpoint/2010/main" val="1506716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Context and Receptive Field</a:t>
            </a:r>
          </a:p>
          <a:p>
            <a:r>
              <a:rPr lang="en-US" dirty="0">
                <a:solidFill>
                  <a:schemeClr val="accent6">
                    <a:lumMod val="50000"/>
                  </a:schemeClr>
                </a:solidFill>
              </a:rPr>
              <a:t>Going Beyond Convolutions in…</a:t>
            </a:r>
          </a:p>
          <a:p>
            <a:pPr lvl="1"/>
            <a:r>
              <a:rPr lang="en-US" dirty="0"/>
              <a:t>Text</a:t>
            </a:r>
          </a:p>
          <a:p>
            <a:pPr lvl="1"/>
            <a:r>
              <a:rPr lang="en-US" dirty="0"/>
              <a:t>Point Clouds</a:t>
            </a:r>
          </a:p>
          <a:p>
            <a:pPr lvl="1"/>
            <a:r>
              <a:rPr lang="en-US" dirty="0">
                <a:solidFill>
                  <a:schemeClr val="accent6">
                    <a:lumMod val="50000"/>
                  </a:schemeClr>
                </a:solidFill>
              </a:rPr>
              <a:t>Images</a:t>
            </a:r>
          </a:p>
        </p:txBody>
      </p:sp>
    </p:spTree>
    <p:extLst>
      <p:ext uri="{BB962C8B-B14F-4D97-AF65-F5344CB8AC3E}">
        <p14:creationId xmlns:p14="http://schemas.microsoft.com/office/powerpoint/2010/main" val="2661218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42844" y="576470"/>
            <a:ext cx="9306312" cy="5804452"/>
          </a:xfrm>
          <a:prstGeom prst="rect">
            <a:avLst/>
          </a:prstGeom>
        </p:spPr>
      </p:pic>
    </p:spTree>
    <p:extLst>
      <p:ext uri="{BB962C8B-B14F-4D97-AF65-F5344CB8AC3E}">
        <p14:creationId xmlns:p14="http://schemas.microsoft.com/office/powerpoint/2010/main" val="70951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
        <p:nvSpPr>
          <p:cNvPr id="5" name="TextBox 4"/>
          <p:cNvSpPr txBox="1"/>
          <p:nvPr/>
        </p:nvSpPr>
        <p:spPr>
          <a:xfrm>
            <a:off x="2047164" y="6318913"/>
            <a:ext cx="4444621" cy="369332"/>
          </a:xfrm>
          <a:prstGeom prst="rect">
            <a:avLst/>
          </a:prstGeom>
          <a:noFill/>
        </p:spPr>
        <p:txBody>
          <a:bodyPr wrap="square" rtlCol="0">
            <a:spAutoFit/>
          </a:bodyPr>
          <a:lstStyle/>
          <a:p>
            <a:r>
              <a:rPr lang="en-US" dirty="0"/>
              <a:t>Supervised training on 300M labeled images</a:t>
            </a:r>
          </a:p>
        </p:txBody>
      </p:sp>
    </p:spTree>
    <p:extLst>
      <p:ext uri="{BB962C8B-B14F-4D97-AF65-F5344CB8AC3E}">
        <p14:creationId xmlns:p14="http://schemas.microsoft.com/office/powerpoint/2010/main" val="210813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364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66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1397509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15153"/>
            <a:ext cx="12192000" cy="6363594"/>
          </a:xfrm>
          <a:prstGeom prst="rect">
            <a:avLst/>
          </a:prstGeom>
        </p:spPr>
      </p:pic>
    </p:spTree>
    <p:extLst>
      <p:ext uri="{BB962C8B-B14F-4D97-AF65-F5344CB8AC3E}">
        <p14:creationId xmlns:p14="http://schemas.microsoft.com/office/powerpoint/2010/main" val="3509109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671" y="357808"/>
            <a:ext cx="5586312" cy="6217930"/>
          </a:xfrm>
          <a:prstGeom prst="rect">
            <a:avLst/>
          </a:prstGeom>
        </p:spPr>
      </p:pic>
      <p:sp>
        <p:nvSpPr>
          <p:cNvPr id="5" name="TextBox 4"/>
          <p:cNvSpPr txBox="1"/>
          <p:nvPr/>
        </p:nvSpPr>
        <p:spPr>
          <a:xfrm>
            <a:off x="7248939" y="1007166"/>
            <a:ext cx="4075043" cy="5355312"/>
          </a:xfrm>
          <a:prstGeom prst="rect">
            <a:avLst/>
          </a:prstGeom>
          <a:noFill/>
        </p:spPr>
        <p:txBody>
          <a:bodyPr wrap="square" rtlCol="0">
            <a:spAutoFit/>
          </a:bodyPr>
          <a:lstStyle/>
          <a:p>
            <a:r>
              <a:rPr lang="en-US" dirty="0"/>
              <a:t>When trained on mid-sized datasets such as ImageNet, such models yield modest accuracies of a few percentage points below </a:t>
            </a:r>
            <a:r>
              <a:rPr lang="en-US" dirty="0" err="1"/>
              <a:t>ResNets</a:t>
            </a:r>
            <a:r>
              <a:rPr lang="en-US" dirty="0"/>
              <a:t> of comparable size. This seemingly discouraging outcome maybe expected: Transformers lack some of the inductive biases inherent to CNNs, such as translation </a:t>
            </a:r>
            <a:r>
              <a:rPr lang="en-US" dirty="0" err="1"/>
              <a:t>equivariance</a:t>
            </a:r>
            <a:r>
              <a:rPr lang="en-US" dirty="0"/>
              <a:t> and locality, and therefore do not generalize well when trained on insufficient amounts of data.</a:t>
            </a:r>
          </a:p>
          <a:p>
            <a:endParaRPr lang="en-US" dirty="0"/>
          </a:p>
          <a:p>
            <a:r>
              <a:rPr lang="en-US" dirty="0"/>
              <a:t>However, the picture changes if the models are trained on larger datasets (14M-300M images). We find that large scale training trumps inductive bias.</a:t>
            </a:r>
          </a:p>
          <a:p>
            <a:endParaRPr lang="en-US" dirty="0"/>
          </a:p>
          <a:p>
            <a:endParaRPr lang="en-US" dirty="0"/>
          </a:p>
          <a:p>
            <a:pPr algn="r"/>
            <a:r>
              <a:rPr lang="en-US" dirty="0" err="1"/>
              <a:t>Dosovitskiy</a:t>
            </a:r>
            <a:r>
              <a:rPr lang="en-US" dirty="0"/>
              <a:t> et al.</a:t>
            </a:r>
          </a:p>
        </p:txBody>
      </p:sp>
      <p:sp>
        <p:nvSpPr>
          <p:cNvPr id="2" name="Rectangle 1"/>
          <p:cNvSpPr/>
          <p:nvPr/>
        </p:nvSpPr>
        <p:spPr>
          <a:xfrm>
            <a:off x="6135756" y="6406461"/>
            <a:ext cx="6096000" cy="338554"/>
          </a:xfrm>
          <a:prstGeom prst="rect">
            <a:avLst/>
          </a:prstGeom>
        </p:spPr>
        <p:txBody>
          <a:bodyPr>
            <a:spAutoFit/>
          </a:bodyPr>
          <a:lstStyle/>
          <a:p>
            <a:r>
              <a:rPr lang="en-US" sz="1600" dirty="0">
                <a:hlinkClick r:id="rId3"/>
              </a:rPr>
              <a:t>https://paperswithcode.com/sota/image-classification-on-imagenet</a:t>
            </a:r>
            <a:endParaRPr lang="en-US" sz="1600" dirty="0"/>
          </a:p>
        </p:txBody>
      </p:sp>
    </p:spTree>
    <p:extLst>
      <p:ext uri="{BB962C8B-B14F-4D97-AF65-F5344CB8AC3E}">
        <p14:creationId xmlns:p14="http://schemas.microsoft.com/office/powerpoint/2010/main" val="499972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81155" y="1256997"/>
            <a:ext cx="4229690" cy="4344006"/>
          </a:xfrm>
          <a:prstGeom prst="rect">
            <a:avLst/>
          </a:prstGeom>
        </p:spPr>
      </p:pic>
    </p:spTree>
    <p:extLst>
      <p:ext uri="{BB962C8B-B14F-4D97-AF65-F5344CB8AC3E}">
        <p14:creationId xmlns:p14="http://schemas.microsoft.com/office/powerpoint/2010/main" val="1411205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1386" y="0"/>
            <a:ext cx="10709228" cy="6858000"/>
          </a:xfrm>
          <a:prstGeom prst="rect">
            <a:avLst/>
          </a:prstGeom>
        </p:spPr>
      </p:pic>
    </p:spTree>
    <p:extLst>
      <p:ext uri="{BB962C8B-B14F-4D97-AF65-F5344CB8AC3E}">
        <p14:creationId xmlns:p14="http://schemas.microsoft.com/office/powerpoint/2010/main" val="4172126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4468" y="2869095"/>
            <a:ext cx="4263887" cy="3332922"/>
          </a:xfrm>
        </p:spPr>
        <p:txBody>
          <a:bodyPr/>
          <a:lstStyle/>
          <a:p>
            <a:r>
              <a:rPr lang="en-US" dirty="0"/>
              <a:t>This can’t be ideal, right?</a:t>
            </a:r>
          </a:p>
        </p:txBody>
      </p:sp>
      <p:pic>
        <p:nvPicPr>
          <p:cNvPr id="4" name="Picture 3"/>
          <p:cNvPicPr>
            <a:picLocks noChangeAspect="1"/>
          </p:cNvPicPr>
          <p:nvPr/>
        </p:nvPicPr>
        <p:blipFill>
          <a:blip r:embed="rId2"/>
          <a:stretch>
            <a:fillRect/>
          </a:stretch>
        </p:blipFill>
        <p:spPr>
          <a:xfrm>
            <a:off x="404191" y="1483893"/>
            <a:ext cx="6745356" cy="3531192"/>
          </a:xfrm>
          <a:prstGeom prst="rect">
            <a:avLst/>
          </a:prstGeom>
        </p:spPr>
      </p:pic>
      <p:pic>
        <p:nvPicPr>
          <p:cNvPr id="2" name="Picture 1">
            <a:extLst>
              <a:ext uri="{FF2B5EF4-FFF2-40B4-BE49-F238E27FC236}">
                <a16:creationId xmlns:a16="http://schemas.microsoft.com/office/drawing/2014/main" id="{B951FFCD-39ED-BF12-BF36-9C3F75D087A1}"/>
              </a:ext>
            </a:extLst>
          </p:cNvPr>
          <p:cNvPicPr>
            <a:picLocks noChangeAspect="1"/>
          </p:cNvPicPr>
          <p:nvPr/>
        </p:nvPicPr>
        <p:blipFill>
          <a:blip r:embed="rId3"/>
          <a:stretch>
            <a:fillRect/>
          </a:stretch>
        </p:blipFill>
        <p:spPr>
          <a:xfrm>
            <a:off x="1889759" y="4809707"/>
            <a:ext cx="2456294" cy="1678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3864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352C-F512-B512-76E4-0E75DF1EB8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8D397C-3CD4-B2F8-E026-A40CC5B7D7A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B1ABE75-D2A7-DF1D-D1B8-8A6AE6C7ED60}"/>
              </a:ext>
            </a:extLst>
          </p:cNvPr>
          <p:cNvPicPr>
            <a:picLocks noChangeAspect="1"/>
          </p:cNvPicPr>
          <p:nvPr/>
        </p:nvPicPr>
        <p:blipFill>
          <a:blip r:embed="rId2"/>
          <a:stretch>
            <a:fillRect/>
          </a:stretch>
        </p:blipFill>
        <p:spPr>
          <a:xfrm>
            <a:off x="0" y="1805608"/>
            <a:ext cx="12192000" cy="3246783"/>
          </a:xfrm>
          <a:prstGeom prst="rect">
            <a:avLst/>
          </a:prstGeom>
        </p:spPr>
      </p:pic>
    </p:spTree>
    <p:extLst>
      <p:ext uri="{BB962C8B-B14F-4D97-AF65-F5344CB8AC3E}">
        <p14:creationId xmlns:p14="http://schemas.microsoft.com/office/powerpoint/2010/main" val="2676318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38739" y="5108713"/>
            <a:ext cx="9604513" cy="901148"/>
          </a:xfrm>
        </p:spPr>
        <p:txBody>
          <a:bodyPr>
            <a:normAutofit/>
          </a:bodyPr>
          <a:lstStyle/>
          <a:p>
            <a:pPr marL="0" indent="0">
              <a:buNone/>
            </a:pPr>
            <a:r>
              <a:rPr lang="en-US" sz="2000" dirty="0" err="1"/>
              <a:t>Swin</a:t>
            </a:r>
            <a:r>
              <a:rPr lang="en-US" sz="2000" dirty="0"/>
              <a:t> Transformer: Hierarchical Vision Transformer using Shifted Windows</a:t>
            </a:r>
          </a:p>
          <a:p>
            <a:pPr marL="0" indent="0">
              <a:buNone/>
            </a:pPr>
            <a:r>
              <a:rPr lang="en-US" sz="2000" dirty="0" err="1"/>
              <a:t>Ze</a:t>
            </a:r>
            <a:r>
              <a:rPr lang="en-US" sz="2000" dirty="0"/>
              <a:t> Liu, </a:t>
            </a:r>
            <a:r>
              <a:rPr lang="en-US" sz="2000" dirty="0" err="1"/>
              <a:t>Yutong</a:t>
            </a:r>
            <a:r>
              <a:rPr lang="en-US" sz="2000" dirty="0"/>
              <a:t> Lin, Yue Cao, Han Hu, </a:t>
            </a:r>
            <a:r>
              <a:rPr lang="en-US" sz="2000" dirty="0" err="1"/>
              <a:t>Yixuan</a:t>
            </a:r>
            <a:r>
              <a:rPr lang="en-US" sz="2000" dirty="0"/>
              <a:t> Wei, Zheng Zhang, Stephen Lin, </a:t>
            </a:r>
            <a:r>
              <a:rPr lang="en-US" sz="2000" dirty="0" err="1"/>
              <a:t>Baining</a:t>
            </a:r>
            <a:r>
              <a:rPr lang="en-US" sz="2000" dirty="0"/>
              <a:t> </a:t>
            </a:r>
            <a:r>
              <a:rPr lang="en-US" sz="2000" dirty="0" err="1"/>
              <a:t>Guo</a:t>
            </a:r>
            <a:endParaRPr lang="en-US" sz="2000" dirty="0"/>
          </a:p>
        </p:txBody>
      </p:sp>
      <p:pic>
        <p:nvPicPr>
          <p:cNvPr id="4" name="Picture 3"/>
          <p:cNvPicPr>
            <a:picLocks noChangeAspect="1"/>
          </p:cNvPicPr>
          <p:nvPr/>
        </p:nvPicPr>
        <p:blipFill>
          <a:blip r:embed="rId3"/>
          <a:stretch>
            <a:fillRect/>
          </a:stretch>
        </p:blipFill>
        <p:spPr>
          <a:xfrm>
            <a:off x="3269348" y="1027906"/>
            <a:ext cx="6011114" cy="3334215"/>
          </a:xfrm>
          <a:prstGeom prst="rect">
            <a:avLst/>
          </a:prstGeom>
        </p:spPr>
      </p:pic>
    </p:spTree>
    <p:extLst>
      <p:ext uri="{BB962C8B-B14F-4D97-AF65-F5344CB8AC3E}">
        <p14:creationId xmlns:p14="http://schemas.microsoft.com/office/powerpoint/2010/main" val="406391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399" y="526223"/>
            <a:ext cx="11935538" cy="5645977"/>
          </a:xfrm>
          <a:prstGeom prst="rect">
            <a:avLst/>
          </a:prstGeom>
        </p:spPr>
      </p:pic>
    </p:spTree>
    <p:extLst>
      <p:ext uri="{BB962C8B-B14F-4D97-AF65-F5344CB8AC3E}">
        <p14:creationId xmlns:p14="http://schemas.microsoft.com/office/powerpoint/2010/main" val="1567264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79435" y="0"/>
            <a:ext cx="8433129" cy="6858000"/>
          </a:xfrm>
          <a:prstGeom prst="rect">
            <a:avLst/>
          </a:prstGeom>
        </p:spPr>
      </p:pic>
    </p:spTree>
    <p:extLst>
      <p:ext uri="{BB962C8B-B14F-4D97-AF65-F5344CB8AC3E}">
        <p14:creationId xmlns:p14="http://schemas.microsoft.com/office/powerpoint/2010/main" val="5844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64668" y="0"/>
            <a:ext cx="4284340" cy="6858000"/>
          </a:xfrm>
          <a:prstGeom prst="rect">
            <a:avLst/>
          </a:prstGeom>
        </p:spPr>
      </p:pic>
      <p:pic>
        <p:nvPicPr>
          <p:cNvPr id="5" name="Picture 4"/>
          <p:cNvPicPr>
            <a:picLocks noChangeAspect="1"/>
          </p:cNvPicPr>
          <p:nvPr/>
        </p:nvPicPr>
        <p:blipFill>
          <a:blip r:embed="rId3"/>
          <a:stretch>
            <a:fillRect/>
          </a:stretch>
        </p:blipFill>
        <p:spPr>
          <a:xfrm>
            <a:off x="6369322" y="488217"/>
            <a:ext cx="5048955" cy="5582429"/>
          </a:xfrm>
          <a:prstGeom prst="rect">
            <a:avLst/>
          </a:prstGeom>
        </p:spPr>
      </p:pic>
    </p:spTree>
    <p:extLst>
      <p:ext uri="{BB962C8B-B14F-4D97-AF65-F5344CB8AC3E}">
        <p14:creationId xmlns:p14="http://schemas.microsoft.com/office/powerpoint/2010/main" val="1696456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4030638" y="126332"/>
            <a:ext cx="3899341" cy="2920727"/>
          </a:xfrm>
          <a:prstGeom prst="rect">
            <a:avLst/>
          </a:prstGeom>
        </p:spPr>
      </p:pic>
      <p:pic>
        <p:nvPicPr>
          <p:cNvPr id="4" name="Picture 3"/>
          <p:cNvPicPr>
            <a:picLocks noChangeAspect="1"/>
          </p:cNvPicPr>
          <p:nvPr/>
        </p:nvPicPr>
        <p:blipFill>
          <a:blip r:embed="rId4"/>
          <a:stretch>
            <a:fillRect/>
          </a:stretch>
        </p:blipFill>
        <p:spPr>
          <a:xfrm>
            <a:off x="838200" y="3181996"/>
            <a:ext cx="4324589" cy="3232986"/>
          </a:xfrm>
          <a:prstGeom prst="rect">
            <a:avLst/>
          </a:prstGeom>
        </p:spPr>
      </p:pic>
      <p:pic>
        <p:nvPicPr>
          <p:cNvPr id="5" name="Picture 4"/>
          <p:cNvPicPr>
            <a:picLocks noChangeAspect="1"/>
          </p:cNvPicPr>
          <p:nvPr/>
        </p:nvPicPr>
        <p:blipFill>
          <a:blip r:embed="rId5"/>
          <a:stretch>
            <a:fillRect/>
          </a:stretch>
        </p:blipFill>
        <p:spPr>
          <a:xfrm>
            <a:off x="6815656" y="3180038"/>
            <a:ext cx="4324589" cy="3237168"/>
          </a:xfrm>
          <a:prstGeom prst="rect">
            <a:avLst/>
          </a:prstGeom>
        </p:spPr>
      </p:pic>
      <p:sp>
        <p:nvSpPr>
          <p:cNvPr id="8" name="TextBox 7"/>
          <p:cNvSpPr txBox="1"/>
          <p:nvPr/>
        </p:nvSpPr>
        <p:spPr>
          <a:xfrm>
            <a:off x="2185609" y="6414982"/>
            <a:ext cx="1629770" cy="369332"/>
          </a:xfrm>
          <a:prstGeom prst="rect">
            <a:avLst/>
          </a:prstGeom>
          <a:noFill/>
        </p:spPr>
        <p:txBody>
          <a:bodyPr wrap="square" rtlCol="0">
            <a:spAutoFit/>
          </a:bodyPr>
          <a:lstStyle/>
          <a:p>
            <a:r>
              <a:rPr lang="en-US" dirty="0"/>
              <a:t>Ground truth</a:t>
            </a:r>
          </a:p>
        </p:txBody>
      </p:sp>
      <p:sp>
        <p:nvSpPr>
          <p:cNvPr id="9" name="TextBox 8"/>
          <p:cNvSpPr txBox="1"/>
          <p:nvPr/>
        </p:nvSpPr>
        <p:spPr>
          <a:xfrm>
            <a:off x="7929979" y="6414982"/>
            <a:ext cx="2442951" cy="369332"/>
          </a:xfrm>
          <a:prstGeom prst="rect">
            <a:avLst/>
          </a:prstGeom>
          <a:noFill/>
        </p:spPr>
        <p:txBody>
          <a:bodyPr wrap="square" rtlCol="0">
            <a:spAutoFit/>
          </a:bodyPr>
          <a:lstStyle/>
          <a:p>
            <a:r>
              <a:rPr lang="en-US" dirty="0"/>
              <a:t>Prediction from </a:t>
            </a:r>
            <a:r>
              <a:rPr lang="en-US" dirty="0" err="1"/>
              <a:t>Mseg</a:t>
            </a:r>
            <a:endParaRPr lang="en-US" dirty="0"/>
          </a:p>
        </p:txBody>
      </p:sp>
    </p:spTree>
    <p:extLst>
      <p:ext uri="{BB962C8B-B14F-4D97-AF65-F5344CB8AC3E}">
        <p14:creationId xmlns:p14="http://schemas.microsoft.com/office/powerpoint/2010/main" val="607047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CF74-B587-2AD4-0566-D0D33087DF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62D325-2E9E-5735-6825-39B965E77F3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81A752E-C18A-EA2E-9EED-C5418850F0B3}"/>
              </a:ext>
            </a:extLst>
          </p:cNvPr>
          <p:cNvPicPr>
            <a:picLocks noChangeAspect="1"/>
          </p:cNvPicPr>
          <p:nvPr/>
        </p:nvPicPr>
        <p:blipFill>
          <a:blip r:embed="rId2"/>
          <a:stretch>
            <a:fillRect/>
          </a:stretch>
        </p:blipFill>
        <p:spPr>
          <a:xfrm>
            <a:off x="1635512" y="0"/>
            <a:ext cx="8920975" cy="6858000"/>
          </a:xfrm>
          <a:prstGeom prst="rect">
            <a:avLst/>
          </a:prstGeom>
        </p:spPr>
      </p:pic>
    </p:spTree>
    <p:extLst>
      <p:ext uri="{BB962C8B-B14F-4D97-AF65-F5344CB8AC3E}">
        <p14:creationId xmlns:p14="http://schemas.microsoft.com/office/powerpoint/2010/main" val="467276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8928" y="366931"/>
            <a:ext cx="5982775" cy="3246851"/>
          </a:xfrm>
          <a:prstGeom prst="rect">
            <a:avLst/>
          </a:prstGeom>
        </p:spPr>
      </p:pic>
      <p:pic>
        <p:nvPicPr>
          <p:cNvPr id="5" name="Picture 4"/>
          <p:cNvPicPr>
            <a:picLocks noChangeAspect="1"/>
          </p:cNvPicPr>
          <p:nvPr/>
        </p:nvPicPr>
        <p:blipFill>
          <a:blip r:embed="rId3"/>
          <a:stretch>
            <a:fillRect/>
          </a:stretch>
        </p:blipFill>
        <p:spPr>
          <a:xfrm>
            <a:off x="4153469" y="3335587"/>
            <a:ext cx="7314605" cy="33020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035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CLIP</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87172" y="365125"/>
            <a:ext cx="8695541" cy="62297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9485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5562599"/>
            <a:ext cx="10515600" cy="892630"/>
          </a:xfrm>
        </p:spPr>
        <p:txBody>
          <a:bodyPr>
            <a:normAutofit fontScale="92500" lnSpcReduction="10000"/>
          </a:bodyPr>
          <a:lstStyle/>
          <a:p>
            <a:r>
              <a:rPr lang="en-US" dirty="0"/>
              <a:t>“weakly supervised” contrastive learning on 400M text / image pairs</a:t>
            </a:r>
          </a:p>
          <a:p>
            <a:r>
              <a:rPr lang="en-US" dirty="0" err="1"/>
              <a:t>ViT</a:t>
            </a:r>
            <a:r>
              <a:rPr lang="en-US" dirty="0"/>
              <a:t> architecture trained from scratch</a:t>
            </a:r>
          </a:p>
        </p:txBody>
      </p:sp>
      <p:pic>
        <p:nvPicPr>
          <p:cNvPr id="4" name="Picture 3"/>
          <p:cNvPicPr>
            <a:picLocks noChangeAspect="1"/>
          </p:cNvPicPr>
          <p:nvPr/>
        </p:nvPicPr>
        <p:blipFill>
          <a:blip r:embed="rId2"/>
          <a:stretch>
            <a:fillRect/>
          </a:stretch>
        </p:blipFill>
        <p:spPr>
          <a:xfrm>
            <a:off x="0" y="869094"/>
            <a:ext cx="12192000" cy="4484564"/>
          </a:xfrm>
          <a:prstGeom prst="rect">
            <a:avLst/>
          </a:prstGeom>
        </p:spPr>
      </p:pic>
    </p:spTree>
    <p:extLst>
      <p:ext uri="{BB962C8B-B14F-4D97-AF65-F5344CB8AC3E}">
        <p14:creationId xmlns:p14="http://schemas.microsoft.com/office/powerpoint/2010/main" val="4210721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21213" y="-1"/>
            <a:ext cx="7199730" cy="6817399"/>
          </a:xfrm>
          <a:prstGeom prst="rect">
            <a:avLst/>
          </a:prstGeom>
        </p:spPr>
      </p:pic>
    </p:spTree>
    <p:extLst>
      <p:ext uri="{BB962C8B-B14F-4D97-AF65-F5344CB8AC3E}">
        <p14:creationId xmlns:p14="http://schemas.microsoft.com/office/powerpoint/2010/main" val="479078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452712" y="457201"/>
            <a:ext cx="5609700" cy="6063250"/>
          </a:xfrm>
          <a:prstGeom prst="rect">
            <a:avLst/>
          </a:prstGeom>
        </p:spPr>
      </p:pic>
      <p:pic>
        <p:nvPicPr>
          <p:cNvPr id="5" name="Picture 4"/>
          <p:cNvPicPr>
            <a:picLocks noChangeAspect="1"/>
          </p:cNvPicPr>
          <p:nvPr/>
        </p:nvPicPr>
        <p:blipFill>
          <a:blip r:embed="rId4"/>
          <a:stretch>
            <a:fillRect/>
          </a:stretch>
        </p:blipFill>
        <p:spPr>
          <a:xfrm>
            <a:off x="514145" y="1095090"/>
            <a:ext cx="5614512" cy="4356615"/>
          </a:xfrm>
          <a:prstGeom prst="rect">
            <a:avLst/>
          </a:prstGeom>
        </p:spPr>
      </p:pic>
    </p:spTree>
    <p:extLst>
      <p:ext uri="{BB962C8B-B14F-4D97-AF65-F5344CB8AC3E}">
        <p14:creationId xmlns:p14="http://schemas.microsoft.com/office/powerpoint/2010/main" val="3729814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8200" y="0"/>
            <a:ext cx="10623954" cy="6858000"/>
          </a:xfrm>
          <a:prstGeom prst="rect">
            <a:avLst/>
          </a:prstGeom>
        </p:spPr>
      </p:pic>
    </p:spTree>
    <p:extLst>
      <p:ext uri="{BB962C8B-B14F-4D97-AF65-F5344CB8AC3E}">
        <p14:creationId xmlns:p14="http://schemas.microsoft.com/office/powerpoint/2010/main" val="2640299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85334" y="1"/>
            <a:ext cx="10615338" cy="6858000"/>
          </a:xfrm>
          <a:prstGeom prst="rect">
            <a:avLst/>
          </a:prstGeom>
        </p:spPr>
      </p:pic>
    </p:spTree>
    <p:extLst>
      <p:ext uri="{BB962C8B-B14F-4D97-AF65-F5344CB8AC3E}">
        <p14:creationId xmlns:p14="http://schemas.microsoft.com/office/powerpoint/2010/main" val="495999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914858" y="0"/>
            <a:ext cx="8362284" cy="6820002"/>
          </a:xfrm>
          <a:prstGeom prst="rect">
            <a:avLst/>
          </a:prstGeom>
        </p:spPr>
      </p:pic>
    </p:spTree>
    <p:extLst>
      <p:ext uri="{BB962C8B-B14F-4D97-AF65-F5344CB8AC3E}">
        <p14:creationId xmlns:p14="http://schemas.microsoft.com/office/powerpoint/2010/main" val="39671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DinoV2 Datasets</a:t>
            </a:r>
          </a:p>
        </p:txBody>
      </p:sp>
      <p:sp>
        <p:nvSpPr>
          <p:cNvPr id="3" name="Content Placeholder 2"/>
          <p:cNvSpPr>
            <a:spLocks noGrp="1"/>
          </p:cNvSpPr>
          <p:nvPr>
            <p:ph idx="1"/>
          </p:nvPr>
        </p:nvSpPr>
        <p:spPr>
          <a:xfrm>
            <a:off x="838200" y="1825625"/>
            <a:ext cx="5268686" cy="4351338"/>
          </a:xfrm>
        </p:spPr>
        <p:txBody>
          <a:bodyPr/>
          <a:lstStyle/>
          <a:p>
            <a:r>
              <a:rPr lang="en-US" dirty="0"/>
              <a:t>140 M total images</a:t>
            </a:r>
          </a:p>
          <a:p>
            <a:r>
              <a:rPr lang="en-US" dirty="0"/>
              <a:t>No </a:t>
            </a:r>
            <a:r>
              <a:rPr lang="en-US" i="1" dirty="0"/>
              <a:t>labels</a:t>
            </a:r>
            <a:r>
              <a:rPr lang="en-US" dirty="0"/>
              <a:t> used</a:t>
            </a:r>
          </a:p>
          <a:p>
            <a:r>
              <a:rPr lang="en-US" dirty="0"/>
              <a:t>Self-supervised with image level strategies (like </a:t>
            </a:r>
            <a:r>
              <a:rPr lang="en-US" dirty="0" err="1"/>
              <a:t>SimCLR</a:t>
            </a:r>
            <a:r>
              <a:rPr lang="en-US" dirty="0"/>
              <a:t>) and patch level strategies (like MAE, masked auto-encoder)</a:t>
            </a:r>
          </a:p>
          <a:p>
            <a:r>
              <a:rPr lang="en-US" dirty="0"/>
              <a:t>Smaller models are distilled from the largest model</a:t>
            </a:r>
          </a:p>
        </p:txBody>
      </p:sp>
      <p:pic>
        <p:nvPicPr>
          <p:cNvPr id="5" name="Picture 4"/>
          <p:cNvPicPr>
            <a:picLocks noChangeAspect="1"/>
          </p:cNvPicPr>
          <p:nvPr/>
        </p:nvPicPr>
        <p:blipFill>
          <a:blip r:embed="rId2"/>
          <a:stretch>
            <a:fillRect/>
          </a:stretch>
        </p:blipFill>
        <p:spPr>
          <a:xfrm>
            <a:off x="6204857" y="-5746"/>
            <a:ext cx="5649686" cy="6873517"/>
          </a:xfrm>
          <a:prstGeom prst="rect">
            <a:avLst/>
          </a:prstGeom>
        </p:spPr>
      </p:pic>
    </p:spTree>
    <p:extLst>
      <p:ext uri="{BB962C8B-B14F-4D97-AF65-F5344CB8AC3E}">
        <p14:creationId xmlns:p14="http://schemas.microsoft.com/office/powerpoint/2010/main" val="1806598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5" name="Rectangle 4"/>
          <p:cNvSpPr/>
          <p:nvPr/>
        </p:nvSpPr>
        <p:spPr>
          <a:xfrm>
            <a:off x="2263140" y="593367"/>
            <a:ext cx="7711440" cy="17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4821" y="365125"/>
            <a:ext cx="10722358" cy="6122761"/>
          </a:xfrm>
          <a:prstGeom prst="rect">
            <a:avLst/>
          </a:prstGeom>
        </p:spPr>
      </p:pic>
    </p:spTree>
    <p:extLst>
      <p:ext uri="{BB962C8B-B14F-4D97-AF65-F5344CB8AC3E}">
        <p14:creationId xmlns:p14="http://schemas.microsoft.com/office/powerpoint/2010/main" val="2136021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488275" y="0"/>
            <a:ext cx="9451867" cy="6801683"/>
          </a:xfrm>
          <a:prstGeom prst="rect">
            <a:avLst/>
          </a:prstGeom>
        </p:spPr>
      </p:pic>
    </p:spTree>
    <p:extLst>
      <p:ext uri="{BB962C8B-B14F-4D97-AF65-F5344CB8AC3E}">
        <p14:creationId xmlns:p14="http://schemas.microsoft.com/office/powerpoint/2010/main" val="3998450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Segmentation</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140671" y="1710597"/>
            <a:ext cx="9910658" cy="4581394"/>
          </a:xfrm>
          <a:prstGeom prst="rect">
            <a:avLst/>
          </a:prstGeom>
        </p:spPr>
      </p:pic>
    </p:spTree>
    <p:extLst>
      <p:ext uri="{BB962C8B-B14F-4D97-AF65-F5344CB8AC3E}">
        <p14:creationId xmlns:p14="http://schemas.microsoft.com/office/powerpoint/2010/main" val="2172902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1515"/>
            <a:ext cx="12192000" cy="6582611"/>
          </a:xfrm>
          <a:prstGeom prst="rect">
            <a:avLst/>
          </a:prstGeom>
        </p:spPr>
      </p:pic>
    </p:spTree>
    <p:extLst>
      <p:ext uri="{BB962C8B-B14F-4D97-AF65-F5344CB8AC3E}">
        <p14:creationId xmlns:p14="http://schemas.microsoft.com/office/powerpoint/2010/main" val="2591525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30006" y="21050"/>
            <a:ext cx="10323794" cy="6836950"/>
          </a:xfrm>
          <a:prstGeom prst="rect">
            <a:avLst/>
          </a:prstGeom>
        </p:spPr>
      </p:pic>
    </p:spTree>
    <p:extLst>
      <p:ext uri="{BB962C8B-B14F-4D97-AF65-F5344CB8AC3E}">
        <p14:creationId xmlns:p14="http://schemas.microsoft.com/office/powerpoint/2010/main" val="2313591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5A3C-4255-DE5A-63F3-AC85585EA6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86D345-D1BF-E26E-CFC7-495AA5D8141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88464BB-C3E0-2E97-6A95-995C21D9F3CE}"/>
              </a:ext>
            </a:extLst>
          </p:cNvPr>
          <p:cNvPicPr>
            <a:picLocks noChangeAspect="1"/>
          </p:cNvPicPr>
          <p:nvPr/>
        </p:nvPicPr>
        <p:blipFill>
          <a:blip r:embed="rId2"/>
          <a:stretch>
            <a:fillRect/>
          </a:stretch>
        </p:blipFill>
        <p:spPr>
          <a:xfrm>
            <a:off x="1574217" y="0"/>
            <a:ext cx="9043566" cy="6858000"/>
          </a:xfrm>
          <a:prstGeom prst="rect">
            <a:avLst/>
          </a:prstGeom>
        </p:spPr>
      </p:pic>
    </p:spTree>
    <p:extLst>
      <p:ext uri="{BB962C8B-B14F-4D97-AF65-F5344CB8AC3E}">
        <p14:creationId xmlns:p14="http://schemas.microsoft.com/office/powerpoint/2010/main" val="127779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D04D-395A-C7D1-BE86-F92ED974D2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D6CF6B-61A7-2396-73A6-8DEFB9EC36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D79AFF0-6A50-5723-A60C-470CCFB1081E}"/>
              </a:ext>
            </a:extLst>
          </p:cNvPr>
          <p:cNvPicPr>
            <a:picLocks noChangeAspect="1"/>
          </p:cNvPicPr>
          <p:nvPr/>
        </p:nvPicPr>
        <p:blipFill>
          <a:blip r:embed="rId2"/>
          <a:stretch>
            <a:fillRect/>
          </a:stretch>
        </p:blipFill>
        <p:spPr>
          <a:xfrm>
            <a:off x="0" y="309702"/>
            <a:ext cx="12192000" cy="6238596"/>
          </a:xfrm>
          <a:prstGeom prst="rect">
            <a:avLst/>
          </a:prstGeom>
        </p:spPr>
      </p:pic>
    </p:spTree>
    <p:extLst>
      <p:ext uri="{BB962C8B-B14F-4D97-AF65-F5344CB8AC3E}">
        <p14:creationId xmlns:p14="http://schemas.microsoft.com/office/powerpoint/2010/main" val="4092196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C07DE-B1A0-769D-1F5A-C5B384A84E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70FA4A-5977-0F7A-B8AE-498A220BB07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B8881C8-0FA0-7783-47FB-DFB37470F623}"/>
              </a:ext>
            </a:extLst>
          </p:cNvPr>
          <p:cNvPicPr>
            <a:picLocks noChangeAspect="1"/>
          </p:cNvPicPr>
          <p:nvPr/>
        </p:nvPicPr>
        <p:blipFill>
          <a:blip r:embed="rId3"/>
          <a:stretch>
            <a:fillRect/>
          </a:stretch>
        </p:blipFill>
        <p:spPr>
          <a:xfrm>
            <a:off x="411422" y="0"/>
            <a:ext cx="11369156" cy="6858000"/>
          </a:xfrm>
          <a:prstGeom prst="rect">
            <a:avLst/>
          </a:prstGeom>
        </p:spPr>
      </p:pic>
    </p:spTree>
    <p:extLst>
      <p:ext uri="{BB962C8B-B14F-4D97-AF65-F5344CB8AC3E}">
        <p14:creationId xmlns:p14="http://schemas.microsoft.com/office/powerpoint/2010/main" val="962770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1F8E8-C0C1-11F1-AE22-CD67F76F27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955B8B-1D03-1474-F5FB-67AADFC0F1E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80B60B1-6C86-5CB3-F981-F58CEFA90014}"/>
              </a:ext>
            </a:extLst>
          </p:cNvPr>
          <p:cNvPicPr>
            <a:picLocks noChangeAspect="1"/>
          </p:cNvPicPr>
          <p:nvPr/>
        </p:nvPicPr>
        <p:blipFill>
          <a:blip r:embed="rId2"/>
          <a:stretch>
            <a:fillRect/>
          </a:stretch>
        </p:blipFill>
        <p:spPr>
          <a:xfrm>
            <a:off x="0" y="275044"/>
            <a:ext cx="12192000" cy="6307912"/>
          </a:xfrm>
          <a:prstGeom prst="rect">
            <a:avLst/>
          </a:prstGeom>
        </p:spPr>
      </p:pic>
    </p:spTree>
    <p:extLst>
      <p:ext uri="{BB962C8B-B14F-4D97-AF65-F5344CB8AC3E}">
        <p14:creationId xmlns:p14="http://schemas.microsoft.com/office/powerpoint/2010/main" val="25687323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185"/>
            <a:ext cx="10515600" cy="1066434"/>
          </a:xfrm>
        </p:spPr>
        <p:txBody>
          <a:bodyPr/>
          <a:lstStyle/>
          <a:p>
            <a:r>
              <a:rPr lang="en-US" dirty="0"/>
              <a:t>Summary</a:t>
            </a:r>
          </a:p>
        </p:txBody>
      </p:sp>
      <p:sp>
        <p:nvSpPr>
          <p:cNvPr id="3" name="Content Placeholder 2"/>
          <p:cNvSpPr>
            <a:spLocks noGrp="1"/>
          </p:cNvSpPr>
          <p:nvPr>
            <p:ph idx="1"/>
          </p:nvPr>
        </p:nvSpPr>
        <p:spPr>
          <a:xfrm>
            <a:off x="838200" y="1411130"/>
            <a:ext cx="10515600" cy="4823459"/>
          </a:xfrm>
        </p:spPr>
        <p:txBody>
          <a:bodyPr>
            <a:normAutofit fontScale="92500" lnSpcReduction="20000"/>
          </a:bodyPr>
          <a:lstStyle/>
          <a:p>
            <a:r>
              <a:rPr lang="en-US" dirty="0"/>
              <a:t>“Attention” models outperform recurrent models and convolutional models for sequence processing. They allow long range interactions.</a:t>
            </a:r>
          </a:p>
          <a:p>
            <a:r>
              <a:rPr lang="en-US" dirty="0"/>
              <a:t>These models do best with LOTS of training data</a:t>
            </a:r>
          </a:p>
          <a:p>
            <a:r>
              <a:rPr lang="en-US" dirty="0"/>
              <a:t>Naïve attention mechanisms have quadratic complexity with the number of input tokens, but there are often workarounds for this.</a:t>
            </a:r>
          </a:p>
          <a:p>
            <a:r>
              <a:rPr lang="en-US" dirty="0"/>
              <a:t>Tokenization seems harmful, so we have to fight back against its with positional embeddings or overlapping </a:t>
            </a:r>
            <a:r>
              <a:rPr lang="en-US" dirty="0" err="1"/>
              <a:t>tokenizations</a:t>
            </a:r>
            <a:r>
              <a:rPr lang="en-US" dirty="0"/>
              <a:t>.</a:t>
            </a:r>
          </a:p>
          <a:p>
            <a:r>
              <a:rPr lang="en-US" dirty="0"/>
              <a:t>Attentional models seem to succeed when they copy the inductive biases of convolutional models. </a:t>
            </a:r>
          </a:p>
          <a:p>
            <a:r>
              <a:rPr lang="en-US" dirty="0"/>
              <a:t>For “traditional” image processing, it is not clear if Transformers outperform convolutional networks.</a:t>
            </a:r>
          </a:p>
          <a:p>
            <a:r>
              <a:rPr lang="en-US" dirty="0"/>
              <a:t>You should start with one of these pre-trained models – CLIP if you want language support, Dino if you want spatial reasoning</a:t>
            </a:r>
          </a:p>
        </p:txBody>
      </p:sp>
    </p:spTree>
    <p:extLst>
      <p:ext uri="{BB962C8B-B14F-4D97-AF65-F5344CB8AC3E}">
        <p14:creationId xmlns:p14="http://schemas.microsoft.com/office/powerpoint/2010/main" val="3004743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81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85418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45079"/>
            <a:ext cx="11360800" cy="3546753"/>
          </a:xfrm>
        </p:spPr>
        <p:txBody>
          <a:bodyPr/>
          <a:lstStyle/>
          <a:p>
            <a:pPr marL="152396" indent="0" algn="ctr">
              <a:buNone/>
            </a:pPr>
            <a:r>
              <a:rPr lang="en-US" dirty="0"/>
              <a:t>… </a:t>
            </a:r>
            <a:r>
              <a:rPr lang="en-US" dirty="0">
                <a:solidFill>
                  <a:schemeClr val="accent6">
                    <a:lumMod val="50000"/>
                  </a:schemeClr>
                </a:solidFill>
              </a:rPr>
              <a:t>serve</a:t>
            </a:r>
            <a:r>
              <a:rPr lang="en-US" dirty="0"/>
              <a:t> …</a:t>
            </a:r>
          </a:p>
        </p:txBody>
      </p:sp>
    </p:spTree>
    <p:extLst>
      <p:ext uri="{BB962C8B-B14F-4D97-AF65-F5344CB8AC3E}">
        <p14:creationId xmlns:p14="http://schemas.microsoft.com/office/powerpoint/2010/main" val="9988066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1584</TotalTime>
  <Words>1419</Words>
  <Application>Microsoft Office PowerPoint</Application>
  <PresentationFormat>Widescreen</PresentationFormat>
  <Paragraphs>133</Paragraphs>
  <Slides>69</Slides>
  <Notes>15</Notes>
  <HiddenSlides>4</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69</vt:i4>
      </vt:variant>
    </vt:vector>
  </HeadingPairs>
  <TitlesOfParts>
    <vt:vector size="75" baseType="lpstr">
      <vt:lpstr>Arial</vt:lpstr>
      <vt:lpstr>Calibri</vt:lpstr>
      <vt:lpstr>Calibri Light</vt:lpstr>
      <vt:lpstr>Office Theme</vt:lpstr>
      <vt:lpstr>Simple Light</vt:lpstr>
      <vt:lpstr>1_Simple Light</vt:lpstr>
      <vt:lpstr>“Attention” and “Transformer” Architectures</vt:lpstr>
      <vt:lpstr>Recap – 3D point processing</vt:lpstr>
      <vt:lpstr>Outline</vt:lpstr>
      <vt:lpstr>PowerPoint Presentation</vt:lpstr>
      <vt:lpstr>PowerPoint Presentation</vt:lpstr>
      <vt:lpstr>PowerPoint Presentation</vt:lpstr>
      <vt:lpstr>PowerPoint Presentation</vt:lpstr>
      <vt:lpstr>PowerPoint Presentation</vt:lpstr>
      <vt:lpstr>Language understanding</vt:lpstr>
      <vt:lpstr>Language understanding</vt:lpstr>
      <vt:lpstr>Language understanding</vt:lpstr>
      <vt:lpstr>PowerPoint Presentation</vt:lpstr>
      <vt:lpstr>PowerPoint Presentation</vt:lpstr>
      <vt:lpstr>So how do we fix these problems?</vt:lpstr>
      <vt:lpstr>PowerPoint Presentation</vt:lpstr>
      <vt:lpstr>Dilated Convolution</vt:lpstr>
      <vt:lpstr>Sequence 2 Sequence models in language</vt:lpstr>
      <vt:lpstr>Receptive field could also be an issue in 3D</vt:lpstr>
      <vt:lpstr>Outline</vt:lpstr>
      <vt:lpstr>PowerPoint Presentation</vt:lpstr>
      <vt:lpstr>PowerPoint Presentation</vt:lpstr>
      <vt:lpstr>PowerPoint Presentation</vt:lpstr>
      <vt:lpstr>PowerPoint Presentation</vt:lpstr>
      <vt:lpstr>PowerPoint Presentation</vt:lpstr>
      <vt:lpstr>Complexity Comparison</vt:lpstr>
      <vt:lpstr>PowerPoint Presentation</vt:lpstr>
      <vt:lpstr>Transformer Architecture</vt:lpstr>
      <vt:lpstr>Outline</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CLIP</vt:lpstr>
      <vt:lpstr>PowerPoint Presentation</vt:lpstr>
      <vt:lpstr>PowerPoint Presentation</vt:lpstr>
      <vt:lpstr>PowerPoint Presentation</vt:lpstr>
      <vt:lpstr>PowerPoint Presentation</vt:lpstr>
      <vt:lpstr>PowerPoint Presentation</vt:lpstr>
      <vt:lpstr>PowerPoint Presentation</vt:lpstr>
      <vt:lpstr>DinoV2 Datasets</vt:lpstr>
      <vt:lpstr>PowerPoint Presentation</vt:lpstr>
      <vt:lpstr>PowerPoint Presentation</vt:lpstr>
      <vt:lpstr>Semantic Segmentation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Hays, James H</cp:lastModifiedBy>
  <cp:revision>85</cp:revision>
  <dcterms:created xsi:type="dcterms:W3CDTF">2016-11-21T15:21:26Z</dcterms:created>
  <dcterms:modified xsi:type="dcterms:W3CDTF">2025-11-06T15:37:24Z</dcterms:modified>
</cp:coreProperties>
</file>