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25.xml" ContentType="application/vnd.openxmlformats-officedocument.presentationml.notesSlide+xml"/>
  <Override PartName="/ppt/tags/tag8.xml" ContentType="application/vnd.openxmlformats-officedocument.presentationml.tags+xml"/>
  <Override PartName="/ppt/notesSlides/notesSlide26.xml" ContentType="application/vnd.openxmlformats-officedocument.presentationml.notesSlide+xml"/>
  <Override PartName="/ppt/tags/tag9.xml" ContentType="application/vnd.openxmlformats-officedocument.presentationml.tags+xml"/>
  <Override PartName="/ppt/notesSlides/notesSlide27.xml" ContentType="application/vnd.openxmlformats-officedocument.presentationml.notesSlide+xml"/>
  <Override PartName="/ppt/tags/tag10.xml" ContentType="application/vnd.openxmlformats-officedocument.presentationml.tags+xml"/>
  <Override PartName="/ppt/notesSlides/notesSlide28.xml" ContentType="application/vnd.openxmlformats-officedocument.presentationml.notesSlide+xml"/>
  <Override PartName="/ppt/tags/tag11.xml" ContentType="application/vnd.openxmlformats-officedocument.presentationml.tags+xml"/>
  <Override PartName="/ppt/notesSlides/notesSlide29.xml" ContentType="application/vnd.openxmlformats-officedocument.presentationml.notesSlide+xml"/>
  <Override PartName="/ppt/tags/tag12.xml" ContentType="application/vnd.openxmlformats-officedocument.presentationml.tags+xml"/>
  <Override PartName="/ppt/notesSlides/notesSlide30.xml" ContentType="application/vnd.openxmlformats-officedocument.presentationml.notesSlide+xml"/>
  <Override PartName="/ppt/tags/tag13.xml" ContentType="application/vnd.openxmlformats-officedocument.presentationml.tags+xml"/>
  <Override PartName="/ppt/notesSlides/notesSlide31.xml" ContentType="application/vnd.openxmlformats-officedocument.presentationml.notesSlide+xml"/>
  <Override PartName="/ppt/tags/tag14.xml" ContentType="application/vnd.openxmlformats-officedocument.presentationml.tags+xml"/>
  <Override PartName="/ppt/notesSlides/notesSlide32.xml" ContentType="application/vnd.openxmlformats-officedocument.presentationml.notesSlide+xml"/>
  <Override PartName="/ppt/tags/tag15.xml" ContentType="application/vnd.openxmlformats-officedocument.presentationml.tags+xml"/>
  <Override PartName="/ppt/notesSlides/notesSlide33.xml" ContentType="application/vnd.openxmlformats-officedocument.presentationml.notesSlide+xml"/>
  <Override PartName="/ppt/tags/tag16.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17.xml" ContentType="application/vnd.openxmlformats-officedocument.presentationml.tags+xml"/>
  <Override PartName="/ppt/notesSlides/notesSlide38.xml" ContentType="application/vnd.openxmlformats-officedocument.presentationml.notesSlide+xml"/>
  <Override PartName="/ppt/tags/tag18.xml" ContentType="application/vnd.openxmlformats-officedocument.presentationml.tags+xml"/>
  <Override PartName="/ppt/notesSlides/notesSlide39.xml" ContentType="application/vnd.openxmlformats-officedocument.presentationml.notesSlide+xml"/>
  <Override PartName="/ppt/tags/tag19.xml" ContentType="application/vnd.openxmlformats-officedocument.presentationml.tags+xml"/>
  <Override PartName="/ppt/notesSlides/notesSlide40.xml" ContentType="application/vnd.openxmlformats-officedocument.presentationml.notesSlide+xml"/>
  <Override PartName="/ppt/tags/tag20.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tags/tag21.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5" r:id="rId4"/>
  </p:sldMasterIdLst>
  <p:notesMasterIdLst>
    <p:notesMasterId r:id="rId119"/>
  </p:notesMasterIdLst>
  <p:sldIdLst>
    <p:sldId id="586" r:id="rId5"/>
    <p:sldId id="587" r:id="rId6"/>
    <p:sldId id="638" r:id="rId7"/>
    <p:sldId id="639" r:id="rId8"/>
    <p:sldId id="710" r:id="rId9"/>
    <p:sldId id="737" r:id="rId10"/>
    <p:sldId id="640" r:id="rId11"/>
    <p:sldId id="641" r:id="rId12"/>
    <p:sldId id="642" r:id="rId13"/>
    <p:sldId id="643" r:id="rId14"/>
    <p:sldId id="644" r:id="rId15"/>
    <p:sldId id="645" r:id="rId16"/>
    <p:sldId id="646" r:id="rId17"/>
    <p:sldId id="647" r:id="rId18"/>
    <p:sldId id="648" r:id="rId19"/>
    <p:sldId id="649" r:id="rId20"/>
    <p:sldId id="719" r:id="rId21"/>
    <p:sldId id="650" r:id="rId22"/>
    <p:sldId id="738" r:id="rId23"/>
    <p:sldId id="739" r:id="rId24"/>
    <p:sldId id="740" r:id="rId25"/>
    <p:sldId id="712" r:id="rId26"/>
    <p:sldId id="655" r:id="rId27"/>
    <p:sldId id="656" r:id="rId28"/>
    <p:sldId id="657" r:id="rId29"/>
    <p:sldId id="658" r:id="rId30"/>
    <p:sldId id="725" r:id="rId31"/>
    <p:sldId id="713" r:id="rId32"/>
    <p:sldId id="714" r:id="rId33"/>
    <p:sldId id="715" r:id="rId34"/>
    <p:sldId id="589" r:id="rId35"/>
    <p:sldId id="603" r:id="rId36"/>
    <p:sldId id="590" r:id="rId37"/>
    <p:sldId id="591" r:id="rId38"/>
    <p:sldId id="602" r:id="rId39"/>
    <p:sldId id="741" r:id="rId40"/>
    <p:sldId id="743" r:id="rId41"/>
    <p:sldId id="744" r:id="rId42"/>
    <p:sldId id="745" r:id="rId43"/>
    <p:sldId id="746" r:id="rId44"/>
    <p:sldId id="747" r:id="rId45"/>
    <p:sldId id="748" r:id="rId46"/>
    <p:sldId id="742" r:id="rId47"/>
    <p:sldId id="583" r:id="rId48"/>
    <p:sldId id="548" r:id="rId49"/>
    <p:sldId id="549" r:id="rId50"/>
    <p:sldId id="550" r:id="rId51"/>
    <p:sldId id="551" r:id="rId52"/>
    <p:sldId id="552" r:id="rId53"/>
    <p:sldId id="555" r:id="rId54"/>
    <p:sldId id="556" r:id="rId55"/>
    <p:sldId id="557" r:id="rId56"/>
    <p:sldId id="558" r:id="rId57"/>
    <p:sldId id="637" r:id="rId58"/>
    <p:sldId id="559" r:id="rId59"/>
    <p:sldId id="560" r:id="rId60"/>
    <p:sldId id="561" r:id="rId61"/>
    <p:sldId id="562" r:id="rId62"/>
    <p:sldId id="563" r:id="rId63"/>
    <p:sldId id="564" r:id="rId64"/>
    <p:sldId id="565" r:id="rId65"/>
    <p:sldId id="566" r:id="rId66"/>
    <p:sldId id="567" r:id="rId67"/>
    <p:sldId id="568" r:id="rId68"/>
    <p:sldId id="569" r:id="rId69"/>
    <p:sldId id="570" r:id="rId70"/>
    <p:sldId id="571" r:id="rId71"/>
    <p:sldId id="572" r:id="rId72"/>
    <p:sldId id="573" r:id="rId73"/>
    <p:sldId id="611" r:id="rId74"/>
    <p:sldId id="665" r:id="rId75"/>
    <p:sldId id="666" r:id="rId76"/>
    <p:sldId id="749" r:id="rId77"/>
    <p:sldId id="667" r:id="rId78"/>
    <p:sldId id="668" r:id="rId79"/>
    <p:sldId id="669" r:id="rId80"/>
    <p:sldId id="670" r:id="rId81"/>
    <p:sldId id="671" r:id="rId82"/>
    <p:sldId id="672" r:id="rId83"/>
    <p:sldId id="673" r:id="rId84"/>
    <p:sldId id="674" r:id="rId85"/>
    <p:sldId id="750" r:id="rId86"/>
    <p:sldId id="675" r:id="rId87"/>
    <p:sldId id="676" r:id="rId88"/>
    <p:sldId id="677" r:id="rId89"/>
    <p:sldId id="678" r:id="rId90"/>
    <p:sldId id="679" r:id="rId91"/>
    <p:sldId id="680" r:id="rId92"/>
    <p:sldId id="681" r:id="rId93"/>
    <p:sldId id="682" r:id="rId94"/>
    <p:sldId id="683" r:id="rId95"/>
    <p:sldId id="685" r:id="rId96"/>
    <p:sldId id="686" r:id="rId97"/>
    <p:sldId id="687" r:id="rId98"/>
    <p:sldId id="688" r:id="rId99"/>
    <p:sldId id="689" r:id="rId100"/>
    <p:sldId id="751" r:id="rId101"/>
    <p:sldId id="690" r:id="rId102"/>
    <p:sldId id="752" r:id="rId103"/>
    <p:sldId id="691" r:id="rId104"/>
    <p:sldId id="692" r:id="rId105"/>
    <p:sldId id="693" r:id="rId106"/>
    <p:sldId id="726" r:id="rId107"/>
    <p:sldId id="727" r:id="rId108"/>
    <p:sldId id="728" r:id="rId109"/>
    <p:sldId id="729" r:id="rId110"/>
    <p:sldId id="730" r:id="rId111"/>
    <p:sldId id="731" r:id="rId112"/>
    <p:sldId id="732" r:id="rId113"/>
    <p:sldId id="733" r:id="rId114"/>
    <p:sldId id="734" r:id="rId115"/>
    <p:sldId id="735" r:id="rId116"/>
    <p:sldId id="736" r:id="rId117"/>
    <p:sldId id="709" r:id="rId118"/>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6564"/>
    <a:srgbClr val="6C75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autoAdjust="0"/>
    <p:restoredTop sz="84895" autoAdjust="0"/>
  </p:normalViewPr>
  <p:slideViewPr>
    <p:cSldViewPr>
      <p:cViewPr varScale="1">
        <p:scale>
          <a:sx n="82" d="100"/>
          <a:sy n="82" d="100"/>
        </p:scale>
        <p:origin x="450" y="39"/>
      </p:cViewPr>
      <p:guideLst>
        <p:guide orient="horz" pos="2160"/>
        <p:guide pos="3840"/>
      </p:guideLst>
    </p:cSldViewPr>
  </p:slideViewPr>
  <p:outlineViewPr>
    <p:cViewPr>
      <p:scale>
        <a:sx n="33" d="100"/>
        <a:sy n="33" d="100"/>
      </p:scale>
      <p:origin x="0" y="12933"/>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notesMaster" Target="notesMasters/notesMaster1.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viewProps" Target="viewProps.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087195DA-C8D4-4D1F-AF20-C12BB6DD0220}" type="datetimeFigureOut">
              <a:rPr lang="en-US"/>
              <a:pPr>
                <a:defRPr/>
              </a:pPr>
              <a:t>1/14/2026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3EBB0408-F7D0-4348-886E-24DD55A4A6FC}" type="slidenum">
              <a:rPr lang="en-US"/>
              <a:pPr>
                <a:defRPr/>
              </a:pPr>
              <a:t>‹#›</a:t>
            </a:fld>
            <a:endParaRPr lang="en-US"/>
          </a:p>
        </p:txBody>
      </p:sp>
    </p:spTree>
    <p:extLst>
      <p:ext uri="{BB962C8B-B14F-4D97-AF65-F5344CB8AC3E}">
        <p14:creationId xmlns:p14="http://schemas.microsoft.com/office/powerpoint/2010/main" val="35161451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Paris town hall</a:t>
            </a:r>
          </a:p>
        </p:txBody>
      </p:sp>
      <p:sp>
        <p:nvSpPr>
          <p:cNvPr id="4" name="Slide Number Placeholder 3"/>
          <p:cNvSpPr>
            <a:spLocks noGrp="1"/>
          </p:cNvSpPr>
          <p:nvPr>
            <p:ph type="sldNum" sz="quarter" idx="10"/>
          </p:nvPr>
        </p:nvSpPr>
        <p:spPr/>
        <p:txBody>
          <a:bodyPr/>
          <a:lstStyle/>
          <a:p>
            <a:pPr>
              <a:defRPr/>
            </a:pPr>
            <a:fld id="{3EBB0408-F7D0-4348-886E-24DD55A4A6FC}" type="slidenum">
              <a:rPr lang="en-US" smtClean="0">
                <a:solidFill>
                  <a:prstClr val="black"/>
                </a:solidFill>
              </a:rPr>
              <a:pPr>
                <a:defRPr/>
              </a:pPr>
              <a:t>3</a:t>
            </a:fld>
            <a:endParaRPr lang="en-US">
              <a:solidFill>
                <a:prstClr val="black"/>
              </a:solidFill>
            </a:endParaRPr>
          </a:p>
        </p:txBody>
      </p:sp>
    </p:spTree>
    <p:extLst>
      <p:ext uri="{BB962C8B-B14F-4D97-AF65-F5344CB8AC3E}">
        <p14:creationId xmlns:p14="http://schemas.microsoft.com/office/powerpoint/2010/main" val="21846277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https://alex4d.com/final_cut_plugins/alex4d-free-2/item/7-alex4d-wide-angle-fix-effect</a:t>
            </a:r>
          </a:p>
        </p:txBody>
      </p:sp>
      <p:sp>
        <p:nvSpPr>
          <p:cNvPr id="4" name="Slide Number Placeholder 3"/>
          <p:cNvSpPr>
            <a:spLocks noGrp="1"/>
          </p:cNvSpPr>
          <p:nvPr>
            <p:ph type="sldNum" sz="quarter" idx="10"/>
          </p:nvPr>
        </p:nvSpPr>
        <p:spPr/>
        <p:txBody>
          <a:bodyPr/>
          <a:lstStyle/>
          <a:p>
            <a:pPr>
              <a:defRPr/>
            </a:pPr>
            <a:fld id="{3EBB0408-F7D0-4348-886E-24DD55A4A6FC}" type="slidenum">
              <a:rPr lang="en-US" smtClean="0"/>
              <a:pPr>
                <a:defRPr/>
              </a:pPr>
              <a:t>27</a:t>
            </a:fld>
            <a:endParaRPr lang="en-US"/>
          </a:p>
        </p:txBody>
      </p:sp>
    </p:spTree>
    <p:extLst>
      <p:ext uri="{BB962C8B-B14F-4D97-AF65-F5344CB8AC3E}">
        <p14:creationId xmlns:p14="http://schemas.microsoft.com/office/powerpoint/2010/main" val="574951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665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Go to board, sketch out various properties of vanishing points/lines</a:t>
            </a:r>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13A4356-9416-4106-923D-E0355B6D3A0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2986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Go to board, sketch out various properties of vanishing points/lines</a:t>
            </a:r>
          </a:p>
          <a:p>
            <a:pPr eaLnBrk="1" hangingPunct="1">
              <a:spcBef>
                <a:spcPct val="0"/>
              </a:spcBef>
              <a:buFont typeface="Arial" charset="0"/>
              <a:buChar char="•"/>
            </a:pPr>
            <a:r>
              <a:rPr lang="en-US" dirty="0"/>
              <a:t> Parallel</a:t>
            </a:r>
            <a:r>
              <a:rPr lang="en-US" baseline="0" dirty="0"/>
              <a:t> lines intersect at a point</a:t>
            </a:r>
          </a:p>
          <a:p>
            <a:pPr eaLnBrk="1" hangingPunct="1">
              <a:spcBef>
                <a:spcPct val="0"/>
              </a:spcBef>
              <a:buFont typeface="Arial" charset="0"/>
              <a:buChar char="•"/>
            </a:pPr>
            <a:r>
              <a:rPr lang="en-US" baseline="0" dirty="0"/>
              <a:t> The intersection of red lines and blue lines form a parallelogram</a:t>
            </a:r>
          </a:p>
          <a:p>
            <a:pPr eaLnBrk="1" hangingPunct="1">
              <a:spcBef>
                <a:spcPct val="0"/>
              </a:spcBef>
              <a:buFont typeface="Arial" charset="0"/>
              <a:buChar char="•"/>
            </a:pPr>
            <a:r>
              <a:rPr lang="en-US" baseline="0" dirty="0"/>
              <a:t> Sets of parallel lines on the same plane form a vanishing line</a:t>
            </a:r>
          </a:p>
          <a:p>
            <a:pPr eaLnBrk="1" hangingPunct="1">
              <a:spcBef>
                <a:spcPct val="0"/>
              </a:spcBef>
              <a:buFont typeface="Arial" charset="0"/>
              <a:buChar char="•"/>
            </a:pPr>
            <a:r>
              <a:rPr lang="en-US" baseline="0" dirty="0"/>
              <a:t> Sets of parallel planes form a vanishing line </a:t>
            </a:r>
          </a:p>
          <a:p>
            <a:pPr eaLnBrk="1" hangingPunct="1">
              <a:spcBef>
                <a:spcPct val="0"/>
              </a:spcBef>
              <a:buFont typeface="Arial" charset="0"/>
              <a:buChar char="•"/>
            </a:pPr>
            <a:r>
              <a:rPr lang="en-US" baseline="0" dirty="0"/>
              <a:t> Not all lines that intersect are parallel</a:t>
            </a:r>
          </a:p>
          <a:p>
            <a:pPr eaLnBrk="1" hangingPunct="1">
              <a:spcBef>
                <a:spcPct val="0"/>
              </a:spcBef>
              <a:buFont typeface="Arial" charset="0"/>
              <a:buChar char="•"/>
            </a:pPr>
            <a:endParaRPr lang="en-US" baseline="0" dirty="0"/>
          </a:p>
        </p:txBody>
      </p:sp>
      <p:sp>
        <p:nvSpPr>
          <p:cNvPr id="378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2181D85-CBA6-4C0A-A35C-88763F7F285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9409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368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3463FD3-32D0-4831-B3C1-2BB6345EAB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6767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Being a little loose</a:t>
            </a:r>
            <a:r>
              <a:rPr lang="en-US" baseline="0" dirty="0"/>
              <a:t> about coordinates vs lengths</a:t>
            </a:r>
          </a:p>
          <a:p>
            <a:r>
              <a:rPr lang="en-US" baseline="0" dirty="0"/>
              <a:t>u and v prime because they are in the same coordinate system as x, y, and z but in later slides u and v will be –u’ and –v’ because they are in their own coordinate system which is mirrored</a:t>
            </a:r>
            <a:endParaRPr lang="en-US" dirty="0"/>
          </a:p>
        </p:txBody>
      </p:sp>
      <p:sp>
        <p:nvSpPr>
          <p:cNvPr id="4" name="Slide Number Placeholder 3"/>
          <p:cNvSpPr>
            <a:spLocks noGrp="1"/>
          </p:cNvSpPr>
          <p:nvPr>
            <p:ph type="sldNum" sz="quarter" idx="10"/>
          </p:nvPr>
        </p:nvSpPr>
        <p:spPr/>
        <p:txBody>
          <a:bodyPr/>
          <a:lstStyle/>
          <a:p>
            <a:pPr>
              <a:defRPr/>
            </a:pPr>
            <a:fld id="{3EBB0408-F7D0-4348-886E-24DD55A4A6FC}" type="slidenum">
              <a:rPr lang="en-US" smtClean="0">
                <a:solidFill>
                  <a:prstClr val="black"/>
                </a:solidFill>
              </a:rPr>
              <a:pPr>
                <a:defRPr/>
              </a:pPr>
              <a:t>31</a:t>
            </a:fld>
            <a:endParaRPr lang="en-US">
              <a:solidFill>
                <a:prstClr val="black"/>
              </a:solidFill>
            </a:endParaRPr>
          </a:p>
        </p:txBody>
      </p:sp>
    </p:spTree>
    <p:extLst>
      <p:ext uri="{BB962C8B-B14F-4D97-AF65-F5344CB8AC3E}">
        <p14:creationId xmlns:p14="http://schemas.microsoft.com/office/powerpoint/2010/main" val="3626241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27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Append coordinate with value 1; proportional coordinate system</a:t>
            </a:r>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FDA7F8-FAE2-423F-9DE2-2D112D9D8BF5}" type="slidenum">
              <a:rPr lang="en-US" smtClean="0">
                <a:solidFill>
                  <a:prstClr val="black"/>
                </a:solidFill>
              </a:rPr>
              <a:pPr fontAlgn="base">
                <a:spcBef>
                  <a:spcPct val="0"/>
                </a:spcBef>
                <a:spcAft>
                  <a:spcPct val="0"/>
                </a:spcAft>
                <a:defRPr/>
              </a:pPr>
              <a:t>45</a:t>
            </a:fld>
            <a:endParaRPr lang="en-US">
              <a:solidFill>
                <a:prstClr val="black"/>
              </a:solidFill>
            </a:endParaRPr>
          </a:p>
        </p:txBody>
      </p:sp>
    </p:spTree>
    <p:extLst>
      <p:ext uri="{BB962C8B-B14F-4D97-AF65-F5344CB8AC3E}">
        <p14:creationId xmlns:p14="http://schemas.microsoft.com/office/powerpoint/2010/main" val="25344967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37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Q: Suppose we have a point in Cartesian coordinates.  What is that in homogeneous coordinates?  A: a ray</a:t>
            </a:r>
          </a:p>
        </p:txBody>
      </p:sp>
      <p:sp>
        <p:nvSpPr>
          <p:cNvPr id="409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89A2B0-787D-42D0-B8C5-7BD2C7934DC8}" type="slidenum">
              <a:rPr lang="en-US" smtClean="0">
                <a:solidFill>
                  <a:prstClr val="black"/>
                </a:solidFill>
              </a:rPr>
              <a:pPr fontAlgn="base">
                <a:spcBef>
                  <a:spcPct val="0"/>
                </a:spcBef>
                <a:spcAft>
                  <a:spcPct val="0"/>
                </a:spcAft>
                <a:defRPr/>
              </a:pPr>
              <a:t>46</a:t>
            </a:fld>
            <a:endParaRPr lang="en-US">
              <a:solidFill>
                <a:prstClr val="black"/>
              </a:solidFill>
            </a:endParaRPr>
          </a:p>
        </p:txBody>
      </p:sp>
    </p:spTree>
    <p:extLst>
      <p:ext uri="{BB962C8B-B14F-4D97-AF65-F5344CB8AC3E}">
        <p14:creationId xmlns:p14="http://schemas.microsoft.com/office/powerpoint/2010/main" val="3040328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47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Parallel lines intersect at different infinities</a:t>
            </a:r>
          </a:p>
        </p:txBody>
      </p:sp>
      <p:sp>
        <p:nvSpPr>
          <p:cNvPr id="389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DFFFAC-D990-4F24-A67D-25E23AD921E8}" type="slidenum">
              <a:rPr lang="en-US" smtClean="0">
                <a:solidFill>
                  <a:prstClr val="black"/>
                </a:solidFill>
              </a:rPr>
              <a:pPr fontAlgn="base">
                <a:spcBef>
                  <a:spcPct val="0"/>
                </a:spcBef>
                <a:spcAft>
                  <a:spcPct val="0"/>
                </a:spcAft>
                <a:defRPr/>
              </a:pPr>
              <a:t>48</a:t>
            </a:fld>
            <a:endParaRPr lang="en-US">
              <a:solidFill>
                <a:prstClr val="black"/>
              </a:solidFill>
            </a:endParaRPr>
          </a:p>
        </p:txBody>
      </p:sp>
    </p:spTree>
    <p:extLst>
      <p:ext uri="{BB962C8B-B14F-4D97-AF65-F5344CB8AC3E}">
        <p14:creationId xmlns:p14="http://schemas.microsoft.com/office/powerpoint/2010/main" val="3254948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We</a:t>
            </a:r>
            <a:r>
              <a:rPr lang="en-US" baseline="0" dirty="0"/>
              <a:t> can use homogeneous coordinates to write camera matrix in linear form.</a:t>
            </a:r>
            <a:endParaRPr lang="en-US" dirty="0"/>
          </a:p>
        </p:txBody>
      </p:sp>
      <p:sp>
        <p:nvSpPr>
          <p:cNvPr id="4" name="Slide Number Placeholder 3"/>
          <p:cNvSpPr>
            <a:spLocks noGrp="1"/>
          </p:cNvSpPr>
          <p:nvPr>
            <p:ph type="sldNum" sz="quarter" idx="5"/>
          </p:nvPr>
        </p:nvSpPr>
        <p:spPr/>
        <p:txBody>
          <a:bodyPr/>
          <a:lstStyle/>
          <a:p>
            <a:pPr>
              <a:defRPr/>
            </a:pPr>
            <a:fld id="{BD38E04A-61AE-4F70-8735-F6523DDCF32B}" type="slidenum">
              <a:rPr lang="en-US" smtClean="0">
                <a:solidFill>
                  <a:prstClr val="black"/>
                </a:solidFill>
              </a:rPr>
              <a:pPr>
                <a:defRPr/>
              </a:pPr>
              <a:t>49</a:t>
            </a:fld>
            <a:endParaRPr lang="en-US">
              <a:solidFill>
                <a:prstClr val="black"/>
              </a:solidFill>
            </a:endParaRPr>
          </a:p>
        </p:txBody>
      </p:sp>
    </p:spTree>
    <p:extLst>
      <p:ext uri="{BB962C8B-B14F-4D97-AF65-F5344CB8AC3E}">
        <p14:creationId xmlns:p14="http://schemas.microsoft.com/office/powerpoint/2010/main" val="2419202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51785BA8-9F1F-4674-99F0-23342E482285}" type="slidenum">
              <a:rPr lang="en-US" smtClean="0">
                <a:solidFill>
                  <a:prstClr val="black"/>
                </a:solidFill>
              </a:rPr>
              <a:pPr>
                <a:defRPr/>
              </a:pPr>
              <a:t>51</a:t>
            </a:fld>
            <a:endParaRPr lang="en-US">
              <a:solidFill>
                <a:prstClr val="black"/>
              </a:solidFill>
            </a:endParaRPr>
          </a:p>
        </p:txBody>
      </p:sp>
    </p:spTree>
    <p:extLst>
      <p:ext uri="{BB962C8B-B14F-4D97-AF65-F5344CB8AC3E}">
        <p14:creationId xmlns:p14="http://schemas.microsoft.com/office/powerpoint/2010/main" val="2266839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EBB0408-F7D0-4348-886E-24DD55A4A6FC}" type="slidenum">
              <a:rPr lang="en-US" smtClean="0"/>
              <a:pPr>
                <a:defRPr/>
              </a:pPr>
              <a:t>5</a:t>
            </a:fld>
            <a:endParaRPr lang="en-US"/>
          </a:p>
        </p:txBody>
      </p:sp>
    </p:spTree>
    <p:extLst>
      <p:ext uri="{BB962C8B-B14F-4D97-AF65-F5344CB8AC3E}">
        <p14:creationId xmlns:p14="http://schemas.microsoft.com/office/powerpoint/2010/main" val="67869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Work through equations for u and v on board</a:t>
            </a:r>
          </a:p>
        </p:txBody>
      </p:sp>
      <p:sp>
        <p:nvSpPr>
          <p:cNvPr id="4" name="Slide Number Placeholder 3"/>
          <p:cNvSpPr>
            <a:spLocks noGrp="1"/>
          </p:cNvSpPr>
          <p:nvPr>
            <p:ph type="sldNum" sz="quarter" idx="5"/>
          </p:nvPr>
        </p:nvSpPr>
        <p:spPr/>
        <p:txBody>
          <a:bodyPr/>
          <a:lstStyle/>
          <a:p>
            <a:pPr>
              <a:defRPr/>
            </a:pPr>
            <a:fld id="{02EB0E87-DCF3-4582-845A-38D3B57B6775}" type="slidenum">
              <a:rPr lang="en-US" smtClean="0">
                <a:solidFill>
                  <a:prstClr val="black"/>
                </a:solidFill>
              </a:rPr>
              <a:pPr>
                <a:defRPr/>
              </a:pPr>
              <a:t>53</a:t>
            </a:fld>
            <a:endParaRPr lang="en-US">
              <a:solidFill>
                <a:prstClr val="black"/>
              </a:solidFill>
            </a:endParaRPr>
          </a:p>
        </p:txBody>
      </p:sp>
    </p:spTree>
    <p:extLst>
      <p:ext uri="{BB962C8B-B14F-4D97-AF65-F5344CB8AC3E}">
        <p14:creationId xmlns:p14="http://schemas.microsoft.com/office/powerpoint/2010/main" val="1945362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t>Work through equations for u and v on board</a:t>
            </a:r>
          </a:p>
        </p:txBody>
      </p:sp>
      <p:sp>
        <p:nvSpPr>
          <p:cNvPr id="4" name="Slide Number Placeholder 3"/>
          <p:cNvSpPr>
            <a:spLocks noGrp="1"/>
          </p:cNvSpPr>
          <p:nvPr>
            <p:ph type="sldNum" sz="quarter" idx="5"/>
          </p:nvPr>
        </p:nvSpPr>
        <p:spPr/>
        <p:txBody>
          <a:bodyPr/>
          <a:lstStyle/>
          <a:p>
            <a:pPr>
              <a:defRPr/>
            </a:pPr>
            <a:fld id="{02EB0E87-DCF3-4582-845A-38D3B57B6775}" type="slidenum">
              <a:rPr lang="en-US" smtClean="0">
                <a:solidFill>
                  <a:prstClr val="black"/>
                </a:solidFill>
              </a:rPr>
              <a:pPr>
                <a:defRPr/>
              </a:pPr>
              <a:t>54</a:t>
            </a:fld>
            <a:endParaRPr lang="en-US">
              <a:solidFill>
                <a:prstClr val="black"/>
              </a:solidFill>
            </a:endParaRPr>
          </a:p>
        </p:txBody>
      </p:sp>
    </p:spTree>
    <p:extLst>
      <p:ext uri="{BB962C8B-B14F-4D97-AF65-F5344CB8AC3E}">
        <p14:creationId xmlns:p14="http://schemas.microsoft.com/office/powerpoint/2010/main" val="3766392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How many known points are needed to estimate this?</a:t>
            </a:r>
          </a:p>
        </p:txBody>
      </p:sp>
      <p:sp>
        <p:nvSpPr>
          <p:cNvPr id="4" name="Slide Number Placeholder 3"/>
          <p:cNvSpPr>
            <a:spLocks noGrp="1"/>
          </p:cNvSpPr>
          <p:nvPr>
            <p:ph type="sldNum" sz="quarter" idx="5"/>
          </p:nvPr>
        </p:nvSpPr>
        <p:spPr/>
        <p:txBody>
          <a:bodyPr/>
          <a:lstStyle/>
          <a:p>
            <a:pPr>
              <a:defRPr/>
            </a:pPr>
            <a:fld id="{B346EC19-1308-44AF-BA44-14ED6A902D14}" type="slidenum">
              <a:rPr lang="en-US" smtClean="0">
                <a:solidFill>
                  <a:prstClr val="black"/>
                </a:solidFill>
              </a:rPr>
              <a:pPr>
                <a:defRPr/>
              </a:pPr>
              <a:t>62</a:t>
            </a:fld>
            <a:endParaRPr lang="en-US">
              <a:solidFill>
                <a:prstClr val="black"/>
              </a:solidFill>
            </a:endParaRPr>
          </a:p>
        </p:txBody>
      </p:sp>
    </p:spTree>
    <p:extLst>
      <p:ext uri="{BB962C8B-B14F-4D97-AF65-F5344CB8AC3E}">
        <p14:creationId xmlns:p14="http://schemas.microsoft.com/office/powerpoint/2010/main" val="21192964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5E780FE3-9AC0-4B39-A7B2-F7C24CE2168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77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01289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EBB0408-F7D0-4348-886E-24DD55A4A6FC}" type="slidenum">
              <a:rPr lang="en-US" smtClean="0"/>
              <a:pPr>
                <a:defRPr/>
              </a:pPr>
              <a:t>79</a:t>
            </a:fld>
            <a:endParaRPr lang="en-US"/>
          </a:p>
        </p:txBody>
      </p:sp>
    </p:spTree>
    <p:extLst>
      <p:ext uri="{BB962C8B-B14F-4D97-AF65-F5344CB8AC3E}">
        <p14:creationId xmlns:p14="http://schemas.microsoft.com/office/powerpoint/2010/main" val="32280562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F60A6D6-689B-4B46-838E-0F8061D9F006}"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80899" name="Rectangle 2"/>
          <p:cNvSpPr>
            <a:spLocks noGrp="1" noRot="1" noChangeAspect="1" noChangeArrowheads="1" noTextEdit="1"/>
          </p:cNvSpPr>
          <p:nvPr>
            <p:ph type="sldImg"/>
          </p:nvPr>
        </p:nvSpPr>
        <p:spPr bwMode="auto">
          <a:xfrm>
            <a:off x="-1411288" y="382588"/>
            <a:ext cx="9686926" cy="5449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p:cNvSpPr>
            <a:spLocks noGrp="1" noChangeArrowheads="1"/>
          </p:cNvSpPr>
          <p:nvPr>
            <p:ph type="body" idx="1"/>
          </p:nvPr>
        </p:nvSpPr>
        <p:spPr bwMode="auto">
          <a:xfrm>
            <a:off x="828675" y="6062663"/>
            <a:ext cx="5268913" cy="241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ones, divide by 9</a:t>
            </a:r>
          </a:p>
        </p:txBody>
      </p:sp>
    </p:spTree>
    <p:extLst>
      <p:ext uri="{BB962C8B-B14F-4D97-AF65-F5344CB8AC3E}">
        <p14:creationId xmlns:p14="http://schemas.microsoft.com/office/powerpoint/2010/main" val="41596410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DC766-1BB2-A158-9C19-645BA764EE85}"/>
            </a:ext>
          </a:extLst>
        </p:cNvPr>
        <p:cNvGrpSpPr/>
        <p:nvPr/>
      </p:nvGrpSpPr>
      <p:grpSpPr>
        <a:xfrm>
          <a:off x="0" y="0"/>
          <a:ext cx="0" cy="0"/>
          <a:chOff x="0" y="0"/>
          <a:chExt cx="0" cy="0"/>
        </a:xfrm>
      </p:grpSpPr>
      <p:sp>
        <p:nvSpPr>
          <p:cNvPr id="87042" name="Rectangle 7">
            <a:extLst>
              <a:ext uri="{FF2B5EF4-FFF2-40B4-BE49-F238E27FC236}">
                <a16:creationId xmlns:a16="http://schemas.microsoft.com/office/drawing/2014/main" id="{C4A22401-4E72-624C-123C-52AC9240119D}"/>
              </a:ext>
            </a:extLst>
          </p:cNvPr>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39436F3-0D03-45D2-B099-377BF8E2C0A5}"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81923" name="Rectangle 2">
            <a:extLst>
              <a:ext uri="{FF2B5EF4-FFF2-40B4-BE49-F238E27FC236}">
                <a16:creationId xmlns:a16="http://schemas.microsoft.com/office/drawing/2014/main" id="{D9C94D14-F19C-CD77-703C-E7001D5864C8}"/>
              </a:ext>
            </a:extLst>
          </p:cNvPr>
          <p:cNvSpPr>
            <a:spLocks noGrp="1" noRot="1" noChangeAspect="1" noChangeArrowheads="1" noTextEdit="1"/>
          </p:cNvSpPr>
          <p:nvPr>
            <p:ph type="sldImg"/>
          </p:nvPr>
        </p:nvSpPr>
        <p:spPr bwMode="auto">
          <a:xfrm>
            <a:off x="-1411288" y="382588"/>
            <a:ext cx="9686926" cy="5449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4" name="Rectangle 3">
            <a:extLst>
              <a:ext uri="{FF2B5EF4-FFF2-40B4-BE49-F238E27FC236}">
                <a16:creationId xmlns:a16="http://schemas.microsoft.com/office/drawing/2014/main" id="{D682EF09-19E8-1B56-A5A1-AF22477FCE60}"/>
              </a:ext>
            </a:extLst>
          </p:cNvPr>
          <p:cNvSpPr>
            <a:spLocks noGrp="1" noChangeArrowheads="1"/>
          </p:cNvSpPr>
          <p:nvPr>
            <p:ph type="body" idx="1"/>
          </p:nvPr>
        </p:nvSpPr>
        <p:spPr bwMode="auto">
          <a:xfrm>
            <a:off x="828675" y="6062663"/>
            <a:ext cx="5268913" cy="241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ones, divide by 9</a:t>
            </a:r>
          </a:p>
        </p:txBody>
      </p:sp>
    </p:spTree>
    <p:extLst>
      <p:ext uri="{BB962C8B-B14F-4D97-AF65-F5344CB8AC3E}">
        <p14:creationId xmlns:p14="http://schemas.microsoft.com/office/powerpoint/2010/main" val="10827288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39436F3-0D03-45D2-B099-377BF8E2C0A5}"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81923" name="Rectangle 2"/>
          <p:cNvSpPr>
            <a:spLocks noGrp="1" noRot="1" noChangeAspect="1" noChangeArrowheads="1" noTextEdit="1"/>
          </p:cNvSpPr>
          <p:nvPr>
            <p:ph type="sldImg"/>
          </p:nvPr>
        </p:nvSpPr>
        <p:spPr bwMode="auto">
          <a:xfrm>
            <a:off x="-1411288" y="382588"/>
            <a:ext cx="9686926" cy="5449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4" name="Rectangle 3"/>
          <p:cNvSpPr>
            <a:spLocks noGrp="1" noChangeArrowheads="1"/>
          </p:cNvSpPr>
          <p:nvPr>
            <p:ph type="body" idx="1"/>
          </p:nvPr>
        </p:nvSpPr>
        <p:spPr bwMode="auto">
          <a:xfrm>
            <a:off x="828675" y="6062663"/>
            <a:ext cx="5268913" cy="241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ones, divide by 9</a:t>
            </a:r>
          </a:p>
        </p:txBody>
      </p:sp>
    </p:spTree>
    <p:extLst>
      <p:ext uri="{BB962C8B-B14F-4D97-AF65-F5344CB8AC3E}">
        <p14:creationId xmlns:p14="http://schemas.microsoft.com/office/powerpoint/2010/main" val="6324553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32E1DD7-FF0B-4A5D-8518-00EA74A02F5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82947" name="Rectangle 2"/>
          <p:cNvSpPr>
            <a:spLocks noGrp="1" noRot="1" noChangeAspect="1" noChangeArrowheads="1" noTextEdit="1"/>
          </p:cNvSpPr>
          <p:nvPr>
            <p:ph type="sldImg"/>
          </p:nvPr>
        </p:nvSpPr>
        <p:spPr bwMode="auto">
          <a:xfrm>
            <a:off x="-1411288" y="382588"/>
            <a:ext cx="9686926" cy="5449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8" name="Rectangle 3"/>
          <p:cNvSpPr>
            <a:spLocks noGrp="1" noChangeArrowheads="1"/>
          </p:cNvSpPr>
          <p:nvPr>
            <p:ph type="body" idx="1"/>
          </p:nvPr>
        </p:nvSpPr>
        <p:spPr bwMode="auto">
          <a:xfrm>
            <a:off x="828675" y="6062663"/>
            <a:ext cx="5268913" cy="241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ones, divide by 9</a:t>
            </a:r>
          </a:p>
        </p:txBody>
      </p:sp>
    </p:spTree>
    <p:extLst>
      <p:ext uri="{BB962C8B-B14F-4D97-AF65-F5344CB8AC3E}">
        <p14:creationId xmlns:p14="http://schemas.microsoft.com/office/powerpoint/2010/main" val="33456972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E1A2054-6B15-41C9-9E8D-F3547F3D9EFF}"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83971" name="Rectangle 2"/>
          <p:cNvSpPr>
            <a:spLocks noGrp="1" noRot="1" noChangeAspect="1" noChangeArrowheads="1" noTextEdit="1"/>
          </p:cNvSpPr>
          <p:nvPr>
            <p:ph type="sldImg"/>
          </p:nvPr>
        </p:nvSpPr>
        <p:spPr bwMode="auto">
          <a:xfrm>
            <a:off x="-1411288" y="382588"/>
            <a:ext cx="9686926" cy="5449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2" name="Rectangle 3"/>
          <p:cNvSpPr>
            <a:spLocks noGrp="1" noChangeArrowheads="1"/>
          </p:cNvSpPr>
          <p:nvPr>
            <p:ph type="body" idx="1"/>
          </p:nvPr>
        </p:nvSpPr>
        <p:spPr bwMode="auto">
          <a:xfrm>
            <a:off x="828675" y="6062663"/>
            <a:ext cx="5268913" cy="241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ones, divide by 9</a:t>
            </a:r>
          </a:p>
        </p:txBody>
      </p:sp>
    </p:spTree>
    <p:extLst>
      <p:ext uri="{BB962C8B-B14F-4D97-AF65-F5344CB8AC3E}">
        <p14:creationId xmlns:p14="http://schemas.microsoft.com/office/powerpoint/2010/main" val="2757436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Frank </a:t>
            </a:r>
            <a:r>
              <a:rPr lang="en-US" dirty="0" err="1"/>
              <a:t>Dellaert’s</a:t>
            </a:r>
            <a:r>
              <a:rPr lang="en-US" dirty="0"/>
              <a:t> fall 2025 course policy</a:t>
            </a:r>
          </a:p>
        </p:txBody>
      </p:sp>
      <p:sp>
        <p:nvSpPr>
          <p:cNvPr id="4" name="Slide Number Placeholder 3"/>
          <p:cNvSpPr>
            <a:spLocks noGrp="1"/>
          </p:cNvSpPr>
          <p:nvPr>
            <p:ph type="sldNum" sz="quarter" idx="5"/>
          </p:nvPr>
        </p:nvSpPr>
        <p:spPr/>
        <p:txBody>
          <a:bodyPr/>
          <a:lstStyle/>
          <a:p>
            <a:pPr>
              <a:defRPr/>
            </a:pPr>
            <a:fld id="{3EBB0408-F7D0-4348-886E-24DD55A4A6FC}" type="slidenum">
              <a:rPr lang="en-US" smtClean="0"/>
              <a:pPr>
                <a:defRPr/>
              </a:pPr>
              <a:t>6</a:t>
            </a:fld>
            <a:endParaRPr lang="en-US"/>
          </a:p>
        </p:txBody>
      </p:sp>
    </p:spTree>
    <p:extLst>
      <p:ext uri="{BB962C8B-B14F-4D97-AF65-F5344CB8AC3E}">
        <p14:creationId xmlns:p14="http://schemas.microsoft.com/office/powerpoint/2010/main" val="16201437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97F101F-2B19-4FAA-9E95-F533E70DE437}"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84995" name="Rectangle 2"/>
          <p:cNvSpPr>
            <a:spLocks noGrp="1" noRot="1" noChangeAspect="1" noChangeArrowheads="1" noTextEdit="1"/>
          </p:cNvSpPr>
          <p:nvPr>
            <p:ph type="sldImg"/>
          </p:nvPr>
        </p:nvSpPr>
        <p:spPr bwMode="auto">
          <a:xfrm>
            <a:off x="-1411288" y="382588"/>
            <a:ext cx="9686926" cy="5449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6" name="Rectangle 3"/>
          <p:cNvSpPr>
            <a:spLocks noGrp="1" noChangeArrowheads="1"/>
          </p:cNvSpPr>
          <p:nvPr>
            <p:ph type="body" idx="1"/>
          </p:nvPr>
        </p:nvSpPr>
        <p:spPr bwMode="auto">
          <a:xfrm>
            <a:off x="828675" y="6062663"/>
            <a:ext cx="5268913" cy="241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ones, divide by 9</a:t>
            </a:r>
          </a:p>
        </p:txBody>
      </p:sp>
    </p:spTree>
    <p:extLst>
      <p:ext uri="{BB962C8B-B14F-4D97-AF65-F5344CB8AC3E}">
        <p14:creationId xmlns:p14="http://schemas.microsoft.com/office/powerpoint/2010/main" val="27262558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E3B7F2C-1E38-4F95-965C-5A05BED0D89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86019" name="Rectangle 2"/>
          <p:cNvSpPr>
            <a:spLocks noGrp="1" noRot="1" noChangeAspect="1" noChangeArrowheads="1" noTextEdit="1"/>
          </p:cNvSpPr>
          <p:nvPr>
            <p:ph type="sldImg"/>
          </p:nvPr>
        </p:nvSpPr>
        <p:spPr bwMode="auto">
          <a:xfrm>
            <a:off x="-1411288" y="382588"/>
            <a:ext cx="9686926" cy="5449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20" name="Rectangle 3"/>
          <p:cNvSpPr>
            <a:spLocks noGrp="1" noChangeArrowheads="1"/>
          </p:cNvSpPr>
          <p:nvPr>
            <p:ph type="body" idx="1"/>
          </p:nvPr>
        </p:nvSpPr>
        <p:spPr bwMode="auto">
          <a:xfrm>
            <a:off x="828675" y="6062663"/>
            <a:ext cx="5268913" cy="241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ones, divide by 9</a:t>
            </a:r>
          </a:p>
        </p:txBody>
      </p:sp>
    </p:spTree>
    <p:extLst>
      <p:ext uri="{BB962C8B-B14F-4D97-AF65-F5344CB8AC3E}">
        <p14:creationId xmlns:p14="http://schemas.microsoft.com/office/powerpoint/2010/main" val="400342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AE51B41-8DDD-491A-A25F-DCB9443C1C0B}"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87043" name="Rectangle 2"/>
          <p:cNvSpPr>
            <a:spLocks noGrp="1" noRot="1" noChangeAspect="1" noChangeArrowheads="1" noTextEdit="1"/>
          </p:cNvSpPr>
          <p:nvPr>
            <p:ph type="sldImg"/>
          </p:nvPr>
        </p:nvSpPr>
        <p:spPr bwMode="auto">
          <a:xfrm>
            <a:off x="-1411288" y="382588"/>
            <a:ext cx="9686926" cy="5449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4" name="Rectangle 3"/>
          <p:cNvSpPr>
            <a:spLocks noGrp="1" noChangeArrowheads="1"/>
          </p:cNvSpPr>
          <p:nvPr>
            <p:ph type="body" idx="1"/>
          </p:nvPr>
        </p:nvSpPr>
        <p:spPr bwMode="auto">
          <a:xfrm>
            <a:off x="828675" y="6062663"/>
            <a:ext cx="5268913" cy="241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ones, divide by 9</a:t>
            </a:r>
          </a:p>
        </p:txBody>
      </p:sp>
    </p:spTree>
    <p:extLst>
      <p:ext uri="{BB962C8B-B14F-4D97-AF65-F5344CB8AC3E}">
        <p14:creationId xmlns:p14="http://schemas.microsoft.com/office/powerpoint/2010/main" val="12617581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900801C-4353-4B1C-A021-89D58AD01B8F}"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88067" name="Rectangle 2"/>
          <p:cNvSpPr>
            <a:spLocks noGrp="1" noRot="1" noChangeAspect="1" noChangeArrowheads="1" noTextEdit="1"/>
          </p:cNvSpPr>
          <p:nvPr>
            <p:ph type="sldImg"/>
          </p:nvPr>
        </p:nvSpPr>
        <p:spPr bwMode="auto">
          <a:xfrm>
            <a:off x="-1411288" y="382588"/>
            <a:ext cx="9686926" cy="54498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xfrm>
            <a:off x="828675" y="6062663"/>
            <a:ext cx="5268913" cy="2416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8579234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362F8D7-23E9-4695-B427-4D258D242D26}"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89091"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2"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935619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24179BA-3DF4-447D-85CA-D3D39FBFD2FD}"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0115"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6"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6907508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D406A51-AA08-4AB1-AF56-8A646C85724F}"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1139"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0"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7006384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8885407-F358-4B5A-8B99-3C173D13924C}"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216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4"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2405973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5845745-4F42-46BB-B71E-104EC65B523D}"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318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8"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1849694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3F3EA-705E-F15B-2365-D9A6BDF6BBEC}"/>
            </a:ext>
          </a:extLst>
        </p:cNvPr>
        <p:cNvGrpSpPr/>
        <p:nvPr/>
      </p:nvGrpSpPr>
      <p:grpSpPr>
        <a:xfrm>
          <a:off x="0" y="0"/>
          <a:ext cx="0" cy="0"/>
          <a:chOff x="0" y="0"/>
          <a:chExt cx="0" cy="0"/>
        </a:xfrm>
      </p:grpSpPr>
      <p:sp>
        <p:nvSpPr>
          <p:cNvPr id="63490" name="Rectangle 7">
            <a:extLst>
              <a:ext uri="{FF2B5EF4-FFF2-40B4-BE49-F238E27FC236}">
                <a16:creationId xmlns:a16="http://schemas.microsoft.com/office/drawing/2014/main" id="{87BAD904-1E91-70A1-8458-287F896EC402}"/>
              </a:ext>
            </a:extLst>
          </p:cNvPr>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C0C88A6-F86C-435F-ABC1-493B59C832EB}"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4211" name="Rectangle 2">
            <a:extLst>
              <a:ext uri="{FF2B5EF4-FFF2-40B4-BE49-F238E27FC236}">
                <a16:creationId xmlns:a16="http://schemas.microsoft.com/office/drawing/2014/main" id="{31CFE72C-D6C7-6C80-71EA-A5A5E8C60568}"/>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a:extLst>
              <a:ext uri="{FF2B5EF4-FFF2-40B4-BE49-F238E27FC236}">
                <a16:creationId xmlns:a16="http://schemas.microsoft.com/office/drawing/2014/main" id="{EA608F21-5E6F-1E1E-DF09-387BF7A18A42}"/>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359779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EBB0408-F7D0-4348-886E-24DD55A4A6FC}" type="slidenum">
              <a:rPr lang="en-US" smtClean="0">
                <a:solidFill>
                  <a:prstClr val="black"/>
                </a:solidFill>
              </a:rPr>
              <a:pPr>
                <a:defRPr/>
              </a:pPr>
              <a:t>8</a:t>
            </a:fld>
            <a:endParaRPr lang="en-US">
              <a:solidFill>
                <a:prstClr val="black"/>
              </a:solidFill>
            </a:endParaRPr>
          </a:p>
        </p:txBody>
      </p:sp>
    </p:spTree>
    <p:extLst>
      <p:ext uri="{BB962C8B-B14F-4D97-AF65-F5344CB8AC3E}">
        <p14:creationId xmlns:p14="http://schemas.microsoft.com/office/powerpoint/2010/main" val="18102775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C0C88A6-F86C-435F-ABC1-493B59C832EB}"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4211"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514129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55571-3FB7-65AA-3CE7-AC379D47FB30}"/>
            </a:ext>
          </a:extLst>
        </p:cNvPr>
        <p:cNvGrpSpPr/>
        <p:nvPr/>
      </p:nvGrpSpPr>
      <p:grpSpPr>
        <a:xfrm>
          <a:off x="0" y="0"/>
          <a:ext cx="0" cy="0"/>
          <a:chOff x="0" y="0"/>
          <a:chExt cx="0" cy="0"/>
        </a:xfrm>
      </p:grpSpPr>
      <p:sp>
        <p:nvSpPr>
          <p:cNvPr id="63490" name="Rectangle 7">
            <a:extLst>
              <a:ext uri="{FF2B5EF4-FFF2-40B4-BE49-F238E27FC236}">
                <a16:creationId xmlns:a16="http://schemas.microsoft.com/office/drawing/2014/main" id="{BD3DAEDF-A956-F688-DE8E-AD07B63DB5D5}"/>
              </a:ext>
            </a:extLst>
          </p:cNvPr>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C0C88A6-F86C-435F-ABC1-493B59C832EB}"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4211" name="Rectangle 2">
            <a:extLst>
              <a:ext uri="{FF2B5EF4-FFF2-40B4-BE49-F238E27FC236}">
                <a16:creationId xmlns:a16="http://schemas.microsoft.com/office/drawing/2014/main" id="{B941EAA3-84D6-ED70-437D-EC3677608A0D}"/>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a:extLst>
              <a:ext uri="{FF2B5EF4-FFF2-40B4-BE49-F238E27FC236}">
                <a16:creationId xmlns:a16="http://schemas.microsoft.com/office/drawing/2014/main" id="{B2942781-439F-78DF-6DC8-42283B38C9B5}"/>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813146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B2258D0-1CD3-4BA2-8B5A-7AC61B33B44F}"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5235"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6"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11969917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Questions at this point?</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E30585A-45D5-41B7-8D7C-4008065DEE6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9666586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00BA99E-2DF0-4DED-8163-E72D2AD79A3C}"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9728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4"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p:txBody>
      </p:sp>
    </p:spTree>
    <p:extLst>
      <p:ext uri="{BB962C8B-B14F-4D97-AF65-F5344CB8AC3E}">
        <p14:creationId xmlns:p14="http://schemas.microsoft.com/office/powerpoint/2010/main" val="35773691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e^0 = 1, e^-1 = .37, e^-2 = .14, etc.</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3A0D527-A307-4DF0-8A2D-FC748D1F56F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0870485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A9652DE-13FE-4E6D-9597-833EEB1CEBDC}"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01379"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Linear vs. quadratic in mask size</a:t>
            </a:r>
          </a:p>
        </p:txBody>
      </p:sp>
    </p:spTree>
    <p:extLst>
      <p:ext uri="{BB962C8B-B14F-4D97-AF65-F5344CB8AC3E}">
        <p14:creationId xmlns:p14="http://schemas.microsoft.com/office/powerpoint/2010/main" val="35245490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EF09A52-45EB-4DFA-921A-6D04CD40D05E}"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02403"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4"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31493717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5B88FD5-8EAA-47C4-9689-ED6DBAA272FA}"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03427"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a:t>Convolution vs filtering doesn’t matter here</a:t>
            </a:r>
            <a:r>
              <a:rPr lang="en-US" altLang="en-US" baseline="0" dirty="0"/>
              <a:t> because the filter is symmetric</a:t>
            </a:r>
            <a:endParaRPr lang="en-US" altLang="en-US" dirty="0"/>
          </a:p>
        </p:txBody>
      </p:sp>
    </p:spTree>
    <p:extLst>
      <p:ext uri="{BB962C8B-B14F-4D97-AF65-F5344CB8AC3E}">
        <p14:creationId xmlns:p14="http://schemas.microsoft.com/office/powerpoint/2010/main" val="38797707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5B6805C-C197-4DA7-9B8F-D8C7ADEF7DAD}"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04451"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537103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1FD7F7-1920-4805-BDF5-F51AE1E0D4E9}" type="slidenum">
              <a:rPr lang="en-US" smtClean="0">
                <a:solidFill>
                  <a:prstClr val="black"/>
                </a:solidFill>
              </a:rPr>
              <a:pPr fontAlgn="base">
                <a:spcBef>
                  <a:spcPct val="0"/>
                </a:spcBef>
                <a:spcAft>
                  <a:spcPct val="0"/>
                </a:spcAft>
                <a:defRPr/>
              </a:pPr>
              <a:t>10</a:t>
            </a:fld>
            <a:endParaRPr lang="en-US">
              <a:solidFill>
                <a:prstClr val="black"/>
              </a:solidFill>
            </a:endParaRPr>
          </a:p>
        </p:txBody>
      </p:sp>
      <p:sp>
        <p:nvSpPr>
          <p:cNvPr id="65539"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655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Q: How does this transform the image?  A: It gets inverted</a:t>
            </a:r>
          </a:p>
        </p:txBody>
      </p:sp>
    </p:spTree>
    <p:extLst>
      <p:ext uri="{BB962C8B-B14F-4D97-AF65-F5344CB8AC3E}">
        <p14:creationId xmlns:p14="http://schemas.microsoft.com/office/powerpoint/2010/main" val="2400195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87A8045-DC80-473A-9CFD-17DF1168E738}"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05475" name="Rectangle 2"/>
          <p:cNvSpPr>
            <a:spLocks noGrp="1" noRot="1" noChangeAspect="1" noChangeArrowheads="1" noTextEdit="1"/>
          </p:cNvSpPr>
          <p:nvPr>
            <p:ph type="sldImg"/>
          </p:nvPr>
        </p:nvSpPr>
        <p:spPr bwMode="auto">
          <a:xfrm>
            <a:off x="382588" y="685800"/>
            <a:ext cx="6094412"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extLst>
      <p:ext uri="{BB962C8B-B14F-4D97-AF65-F5344CB8AC3E}">
        <p14:creationId xmlns:p14="http://schemas.microsoft.com/office/powerpoint/2010/main" val="28269718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3246015-C3DA-4058-A31E-EE8FBFEAF236}"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06499"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500"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en-US"/>
          </a:p>
        </p:txBody>
      </p:sp>
    </p:spTree>
    <p:extLst>
      <p:ext uri="{BB962C8B-B14F-4D97-AF65-F5344CB8AC3E}">
        <p14:creationId xmlns:p14="http://schemas.microsoft.com/office/powerpoint/2010/main" val="858085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Partial eclipse</a:t>
            </a:r>
          </a:p>
        </p:txBody>
      </p:sp>
      <p:sp>
        <p:nvSpPr>
          <p:cNvPr id="4" name="Slide Number Placeholder 3"/>
          <p:cNvSpPr>
            <a:spLocks noGrp="1"/>
          </p:cNvSpPr>
          <p:nvPr>
            <p:ph type="sldNum" sz="quarter" idx="10"/>
          </p:nvPr>
        </p:nvSpPr>
        <p:spPr/>
        <p:txBody>
          <a:bodyPr/>
          <a:lstStyle/>
          <a:p>
            <a:fld id="{86C839A6-008C-4A28-B9D2-6B4E741E06E2}"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224265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Partial eclipse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839A6-008C-4A28-B9D2-6B4E741E06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7946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EBB0408-F7D0-4348-886E-24DD55A4A6FC}" type="slidenum">
              <a:rPr lang="en-US" smtClean="0"/>
              <a:pPr>
                <a:defRPr/>
              </a:pPr>
              <a:t>19</a:t>
            </a:fld>
            <a:endParaRPr lang="en-US"/>
          </a:p>
        </p:txBody>
      </p:sp>
    </p:spTree>
    <p:extLst>
      <p:ext uri="{BB962C8B-B14F-4D97-AF65-F5344CB8AC3E}">
        <p14:creationId xmlns:p14="http://schemas.microsoft.com/office/powerpoint/2010/main" val="2322374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EBB0408-F7D0-4348-886E-24DD55A4A6FC}" type="slidenum">
              <a:rPr lang="en-US" smtClean="0"/>
              <a:pPr>
                <a:defRPr/>
              </a:pPr>
              <a:t>20</a:t>
            </a:fld>
            <a:endParaRPr lang="en-US"/>
          </a:p>
        </p:txBody>
      </p:sp>
    </p:spTree>
    <p:extLst>
      <p:ext uri="{BB962C8B-B14F-4D97-AF65-F5344CB8AC3E}">
        <p14:creationId xmlns:p14="http://schemas.microsoft.com/office/powerpoint/2010/main" val="1206102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3"/>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2403F4A-22E7-4867-8356-D6C974CA502A}" type="datetimeFigureOut">
              <a:rPr lang="en-US"/>
              <a:pPr>
                <a:defRPr/>
              </a:pPr>
              <a:t>1/14/2026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8697EE5-9B1D-48EF-B619-A2DEE0A0DD9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2377360-6A3D-47CE-A548-09EBFB85498A}" type="datetimeFigureOut">
              <a:rPr lang="en-US"/>
              <a:pPr>
                <a:defRPr/>
              </a:pPr>
              <a:t>1/14/2026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BAAF3B5-752B-4349-9D9B-C9B01C7642E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1EAD0CC-0C82-4AAA-B57A-F279565B300D}" type="datetimeFigureOut">
              <a:rPr lang="en-US"/>
              <a:pPr>
                <a:defRPr/>
              </a:pPr>
              <a:t>1/14/2026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C6D2DC1-E254-43AF-9197-E67E8638786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3"/>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2403F4A-22E7-4867-8356-D6C974CA502A}" type="datetimeFigureOut">
              <a:rPr lang="en-US">
                <a:solidFill>
                  <a:prstClr val="black">
                    <a:tint val="75000"/>
                  </a:prstClr>
                </a:solidFill>
              </a:rPr>
              <a:pPr>
                <a:defRPr/>
              </a:pPr>
              <a:t>1/14/2026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8697EE5-9B1D-48EF-B619-A2DEE0A0DD9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61655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A521C0C8-AF91-49D9-81BD-D7B6B91E0A25}" type="datetimeFigureOut">
              <a:rPr lang="en-US">
                <a:solidFill>
                  <a:prstClr val="black">
                    <a:tint val="75000"/>
                  </a:prstClr>
                </a:solidFill>
              </a:rPr>
              <a:pPr>
                <a:defRPr/>
              </a:pPr>
              <a:t>1/14/2026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FF6499D-3621-477C-B4CA-E43E7D78A0D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75832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D6257E5-AF58-486B-A1AE-56BB4ADAE94A}" type="datetimeFigureOut">
              <a:rPr lang="en-US">
                <a:solidFill>
                  <a:prstClr val="black">
                    <a:tint val="75000"/>
                  </a:prstClr>
                </a:solidFill>
              </a:rPr>
              <a:pPr>
                <a:defRPr/>
              </a:pPr>
              <a:t>1/14/2026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42D348A-37D4-4A78-85F8-F886D5A6E9D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480738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F83DFB9-EFA8-45B6-9197-429CE1B09FDC}" type="datetimeFigureOut">
              <a:rPr lang="en-US">
                <a:solidFill>
                  <a:prstClr val="black">
                    <a:tint val="75000"/>
                  </a:prstClr>
                </a:solidFill>
              </a:rPr>
              <a:pPr>
                <a:defRPr/>
              </a:pPr>
              <a:t>1/14/2026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1CF592E-F22D-405C-9B5E-726500C88E7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97055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888C80F-442C-4ED8-A9E0-D8C369C96E47}" type="datetimeFigureOut">
              <a:rPr lang="en-US">
                <a:solidFill>
                  <a:prstClr val="black">
                    <a:tint val="75000"/>
                  </a:prstClr>
                </a:solidFill>
              </a:rPr>
              <a:pPr>
                <a:defRPr/>
              </a:pPr>
              <a:t>1/14/2026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260D8F9-E9BD-4B4E-9B5E-5D693304FBA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85890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EE5ACA9-DFA1-4CA8-9A25-B2A89A4B0C91}" type="datetimeFigureOut">
              <a:rPr lang="en-US">
                <a:solidFill>
                  <a:prstClr val="black">
                    <a:tint val="75000"/>
                  </a:prstClr>
                </a:solidFill>
              </a:rPr>
              <a:pPr>
                <a:defRPr/>
              </a:pPr>
              <a:t>1/14/2026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E3525111-6A06-441B-B171-D84CCC4D9F1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814173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503A42B-3F48-445D-813A-C86C0B384E56}" type="datetimeFigureOut">
              <a:rPr lang="en-US">
                <a:solidFill>
                  <a:prstClr val="black">
                    <a:tint val="75000"/>
                  </a:prstClr>
                </a:solidFill>
              </a:rPr>
              <a:pPr>
                <a:defRPr/>
              </a:pPr>
              <a:t>1/14/2026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28E11757-1FD2-48B8-B968-D0A4939D860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70965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540FB32-32D6-43D9-A2F3-25A29A2DBF26}" type="datetimeFigureOut">
              <a:rPr lang="en-US">
                <a:solidFill>
                  <a:prstClr val="black">
                    <a:tint val="75000"/>
                  </a:prstClr>
                </a:solidFill>
              </a:rPr>
              <a:pPr>
                <a:defRPr/>
              </a:pPr>
              <a:t>1/14/2026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42F42B7-5FC1-43AF-B94E-1D756C54962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82855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A521C0C8-AF91-49D9-81BD-D7B6B91E0A25}" type="datetimeFigureOut">
              <a:rPr lang="en-US"/>
              <a:pPr>
                <a:defRPr/>
              </a:pPr>
              <a:t>1/14/2026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F6499D-3621-477C-B4CA-E43E7D78A0D3}"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E6B9216-4BAF-43B7-9150-A906AA7D6FC7}" type="datetimeFigureOut">
              <a:rPr lang="en-US">
                <a:solidFill>
                  <a:prstClr val="black">
                    <a:tint val="75000"/>
                  </a:prstClr>
                </a:solidFill>
              </a:rPr>
              <a:pPr>
                <a:defRPr/>
              </a:pPr>
              <a:t>1/14/2026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DFA232C-3F89-4DA4-B405-8EC82EF0A6C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113905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2377360-6A3D-47CE-A548-09EBFB85498A}" type="datetimeFigureOut">
              <a:rPr lang="en-US">
                <a:solidFill>
                  <a:prstClr val="black">
                    <a:tint val="75000"/>
                  </a:prstClr>
                </a:solidFill>
              </a:rPr>
              <a:pPr>
                <a:defRPr/>
              </a:pPr>
              <a:t>1/14/2026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BAAF3B5-752B-4349-9D9B-C9B01C7642E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07442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1EAD0CC-0C82-4AAA-B57A-F279565B300D}" type="datetimeFigureOut">
              <a:rPr lang="en-US">
                <a:solidFill>
                  <a:prstClr val="black">
                    <a:tint val="75000"/>
                  </a:prstClr>
                </a:solidFill>
              </a:rPr>
              <a:pPr>
                <a:defRPr/>
              </a:pPr>
              <a:t>1/14/2026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C6D2DC1-E254-43AF-9197-E67E8638786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026126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00203"/>
            <a:ext cx="10363200" cy="1470025"/>
          </a:xfrm>
        </p:spPr>
        <p:txBody>
          <a:bodyPr>
            <a:normAutofit/>
          </a:bodyPr>
          <a:lstStyle>
            <a:lvl1pPr algn="ctr">
              <a:defRPr sz="4000"/>
            </a:lvl1pPr>
          </a:lstStyle>
          <a:p>
            <a:r>
              <a:rPr lang="en-US"/>
              <a:t>Click to edit Master title style</a:t>
            </a:r>
          </a:p>
        </p:txBody>
      </p:sp>
      <p:sp>
        <p:nvSpPr>
          <p:cNvPr id="3" name="Subtitle 2"/>
          <p:cNvSpPr>
            <a:spLocks noGrp="1"/>
          </p:cNvSpPr>
          <p:nvPr>
            <p:ph type="subTitle" idx="1"/>
          </p:nvPr>
        </p:nvSpPr>
        <p:spPr>
          <a:xfrm>
            <a:off x="1828800" y="3355975"/>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3BB8B8F3-0C44-4587-B21E-CC277F8EDB28}" type="datetimeFigureOut">
              <a:rPr lang="en-US" smtClean="0">
                <a:solidFill>
                  <a:prstClr val="black">
                    <a:tint val="75000"/>
                  </a:prstClr>
                </a:solidFill>
              </a:rPr>
              <a:pPr>
                <a:defRPr/>
              </a:pPr>
              <a:t>1/14/2026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0D63CEA2-B190-446E-988A-AE981FEDC081}" type="slidenum">
              <a:rPr lang="en-US" altLang="en-US" smtClean="0"/>
              <a:pPr/>
              <a:t>‹#›</a:t>
            </a:fld>
            <a:endParaRPr lang="en-US" altLang="en-US"/>
          </a:p>
        </p:txBody>
      </p:sp>
    </p:spTree>
    <p:extLst>
      <p:ext uri="{BB962C8B-B14F-4D97-AF65-F5344CB8AC3E}">
        <p14:creationId xmlns:p14="http://schemas.microsoft.com/office/powerpoint/2010/main" val="29211251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nvPr>
        </p:nvSpPr>
        <p:spPr>
          <a:xfrm>
            <a:off x="609600" y="990600"/>
            <a:ext cx="10972800" cy="5135563"/>
          </a:xfrm>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4A87E897-9CCA-4650-89C9-FAE0562A6E16}" type="datetimeFigureOut">
              <a:rPr lang="en-US" smtClean="0">
                <a:solidFill>
                  <a:prstClr val="black">
                    <a:tint val="75000"/>
                  </a:prstClr>
                </a:solidFill>
              </a:rPr>
              <a:pPr>
                <a:defRPr/>
              </a:pPr>
              <a:t>1/14/2026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2D3EFBBB-9496-4689-A798-1FE0B5178481}" type="slidenum">
              <a:rPr lang="en-US" altLang="en-US" smtClean="0"/>
              <a:pPr/>
              <a:t>‹#›</a:t>
            </a:fld>
            <a:endParaRPr lang="en-US" altLang="en-US"/>
          </a:p>
        </p:txBody>
      </p:sp>
    </p:spTree>
    <p:extLst>
      <p:ext uri="{BB962C8B-B14F-4D97-AF65-F5344CB8AC3E}">
        <p14:creationId xmlns:p14="http://schemas.microsoft.com/office/powerpoint/2010/main" val="344531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0CE1D7C7-5066-48FA-AA0C-2B39BB915435}" type="datetimeFigureOut">
              <a:rPr lang="en-US" smtClean="0">
                <a:solidFill>
                  <a:prstClr val="black">
                    <a:tint val="75000"/>
                  </a:prstClr>
                </a:solidFill>
              </a:rPr>
              <a:pPr>
                <a:defRPr/>
              </a:pPr>
              <a:t>1/14/2026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7F06351-61C5-46BF-9AE3-3FBF1811A770}" type="slidenum">
              <a:rPr lang="en-US" altLang="en-US" smtClean="0"/>
              <a:pPr/>
              <a:t>‹#›</a:t>
            </a:fld>
            <a:endParaRPr lang="en-US" altLang="en-US"/>
          </a:p>
        </p:txBody>
      </p:sp>
    </p:spTree>
    <p:extLst>
      <p:ext uri="{BB962C8B-B14F-4D97-AF65-F5344CB8AC3E}">
        <p14:creationId xmlns:p14="http://schemas.microsoft.com/office/powerpoint/2010/main" val="1136799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7FB917B-204E-4F2F-80D3-9C12800F5A41}" type="datetimeFigureOut">
              <a:rPr lang="en-US" smtClean="0">
                <a:solidFill>
                  <a:prstClr val="black">
                    <a:tint val="75000"/>
                  </a:prstClr>
                </a:solidFill>
              </a:rPr>
              <a:pPr>
                <a:defRPr/>
              </a:pPr>
              <a:t>1/14/2026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118FDDBF-4B84-4967-980E-EED8B883E4E4}" type="slidenum">
              <a:rPr lang="en-US" altLang="en-US" smtClean="0"/>
              <a:pPr/>
              <a:t>‹#›</a:t>
            </a:fld>
            <a:endParaRPr lang="en-US" altLang="en-US"/>
          </a:p>
        </p:txBody>
      </p:sp>
    </p:spTree>
    <p:extLst>
      <p:ext uri="{BB962C8B-B14F-4D97-AF65-F5344CB8AC3E}">
        <p14:creationId xmlns:p14="http://schemas.microsoft.com/office/powerpoint/2010/main" val="3524314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ED6BFC8-0E75-4BA2-BF2D-C612EF4AAE53}" type="datetimeFigureOut">
              <a:rPr lang="en-US" smtClean="0">
                <a:solidFill>
                  <a:prstClr val="black">
                    <a:tint val="75000"/>
                  </a:prstClr>
                </a:solidFill>
              </a:rPr>
              <a:pPr>
                <a:defRPr/>
              </a:pPr>
              <a:t>1/14/2026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68C9683B-BFA9-4003-8396-2DCC26D0EAD5}" type="slidenum">
              <a:rPr lang="en-US" altLang="en-US" smtClean="0"/>
              <a:pPr/>
              <a:t>‹#›</a:t>
            </a:fld>
            <a:endParaRPr lang="en-US" altLang="en-US"/>
          </a:p>
        </p:txBody>
      </p:sp>
    </p:spTree>
    <p:extLst>
      <p:ext uri="{BB962C8B-B14F-4D97-AF65-F5344CB8AC3E}">
        <p14:creationId xmlns:p14="http://schemas.microsoft.com/office/powerpoint/2010/main" val="24394365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D7E43F4-6FAD-49F5-9427-CBFD431BF9EC}" type="datetimeFigureOut">
              <a:rPr lang="en-US" smtClean="0">
                <a:solidFill>
                  <a:prstClr val="black">
                    <a:tint val="75000"/>
                  </a:prstClr>
                </a:solidFill>
              </a:rPr>
              <a:pPr>
                <a:defRPr/>
              </a:pPr>
              <a:t>1/14/2026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7131EB63-D90E-4B3B-8FDE-8AFE84F9ED8F}" type="slidenum">
              <a:rPr lang="en-US" altLang="en-US" smtClean="0"/>
              <a:pPr/>
              <a:t>‹#›</a:t>
            </a:fld>
            <a:endParaRPr lang="en-US" altLang="en-US"/>
          </a:p>
        </p:txBody>
      </p:sp>
    </p:spTree>
    <p:extLst>
      <p:ext uri="{BB962C8B-B14F-4D97-AF65-F5344CB8AC3E}">
        <p14:creationId xmlns:p14="http://schemas.microsoft.com/office/powerpoint/2010/main" val="38633647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254EB79-7650-4B89-B247-F08B0E34FB92}" type="datetimeFigureOut">
              <a:rPr lang="en-US" smtClean="0">
                <a:solidFill>
                  <a:prstClr val="black">
                    <a:tint val="75000"/>
                  </a:prstClr>
                </a:solidFill>
              </a:rPr>
              <a:pPr>
                <a:defRPr/>
              </a:pPr>
              <a:t>1/14/2026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AE80E203-517A-4EB6-847D-277D58442AFB}" type="slidenum">
              <a:rPr lang="en-US" altLang="en-US" smtClean="0"/>
              <a:pPr/>
              <a:t>‹#›</a:t>
            </a:fld>
            <a:endParaRPr lang="en-US" altLang="en-US"/>
          </a:p>
        </p:txBody>
      </p:sp>
    </p:spTree>
    <p:extLst>
      <p:ext uri="{BB962C8B-B14F-4D97-AF65-F5344CB8AC3E}">
        <p14:creationId xmlns:p14="http://schemas.microsoft.com/office/powerpoint/2010/main" val="1818612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D6257E5-AF58-486B-A1AE-56BB4ADAE94A}" type="datetimeFigureOut">
              <a:rPr lang="en-US"/>
              <a:pPr>
                <a:defRPr/>
              </a:pPr>
              <a:t>1/14/2026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2D348A-37D4-4A78-85F8-F886D5A6E9D8}"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57A33FD-F194-4EDD-B575-A24E7FDF05DC}" type="datetimeFigureOut">
              <a:rPr lang="en-US" smtClean="0">
                <a:solidFill>
                  <a:prstClr val="black">
                    <a:tint val="75000"/>
                  </a:prstClr>
                </a:solidFill>
              </a:rPr>
              <a:pPr>
                <a:defRPr/>
              </a:pPr>
              <a:t>1/14/2026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B8E388BF-3C66-491E-8EA9-9B587CD980AC}" type="slidenum">
              <a:rPr lang="en-US" altLang="en-US" smtClean="0"/>
              <a:pPr/>
              <a:t>‹#›</a:t>
            </a:fld>
            <a:endParaRPr lang="en-US" altLang="en-US"/>
          </a:p>
        </p:txBody>
      </p:sp>
    </p:spTree>
    <p:extLst>
      <p:ext uri="{BB962C8B-B14F-4D97-AF65-F5344CB8AC3E}">
        <p14:creationId xmlns:p14="http://schemas.microsoft.com/office/powerpoint/2010/main" val="37742761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8DA8CC3-BB52-412E-B4DE-E25DAE597D8C}" type="datetimeFigureOut">
              <a:rPr lang="en-US" smtClean="0">
                <a:solidFill>
                  <a:prstClr val="black">
                    <a:tint val="75000"/>
                  </a:prstClr>
                </a:solidFill>
              </a:rPr>
              <a:pPr>
                <a:defRPr/>
              </a:pPr>
              <a:t>1/14/2026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72D40D8B-DAD9-42B1-AFCB-2F403B2648F1}" type="slidenum">
              <a:rPr lang="en-US" altLang="en-US" smtClean="0"/>
              <a:pPr/>
              <a:t>‹#›</a:t>
            </a:fld>
            <a:endParaRPr lang="en-US" altLang="en-US"/>
          </a:p>
        </p:txBody>
      </p:sp>
    </p:spTree>
    <p:extLst>
      <p:ext uri="{BB962C8B-B14F-4D97-AF65-F5344CB8AC3E}">
        <p14:creationId xmlns:p14="http://schemas.microsoft.com/office/powerpoint/2010/main" val="1107851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07A06A6-18BA-412A-8A9C-C1BE58B55C17}" type="datetimeFigureOut">
              <a:rPr lang="en-US" smtClean="0">
                <a:solidFill>
                  <a:prstClr val="black">
                    <a:tint val="75000"/>
                  </a:prstClr>
                </a:solidFill>
              </a:rPr>
              <a:pPr>
                <a:defRPr/>
              </a:pPr>
              <a:t>1/14/2026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B7D2C121-53EC-41B7-A049-308DE65D1150}" type="slidenum">
              <a:rPr lang="en-US" altLang="en-US" smtClean="0"/>
              <a:pPr/>
              <a:t>‹#›</a:t>
            </a:fld>
            <a:endParaRPr lang="en-US" altLang="en-US"/>
          </a:p>
        </p:txBody>
      </p:sp>
    </p:spTree>
    <p:extLst>
      <p:ext uri="{BB962C8B-B14F-4D97-AF65-F5344CB8AC3E}">
        <p14:creationId xmlns:p14="http://schemas.microsoft.com/office/powerpoint/2010/main" val="19402052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035884D-EF1B-44DC-A077-D312C25A56E0}" type="datetimeFigureOut">
              <a:rPr lang="en-US" smtClean="0">
                <a:solidFill>
                  <a:prstClr val="black">
                    <a:tint val="75000"/>
                  </a:prstClr>
                </a:solidFill>
              </a:rPr>
              <a:pPr>
                <a:defRPr/>
              </a:pPr>
              <a:t>1/14/2026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27E0C01E-DEA3-4B54-B84E-20F8A317AD9A}" type="slidenum">
              <a:rPr lang="en-US" altLang="en-US" smtClean="0"/>
              <a:pPr/>
              <a:t>‹#›</a:t>
            </a:fld>
            <a:endParaRPr lang="en-US" altLang="en-US"/>
          </a:p>
        </p:txBody>
      </p:sp>
    </p:spTree>
    <p:extLst>
      <p:ext uri="{BB962C8B-B14F-4D97-AF65-F5344CB8AC3E}">
        <p14:creationId xmlns:p14="http://schemas.microsoft.com/office/powerpoint/2010/main" val="5467372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1981200"/>
            <a:ext cx="10363200" cy="4114800"/>
          </a:xfrm>
        </p:spPr>
        <p:txBody>
          <a:bodyPr/>
          <a:lstStyle/>
          <a:p>
            <a:pPr lvl="0"/>
            <a:endParaRPr lang="en-US" noProof="0"/>
          </a:p>
        </p:txBody>
      </p:sp>
      <p:sp>
        <p:nvSpPr>
          <p:cNvPr id="4" name="Rectangle 4"/>
          <p:cNvSpPr>
            <a:spLocks noGrp="1" noChangeArrowheads="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Rectangle 5"/>
          <p:cNvSpPr>
            <a:spLocks noGrp="1" noChangeArrowheads="1"/>
          </p:cNvSpPr>
          <p:nvPr>
            <p:ph type="sldNum" sz="quarter" idx="11"/>
          </p:nvPr>
        </p:nvSpPr>
        <p:spPr/>
        <p:txBody>
          <a:bodyPr/>
          <a:lstStyle>
            <a:lvl1pPr>
              <a:defRPr/>
            </a:lvl1pPr>
          </a:lstStyle>
          <a:p>
            <a:fld id="{642EDF7E-F0B2-46CE-8C8B-6A27622018D0}" type="slidenum">
              <a:rPr lang="en-US" altLang="en-US" smtClean="0"/>
              <a:pPr/>
              <a:t>‹#›</a:t>
            </a:fld>
            <a:endParaRPr lang="en-US" altLang="en-US"/>
          </a:p>
        </p:txBody>
      </p:sp>
    </p:spTree>
    <p:extLst>
      <p:ext uri="{BB962C8B-B14F-4D97-AF65-F5344CB8AC3E}">
        <p14:creationId xmlns:p14="http://schemas.microsoft.com/office/powerpoint/2010/main" val="15803423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algn="l" eaLnBrk="1" hangingPunct="1">
              <a:defRPr/>
            </a:lvl1pPr>
          </a:lstStyle>
          <a:p>
            <a:fld id="{E07BD334-9FC8-4DD2-8E17-FF81602F4C9C}" type="slidenum">
              <a:rPr lang="en-US" altLang="en-US" smtClean="0"/>
              <a:pPr/>
              <a:t>‹#›</a:t>
            </a:fld>
            <a:endParaRPr lang="en-US" altLang="en-US"/>
          </a:p>
        </p:txBody>
      </p:sp>
    </p:spTree>
    <p:extLst>
      <p:ext uri="{BB962C8B-B14F-4D97-AF65-F5344CB8AC3E}">
        <p14:creationId xmlns:p14="http://schemas.microsoft.com/office/powerpoint/2010/main" val="26816233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algn="l" eaLnBrk="1" hangingPunct="1">
              <a:defRPr/>
            </a:lvl1pPr>
          </a:lstStyle>
          <a:p>
            <a:fld id="{0CE1A45F-0E9F-463F-8ED1-538290CA1F67}" type="slidenum">
              <a:rPr lang="en-US" altLang="en-US" smtClean="0"/>
              <a:pPr/>
              <a:t>‹#›</a:t>
            </a:fld>
            <a:endParaRPr lang="en-US" altLang="en-US"/>
          </a:p>
        </p:txBody>
      </p:sp>
    </p:spTree>
    <p:extLst>
      <p:ext uri="{BB962C8B-B14F-4D97-AF65-F5344CB8AC3E}">
        <p14:creationId xmlns:p14="http://schemas.microsoft.com/office/powerpoint/2010/main" val="17926781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algn="l" eaLnBrk="1" hangingPunct="1">
              <a:defRPr/>
            </a:lvl1pPr>
          </a:lstStyle>
          <a:p>
            <a:fld id="{47CA58D8-FF85-48BF-89B9-A7AF08F788C7}" type="slidenum">
              <a:rPr lang="en-US" altLang="en-US" smtClean="0"/>
              <a:pPr/>
              <a:t>‹#›</a:t>
            </a:fld>
            <a:endParaRPr lang="en-US" altLang="en-US"/>
          </a:p>
        </p:txBody>
      </p:sp>
    </p:spTree>
    <p:extLst>
      <p:ext uri="{BB962C8B-B14F-4D97-AF65-F5344CB8AC3E}">
        <p14:creationId xmlns:p14="http://schemas.microsoft.com/office/powerpoint/2010/main" val="21612879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914400"/>
            <a:ext cx="50800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914400"/>
            <a:ext cx="50800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algn="l" eaLnBrk="1" hangingPunct="1">
              <a:defRPr/>
            </a:lvl1pPr>
          </a:lstStyle>
          <a:p>
            <a:fld id="{487E9F93-A8E5-4579-969B-6CA0B57FCDBC}" type="slidenum">
              <a:rPr lang="en-US" altLang="en-US" smtClean="0"/>
              <a:pPr/>
              <a:t>‹#›</a:t>
            </a:fld>
            <a:endParaRPr lang="en-US" altLang="en-US"/>
          </a:p>
        </p:txBody>
      </p:sp>
    </p:spTree>
    <p:extLst>
      <p:ext uri="{BB962C8B-B14F-4D97-AF65-F5344CB8AC3E}">
        <p14:creationId xmlns:p14="http://schemas.microsoft.com/office/powerpoint/2010/main" val="7001999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8"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9" name="Rectangle 6"/>
          <p:cNvSpPr>
            <a:spLocks noGrp="1" noChangeArrowheads="1"/>
          </p:cNvSpPr>
          <p:nvPr>
            <p:ph type="sldNum" sz="quarter" idx="12"/>
          </p:nvPr>
        </p:nvSpPr>
        <p:spPr/>
        <p:txBody>
          <a:bodyPr/>
          <a:lstStyle>
            <a:lvl1pPr algn="l" eaLnBrk="1" hangingPunct="1">
              <a:defRPr/>
            </a:lvl1pPr>
          </a:lstStyle>
          <a:p>
            <a:fld id="{AA809E69-345E-4BE1-900F-787734F955B8}" type="slidenum">
              <a:rPr lang="en-US" altLang="en-US" smtClean="0"/>
              <a:pPr/>
              <a:t>‹#›</a:t>
            </a:fld>
            <a:endParaRPr lang="en-US" altLang="en-US"/>
          </a:p>
        </p:txBody>
      </p:sp>
    </p:spTree>
    <p:extLst>
      <p:ext uri="{BB962C8B-B14F-4D97-AF65-F5344CB8AC3E}">
        <p14:creationId xmlns:p14="http://schemas.microsoft.com/office/powerpoint/2010/main" val="2364432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F83DFB9-EFA8-45B6-9197-429CE1B09FDC}" type="datetimeFigureOut">
              <a:rPr lang="en-US"/>
              <a:pPr>
                <a:defRPr/>
              </a:pPr>
              <a:t>1/14/2026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CF592E-F22D-405C-9B5E-726500C88E7F}"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4"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5" name="Rectangle 6"/>
          <p:cNvSpPr>
            <a:spLocks noGrp="1" noChangeArrowheads="1"/>
          </p:cNvSpPr>
          <p:nvPr>
            <p:ph type="sldNum" sz="quarter" idx="12"/>
          </p:nvPr>
        </p:nvSpPr>
        <p:spPr/>
        <p:txBody>
          <a:bodyPr/>
          <a:lstStyle>
            <a:lvl1pPr algn="l" eaLnBrk="1" hangingPunct="1">
              <a:defRPr/>
            </a:lvl1pPr>
          </a:lstStyle>
          <a:p>
            <a:fld id="{ABEF107C-F523-4CB8-9CDA-7AF3077B4994}" type="slidenum">
              <a:rPr lang="en-US" altLang="en-US" smtClean="0"/>
              <a:pPr/>
              <a:t>‹#›</a:t>
            </a:fld>
            <a:endParaRPr lang="en-US" altLang="en-US"/>
          </a:p>
        </p:txBody>
      </p:sp>
    </p:spTree>
    <p:extLst>
      <p:ext uri="{BB962C8B-B14F-4D97-AF65-F5344CB8AC3E}">
        <p14:creationId xmlns:p14="http://schemas.microsoft.com/office/powerpoint/2010/main" val="41687731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3"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4" name="Rectangle 6"/>
          <p:cNvSpPr>
            <a:spLocks noGrp="1" noChangeArrowheads="1"/>
          </p:cNvSpPr>
          <p:nvPr>
            <p:ph type="sldNum" sz="quarter" idx="12"/>
          </p:nvPr>
        </p:nvSpPr>
        <p:spPr/>
        <p:txBody>
          <a:bodyPr/>
          <a:lstStyle>
            <a:lvl1pPr algn="l" eaLnBrk="1" hangingPunct="1">
              <a:defRPr/>
            </a:lvl1pPr>
          </a:lstStyle>
          <a:p>
            <a:fld id="{8034EF46-BB8F-43DE-A11C-D666791AD870}" type="slidenum">
              <a:rPr lang="en-US" altLang="en-US" smtClean="0"/>
              <a:pPr/>
              <a:t>‹#›</a:t>
            </a:fld>
            <a:endParaRPr lang="en-US" altLang="en-US"/>
          </a:p>
        </p:txBody>
      </p:sp>
    </p:spTree>
    <p:extLst>
      <p:ext uri="{BB962C8B-B14F-4D97-AF65-F5344CB8AC3E}">
        <p14:creationId xmlns:p14="http://schemas.microsoft.com/office/powerpoint/2010/main" val="1788236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algn="l" eaLnBrk="1" hangingPunct="1">
              <a:defRPr/>
            </a:lvl1pPr>
          </a:lstStyle>
          <a:p>
            <a:fld id="{13C3E5C7-CDA5-4345-9585-89325588838E}" type="slidenum">
              <a:rPr lang="en-US" altLang="en-US" smtClean="0"/>
              <a:pPr/>
              <a:t>‹#›</a:t>
            </a:fld>
            <a:endParaRPr lang="en-US" altLang="en-US"/>
          </a:p>
        </p:txBody>
      </p:sp>
    </p:spTree>
    <p:extLst>
      <p:ext uri="{BB962C8B-B14F-4D97-AF65-F5344CB8AC3E}">
        <p14:creationId xmlns:p14="http://schemas.microsoft.com/office/powerpoint/2010/main" val="41924787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6"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7" name="Rectangle 6"/>
          <p:cNvSpPr>
            <a:spLocks noGrp="1" noChangeArrowheads="1"/>
          </p:cNvSpPr>
          <p:nvPr>
            <p:ph type="sldNum" sz="quarter" idx="12"/>
          </p:nvPr>
        </p:nvSpPr>
        <p:spPr/>
        <p:txBody>
          <a:bodyPr/>
          <a:lstStyle>
            <a:lvl1pPr algn="l" eaLnBrk="1" hangingPunct="1">
              <a:defRPr/>
            </a:lvl1pPr>
          </a:lstStyle>
          <a:p>
            <a:fld id="{B2F6F84C-DBA6-4E4C-8848-6F583E8F358A}" type="slidenum">
              <a:rPr lang="en-US" altLang="en-US" smtClean="0"/>
              <a:pPr/>
              <a:t>‹#›</a:t>
            </a:fld>
            <a:endParaRPr lang="en-US" altLang="en-US"/>
          </a:p>
        </p:txBody>
      </p:sp>
    </p:spTree>
    <p:extLst>
      <p:ext uri="{BB962C8B-B14F-4D97-AF65-F5344CB8AC3E}">
        <p14:creationId xmlns:p14="http://schemas.microsoft.com/office/powerpoint/2010/main" val="18320638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algn="l" eaLnBrk="1" hangingPunct="1">
              <a:defRPr/>
            </a:lvl1pPr>
          </a:lstStyle>
          <a:p>
            <a:fld id="{D969A45F-2180-43DD-9439-70B2A5D51002}" type="slidenum">
              <a:rPr lang="en-US" altLang="en-US" smtClean="0"/>
              <a:pPr/>
              <a:t>‹#›</a:t>
            </a:fld>
            <a:endParaRPr lang="en-US" altLang="en-US"/>
          </a:p>
        </p:txBody>
      </p:sp>
    </p:spTree>
    <p:extLst>
      <p:ext uri="{BB962C8B-B14F-4D97-AF65-F5344CB8AC3E}">
        <p14:creationId xmlns:p14="http://schemas.microsoft.com/office/powerpoint/2010/main" val="3604193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76200"/>
            <a:ext cx="25908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76200"/>
            <a:ext cx="75692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eaLnBrk="1" hangingPunct="1">
              <a:defRPr/>
            </a:lvl1pPr>
          </a:lstStyle>
          <a:p>
            <a:pPr>
              <a:defRPr/>
            </a:pPr>
            <a:endParaRPr lang="en-US"/>
          </a:p>
        </p:txBody>
      </p:sp>
      <p:sp>
        <p:nvSpPr>
          <p:cNvPr id="5" name="Rectangle 5"/>
          <p:cNvSpPr>
            <a:spLocks noGrp="1" noChangeArrowheads="1"/>
          </p:cNvSpPr>
          <p:nvPr>
            <p:ph type="ftr" sz="quarter" idx="11"/>
          </p:nvPr>
        </p:nvSpPr>
        <p:spPr/>
        <p:txBody>
          <a:bodyPr/>
          <a:lstStyle>
            <a:lvl1pPr eaLnBrk="1" hangingPunct="1">
              <a:defRPr/>
            </a:lvl1pPr>
          </a:lstStyle>
          <a:p>
            <a:pPr>
              <a:defRPr/>
            </a:pPr>
            <a:endParaRPr lang="en-US"/>
          </a:p>
        </p:txBody>
      </p:sp>
      <p:sp>
        <p:nvSpPr>
          <p:cNvPr id="6" name="Rectangle 6"/>
          <p:cNvSpPr>
            <a:spLocks noGrp="1" noChangeArrowheads="1"/>
          </p:cNvSpPr>
          <p:nvPr>
            <p:ph type="sldNum" sz="quarter" idx="12"/>
          </p:nvPr>
        </p:nvSpPr>
        <p:spPr/>
        <p:txBody>
          <a:bodyPr/>
          <a:lstStyle>
            <a:lvl1pPr algn="l" eaLnBrk="1" hangingPunct="1">
              <a:defRPr/>
            </a:lvl1pPr>
          </a:lstStyle>
          <a:p>
            <a:fld id="{C5B5A232-7A82-4F11-8E35-5DFF31E73889}" type="slidenum">
              <a:rPr lang="en-US" altLang="en-US" smtClean="0"/>
              <a:pPr/>
              <a:t>‹#›</a:t>
            </a:fld>
            <a:endParaRPr lang="en-US" altLang="en-US"/>
          </a:p>
        </p:txBody>
      </p:sp>
    </p:spTree>
    <p:extLst>
      <p:ext uri="{BB962C8B-B14F-4D97-AF65-F5344CB8AC3E}">
        <p14:creationId xmlns:p14="http://schemas.microsoft.com/office/powerpoint/2010/main" val="119163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888C80F-442C-4ED8-A9E0-D8C369C96E47}" type="datetimeFigureOut">
              <a:rPr lang="en-US"/>
              <a:pPr>
                <a:defRPr/>
              </a:pPr>
              <a:t>1/14/2026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260D8F9-E9BD-4B4E-9B5E-5D693304FBA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EE5ACA9-DFA1-4CA8-9A25-B2A89A4B0C91}" type="datetimeFigureOut">
              <a:rPr lang="en-US"/>
              <a:pPr>
                <a:defRPr/>
              </a:pPr>
              <a:t>1/14/2026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3525111-6A06-441B-B171-D84CCC4D9F1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503A42B-3F48-445D-813A-C86C0B384E56}" type="datetimeFigureOut">
              <a:rPr lang="en-US"/>
              <a:pPr>
                <a:defRPr/>
              </a:pPr>
              <a:t>1/14/2026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8E11757-1FD2-48B8-B968-D0A4939D860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540FB32-32D6-43D9-A2F3-25A29A2DBF26}" type="datetimeFigureOut">
              <a:rPr lang="en-US"/>
              <a:pPr>
                <a:defRPr/>
              </a:pPr>
              <a:t>1/14/2026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42F42B7-5FC1-43AF-B94E-1D756C54962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E6B9216-4BAF-43B7-9150-A906AA7D6FC7}" type="datetimeFigureOut">
              <a:rPr lang="en-US"/>
              <a:pPr>
                <a:defRPr/>
              </a:pPr>
              <a:t>1/14/2026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DFA232C-3F89-4DA4-B405-8EC82EF0A6C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10" name="Title Placeholder 1"/>
          <p:cNvSpPr>
            <a:spLocks noGrp="1"/>
          </p:cNvSpPr>
          <p:nvPr>
            <p:ph type="title"/>
          </p:nvPr>
        </p:nvSpPr>
        <p:spPr bwMode="auto">
          <a:xfrm>
            <a:off x="609600" y="0"/>
            <a:ext cx="10972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7411" name="Text Placeholder 2"/>
          <p:cNvSpPr>
            <a:spLocks noGrp="1"/>
          </p:cNvSpPr>
          <p:nvPr>
            <p:ph type="body" idx="1"/>
          </p:nvPr>
        </p:nvSpPr>
        <p:spPr bwMode="auto">
          <a:xfrm>
            <a:off x="609600" y="1066800"/>
            <a:ext cx="10972800"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742EADCD-5430-47CB-B558-01CE57ACCFDB}" type="datetimeFigureOut">
              <a:rPr lang="en-US"/>
              <a:pPr>
                <a:defRPr/>
              </a:pPr>
              <a:t>1/14/2026</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478D95D2-85AF-416D-B7C8-431D4047B9A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10" name="Title Placeholder 1"/>
          <p:cNvSpPr>
            <a:spLocks noGrp="1"/>
          </p:cNvSpPr>
          <p:nvPr>
            <p:ph type="title"/>
          </p:nvPr>
        </p:nvSpPr>
        <p:spPr bwMode="auto">
          <a:xfrm>
            <a:off x="609600" y="0"/>
            <a:ext cx="10972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7411" name="Text Placeholder 2"/>
          <p:cNvSpPr>
            <a:spLocks noGrp="1"/>
          </p:cNvSpPr>
          <p:nvPr>
            <p:ph type="body" idx="1"/>
          </p:nvPr>
        </p:nvSpPr>
        <p:spPr bwMode="auto">
          <a:xfrm>
            <a:off x="609600" y="1066800"/>
            <a:ext cx="10972800" cy="518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742EADCD-5430-47CB-B558-01CE57ACCFDB}" type="datetimeFigureOut">
              <a:rPr lang="en-US">
                <a:solidFill>
                  <a:prstClr val="black">
                    <a:tint val="75000"/>
                  </a:prstClr>
                </a:solidFill>
              </a:rPr>
              <a:pPr>
                <a:defRPr/>
              </a:pPr>
              <a:t>1/14/2026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478D95D2-85AF-416D-B7C8-431D4047B9A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594598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0"/>
            <a:ext cx="10972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066800"/>
            <a:ext cx="10972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8A063CE-8F5D-440E-AAFD-C83F54B973C4}" type="datetimeFigureOut">
              <a:rPr lang="en-US" smtClean="0">
                <a:solidFill>
                  <a:prstClr val="black">
                    <a:tint val="75000"/>
                  </a:prstClr>
                </a:solidFill>
              </a:rPr>
              <a:pPr>
                <a:defRPr/>
              </a:pPr>
              <a:t>1/14/2026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862FC848-B0EC-48B9-AB81-515881DF4BD9}" type="slidenum">
              <a:rPr lang="en-US" altLang="en-US" smtClean="0">
                <a:cs typeface="Arial" panose="020B0604020202020204" pitchFamily="34" charset="0"/>
              </a:rPr>
              <a:pPr/>
              <a:t>‹#›</a:t>
            </a:fld>
            <a:endParaRPr lang="en-US" altLang="en-US">
              <a:cs typeface="Arial" panose="020B0604020202020204" pitchFamily="34" charset="0"/>
            </a:endParaRPr>
          </a:p>
        </p:txBody>
      </p:sp>
    </p:spTree>
    <p:extLst>
      <p:ext uri="{BB962C8B-B14F-4D97-AF65-F5344CB8AC3E}">
        <p14:creationId xmlns:p14="http://schemas.microsoft.com/office/powerpoint/2010/main" val="16139809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0" fontAlgn="base" hangingPunct="0">
        <a:spcBef>
          <a:spcPct val="0"/>
        </a:spcBef>
        <a:spcAft>
          <a:spcPct val="0"/>
        </a:spcAft>
        <a:defRPr sz="36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914400" y="76200"/>
            <a:ext cx="10363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Rectangle 3"/>
          <p:cNvSpPr>
            <a:spLocks noGrp="1" noChangeArrowheads="1"/>
          </p:cNvSpPr>
          <p:nvPr>
            <p:ph type="body" idx="1"/>
          </p:nvPr>
        </p:nvSpPr>
        <p:spPr bwMode="auto">
          <a:xfrm>
            <a:off x="914400" y="914400"/>
            <a:ext cx="103632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45764"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solidFill>
                  <a:srgbClr val="000000"/>
                </a:solidFill>
                <a:latin typeface="Times New Roman" pitchFamily="18" charset="0"/>
                <a:cs typeface="+mn-cs"/>
              </a:defRPr>
            </a:lvl1pPr>
          </a:lstStyle>
          <a:p>
            <a:pPr>
              <a:defRPr/>
            </a:pPr>
            <a:endParaRPr lang="en-US"/>
          </a:p>
        </p:txBody>
      </p:sp>
      <p:sp>
        <p:nvSpPr>
          <p:cNvPr id="245765"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Times New Roman" pitchFamily="18" charset="0"/>
                <a:cs typeface="+mn-cs"/>
              </a:defRPr>
            </a:lvl1pPr>
          </a:lstStyle>
          <a:p>
            <a:pPr>
              <a:defRPr/>
            </a:pPr>
            <a:endParaRPr lang="en-US"/>
          </a:p>
        </p:txBody>
      </p:sp>
      <p:sp>
        <p:nvSpPr>
          <p:cNvPr id="245766"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Times New Roman" panose="02020603050405020304" pitchFamily="18" charset="0"/>
              </a:defRPr>
            </a:lvl1pPr>
          </a:lstStyle>
          <a:p>
            <a:fld id="{DABF1F4F-4701-4EE3-B4F0-9965CE4BDF6A}" type="slidenum">
              <a:rPr lang="en-US" altLang="en-US" smtClean="0"/>
              <a:pPr/>
              <a:t>‹#›</a:t>
            </a:fld>
            <a:endParaRPr lang="en-US" altLang="en-US"/>
          </a:p>
        </p:txBody>
      </p:sp>
      <p:sp>
        <p:nvSpPr>
          <p:cNvPr id="3079" name="Line 7"/>
          <p:cNvSpPr>
            <a:spLocks noChangeShapeType="1"/>
          </p:cNvSpPr>
          <p:nvPr/>
        </p:nvSpPr>
        <p:spPr bwMode="auto">
          <a:xfrm>
            <a:off x="914400" y="838200"/>
            <a:ext cx="103632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a:endParaRPr>
          </a:p>
        </p:txBody>
      </p:sp>
    </p:spTree>
    <p:extLst>
      <p:ext uri="{BB962C8B-B14F-4D97-AF65-F5344CB8AC3E}">
        <p14:creationId xmlns:p14="http://schemas.microsoft.com/office/powerpoint/2010/main" val="227154616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rtl="0" eaLnBrk="0" fontAlgn="base" hangingPunct="0">
        <a:spcBef>
          <a:spcPct val="0"/>
        </a:spcBef>
        <a:spcAft>
          <a:spcPct val="0"/>
        </a:spcAft>
        <a:defRPr sz="3400">
          <a:solidFill>
            <a:schemeClr val="tx2"/>
          </a:solidFill>
          <a:latin typeface="+mj-lt"/>
          <a:ea typeface="+mj-ea"/>
          <a:cs typeface="+mj-cs"/>
        </a:defRPr>
      </a:lvl1pPr>
      <a:lvl2pPr algn="l" rtl="0" eaLnBrk="0" fontAlgn="base" hangingPunct="0">
        <a:spcBef>
          <a:spcPct val="0"/>
        </a:spcBef>
        <a:spcAft>
          <a:spcPct val="0"/>
        </a:spcAft>
        <a:defRPr sz="3400">
          <a:solidFill>
            <a:schemeClr val="tx2"/>
          </a:solidFill>
          <a:latin typeface="Arial" charset="0"/>
          <a:cs typeface="Arial" charset="0"/>
        </a:defRPr>
      </a:lvl2pPr>
      <a:lvl3pPr algn="l" rtl="0" eaLnBrk="0" fontAlgn="base" hangingPunct="0">
        <a:spcBef>
          <a:spcPct val="0"/>
        </a:spcBef>
        <a:spcAft>
          <a:spcPct val="0"/>
        </a:spcAft>
        <a:defRPr sz="3400">
          <a:solidFill>
            <a:schemeClr val="tx2"/>
          </a:solidFill>
          <a:latin typeface="Arial" charset="0"/>
          <a:cs typeface="Arial" charset="0"/>
        </a:defRPr>
      </a:lvl3pPr>
      <a:lvl4pPr algn="l" rtl="0" eaLnBrk="0" fontAlgn="base" hangingPunct="0">
        <a:spcBef>
          <a:spcPct val="0"/>
        </a:spcBef>
        <a:spcAft>
          <a:spcPct val="0"/>
        </a:spcAft>
        <a:defRPr sz="3400">
          <a:solidFill>
            <a:schemeClr val="tx2"/>
          </a:solidFill>
          <a:latin typeface="Arial" charset="0"/>
          <a:cs typeface="Arial" charset="0"/>
        </a:defRPr>
      </a:lvl4pPr>
      <a:lvl5pPr algn="l" rtl="0" eaLnBrk="0" fontAlgn="base" hangingPunct="0">
        <a:spcBef>
          <a:spcPct val="0"/>
        </a:spcBef>
        <a:spcAft>
          <a:spcPct val="0"/>
        </a:spcAft>
        <a:defRPr sz="3400">
          <a:solidFill>
            <a:schemeClr val="tx2"/>
          </a:solidFill>
          <a:latin typeface="Arial" charset="0"/>
          <a:cs typeface="Arial" charset="0"/>
        </a:defRPr>
      </a:lvl5pPr>
      <a:lvl6pPr marL="457200" algn="l" rtl="0" fontAlgn="base">
        <a:spcBef>
          <a:spcPct val="0"/>
        </a:spcBef>
        <a:spcAft>
          <a:spcPct val="0"/>
        </a:spcAft>
        <a:defRPr sz="3400">
          <a:solidFill>
            <a:schemeClr val="tx2"/>
          </a:solidFill>
          <a:latin typeface="Arial" charset="0"/>
          <a:cs typeface="Arial" charset="0"/>
        </a:defRPr>
      </a:lvl6pPr>
      <a:lvl7pPr marL="914400" algn="l" rtl="0" fontAlgn="base">
        <a:spcBef>
          <a:spcPct val="0"/>
        </a:spcBef>
        <a:spcAft>
          <a:spcPct val="0"/>
        </a:spcAft>
        <a:defRPr sz="3400">
          <a:solidFill>
            <a:schemeClr val="tx2"/>
          </a:solidFill>
          <a:latin typeface="Arial" charset="0"/>
          <a:cs typeface="Arial" charset="0"/>
        </a:defRPr>
      </a:lvl7pPr>
      <a:lvl8pPr marL="1371600" algn="l" rtl="0" fontAlgn="base">
        <a:spcBef>
          <a:spcPct val="0"/>
        </a:spcBef>
        <a:spcAft>
          <a:spcPct val="0"/>
        </a:spcAft>
        <a:defRPr sz="3400">
          <a:solidFill>
            <a:schemeClr val="tx2"/>
          </a:solidFill>
          <a:latin typeface="Arial" charset="0"/>
          <a:cs typeface="Arial" charset="0"/>
        </a:defRPr>
      </a:lvl8pPr>
      <a:lvl9pPr marL="1828800" algn="l" rtl="0" fontAlgn="base">
        <a:spcBef>
          <a:spcPct val="0"/>
        </a:spcBef>
        <a:spcAft>
          <a:spcPct val="0"/>
        </a:spcAft>
        <a:defRPr sz="3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cs typeface="+mn-cs"/>
        </a:defRPr>
      </a:lvl2pPr>
      <a:lvl3pPr marL="1143000" indent="-228600" algn="l" rtl="0" eaLnBrk="0" fontAlgn="base" hangingPunct="0">
        <a:spcBef>
          <a:spcPct val="20000"/>
        </a:spcBef>
        <a:spcAft>
          <a:spcPct val="0"/>
        </a:spcAft>
        <a:buChar char="–"/>
        <a:defRPr>
          <a:solidFill>
            <a:schemeClr val="tx1"/>
          </a:solidFill>
          <a:latin typeface="+mn-lt"/>
          <a:cs typeface="+mn-cs"/>
        </a:defRPr>
      </a:lvl3pPr>
      <a:lvl4pPr marL="1600200" indent="-228600" algn="l" rtl="0" eaLnBrk="0" fontAlgn="base" hangingPunct="0">
        <a:spcBef>
          <a:spcPct val="20000"/>
        </a:spcBef>
        <a:spcAft>
          <a:spcPct val="0"/>
        </a:spcAft>
        <a:buChar char="»"/>
        <a:defRPr sz="1600">
          <a:solidFill>
            <a:schemeClr val="tx1"/>
          </a:solidFill>
          <a:latin typeface="+mn-lt"/>
          <a:cs typeface="+mn-cs"/>
        </a:defRPr>
      </a:lvl4pPr>
      <a:lvl5pPr marL="2057400" indent="-228600" algn="l" rtl="0" eaLnBrk="0" fontAlgn="base" hangingPunct="0">
        <a:spcBef>
          <a:spcPct val="20000"/>
        </a:spcBef>
        <a:spcAft>
          <a:spcPct val="0"/>
        </a:spcAft>
        <a:buChar char="»"/>
        <a:defRPr sz="1400">
          <a:solidFill>
            <a:schemeClr val="tx1"/>
          </a:solidFill>
          <a:latin typeface="+mn-lt"/>
          <a:cs typeface="+mn-cs"/>
        </a:defRPr>
      </a:lvl5pPr>
      <a:lvl6pPr marL="2514600" indent="-228600" algn="l" rtl="0" fontAlgn="base">
        <a:spcBef>
          <a:spcPct val="20000"/>
        </a:spcBef>
        <a:spcAft>
          <a:spcPct val="0"/>
        </a:spcAft>
        <a:buChar char="»"/>
        <a:defRPr sz="1400">
          <a:solidFill>
            <a:schemeClr val="tx1"/>
          </a:solidFill>
          <a:latin typeface="+mn-lt"/>
          <a:cs typeface="+mn-cs"/>
        </a:defRPr>
      </a:lvl6pPr>
      <a:lvl7pPr marL="2971800" indent="-228600" algn="l" rtl="0" fontAlgn="base">
        <a:spcBef>
          <a:spcPct val="20000"/>
        </a:spcBef>
        <a:spcAft>
          <a:spcPct val="0"/>
        </a:spcAft>
        <a:buChar char="»"/>
        <a:defRPr sz="1400">
          <a:solidFill>
            <a:schemeClr val="tx1"/>
          </a:solidFill>
          <a:latin typeface="+mn-lt"/>
          <a:cs typeface="+mn-cs"/>
        </a:defRPr>
      </a:lvl7pPr>
      <a:lvl8pPr marL="3429000" indent="-228600" algn="l" rtl="0" fontAlgn="base">
        <a:spcBef>
          <a:spcPct val="20000"/>
        </a:spcBef>
        <a:spcAft>
          <a:spcPct val="0"/>
        </a:spcAft>
        <a:buChar char="»"/>
        <a:defRPr sz="1400">
          <a:solidFill>
            <a:schemeClr val="tx1"/>
          </a:solidFill>
          <a:latin typeface="+mn-lt"/>
          <a:cs typeface="+mn-cs"/>
        </a:defRPr>
      </a:lvl8pPr>
      <a:lvl9pPr marL="3886200" indent="-228600" algn="l" rtl="0" fontAlgn="base">
        <a:spcBef>
          <a:spcPct val="2000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2.xml"/><Relationship Id="rId1" Type="http://schemas.openxmlformats.org/officeDocument/2006/relationships/slideLayout" Target="../slideLayouts/slideLayout24.xml"/></Relationships>
</file>

<file path=ppt/slides/_rels/slide10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eg"/><Relationship Id="rId1" Type="http://schemas.openxmlformats.org/officeDocument/2006/relationships/slideLayout" Target="../slideLayouts/slideLayout24.xml"/></Relationships>
</file>

<file path=ppt/slides/_rels/slide10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43.xml"/><Relationship Id="rId1" Type="http://schemas.openxmlformats.org/officeDocument/2006/relationships/slideLayout" Target="../slideLayouts/slideLayout24.xml"/><Relationship Id="rId4" Type="http://schemas.openxmlformats.org/officeDocument/2006/relationships/image" Target="../media/image109.png"/></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65.bin"/><Relationship Id="rId7" Type="http://schemas.openxmlformats.org/officeDocument/2006/relationships/hyperlink" Target="https://docs.scipy.org/doc/scipy/reference/generated/scipy.signal.convolve2d.html" TargetMode="External"/><Relationship Id="rId2" Type="http://schemas.openxmlformats.org/officeDocument/2006/relationships/notesSlide" Target="../notesSlides/notesSlide44.xml"/><Relationship Id="rId1" Type="http://schemas.openxmlformats.org/officeDocument/2006/relationships/slideLayout" Target="../slideLayouts/slideLayout24.xml"/><Relationship Id="rId6" Type="http://schemas.openxmlformats.org/officeDocument/2006/relationships/image" Target="../media/image111.wmf"/><Relationship Id="rId5" Type="http://schemas.openxmlformats.org/officeDocument/2006/relationships/oleObject" Target="../embeddings/oleObject66.bin"/><Relationship Id="rId4" Type="http://schemas.openxmlformats.org/officeDocument/2006/relationships/image" Target="../media/image110.wmf"/></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4.xml"/><Relationship Id="rId1" Type="http://schemas.openxmlformats.org/officeDocument/2006/relationships/tags" Target="../tags/tag21.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jpeg"/></Relationships>
</file>

<file path=ppt/slides/_rels/slide10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3.png"/><Relationship Id="rId1" Type="http://schemas.openxmlformats.org/officeDocument/2006/relationships/slideLayout" Target="../slideLayouts/slideLayout29.xml"/><Relationship Id="rId4" Type="http://schemas.openxmlformats.org/officeDocument/2006/relationships/image" Target="../media/image100.png"/></Relationships>
</file>

<file path=ppt/slides/_rels/slide10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9.xml"/><Relationship Id="rId4" Type="http://schemas.openxmlformats.org/officeDocument/2006/relationships/image" Target="../media/image102.png"/></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47.xml"/><Relationship Id="rId1" Type="http://schemas.openxmlformats.org/officeDocument/2006/relationships/slideLayout" Target="../slideLayouts/slideLayout24.xml"/></Relationships>
</file>

<file path=ppt/slides/_rels/slide109.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48.xml"/><Relationship Id="rId1" Type="http://schemas.openxmlformats.org/officeDocument/2006/relationships/slideLayout" Target="../slideLayouts/slideLayout24.xml"/><Relationship Id="rId5" Type="http://schemas.openxmlformats.org/officeDocument/2006/relationships/image" Target="../media/image119.jpeg"/><Relationship Id="rId4" Type="http://schemas.openxmlformats.org/officeDocument/2006/relationships/image" Target="../media/image118.jpe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113.xml.rels><?xml version="1.0" encoding="UTF-8" standalone="yes"?>
<Relationships xmlns="http://schemas.openxmlformats.org/package/2006/relationships"><Relationship Id="rId8" Type="http://schemas.openxmlformats.org/officeDocument/2006/relationships/image" Target="../media/image125.jpeg"/><Relationship Id="rId13" Type="http://schemas.openxmlformats.org/officeDocument/2006/relationships/image" Target="../media/image130.jpeg"/><Relationship Id="rId3" Type="http://schemas.openxmlformats.org/officeDocument/2006/relationships/image" Target="../media/image120.jpeg"/><Relationship Id="rId7" Type="http://schemas.openxmlformats.org/officeDocument/2006/relationships/image" Target="../media/image124.jpeg"/><Relationship Id="rId12" Type="http://schemas.openxmlformats.org/officeDocument/2006/relationships/image" Target="../media/image129.jpeg"/><Relationship Id="rId2" Type="http://schemas.openxmlformats.org/officeDocument/2006/relationships/notesSlide" Target="../notesSlides/notesSlide51.xml"/><Relationship Id="rId1" Type="http://schemas.openxmlformats.org/officeDocument/2006/relationships/slideLayout" Target="../slideLayouts/slideLayout24.xml"/><Relationship Id="rId6" Type="http://schemas.openxmlformats.org/officeDocument/2006/relationships/image" Target="../media/image123.jpeg"/><Relationship Id="rId11" Type="http://schemas.openxmlformats.org/officeDocument/2006/relationships/image" Target="../media/image128.jpeg"/><Relationship Id="rId5" Type="http://schemas.openxmlformats.org/officeDocument/2006/relationships/image" Target="../media/image122.jpeg"/><Relationship Id="rId15" Type="http://schemas.openxmlformats.org/officeDocument/2006/relationships/image" Target="../media/image132.jpeg"/><Relationship Id="rId10" Type="http://schemas.openxmlformats.org/officeDocument/2006/relationships/image" Target="../media/image127.jpeg"/><Relationship Id="rId4" Type="http://schemas.openxmlformats.org/officeDocument/2006/relationships/image" Target="../media/image121.jpeg"/><Relationship Id="rId9" Type="http://schemas.openxmlformats.org/officeDocument/2006/relationships/image" Target="../media/image126.jpeg"/><Relationship Id="rId14" Type="http://schemas.openxmlformats.org/officeDocument/2006/relationships/image" Target="../media/image131.jpeg"/></Relationships>
</file>

<file path=ppt/slides/_rels/slide114.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hyperlink" Target="https://www.reddit.com/r/Utah/comments/177ymi6/the_partial_eclipse_shadow_through_my_trees_st/" TargetMode="Externa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hyperlink" Target="https://mymodernmet.com/first-photograph-photography-history/"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wbbH77rYaa8&amp;list=PLv0jwu7G_DFV6yW240e6CbiwCLaZ0Z6PV" TargetMode="External"/><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8" Type="http://schemas.openxmlformats.org/officeDocument/2006/relationships/image" Target="../media/image32.wmf"/><Relationship Id="rId13" Type="http://schemas.openxmlformats.org/officeDocument/2006/relationships/oleObject" Target="../embeddings/oleObject7.bin"/><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34.wmf"/><Relationship Id="rId2" Type="http://schemas.openxmlformats.org/officeDocument/2006/relationships/notesSlide" Target="../notesSlides/notesSlide14.xml"/><Relationship Id="rId16" Type="http://schemas.openxmlformats.org/officeDocument/2006/relationships/image" Target="../media/image36.wmf"/><Relationship Id="rId1" Type="http://schemas.openxmlformats.org/officeDocument/2006/relationships/slideLayout" Target="../slideLayouts/slideLayout2.xml"/><Relationship Id="rId6" Type="http://schemas.openxmlformats.org/officeDocument/2006/relationships/image" Target="../media/image31.wmf"/><Relationship Id="rId11" Type="http://schemas.openxmlformats.org/officeDocument/2006/relationships/oleObject" Target="../embeddings/oleObject6.bin"/><Relationship Id="rId5" Type="http://schemas.openxmlformats.org/officeDocument/2006/relationships/oleObject" Target="../embeddings/oleObject3.bin"/><Relationship Id="rId15" Type="http://schemas.openxmlformats.org/officeDocument/2006/relationships/oleObject" Target="../embeddings/oleObject8.bin"/><Relationship Id="rId10" Type="http://schemas.openxmlformats.org/officeDocument/2006/relationships/image" Target="../media/image33.wmf"/><Relationship Id="rId4" Type="http://schemas.openxmlformats.org/officeDocument/2006/relationships/image" Target="../media/image30.wmf"/><Relationship Id="rId9" Type="http://schemas.openxmlformats.org/officeDocument/2006/relationships/oleObject" Target="../embeddings/oleObject5.bin"/><Relationship Id="rId14" Type="http://schemas.openxmlformats.org/officeDocument/2006/relationships/image" Target="../media/image35.wmf"/></Relationships>
</file>

<file path=ppt/slides/_rels/slide32.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oleObject" Target="../embeddings/oleObject9.bin"/><Relationship Id="rId1" Type="http://schemas.openxmlformats.org/officeDocument/2006/relationships/slideLayout" Target="../slideLayouts/slideLayout2.xml"/><Relationship Id="rId5" Type="http://schemas.openxmlformats.org/officeDocument/2006/relationships/image" Target="../media/image38.wmf"/><Relationship Id="rId4" Type="http://schemas.openxmlformats.org/officeDocument/2006/relationships/oleObject" Target="../embeddings/oleObject10.bin"/></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oleObject" Target="../embeddings/oleObject9.bin"/><Relationship Id="rId1" Type="http://schemas.openxmlformats.org/officeDocument/2006/relationships/slideLayout" Target="../slideLayouts/slideLayout2.xml"/><Relationship Id="rId5" Type="http://schemas.openxmlformats.org/officeDocument/2006/relationships/image" Target="../media/image38.wmf"/><Relationship Id="rId4" Type="http://schemas.openxmlformats.org/officeDocument/2006/relationships/oleObject" Target="../embeddings/oleObject10.bin"/></Relationships>
</file>

<file path=ppt/slides/_rels/slide4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3.xml"/><Relationship Id="rId7" Type="http://schemas.openxmlformats.org/officeDocument/2006/relationships/image" Target="../media/image49.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5.xml"/><Relationship Id="rId5" Type="http://schemas.openxmlformats.org/officeDocument/2006/relationships/slideLayout" Target="../slideLayouts/slideLayout2.xml"/><Relationship Id="rId10" Type="http://schemas.openxmlformats.org/officeDocument/2006/relationships/image" Target="../media/image52.png"/><Relationship Id="rId4" Type="http://schemas.openxmlformats.org/officeDocument/2006/relationships/tags" Target="../tags/tag4.xml"/><Relationship Id="rId9" Type="http://schemas.openxmlformats.org/officeDocument/2006/relationships/image" Target="../media/image51.png"/></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3.wmf"/></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image" Target="../media/image54.wmf"/><Relationship Id="rId7" Type="http://schemas.openxmlformats.org/officeDocument/2006/relationships/image" Target="../media/image56.wmf"/><Relationship Id="rId2" Type="http://schemas.openxmlformats.org/officeDocument/2006/relationships/oleObject" Target="../embeddings/oleObject12.bin"/><Relationship Id="rId1" Type="http://schemas.openxmlformats.org/officeDocument/2006/relationships/slideLayout" Target="../slideLayouts/slideLayout2.xml"/><Relationship Id="rId6" Type="http://schemas.openxmlformats.org/officeDocument/2006/relationships/oleObject" Target="../embeddings/oleObject14.bin"/><Relationship Id="rId5" Type="http://schemas.openxmlformats.org/officeDocument/2006/relationships/image" Target="../media/image55.wmf"/><Relationship Id="rId4" Type="http://schemas.openxmlformats.org/officeDocument/2006/relationships/oleObject" Target="../embeddings/oleObject13.bin"/><Relationship Id="rId9" Type="http://schemas.openxmlformats.org/officeDocument/2006/relationships/image" Target="../media/image57.wmf"/></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wm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2.x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oleObject" Target="../embeddings/oleObject17.bin"/><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8.bin"/><Relationship Id="rId7"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65.wmf"/><Relationship Id="rId5" Type="http://schemas.openxmlformats.org/officeDocument/2006/relationships/oleObject" Target="../embeddings/oleObject19.bin"/><Relationship Id="rId4" Type="http://schemas.openxmlformats.org/officeDocument/2006/relationships/image" Target="../media/image64.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8.bin"/><Relationship Id="rId7"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5.wmf"/><Relationship Id="rId5" Type="http://schemas.openxmlformats.org/officeDocument/2006/relationships/oleObject" Target="../embeddings/oleObject20.bin"/><Relationship Id="rId4" Type="http://schemas.openxmlformats.org/officeDocument/2006/relationships/image" Target="../media/image64.wmf"/></Relationships>
</file>

<file path=ppt/slides/_rels/slide55.x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oleObject" Target="../embeddings/oleObject21.bin"/><Relationship Id="rId1" Type="http://schemas.openxmlformats.org/officeDocument/2006/relationships/slideLayout" Target="../slideLayouts/slideLayout2.xml"/><Relationship Id="rId5" Type="http://schemas.openxmlformats.org/officeDocument/2006/relationships/image" Target="../media/image67.wmf"/><Relationship Id="rId4" Type="http://schemas.openxmlformats.org/officeDocument/2006/relationships/oleObject" Target="../embeddings/oleObject22.bin"/></Relationships>
</file>

<file path=ppt/slides/_rels/slide56.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oleObject" Target="../embeddings/oleObject23.bin"/><Relationship Id="rId1" Type="http://schemas.openxmlformats.org/officeDocument/2006/relationships/slideLayout" Target="../slideLayouts/slideLayout2.xml"/><Relationship Id="rId5" Type="http://schemas.openxmlformats.org/officeDocument/2006/relationships/image" Target="../media/image68.wmf"/><Relationship Id="rId4" Type="http://schemas.openxmlformats.org/officeDocument/2006/relationships/oleObject" Target="../embeddings/oleObject24.bin"/></Relationships>
</file>

<file path=ppt/slides/_rels/slide57.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oleObject" Target="../embeddings/oleObject23.bin"/><Relationship Id="rId1" Type="http://schemas.openxmlformats.org/officeDocument/2006/relationships/slideLayout" Target="../slideLayouts/slideLayout2.xml"/><Relationship Id="rId5" Type="http://schemas.openxmlformats.org/officeDocument/2006/relationships/image" Target="../media/image69.wmf"/><Relationship Id="rId4" Type="http://schemas.openxmlformats.org/officeDocument/2006/relationships/oleObject" Target="../embeddings/oleObject25.bin"/></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oleObject" Target="../embeddings/oleObject26.bin"/><Relationship Id="rId1" Type="http://schemas.openxmlformats.org/officeDocument/2006/relationships/slideLayout" Target="../slideLayouts/slideLayout2.xml"/><Relationship Id="rId5" Type="http://schemas.openxmlformats.org/officeDocument/2006/relationships/image" Target="../media/image71.wmf"/><Relationship Id="rId4" Type="http://schemas.openxmlformats.org/officeDocument/2006/relationships/oleObject" Target="../embeddings/oleObject27.bin"/></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oleObject" Target="../embeddings/oleObject28.bin"/><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3.wmf"/><Relationship Id="rId2" Type="http://schemas.openxmlformats.org/officeDocument/2006/relationships/oleObject" Target="../embeddings/oleObject29.bin"/><Relationship Id="rId1" Type="http://schemas.openxmlformats.org/officeDocument/2006/relationships/slideLayout" Target="../slideLayouts/slideLayout2.xml"/><Relationship Id="rId5" Type="http://schemas.openxmlformats.org/officeDocument/2006/relationships/image" Target="../media/image74.wmf"/><Relationship Id="rId4" Type="http://schemas.openxmlformats.org/officeDocument/2006/relationships/oleObject" Target="../embeddings/oleObject30.bin"/></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5.wmf"/><Relationship Id="rId5" Type="http://schemas.openxmlformats.org/officeDocument/2006/relationships/oleObject" Target="../embeddings/oleObject31.bin"/><Relationship Id="rId4" Type="http://schemas.openxmlformats.org/officeDocument/2006/relationships/image" Target="../media/image73.wmf"/></Relationships>
</file>

<file path=ppt/slides/_rels/slide63.xml.rels><?xml version="1.0" encoding="UTF-8" standalone="yes"?>
<Relationships xmlns="http://schemas.openxmlformats.org/package/2006/relationships"><Relationship Id="rId8" Type="http://schemas.openxmlformats.org/officeDocument/2006/relationships/oleObject" Target="../embeddings/oleObject35.bin"/><Relationship Id="rId3" Type="http://schemas.openxmlformats.org/officeDocument/2006/relationships/image" Target="../media/image76.wmf"/><Relationship Id="rId7" Type="http://schemas.openxmlformats.org/officeDocument/2006/relationships/image" Target="../media/image78.wmf"/><Relationship Id="rId2" Type="http://schemas.openxmlformats.org/officeDocument/2006/relationships/oleObject" Target="../embeddings/oleObject32.bin"/><Relationship Id="rId1" Type="http://schemas.openxmlformats.org/officeDocument/2006/relationships/slideLayout" Target="../slideLayouts/slideLayout2.xml"/><Relationship Id="rId6" Type="http://schemas.openxmlformats.org/officeDocument/2006/relationships/oleObject" Target="../embeddings/oleObject34.bin"/><Relationship Id="rId5" Type="http://schemas.openxmlformats.org/officeDocument/2006/relationships/image" Target="../media/image77.wmf"/><Relationship Id="rId4" Type="http://schemas.openxmlformats.org/officeDocument/2006/relationships/oleObject" Target="../embeddings/oleObject33.bin"/><Relationship Id="rId9" Type="http://schemas.openxmlformats.org/officeDocument/2006/relationships/image" Target="../media/image79.wmf"/></Relationships>
</file>

<file path=ppt/slides/_rels/slide64.xml.rels><?xml version="1.0" encoding="UTF-8" standalone="yes"?>
<Relationships xmlns="http://schemas.openxmlformats.org/package/2006/relationships"><Relationship Id="rId3" Type="http://schemas.openxmlformats.org/officeDocument/2006/relationships/image" Target="../media/image80.wmf"/><Relationship Id="rId2" Type="http://schemas.openxmlformats.org/officeDocument/2006/relationships/oleObject" Target="../embeddings/oleObject36.bin"/><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oleObject" Target="../embeddings/oleObject37.bin"/><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2.wmf"/><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oleObject" Target="../embeddings/oleObject38.bin"/><Relationship Id="rId7" Type="http://schemas.openxmlformats.org/officeDocument/2006/relationships/image" Target="../media/image63.wmf"/><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oleObject" Target="../embeddings/oleObject39.bin"/><Relationship Id="rId5" Type="http://schemas.openxmlformats.org/officeDocument/2006/relationships/image" Target="../media/image10.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s://www.youtube.com/watch/OlumoQ05gS8" TargetMode="External"/><Relationship Id="rId1" Type="http://schemas.openxmlformats.org/officeDocument/2006/relationships/slideLayout" Target="../slideLayouts/slideLayout23.xml"/><Relationship Id="rId5" Type="http://schemas.openxmlformats.org/officeDocument/2006/relationships/image" Target="../media/image89.png"/><Relationship Id="rId4" Type="http://schemas.openxmlformats.org/officeDocument/2006/relationships/image" Target="../media/image88.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90.png"/></Relationships>
</file>

<file path=ppt/slides/_rels/slide7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0.xml"/></Relationships>
</file>

<file path=ppt/slides/_rels/slide7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40.xml"/></Relationships>
</file>

<file path=ppt/slides/_rels/slide77.xml.rels><?xml version="1.0" encoding="UTF-8" standalone="yes"?>
<Relationships xmlns="http://schemas.openxmlformats.org/package/2006/relationships"><Relationship Id="rId3" Type="http://schemas.openxmlformats.org/officeDocument/2006/relationships/hyperlink" Target="http://cvcl.mit.edu/hybridimage.htm" TargetMode="External"/><Relationship Id="rId2" Type="http://schemas.openxmlformats.org/officeDocument/2006/relationships/notesSlide" Target="../notesSlides/notesSlide23.xml"/><Relationship Id="rId1" Type="http://schemas.openxmlformats.org/officeDocument/2006/relationships/slideLayout" Target="../slideLayouts/slideLayout24.xml"/><Relationship Id="rId4" Type="http://schemas.openxmlformats.org/officeDocument/2006/relationships/image" Target="../media/image93.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slideLayout" Target="../slideLayouts/slideLayout29.xml"/><Relationship Id="rId1" Type="http://schemas.openxmlformats.org/officeDocument/2006/relationships/tags" Target="../tags/tag6.xml"/><Relationship Id="rId5" Type="http://schemas.openxmlformats.org/officeDocument/2006/relationships/image" Target="../media/image95.wmf"/><Relationship Id="rId4" Type="http://schemas.openxmlformats.org/officeDocument/2006/relationships/oleObject" Target="../embeddings/oleObject40.bin"/></Relationships>
</file>

<file path=ppt/slides/_rels/slide81.xml.rels><?xml version="1.0" encoding="UTF-8" standalone="yes"?>
<Relationships xmlns="http://schemas.openxmlformats.org/package/2006/relationships"><Relationship Id="rId8" Type="http://schemas.openxmlformats.org/officeDocument/2006/relationships/oleObject" Target="../embeddings/oleObject43.bin"/><Relationship Id="rId3" Type="http://schemas.openxmlformats.org/officeDocument/2006/relationships/notesSlide" Target="../notesSlides/notesSlide25.xml"/><Relationship Id="rId7" Type="http://schemas.openxmlformats.org/officeDocument/2006/relationships/image" Target="../media/image97.wmf"/><Relationship Id="rId12" Type="http://schemas.openxmlformats.org/officeDocument/2006/relationships/image" Target="../media/image95.wmf"/><Relationship Id="rId2" Type="http://schemas.openxmlformats.org/officeDocument/2006/relationships/slideLayout" Target="../slideLayouts/slideLayout24.xml"/><Relationship Id="rId1" Type="http://schemas.openxmlformats.org/officeDocument/2006/relationships/tags" Target="../tags/tag7.xml"/><Relationship Id="rId6" Type="http://schemas.openxmlformats.org/officeDocument/2006/relationships/oleObject" Target="../embeddings/oleObject42.bin"/><Relationship Id="rId11" Type="http://schemas.openxmlformats.org/officeDocument/2006/relationships/oleObject" Target="../embeddings/oleObject40.bin"/><Relationship Id="rId5" Type="http://schemas.openxmlformats.org/officeDocument/2006/relationships/image" Target="../media/image96.wmf"/><Relationship Id="rId10" Type="http://schemas.openxmlformats.org/officeDocument/2006/relationships/image" Target="../media/image94.png"/><Relationship Id="rId4" Type="http://schemas.openxmlformats.org/officeDocument/2006/relationships/oleObject" Target="../embeddings/oleObject41.bin"/><Relationship Id="rId9" Type="http://schemas.openxmlformats.org/officeDocument/2006/relationships/image" Target="../media/image98.wmf"/></Relationships>
</file>

<file path=ppt/slides/_rels/slide82.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notesSlide" Target="../notesSlides/notesSlide26.xml"/><Relationship Id="rId7" Type="http://schemas.openxmlformats.org/officeDocument/2006/relationships/image" Target="../media/image98.wmf"/><Relationship Id="rId12" Type="http://schemas.openxmlformats.org/officeDocument/2006/relationships/image" Target="../media/image96.wmf"/><Relationship Id="rId2" Type="http://schemas.openxmlformats.org/officeDocument/2006/relationships/slideLayout" Target="../slideLayouts/slideLayout24.xml"/><Relationship Id="rId1" Type="http://schemas.openxmlformats.org/officeDocument/2006/relationships/tags" Target="../tags/tag8.xml"/><Relationship Id="rId6" Type="http://schemas.openxmlformats.org/officeDocument/2006/relationships/oleObject" Target="../embeddings/oleObject45.bin"/><Relationship Id="rId11" Type="http://schemas.openxmlformats.org/officeDocument/2006/relationships/oleObject" Target="../embeddings/oleObject47.bin"/><Relationship Id="rId5" Type="http://schemas.openxmlformats.org/officeDocument/2006/relationships/image" Target="../media/image97.wmf"/><Relationship Id="rId10" Type="http://schemas.openxmlformats.org/officeDocument/2006/relationships/image" Target="../media/image95.wmf"/><Relationship Id="rId4" Type="http://schemas.openxmlformats.org/officeDocument/2006/relationships/oleObject" Target="../embeddings/oleObject44.bin"/><Relationship Id="rId9" Type="http://schemas.openxmlformats.org/officeDocument/2006/relationships/oleObject" Target="../embeddings/oleObject46.bin"/></Relationships>
</file>

<file path=ppt/slides/_rels/slide83.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notesSlide" Target="../notesSlides/notesSlide27.xml"/><Relationship Id="rId7" Type="http://schemas.openxmlformats.org/officeDocument/2006/relationships/image" Target="../media/image98.wmf"/><Relationship Id="rId12" Type="http://schemas.openxmlformats.org/officeDocument/2006/relationships/image" Target="../media/image96.wmf"/><Relationship Id="rId2" Type="http://schemas.openxmlformats.org/officeDocument/2006/relationships/slideLayout" Target="../slideLayouts/slideLayout24.xml"/><Relationship Id="rId1" Type="http://schemas.openxmlformats.org/officeDocument/2006/relationships/tags" Target="../tags/tag9.xml"/><Relationship Id="rId6" Type="http://schemas.openxmlformats.org/officeDocument/2006/relationships/oleObject" Target="../embeddings/oleObject45.bin"/><Relationship Id="rId11" Type="http://schemas.openxmlformats.org/officeDocument/2006/relationships/oleObject" Target="../embeddings/oleObject47.bin"/><Relationship Id="rId5" Type="http://schemas.openxmlformats.org/officeDocument/2006/relationships/image" Target="../media/image97.wmf"/><Relationship Id="rId10" Type="http://schemas.openxmlformats.org/officeDocument/2006/relationships/image" Target="../media/image95.wmf"/><Relationship Id="rId4" Type="http://schemas.openxmlformats.org/officeDocument/2006/relationships/oleObject" Target="../embeddings/oleObject44.bin"/><Relationship Id="rId9" Type="http://schemas.openxmlformats.org/officeDocument/2006/relationships/oleObject" Target="../embeddings/oleObject46.bin"/></Relationships>
</file>

<file path=ppt/slides/_rels/slide8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notesSlide" Target="../notesSlides/notesSlide28.xml"/><Relationship Id="rId7" Type="http://schemas.openxmlformats.org/officeDocument/2006/relationships/image" Target="../media/image98.wmf"/><Relationship Id="rId12" Type="http://schemas.openxmlformats.org/officeDocument/2006/relationships/image" Target="../media/image96.wmf"/><Relationship Id="rId2" Type="http://schemas.openxmlformats.org/officeDocument/2006/relationships/slideLayout" Target="../slideLayouts/slideLayout24.xml"/><Relationship Id="rId1" Type="http://schemas.openxmlformats.org/officeDocument/2006/relationships/tags" Target="../tags/tag10.xml"/><Relationship Id="rId6" Type="http://schemas.openxmlformats.org/officeDocument/2006/relationships/oleObject" Target="../embeddings/oleObject48.bin"/><Relationship Id="rId11" Type="http://schemas.openxmlformats.org/officeDocument/2006/relationships/oleObject" Target="../embeddings/oleObject50.bin"/><Relationship Id="rId5" Type="http://schemas.openxmlformats.org/officeDocument/2006/relationships/image" Target="../media/image97.wmf"/><Relationship Id="rId10" Type="http://schemas.openxmlformats.org/officeDocument/2006/relationships/image" Target="../media/image95.wmf"/><Relationship Id="rId4" Type="http://schemas.openxmlformats.org/officeDocument/2006/relationships/oleObject" Target="../embeddings/oleObject44.bin"/><Relationship Id="rId9" Type="http://schemas.openxmlformats.org/officeDocument/2006/relationships/oleObject" Target="../embeddings/oleObject49.bin"/></Relationships>
</file>

<file path=ppt/slides/_rels/slide8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notesSlide" Target="../notesSlides/notesSlide29.xml"/><Relationship Id="rId7" Type="http://schemas.openxmlformats.org/officeDocument/2006/relationships/image" Target="../media/image98.wmf"/><Relationship Id="rId12" Type="http://schemas.openxmlformats.org/officeDocument/2006/relationships/image" Target="../media/image96.wmf"/><Relationship Id="rId2" Type="http://schemas.openxmlformats.org/officeDocument/2006/relationships/slideLayout" Target="../slideLayouts/slideLayout24.xml"/><Relationship Id="rId1" Type="http://schemas.openxmlformats.org/officeDocument/2006/relationships/tags" Target="../tags/tag11.xml"/><Relationship Id="rId6" Type="http://schemas.openxmlformats.org/officeDocument/2006/relationships/oleObject" Target="../embeddings/oleObject48.bin"/><Relationship Id="rId11" Type="http://schemas.openxmlformats.org/officeDocument/2006/relationships/oleObject" Target="../embeddings/oleObject50.bin"/><Relationship Id="rId5" Type="http://schemas.openxmlformats.org/officeDocument/2006/relationships/image" Target="../media/image97.wmf"/><Relationship Id="rId10" Type="http://schemas.openxmlformats.org/officeDocument/2006/relationships/image" Target="../media/image95.wmf"/><Relationship Id="rId4" Type="http://schemas.openxmlformats.org/officeDocument/2006/relationships/oleObject" Target="../embeddings/oleObject51.bin"/><Relationship Id="rId9" Type="http://schemas.openxmlformats.org/officeDocument/2006/relationships/oleObject" Target="../embeddings/oleObject49.bin"/></Relationships>
</file>

<file path=ppt/slides/_rels/slide86.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notesSlide" Target="../notesSlides/notesSlide30.xml"/><Relationship Id="rId7" Type="http://schemas.openxmlformats.org/officeDocument/2006/relationships/image" Target="../media/image98.wmf"/><Relationship Id="rId12" Type="http://schemas.openxmlformats.org/officeDocument/2006/relationships/image" Target="../media/image96.wmf"/><Relationship Id="rId2" Type="http://schemas.openxmlformats.org/officeDocument/2006/relationships/slideLayout" Target="../slideLayouts/slideLayout34.xml"/><Relationship Id="rId1" Type="http://schemas.openxmlformats.org/officeDocument/2006/relationships/tags" Target="../tags/tag12.xml"/><Relationship Id="rId6" Type="http://schemas.openxmlformats.org/officeDocument/2006/relationships/oleObject" Target="../embeddings/oleObject53.bin"/><Relationship Id="rId11" Type="http://schemas.openxmlformats.org/officeDocument/2006/relationships/oleObject" Target="../embeddings/oleObject55.bin"/><Relationship Id="rId5" Type="http://schemas.openxmlformats.org/officeDocument/2006/relationships/image" Target="../media/image97.wmf"/><Relationship Id="rId10" Type="http://schemas.openxmlformats.org/officeDocument/2006/relationships/image" Target="../media/image95.wmf"/><Relationship Id="rId4" Type="http://schemas.openxmlformats.org/officeDocument/2006/relationships/oleObject" Target="../embeddings/oleObject52.bin"/><Relationship Id="rId9" Type="http://schemas.openxmlformats.org/officeDocument/2006/relationships/oleObject" Target="../embeddings/oleObject54.bin"/></Relationships>
</file>

<file path=ppt/slides/_rels/slide87.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notesSlide" Target="../notesSlides/notesSlide31.xml"/><Relationship Id="rId7" Type="http://schemas.openxmlformats.org/officeDocument/2006/relationships/image" Target="../media/image98.wmf"/><Relationship Id="rId12" Type="http://schemas.openxmlformats.org/officeDocument/2006/relationships/image" Target="../media/image96.wmf"/><Relationship Id="rId2" Type="http://schemas.openxmlformats.org/officeDocument/2006/relationships/slideLayout" Target="../slideLayouts/slideLayout34.xml"/><Relationship Id="rId1" Type="http://schemas.openxmlformats.org/officeDocument/2006/relationships/tags" Target="../tags/tag13.xml"/><Relationship Id="rId6" Type="http://schemas.openxmlformats.org/officeDocument/2006/relationships/oleObject" Target="../embeddings/oleObject57.bin"/><Relationship Id="rId11" Type="http://schemas.openxmlformats.org/officeDocument/2006/relationships/oleObject" Target="../embeddings/oleObject59.bin"/><Relationship Id="rId5" Type="http://schemas.openxmlformats.org/officeDocument/2006/relationships/image" Target="../media/image97.wmf"/><Relationship Id="rId10" Type="http://schemas.openxmlformats.org/officeDocument/2006/relationships/image" Target="../media/image95.wmf"/><Relationship Id="rId4" Type="http://schemas.openxmlformats.org/officeDocument/2006/relationships/oleObject" Target="../embeddings/oleObject56.bin"/><Relationship Id="rId9" Type="http://schemas.openxmlformats.org/officeDocument/2006/relationships/oleObject" Target="../embeddings/oleObject58.bin"/></Relationships>
</file>

<file path=ppt/slides/_rels/slide8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notesSlide" Target="../notesSlides/notesSlide32.xml"/><Relationship Id="rId7" Type="http://schemas.openxmlformats.org/officeDocument/2006/relationships/image" Target="../media/image98.wmf"/><Relationship Id="rId12" Type="http://schemas.openxmlformats.org/officeDocument/2006/relationships/image" Target="../media/image96.wmf"/><Relationship Id="rId2" Type="http://schemas.openxmlformats.org/officeDocument/2006/relationships/slideLayout" Target="../slideLayouts/slideLayout34.xml"/><Relationship Id="rId1" Type="http://schemas.openxmlformats.org/officeDocument/2006/relationships/tags" Target="../tags/tag14.xml"/><Relationship Id="rId6" Type="http://schemas.openxmlformats.org/officeDocument/2006/relationships/oleObject" Target="../embeddings/oleObject57.bin"/><Relationship Id="rId11" Type="http://schemas.openxmlformats.org/officeDocument/2006/relationships/oleObject" Target="../embeddings/oleObject59.bin"/><Relationship Id="rId5" Type="http://schemas.openxmlformats.org/officeDocument/2006/relationships/image" Target="../media/image97.wmf"/><Relationship Id="rId10" Type="http://schemas.openxmlformats.org/officeDocument/2006/relationships/image" Target="../media/image95.wmf"/><Relationship Id="rId4" Type="http://schemas.openxmlformats.org/officeDocument/2006/relationships/oleObject" Target="../embeddings/oleObject56.bin"/><Relationship Id="rId9" Type="http://schemas.openxmlformats.org/officeDocument/2006/relationships/oleObject" Target="../embeddings/oleObject58.bin"/></Relationships>
</file>

<file path=ppt/slides/_rels/slide89.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notesSlide" Target="../notesSlides/notesSlide33.xml"/><Relationship Id="rId7" Type="http://schemas.openxmlformats.org/officeDocument/2006/relationships/image" Target="../media/image98.wmf"/><Relationship Id="rId12" Type="http://schemas.openxmlformats.org/officeDocument/2006/relationships/image" Target="../media/image96.wmf"/><Relationship Id="rId2" Type="http://schemas.openxmlformats.org/officeDocument/2006/relationships/slideLayout" Target="../slideLayouts/slideLayout34.xml"/><Relationship Id="rId1" Type="http://schemas.openxmlformats.org/officeDocument/2006/relationships/tags" Target="../tags/tag15.xml"/><Relationship Id="rId6" Type="http://schemas.openxmlformats.org/officeDocument/2006/relationships/oleObject" Target="../embeddings/oleObject61.bin"/><Relationship Id="rId11" Type="http://schemas.openxmlformats.org/officeDocument/2006/relationships/oleObject" Target="../embeddings/oleObject63.bin"/><Relationship Id="rId5" Type="http://schemas.openxmlformats.org/officeDocument/2006/relationships/image" Target="../media/image97.wmf"/><Relationship Id="rId10" Type="http://schemas.openxmlformats.org/officeDocument/2006/relationships/image" Target="../media/image95.wmf"/><Relationship Id="rId4" Type="http://schemas.openxmlformats.org/officeDocument/2006/relationships/oleObject" Target="../embeddings/oleObject60.bin"/><Relationship Id="rId9" Type="http://schemas.openxmlformats.org/officeDocument/2006/relationships/oleObject" Target="../embeddings/oleObject62.bin"/></Relationships>
</file>

<file path=ppt/slides/_rels/slide9.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slideLayout" Target="../slideLayouts/slideLayout29.xml"/><Relationship Id="rId1" Type="http://schemas.openxmlformats.org/officeDocument/2006/relationships/tags" Target="../tags/tag16.xml"/><Relationship Id="rId5" Type="http://schemas.openxmlformats.org/officeDocument/2006/relationships/image" Target="../media/image95.wmf"/><Relationship Id="rId4" Type="http://schemas.openxmlformats.org/officeDocument/2006/relationships/oleObject" Target="../embeddings/oleObject64.bin"/></Relationships>
</file>

<file path=ppt/slides/_rels/slide9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9.xml"/><Relationship Id="rId4" Type="http://schemas.openxmlformats.org/officeDocument/2006/relationships/image" Target="../media/image102.png"/></Relationships>
</file>

<file path=ppt/slides/_rels/slide9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94.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4.xml"/><Relationship Id="rId1" Type="http://schemas.openxmlformats.org/officeDocument/2006/relationships/tags" Target="../tags/tag17.xml"/><Relationship Id="rId5" Type="http://schemas.openxmlformats.org/officeDocument/2006/relationships/image" Target="../media/image104.png"/><Relationship Id="rId4" Type="http://schemas.openxmlformats.org/officeDocument/2006/relationships/image" Target="../media/image103.png"/></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4.xml"/><Relationship Id="rId1" Type="http://schemas.openxmlformats.org/officeDocument/2006/relationships/tags" Target="../tags/tag18.xml"/><Relationship Id="rId6" Type="http://schemas.openxmlformats.org/officeDocument/2006/relationships/image" Target="../media/image105.jpeg"/><Relationship Id="rId5" Type="http://schemas.openxmlformats.org/officeDocument/2006/relationships/image" Target="../media/image104.png"/><Relationship Id="rId4" Type="http://schemas.openxmlformats.org/officeDocument/2006/relationships/image" Target="../media/image103.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4.xml"/><Relationship Id="rId1" Type="http://schemas.openxmlformats.org/officeDocument/2006/relationships/tags" Target="../tags/tag19.xml"/><Relationship Id="rId6" Type="http://schemas.openxmlformats.org/officeDocument/2006/relationships/image" Target="../media/image105.jpeg"/><Relationship Id="rId5" Type="http://schemas.openxmlformats.org/officeDocument/2006/relationships/image" Target="../media/image104.png"/><Relationship Id="rId4" Type="http://schemas.openxmlformats.org/officeDocument/2006/relationships/image" Target="../media/image103.pn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4.xml"/><Relationship Id="rId1" Type="http://schemas.openxmlformats.org/officeDocument/2006/relationships/tags" Target="../tags/tag20.xml"/><Relationship Id="rId6" Type="http://schemas.openxmlformats.org/officeDocument/2006/relationships/image" Target="../media/image105.jpeg"/><Relationship Id="rId5" Type="http://schemas.openxmlformats.org/officeDocument/2006/relationships/image" Target="../media/image104.png"/><Relationship Id="rId4" Type="http://schemas.openxmlformats.org/officeDocument/2006/relationships/image" Target="../media/image10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ctrTitle"/>
          </p:nvPr>
        </p:nvSpPr>
        <p:spPr/>
        <p:txBody>
          <a:bodyPr/>
          <a:lstStyle/>
          <a:p>
            <a:endParaRPr lang="en-US" altLang="en-US" dirty="0"/>
          </a:p>
        </p:txBody>
      </p:sp>
      <p:sp>
        <p:nvSpPr>
          <p:cNvPr id="18435" name="Subtitle 2"/>
          <p:cNvSpPr>
            <a:spLocks noGrp="1"/>
          </p:cNvSpPr>
          <p:nvPr>
            <p:ph type="subTitle" idx="1"/>
          </p:nvPr>
        </p:nvSpPr>
        <p:spPr/>
        <p:txBody>
          <a:bodyPr/>
          <a:lstStyle/>
          <a:p>
            <a:endParaRPr lang="en-US" altLang="en-US"/>
          </a:p>
        </p:txBody>
      </p:sp>
      <p:pic>
        <p:nvPicPr>
          <p:cNvPr id="18436" name="Picture 2" descr="C:\Users\James\Dropbox\cs143 fall 2013\cs143 fall 2013 slides\03\MqRIS9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0863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t>Pinhole camera</a:t>
            </a:r>
          </a:p>
        </p:txBody>
      </p:sp>
      <p:sp>
        <p:nvSpPr>
          <p:cNvPr id="6147" name="Rectangle 3"/>
          <p:cNvSpPr>
            <a:spLocks noGrp="1" noChangeArrowheads="1"/>
          </p:cNvSpPr>
          <p:nvPr>
            <p:ph type="body" idx="1"/>
          </p:nvPr>
        </p:nvSpPr>
        <p:spPr>
          <a:xfrm>
            <a:off x="2209800" y="4419600"/>
            <a:ext cx="7772400" cy="1905000"/>
          </a:xfrm>
        </p:spPr>
        <p:txBody>
          <a:bodyPr>
            <a:normAutofit fontScale="92500"/>
          </a:bodyPr>
          <a:lstStyle/>
          <a:p>
            <a:pPr eaLnBrk="1" hangingPunct="1">
              <a:buFontTx/>
              <a:buNone/>
              <a:defRPr/>
            </a:pPr>
            <a:r>
              <a:rPr lang="en-US" dirty="0"/>
              <a:t>Idea 2: add a barrier to block off most of the rays</a:t>
            </a:r>
          </a:p>
          <a:p>
            <a:pPr lvl="1" eaLnBrk="1" hangingPunct="1">
              <a:defRPr/>
            </a:pPr>
            <a:r>
              <a:rPr lang="en-US" dirty="0"/>
              <a:t>This reduces blurring</a:t>
            </a:r>
          </a:p>
          <a:p>
            <a:pPr lvl="1" eaLnBrk="1" hangingPunct="1">
              <a:defRPr/>
            </a:pPr>
            <a:r>
              <a:rPr lang="en-US" dirty="0"/>
              <a:t>The opening known as the </a:t>
            </a:r>
            <a:r>
              <a:rPr lang="en-US" b="1" dirty="0"/>
              <a:t>aperture</a:t>
            </a:r>
          </a:p>
        </p:txBody>
      </p:sp>
      <p:pic>
        <p:nvPicPr>
          <p:cNvPr id="24580" name="Picture 18" descr="image-pinhole"/>
          <p:cNvPicPr>
            <a:picLocks noChangeAspect="1" noChangeArrowheads="1"/>
          </p:cNvPicPr>
          <p:nvPr/>
        </p:nvPicPr>
        <p:blipFill>
          <a:blip r:embed="rId3" cstate="print"/>
          <a:srcRect/>
          <a:stretch>
            <a:fillRect/>
          </a:stretch>
        </p:blipFill>
        <p:spPr bwMode="auto">
          <a:xfrm>
            <a:off x="3276603" y="1524000"/>
            <a:ext cx="5484813" cy="2247900"/>
          </a:xfrm>
          <a:prstGeom prst="rect">
            <a:avLst/>
          </a:prstGeom>
          <a:noFill/>
          <a:ln w="9525">
            <a:noFill/>
            <a:miter lim="800000"/>
            <a:headEnd/>
            <a:tailEnd/>
          </a:ln>
        </p:spPr>
      </p:pic>
      <p:grpSp>
        <p:nvGrpSpPr>
          <p:cNvPr id="2" name="Group 33"/>
          <p:cNvGrpSpPr>
            <a:grpSpLocks/>
          </p:cNvGrpSpPr>
          <p:nvPr/>
        </p:nvGrpSpPr>
        <p:grpSpPr bwMode="auto">
          <a:xfrm>
            <a:off x="3810000" y="2057400"/>
            <a:ext cx="4724400" cy="1524000"/>
            <a:chOff x="1440" y="1296"/>
            <a:chExt cx="2976" cy="960"/>
          </a:xfrm>
        </p:grpSpPr>
        <p:sp>
          <p:nvSpPr>
            <p:cNvPr id="24591" name="Line 21"/>
            <p:cNvSpPr>
              <a:spLocks noChangeShapeType="1"/>
            </p:cNvSpPr>
            <p:nvPr/>
          </p:nvSpPr>
          <p:spPr bwMode="auto">
            <a:xfrm>
              <a:off x="1440" y="1296"/>
              <a:ext cx="2976" cy="960"/>
            </a:xfrm>
            <a:prstGeom prst="line">
              <a:avLst/>
            </a:prstGeom>
            <a:noFill/>
            <a:ln w="19050">
              <a:solidFill>
                <a:srgbClr val="FF0000"/>
              </a:solidFill>
              <a:round/>
              <a:headEnd/>
              <a:tailEnd type="triangle" w="med" len="med"/>
            </a:ln>
          </p:spPr>
          <p:txBody>
            <a:bodyPr/>
            <a:lstStyle/>
            <a:p>
              <a:endParaRPr lang="en-US">
                <a:solidFill>
                  <a:prstClr val="black"/>
                </a:solidFill>
              </a:endParaRPr>
            </a:p>
          </p:txBody>
        </p:sp>
        <p:sp>
          <p:nvSpPr>
            <p:cNvPr id="24592" name="Line 22"/>
            <p:cNvSpPr>
              <a:spLocks noChangeShapeType="1"/>
            </p:cNvSpPr>
            <p:nvPr/>
          </p:nvSpPr>
          <p:spPr bwMode="auto">
            <a:xfrm>
              <a:off x="1440" y="1296"/>
              <a:ext cx="1494" cy="330"/>
            </a:xfrm>
            <a:prstGeom prst="line">
              <a:avLst/>
            </a:prstGeom>
            <a:noFill/>
            <a:ln w="19050">
              <a:solidFill>
                <a:srgbClr val="FF0000"/>
              </a:solidFill>
              <a:round/>
              <a:headEnd/>
              <a:tailEnd type="triangle" w="med" len="med"/>
            </a:ln>
          </p:spPr>
          <p:txBody>
            <a:bodyPr/>
            <a:lstStyle/>
            <a:p>
              <a:endParaRPr lang="en-US">
                <a:solidFill>
                  <a:prstClr val="black"/>
                </a:solidFill>
              </a:endParaRPr>
            </a:p>
          </p:txBody>
        </p:sp>
        <p:sp>
          <p:nvSpPr>
            <p:cNvPr id="24593" name="Line 23"/>
            <p:cNvSpPr>
              <a:spLocks noChangeShapeType="1"/>
            </p:cNvSpPr>
            <p:nvPr/>
          </p:nvSpPr>
          <p:spPr bwMode="auto">
            <a:xfrm>
              <a:off x="1440" y="1296"/>
              <a:ext cx="1500" cy="192"/>
            </a:xfrm>
            <a:prstGeom prst="line">
              <a:avLst/>
            </a:prstGeom>
            <a:noFill/>
            <a:ln w="19050">
              <a:solidFill>
                <a:srgbClr val="FF0000"/>
              </a:solidFill>
              <a:round/>
              <a:headEnd/>
              <a:tailEnd type="triangle" w="med" len="med"/>
            </a:ln>
          </p:spPr>
          <p:txBody>
            <a:bodyPr/>
            <a:lstStyle/>
            <a:p>
              <a:endParaRPr lang="en-US">
                <a:solidFill>
                  <a:prstClr val="black"/>
                </a:solidFill>
              </a:endParaRPr>
            </a:p>
          </p:txBody>
        </p:sp>
        <p:sp>
          <p:nvSpPr>
            <p:cNvPr id="24594" name="Line 24"/>
            <p:cNvSpPr>
              <a:spLocks noChangeShapeType="1"/>
            </p:cNvSpPr>
            <p:nvPr/>
          </p:nvSpPr>
          <p:spPr bwMode="auto">
            <a:xfrm>
              <a:off x="1440" y="1296"/>
              <a:ext cx="1482" cy="72"/>
            </a:xfrm>
            <a:prstGeom prst="line">
              <a:avLst/>
            </a:prstGeom>
            <a:noFill/>
            <a:ln w="19050">
              <a:solidFill>
                <a:srgbClr val="FF0000"/>
              </a:solidFill>
              <a:round/>
              <a:headEnd/>
              <a:tailEnd type="triangle" w="med" len="med"/>
            </a:ln>
          </p:spPr>
          <p:txBody>
            <a:bodyPr/>
            <a:lstStyle/>
            <a:p>
              <a:endParaRPr lang="en-US">
                <a:solidFill>
                  <a:prstClr val="black"/>
                </a:solidFill>
              </a:endParaRPr>
            </a:p>
          </p:txBody>
        </p:sp>
      </p:grpSp>
      <p:grpSp>
        <p:nvGrpSpPr>
          <p:cNvPr id="3" name="Group 34"/>
          <p:cNvGrpSpPr>
            <a:grpSpLocks/>
          </p:cNvGrpSpPr>
          <p:nvPr/>
        </p:nvGrpSpPr>
        <p:grpSpPr bwMode="auto">
          <a:xfrm>
            <a:off x="4114800" y="2495550"/>
            <a:ext cx="4457700" cy="571500"/>
            <a:chOff x="1632" y="1572"/>
            <a:chExt cx="2808" cy="360"/>
          </a:xfrm>
        </p:grpSpPr>
        <p:sp>
          <p:nvSpPr>
            <p:cNvPr id="24587" name="Line 27"/>
            <p:cNvSpPr>
              <a:spLocks noChangeShapeType="1"/>
            </p:cNvSpPr>
            <p:nvPr/>
          </p:nvSpPr>
          <p:spPr bwMode="auto">
            <a:xfrm flipV="1">
              <a:off x="1632" y="1572"/>
              <a:ext cx="1302" cy="108"/>
            </a:xfrm>
            <a:prstGeom prst="line">
              <a:avLst/>
            </a:prstGeom>
            <a:noFill/>
            <a:ln w="19050">
              <a:solidFill>
                <a:schemeClr val="folHlink"/>
              </a:solidFill>
              <a:round/>
              <a:headEnd/>
              <a:tailEnd type="triangle" w="med" len="med"/>
            </a:ln>
          </p:spPr>
          <p:txBody>
            <a:bodyPr/>
            <a:lstStyle/>
            <a:p>
              <a:endParaRPr lang="en-US">
                <a:solidFill>
                  <a:prstClr val="black"/>
                </a:solidFill>
              </a:endParaRPr>
            </a:p>
          </p:txBody>
        </p:sp>
        <p:sp>
          <p:nvSpPr>
            <p:cNvPr id="24588" name="Line 28"/>
            <p:cNvSpPr>
              <a:spLocks noChangeShapeType="1"/>
            </p:cNvSpPr>
            <p:nvPr/>
          </p:nvSpPr>
          <p:spPr bwMode="auto">
            <a:xfrm>
              <a:off x="1632" y="1680"/>
              <a:ext cx="1302" cy="6"/>
            </a:xfrm>
            <a:prstGeom prst="line">
              <a:avLst/>
            </a:prstGeom>
            <a:noFill/>
            <a:ln w="19050">
              <a:solidFill>
                <a:schemeClr val="folHlink"/>
              </a:solidFill>
              <a:round/>
              <a:headEnd/>
              <a:tailEnd type="triangle" w="med" len="med"/>
            </a:ln>
          </p:spPr>
          <p:txBody>
            <a:bodyPr/>
            <a:lstStyle/>
            <a:p>
              <a:endParaRPr lang="en-US">
                <a:solidFill>
                  <a:prstClr val="black"/>
                </a:solidFill>
              </a:endParaRPr>
            </a:p>
          </p:txBody>
        </p:sp>
        <p:sp>
          <p:nvSpPr>
            <p:cNvPr id="24589" name="Line 29"/>
            <p:cNvSpPr>
              <a:spLocks noChangeShapeType="1"/>
            </p:cNvSpPr>
            <p:nvPr/>
          </p:nvSpPr>
          <p:spPr bwMode="auto">
            <a:xfrm>
              <a:off x="1632" y="1680"/>
              <a:ext cx="2808" cy="192"/>
            </a:xfrm>
            <a:prstGeom prst="line">
              <a:avLst/>
            </a:prstGeom>
            <a:noFill/>
            <a:ln w="19050">
              <a:solidFill>
                <a:schemeClr val="folHlink"/>
              </a:solidFill>
              <a:round/>
              <a:headEnd/>
              <a:tailEnd type="triangle" w="med" len="med"/>
            </a:ln>
          </p:spPr>
          <p:txBody>
            <a:bodyPr/>
            <a:lstStyle/>
            <a:p>
              <a:endParaRPr lang="en-US">
                <a:solidFill>
                  <a:prstClr val="black"/>
                </a:solidFill>
              </a:endParaRPr>
            </a:p>
          </p:txBody>
        </p:sp>
        <p:sp>
          <p:nvSpPr>
            <p:cNvPr id="24590" name="Line 30"/>
            <p:cNvSpPr>
              <a:spLocks noChangeShapeType="1"/>
            </p:cNvSpPr>
            <p:nvPr/>
          </p:nvSpPr>
          <p:spPr bwMode="auto">
            <a:xfrm>
              <a:off x="1632" y="1680"/>
              <a:ext cx="1302" cy="252"/>
            </a:xfrm>
            <a:prstGeom prst="line">
              <a:avLst/>
            </a:prstGeom>
            <a:noFill/>
            <a:ln w="19050">
              <a:solidFill>
                <a:schemeClr val="folHlink"/>
              </a:solidFill>
              <a:round/>
              <a:headEnd/>
              <a:tailEnd type="triangle" w="med" len="med"/>
            </a:ln>
          </p:spPr>
          <p:txBody>
            <a:bodyPr/>
            <a:lstStyle/>
            <a:p>
              <a:endParaRPr lang="en-US">
                <a:solidFill>
                  <a:prstClr val="black"/>
                </a:solidFill>
              </a:endParaRPr>
            </a:p>
          </p:txBody>
        </p:sp>
      </p:grpSp>
      <p:sp>
        <p:nvSpPr>
          <p:cNvPr id="24583" name="Oval 31"/>
          <p:cNvSpPr>
            <a:spLocks noChangeArrowheads="1"/>
          </p:cNvSpPr>
          <p:nvPr/>
        </p:nvSpPr>
        <p:spPr bwMode="auto">
          <a:xfrm>
            <a:off x="3765550" y="2025650"/>
            <a:ext cx="76200" cy="76200"/>
          </a:xfrm>
          <a:prstGeom prst="ellipse">
            <a:avLst/>
          </a:prstGeom>
          <a:solidFill>
            <a:srgbClr val="FF0000"/>
          </a:solidFill>
          <a:ln w="9525">
            <a:solidFill>
              <a:schemeClr val="tx1"/>
            </a:solidFill>
            <a:round/>
            <a:headEnd/>
            <a:tailEnd/>
          </a:ln>
        </p:spPr>
        <p:txBody>
          <a:bodyPr wrap="none" anchor="ctr"/>
          <a:lstStyle/>
          <a:p>
            <a:endParaRPr lang="en-US">
              <a:solidFill>
                <a:prstClr val="black"/>
              </a:solidFill>
              <a:latin typeface="Calibri"/>
            </a:endParaRPr>
          </a:p>
        </p:txBody>
      </p:sp>
      <p:sp>
        <p:nvSpPr>
          <p:cNvPr id="24584" name="Oval 32"/>
          <p:cNvSpPr>
            <a:spLocks noChangeArrowheads="1"/>
          </p:cNvSpPr>
          <p:nvPr/>
        </p:nvSpPr>
        <p:spPr bwMode="auto">
          <a:xfrm>
            <a:off x="4083050" y="2633663"/>
            <a:ext cx="76200" cy="76200"/>
          </a:xfrm>
          <a:prstGeom prst="ellipse">
            <a:avLst/>
          </a:prstGeom>
          <a:solidFill>
            <a:schemeClr val="folHlink"/>
          </a:solidFill>
          <a:ln w="9525">
            <a:solidFill>
              <a:schemeClr val="tx1"/>
            </a:solidFill>
            <a:round/>
            <a:headEnd/>
            <a:tailEnd/>
          </a:ln>
        </p:spPr>
        <p:txBody>
          <a:bodyPr wrap="none" anchor="ctr"/>
          <a:lstStyle/>
          <a:p>
            <a:endParaRPr lang="en-US">
              <a:solidFill>
                <a:prstClr val="black"/>
              </a:solidFill>
              <a:latin typeface="Calibri"/>
            </a:endParaRPr>
          </a:p>
        </p:txBody>
      </p:sp>
      <p:sp>
        <p:nvSpPr>
          <p:cNvPr id="543779" name="Rectangle 35"/>
          <p:cNvSpPr>
            <a:spLocks noChangeArrowheads="1"/>
          </p:cNvSpPr>
          <p:nvPr/>
        </p:nvSpPr>
        <p:spPr bwMode="auto">
          <a:xfrm>
            <a:off x="2209800" y="5943600"/>
            <a:ext cx="7772400" cy="609600"/>
          </a:xfrm>
          <a:prstGeom prst="rect">
            <a:avLst/>
          </a:prstGeom>
          <a:noFill/>
          <a:ln w="9525">
            <a:noFill/>
            <a:miter lim="800000"/>
            <a:headEnd/>
            <a:tailEnd/>
          </a:ln>
        </p:spPr>
        <p:txBody>
          <a:bodyPr/>
          <a:lstStyle/>
          <a:p>
            <a:pPr marL="1143000" lvl="2" indent="-228600">
              <a:spcBef>
                <a:spcPct val="20000"/>
              </a:spcBef>
              <a:buFontTx/>
              <a:buChar char="–"/>
            </a:pPr>
            <a:endParaRPr lang="en-US">
              <a:solidFill>
                <a:prstClr val="black"/>
              </a:solidFill>
            </a:endParaRPr>
          </a:p>
        </p:txBody>
      </p:sp>
      <p:sp>
        <p:nvSpPr>
          <p:cNvPr id="24586" name="TextBox 17"/>
          <p:cNvSpPr txBox="1">
            <a:spLocks noChangeArrowheads="1"/>
          </p:cNvSpPr>
          <p:nvPr/>
        </p:nvSpPr>
        <p:spPr bwMode="auto">
          <a:xfrm>
            <a:off x="1524000" y="6550028"/>
            <a:ext cx="1492250" cy="307975"/>
          </a:xfrm>
          <a:prstGeom prst="rect">
            <a:avLst/>
          </a:prstGeom>
          <a:noFill/>
          <a:ln w="9525">
            <a:noFill/>
            <a:miter lim="800000"/>
            <a:headEnd/>
            <a:tailEnd/>
          </a:ln>
        </p:spPr>
        <p:txBody>
          <a:bodyPr wrap="none">
            <a:spAutoFit/>
          </a:bodyPr>
          <a:lstStyle/>
          <a:p>
            <a:r>
              <a:rPr lang="en-US" sz="1400">
                <a:solidFill>
                  <a:prstClr val="black"/>
                </a:solidFill>
                <a:latin typeface="Calibri"/>
              </a:rPr>
              <a:t>Slide source: Seitz</a:t>
            </a:r>
          </a:p>
        </p:txBody>
      </p:sp>
    </p:spTree>
    <p:extLst>
      <p:ext uri="{BB962C8B-B14F-4D97-AF65-F5344CB8AC3E}">
        <p14:creationId xmlns:p14="http://schemas.microsoft.com/office/powerpoint/2010/main" val="8865927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nodePh="1">
                                  <p:stCondLst>
                                    <p:cond delay="0"/>
                                  </p:stCondLst>
                                  <p:endCondLst>
                                    <p:cond evt="begin" delay="0">
                                      <p:tn val="13"/>
                                    </p:cond>
                                  </p:endCondLst>
                                  <p:childTnLst>
                                    <p:set>
                                      <p:cBhvr>
                                        <p:cTn id="14" dur="1" fill="hold">
                                          <p:stCondLst>
                                            <p:cond delay="499"/>
                                          </p:stCondLst>
                                        </p:cTn>
                                        <p:tgtEl>
                                          <p:spTgt spid="54377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779" grpId="0" build="p"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3">
            <a:extLst>
              <a:ext uri="{28A0092B-C50C-407E-A947-70E740481C1C}">
                <a14:useLocalDpi xmlns:a14="http://schemas.microsoft.com/office/drawing/2010/main" val="0"/>
              </a:ext>
            </a:extLst>
          </a:blip>
          <a:srcRect t="18013"/>
          <a:stretch>
            <a:fillRect/>
          </a:stretch>
        </p:blipFill>
        <p:spPr bwMode="auto">
          <a:xfrm>
            <a:off x="952500" y="634005"/>
            <a:ext cx="10287000" cy="5906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Rectangle 3"/>
          <p:cNvSpPr>
            <a:spLocks noGrp="1" noChangeArrowheads="1"/>
          </p:cNvSpPr>
          <p:nvPr>
            <p:ph type="title"/>
          </p:nvPr>
        </p:nvSpPr>
        <p:spPr/>
        <p:txBody>
          <a:bodyPr/>
          <a:lstStyle/>
          <a:p>
            <a:r>
              <a:rPr lang="en-US" altLang="en-US"/>
              <a:t>Sharpening</a:t>
            </a:r>
          </a:p>
        </p:txBody>
      </p:sp>
      <p:sp>
        <p:nvSpPr>
          <p:cNvPr id="53252" name="Text Box 5"/>
          <p:cNvSpPr txBox="1">
            <a:spLocks noChangeArrowheads="1"/>
          </p:cNvSpPr>
          <p:nvPr/>
        </p:nvSpPr>
        <p:spPr bwMode="auto">
          <a:xfrm>
            <a:off x="8991603" y="6553200"/>
            <a:ext cx="1495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prstClr val="black"/>
                </a:solidFill>
              </a:rPr>
              <a:t>Source: D. Lowe</a:t>
            </a:r>
          </a:p>
        </p:txBody>
      </p:sp>
    </p:spTree>
    <p:extLst>
      <p:ext uri="{BB962C8B-B14F-4D97-AF65-F5344CB8AC3E}">
        <p14:creationId xmlns:p14="http://schemas.microsoft.com/office/powerpoint/2010/main" val="162518975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ltLang="en-US"/>
              <a:t>Other filters</a:t>
            </a:r>
          </a:p>
        </p:txBody>
      </p:sp>
      <p:grpSp>
        <p:nvGrpSpPr>
          <p:cNvPr id="54275" name="Group 5"/>
          <p:cNvGrpSpPr>
            <a:grpSpLocks noChangeAspect="1"/>
          </p:cNvGrpSpPr>
          <p:nvPr/>
        </p:nvGrpSpPr>
        <p:grpSpPr bwMode="auto">
          <a:xfrm>
            <a:off x="5410200" y="3200400"/>
            <a:ext cx="1390650" cy="1371600"/>
            <a:chOff x="144" y="144"/>
            <a:chExt cx="1152" cy="1136"/>
          </a:xfrm>
        </p:grpSpPr>
        <p:sp>
          <p:nvSpPr>
            <p:cNvPr id="54280"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54281"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0</a:t>
              </a:r>
            </a:p>
          </p:txBody>
        </p:sp>
        <p:sp>
          <p:nvSpPr>
            <p:cNvPr id="54282"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54283"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-2</a:t>
              </a:r>
            </a:p>
          </p:txBody>
        </p:sp>
        <p:sp>
          <p:nvSpPr>
            <p:cNvPr id="54284"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0</a:t>
              </a:r>
            </a:p>
          </p:txBody>
        </p:sp>
        <p:sp>
          <p:nvSpPr>
            <p:cNvPr id="54285"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2</a:t>
              </a:r>
            </a:p>
          </p:txBody>
        </p:sp>
        <p:sp>
          <p:nvSpPr>
            <p:cNvPr id="54286"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54287"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0</a:t>
              </a:r>
            </a:p>
          </p:txBody>
        </p:sp>
        <p:sp>
          <p:nvSpPr>
            <p:cNvPr id="54288"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54289"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4290"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4291"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4292"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4293"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4294"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4295"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4296"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54276" name="Picture 4" descr="C:\Documents and Settings\Derek Hoiem\My Documents\Classes\Spring10 - Computer Vision\figs\einste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3" y="1371600"/>
            <a:ext cx="36290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3" name="Picture 5" descr="C:\Documents and Settings\Derek Hoiem\My Documents\Classes\Spring10 - Computer Vision\figs\einstein_sobel_v.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8978" y="1371600"/>
            <a:ext cx="36290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TextBox 67"/>
          <p:cNvSpPr txBox="1">
            <a:spLocks noChangeArrowheads="1"/>
          </p:cNvSpPr>
          <p:nvPr/>
        </p:nvSpPr>
        <p:spPr bwMode="auto">
          <a:xfrm>
            <a:off x="8001003" y="6019803"/>
            <a:ext cx="20097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prstClr val="black"/>
                </a:solidFill>
              </a:rPr>
              <a:t>Vertical Edge</a:t>
            </a:r>
          </a:p>
          <a:p>
            <a:pPr algn="ctr" eaLnBrk="1" hangingPunct="1"/>
            <a:r>
              <a:rPr lang="en-US" altLang="en-US" sz="2000">
                <a:solidFill>
                  <a:prstClr val="black"/>
                </a:solidFill>
              </a:rPr>
              <a:t>(absolute value)</a:t>
            </a:r>
          </a:p>
        </p:txBody>
      </p:sp>
      <p:sp>
        <p:nvSpPr>
          <p:cNvPr id="69" name="TextBox 68"/>
          <p:cNvSpPr txBox="1">
            <a:spLocks noChangeArrowheads="1"/>
          </p:cNvSpPr>
          <p:nvPr/>
        </p:nvSpPr>
        <p:spPr bwMode="auto">
          <a:xfrm>
            <a:off x="5702300" y="4648200"/>
            <a:ext cx="774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rPr>
              <a:t>Sobel</a:t>
            </a:r>
          </a:p>
        </p:txBody>
      </p:sp>
    </p:spTree>
    <p:extLst>
      <p:ext uri="{BB962C8B-B14F-4D97-AF65-F5344CB8AC3E}">
        <p14:creationId xmlns:p14="http://schemas.microsoft.com/office/powerpoint/2010/main" val="36959547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469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69"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altLang="en-US"/>
              <a:t>Other filters</a:t>
            </a:r>
          </a:p>
        </p:txBody>
      </p:sp>
      <p:grpSp>
        <p:nvGrpSpPr>
          <p:cNvPr id="55299" name="Group 5"/>
          <p:cNvGrpSpPr>
            <a:grpSpLocks noChangeAspect="1"/>
          </p:cNvGrpSpPr>
          <p:nvPr/>
        </p:nvGrpSpPr>
        <p:grpSpPr bwMode="auto">
          <a:xfrm>
            <a:off x="5410200" y="3211513"/>
            <a:ext cx="1390650" cy="1371600"/>
            <a:chOff x="144" y="144"/>
            <a:chExt cx="1152" cy="1136"/>
          </a:xfrm>
        </p:grpSpPr>
        <p:sp>
          <p:nvSpPr>
            <p:cNvPr id="55304"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55305"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-2</a:t>
              </a:r>
            </a:p>
          </p:txBody>
        </p:sp>
        <p:sp>
          <p:nvSpPr>
            <p:cNvPr id="55306"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55307"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0</a:t>
              </a:r>
            </a:p>
          </p:txBody>
        </p:sp>
        <p:sp>
          <p:nvSpPr>
            <p:cNvPr id="55308"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0</a:t>
              </a:r>
            </a:p>
          </p:txBody>
        </p:sp>
        <p:sp>
          <p:nvSpPr>
            <p:cNvPr id="55309"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0</a:t>
              </a:r>
            </a:p>
          </p:txBody>
        </p:sp>
        <p:sp>
          <p:nvSpPr>
            <p:cNvPr id="55310"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55311"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2</a:t>
              </a:r>
            </a:p>
          </p:txBody>
        </p:sp>
        <p:sp>
          <p:nvSpPr>
            <p:cNvPr id="55312"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55313"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5314"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5315"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5316"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5317"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5318"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5319"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5320"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sp>
        <p:nvSpPr>
          <p:cNvPr id="67" name="TextBox 66"/>
          <p:cNvSpPr txBox="1">
            <a:spLocks noChangeArrowheads="1"/>
          </p:cNvSpPr>
          <p:nvPr/>
        </p:nvSpPr>
        <p:spPr bwMode="auto">
          <a:xfrm>
            <a:off x="8001003" y="6019803"/>
            <a:ext cx="20097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000">
                <a:solidFill>
                  <a:prstClr val="black"/>
                </a:solidFill>
              </a:rPr>
              <a:t>Horizontal Edge</a:t>
            </a:r>
          </a:p>
          <a:p>
            <a:pPr algn="ctr" eaLnBrk="1" hangingPunct="1"/>
            <a:r>
              <a:rPr lang="en-US" altLang="en-US" sz="2000">
                <a:solidFill>
                  <a:prstClr val="black"/>
                </a:solidFill>
              </a:rPr>
              <a:t>(absolute value)</a:t>
            </a:r>
          </a:p>
        </p:txBody>
      </p:sp>
      <p:pic>
        <p:nvPicPr>
          <p:cNvPr id="55301" name="Picture 4" descr="C:\Documents and Settings\Derek Hoiem\My Documents\Classes\Spring10 - Computer Vision\figs\einste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3" y="1371600"/>
            <a:ext cx="36290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87" name="Picture 3" descr="C:\Documents and Settings\Derek Hoiem\My Documents\Classes\Spring10 - Computer Vision\figs\einstein_sobel_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8978" y="1371600"/>
            <a:ext cx="3629025"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extBox 48"/>
          <p:cNvSpPr txBox="1">
            <a:spLocks noChangeArrowheads="1"/>
          </p:cNvSpPr>
          <p:nvPr/>
        </p:nvSpPr>
        <p:spPr bwMode="auto">
          <a:xfrm>
            <a:off x="5702300" y="4659316"/>
            <a:ext cx="774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rPr>
              <a:t>Sobel</a:t>
            </a:r>
          </a:p>
        </p:txBody>
      </p:sp>
    </p:spTree>
    <p:extLst>
      <p:ext uri="{BB962C8B-B14F-4D97-AF65-F5344CB8AC3E}">
        <p14:creationId xmlns:p14="http://schemas.microsoft.com/office/powerpoint/2010/main" val="33685846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558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49"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tLang="en-US" dirty="0"/>
              <a:t>Filtering vs. Convolution</a:t>
            </a:r>
          </a:p>
        </p:txBody>
      </p:sp>
      <p:sp>
        <p:nvSpPr>
          <p:cNvPr id="57347" name="Content Placeholder 2"/>
          <p:cNvSpPr>
            <a:spLocks noGrp="1"/>
          </p:cNvSpPr>
          <p:nvPr>
            <p:ph idx="1"/>
          </p:nvPr>
        </p:nvSpPr>
        <p:spPr>
          <a:xfrm>
            <a:off x="609600" y="1447800"/>
            <a:ext cx="10972800" cy="4678363"/>
          </a:xfrm>
        </p:spPr>
        <p:txBody>
          <a:bodyPr/>
          <a:lstStyle/>
          <a:p>
            <a:r>
              <a:rPr lang="en-US" altLang="en-US" dirty="0"/>
              <a:t>2d filtering</a:t>
            </a:r>
          </a:p>
          <a:p>
            <a:pPr lvl="1"/>
            <a:endParaRPr lang="en-US" altLang="en-US" dirty="0"/>
          </a:p>
          <a:p>
            <a:pPr>
              <a:buFont typeface="Arial" panose="020B0604020202020204" pitchFamily="34" charset="0"/>
              <a:buNone/>
            </a:pPr>
            <a:endParaRPr lang="en-US" altLang="en-US" dirty="0"/>
          </a:p>
          <a:p>
            <a:pPr>
              <a:buFont typeface="Arial" panose="020B0604020202020204" pitchFamily="34" charset="0"/>
              <a:buNone/>
            </a:pPr>
            <a:endParaRPr lang="en-US" altLang="en-US" dirty="0"/>
          </a:p>
          <a:p>
            <a:r>
              <a:rPr lang="en-US" altLang="en-US" dirty="0"/>
              <a:t>2d convolution</a:t>
            </a:r>
          </a:p>
        </p:txBody>
      </p:sp>
      <p:graphicFrame>
        <p:nvGraphicFramePr>
          <p:cNvPr id="57348" name="Object 381"/>
          <p:cNvGraphicFramePr>
            <a:graphicFrameLocks noChangeAspect="1"/>
          </p:cNvGraphicFramePr>
          <p:nvPr/>
        </p:nvGraphicFramePr>
        <p:xfrm>
          <a:off x="3429000" y="4739765"/>
          <a:ext cx="4997450" cy="874712"/>
        </p:xfrm>
        <a:graphic>
          <a:graphicData uri="http://schemas.openxmlformats.org/presentationml/2006/ole">
            <mc:AlternateContent xmlns:mc="http://schemas.openxmlformats.org/markup-compatibility/2006">
              <mc:Choice xmlns:v="urn:schemas-microsoft-com:vml" Requires="v">
                <p:oleObj name="Equation" r:id="rId3" imgW="2031840" imgH="355320" progId="Equation.3">
                  <p:embed/>
                </p:oleObj>
              </mc:Choice>
              <mc:Fallback>
                <p:oleObj name="Equation" r:id="rId3" imgW="2031840" imgH="355320" progId="Equation.3">
                  <p:embed/>
                  <p:pic>
                    <p:nvPicPr>
                      <p:cNvPr id="57348" name="Object 381"/>
                      <p:cNvPicPr>
                        <a:picLocks noChangeAspect="1" noChangeArrowheads="1"/>
                      </p:cNvPicPr>
                      <p:nvPr/>
                    </p:nvPicPr>
                    <p:blipFill>
                      <a:blip r:embed="rId4"/>
                      <a:srcRect/>
                      <a:stretch>
                        <a:fillRect/>
                      </a:stretch>
                    </p:blipFill>
                    <p:spPr bwMode="auto">
                      <a:xfrm>
                        <a:off x="3429000" y="4739765"/>
                        <a:ext cx="4997450" cy="874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7349" name="TextBox 5"/>
          <p:cNvSpPr txBox="1">
            <a:spLocks noChangeArrowheads="1"/>
          </p:cNvSpPr>
          <p:nvPr/>
        </p:nvSpPr>
        <p:spPr bwMode="auto">
          <a:xfrm>
            <a:off x="6553200" y="1204692"/>
            <a:ext cx="29418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ourier"/>
                <a:ea typeface="+mn-ea"/>
                <a:cs typeface="Arial" panose="020B0604020202020204" pitchFamily="34" charset="0"/>
              </a:rPr>
              <a:t>I=image,  size m x n</a:t>
            </a:r>
          </a:p>
        </p:txBody>
      </p:sp>
      <p:sp>
        <p:nvSpPr>
          <p:cNvPr id="57350" name="TextBox 6"/>
          <p:cNvSpPr txBox="1">
            <a:spLocks noChangeArrowheads="1"/>
          </p:cNvSpPr>
          <p:nvPr/>
        </p:nvSpPr>
        <p:spPr bwMode="auto">
          <a:xfrm>
            <a:off x="6553200" y="794822"/>
            <a:ext cx="3429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ourier"/>
                <a:ea typeface="+mn-ea"/>
                <a:cs typeface="Arial" panose="020B0604020202020204" pitchFamily="34" charset="0"/>
              </a:rPr>
              <a:t>f=filter, size k x l</a:t>
            </a:r>
          </a:p>
        </p:txBody>
      </p:sp>
      <p:graphicFrame>
        <p:nvGraphicFramePr>
          <p:cNvPr id="57353" name="Object 3"/>
          <p:cNvGraphicFramePr>
            <a:graphicFrameLocks noChangeAspect="1"/>
          </p:cNvGraphicFramePr>
          <p:nvPr/>
        </p:nvGraphicFramePr>
        <p:xfrm>
          <a:off x="3425952" y="2353358"/>
          <a:ext cx="4997450" cy="874713"/>
        </p:xfrm>
        <a:graphic>
          <a:graphicData uri="http://schemas.openxmlformats.org/presentationml/2006/ole">
            <mc:AlternateContent xmlns:mc="http://schemas.openxmlformats.org/markup-compatibility/2006">
              <mc:Choice xmlns:v="urn:schemas-microsoft-com:vml" Requires="v">
                <p:oleObj name="Equation" r:id="rId5" imgW="2031840" imgH="355320" progId="Equation.3">
                  <p:embed/>
                </p:oleObj>
              </mc:Choice>
              <mc:Fallback>
                <p:oleObj name="Equation" r:id="rId5" imgW="2031840" imgH="355320" progId="Equation.3">
                  <p:embed/>
                  <p:pic>
                    <p:nvPicPr>
                      <p:cNvPr id="57353" name="Object 3"/>
                      <p:cNvPicPr>
                        <a:picLocks noChangeAspect="1" noChangeArrowheads="1"/>
                      </p:cNvPicPr>
                      <p:nvPr/>
                    </p:nvPicPr>
                    <p:blipFill>
                      <a:blip r:embed="rId6"/>
                      <a:srcRect/>
                      <a:stretch>
                        <a:fillRect/>
                      </a:stretch>
                    </p:blipFill>
                    <p:spPr bwMode="auto">
                      <a:xfrm>
                        <a:off x="3425952" y="2353358"/>
                        <a:ext cx="4997450"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Rectangle 1"/>
          <p:cNvSpPr/>
          <p:nvPr/>
        </p:nvSpPr>
        <p:spPr>
          <a:xfrm>
            <a:off x="609600" y="6416455"/>
            <a:ext cx="11430000"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charset="0"/>
                <a:ea typeface="+mn-ea"/>
                <a:cs typeface="+mn-cs"/>
              </a:rPr>
              <a:t>In Python you can use </a:t>
            </a:r>
            <a:r>
              <a:rPr kumimoji="0" lang="en-US" altLang="en-US" sz="1800" b="0" i="0" u="none" strike="noStrike" kern="1200" cap="none" spc="0" normalizeH="0" baseline="0" noProof="0" dirty="0">
                <a:ln>
                  <a:noFill/>
                </a:ln>
                <a:solidFill>
                  <a:prstClr val="black"/>
                </a:solidFill>
                <a:effectLst/>
                <a:uLnTx/>
                <a:uFillTx/>
                <a:latin typeface="Arial" charset="0"/>
                <a:ea typeface="+mn-ea"/>
                <a:cs typeface="+mn-cs"/>
                <a:hlinkClick r:id="rId7"/>
              </a:rPr>
              <a:t>https://docs.scipy.org/doc/scipy/reference/generated/scipy.signal.convolve2d.html</a:t>
            </a:r>
            <a:endParaRPr kumimoji="0" lang="en-US" altLang="en-US" sz="1800" b="0"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4" name="TextBox 3">
            <a:extLst>
              <a:ext uri="{FF2B5EF4-FFF2-40B4-BE49-F238E27FC236}">
                <a16:creationId xmlns:a16="http://schemas.microsoft.com/office/drawing/2014/main" id="{B88175A4-4AEB-DB0C-7053-0D101970D9B9}"/>
              </a:ext>
            </a:extLst>
          </p:cNvPr>
          <p:cNvSpPr txBox="1"/>
          <p:nvPr/>
        </p:nvSpPr>
        <p:spPr>
          <a:xfrm>
            <a:off x="1828800" y="1614562"/>
            <a:ext cx="8991600" cy="3046988"/>
          </a:xfrm>
          <a:prstGeom prst="rect">
            <a:avLst/>
          </a:prstGeom>
          <a:solidFill>
            <a:schemeClr val="bg2">
              <a:lumMod val="90000"/>
            </a:schemeClr>
          </a:solidFill>
          <a:effectLst>
            <a:outerShdw blurRad="50800" dist="38100" dir="2700000" algn="tl" rotWithShape="0">
              <a:prstClr val="black">
                <a:alpha val="40000"/>
              </a:prstClr>
            </a:outerShdw>
          </a:effectLst>
        </p:spPr>
        <p:txBody>
          <a:bodyPr wrap="square">
            <a:spAutoFit/>
          </a:bodyPr>
          <a:lstStyle/>
          <a:p>
            <a:r>
              <a:rPr lang="en-US" sz="3200" b="0" i="0" u="none" strike="noStrike" dirty="0">
                <a:solidFill>
                  <a:srgbClr val="000000"/>
                </a:solidFill>
                <a:effectLst/>
                <a:latin typeface="Arial" panose="020B0604020202020204" pitchFamily="34" charset="0"/>
              </a:rPr>
              <a:t> “Many readers will skim over formulas on their first reading of your exposition. Therefore, your sentences should flow smoothly when all but the simplest formulas are replaced by “blah” or some other grunting noise.” </a:t>
            </a:r>
            <a:br>
              <a:rPr lang="en-US" sz="3200" b="0" i="0" u="none" strike="noStrike" dirty="0">
                <a:solidFill>
                  <a:srgbClr val="000000"/>
                </a:solidFill>
                <a:effectLst/>
                <a:latin typeface="Arial" panose="020B0604020202020204" pitchFamily="34" charset="0"/>
              </a:rPr>
            </a:br>
            <a:r>
              <a:rPr lang="en-US" sz="3200" b="0" i="0" u="none" strike="noStrike" dirty="0">
                <a:solidFill>
                  <a:srgbClr val="000000"/>
                </a:solidFill>
                <a:effectLst/>
                <a:latin typeface="Arial" panose="020B0604020202020204" pitchFamily="34" charset="0"/>
              </a:rPr>
              <a:t>- Donald Knuth.</a:t>
            </a:r>
            <a:endParaRPr lang="en-US" sz="3200" dirty="0"/>
          </a:p>
        </p:txBody>
      </p:sp>
    </p:spTree>
    <p:extLst>
      <p:ext uri="{BB962C8B-B14F-4D97-AF65-F5344CB8AC3E}">
        <p14:creationId xmlns:p14="http://schemas.microsoft.com/office/powerpoint/2010/main" val="308911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body" idx="1"/>
          </p:nvPr>
        </p:nvSpPr>
        <p:spPr>
          <a:xfrm>
            <a:off x="1676400" y="1447800"/>
            <a:ext cx="8839200" cy="4953000"/>
          </a:xfrm>
        </p:spPr>
        <p:txBody>
          <a:bodyPr/>
          <a:lstStyle/>
          <a:p>
            <a:pPr eaLnBrk="1" hangingPunct="1">
              <a:lnSpc>
                <a:spcPct val="80000"/>
              </a:lnSpc>
            </a:pPr>
            <a:r>
              <a:rPr lang="en-US" altLang="en-US" sz="2000" dirty="0"/>
              <a:t>Weight contributions of neighboring pixels by nearness</a:t>
            </a:r>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1600" dirty="0"/>
          </a:p>
          <a:p>
            <a:pPr eaLnBrk="1" hangingPunct="1">
              <a:lnSpc>
                <a:spcPct val="80000"/>
              </a:lnSpc>
            </a:pPr>
            <a:endParaRPr lang="en-US" altLang="en-US" sz="2000" dirty="0"/>
          </a:p>
          <a:p>
            <a:pPr eaLnBrk="1" hangingPunct="1">
              <a:lnSpc>
                <a:spcPct val="80000"/>
              </a:lnSpc>
            </a:pPr>
            <a:endParaRPr lang="en-US" altLang="en-US" sz="2000" dirty="0"/>
          </a:p>
          <a:p>
            <a:pPr eaLnBrk="1" hangingPunct="1">
              <a:lnSpc>
                <a:spcPct val="80000"/>
              </a:lnSpc>
              <a:buFont typeface="Arial" panose="020B0604020202020204" pitchFamily="34" charset="0"/>
              <a:buNone/>
            </a:pPr>
            <a:endParaRPr lang="en-US" altLang="en-US" sz="2000" dirty="0"/>
          </a:p>
          <a:p>
            <a:pPr eaLnBrk="1" hangingPunct="1">
              <a:lnSpc>
                <a:spcPct val="80000"/>
              </a:lnSpc>
              <a:buFontTx/>
              <a:buNone/>
            </a:pPr>
            <a:endParaRPr lang="en-US" altLang="en-US" sz="2000" dirty="0"/>
          </a:p>
          <a:p>
            <a:pPr eaLnBrk="1" hangingPunct="1">
              <a:lnSpc>
                <a:spcPct val="80000"/>
              </a:lnSpc>
              <a:buFontTx/>
              <a:buNone/>
            </a:pPr>
            <a:endParaRPr lang="en-US" altLang="en-US" sz="2000" dirty="0">
              <a:latin typeface="Courier New" panose="02070309020205020404" pitchFamily="49" charset="0"/>
            </a:endParaRPr>
          </a:p>
        </p:txBody>
      </p:sp>
      <p:pic>
        <p:nvPicPr>
          <p:cNvPr id="60419" name="Picture 4" descr="realgaussian"/>
          <p:cNvPicPr>
            <a:picLocks noChangeAspect="1" noChangeArrowheads="1"/>
          </p:cNvPicPr>
          <p:nvPr/>
        </p:nvPicPr>
        <p:blipFill>
          <a:blip r:embed="rId4">
            <a:extLst>
              <a:ext uri="{28A0092B-C50C-407E-A947-70E740481C1C}">
                <a14:useLocalDpi xmlns:a14="http://schemas.microsoft.com/office/drawing/2010/main" val="0"/>
              </a:ext>
            </a:extLst>
          </a:blip>
          <a:srcRect l="3360" t="15573" b="4480"/>
          <a:stretch>
            <a:fillRect/>
          </a:stretch>
        </p:blipFill>
        <p:spPr bwMode="auto">
          <a:xfrm>
            <a:off x="1752603" y="2057403"/>
            <a:ext cx="2943225"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20574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6" descr="txp_fig"/>
          <p:cNvPicPr>
            <a:picLocks noChangeAspect="1" noChangeArrowheads="1"/>
          </p:cNvPicPr>
          <p:nvPr>
            <p:custDataLst>
              <p:tags r:id="rId1"/>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67200" y="4419603"/>
            <a:ext cx="2514600"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2" name="Text Box 7"/>
          <p:cNvSpPr txBox="1">
            <a:spLocks noChangeArrowheads="1"/>
          </p:cNvSpPr>
          <p:nvPr/>
        </p:nvSpPr>
        <p:spPr bwMode="auto">
          <a:xfrm>
            <a:off x="6961188" y="2343150"/>
            <a:ext cx="3478212"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Tahoma" panose="020B0604030504040204" pitchFamily="34" charset="0"/>
                <a:ea typeface="+mn-ea"/>
                <a:cs typeface="Arial" panose="020B0604020202020204" pitchFamily="34" charset="0"/>
              </a:rPr>
              <a:t>0.003   0.013   0.022   0.013   0.003</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Tahoma" panose="020B0604030504040204" pitchFamily="34" charset="0"/>
                <a:ea typeface="+mn-ea"/>
                <a:cs typeface="Arial" panose="020B0604020202020204" pitchFamily="34" charset="0"/>
              </a:rPr>
              <a:t>0.013   0.059   0.097   0.059   0.013</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Tahoma" panose="020B0604030504040204" pitchFamily="34" charset="0"/>
                <a:ea typeface="+mn-ea"/>
                <a:cs typeface="Arial" panose="020B0604020202020204" pitchFamily="34" charset="0"/>
              </a:rPr>
              <a:t>0.022   0.097   0.159   0.097   0.022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Tahoma" panose="020B0604030504040204" pitchFamily="34" charset="0"/>
                <a:ea typeface="+mn-ea"/>
                <a:cs typeface="Arial" panose="020B0604020202020204" pitchFamily="34" charset="0"/>
              </a:rPr>
              <a:t>0.013   0.059   0.097   0.059   0.013</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a:ln>
                  <a:noFill/>
                </a:ln>
                <a:solidFill>
                  <a:prstClr val="black"/>
                </a:solidFill>
                <a:effectLst/>
                <a:uLnTx/>
                <a:uFillTx/>
                <a:latin typeface="Tahoma" panose="020B0604030504040204" pitchFamily="34" charset="0"/>
                <a:ea typeface="+mn-ea"/>
                <a:cs typeface="Arial" panose="020B0604020202020204" pitchFamily="34" charset="0"/>
              </a:rPr>
              <a:t>0.003   0.013   0.022   0.013   0.003</a:t>
            </a:r>
          </a:p>
        </p:txBody>
      </p:sp>
      <p:sp>
        <p:nvSpPr>
          <p:cNvPr id="60423" name="Text Box 8"/>
          <p:cNvSpPr txBox="1">
            <a:spLocks noChangeArrowheads="1"/>
          </p:cNvSpPr>
          <p:nvPr/>
        </p:nvSpPr>
        <p:spPr bwMode="auto">
          <a:xfrm>
            <a:off x="8115300" y="3900488"/>
            <a:ext cx="14049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Arial" panose="020B0604020202020204" pitchFamily="34" charset="0"/>
                <a:sym typeface="Symbol" panose="05050102010706020507" pitchFamily="18" charset="2"/>
              </a:rPr>
              <a:t>5 x 5,  = 1</a:t>
            </a:r>
            <a:endParaRPr kumimoji="0" lang="en-US" alt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Arial" panose="020B0604020202020204" pitchFamily="34" charset="0"/>
            </a:endParaRPr>
          </a:p>
        </p:txBody>
      </p:sp>
      <p:sp>
        <p:nvSpPr>
          <p:cNvPr id="60424" name="Rectangle 9"/>
          <p:cNvSpPr>
            <a:spLocks noChangeArrowheads="1"/>
          </p:cNvSpPr>
          <p:nvPr/>
        </p:nvSpPr>
        <p:spPr bwMode="auto">
          <a:xfrm>
            <a:off x="6934200" y="2057400"/>
            <a:ext cx="3505200" cy="182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0185" name="Text Box 10"/>
          <p:cNvSpPr txBox="1">
            <a:spLocks noChangeArrowheads="1"/>
          </p:cNvSpPr>
          <p:nvPr/>
        </p:nvSpPr>
        <p:spPr bwMode="auto">
          <a:xfrm>
            <a:off x="7804150" y="6488116"/>
            <a:ext cx="2863850" cy="369887"/>
          </a:xfrm>
          <a:prstGeom prst="rect">
            <a:avLst/>
          </a:prstGeom>
          <a:noFill/>
          <a:ln w="9525">
            <a:noFill/>
            <a:miter lim="800000"/>
            <a:headEnd/>
            <a:tailEnd/>
          </a:ln>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white">
                    <a:lumMod val="50000"/>
                  </a:prstClr>
                </a:solidFill>
                <a:effectLst/>
                <a:uLnTx/>
                <a:uFillTx/>
                <a:latin typeface="Times" pitchFamily="18" charset="0"/>
                <a:ea typeface="+mn-ea"/>
                <a:cs typeface="Arial" panose="020B0604020202020204" pitchFamily="34" charset="0"/>
              </a:rPr>
              <a:t>Slide credit: Christopher Rasmussen</a:t>
            </a:r>
            <a:r>
              <a:rPr kumimoji="0" lang="en-US" sz="1800" b="0" i="0" u="none" strike="noStrike" kern="1200" cap="none" spc="0" normalizeH="0" baseline="0" noProof="0" dirty="0">
                <a:ln>
                  <a:noFill/>
                </a:ln>
                <a:solidFill>
                  <a:prstClr val="white">
                    <a:lumMod val="50000"/>
                  </a:prstClr>
                </a:solidFill>
                <a:effectLst/>
                <a:uLnTx/>
                <a:uFillTx/>
                <a:latin typeface="Times" pitchFamily="18" charset="0"/>
                <a:ea typeface="+mn-ea"/>
                <a:cs typeface="Arial" panose="020B0604020202020204" pitchFamily="34" charset="0"/>
              </a:rPr>
              <a:t> </a:t>
            </a:r>
          </a:p>
        </p:txBody>
      </p:sp>
      <p:sp>
        <p:nvSpPr>
          <p:cNvPr id="11" name="Rectangle 16"/>
          <p:cNvSpPr txBox="1">
            <a:spLocks noChangeArrowheads="1"/>
          </p:cNvSpPr>
          <p:nvPr/>
        </p:nvSpPr>
        <p:spPr>
          <a:xfrm>
            <a:off x="1981200" y="0"/>
            <a:ext cx="8229600" cy="1143000"/>
          </a:xfrm>
          <a:prstGeom prst="rect">
            <a:avLst/>
          </a:prstGeom>
          <a:noFill/>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Important filter: Gaussian</a:t>
            </a:r>
          </a:p>
        </p:txBody>
      </p:sp>
    </p:spTree>
    <p:extLst>
      <p:ext uri="{BB962C8B-B14F-4D97-AF65-F5344CB8AC3E}">
        <p14:creationId xmlns:p14="http://schemas.microsoft.com/office/powerpoint/2010/main" val="511189761"/>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828800"/>
            <a:ext cx="3175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362200"/>
            <a:ext cx="449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362200"/>
            <a:ext cx="449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Rectangle 16"/>
          <p:cNvSpPr txBox="1">
            <a:spLocks noChangeArrowheads="1"/>
          </p:cNvSpPr>
          <p:nvPr/>
        </p:nvSpPr>
        <p:spPr bwMode="auto">
          <a:xfrm>
            <a:off x="1981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Smoothing with Gaussian filter</a:t>
            </a:r>
          </a:p>
        </p:txBody>
      </p:sp>
    </p:spTree>
    <p:extLst>
      <p:ext uri="{BB962C8B-B14F-4D97-AF65-F5344CB8AC3E}">
        <p14:creationId xmlns:p14="http://schemas.microsoft.com/office/powerpoint/2010/main" val="3778472779"/>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362200"/>
            <a:ext cx="449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362200"/>
            <a:ext cx="449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1828800"/>
            <a:ext cx="3175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9" name="Rectangle 16"/>
          <p:cNvSpPr txBox="1">
            <a:spLocks noChangeArrowheads="1"/>
          </p:cNvSpPr>
          <p:nvPr/>
        </p:nvSpPr>
        <p:spPr bwMode="auto">
          <a:xfrm>
            <a:off x="1981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t>Smoothing with box filter</a:t>
            </a:r>
          </a:p>
        </p:txBody>
      </p:sp>
    </p:spTree>
    <p:extLst>
      <p:ext uri="{BB962C8B-B14F-4D97-AF65-F5344CB8AC3E}">
        <p14:creationId xmlns:p14="http://schemas.microsoft.com/office/powerpoint/2010/main" val="1713799563"/>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US" altLang="en-US"/>
              <a:t>Gaussian filters</a:t>
            </a:r>
          </a:p>
        </p:txBody>
      </p:sp>
      <p:sp>
        <p:nvSpPr>
          <p:cNvPr id="1035267" name="Rectangle 3"/>
          <p:cNvSpPr>
            <a:spLocks noGrp="1" noChangeArrowheads="1"/>
          </p:cNvSpPr>
          <p:nvPr>
            <p:ph type="body" idx="1"/>
          </p:nvPr>
        </p:nvSpPr>
        <p:spPr/>
        <p:txBody>
          <a:bodyPr>
            <a:normAutofit lnSpcReduction="10000"/>
          </a:bodyPr>
          <a:lstStyle/>
          <a:p>
            <a:pPr>
              <a:buFontTx/>
              <a:buChar char="•"/>
              <a:defRPr/>
            </a:pPr>
            <a:r>
              <a:rPr lang="en-US" dirty="0"/>
              <a:t>Remove “high-frequency” components from the image (low-pass filter)</a:t>
            </a:r>
          </a:p>
          <a:p>
            <a:pPr lvl="1">
              <a:defRPr/>
            </a:pPr>
            <a:r>
              <a:rPr lang="en-US" dirty="0"/>
              <a:t>Images become more smooth</a:t>
            </a:r>
          </a:p>
          <a:p>
            <a:pPr>
              <a:buFontTx/>
              <a:buChar char="•"/>
              <a:defRPr/>
            </a:pPr>
            <a:r>
              <a:rPr lang="en-US" dirty="0"/>
              <a:t>Convolution with self is another Gaussian</a:t>
            </a:r>
          </a:p>
          <a:p>
            <a:pPr lvl="1">
              <a:buFont typeface="Arial" charset="0"/>
              <a:buChar char="–"/>
              <a:defRPr/>
            </a:pPr>
            <a:r>
              <a:rPr lang="en-US" dirty="0"/>
              <a:t>So can smooth with small-width kernel, repeat, and get same result as larger-width kernel would have</a:t>
            </a:r>
          </a:p>
          <a:p>
            <a:pPr lvl="1">
              <a:buFont typeface="Arial" charset="0"/>
              <a:buChar char="–"/>
              <a:defRPr/>
            </a:pPr>
            <a:r>
              <a:rPr lang="en-US" dirty="0"/>
              <a:t>Convolving two times with Gaussian kernel of width </a:t>
            </a:r>
            <a:r>
              <a:rPr lang="en-US" i="1" dirty="0"/>
              <a:t>σ</a:t>
            </a:r>
            <a:r>
              <a:rPr lang="en-US" dirty="0"/>
              <a:t> is same as convolving once with kernel of width  </a:t>
            </a:r>
            <a:r>
              <a:rPr lang="en-US" i="1" dirty="0"/>
              <a:t>σ</a:t>
            </a:r>
            <a:r>
              <a:rPr lang="en-US" dirty="0"/>
              <a:t>√2 </a:t>
            </a:r>
            <a:endParaRPr lang="en-US" i="1" dirty="0"/>
          </a:p>
          <a:p>
            <a:pPr>
              <a:buFontTx/>
              <a:buChar char="•"/>
              <a:defRPr/>
            </a:pPr>
            <a:r>
              <a:rPr lang="en-US" i="1" dirty="0"/>
              <a:t>Separable </a:t>
            </a:r>
            <a:r>
              <a:rPr lang="en-US" dirty="0"/>
              <a:t>kernel</a:t>
            </a:r>
          </a:p>
          <a:p>
            <a:pPr lvl="1">
              <a:buFont typeface="Arial" charset="0"/>
              <a:buChar char="–"/>
              <a:defRPr/>
            </a:pPr>
            <a:r>
              <a:rPr lang="en-US" dirty="0"/>
              <a:t>Factors into product of two 1D Gaussians</a:t>
            </a:r>
          </a:p>
        </p:txBody>
      </p:sp>
      <p:sp>
        <p:nvSpPr>
          <p:cNvPr id="51204" name="Text Box 5"/>
          <p:cNvSpPr txBox="1">
            <a:spLocks noChangeArrowheads="1"/>
          </p:cNvSpPr>
          <p:nvPr/>
        </p:nvSpPr>
        <p:spPr bwMode="auto">
          <a:xfrm>
            <a:off x="8839203" y="6553200"/>
            <a:ext cx="1800225" cy="304800"/>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white">
                    <a:lumMod val="50000"/>
                  </a:prstClr>
                </a:solidFill>
                <a:effectLst/>
                <a:uLnTx/>
                <a:uFillTx/>
                <a:latin typeface="Arial" charset="0"/>
                <a:ea typeface="+mn-ea"/>
                <a:cs typeface="Arial" panose="020B0604020202020204" pitchFamily="34" charset="0"/>
              </a:rPr>
              <a:t>Source: K. </a:t>
            </a:r>
            <a:r>
              <a:rPr kumimoji="0" lang="en-US" sz="1400" b="0" i="0" u="none" strike="noStrike" kern="1200" cap="none" spc="0" normalizeH="0" baseline="0" noProof="0" dirty="0" err="1">
                <a:ln>
                  <a:noFill/>
                </a:ln>
                <a:solidFill>
                  <a:prstClr val="white">
                    <a:lumMod val="50000"/>
                  </a:prstClr>
                </a:solidFill>
                <a:effectLst/>
                <a:uLnTx/>
                <a:uFillTx/>
                <a:latin typeface="Arial" charset="0"/>
                <a:ea typeface="+mn-ea"/>
                <a:cs typeface="Arial" panose="020B0604020202020204" pitchFamily="34" charset="0"/>
              </a:rPr>
              <a:t>Grauman</a:t>
            </a:r>
            <a:endParaRPr kumimoji="0" lang="en-US" sz="1400" b="0" i="0" u="none" strike="noStrike" kern="1200" cap="none" spc="0" normalizeH="0" baseline="0" noProof="0" dirty="0">
              <a:ln>
                <a:noFill/>
              </a:ln>
              <a:solidFill>
                <a:prstClr val="white">
                  <a:lumMod val="50000"/>
                </a:prstClr>
              </a:solidFill>
              <a:effectLst/>
              <a:uLnTx/>
              <a:uFillTx/>
              <a:latin typeface="Arial" charset="0"/>
              <a:ea typeface="+mn-ea"/>
              <a:cs typeface="Arial" panose="020B0604020202020204" pitchFamily="34" charset="0"/>
            </a:endParaRPr>
          </a:p>
        </p:txBody>
      </p:sp>
    </p:spTree>
    <p:extLst>
      <p:ext uri="{BB962C8B-B14F-4D97-AF65-F5344CB8AC3E}">
        <p14:creationId xmlns:p14="http://schemas.microsoft.com/office/powerpoint/2010/main" val="26167933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526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35267">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3526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3526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35267">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3526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3526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5267"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2209800" y="76200"/>
            <a:ext cx="7772400" cy="762000"/>
          </a:xfrm>
        </p:spPr>
        <p:txBody>
          <a:bodyPr/>
          <a:lstStyle/>
          <a:p>
            <a:r>
              <a:rPr lang="en-US" altLang="en-US"/>
              <a:t>Separability of the Gaussian filter</a:t>
            </a:r>
          </a:p>
        </p:txBody>
      </p:sp>
      <p:sp>
        <p:nvSpPr>
          <p:cNvPr id="64515" name="Rectangle 3"/>
          <p:cNvSpPr>
            <a:spLocks noGrp="1" noChangeArrowheads="1"/>
          </p:cNvSpPr>
          <p:nvPr>
            <p:ph type="body" idx="1"/>
          </p:nvPr>
        </p:nvSpPr>
        <p:spPr/>
        <p:txBody>
          <a:bodyPr/>
          <a:lstStyle/>
          <a:p>
            <a:endParaRPr lang="en-US" altLang="en-US"/>
          </a:p>
        </p:txBody>
      </p:sp>
      <p:pic>
        <p:nvPicPr>
          <p:cNvPr id="64516" name="Picture 4"/>
          <p:cNvPicPr>
            <a:picLocks noChangeAspect="1" noChangeArrowheads="1"/>
          </p:cNvPicPr>
          <p:nvPr/>
        </p:nvPicPr>
        <p:blipFill>
          <a:blip r:embed="rId3">
            <a:extLst>
              <a:ext uri="{28A0092B-C50C-407E-A947-70E740481C1C}">
                <a14:useLocalDpi xmlns:a14="http://schemas.microsoft.com/office/drawing/2010/main" val="0"/>
              </a:ext>
            </a:extLst>
          </a:blip>
          <a:srcRect t="9268"/>
          <a:stretch>
            <a:fillRect/>
          </a:stretch>
        </p:blipFill>
        <p:spPr bwMode="auto">
          <a:xfrm>
            <a:off x="2286003" y="1295400"/>
            <a:ext cx="7542213" cy="426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Text Box 5"/>
          <p:cNvSpPr txBox="1">
            <a:spLocks noChangeArrowheads="1"/>
          </p:cNvSpPr>
          <p:nvPr/>
        </p:nvSpPr>
        <p:spPr bwMode="auto">
          <a:xfrm>
            <a:off x="8991603" y="6553200"/>
            <a:ext cx="1495425" cy="304800"/>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white">
                    <a:lumMod val="50000"/>
                  </a:prstClr>
                </a:solidFill>
                <a:effectLst/>
                <a:uLnTx/>
                <a:uFillTx/>
                <a:latin typeface="Arial" charset="0"/>
                <a:ea typeface="+mn-ea"/>
                <a:cs typeface="Arial" panose="020B0604020202020204" pitchFamily="34" charset="0"/>
              </a:rPr>
              <a:t>Source: D. Lowe</a:t>
            </a:r>
          </a:p>
        </p:txBody>
      </p:sp>
    </p:spTree>
    <p:extLst>
      <p:ext uri="{BB962C8B-B14F-4D97-AF65-F5344CB8AC3E}">
        <p14:creationId xmlns:p14="http://schemas.microsoft.com/office/powerpoint/2010/main" val="12144707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altLang="en-US"/>
              <a:t>Separability example</a:t>
            </a:r>
          </a:p>
        </p:txBody>
      </p:sp>
      <p:pic>
        <p:nvPicPr>
          <p:cNvPr id="65539" name="Picture 6" descr="sep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3" y="931866"/>
            <a:ext cx="4824413"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2"/>
          <p:cNvGrpSpPr>
            <a:grpSpLocks/>
          </p:cNvGrpSpPr>
          <p:nvPr/>
        </p:nvGrpSpPr>
        <p:grpSpPr bwMode="auto">
          <a:xfrm>
            <a:off x="5054600" y="3876675"/>
            <a:ext cx="4241800" cy="2590800"/>
            <a:chOff x="1216" y="2442"/>
            <a:chExt cx="2672" cy="1632"/>
          </a:xfrm>
        </p:grpSpPr>
        <p:pic>
          <p:nvPicPr>
            <p:cNvPr id="65549" name="Picture 8" descr="sep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6" y="2442"/>
              <a:ext cx="2672"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50" name="Text Box 5"/>
            <p:cNvSpPr txBox="1">
              <a:spLocks noChangeArrowheads="1"/>
            </p:cNvSpPr>
            <p:nvPr/>
          </p:nvSpPr>
          <p:spPr bwMode="auto">
            <a:xfrm>
              <a:off x="2016" y="2688"/>
              <a:ext cx="203"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65551" name="Text Box 9"/>
            <p:cNvSpPr txBox="1">
              <a:spLocks noChangeArrowheads="1"/>
            </p:cNvSpPr>
            <p:nvPr/>
          </p:nvSpPr>
          <p:spPr bwMode="auto">
            <a:xfrm>
              <a:off x="2016" y="3504"/>
              <a:ext cx="203"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65552" name="Text Box 10"/>
            <p:cNvSpPr txBox="1">
              <a:spLocks noChangeArrowheads="1"/>
            </p:cNvSpPr>
            <p:nvPr/>
          </p:nvSpPr>
          <p:spPr bwMode="auto">
            <a:xfrm>
              <a:off x="2892" y="2688"/>
              <a:ext cx="20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65553" name="Text Box 11"/>
            <p:cNvSpPr txBox="1">
              <a:spLocks noChangeArrowheads="1"/>
            </p:cNvSpPr>
            <p:nvPr/>
          </p:nvSpPr>
          <p:spPr bwMode="auto">
            <a:xfrm>
              <a:off x="2892" y="3456"/>
              <a:ext cx="201"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p:txBody>
        </p:sp>
      </p:grpSp>
      <p:sp>
        <p:nvSpPr>
          <p:cNvPr id="1037325" name="Rectangle 13"/>
          <p:cNvSpPr>
            <a:spLocks noChangeArrowheads="1"/>
          </p:cNvSpPr>
          <p:nvPr/>
        </p:nvSpPr>
        <p:spPr bwMode="auto">
          <a:xfrm>
            <a:off x="7848600" y="990600"/>
            <a:ext cx="2057400" cy="1676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37319" name="Picture 7" descr="sep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3" y="2438400"/>
            <a:ext cx="3705225"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3" name="Text Box 14"/>
          <p:cNvSpPr txBox="1">
            <a:spLocks noChangeArrowheads="1"/>
          </p:cNvSpPr>
          <p:nvPr/>
        </p:nvSpPr>
        <p:spPr bwMode="auto">
          <a:xfrm>
            <a:off x="2647950" y="1408113"/>
            <a:ext cx="2305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2D convolution</a:t>
            </a: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(center location only)</a:t>
            </a:r>
          </a:p>
        </p:txBody>
      </p:sp>
      <p:sp>
        <p:nvSpPr>
          <p:cNvPr id="53256" name="Text Box 16"/>
          <p:cNvSpPr txBox="1">
            <a:spLocks noChangeArrowheads="1"/>
          </p:cNvSpPr>
          <p:nvPr/>
        </p:nvSpPr>
        <p:spPr bwMode="auto">
          <a:xfrm>
            <a:off x="8763003" y="6553200"/>
            <a:ext cx="1800225" cy="304800"/>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prstClr val="white">
                    <a:lumMod val="50000"/>
                  </a:prstClr>
                </a:solidFill>
                <a:effectLst/>
                <a:uLnTx/>
                <a:uFillTx/>
                <a:latin typeface="Arial" charset="0"/>
                <a:ea typeface="+mn-ea"/>
                <a:cs typeface="Arial" panose="020B0604020202020204" pitchFamily="34" charset="0"/>
              </a:rPr>
              <a:t>Source: K. Grauman</a:t>
            </a:r>
          </a:p>
        </p:txBody>
      </p:sp>
      <p:sp>
        <p:nvSpPr>
          <p:cNvPr id="1037329" name="Text Box 17"/>
          <p:cNvSpPr txBox="1">
            <a:spLocks noChangeArrowheads="1"/>
          </p:cNvSpPr>
          <p:nvPr/>
        </p:nvSpPr>
        <p:spPr bwMode="auto">
          <a:xfrm>
            <a:off x="2711450" y="2667000"/>
            <a:ext cx="21780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filter factors</a:t>
            </a:r>
            <a:b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into a product of 1D</a:t>
            </a:r>
            <a:b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filters:</a:t>
            </a:r>
          </a:p>
        </p:txBody>
      </p:sp>
      <p:sp>
        <p:nvSpPr>
          <p:cNvPr id="1037330" name="Text Box 18"/>
          <p:cNvSpPr txBox="1">
            <a:spLocks noChangeArrowheads="1"/>
          </p:cNvSpPr>
          <p:nvPr/>
        </p:nvSpPr>
        <p:spPr bwMode="auto">
          <a:xfrm>
            <a:off x="2679700" y="4159250"/>
            <a:ext cx="2216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Perform convolution</a:t>
            </a:r>
            <a:b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along rows:</a:t>
            </a:r>
          </a:p>
        </p:txBody>
      </p:sp>
      <p:sp>
        <p:nvSpPr>
          <p:cNvPr id="1037331" name="Text Box 19"/>
          <p:cNvSpPr txBox="1">
            <a:spLocks noChangeArrowheads="1"/>
          </p:cNvSpPr>
          <p:nvPr/>
        </p:nvSpPr>
        <p:spPr bwMode="auto">
          <a:xfrm>
            <a:off x="2279650" y="5454650"/>
            <a:ext cx="3054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Followed by convolution</a:t>
            </a:r>
            <a:b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along the remaining column:</a:t>
            </a:r>
          </a:p>
        </p:txBody>
      </p:sp>
      <p:sp>
        <p:nvSpPr>
          <p:cNvPr id="1037332" name="Rectangle 20"/>
          <p:cNvSpPr>
            <a:spLocks noChangeArrowheads="1"/>
          </p:cNvSpPr>
          <p:nvPr/>
        </p:nvSpPr>
        <p:spPr bwMode="auto">
          <a:xfrm>
            <a:off x="5562600" y="5181600"/>
            <a:ext cx="3657600" cy="1371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132137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37325"/>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732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373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3733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3733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10373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7325" grpId="0" animBg="1"/>
      <p:bldP spid="1037329" grpId="0"/>
      <p:bldP spid="1037330" grpId="0"/>
      <p:bldP spid="1037331" grpId="0"/>
      <p:bldP spid="1037332"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t>Pinhole camera</a:t>
            </a:r>
          </a:p>
        </p:txBody>
      </p:sp>
      <p:sp>
        <p:nvSpPr>
          <p:cNvPr id="25603" name="TextBox 30"/>
          <p:cNvSpPr txBox="1">
            <a:spLocks noChangeArrowheads="1"/>
          </p:cNvSpPr>
          <p:nvPr/>
        </p:nvSpPr>
        <p:spPr bwMode="auto">
          <a:xfrm>
            <a:off x="1524000" y="6550028"/>
            <a:ext cx="1608138" cy="307975"/>
          </a:xfrm>
          <a:prstGeom prst="rect">
            <a:avLst/>
          </a:prstGeom>
          <a:noFill/>
          <a:ln w="9525">
            <a:noFill/>
            <a:miter lim="800000"/>
            <a:headEnd/>
            <a:tailEnd/>
          </a:ln>
        </p:spPr>
        <p:txBody>
          <a:bodyPr wrap="none">
            <a:spAutoFit/>
          </a:bodyPr>
          <a:lstStyle/>
          <a:p>
            <a:r>
              <a:rPr lang="en-US" sz="1400">
                <a:solidFill>
                  <a:prstClr val="black"/>
                </a:solidFill>
                <a:latin typeface="Calibri"/>
              </a:rPr>
              <a:t>Figure from Forsyth</a:t>
            </a:r>
          </a:p>
        </p:txBody>
      </p:sp>
      <p:pic>
        <p:nvPicPr>
          <p:cNvPr id="25604" name="Picture 2"/>
          <p:cNvPicPr>
            <a:picLocks noChangeAspect="1" noChangeArrowheads="1"/>
          </p:cNvPicPr>
          <p:nvPr/>
        </p:nvPicPr>
        <p:blipFill>
          <a:blip r:embed="rId2" cstate="print"/>
          <a:srcRect/>
          <a:stretch>
            <a:fillRect/>
          </a:stretch>
        </p:blipFill>
        <p:spPr bwMode="auto">
          <a:xfrm>
            <a:off x="1828800" y="2133603"/>
            <a:ext cx="8077200" cy="2697163"/>
          </a:xfrm>
          <a:prstGeom prst="rect">
            <a:avLst/>
          </a:prstGeom>
          <a:noFill/>
          <a:ln w="9525">
            <a:noFill/>
            <a:miter lim="800000"/>
            <a:headEnd/>
            <a:tailEnd/>
          </a:ln>
        </p:spPr>
      </p:pic>
      <p:sp>
        <p:nvSpPr>
          <p:cNvPr id="25605" name="Line 5"/>
          <p:cNvSpPr>
            <a:spLocks noChangeShapeType="1"/>
          </p:cNvSpPr>
          <p:nvPr/>
        </p:nvSpPr>
        <p:spPr bwMode="auto">
          <a:xfrm>
            <a:off x="2590800" y="1676400"/>
            <a:ext cx="2362200" cy="0"/>
          </a:xfrm>
          <a:prstGeom prst="line">
            <a:avLst/>
          </a:prstGeom>
          <a:noFill/>
          <a:ln w="25400">
            <a:solidFill>
              <a:schemeClr val="tx1"/>
            </a:solidFill>
            <a:round/>
            <a:headEnd type="triangle" w="med" len="med"/>
            <a:tailEnd type="triangle" w="med" len="med"/>
          </a:ln>
        </p:spPr>
        <p:txBody>
          <a:bodyPr/>
          <a:lstStyle/>
          <a:p>
            <a:endParaRPr lang="en-US">
              <a:solidFill>
                <a:prstClr val="black"/>
              </a:solidFill>
            </a:endParaRPr>
          </a:p>
        </p:txBody>
      </p:sp>
      <p:sp>
        <p:nvSpPr>
          <p:cNvPr id="25606" name="Line 6"/>
          <p:cNvSpPr>
            <a:spLocks noChangeShapeType="1"/>
          </p:cNvSpPr>
          <p:nvPr/>
        </p:nvSpPr>
        <p:spPr bwMode="auto">
          <a:xfrm>
            <a:off x="2590800" y="1752600"/>
            <a:ext cx="0" cy="914400"/>
          </a:xfrm>
          <a:prstGeom prst="line">
            <a:avLst/>
          </a:prstGeom>
          <a:noFill/>
          <a:ln w="9525">
            <a:solidFill>
              <a:schemeClr val="tx1"/>
            </a:solidFill>
            <a:prstDash val="dash"/>
            <a:round/>
            <a:headEnd/>
            <a:tailEnd/>
          </a:ln>
        </p:spPr>
        <p:txBody>
          <a:bodyPr/>
          <a:lstStyle/>
          <a:p>
            <a:endParaRPr lang="en-US">
              <a:solidFill>
                <a:prstClr val="black"/>
              </a:solidFill>
            </a:endParaRPr>
          </a:p>
        </p:txBody>
      </p:sp>
      <p:sp>
        <p:nvSpPr>
          <p:cNvPr id="25607" name="Line 7"/>
          <p:cNvSpPr>
            <a:spLocks noChangeShapeType="1"/>
          </p:cNvSpPr>
          <p:nvPr/>
        </p:nvSpPr>
        <p:spPr bwMode="auto">
          <a:xfrm>
            <a:off x="4953000" y="1752600"/>
            <a:ext cx="0" cy="1066800"/>
          </a:xfrm>
          <a:prstGeom prst="line">
            <a:avLst/>
          </a:prstGeom>
          <a:noFill/>
          <a:ln w="9525">
            <a:solidFill>
              <a:schemeClr val="tx1"/>
            </a:solidFill>
            <a:prstDash val="dash"/>
            <a:round/>
            <a:headEnd/>
            <a:tailEnd/>
          </a:ln>
        </p:spPr>
        <p:txBody>
          <a:bodyPr/>
          <a:lstStyle/>
          <a:p>
            <a:endParaRPr lang="en-US">
              <a:solidFill>
                <a:prstClr val="black"/>
              </a:solidFill>
            </a:endParaRPr>
          </a:p>
        </p:txBody>
      </p:sp>
      <p:sp>
        <p:nvSpPr>
          <p:cNvPr id="25608" name="Text Box 8"/>
          <p:cNvSpPr txBox="1">
            <a:spLocks noChangeArrowheads="1"/>
          </p:cNvSpPr>
          <p:nvPr/>
        </p:nvSpPr>
        <p:spPr bwMode="auto">
          <a:xfrm>
            <a:off x="3048003" y="1143000"/>
            <a:ext cx="277813" cy="457200"/>
          </a:xfrm>
          <a:prstGeom prst="rect">
            <a:avLst/>
          </a:prstGeom>
          <a:noFill/>
          <a:ln w="9525">
            <a:noFill/>
            <a:miter lim="800000"/>
            <a:headEnd/>
            <a:tailEnd/>
          </a:ln>
        </p:spPr>
        <p:txBody>
          <a:bodyPr wrap="none">
            <a:spAutoFit/>
          </a:bodyPr>
          <a:lstStyle/>
          <a:p>
            <a:r>
              <a:rPr lang="en-US" sz="2400">
                <a:solidFill>
                  <a:prstClr val="black"/>
                </a:solidFill>
              </a:rPr>
              <a:t>f</a:t>
            </a:r>
          </a:p>
        </p:txBody>
      </p:sp>
      <p:sp>
        <p:nvSpPr>
          <p:cNvPr id="25609" name="Text Box 9"/>
          <p:cNvSpPr txBox="1">
            <a:spLocks noChangeArrowheads="1"/>
          </p:cNvSpPr>
          <p:nvPr/>
        </p:nvSpPr>
        <p:spPr bwMode="auto">
          <a:xfrm>
            <a:off x="2743200" y="5105403"/>
            <a:ext cx="3510898" cy="830997"/>
          </a:xfrm>
          <a:prstGeom prst="rect">
            <a:avLst/>
          </a:prstGeom>
          <a:noFill/>
          <a:ln w="9525">
            <a:noFill/>
            <a:miter lim="800000"/>
            <a:headEnd/>
            <a:tailEnd/>
          </a:ln>
        </p:spPr>
        <p:txBody>
          <a:bodyPr wrap="none">
            <a:spAutoFit/>
          </a:bodyPr>
          <a:lstStyle/>
          <a:p>
            <a:r>
              <a:rPr lang="en-US" sz="2400">
                <a:solidFill>
                  <a:prstClr val="black"/>
                </a:solidFill>
              </a:rPr>
              <a:t>f = focal length</a:t>
            </a:r>
          </a:p>
          <a:p>
            <a:r>
              <a:rPr lang="en-US" sz="2400">
                <a:solidFill>
                  <a:prstClr val="black"/>
                </a:solidFill>
              </a:rPr>
              <a:t>c = center of the camera</a:t>
            </a:r>
          </a:p>
        </p:txBody>
      </p:sp>
      <p:sp>
        <p:nvSpPr>
          <p:cNvPr id="25610" name="Text Box 10"/>
          <p:cNvSpPr txBox="1">
            <a:spLocks noChangeArrowheads="1"/>
          </p:cNvSpPr>
          <p:nvPr/>
        </p:nvSpPr>
        <p:spPr bwMode="auto">
          <a:xfrm>
            <a:off x="5181600" y="2971803"/>
            <a:ext cx="338554" cy="461665"/>
          </a:xfrm>
          <a:prstGeom prst="rect">
            <a:avLst/>
          </a:prstGeom>
          <a:noFill/>
          <a:ln w="9525">
            <a:noFill/>
            <a:miter lim="800000"/>
            <a:headEnd/>
            <a:tailEnd/>
          </a:ln>
        </p:spPr>
        <p:txBody>
          <a:bodyPr wrap="none">
            <a:spAutoFit/>
          </a:bodyPr>
          <a:lstStyle/>
          <a:p>
            <a:r>
              <a:rPr lang="en-US" sz="2400">
                <a:solidFill>
                  <a:prstClr val="black"/>
                </a:solidFill>
              </a:rPr>
              <a:t>c</a:t>
            </a:r>
          </a:p>
        </p:txBody>
      </p:sp>
    </p:spTree>
    <p:extLst>
      <p:ext uri="{BB962C8B-B14F-4D97-AF65-F5344CB8AC3E}">
        <p14:creationId xmlns:p14="http://schemas.microsoft.com/office/powerpoint/2010/main" val="120919964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ltLang="en-US"/>
              <a:t>Separability</a:t>
            </a:r>
          </a:p>
        </p:txBody>
      </p:sp>
      <p:sp>
        <p:nvSpPr>
          <p:cNvPr id="66563" name="Content Placeholder 17"/>
          <p:cNvSpPr>
            <a:spLocks noGrp="1"/>
          </p:cNvSpPr>
          <p:nvPr>
            <p:ph idx="1"/>
          </p:nvPr>
        </p:nvSpPr>
        <p:spPr/>
        <p:txBody>
          <a:bodyPr/>
          <a:lstStyle/>
          <a:p>
            <a:pPr>
              <a:buFontTx/>
              <a:buChar char="•"/>
            </a:pPr>
            <a:r>
              <a:rPr lang="en-US" altLang="en-US"/>
              <a:t>Why is separability useful in practice?</a:t>
            </a:r>
          </a:p>
        </p:txBody>
      </p:sp>
    </p:spTree>
    <p:extLst>
      <p:ext uri="{BB962C8B-B14F-4D97-AF65-F5344CB8AC3E}">
        <p14:creationId xmlns:p14="http://schemas.microsoft.com/office/powerpoint/2010/main" val="54323904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r>
              <a:rPr lang="en-US" altLang="en-US"/>
              <a:t>Some practical matters</a:t>
            </a:r>
          </a:p>
        </p:txBody>
      </p:sp>
      <p:sp>
        <p:nvSpPr>
          <p:cNvPr id="67587" name="Content Placeholder 2"/>
          <p:cNvSpPr>
            <a:spLocks noGrp="1"/>
          </p:cNvSpPr>
          <p:nvPr>
            <p:ph idx="1"/>
          </p:nvPr>
        </p:nvSpPr>
        <p:spPr/>
        <p:txBody>
          <a:bodyPr/>
          <a:lstStyle/>
          <a:p>
            <a:endParaRPr lang="en-US" altLang="en-US"/>
          </a:p>
        </p:txBody>
      </p:sp>
    </p:spTree>
    <p:extLst>
      <p:ext uri="{BB962C8B-B14F-4D97-AF65-F5344CB8AC3E}">
        <p14:creationId xmlns:p14="http://schemas.microsoft.com/office/powerpoint/2010/main" val="81346421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body" idx="1"/>
          </p:nvPr>
        </p:nvSpPr>
        <p:spPr>
          <a:xfrm>
            <a:off x="2209800" y="762000"/>
            <a:ext cx="8229600" cy="4724400"/>
          </a:xfrm>
        </p:spPr>
        <p:txBody>
          <a:bodyPr/>
          <a:lstStyle/>
          <a:p>
            <a:pPr eaLnBrk="1" hangingPunct="1">
              <a:buFont typeface="Arial" panose="020B0604020202020204" pitchFamily="34" charset="0"/>
              <a:buNone/>
            </a:pPr>
            <a:r>
              <a:rPr lang="en-US" altLang="en-US" sz="3600"/>
              <a:t>How big should the filter be?</a:t>
            </a:r>
          </a:p>
          <a:p>
            <a:pPr eaLnBrk="1" hangingPunct="1"/>
            <a:r>
              <a:rPr lang="en-US" altLang="en-US" sz="2800"/>
              <a:t>Values at edges should be near zero</a:t>
            </a:r>
          </a:p>
          <a:p>
            <a:pPr eaLnBrk="1" hangingPunct="1"/>
            <a:r>
              <a:rPr lang="en-US" altLang="en-US" sz="2800"/>
              <a:t>Rule of thumb for Gaussian: set filter half-width to about 3 </a:t>
            </a:r>
            <a:r>
              <a:rPr lang="en-US" altLang="en-US" sz="2800" i="1"/>
              <a:t>σ</a:t>
            </a:r>
            <a:endParaRPr lang="en-US" altLang="en-US" sz="2800"/>
          </a:p>
          <a:p>
            <a:pPr eaLnBrk="1" hangingPunct="1"/>
            <a:endParaRPr lang="en-US" altLang="en-US" sz="2800"/>
          </a:p>
        </p:txBody>
      </p:sp>
      <p:sp>
        <p:nvSpPr>
          <p:cNvPr id="68611" name="Picture 4"/>
          <p:cNvSpPr>
            <a:spLocks noChangeAspect="1" noChangeArrowheads="1"/>
          </p:cNvSpPr>
          <p:nvPr/>
        </p:nvSpPr>
        <p:spPr bwMode="auto">
          <a:xfrm>
            <a:off x="3962400" y="2895600"/>
            <a:ext cx="4267200"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8612" name="Rectangle 2"/>
          <p:cNvSpPr>
            <a:spLocks noGrp="1" noChangeArrowheads="1"/>
          </p:cNvSpPr>
          <p:nvPr>
            <p:ph type="title"/>
          </p:nvPr>
        </p:nvSpPr>
        <p:spPr/>
        <p:txBody>
          <a:bodyPr/>
          <a:lstStyle/>
          <a:p>
            <a:r>
              <a:rPr lang="en-US" altLang="en-US"/>
              <a:t>Practical matters</a:t>
            </a:r>
          </a:p>
        </p:txBody>
      </p:sp>
    </p:spTree>
    <p:extLst>
      <p:ext uri="{BB962C8B-B14F-4D97-AF65-F5344CB8AC3E}">
        <p14:creationId xmlns:p14="http://schemas.microsoft.com/office/powerpoint/2010/main" val="20724649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altLang="en-US"/>
              <a:t>Practical matters</a:t>
            </a:r>
          </a:p>
        </p:txBody>
      </p:sp>
      <p:sp>
        <p:nvSpPr>
          <p:cNvPr id="69635" name="Rectangle 3"/>
          <p:cNvSpPr>
            <a:spLocks noGrp="1" noChangeArrowheads="1"/>
          </p:cNvSpPr>
          <p:nvPr>
            <p:ph type="body" idx="1"/>
          </p:nvPr>
        </p:nvSpPr>
        <p:spPr/>
        <p:txBody>
          <a:bodyPr/>
          <a:lstStyle/>
          <a:p>
            <a:r>
              <a:rPr lang="en-US" altLang="en-US"/>
              <a:t>What about near the edge?</a:t>
            </a:r>
          </a:p>
          <a:p>
            <a:pPr lvl="1"/>
            <a:r>
              <a:rPr lang="en-US" altLang="en-US"/>
              <a:t>the filter window falls off the edge of the image</a:t>
            </a:r>
          </a:p>
          <a:p>
            <a:pPr lvl="1"/>
            <a:r>
              <a:rPr lang="en-US" altLang="en-US"/>
              <a:t>need to extrapolate</a:t>
            </a:r>
          </a:p>
          <a:p>
            <a:pPr lvl="1"/>
            <a:r>
              <a:rPr lang="en-US" altLang="en-US"/>
              <a:t>methods:</a:t>
            </a:r>
          </a:p>
          <a:p>
            <a:pPr lvl="2"/>
            <a:r>
              <a:rPr lang="en-US" altLang="en-US"/>
              <a:t>clip filter (black)</a:t>
            </a:r>
          </a:p>
          <a:p>
            <a:pPr lvl="2"/>
            <a:r>
              <a:rPr lang="en-US" altLang="en-US"/>
              <a:t>wrap around</a:t>
            </a:r>
          </a:p>
          <a:p>
            <a:pPr lvl="2"/>
            <a:r>
              <a:rPr lang="en-US" altLang="en-US"/>
              <a:t>copy edge</a:t>
            </a:r>
          </a:p>
          <a:p>
            <a:pPr lvl="2"/>
            <a:r>
              <a:rPr lang="en-US" altLang="en-US"/>
              <a:t>reflect across edge</a:t>
            </a:r>
          </a:p>
        </p:txBody>
      </p:sp>
      <p:pic>
        <p:nvPicPr>
          <p:cNvPr id="696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74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74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74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74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745"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746"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747"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748" name="Picture 1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749" name="Picture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750" name="Picture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751" name="Picture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0752" name="Picture 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19800" y="2362200"/>
            <a:ext cx="4033838"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9" name="Text Box 17"/>
          <p:cNvSpPr txBox="1">
            <a:spLocks noChangeArrowheads="1"/>
          </p:cNvSpPr>
          <p:nvPr/>
        </p:nvSpPr>
        <p:spPr bwMode="auto">
          <a:xfrm>
            <a:off x="8686800" y="6553200"/>
            <a:ext cx="18986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Source: S. Marschner</a:t>
            </a:r>
          </a:p>
        </p:txBody>
      </p:sp>
    </p:spTree>
    <p:extLst>
      <p:ext uri="{BB962C8B-B14F-4D97-AF65-F5344CB8AC3E}">
        <p14:creationId xmlns:p14="http://schemas.microsoft.com/office/powerpoint/2010/main" val="22287514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14074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14074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14074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14074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14074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114074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114074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499"/>
                                          </p:stCondLst>
                                        </p:cTn>
                                        <p:tgtEl>
                                          <p:spTgt spid="114074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499"/>
                                          </p:stCondLst>
                                        </p:cTn>
                                        <p:tgtEl>
                                          <p:spTgt spid="114074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499"/>
                                          </p:stCondLst>
                                        </p:cTn>
                                        <p:tgtEl>
                                          <p:spTgt spid="1140750"/>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499"/>
                                          </p:stCondLst>
                                        </p:cTn>
                                        <p:tgtEl>
                                          <p:spTgt spid="1140751"/>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499"/>
                                          </p:stCondLst>
                                        </p:cTn>
                                        <p:tgtEl>
                                          <p:spTgt spid="11407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normAutofit fontScale="90000"/>
          </a:bodyPr>
          <a:lstStyle/>
          <a:p>
            <a:r>
              <a:rPr lang="en-US" altLang="en-US" dirty="0"/>
              <a:t>Next class: Light and Color and</a:t>
            </a:r>
            <a:br>
              <a:rPr lang="en-US" altLang="en-US" dirty="0"/>
            </a:br>
            <a:r>
              <a:rPr lang="en-US" altLang="en-US" dirty="0"/>
              <a:t>                    Thinking in Frequency</a:t>
            </a:r>
          </a:p>
        </p:txBody>
      </p:sp>
      <p:sp>
        <p:nvSpPr>
          <p:cNvPr id="78851" name="Content Placeholder 2"/>
          <p:cNvSpPr>
            <a:spLocks noGrp="1"/>
          </p:cNvSpPr>
          <p:nvPr>
            <p:ph idx="1"/>
          </p:nvPr>
        </p:nvSpPr>
        <p:spPr/>
        <p:txBody>
          <a:bodyPr/>
          <a:lstStyle/>
          <a:p>
            <a:endParaRPr lang="en-US" altLang="en-US" dirty="0"/>
          </a:p>
        </p:txBody>
      </p:sp>
      <p:pic>
        <p:nvPicPr>
          <p:cNvPr id="78852" name="Picture 6" descr="http://www.cs.brown.edu/courses/csci1950-g/results/final/spotaszn/images/dal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819400"/>
            <a:ext cx="1384300"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247933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a:t>Camera obscura: the pre-camera</a:t>
            </a:r>
          </a:p>
        </p:txBody>
      </p:sp>
      <p:sp>
        <p:nvSpPr>
          <p:cNvPr id="26627" name="Content Placeholder 2"/>
          <p:cNvSpPr>
            <a:spLocks noGrp="1"/>
          </p:cNvSpPr>
          <p:nvPr>
            <p:ph idx="1"/>
          </p:nvPr>
        </p:nvSpPr>
        <p:spPr/>
        <p:txBody>
          <a:bodyPr/>
          <a:lstStyle/>
          <a:p>
            <a:pPr eaLnBrk="1" hangingPunct="1"/>
            <a:r>
              <a:rPr lang="en-US" sz="2800" dirty="0"/>
              <a:t>Known during classical period in China and Greece (e.g.  Mo-Ti, China, 470BC to 390BC)</a:t>
            </a:r>
          </a:p>
        </p:txBody>
      </p:sp>
      <p:pic>
        <p:nvPicPr>
          <p:cNvPr id="26628" name="Picture 2"/>
          <p:cNvPicPr>
            <a:picLocks noChangeAspect="1" noChangeArrowheads="1"/>
          </p:cNvPicPr>
          <p:nvPr/>
        </p:nvPicPr>
        <p:blipFill>
          <a:blip r:embed="rId2" cstate="print"/>
          <a:srcRect/>
          <a:stretch>
            <a:fillRect/>
          </a:stretch>
        </p:blipFill>
        <p:spPr bwMode="auto">
          <a:xfrm>
            <a:off x="5943603" y="2667003"/>
            <a:ext cx="4410075" cy="2695575"/>
          </a:xfrm>
          <a:prstGeom prst="rect">
            <a:avLst/>
          </a:prstGeom>
          <a:noFill/>
          <a:ln w="9525">
            <a:noFill/>
            <a:miter lim="800000"/>
            <a:headEnd/>
            <a:tailEnd/>
          </a:ln>
        </p:spPr>
      </p:pic>
      <p:sp>
        <p:nvSpPr>
          <p:cNvPr id="26629" name="TextBox 6"/>
          <p:cNvSpPr txBox="1">
            <a:spLocks noChangeArrowheads="1"/>
          </p:cNvSpPr>
          <p:nvPr/>
        </p:nvSpPr>
        <p:spPr bwMode="auto">
          <a:xfrm>
            <a:off x="2514600" y="5457828"/>
            <a:ext cx="2611438" cy="307975"/>
          </a:xfrm>
          <a:prstGeom prst="rect">
            <a:avLst/>
          </a:prstGeom>
          <a:noFill/>
          <a:ln w="9525">
            <a:noFill/>
            <a:miter lim="800000"/>
            <a:headEnd/>
            <a:tailEnd/>
          </a:ln>
        </p:spPr>
        <p:txBody>
          <a:bodyPr wrap="none">
            <a:spAutoFit/>
          </a:bodyPr>
          <a:lstStyle/>
          <a:p>
            <a:r>
              <a:rPr lang="en-US" sz="1400">
                <a:solidFill>
                  <a:prstClr val="black"/>
                </a:solidFill>
              </a:rPr>
              <a:t>Illustration of Camera Obscura</a:t>
            </a:r>
          </a:p>
        </p:txBody>
      </p:sp>
      <p:sp>
        <p:nvSpPr>
          <p:cNvPr id="26630" name="TextBox 7"/>
          <p:cNvSpPr txBox="1">
            <a:spLocks noChangeArrowheads="1"/>
          </p:cNvSpPr>
          <p:nvPr/>
        </p:nvSpPr>
        <p:spPr bwMode="auto">
          <a:xfrm>
            <a:off x="6096000" y="5457828"/>
            <a:ext cx="4114800" cy="646113"/>
          </a:xfrm>
          <a:prstGeom prst="rect">
            <a:avLst/>
          </a:prstGeom>
          <a:noFill/>
          <a:ln w="9525">
            <a:noFill/>
            <a:miter lim="800000"/>
            <a:headEnd/>
            <a:tailEnd/>
          </a:ln>
        </p:spPr>
        <p:txBody>
          <a:bodyPr wrap="none">
            <a:spAutoFit/>
          </a:bodyPr>
          <a:lstStyle/>
          <a:p>
            <a:pPr algn="ctr"/>
            <a:r>
              <a:rPr lang="en-US" sz="1400">
                <a:solidFill>
                  <a:prstClr val="black"/>
                </a:solidFill>
              </a:rPr>
              <a:t>Freestanding camera obscura at UNC Chapel Hill</a:t>
            </a:r>
          </a:p>
          <a:p>
            <a:pPr algn="ctr"/>
            <a:endParaRPr lang="en-US" sz="1100">
              <a:solidFill>
                <a:prstClr val="black"/>
              </a:solidFill>
            </a:endParaRPr>
          </a:p>
          <a:p>
            <a:pPr algn="ctr"/>
            <a:r>
              <a:rPr lang="en-US" sz="1100">
                <a:solidFill>
                  <a:prstClr val="black"/>
                </a:solidFill>
              </a:rPr>
              <a:t>Photo by Seth Ilys</a:t>
            </a:r>
          </a:p>
        </p:txBody>
      </p:sp>
      <p:pic>
        <p:nvPicPr>
          <p:cNvPr id="26631" name="Picture 3"/>
          <p:cNvPicPr>
            <a:picLocks noChangeAspect="1" noChangeArrowheads="1"/>
          </p:cNvPicPr>
          <p:nvPr/>
        </p:nvPicPr>
        <p:blipFill>
          <a:blip r:embed="rId3" cstate="print"/>
          <a:srcRect/>
          <a:stretch>
            <a:fillRect/>
          </a:stretch>
        </p:blipFill>
        <p:spPr bwMode="auto">
          <a:xfrm>
            <a:off x="1828800" y="2790828"/>
            <a:ext cx="3733800" cy="2676525"/>
          </a:xfrm>
          <a:prstGeom prst="rect">
            <a:avLst/>
          </a:prstGeom>
          <a:noFill/>
          <a:ln w="9525">
            <a:noFill/>
            <a:miter lim="800000"/>
            <a:headEnd/>
            <a:tailEnd/>
          </a:ln>
        </p:spPr>
      </p:pic>
    </p:spTree>
    <p:extLst>
      <p:ext uri="{BB962C8B-B14F-4D97-AF65-F5344CB8AC3E}">
        <p14:creationId xmlns:p14="http://schemas.microsoft.com/office/powerpoint/2010/main" val="3598303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4" name="Rectangle 4"/>
          <p:cNvSpPr>
            <a:spLocks noGrp="1" noChangeArrowheads="1"/>
          </p:cNvSpPr>
          <p:nvPr>
            <p:ph type="title"/>
          </p:nvPr>
        </p:nvSpPr>
        <p:spPr>
          <a:xfrm>
            <a:off x="2209800" y="76200"/>
            <a:ext cx="8229600" cy="838200"/>
          </a:xfrm>
        </p:spPr>
        <p:txBody>
          <a:bodyPr/>
          <a:lstStyle/>
          <a:p>
            <a:r>
              <a:rPr lang="en-US" dirty="0"/>
              <a:t>Camera </a:t>
            </a:r>
            <a:r>
              <a:rPr lang="en-US" dirty="0" err="1"/>
              <a:t>Obscura</a:t>
            </a:r>
            <a:r>
              <a:rPr lang="en-US" dirty="0"/>
              <a:t> used for Tracing</a:t>
            </a:r>
          </a:p>
        </p:txBody>
      </p:sp>
      <p:pic>
        <p:nvPicPr>
          <p:cNvPr id="18435" name="Picture 5" descr="obscura"/>
          <p:cNvPicPr>
            <a:picLocks noChangeAspect="1" noChangeArrowheads="1"/>
          </p:cNvPicPr>
          <p:nvPr/>
        </p:nvPicPr>
        <p:blipFill>
          <a:blip r:embed="rId2" cstate="print">
            <a:lum bright="-18000" contrast="30000"/>
          </a:blip>
          <a:srcRect l="2309" t="2110" r="2077" b="3014"/>
          <a:stretch>
            <a:fillRect/>
          </a:stretch>
        </p:blipFill>
        <p:spPr bwMode="auto">
          <a:xfrm>
            <a:off x="3111503" y="1438278"/>
            <a:ext cx="5260975" cy="3997325"/>
          </a:xfrm>
          <a:prstGeom prst="rect">
            <a:avLst/>
          </a:prstGeom>
          <a:noFill/>
          <a:ln w="9525">
            <a:noFill/>
            <a:miter lim="800000"/>
            <a:headEnd/>
            <a:tailEnd/>
          </a:ln>
        </p:spPr>
      </p:pic>
      <p:sp>
        <p:nvSpPr>
          <p:cNvPr id="18436" name="Text Box 6"/>
          <p:cNvSpPr txBox="1">
            <a:spLocks noChangeArrowheads="1"/>
          </p:cNvSpPr>
          <p:nvPr/>
        </p:nvSpPr>
        <p:spPr bwMode="auto">
          <a:xfrm>
            <a:off x="3200403" y="5715003"/>
            <a:ext cx="5565775" cy="519113"/>
          </a:xfrm>
          <a:prstGeom prst="rect">
            <a:avLst/>
          </a:prstGeom>
          <a:noFill/>
          <a:ln w="9525">
            <a:noFill/>
            <a:miter lim="800000"/>
            <a:headEnd/>
            <a:tailEnd/>
          </a:ln>
        </p:spPr>
        <p:txBody>
          <a:bodyPr wrap="none">
            <a:spAutoFit/>
          </a:bodyPr>
          <a:lstStyle/>
          <a:p>
            <a:r>
              <a:rPr lang="en-US" sz="2800" dirty="0">
                <a:solidFill>
                  <a:prstClr val="black"/>
                </a:solidFill>
                <a:latin typeface="Palatino Linotype" pitchFamily="18" charset="0"/>
              </a:rPr>
              <a:t>Lens Based Camera </a:t>
            </a:r>
            <a:r>
              <a:rPr lang="en-US" sz="2800" dirty="0" err="1">
                <a:solidFill>
                  <a:prstClr val="black"/>
                </a:solidFill>
                <a:latin typeface="Palatino Linotype" pitchFamily="18" charset="0"/>
              </a:rPr>
              <a:t>Obscura</a:t>
            </a:r>
            <a:r>
              <a:rPr lang="en-US" sz="2800" dirty="0">
                <a:solidFill>
                  <a:prstClr val="black"/>
                </a:solidFill>
                <a:latin typeface="Palatino Linotype" pitchFamily="18" charset="0"/>
              </a:rPr>
              <a:t>, 1568</a:t>
            </a:r>
          </a:p>
        </p:txBody>
      </p:sp>
    </p:spTree>
    <p:extLst>
      <p:ext uri="{BB962C8B-B14F-4D97-AF65-F5344CB8AC3E}">
        <p14:creationId xmlns:p14="http://schemas.microsoft.com/office/powerpoint/2010/main" val="689166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Accidental Cameras</a:t>
            </a:r>
          </a:p>
        </p:txBody>
      </p:sp>
      <p:sp>
        <p:nvSpPr>
          <p:cNvPr id="3" name="Content Placeholder 2"/>
          <p:cNvSpPr>
            <a:spLocks noGrp="1"/>
          </p:cNvSpPr>
          <p:nvPr>
            <p:ph idx="1"/>
          </p:nvPr>
        </p:nvSpPr>
        <p:spPr>
          <a:xfrm>
            <a:off x="2133600" y="5410203"/>
            <a:ext cx="8229600" cy="1173163"/>
          </a:xfrm>
        </p:spPr>
        <p:txBody>
          <a:bodyPr>
            <a:normAutofit lnSpcReduction="10000"/>
          </a:bodyPr>
          <a:lstStyle/>
          <a:p>
            <a:pPr marL="0" indent="0" algn="ctr">
              <a:buNone/>
            </a:pPr>
            <a:r>
              <a:rPr lang="en-US" sz="2400" dirty="0"/>
              <a:t>Accidental Pinhole and </a:t>
            </a:r>
            <a:r>
              <a:rPr lang="en-US" sz="2400" dirty="0" err="1"/>
              <a:t>Pinspeck</a:t>
            </a:r>
            <a:r>
              <a:rPr lang="en-US" sz="2400" dirty="0"/>
              <a:t> Cameras </a:t>
            </a:r>
            <a:br>
              <a:rPr lang="en-US" sz="2400" dirty="0"/>
            </a:br>
            <a:r>
              <a:rPr lang="en-US" sz="2400" dirty="0"/>
              <a:t>Revealing the scene outside the picture. </a:t>
            </a:r>
            <a:br>
              <a:rPr lang="en-US" sz="2400" dirty="0"/>
            </a:br>
            <a:r>
              <a:rPr lang="en-US" sz="2400" dirty="0"/>
              <a:t>Antonio </a:t>
            </a:r>
            <a:r>
              <a:rPr lang="en-US" sz="2400" dirty="0" err="1"/>
              <a:t>Torralba</a:t>
            </a:r>
            <a:r>
              <a:rPr lang="en-US" sz="2400" dirty="0"/>
              <a:t>, William T. Freeman</a:t>
            </a:r>
          </a:p>
          <a:p>
            <a:pPr algn="ctr"/>
            <a:endParaRPr lang="en-US" sz="2400" dirty="0"/>
          </a:p>
        </p:txBody>
      </p:sp>
      <p:pic>
        <p:nvPicPr>
          <p:cNvPr id="4" name="living_ro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81203" y="838200"/>
            <a:ext cx="8128001" cy="4572000"/>
          </a:xfrm>
          <a:prstGeom prst="rect">
            <a:avLst/>
          </a:prstGeom>
        </p:spPr>
      </p:pic>
    </p:spTree>
    <p:extLst>
      <p:ext uri="{BB962C8B-B14F-4D97-AF65-F5344CB8AC3E}">
        <p14:creationId xmlns:p14="http://schemas.microsoft.com/office/powerpoint/2010/main" val="12278129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Accidental Cameras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8030" y="838200"/>
            <a:ext cx="9179970" cy="5422806"/>
          </a:xfrm>
        </p:spPr>
      </p:pic>
    </p:spTree>
    <p:extLst>
      <p:ext uri="{BB962C8B-B14F-4D97-AF65-F5344CB8AC3E}">
        <p14:creationId xmlns:p14="http://schemas.microsoft.com/office/powerpoint/2010/main" val="1159814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15533" y="0"/>
            <a:ext cx="9144000" cy="6858000"/>
          </a:xfrm>
        </p:spPr>
      </p:pic>
    </p:spTree>
    <p:extLst>
      <p:ext uri="{BB962C8B-B14F-4D97-AF65-F5344CB8AC3E}">
        <p14:creationId xmlns:p14="http://schemas.microsoft.com/office/powerpoint/2010/main" val="3062655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764"/>
            <a:ext cx="5143500" cy="68580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00" y="-2764"/>
            <a:ext cx="5143500" cy="6858000"/>
          </a:xfrm>
          <a:prstGeom prst="rect">
            <a:avLst/>
          </a:prstGeom>
        </p:spPr>
      </p:pic>
      <p:sp>
        <p:nvSpPr>
          <p:cNvPr id="7" name="Rectangle 6"/>
          <p:cNvSpPr/>
          <p:nvPr/>
        </p:nvSpPr>
        <p:spPr>
          <a:xfrm>
            <a:off x="11049000" y="6096000"/>
            <a:ext cx="1143000" cy="707886"/>
          </a:xfrm>
          <a:prstGeom prst="rect">
            <a:avLst/>
          </a:prstGeom>
        </p:spPr>
        <p:txBody>
          <a:bodyPr wrap="square">
            <a:spAutoFit/>
          </a:bodyPr>
          <a:lstStyle/>
          <a:p>
            <a:r>
              <a:rPr lang="en-US" sz="800" dirty="0">
                <a:hlinkClick r:id="rId5"/>
              </a:rPr>
              <a:t>https://www.reddit.com/r/Utah/comments/177ymi6/the_partial_eclipse_shadow_through_my_trees_st/</a:t>
            </a:r>
            <a:endParaRPr lang="en-US" sz="800" dirty="0"/>
          </a:p>
        </p:txBody>
      </p:sp>
    </p:spTree>
    <p:extLst>
      <p:ext uri="{BB962C8B-B14F-4D97-AF65-F5344CB8AC3E}">
        <p14:creationId xmlns:p14="http://schemas.microsoft.com/office/powerpoint/2010/main" val="687409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a:t>First Photograph</a:t>
            </a:r>
          </a:p>
        </p:txBody>
      </p:sp>
      <p:sp>
        <p:nvSpPr>
          <p:cNvPr id="27651" name="Content Placeholder 2"/>
          <p:cNvSpPr>
            <a:spLocks noGrp="1"/>
          </p:cNvSpPr>
          <p:nvPr>
            <p:ph idx="1"/>
          </p:nvPr>
        </p:nvSpPr>
        <p:spPr>
          <a:xfrm>
            <a:off x="1905000" y="1905000"/>
            <a:ext cx="3962400" cy="990600"/>
          </a:xfrm>
        </p:spPr>
        <p:txBody>
          <a:bodyPr>
            <a:normAutofit fontScale="92500"/>
          </a:bodyPr>
          <a:lstStyle/>
          <a:p>
            <a:pPr eaLnBrk="1" hangingPunct="1">
              <a:buFont typeface="Arial" charset="0"/>
              <a:buNone/>
            </a:pPr>
            <a:r>
              <a:rPr lang="en-US" sz="2400" dirty="0"/>
              <a:t>	Oldest surviving photograph</a:t>
            </a:r>
          </a:p>
          <a:p>
            <a:pPr lvl="1" eaLnBrk="1" hangingPunct="1"/>
            <a:r>
              <a:rPr lang="en-US" sz="2000" dirty="0"/>
              <a:t>Took 8 hours on pewter plate</a:t>
            </a:r>
          </a:p>
        </p:txBody>
      </p:sp>
      <p:pic>
        <p:nvPicPr>
          <p:cNvPr id="27652" name="Picture 3" descr="http://www.anomalies-unlimited.com/Odd%20Pics%202/Images/1Pic.jpg"/>
          <p:cNvPicPr>
            <a:picLocks noChangeAspect="1" noChangeArrowheads="1"/>
          </p:cNvPicPr>
          <p:nvPr/>
        </p:nvPicPr>
        <p:blipFill>
          <a:blip r:embed="rId2" cstate="print"/>
          <a:srcRect/>
          <a:stretch>
            <a:fillRect/>
          </a:stretch>
        </p:blipFill>
        <p:spPr bwMode="auto">
          <a:xfrm>
            <a:off x="2209800" y="2819403"/>
            <a:ext cx="3295650" cy="2428875"/>
          </a:xfrm>
          <a:prstGeom prst="rect">
            <a:avLst/>
          </a:prstGeom>
          <a:noFill/>
          <a:ln w="9525">
            <a:noFill/>
            <a:miter lim="800000"/>
            <a:headEnd/>
            <a:tailEnd/>
          </a:ln>
        </p:spPr>
      </p:pic>
      <p:sp>
        <p:nvSpPr>
          <p:cNvPr id="27653" name="TextBox 5"/>
          <p:cNvSpPr txBox="1">
            <a:spLocks noChangeArrowheads="1"/>
          </p:cNvSpPr>
          <p:nvPr/>
        </p:nvSpPr>
        <p:spPr bwMode="auto">
          <a:xfrm>
            <a:off x="2514603" y="5334000"/>
            <a:ext cx="2352675" cy="369888"/>
          </a:xfrm>
          <a:prstGeom prst="rect">
            <a:avLst/>
          </a:prstGeom>
          <a:noFill/>
          <a:ln w="9525">
            <a:noFill/>
            <a:miter lim="800000"/>
            <a:headEnd/>
            <a:tailEnd/>
          </a:ln>
        </p:spPr>
        <p:txBody>
          <a:bodyPr wrap="none">
            <a:spAutoFit/>
          </a:bodyPr>
          <a:lstStyle/>
          <a:p>
            <a:r>
              <a:rPr lang="en-US" dirty="0">
                <a:solidFill>
                  <a:prstClr val="black"/>
                </a:solidFill>
              </a:rPr>
              <a:t>Joseph </a:t>
            </a:r>
            <a:r>
              <a:rPr lang="en-US" dirty="0" err="1">
                <a:solidFill>
                  <a:prstClr val="black"/>
                </a:solidFill>
              </a:rPr>
              <a:t>Niepce</a:t>
            </a:r>
            <a:r>
              <a:rPr lang="en-US" dirty="0">
                <a:solidFill>
                  <a:prstClr val="black"/>
                </a:solidFill>
              </a:rPr>
              <a:t>, 1826</a:t>
            </a:r>
          </a:p>
        </p:txBody>
      </p:sp>
      <p:pic>
        <p:nvPicPr>
          <p:cNvPr id="27654" name="Picture 5"/>
          <p:cNvPicPr>
            <a:picLocks noChangeAspect="1" noChangeArrowheads="1"/>
          </p:cNvPicPr>
          <p:nvPr/>
        </p:nvPicPr>
        <p:blipFill>
          <a:blip r:embed="rId3" cstate="print"/>
          <a:srcRect/>
          <a:stretch>
            <a:fillRect/>
          </a:stretch>
        </p:blipFill>
        <p:spPr bwMode="auto">
          <a:xfrm>
            <a:off x="6324600" y="2819400"/>
            <a:ext cx="3581400" cy="2351088"/>
          </a:xfrm>
          <a:prstGeom prst="rect">
            <a:avLst/>
          </a:prstGeom>
          <a:noFill/>
          <a:ln w="9525">
            <a:noFill/>
            <a:miter lim="800000"/>
            <a:headEnd/>
            <a:tailEnd/>
          </a:ln>
        </p:spPr>
      </p:pic>
      <p:sp>
        <p:nvSpPr>
          <p:cNvPr id="27655" name="TextBox 8"/>
          <p:cNvSpPr txBox="1">
            <a:spLocks noChangeArrowheads="1"/>
          </p:cNvSpPr>
          <p:nvPr/>
        </p:nvSpPr>
        <p:spPr bwMode="auto">
          <a:xfrm>
            <a:off x="6248400" y="2057400"/>
            <a:ext cx="4070350" cy="400050"/>
          </a:xfrm>
          <a:prstGeom prst="rect">
            <a:avLst/>
          </a:prstGeom>
          <a:noFill/>
          <a:ln w="9525">
            <a:noFill/>
            <a:miter lim="800000"/>
            <a:headEnd/>
            <a:tailEnd/>
          </a:ln>
        </p:spPr>
        <p:txBody>
          <a:bodyPr wrap="none">
            <a:spAutoFit/>
          </a:bodyPr>
          <a:lstStyle/>
          <a:p>
            <a:r>
              <a:rPr lang="en-US" sz="2000">
                <a:solidFill>
                  <a:prstClr val="black"/>
                </a:solidFill>
              </a:rPr>
              <a:t>Photograph of the first photograph</a:t>
            </a:r>
          </a:p>
        </p:txBody>
      </p:sp>
      <p:sp>
        <p:nvSpPr>
          <p:cNvPr id="27656" name="TextBox 9"/>
          <p:cNvSpPr txBox="1">
            <a:spLocks noChangeArrowheads="1"/>
          </p:cNvSpPr>
          <p:nvPr/>
        </p:nvSpPr>
        <p:spPr bwMode="auto">
          <a:xfrm>
            <a:off x="6858003" y="5334000"/>
            <a:ext cx="2181225" cy="369888"/>
          </a:xfrm>
          <a:prstGeom prst="rect">
            <a:avLst/>
          </a:prstGeom>
          <a:noFill/>
          <a:ln w="9525">
            <a:noFill/>
            <a:miter lim="800000"/>
            <a:headEnd/>
            <a:tailEnd/>
          </a:ln>
        </p:spPr>
        <p:txBody>
          <a:bodyPr wrap="none">
            <a:spAutoFit/>
          </a:bodyPr>
          <a:lstStyle/>
          <a:p>
            <a:r>
              <a:rPr lang="en-US">
                <a:solidFill>
                  <a:prstClr val="black"/>
                </a:solidFill>
              </a:rPr>
              <a:t>Stored at UT Austin</a:t>
            </a:r>
          </a:p>
        </p:txBody>
      </p:sp>
      <p:sp>
        <p:nvSpPr>
          <p:cNvPr id="9" name="TextBox 8"/>
          <p:cNvSpPr txBox="1"/>
          <p:nvPr/>
        </p:nvSpPr>
        <p:spPr>
          <a:xfrm>
            <a:off x="2209800" y="6172200"/>
            <a:ext cx="8135560" cy="369332"/>
          </a:xfrm>
          <a:prstGeom prst="rect">
            <a:avLst/>
          </a:prstGeom>
          <a:noFill/>
        </p:spPr>
        <p:txBody>
          <a:bodyPr wrap="none" rtlCol="0">
            <a:spAutoFit/>
          </a:bodyPr>
          <a:lstStyle/>
          <a:p>
            <a:r>
              <a:rPr lang="en-US" dirty="0" err="1">
                <a:solidFill>
                  <a:prstClr val="black"/>
                </a:solidFill>
              </a:rPr>
              <a:t>Niepce</a:t>
            </a:r>
            <a:r>
              <a:rPr lang="en-US" dirty="0">
                <a:solidFill>
                  <a:prstClr val="black"/>
                </a:solidFill>
              </a:rPr>
              <a:t> later teamed up with Daguerre, who eventually created </a:t>
            </a:r>
            <a:r>
              <a:rPr lang="en-US" dirty="0" err="1">
                <a:solidFill>
                  <a:prstClr val="black"/>
                </a:solidFill>
              </a:rPr>
              <a:t>Daguerrotypes</a:t>
            </a:r>
            <a:endParaRPr lang="en-US" dirty="0">
              <a:solidFill>
                <a:prstClr val="black"/>
              </a:solidFill>
            </a:endParaRPr>
          </a:p>
        </p:txBody>
      </p:sp>
    </p:spTree>
    <p:extLst>
      <p:ext uri="{BB962C8B-B14F-4D97-AF65-F5344CB8AC3E}">
        <p14:creationId xmlns:p14="http://schemas.microsoft.com/office/powerpoint/2010/main" val="1348780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bg>
      <p:bgPr>
        <a:solidFill>
          <a:srgbClr val="61656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6218" y="0"/>
            <a:ext cx="8139564" cy="6845858"/>
          </a:xfrm>
          <a:prstGeom prst="rect">
            <a:avLst/>
          </a:prstGeom>
        </p:spPr>
      </p:pic>
    </p:spTree>
    <p:extLst>
      <p:ext uri="{BB962C8B-B14F-4D97-AF65-F5344CB8AC3E}">
        <p14:creationId xmlns:p14="http://schemas.microsoft.com/office/powerpoint/2010/main" val="321387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endParaRPr lang="en-US" altLang="en-US"/>
          </a:p>
        </p:txBody>
      </p:sp>
      <p:sp>
        <p:nvSpPr>
          <p:cNvPr id="19459" name="Content Placeholder 2"/>
          <p:cNvSpPr>
            <a:spLocks noGrp="1"/>
          </p:cNvSpPr>
          <p:nvPr>
            <p:ph idx="1"/>
          </p:nvPr>
        </p:nvSpPr>
        <p:spPr/>
        <p:txBody>
          <a:bodyPr/>
          <a:lstStyle/>
          <a:p>
            <a:endParaRPr lang="en-US" altLang="en-US"/>
          </a:p>
        </p:txBody>
      </p:sp>
      <p:pic>
        <p:nvPicPr>
          <p:cNvPr id="19460" name="Picture 2" descr="C:\Users\James\Dropbox\cs143 fall 2013\cs143 fall 2013 slides\03\Hr6tTd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609600"/>
            <a:ext cx="9158288"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8820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23657-E0DB-46FB-81B5-8AE2C5D7A547}"/>
              </a:ext>
            </a:extLst>
          </p:cNvPr>
          <p:cNvSpPr>
            <a:spLocks noGrp="1"/>
          </p:cNvSpPr>
          <p:nvPr>
            <p:ph type="title"/>
          </p:nvPr>
        </p:nvSpPr>
        <p:spPr/>
        <p:txBody>
          <a:bodyPr/>
          <a:lstStyle/>
          <a:p>
            <a:endParaRPr lang="en-US"/>
          </a:p>
        </p:txBody>
      </p:sp>
      <p:pic>
        <p:nvPicPr>
          <p:cNvPr id="5" name="Content Placeholder 4" descr="A picture containing text, building, boat, outdoor&#10;&#10;Description automatically generated">
            <a:extLst>
              <a:ext uri="{FF2B5EF4-FFF2-40B4-BE49-F238E27FC236}">
                <a16:creationId xmlns:a16="http://schemas.microsoft.com/office/drawing/2014/main" id="{039CAF7A-65F9-46DB-95BB-19ECEB770A8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38400" y="228600"/>
            <a:ext cx="6934200" cy="4983379"/>
          </a:xfrm>
        </p:spPr>
      </p:pic>
      <p:sp>
        <p:nvSpPr>
          <p:cNvPr id="6" name="TextBox 5">
            <a:extLst>
              <a:ext uri="{FF2B5EF4-FFF2-40B4-BE49-F238E27FC236}">
                <a16:creationId xmlns:a16="http://schemas.microsoft.com/office/drawing/2014/main" id="{6FC9A772-867D-4D89-B049-93987F525069}"/>
              </a:ext>
            </a:extLst>
          </p:cNvPr>
          <p:cNvSpPr txBox="1"/>
          <p:nvPr/>
        </p:nvSpPr>
        <p:spPr>
          <a:xfrm>
            <a:off x="1828800" y="5429071"/>
            <a:ext cx="8305800" cy="1200329"/>
          </a:xfrm>
          <a:prstGeom prst="rect">
            <a:avLst/>
          </a:prstGeom>
          <a:noFill/>
        </p:spPr>
        <p:txBody>
          <a:bodyPr wrap="square" rtlCol="0">
            <a:spAutoFit/>
          </a:bodyPr>
          <a:lstStyle/>
          <a:p>
            <a:r>
              <a:rPr lang="en-US" dirty="0"/>
              <a:t>“Louis Daguerre—the inventor of daguerreotype—shot what is not only the world's oldest photograph of Paris, but also the first photo with humans. The 10-minute long exposure was taken in 1839 in Place de la </a:t>
            </a:r>
            <a:r>
              <a:rPr lang="en-US" dirty="0" err="1"/>
              <a:t>République</a:t>
            </a:r>
            <a:r>
              <a:rPr lang="en-US" dirty="0"/>
              <a:t> and it's just possible to make out two blurry figures in the left-hand corner.”</a:t>
            </a:r>
          </a:p>
        </p:txBody>
      </p:sp>
      <p:sp>
        <p:nvSpPr>
          <p:cNvPr id="7" name="TextBox 6">
            <a:extLst>
              <a:ext uri="{FF2B5EF4-FFF2-40B4-BE49-F238E27FC236}">
                <a16:creationId xmlns:a16="http://schemas.microsoft.com/office/drawing/2014/main" id="{D46C5EC3-461A-4A70-820B-E3C5EBE95376}"/>
              </a:ext>
            </a:extLst>
          </p:cNvPr>
          <p:cNvSpPr txBox="1"/>
          <p:nvPr/>
        </p:nvSpPr>
        <p:spPr>
          <a:xfrm>
            <a:off x="11125200" y="6400800"/>
            <a:ext cx="1295400" cy="369332"/>
          </a:xfrm>
          <a:prstGeom prst="rect">
            <a:avLst/>
          </a:prstGeom>
          <a:noFill/>
        </p:spPr>
        <p:txBody>
          <a:bodyPr wrap="square" rtlCol="0">
            <a:spAutoFit/>
          </a:bodyPr>
          <a:lstStyle/>
          <a:p>
            <a:r>
              <a:rPr lang="en-US" dirty="0">
                <a:hlinkClick r:id="rId4"/>
              </a:rPr>
              <a:t>Source</a:t>
            </a:r>
            <a:endParaRPr lang="en-US" dirty="0"/>
          </a:p>
        </p:txBody>
      </p:sp>
    </p:spTree>
    <p:extLst>
      <p:ext uri="{BB962C8B-B14F-4D97-AF65-F5344CB8AC3E}">
        <p14:creationId xmlns:p14="http://schemas.microsoft.com/office/powerpoint/2010/main" val="1953588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381000"/>
            <a:ext cx="4267200" cy="5135563"/>
          </a:xfrm>
        </p:spPr>
        <p:txBody>
          <a:bodyPr/>
          <a:lstStyle/>
          <a:p>
            <a:pPr marL="0" indent="0">
              <a:buNone/>
            </a:pPr>
            <a:r>
              <a:rPr lang="en-US" dirty="0"/>
              <a:t>Great history lesson on the chemistry and engineering challenges of early photography from the “Technology Connections” YouTube channel.</a:t>
            </a:r>
          </a:p>
        </p:txBody>
      </p:sp>
      <p:pic>
        <p:nvPicPr>
          <p:cNvPr id="4" name="Picture 3"/>
          <p:cNvPicPr>
            <a:picLocks noChangeAspect="1"/>
          </p:cNvPicPr>
          <p:nvPr/>
        </p:nvPicPr>
        <p:blipFill>
          <a:blip r:embed="rId2"/>
          <a:stretch>
            <a:fillRect/>
          </a:stretch>
        </p:blipFill>
        <p:spPr>
          <a:xfrm>
            <a:off x="5181600" y="609600"/>
            <a:ext cx="6225392" cy="5022467"/>
          </a:xfrm>
          <a:prstGeom prst="rect">
            <a:avLst/>
          </a:prstGeom>
        </p:spPr>
      </p:pic>
      <p:sp>
        <p:nvSpPr>
          <p:cNvPr id="5" name="Rectangle 4">
            <a:hlinkClick r:id="rId3"/>
          </p:cNvPr>
          <p:cNvSpPr/>
          <p:nvPr/>
        </p:nvSpPr>
        <p:spPr>
          <a:xfrm>
            <a:off x="1043792" y="6096000"/>
            <a:ext cx="10439400" cy="369332"/>
          </a:xfrm>
          <a:prstGeom prst="rect">
            <a:avLst/>
          </a:prstGeom>
        </p:spPr>
        <p:txBody>
          <a:bodyPr wrap="square">
            <a:spAutoFit/>
          </a:bodyPr>
          <a:lstStyle/>
          <a:p>
            <a:r>
              <a:rPr lang="en-US" dirty="0">
                <a:hlinkClick r:id="rId3"/>
              </a:rPr>
              <a:t>https://www.youtube.com/watch?v=wbbH77rYaa8&amp;list=PLv0jwu7G_DFV6yW240e6CbiwCLaZ0Z6PV</a:t>
            </a:r>
            <a:endParaRPr lang="en-US" dirty="0"/>
          </a:p>
        </p:txBody>
      </p:sp>
    </p:spTree>
    <p:extLst>
      <p:ext uri="{BB962C8B-B14F-4D97-AF65-F5344CB8AC3E}">
        <p14:creationId xmlns:p14="http://schemas.microsoft.com/office/powerpoint/2010/main" val="132589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endParaRPr lang="en-US" altLang="en-US"/>
          </a:p>
        </p:txBody>
      </p:sp>
      <p:pic>
        <p:nvPicPr>
          <p:cNvPr id="28675" name="Picture 2" descr="C:\comp_photo\feifei_slides\feifei_slide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Box 3"/>
          <p:cNvSpPr txBox="1">
            <a:spLocks noChangeArrowheads="1"/>
          </p:cNvSpPr>
          <p:nvPr/>
        </p:nvSpPr>
        <p:spPr bwMode="auto">
          <a:xfrm>
            <a:off x="8534400" y="6477003"/>
            <a:ext cx="1905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200">
                <a:solidFill>
                  <a:srgbClr val="000000"/>
                </a:solidFill>
                <a:latin typeface="Gill Sans" charset="0"/>
              </a:rPr>
              <a:t>Slide credit Fei Fei Li</a:t>
            </a:r>
          </a:p>
        </p:txBody>
      </p:sp>
      <p:sp>
        <p:nvSpPr>
          <p:cNvPr id="2" name="Rectangle 1">
            <a:extLst>
              <a:ext uri="{FF2B5EF4-FFF2-40B4-BE49-F238E27FC236}">
                <a16:creationId xmlns:a16="http://schemas.microsoft.com/office/drawing/2014/main" id="{74BA5A0A-C665-50DC-A603-5E88223FFC69}"/>
              </a:ext>
            </a:extLst>
          </p:cNvPr>
          <p:cNvSpPr/>
          <p:nvPr/>
        </p:nvSpPr>
        <p:spPr>
          <a:xfrm>
            <a:off x="5486400" y="4876800"/>
            <a:ext cx="4419600" cy="1143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32418582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a:t>Projective Geometry</a:t>
            </a:r>
          </a:p>
        </p:txBody>
      </p:sp>
      <p:sp>
        <p:nvSpPr>
          <p:cNvPr id="32771" name="Content Placeholder 2"/>
          <p:cNvSpPr>
            <a:spLocks noGrp="1"/>
          </p:cNvSpPr>
          <p:nvPr>
            <p:ph idx="1"/>
          </p:nvPr>
        </p:nvSpPr>
        <p:spPr/>
        <p:txBody>
          <a:bodyPr/>
          <a:lstStyle/>
          <a:p>
            <a:pPr eaLnBrk="1" hangingPunct="1">
              <a:buFont typeface="Arial" charset="0"/>
              <a:buNone/>
            </a:pPr>
            <a:r>
              <a:rPr lang="en-US" sz="3600"/>
              <a:t>What is lost?</a:t>
            </a:r>
          </a:p>
          <a:p>
            <a:pPr eaLnBrk="1" hangingPunct="1"/>
            <a:r>
              <a:rPr lang="en-US"/>
              <a:t>Length</a:t>
            </a:r>
          </a:p>
        </p:txBody>
      </p:sp>
      <p:pic>
        <p:nvPicPr>
          <p:cNvPr id="32772" name="Picture 2"/>
          <p:cNvPicPr>
            <a:picLocks noChangeAspect="1" noChangeArrowheads="1"/>
          </p:cNvPicPr>
          <p:nvPr/>
        </p:nvPicPr>
        <p:blipFill>
          <a:blip r:embed="rId2" cstate="print"/>
          <a:srcRect t="28223"/>
          <a:stretch>
            <a:fillRect/>
          </a:stretch>
        </p:blipFill>
        <p:spPr bwMode="auto">
          <a:xfrm>
            <a:off x="3276603" y="2819400"/>
            <a:ext cx="5584825" cy="3886200"/>
          </a:xfrm>
          <a:prstGeom prst="rect">
            <a:avLst/>
          </a:prstGeom>
          <a:noFill/>
          <a:ln w="9525">
            <a:noFill/>
            <a:miter lim="800000"/>
            <a:headEnd/>
            <a:tailEnd/>
          </a:ln>
        </p:spPr>
      </p:pic>
      <p:cxnSp>
        <p:nvCxnSpPr>
          <p:cNvPr id="6" name="Straight Connector 5"/>
          <p:cNvCxnSpPr/>
          <p:nvPr/>
        </p:nvCxnSpPr>
        <p:spPr>
          <a:xfrm rot="16200000" flipH="1">
            <a:off x="5729288" y="5424488"/>
            <a:ext cx="304800" cy="3048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096000" y="5791200"/>
            <a:ext cx="1219200" cy="152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2775" name="TextBox 10"/>
          <p:cNvSpPr txBox="1">
            <a:spLocks noChangeArrowheads="1"/>
          </p:cNvSpPr>
          <p:nvPr/>
        </p:nvSpPr>
        <p:spPr bwMode="auto">
          <a:xfrm>
            <a:off x="6096003" y="5257800"/>
            <a:ext cx="1719263" cy="369888"/>
          </a:xfrm>
          <a:prstGeom prst="rect">
            <a:avLst/>
          </a:prstGeom>
          <a:solidFill>
            <a:schemeClr val="bg1"/>
          </a:solidFill>
          <a:ln w="12700">
            <a:solidFill>
              <a:srgbClr val="FF0000"/>
            </a:solid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Which is closer?</a:t>
            </a:r>
          </a:p>
        </p:txBody>
      </p:sp>
      <p:cxnSp>
        <p:nvCxnSpPr>
          <p:cNvPr id="13" name="Straight Connector 12"/>
          <p:cNvCxnSpPr/>
          <p:nvPr/>
        </p:nvCxnSpPr>
        <p:spPr>
          <a:xfrm rot="5400000">
            <a:off x="2933701" y="3848103"/>
            <a:ext cx="2057400" cy="317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4763294" y="3923506"/>
            <a:ext cx="2057400" cy="158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32778" name="TextBox 14"/>
          <p:cNvSpPr txBox="1">
            <a:spLocks noChangeArrowheads="1"/>
          </p:cNvSpPr>
          <p:nvPr/>
        </p:nvSpPr>
        <p:spPr bwMode="auto">
          <a:xfrm>
            <a:off x="4038603" y="3200400"/>
            <a:ext cx="1503363" cy="369888"/>
          </a:xfrm>
          <a:prstGeom prst="rect">
            <a:avLst/>
          </a:prstGeom>
          <a:solidFill>
            <a:schemeClr val="bg1"/>
          </a:solidFill>
          <a:ln w="12700">
            <a:solidFill>
              <a:srgbClr val="0070C0"/>
            </a:solid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Who is taller?</a:t>
            </a:r>
          </a:p>
        </p:txBody>
      </p:sp>
    </p:spTree>
    <p:extLst>
      <p:ext uri="{BB962C8B-B14F-4D97-AF65-F5344CB8AC3E}">
        <p14:creationId xmlns:p14="http://schemas.microsoft.com/office/powerpoint/2010/main" val="34532361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dirty="0"/>
              <a:t>Length and area are not preserved</a:t>
            </a:r>
          </a:p>
        </p:txBody>
      </p:sp>
      <p:pic>
        <p:nvPicPr>
          <p:cNvPr id="33795" name="Picture 3"/>
          <p:cNvPicPr>
            <a:picLocks noChangeAspect="1" noChangeArrowheads="1"/>
          </p:cNvPicPr>
          <p:nvPr/>
        </p:nvPicPr>
        <p:blipFill>
          <a:blip r:embed="rId2" cstate="print"/>
          <a:srcRect/>
          <a:stretch>
            <a:fillRect/>
          </a:stretch>
        </p:blipFill>
        <p:spPr bwMode="auto">
          <a:xfrm>
            <a:off x="2017716" y="1524000"/>
            <a:ext cx="8650287" cy="4521200"/>
          </a:xfrm>
          <a:prstGeom prst="rect">
            <a:avLst/>
          </a:prstGeom>
          <a:noFill/>
          <a:ln w="9525">
            <a:noFill/>
            <a:miter lim="800000"/>
            <a:headEnd/>
            <a:tailEnd/>
          </a:ln>
        </p:spPr>
      </p:pic>
      <p:sp>
        <p:nvSpPr>
          <p:cNvPr id="33796" name="Text Box 4"/>
          <p:cNvSpPr txBox="1">
            <a:spLocks noChangeArrowheads="1"/>
          </p:cNvSpPr>
          <p:nvPr/>
        </p:nvSpPr>
        <p:spPr bwMode="auto">
          <a:xfrm>
            <a:off x="8793166" y="6583366"/>
            <a:ext cx="1798637" cy="274637"/>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charset="0"/>
                <a:ea typeface="+mn-ea"/>
                <a:cs typeface="+mn-cs"/>
              </a:rPr>
              <a:t>Figure by David Forsyth</a:t>
            </a:r>
          </a:p>
        </p:txBody>
      </p:sp>
      <p:sp>
        <p:nvSpPr>
          <p:cNvPr id="33797" name="Rectangle 5"/>
          <p:cNvSpPr>
            <a:spLocks noChangeArrowheads="1"/>
          </p:cNvSpPr>
          <p:nvPr/>
        </p:nvSpPr>
        <p:spPr bwMode="auto">
          <a:xfrm>
            <a:off x="9525000" y="3429000"/>
            <a:ext cx="304800" cy="304800"/>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3798" name="Rectangle 9"/>
          <p:cNvSpPr>
            <a:spLocks noChangeArrowheads="1"/>
          </p:cNvSpPr>
          <p:nvPr/>
        </p:nvSpPr>
        <p:spPr bwMode="auto">
          <a:xfrm>
            <a:off x="8559800" y="4343400"/>
            <a:ext cx="304800" cy="304800"/>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3799" name="Rectangle 10"/>
          <p:cNvSpPr>
            <a:spLocks noChangeArrowheads="1"/>
          </p:cNvSpPr>
          <p:nvPr/>
        </p:nvSpPr>
        <p:spPr bwMode="auto">
          <a:xfrm>
            <a:off x="9334500" y="4267200"/>
            <a:ext cx="304800" cy="304800"/>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3800" name="Text Box 11"/>
          <p:cNvSpPr txBox="1">
            <a:spLocks noChangeArrowheads="1"/>
          </p:cNvSpPr>
          <p:nvPr/>
        </p:nvSpPr>
        <p:spPr bwMode="auto">
          <a:xfrm>
            <a:off x="8839200" y="5257800"/>
            <a:ext cx="515938" cy="36933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charset="0"/>
                <a:ea typeface="+mn-ea"/>
                <a:cs typeface="+mn-cs"/>
              </a:rPr>
              <a:t>B’</a:t>
            </a:r>
          </a:p>
        </p:txBody>
      </p:sp>
      <p:sp>
        <p:nvSpPr>
          <p:cNvPr id="33801" name="Text Box 12"/>
          <p:cNvSpPr txBox="1">
            <a:spLocks noChangeArrowheads="1"/>
          </p:cNvSpPr>
          <p:nvPr/>
        </p:nvSpPr>
        <p:spPr bwMode="auto">
          <a:xfrm>
            <a:off x="8991601" y="4495800"/>
            <a:ext cx="402674" cy="369332"/>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charset="0"/>
                <a:ea typeface="+mn-ea"/>
                <a:cs typeface="+mn-cs"/>
              </a:rPr>
              <a:t>C’</a:t>
            </a:r>
          </a:p>
        </p:txBody>
      </p:sp>
      <p:sp>
        <p:nvSpPr>
          <p:cNvPr id="33802" name="Text Box 13"/>
          <p:cNvSpPr txBox="1">
            <a:spLocks noChangeArrowheads="1"/>
          </p:cNvSpPr>
          <p:nvPr/>
        </p:nvSpPr>
        <p:spPr bwMode="auto">
          <a:xfrm>
            <a:off x="9296403" y="3962400"/>
            <a:ext cx="372731" cy="369332"/>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charset="0"/>
                <a:ea typeface="+mn-ea"/>
                <a:cs typeface="+mn-cs"/>
              </a:rPr>
              <a:t>A’</a:t>
            </a:r>
          </a:p>
        </p:txBody>
      </p:sp>
    </p:spTree>
    <p:extLst>
      <p:ext uri="{BB962C8B-B14F-4D97-AF65-F5344CB8AC3E}">
        <p14:creationId xmlns:p14="http://schemas.microsoft.com/office/powerpoint/2010/main" val="1892023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a:t>Projective Geometry</a:t>
            </a:r>
          </a:p>
        </p:txBody>
      </p:sp>
      <p:sp>
        <p:nvSpPr>
          <p:cNvPr id="34819" name="Content Placeholder 2"/>
          <p:cNvSpPr>
            <a:spLocks noGrp="1"/>
          </p:cNvSpPr>
          <p:nvPr>
            <p:ph idx="1"/>
          </p:nvPr>
        </p:nvSpPr>
        <p:spPr/>
        <p:txBody>
          <a:bodyPr/>
          <a:lstStyle/>
          <a:p>
            <a:pPr eaLnBrk="1" hangingPunct="1">
              <a:buFont typeface="Arial" charset="0"/>
              <a:buNone/>
            </a:pPr>
            <a:r>
              <a:rPr lang="en-US" sz="3600"/>
              <a:t>What is lost?</a:t>
            </a:r>
          </a:p>
          <a:p>
            <a:pPr eaLnBrk="1" hangingPunct="1"/>
            <a:r>
              <a:rPr lang="en-US"/>
              <a:t>Length</a:t>
            </a:r>
          </a:p>
          <a:p>
            <a:pPr eaLnBrk="1" hangingPunct="1"/>
            <a:r>
              <a:rPr lang="en-US"/>
              <a:t>Angles</a:t>
            </a:r>
          </a:p>
        </p:txBody>
      </p:sp>
      <p:pic>
        <p:nvPicPr>
          <p:cNvPr id="34820" name="Picture 2"/>
          <p:cNvPicPr>
            <a:picLocks noChangeAspect="1" noChangeArrowheads="1"/>
          </p:cNvPicPr>
          <p:nvPr/>
        </p:nvPicPr>
        <p:blipFill>
          <a:blip r:embed="rId2" cstate="print"/>
          <a:srcRect t="28223"/>
          <a:stretch>
            <a:fillRect/>
          </a:stretch>
        </p:blipFill>
        <p:spPr bwMode="auto">
          <a:xfrm>
            <a:off x="3276603" y="2819400"/>
            <a:ext cx="5584825" cy="3886200"/>
          </a:xfrm>
          <a:prstGeom prst="rect">
            <a:avLst/>
          </a:prstGeom>
          <a:noFill/>
          <a:ln w="9525">
            <a:noFill/>
            <a:miter lim="800000"/>
            <a:headEnd/>
            <a:tailEnd/>
          </a:ln>
        </p:spPr>
      </p:pic>
      <p:cxnSp>
        <p:nvCxnSpPr>
          <p:cNvPr id="22" name="Straight Connector 21"/>
          <p:cNvCxnSpPr/>
          <p:nvPr/>
        </p:nvCxnSpPr>
        <p:spPr>
          <a:xfrm rot="5400000">
            <a:off x="3390900" y="4991100"/>
            <a:ext cx="1447800" cy="12192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0800000">
            <a:off x="4692650" y="4892675"/>
            <a:ext cx="33528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4823" name="TextBox 26"/>
          <p:cNvSpPr txBox="1">
            <a:spLocks noChangeArrowheads="1"/>
          </p:cNvSpPr>
          <p:nvPr/>
        </p:nvSpPr>
        <p:spPr bwMode="auto">
          <a:xfrm>
            <a:off x="4800603" y="5029200"/>
            <a:ext cx="1622425" cy="369888"/>
          </a:xfrm>
          <a:prstGeom prst="rect">
            <a:avLst/>
          </a:prstGeom>
          <a:solidFill>
            <a:schemeClr val="bg1"/>
          </a:solidFill>
          <a:ln w="12700">
            <a:solidFill>
              <a:srgbClr val="FF0000"/>
            </a:solid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Perpendicular?</a:t>
            </a:r>
          </a:p>
        </p:txBody>
      </p:sp>
      <p:cxnSp>
        <p:nvCxnSpPr>
          <p:cNvPr id="28" name="Straight Connector 27"/>
          <p:cNvCxnSpPr/>
          <p:nvPr/>
        </p:nvCxnSpPr>
        <p:spPr>
          <a:xfrm rot="5400000" flipH="1" flipV="1">
            <a:off x="3733800" y="2725738"/>
            <a:ext cx="3276600" cy="2819400"/>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038600" y="3048000"/>
            <a:ext cx="5867400" cy="2286000"/>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4826" name="TextBox 40"/>
          <p:cNvSpPr txBox="1">
            <a:spLocks noChangeArrowheads="1"/>
          </p:cNvSpPr>
          <p:nvPr/>
        </p:nvSpPr>
        <p:spPr bwMode="auto">
          <a:xfrm>
            <a:off x="6248400" y="3200400"/>
            <a:ext cx="998538" cy="369888"/>
          </a:xfrm>
          <a:prstGeom prst="rect">
            <a:avLst/>
          </a:prstGeom>
          <a:solidFill>
            <a:schemeClr val="bg1"/>
          </a:solidFill>
          <a:ln w="12700">
            <a:solidFill>
              <a:srgbClr val="0070C0"/>
            </a:solid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Parallel?</a:t>
            </a:r>
          </a:p>
        </p:txBody>
      </p:sp>
    </p:spTree>
    <p:extLst>
      <p:ext uri="{BB962C8B-B14F-4D97-AF65-F5344CB8AC3E}">
        <p14:creationId xmlns:p14="http://schemas.microsoft.com/office/powerpoint/2010/main" val="983246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a:t>Projective Geometry</a:t>
            </a:r>
          </a:p>
        </p:txBody>
      </p:sp>
      <p:sp>
        <p:nvSpPr>
          <p:cNvPr id="36867" name="Content Placeholder 2"/>
          <p:cNvSpPr>
            <a:spLocks noGrp="1"/>
          </p:cNvSpPr>
          <p:nvPr>
            <p:ph idx="1"/>
          </p:nvPr>
        </p:nvSpPr>
        <p:spPr/>
        <p:txBody>
          <a:bodyPr/>
          <a:lstStyle/>
          <a:p>
            <a:pPr eaLnBrk="1" hangingPunct="1">
              <a:buFont typeface="Arial" charset="0"/>
              <a:buNone/>
            </a:pPr>
            <a:r>
              <a:rPr lang="en-US" sz="3600"/>
              <a:t>What is preserved?</a:t>
            </a:r>
          </a:p>
          <a:p>
            <a:pPr eaLnBrk="1" hangingPunct="1"/>
            <a:r>
              <a:rPr lang="en-US"/>
              <a:t>Straight lines are still straight</a:t>
            </a:r>
          </a:p>
        </p:txBody>
      </p:sp>
      <p:pic>
        <p:nvPicPr>
          <p:cNvPr id="36868" name="Picture 2"/>
          <p:cNvPicPr>
            <a:picLocks noChangeAspect="1" noChangeArrowheads="1"/>
          </p:cNvPicPr>
          <p:nvPr/>
        </p:nvPicPr>
        <p:blipFill>
          <a:blip r:embed="rId2" cstate="print"/>
          <a:srcRect t="28223"/>
          <a:stretch>
            <a:fillRect/>
          </a:stretch>
        </p:blipFill>
        <p:spPr bwMode="auto">
          <a:xfrm>
            <a:off x="3276603" y="2819400"/>
            <a:ext cx="5584825" cy="3886200"/>
          </a:xfrm>
          <a:prstGeom prst="rect">
            <a:avLst/>
          </a:prstGeom>
          <a:noFill/>
          <a:ln w="9525">
            <a:noFill/>
            <a:miter lim="800000"/>
            <a:headEnd/>
            <a:tailEnd/>
          </a:ln>
        </p:spPr>
      </p:pic>
      <p:cxnSp>
        <p:nvCxnSpPr>
          <p:cNvPr id="22" name="Straight Connector 21"/>
          <p:cNvCxnSpPr/>
          <p:nvPr/>
        </p:nvCxnSpPr>
        <p:spPr>
          <a:xfrm rot="5400000">
            <a:off x="3390900" y="4991100"/>
            <a:ext cx="1447800" cy="12192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0800000">
            <a:off x="4692650" y="4892675"/>
            <a:ext cx="3352800"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3733800" y="2725738"/>
            <a:ext cx="3276600" cy="2819400"/>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038600" y="3048000"/>
            <a:ext cx="5867400" cy="2286000"/>
          </a:xfrm>
          <a:prstGeom prst="line">
            <a:avLst/>
          </a:prstGeom>
          <a:ln w="38100">
            <a:solidFill>
              <a:srgbClr val="0070C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9585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t>The pinhole camera model preserves straight lines, but real cameras might not</a:t>
            </a:r>
          </a:p>
        </p:txBody>
      </p:sp>
      <p:pic>
        <p:nvPicPr>
          <p:cNvPr id="4" name="Picture 3"/>
          <p:cNvPicPr>
            <a:picLocks noChangeAspect="1"/>
          </p:cNvPicPr>
          <p:nvPr/>
        </p:nvPicPr>
        <p:blipFill>
          <a:blip r:embed="rId3"/>
          <a:stretch>
            <a:fillRect/>
          </a:stretch>
        </p:blipFill>
        <p:spPr>
          <a:xfrm>
            <a:off x="609600" y="2133600"/>
            <a:ext cx="10594039" cy="2962381"/>
          </a:xfrm>
          <a:prstGeom prst="rect">
            <a:avLst/>
          </a:prstGeom>
        </p:spPr>
      </p:pic>
    </p:spTree>
    <p:extLst>
      <p:ext uri="{BB962C8B-B14F-4D97-AF65-F5344CB8AC3E}">
        <p14:creationId xmlns:p14="http://schemas.microsoft.com/office/powerpoint/2010/main" val="27690279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a:t>Vanishing points and lines</a:t>
            </a:r>
          </a:p>
        </p:txBody>
      </p:sp>
      <p:sp>
        <p:nvSpPr>
          <p:cNvPr id="37891" name="Content Placeholder 2"/>
          <p:cNvSpPr>
            <a:spLocks noGrp="1"/>
          </p:cNvSpPr>
          <p:nvPr>
            <p:ph idx="1"/>
          </p:nvPr>
        </p:nvSpPr>
        <p:spPr/>
        <p:txBody>
          <a:bodyPr/>
          <a:lstStyle/>
          <a:p>
            <a:pPr eaLnBrk="1" hangingPunct="1">
              <a:buFont typeface="Arial" charset="0"/>
              <a:buNone/>
            </a:pPr>
            <a:r>
              <a:rPr lang="en-US" sz="2800"/>
              <a:t>	Parallel lines in the world intersect in the image at a “vanishing point”</a:t>
            </a:r>
          </a:p>
        </p:txBody>
      </p:sp>
      <p:pic>
        <p:nvPicPr>
          <p:cNvPr id="37892" name="Picture 7"/>
          <p:cNvPicPr>
            <a:picLocks noChangeAspect="1" noChangeArrowheads="1"/>
          </p:cNvPicPr>
          <p:nvPr/>
        </p:nvPicPr>
        <p:blipFill>
          <a:blip r:embed="rId3" cstate="print"/>
          <a:srcRect/>
          <a:stretch>
            <a:fillRect/>
          </a:stretch>
        </p:blipFill>
        <p:spPr bwMode="auto">
          <a:xfrm>
            <a:off x="4348166" y="2052638"/>
            <a:ext cx="3195637" cy="4729162"/>
          </a:xfrm>
          <a:prstGeom prst="rect">
            <a:avLst/>
          </a:prstGeom>
          <a:noFill/>
          <a:ln w="9525">
            <a:noFill/>
            <a:miter lim="800000"/>
            <a:headEnd/>
            <a:tailEnd/>
          </a:ln>
        </p:spPr>
      </p:pic>
    </p:spTree>
    <p:extLst>
      <p:ext uri="{BB962C8B-B14F-4D97-AF65-F5344CB8AC3E}">
        <p14:creationId xmlns:p14="http://schemas.microsoft.com/office/powerpoint/2010/main" val="23521994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a:t>Vanishing points and lines</a:t>
            </a:r>
          </a:p>
        </p:txBody>
      </p:sp>
      <p:sp>
        <p:nvSpPr>
          <p:cNvPr id="38915" name="Content Placeholder 2"/>
          <p:cNvSpPr>
            <a:spLocks noGrp="1"/>
          </p:cNvSpPr>
          <p:nvPr>
            <p:ph idx="1"/>
          </p:nvPr>
        </p:nvSpPr>
        <p:spPr/>
        <p:txBody>
          <a:bodyPr/>
          <a:lstStyle/>
          <a:p>
            <a:pPr eaLnBrk="1" hangingPunct="1">
              <a:buFont typeface="Arial" charset="0"/>
              <a:buNone/>
            </a:pPr>
            <a:r>
              <a:rPr lang="en-US" sz="3600"/>
              <a:t>	</a:t>
            </a:r>
          </a:p>
        </p:txBody>
      </p:sp>
      <p:cxnSp>
        <p:nvCxnSpPr>
          <p:cNvPr id="5" name="Straight Connector 4"/>
          <p:cNvCxnSpPr/>
          <p:nvPr/>
        </p:nvCxnSpPr>
        <p:spPr>
          <a:xfrm>
            <a:off x="2514600" y="2895600"/>
            <a:ext cx="7239000" cy="1588"/>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rot="5400000" flipH="1" flipV="1">
            <a:off x="3962400" y="3581400"/>
            <a:ext cx="2895600" cy="152400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V="1">
            <a:off x="5295900" y="3771900"/>
            <a:ext cx="2895600" cy="114300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38919" name="TextBox 12"/>
          <p:cNvSpPr txBox="1">
            <a:spLocks noChangeArrowheads="1"/>
          </p:cNvSpPr>
          <p:nvPr/>
        </p:nvSpPr>
        <p:spPr bwMode="auto">
          <a:xfrm>
            <a:off x="5988050" y="2590803"/>
            <a:ext cx="376238" cy="52387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0070C0"/>
                </a:solidFill>
                <a:effectLst/>
                <a:uLnTx/>
                <a:uFillTx/>
                <a:latin typeface="Calibri"/>
                <a:ea typeface="+mn-ea"/>
                <a:cs typeface="+mn-cs"/>
              </a:rPr>
              <a:t>o</a:t>
            </a:r>
          </a:p>
        </p:txBody>
      </p:sp>
      <p:sp>
        <p:nvSpPr>
          <p:cNvPr id="38920" name="TextBox 13"/>
          <p:cNvSpPr txBox="1">
            <a:spLocks noChangeArrowheads="1"/>
          </p:cNvSpPr>
          <p:nvPr/>
        </p:nvSpPr>
        <p:spPr bwMode="auto">
          <a:xfrm>
            <a:off x="4572000" y="2525716"/>
            <a:ext cx="1658938" cy="369887"/>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0070C0"/>
                </a:solidFill>
                <a:effectLst/>
                <a:uLnTx/>
                <a:uFillTx/>
                <a:latin typeface="Calibri"/>
                <a:ea typeface="+mn-ea"/>
                <a:cs typeface="+mn-cs"/>
              </a:rPr>
              <a:t>Vanishing Point</a:t>
            </a:r>
          </a:p>
        </p:txBody>
      </p:sp>
      <p:cxnSp>
        <p:nvCxnSpPr>
          <p:cNvPr id="16" name="Straight Connector 15"/>
          <p:cNvCxnSpPr/>
          <p:nvPr/>
        </p:nvCxnSpPr>
        <p:spPr>
          <a:xfrm flipV="1">
            <a:off x="3124200" y="2895600"/>
            <a:ext cx="5029200" cy="2057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3581400" y="2895600"/>
            <a:ext cx="4572000" cy="29718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8923" name="TextBox 20"/>
          <p:cNvSpPr txBox="1">
            <a:spLocks noChangeArrowheads="1"/>
          </p:cNvSpPr>
          <p:nvPr/>
        </p:nvSpPr>
        <p:spPr bwMode="auto">
          <a:xfrm>
            <a:off x="7961316" y="2576516"/>
            <a:ext cx="376237" cy="522287"/>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a:ea typeface="+mn-ea"/>
                <a:cs typeface="+mn-cs"/>
              </a:rPr>
              <a:t>o</a:t>
            </a:r>
          </a:p>
        </p:txBody>
      </p:sp>
      <p:sp>
        <p:nvSpPr>
          <p:cNvPr id="38924" name="TextBox 21"/>
          <p:cNvSpPr txBox="1">
            <a:spLocks noChangeArrowheads="1"/>
          </p:cNvSpPr>
          <p:nvPr/>
        </p:nvSpPr>
        <p:spPr bwMode="auto">
          <a:xfrm>
            <a:off x="8077200" y="2438400"/>
            <a:ext cx="1658938" cy="369888"/>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a:ea typeface="+mn-ea"/>
                <a:cs typeface="+mn-cs"/>
              </a:rPr>
              <a:t>Vanishing Point</a:t>
            </a:r>
          </a:p>
        </p:txBody>
      </p:sp>
      <p:sp>
        <p:nvSpPr>
          <p:cNvPr id="38925" name="TextBox 22"/>
          <p:cNvSpPr txBox="1">
            <a:spLocks noChangeArrowheads="1"/>
          </p:cNvSpPr>
          <p:nvPr/>
        </p:nvSpPr>
        <p:spPr bwMode="auto">
          <a:xfrm>
            <a:off x="2438400" y="2895600"/>
            <a:ext cx="1981200" cy="3698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a:ea typeface="+mn-ea"/>
                <a:cs typeface="+mn-cs"/>
              </a:rPr>
              <a:t>Vanishing Line</a:t>
            </a:r>
          </a:p>
        </p:txBody>
      </p:sp>
    </p:spTree>
    <p:extLst>
      <p:ext uri="{BB962C8B-B14F-4D97-AF65-F5344CB8AC3E}">
        <p14:creationId xmlns:p14="http://schemas.microsoft.com/office/powerpoint/2010/main" val="3011837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9922" name="Picture 2" descr="C:\Users\hays\Desktop\143 Computer Vision\slides\02\xugyK.jpg"/>
          <p:cNvPicPr>
            <a:picLocks noChangeAspect="1" noChangeArrowheads="1"/>
          </p:cNvPicPr>
          <p:nvPr/>
        </p:nvPicPr>
        <p:blipFill>
          <a:blip r:embed="rId3" cstate="print"/>
          <a:srcRect/>
          <a:stretch>
            <a:fillRect/>
          </a:stretch>
        </p:blipFill>
        <p:spPr bwMode="auto">
          <a:xfrm>
            <a:off x="992451" y="0"/>
            <a:ext cx="10245379" cy="6858000"/>
          </a:xfrm>
          <a:prstGeom prst="rect">
            <a:avLst/>
          </a:prstGeom>
          <a:noFill/>
        </p:spPr>
      </p:pic>
    </p:spTree>
    <p:extLst>
      <p:ext uri="{BB962C8B-B14F-4D97-AF65-F5344CB8AC3E}">
        <p14:creationId xmlns:p14="http://schemas.microsoft.com/office/powerpoint/2010/main" val="7300043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p:txBody>
          <a:bodyPr/>
          <a:lstStyle/>
          <a:p>
            <a:pPr eaLnBrk="1" hangingPunct="1"/>
            <a:r>
              <a:rPr lang="en-US"/>
              <a:t>Vanishing points and lines</a:t>
            </a:r>
          </a:p>
        </p:txBody>
      </p:sp>
      <p:sp>
        <p:nvSpPr>
          <p:cNvPr id="1028" name="Content Placeholder 2"/>
          <p:cNvSpPr>
            <a:spLocks noGrp="1"/>
          </p:cNvSpPr>
          <p:nvPr>
            <p:ph idx="1"/>
          </p:nvPr>
        </p:nvSpPr>
        <p:spPr/>
        <p:txBody>
          <a:bodyPr/>
          <a:lstStyle/>
          <a:p>
            <a:pPr eaLnBrk="1" hangingPunct="1">
              <a:buFont typeface="Arial" charset="0"/>
              <a:buNone/>
            </a:pPr>
            <a:r>
              <a:rPr lang="en-US" sz="3600"/>
              <a:t>	</a:t>
            </a:r>
          </a:p>
        </p:txBody>
      </p:sp>
      <p:graphicFrame>
        <p:nvGraphicFramePr>
          <p:cNvPr id="1026" name="Object 5"/>
          <p:cNvGraphicFramePr>
            <a:graphicFrameLocks noChangeAspect="1"/>
          </p:cNvGraphicFramePr>
          <p:nvPr/>
        </p:nvGraphicFramePr>
        <p:xfrm>
          <a:off x="3267078" y="2590800"/>
          <a:ext cx="4962525" cy="3721100"/>
        </p:xfrm>
        <a:graphic>
          <a:graphicData uri="http://schemas.openxmlformats.org/presentationml/2006/ole">
            <mc:AlternateContent xmlns:mc="http://schemas.openxmlformats.org/markup-compatibility/2006">
              <mc:Choice xmlns:v="urn:schemas-microsoft-com:vml" Requires="v">
                <p:oleObj name="Photo Editor Photo" r:id="rId3" imgW="9752381" imgH="7314286" progId="">
                  <p:embed/>
                </p:oleObj>
              </mc:Choice>
              <mc:Fallback>
                <p:oleObj name="Photo Editor Photo" r:id="rId3" imgW="9752381" imgH="7314286" progId="">
                  <p:embed/>
                  <p:pic>
                    <p:nvPicPr>
                      <p:cNvPr id="1026"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7078" y="2590800"/>
                        <a:ext cx="4962525" cy="372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Line 3"/>
          <p:cNvSpPr>
            <a:spLocks noChangeShapeType="1"/>
          </p:cNvSpPr>
          <p:nvPr/>
        </p:nvSpPr>
        <p:spPr bwMode="auto">
          <a:xfrm flipH="1">
            <a:off x="1600200" y="3200400"/>
            <a:ext cx="5029200" cy="1295400"/>
          </a:xfrm>
          <a:prstGeom prst="line">
            <a:avLst/>
          </a:prstGeom>
          <a:noFill/>
          <a:ln w="28575">
            <a:solidFill>
              <a:srgbClr val="FFCC00"/>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7" name="Line 4"/>
          <p:cNvSpPr>
            <a:spLocks noChangeShapeType="1"/>
          </p:cNvSpPr>
          <p:nvPr/>
        </p:nvSpPr>
        <p:spPr bwMode="auto">
          <a:xfrm flipH="1" flipV="1">
            <a:off x="1600200" y="4495800"/>
            <a:ext cx="3962400" cy="990600"/>
          </a:xfrm>
          <a:prstGeom prst="line">
            <a:avLst/>
          </a:prstGeom>
          <a:noFill/>
          <a:ln w="28575">
            <a:solidFill>
              <a:srgbClr val="FFCC00"/>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8" name="Line 5"/>
          <p:cNvSpPr>
            <a:spLocks noChangeShapeType="1"/>
          </p:cNvSpPr>
          <p:nvPr/>
        </p:nvSpPr>
        <p:spPr bwMode="auto">
          <a:xfrm flipH="1">
            <a:off x="1600200" y="4114800"/>
            <a:ext cx="4038600" cy="381000"/>
          </a:xfrm>
          <a:prstGeom prst="line">
            <a:avLst/>
          </a:prstGeom>
          <a:noFill/>
          <a:ln w="28575">
            <a:solidFill>
              <a:srgbClr val="FFCC00"/>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9" name="Line 6"/>
          <p:cNvSpPr>
            <a:spLocks noChangeShapeType="1"/>
          </p:cNvSpPr>
          <p:nvPr/>
        </p:nvSpPr>
        <p:spPr bwMode="auto">
          <a:xfrm>
            <a:off x="1600200" y="4495800"/>
            <a:ext cx="4419600" cy="304800"/>
          </a:xfrm>
          <a:prstGeom prst="line">
            <a:avLst/>
          </a:prstGeom>
          <a:noFill/>
          <a:ln w="28575">
            <a:solidFill>
              <a:srgbClr val="FFCC00"/>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10" name="Line 7"/>
          <p:cNvSpPr>
            <a:spLocks noChangeShapeType="1"/>
          </p:cNvSpPr>
          <p:nvPr/>
        </p:nvSpPr>
        <p:spPr bwMode="auto">
          <a:xfrm flipV="1">
            <a:off x="1600200" y="4267200"/>
            <a:ext cx="4419600" cy="228600"/>
          </a:xfrm>
          <a:prstGeom prst="line">
            <a:avLst/>
          </a:prstGeom>
          <a:noFill/>
          <a:ln w="28575">
            <a:solidFill>
              <a:srgbClr val="FFCC00"/>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11" name="Line 8"/>
          <p:cNvSpPr>
            <a:spLocks noChangeShapeType="1"/>
          </p:cNvSpPr>
          <p:nvPr/>
        </p:nvSpPr>
        <p:spPr bwMode="auto">
          <a:xfrm flipV="1">
            <a:off x="6324600" y="4648200"/>
            <a:ext cx="4267200" cy="685800"/>
          </a:xfrm>
          <a:prstGeom prst="line">
            <a:avLst/>
          </a:prstGeom>
          <a:noFill/>
          <a:ln w="28575">
            <a:solidFill>
              <a:srgbClr val="CC99FF"/>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12" name="Line 9"/>
          <p:cNvSpPr>
            <a:spLocks noChangeShapeType="1"/>
          </p:cNvSpPr>
          <p:nvPr/>
        </p:nvSpPr>
        <p:spPr bwMode="auto">
          <a:xfrm>
            <a:off x="6324600" y="3581400"/>
            <a:ext cx="4267200" cy="685800"/>
          </a:xfrm>
          <a:prstGeom prst="line">
            <a:avLst/>
          </a:prstGeom>
          <a:noFill/>
          <a:ln w="28575">
            <a:solidFill>
              <a:srgbClr val="CC99FF"/>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13" name="Line 10"/>
          <p:cNvSpPr>
            <a:spLocks noChangeShapeType="1"/>
          </p:cNvSpPr>
          <p:nvPr/>
        </p:nvSpPr>
        <p:spPr bwMode="auto">
          <a:xfrm>
            <a:off x="6324600" y="4343400"/>
            <a:ext cx="4267200" cy="76200"/>
          </a:xfrm>
          <a:prstGeom prst="line">
            <a:avLst/>
          </a:prstGeom>
          <a:noFill/>
          <a:ln w="28575">
            <a:solidFill>
              <a:srgbClr val="CC99FF"/>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14" name="Line 11"/>
          <p:cNvSpPr>
            <a:spLocks noChangeShapeType="1"/>
          </p:cNvSpPr>
          <p:nvPr/>
        </p:nvSpPr>
        <p:spPr bwMode="auto">
          <a:xfrm flipV="1">
            <a:off x="6324600" y="4572000"/>
            <a:ext cx="4267200" cy="533400"/>
          </a:xfrm>
          <a:prstGeom prst="line">
            <a:avLst/>
          </a:prstGeom>
          <a:noFill/>
          <a:ln w="28575">
            <a:solidFill>
              <a:srgbClr val="CC99FF"/>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15" name="Line 12"/>
          <p:cNvSpPr>
            <a:spLocks noChangeShapeType="1"/>
          </p:cNvSpPr>
          <p:nvPr/>
        </p:nvSpPr>
        <p:spPr bwMode="auto">
          <a:xfrm>
            <a:off x="6324600" y="4038600"/>
            <a:ext cx="4267200" cy="304800"/>
          </a:xfrm>
          <a:prstGeom prst="line">
            <a:avLst/>
          </a:prstGeom>
          <a:noFill/>
          <a:ln w="28575">
            <a:solidFill>
              <a:srgbClr val="CC99FF"/>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grpSp>
        <p:nvGrpSpPr>
          <p:cNvPr id="2" name="Group 13"/>
          <p:cNvGrpSpPr>
            <a:grpSpLocks/>
          </p:cNvGrpSpPr>
          <p:nvPr/>
        </p:nvGrpSpPr>
        <p:grpSpPr bwMode="auto">
          <a:xfrm>
            <a:off x="8766178" y="4953005"/>
            <a:ext cx="1673225" cy="1103313"/>
            <a:chOff x="4562" y="3120"/>
            <a:chExt cx="1054" cy="695"/>
          </a:xfrm>
        </p:grpSpPr>
        <p:sp>
          <p:nvSpPr>
            <p:cNvPr id="1059" name="Text Box 14"/>
            <p:cNvSpPr txBox="1">
              <a:spLocks noChangeArrowheads="1"/>
            </p:cNvSpPr>
            <p:nvPr/>
          </p:nvSpPr>
          <p:spPr bwMode="auto">
            <a:xfrm>
              <a:off x="4562" y="3408"/>
              <a:ext cx="833" cy="407"/>
            </a:xfrm>
            <a:prstGeom prst="rect">
              <a:avLst/>
            </a:prstGeom>
            <a:noFill/>
            <a:ln w="9525">
              <a:noFill/>
              <a:miter lim="800000"/>
              <a:headEnd/>
              <a:tailEnd/>
            </a:ln>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6600"/>
                  </a:solidFill>
                  <a:effectLst/>
                  <a:uLnTx/>
                  <a:uFillTx/>
                  <a:latin typeface="Tahoma" pitchFamily="34" charset="0"/>
                  <a:ea typeface="+mn-ea"/>
                  <a:cs typeface="+mn-cs"/>
                </a:rPr>
                <a:t>Vanishing</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6600"/>
                  </a:solidFill>
                  <a:effectLst/>
                  <a:uLnTx/>
                  <a:uFillTx/>
                  <a:latin typeface="Tahoma" pitchFamily="34" charset="0"/>
                  <a:ea typeface="+mn-ea"/>
                  <a:cs typeface="+mn-cs"/>
                </a:rPr>
                <a:t> point</a:t>
              </a:r>
            </a:p>
          </p:txBody>
        </p:sp>
        <p:sp>
          <p:nvSpPr>
            <p:cNvPr id="1060" name="Line 15"/>
            <p:cNvSpPr>
              <a:spLocks noChangeShapeType="1"/>
            </p:cNvSpPr>
            <p:nvPr/>
          </p:nvSpPr>
          <p:spPr bwMode="auto">
            <a:xfrm flipV="1">
              <a:off x="4848" y="3120"/>
              <a:ext cx="768" cy="288"/>
            </a:xfrm>
            <a:prstGeom prst="line">
              <a:avLst/>
            </a:prstGeom>
            <a:noFill/>
            <a:ln w="38100">
              <a:solidFill>
                <a:srgbClr val="FF0000"/>
              </a:solidFill>
              <a:round/>
              <a:headEnd/>
              <a:tailEnd type="triangle" w="med" len="me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grpSp>
      <p:grpSp>
        <p:nvGrpSpPr>
          <p:cNvPr id="4" name="Group 20"/>
          <p:cNvGrpSpPr>
            <a:grpSpLocks/>
          </p:cNvGrpSpPr>
          <p:nvPr/>
        </p:nvGrpSpPr>
        <p:grpSpPr bwMode="auto">
          <a:xfrm>
            <a:off x="1568453" y="4451352"/>
            <a:ext cx="1433513" cy="1468438"/>
            <a:chOff x="28" y="2804"/>
            <a:chExt cx="903" cy="925"/>
          </a:xfrm>
        </p:grpSpPr>
        <p:sp>
          <p:nvSpPr>
            <p:cNvPr id="1054" name="Oval 21"/>
            <p:cNvSpPr>
              <a:spLocks noChangeAspect="1" noChangeArrowheads="1"/>
            </p:cNvSpPr>
            <p:nvPr/>
          </p:nvSpPr>
          <p:spPr bwMode="auto">
            <a:xfrm>
              <a:off x="28" y="2804"/>
              <a:ext cx="63" cy="63"/>
            </a:xfrm>
            <a:prstGeom prst="ellipse">
              <a:avLst/>
            </a:prstGeom>
            <a:solidFill>
              <a:srgbClr val="FF0000"/>
            </a:solidFill>
            <a:ln w="9525">
              <a:solidFill>
                <a:srgbClr val="99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1055" name="Text Box 22"/>
            <p:cNvSpPr txBox="1">
              <a:spLocks noChangeArrowheads="1"/>
            </p:cNvSpPr>
            <p:nvPr/>
          </p:nvSpPr>
          <p:spPr bwMode="auto">
            <a:xfrm>
              <a:off x="98" y="3322"/>
              <a:ext cx="833" cy="407"/>
            </a:xfrm>
            <a:prstGeom prst="rect">
              <a:avLst/>
            </a:prstGeom>
            <a:noFill/>
            <a:ln w="9525">
              <a:noFill/>
              <a:miter lim="800000"/>
              <a:headEnd/>
              <a:tailEnd/>
            </a:ln>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6600"/>
                  </a:solidFill>
                  <a:effectLst/>
                  <a:uLnTx/>
                  <a:uFillTx/>
                  <a:latin typeface="Tahoma" pitchFamily="34" charset="0"/>
                  <a:ea typeface="+mn-ea"/>
                  <a:cs typeface="+mn-cs"/>
                </a:rPr>
                <a:t>Vanishing</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6600"/>
                  </a:solidFill>
                  <a:effectLst/>
                  <a:uLnTx/>
                  <a:uFillTx/>
                  <a:latin typeface="Tahoma" pitchFamily="34" charset="0"/>
                  <a:ea typeface="+mn-ea"/>
                  <a:cs typeface="+mn-cs"/>
                </a:rPr>
                <a:t> point</a:t>
              </a:r>
            </a:p>
          </p:txBody>
        </p:sp>
        <p:sp>
          <p:nvSpPr>
            <p:cNvPr id="1056" name="Line 23"/>
            <p:cNvSpPr>
              <a:spLocks noChangeShapeType="1"/>
            </p:cNvSpPr>
            <p:nvPr/>
          </p:nvSpPr>
          <p:spPr bwMode="auto">
            <a:xfrm flipH="1" flipV="1">
              <a:off x="96" y="2928"/>
              <a:ext cx="240" cy="432"/>
            </a:xfrm>
            <a:prstGeom prst="line">
              <a:avLst/>
            </a:prstGeom>
            <a:noFill/>
            <a:ln w="38100">
              <a:solidFill>
                <a:srgbClr val="FF0000"/>
              </a:solidFill>
              <a:round/>
              <a:headEnd/>
              <a:tailEnd type="triangle" w="med" len="me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grpSp>
      <p:sp>
        <p:nvSpPr>
          <p:cNvPr id="27" name="Line 24"/>
          <p:cNvSpPr>
            <a:spLocks noChangeShapeType="1"/>
          </p:cNvSpPr>
          <p:nvPr/>
        </p:nvSpPr>
        <p:spPr bwMode="auto">
          <a:xfrm flipV="1">
            <a:off x="3962400" y="1981200"/>
            <a:ext cx="0" cy="3124200"/>
          </a:xfrm>
          <a:prstGeom prst="line">
            <a:avLst/>
          </a:prstGeom>
          <a:noFill/>
          <a:ln w="28575">
            <a:solidFill>
              <a:srgbClr val="00FF00"/>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8" name="Line 25"/>
          <p:cNvSpPr>
            <a:spLocks noChangeShapeType="1"/>
          </p:cNvSpPr>
          <p:nvPr/>
        </p:nvSpPr>
        <p:spPr bwMode="auto">
          <a:xfrm flipV="1">
            <a:off x="4329113" y="1981200"/>
            <a:ext cx="0" cy="3200400"/>
          </a:xfrm>
          <a:prstGeom prst="line">
            <a:avLst/>
          </a:prstGeom>
          <a:noFill/>
          <a:ln w="28575">
            <a:solidFill>
              <a:srgbClr val="00FF00"/>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9" name="Line 26"/>
          <p:cNvSpPr>
            <a:spLocks noChangeShapeType="1"/>
          </p:cNvSpPr>
          <p:nvPr/>
        </p:nvSpPr>
        <p:spPr bwMode="auto">
          <a:xfrm flipV="1">
            <a:off x="4849813" y="1981200"/>
            <a:ext cx="0" cy="3352800"/>
          </a:xfrm>
          <a:prstGeom prst="line">
            <a:avLst/>
          </a:prstGeom>
          <a:noFill/>
          <a:ln w="28575">
            <a:solidFill>
              <a:srgbClr val="00FF00"/>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0" name="Line 27"/>
          <p:cNvSpPr>
            <a:spLocks noChangeShapeType="1"/>
          </p:cNvSpPr>
          <p:nvPr/>
        </p:nvSpPr>
        <p:spPr bwMode="auto">
          <a:xfrm flipV="1">
            <a:off x="5638800" y="1981200"/>
            <a:ext cx="0" cy="3505200"/>
          </a:xfrm>
          <a:prstGeom prst="line">
            <a:avLst/>
          </a:prstGeom>
          <a:noFill/>
          <a:ln w="28575">
            <a:solidFill>
              <a:srgbClr val="00FF00"/>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1" name="Line 28"/>
          <p:cNvSpPr>
            <a:spLocks noChangeShapeType="1"/>
          </p:cNvSpPr>
          <p:nvPr/>
        </p:nvSpPr>
        <p:spPr bwMode="auto">
          <a:xfrm flipV="1">
            <a:off x="6248400" y="1981200"/>
            <a:ext cx="0" cy="3429000"/>
          </a:xfrm>
          <a:prstGeom prst="line">
            <a:avLst/>
          </a:prstGeom>
          <a:noFill/>
          <a:ln w="28575">
            <a:solidFill>
              <a:srgbClr val="00FF00"/>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2" name="Line 29"/>
          <p:cNvSpPr>
            <a:spLocks noChangeShapeType="1"/>
          </p:cNvSpPr>
          <p:nvPr/>
        </p:nvSpPr>
        <p:spPr bwMode="auto">
          <a:xfrm flipV="1">
            <a:off x="7467600" y="1981200"/>
            <a:ext cx="0" cy="3276600"/>
          </a:xfrm>
          <a:prstGeom prst="line">
            <a:avLst/>
          </a:prstGeom>
          <a:noFill/>
          <a:ln w="28575">
            <a:solidFill>
              <a:srgbClr val="00FF00"/>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33" name="Line 30"/>
          <p:cNvSpPr>
            <a:spLocks noChangeShapeType="1"/>
          </p:cNvSpPr>
          <p:nvPr/>
        </p:nvSpPr>
        <p:spPr bwMode="auto">
          <a:xfrm flipV="1">
            <a:off x="6705600" y="1981200"/>
            <a:ext cx="0" cy="2057400"/>
          </a:xfrm>
          <a:prstGeom prst="line">
            <a:avLst/>
          </a:prstGeom>
          <a:noFill/>
          <a:ln w="28575">
            <a:solidFill>
              <a:srgbClr val="00FF00"/>
            </a:solidFill>
            <a:round/>
            <a:headEnd/>
            <a:tailEn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grpSp>
        <p:nvGrpSpPr>
          <p:cNvPr id="5" name="Group 31"/>
          <p:cNvGrpSpPr>
            <a:grpSpLocks/>
          </p:cNvGrpSpPr>
          <p:nvPr/>
        </p:nvGrpSpPr>
        <p:grpSpPr bwMode="auto">
          <a:xfrm>
            <a:off x="7805742" y="1676402"/>
            <a:ext cx="2557463" cy="923925"/>
            <a:chOff x="4080" y="1248"/>
            <a:chExt cx="1611" cy="582"/>
          </a:xfrm>
        </p:grpSpPr>
        <p:sp>
          <p:nvSpPr>
            <p:cNvPr id="1052" name="Text Box 32"/>
            <p:cNvSpPr txBox="1">
              <a:spLocks noChangeArrowheads="1"/>
            </p:cNvSpPr>
            <p:nvPr/>
          </p:nvSpPr>
          <p:spPr bwMode="auto">
            <a:xfrm>
              <a:off x="4229" y="1248"/>
              <a:ext cx="1462" cy="582"/>
            </a:xfrm>
            <a:prstGeom prst="rect">
              <a:avLst/>
            </a:prstGeom>
            <a:noFill/>
            <a:ln w="9525">
              <a:noFill/>
              <a:miter lim="800000"/>
              <a:headEnd/>
              <a:tailEnd/>
            </a:ln>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6600"/>
                  </a:solidFill>
                  <a:effectLst/>
                  <a:uLnTx/>
                  <a:uFillTx/>
                  <a:latin typeface="Tahoma" pitchFamily="34" charset="0"/>
                  <a:ea typeface="+mn-ea"/>
                  <a:cs typeface="+mn-cs"/>
                </a:rPr>
                <a:t> Vertical vanishing</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6600"/>
                  </a:solidFill>
                  <a:effectLst/>
                  <a:uLnTx/>
                  <a:uFillTx/>
                  <a:latin typeface="Tahoma" pitchFamily="34" charset="0"/>
                  <a:ea typeface="+mn-ea"/>
                  <a:cs typeface="+mn-cs"/>
                </a:rPr>
                <a:t> point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srgbClr val="FF6600"/>
                  </a:solidFill>
                  <a:effectLst/>
                  <a:uLnTx/>
                  <a:uFillTx/>
                  <a:latin typeface="Tahoma" pitchFamily="34" charset="0"/>
                  <a:ea typeface="+mn-ea"/>
                  <a:cs typeface="+mn-cs"/>
                </a:rPr>
                <a:t>(at infinity)</a:t>
              </a:r>
            </a:p>
          </p:txBody>
        </p:sp>
        <p:sp>
          <p:nvSpPr>
            <p:cNvPr id="1053" name="Line 33"/>
            <p:cNvSpPr>
              <a:spLocks noChangeShapeType="1"/>
            </p:cNvSpPr>
            <p:nvPr/>
          </p:nvSpPr>
          <p:spPr bwMode="auto">
            <a:xfrm flipH="1" flipV="1">
              <a:off x="4080" y="1248"/>
              <a:ext cx="0" cy="288"/>
            </a:xfrm>
            <a:prstGeom prst="line">
              <a:avLst/>
            </a:prstGeom>
            <a:noFill/>
            <a:ln w="38100">
              <a:solidFill>
                <a:srgbClr val="FF0000"/>
              </a:solidFill>
              <a:round/>
              <a:headEnd/>
              <a:tailEnd type="triangle" w="med" len="me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grpSp>
      <p:sp>
        <p:nvSpPr>
          <p:cNvPr id="1051" name="TextBox 36"/>
          <p:cNvSpPr txBox="1">
            <a:spLocks noChangeArrowheads="1"/>
          </p:cNvSpPr>
          <p:nvPr/>
        </p:nvSpPr>
        <p:spPr bwMode="auto">
          <a:xfrm>
            <a:off x="1524003" y="6629403"/>
            <a:ext cx="2746375" cy="276225"/>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charset="0"/>
                <a:ea typeface="+mn-ea"/>
                <a:cs typeface="+mn-cs"/>
              </a:rPr>
              <a:t>Slide from Efros, Photo from Criminisi</a:t>
            </a:r>
          </a:p>
        </p:txBody>
      </p:sp>
    </p:spTree>
    <p:extLst>
      <p:ext uri="{BB962C8B-B14F-4D97-AF65-F5344CB8AC3E}">
        <p14:creationId xmlns:p14="http://schemas.microsoft.com/office/powerpoint/2010/main" val="226982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right)">
                                      <p:cBhvr>
                                        <p:cTn id="16" dur="500"/>
                                        <p:tgtEl>
                                          <p:spTgt spid="9"/>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right)">
                                      <p:cBhvr>
                                        <p:cTn id="19" dur="500"/>
                                        <p:tgtEl>
                                          <p:spTgt spid="7"/>
                                        </p:tgtEl>
                                      </p:cBhvr>
                                    </p:animEffect>
                                  </p:childTnLst>
                                </p:cTn>
                              </p:par>
                            </p:childTnLst>
                          </p:cTn>
                        </p:par>
                        <p:par>
                          <p:cTn id="20" fill="hold">
                            <p:stCondLst>
                              <p:cond delay="500"/>
                            </p:stCondLst>
                            <p:childTnLst>
                              <p:par>
                                <p:cTn id="21" presetID="1" presetClass="entr" presetSubtype="0" fill="hold" nodeType="afterEffect">
                                  <p:stCondLst>
                                    <p:cond delay="0"/>
                                  </p:stCondLst>
                                  <p:childTnLst>
                                    <p:set>
                                      <p:cBhvr>
                                        <p:cTn id="22" dur="1" fill="hold">
                                          <p:stCondLst>
                                            <p:cond delay="499"/>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par>
                          <p:cTn id="40" fill="hold">
                            <p:stCondLst>
                              <p:cond delay="500"/>
                            </p:stCondLst>
                            <p:childTnLst>
                              <p:par>
                                <p:cTn id="41" presetID="1" presetClass="entr" presetSubtype="0" fill="hold" nodeType="afterEffect">
                                  <p:stCondLst>
                                    <p:cond delay="0"/>
                                  </p:stCondLst>
                                  <p:childTnLst>
                                    <p:set>
                                      <p:cBhvr>
                                        <p:cTn id="42" dur="1" fill="hold">
                                          <p:stCondLst>
                                            <p:cond delay="499"/>
                                          </p:stCondLst>
                                        </p:cTn>
                                        <p:tgtEl>
                                          <p:spTgt spid="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down)">
                                      <p:cBhvr>
                                        <p:cTn id="47" dur="500"/>
                                        <p:tgtEl>
                                          <p:spTgt spid="27"/>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wipe(down)">
                                      <p:cBhvr>
                                        <p:cTn id="50" dur="500"/>
                                        <p:tgtEl>
                                          <p:spTgt spid="28"/>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wipe(down)">
                                      <p:cBhvr>
                                        <p:cTn id="53" dur="500"/>
                                        <p:tgtEl>
                                          <p:spTgt spid="29"/>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wipe(down)">
                                      <p:cBhvr>
                                        <p:cTn id="56" dur="500"/>
                                        <p:tgtEl>
                                          <p:spTgt spid="30"/>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wipe(down)">
                                      <p:cBhvr>
                                        <p:cTn id="59" dur="500"/>
                                        <p:tgtEl>
                                          <p:spTgt spid="31"/>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wipe(down)">
                                      <p:cBhvr>
                                        <p:cTn id="62" dur="500"/>
                                        <p:tgtEl>
                                          <p:spTgt spid="32"/>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wipe(down)">
                                      <p:cBhvr>
                                        <p:cTn id="65" dur="500"/>
                                        <p:tgtEl>
                                          <p:spTgt spid="33"/>
                                        </p:tgtEl>
                                      </p:cBhvr>
                                    </p:animEffect>
                                  </p:childTnLst>
                                </p:cTn>
                              </p:par>
                            </p:childTnLst>
                          </p:cTn>
                        </p:par>
                        <p:par>
                          <p:cTn id="66" fill="hold">
                            <p:stCondLst>
                              <p:cond delay="500"/>
                            </p:stCondLst>
                            <p:childTnLst>
                              <p:par>
                                <p:cTn id="67" presetID="1" presetClass="entr" presetSubtype="0" fill="hold" nodeType="afterEffect">
                                  <p:stCondLst>
                                    <p:cond delay="0"/>
                                  </p:stCondLst>
                                  <p:childTnLst>
                                    <p:set>
                                      <p:cBhvr>
                                        <p:cTn id="68"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27" grpId="0" animBg="1"/>
      <p:bldP spid="28" grpId="0" animBg="1"/>
      <p:bldP spid="29" grpId="0" animBg="1"/>
      <p:bldP spid="30" grpId="0" animBg="1"/>
      <p:bldP spid="31" grpId="0" animBg="1"/>
      <p:bldP spid="32" grpId="0" animBg="1"/>
      <p:bldP spid="3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pPr>
              <a:defRPr/>
            </a:pPr>
            <a:r>
              <a:rPr lang="en-US" sz="3200"/>
              <a:t>Projection: world coordinates</a:t>
            </a:r>
            <a:r>
              <a:rPr lang="en-US" sz="3200">
                <a:sym typeface="Wingdings" pitchFamily="2" charset="2"/>
              </a:rPr>
              <a:t>image coordinates</a:t>
            </a:r>
            <a:endParaRPr lang="en-US" sz="3200"/>
          </a:p>
        </p:txBody>
      </p:sp>
      <p:sp>
        <p:nvSpPr>
          <p:cNvPr id="6" name="Rectangle 5"/>
          <p:cNvSpPr/>
          <p:nvPr/>
        </p:nvSpPr>
        <p:spPr>
          <a:xfrm>
            <a:off x="1981200" y="1447800"/>
            <a:ext cx="3581400" cy="2514600"/>
          </a:xfrm>
          <a:prstGeom prst="rect">
            <a:avLst/>
          </a:prstGeom>
          <a:solidFill>
            <a:schemeClr val="bg1">
              <a:lumMod val="95000"/>
            </a:schemeClr>
          </a:solidFill>
          <a:ln>
            <a:solidFill>
              <a:schemeClr val="tx1"/>
            </a:solidFill>
          </a:ln>
          <a:scene3d>
            <a:camera prst="perspectiveContrastingRightFacing">
              <a:rot lat="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lumMod val="95000"/>
                </a:prstClr>
              </a:solidFill>
            </a:endParaRPr>
          </a:p>
        </p:txBody>
      </p:sp>
      <p:grpSp>
        <p:nvGrpSpPr>
          <p:cNvPr id="3" name="Group 23"/>
          <p:cNvGrpSpPr>
            <a:grpSpLocks noChangeAspect="1"/>
          </p:cNvGrpSpPr>
          <p:nvPr/>
        </p:nvGrpSpPr>
        <p:grpSpPr>
          <a:xfrm rot="10800000">
            <a:off x="3429000" y="2162300"/>
            <a:ext cx="318038" cy="1567316"/>
            <a:chOff x="5029200" y="2090284"/>
            <a:chExt cx="457200" cy="2253116"/>
          </a:xfrm>
          <a:scene3d>
            <a:camera prst="isometricOffAxis2Right"/>
            <a:lightRig rig="threePt" dir="t"/>
          </a:scene3d>
        </p:grpSpPr>
        <p:sp>
          <p:nvSpPr>
            <p:cNvPr id="40" name="Rectangle 39"/>
            <p:cNvSpPr/>
            <p:nvPr/>
          </p:nvSpPr>
          <p:spPr>
            <a:xfrm>
              <a:off x="5029200" y="2819400"/>
              <a:ext cx="457200" cy="1524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1" name="Freeform 40"/>
            <p:cNvSpPr/>
            <p:nvPr/>
          </p:nvSpPr>
          <p:spPr>
            <a:xfrm rot="21339833">
              <a:off x="5130616" y="2090284"/>
              <a:ext cx="267284" cy="677167"/>
            </a:xfrm>
            <a:custGeom>
              <a:avLst/>
              <a:gdLst>
                <a:gd name="connsiteX0" fmla="*/ 186047 w 364177"/>
                <a:gd name="connsiteY0" fmla="*/ 3958 h 744186"/>
                <a:gd name="connsiteX1" fmla="*/ 7917 w 364177"/>
                <a:gd name="connsiteY1" fmla="*/ 324592 h 744186"/>
                <a:gd name="connsiteX2" fmla="*/ 138546 w 364177"/>
                <a:gd name="connsiteY2" fmla="*/ 740228 h 744186"/>
                <a:gd name="connsiteX3" fmla="*/ 352302 w 364177"/>
                <a:gd name="connsiteY3" fmla="*/ 348343 h 744186"/>
                <a:gd name="connsiteX4" fmla="*/ 186047 w 364177"/>
                <a:gd name="connsiteY4" fmla="*/ 3958 h 744186"/>
                <a:gd name="connsiteX0" fmla="*/ 267082 w 445212"/>
                <a:gd name="connsiteY0" fmla="*/ 1697 h 739664"/>
                <a:gd name="connsiteX1" fmla="*/ 7916 w 445212"/>
                <a:gd name="connsiteY1" fmla="*/ 356267 h 739664"/>
                <a:gd name="connsiteX2" fmla="*/ 219581 w 445212"/>
                <a:gd name="connsiteY2" fmla="*/ 737967 h 739664"/>
                <a:gd name="connsiteX3" fmla="*/ 433337 w 445212"/>
                <a:gd name="connsiteY3" fmla="*/ 346082 h 739664"/>
                <a:gd name="connsiteX4" fmla="*/ 267082 w 445212"/>
                <a:gd name="connsiteY4" fmla="*/ 1697 h 739664"/>
                <a:gd name="connsiteX0" fmla="*/ 267084 w 514677"/>
                <a:gd name="connsiteY0" fmla="*/ 16504 h 769278"/>
                <a:gd name="connsiteX1" fmla="*/ 7918 w 514677"/>
                <a:gd name="connsiteY1" fmla="*/ 371074 h 769278"/>
                <a:gd name="connsiteX2" fmla="*/ 219583 w 514677"/>
                <a:gd name="connsiteY2" fmla="*/ 752774 h 769278"/>
                <a:gd name="connsiteX3" fmla="*/ 502803 w 514677"/>
                <a:gd name="connsiteY3" fmla="*/ 470100 h 769278"/>
                <a:gd name="connsiteX4" fmla="*/ 267084 w 514677"/>
                <a:gd name="connsiteY4" fmla="*/ 16504 h 769278"/>
                <a:gd name="connsiteX0" fmla="*/ 286213 w 533808"/>
                <a:gd name="connsiteY0" fmla="*/ 8823 h 753916"/>
                <a:gd name="connsiteX1" fmla="*/ 7917 w 533808"/>
                <a:gd name="connsiteY1" fmla="*/ 515356 h 753916"/>
                <a:gd name="connsiteX2" fmla="*/ 238712 w 533808"/>
                <a:gd name="connsiteY2" fmla="*/ 745093 h 753916"/>
                <a:gd name="connsiteX3" fmla="*/ 521932 w 533808"/>
                <a:gd name="connsiteY3" fmla="*/ 462419 h 753916"/>
                <a:gd name="connsiteX4" fmla="*/ 286213 w 533808"/>
                <a:gd name="connsiteY4" fmla="*/ 8823 h 753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808" h="753916">
                  <a:moveTo>
                    <a:pt x="286213" y="8823"/>
                  </a:moveTo>
                  <a:cubicBezTo>
                    <a:pt x="200544" y="17646"/>
                    <a:pt x="15834" y="392644"/>
                    <a:pt x="7917" y="515356"/>
                  </a:cubicBezTo>
                  <a:cubicBezTo>
                    <a:pt x="0" y="638068"/>
                    <a:pt x="153043" y="753916"/>
                    <a:pt x="238712" y="745093"/>
                  </a:cubicBezTo>
                  <a:cubicBezTo>
                    <a:pt x="324381" y="736270"/>
                    <a:pt x="510057" y="585131"/>
                    <a:pt x="521932" y="462419"/>
                  </a:cubicBezTo>
                  <a:cubicBezTo>
                    <a:pt x="533807" y="339707"/>
                    <a:pt x="371882" y="0"/>
                    <a:pt x="286213" y="8823"/>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42" name="Straight Connector 41"/>
            <p:cNvCxnSpPr>
              <a:stCxn id="40" idx="0"/>
              <a:endCxn id="41" idx="2"/>
            </p:cNvCxnSpPr>
            <p:nvPr/>
          </p:nvCxnSpPr>
          <p:spPr>
            <a:xfrm rot="5400000" flipH="1" flipV="1">
              <a:off x="5236615" y="2780833"/>
              <a:ext cx="59753" cy="17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8" name="Straight Connector 7"/>
          <p:cNvCxnSpPr/>
          <p:nvPr/>
        </p:nvCxnSpPr>
        <p:spPr>
          <a:xfrm rot="10800000" flipV="1">
            <a:off x="3581400" y="2619500"/>
            <a:ext cx="2057400" cy="10586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 name="Group 24"/>
          <p:cNvGrpSpPr/>
          <p:nvPr/>
        </p:nvGrpSpPr>
        <p:grpSpPr>
          <a:xfrm>
            <a:off x="7543803" y="1552703"/>
            <a:ext cx="464125" cy="2336241"/>
            <a:chOff x="7162800" y="1914134"/>
            <a:chExt cx="464125" cy="2336241"/>
          </a:xfrm>
        </p:grpSpPr>
        <p:grpSp>
          <p:nvGrpSpPr>
            <p:cNvPr id="5" name="Group 18"/>
            <p:cNvGrpSpPr/>
            <p:nvPr/>
          </p:nvGrpSpPr>
          <p:grpSpPr>
            <a:xfrm>
              <a:off x="7162800" y="2474025"/>
              <a:ext cx="464125" cy="1776350"/>
              <a:chOff x="6324600" y="2971800"/>
              <a:chExt cx="464125" cy="1776350"/>
            </a:xfrm>
          </p:grpSpPr>
          <p:sp>
            <p:nvSpPr>
              <p:cNvPr id="35" name="Oval 34"/>
              <p:cNvSpPr/>
              <p:nvPr/>
            </p:nvSpPr>
            <p:spPr>
              <a:xfrm>
                <a:off x="6324600" y="4519550"/>
                <a:ext cx="457200" cy="228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6" name="Rectangle 35"/>
              <p:cNvSpPr/>
              <p:nvPr/>
            </p:nvSpPr>
            <p:spPr>
              <a:xfrm>
                <a:off x="6324600" y="3124200"/>
                <a:ext cx="457200" cy="15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37" name="Oval 36"/>
              <p:cNvSpPr/>
              <p:nvPr/>
            </p:nvSpPr>
            <p:spPr>
              <a:xfrm>
                <a:off x="6324600" y="2971800"/>
                <a:ext cx="457200" cy="228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38" name="Straight Connector 37"/>
              <p:cNvCxnSpPr/>
              <p:nvPr/>
            </p:nvCxnSpPr>
            <p:spPr>
              <a:xfrm rot="10800000" flipV="1">
                <a:off x="6324600" y="3086100"/>
                <a:ext cx="0" cy="15621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0800000" flipV="1">
                <a:off x="6788725" y="3112325"/>
                <a:ext cx="0" cy="15621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Freeform 33"/>
            <p:cNvSpPr/>
            <p:nvPr/>
          </p:nvSpPr>
          <p:spPr>
            <a:xfrm rot="21339833">
              <a:off x="7250048" y="1914134"/>
              <a:ext cx="267284" cy="677167"/>
            </a:xfrm>
            <a:custGeom>
              <a:avLst/>
              <a:gdLst>
                <a:gd name="connsiteX0" fmla="*/ 186047 w 364177"/>
                <a:gd name="connsiteY0" fmla="*/ 3958 h 744186"/>
                <a:gd name="connsiteX1" fmla="*/ 7917 w 364177"/>
                <a:gd name="connsiteY1" fmla="*/ 324592 h 744186"/>
                <a:gd name="connsiteX2" fmla="*/ 138546 w 364177"/>
                <a:gd name="connsiteY2" fmla="*/ 740228 h 744186"/>
                <a:gd name="connsiteX3" fmla="*/ 352302 w 364177"/>
                <a:gd name="connsiteY3" fmla="*/ 348343 h 744186"/>
                <a:gd name="connsiteX4" fmla="*/ 186047 w 364177"/>
                <a:gd name="connsiteY4" fmla="*/ 3958 h 744186"/>
                <a:gd name="connsiteX0" fmla="*/ 267082 w 445212"/>
                <a:gd name="connsiteY0" fmla="*/ 1697 h 739664"/>
                <a:gd name="connsiteX1" fmla="*/ 7916 w 445212"/>
                <a:gd name="connsiteY1" fmla="*/ 356267 h 739664"/>
                <a:gd name="connsiteX2" fmla="*/ 219581 w 445212"/>
                <a:gd name="connsiteY2" fmla="*/ 737967 h 739664"/>
                <a:gd name="connsiteX3" fmla="*/ 433337 w 445212"/>
                <a:gd name="connsiteY3" fmla="*/ 346082 h 739664"/>
                <a:gd name="connsiteX4" fmla="*/ 267082 w 445212"/>
                <a:gd name="connsiteY4" fmla="*/ 1697 h 739664"/>
                <a:gd name="connsiteX0" fmla="*/ 267084 w 514677"/>
                <a:gd name="connsiteY0" fmla="*/ 16504 h 769278"/>
                <a:gd name="connsiteX1" fmla="*/ 7918 w 514677"/>
                <a:gd name="connsiteY1" fmla="*/ 371074 h 769278"/>
                <a:gd name="connsiteX2" fmla="*/ 219583 w 514677"/>
                <a:gd name="connsiteY2" fmla="*/ 752774 h 769278"/>
                <a:gd name="connsiteX3" fmla="*/ 502803 w 514677"/>
                <a:gd name="connsiteY3" fmla="*/ 470100 h 769278"/>
                <a:gd name="connsiteX4" fmla="*/ 267084 w 514677"/>
                <a:gd name="connsiteY4" fmla="*/ 16504 h 769278"/>
                <a:gd name="connsiteX0" fmla="*/ 286213 w 533808"/>
                <a:gd name="connsiteY0" fmla="*/ 8823 h 753916"/>
                <a:gd name="connsiteX1" fmla="*/ 7917 w 533808"/>
                <a:gd name="connsiteY1" fmla="*/ 515356 h 753916"/>
                <a:gd name="connsiteX2" fmla="*/ 238712 w 533808"/>
                <a:gd name="connsiteY2" fmla="*/ 745093 h 753916"/>
                <a:gd name="connsiteX3" fmla="*/ 521932 w 533808"/>
                <a:gd name="connsiteY3" fmla="*/ 462419 h 753916"/>
                <a:gd name="connsiteX4" fmla="*/ 286213 w 533808"/>
                <a:gd name="connsiteY4" fmla="*/ 8823 h 753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808" h="753916">
                  <a:moveTo>
                    <a:pt x="286213" y="8823"/>
                  </a:moveTo>
                  <a:cubicBezTo>
                    <a:pt x="200544" y="17646"/>
                    <a:pt x="15834" y="392644"/>
                    <a:pt x="7917" y="515356"/>
                  </a:cubicBezTo>
                  <a:cubicBezTo>
                    <a:pt x="0" y="638068"/>
                    <a:pt x="153043" y="753916"/>
                    <a:pt x="238712" y="745093"/>
                  </a:cubicBezTo>
                  <a:cubicBezTo>
                    <a:pt x="324381" y="736270"/>
                    <a:pt x="510057" y="585131"/>
                    <a:pt x="521932" y="462419"/>
                  </a:cubicBezTo>
                  <a:cubicBezTo>
                    <a:pt x="533807" y="339707"/>
                    <a:pt x="371882" y="0"/>
                    <a:pt x="286213" y="8823"/>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0" name="TextBox 9"/>
          <p:cNvSpPr txBox="1"/>
          <p:nvPr/>
        </p:nvSpPr>
        <p:spPr>
          <a:xfrm>
            <a:off x="5186550" y="3076700"/>
            <a:ext cx="1138050" cy="923330"/>
          </a:xfrm>
          <a:prstGeom prst="rect">
            <a:avLst/>
          </a:prstGeom>
          <a:noFill/>
        </p:spPr>
        <p:txBody>
          <a:bodyPr wrap="square" rtlCol="0">
            <a:spAutoFit/>
          </a:bodyPr>
          <a:lstStyle/>
          <a:p>
            <a:pPr algn="ctr"/>
            <a:r>
              <a:rPr lang="en-US" dirty="0">
                <a:solidFill>
                  <a:prstClr val="black"/>
                </a:solidFill>
              </a:rPr>
              <a:t>Camera Center (0, 0, 0)</a:t>
            </a:r>
          </a:p>
        </p:txBody>
      </p:sp>
      <p:graphicFrame>
        <p:nvGraphicFramePr>
          <p:cNvPr id="11" name="Object 10"/>
          <p:cNvGraphicFramePr>
            <a:graphicFrameLocks noChangeAspect="1"/>
          </p:cNvGraphicFramePr>
          <p:nvPr/>
        </p:nvGraphicFramePr>
        <p:xfrm>
          <a:off x="8113716" y="887413"/>
          <a:ext cx="1042987" cy="1358900"/>
        </p:xfrm>
        <a:graphic>
          <a:graphicData uri="http://schemas.openxmlformats.org/presentationml/2006/ole">
            <mc:AlternateContent xmlns:mc="http://schemas.openxmlformats.org/markup-compatibility/2006">
              <mc:Choice xmlns:v="urn:schemas-microsoft-com:vml" Requires="v">
                <p:oleObj name="Equation" r:id="rId3" imgW="545760" imgH="711000" progId="Equation.3">
                  <p:embed/>
                </p:oleObj>
              </mc:Choice>
              <mc:Fallback>
                <p:oleObj name="Equation" r:id="rId3" imgW="545760" imgH="711000" progId="Equation.3">
                  <p:embed/>
                  <p:pic>
                    <p:nvPicPr>
                      <p:cNvPr id="0" name=""/>
                      <p:cNvPicPr>
                        <a:picLocks noChangeAspect="1" noChangeArrowheads="1"/>
                      </p:cNvPicPr>
                      <p:nvPr/>
                    </p:nvPicPr>
                    <p:blipFill>
                      <a:blip r:embed="rId4"/>
                      <a:srcRect/>
                      <a:stretch>
                        <a:fillRect/>
                      </a:stretch>
                    </p:blipFill>
                    <p:spPr bwMode="auto">
                      <a:xfrm>
                        <a:off x="8113716" y="887413"/>
                        <a:ext cx="1042987" cy="1358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7567550" y="838203"/>
            <a:ext cx="397866" cy="1015663"/>
          </a:xfrm>
          <a:prstGeom prst="rect">
            <a:avLst/>
          </a:prstGeom>
          <a:noFill/>
        </p:spPr>
        <p:txBody>
          <a:bodyPr wrap="none" rtlCol="0">
            <a:spAutoFit/>
          </a:bodyPr>
          <a:lstStyle/>
          <a:p>
            <a:r>
              <a:rPr lang="en-US" sz="6000" dirty="0">
                <a:solidFill>
                  <a:srgbClr val="FFC000"/>
                </a:solidFill>
              </a:rPr>
              <a:t>.</a:t>
            </a:r>
          </a:p>
        </p:txBody>
      </p:sp>
      <p:sp>
        <p:nvSpPr>
          <p:cNvPr id="13" name="TextBox 12"/>
          <p:cNvSpPr txBox="1"/>
          <p:nvPr/>
        </p:nvSpPr>
        <p:spPr>
          <a:xfrm>
            <a:off x="3412175" y="2964878"/>
            <a:ext cx="397866" cy="1015663"/>
          </a:xfrm>
          <a:prstGeom prst="rect">
            <a:avLst/>
          </a:prstGeom>
          <a:noFill/>
        </p:spPr>
        <p:txBody>
          <a:bodyPr wrap="none" rtlCol="0">
            <a:spAutoFit/>
          </a:bodyPr>
          <a:lstStyle/>
          <a:p>
            <a:r>
              <a:rPr lang="en-US" sz="6000" dirty="0">
                <a:solidFill>
                  <a:srgbClr val="1F497D"/>
                </a:solidFill>
              </a:rPr>
              <a:t>.</a:t>
            </a:r>
          </a:p>
        </p:txBody>
      </p:sp>
      <p:cxnSp>
        <p:nvCxnSpPr>
          <p:cNvPr id="14" name="Straight Connector 13"/>
          <p:cNvCxnSpPr/>
          <p:nvPr/>
        </p:nvCxnSpPr>
        <p:spPr>
          <a:xfrm rot="10800000">
            <a:off x="3886200" y="2619500"/>
            <a:ext cx="17526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710050" y="1898078"/>
            <a:ext cx="397866" cy="1015663"/>
          </a:xfrm>
          <a:prstGeom prst="rect">
            <a:avLst/>
          </a:prstGeom>
          <a:noFill/>
        </p:spPr>
        <p:txBody>
          <a:bodyPr wrap="none" rtlCol="0">
            <a:spAutoFit/>
          </a:bodyPr>
          <a:lstStyle/>
          <a:p>
            <a:r>
              <a:rPr lang="en-US" sz="6000" dirty="0">
                <a:solidFill>
                  <a:prstClr val="black"/>
                </a:solidFill>
              </a:rPr>
              <a:t>.</a:t>
            </a:r>
          </a:p>
        </p:txBody>
      </p:sp>
      <p:sp>
        <p:nvSpPr>
          <p:cNvPr id="16" name="Oval 15"/>
          <p:cNvSpPr/>
          <p:nvPr/>
        </p:nvSpPr>
        <p:spPr>
          <a:xfrm>
            <a:off x="5458095" y="2114800"/>
            <a:ext cx="304800" cy="99060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TextBox 17"/>
          <p:cNvSpPr txBox="1"/>
          <p:nvPr/>
        </p:nvSpPr>
        <p:spPr>
          <a:xfrm>
            <a:off x="4724400" y="2274125"/>
            <a:ext cx="255198" cy="369332"/>
          </a:xfrm>
          <a:prstGeom prst="rect">
            <a:avLst/>
          </a:prstGeom>
          <a:noFill/>
        </p:spPr>
        <p:txBody>
          <a:bodyPr wrap="none" rtlCol="0">
            <a:spAutoFit/>
          </a:bodyPr>
          <a:lstStyle/>
          <a:p>
            <a:r>
              <a:rPr lang="en-US" i="1" dirty="0">
                <a:solidFill>
                  <a:prstClr val="black"/>
                </a:solidFill>
              </a:rPr>
              <a:t>f</a:t>
            </a:r>
          </a:p>
        </p:txBody>
      </p:sp>
      <p:cxnSp>
        <p:nvCxnSpPr>
          <p:cNvPr id="19" name="Straight Connector 18"/>
          <p:cNvCxnSpPr/>
          <p:nvPr/>
        </p:nvCxnSpPr>
        <p:spPr>
          <a:xfrm rot="5400000">
            <a:off x="7265225" y="2112325"/>
            <a:ext cx="99060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715000" y="2619500"/>
            <a:ext cx="205740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647162" y="2643457"/>
            <a:ext cx="300082" cy="369332"/>
          </a:xfrm>
          <a:prstGeom prst="rect">
            <a:avLst/>
          </a:prstGeom>
          <a:noFill/>
        </p:spPr>
        <p:txBody>
          <a:bodyPr wrap="none" rtlCol="0">
            <a:spAutoFit/>
          </a:bodyPr>
          <a:lstStyle/>
          <a:p>
            <a:r>
              <a:rPr lang="en-US" i="1" dirty="0">
                <a:solidFill>
                  <a:prstClr val="black"/>
                </a:solidFill>
              </a:rPr>
              <a:t>z</a:t>
            </a:r>
          </a:p>
        </p:txBody>
      </p:sp>
      <p:sp>
        <p:nvSpPr>
          <p:cNvPr id="22" name="TextBox 21"/>
          <p:cNvSpPr txBox="1"/>
          <p:nvPr/>
        </p:nvSpPr>
        <p:spPr>
          <a:xfrm>
            <a:off x="7713025" y="2314700"/>
            <a:ext cx="304800" cy="369332"/>
          </a:xfrm>
          <a:prstGeom prst="rect">
            <a:avLst/>
          </a:prstGeom>
          <a:noFill/>
        </p:spPr>
        <p:txBody>
          <a:bodyPr wrap="square" rtlCol="0">
            <a:spAutoFit/>
          </a:bodyPr>
          <a:lstStyle/>
          <a:p>
            <a:r>
              <a:rPr lang="en-US" i="1" dirty="0">
                <a:solidFill>
                  <a:prstClr val="black"/>
                </a:solidFill>
              </a:rPr>
              <a:t>y</a:t>
            </a:r>
          </a:p>
        </p:txBody>
      </p:sp>
      <p:graphicFrame>
        <p:nvGraphicFramePr>
          <p:cNvPr id="23" name="Object 3"/>
          <p:cNvGraphicFramePr>
            <a:graphicFrameLocks noChangeAspect="1"/>
          </p:cNvGraphicFramePr>
          <p:nvPr/>
        </p:nvGraphicFramePr>
        <p:xfrm>
          <a:off x="3475038" y="4238628"/>
          <a:ext cx="969962" cy="873125"/>
        </p:xfrm>
        <a:graphic>
          <a:graphicData uri="http://schemas.openxmlformats.org/presentationml/2006/ole">
            <mc:AlternateContent xmlns:mc="http://schemas.openxmlformats.org/markup-compatibility/2006">
              <mc:Choice xmlns:v="urn:schemas-microsoft-com:vml" Requires="v">
                <p:oleObj name="Equation" r:id="rId5" imgW="507960" imgH="457200" progId="Equation.3">
                  <p:embed/>
                </p:oleObj>
              </mc:Choice>
              <mc:Fallback>
                <p:oleObj name="Equation" r:id="rId5" imgW="507960" imgH="457200" progId="Equation.3">
                  <p:embed/>
                  <p:pic>
                    <p:nvPicPr>
                      <p:cNvPr id="0" name=""/>
                      <p:cNvPicPr>
                        <a:picLocks noChangeAspect="1" noChangeArrowheads="1"/>
                      </p:cNvPicPr>
                      <p:nvPr/>
                    </p:nvPicPr>
                    <p:blipFill>
                      <a:blip r:embed="rId6"/>
                      <a:srcRect/>
                      <a:stretch>
                        <a:fillRect/>
                      </a:stretch>
                    </p:blipFill>
                    <p:spPr bwMode="auto">
                      <a:xfrm>
                        <a:off x="3475038" y="4238628"/>
                        <a:ext cx="969962" cy="873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extBox 5"/>
          <p:cNvSpPr txBox="1"/>
          <p:nvPr/>
        </p:nvSpPr>
        <p:spPr>
          <a:xfrm>
            <a:off x="5453145" y="1908640"/>
            <a:ext cx="397866" cy="1015663"/>
          </a:xfrm>
          <a:prstGeom prst="rect">
            <a:avLst/>
          </a:prstGeom>
          <a:noFill/>
        </p:spPr>
        <p:txBody>
          <a:bodyPr wrap="none" rtlCol="0">
            <a:spAutoFit/>
          </a:bodyPr>
          <a:lstStyle/>
          <a:p>
            <a:r>
              <a:rPr lang="en-US" sz="6000" dirty="0">
                <a:solidFill>
                  <a:prstClr val="black"/>
                </a:solidFill>
              </a:rPr>
              <a:t>.</a:t>
            </a:r>
          </a:p>
        </p:txBody>
      </p:sp>
      <p:cxnSp>
        <p:nvCxnSpPr>
          <p:cNvPr id="27" name="Straight Arrow Connector 26"/>
          <p:cNvCxnSpPr/>
          <p:nvPr/>
        </p:nvCxnSpPr>
        <p:spPr>
          <a:xfrm rot="10800000">
            <a:off x="7796150" y="1547750"/>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3582988" y="3762503"/>
            <a:ext cx="18502" cy="7182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0800000">
            <a:off x="3657600" y="3686300"/>
            <a:ext cx="2286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3352800" y="3152900"/>
            <a:ext cx="10668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594223" y="2879216"/>
            <a:ext cx="351378" cy="369332"/>
          </a:xfrm>
          <a:prstGeom prst="rect">
            <a:avLst/>
          </a:prstGeom>
          <a:noFill/>
        </p:spPr>
        <p:txBody>
          <a:bodyPr wrap="none" rtlCol="0">
            <a:spAutoFit/>
          </a:bodyPr>
          <a:lstStyle/>
          <a:p>
            <a:r>
              <a:rPr lang="en-US" i="1" dirty="0">
                <a:solidFill>
                  <a:prstClr val="black"/>
                </a:solidFill>
              </a:rPr>
              <a:t>v’</a:t>
            </a:r>
          </a:p>
        </p:txBody>
      </p:sp>
      <p:sp>
        <p:nvSpPr>
          <p:cNvPr id="32" name="TextBox 31"/>
          <p:cNvSpPr txBox="1"/>
          <p:nvPr/>
        </p:nvSpPr>
        <p:spPr>
          <a:xfrm>
            <a:off x="3581399" y="3624471"/>
            <a:ext cx="364202" cy="369332"/>
          </a:xfrm>
          <a:prstGeom prst="rect">
            <a:avLst/>
          </a:prstGeom>
          <a:noFill/>
        </p:spPr>
        <p:txBody>
          <a:bodyPr wrap="none" rtlCol="0">
            <a:spAutoFit/>
          </a:bodyPr>
          <a:lstStyle/>
          <a:p>
            <a:r>
              <a:rPr lang="en-US" i="1" dirty="0">
                <a:solidFill>
                  <a:prstClr val="black"/>
                </a:solidFill>
              </a:rPr>
              <a:t>u’</a:t>
            </a:r>
          </a:p>
        </p:txBody>
      </p:sp>
      <p:cxnSp>
        <p:nvCxnSpPr>
          <p:cNvPr id="17" name="Straight Connector 16"/>
          <p:cNvCxnSpPr>
            <a:stCxn id="34" idx="0"/>
          </p:cNvCxnSpPr>
          <p:nvPr/>
        </p:nvCxnSpPr>
        <p:spPr>
          <a:xfrm flipH="1">
            <a:off x="5638800" y="1560840"/>
            <a:ext cx="2110530" cy="11061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43" name="Object 3"/>
          <p:cNvGraphicFramePr>
            <a:graphicFrameLocks noChangeAspect="1"/>
          </p:cNvGraphicFramePr>
          <p:nvPr/>
        </p:nvGraphicFramePr>
        <p:xfrm>
          <a:off x="6953250" y="5175253"/>
          <a:ext cx="1333500" cy="752475"/>
        </p:xfrm>
        <a:graphic>
          <a:graphicData uri="http://schemas.openxmlformats.org/presentationml/2006/ole">
            <mc:AlternateContent xmlns:mc="http://schemas.openxmlformats.org/markup-compatibility/2006">
              <mc:Choice xmlns:v="urn:schemas-microsoft-com:vml" Requires="v">
                <p:oleObj name="Equation" r:id="rId7" imgW="698400" imgH="393480" progId="Equation.3">
                  <p:embed/>
                </p:oleObj>
              </mc:Choice>
              <mc:Fallback>
                <p:oleObj name="Equation" r:id="rId7" imgW="698400" imgH="393480" progId="Equation.3">
                  <p:embed/>
                  <p:pic>
                    <p:nvPicPr>
                      <p:cNvPr id="0" name=""/>
                      <p:cNvPicPr>
                        <a:picLocks noChangeAspect="1" noChangeArrowheads="1"/>
                      </p:cNvPicPr>
                      <p:nvPr/>
                    </p:nvPicPr>
                    <p:blipFill>
                      <a:blip r:embed="rId8"/>
                      <a:srcRect/>
                      <a:stretch>
                        <a:fillRect/>
                      </a:stretch>
                    </p:blipFill>
                    <p:spPr bwMode="auto">
                      <a:xfrm>
                        <a:off x="6953250" y="5175253"/>
                        <a:ext cx="1333500" cy="752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 name="Object 3"/>
          <p:cNvGraphicFramePr>
            <a:graphicFrameLocks noChangeAspect="1"/>
          </p:cNvGraphicFramePr>
          <p:nvPr/>
        </p:nvGraphicFramePr>
        <p:xfrm>
          <a:off x="6894513" y="5935666"/>
          <a:ext cx="1357312" cy="752475"/>
        </p:xfrm>
        <a:graphic>
          <a:graphicData uri="http://schemas.openxmlformats.org/presentationml/2006/ole">
            <mc:AlternateContent xmlns:mc="http://schemas.openxmlformats.org/markup-compatibility/2006">
              <mc:Choice xmlns:v="urn:schemas-microsoft-com:vml" Requires="v">
                <p:oleObj name="Equation" r:id="rId9" imgW="711000" imgH="393480" progId="Equation.3">
                  <p:embed/>
                </p:oleObj>
              </mc:Choice>
              <mc:Fallback>
                <p:oleObj name="Equation" r:id="rId9" imgW="711000" imgH="393480" progId="Equation.3">
                  <p:embed/>
                  <p:pic>
                    <p:nvPicPr>
                      <p:cNvPr id="0" name=""/>
                      <p:cNvPicPr>
                        <a:picLocks noChangeAspect="1" noChangeArrowheads="1"/>
                      </p:cNvPicPr>
                      <p:nvPr/>
                    </p:nvPicPr>
                    <p:blipFill>
                      <a:blip r:embed="rId10"/>
                      <a:srcRect/>
                      <a:stretch>
                        <a:fillRect/>
                      </a:stretch>
                    </p:blipFill>
                    <p:spPr bwMode="auto">
                      <a:xfrm>
                        <a:off x="6894513" y="5935666"/>
                        <a:ext cx="1357312" cy="752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 name="Object 3"/>
          <p:cNvGraphicFramePr>
            <a:graphicFrameLocks noChangeAspect="1"/>
          </p:cNvGraphicFramePr>
          <p:nvPr/>
        </p:nvGraphicFramePr>
        <p:xfrm>
          <a:off x="8837613" y="5184775"/>
          <a:ext cx="1262062" cy="752475"/>
        </p:xfrm>
        <a:graphic>
          <a:graphicData uri="http://schemas.openxmlformats.org/presentationml/2006/ole">
            <mc:AlternateContent xmlns:mc="http://schemas.openxmlformats.org/markup-compatibility/2006">
              <mc:Choice xmlns:v="urn:schemas-microsoft-com:vml" Requires="v">
                <p:oleObj name="Equation" r:id="rId11" imgW="660240" imgH="393480" progId="Equation.3">
                  <p:embed/>
                </p:oleObj>
              </mc:Choice>
              <mc:Fallback>
                <p:oleObj name="Equation" r:id="rId11" imgW="660240" imgH="393480" progId="Equation.3">
                  <p:embed/>
                  <p:pic>
                    <p:nvPicPr>
                      <p:cNvPr id="0" name=""/>
                      <p:cNvPicPr>
                        <a:picLocks noChangeAspect="1" noChangeArrowheads="1"/>
                      </p:cNvPicPr>
                      <p:nvPr/>
                    </p:nvPicPr>
                    <p:blipFill>
                      <a:blip r:embed="rId12"/>
                      <a:srcRect/>
                      <a:stretch>
                        <a:fillRect/>
                      </a:stretch>
                    </p:blipFill>
                    <p:spPr bwMode="auto">
                      <a:xfrm>
                        <a:off x="8837613" y="5184775"/>
                        <a:ext cx="1262062" cy="752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 name="Object 3"/>
          <p:cNvGraphicFramePr>
            <a:graphicFrameLocks noChangeAspect="1"/>
          </p:cNvGraphicFramePr>
          <p:nvPr/>
        </p:nvGraphicFramePr>
        <p:xfrm>
          <a:off x="8864603" y="5935666"/>
          <a:ext cx="1236663" cy="752475"/>
        </p:xfrm>
        <a:graphic>
          <a:graphicData uri="http://schemas.openxmlformats.org/presentationml/2006/ole">
            <mc:AlternateContent xmlns:mc="http://schemas.openxmlformats.org/markup-compatibility/2006">
              <mc:Choice xmlns:v="urn:schemas-microsoft-com:vml" Requires="v">
                <p:oleObj name="Equation" r:id="rId13" imgW="647640" imgH="393480" progId="Equation.3">
                  <p:embed/>
                </p:oleObj>
              </mc:Choice>
              <mc:Fallback>
                <p:oleObj name="Equation" r:id="rId13" imgW="647640" imgH="393480" progId="Equation.3">
                  <p:embed/>
                  <p:pic>
                    <p:nvPicPr>
                      <p:cNvPr id="0" name=""/>
                      <p:cNvPicPr>
                        <a:picLocks noChangeAspect="1" noChangeArrowheads="1"/>
                      </p:cNvPicPr>
                      <p:nvPr/>
                    </p:nvPicPr>
                    <p:blipFill>
                      <a:blip r:embed="rId14"/>
                      <a:srcRect/>
                      <a:stretch>
                        <a:fillRect/>
                      </a:stretch>
                    </p:blipFill>
                    <p:spPr bwMode="auto">
                      <a:xfrm>
                        <a:off x="8864603" y="5935666"/>
                        <a:ext cx="1236663" cy="752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Right Triangle 6"/>
          <p:cNvSpPr/>
          <p:nvPr/>
        </p:nvSpPr>
        <p:spPr>
          <a:xfrm flipV="1">
            <a:off x="3910792" y="2637084"/>
            <a:ext cx="1730143" cy="88411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8" name="Right Triangle 47"/>
          <p:cNvSpPr/>
          <p:nvPr/>
        </p:nvSpPr>
        <p:spPr>
          <a:xfrm rot="10800000" flipV="1">
            <a:off x="5692280" y="1588746"/>
            <a:ext cx="2043362" cy="1044174"/>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9" name="TextBox 48"/>
          <p:cNvSpPr txBox="1"/>
          <p:nvPr/>
        </p:nvSpPr>
        <p:spPr>
          <a:xfrm>
            <a:off x="1194460" y="5367677"/>
            <a:ext cx="3581400" cy="1200329"/>
          </a:xfrm>
          <a:prstGeom prst="rect">
            <a:avLst/>
          </a:prstGeom>
          <a:noFill/>
        </p:spPr>
        <p:txBody>
          <a:bodyPr wrap="square" rtlCol="0">
            <a:spAutoFit/>
          </a:bodyPr>
          <a:lstStyle/>
          <a:p>
            <a:r>
              <a:rPr lang="en-US" sz="2400" dirty="0">
                <a:solidFill>
                  <a:prstClr val="black"/>
                </a:solidFill>
              </a:rPr>
              <a:t>If x = 2, y = 3, z = 5, and f = 2</a:t>
            </a:r>
            <a:br>
              <a:rPr lang="en-US" sz="2400" dirty="0">
                <a:solidFill>
                  <a:prstClr val="black"/>
                </a:solidFill>
              </a:rPr>
            </a:br>
            <a:r>
              <a:rPr lang="en-US" sz="2400" dirty="0">
                <a:solidFill>
                  <a:prstClr val="black"/>
                </a:solidFill>
              </a:rPr>
              <a:t>What are u’ and v’?</a:t>
            </a:r>
          </a:p>
        </p:txBody>
      </p:sp>
      <p:sp>
        <p:nvSpPr>
          <p:cNvPr id="9" name="TextBox 8"/>
          <p:cNvSpPr txBox="1"/>
          <p:nvPr/>
        </p:nvSpPr>
        <p:spPr>
          <a:xfrm>
            <a:off x="7486223" y="1918815"/>
            <a:ext cx="232299" cy="461665"/>
          </a:xfrm>
          <a:prstGeom prst="rect">
            <a:avLst/>
          </a:prstGeom>
          <a:noFill/>
        </p:spPr>
        <p:txBody>
          <a:bodyPr wrap="square" rtlCol="0">
            <a:spAutoFit/>
          </a:bodyPr>
          <a:lstStyle/>
          <a:p>
            <a:pPr algn="ctr"/>
            <a:r>
              <a:rPr lang="en-US" sz="2400" dirty="0">
                <a:solidFill>
                  <a:prstClr val="white"/>
                </a:solidFill>
              </a:rPr>
              <a:t>3</a:t>
            </a:r>
          </a:p>
        </p:txBody>
      </p:sp>
      <p:sp>
        <p:nvSpPr>
          <p:cNvPr id="50" name="TextBox 49"/>
          <p:cNvSpPr txBox="1"/>
          <p:nvPr/>
        </p:nvSpPr>
        <p:spPr>
          <a:xfrm>
            <a:off x="6716045" y="2241103"/>
            <a:ext cx="232299" cy="461665"/>
          </a:xfrm>
          <a:prstGeom prst="rect">
            <a:avLst/>
          </a:prstGeom>
          <a:noFill/>
        </p:spPr>
        <p:txBody>
          <a:bodyPr wrap="square" rtlCol="0">
            <a:spAutoFit/>
          </a:bodyPr>
          <a:lstStyle/>
          <a:p>
            <a:pPr algn="ctr"/>
            <a:r>
              <a:rPr lang="en-US" sz="2400" dirty="0">
                <a:solidFill>
                  <a:prstClr val="white"/>
                </a:solidFill>
              </a:rPr>
              <a:t>5</a:t>
            </a:r>
          </a:p>
        </p:txBody>
      </p:sp>
      <p:sp>
        <p:nvSpPr>
          <p:cNvPr id="51" name="TextBox 50"/>
          <p:cNvSpPr txBox="1"/>
          <p:nvPr/>
        </p:nvSpPr>
        <p:spPr>
          <a:xfrm>
            <a:off x="4450984" y="2565329"/>
            <a:ext cx="578216" cy="461665"/>
          </a:xfrm>
          <a:prstGeom prst="rect">
            <a:avLst/>
          </a:prstGeom>
          <a:noFill/>
        </p:spPr>
        <p:txBody>
          <a:bodyPr wrap="square" rtlCol="0">
            <a:spAutoFit/>
          </a:bodyPr>
          <a:lstStyle/>
          <a:p>
            <a:pPr algn="ctr"/>
            <a:r>
              <a:rPr lang="en-US" sz="2400" dirty="0">
                <a:solidFill>
                  <a:prstClr val="white"/>
                </a:solidFill>
              </a:rPr>
              <a:t>2</a:t>
            </a:r>
          </a:p>
        </p:txBody>
      </p:sp>
      <p:sp>
        <p:nvSpPr>
          <p:cNvPr id="52" name="TextBox 51"/>
          <p:cNvSpPr txBox="1"/>
          <p:nvPr/>
        </p:nvSpPr>
        <p:spPr>
          <a:xfrm>
            <a:off x="3936973" y="2803336"/>
            <a:ext cx="232299" cy="461665"/>
          </a:xfrm>
          <a:prstGeom prst="rect">
            <a:avLst/>
          </a:prstGeom>
          <a:noFill/>
        </p:spPr>
        <p:txBody>
          <a:bodyPr wrap="square" rtlCol="0">
            <a:spAutoFit/>
          </a:bodyPr>
          <a:lstStyle/>
          <a:p>
            <a:pPr algn="ctr"/>
            <a:r>
              <a:rPr lang="en-US" sz="2400" dirty="0">
                <a:solidFill>
                  <a:prstClr val="white"/>
                </a:solidFill>
              </a:rPr>
              <a:t>?</a:t>
            </a:r>
          </a:p>
        </p:txBody>
      </p:sp>
      <p:graphicFrame>
        <p:nvGraphicFramePr>
          <p:cNvPr id="53" name="Object 3"/>
          <p:cNvGraphicFramePr>
            <a:graphicFrameLocks noChangeAspect="1"/>
          </p:cNvGraphicFramePr>
          <p:nvPr/>
        </p:nvGraphicFramePr>
        <p:xfrm>
          <a:off x="5159375" y="5911850"/>
          <a:ext cx="1066800" cy="801688"/>
        </p:xfrm>
        <a:graphic>
          <a:graphicData uri="http://schemas.openxmlformats.org/presentationml/2006/ole">
            <mc:AlternateContent xmlns:mc="http://schemas.openxmlformats.org/markup-compatibility/2006">
              <mc:Choice xmlns:v="urn:schemas-microsoft-com:vml" Requires="v">
                <p:oleObj name="Equation" r:id="rId15" imgW="558720" imgH="419040" progId="Equation.3">
                  <p:embed/>
                </p:oleObj>
              </mc:Choice>
              <mc:Fallback>
                <p:oleObj name="Equation" r:id="rId15" imgW="558720" imgH="419040" progId="Equation.3">
                  <p:embed/>
                  <p:pic>
                    <p:nvPicPr>
                      <p:cNvPr id="0" name=""/>
                      <p:cNvPicPr>
                        <a:picLocks noChangeAspect="1" noChangeArrowheads="1"/>
                      </p:cNvPicPr>
                      <p:nvPr/>
                    </p:nvPicPr>
                    <p:blipFill>
                      <a:blip r:embed="rId16"/>
                      <a:srcRect/>
                      <a:stretch>
                        <a:fillRect/>
                      </a:stretch>
                    </p:blipFill>
                    <p:spPr bwMode="auto">
                      <a:xfrm>
                        <a:off x="5159375" y="5911850"/>
                        <a:ext cx="1066800" cy="801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 name="L-Shape 24"/>
          <p:cNvSpPr/>
          <p:nvPr/>
        </p:nvSpPr>
        <p:spPr>
          <a:xfrm rot="5400000">
            <a:off x="7514611" y="2406022"/>
            <a:ext cx="217738" cy="206859"/>
          </a:xfrm>
          <a:prstGeom prst="corner">
            <a:avLst>
              <a:gd name="adj1" fmla="val 41763"/>
              <a:gd name="adj2" fmla="val 41763"/>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4" name="L-Shape 53"/>
          <p:cNvSpPr/>
          <p:nvPr/>
        </p:nvSpPr>
        <p:spPr>
          <a:xfrm rot="16200000">
            <a:off x="3884955" y="2635012"/>
            <a:ext cx="217738" cy="206859"/>
          </a:xfrm>
          <a:prstGeom prst="corner">
            <a:avLst>
              <a:gd name="adj1" fmla="val 41763"/>
              <a:gd name="adj2" fmla="val 41763"/>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26" name="Arc 25"/>
          <p:cNvSpPr/>
          <p:nvPr/>
        </p:nvSpPr>
        <p:spPr>
          <a:xfrm rot="1378401">
            <a:off x="5885995" y="2439544"/>
            <a:ext cx="251569" cy="251569"/>
          </a:xfrm>
          <a:prstGeom prst="arc">
            <a:avLst/>
          </a:prstGeom>
          <a:ln w="603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5" name="Arc 54"/>
          <p:cNvSpPr/>
          <p:nvPr/>
        </p:nvSpPr>
        <p:spPr>
          <a:xfrm rot="12192160">
            <a:off x="5144077" y="2590207"/>
            <a:ext cx="251569" cy="251569"/>
          </a:xfrm>
          <a:prstGeom prst="arc">
            <a:avLst/>
          </a:prstGeom>
          <a:ln w="603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Tree>
    <p:extLst>
      <p:ext uri="{BB962C8B-B14F-4D97-AF65-F5344CB8AC3E}">
        <p14:creationId xmlns:p14="http://schemas.microsoft.com/office/powerpoint/2010/main" val="11467218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fade">
                                      <p:cBhvr>
                                        <p:cTn id="27" dur="500"/>
                                        <p:tgtEl>
                                          <p:spTgt spid="5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fade">
                                      <p:cBhvr>
                                        <p:cTn id="37" dur="500"/>
                                        <p:tgtEl>
                                          <p:spTgt spid="5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fade">
                                      <p:cBhvr>
                                        <p:cTn id="47" dur="500"/>
                                        <p:tgtEl>
                                          <p:spTgt spid="5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1"/>
                                        </p:tgtEl>
                                        <p:attrNameLst>
                                          <p:attrName>style.visibility</p:attrName>
                                        </p:attrNameLst>
                                      </p:cBhvr>
                                      <p:to>
                                        <p:strVal val="visible"/>
                                      </p:to>
                                    </p:set>
                                    <p:animEffect transition="in" filter="fade">
                                      <p:cBhvr>
                                        <p:cTn id="52" dur="500"/>
                                        <p:tgtEl>
                                          <p:spTgt spid="5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2"/>
                                        </p:tgtEl>
                                        <p:attrNameLst>
                                          <p:attrName>style.visibility</p:attrName>
                                        </p:attrNameLst>
                                      </p:cBhvr>
                                      <p:to>
                                        <p:strVal val="visible"/>
                                      </p:to>
                                    </p:set>
                                    <p:animEffect transition="in" filter="fade">
                                      <p:cBhvr>
                                        <p:cTn id="57" dur="500"/>
                                        <p:tgtEl>
                                          <p:spTgt spid="5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53"/>
                                        </p:tgtEl>
                                        <p:attrNameLst>
                                          <p:attrName>style.visibility</p:attrName>
                                        </p:attrNameLst>
                                      </p:cBhvr>
                                      <p:to>
                                        <p:strVal val="visible"/>
                                      </p:to>
                                    </p:set>
                                    <p:animEffect transition="in" filter="fade">
                                      <p:cBhvr>
                                        <p:cTn id="62" dur="500"/>
                                        <p:tgtEl>
                                          <p:spTgt spid="5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3"/>
                                        </p:tgtEl>
                                        <p:attrNameLst>
                                          <p:attrName>style.visibility</p:attrName>
                                        </p:attrNameLst>
                                      </p:cBhvr>
                                      <p:to>
                                        <p:strVal val="visible"/>
                                      </p:to>
                                    </p:set>
                                    <p:animEffect transition="in" filter="fade">
                                      <p:cBhvr>
                                        <p:cTn id="67" dur="500"/>
                                        <p:tgtEl>
                                          <p:spTgt spid="43"/>
                                        </p:tgtEl>
                                      </p:cBhvr>
                                    </p:animEffect>
                                  </p:childTnLst>
                                </p:cTn>
                              </p:par>
                              <p:par>
                                <p:cTn id="68" presetID="10" presetClass="entr" presetSubtype="0" fill="hold" nodeType="withEffect">
                                  <p:stCondLst>
                                    <p:cond delay="0"/>
                                  </p:stCondLst>
                                  <p:childTnLst>
                                    <p:set>
                                      <p:cBhvr>
                                        <p:cTn id="69" dur="1" fill="hold">
                                          <p:stCondLst>
                                            <p:cond delay="0"/>
                                          </p:stCondLst>
                                        </p:cTn>
                                        <p:tgtEl>
                                          <p:spTgt spid="44"/>
                                        </p:tgtEl>
                                        <p:attrNameLst>
                                          <p:attrName>style.visibility</p:attrName>
                                        </p:attrNameLst>
                                      </p:cBhvr>
                                      <p:to>
                                        <p:strVal val="visible"/>
                                      </p:to>
                                    </p:set>
                                    <p:animEffect transition="in" filter="fade">
                                      <p:cBhvr>
                                        <p:cTn id="70" dur="500"/>
                                        <p:tgtEl>
                                          <p:spTgt spid="44"/>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45"/>
                                        </p:tgtEl>
                                        <p:attrNameLst>
                                          <p:attrName>style.visibility</p:attrName>
                                        </p:attrNameLst>
                                      </p:cBhvr>
                                      <p:to>
                                        <p:strVal val="visible"/>
                                      </p:to>
                                    </p:set>
                                    <p:animEffect transition="in" filter="fade">
                                      <p:cBhvr>
                                        <p:cTn id="75" dur="500"/>
                                        <p:tgtEl>
                                          <p:spTgt spid="45"/>
                                        </p:tgtEl>
                                      </p:cBhvr>
                                    </p:animEffect>
                                  </p:childTnLst>
                                </p:cTn>
                              </p:par>
                              <p:par>
                                <p:cTn id="76" presetID="10" presetClass="entr" presetSubtype="0" fill="hold" nodeType="withEffect">
                                  <p:stCondLst>
                                    <p:cond delay="0"/>
                                  </p:stCondLst>
                                  <p:childTnLst>
                                    <p:set>
                                      <p:cBhvr>
                                        <p:cTn id="77" dur="1" fill="hold">
                                          <p:stCondLst>
                                            <p:cond delay="0"/>
                                          </p:stCondLst>
                                        </p:cTn>
                                        <p:tgtEl>
                                          <p:spTgt spid="46"/>
                                        </p:tgtEl>
                                        <p:attrNameLst>
                                          <p:attrName>style.visibility</p:attrName>
                                        </p:attrNameLst>
                                      </p:cBhvr>
                                      <p:to>
                                        <p:strVal val="visible"/>
                                      </p:to>
                                    </p:set>
                                    <p:animEffect transition="in" filter="fade">
                                      <p:cBhvr>
                                        <p:cTn id="78"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8" grpId="0" animBg="1"/>
      <p:bldP spid="49" grpId="0"/>
      <p:bldP spid="9" grpId="0"/>
      <p:bldP spid="50" grpId="0"/>
      <p:bldP spid="51" grpId="0"/>
      <p:bldP spid="52" grpId="0"/>
      <p:bldP spid="25" grpId="0" animBg="1"/>
      <p:bldP spid="54" grpId="0" animBg="1"/>
      <p:bldP spid="26" grpId="0" animBg="1"/>
      <p:bldP spid="5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pPr>
              <a:defRPr/>
            </a:pPr>
            <a:r>
              <a:rPr lang="en-US" sz="3200"/>
              <a:t>Projection: world coordinates</a:t>
            </a:r>
            <a:r>
              <a:rPr lang="en-US" sz="3200">
                <a:sym typeface="Wingdings" pitchFamily="2" charset="2"/>
              </a:rPr>
              <a:t>image coordinates</a:t>
            </a:r>
            <a:endParaRPr lang="en-US" sz="3200"/>
          </a:p>
        </p:txBody>
      </p:sp>
      <p:grpSp>
        <p:nvGrpSpPr>
          <p:cNvPr id="2" name="Group 3"/>
          <p:cNvGrpSpPr/>
          <p:nvPr/>
        </p:nvGrpSpPr>
        <p:grpSpPr>
          <a:xfrm>
            <a:off x="2286000" y="1905003"/>
            <a:ext cx="7186550" cy="3926775"/>
            <a:chOff x="0" y="1038100"/>
            <a:chExt cx="7186550" cy="3926775"/>
          </a:xfrm>
        </p:grpSpPr>
        <p:sp>
          <p:nvSpPr>
            <p:cNvPr id="6" name="Rectangle 5"/>
            <p:cNvSpPr/>
            <p:nvPr/>
          </p:nvSpPr>
          <p:spPr>
            <a:xfrm>
              <a:off x="0" y="1564575"/>
              <a:ext cx="3581400" cy="2514600"/>
            </a:xfrm>
            <a:prstGeom prst="rect">
              <a:avLst/>
            </a:prstGeom>
            <a:solidFill>
              <a:schemeClr val="bg1">
                <a:lumMod val="95000"/>
              </a:schemeClr>
            </a:solidFill>
            <a:ln>
              <a:solidFill>
                <a:schemeClr val="tx1"/>
              </a:solidFill>
            </a:ln>
            <a:scene3d>
              <a:camera prst="perspectiveContrastingRightFacing">
                <a:rot lat="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95000"/>
                  </a:schemeClr>
                </a:solidFill>
              </a:endParaRPr>
            </a:p>
          </p:txBody>
        </p:sp>
        <p:grpSp>
          <p:nvGrpSpPr>
            <p:cNvPr id="3" name="Group 23"/>
            <p:cNvGrpSpPr>
              <a:grpSpLocks noChangeAspect="1"/>
            </p:cNvGrpSpPr>
            <p:nvPr/>
          </p:nvGrpSpPr>
          <p:grpSpPr>
            <a:xfrm rot="10800000">
              <a:off x="1447800" y="2362200"/>
              <a:ext cx="318038" cy="1567316"/>
              <a:chOff x="5029200" y="2090284"/>
              <a:chExt cx="457200" cy="2253116"/>
            </a:xfrm>
            <a:scene3d>
              <a:camera prst="isometricOffAxis2Right"/>
              <a:lightRig rig="threePt" dir="t"/>
            </a:scene3d>
          </p:grpSpPr>
          <p:sp>
            <p:nvSpPr>
              <p:cNvPr id="40" name="Rectangle 39"/>
              <p:cNvSpPr/>
              <p:nvPr/>
            </p:nvSpPr>
            <p:spPr>
              <a:xfrm>
                <a:off x="5029200" y="2819400"/>
                <a:ext cx="457200" cy="1524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40"/>
              <p:cNvSpPr/>
              <p:nvPr/>
            </p:nvSpPr>
            <p:spPr>
              <a:xfrm rot="21339833">
                <a:off x="5130616" y="2090284"/>
                <a:ext cx="267284" cy="677167"/>
              </a:xfrm>
              <a:custGeom>
                <a:avLst/>
                <a:gdLst>
                  <a:gd name="connsiteX0" fmla="*/ 186047 w 364177"/>
                  <a:gd name="connsiteY0" fmla="*/ 3958 h 744186"/>
                  <a:gd name="connsiteX1" fmla="*/ 7917 w 364177"/>
                  <a:gd name="connsiteY1" fmla="*/ 324592 h 744186"/>
                  <a:gd name="connsiteX2" fmla="*/ 138546 w 364177"/>
                  <a:gd name="connsiteY2" fmla="*/ 740228 h 744186"/>
                  <a:gd name="connsiteX3" fmla="*/ 352302 w 364177"/>
                  <a:gd name="connsiteY3" fmla="*/ 348343 h 744186"/>
                  <a:gd name="connsiteX4" fmla="*/ 186047 w 364177"/>
                  <a:gd name="connsiteY4" fmla="*/ 3958 h 744186"/>
                  <a:gd name="connsiteX0" fmla="*/ 267082 w 445212"/>
                  <a:gd name="connsiteY0" fmla="*/ 1697 h 739664"/>
                  <a:gd name="connsiteX1" fmla="*/ 7916 w 445212"/>
                  <a:gd name="connsiteY1" fmla="*/ 356267 h 739664"/>
                  <a:gd name="connsiteX2" fmla="*/ 219581 w 445212"/>
                  <a:gd name="connsiteY2" fmla="*/ 737967 h 739664"/>
                  <a:gd name="connsiteX3" fmla="*/ 433337 w 445212"/>
                  <a:gd name="connsiteY3" fmla="*/ 346082 h 739664"/>
                  <a:gd name="connsiteX4" fmla="*/ 267082 w 445212"/>
                  <a:gd name="connsiteY4" fmla="*/ 1697 h 739664"/>
                  <a:gd name="connsiteX0" fmla="*/ 267084 w 514677"/>
                  <a:gd name="connsiteY0" fmla="*/ 16504 h 769278"/>
                  <a:gd name="connsiteX1" fmla="*/ 7918 w 514677"/>
                  <a:gd name="connsiteY1" fmla="*/ 371074 h 769278"/>
                  <a:gd name="connsiteX2" fmla="*/ 219583 w 514677"/>
                  <a:gd name="connsiteY2" fmla="*/ 752774 h 769278"/>
                  <a:gd name="connsiteX3" fmla="*/ 502803 w 514677"/>
                  <a:gd name="connsiteY3" fmla="*/ 470100 h 769278"/>
                  <a:gd name="connsiteX4" fmla="*/ 267084 w 514677"/>
                  <a:gd name="connsiteY4" fmla="*/ 16504 h 769278"/>
                  <a:gd name="connsiteX0" fmla="*/ 286213 w 533808"/>
                  <a:gd name="connsiteY0" fmla="*/ 8823 h 753916"/>
                  <a:gd name="connsiteX1" fmla="*/ 7917 w 533808"/>
                  <a:gd name="connsiteY1" fmla="*/ 515356 h 753916"/>
                  <a:gd name="connsiteX2" fmla="*/ 238712 w 533808"/>
                  <a:gd name="connsiteY2" fmla="*/ 745093 h 753916"/>
                  <a:gd name="connsiteX3" fmla="*/ 521932 w 533808"/>
                  <a:gd name="connsiteY3" fmla="*/ 462419 h 753916"/>
                  <a:gd name="connsiteX4" fmla="*/ 286213 w 533808"/>
                  <a:gd name="connsiteY4" fmla="*/ 8823 h 753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808" h="753916">
                    <a:moveTo>
                      <a:pt x="286213" y="8823"/>
                    </a:moveTo>
                    <a:cubicBezTo>
                      <a:pt x="200544" y="17646"/>
                      <a:pt x="15834" y="392644"/>
                      <a:pt x="7917" y="515356"/>
                    </a:cubicBezTo>
                    <a:cubicBezTo>
                      <a:pt x="0" y="638068"/>
                      <a:pt x="153043" y="753916"/>
                      <a:pt x="238712" y="745093"/>
                    </a:cubicBezTo>
                    <a:cubicBezTo>
                      <a:pt x="324381" y="736270"/>
                      <a:pt x="510057" y="585131"/>
                      <a:pt x="521932" y="462419"/>
                    </a:cubicBezTo>
                    <a:cubicBezTo>
                      <a:pt x="533807" y="339707"/>
                      <a:pt x="371882" y="0"/>
                      <a:pt x="286213" y="8823"/>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p:cNvCxnSpPr>
                <a:stCxn id="40" idx="0"/>
                <a:endCxn id="41" idx="2"/>
              </p:cNvCxnSpPr>
              <p:nvPr/>
            </p:nvCxnSpPr>
            <p:spPr>
              <a:xfrm rot="5400000" flipH="1" flipV="1">
                <a:off x="5236615" y="2780833"/>
                <a:ext cx="59753" cy="17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8" name="Straight Connector 7"/>
            <p:cNvCxnSpPr/>
            <p:nvPr/>
          </p:nvCxnSpPr>
          <p:spPr>
            <a:xfrm rot="10800000" flipV="1">
              <a:off x="1600200" y="2819400"/>
              <a:ext cx="2057400" cy="10586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 name="Group 24"/>
            <p:cNvGrpSpPr/>
            <p:nvPr/>
          </p:nvGrpSpPr>
          <p:grpSpPr>
            <a:xfrm>
              <a:off x="5562600" y="1752600"/>
              <a:ext cx="464125" cy="2336241"/>
              <a:chOff x="7162800" y="1914134"/>
              <a:chExt cx="464125" cy="2336241"/>
            </a:xfrm>
          </p:grpSpPr>
          <p:grpSp>
            <p:nvGrpSpPr>
              <p:cNvPr id="5" name="Group 18"/>
              <p:cNvGrpSpPr/>
              <p:nvPr/>
            </p:nvGrpSpPr>
            <p:grpSpPr>
              <a:xfrm>
                <a:off x="7162800" y="2474025"/>
                <a:ext cx="464125" cy="1776350"/>
                <a:chOff x="6324600" y="2971800"/>
                <a:chExt cx="464125" cy="1776350"/>
              </a:xfrm>
            </p:grpSpPr>
            <p:sp>
              <p:nvSpPr>
                <p:cNvPr id="35" name="Oval 34"/>
                <p:cNvSpPr/>
                <p:nvPr/>
              </p:nvSpPr>
              <p:spPr>
                <a:xfrm>
                  <a:off x="6324600" y="4519550"/>
                  <a:ext cx="457200" cy="228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6324600" y="3124200"/>
                  <a:ext cx="457200" cy="15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p:cNvSpPr/>
                <p:nvPr/>
              </p:nvSpPr>
              <p:spPr>
                <a:xfrm>
                  <a:off x="6324600" y="2971800"/>
                  <a:ext cx="457200" cy="228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rot="10800000" flipV="1">
                  <a:off x="6324600" y="3086100"/>
                  <a:ext cx="0" cy="15621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0800000" flipV="1">
                  <a:off x="6788725" y="3112325"/>
                  <a:ext cx="0" cy="15621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Freeform 33"/>
              <p:cNvSpPr/>
              <p:nvPr/>
            </p:nvSpPr>
            <p:spPr>
              <a:xfrm rot="21339833">
                <a:off x="7250048" y="1914134"/>
                <a:ext cx="267284" cy="677167"/>
              </a:xfrm>
              <a:custGeom>
                <a:avLst/>
                <a:gdLst>
                  <a:gd name="connsiteX0" fmla="*/ 186047 w 364177"/>
                  <a:gd name="connsiteY0" fmla="*/ 3958 h 744186"/>
                  <a:gd name="connsiteX1" fmla="*/ 7917 w 364177"/>
                  <a:gd name="connsiteY1" fmla="*/ 324592 h 744186"/>
                  <a:gd name="connsiteX2" fmla="*/ 138546 w 364177"/>
                  <a:gd name="connsiteY2" fmla="*/ 740228 h 744186"/>
                  <a:gd name="connsiteX3" fmla="*/ 352302 w 364177"/>
                  <a:gd name="connsiteY3" fmla="*/ 348343 h 744186"/>
                  <a:gd name="connsiteX4" fmla="*/ 186047 w 364177"/>
                  <a:gd name="connsiteY4" fmla="*/ 3958 h 744186"/>
                  <a:gd name="connsiteX0" fmla="*/ 267082 w 445212"/>
                  <a:gd name="connsiteY0" fmla="*/ 1697 h 739664"/>
                  <a:gd name="connsiteX1" fmla="*/ 7916 w 445212"/>
                  <a:gd name="connsiteY1" fmla="*/ 356267 h 739664"/>
                  <a:gd name="connsiteX2" fmla="*/ 219581 w 445212"/>
                  <a:gd name="connsiteY2" fmla="*/ 737967 h 739664"/>
                  <a:gd name="connsiteX3" fmla="*/ 433337 w 445212"/>
                  <a:gd name="connsiteY3" fmla="*/ 346082 h 739664"/>
                  <a:gd name="connsiteX4" fmla="*/ 267082 w 445212"/>
                  <a:gd name="connsiteY4" fmla="*/ 1697 h 739664"/>
                  <a:gd name="connsiteX0" fmla="*/ 267084 w 514677"/>
                  <a:gd name="connsiteY0" fmla="*/ 16504 h 769278"/>
                  <a:gd name="connsiteX1" fmla="*/ 7918 w 514677"/>
                  <a:gd name="connsiteY1" fmla="*/ 371074 h 769278"/>
                  <a:gd name="connsiteX2" fmla="*/ 219583 w 514677"/>
                  <a:gd name="connsiteY2" fmla="*/ 752774 h 769278"/>
                  <a:gd name="connsiteX3" fmla="*/ 502803 w 514677"/>
                  <a:gd name="connsiteY3" fmla="*/ 470100 h 769278"/>
                  <a:gd name="connsiteX4" fmla="*/ 267084 w 514677"/>
                  <a:gd name="connsiteY4" fmla="*/ 16504 h 769278"/>
                  <a:gd name="connsiteX0" fmla="*/ 286213 w 533808"/>
                  <a:gd name="connsiteY0" fmla="*/ 8823 h 753916"/>
                  <a:gd name="connsiteX1" fmla="*/ 7917 w 533808"/>
                  <a:gd name="connsiteY1" fmla="*/ 515356 h 753916"/>
                  <a:gd name="connsiteX2" fmla="*/ 238712 w 533808"/>
                  <a:gd name="connsiteY2" fmla="*/ 745093 h 753916"/>
                  <a:gd name="connsiteX3" fmla="*/ 521932 w 533808"/>
                  <a:gd name="connsiteY3" fmla="*/ 462419 h 753916"/>
                  <a:gd name="connsiteX4" fmla="*/ 286213 w 533808"/>
                  <a:gd name="connsiteY4" fmla="*/ 8823 h 753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808" h="753916">
                    <a:moveTo>
                      <a:pt x="286213" y="8823"/>
                    </a:moveTo>
                    <a:cubicBezTo>
                      <a:pt x="200544" y="17646"/>
                      <a:pt x="15834" y="392644"/>
                      <a:pt x="7917" y="515356"/>
                    </a:cubicBezTo>
                    <a:cubicBezTo>
                      <a:pt x="0" y="638068"/>
                      <a:pt x="153043" y="753916"/>
                      <a:pt x="238712" y="745093"/>
                    </a:cubicBezTo>
                    <a:cubicBezTo>
                      <a:pt x="324381" y="736270"/>
                      <a:pt x="510057" y="585131"/>
                      <a:pt x="521932" y="462419"/>
                    </a:cubicBezTo>
                    <a:cubicBezTo>
                      <a:pt x="533807" y="339707"/>
                      <a:pt x="371882" y="0"/>
                      <a:pt x="286213" y="8823"/>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3205350" y="3276600"/>
              <a:ext cx="1138050" cy="923330"/>
            </a:xfrm>
            <a:prstGeom prst="rect">
              <a:avLst/>
            </a:prstGeom>
            <a:noFill/>
          </p:spPr>
          <p:txBody>
            <a:bodyPr wrap="square" rtlCol="0">
              <a:spAutoFit/>
            </a:bodyPr>
            <a:lstStyle/>
            <a:p>
              <a:pPr algn="ctr"/>
              <a:r>
                <a:rPr lang="en-US" dirty="0"/>
                <a:t>Camera Center (</a:t>
              </a:r>
              <a:r>
                <a:rPr lang="en-US" dirty="0" err="1"/>
                <a:t>t</a:t>
              </a:r>
              <a:r>
                <a:rPr lang="en-US" baseline="-25000" dirty="0" err="1"/>
                <a:t>x</a:t>
              </a:r>
              <a:r>
                <a:rPr lang="en-US" dirty="0"/>
                <a:t>, </a:t>
              </a:r>
              <a:r>
                <a:rPr lang="en-US" dirty="0" err="1"/>
                <a:t>t</a:t>
              </a:r>
              <a:r>
                <a:rPr lang="en-US" baseline="-25000" dirty="0" err="1"/>
                <a:t>y</a:t>
              </a:r>
              <a:r>
                <a:rPr lang="en-US" dirty="0"/>
                <a:t>, </a:t>
              </a:r>
              <a:r>
                <a:rPr lang="en-US" dirty="0" err="1"/>
                <a:t>t</a:t>
              </a:r>
              <a:r>
                <a:rPr lang="en-US" baseline="-25000" dirty="0" err="1"/>
                <a:t>z</a:t>
              </a:r>
              <a:r>
                <a:rPr lang="en-US" dirty="0"/>
                <a:t>)</a:t>
              </a:r>
            </a:p>
          </p:txBody>
        </p:sp>
        <p:graphicFrame>
          <p:nvGraphicFramePr>
            <p:cNvPr id="11" name="Object 10"/>
            <p:cNvGraphicFramePr>
              <a:graphicFrameLocks noChangeAspect="1"/>
            </p:cNvGraphicFramePr>
            <p:nvPr/>
          </p:nvGraphicFramePr>
          <p:xfrm>
            <a:off x="6119750" y="1099950"/>
            <a:ext cx="1066800" cy="1333500"/>
          </p:xfrm>
          <a:graphic>
            <a:graphicData uri="http://schemas.openxmlformats.org/presentationml/2006/ole">
              <mc:AlternateContent xmlns:mc="http://schemas.openxmlformats.org/markup-compatibility/2006">
                <mc:Choice xmlns:v="urn:schemas-microsoft-com:vml" Requires="v">
                  <p:oleObj name="Equation" r:id="rId2" imgW="558720" imgH="698400" progId="Equation.3">
                    <p:embed/>
                  </p:oleObj>
                </mc:Choice>
                <mc:Fallback>
                  <p:oleObj name="Equation" r:id="rId2" imgW="558720" imgH="6984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9750" y="1099950"/>
                          <a:ext cx="1066800"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5586350" y="1038100"/>
              <a:ext cx="397866" cy="1015663"/>
            </a:xfrm>
            <a:prstGeom prst="rect">
              <a:avLst/>
            </a:prstGeom>
            <a:noFill/>
          </p:spPr>
          <p:txBody>
            <a:bodyPr wrap="none" rtlCol="0">
              <a:spAutoFit/>
            </a:bodyPr>
            <a:lstStyle/>
            <a:p>
              <a:r>
                <a:rPr lang="en-US" sz="6000" dirty="0">
                  <a:solidFill>
                    <a:srgbClr val="FFC000"/>
                  </a:solidFill>
                </a:rPr>
                <a:t>.</a:t>
              </a:r>
            </a:p>
          </p:txBody>
        </p:sp>
        <p:sp>
          <p:nvSpPr>
            <p:cNvPr id="13" name="TextBox 12"/>
            <p:cNvSpPr txBox="1"/>
            <p:nvPr/>
          </p:nvSpPr>
          <p:spPr>
            <a:xfrm>
              <a:off x="1430975" y="3164775"/>
              <a:ext cx="397866" cy="1015663"/>
            </a:xfrm>
            <a:prstGeom prst="rect">
              <a:avLst/>
            </a:prstGeom>
            <a:noFill/>
          </p:spPr>
          <p:txBody>
            <a:bodyPr wrap="none" rtlCol="0">
              <a:spAutoFit/>
            </a:bodyPr>
            <a:lstStyle/>
            <a:p>
              <a:r>
                <a:rPr lang="en-US" sz="6000" dirty="0">
                  <a:solidFill>
                    <a:schemeClr val="tx2"/>
                  </a:solidFill>
                </a:rPr>
                <a:t>.</a:t>
              </a:r>
            </a:p>
          </p:txBody>
        </p:sp>
        <p:cxnSp>
          <p:nvCxnSpPr>
            <p:cNvPr id="14" name="Straight Connector 13"/>
            <p:cNvCxnSpPr/>
            <p:nvPr/>
          </p:nvCxnSpPr>
          <p:spPr>
            <a:xfrm rot="10800000">
              <a:off x="1905000" y="2819400"/>
              <a:ext cx="17526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728850" y="2097975"/>
              <a:ext cx="397866" cy="1015663"/>
            </a:xfrm>
            <a:prstGeom prst="rect">
              <a:avLst/>
            </a:prstGeom>
            <a:noFill/>
          </p:spPr>
          <p:txBody>
            <a:bodyPr wrap="none" rtlCol="0">
              <a:spAutoFit/>
            </a:bodyPr>
            <a:lstStyle/>
            <a:p>
              <a:r>
                <a:rPr lang="en-US" sz="6000" dirty="0"/>
                <a:t>.</a:t>
              </a:r>
            </a:p>
          </p:txBody>
        </p:sp>
        <p:sp>
          <p:nvSpPr>
            <p:cNvPr id="16" name="Oval 15"/>
            <p:cNvSpPr/>
            <p:nvPr/>
          </p:nvSpPr>
          <p:spPr>
            <a:xfrm>
              <a:off x="3476895" y="2314700"/>
              <a:ext cx="304800" cy="99060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2743200" y="2474025"/>
              <a:ext cx="255198" cy="369332"/>
            </a:xfrm>
            <a:prstGeom prst="rect">
              <a:avLst/>
            </a:prstGeom>
            <a:noFill/>
          </p:spPr>
          <p:txBody>
            <a:bodyPr wrap="none" rtlCol="0">
              <a:spAutoFit/>
            </a:bodyPr>
            <a:lstStyle/>
            <a:p>
              <a:r>
                <a:rPr lang="en-US" i="1" dirty="0"/>
                <a:t>f</a:t>
              </a:r>
            </a:p>
          </p:txBody>
        </p:sp>
        <p:cxnSp>
          <p:nvCxnSpPr>
            <p:cNvPr id="19" name="Straight Connector 18"/>
            <p:cNvCxnSpPr/>
            <p:nvPr/>
          </p:nvCxnSpPr>
          <p:spPr>
            <a:xfrm rot="5400000">
              <a:off x="5284025" y="2312225"/>
              <a:ext cx="99060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733800" y="2819400"/>
              <a:ext cx="205740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648200" y="2474025"/>
              <a:ext cx="325730" cy="369332"/>
            </a:xfrm>
            <a:prstGeom prst="rect">
              <a:avLst/>
            </a:prstGeom>
            <a:noFill/>
          </p:spPr>
          <p:txBody>
            <a:bodyPr wrap="none" rtlCol="0">
              <a:spAutoFit/>
            </a:bodyPr>
            <a:lstStyle/>
            <a:p>
              <a:r>
                <a:rPr lang="en-US" i="1" dirty="0"/>
                <a:t>Z</a:t>
              </a:r>
            </a:p>
          </p:txBody>
        </p:sp>
        <p:sp>
          <p:nvSpPr>
            <p:cNvPr id="22" name="TextBox 21"/>
            <p:cNvSpPr txBox="1"/>
            <p:nvPr/>
          </p:nvSpPr>
          <p:spPr>
            <a:xfrm>
              <a:off x="5731825" y="2514600"/>
              <a:ext cx="304800" cy="369332"/>
            </a:xfrm>
            <a:prstGeom prst="rect">
              <a:avLst/>
            </a:prstGeom>
            <a:noFill/>
          </p:spPr>
          <p:txBody>
            <a:bodyPr wrap="square" rtlCol="0">
              <a:spAutoFit/>
            </a:bodyPr>
            <a:lstStyle/>
            <a:p>
              <a:r>
                <a:rPr lang="en-US" i="1" dirty="0"/>
                <a:t>Y</a:t>
              </a:r>
            </a:p>
          </p:txBody>
        </p:sp>
        <p:graphicFrame>
          <p:nvGraphicFramePr>
            <p:cNvPr id="23" name="Object 3"/>
            <p:cNvGraphicFramePr>
              <a:graphicFrameLocks noChangeAspect="1"/>
            </p:cNvGraphicFramePr>
            <p:nvPr/>
          </p:nvGraphicFramePr>
          <p:xfrm>
            <a:off x="1495300" y="4067938"/>
            <a:ext cx="946150" cy="896937"/>
          </p:xfrm>
          <a:graphic>
            <a:graphicData uri="http://schemas.openxmlformats.org/presentationml/2006/ole">
              <mc:AlternateContent xmlns:mc="http://schemas.openxmlformats.org/markup-compatibility/2006">
                <mc:Choice xmlns:v="urn:schemas-microsoft-com:vml" Requires="v">
                  <p:oleObj name="Equation" r:id="rId4" imgW="495000" imgH="469800" progId="Equation.3">
                    <p:embed/>
                  </p:oleObj>
                </mc:Choice>
                <mc:Fallback>
                  <p:oleObj name="Equation" r:id="rId4" imgW="495000" imgH="469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5300" y="4067938"/>
                          <a:ext cx="946150" cy="896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extBox 5"/>
            <p:cNvSpPr txBox="1"/>
            <p:nvPr/>
          </p:nvSpPr>
          <p:spPr>
            <a:xfrm>
              <a:off x="3471945" y="2108537"/>
              <a:ext cx="397866" cy="1015663"/>
            </a:xfrm>
            <a:prstGeom prst="rect">
              <a:avLst/>
            </a:prstGeom>
            <a:noFill/>
          </p:spPr>
          <p:txBody>
            <a:bodyPr wrap="none" rtlCol="0">
              <a:spAutoFit/>
            </a:bodyPr>
            <a:lstStyle/>
            <a:p>
              <a:r>
                <a:rPr lang="en-US" sz="6000" dirty="0"/>
                <a:t>.</a:t>
              </a:r>
            </a:p>
          </p:txBody>
        </p:sp>
        <p:sp>
          <p:nvSpPr>
            <p:cNvPr id="25" name="TextBox 24"/>
            <p:cNvSpPr txBox="1"/>
            <p:nvPr/>
          </p:nvSpPr>
          <p:spPr>
            <a:xfrm>
              <a:off x="1600200" y="1600200"/>
              <a:ext cx="1066800" cy="923330"/>
            </a:xfrm>
            <a:prstGeom prst="rect">
              <a:avLst/>
            </a:prstGeom>
            <a:noFill/>
          </p:spPr>
          <p:txBody>
            <a:bodyPr wrap="square" rtlCol="0">
              <a:spAutoFit/>
            </a:bodyPr>
            <a:lstStyle/>
            <a:p>
              <a:pPr algn="ctr"/>
              <a:r>
                <a:rPr lang="en-US" dirty="0"/>
                <a:t>Optical Center (</a:t>
              </a:r>
              <a:r>
                <a:rPr lang="en-US" i="1" dirty="0"/>
                <a:t>u</a:t>
              </a:r>
              <a:r>
                <a:rPr lang="en-US" i="1" baseline="-25000" dirty="0"/>
                <a:t>0</a:t>
              </a:r>
              <a:r>
                <a:rPr lang="en-US" dirty="0"/>
                <a:t>, </a:t>
              </a:r>
              <a:r>
                <a:rPr lang="en-US" i="1" dirty="0"/>
                <a:t>v</a:t>
              </a:r>
              <a:r>
                <a:rPr lang="en-US" i="1" baseline="-25000" dirty="0"/>
                <a:t>0</a:t>
              </a:r>
              <a:r>
                <a:rPr lang="en-US" dirty="0"/>
                <a:t>)</a:t>
              </a:r>
            </a:p>
          </p:txBody>
        </p:sp>
        <p:cxnSp>
          <p:nvCxnSpPr>
            <p:cNvPr id="26" name="Straight Arrow Connector 25"/>
            <p:cNvCxnSpPr/>
            <p:nvPr/>
          </p:nvCxnSpPr>
          <p:spPr>
            <a:xfrm rot="5400000">
              <a:off x="1790700" y="2628900"/>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10800000">
              <a:off x="5814950" y="1747650"/>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5400000" flipH="1" flipV="1">
              <a:off x="1372394" y="4190206"/>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0800000">
              <a:off x="1676400" y="3886200"/>
              <a:ext cx="2286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1371600" y="3352800"/>
              <a:ext cx="10668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828800" y="3124200"/>
              <a:ext cx="300082" cy="369332"/>
            </a:xfrm>
            <a:prstGeom prst="rect">
              <a:avLst/>
            </a:prstGeom>
            <a:noFill/>
          </p:spPr>
          <p:txBody>
            <a:bodyPr wrap="none" rtlCol="0">
              <a:spAutoFit/>
            </a:bodyPr>
            <a:lstStyle/>
            <a:p>
              <a:r>
                <a:rPr lang="en-US" i="1" dirty="0"/>
                <a:t>v</a:t>
              </a:r>
            </a:p>
          </p:txBody>
        </p:sp>
        <p:sp>
          <p:nvSpPr>
            <p:cNvPr id="32" name="TextBox 31"/>
            <p:cNvSpPr txBox="1"/>
            <p:nvPr/>
          </p:nvSpPr>
          <p:spPr>
            <a:xfrm>
              <a:off x="1612075" y="3762293"/>
              <a:ext cx="312906" cy="369332"/>
            </a:xfrm>
            <a:prstGeom prst="rect">
              <a:avLst/>
            </a:prstGeom>
            <a:noFill/>
          </p:spPr>
          <p:txBody>
            <a:bodyPr wrap="none" rtlCol="0">
              <a:spAutoFit/>
            </a:bodyPr>
            <a:lstStyle/>
            <a:p>
              <a:r>
                <a:rPr lang="en-US" i="1" dirty="0"/>
                <a:t>u</a:t>
              </a:r>
            </a:p>
          </p:txBody>
        </p:sp>
        <p:cxnSp>
          <p:nvCxnSpPr>
            <p:cNvPr id="17" name="Straight Connector 16"/>
            <p:cNvCxnSpPr>
              <a:stCxn id="34" idx="0"/>
            </p:cNvCxnSpPr>
            <p:nvPr/>
          </p:nvCxnSpPr>
          <p:spPr>
            <a:xfrm flipH="1">
              <a:off x="3657600" y="1760740"/>
              <a:ext cx="2110530" cy="11061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3" name="Title 1"/>
          <p:cNvSpPr txBox="1">
            <a:spLocks/>
          </p:cNvSpPr>
          <p:nvPr/>
        </p:nvSpPr>
        <p:spPr bwMode="auto">
          <a:xfrm>
            <a:off x="2133600" y="5803620"/>
            <a:ext cx="8229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lvl1pPr algn="l" rtl="0" eaLnBrk="0" fontAlgn="base" hangingPunct="0">
              <a:spcBef>
                <a:spcPct val="0"/>
              </a:spcBef>
              <a:spcAft>
                <a:spcPct val="0"/>
              </a:spcAft>
              <a:defRPr sz="40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a:lstStyle>
          <a:p>
            <a:pPr algn="ctr">
              <a:defRPr/>
            </a:pPr>
            <a:r>
              <a:rPr lang="en-US" sz="3200" dirty="0"/>
              <a:t>How do we handle the general case?</a:t>
            </a:r>
          </a:p>
        </p:txBody>
      </p:sp>
    </p:spTree>
    <p:extLst>
      <p:ext uri="{BB962C8B-B14F-4D97-AF65-F5344CB8AC3E}">
        <p14:creationId xmlns:p14="http://schemas.microsoft.com/office/powerpoint/2010/main" val="40385443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Interlude: why does this matter?</a:t>
            </a:r>
          </a:p>
        </p:txBody>
      </p:sp>
      <p:sp>
        <p:nvSpPr>
          <p:cNvPr id="48131"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4921220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Relating multiple views</a:t>
            </a:r>
          </a:p>
        </p:txBody>
      </p:sp>
      <p:pic>
        <p:nvPicPr>
          <p:cNvPr id="1026" name="Picture 2">
            <a:extLst>
              <a:ext uri="{FF2B5EF4-FFF2-40B4-BE49-F238E27FC236}">
                <a16:creationId xmlns:a16="http://schemas.microsoft.com/office/drawing/2014/main" id="{F98C4688-4084-F782-9330-A82357CE4F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17" y="1524000"/>
            <a:ext cx="10021566" cy="4233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4244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hotoTourismPreview_640x480">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525420" y="3"/>
            <a:ext cx="9142580" cy="6857465"/>
          </a:xfrm>
        </p:spPr>
      </p:pic>
    </p:spTree>
    <p:extLst>
      <p:ext uri="{BB962C8B-B14F-4D97-AF65-F5344CB8AC3E}">
        <p14:creationId xmlns:p14="http://schemas.microsoft.com/office/powerpoint/2010/main" val="12505102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mute="1">
                <p:cTn id="7" fill="hold" display="0">
                  <p:stCondLst>
                    <p:cond delay="indefinite"/>
                  </p:stCondLst>
                </p:cTn>
                <p:tgtEl>
                  <p:spTgt spid="4"/>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C4008-9F0E-B313-CE13-BFDC8B4395C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35A0091-673E-CE02-B6B7-6CBCF8ECF3BB}"/>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4C882AB9-5EBE-82DA-BF10-3B995B8788C2}"/>
              </a:ext>
            </a:extLst>
          </p:cNvPr>
          <p:cNvPicPr>
            <a:picLocks noChangeAspect="1"/>
          </p:cNvPicPr>
          <p:nvPr/>
        </p:nvPicPr>
        <p:blipFill>
          <a:blip r:embed="rId2"/>
          <a:stretch>
            <a:fillRect/>
          </a:stretch>
        </p:blipFill>
        <p:spPr>
          <a:xfrm>
            <a:off x="153820" y="0"/>
            <a:ext cx="11884360" cy="6858000"/>
          </a:xfrm>
          <a:prstGeom prst="rect">
            <a:avLst/>
          </a:prstGeom>
        </p:spPr>
      </p:pic>
    </p:spTree>
    <p:extLst>
      <p:ext uri="{BB962C8B-B14F-4D97-AF65-F5344CB8AC3E}">
        <p14:creationId xmlns:p14="http://schemas.microsoft.com/office/powerpoint/2010/main" val="256276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0EE10-F324-7737-5033-E4160C82713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C76CA2F-73ED-AAF2-6E90-AA314AFA41B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47800" y="1"/>
            <a:ext cx="9143999" cy="6857999"/>
          </a:xfrm>
        </p:spPr>
      </p:pic>
    </p:spTree>
    <p:extLst>
      <p:ext uri="{BB962C8B-B14F-4D97-AF65-F5344CB8AC3E}">
        <p14:creationId xmlns:p14="http://schemas.microsoft.com/office/powerpoint/2010/main" val="256116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C8CAD-C130-D9D0-38A0-8B0E13C55C18}"/>
              </a:ext>
            </a:extLst>
          </p:cNvPr>
          <p:cNvSpPr>
            <a:spLocks noGrp="1"/>
          </p:cNvSpPr>
          <p:nvPr>
            <p:ph type="title"/>
          </p:nvPr>
        </p:nvSpPr>
        <p:spPr/>
        <p:txBody>
          <a:bodyPr/>
          <a:lstStyle/>
          <a:p>
            <a:r>
              <a:rPr lang="en-US" dirty="0" err="1"/>
              <a:t>DepthAnything</a:t>
            </a:r>
            <a:r>
              <a:rPr lang="en-US" dirty="0"/>
              <a:t> V3 Reconstruction</a:t>
            </a:r>
          </a:p>
        </p:txBody>
      </p:sp>
      <p:sp>
        <p:nvSpPr>
          <p:cNvPr id="3" name="Content Placeholder 2">
            <a:extLst>
              <a:ext uri="{FF2B5EF4-FFF2-40B4-BE49-F238E27FC236}">
                <a16:creationId xmlns:a16="http://schemas.microsoft.com/office/drawing/2014/main" id="{A0134EB5-2B47-791C-B9EB-3B5683EA70D8}"/>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D736E37F-DFE5-5E16-2058-438E065E2E99}"/>
              </a:ext>
            </a:extLst>
          </p:cNvPr>
          <p:cNvPicPr>
            <a:picLocks noChangeAspect="1"/>
          </p:cNvPicPr>
          <p:nvPr/>
        </p:nvPicPr>
        <p:blipFill>
          <a:blip r:embed="rId2"/>
          <a:stretch>
            <a:fillRect/>
          </a:stretch>
        </p:blipFill>
        <p:spPr>
          <a:xfrm>
            <a:off x="0" y="676268"/>
            <a:ext cx="12192000" cy="5505464"/>
          </a:xfrm>
          <a:prstGeom prst="rect">
            <a:avLst/>
          </a:prstGeom>
        </p:spPr>
      </p:pic>
    </p:spTree>
    <p:extLst>
      <p:ext uri="{BB962C8B-B14F-4D97-AF65-F5344CB8AC3E}">
        <p14:creationId xmlns:p14="http://schemas.microsoft.com/office/powerpoint/2010/main" val="14922656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EBEEC-8380-BE76-FF26-EB8A2B5390EB}"/>
              </a:ext>
            </a:extLst>
          </p:cNvPr>
          <p:cNvSpPr>
            <a:spLocks noGrp="1"/>
          </p:cNvSpPr>
          <p:nvPr>
            <p:ph type="title"/>
          </p:nvPr>
        </p:nvSpPr>
        <p:spPr/>
        <p:txBody>
          <a:bodyPr/>
          <a:lstStyle/>
          <a:p>
            <a:r>
              <a:rPr lang="en-US" dirty="0" err="1"/>
              <a:t>DepthAnything</a:t>
            </a:r>
            <a:r>
              <a:rPr lang="en-US" dirty="0"/>
              <a:t> V3 Reconstruction</a:t>
            </a:r>
          </a:p>
        </p:txBody>
      </p:sp>
      <p:sp>
        <p:nvSpPr>
          <p:cNvPr id="3" name="Content Placeholder 2">
            <a:extLst>
              <a:ext uri="{FF2B5EF4-FFF2-40B4-BE49-F238E27FC236}">
                <a16:creationId xmlns:a16="http://schemas.microsoft.com/office/drawing/2014/main" id="{05F63FB3-D906-049A-2AE6-9A7CBDA442EF}"/>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75879BE8-3D55-832B-C60E-DC57124435E4}"/>
              </a:ext>
            </a:extLst>
          </p:cNvPr>
          <p:cNvPicPr>
            <a:picLocks noChangeAspect="1"/>
          </p:cNvPicPr>
          <p:nvPr/>
        </p:nvPicPr>
        <p:blipFill>
          <a:blip r:embed="rId2"/>
          <a:stretch>
            <a:fillRect/>
          </a:stretch>
        </p:blipFill>
        <p:spPr>
          <a:xfrm>
            <a:off x="0" y="912223"/>
            <a:ext cx="12192000" cy="5915320"/>
          </a:xfrm>
          <a:prstGeom prst="rect">
            <a:avLst/>
          </a:prstGeom>
        </p:spPr>
      </p:pic>
    </p:spTree>
    <p:extLst>
      <p:ext uri="{BB962C8B-B14F-4D97-AF65-F5344CB8AC3E}">
        <p14:creationId xmlns:p14="http://schemas.microsoft.com/office/powerpoint/2010/main" val="3217537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10946" name="Picture 2" descr="C:\Users\hays\Desktop\143 Computer Vision\slides\02\parisflat.jpg"/>
          <p:cNvPicPr>
            <a:picLocks noChangeAspect="1" noChangeArrowheads="1"/>
          </p:cNvPicPr>
          <p:nvPr/>
        </p:nvPicPr>
        <p:blipFill>
          <a:blip r:embed="rId2" cstate="print"/>
          <a:srcRect/>
          <a:stretch>
            <a:fillRect/>
          </a:stretch>
        </p:blipFill>
        <p:spPr bwMode="auto">
          <a:xfrm>
            <a:off x="914402" y="3"/>
            <a:ext cx="10245377" cy="6857999"/>
          </a:xfrm>
          <a:prstGeom prst="rect">
            <a:avLst/>
          </a:prstGeom>
          <a:noFill/>
        </p:spPr>
      </p:pic>
    </p:spTree>
    <p:extLst>
      <p:ext uri="{BB962C8B-B14F-4D97-AF65-F5344CB8AC3E}">
        <p14:creationId xmlns:p14="http://schemas.microsoft.com/office/powerpoint/2010/main" val="8974533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4A059-A9B7-6E88-3F91-61DE03762811}"/>
              </a:ext>
            </a:extLst>
          </p:cNvPr>
          <p:cNvSpPr>
            <a:spLocks noGrp="1"/>
          </p:cNvSpPr>
          <p:nvPr>
            <p:ph type="title"/>
          </p:nvPr>
        </p:nvSpPr>
        <p:spPr/>
        <p:txBody>
          <a:bodyPr/>
          <a:lstStyle/>
          <a:p>
            <a:endParaRPr lang="en-US"/>
          </a:p>
        </p:txBody>
      </p:sp>
      <p:pic>
        <p:nvPicPr>
          <p:cNvPr id="4" name="0000_wander">
            <a:hlinkClick r:id="" action="ppaction://media"/>
            <a:extLst>
              <a:ext uri="{FF2B5EF4-FFF2-40B4-BE49-F238E27FC236}">
                <a16:creationId xmlns:a16="http://schemas.microsoft.com/office/drawing/2014/main" id="{0625AF7A-7DA8-64D1-FAD8-920AB0DBC56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2325" y="1295400"/>
            <a:ext cx="12179675" cy="4532136"/>
          </a:xfrm>
        </p:spPr>
      </p:pic>
    </p:spTree>
    <p:extLst>
      <p:ext uri="{BB962C8B-B14F-4D97-AF65-F5344CB8AC3E}">
        <p14:creationId xmlns:p14="http://schemas.microsoft.com/office/powerpoint/2010/main" val="252306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E0A70-7B0A-CB3E-E71A-06C3F7BF0446}"/>
              </a:ext>
            </a:extLst>
          </p:cNvPr>
          <p:cNvSpPr>
            <a:spLocks noGrp="1"/>
          </p:cNvSpPr>
          <p:nvPr>
            <p:ph type="title"/>
          </p:nvPr>
        </p:nvSpPr>
        <p:spPr/>
        <p:txBody>
          <a:bodyPr/>
          <a:lstStyle/>
          <a:p>
            <a:r>
              <a:rPr lang="en-US" dirty="0"/>
              <a:t>VGGT Reconstruction</a:t>
            </a:r>
          </a:p>
        </p:txBody>
      </p:sp>
      <p:sp>
        <p:nvSpPr>
          <p:cNvPr id="3" name="Content Placeholder 2">
            <a:extLst>
              <a:ext uri="{FF2B5EF4-FFF2-40B4-BE49-F238E27FC236}">
                <a16:creationId xmlns:a16="http://schemas.microsoft.com/office/drawing/2014/main" id="{F5FB1DA2-6B75-44EB-B4F1-0A086800101B}"/>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B62CA49D-C385-5E8E-2DC1-C906203E80A9}"/>
              </a:ext>
            </a:extLst>
          </p:cNvPr>
          <p:cNvPicPr>
            <a:picLocks noChangeAspect="1"/>
          </p:cNvPicPr>
          <p:nvPr/>
        </p:nvPicPr>
        <p:blipFill>
          <a:blip r:embed="rId2"/>
          <a:stretch>
            <a:fillRect/>
          </a:stretch>
        </p:blipFill>
        <p:spPr>
          <a:xfrm>
            <a:off x="0" y="1086223"/>
            <a:ext cx="12192000" cy="4685553"/>
          </a:xfrm>
          <a:prstGeom prst="rect">
            <a:avLst/>
          </a:prstGeom>
        </p:spPr>
      </p:pic>
    </p:spTree>
    <p:extLst>
      <p:ext uri="{BB962C8B-B14F-4D97-AF65-F5344CB8AC3E}">
        <p14:creationId xmlns:p14="http://schemas.microsoft.com/office/powerpoint/2010/main" val="18287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98458-9E53-9196-C095-78EE0D3B374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0CA1BAB-0E94-B841-C499-72229D425998}"/>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F234B6A6-CF94-CDA6-C483-5E569869E8FA}"/>
              </a:ext>
            </a:extLst>
          </p:cNvPr>
          <p:cNvPicPr>
            <a:picLocks noChangeAspect="1"/>
          </p:cNvPicPr>
          <p:nvPr/>
        </p:nvPicPr>
        <p:blipFill>
          <a:blip r:embed="rId2"/>
          <a:stretch>
            <a:fillRect/>
          </a:stretch>
        </p:blipFill>
        <p:spPr>
          <a:xfrm>
            <a:off x="1823419" y="0"/>
            <a:ext cx="8545162" cy="6858000"/>
          </a:xfrm>
          <a:prstGeom prst="rect">
            <a:avLst/>
          </a:prstGeom>
        </p:spPr>
      </p:pic>
    </p:spTree>
    <p:extLst>
      <p:ext uri="{BB962C8B-B14F-4D97-AF65-F5344CB8AC3E}">
        <p14:creationId xmlns:p14="http://schemas.microsoft.com/office/powerpoint/2010/main" val="13441482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B4A96-FC70-8EE3-1741-E795579A7FD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5251B59-3563-BA99-A188-42098A5E8E9D}"/>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E8C08A0B-82C4-96CD-E182-3E79137CC658}"/>
              </a:ext>
            </a:extLst>
          </p:cNvPr>
          <p:cNvPicPr>
            <a:picLocks noChangeAspect="1"/>
          </p:cNvPicPr>
          <p:nvPr/>
        </p:nvPicPr>
        <p:blipFill>
          <a:blip r:embed="rId2"/>
          <a:stretch>
            <a:fillRect/>
          </a:stretch>
        </p:blipFill>
        <p:spPr>
          <a:xfrm>
            <a:off x="3417580" y="0"/>
            <a:ext cx="5356839" cy="6858000"/>
          </a:xfrm>
          <a:prstGeom prst="rect">
            <a:avLst/>
          </a:prstGeom>
        </p:spPr>
      </p:pic>
    </p:spTree>
    <p:extLst>
      <p:ext uri="{BB962C8B-B14F-4D97-AF65-F5344CB8AC3E}">
        <p14:creationId xmlns:p14="http://schemas.microsoft.com/office/powerpoint/2010/main" val="30346265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pPr>
              <a:defRPr/>
            </a:pPr>
            <a:r>
              <a:rPr lang="en-US" sz="3200" dirty="0"/>
              <a:t>Projection: world </a:t>
            </a:r>
            <a:r>
              <a:rPr lang="en-US" sz="3200" dirty="0" err="1"/>
              <a:t>coordinates</a:t>
            </a:r>
            <a:r>
              <a:rPr lang="en-US" sz="3200" dirty="0" err="1">
                <a:sym typeface="Wingdings" pitchFamily="2" charset="2"/>
              </a:rPr>
              <a:t>image</a:t>
            </a:r>
            <a:r>
              <a:rPr lang="en-US" sz="3200" dirty="0">
                <a:sym typeface="Wingdings" pitchFamily="2" charset="2"/>
              </a:rPr>
              <a:t> coordinates</a:t>
            </a:r>
            <a:endParaRPr lang="en-US" sz="3200" dirty="0"/>
          </a:p>
        </p:txBody>
      </p:sp>
      <p:grpSp>
        <p:nvGrpSpPr>
          <p:cNvPr id="2" name="Group 3"/>
          <p:cNvGrpSpPr/>
          <p:nvPr/>
        </p:nvGrpSpPr>
        <p:grpSpPr>
          <a:xfrm>
            <a:off x="2286000" y="1905003"/>
            <a:ext cx="7186550" cy="3926775"/>
            <a:chOff x="0" y="1038100"/>
            <a:chExt cx="7186550" cy="3926775"/>
          </a:xfrm>
        </p:grpSpPr>
        <p:sp>
          <p:nvSpPr>
            <p:cNvPr id="6" name="Rectangle 5"/>
            <p:cNvSpPr/>
            <p:nvPr/>
          </p:nvSpPr>
          <p:spPr>
            <a:xfrm>
              <a:off x="0" y="1564575"/>
              <a:ext cx="3581400" cy="2514600"/>
            </a:xfrm>
            <a:prstGeom prst="rect">
              <a:avLst/>
            </a:prstGeom>
            <a:solidFill>
              <a:schemeClr val="bg1">
                <a:lumMod val="95000"/>
              </a:schemeClr>
            </a:solidFill>
            <a:ln>
              <a:solidFill>
                <a:schemeClr val="tx1"/>
              </a:solidFill>
            </a:ln>
            <a:scene3d>
              <a:camera prst="perspectiveContrastingRightFacing">
                <a:rot lat="0" lon="1800000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95000"/>
                  </a:schemeClr>
                </a:solidFill>
              </a:endParaRPr>
            </a:p>
          </p:txBody>
        </p:sp>
        <p:grpSp>
          <p:nvGrpSpPr>
            <p:cNvPr id="3" name="Group 23"/>
            <p:cNvGrpSpPr>
              <a:grpSpLocks noChangeAspect="1"/>
            </p:cNvGrpSpPr>
            <p:nvPr/>
          </p:nvGrpSpPr>
          <p:grpSpPr>
            <a:xfrm rot="10800000">
              <a:off x="1447800" y="2362200"/>
              <a:ext cx="318038" cy="1567316"/>
              <a:chOff x="5029200" y="2090284"/>
              <a:chExt cx="457200" cy="2253116"/>
            </a:xfrm>
            <a:scene3d>
              <a:camera prst="isometricOffAxis2Right"/>
              <a:lightRig rig="threePt" dir="t"/>
            </a:scene3d>
          </p:grpSpPr>
          <p:sp>
            <p:nvSpPr>
              <p:cNvPr id="40" name="Rectangle 39"/>
              <p:cNvSpPr/>
              <p:nvPr/>
            </p:nvSpPr>
            <p:spPr>
              <a:xfrm>
                <a:off x="5029200" y="2819400"/>
                <a:ext cx="457200" cy="152400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Freeform 40"/>
              <p:cNvSpPr/>
              <p:nvPr/>
            </p:nvSpPr>
            <p:spPr>
              <a:xfrm rot="21339833">
                <a:off x="5130616" y="2090284"/>
                <a:ext cx="267284" cy="677167"/>
              </a:xfrm>
              <a:custGeom>
                <a:avLst/>
                <a:gdLst>
                  <a:gd name="connsiteX0" fmla="*/ 186047 w 364177"/>
                  <a:gd name="connsiteY0" fmla="*/ 3958 h 744186"/>
                  <a:gd name="connsiteX1" fmla="*/ 7917 w 364177"/>
                  <a:gd name="connsiteY1" fmla="*/ 324592 h 744186"/>
                  <a:gd name="connsiteX2" fmla="*/ 138546 w 364177"/>
                  <a:gd name="connsiteY2" fmla="*/ 740228 h 744186"/>
                  <a:gd name="connsiteX3" fmla="*/ 352302 w 364177"/>
                  <a:gd name="connsiteY3" fmla="*/ 348343 h 744186"/>
                  <a:gd name="connsiteX4" fmla="*/ 186047 w 364177"/>
                  <a:gd name="connsiteY4" fmla="*/ 3958 h 744186"/>
                  <a:gd name="connsiteX0" fmla="*/ 267082 w 445212"/>
                  <a:gd name="connsiteY0" fmla="*/ 1697 h 739664"/>
                  <a:gd name="connsiteX1" fmla="*/ 7916 w 445212"/>
                  <a:gd name="connsiteY1" fmla="*/ 356267 h 739664"/>
                  <a:gd name="connsiteX2" fmla="*/ 219581 w 445212"/>
                  <a:gd name="connsiteY2" fmla="*/ 737967 h 739664"/>
                  <a:gd name="connsiteX3" fmla="*/ 433337 w 445212"/>
                  <a:gd name="connsiteY3" fmla="*/ 346082 h 739664"/>
                  <a:gd name="connsiteX4" fmla="*/ 267082 w 445212"/>
                  <a:gd name="connsiteY4" fmla="*/ 1697 h 739664"/>
                  <a:gd name="connsiteX0" fmla="*/ 267084 w 514677"/>
                  <a:gd name="connsiteY0" fmla="*/ 16504 h 769278"/>
                  <a:gd name="connsiteX1" fmla="*/ 7918 w 514677"/>
                  <a:gd name="connsiteY1" fmla="*/ 371074 h 769278"/>
                  <a:gd name="connsiteX2" fmla="*/ 219583 w 514677"/>
                  <a:gd name="connsiteY2" fmla="*/ 752774 h 769278"/>
                  <a:gd name="connsiteX3" fmla="*/ 502803 w 514677"/>
                  <a:gd name="connsiteY3" fmla="*/ 470100 h 769278"/>
                  <a:gd name="connsiteX4" fmla="*/ 267084 w 514677"/>
                  <a:gd name="connsiteY4" fmla="*/ 16504 h 769278"/>
                  <a:gd name="connsiteX0" fmla="*/ 286213 w 533808"/>
                  <a:gd name="connsiteY0" fmla="*/ 8823 h 753916"/>
                  <a:gd name="connsiteX1" fmla="*/ 7917 w 533808"/>
                  <a:gd name="connsiteY1" fmla="*/ 515356 h 753916"/>
                  <a:gd name="connsiteX2" fmla="*/ 238712 w 533808"/>
                  <a:gd name="connsiteY2" fmla="*/ 745093 h 753916"/>
                  <a:gd name="connsiteX3" fmla="*/ 521932 w 533808"/>
                  <a:gd name="connsiteY3" fmla="*/ 462419 h 753916"/>
                  <a:gd name="connsiteX4" fmla="*/ 286213 w 533808"/>
                  <a:gd name="connsiteY4" fmla="*/ 8823 h 753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808" h="753916">
                    <a:moveTo>
                      <a:pt x="286213" y="8823"/>
                    </a:moveTo>
                    <a:cubicBezTo>
                      <a:pt x="200544" y="17646"/>
                      <a:pt x="15834" y="392644"/>
                      <a:pt x="7917" y="515356"/>
                    </a:cubicBezTo>
                    <a:cubicBezTo>
                      <a:pt x="0" y="638068"/>
                      <a:pt x="153043" y="753916"/>
                      <a:pt x="238712" y="745093"/>
                    </a:cubicBezTo>
                    <a:cubicBezTo>
                      <a:pt x="324381" y="736270"/>
                      <a:pt x="510057" y="585131"/>
                      <a:pt x="521932" y="462419"/>
                    </a:cubicBezTo>
                    <a:cubicBezTo>
                      <a:pt x="533807" y="339707"/>
                      <a:pt x="371882" y="0"/>
                      <a:pt x="286213" y="8823"/>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p:cNvCxnSpPr>
                <a:stCxn id="40" idx="0"/>
                <a:endCxn id="41" idx="2"/>
              </p:cNvCxnSpPr>
              <p:nvPr/>
            </p:nvCxnSpPr>
            <p:spPr>
              <a:xfrm rot="5400000" flipH="1" flipV="1">
                <a:off x="5236615" y="2780833"/>
                <a:ext cx="59753" cy="173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8" name="Straight Connector 7"/>
            <p:cNvCxnSpPr/>
            <p:nvPr/>
          </p:nvCxnSpPr>
          <p:spPr>
            <a:xfrm rot="10800000" flipV="1">
              <a:off x="1600200" y="2819400"/>
              <a:ext cx="2057400" cy="10586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 name="Group 24"/>
            <p:cNvGrpSpPr/>
            <p:nvPr/>
          </p:nvGrpSpPr>
          <p:grpSpPr>
            <a:xfrm>
              <a:off x="5562600" y="1752600"/>
              <a:ext cx="464125" cy="2336241"/>
              <a:chOff x="7162800" y="1914134"/>
              <a:chExt cx="464125" cy="2336241"/>
            </a:xfrm>
          </p:grpSpPr>
          <p:grpSp>
            <p:nvGrpSpPr>
              <p:cNvPr id="5" name="Group 18"/>
              <p:cNvGrpSpPr/>
              <p:nvPr/>
            </p:nvGrpSpPr>
            <p:grpSpPr>
              <a:xfrm>
                <a:off x="7162800" y="2474025"/>
                <a:ext cx="464125" cy="1776350"/>
                <a:chOff x="6324600" y="2971800"/>
                <a:chExt cx="464125" cy="1776350"/>
              </a:xfrm>
            </p:grpSpPr>
            <p:sp>
              <p:nvSpPr>
                <p:cNvPr id="35" name="Oval 34"/>
                <p:cNvSpPr/>
                <p:nvPr/>
              </p:nvSpPr>
              <p:spPr>
                <a:xfrm>
                  <a:off x="6324600" y="4519550"/>
                  <a:ext cx="457200" cy="228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6324600" y="3124200"/>
                  <a:ext cx="457200" cy="15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p:cNvSpPr/>
                <p:nvPr/>
              </p:nvSpPr>
              <p:spPr>
                <a:xfrm>
                  <a:off x="6324600" y="2971800"/>
                  <a:ext cx="457200" cy="228600"/>
                </a:xfrm>
                <a:prstGeom prst="ellipse">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rot="10800000" flipV="1">
                  <a:off x="6324600" y="3086100"/>
                  <a:ext cx="0" cy="15621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0800000" flipV="1">
                  <a:off x="6788725" y="3112325"/>
                  <a:ext cx="0" cy="15621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Freeform 33"/>
              <p:cNvSpPr/>
              <p:nvPr/>
            </p:nvSpPr>
            <p:spPr>
              <a:xfrm rot="21339833">
                <a:off x="7250048" y="1914134"/>
                <a:ext cx="267284" cy="677167"/>
              </a:xfrm>
              <a:custGeom>
                <a:avLst/>
                <a:gdLst>
                  <a:gd name="connsiteX0" fmla="*/ 186047 w 364177"/>
                  <a:gd name="connsiteY0" fmla="*/ 3958 h 744186"/>
                  <a:gd name="connsiteX1" fmla="*/ 7917 w 364177"/>
                  <a:gd name="connsiteY1" fmla="*/ 324592 h 744186"/>
                  <a:gd name="connsiteX2" fmla="*/ 138546 w 364177"/>
                  <a:gd name="connsiteY2" fmla="*/ 740228 h 744186"/>
                  <a:gd name="connsiteX3" fmla="*/ 352302 w 364177"/>
                  <a:gd name="connsiteY3" fmla="*/ 348343 h 744186"/>
                  <a:gd name="connsiteX4" fmla="*/ 186047 w 364177"/>
                  <a:gd name="connsiteY4" fmla="*/ 3958 h 744186"/>
                  <a:gd name="connsiteX0" fmla="*/ 267082 w 445212"/>
                  <a:gd name="connsiteY0" fmla="*/ 1697 h 739664"/>
                  <a:gd name="connsiteX1" fmla="*/ 7916 w 445212"/>
                  <a:gd name="connsiteY1" fmla="*/ 356267 h 739664"/>
                  <a:gd name="connsiteX2" fmla="*/ 219581 w 445212"/>
                  <a:gd name="connsiteY2" fmla="*/ 737967 h 739664"/>
                  <a:gd name="connsiteX3" fmla="*/ 433337 w 445212"/>
                  <a:gd name="connsiteY3" fmla="*/ 346082 h 739664"/>
                  <a:gd name="connsiteX4" fmla="*/ 267082 w 445212"/>
                  <a:gd name="connsiteY4" fmla="*/ 1697 h 739664"/>
                  <a:gd name="connsiteX0" fmla="*/ 267084 w 514677"/>
                  <a:gd name="connsiteY0" fmla="*/ 16504 h 769278"/>
                  <a:gd name="connsiteX1" fmla="*/ 7918 w 514677"/>
                  <a:gd name="connsiteY1" fmla="*/ 371074 h 769278"/>
                  <a:gd name="connsiteX2" fmla="*/ 219583 w 514677"/>
                  <a:gd name="connsiteY2" fmla="*/ 752774 h 769278"/>
                  <a:gd name="connsiteX3" fmla="*/ 502803 w 514677"/>
                  <a:gd name="connsiteY3" fmla="*/ 470100 h 769278"/>
                  <a:gd name="connsiteX4" fmla="*/ 267084 w 514677"/>
                  <a:gd name="connsiteY4" fmla="*/ 16504 h 769278"/>
                  <a:gd name="connsiteX0" fmla="*/ 286213 w 533808"/>
                  <a:gd name="connsiteY0" fmla="*/ 8823 h 753916"/>
                  <a:gd name="connsiteX1" fmla="*/ 7917 w 533808"/>
                  <a:gd name="connsiteY1" fmla="*/ 515356 h 753916"/>
                  <a:gd name="connsiteX2" fmla="*/ 238712 w 533808"/>
                  <a:gd name="connsiteY2" fmla="*/ 745093 h 753916"/>
                  <a:gd name="connsiteX3" fmla="*/ 521932 w 533808"/>
                  <a:gd name="connsiteY3" fmla="*/ 462419 h 753916"/>
                  <a:gd name="connsiteX4" fmla="*/ 286213 w 533808"/>
                  <a:gd name="connsiteY4" fmla="*/ 8823 h 753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808" h="753916">
                    <a:moveTo>
                      <a:pt x="286213" y="8823"/>
                    </a:moveTo>
                    <a:cubicBezTo>
                      <a:pt x="200544" y="17646"/>
                      <a:pt x="15834" y="392644"/>
                      <a:pt x="7917" y="515356"/>
                    </a:cubicBezTo>
                    <a:cubicBezTo>
                      <a:pt x="0" y="638068"/>
                      <a:pt x="153043" y="753916"/>
                      <a:pt x="238712" y="745093"/>
                    </a:cubicBezTo>
                    <a:cubicBezTo>
                      <a:pt x="324381" y="736270"/>
                      <a:pt x="510057" y="585131"/>
                      <a:pt x="521932" y="462419"/>
                    </a:cubicBezTo>
                    <a:cubicBezTo>
                      <a:pt x="533807" y="339707"/>
                      <a:pt x="371882" y="0"/>
                      <a:pt x="286213" y="8823"/>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3205350" y="3276600"/>
              <a:ext cx="1138050" cy="923330"/>
            </a:xfrm>
            <a:prstGeom prst="rect">
              <a:avLst/>
            </a:prstGeom>
            <a:noFill/>
          </p:spPr>
          <p:txBody>
            <a:bodyPr wrap="square" rtlCol="0">
              <a:spAutoFit/>
            </a:bodyPr>
            <a:lstStyle/>
            <a:p>
              <a:pPr algn="ctr"/>
              <a:r>
                <a:rPr lang="en-US" dirty="0"/>
                <a:t>Camera Center (</a:t>
              </a:r>
              <a:r>
                <a:rPr lang="en-US" dirty="0" err="1"/>
                <a:t>t</a:t>
              </a:r>
              <a:r>
                <a:rPr lang="en-US" baseline="-25000" dirty="0" err="1"/>
                <a:t>x</a:t>
              </a:r>
              <a:r>
                <a:rPr lang="en-US" dirty="0"/>
                <a:t>, </a:t>
              </a:r>
              <a:r>
                <a:rPr lang="en-US" dirty="0" err="1"/>
                <a:t>t</a:t>
              </a:r>
              <a:r>
                <a:rPr lang="en-US" baseline="-25000" dirty="0" err="1"/>
                <a:t>y</a:t>
              </a:r>
              <a:r>
                <a:rPr lang="en-US" dirty="0"/>
                <a:t>, </a:t>
              </a:r>
              <a:r>
                <a:rPr lang="en-US" dirty="0" err="1"/>
                <a:t>t</a:t>
              </a:r>
              <a:r>
                <a:rPr lang="en-US" baseline="-25000" dirty="0" err="1"/>
                <a:t>z</a:t>
              </a:r>
              <a:r>
                <a:rPr lang="en-US" dirty="0"/>
                <a:t>)</a:t>
              </a:r>
            </a:p>
          </p:txBody>
        </p:sp>
        <p:graphicFrame>
          <p:nvGraphicFramePr>
            <p:cNvPr id="11" name="Object 10"/>
            <p:cNvGraphicFramePr>
              <a:graphicFrameLocks noChangeAspect="1"/>
            </p:cNvGraphicFramePr>
            <p:nvPr/>
          </p:nvGraphicFramePr>
          <p:xfrm>
            <a:off x="6119750" y="1099950"/>
            <a:ext cx="1066800" cy="1333500"/>
          </p:xfrm>
          <a:graphic>
            <a:graphicData uri="http://schemas.openxmlformats.org/presentationml/2006/ole">
              <mc:AlternateContent xmlns:mc="http://schemas.openxmlformats.org/markup-compatibility/2006">
                <mc:Choice xmlns:v="urn:schemas-microsoft-com:vml" Requires="v">
                  <p:oleObj name="Equation" r:id="rId2" imgW="558720" imgH="698400" progId="Equation.3">
                    <p:embed/>
                  </p:oleObj>
                </mc:Choice>
                <mc:Fallback>
                  <p:oleObj name="Equation" r:id="rId2" imgW="558720" imgH="6984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9750" y="1099950"/>
                          <a:ext cx="1066800"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5586350" y="1038100"/>
              <a:ext cx="397866" cy="1015663"/>
            </a:xfrm>
            <a:prstGeom prst="rect">
              <a:avLst/>
            </a:prstGeom>
            <a:noFill/>
          </p:spPr>
          <p:txBody>
            <a:bodyPr wrap="none" rtlCol="0">
              <a:spAutoFit/>
            </a:bodyPr>
            <a:lstStyle/>
            <a:p>
              <a:r>
                <a:rPr lang="en-US" sz="6000" dirty="0">
                  <a:solidFill>
                    <a:srgbClr val="FFC000"/>
                  </a:solidFill>
                </a:rPr>
                <a:t>.</a:t>
              </a:r>
            </a:p>
          </p:txBody>
        </p:sp>
        <p:sp>
          <p:nvSpPr>
            <p:cNvPr id="13" name="TextBox 12"/>
            <p:cNvSpPr txBox="1"/>
            <p:nvPr/>
          </p:nvSpPr>
          <p:spPr>
            <a:xfrm>
              <a:off x="1430975" y="3164775"/>
              <a:ext cx="397866" cy="1015663"/>
            </a:xfrm>
            <a:prstGeom prst="rect">
              <a:avLst/>
            </a:prstGeom>
            <a:noFill/>
          </p:spPr>
          <p:txBody>
            <a:bodyPr wrap="none" rtlCol="0">
              <a:spAutoFit/>
            </a:bodyPr>
            <a:lstStyle/>
            <a:p>
              <a:r>
                <a:rPr lang="en-US" sz="6000" dirty="0">
                  <a:solidFill>
                    <a:schemeClr val="tx2"/>
                  </a:solidFill>
                </a:rPr>
                <a:t>.</a:t>
              </a:r>
            </a:p>
          </p:txBody>
        </p:sp>
        <p:cxnSp>
          <p:nvCxnSpPr>
            <p:cNvPr id="14" name="Straight Connector 13"/>
            <p:cNvCxnSpPr/>
            <p:nvPr/>
          </p:nvCxnSpPr>
          <p:spPr>
            <a:xfrm rot="10800000">
              <a:off x="1905000" y="2819400"/>
              <a:ext cx="17526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728850" y="2097975"/>
              <a:ext cx="397866" cy="1015663"/>
            </a:xfrm>
            <a:prstGeom prst="rect">
              <a:avLst/>
            </a:prstGeom>
            <a:noFill/>
          </p:spPr>
          <p:txBody>
            <a:bodyPr wrap="none" rtlCol="0">
              <a:spAutoFit/>
            </a:bodyPr>
            <a:lstStyle/>
            <a:p>
              <a:r>
                <a:rPr lang="en-US" sz="6000" dirty="0"/>
                <a:t>.</a:t>
              </a:r>
            </a:p>
          </p:txBody>
        </p:sp>
        <p:sp>
          <p:nvSpPr>
            <p:cNvPr id="16" name="Oval 15"/>
            <p:cNvSpPr/>
            <p:nvPr/>
          </p:nvSpPr>
          <p:spPr>
            <a:xfrm>
              <a:off x="3476895" y="2314700"/>
              <a:ext cx="304800" cy="990600"/>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2743200" y="2474025"/>
              <a:ext cx="255198" cy="369332"/>
            </a:xfrm>
            <a:prstGeom prst="rect">
              <a:avLst/>
            </a:prstGeom>
            <a:noFill/>
          </p:spPr>
          <p:txBody>
            <a:bodyPr wrap="none" rtlCol="0">
              <a:spAutoFit/>
            </a:bodyPr>
            <a:lstStyle/>
            <a:p>
              <a:r>
                <a:rPr lang="en-US" i="1" dirty="0"/>
                <a:t>f</a:t>
              </a:r>
            </a:p>
          </p:txBody>
        </p:sp>
        <p:cxnSp>
          <p:nvCxnSpPr>
            <p:cNvPr id="19" name="Straight Connector 18"/>
            <p:cNvCxnSpPr/>
            <p:nvPr/>
          </p:nvCxnSpPr>
          <p:spPr>
            <a:xfrm rot="5400000">
              <a:off x="5284025" y="2312225"/>
              <a:ext cx="99060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733800" y="2819400"/>
              <a:ext cx="2057400"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648200" y="2474025"/>
              <a:ext cx="325730" cy="369332"/>
            </a:xfrm>
            <a:prstGeom prst="rect">
              <a:avLst/>
            </a:prstGeom>
            <a:noFill/>
          </p:spPr>
          <p:txBody>
            <a:bodyPr wrap="none" rtlCol="0">
              <a:spAutoFit/>
            </a:bodyPr>
            <a:lstStyle/>
            <a:p>
              <a:r>
                <a:rPr lang="en-US" i="1" dirty="0"/>
                <a:t>Z</a:t>
              </a:r>
            </a:p>
          </p:txBody>
        </p:sp>
        <p:sp>
          <p:nvSpPr>
            <p:cNvPr id="22" name="TextBox 21"/>
            <p:cNvSpPr txBox="1"/>
            <p:nvPr/>
          </p:nvSpPr>
          <p:spPr>
            <a:xfrm>
              <a:off x="5731825" y="2514600"/>
              <a:ext cx="304800" cy="369332"/>
            </a:xfrm>
            <a:prstGeom prst="rect">
              <a:avLst/>
            </a:prstGeom>
            <a:noFill/>
          </p:spPr>
          <p:txBody>
            <a:bodyPr wrap="square" rtlCol="0">
              <a:spAutoFit/>
            </a:bodyPr>
            <a:lstStyle/>
            <a:p>
              <a:r>
                <a:rPr lang="en-US" i="1" dirty="0"/>
                <a:t>Y</a:t>
              </a:r>
            </a:p>
          </p:txBody>
        </p:sp>
        <p:graphicFrame>
          <p:nvGraphicFramePr>
            <p:cNvPr id="23" name="Object 3"/>
            <p:cNvGraphicFramePr>
              <a:graphicFrameLocks noChangeAspect="1"/>
            </p:cNvGraphicFramePr>
            <p:nvPr/>
          </p:nvGraphicFramePr>
          <p:xfrm>
            <a:off x="1495300" y="4067938"/>
            <a:ext cx="946150" cy="896937"/>
          </p:xfrm>
          <a:graphic>
            <a:graphicData uri="http://schemas.openxmlformats.org/presentationml/2006/ole">
              <mc:AlternateContent xmlns:mc="http://schemas.openxmlformats.org/markup-compatibility/2006">
                <mc:Choice xmlns:v="urn:schemas-microsoft-com:vml" Requires="v">
                  <p:oleObj name="Equation" r:id="rId4" imgW="495000" imgH="469800" progId="Equation.3">
                    <p:embed/>
                  </p:oleObj>
                </mc:Choice>
                <mc:Fallback>
                  <p:oleObj name="Equation" r:id="rId4" imgW="495000" imgH="4698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5300" y="4067938"/>
                          <a:ext cx="946150" cy="896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extBox 5"/>
            <p:cNvSpPr txBox="1"/>
            <p:nvPr/>
          </p:nvSpPr>
          <p:spPr>
            <a:xfrm>
              <a:off x="3471945" y="2108537"/>
              <a:ext cx="397866" cy="1015663"/>
            </a:xfrm>
            <a:prstGeom prst="rect">
              <a:avLst/>
            </a:prstGeom>
            <a:noFill/>
          </p:spPr>
          <p:txBody>
            <a:bodyPr wrap="none" rtlCol="0">
              <a:spAutoFit/>
            </a:bodyPr>
            <a:lstStyle/>
            <a:p>
              <a:r>
                <a:rPr lang="en-US" sz="6000" dirty="0"/>
                <a:t>.</a:t>
              </a:r>
            </a:p>
          </p:txBody>
        </p:sp>
        <p:sp>
          <p:nvSpPr>
            <p:cNvPr id="25" name="TextBox 24"/>
            <p:cNvSpPr txBox="1"/>
            <p:nvPr/>
          </p:nvSpPr>
          <p:spPr>
            <a:xfrm>
              <a:off x="1600200" y="1600200"/>
              <a:ext cx="1066800" cy="923330"/>
            </a:xfrm>
            <a:prstGeom prst="rect">
              <a:avLst/>
            </a:prstGeom>
            <a:noFill/>
          </p:spPr>
          <p:txBody>
            <a:bodyPr wrap="square" rtlCol="0">
              <a:spAutoFit/>
            </a:bodyPr>
            <a:lstStyle/>
            <a:p>
              <a:pPr algn="ctr"/>
              <a:r>
                <a:rPr lang="en-US" dirty="0"/>
                <a:t>Optical Center (</a:t>
              </a:r>
              <a:r>
                <a:rPr lang="en-US" i="1" dirty="0"/>
                <a:t>u</a:t>
              </a:r>
              <a:r>
                <a:rPr lang="en-US" i="1" baseline="-25000" dirty="0"/>
                <a:t>0</a:t>
              </a:r>
              <a:r>
                <a:rPr lang="en-US" dirty="0"/>
                <a:t>, </a:t>
              </a:r>
              <a:r>
                <a:rPr lang="en-US" i="1" dirty="0"/>
                <a:t>v</a:t>
              </a:r>
              <a:r>
                <a:rPr lang="en-US" i="1" baseline="-25000" dirty="0"/>
                <a:t>0</a:t>
              </a:r>
              <a:r>
                <a:rPr lang="en-US" dirty="0"/>
                <a:t>)</a:t>
              </a:r>
            </a:p>
          </p:txBody>
        </p:sp>
        <p:cxnSp>
          <p:nvCxnSpPr>
            <p:cNvPr id="26" name="Straight Arrow Connector 25"/>
            <p:cNvCxnSpPr/>
            <p:nvPr/>
          </p:nvCxnSpPr>
          <p:spPr>
            <a:xfrm rot="5400000">
              <a:off x="1790700" y="2628900"/>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10800000">
              <a:off x="5814950" y="1747650"/>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5400000" flipH="1" flipV="1">
              <a:off x="1372394" y="4190206"/>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0800000">
              <a:off x="1676400" y="3886200"/>
              <a:ext cx="2286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1371600" y="3352800"/>
              <a:ext cx="10668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828800" y="3124200"/>
              <a:ext cx="300082" cy="369332"/>
            </a:xfrm>
            <a:prstGeom prst="rect">
              <a:avLst/>
            </a:prstGeom>
            <a:noFill/>
          </p:spPr>
          <p:txBody>
            <a:bodyPr wrap="none" rtlCol="0">
              <a:spAutoFit/>
            </a:bodyPr>
            <a:lstStyle/>
            <a:p>
              <a:r>
                <a:rPr lang="en-US" i="1" dirty="0"/>
                <a:t>v</a:t>
              </a:r>
            </a:p>
          </p:txBody>
        </p:sp>
        <p:sp>
          <p:nvSpPr>
            <p:cNvPr id="32" name="TextBox 31"/>
            <p:cNvSpPr txBox="1"/>
            <p:nvPr/>
          </p:nvSpPr>
          <p:spPr>
            <a:xfrm>
              <a:off x="1612075" y="3762293"/>
              <a:ext cx="312906" cy="369332"/>
            </a:xfrm>
            <a:prstGeom prst="rect">
              <a:avLst/>
            </a:prstGeom>
            <a:noFill/>
          </p:spPr>
          <p:txBody>
            <a:bodyPr wrap="none" rtlCol="0">
              <a:spAutoFit/>
            </a:bodyPr>
            <a:lstStyle/>
            <a:p>
              <a:r>
                <a:rPr lang="en-US" i="1" dirty="0"/>
                <a:t>u</a:t>
              </a:r>
            </a:p>
          </p:txBody>
        </p:sp>
        <p:cxnSp>
          <p:nvCxnSpPr>
            <p:cNvPr id="17" name="Straight Connector 16"/>
            <p:cNvCxnSpPr>
              <a:stCxn id="34" idx="0"/>
            </p:cNvCxnSpPr>
            <p:nvPr/>
          </p:nvCxnSpPr>
          <p:spPr>
            <a:xfrm flipH="1">
              <a:off x="3657600" y="1760740"/>
              <a:ext cx="2110530" cy="11061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3" name="Title 1"/>
          <p:cNvSpPr txBox="1">
            <a:spLocks/>
          </p:cNvSpPr>
          <p:nvPr/>
        </p:nvSpPr>
        <p:spPr bwMode="auto">
          <a:xfrm>
            <a:off x="2133600" y="5803620"/>
            <a:ext cx="8229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97500"/>
          </a:bodyPr>
          <a:lstStyle>
            <a:lvl1pPr algn="l" rtl="0" eaLnBrk="0" fontAlgn="base" hangingPunct="0">
              <a:spcBef>
                <a:spcPct val="0"/>
              </a:spcBef>
              <a:spcAft>
                <a:spcPct val="0"/>
              </a:spcAft>
              <a:defRPr sz="40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a:lstStyle>
          <a:p>
            <a:pPr algn="ctr">
              <a:defRPr/>
            </a:pPr>
            <a:r>
              <a:rPr lang="en-US" sz="3200" dirty="0"/>
              <a:t>How do we handle the general case?</a:t>
            </a:r>
          </a:p>
        </p:txBody>
      </p:sp>
    </p:spTree>
    <p:extLst>
      <p:ext uri="{BB962C8B-B14F-4D97-AF65-F5344CB8AC3E}">
        <p14:creationId xmlns:p14="http://schemas.microsoft.com/office/powerpoint/2010/main" val="133661092"/>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US"/>
              <a:t>Homogeneous coordinates</a:t>
            </a:r>
          </a:p>
        </p:txBody>
      </p:sp>
      <p:sp>
        <p:nvSpPr>
          <p:cNvPr id="46083" name="Content Placeholder 2"/>
          <p:cNvSpPr>
            <a:spLocks noGrp="1"/>
          </p:cNvSpPr>
          <p:nvPr>
            <p:ph idx="1"/>
          </p:nvPr>
        </p:nvSpPr>
        <p:spPr/>
        <p:txBody>
          <a:bodyPr/>
          <a:lstStyle/>
          <a:p>
            <a:pPr eaLnBrk="1" hangingPunct="1">
              <a:buFont typeface="Arial" charset="0"/>
              <a:buNone/>
            </a:pPr>
            <a:r>
              <a:rPr lang="en-US" sz="3600"/>
              <a:t>	Conversion</a:t>
            </a:r>
          </a:p>
          <a:p>
            <a:pPr eaLnBrk="1" hangingPunct="1">
              <a:buFont typeface="Arial" charset="0"/>
              <a:buNone/>
            </a:pPr>
            <a:endParaRPr lang="en-US" sz="3600"/>
          </a:p>
        </p:txBody>
      </p:sp>
      <p:sp>
        <p:nvSpPr>
          <p:cNvPr id="46084" name="Rectangle 22"/>
          <p:cNvSpPr>
            <a:spLocks noChangeArrowheads="1"/>
          </p:cNvSpPr>
          <p:nvPr/>
        </p:nvSpPr>
        <p:spPr bwMode="auto">
          <a:xfrm>
            <a:off x="2971800" y="1905000"/>
            <a:ext cx="7086600" cy="533400"/>
          </a:xfrm>
          <a:prstGeom prst="rect">
            <a:avLst/>
          </a:prstGeom>
          <a:noFill/>
          <a:ln w="9525">
            <a:noFill/>
            <a:miter lim="800000"/>
            <a:headEnd/>
            <a:tailEnd/>
          </a:ln>
        </p:spPr>
        <p:txBody>
          <a:bodyPr/>
          <a:lstStyle/>
          <a:p>
            <a:pPr marL="342900" indent="-342900">
              <a:spcBef>
                <a:spcPct val="20000"/>
              </a:spcBef>
            </a:pPr>
            <a:r>
              <a:rPr lang="en-US" sz="2400">
                <a:solidFill>
                  <a:prstClr val="black"/>
                </a:solidFill>
              </a:rPr>
              <a:t>Converting to </a:t>
            </a:r>
            <a:r>
              <a:rPr lang="en-US" sz="2400" i="1">
                <a:solidFill>
                  <a:prstClr val="black"/>
                </a:solidFill>
              </a:rPr>
              <a:t>homogeneous</a:t>
            </a:r>
            <a:r>
              <a:rPr lang="en-US" sz="2400">
                <a:solidFill>
                  <a:prstClr val="black"/>
                </a:solidFill>
              </a:rPr>
              <a:t> coordinates</a:t>
            </a:r>
          </a:p>
        </p:txBody>
      </p:sp>
      <p:sp>
        <p:nvSpPr>
          <p:cNvPr id="46085" name="Text Box 32"/>
          <p:cNvSpPr txBox="1">
            <a:spLocks noChangeArrowheads="1"/>
          </p:cNvSpPr>
          <p:nvPr/>
        </p:nvSpPr>
        <p:spPr bwMode="auto">
          <a:xfrm>
            <a:off x="3048003" y="3717928"/>
            <a:ext cx="2625725" cy="701675"/>
          </a:xfrm>
          <a:prstGeom prst="rect">
            <a:avLst/>
          </a:prstGeom>
          <a:noFill/>
          <a:ln w="9525">
            <a:noFill/>
            <a:miter lim="800000"/>
            <a:headEnd/>
            <a:tailEnd/>
          </a:ln>
        </p:spPr>
        <p:txBody>
          <a:bodyPr wrap="none">
            <a:spAutoFit/>
          </a:bodyPr>
          <a:lstStyle/>
          <a:p>
            <a:pPr algn="ctr"/>
            <a:r>
              <a:rPr lang="en-US" sz="2000">
                <a:solidFill>
                  <a:prstClr val="black"/>
                </a:solidFill>
              </a:rPr>
              <a:t>homogeneous image </a:t>
            </a:r>
          </a:p>
          <a:p>
            <a:pPr algn="ctr"/>
            <a:r>
              <a:rPr lang="en-US" sz="2000">
                <a:solidFill>
                  <a:prstClr val="black"/>
                </a:solidFill>
              </a:rPr>
              <a:t>coordinates</a:t>
            </a:r>
          </a:p>
        </p:txBody>
      </p:sp>
      <p:sp>
        <p:nvSpPr>
          <p:cNvPr id="46086" name="Text Box 33"/>
          <p:cNvSpPr txBox="1">
            <a:spLocks noChangeArrowheads="1"/>
          </p:cNvSpPr>
          <p:nvPr/>
        </p:nvSpPr>
        <p:spPr bwMode="auto">
          <a:xfrm>
            <a:off x="6629400" y="3706816"/>
            <a:ext cx="2611438" cy="701675"/>
          </a:xfrm>
          <a:prstGeom prst="rect">
            <a:avLst/>
          </a:prstGeom>
          <a:noFill/>
          <a:ln w="9525">
            <a:noFill/>
            <a:miter lim="800000"/>
            <a:headEnd/>
            <a:tailEnd/>
          </a:ln>
        </p:spPr>
        <p:txBody>
          <a:bodyPr wrap="none">
            <a:spAutoFit/>
          </a:bodyPr>
          <a:lstStyle/>
          <a:p>
            <a:pPr algn="ctr"/>
            <a:r>
              <a:rPr lang="en-US" sz="2000">
                <a:solidFill>
                  <a:prstClr val="black"/>
                </a:solidFill>
              </a:rPr>
              <a:t>homogeneous scene </a:t>
            </a:r>
          </a:p>
          <a:p>
            <a:pPr algn="ctr"/>
            <a:r>
              <a:rPr lang="en-US" sz="2000">
                <a:solidFill>
                  <a:prstClr val="black"/>
                </a:solidFill>
              </a:rPr>
              <a:t>coordinates</a:t>
            </a:r>
          </a:p>
        </p:txBody>
      </p:sp>
      <p:sp>
        <p:nvSpPr>
          <p:cNvPr id="46087" name="Rectangle 34"/>
          <p:cNvSpPr>
            <a:spLocks noChangeArrowheads="1"/>
          </p:cNvSpPr>
          <p:nvPr/>
        </p:nvSpPr>
        <p:spPr bwMode="auto">
          <a:xfrm>
            <a:off x="2895600" y="4724400"/>
            <a:ext cx="7772400" cy="533400"/>
          </a:xfrm>
          <a:prstGeom prst="rect">
            <a:avLst/>
          </a:prstGeom>
          <a:noFill/>
          <a:ln w="9525">
            <a:noFill/>
            <a:miter lim="800000"/>
            <a:headEnd/>
            <a:tailEnd/>
          </a:ln>
        </p:spPr>
        <p:txBody>
          <a:bodyPr/>
          <a:lstStyle/>
          <a:p>
            <a:pPr marL="342900" indent="-342900">
              <a:spcBef>
                <a:spcPct val="20000"/>
              </a:spcBef>
            </a:pPr>
            <a:r>
              <a:rPr lang="en-US" sz="2400">
                <a:solidFill>
                  <a:prstClr val="black"/>
                </a:solidFill>
              </a:rPr>
              <a:t>Converting </a:t>
            </a:r>
            <a:r>
              <a:rPr lang="en-US" sz="2400" i="1">
                <a:solidFill>
                  <a:prstClr val="black"/>
                </a:solidFill>
              </a:rPr>
              <a:t>from</a:t>
            </a:r>
            <a:r>
              <a:rPr lang="en-US" sz="2400">
                <a:solidFill>
                  <a:prstClr val="black"/>
                </a:solidFill>
              </a:rPr>
              <a:t> homogeneous coordinates</a:t>
            </a:r>
          </a:p>
        </p:txBody>
      </p:sp>
      <p:pic>
        <p:nvPicPr>
          <p:cNvPr id="46088" name="Picture 35" descr="Edittex"/>
          <p:cNvPicPr>
            <a:picLocks noChangeAspect="1" noChangeArrowheads="1"/>
          </p:cNvPicPr>
          <p:nvPr>
            <p:custDataLst>
              <p:tags r:id="rId1"/>
            </p:custDataLst>
          </p:nvPr>
        </p:nvPicPr>
        <p:blipFill>
          <a:blip r:embed="rId7" cstate="print"/>
          <a:srcRect/>
          <a:stretch>
            <a:fillRect/>
          </a:stretch>
        </p:blipFill>
        <p:spPr bwMode="auto">
          <a:xfrm>
            <a:off x="3200400" y="2566988"/>
            <a:ext cx="1843088" cy="1035050"/>
          </a:xfrm>
          <a:prstGeom prst="rect">
            <a:avLst/>
          </a:prstGeom>
          <a:noFill/>
          <a:ln w="9525">
            <a:noFill/>
            <a:miter lim="800000"/>
            <a:headEnd/>
            <a:tailEnd/>
          </a:ln>
        </p:spPr>
      </p:pic>
      <p:pic>
        <p:nvPicPr>
          <p:cNvPr id="46089" name="Picture 39" descr="Edittex"/>
          <p:cNvPicPr>
            <a:picLocks noChangeAspect="1" noChangeArrowheads="1"/>
          </p:cNvPicPr>
          <p:nvPr>
            <p:custDataLst>
              <p:tags r:id="rId2"/>
            </p:custDataLst>
          </p:nvPr>
        </p:nvPicPr>
        <p:blipFill>
          <a:blip r:embed="rId8" cstate="print"/>
          <a:srcRect/>
          <a:stretch>
            <a:fillRect/>
          </a:stretch>
        </p:blipFill>
        <p:spPr bwMode="auto">
          <a:xfrm>
            <a:off x="2878138" y="5380038"/>
            <a:ext cx="2622550" cy="1035050"/>
          </a:xfrm>
          <a:prstGeom prst="rect">
            <a:avLst/>
          </a:prstGeom>
          <a:noFill/>
          <a:ln w="9525">
            <a:noFill/>
            <a:miter lim="800000"/>
            <a:headEnd/>
            <a:tailEnd/>
          </a:ln>
        </p:spPr>
      </p:pic>
      <p:pic>
        <p:nvPicPr>
          <p:cNvPr id="46090" name="Picture 41" descr="Edittex"/>
          <p:cNvPicPr>
            <a:picLocks noChangeAspect="1" noChangeArrowheads="1"/>
          </p:cNvPicPr>
          <p:nvPr>
            <p:custDataLst>
              <p:tags r:id="rId3"/>
            </p:custDataLst>
          </p:nvPr>
        </p:nvPicPr>
        <p:blipFill>
          <a:blip r:embed="rId9" cstate="print"/>
          <a:srcRect/>
          <a:stretch>
            <a:fillRect/>
          </a:stretch>
        </p:blipFill>
        <p:spPr bwMode="auto">
          <a:xfrm>
            <a:off x="6419850" y="5235578"/>
            <a:ext cx="3276600" cy="1317625"/>
          </a:xfrm>
          <a:prstGeom prst="rect">
            <a:avLst/>
          </a:prstGeom>
          <a:noFill/>
          <a:ln w="9525">
            <a:noFill/>
            <a:miter lim="800000"/>
            <a:headEnd/>
            <a:tailEnd/>
          </a:ln>
        </p:spPr>
      </p:pic>
      <p:pic>
        <p:nvPicPr>
          <p:cNvPr id="46091" name="Picture 43" descr="Edittex"/>
          <p:cNvPicPr>
            <a:picLocks noChangeAspect="1" noChangeArrowheads="1"/>
          </p:cNvPicPr>
          <p:nvPr>
            <p:custDataLst>
              <p:tags r:id="rId4"/>
            </p:custDataLst>
          </p:nvPr>
        </p:nvPicPr>
        <p:blipFill>
          <a:blip r:embed="rId10" cstate="print"/>
          <a:srcRect/>
          <a:stretch>
            <a:fillRect/>
          </a:stretch>
        </p:blipFill>
        <p:spPr bwMode="auto">
          <a:xfrm>
            <a:off x="6734178" y="2414588"/>
            <a:ext cx="2112963" cy="1319212"/>
          </a:xfrm>
          <a:prstGeom prst="rect">
            <a:avLst/>
          </a:prstGeom>
          <a:noFill/>
          <a:ln w="9525">
            <a:noFill/>
            <a:miter lim="800000"/>
            <a:headEnd/>
            <a:tailEnd/>
          </a:ln>
        </p:spPr>
      </p:pic>
    </p:spTree>
    <p:extLst>
      <p:ext uri="{BB962C8B-B14F-4D97-AF65-F5344CB8AC3E}">
        <p14:creationId xmlns:p14="http://schemas.microsoft.com/office/powerpoint/2010/main" val="25274941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p:cNvSpPr>
            <a:spLocks noGrp="1"/>
          </p:cNvSpPr>
          <p:nvPr>
            <p:ph type="title"/>
          </p:nvPr>
        </p:nvSpPr>
        <p:spPr/>
        <p:txBody>
          <a:bodyPr/>
          <a:lstStyle/>
          <a:p>
            <a:pPr eaLnBrk="1" hangingPunct="1"/>
            <a:r>
              <a:rPr lang="en-US"/>
              <a:t>Homogeneous coordinates</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None/>
              <a:defRPr/>
            </a:pPr>
            <a:endParaRPr lang="en-US" sz="3600" dirty="0"/>
          </a:p>
          <a:p>
            <a:pPr eaLnBrk="1" fontAlgn="auto" hangingPunct="1">
              <a:spcAft>
                <a:spcPts val="0"/>
              </a:spcAft>
              <a:buNone/>
              <a:defRPr/>
            </a:pPr>
            <a:r>
              <a:rPr lang="en-US" dirty="0"/>
              <a:t>Invariant to scaling</a:t>
            </a:r>
          </a:p>
          <a:p>
            <a:pPr eaLnBrk="1" fontAlgn="auto" hangingPunct="1">
              <a:spcAft>
                <a:spcPts val="0"/>
              </a:spcAft>
              <a:buNone/>
              <a:defRPr/>
            </a:pPr>
            <a:endParaRPr lang="en-US" dirty="0"/>
          </a:p>
          <a:p>
            <a:pPr eaLnBrk="1" fontAlgn="auto" hangingPunct="1">
              <a:spcAft>
                <a:spcPts val="0"/>
              </a:spcAft>
              <a:buNone/>
              <a:defRPr/>
            </a:pPr>
            <a:endParaRPr lang="en-US" dirty="0"/>
          </a:p>
          <a:p>
            <a:pPr eaLnBrk="1" fontAlgn="auto" hangingPunct="1">
              <a:spcAft>
                <a:spcPts val="0"/>
              </a:spcAft>
              <a:buNone/>
              <a:defRPr/>
            </a:pPr>
            <a:endParaRPr lang="en-US" dirty="0"/>
          </a:p>
          <a:p>
            <a:pPr eaLnBrk="1" fontAlgn="auto" hangingPunct="1">
              <a:spcAft>
                <a:spcPts val="0"/>
              </a:spcAft>
              <a:buNone/>
              <a:defRPr/>
            </a:pPr>
            <a:endParaRPr lang="en-US" dirty="0"/>
          </a:p>
          <a:p>
            <a:pPr eaLnBrk="1" fontAlgn="auto" hangingPunct="1">
              <a:spcAft>
                <a:spcPts val="0"/>
              </a:spcAft>
              <a:buNone/>
              <a:defRPr/>
            </a:pPr>
            <a:endParaRPr lang="en-US" dirty="0"/>
          </a:p>
          <a:p>
            <a:pPr eaLnBrk="1" fontAlgn="auto" hangingPunct="1">
              <a:spcAft>
                <a:spcPts val="0"/>
              </a:spcAft>
              <a:buNone/>
              <a:defRPr/>
            </a:pPr>
            <a:endParaRPr lang="en-US" dirty="0"/>
          </a:p>
          <a:p>
            <a:pPr eaLnBrk="1" fontAlgn="auto" hangingPunct="1">
              <a:spcAft>
                <a:spcPts val="0"/>
              </a:spcAft>
              <a:buNone/>
              <a:defRPr/>
            </a:pPr>
            <a:r>
              <a:rPr lang="en-US" dirty="0"/>
              <a:t>Point in Cartesian is ray in Homogeneous</a:t>
            </a:r>
          </a:p>
          <a:p>
            <a:pPr eaLnBrk="1" fontAlgn="auto" hangingPunct="1">
              <a:spcAft>
                <a:spcPts val="0"/>
              </a:spcAft>
              <a:buNone/>
              <a:defRPr/>
            </a:pPr>
            <a:endParaRPr lang="en-US" sz="3600" dirty="0"/>
          </a:p>
        </p:txBody>
      </p:sp>
      <p:graphicFrame>
        <p:nvGraphicFramePr>
          <p:cNvPr id="2050" name="Object 2"/>
          <p:cNvGraphicFramePr>
            <a:graphicFrameLocks noChangeAspect="1"/>
          </p:cNvGraphicFramePr>
          <p:nvPr/>
        </p:nvGraphicFramePr>
        <p:xfrm>
          <a:off x="3505200" y="2286000"/>
          <a:ext cx="4217988" cy="1803400"/>
        </p:xfrm>
        <a:graphic>
          <a:graphicData uri="http://schemas.openxmlformats.org/presentationml/2006/ole">
            <mc:AlternateContent xmlns:mc="http://schemas.openxmlformats.org/markup-compatibility/2006">
              <mc:Choice xmlns:v="urn:schemas-microsoft-com:vml" Requires="v">
                <p:oleObj name="Equation" r:id="rId3" imgW="1663560" imgH="711000" progId="Equation.3">
                  <p:embed/>
                </p:oleObj>
              </mc:Choice>
              <mc:Fallback>
                <p:oleObj name="Equation" r:id="rId3" imgW="1663560" imgH="7110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2286000"/>
                        <a:ext cx="4217988" cy="180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3" name="TextBox 19"/>
          <p:cNvSpPr txBox="1">
            <a:spLocks noChangeArrowheads="1"/>
          </p:cNvSpPr>
          <p:nvPr/>
        </p:nvSpPr>
        <p:spPr bwMode="auto">
          <a:xfrm>
            <a:off x="2971800" y="4038603"/>
            <a:ext cx="3048000" cy="830263"/>
          </a:xfrm>
          <a:prstGeom prst="rect">
            <a:avLst/>
          </a:prstGeom>
          <a:noFill/>
          <a:ln w="9525">
            <a:noFill/>
            <a:miter lim="800000"/>
            <a:headEnd/>
            <a:tailEnd/>
          </a:ln>
        </p:spPr>
        <p:txBody>
          <a:bodyPr>
            <a:spAutoFit/>
          </a:bodyPr>
          <a:lstStyle/>
          <a:p>
            <a:pPr algn="ctr"/>
            <a:r>
              <a:rPr lang="en-US" sz="2400">
                <a:solidFill>
                  <a:prstClr val="black"/>
                </a:solidFill>
                <a:latin typeface="Calibri" pitchFamily="34" charset="0"/>
              </a:rPr>
              <a:t>Homogeneous Coordinates</a:t>
            </a:r>
          </a:p>
        </p:txBody>
      </p:sp>
      <p:sp>
        <p:nvSpPr>
          <p:cNvPr id="2054" name="TextBox 20"/>
          <p:cNvSpPr txBox="1">
            <a:spLocks noChangeArrowheads="1"/>
          </p:cNvSpPr>
          <p:nvPr/>
        </p:nvSpPr>
        <p:spPr bwMode="auto">
          <a:xfrm>
            <a:off x="5791200" y="4038603"/>
            <a:ext cx="2209800" cy="830997"/>
          </a:xfrm>
          <a:prstGeom prst="rect">
            <a:avLst/>
          </a:prstGeom>
          <a:noFill/>
          <a:ln w="9525">
            <a:noFill/>
            <a:miter lim="800000"/>
            <a:headEnd/>
            <a:tailEnd/>
          </a:ln>
        </p:spPr>
        <p:txBody>
          <a:bodyPr>
            <a:spAutoFit/>
          </a:bodyPr>
          <a:lstStyle/>
          <a:p>
            <a:pPr algn="ctr"/>
            <a:r>
              <a:rPr lang="en-US" sz="2400" dirty="0">
                <a:solidFill>
                  <a:prstClr val="black"/>
                </a:solidFill>
                <a:latin typeface="Calibri" pitchFamily="34" charset="0"/>
              </a:rPr>
              <a:t>Cartesian Coordinates</a:t>
            </a:r>
          </a:p>
        </p:txBody>
      </p:sp>
    </p:spTree>
    <p:extLst>
      <p:ext uri="{BB962C8B-B14F-4D97-AF65-F5344CB8AC3E}">
        <p14:creationId xmlns:p14="http://schemas.microsoft.com/office/powerpoint/2010/main" val="3661040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8" name="Title 1"/>
          <p:cNvSpPr>
            <a:spLocks noGrp="1"/>
          </p:cNvSpPr>
          <p:nvPr>
            <p:ph type="title"/>
          </p:nvPr>
        </p:nvSpPr>
        <p:spPr>
          <a:xfrm>
            <a:off x="1905000" y="228600"/>
            <a:ext cx="8229600" cy="914400"/>
          </a:xfrm>
        </p:spPr>
        <p:txBody>
          <a:bodyPr>
            <a:normAutofit fontScale="90000"/>
          </a:bodyPr>
          <a:lstStyle/>
          <a:p>
            <a:pPr eaLnBrk="1" hangingPunct="1">
              <a:defRPr/>
            </a:pPr>
            <a:r>
              <a:rPr lang="en-US" sz="3600"/>
              <a:t>Basic geometry in homogeneous coordinates</a:t>
            </a:r>
          </a:p>
        </p:txBody>
      </p:sp>
      <p:sp>
        <p:nvSpPr>
          <p:cNvPr id="3079" name="Content Placeholder 2"/>
          <p:cNvSpPr>
            <a:spLocks noGrp="1"/>
          </p:cNvSpPr>
          <p:nvPr>
            <p:ph idx="1"/>
          </p:nvPr>
        </p:nvSpPr>
        <p:spPr>
          <a:xfrm>
            <a:off x="1981200" y="1493838"/>
            <a:ext cx="8229600" cy="5135562"/>
          </a:xfrm>
        </p:spPr>
        <p:txBody>
          <a:bodyPr/>
          <a:lstStyle/>
          <a:p>
            <a:pPr eaLnBrk="1" hangingPunct="1"/>
            <a:r>
              <a:rPr lang="en-US"/>
              <a:t>Line equation:  ax + by + c = 0</a:t>
            </a:r>
          </a:p>
          <a:p>
            <a:pPr eaLnBrk="1" hangingPunct="1"/>
            <a:endParaRPr lang="en-US"/>
          </a:p>
          <a:p>
            <a:pPr eaLnBrk="1" hangingPunct="1"/>
            <a:r>
              <a:rPr lang="en-US"/>
              <a:t>Append 1 to pixel coordinate to get homogeneous coordinate</a:t>
            </a:r>
          </a:p>
          <a:p>
            <a:pPr eaLnBrk="1" hangingPunct="1"/>
            <a:endParaRPr lang="en-US"/>
          </a:p>
          <a:p>
            <a:pPr eaLnBrk="1" hangingPunct="1"/>
            <a:r>
              <a:rPr lang="en-US"/>
              <a:t>Line given by cross product of two points</a:t>
            </a:r>
          </a:p>
          <a:p>
            <a:pPr eaLnBrk="1" hangingPunct="1"/>
            <a:endParaRPr lang="en-US"/>
          </a:p>
          <a:p>
            <a:pPr eaLnBrk="1" hangingPunct="1"/>
            <a:r>
              <a:rPr lang="en-US"/>
              <a:t>Intersection of two lines given by cross product of the lines</a:t>
            </a:r>
          </a:p>
          <a:p>
            <a:pPr eaLnBrk="1" hangingPunct="1"/>
            <a:endParaRPr lang="en-US" b="1"/>
          </a:p>
          <a:p>
            <a:pPr eaLnBrk="1" hangingPunct="1"/>
            <a:endParaRPr lang="en-US" b="1"/>
          </a:p>
        </p:txBody>
      </p:sp>
      <p:graphicFrame>
        <p:nvGraphicFramePr>
          <p:cNvPr id="3074" name="Object 2"/>
          <p:cNvGraphicFramePr>
            <a:graphicFrameLocks noChangeAspect="1"/>
          </p:cNvGraphicFramePr>
          <p:nvPr/>
        </p:nvGraphicFramePr>
        <p:xfrm>
          <a:off x="8534400" y="2689225"/>
          <a:ext cx="1341438" cy="1633538"/>
        </p:xfrm>
        <a:graphic>
          <a:graphicData uri="http://schemas.openxmlformats.org/presentationml/2006/ole">
            <mc:AlternateContent xmlns:mc="http://schemas.openxmlformats.org/markup-compatibility/2006">
              <mc:Choice xmlns:v="urn:schemas-microsoft-com:vml" Requires="v">
                <p:oleObj name="Equation" r:id="rId2" imgW="583920" imgH="711000" progId="Equation.3">
                  <p:embed/>
                </p:oleObj>
              </mc:Choice>
              <mc:Fallback>
                <p:oleObj name="Equation" r:id="rId2" imgW="583920" imgH="7110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4400" y="2689225"/>
                        <a:ext cx="1341438" cy="16335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3"/>
          <p:cNvGraphicFramePr>
            <a:graphicFrameLocks noChangeAspect="1"/>
          </p:cNvGraphicFramePr>
          <p:nvPr/>
        </p:nvGraphicFramePr>
        <p:xfrm>
          <a:off x="8153400" y="4856163"/>
          <a:ext cx="2070100" cy="533400"/>
        </p:xfrm>
        <a:graphic>
          <a:graphicData uri="http://schemas.openxmlformats.org/presentationml/2006/ole">
            <mc:AlternateContent xmlns:mc="http://schemas.openxmlformats.org/markup-compatibility/2006">
              <mc:Choice xmlns:v="urn:schemas-microsoft-com:vml" Requires="v">
                <p:oleObj name="Equation" r:id="rId4" imgW="901440" imgH="241200" progId="Equation.3">
                  <p:embed/>
                </p:oleObj>
              </mc:Choice>
              <mc:Fallback>
                <p:oleObj name="Equation" r:id="rId4" imgW="901440" imgH="2412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3400" y="4856163"/>
                        <a:ext cx="20701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6" name="Object 4"/>
          <p:cNvGraphicFramePr>
            <a:graphicFrameLocks noChangeAspect="1"/>
          </p:cNvGraphicFramePr>
          <p:nvPr/>
        </p:nvGraphicFramePr>
        <p:xfrm>
          <a:off x="7848603" y="6151566"/>
          <a:ext cx="2303463" cy="554037"/>
        </p:xfrm>
        <a:graphic>
          <a:graphicData uri="http://schemas.openxmlformats.org/presentationml/2006/ole">
            <mc:AlternateContent xmlns:mc="http://schemas.openxmlformats.org/markup-compatibility/2006">
              <mc:Choice xmlns:v="urn:schemas-microsoft-com:vml" Requires="v">
                <p:oleObj name="Equation" r:id="rId6" imgW="1002960" imgH="241200" progId="Equation.3">
                  <p:embed/>
                </p:oleObj>
              </mc:Choice>
              <mc:Fallback>
                <p:oleObj name="Equation" r:id="rId6" imgW="1002960" imgH="2412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8603" y="6151566"/>
                        <a:ext cx="2303463" cy="554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7" name="Object 5"/>
          <p:cNvGraphicFramePr>
            <a:graphicFrameLocks noChangeAspect="1"/>
          </p:cNvGraphicFramePr>
          <p:nvPr/>
        </p:nvGraphicFramePr>
        <p:xfrm>
          <a:off x="8231188" y="1046166"/>
          <a:ext cx="1631950" cy="1633537"/>
        </p:xfrm>
        <a:graphic>
          <a:graphicData uri="http://schemas.openxmlformats.org/presentationml/2006/ole">
            <mc:AlternateContent xmlns:mc="http://schemas.openxmlformats.org/markup-compatibility/2006">
              <mc:Choice xmlns:v="urn:schemas-microsoft-com:vml" Requires="v">
                <p:oleObj name="Equation" r:id="rId8" imgW="711000" imgH="711000" progId="Equation.3">
                  <p:embed/>
                </p:oleObj>
              </mc:Choice>
              <mc:Fallback>
                <p:oleObj name="Equation" r:id="rId8" imgW="711000" imgH="7110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31188" y="1046166"/>
                        <a:ext cx="1631950" cy="1633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0820173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a:bodyPr>
          <a:lstStyle/>
          <a:p>
            <a:pPr eaLnBrk="1" hangingPunct="1">
              <a:defRPr/>
            </a:pPr>
            <a:r>
              <a:rPr lang="en-US" sz="3200"/>
              <a:t>Another problem solved by homogeneous coordinates</a:t>
            </a:r>
          </a:p>
        </p:txBody>
      </p:sp>
      <p:cxnSp>
        <p:nvCxnSpPr>
          <p:cNvPr id="6" name="Straight Connector 5"/>
          <p:cNvCxnSpPr/>
          <p:nvPr/>
        </p:nvCxnSpPr>
        <p:spPr>
          <a:xfrm rot="5400000" flipH="1" flipV="1">
            <a:off x="3962400" y="3581400"/>
            <a:ext cx="2895600" cy="152400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3124200" y="2895600"/>
            <a:ext cx="5029200" cy="2057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flipH="1" flipV="1">
            <a:off x="4724400" y="3733800"/>
            <a:ext cx="2895600" cy="152400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429000" y="3581400"/>
            <a:ext cx="5029200" cy="2057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7111" name="TextBox 12"/>
          <p:cNvSpPr txBox="1">
            <a:spLocks noChangeArrowheads="1"/>
          </p:cNvSpPr>
          <p:nvPr/>
        </p:nvSpPr>
        <p:spPr bwMode="auto">
          <a:xfrm>
            <a:off x="4267200" y="2209803"/>
            <a:ext cx="3505200" cy="708025"/>
          </a:xfrm>
          <a:prstGeom prst="rect">
            <a:avLst/>
          </a:prstGeom>
          <a:noFill/>
          <a:ln w="9525">
            <a:noFill/>
            <a:miter lim="800000"/>
            <a:headEnd/>
            <a:tailEnd/>
          </a:ln>
        </p:spPr>
        <p:txBody>
          <a:bodyPr>
            <a:spAutoFit/>
          </a:bodyPr>
          <a:lstStyle/>
          <a:p>
            <a:pPr marL="0" lvl="1"/>
            <a:r>
              <a:rPr lang="en-US" sz="2000" dirty="0">
                <a:solidFill>
                  <a:prstClr val="black"/>
                </a:solidFill>
              </a:rPr>
              <a:t>Cartesian:  </a:t>
            </a:r>
            <a:r>
              <a:rPr lang="en-US" sz="2000" dirty="0">
                <a:solidFill>
                  <a:srgbClr val="1F497D"/>
                </a:solidFill>
              </a:rPr>
              <a:t>(</a:t>
            </a:r>
            <a:r>
              <a:rPr lang="en-US" sz="2000" dirty="0" err="1">
                <a:solidFill>
                  <a:srgbClr val="1F497D"/>
                </a:solidFill>
              </a:rPr>
              <a:t>Inf</a:t>
            </a:r>
            <a:r>
              <a:rPr lang="en-US" sz="2000" dirty="0">
                <a:solidFill>
                  <a:srgbClr val="1F497D"/>
                </a:solidFill>
              </a:rPr>
              <a:t>, </a:t>
            </a:r>
            <a:r>
              <a:rPr lang="en-US" sz="2000" dirty="0" err="1">
                <a:solidFill>
                  <a:srgbClr val="1F497D"/>
                </a:solidFill>
              </a:rPr>
              <a:t>Inf</a:t>
            </a:r>
            <a:r>
              <a:rPr lang="en-US" sz="2000" dirty="0">
                <a:solidFill>
                  <a:srgbClr val="1F497D"/>
                </a:solidFill>
              </a:rPr>
              <a:t>)</a:t>
            </a:r>
          </a:p>
          <a:p>
            <a:pPr marL="0" lvl="1"/>
            <a:r>
              <a:rPr lang="en-US" sz="2000" dirty="0">
                <a:solidFill>
                  <a:prstClr val="black"/>
                </a:solidFill>
              </a:rPr>
              <a:t>Homogeneous:  </a:t>
            </a:r>
            <a:r>
              <a:rPr lang="en-US" sz="2000" dirty="0">
                <a:solidFill>
                  <a:srgbClr val="1F497D"/>
                </a:solidFill>
              </a:rPr>
              <a:t>(1, 1, 0)</a:t>
            </a:r>
          </a:p>
        </p:txBody>
      </p:sp>
      <p:sp>
        <p:nvSpPr>
          <p:cNvPr id="47112" name="Content Placeholder 2"/>
          <p:cNvSpPr>
            <a:spLocks noGrp="1"/>
          </p:cNvSpPr>
          <p:nvPr>
            <p:ph idx="1"/>
          </p:nvPr>
        </p:nvSpPr>
        <p:spPr>
          <a:xfrm>
            <a:off x="1981200" y="990600"/>
            <a:ext cx="7467600" cy="1219200"/>
          </a:xfrm>
        </p:spPr>
        <p:txBody>
          <a:bodyPr/>
          <a:lstStyle/>
          <a:p>
            <a:pPr eaLnBrk="1" hangingPunct="1"/>
            <a:endParaRPr lang="en-US"/>
          </a:p>
          <a:p>
            <a:pPr eaLnBrk="1" hangingPunct="1">
              <a:buFont typeface="Arial" charset="0"/>
              <a:buNone/>
            </a:pPr>
            <a:r>
              <a:rPr lang="en-US"/>
              <a:t>	Intersection of parallel lines</a:t>
            </a:r>
          </a:p>
        </p:txBody>
      </p:sp>
      <p:sp>
        <p:nvSpPr>
          <p:cNvPr id="47113" name="TextBox 10"/>
          <p:cNvSpPr txBox="1">
            <a:spLocks noChangeArrowheads="1"/>
          </p:cNvSpPr>
          <p:nvPr/>
        </p:nvSpPr>
        <p:spPr bwMode="auto">
          <a:xfrm>
            <a:off x="7315200" y="2133603"/>
            <a:ext cx="3505200" cy="708025"/>
          </a:xfrm>
          <a:prstGeom prst="rect">
            <a:avLst/>
          </a:prstGeom>
          <a:noFill/>
          <a:ln w="9525">
            <a:noFill/>
            <a:miter lim="800000"/>
            <a:headEnd/>
            <a:tailEnd/>
          </a:ln>
        </p:spPr>
        <p:txBody>
          <a:bodyPr>
            <a:spAutoFit/>
          </a:bodyPr>
          <a:lstStyle/>
          <a:p>
            <a:pPr marL="0" lvl="1"/>
            <a:r>
              <a:rPr lang="en-US" sz="2000" dirty="0">
                <a:solidFill>
                  <a:prstClr val="black"/>
                </a:solidFill>
              </a:rPr>
              <a:t>Cartesian:  </a:t>
            </a:r>
            <a:r>
              <a:rPr lang="en-US" sz="2000" dirty="0">
                <a:solidFill>
                  <a:srgbClr val="FF0000"/>
                </a:solidFill>
              </a:rPr>
              <a:t>(</a:t>
            </a:r>
            <a:r>
              <a:rPr lang="en-US" sz="2000" dirty="0" err="1">
                <a:solidFill>
                  <a:srgbClr val="FF0000"/>
                </a:solidFill>
              </a:rPr>
              <a:t>Inf</a:t>
            </a:r>
            <a:r>
              <a:rPr lang="en-US" sz="2000" dirty="0">
                <a:solidFill>
                  <a:srgbClr val="FF0000"/>
                </a:solidFill>
              </a:rPr>
              <a:t>, </a:t>
            </a:r>
            <a:r>
              <a:rPr lang="en-US" sz="2000" dirty="0" err="1">
                <a:solidFill>
                  <a:srgbClr val="FF0000"/>
                </a:solidFill>
              </a:rPr>
              <a:t>Inf</a:t>
            </a:r>
            <a:r>
              <a:rPr lang="en-US" sz="2000" dirty="0">
                <a:solidFill>
                  <a:srgbClr val="FF0000"/>
                </a:solidFill>
              </a:rPr>
              <a:t>) </a:t>
            </a:r>
            <a:endParaRPr lang="en-US" sz="2000" dirty="0">
              <a:solidFill>
                <a:srgbClr val="1F497D"/>
              </a:solidFill>
            </a:endParaRPr>
          </a:p>
          <a:p>
            <a:r>
              <a:rPr lang="en-US" sz="2000" dirty="0">
                <a:solidFill>
                  <a:prstClr val="black"/>
                </a:solidFill>
              </a:rPr>
              <a:t>Homogeneous:  </a:t>
            </a:r>
            <a:r>
              <a:rPr lang="en-US" sz="2000" dirty="0">
                <a:solidFill>
                  <a:srgbClr val="FF0000"/>
                </a:solidFill>
              </a:rPr>
              <a:t>(1, 2, 0) </a:t>
            </a:r>
          </a:p>
        </p:txBody>
      </p:sp>
    </p:spTree>
    <p:extLst>
      <p:ext uri="{BB962C8B-B14F-4D97-AF65-F5344CB8AC3E}">
        <p14:creationId xmlns:p14="http://schemas.microsoft.com/office/powerpoint/2010/main" val="259153764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9139238" y="0"/>
            <a:ext cx="1528762" cy="254000"/>
          </a:xfrm>
          <a:prstGeom prst="rect">
            <a:avLst/>
          </a:prstGeom>
          <a:noFill/>
        </p:spPr>
        <p:txBody>
          <a:bodyPr wrap="none">
            <a:spAutoFit/>
          </a:bodyPr>
          <a:lstStyle/>
          <a:p>
            <a:pPr>
              <a:defRPr/>
            </a:pPr>
            <a:r>
              <a:rPr lang="en-US" sz="1050" dirty="0">
                <a:solidFill>
                  <a:prstClr val="black"/>
                </a:solidFill>
              </a:rPr>
              <a:t>Slide Credit: </a:t>
            </a:r>
            <a:r>
              <a:rPr lang="en-US" sz="1050" dirty="0" err="1">
                <a:solidFill>
                  <a:prstClr val="black"/>
                </a:solidFill>
              </a:rPr>
              <a:t>Savarese</a:t>
            </a:r>
            <a:endParaRPr lang="en-US" sz="1050" dirty="0">
              <a:solidFill>
                <a:prstClr val="black"/>
              </a:solidFill>
            </a:endParaRPr>
          </a:p>
        </p:txBody>
      </p:sp>
      <p:sp>
        <p:nvSpPr>
          <p:cNvPr id="15" name="Rectangle 2"/>
          <p:cNvSpPr txBox="1">
            <a:spLocks noChangeArrowheads="1"/>
          </p:cNvSpPr>
          <p:nvPr/>
        </p:nvSpPr>
        <p:spPr>
          <a:xfrm>
            <a:off x="1981200" y="0"/>
            <a:ext cx="8229600" cy="914400"/>
          </a:xfrm>
          <a:prstGeom prst="rect">
            <a:avLst/>
          </a:prstGeom>
        </p:spPr>
        <p:txBody>
          <a:bodyPr/>
          <a:lstStyle/>
          <a:p>
            <a:pPr>
              <a:defRPr/>
            </a:pPr>
            <a:r>
              <a:rPr lang="en-US" sz="3600" dirty="0">
                <a:solidFill>
                  <a:prstClr val="black"/>
                </a:solidFill>
                <a:latin typeface="Calibri"/>
              </a:rPr>
              <a:t>Projection matrix</a:t>
            </a:r>
          </a:p>
        </p:txBody>
      </p:sp>
      <p:graphicFrame>
        <p:nvGraphicFramePr>
          <p:cNvPr id="4098" name="Object 3"/>
          <p:cNvGraphicFramePr>
            <a:graphicFrameLocks noChangeAspect="1"/>
          </p:cNvGraphicFramePr>
          <p:nvPr/>
        </p:nvGraphicFramePr>
        <p:xfrm>
          <a:off x="2646363" y="4267200"/>
          <a:ext cx="2976562" cy="674688"/>
        </p:xfrm>
        <a:graphic>
          <a:graphicData uri="http://schemas.openxmlformats.org/presentationml/2006/ole">
            <mc:AlternateContent xmlns:mc="http://schemas.openxmlformats.org/markup-compatibility/2006">
              <mc:Choice xmlns:v="urn:schemas-microsoft-com:vml" Requires="v">
                <p:oleObj name="Equation" r:id="rId3" imgW="952200" imgH="215640" progId="Equation.3">
                  <p:embed/>
                </p:oleObj>
              </mc:Choice>
              <mc:Fallback>
                <p:oleObj name="Equation" r:id="rId3" imgW="95220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6363" y="4267200"/>
                        <a:ext cx="2976562" cy="674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1" name="TextBox 11"/>
          <p:cNvSpPr txBox="1">
            <a:spLocks noChangeArrowheads="1"/>
          </p:cNvSpPr>
          <p:nvPr/>
        </p:nvSpPr>
        <p:spPr bwMode="auto">
          <a:xfrm>
            <a:off x="5943603" y="4191000"/>
            <a:ext cx="3395225" cy="1477328"/>
          </a:xfrm>
          <a:prstGeom prst="rect">
            <a:avLst/>
          </a:prstGeom>
          <a:noFill/>
          <a:ln w="9525">
            <a:noFill/>
            <a:miter lim="800000"/>
            <a:headEnd/>
            <a:tailEnd/>
          </a:ln>
        </p:spPr>
        <p:txBody>
          <a:bodyPr wrap="none">
            <a:spAutoFit/>
          </a:bodyPr>
          <a:lstStyle/>
          <a:p>
            <a:r>
              <a:rPr lang="en-US" b="1" dirty="0">
                <a:solidFill>
                  <a:prstClr val="black"/>
                </a:solidFill>
              </a:rPr>
              <a:t>x</a:t>
            </a:r>
            <a:r>
              <a:rPr lang="en-US" dirty="0">
                <a:solidFill>
                  <a:prstClr val="black"/>
                </a:solidFill>
              </a:rPr>
              <a:t>: Image Coordinates: (u,v,1)</a:t>
            </a:r>
          </a:p>
          <a:p>
            <a:r>
              <a:rPr lang="en-US" b="1" dirty="0">
                <a:solidFill>
                  <a:prstClr val="black"/>
                </a:solidFill>
              </a:rPr>
              <a:t>K</a:t>
            </a:r>
            <a:r>
              <a:rPr lang="en-US" dirty="0">
                <a:solidFill>
                  <a:prstClr val="black"/>
                </a:solidFill>
              </a:rPr>
              <a:t>: Intrinsic Matrix (3x3)</a:t>
            </a:r>
          </a:p>
          <a:p>
            <a:r>
              <a:rPr lang="en-US" b="1" dirty="0">
                <a:solidFill>
                  <a:prstClr val="black"/>
                </a:solidFill>
              </a:rPr>
              <a:t>R</a:t>
            </a:r>
            <a:r>
              <a:rPr lang="en-US" dirty="0">
                <a:solidFill>
                  <a:prstClr val="black"/>
                </a:solidFill>
              </a:rPr>
              <a:t>: Rotation (3x3) </a:t>
            </a:r>
          </a:p>
          <a:p>
            <a:r>
              <a:rPr lang="en-US" b="1" dirty="0">
                <a:solidFill>
                  <a:prstClr val="black"/>
                </a:solidFill>
              </a:rPr>
              <a:t>t</a:t>
            </a:r>
            <a:r>
              <a:rPr lang="en-US" dirty="0">
                <a:solidFill>
                  <a:prstClr val="black"/>
                </a:solidFill>
              </a:rPr>
              <a:t>: Translation (3x1)</a:t>
            </a:r>
          </a:p>
          <a:p>
            <a:r>
              <a:rPr lang="en-US" b="1" dirty="0">
                <a:solidFill>
                  <a:prstClr val="black"/>
                </a:solidFill>
              </a:rPr>
              <a:t>X</a:t>
            </a:r>
            <a:r>
              <a:rPr lang="en-US" dirty="0">
                <a:solidFill>
                  <a:prstClr val="black"/>
                </a:solidFill>
              </a:rPr>
              <a:t>:</a:t>
            </a:r>
            <a:r>
              <a:rPr lang="en-US" b="1" dirty="0">
                <a:solidFill>
                  <a:prstClr val="black"/>
                </a:solidFill>
              </a:rPr>
              <a:t> </a:t>
            </a:r>
            <a:r>
              <a:rPr lang="en-US" dirty="0">
                <a:solidFill>
                  <a:prstClr val="black"/>
                </a:solidFill>
              </a:rPr>
              <a:t>World Coordinates: (X,Y,Z,1)</a:t>
            </a:r>
          </a:p>
        </p:txBody>
      </p:sp>
      <p:pic>
        <p:nvPicPr>
          <p:cNvPr id="4102" name="Picture 2"/>
          <p:cNvPicPr>
            <a:picLocks noChangeAspect="1" noChangeArrowheads="1"/>
          </p:cNvPicPr>
          <p:nvPr/>
        </p:nvPicPr>
        <p:blipFill>
          <a:blip r:embed="rId5" cstate="print"/>
          <a:srcRect/>
          <a:stretch>
            <a:fillRect/>
          </a:stretch>
        </p:blipFill>
        <p:spPr bwMode="auto">
          <a:xfrm>
            <a:off x="2514600" y="1295403"/>
            <a:ext cx="6629400" cy="2752725"/>
          </a:xfrm>
          <a:prstGeom prst="rect">
            <a:avLst/>
          </a:prstGeom>
          <a:noFill/>
          <a:ln w="9525">
            <a:noFill/>
            <a:miter lim="800000"/>
            <a:headEnd/>
            <a:tailEnd/>
          </a:ln>
        </p:spPr>
      </p:pic>
      <p:sp>
        <p:nvSpPr>
          <p:cNvPr id="4103" name="Line 12"/>
          <p:cNvSpPr>
            <a:spLocks noChangeShapeType="1"/>
          </p:cNvSpPr>
          <p:nvPr/>
        </p:nvSpPr>
        <p:spPr bwMode="auto">
          <a:xfrm flipV="1">
            <a:off x="9220200" y="1219203"/>
            <a:ext cx="0" cy="1216025"/>
          </a:xfrm>
          <a:prstGeom prst="line">
            <a:avLst/>
          </a:prstGeom>
          <a:noFill/>
          <a:ln w="25400">
            <a:solidFill>
              <a:schemeClr val="tx1"/>
            </a:solidFill>
            <a:round/>
            <a:headEnd/>
            <a:tailEnd type="triangle" w="med" len="med"/>
          </a:ln>
        </p:spPr>
        <p:txBody>
          <a:bodyPr/>
          <a:lstStyle/>
          <a:p>
            <a:endParaRPr lang="en-US">
              <a:solidFill>
                <a:prstClr val="black"/>
              </a:solidFill>
            </a:endParaRPr>
          </a:p>
        </p:txBody>
      </p:sp>
      <p:sp>
        <p:nvSpPr>
          <p:cNvPr id="4104" name="Line 13"/>
          <p:cNvSpPr>
            <a:spLocks noChangeShapeType="1"/>
          </p:cNvSpPr>
          <p:nvPr/>
        </p:nvSpPr>
        <p:spPr bwMode="auto">
          <a:xfrm flipH="1">
            <a:off x="8686800" y="2438400"/>
            <a:ext cx="533400" cy="533400"/>
          </a:xfrm>
          <a:prstGeom prst="line">
            <a:avLst/>
          </a:prstGeom>
          <a:noFill/>
          <a:ln w="25400">
            <a:solidFill>
              <a:schemeClr val="tx1"/>
            </a:solidFill>
            <a:round/>
            <a:headEnd/>
            <a:tailEnd type="triangle" w="med" len="med"/>
          </a:ln>
        </p:spPr>
        <p:txBody>
          <a:bodyPr/>
          <a:lstStyle/>
          <a:p>
            <a:endParaRPr lang="en-US">
              <a:solidFill>
                <a:prstClr val="black"/>
              </a:solidFill>
            </a:endParaRPr>
          </a:p>
        </p:txBody>
      </p:sp>
      <p:sp>
        <p:nvSpPr>
          <p:cNvPr id="4105" name="Line 14"/>
          <p:cNvSpPr>
            <a:spLocks noChangeShapeType="1"/>
          </p:cNvSpPr>
          <p:nvPr/>
        </p:nvSpPr>
        <p:spPr bwMode="auto">
          <a:xfrm>
            <a:off x="9220200" y="2438400"/>
            <a:ext cx="685800" cy="76200"/>
          </a:xfrm>
          <a:prstGeom prst="line">
            <a:avLst/>
          </a:prstGeom>
          <a:noFill/>
          <a:ln w="25400">
            <a:solidFill>
              <a:schemeClr val="tx1"/>
            </a:solidFill>
            <a:round/>
            <a:headEnd/>
            <a:tailEnd type="triangle" w="med" len="med"/>
          </a:ln>
        </p:spPr>
        <p:txBody>
          <a:bodyPr/>
          <a:lstStyle/>
          <a:p>
            <a:endParaRPr lang="en-US">
              <a:solidFill>
                <a:prstClr val="black"/>
              </a:solidFill>
            </a:endParaRPr>
          </a:p>
        </p:txBody>
      </p:sp>
      <p:sp>
        <p:nvSpPr>
          <p:cNvPr id="4106" name="Text Box 15"/>
          <p:cNvSpPr txBox="1">
            <a:spLocks noChangeArrowheads="1"/>
          </p:cNvSpPr>
          <p:nvPr/>
        </p:nvSpPr>
        <p:spPr bwMode="auto">
          <a:xfrm>
            <a:off x="9220200" y="2667003"/>
            <a:ext cx="184150" cy="366713"/>
          </a:xfrm>
          <a:prstGeom prst="rect">
            <a:avLst/>
          </a:prstGeom>
          <a:noFill/>
          <a:ln w="25400">
            <a:noFill/>
            <a:miter lim="800000"/>
            <a:headEnd/>
            <a:tailEnd/>
          </a:ln>
        </p:spPr>
        <p:txBody>
          <a:bodyPr wrap="none">
            <a:spAutoFit/>
          </a:bodyPr>
          <a:lstStyle/>
          <a:p>
            <a:endParaRPr lang="en-US">
              <a:solidFill>
                <a:prstClr val="black"/>
              </a:solidFill>
            </a:endParaRPr>
          </a:p>
        </p:txBody>
      </p:sp>
      <p:sp>
        <p:nvSpPr>
          <p:cNvPr id="4107" name="Text Box 16"/>
          <p:cNvSpPr txBox="1">
            <a:spLocks noChangeArrowheads="1"/>
          </p:cNvSpPr>
          <p:nvPr/>
        </p:nvSpPr>
        <p:spPr bwMode="auto">
          <a:xfrm>
            <a:off x="9144000" y="2498725"/>
            <a:ext cx="506870" cy="400110"/>
          </a:xfrm>
          <a:prstGeom prst="rect">
            <a:avLst/>
          </a:prstGeom>
          <a:noFill/>
          <a:ln w="25400">
            <a:noFill/>
            <a:miter lim="800000"/>
            <a:headEnd/>
            <a:tailEnd/>
          </a:ln>
        </p:spPr>
        <p:txBody>
          <a:bodyPr wrap="none">
            <a:spAutoFit/>
          </a:bodyPr>
          <a:lstStyle/>
          <a:p>
            <a:r>
              <a:rPr lang="en-US" sz="2000">
                <a:solidFill>
                  <a:prstClr val="black"/>
                </a:solidFill>
              </a:rPr>
              <a:t>O</a:t>
            </a:r>
            <a:r>
              <a:rPr lang="en-US" sz="2000" baseline="-25000">
                <a:solidFill>
                  <a:prstClr val="black"/>
                </a:solidFill>
              </a:rPr>
              <a:t>w</a:t>
            </a:r>
          </a:p>
        </p:txBody>
      </p:sp>
      <p:sp>
        <p:nvSpPr>
          <p:cNvPr id="4108" name="Text Box 17"/>
          <p:cNvSpPr txBox="1">
            <a:spLocks noChangeArrowheads="1"/>
          </p:cNvSpPr>
          <p:nvPr/>
        </p:nvSpPr>
        <p:spPr bwMode="auto">
          <a:xfrm>
            <a:off x="8458200" y="2971803"/>
            <a:ext cx="374650" cy="396875"/>
          </a:xfrm>
          <a:prstGeom prst="rect">
            <a:avLst/>
          </a:prstGeom>
          <a:noFill/>
          <a:ln w="25400">
            <a:noFill/>
            <a:miter lim="800000"/>
            <a:headEnd/>
            <a:tailEnd/>
          </a:ln>
        </p:spPr>
        <p:txBody>
          <a:bodyPr wrap="none">
            <a:spAutoFit/>
          </a:bodyPr>
          <a:lstStyle/>
          <a:p>
            <a:r>
              <a:rPr lang="en-US" sz="2000">
                <a:solidFill>
                  <a:prstClr val="black"/>
                </a:solidFill>
              </a:rPr>
              <a:t>i</a:t>
            </a:r>
            <a:r>
              <a:rPr lang="en-US" sz="2000" baseline="-25000">
                <a:solidFill>
                  <a:prstClr val="black"/>
                </a:solidFill>
              </a:rPr>
              <a:t>w</a:t>
            </a:r>
          </a:p>
        </p:txBody>
      </p:sp>
      <p:sp>
        <p:nvSpPr>
          <p:cNvPr id="4109" name="Text Box 18"/>
          <p:cNvSpPr txBox="1">
            <a:spLocks noChangeArrowheads="1"/>
          </p:cNvSpPr>
          <p:nvPr/>
        </p:nvSpPr>
        <p:spPr bwMode="auto">
          <a:xfrm>
            <a:off x="9525000" y="2057403"/>
            <a:ext cx="439738" cy="396875"/>
          </a:xfrm>
          <a:prstGeom prst="rect">
            <a:avLst/>
          </a:prstGeom>
          <a:noFill/>
          <a:ln w="25400">
            <a:noFill/>
            <a:miter lim="800000"/>
            <a:headEnd/>
            <a:tailEnd/>
          </a:ln>
        </p:spPr>
        <p:txBody>
          <a:bodyPr wrap="none">
            <a:spAutoFit/>
          </a:bodyPr>
          <a:lstStyle/>
          <a:p>
            <a:r>
              <a:rPr lang="en-US" sz="2000">
                <a:solidFill>
                  <a:prstClr val="black"/>
                </a:solidFill>
              </a:rPr>
              <a:t>k</a:t>
            </a:r>
            <a:r>
              <a:rPr lang="en-US" sz="2000" baseline="-25000">
                <a:solidFill>
                  <a:prstClr val="black"/>
                </a:solidFill>
              </a:rPr>
              <a:t>w</a:t>
            </a:r>
          </a:p>
        </p:txBody>
      </p:sp>
      <p:sp>
        <p:nvSpPr>
          <p:cNvPr id="4110" name="Text Box 19"/>
          <p:cNvSpPr txBox="1">
            <a:spLocks noChangeArrowheads="1"/>
          </p:cNvSpPr>
          <p:nvPr/>
        </p:nvSpPr>
        <p:spPr bwMode="auto">
          <a:xfrm>
            <a:off x="9296400" y="1143003"/>
            <a:ext cx="374650" cy="396875"/>
          </a:xfrm>
          <a:prstGeom prst="rect">
            <a:avLst/>
          </a:prstGeom>
          <a:noFill/>
          <a:ln w="25400">
            <a:noFill/>
            <a:miter lim="800000"/>
            <a:headEnd/>
            <a:tailEnd/>
          </a:ln>
        </p:spPr>
        <p:txBody>
          <a:bodyPr wrap="none">
            <a:spAutoFit/>
          </a:bodyPr>
          <a:lstStyle/>
          <a:p>
            <a:r>
              <a:rPr lang="en-US" sz="2000">
                <a:solidFill>
                  <a:prstClr val="black"/>
                </a:solidFill>
              </a:rPr>
              <a:t>j</a:t>
            </a:r>
            <a:r>
              <a:rPr lang="en-US" sz="2000" baseline="-25000">
                <a:solidFill>
                  <a:prstClr val="black"/>
                </a:solidFill>
              </a:rPr>
              <a:t>w</a:t>
            </a:r>
          </a:p>
        </p:txBody>
      </p:sp>
      <p:sp>
        <p:nvSpPr>
          <p:cNvPr id="4111" name="Freeform 22"/>
          <p:cNvSpPr>
            <a:spLocks/>
          </p:cNvSpPr>
          <p:nvPr/>
        </p:nvSpPr>
        <p:spPr bwMode="auto">
          <a:xfrm>
            <a:off x="5791200" y="1358900"/>
            <a:ext cx="3200400" cy="469900"/>
          </a:xfrm>
          <a:custGeom>
            <a:avLst/>
            <a:gdLst>
              <a:gd name="T0" fmla="*/ 0 w 2016"/>
              <a:gd name="T1" fmla="*/ 2147483647 h 296"/>
              <a:gd name="T2" fmla="*/ 2147483647 w 2016"/>
              <a:gd name="T3" fmla="*/ 2147483647 h 296"/>
              <a:gd name="T4" fmla="*/ 2147483647 w 2016"/>
              <a:gd name="T5" fmla="*/ 2147483647 h 296"/>
              <a:gd name="T6" fmla="*/ 2147483647 w 2016"/>
              <a:gd name="T7" fmla="*/ 2147483647 h 296"/>
              <a:gd name="T8" fmla="*/ 0 60000 65536"/>
              <a:gd name="T9" fmla="*/ 0 60000 65536"/>
              <a:gd name="T10" fmla="*/ 0 60000 65536"/>
              <a:gd name="T11" fmla="*/ 0 60000 65536"/>
              <a:gd name="T12" fmla="*/ 0 w 2016"/>
              <a:gd name="T13" fmla="*/ 0 h 296"/>
              <a:gd name="T14" fmla="*/ 2016 w 2016"/>
              <a:gd name="T15" fmla="*/ 296 h 296"/>
            </a:gdLst>
            <a:ahLst/>
            <a:cxnLst>
              <a:cxn ang="T8">
                <a:pos x="T0" y="T1"/>
              </a:cxn>
              <a:cxn ang="T9">
                <a:pos x="T2" y="T3"/>
              </a:cxn>
              <a:cxn ang="T10">
                <a:pos x="T4" y="T5"/>
              </a:cxn>
              <a:cxn ang="T11">
                <a:pos x="T6" y="T7"/>
              </a:cxn>
            </a:cxnLst>
            <a:rect l="T12" t="T13" r="T14" b="T15"/>
            <a:pathLst>
              <a:path w="2016" h="296">
                <a:moveTo>
                  <a:pt x="0" y="296"/>
                </a:moveTo>
                <a:cubicBezTo>
                  <a:pt x="188" y="224"/>
                  <a:pt x="376" y="152"/>
                  <a:pt x="624" y="104"/>
                </a:cubicBezTo>
                <a:cubicBezTo>
                  <a:pt x="872" y="56"/>
                  <a:pt x="1256" y="16"/>
                  <a:pt x="1488" y="8"/>
                </a:cubicBezTo>
                <a:cubicBezTo>
                  <a:pt x="1720" y="0"/>
                  <a:pt x="1868" y="28"/>
                  <a:pt x="2016" y="56"/>
                </a:cubicBezTo>
              </a:path>
            </a:pathLst>
          </a:custGeom>
          <a:noFill/>
          <a:ln w="76200">
            <a:solidFill>
              <a:schemeClr val="tx1"/>
            </a:solidFill>
            <a:round/>
            <a:headEnd type="triangle" w="med" len="med"/>
            <a:tailEnd type="triangle" w="med" len="med"/>
          </a:ln>
        </p:spPr>
        <p:txBody>
          <a:bodyPr/>
          <a:lstStyle/>
          <a:p>
            <a:endParaRPr lang="en-US">
              <a:solidFill>
                <a:prstClr val="black"/>
              </a:solidFill>
            </a:endParaRPr>
          </a:p>
        </p:txBody>
      </p:sp>
      <p:sp>
        <p:nvSpPr>
          <p:cNvPr id="4112" name="Text Box 23"/>
          <p:cNvSpPr txBox="1">
            <a:spLocks noChangeArrowheads="1"/>
          </p:cNvSpPr>
          <p:nvPr/>
        </p:nvSpPr>
        <p:spPr bwMode="auto">
          <a:xfrm>
            <a:off x="6705600" y="990603"/>
            <a:ext cx="496888" cy="366713"/>
          </a:xfrm>
          <a:prstGeom prst="rect">
            <a:avLst/>
          </a:prstGeom>
          <a:noFill/>
          <a:ln w="25400">
            <a:noFill/>
            <a:miter lim="800000"/>
            <a:headEnd/>
            <a:tailEnd/>
          </a:ln>
        </p:spPr>
        <p:txBody>
          <a:bodyPr wrap="none">
            <a:spAutoFit/>
          </a:bodyPr>
          <a:lstStyle/>
          <a:p>
            <a:r>
              <a:rPr lang="en-US" dirty="0" err="1">
                <a:solidFill>
                  <a:prstClr val="black"/>
                </a:solidFill>
              </a:rPr>
              <a:t>R,t</a:t>
            </a:r>
            <a:endParaRPr lang="en-US" dirty="0">
              <a:solidFill>
                <a:prstClr val="black"/>
              </a:solidFill>
            </a:endParaRPr>
          </a:p>
        </p:txBody>
      </p:sp>
      <p:sp>
        <p:nvSpPr>
          <p:cNvPr id="2" name="TextBox 1"/>
          <p:cNvSpPr txBox="1"/>
          <p:nvPr/>
        </p:nvSpPr>
        <p:spPr>
          <a:xfrm>
            <a:off x="8010432" y="1781175"/>
            <a:ext cx="381000" cy="381000"/>
          </a:xfrm>
          <a:prstGeom prst="rect">
            <a:avLst/>
          </a:prstGeom>
          <a:solidFill>
            <a:schemeClr val="bg1"/>
          </a:solidFill>
        </p:spPr>
        <p:txBody>
          <a:bodyPr wrap="square" rtlCol="0">
            <a:spAutoFit/>
          </a:bodyPr>
          <a:lstStyle/>
          <a:p>
            <a:r>
              <a:rPr lang="en-US" dirty="0">
                <a:solidFill>
                  <a:prstClr val="black"/>
                </a:solidFill>
              </a:rPr>
              <a:t>X</a:t>
            </a:r>
          </a:p>
        </p:txBody>
      </p:sp>
      <p:sp>
        <p:nvSpPr>
          <p:cNvPr id="18" name="TextBox 17"/>
          <p:cNvSpPr txBox="1"/>
          <p:nvPr/>
        </p:nvSpPr>
        <p:spPr>
          <a:xfrm>
            <a:off x="2646366" y="3048000"/>
            <a:ext cx="401637" cy="369332"/>
          </a:xfrm>
          <a:prstGeom prst="rect">
            <a:avLst/>
          </a:prstGeom>
          <a:solidFill>
            <a:schemeClr val="bg1"/>
          </a:solidFill>
        </p:spPr>
        <p:txBody>
          <a:bodyPr wrap="square" rtlCol="0">
            <a:spAutoFit/>
          </a:bodyPr>
          <a:lstStyle/>
          <a:p>
            <a:r>
              <a:rPr lang="en-US" dirty="0">
                <a:solidFill>
                  <a:prstClr val="black"/>
                </a:solidFill>
              </a:rPr>
              <a:t>x</a:t>
            </a:r>
          </a:p>
        </p:txBody>
      </p:sp>
    </p:spTree>
    <p:extLst>
      <p:ext uri="{BB962C8B-B14F-4D97-AF65-F5344CB8AC3E}">
        <p14:creationId xmlns:p14="http://schemas.microsoft.com/office/powerpoint/2010/main" val="425363870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159567" y="1"/>
            <a:ext cx="7159128" cy="6400800"/>
          </a:xfrm>
          <a:prstGeom prst="rect">
            <a:avLst/>
          </a:prstGeom>
        </p:spPr>
      </p:pic>
      <p:sp>
        <p:nvSpPr>
          <p:cNvPr id="2" name="Title 1"/>
          <p:cNvSpPr>
            <a:spLocks noGrp="1"/>
          </p:cNvSpPr>
          <p:nvPr>
            <p:ph type="title"/>
          </p:nvPr>
        </p:nvSpPr>
        <p:spPr/>
        <p:txBody>
          <a:bodyPr/>
          <a:lstStyle/>
          <a:p>
            <a:r>
              <a:rPr lang="en-US" dirty="0"/>
              <a:t>Welcome back!</a:t>
            </a:r>
          </a:p>
        </p:txBody>
      </p:sp>
      <p:sp>
        <p:nvSpPr>
          <p:cNvPr id="3" name="Content Placeholder 2"/>
          <p:cNvSpPr>
            <a:spLocks noGrp="1"/>
          </p:cNvSpPr>
          <p:nvPr>
            <p:ph idx="1"/>
          </p:nvPr>
        </p:nvSpPr>
        <p:spPr>
          <a:xfrm>
            <a:off x="609600" y="990600"/>
            <a:ext cx="4800600" cy="5135563"/>
          </a:xfrm>
        </p:spPr>
        <p:txBody>
          <a:bodyPr>
            <a:normAutofit/>
          </a:bodyPr>
          <a:lstStyle/>
          <a:p>
            <a:r>
              <a:rPr lang="en-US" dirty="0"/>
              <a:t>Optional project 0 is out.</a:t>
            </a:r>
          </a:p>
          <a:p>
            <a:r>
              <a:rPr lang="en-US" dirty="0"/>
              <a:t>Project 1 will be out soon.</a:t>
            </a:r>
          </a:p>
          <a:p>
            <a:r>
              <a:rPr lang="en-US" dirty="0"/>
              <a:t>Today</a:t>
            </a:r>
          </a:p>
          <a:p>
            <a:pPr lvl="1"/>
            <a:r>
              <a:rPr lang="en-US" dirty="0"/>
              <a:t>Image projection - </a:t>
            </a:r>
            <a:r>
              <a:rPr lang="en-US" dirty="0" err="1"/>
              <a:t>Szeliski</a:t>
            </a:r>
            <a:r>
              <a:rPr lang="en-US" dirty="0"/>
              <a:t> 2.1 (2.1.4 in particular)</a:t>
            </a:r>
          </a:p>
          <a:p>
            <a:pPr lvl="1"/>
            <a:r>
              <a:rPr lang="en-US" dirty="0"/>
              <a:t>Filtering – </a:t>
            </a:r>
            <a:r>
              <a:rPr lang="en-US" dirty="0" err="1"/>
              <a:t>Szeliski</a:t>
            </a:r>
            <a:r>
              <a:rPr lang="en-US" dirty="0"/>
              <a:t> 3.2</a:t>
            </a:r>
          </a:p>
        </p:txBody>
      </p:sp>
    </p:spTree>
    <p:extLst>
      <p:ext uri="{BB962C8B-B14F-4D97-AF65-F5344CB8AC3E}">
        <p14:creationId xmlns:p14="http://schemas.microsoft.com/office/powerpoint/2010/main" val="18110205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5" name="Content Placeholder 2"/>
          <p:cNvSpPr>
            <a:spLocks noGrp="1"/>
          </p:cNvSpPr>
          <p:nvPr>
            <p:ph idx="1"/>
          </p:nvPr>
        </p:nvSpPr>
        <p:spPr/>
        <p:txBody>
          <a:bodyPr/>
          <a:lstStyle/>
          <a:p>
            <a:pPr>
              <a:buFont typeface="Arial" charset="0"/>
              <a:buNone/>
            </a:pPr>
            <a:r>
              <a:rPr lang="en-US"/>
              <a:t>Object Recognition (CVPR 2006)</a:t>
            </a:r>
          </a:p>
          <a:p>
            <a:pPr>
              <a:buFont typeface="Arial" charset="0"/>
              <a:buNone/>
            </a:pPr>
            <a:endParaRPr lang="en-US"/>
          </a:p>
          <a:p>
            <a:pPr>
              <a:buFont typeface="Arial" charset="0"/>
              <a:buNone/>
            </a:pPr>
            <a:endParaRPr lang="en-US"/>
          </a:p>
        </p:txBody>
      </p:sp>
      <p:pic>
        <p:nvPicPr>
          <p:cNvPr id="49156" name="Picture 2"/>
          <p:cNvPicPr>
            <a:picLocks noChangeAspect="1" noChangeArrowheads="1"/>
          </p:cNvPicPr>
          <p:nvPr/>
        </p:nvPicPr>
        <p:blipFill>
          <a:blip r:embed="rId2" cstate="print"/>
          <a:srcRect/>
          <a:stretch>
            <a:fillRect/>
          </a:stretch>
        </p:blipFill>
        <p:spPr bwMode="auto">
          <a:xfrm>
            <a:off x="1752600" y="2514603"/>
            <a:ext cx="8763000" cy="2474913"/>
          </a:xfrm>
          <a:prstGeom prst="rect">
            <a:avLst/>
          </a:prstGeom>
          <a:noFill/>
          <a:ln w="9525">
            <a:noFill/>
            <a:miter lim="800000"/>
            <a:headEnd/>
            <a:tailEnd/>
          </a:ln>
        </p:spPr>
      </p:pic>
      <p:sp>
        <p:nvSpPr>
          <p:cNvPr id="5" name="Title 4"/>
          <p:cNvSpPr>
            <a:spLocks noGrp="1"/>
          </p:cNvSpPr>
          <p:nvPr>
            <p:ph type="title"/>
          </p:nvPr>
        </p:nvSpPr>
        <p:spPr/>
        <p:txBody>
          <a:bodyPr/>
          <a:lstStyle/>
          <a:p>
            <a:endParaRPr lang="en-US"/>
          </a:p>
        </p:txBody>
      </p:sp>
    </p:spTree>
    <p:extLst>
      <p:ext uri="{BB962C8B-B14F-4D97-AF65-F5344CB8AC3E}">
        <p14:creationId xmlns:p14="http://schemas.microsoft.com/office/powerpoint/2010/main" val="19976191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227" name="Content Placeholder 2"/>
          <p:cNvSpPr>
            <a:spLocks noGrp="1"/>
          </p:cNvSpPr>
          <p:nvPr>
            <p:ph idx="1"/>
          </p:nvPr>
        </p:nvSpPr>
        <p:spPr/>
        <p:txBody>
          <a:bodyPr/>
          <a:lstStyle/>
          <a:p>
            <a:pPr>
              <a:buFont typeface="Arial" charset="0"/>
              <a:buNone/>
            </a:pPr>
            <a:r>
              <a:rPr lang="en-US"/>
              <a:t>Inserting photographed objects into images (SIGGRAPH 2007)</a:t>
            </a:r>
          </a:p>
          <a:p>
            <a:pPr>
              <a:buFont typeface="Arial" charset="0"/>
              <a:buNone/>
            </a:pPr>
            <a:endParaRPr lang="en-US"/>
          </a:p>
          <a:p>
            <a:pPr>
              <a:buFont typeface="Arial" charset="0"/>
              <a:buNone/>
            </a:pPr>
            <a:endParaRPr lang="en-US"/>
          </a:p>
        </p:txBody>
      </p:sp>
      <p:pic>
        <p:nvPicPr>
          <p:cNvPr id="52228" name="Picture 2"/>
          <p:cNvPicPr>
            <a:picLocks noChangeAspect="1" noChangeArrowheads="1"/>
          </p:cNvPicPr>
          <p:nvPr/>
        </p:nvPicPr>
        <p:blipFill>
          <a:blip r:embed="rId3" cstate="print"/>
          <a:srcRect/>
          <a:stretch>
            <a:fillRect/>
          </a:stretch>
        </p:blipFill>
        <p:spPr bwMode="auto">
          <a:xfrm>
            <a:off x="2209800" y="2590800"/>
            <a:ext cx="3657600" cy="2749550"/>
          </a:xfrm>
          <a:prstGeom prst="rect">
            <a:avLst/>
          </a:prstGeom>
          <a:noFill/>
          <a:ln w="9525">
            <a:noFill/>
            <a:miter lim="800000"/>
            <a:headEnd/>
            <a:tailEnd/>
          </a:ln>
        </p:spPr>
      </p:pic>
      <p:pic>
        <p:nvPicPr>
          <p:cNvPr id="52229" name="Picture 3"/>
          <p:cNvPicPr>
            <a:picLocks noChangeAspect="1" noChangeArrowheads="1"/>
          </p:cNvPicPr>
          <p:nvPr/>
        </p:nvPicPr>
        <p:blipFill>
          <a:blip r:embed="rId4" cstate="print"/>
          <a:srcRect/>
          <a:stretch>
            <a:fillRect/>
          </a:stretch>
        </p:blipFill>
        <p:spPr bwMode="auto">
          <a:xfrm>
            <a:off x="6172200" y="2590800"/>
            <a:ext cx="3657600" cy="2749550"/>
          </a:xfrm>
          <a:prstGeom prst="rect">
            <a:avLst/>
          </a:prstGeom>
          <a:noFill/>
          <a:ln w="9525">
            <a:noFill/>
            <a:miter lim="800000"/>
            <a:headEnd/>
            <a:tailEnd/>
          </a:ln>
        </p:spPr>
      </p:pic>
      <p:sp>
        <p:nvSpPr>
          <p:cNvPr id="52230" name="TextBox 5"/>
          <p:cNvSpPr txBox="1">
            <a:spLocks noChangeArrowheads="1"/>
          </p:cNvSpPr>
          <p:nvPr/>
        </p:nvSpPr>
        <p:spPr bwMode="auto">
          <a:xfrm>
            <a:off x="3505200" y="5410200"/>
            <a:ext cx="979488" cy="369888"/>
          </a:xfrm>
          <a:prstGeom prst="rect">
            <a:avLst/>
          </a:prstGeom>
          <a:noFill/>
          <a:ln w="9525">
            <a:noFill/>
            <a:miter lim="800000"/>
            <a:headEnd/>
            <a:tailEnd/>
          </a:ln>
        </p:spPr>
        <p:txBody>
          <a:bodyPr wrap="none">
            <a:spAutoFit/>
          </a:bodyPr>
          <a:lstStyle/>
          <a:p>
            <a:r>
              <a:rPr lang="en-US">
                <a:solidFill>
                  <a:prstClr val="black"/>
                </a:solidFill>
              </a:rPr>
              <a:t>Original</a:t>
            </a:r>
          </a:p>
        </p:txBody>
      </p:sp>
      <p:sp>
        <p:nvSpPr>
          <p:cNvPr id="52231" name="TextBox 6"/>
          <p:cNvSpPr txBox="1">
            <a:spLocks noChangeArrowheads="1"/>
          </p:cNvSpPr>
          <p:nvPr/>
        </p:nvSpPr>
        <p:spPr bwMode="auto">
          <a:xfrm>
            <a:off x="7543800" y="5410200"/>
            <a:ext cx="1004888" cy="369888"/>
          </a:xfrm>
          <a:prstGeom prst="rect">
            <a:avLst/>
          </a:prstGeom>
          <a:noFill/>
          <a:ln w="9525">
            <a:noFill/>
            <a:miter lim="800000"/>
            <a:headEnd/>
            <a:tailEnd/>
          </a:ln>
        </p:spPr>
        <p:txBody>
          <a:bodyPr wrap="none">
            <a:spAutoFit/>
          </a:bodyPr>
          <a:lstStyle/>
          <a:p>
            <a:r>
              <a:rPr lang="en-US">
                <a:solidFill>
                  <a:prstClr val="black"/>
                </a:solidFill>
              </a:rPr>
              <a:t>Created</a:t>
            </a:r>
          </a:p>
        </p:txBody>
      </p:sp>
    </p:spTree>
    <p:extLst>
      <p:ext uri="{BB962C8B-B14F-4D97-AF65-F5344CB8AC3E}">
        <p14:creationId xmlns:p14="http://schemas.microsoft.com/office/powerpoint/2010/main" val="28195984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Pinhole Camera Model</a:t>
            </a:r>
          </a:p>
        </p:txBody>
      </p:sp>
      <p:graphicFrame>
        <p:nvGraphicFramePr>
          <p:cNvPr id="42" name="Object 3"/>
          <p:cNvGraphicFramePr>
            <a:graphicFrameLocks noChangeAspect="1"/>
          </p:cNvGraphicFramePr>
          <p:nvPr/>
        </p:nvGraphicFramePr>
        <p:xfrm>
          <a:off x="2743203" y="5456237"/>
          <a:ext cx="2936875" cy="674688"/>
        </p:xfrm>
        <a:graphic>
          <a:graphicData uri="http://schemas.openxmlformats.org/presentationml/2006/ole">
            <mc:AlternateContent xmlns:mc="http://schemas.openxmlformats.org/markup-compatibility/2006">
              <mc:Choice xmlns:v="urn:schemas-microsoft-com:vml" Requires="v">
                <p:oleObj name="Equation" r:id="rId2" imgW="939600" imgH="215640" progId="Equation.3">
                  <p:embed/>
                </p:oleObj>
              </mc:Choice>
              <mc:Fallback>
                <p:oleObj name="Equation" r:id="rId2" imgW="939600" imgH="21564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3" y="5456237"/>
                        <a:ext cx="2936875" cy="674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 name="TextBox 11"/>
          <p:cNvSpPr txBox="1">
            <a:spLocks noChangeArrowheads="1"/>
          </p:cNvSpPr>
          <p:nvPr/>
        </p:nvSpPr>
        <p:spPr bwMode="auto">
          <a:xfrm>
            <a:off x="6019803" y="5380040"/>
            <a:ext cx="3395663" cy="1477963"/>
          </a:xfrm>
          <a:prstGeom prst="rect">
            <a:avLst/>
          </a:prstGeom>
          <a:noFill/>
          <a:ln w="9525">
            <a:noFill/>
            <a:miter lim="800000"/>
            <a:headEnd/>
            <a:tailEnd/>
          </a:ln>
        </p:spPr>
        <p:txBody>
          <a:bodyPr wrap="none">
            <a:spAutoFit/>
          </a:bodyPr>
          <a:lstStyle/>
          <a:p>
            <a:r>
              <a:rPr lang="en-US" b="1" dirty="0">
                <a:solidFill>
                  <a:prstClr val="black"/>
                </a:solidFill>
              </a:rPr>
              <a:t>x</a:t>
            </a:r>
            <a:r>
              <a:rPr lang="en-US" dirty="0">
                <a:solidFill>
                  <a:prstClr val="black"/>
                </a:solidFill>
              </a:rPr>
              <a:t>: Image Coordinates: (u,v,1)</a:t>
            </a:r>
          </a:p>
          <a:p>
            <a:r>
              <a:rPr lang="en-US" b="1" dirty="0">
                <a:solidFill>
                  <a:prstClr val="black"/>
                </a:solidFill>
              </a:rPr>
              <a:t>K</a:t>
            </a:r>
            <a:r>
              <a:rPr lang="en-US" dirty="0">
                <a:solidFill>
                  <a:prstClr val="black"/>
                </a:solidFill>
              </a:rPr>
              <a:t>: Intrinsic Matrix (3x3)</a:t>
            </a:r>
          </a:p>
          <a:p>
            <a:r>
              <a:rPr lang="en-US" b="1" dirty="0">
                <a:solidFill>
                  <a:prstClr val="black"/>
                </a:solidFill>
              </a:rPr>
              <a:t>R</a:t>
            </a:r>
            <a:r>
              <a:rPr lang="en-US" dirty="0">
                <a:solidFill>
                  <a:prstClr val="black"/>
                </a:solidFill>
              </a:rPr>
              <a:t>: Rotation (3x3) </a:t>
            </a:r>
          </a:p>
          <a:p>
            <a:r>
              <a:rPr lang="en-US" b="1" dirty="0">
                <a:solidFill>
                  <a:prstClr val="black"/>
                </a:solidFill>
              </a:rPr>
              <a:t>t</a:t>
            </a:r>
            <a:r>
              <a:rPr lang="en-US" dirty="0">
                <a:solidFill>
                  <a:prstClr val="black"/>
                </a:solidFill>
              </a:rPr>
              <a:t>: Translation (3x1)</a:t>
            </a:r>
          </a:p>
          <a:p>
            <a:r>
              <a:rPr lang="en-US" b="1" dirty="0">
                <a:solidFill>
                  <a:prstClr val="black"/>
                </a:solidFill>
              </a:rPr>
              <a:t>X</a:t>
            </a:r>
            <a:r>
              <a:rPr lang="en-US" dirty="0">
                <a:solidFill>
                  <a:prstClr val="black"/>
                </a:solidFill>
              </a:rPr>
              <a:t>:</a:t>
            </a:r>
            <a:r>
              <a:rPr lang="en-US" b="1" dirty="0">
                <a:solidFill>
                  <a:prstClr val="black"/>
                </a:solidFill>
              </a:rPr>
              <a:t> </a:t>
            </a:r>
            <a:r>
              <a:rPr lang="en-US" dirty="0">
                <a:solidFill>
                  <a:prstClr val="black"/>
                </a:solidFill>
              </a:rPr>
              <a:t>World Coordinates: (X,Y,Z,1)</a:t>
            </a:r>
          </a:p>
        </p:txBody>
      </p:sp>
    </p:spTree>
    <p:extLst>
      <p:ext uri="{BB962C8B-B14F-4D97-AF65-F5344CB8AC3E}">
        <p14:creationId xmlns:p14="http://schemas.microsoft.com/office/powerpoint/2010/main" val="1518986354"/>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4"/>
          <p:cNvGraphicFramePr>
            <a:graphicFrameLocks noChangeAspect="1"/>
          </p:cNvGraphicFramePr>
          <p:nvPr/>
        </p:nvGraphicFramePr>
        <p:xfrm>
          <a:off x="2590803" y="5410200"/>
          <a:ext cx="2817813" cy="674688"/>
        </p:xfrm>
        <a:graphic>
          <a:graphicData uri="http://schemas.openxmlformats.org/presentationml/2006/ole">
            <mc:AlternateContent xmlns:mc="http://schemas.openxmlformats.org/markup-compatibility/2006">
              <mc:Choice xmlns:v="urn:schemas-microsoft-com:vml" Requires="v">
                <p:oleObj name="Equation" r:id="rId3" imgW="901440" imgH="215640" progId="Equation.3">
                  <p:embed/>
                </p:oleObj>
              </mc:Choice>
              <mc:Fallback>
                <p:oleObj name="Equation" r:id="rId3" imgW="90144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3" y="5410200"/>
                        <a:ext cx="2817813" cy="674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3" name="Object 7"/>
          <p:cNvGraphicFramePr>
            <a:graphicFrameLocks noChangeAspect="1"/>
          </p:cNvGraphicFramePr>
          <p:nvPr/>
        </p:nvGraphicFramePr>
        <p:xfrm>
          <a:off x="6024563" y="4711700"/>
          <a:ext cx="3516312" cy="1976438"/>
        </p:xfrm>
        <a:graphic>
          <a:graphicData uri="http://schemas.openxmlformats.org/presentationml/2006/ole">
            <mc:AlternateContent xmlns:mc="http://schemas.openxmlformats.org/markup-compatibility/2006">
              <mc:Choice xmlns:v="urn:schemas-microsoft-com:vml" Requires="v">
                <p:oleObj name="Equation" r:id="rId5" imgW="1650960" imgH="927000" progId="Equation.3">
                  <p:embed/>
                </p:oleObj>
              </mc:Choice>
              <mc:Fallback>
                <p:oleObj name="Equation" r:id="rId5" imgW="1650960" imgH="9270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4563" y="4711700"/>
                        <a:ext cx="3516312" cy="1976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4" name="Rectangle 8"/>
          <p:cNvSpPr>
            <a:spLocks noChangeArrowheads="1"/>
          </p:cNvSpPr>
          <p:nvPr/>
        </p:nvSpPr>
        <p:spPr bwMode="auto">
          <a:xfrm>
            <a:off x="7136475" y="5045825"/>
            <a:ext cx="1371600" cy="1295400"/>
          </a:xfrm>
          <a:prstGeom prst="rect">
            <a:avLst/>
          </a:prstGeom>
          <a:noFill/>
          <a:ln w="25400">
            <a:solidFill>
              <a:srgbClr val="FF0000"/>
            </a:solidFill>
            <a:prstDash val="dash"/>
            <a:miter lim="800000"/>
            <a:headEnd/>
            <a:tailEnd/>
          </a:ln>
        </p:spPr>
        <p:txBody>
          <a:bodyPr wrap="none" anchor="ctr"/>
          <a:lstStyle/>
          <a:p>
            <a:endParaRPr lang="en-US">
              <a:solidFill>
                <a:prstClr val="black"/>
              </a:solidFill>
            </a:endParaRPr>
          </a:p>
        </p:txBody>
      </p:sp>
      <p:sp>
        <p:nvSpPr>
          <p:cNvPr id="5125" name="Line 9"/>
          <p:cNvSpPr>
            <a:spLocks noChangeShapeType="1"/>
          </p:cNvSpPr>
          <p:nvPr/>
        </p:nvSpPr>
        <p:spPr bwMode="auto">
          <a:xfrm flipV="1">
            <a:off x="8153400" y="4648200"/>
            <a:ext cx="381000" cy="381000"/>
          </a:xfrm>
          <a:prstGeom prst="line">
            <a:avLst/>
          </a:prstGeom>
          <a:noFill/>
          <a:ln w="25400">
            <a:solidFill>
              <a:srgbClr val="FF0000"/>
            </a:solidFill>
            <a:prstDash val="dash"/>
            <a:round/>
            <a:headEnd/>
            <a:tailEnd/>
          </a:ln>
        </p:spPr>
        <p:txBody>
          <a:bodyPr/>
          <a:lstStyle/>
          <a:p>
            <a:endParaRPr lang="en-US">
              <a:solidFill>
                <a:prstClr val="black"/>
              </a:solidFill>
            </a:endParaRPr>
          </a:p>
        </p:txBody>
      </p:sp>
      <p:sp>
        <p:nvSpPr>
          <p:cNvPr id="5126" name="Text Box 10"/>
          <p:cNvSpPr txBox="1">
            <a:spLocks noChangeArrowheads="1"/>
          </p:cNvSpPr>
          <p:nvPr/>
        </p:nvSpPr>
        <p:spPr bwMode="auto">
          <a:xfrm>
            <a:off x="8534400" y="4267200"/>
            <a:ext cx="350838" cy="369888"/>
          </a:xfrm>
          <a:prstGeom prst="rect">
            <a:avLst/>
          </a:prstGeom>
          <a:noFill/>
          <a:ln w="9525">
            <a:noFill/>
            <a:miter lim="800000"/>
            <a:headEnd/>
            <a:tailEnd/>
          </a:ln>
        </p:spPr>
        <p:txBody>
          <a:bodyPr wrap="none">
            <a:spAutoFit/>
          </a:bodyPr>
          <a:lstStyle/>
          <a:p>
            <a:r>
              <a:rPr lang="en-US" b="1">
                <a:solidFill>
                  <a:prstClr val="black"/>
                </a:solidFill>
              </a:rPr>
              <a:t>K</a:t>
            </a:r>
          </a:p>
        </p:txBody>
      </p:sp>
      <p:sp>
        <p:nvSpPr>
          <p:cNvPr id="14" name="TextBox 13"/>
          <p:cNvSpPr txBox="1"/>
          <p:nvPr/>
        </p:nvSpPr>
        <p:spPr>
          <a:xfrm>
            <a:off x="1524003" y="6604000"/>
            <a:ext cx="1528763" cy="254000"/>
          </a:xfrm>
          <a:prstGeom prst="rect">
            <a:avLst/>
          </a:prstGeom>
          <a:noFill/>
        </p:spPr>
        <p:txBody>
          <a:bodyPr wrap="none">
            <a:spAutoFit/>
          </a:bodyPr>
          <a:lstStyle/>
          <a:p>
            <a:pPr>
              <a:defRPr/>
            </a:pPr>
            <a:r>
              <a:rPr lang="en-US" sz="1050" dirty="0">
                <a:solidFill>
                  <a:prstClr val="black"/>
                </a:solidFill>
              </a:rPr>
              <a:t>Slide Credit: </a:t>
            </a:r>
            <a:r>
              <a:rPr lang="en-US" sz="1050" dirty="0" err="1">
                <a:solidFill>
                  <a:prstClr val="black"/>
                </a:solidFill>
              </a:rPr>
              <a:t>Savarese</a:t>
            </a:r>
            <a:endParaRPr lang="en-US" sz="1050" dirty="0">
              <a:solidFill>
                <a:prstClr val="black"/>
              </a:solidFill>
            </a:endParaRPr>
          </a:p>
        </p:txBody>
      </p:sp>
      <p:sp>
        <p:nvSpPr>
          <p:cNvPr id="15" name="Rectangle 2"/>
          <p:cNvSpPr txBox="1">
            <a:spLocks noChangeArrowheads="1"/>
          </p:cNvSpPr>
          <p:nvPr/>
        </p:nvSpPr>
        <p:spPr>
          <a:xfrm>
            <a:off x="1981200" y="0"/>
            <a:ext cx="8229600" cy="914400"/>
          </a:xfrm>
          <a:prstGeom prst="rect">
            <a:avLst/>
          </a:prstGeom>
        </p:spPr>
        <p:txBody>
          <a:bodyPr/>
          <a:lstStyle/>
          <a:p>
            <a:pPr>
              <a:defRPr/>
            </a:pPr>
            <a:r>
              <a:rPr lang="en-US" sz="3600" dirty="0">
                <a:solidFill>
                  <a:prstClr val="black"/>
                </a:solidFill>
                <a:latin typeface="Calibri"/>
              </a:rPr>
              <a:t>Projection matrix</a:t>
            </a:r>
          </a:p>
        </p:txBody>
      </p:sp>
      <p:sp>
        <p:nvSpPr>
          <p:cNvPr id="5129" name="TextBox 17"/>
          <p:cNvSpPr txBox="1">
            <a:spLocks noChangeArrowheads="1"/>
          </p:cNvSpPr>
          <p:nvPr/>
        </p:nvSpPr>
        <p:spPr bwMode="auto">
          <a:xfrm>
            <a:off x="3043241" y="3276603"/>
            <a:ext cx="3076575" cy="1446213"/>
          </a:xfrm>
          <a:prstGeom prst="rect">
            <a:avLst/>
          </a:prstGeom>
          <a:noFill/>
          <a:ln w="9525">
            <a:noFill/>
            <a:miter lim="800000"/>
            <a:headEnd/>
            <a:tailEnd/>
          </a:ln>
        </p:spPr>
        <p:txBody>
          <a:bodyPr wrap="none">
            <a:spAutoFit/>
          </a:bodyPr>
          <a:lstStyle/>
          <a:p>
            <a:r>
              <a:rPr lang="en-US" sz="2400">
                <a:solidFill>
                  <a:prstClr val="black"/>
                </a:solidFill>
              </a:rPr>
              <a:t>Intrinsic Assumptions</a:t>
            </a:r>
          </a:p>
          <a:p>
            <a:pPr>
              <a:buFont typeface="Arial" charset="0"/>
              <a:buChar char="•"/>
            </a:pPr>
            <a:r>
              <a:rPr lang="en-US" sz="2400">
                <a:solidFill>
                  <a:prstClr val="black"/>
                </a:solidFill>
              </a:rPr>
              <a:t> </a:t>
            </a:r>
            <a:r>
              <a:rPr lang="en-US" sz="2000">
                <a:solidFill>
                  <a:prstClr val="black"/>
                </a:solidFill>
              </a:rPr>
              <a:t>Unit aspect ratio</a:t>
            </a:r>
          </a:p>
          <a:p>
            <a:pPr>
              <a:buFont typeface="Arial" charset="0"/>
              <a:buChar char="•"/>
            </a:pPr>
            <a:r>
              <a:rPr lang="en-US" sz="2000">
                <a:solidFill>
                  <a:prstClr val="black"/>
                </a:solidFill>
              </a:rPr>
              <a:t> Optical center at (0,0)</a:t>
            </a:r>
          </a:p>
          <a:p>
            <a:pPr>
              <a:buFont typeface="Arial" charset="0"/>
              <a:buChar char="•"/>
            </a:pPr>
            <a:r>
              <a:rPr lang="en-US" sz="2000">
                <a:solidFill>
                  <a:prstClr val="black"/>
                </a:solidFill>
              </a:rPr>
              <a:t> No skew</a:t>
            </a:r>
          </a:p>
        </p:txBody>
      </p:sp>
      <p:sp>
        <p:nvSpPr>
          <p:cNvPr id="5130" name="TextBox 20"/>
          <p:cNvSpPr txBox="1">
            <a:spLocks noChangeArrowheads="1"/>
          </p:cNvSpPr>
          <p:nvPr/>
        </p:nvSpPr>
        <p:spPr bwMode="auto">
          <a:xfrm>
            <a:off x="6096003" y="3276603"/>
            <a:ext cx="3179763" cy="1077913"/>
          </a:xfrm>
          <a:prstGeom prst="rect">
            <a:avLst/>
          </a:prstGeom>
          <a:noFill/>
          <a:ln w="9525">
            <a:noFill/>
            <a:miter lim="800000"/>
            <a:headEnd/>
            <a:tailEnd/>
          </a:ln>
        </p:spPr>
        <p:txBody>
          <a:bodyPr wrap="none">
            <a:spAutoFit/>
          </a:bodyPr>
          <a:lstStyle/>
          <a:p>
            <a:r>
              <a:rPr lang="en-US" sz="2400">
                <a:solidFill>
                  <a:prstClr val="black"/>
                </a:solidFill>
              </a:rPr>
              <a:t>Extrinsic Assumptions</a:t>
            </a:r>
          </a:p>
          <a:p>
            <a:pPr>
              <a:buFont typeface="Arial" charset="0"/>
              <a:buChar char="•"/>
            </a:pPr>
            <a:r>
              <a:rPr lang="en-US" sz="2000">
                <a:solidFill>
                  <a:prstClr val="black"/>
                </a:solidFill>
              </a:rPr>
              <a:t> No rotation</a:t>
            </a:r>
          </a:p>
          <a:p>
            <a:pPr>
              <a:buFont typeface="Arial" charset="0"/>
              <a:buChar char="•"/>
            </a:pPr>
            <a:r>
              <a:rPr lang="en-US" sz="2000">
                <a:solidFill>
                  <a:prstClr val="black"/>
                </a:solidFill>
              </a:rPr>
              <a:t> Camera at (0,0,0)</a:t>
            </a:r>
          </a:p>
        </p:txBody>
      </p:sp>
      <p:sp>
        <p:nvSpPr>
          <p:cNvPr id="22" name="Right Arrow 21"/>
          <p:cNvSpPr/>
          <p:nvPr/>
        </p:nvSpPr>
        <p:spPr>
          <a:xfrm>
            <a:off x="5562600" y="5562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132" name="Picture 2"/>
          <p:cNvPicPr>
            <a:picLocks noChangeAspect="1" noChangeArrowheads="1"/>
          </p:cNvPicPr>
          <p:nvPr/>
        </p:nvPicPr>
        <p:blipFill>
          <a:blip r:embed="rId7" cstate="print"/>
          <a:srcRect/>
          <a:stretch>
            <a:fillRect/>
          </a:stretch>
        </p:blipFill>
        <p:spPr bwMode="auto">
          <a:xfrm>
            <a:off x="2935288" y="762000"/>
            <a:ext cx="6056312" cy="2514600"/>
          </a:xfrm>
          <a:prstGeom prst="rect">
            <a:avLst/>
          </a:prstGeom>
          <a:noFill/>
          <a:ln w="9525">
            <a:noFill/>
            <a:miter lim="800000"/>
            <a:headEnd/>
            <a:tailEnd/>
          </a:ln>
        </p:spPr>
      </p:pic>
      <p:sp>
        <p:nvSpPr>
          <p:cNvPr id="13" name="TextBox 12"/>
          <p:cNvSpPr txBox="1"/>
          <p:nvPr/>
        </p:nvSpPr>
        <p:spPr>
          <a:xfrm>
            <a:off x="7962900" y="1236662"/>
            <a:ext cx="381000" cy="381000"/>
          </a:xfrm>
          <a:prstGeom prst="rect">
            <a:avLst/>
          </a:prstGeom>
          <a:solidFill>
            <a:schemeClr val="bg1"/>
          </a:solidFill>
        </p:spPr>
        <p:txBody>
          <a:bodyPr wrap="square" rtlCol="0">
            <a:spAutoFit/>
          </a:bodyPr>
          <a:lstStyle/>
          <a:p>
            <a:r>
              <a:rPr lang="en-US" dirty="0">
                <a:solidFill>
                  <a:prstClr val="black"/>
                </a:solidFill>
              </a:rPr>
              <a:t>X</a:t>
            </a:r>
          </a:p>
        </p:txBody>
      </p:sp>
      <p:sp>
        <p:nvSpPr>
          <p:cNvPr id="16" name="TextBox 15"/>
          <p:cNvSpPr txBox="1"/>
          <p:nvPr/>
        </p:nvSpPr>
        <p:spPr>
          <a:xfrm>
            <a:off x="3032859" y="2357543"/>
            <a:ext cx="401637" cy="369332"/>
          </a:xfrm>
          <a:prstGeom prst="rect">
            <a:avLst/>
          </a:prstGeom>
          <a:solidFill>
            <a:schemeClr val="bg1"/>
          </a:solidFill>
        </p:spPr>
        <p:txBody>
          <a:bodyPr wrap="square" rtlCol="0">
            <a:spAutoFit/>
          </a:bodyPr>
          <a:lstStyle/>
          <a:p>
            <a:r>
              <a:rPr lang="en-US" dirty="0">
                <a:solidFill>
                  <a:prstClr val="black"/>
                </a:solidFill>
              </a:rPr>
              <a:t>x</a:t>
            </a:r>
          </a:p>
        </p:txBody>
      </p:sp>
    </p:spTree>
    <p:extLst>
      <p:ext uri="{BB962C8B-B14F-4D97-AF65-F5344CB8AC3E}">
        <p14:creationId xmlns:p14="http://schemas.microsoft.com/office/powerpoint/2010/main" val="24162717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4"/>
          <p:cNvGraphicFramePr>
            <a:graphicFrameLocks noChangeAspect="1"/>
          </p:cNvGraphicFramePr>
          <p:nvPr/>
        </p:nvGraphicFramePr>
        <p:xfrm>
          <a:off x="2590803" y="5410200"/>
          <a:ext cx="2817813" cy="674688"/>
        </p:xfrm>
        <a:graphic>
          <a:graphicData uri="http://schemas.openxmlformats.org/presentationml/2006/ole">
            <mc:AlternateContent xmlns:mc="http://schemas.openxmlformats.org/markup-compatibility/2006">
              <mc:Choice xmlns:v="urn:schemas-microsoft-com:vml" Requires="v">
                <p:oleObj name="Equation" r:id="rId3" imgW="901440" imgH="215640" progId="Equation.3">
                  <p:embed/>
                </p:oleObj>
              </mc:Choice>
              <mc:Fallback>
                <p:oleObj name="Equation" r:id="rId3" imgW="90144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3" y="5410200"/>
                        <a:ext cx="2817813" cy="674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3" name="Object 7"/>
          <p:cNvGraphicFramePr>
            <a:graphicFrameLocks noChangeAspect="1"/>
          </p:cNvGraphicFramePr>
          <p:nvPr/>
        </p:nvGraphicFramePr>
        <p:xfrm>
          <a:off x="6024563" y="4711700"/>
          <a:ext cx="3516312" cy="1976438"/>
        </p:xfrm>
        <a:graphic>
          <a:graphicData uri="http://schemas.openxmlformats.org/presentationml/2006/ole">
            <mc:AlternateContent xmlns:mc="http://schemas.openxmlformats.org/markup-compatibility/2006">
              <mc:Choice xmlns:v="urn:schemas-microsoft-com:vml" Requires="v">
                <p:oleObj name="Equation" r:id="rId5" imgW="1650960" imgH="927000" progId="Equation.3">
                  <p:embed/>
                </p:oleObj>
              </mc:Choice>
              <mc:Fallback>
                <p:oleObj name="Equation" r:id="rId5" imgW="1650960" imgH="9270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24563" y="4711700"/>
                        <a:ext cx="3516312" cy="1976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TextBox 13"/>
          <p:cNvSpPr txBox="1"/>
          <p:nvPr/>
        </p:nvSpPr>
        <p:spPr>
          <a:xfrm>
            <a:off x="1524003" y="6604000"/>
            <a:ext cx="1528763" cy="254000"/>
          </a:xfrm>
          <a:prstGeom prst="rect">
            <a:avLst/>
          </a:prstGeom>
          <a:noFill/>
        </p:spPr>
        <p:txBody>
          <a:bodyPr wrap="none">
            <a:spAutoFit/>
          </a:bodyPr>
          <a:lstStyle/>
          <a:p>
            <a:pPr>
              <a:defRPr/>
            </a:pPr>
            <a:r>
              <a:rPr lang="en-US" sz="1050" dirty="0">
                <a:solidFill>
                  <a:prstClr val="black"/>
                </a:solidFill>
              </a:rPr>
              <a:t>Slide Credit: </a:t>
            </a:r>
            <a:r>
              <a:rPr lang="en-US" sz="1050" dirty="0" err="1">
                <a:solidFill>
                  <a:prstClr val="black"/>
                </a:solidFill>
              </a:rPr>
              <a:t>Savarese</a:t>
            </a:r>
            <a:endParaRPr lang="en-US" sz="1050" dirty="0">
              <a:solidFill>
                <a:prstClr val="black"/>
              </a:solidFill>
            </a:endParaRPr>
          </a:p>
        </p:txBody>
      </p:sp>
      <p:sp>
        <p:nvSpPr>
          <p:cNvPr id="15" name="Rectangle 2"/>
          <p:cNvSpPr txBox="1">
            <a:spLocks noChangeArrowheads="1"/>
          </p:cNvSpPr>
          <p:nvPr/>
        </p:nvSpPr>
        <p:spPr>
          <a:xfrm>
            <a:off x="1981200" y="0"/>
            <a:ext cx="8229600" cy="914400"/>
          </a:xfrm>
          <a:prstGeom prst="rect">
            <a:avLst/>
          </a:prstGeom>
        </p:spPr>
        <p:txBody>
          <a:bodyPr/>
          <a:lstStyle/>
          <a:p>
            <a:pPr>
              <a:defRPr/>
            </a:pPr>
            <a:r>
              <a:rPr lang="en-US" sz="3600" dirty="0">
                <a:solidFill>
                  <a:prstClr val="black"/>
                </a:solidFill>
                <a:latin typeface="Calibri"/>
              </a:rPr>
              <a:t>Projection matrix</a:t>
            </a:r>
          </a:p>
        </p:txBody>
      </p:sp>
      <p:sp>
        <p:nvSpPr>
          <p:cNvPr id="5129" name="TextBox 17"/>
          <p:cNvSpPr txBox="1">
            <a:spLocks noChangeArrowheads="1"/>
          </p:cNvSpPr>
          <p:nvPr/>
        </p:nvSpPr>
        <p:spPr bwMode="auto">
          <a:xfrm>
            <a:off x="3043241" y="3276603"/>
            <a:ext cx="3076575" cy="1446213"/>
          </a:xfrm>
          <a:prstGeom prst="rect">
            <a:avLst/>
          </a:prstGeom>
          <a:noFill/>
          <a:ln w="9525">
            <a:noFill/>
            <a:miter lim="800000"/>
            <a:headEnd/>
            <a:tailEnd/>
          </a:ln>
        </p:spPr>
        <p:txBody>
          <a:bodyPr wrap="none">
            <a:spAutoFit/>
          </a:bodyPr>
          <a:lstStyle/>
          <a:p>
            <a:r>
              <a:rPr lang="en-US" sz="2400">
                <a:solidFill>
                  <a:prstClr val="black"/>
                </a:solidFill>
              </a:rPr>
              <a:t>Intrinsic Assumptions</a:t>
            </a:r>
          </a:p>
          <a:p>
            <a:pPr>
              <a:buFont typeface="Arial" charset="0"/>
              <a:buChar char="•"/>
            </a:pPr>
            <a:r>
              <a:rPr lang="en-US" sz="2400">
                <a:solidFill>
                  <a:prstClr val="black"/>
                </a:solidFill>
              </a:rPr>
              <a:t> </a:t>
            </a:r>
            <a:r>
              <a:rPr lang="en-US" sz="2000">
                <a:solidFill>
                  <a:prstClr val="black"/>
                </a:solidFill>
              </a:rPr>
              <a:t>Unit aspect ratio</a:t>
            </a:r>
          </a:p>
          <a:p>
            <a:pPr>
              <a:buFont typeface="Arial" charset="0"/>
              <a:buChar char="•"/>
            </a:pPr>
            <a:r>
              <a:rPr lang="en-US" sz="2000">
                <a:solidFill>
                  <a:prstClr val="black"/>
                </a:solidFill>
              </a:rPr>
              <a:t> Optical center at (0,0)</a:t>
            </a:r>
          </a:p>
          <a:p>
            <a:pPr>
              <a:buFont typeface="Arial" charset="0"/>
              <a:buChar char="•"/>
            </a:pPr>
            <a:r>
              <a:rPr lang="en-US" sz="2000">
                <a:solidFill>
                  <a:prstClr val="black"/>
                </a:solidFill>
              </a:rPr>
              <a:t> No skew</a:t>
            </a:r>
          </a:p>
        </p:txBody>
      </p:sp>
      <p:sp>
        <p:nvSpPr>
          <p:cNvPr id="5130" name="TextBox 20"/>
          <p:cNvSpPr txBox="1">
            <a:spLocks noChangeArrowheads="1"/>
          </p:cNvSpPr>
          <p:nvPr/>
        </p:nvSpPr>
        <p:spPr bwMode="auto">
          <a:xfrm>
            <a:off x="6096003" y="3276603"/>
            <a:ext cx="3179763" cy="1077913"/>
          </a:xfrm>
          <a:prstGeom prst="rect">
            <a:avLst/>
          </a:prstGeom>
          <a:noFill/>
          <a:ln w="9525">
            <a:noFill/>
            <a:miter lim="800000"/>
            <a:headEnd/>
            <a:tailEnd/>
          </a:ln>
        </p:spPr>
        <p:txBody>
          <a:bodyPr wrap="none">
            <a:spAutoFit/>
          </a:bodyPr>
          <a:lstStyle/>
          <a:p>
            <a:r>
              <a:rPr lang="en-US" sz="2400">
                <a:solidFill>
                  <a:prstClr val="black"/>
                </a:solidFill>
              </a:rPr>
              <a:t>Extrinsic Assumptions</a:t>
            </a:r>
          </a:p>
          <a:p>
            <a:pPr>
              <a:buFont typeface="Arial" charset="0"/>
              <a:buChar char="•"/>
            </a:pPr>
            <a:r>
              <a:rPr lang="en-US" sz="2000">
                <a:solidFill>
                  <a:prstClr val="black"/>
                </a:solidFill>
              </a:rPr>
              <a:t> No rotation</a:t>
            </a:r>
          </a:p>
          <a:p>
            <a:pPr>
              <a:buFont typeface="Arial" charset="0"/>
              <a:buChar char="•"/>
            </a:pPr>
            <a:r>
              <a:rPr lang="en-US" sz="2000">
                <a:solidFill>
                  <a:prstClr val="black"/>
                </a:solidFill>
              </a:rPr>
              <a:t> Camera at (0,0,0)</a:t>
            </a:r>
          </a:p>
        </p:txBody>
      </p:sp>
      <p:sp>
        <p:nvSpPr>
          <p:cNvPr id="22" name="Right Arrow 21"/>
          <p:cNvSpPr/>
          <p:nvPr/>
        </p:nvSpPr>
        <p:spPr>
          <a:xfrm>
            <a:off x="5562600" y="5562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pic>
        <p:nvPicPr>
          <p:cNvPr id="5132" name="Picture 2"/>
          <p:cNvPicPr>
            <a:picLocks noChangeAspect="1" noChangeArrowheads="1"/>
          </p:cNvPicPr>
          <p:nvPr/>
        </p:nvPicPr>
        <p:blipFill>
          <a:blip r:embed="rId7" cstate="print"/>
          <a:srcRect/>
          <a:stretch>
            <a:fillRect/>
          </a:stretch>
        </p:blipFill>
        <p:spPr bwMode="auto">
          <a:xfrm>
            <a:off x="2935288" y="762000"/>
            <a:ext cx="6056312" cy="2514600"/>
          </a:xfrm>
          <a:prstGeom prst="rect">
            <a:avLst/>
          </a:prstGeom>
          <a:noFill/>
          <a:ln w="9525">
            <a:noFill/>
            <a:miter lim="800000"/>
            <a:headEnd/>
            <a:tailEnd/>
          </a:ln>
        </p:spPr>
      </p:pic>
      <p:sp>
        <p:nvSpPr>
          <p:cNvPr id="13" name="TextBox 12"/>
          <p:cNvSpPr txBox="1"/>
          <p:nvPr/>
        </p:nvSpPr>
        <p:spPr>
          <a:xfrm>
            <a:off x="7962900" y="1236662"/>
            <a:ext cx="381000" cy="381000"/>
          </a:xfrm>
          <a:prstGeom prst="rect">
            <a:avLst/>
          </a:prstGeom>
          <a:solidFill>
            <a:schemeClr val="bg1"/>
          </a:solidFill>
        </p:spPr>
        <p:txBody>
          <a:bodyPr wrap="square" rtlCol="0">
            <a:spAutoFit/>
          </a:bodyPr>
          <a:lstStyle/>
          <a:p>
            <a:r>
              <a:rPr lang="en-US" dirty="0">
                <a:solidFill>
                  <a:prstClr val="black"/>
                </a:solidFill>
              </a:rPr>
              <a:t>X</a:t>
            </a:r>
          </a:p>
        </p:txBody>
      </p:sp>
      <p:sp>
        <p:nvSpPr>
          <p:cNvPr id="16" name="TextBox 15"/>
          <p:cNvSpPr txBox="1"/>
          <p:nvPr/>
        </p:nvSpPr>
        <p:spPr>
          <a:xfrm>
            <a:off x="3032859" y="2357543"/>
            <a:ext cx="401637" cy="369332"/>
          </a:xfrm>
          <a:prstGeom prst="rect">
            <a:avLst/>
          </a:prstGeom>
          <a:solidFill>
            <a:schemeClr val="bg1"/>
          </a:solidFill>
        </p:spPr>
        <p:txBody>
          <a:bodyPr wrap="square" rtlCol="0">
            <a:spAutoFit/>
          </a:bodyPr>
          <a:lstStyle/>
          <a:p>
            <a:r>
              <a:rPr lang="en-US" dirty="0">
                <a:solidFill>
                  <a:prstClr val="black"/>
                </a:solidFill>
              </a:rPr>
              <a:t>x</a:t>
            </a:r>
          </a:p>
        </p:txBody>
      </p:sp>
    </p:spTree>
    <p:extLst>
      <p:ext uri="{BB962C8B-B14F-4D97-AF65-F5344CB8AC3E}">
        <p14:creationId xmlns:p14="http://schemas.microsoft.com/office/powerpoint/2010/main" val="21901459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Remove assumption: center pixel is (0,0)</a:t>
            </a:r>
          </a:p>
        </p:txBody>
      </p:sp>
      <p:graphicFrame>
        <p:nvGraphicFramePr>
          <p:cNvPr id="6146" name="Object 4"/>
          <p:cNvGraphicFramePr>
            <a:graphicFrameLocks noChangeAspect="1"/>
          </p:cNvGraphicFramePr>
          <p:nvPr/>
        </p:nvGraphicFramePr>
        <p:xfrm>
          <a:off x="2581278" y="3810000"/>
          <a:ext cx="2817813" cy="674688"/>
        </p:xfrm>
        <a:graphic>
          <a:graphicData uri="http://schemas.openxmlformats.org/presentationml/2006/ole">
            <mc:AlternateContent xmlns:mc="http://schemas.openxmlformats.org/markup-compatibility/2006">
              <mc:Choice xmlns:v="urn:schemas-microsoft-com:vml" Requires="v">
                <p:oleObj name="Equation" r:id="rId2" imgW="901440" imgH="215640" progId="Equation.3">
                  <p:embed/>
                </p:oleObj>
              </mc:Choice>
              <mc:Fallback>
                <p:oleObj name="Equation" r:id="rId2" imgW="901440" imgH="21564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278" y="3810000"/>
                        <a:ext cx="2817813" cy="674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7" name="Object 7"/>
          <p:cNvGraphicFramePr>
            <a:graphicFrameLocks noChangeAspect="1"/>
          </p:cNvGraphicFramePr>
          <p:nvPr/>
        </p:nvGraphicFramePr>
        <p:xfrm>
          <a:off x="6169028" y="3111500"/>
          <a:ext cx="3654425" cy="1976438"/>
        </p:xfrm>
        <a:graphic>
          <a:graphicData uri="http://schemas.openxmlformats.org/presentationml/2006/ole">
            <mc:AlternateContent xmlns:mc="http://schemas.openxmlformats.org/markup-compatibility/2006">
              <mc:Choice xmlns:v="urn:schemas-microsoft-com:vml" Requires="v">
                <p:oleObj name="Equation" r:id="rId4" imgW="1714320" imgH="927000" progId="Equation.3">
                  <p:embed/>
                </p:oleObj>
              </mc:Choice>
              <mc:Fallback>
                <p:oleObj name="Equation" r:id="rId4" imgW="1714320" imgH="9270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9028" y="3111500"/>
                        <a:ext cx="3654425" cy="1976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49" name="Rectangle 8"/>
          <p:cNvSpPr>
            <a:spLocks noChangeArrowheads="1"/>
          </p:cNvSpPr>
          <p:nvPr/>
        </p:nvSpPr>
        <p:spPr bwMode="auto">
          <a:xfrm>
            <a:off x="7331825" y="3352800"/>
            <a:ext cx="1371600" cy="1371600"/>
          </a:xfrm>
          <a:prstGeom prst="rect">
            <a:avLst/>
          </a:prstGeom>
          <a:noFill/>
          <a:ln w="25400">
            <a:solidFill>
              <a:srgbClr val="FF0000"/>
            </a:solidFill>
            <a:prstDash val="dash"/>
            <a:miter lim="800000"/>
            <a:headEnd/>
            <a:tailEnd/>
          </a:ln>
        </p:spPr>
        <p:txBody>
          <a:bodyPr wrap="none" anchor="ctr"/>
          <a:lstStyle/>
          <a:p>
            <a:endParaRPr lang="en-US">
              <a:solidFill>
                <a:prstClr val="black"/>
              </a:solidFill>
            </a:endParaRPr>
          </a:p>
        </p:txBody>
      </p:sp>
      <p:sp>
        <p:nvSpPr>
          <p:cNvPr id="6150" name="TextBox 9"/>
          <p:cNvSpPr txBox="1">
            <a:spLocks noChangeArrowheads="1"/>
          </p:cNvSpPr>
          <p:nvPr/>
        </p:nvSpPr>
        <p:spPr bwMode="auto">
          <a:xfrm>
            <a:off x="3033716" y="1676400"/>
            <a:ext cx="3076575" cy="1138238"/>
          </a:xfrm>
          <a:prstGeom prst="rect">
            <a:avLst/>
          </a:prstGeom>
          <a:noFill/>
          <a:ln w="9525">
            <a:noFill/>
            <a:miter lim="800000"/>
            <a:headEnd/>
            <a:tailEnd/>
          </a:ln>
        </p:spPr>
        <p:txBody>
          <a:bodyPr wrap="none">
            <a:spAutoFit/>
          </a:bodyPr>
          <a:lstStyle/>
          <a:p>
            <a:r>
              <a:rPr lang="en-US" sz="2400">
                <a:solidFill>
                  <a:prstClr val="black"/>
                </a:solidFill>
              </a:rPr>
              <a:t>Intrinsic Assumptions</a:t>
            </a:r>
          </a:p>
          <a:p>
            <a:pPr>
              <a:buFont typeface="Arial" charset="0"/>
              <a:buChar char="•"/>
            </a:pPr>
            <a:r>
              <a:rPr lang="en-US" sz="2400">
                <a:solidFill>
                  <a:prstClr val="black"/>
                </a:solidFill>
              </a:rPr>
              <a:t> </a:t>
            </a:r>
            <a:r>
              <a:rPr lang="en-US" sz="2000">
                <a:solidFill>
                  <a:prstClr val="black"/>
                </a:solidFill>
              </a:rPr>
              <a:t>Unit aspect ratio</a:t>
            </a:r>
          </a:p>
          <a:p>
            <a:pPr>
              <a:buFont typeface="Arial" charset="0"/>
              <a:buChar char="•"/>
            </a:pPr>
            <a:r>
              <a:rPr lang="en-US" sz="2000">
                <a:solidFill>
                  <a:prstClr val="black"/>
                </a:solidFill>
              </a:rPr>
              <a:t> No skew</a:t>
            </a:r>
          </a:p>
        </p:txBody>
      </p:sp>
      <p:sp>
        <p:nvSpPr>
          <p:cNvPr id="6151" name="TextBox 10"/>
          <p:cNvSpPr txBox="1">
            <a:spLocks noChangeArrowheads="1"/>
          </p:cNvSpPr>
          <p:nvPr/>
        </p:nvSpPr>
        <p:spPr bwMode="auto">
          <a:xfrm>
            <a:off x="6086478" y="1676403"/>
            <a:ext cx="3179763" cy="1077913"/>
          </a:xfrm>
          <a:prstGeom prst="rect">
            <a:avLst/>
          </a:prstGeom>
          <a:noFill/>
          <a:ln w="9525">
            <a:noFill/>
            <a:miter lim="800000"/>
            <a:headEnd/>
            <a:tailEnd/>
          </a:ln>
        </p:spPr>
        <p:txBody>
          <a:bodyPr wrap="none">
            <a:spAutoFit/>
          </a:bodyPr>
          <a:lstStyle/>
          <a:p>
            <a:r>
              <a:rPr lang="en-US" sz="2400">
                <a:solidFill>
                  <a:prstClr val="black"/>
                </a:solidFill>
              </a:rPr>
              <a:t>Extrinsic Assumptions</a:t>
            </a:r>
          </a:p>
          <a:p>
            <a:pPr>
              <a:buFont typeface="Arial" charset="0"/>
              <a:buChar char="•"/>
            </a:pPr>
            <a:r>
              <a:rPr lang="en-US" sz="2000">
                <a:solidFill>
                  <a:prstClr val="black"/>
                </a:solidFill>
              </a:rPr>
              <a:t> No rotation</a:t>
            </a:r>
          </a:p>
          <a:p>
            <a:pPr>
              <a:buFont typeface="Arial" charset="0"/>
              <a:buChar char="•"/>
            </a:pPr>
            <a:r>
              <a:rPr lang="en-US" sz="2000">
                <a:solidFill>
                  <a:prstClr val="black"/>
                </a:solidFill>
              </a:rPr>
              <a:t> Camera at (0,0,0)</a:t>
            </a:r>
          </a:p>
        </p:txBody>
      </p:sp>
      <p:sp>
        <p:nvSpPr>
          <p:cNvPr id="12" name="Right Arrow 11"/>
          <p:cNvSpPr/>
          <p:nvPr/>
        </p:nvSpPr>
        <p:spPr>
          <a:xfrm>
            <a:off x="5638800" y="3962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32963152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itle 1"/>
          <p:cNvSpPr>
            <a:spLocks noGrp="1"/>
          </p:cNvSpPr>
          <p:nvPr>
            <p:ph type="title"/>
          </p:nvPr>
        </p:nvSpPr>
        <p:spPr/>
        <p:txBody>
          <a:bodyPr/>
          <a:lstStyle/>
          <a:p>
            <a:r>
              <a:rPr lang="en-US" dirty="0"/>
              <a:t>Remove assumption: square pixels</a:t>
            </a:r>
          </a:p>
        </p:txBody>
      </p:sp>
      <p:graphicFrame>
        <p:nvGraphicFramePr>
          <p:cNvPr id="7170" name="Object 4"/>
          <p:cNvGraphicFramePr>
            <a:graphicFrameLocks noChangeAspect="1"/>
          </p:cNvGraphicFramePr>
          <p:nvPr/>
        </p:nvGraphicFramePr>
        <p:xfrm>
          <a:off x="2581278" y="3810000"/>
          <a:ext cx="2817813" cy="674688"/>
        </p:xfrm>
        <a:graphic>
          <a:graphicData uri="http://schemas.openxmlformats.org/presentationml/2006/ole">
            <mc:AlternateContent xmlns:mc="http://schemas.openxmlformats.org/markup-compatibility/2006">
              <mc:Choice xmlns:v="urn:schemas-microsoft-com:vml" Requires="v">
                <p:oleObj name="Equation" r:id="rId2" imgW="901440" imgH="215640" progId="Equation.3">
                  <p:embed/>
                </p:oleObj>
              </mc:Choice>
              <mc:Fallback>
                <p:oleObj name="Equation" r:id="rId2" imgW="901440" imgH="21564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278" y="3810000"/>
                        <a:ext cx="2817813" cy="674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1" name="Object 7"/>
          <p:cNvGraphicFramePr>
            <a:graphicFrameLocks noChangeAspect="1"/>
          </p:cNvGraphicFramePr>
          <p:nvPr/>
        </p:nvGraphicFramePr>
        <p:xfrm>
          <a:off x="6142041" y="3073400"/>
          <a:ext cx="3652837" cy="1976438"/>
        </p:xfrm>
        <a:graphic>
          <a:graphicData uri="http://schemas.openxmlformats.org/presentationml/2006/ole">
            <mc:AlternateContent xmlns:mc="http://schemas.openxmlformats.org/markup-compatibility/2006">
              <mc:Choice xmlns:v="urn:schemas-microsoft-com:vml" Requires="v">
                <p:oleObj name="Equation" r:id="rId4" imgW="1714320" imgH="927000" progId="Equation.3">
                  <p:embed/>
                </p:oleObj>
              </mc:Choice>
              <mc:Fallback>
                <p:oleObj name="Equation" r:id="rId4" imgW="1714320" imgH="9270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2041" y="3073400"/>
                        <a:ext cx="3652837" cy="1976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73" name="Rectangle 8"/>
          <p:cNvSpPr>
            <a:spLocks noChangeArrowheads="1"/>
          </p:cNvSpPr>
          <p:nvPr/>
        </p:nvSpPr>
        <p:spPr bwMode="auto">
          <a:xfrm>
            <a:off x="7272250" y="3352800"/>
            <a:ext cx="1447800" cy="1371600"/>
          </a:xfrm>
          <a:prstGeom prst="rect">
            <a:avLst/>
          </a:prstGeom>
          <a:noFill/>
          <a:ln w="25400">
            <a:solidFill>
              <a:srgbClr val="FF0000"/>
            </a:solidFill>
            <a:prstDash val="dash"/>
            <a:miter lim="800000"/>
            <a:headEnd/>
            <a:tailEnd/>
          </a:ln>
        </p:spPr>
        <p:txBody>
          <a:bodyPr wrap="none" anchor="ctr"/>
          <a:lstStyle/>
          <a:p>
            <a:endParaRPr lang="en-US">
              <a:solidFill>
                <a:prstClr val="black"/>
              </a:solidFill>
            </a:endParaRPr>
          </a:p>
        </p:txBody>
      </p:sp>
      <p:sp>
        <p:nvSpPr>
          <p:cNvPr id="7174" name="TextBox 9"/>
          <p:cNvSpPr txBox="1">
            <a:spLocks noChangeArrowheads="1"/>
          </p:cNvSpPr>
          <p:nvPr/>
        </p:nvSpPr>
        <p:spPr bwMode="auto">
          <a:xfrm>
            <a:off x="3033716" y="1676400"/>
            <a:ext cx="3076575" cy="769938"/>
          </a:xfrm>
          <a:prstGeom prst="rect">
            <a:avLst/>
          </a:prstGeom>
          <a:noFill/>
          <a:ln w="9525">
            <a:noFill/>
            <a:miter lim="800000"/>
            <a:headEnd/>
            <a:tailEnd/>
          </a:ln>
        </p:spPr>
        <p:txBody>
          <a:bodyPr wrap="none">
            <a:spAutoFit/>
          </a:bodyPr>
          <a:lstStyle/>
          <a:p>
            <a:r>
              <a:rPr lang="en-US" sz="2400">
                <a:solidFill>
                  <a:prstClr val="black"/>
                </a:solidFill>
              </a:rPr>
              <a:t>Intrinsic Assumptions</a:t>
            </a:r>
          </a:p>
          <a:p>
            <a:pPr>
              <a:buFont typeface="Arial" charset="0"/>
              <a:buChar char="•"/>
            </a:pPr>
            <a:r>
              <a:rPr lang="en-US" sz="2000">
                <a:solidFill>
                  <a:prstClr val="black"/>
                </a:solidFill>
              </a:rPr>
              <a:t> No skew</a:t>
            </a:r>
          </a:p>
        </p:txBody>
      </p:sp>
      <p:sp>
        <p:nvSpPr>
          <p:cNvPr id="7175" name="TextBox 10"/>
          <p:cNvSpPr txBox="1">
            <a:spLocks noChangeArrowheads="1"/>
          </p:cNvSpPr>
          <p:nvPr/>
        </p:nvSpPr>
        <p:spPr bwMode="auto">
          <a:xfrm>
            <a:off x="6086478" y="1676403"/>
            <a:ext cx="3179763" cy="1077913"/>
          </a:xfrm>
          <a:prstGeom prst="rect">
            <a:avLst/>
          </a:prstGeom>
          <a:noFill/>
          <a:ln w="9525">
            <a:noFill/>
            <a:miter lim="800000"/>
            <a:headEnd/>
            <a:tailEnd/>
          </a:ln>
        </p:spPr>
        <p:txBody>
          <a:bodyPr wrap="none">
            <a:spAutoFit/>
          </a:bodyPr>
          <a:lstStyle/>
          <a:p>
            <a:r>
              <a:rPr lang="en-US" sz="2400">
                <a:solidFill>
                  <a:prstClr val="black"/>
                </a:solidFill>
              </a:rPr>
              <a:t>Extrinsic Assumptions</a:t>
            </a:r>
          </a:p>
          <a:p>
            <a:pPr>
              <a:buFont typeface="Arial" charset="0"/>
              <a:buChar char="•"/>
            </a:pPr>
            <a:r>
              <a:rPr lang="en-US" sz="2000">
                <a:solidFill>
                  <a:prstClr val="black"/>
                </a:solidFill>
              </a:rPr>
              <a:t> No rotation</a:t>
            </a:r>
          </a:p>
          <a:p>
            <a:pPr>
              <a:buFont typeface="Arial" charset="0"/>
              <a:buChar char="•"/>
            </a:pPr>
            <a:r>
              <a:rPr lang="en-US" sz="2000">
                <a:solidFill>
                  <a:prstClr val="black"/>
                </a:solidFill>
              </a:rPr>
              <a:t> Camera at (0,0,0)</a:t>
            </a:r>
          </a:p>
        </p:txBody>
      </p:sp>
      <p:sp>
        <p:nvSpPr>
          <p:cNvPr id="12" name="Right Arrow 11"/>
          <p:cNvSpPr/>
          <p:nvPr/>
        </p:nvSpPr>
        <p:spPr>
          <a:xfrm>
            <a:off x="5562600" y="3962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10391685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Remove assumption: non-skewed pixels</a:t>
            </a:r>
          </a:p>
        </p:txBody>
      </p:sp>
      <p:graphicFrame>
        <p:nvGraphicFramePr>
          <p:cNvPr id="8194" name="Object 4"/>
          <p:cNvGraphicFramePr>
            <a:graphicFrameLocks noChangeAspect="1"/>
          </p:cNvGraphicFramePr>
          <p:nvPr/>
        </p:nvGraphicFramePr>
        <p:xfrm>
          <a:off x="2581278" y="3810000"/>
          <a:ext cx="2817813" cy="674688"/>
        </p:xfrm>
        <a:graphic>
          <a:graphicData uri="http://schemas.openxmlformats.org/presentationml/2006/ole">
            <mc:AlternateContent xmlns:mc="http://schemas.openxmlformats.org/markup-compatibility/2006">
              <mc:Choice xmlns:v="urn:schemas-microsoft-com:vml" Requires="v">
                <p:oleObj name="Equation" r:id="rId2" imgW="901440" imgH="215640" progId="Equation.3">
                  <p:embed/>
                </p:oleObj>
              </mc:Choice>
              <mc:Fallback>
                <p:oleObj name="Equation" r:id="rId2" imgW="901440" imgH="21564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278" y="3810000"/>
                        <a:ext cx="2817813" cy="674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5" name="Object 7"/>
          <p:cNvGraphicFramePr>
            <a:graphicFrameLocks noChangeAspect="1"/>
          </p:cNvGraphicFramePr>
          <p:nvPr/>
        </p:nvGraphicFramePr>
        <p:xfrm>
          <a:off x="6167441" y="3111500"/>
          <a:ext cx="3654425" cy="1976438"/>
        </p:xfrm>
        <a:graphic>
          <a:graphicData uri="http://schemas.openxmlformats.org/presentationml/2006/ole">
            <mc:AlternateContent xmlns:mc="http://schemas.openxmlformats.org/markup-compatibility/2006">
              <mc:Choice xmlns:v="urn:schemas-microsoft-com:vml" Requires="v">
                <p:oleObj name="Equation" r:id="rId4" imgW="1714320" imgH="927000" progId="Equation.3">
                  <p:embed/>
                </p:oleObj>
              </mc:Choice>
              <mc:Fallback>
                <p:oleObj name="Equation" r:id="rId4" imgW="1714320" imgH="9270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7441" y="3111500"/>
                        <a:ext cx="3654425" cy="1976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197" name="Rectangle 8"/>
          <p:cNvSpPr>
            <a:spLocks noChangeArrowheads="1"/>
          </p:cNvSpPr>
          <p:nvPr/>
        </p:nvSpPr>
        <p:spPr bwMode="auto">
          <a:xfrm>
            <a:off x="7272250" y="3386050"/>
            <a:ext cx="1447800" cy="1371600"/>
          </a:xfrm>
          <a:prstGeom prst="rect">
            <a:avLst/>
          </a:prstGeom>
          <a:noFill/>
          <a:ln w="25400">
            <a:solidFill>
              <a:srgbClr val="FF0000"/>
            </a:solidFill>
            <a:prstDash val="dash"/>
            <a:miter lim="800000"/>
            <a:headEnd/>
            <a:tailEnd/>
          </a:ln>
        </p:spPr>
        <p:txBody>
          <a:bodyPr wrap="none" anchor="ctr"/>
          <a:lstStyle/>
          <a:p>
            <a:endParaRPr lang="en-US">
              <a:solidFill>
                <a:prstClr val="black"/>
              </a:solidFill>
            </a:endParaRPr>
          </a:p>
        </p:txBody>
      </p:sp>
      <p:sp>
        <p:nvSpPr>
          <p:cNvPr id="8198" name="TextBox 9"/>
          <p:cNvSpPr txBox="1">
            <a:spLocks noChangeArrowheads="1"/>
          </p:cNvSpPr>
          <p:nvPr/>
        </p:nvSpPr>
        <p:spPr bwMode="auto">
          <a:xfrm>
            <a:off x="3033716" y="1676403"/>
            <a:ext cx="3076575" cy="461963"/>
          </a:xfrm>
          <a:prstGeom prst="rect">
            <a:avLst/>
          </a:prstGeom>
          <a:noFill/>
          <a:ln w="9525">
            <a:noFill/>
            <a:miter lim="800000"/>
            <a:headEnd/>
            <a:tailEnd/>
          </a:ln>
        </p:spPr>
        <p:txBody>
          <a:bodyPr wrap="none">
            <a:spAutoFit/>
          </a:bodyPr>
          <a:lstStyle/>
          <a:p>
            <a:r>
              <a:rPr lang="en-US" sz="2400">
                <a:solidFill>
                  <a:prstClr val="black"/>
                </a:solidFill>
              </a:rPr>
              <a:t>Intrinsic Assumptions</a:t>
            </a:r>
          </a:p>
        </p:txBody>
      </p:sp>
      <p:sp>
        <p:nvSpPr>
          <p:cNvPr id="8199" name="TextBox 10"/>
          <p:cNvSpPr txBox="1">
            <a:spLocks noChangeArrowheads="1"/>
          </p:cNvSpPr>
          <p:nvPr/>
        </p:nvSpPr>
        <p:spPr bwMode="auto">
          <a:xfrm>
            <a:off x="6086478" y="1676403"/>
            <a:ext cx="3179763" cy="1077913"/>
          </a:xfrm>
          <a:prstGeom prst="rect">
            <a:avLst/>
          </a:prstGeom>
          <a:noFill/>
          <a:ln w="9525">
            <a:noFill/>
            <a:miter lim="800000"/>
            <a:headEnd/>
            <a:tailEnd/>
          </a:ln>
        </p:spPr>
        <p:txBody>
          <a:bodyPr wrap="none">
            <a:spAutoFit/>
          </a:bodyPr>
          <a:lstStyle/>
          <a:p>
            <a:r>
              <a:rPr lang="en-US" sz="2400">
                <a:solidFill>
                  <a:prstClr val="black"/>
                </a:solidFill>
              </a:rPr>
              <a:t>Extrinsic Assumptions</a:t>
            </a:r>
          </a:p>
          <a:p>
            <a:pPr>
              <a:buFont typeface="Arial" charset="0"/>
              <a:buChar char="•"/>
            </a:pPr>
            <a:r>
              <a:rPr lang="en-US" sz="2000">
                <a:solidFill>
                  <a:prstClr val="black"/>
                </a:solidFill>
              </a:rPr>
              <a:t> No rotation</a:t>
            </a:r>
          </a:p>
          <a:p>
            <a:pPr>
              <a:buFont typeface="Arial" charset="0"/>
              <a:buChar char="•"/>
            </a:pPr>
            <a:r>
              <a:rPr lang="en-US" sz="2000">
                <a:solidFill>
                  <a:prstClr val="black"/>
                </a:solidFill>
              </a:rPr>
              <a:t> Camera at (0,0,0)</a:t>
            </a:r>
          </a:p>
        </p:txBody>
      </p:sp>
      <p:sp>
        <p:nvSpPr>
          <p:cNvPr id="12" name="Right Arrow 11"/>
          <p:cNvSpPr/>
          <p:nvPr/>
        </p:nvSpPr>
        <p:spPr>
          <a:xfrm>
            <a:off x="5486400" y="3962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8201" name="TextBox 8"/>
          <p:cNvSpPr txBox="1">
            <a:spLocks noChangeArrowheads="1"/>
          </p:cNvSpPr>
          <p:nvPr/>
        </p:nvSpPr>
        <p:spPr bwMode="auto">
          <a:xfrm>
            <a:off x="2819403" y="6488116"/>
            <a:ext cx="6088063" cy="369887"/>
          </a:xfrm>
          <a:prstGeom prst="rect">
            <a:avLst/>
          </a:prstGeom>
          <a:noFill/>
          <a:ln w="9525">
            <a:noFill/>
            <a:miter lim="800000"/>
            <a:headEnd/>
            <a:tailEnd/>
          </a:ln>
        </p:spPr>
        <p:txBody>
          <a:bodyPr wrap="none">
            <a:spAutoFit/>
          </a:bodyPr>
          <a:lstStyle/>
          <a:p>
            <a:r>
              <a:rPr lang="en-US">
                <a:solidFill>
                  <a:prstClr val="black"/>
                </a:solidFill>
              </a:rPr>
              <a:t>Note: different books use different notation for parameters</a:t>
            </a:r>
          </a:p>
        </p:txBody>
      </p:sp>
    </p:spTree>
    <p:extLst>
      <p:ext uri="{BB962C8B-B14F-4D97-AF65-F5344CB8AC3E}">
        <p14:creationId xmlns:p14="http://schemas.microsoft.com/office/powerpoint/2010/main" val="41536801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t>Oriented and Translated Camera</a:t>
            </a:r>
          </a:p>
        </p:txBody>
      </p:sp>
      <p:pic>
        <p:nvPicPr>
          <p:cNvPr id="54275" name="Picture 2"/>
          <p:cNvPicPr>
            <a:picLocks noChangeAspect="1" noChangeArrowheads="1"/>
          </p:cNvPicPr>
          <p:nvPr/>
        </p:nvPicPr>
        <p:blipFill>
          <a:blip r:embed="rId2" cstate="print"/>
          <a:srcRect/>
          <a:stretch>
            <a:fillRect/>
          </a:stretch>
        </p:blipFill>
        <p:spPr bwMode="auto">
          <a:xfrm>
            <a:off x="2133600" y="2286003"/>
            <a:ext cx="6629400" cy="2752725"/>
          </a:xfrm>
          <a:prstGeom prst="rect">
            <a:avLst/>
          </a:prstGeom>
          <a:noFill/>
          <a:ln w="9525">
            <a:noFill/>
            <a:miter lim="800000"/>
            <a:headEnd/>
            <a:tailEnd/>
          </a:ln>
        </p:spPr>
      </p:pic>
      <p:sp>
        <p:nvSpPr>
          <p:cNvPr id="54276" name="Line 12"/>
          <p:cNvSpPr>
            <a:spLocks noChangeShapeType="1"/>
          </p:cNvSpPr>
          <p:nvPr/>
        </p:nvSpPr>
        <p:spPr bwMode="auto">
          <a:xfrm flipV="1">
            <a:off x="8839200" y="2209803"/>
            <a:ext cx="152400" cy="1216025"/>
          </a:xfrm>
          <a:prstGeom prst="line">
            <a:avLst/>
          </a:prstGeom>
          <a:noFill/>
          <a:ln w="25400">
            <a:solidFill>
              <a:schemeClr val="tx1"/>
            </a:solidFill>
            <a:round/>
            <a:headEnd/>
            <a:tailEnd type="triangle" w="med" len="med"/>
          </a:ln>
        </p:spPr>
        <p:txBody>
          <a:bodyPr/>
          <a:lstStyle/>
          <a:p>
            <a:endParaRPr lang="en-US">
              <a:solidFill>
                <a:prstClr val="black"/>
              </a:solidFill>
            </a:endParaRPr>
          </a:p>
        </p:txBody>
      </p:sp>
      <p:sp>
        <p:nvSpPr>
          <p:cNvPr id="54277" name="Line 13"/>
          <p:cNvSpPr>
            <a:spLocks noChangeShapeType="1"/>
          </p:cNvSpPr>
          <p:nvPr/>
        </p:nvSpPr>
        <p:spPr bwMode="auto">
          <a:xfrm flipH="1">
            <a:off x="8229600" y="3429000"/>
            <a:ext cx="609600" cy="304800"/>
          </a:xfrm>
          <a:prstGeom prst="line">
            <a:avLst/>
          </a:prstGeom>
          <a:noFill/>
          <a:ln w="25400">
            <a:solidFill>
              <a:schemeClr val="tx1"/>
            </a:solidFill>
            <a:round/>
            <a:headEnd/>
            <a:tailEnd type="triangle" w="med" len="med"/>
          </a:ln>
        </p:spPr>
        <p:txBody>
          <a:bodyPr/>
          <a:lstStyle/>
          <a:p>
            <a:endParaRPr lang="en-US">
              <a:solidFill>
                <a:prstClr val="black"/>
              </a:solidFill>
            </a:endParaRPr>
          </a:p>
        </p:txBody>
      </p:sp>
      <p:sp>
        <p:nvSpPr>
          <p:cNvPr id="54278" name="Line 14"/>
          <p:cNvSpPr>
            <a:spLocks noChangeShapeType="1"/>
          </p:cNvSpPr>
          <p:nvPr/>
        </p:nvSpPr>
        <p:spPr bwMode="auto">
          <a:xfrm>
            <a:off x="8839200" y="3429000"/>
            <a:ext cx="762000" cy="228600"/>
          </a:xfrm>
          <a:prstGeom prst="line">
            <a:avLst/>
          </a:prstGeom>
          <a:noFill/>
          <a:ln w="25400">
            <a:solidFill>
              <a:schemeClr val="tx1"/>
            </a:solidFill>
            <a:round/>
            <a:headEnd/>
            <a:tailEnd type="triangle" w="med" len="med"/>
          </a:ln>
        </p:spPr>
        <p:txBody>
          <a:bodyPr/>
          <a:lstStyle/>
          <a:p>
            <a:endParaRPr lang="en-US">
              <a:solidFill>
                <a:prstClr val="black"/>
              </a:solidFill>
            </a:endParaRPr>
          </a:p>
        </p:txBody>
      </p:sp>
      <p:sp>
        <p:nvSpPr>
          <p:cNvPr id="54279" name="Text Box 15"/>
          <p:cNvSpPr txBox="1">
            <a:spLocks noChangeArrowheads="1"/>
          </p:cNvSpPr>
          <p:nvPr/>
        </p:nvSpPr>
        <p:spPr bwMode="auto">
          <a:xfrm>
            <a:off x="8839200" y="3657603"/>
            <a:ext cx="184150" cy="366713"/>
          </a:xfrm>
          <a:prstGeom prst="rect">
            <a:avLst/>
          </a:prstGeom>
          <a:noFill/>
          <a:ln w="25400">
            <a:noFill/>
            <a:miter lim="800000"/>
            <a:headEnd/>
            <a:tailEnd/>
          </a:ln>
        </p:spPr>
        <p:txBody>
          <a:bodyPr wrap="none">
            <a:spAutoFit/>
          </a:bodyPr>
          <a:lstStyle/>
          <a:p>
            <a:endParaRPr lang="en-US">
              <a:solidFill>
                <a:prstClr val="black"/>
              </a:solidFill>
            </a:endParaRPr>
          </a:p>
        </p:txBody>
      </p:sp>
      <p:sp>
        <p:nvSpPr>
          <p:cNvPr id="54280" name="Text Box 16"/>
          <p:cNvSpPr txBox="1">
            <a:spLocks noChangeArrowheads="1"/>
          </p:cNvSpPr>
          <p:nvPr/>
        </p:nvSpPr>
        <p:spPr bwMode="auto">
          <a:xfrm>
            <a:off x="8763000" y="3489325"/>
            <a:ext cx="506870" cy="400110"/>
          </a:xfrm>
          <a:prstGeom prst="rect">
            <a:avLst/>
          </a:prstGeom>
          <a:noFill/>
          <a:ln w="25400">
            <a:noFill/>
            <a:miter lim="800000"/>
            <a:headEnd/>
            <a:tailEnd/>
          </a:ln>
        </p:spPr>
        <p:txBody>
          <a:bodyPr wrap="none">
            <a:spAutoFit/>
          </a:bodyPr>
          <a:lstStyle/>
          <a:p>
            <a:r>
              <a:rPr lang="en-US" sz="2000">
                <a:solidFill>
                  <a:prstClr val="black"/>
                </a:solidFill>
              </a:rPr>
              <a:t>O</a:t>
            </a:r>
            <a:r>
              <a:rPr lang="en-US" sz="2000" baseline="-25000">
                <a:solidFill>
                  <a:prstClr val="black"/>
                </a:solidFill>
              </a:rPr>
              <a:t>w</a:t>
            </a:r>
          </a:p>
        </p:txBody>
      </p:sp>
      <p:sp>
        <p:nvSpPr>
          <p:cNvPr id="54281" name="Text Box 17"/>
          <p:cNvSpPr txBox="1">
            <a:spLocks noChangeArrowheads="1"/>
          </p:cNvSpPr>
          <p:nvPr/>
        </p:nvSpPr>
        <p:spPr bwMode="auto">
          <a:xfrm>
            <a:off x="8077200" y="3962403"/>
            <a:ext cx="374650" cy="396875"/>
          </a:xfrm>
          <a:prstGeom prst="rect">
            <a:avLst/>
          </a:prstGeom>
          <a:noFill/>
          <a:ln w="25400">
            <a:noFill/>
            <a:miter lim="800000"/>
            <a:headEnd/>
            <a:tailEnd/>
          </a:ln>
        </p:spPr>
        <p:txBody>
          <a:bodyPr wrap="none">
            <a:spAutoFit/>
          </a:bodyPr>
          <a:lstStyle/>
          <a:p>
            <a:r>
              <a:rPr lang="en-US" sz="2000">
                <a:solidFill>
                  <a:prstClr val="black"/>
                </a:solidFill>
              </a:rPr>
              <a:t>i</a:t>
            </a:r>
            <a:r>
              <a:rPr lang="en-US" sz="2000" baseline="-25000">
                <a:solidFill>
                  <a:prstClr val="black"/>
                </a:solidFill>
              </a:rPr>
              <a:t>w</a:t>
            </a:r>
          </a:p>
        </p:txBody>
      </p:sp>
      <p:sp>
        <p:nvSpPr>
          <p:cNvPr id="54282" name="Text Box 18"/>
          <p:cNvSpPr txBox="1">
            <a:spLocks noChangeArrowheads="1"/>
          </p:cNvSpPr>
          <p:nvPr/>
        </p:nvSpPr>
        <p:spPr bwMode="auto">
          <a:xfrm>
            <a:off x="9144000" y="3048003"/>
            <a:ext cx="439738" cy="396875"/>
          </a:xfrm>
          <a:prstGeom prst="rect">
            <a:avLst/>
          </a:prstGeom>
          <a:noFill/>
          <a:ln w="25400">
            <a:noFill/>
            <a:miter lim="800000"/>
            <a:headEnd/>
            <a:tailEnd/>
          </a:ln>
        </p:spPr>
        <p:txBody>
          <a:bodyPr wrap="none">
            <a:spAutoFit/>
          </a:bodyPr>
          <a:lstStyle/>
          <a:p>
            <a:r>
              <a:rPr lang="en-US" sz="2000">
                <a:solidFill>
                  <a:prstClr val="black"/>
                </a:solidFill>
              </a:rPr>
              <a:t>k</a:t>
            </a:r>
            <a:r>
              <a:rPr lang="en-US" sz="2000" baseline="-25000">
                <a:solidFill>
                  <a:prstClr val="black"/>
                </a:solidFill>
              </a:rPr>
              <a:t>w</a:t>
            </a:r>
          </a:p>
        </p:txBody>
      </p:sp>
      <p:sp>
        <p:nvSpPr>
          <p:cNvPr id="54283" name="Text Box 19"/>
          <p:cNvSpPr txBox="1">
            <a:spLocks noChangeArrowheads="1"/>
          </p:cNvSpPr>
          <p:nvPr/>
        </p:nvSpPr>
        <p:spPr bwMode="auto">
          <a:xfrm>
            <a:off x="8915400" y="2133603"/>
            <a:ext cx="374650" cy="396875"/>
          </a:xfrm>
          <a:prstGeom prst="rect">
            <a:avLst/>
          </a:prstGeom>
          <a:noFill/>
          <a:ln w="25400">
            <a:noFill/>
            <a:miter lim="800000"/>
            <a:headEnd/>
            <a:tailEnd/>
          </a:ln>
        </p:spPr>
        <p:txBody>
          <a:bodyPr wrap="none">
            <a:spAutoFit/>
          </a:bodyPr>
          <a:lstStyle/>
          <a:p>
            <a:r>
              <a:rPr lang="en-US" sz="2000">
                <a:solidFill>
                  <a:prstClr val="black"/>
                </a:solidFill>
              </a:rPr>
              <a:t>j</a:t>
            </a:r>
            <a:r>
              <a:rPr lang="en-US" sz="2000" baseline="-25000">
                <a:solidFill>
                  <a:prstClr val="black"/>
                </a:solidFill>
              </a:rPr>
              <a:t>w</a:t>
            </a:r>
          </a:p>
        </p:txBody>
      </p:sp>
      <p:cxnSp>
        <p:nvCxnSpPr>
          <p:cNvPr id="17" name="Straight Arrow Connector 16"/>
          <p:cNvCxnSpPr>
            <a:endCxn id="54276" idx="0"/>
          </p:cNvCxnSpPr>
          <p:nvPr/>
        </p:nvCxnSpPr>
        <p:spPr>
          <a:xfrm flipV="1">
            <a:off x="5105400" y="3425828"/>
            <a:ext cx="3733800" cy="23177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54285" name="TextBox 17"/>
          <p:cNvSpPr txBox="1">
            <a:spLocks noChangeArrowheads="1"/>
          </p:cNvSpPr>
          <p:nvPr/>
        </p:nvSpPr>
        <p:spPr bwMode="auto">
          <a:xfrm>
            <a:off x="7467603" y="2971800"/>
            <a:ext cx="320675" cy="584200"/>
          </a:xfrm>
          <a:prstGeom prst="rect">
            <a:avLst/>
          </a:prstGeom>
          <a:noFill/>
          <a:ln w="9525">
            <a:noFill/>
            <a:miter lim="800000"/>
            <a:headEnd/>
            <a:tailEnd/>
          </a:ln>
        </p:spPr>
        <p:txBody>
          <a:bodyPr wrap="none">
            <a:spAutoFit/>
          </a:bodyPr>
          <a:lstStyle/>
          <a:p>
            <a:r>
              <a:rPr lang="en-US" sz="3200" b="1">
                <a:solidFill>
                  <a:srgbClr val="1F497D"/>
                </a:solidFill>
              </a:rPr>
              <a:t>t</a:t>
            </a:r>
          </a:p>
        </p:txBody>
      </p:sp>
      <p:sp>
        <p:nvSpPr>
          <p:cNvPr id="22" name="Curved Left Arrow 21"/>
          <p:cNvSpPr/>
          <p:nvPr/>
        </p:nvSpPr>
        <p:spPr>
          <a:xfrm rot="19926854">
            <a:off x="9567866" y="1749428"/>
            <a:ext cx="739775" cy="172402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black"/>
              </a:solidFill>
            </a:endParaRPr>
          </a:p>
        </p:txBody>
      </p:sp>
      <p:sp>
        <p:nvSpPr>
          <p:cNvPr id="54287" name="TextBox 22"/>
          <p:cNvSpPr txBox="1">
            <a:spLocks noChangeArrowheads="1"/>
          </p:cNvSpPr>
          <p:nvPr/>
        </p:nvSpPr>
        <p:spPr bwMode="auto">
          <a:xfrm>
            <a:off x="9296403" y="1219200"/>
            <a:ext cx="481013" cy="584200"/>
          </a:xfrm>
          <a:prstGeom prst="rect">
            <a:avLst/>
          </a:prstGeom>
          <a:noFill/>
          <a:ln w="9525">
            <a:noFill/>
            <a:miter lim="800000"/>
            <a:headEnd/>
            <a:tailEnd/>
          </a:ln>
        </p:spPr>
        <p:txBody>
          <a:bodyPr wrap="none">
            <a:spAutoFit/>
          </a:bodyPr>
          <a:lstStyle/>
          <a:p>
            <a:r>
              <a:rPr lang="en-US" sz="3200" b="1">
                <a:solidFill>
                  <a:srgbClr val="1F497D"/>
                </a:solidFill>
              </a:rPr>
              <a:t>R</a:t>
            </a:r>
          </a:p>
        </p:txBody>
      </p:sp>
      <p:sp>
        <p:nvSpPr>
          <p:cNvPr id="16" name="TextBox 15"/>
          <p:cNvSpPr txBox="1"/>
          <p:nvPr/>
        </p:nvSpPr>
        <p:spPr>
          <a:xfrm>
            <a:off x="7673480" y="2776987"/>
            <a:ext cx="381000" cy="381000"/>
          </a:xfrm>
          <a:prstGeom prst="rect">
            <a:avLst/>
          </a:prstGeom>
          <a:solidFill>
            <a:schemeClr val="bg1"/>
          </a:solidFill>
        </p:spPr>
        <p:txBody>
          <a:bodyPr wrap="square" rtlCol="0">
            <a:spAutoFit/>
          </a:bodyPr>
          <a:lstStyle/>
          <a:p>
            <a:r>
              <a:rPr lang="en-US" dirty="0">
                <a:solidFill>
                  <a:prstClr val="black"/>
                </a:solidFill>
              </a:rPr>
              <a:t>X</a:t>
            </a:r>
          </a:p>
        </p:txBody>
      </p:sp>
      <p:sp>
        <p:nvSpPr>
          <p:cNvPr id="18" name="TextBox 17"/>
          <p:cNvSpPr txBox="1"/>
          <p:nvPr/>
        </p:nvSpPr>
        <p:spPr>
          <a:xfrm>
            <a:off x="2286003" y="3989943"/>
            <a:ext cx="401637" cy="369332"/>
          </a:xfrm>
          <a:prstGeom prst="rect">
            <a:avLst/>
          </a:prstGeom>
          <a:solidFill>
            <a:schemeClr val="bg1"/>
          </a:solidFill>
        </p:spPr>
        <p:txBody>
          <a:bodyPr wrap="square" rtlCol="0">
            <a:spAutoFit/>
          </a:bodyPr>
          <a:lstStyle/>
          <a:p>
            <a:r>
              <a:rPr lang="en-US" dirty="0">
                <a:solidFill>
                  <a:prstClr val="black"/>
                </a:solidFill>
              </a:rPr>
              <a:t>x</a:t>
            </a:r>
          </a:p>
        </p:txBody>
      </p:sp>
    </p:spTree>
    <p:extLst>
      <p:ext uri="{BB962C8B-B14F-4D97-AF65-F5344CB8AC3E}">
        <p14:creationId xmlns:p14="http://schemas.microsoft.com/office/powerpoint/2010/main" val="22261880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itle 1"/>
          <p:cNvSpPr>
            <a:spLocks noGrp="1"/>
          </p:cNvSpPr>
          <p:nvPr>
            <p:ph type="title"/>
          </p:nvPr>
        </p:nvSpPr>
        <p:spPr/>
        <p:txBody>
          <a:bodyPr/>
          <a:lstStyle/>
          <a:p>
            <a:r>
              <a:rPr lang="en-US"/>
              <a:t>Allow camera translation</a:t>
            </a:r>
          </a:p>
        </p:txBody>
      </p:sp>
      <p:graphicFrame>
        <p:nvGraphicFramePr>
          <p:cNvPr id="9218" name="Object 4"/>
          <p:cNvGraphicFramePr>
            <a:graphicFrameLocks noChangeAspect="1"/>
          </p:cNvGraphicFramePr>
          <p:nvPr/>
        </p:nvGraphicFramePr>
        <p:xfrm>
          <a:off x="1828803" y="3810000"/>
          <a:ext cx="2778125" cy="674688"/>
        </p:xfrm>
        <a:graphic>
          <a:graphicData uri="http://schemas.openxmlformats.org/presentationml/2006/ole">
            <mc:AlternateContent xmlns:mc="http://schemas.openxmlformats.org/markup-compatibility/2006">
              <mc:Choice xmlns:v="urn:schemas-microsoft-com:vml" Requires="v">
                <p:oleObj name="Equation" r:id="rId2" imgW="888840" imgH="215640" progId="Equation.3">
                  <p:embed/>
                </p:oleObj>
              </mc:Choice>
              <mc:Fallback>
                <p:oleObj name="Equation" r:id="rId2" imgW="888840" imgH="21564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3" y="3810000"/>
                        <a:ext cx="2778125" cy="674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219" name="Object 7"/>
          <p:cNvGraphicFramePr>
            <a:graphicFrameLocks noChangeAspect="1"/>
          </p:cNvGraphicFramePr>
          <p:nvPr/>
        </p:nvGraphicFramePr>
        <p:xfrm>
          <a:off x="5454653" y="3111500"/>
          <a:ext cx="5084763" cy="1976438"/>
        </p:xfrm>
        <a:graphic>
          <a:graphicData uri="http://schemas.openxmlformats.org/presentationml/2006/ole">
            <mc:AlternateContent xmlns:mc="http://schemas.openxmlformats.org/markup-compatibility/2006">
              <mc:Choice xmlns:v="urn:schemas-microsoft-com:vml" Requires="v">
                <p:oleObj name="Equation" r:id="rId4" imgW="2387520" imgH="927000" progId="Equation.3">
                  <p:embed/>
                </p:oleObj>
              </mc:Choice>
              <mc:Fallback>
                <p:oleObj name="Equation" r:id="rId4" imgW="2387520" imgH="9270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4653" y="3111500"/>
                        <a:ext cx="5084763" cy="1976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221" name="TextBox 6"/>
          <p:cNvSpPr txBox="1">
            <a:spLocks noChangeArrowheads="1"/>
          </p:cNvSpPr>
          <p:nvPr/>
        </p:nvSpPr>
        <p:spPr bwMode="auto">
          <a:xfrm>
            <a:off x="3033716" y="1676403"/>
            <a:ext cx="3076575" cy="461963"/>
          </a:xfrm>
          <a:prstGeom prst="rect">
            <a:avLst/>
          </a:prstGeom>
          <a:noFill/>
          <a:ln w="9525">
            <a:noFill/>
            <a:miter lim="800000"/>
            <a:headEnd/>
            <a:tailEnd/>
          </a:ln>
        </p:spPr>
        <p:txBody>
          <a:bodyPr wrap="none">
            <a:spAutoFit/>
          </a:bodyPr>
          <a:lstStyle/>
          <a:p>
            <a:r>
              <a:rPr lang="en-US" sz="2400">
                <a:solidFill>
                  <a:prstClr val="black"/>
                </a:solidFill>
              </a:rPr>
              <a:t>Intrinsic Assumptions</a:t>
            </a:r>
          </a:p>
        </p:txBody>
      </p:sp>
      <p:sp>
        <p:nvSpPr>
          <p:cNvPr id="9222" name="TextBox 7"/>
          <p:cNvSpPr txBox="1">
            <a:spLocks noChangeArrowheads="1"/>
          </p:cNvSpPr>
          <p:nvPr/>
        </p:nvSpPr>
        <p:spPr bwMode="auto">
          <a:xfrm>
            <a:off x="6086478" y="1676403"/>
            <a:ext cx="3179763" cy="1077913"/>
          </a:xfrm>
          <a:prstGeom prst="rect">
            <a:avLst/>
          </a:prstGeom>
          <a:noFill/>
          <a:ln w="9525">
            <a:noFill/>
            <a:miter lim="800000"/>
            <a:headEnd/>
            <a:tailEnd/>
          </a:ln>
        </p:spPr>
        <p:txBody>
          <a:bodyPr wrap="none">
            <a:spAutoFit/>
          </a:bodyPr>
          <a:lstStyle/>
          <a:p>
            <a:r>
              <a:rPr lang="en-US" sz="2400">
                <a:solidFill>
                  <a:prstClr val="black"/>
                </a:solidFill>
              </a:rPr>
              <a:t>Extrinsic Assumptions</a:t>
            </a:r>
          </a:p>
          <a:p>
            <a:pPr>
              <a:buFont typeface="Arial" charset="0"/>
              <a:buChar char="•"/>
            </a:pPr>
            <a:r>
              <a:rPr lang="en-US" sz="2000">
                <a:solidFill>
                  <a:prstClr val="black"/>
                </a:solidFill>
              </a:rPr>
              <a:t> No rotation</a:t>
            </a:r>
          </a:p>
          <a:p>
            <a:endParaRPr lang="en-US" sz="2000">
              <a:solidFill>
                <a:prstClr val="black"/>
              </a:solidFill>
            </a:endParaRPr>
          </a:p>
        </p:txBody>
      </p:sp>
      <p:sp>
        <p:nvSpPr>
          <p:cNvPr id="9" name="Right Arrow 8"/>
          <p:cNvSpPr/>
          <p:nvPr/>
        </p:nvSpPr>
        <p:spPr>
          <a:xfrm>
            <a:off x="4800600" y="3962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127405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EB392-0552-87F6-926F-6BAF7152FAF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8F995B8-F18C-983C-CA06-4921037B345C}"/>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EDDB7739-BECB-4AAE-74BD-6A1F82E0AD86}"/>
              </a:ext>
            </a:extLst>
          </p:cNvPr>
          <p:cNvPicPr>
            <a:picLocks noChangeAspect="1"/>
          </p:cNvPicPr>
          <p:nvPr/>
        </p:nvPicPr>
        <p:blipFill>
          <a:blip r:embed="rId3"/>
          <a:stretch>
            <a:fillRect/>
          </a:stretch>
        </p:blipFill>
        <p:spPr>
          <a:xfrm>
            <a:off x="0" y="172694"/>
            <a:ext cx="12192000" cy="6512611"/>
          </a:xfrm>
          <a:prstGeom prst="rect">
            <a:avLst/>
          </a:prstGeom>
        </p:spPr>
      </p:pic>
    </p:spTree>
    <p:extLst>
      <p:ext uri="{BB962C8B-B14F-4D97-AF65-F5344CB8AC3E}">
        <p14:creationId xmlns:p14="http://schemas.microsoft.com/office/powerpoint/2010/main" val="16246808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pPr eaLnBrk="1" hangingPunct="1"/>
            <a:r>
              <a:rPr lang="en-US" sz="3600"/>
              <a:t>3D Rotation of Points</a:t>
            </a:r>
          </a:p>
        </p:txBody>
      </p:sp>
      <p:sp>
        <p:nvSpPr>
          <p:cNvPr id="393219" name="Text Box 3"/>
          <p:cNvSpPr txBox="1">
            <a:spLocks noChangeArrowheads="1"/>
          </p:cNvSpPr>
          <p:nvPr/>
        </p:nvSpPr>
        <p:spPr bwMode="auto">
          <a:xfrm>
            <a:off x="2057403" y="1443038"/>
            <a:ext cx="8012113" cy="457200"/>
          </a:xfrm>
          <a:prstGeom prst="rect">
            <a:avLst/>
          </a:prstGeom>
          <a:noFill/>
          <a:ln w="9525">
            <a:noFill/>
            <a:miter lim="800000"/>
            <a:headEnd/>
            <a:tailEnd/>
          </a:ln>
          <a:effectLst/>
        </p:spPr>
        <p:txBody>
          <a:bodyPr wrap="none">
            <a:spAutoFit/>
          </a:bodyPr>
          <a:lstStyle/>
          <a:p>
            <a:pPr eaLnBrk="0" hangingPunct="0">
              <a:defRPr/>
            </a:pPr>
            <a:r>
              <a:rPr lang="en-US" sz="2400">
                <a:solidFill>
                  <a:prstClr val="black"/>
                </a:solidFill>
              </a:rPr>
              <a:t>Rotation around the coordinate axes</a:t>
            </a:r>
            <a:r>
              <a:rPr lang="en-US" sz="2400">
                <a:solidFill>
                  <a:prstClr val="black"/>
                </a:solidFill>
                <a:effectLst>
                  <a:outerShdw blurRad="38100" dist="38100" dir="2700000" algn="tl">
                    <a:srgbClr val="C0C0C0"/>
                  </a:outerShdw>
                </a:effectLst>
              </a:rPr>
              <a:t>, </a:t>
            </a:r>
            <a:r>
              <a:rPr lang="en-US" sz="2400">
                <a:solidFill>
                  <a:srgbClr val="CC3300"/>
                </a:solidFill>
              </a:rPr>
              <a:t>counter-clockwise</a:t>
            </a:r>
            <a:r>
              <a:rPr lang="en-US" sz="2400">
                <a:solidFill>
                  <a:prstClr val="black"/>
                </a:solidFill>
                <a:effectLst>
                  <a:outerShdw blurRad="38100" dist="38100" dir="2700000" algn="tl">
                    <a:srgbClr val="C0C0C0"/>
                  </a:outerShdw>
                </a:effectLst>
              </a:rPr>
              <a:t>:</a:t>
            </a:r>
          </a:p>
        </p:txBody>
      </p:sp>
      <p:graphicFrame>
        <p:nvGraphicFramePr>
          <p:cNvPr id="393220" name="Object 4"/>
          <p:cNvGraphicFramePr>
            <a:graphicFrameLocks noChangeAspect="1"/>
          </p:cNvGraphicFramePr>
          <p:nvPr/>
        </p:nvGraphicFramePr>
        <p:xfrm>
          <a:off x="5562603" y="2276478"/>
          <a:ext cx="3470275" cy="4048125"/>
        </p:xfrm>
        <a:graphic>
          <a:graphicData uri="http://schemas.openxmlformats.org/presentationml/2006/ole">
            <mc:AlternateContent xmlns:mc="http://schemas.openxmlformats.org/markup-compatibility/2006">
              <mc:Choice xmlns:v="urn:schemas-microsoft-com:vml" Requires="v">
                <p:oleObj name="Equation" r:id="rId2" imgW="1828800" imgH="2133360" progId="Equation.3">
                  <p:embed/>
                </p:oleObj>
              </mc:Choice>
              <mc:Fallback>
                <p:oleObj name="Equation" r:id="rId2" imgW="1828800" imgH="213336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3" y="2276478"/>
                        <a:ext cx="3470275" cy="4048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5"/>
          <p:cNvGrpSpPr>
            <a:grpSpLocks/>
          </p:cNvGrpSpPr>
          <p:nvPr/>
        </p:nvGrpSpPr>
        <p:grpSpPr bwMode="auto">
          <a:xfrm>
            <a:off x="2422525" y="2743200"/>
            <a:ext cx="2241550" cy="2286000"/>
            <a:chOff x="566" y="1680"/>
            <a:chExt cx="1412" cy="1440"/>
          </a:xfrm>
        </p:grpSpPr>
        <p:sp>
          <p:nvSpPr>
            <p:cNvPr id="10250" name="Line 6"/>
            <p:cNvSpPr>
              <a:spLocks noChangeShapeType="1"/>
            </p:cNvSpPr>
            <p:nvPr/>
          </p:nvSpPr>
          <p:spPr bwMode="auto">
            <a:xfrm flipV="1">
              <a:off x="730" y="1680"/>
              <a:ext cx="0" cy="1440"/>
            </a:xfrm>
            <a:prstGeom prst="line">
              <a:avLst/>
            </a:prstGeom>
            <a:noFill/>
            <a:ln w="9525">
              <a:solidFill>
                <a:schemeClr val="hlink"/>
              </a:solidFill>
              <a:round/>
              <a:headEnd/>
              <a:tailEnd type="triangle" w="med" len="med"/>
            </a:ln>
          </p:spPr>
          <p:txBody>
            <a:bodyPr/>
            <a:lstStyle/>
            <a:p>
              <a:endParaRPr lang="en-US">
                <a:solidFill>
                  <a:prstClr val="black"/>
                </a:solidFill>
              </a:endParaRPr>
            </a:p>
          </p:txBody>
        </p:sp>
        <p:sp>
          <p:nvSpPr>
            <p:cNvPr id="10251" name="Line 7"/>
            <p:cNvSpPr>
              <a:spLocks noChangeShapeType="1"/>
            </p:cNvSpPr>
            <p:nvPr/>
          </p:nvSpPr>
          <p:spPr bwMode="auto">
            <a:xfrm>
              <a:off x="586" y="2976"/>
              <a:ext cx="1392" cy="0"/>
            </a:xfrm>
            <a:prstGeom prst="line">
              <a:avLst/>
            </a:prstGeom>
            <a:noFill/>
            <a:ln w="9525">
              <a:solidFill>
                <a:schemeClr val="hlink"/>
              </a:solidFill>
              <a:round/>
              <a:headEnd/>
              <a:tailEnd type="triangle" w="med" len="med"/>
            </a:ln>
          </p:spPr>
          <p:txBody>
            <a:bodyPr/>
            <a:lstStyle/>
            <a:p>
              <a:endParaRPr lang="en-US">
                <a:solidFill>
                  <a:prstClr val="black"/>
                </a:solidFill>
              </a:endParaRPr>
            </a:p>
          </p:txBody>
        </p:sp>
        <p:sp>
          <p:nvSpPr>
            <p:cNvPr id="10252" name="Line 8"/>
            <p:cNvSpPr>
              <a:spLocks noChangeShapeType="1"/>
            </p:cNvSpPr>
            <p:nvPr/>
          </p:nvSpPr>
          <p:spPr bwMode="auto">
            <a:xfrm flipV="1">
              <a:off x="730" y="2304"/>
              <a:ext cx="710" cy="672"/>
            </a:xfrm>
            <a:prstGeom prst="line">
              <a:avLst/>
            </a:prstGeom>
            <a:noFill/>
            <a:ln w="9525">
              <a:solidFill>
                <a:schemeClr val="tx1"/>
              </a:solidFill>
              <a:round/>
              <a:headEnd/>
              <a:tailEnd type="triangle" w="med" len="med"/>
            </a:ln>
          </p:spPr>
          <p:txBody>
            <a:bodyPr/>
            <a:lstStyle/>
            <a:p>
              <a:endParaRPr lang="en-US">
                <a:solidFill>
                  <a:prstClr val="black"/>
                </a:solidFill>
              </a:endParaRPr>
            </a:p>
          </p:txBody>
        </p:sp>
        <p:sp>
          <p:nvSpPr>
            <p:cNvPr id="393227" name="Text Box 11"/>
            <p:cNvSpPr txBox="1">
              <a:spLocks noChangeArrowheads="1"/>
            </p:cNvSpPr>
            <p:nvPr/>
          </p:nvSpPr>
          <p:spPr bwMode="auto">
            <a:xfrm>
              <a:off x="1680" y="2637"/>
              <a:ext cx="193" cy="231"/>
            </a:xfrm>
            <a:prstGeom prst="rect">
              <a:avLst/>
            </a:prstGeom>
            <a:noFill/>
            <a:ln w="9525">
              <a:noFill/>
              <a:miter lim="800000"/>
              <a:headEnd/>
              <a:tailEnd/>
            </a:ln>
            <a:effectLst/>
          </p:spPr>
          <p:txBody>
            <a:bodyPr wrap="none">
              <a:spAutoFit/>
            </a:bodyPr>
            <a:lstStyle/>
            <a:p>
              <a:pPr eaLnBrk="0" hangingPunct="0">
                <a:defRPr/>
              </a:pPr>
              <a:r>
                <a:rPr lang="en-US" b="1">
                  <a:solidFill>
                    <a:prstClr val="black"/>
                  </a:solidFill>
                  <a:effectLst>
                    <a:outerShdw blurRad="38100" dist="38100" dir="2700000" algn="tl">
                      <a:srgbClr val="C0C0C0"/>
                    </a:outerShdw>
                  </a:effectLst>
                  <a:latin typeface="Comic Sans MS" pitchFamily="66" charset="0"/>
                </a:rPr>
                <a:t>p</a:t>
              </a:r>
            </a:p>
          </p:txBody>
        </p:sp>
        <p:sp>
          <p:nvSpPr>
            <p:cNvPr id="393231" name="Text Box 15"/>
            <p:cNvSpPr txBox="1">
              <a:spLocks noChangeArrowheads="1"/>
            </p:cNvSpPr>
            <p:nvPr/>
          </p:nvSpPr>
          <p:spPr bwMode="auto">
            <a:xfrm>
              <a:off x="1056" y="2016"/>
              <a:ext cx="251" cy="250"/>
            </a:xfrm>
            <a:prstGeom prst="rect">
              <a:avLst/>
            </a:prstGeom>
            <a:noFill/>
            <a:ln w="9525">
              <a:noFill/>
              <a:miter lim="800000"/>
              <a:headEnd/>
              <a:tailEnd/>
            </a:ln>
            <a:effectLst/>
          </p:spPr>
          <p:txBody>
            <a:bodyPr>
              <a:spAutoFit/>
            </a:bodyPr>
            <a:lstStyle/>
            <a:p>
              <a:pPr eaLnBrk="0" hangingPunct="0">
                <a:defRPr/>
              </a:pPr>
              <a:r>
                <a:rPr lang="en-US" b="1">
                  <a:solidFill>
                    <a:prstClr val="black"/>
                  </a:solidFill>
                  <a:effectLst>
                    <a:outerShdw blurRad="38100" dist="38100" dir="2700000" algn="tl">
                      <a:srgbClr val="C0C0C0"/>
                    </a:outerShdw>
                  </a:effectLst>
                  <a:latin typeface="Comic Sans MS" pitchFamily="66" charset="0"/>
                </a:rPr>
                <a:t>p</a:t>
              </a:r>
              <a:r>
                <a:rPr lang="en-US" sz="2000">
                  <a:solidFill>
                    <a:prstClr val="black"/>
                  </a:solidFill>
                  <a:effectLst>
                    <a:outerShdw blurRad="38100" dist="38100" dir="2700000" algn="tl">
                      <a:srgbClr val="C0C0C0"/>
                    </a:outerShdw>
                  </a:effectLst>
                  <a:latin typeface="Comic Sans MS" pitchFamily="66" charset="0"/>
                </a:rPr>
                <a:t>’</a:t>
              </a:r>
            </a:p>
          </p:txBody>
        </p:sp>
        <p:sp>
          <p:nvSpPr>
            <p:cNvPr id="10255" name="Line 16"/>
            <p:cNvSpPr>
              <a:spLocks noChangeShapeType="1"/>
            </p:cNvSpPr>
            <p:nvPr/>
          </p:nvSpPr>
          <p:spPr bwMode="auto">
            <a:xfrm flipV="1">
              <a:off x="720" y="2832"/>
              <a:ext cx="912" cy="144"/>
            </a:xfrm>
            <a:prstGeom prst="line">
              <a:avLst/>
            </a:prstGeom>
            <a:noFill/>
            <a:ln w="9525">
              <a:solidFill>
                <a:schemeClr val="tx1"/>
              </a:solidFill>
              <a:round/>
              <a:headEnd/>
              <a:tailEnd type="triangle" w="med" len="med"/>
            </a:ln>
          </p:spPr>
          <p:txBody>
            <a:bodyPr/>
            <a:lstStyle/>
            <a:p>
              <a:endParaRPr lang="en-US">
                <a:solidFill>
                  <a:prstClr val="black"/>
                </a:solidFill>
              </a:endParaRPr>
            </a:p>
          </p:txBody>
        </p:sp>
        <p:sp>
          <p:nvSpPr>
            <p:cNvPr id="10256" name="Line 17"/>
            <p:cNvSpPr>
              <a:spLocks noChangeShapeType="1"/>
            </p:cNvSpPr>
            <p:nvPr/>
          </p:nvSpPr>
          <p:spPr bwMode="auto">
            <a:xfrm>
              <a:off x="1632" y="2832"/>
              <a:ext cx="0" cy="144"/>
            </a:xfrm>
            <a:prstGeom prst="line">
              <a:avLst/>
            </a:prstGeom>
            <a:noFill/>
            <a:ln w="9525">
              <a:solidFill>
                <a:schemeClr val="tx1"/>
              </a:solidFill>
              <a:prstDash val="dash"/>
              <a:round/>
              <a:headEnd/>
              <a:tailEnd/>
            </a:ln>
          </p:spPr>
          <p:txBody>
            <a:bodyPr/>
            <a:lstStyle/>
            <a:p>
              <a:endParaRPr lang="en-US">
                <a:solidFill>
                  <a:prstClr val="black"/>
                </a:solidFill>
              </a:endParaRPr>
            </a:p>
          </p:txBody>
        </p:sp>
        <p:sp>
          <p:nvSpPr>
            <p:cNvPr id="393234" name="Text Box 18"/>
            <p:cNvSpPr txBox="1">
              <a:spLocks noChangeArrowheads="1"/>
            </p:cNvSpPr>
            <p:nvPr/>
          </p:nvSpPr>
          <p:spPr bwMode="auto">
            <a:xfrm>
              <a:off x="1574" y="2333"/>
              <a:ext cx="195" cy="288"/>
            </a:xfrm>
            <a:prstGeom prst="rect">
              <a:avLst/>
            </a:prstGeom>
            <a:noFill/>
            <a:ln w="9525">
              <a:noFill/>
              <a:miter lim="800000"/>
              <a:headEnd/>
              <a:tailEnd/>
            </a:ln>
            <a:effectLst/>
          </p:spPr>
          <p:txBody>
            <a:bodyPr wrap="none">
              <a:spAutoFit/>
            </a:bodyPr>
            <a:lstStyle/>
            <a:p>
              <a:pPr eaLnBrk="0" hangingPunct="0">
                <a:defRPr/>
              </a:pPr>
              <a:r>
                <a:rPr lang="en-US" sz="2400">
                  <a:solidFill>
                    <a:prstClr val="black"/>
                  </a:solidFill>
                  <a:effectLst>
                    <a:outerShdw blurRad="38100" dist="38100" dir="2700000" algn="tl">
                      <a:srgbClr val="C0C0C0"/>
                    </a:outerShdw>
                  </a:effectLst>
                  <a:latin typeface="Symbol" pitchFamily="18" charset="2"/>
                  <a:sym typeface="Symbol" pitchFamily="18" charset="2"/>
                </a:rPr>
                <a:t>g</a:t>
              </a:r>
              <a:endParaRPr lang="en-US" sz="2400">
                <a:solidFill>
                  <a:prstClr val="black"/>
                </a:solidFill>
                <a:effectLst>
                  <a:outerShdw blurRad="38100" dist="38100" dir="2700000" algn="tl">
                    <a:srgbClr val="C0C0C0"/>
                  </a:outerShdw>
                </a:effectLst>
                <a:latin typeface="Comic Sans MS" pitchFamily="66" charset="0"/>
                <a:sym typeface="Symbol" pitchFamily="18" charset="2"/>
              </a:endParaRPr>
            </a:p>
          </p:txBody>
        </p:sp>
        <p:sp>
          <p:nvSpPr>
            <p:cNvPr id="393236" name="Text Box 20"/>
            <p:cNvSpPr txBox="1">
              <a:spLocks noChangeArrowheads="1"/>
            </p:cNvSpPr>
            <p:nvPr/>
          </p:nvSpPr>
          <p:spPr bwMode="auto">
            <a:xfrm>
              <a:off x="566" y="2669"/>
              <a:ext cx="216" cy="288"/>
            </a:xfrm>
            <a:prstGeom prst="rect">
              <a:avLst/>
            </a:prstGeom>
            <a:noFill/>
            <a:ln w="9525">
              <a:noFill/>
              <a:miter lim="800000"/>
              <a:headEnd/>
              <a:tailEnd/>
            </a:ln>
            <a:effectLst/>
          </p:spPr>
          <p:txBody>
            <a:bodyPr wrap="none">
              <a:spAutoFit/>
            </a:bodyPr>
            <a:lstStyle/>
            <a:p>
              <a:pPr eaLnBrk="0" hangingPunct="0">
                <a:defRPr/>
              </a:pPr>
              <a:r>
                <a:rPr lang="en-US" sz="2400">
                  <a:solidFill>
                    <a:prstClr val="black"/>
                  </a:solidFill>
                  <a:effectLst>
                    <a:outerShdw blurRad="38100" dist="38100" dir="2700000" algn="tl">
                      <a:srgbClr val="C0C0C0"/>
                    </a:outerShdw>
                  </a:effectLst>
                  <a:latin typeface="Comic Sans MS" pitchFamily="66" charset="0"/>
                </a:rPr>
                <a:t>y</a:t>
              </a:r>
            </a:p>
          </p:txBody>
        </p:sp>
        <p:sp>
          <p:nvSpPr>
            <p:cNvPr id="10259" name="Arc 22"/>
            <p:cNvSpPr>
              <a:spLocks/>
            </p:cNvSpPr>
            <p:nvPr/>
          </p:nvSpPr>
          <p:spPr bwMode="auto">
            <a:xfrm>
              <a:off x="1440" y="2304"/>
              <a:ext cx="192" cy="52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p:spPr>
          <p:txBody>
            <a:bodyPr wrap="none" anchor="ctr"/>
            <a:lstStyle/>
            <a:p>
              <a:endParaRPr lang="en-US">
                <a:solidFill>
                  <a:prstClr val="black"/>
                </a:solidFill>
              </a:endParaRPr>
            </a:p>
          </p:txBody>
        </p:sp>
      </p:grpSp>
      <p:sp>
        <p:nvSpPr>
          <p:cNvPr id="10246" name="AutoShape 24"/>
          <p:cNvSpPr>
            <a:spLocks noChangeArrowheads="1"/>
          </p:cNvSpPr>
          <p:nvPr/>
        </p:nvSpPr>
        <p:spPr bwMode="auto">
          <a:xfrm rot="3319573" flipH="1">
            <a:off x="4114800" y="3276600"/>
            <a:ext cx="838200" cy="5334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p:spPr>
        <p:txBody>
          <a:bodyPr wrap="none" anchor="ctr"/>
          <a:lstStyle/>
          <a:p>
            <a:endParaRPr lang="en-US">
              <a:solidFill>
                <a:prstClr val="black"/>
              </a:solidFill>
            </a:endParaRPr>
          </a:p>
        </p:txBody>
      </p:sp>
      <p:sp>
        <p:nvSpPr>
          <p:cNvPr id="10247" name="Line 25"/>
          <p:cNvSpPr>
            <a:spLocks noChangeShapeType="1"/>
          </p:cNvSpPr>
          <p:nvPr/>
        </p:nvSpPr>
        <p:spPr bwMode="auto">
          <a:xfrm flipH="1">
            <a:off x="1854200" y="4800600"/>
            <a:ext cx="838200" cy="1219200"/>
          </a:xfrm>
          <a:prstGeom prst="line">
            <a:avLst/>
          </a:prstGeom>
          <a:noFill/>
          <a:ln w="9525">
            <a:solidFill>
              <a:schemeClr val="hlink"/>
            </a:solidFill>
            <a:round/>
            <a:headEnd/>
            <a:tailEnd type="triangle" w="med" len="med"/>
          </a:ln>
        </p:spPr>
        <p:txBody>
          <a:bodyPr/>
          <a:lstStyle/>
          <a:p>
            <a:endParaRPr lang="en-US">
              <a:solidFill>
                <a:prstClr val="black"/>
              </a:solidFill>
            </a:endParaRPr>
          </a:p>
        </p:txBody>
      </p:sp>
      <p:sp>
        <p:nvSpPr>
          <p:cNvPr id="393242" name="Text Box 26"/>
          <p:cNvSpPr txBox="1">
            <a:spLocks noChangeArrowheads="1"/>
          </p:cNvSpPr>
          <p:nvPr/>
        </p:nvSpPr>
        <p:spPr bwMode="auto">
          <a:xfrm>
            <a:off x="1965328" y="5608638"/>
            <a:ext cx="347663" cy="457200"/>
          </a:xfrm>
          <a:prstGeom prst="rect">
            <a:avLst/>
          </a:prstGeom>
          <a:noFill/>
          <a:ln w="9525">
            <a:noFill/>
            <a:miter lim="800000"/>
            <a:headEnd/>
            <a:tailEnd/>
          </a:ln>
          <a:effectLst/>
        </p:spPr>
        <p:txBody>
          <a:bodyPr wrap="none">
            <a:spAutoFit/>
          </a:bodyPr>
          <a:lstStyle/>
          <a:p>
            <a:pPr eaLnBrk="0" hangingPunct="0">
              <a:defRPr/>
            </a:pPr>
            <a:r>
              <a:rPr lang="en-US" sz="2400">
                <a:solidFill>
                  <a:prstClr val="black"/>
                </a:solidFill>
                <a:effectLst>
                  <a:outerShdw blurRad="38100" dist="38100" dir="2700000" algn="tl">
                    <a:srgbClr val="C0C0C0"/>
                  </a:outerShdw>
                </a:effectLst>
                <a:latin typeface="Comic Sans MS" pitchFamily="66" charset="0"/>
              </a:rPr>
              <a:t>z</a:t>
            </a:r>
          </a:p>
        </p:txBody>
      </p:sp>
      <p:sp>
        <p:nvSpPr>
          <p:cNvPr id="29" name="TextBox 28"/>
          <p:cNvSpPr txBox="1"/>
          <p:nvPr/>
        </p:nvSpPr>
        <p:spPr>
          <a:xfrm>
            <a:off x="9139238" y="0"/>
            <a:ext cx="1528762" cy="254000"/>
          </a:xfrm>
          <a:prstGeom prst="rect">
            <a:avLst/>
          </a:prstGeom>
          <a:noFill/>
        </p:spPr>
        <p:txBody>
          <a:bodyPr wrap="none">
            <a:spAutoFit/>
          </a:bodyPr>
          <a:lstStyle/>
          <a:p>
            <a:pPr>
              <a:defRPr/>
            </a:pPr>
            <a:r>
              <a:rPr lang="en-US" sz="1050" dirty="0">
                <a:solidFill>
                  <a:prstClr val="black"/>
                </a:solidFill>
              </a:rPr>
              <a:t>Slide Credit: </a:t>
            </a:r>
            <a:r>
              <a:rPr lang="en-US" sz="1050" dirty="0" err="1">
                <a:solidFill>
                  <a:prstClr val="black"/>
                </a:solidFill>
              </a:rPr>
              <a:t>Saverese</a:t>
            </a:r>
            <a:endParaRPr lang="en-US" sz="1050" dirty="0">
              <a:solidFill>
                <a:prstClr val="black"/>
              </a:solidFill>
            </a:endParaRPr>
          </a:p>
        </p:txBody>
      </p:sp>
    </p:spTree>
    <p:extLst>
      <p:ext uri="{BB962C8B-B14F-4D97-AF65-F5344CB8AC3E}">
        <p14:creationId xmlns:p14="http://schemas.microsoft.com/office/powerpoint/2010/main" val="34470805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itle 1"/>
          <p:cNvSpPr>
            <a:spLocks noGrp="1"/>
          </p:cNvSpPr>
          <p:nvPr>
            <p:ph type="title"/>
          </p:nvPr>
        </p:nvSpPr>
        <p:spPr/>
        <p:txBody>
          <a:bodyPr/>
          <a:lstStyle/>
          <a:p>
            <a:r>
              <a:rPr lang="en-US"/>
              <a:t>Allow camera rotation</a:t>
            </a:r>
          </a:p>
        </p:txBody>
      </p:sp>
      <p:graphicFrame>
        <p:nvGraphicFramePr>
          <p:cNvPr id="11266" name="Object 4"/>
          <p:cNvGraphicFramePr>
            <a:graphicFrameLocks noChangeAspect="1"/>
          </p:cNvGraphicFramePr>
          <p:nvPr/>
        </p:nvGraphicFramePr>
        <p:xfrm>
          <a:off x="4648203" y="2133600"/>
          <a:ext cx="2936875" cy="674688"/>
        </p:xfrm>
        <a:graphic>
          <a:graphicData uri="http://schemas.openxmlformats.org/presentationml/2006/ole">
            <mc:AlternateContent xmlns:mc="http://schemas.openxmlformats.org/markup-compatibility/2006">
              <mc:Choice xmlns:v="urn:schemas-microsoft-com:vml" Requires="v">
                <p:oleObj name="Equation" r:id="rId2" imgW="939600" imgH="215640" progId="Equation.3">
                  <p:embed/>
                </p:oleObj>
              </mc:Choice>
              <mc:Fallback>
                <p:oleObj name="Equation" r:id="rId2" imgW="939600" imgH="21564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3" y="2133600"/>
                        <a:ext cx="2936875" cy="674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267" name="Object 7"/>
          <p:cNvGraphicFramePr>
            <a:graphicFrameLocks noChangeAspect="1"/>
          </p:cNvGraphicFramePr>
          <p:nvPr/>
        </p:nvGraphicFramePr>
        <p:xfrm>
          <a:off x="3271838" y="3568700"/>
          <a:ext cx="5518150" cy="1976438"/>
        </p:xfrm>
        <a:graphic>
          <a:graphicData uri="http://schemas.openxmlformats.org/presentationml/2006/ole">
            <mc:AlternateContent xmlns:mc="http://schemas.openxmlformats.org/markup-compatibility/2006">
              <mc:Choice xmlns:v="urn:schemas-microsoft-com:vml" Requires="v">
                <p:oleObj name="Equation" r:id="rId4" imgW="2590560" imgH="927000" progId="Equation.3">
                  <p:embed/>
                </p:oleObj>
              </mc:Choice>
              <mc:Fallback>
                <p:oleObj name="Equation" r:id="rId4" imgW="2590560" imgH="9270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1838" y="3568700"/>
                        <a:ext cx="5518150" cy="1976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ight Arrow 8"/>
          <p:cNvSpPr/>
          <p:nvPr/>
        </p:nvSpPr>
        <p:spPr>
          <a:xfrm rot="5400000">
            <a:off x="5867400" y="29718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24440255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itle 1"/>
          <p:cNvSpPr>
            <a:spLocks noGrp="1"/>
          </p:cNvSpPr>
          <p:nvPr>
            <p:ph type="title"/>
          </p:nvPr>
        </p:nvSpPr>
        <p:spPr/>
        <p:txBody>
          <a:bodyPr/>
          <a:lstStyle/>
          <a:p>
            <a:r>
              <a:rPr lang="en-US"/>
              <a:t>Degrees of freedom</a:t>
            </a:r>
          </a:p>
        </p:txBody>
      </p:sp>
      <p:graphicFrame>
        <p:nvGraphicFramePr>
          <p:cNvPr id="12290" name="Object 4"/>
          <p:cNvGraphicFramePr>
            <a:graphicFrameLocks noChangeAspect="1"/>
          </p:cNvGraphicFramePr>
          <p:nvPr/>
        </p:nvGraphicFramePr>
        <p:xfrm>
          <a:off x="4648203" y="2133600"/>
          <a:ext cx="2936875" cy="674688"/>
        </p:xfrm>
        <a:graphic>
          <a:graphicData uri="http://schemas.openxmlformats.org/presentationml/2006/ole">
            <mc:AlternateContent xmlns:mc="http://schemas.openxmlformats.org/markup-compatibility/2006">
              <mc:Choice xmlns:v="urn:schemas-microsoft-com:vml" Requires="v">
                <p:oleObj name="Equation" r:id="rId3" imgW="939600" imgH="215640" progId="Equation.3">
                  <p:embed/>
                </p:oleObj>
              </mc:Choice>
              <mc:Fallback>
                <p:oleObj name="Equation" r:id="rId3" imgW="939600" imgH="2156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3" y="2133600"/>
                        <a:ext cx="2936875" cy="674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1" name="Object 7"/>
          <p:cNvGraphicFramePr>
            <a:graphicFrameLocks noChangeAspect="1"/>
          </p:cNvGraphicFramePr>
          <p:nvPr/>
        </p:nvGraphicFramePr>
        <p:xfrm>
          <a:off x="3273428" y="3568700"/>
          <a:ext cx="5516563" cy="1976438"/>
        </p:xfrm>
        <a:graphic>
          <a:graphicData uri="http://schemas.openxmlformats.org/presentationml/2006/ole">
            <mc:AlternateContent xmlns:mc="http://schemas.openxmlformats.org/markup-compatibility/2006">
              <mc:Choice xmlns:v="urn:schemas-microsoft-com:vml" Requires="v">
                <p:oleObj name="Equation" r:id="rId5" imgW="2590560" imgH="927000" progId="Equation.3">
                  <p:embed/>
                </p:oleObj>
              </mc:Choice>
              <mc:Fallback>
                <p:oleObj name="Equation" r:id="rId5" imgW="2590560" imgH="9270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3428" y="3568700"/>
                        <a:ext cx="5516563" cy="1976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ight Arrow 8"/>
          <p:cNvSpPr/>
          <p:nvPr/>
        </p:nvSpPr>
        <p:spPr>
          <a:xfrm rot="5400000">
            <a:off x="5867400" y="29718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2294" name="TextBox 5"/>
          <p:cNvSpPr txBox="1">
            <a:spLocks noChangeArrowheads="1"/>
          </p:cNvSpPr>
          <p:nvPr/>
        </p:nvSpPr>
        <p:spPr bwMode="auto">
          <a:xfrm>
            <a:off x="4800600" y="3429000"/>
            <a:ext cx="312738" cy="369888"/>
          </a:xfrm>
          <a:prstGeom prst="rect">
            <a:avLst/>
          </a:prstGeom>
          <a:noFill/>
          <a:ln w="9525">
            <a:noFill/>
            <a:miter lim="800000"/>
            <a:headEnd/>
            <a:tailEnd/>
          </a:ln>
        </p:spPr>
        <p:txBody>
          <a:bodyPr wrap="none">
            <a:spAutoFit/>
          </a:bodyPr>
          <a:lstStyle/>
          <a:p>
            <a:r>
              <a:rPr lang="en-US">
                <a:solidFill>
                  <a:prstClr val="black"/>
                </a:solidFill>
              </a:rPr>
              <a:t>5</a:t>
            </a:r>
          </a:p>
        </p:txBody>
      </p:sp>
      <p:sp>
        <p:nvSpPr>
          <p:cNvPr id="12295" name="TextBox 6"/>
          <p:cNvSpPr txBox="1">
            <a:spLocks noChangeArrowheads="1"/>
          </p:cNvSpPr>
          <p:nvPr/>
        </p:nvSpPr>
        <p:spPr bwMode="auto">
          <a:xfrm>
            <a:off x="6781800" y="3429000"/>
            <a:ext cx="312738" cy="369888"/>
          </a:xfrm>
          <a:prstGeom prst="rect">
            <a:avLst/>
          </a:prstGeom>
          <a:noFill/>
          <a:ln w="9525">
            <a:noFill/>
            <a:miter lim="800000"/>
            <a:headEnd/>
            <a:tailEnd/>
          </a:ln>
        </p:spPr>
        <p:txBody>
          <a:bodyPr wrap="none">
            <a:spAutoFit/>
          </a:bodyPr>
          <a:lstStyle/>
          <a:p>
            <a:r>
              <a:rPr lang="en-US">
                <a:solidFill>
                  <a:prstClr val="black"/>
                </a:solidFill>
              </a:rPr>
              <a:t>6</a:t>
            </a:r>
          </a:p>
        </p:txBody>
      </p:sp>
    </p:spTree>
    <p:extLst>
      <p:ext uri="{BB962C8B-B14F-4D97-AF65-F5344CB8AC3E}">
        <p14:creationId xmlns:p14="http://schemas.microsoft.com/office/powerpoint/2010/main" val="426562544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Vanishing Point = Projection from Infinity</a:t>
            </a:r>
          </a:p>
        </p:txBody>
      </p:sp>
      <p:graphicFrame>
        <p:nvGraphicFramePr>
          <p:cNvPr id="635906" name="Object 4"/>
          <p:cNvGraphicFramePr>
            <a:graphicFrameLocks noChangeAspect="1"/>
          </p:cNvGraphicFramePr>
          <p:nvPr/>
        </p:nvGraphicFramePr>
        <p:xfrm>
          <a:off x="2209800" y="1143003"/>
          <a:ext cx="8001000" cy="2607469"/>
        </p:xfrm>
        <a:graphic>
          <a:graphicData uri="http://schemas.openxmlformats.org/presentationml/2006/ole">
            <mc:AlternateContent xmlns:mc="http://schemas.openxmlformats.org/markup-compatibility/2006">
              <mc:Choice xmlns:v="urn:schemas-microsoft-com:vml" Requires="v">
                <p:oleObj name="Equation" r:id="rId2" imgW="2844720" imgH="927000" progId="Equation.3">
                  <p:embed/>
                </p:oleObj>
              </mc:Choice>
              <mc:Fallback>
                <p:oleObj name="Equation" r:id="rId2" imgW="2844720" imgH="9270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143003"/>
                        <a:ext cx="8001000" cy="26074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6499" name="Object 7"/>
          <p:cNvGraphicFramePr>
            <a:graphicFrameLocks noChangeAspect="1"/>
          </p:cNvGraphicFramePr>
          <p:nvPr/>
        </p:nvGraphicFramePr>
        <p:xfrm>
          <a:off x="3379791" y="4419603"/>
          <a:ext cx="3730625" cy="1489075"/>
        </p:xfrm>
        <a:graphic>
          <a:graphicData uri="http://schemas.openxmlformats.org/presentationml/2006/ole">
            <mc:AlternateContent xmlns:mc="http://schemas.openxmlformats.org/markup-compatibility/2006">
              <mc:Choice xmlns:v="urn:schemas-microsoft-com:vml" Requires="v">
                <p:oleObj name="Equation" r:id="rId4" imgW="1752480" imgH="698400" progId="Equation.3">
                  <p:embed/>
                </p:oleObj>
              </mc:Choice>
              <mc:Fallback>
                <p:oleObj name="Equation" r:id="rId4" imgW="1752480" imgH="6984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79791" y="4419603"/>
                        <a:ext cx="3730625" cy="1489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6500" name="Object 7"/>
          <p:cNvGraphicFramePr>
            <a:graphicFrameLocks noChangeAspect="1"/>
          </p:cNvGraphicFramePr>
          <p:nvPr/>
        </p:nvGraphicFramePr>
        <p:xfrm>
          <a:off x="7467600" y="4191000"/>
          <a:ext cx="1649412" cy="920750"/>
        </p:xfrm>
        <a:graphic>
          <a:graphicData uri="http://schemas.openxmlformats.org/presentationml/2006/ole">
            <mc:AlternateContent xmlns:mc="http://schemas.openxmlformats.org/markup-compatibility/2006">
              <mc:Choice xmlns:v="urn:schemas-microsoft-com:vml" Requires="v">
                <p:oleObj name="Equation" r:id="rId6" imgW="774360" imgH="431640" progId="Equation.3">
                  <p:embed/>
                </p:oleObj>
              </mc:Choice>
              <mc:Fallback>
                <p:oleObj name="Equation" r:id="rId6" imgW="774360" imgH="431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7600" y="4191000"/>
                        <a:ext cx="1649412" cy="920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6501" name="Object 7"/>
          <p:cNvGraphicFramePr>
            <a:graphicFrameLocks noChangeAspect="1"/>
          </p:cNvGraphicFramePr>
          <p:nvPr/>
        </p:nvGraphicFramePr>
        <p:xfrm>
          <a:off x="7467603" y="5334000"/>
          <a:ext cx="1622425" cy="920750"/>
        </p:xfrm>
        <a:graphic>
          <a:graphicData uri="http://schemas.openxmlformats.org/presentationml/2006/ole">
            <mc:AlternateContent xmlns:mc="http://schemas.openxmlformats.org/markup-compatibility/2006">
              <mc:Choice xmlns:v="urn:schemas-microsoft-com:vml" Requires="v">
                <p:oleObj name="Equation" r:id="rId8" imgW="761760" imgH="431640" progId="Equation.3">
                  <p:embed/>
                </p:oleObj>
              </mc:Choice>
              <mc:Fallback>
                <p:oleObj name="Equation" r:id="rId8" imgW="761760" imgH="43164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67603" y="5334000"/>
                        <a:ext cx="1622425" cy="920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239398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4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650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65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lstStyle/>
          <a:p>
            <a:pPr eaLnBrk="1" hangingPunct="1"/>
            <a:r>
              <a:rPr lang="en-US" dirty="0"/>
              <a:t>Orthographic Projection</a:t>
            </a:r>
          </a:p>
        </p:txBody>
      </p:sp>
      <p:sp>
        <p:nvSpPr>
          <p:cNvPr id="13316" name="Rectangle 3"/>
          <p:cNvSpPr>
            <a:spLocks noGrp="1" noChangeArrowheads="1"/>
          </p:cNvSpPr>
          <p:nvPr>
            <p:ph type="body" idx="1"/>
          </p:nvPr>
        </p:nvSpPr>
        <p:spPr/>
        <p:txBody>
          <a:bodyPr/>
          <a:lstStyle/>
          <a:p>
            <a:pPr eaLnBrk="1" hangingPunct="1"/>
            <a:r>
              <a:rPr lang="en-US" sz="2800" dirty="0"/>
              <a:t>Special case of perspective projection</a:t>
            </a:r>
          </a:p>
          <a:p>
            <a:pPr lvl="1" eaLnBrk="1" hangingPunct="1"/>
            <a:r>
              <a:rPr lang="en-US" sz="2400" dirty="0"/>
              <a:t>Distance from the COP to the image plane is infinite</a:t>
            </a:r>
          </a:p>
          <a:p>
            <a:pPr lvl="1" eaLnBrk="1" hangingPunct="1"/>
            <a:endParaRPr lang="en-US" sz="2400" dirty="0"/>
          </a:p>
          <a:p>
            <a:pPr lvl="1" eaLnBrk="1" hangingPunct="1"/>
            <a:endParaRPr lang="en-US" sz="2400" dirty="0"/>
          </a:p>
          <a:p>
            <a:pPr lvl="1" eaLnBrk="1" hangingPunct="1"/>
            <a:endParaRPr lang="en-US" sz="2400" dirty="0"/>
          </a:p>
          <a:p>
            <a:pPr lvl="1" eaLnBrk="1" hangingPunct="1"/>
            <a:endParaRPr lang="en-US" sz="2400" dirty="0"/>
          </a:p>
          <a:p>
            <a:pPr lvl="1" eaLnBrk="1" hangingPunct="1"/>
            <a:endParaRPr lang="en-US" sz="2400" dirty="0"/>
          </a:p>
          <a:p>
            <a:pPr lvl="1" eaLnBrk="1" hangingPunct="1"/>
            <a:endParaRPr lang="en-US" sz="2400" dirty="0"/>
          </a:p>
          <a:p>
            <a:pPr lvl="1" eaLnBrk="1" hangingPunct="1"/>
            <a:r>
              <a:rPr lang="en-US" sz="2400" dirty="0"/>
              <a:t>Also called “parallel projection”</a:t>
            </a:r>
          </a:p>
          <a:p>
            <a:pPr lvl="1" eaLnBrk="1" hangingPunct="1"/>
            <a:r>
              <a:rPr lang="en-US" sz="2400" dirty="0"/>
              <a:t>What’s the projection matrix?</a:t>
            </a:r>
          </a:p>
        </p:txBody>
      </p:sp>
      <p:sp>
        <p:nvSpPr>
          <p:cNvPr id="13317" name="Freeform 8"/>
          <p:cNvSpPr>
            <a:spLocks/>
          </p:cNvSpPr>
          <p:nvPr/>
        </p:nvSpPr>
        <p:spPr bwMode="auto">
          <a:xfrm>
            <a:off x="4259263" y="2606678"/>
            <a:ext cx="1638300" cy="1177925"/>
          </a:xfrm>
          <a:custGeom>
            <a:avLst/>
            <a:gdLst>
              <a:gd name="T0" fmla="*/ 0 w 1032"/>
              <a:gd name="T1" fmla="*/ 2147483647 h 742"/>
              <a:gd name="T2" fmla="*/ 2147483647 w 1032"/>
              <a:gd name="T3" fmla="*/ 0 h 742"/>
              <a:gd name="T4" fmla="*/ 2147483647 w 1032"/>
              <a:gd name="T5" fmla="*/ 2147483647 h 742"/>
              <a:gd name="T6" fmla="*/ 0 w 1032"/>
              <a:gd name="T7" fmla="*/ 2147483647 h 742"/>
              <a:gd name="T8" fmla="*/ 0 60000 65536"/>
              <a:gd name="T9" fmla="*/ 0 60000 65536"/>
              <a:gd name="T10" fmla="*/ 0 60000 65536"/>
              <a:gd name="T11" fmla="*/ 0 60000 65536"/>
              <a:gd name="T12" fmla="*/ 0 w 1032"/>
              <a:gd name="T13" fmla="*/ 0 h 742"/>
              <a:gd name="T14" fmla="*/ 1032 w 1032"/>
              <a:gd name="T15" fmla="*/ 742 h 742"/>
            </a:gdLst>
            <a:ahLst/>
            <a:cxnLst>
              <a:cxn ang="T8">
                <a:pos x="T0" y="T1"/>
              </a:cxn>
              <a:cxn ang="T9">
                <a:pos x="T2" y="T3"/>
              </a:cxn>
              <a:cxn ang="T10">
                <a:pos x="T4" y="T5"/>
              </a:cxn>
              <a:cxn ang="T11">
                <a:pos x="T6" y="T7"/>
              </a:cxn>
            </a:cxnLst>
            <a:rect l="T12" t="T13" r="T14" b="T15"/>
            <a:pathLst>
              <a:path w="1032" h="742">
                <a:moveTo>
                  <a:pt x="0" y="319"/>
                </a:moveTo>
                <a:lnTo>
                  <a:pt x="1032" y="0"/>
                </a:lnTo>
                <a:lnTo>
                  <a:pt x="401" y="742"/>
                </a:lnTo>
                <a:lnTo>
                  <a:pt x="0" y="319"/>
                </a:lnTo>
                <a:close/>
              </a:path>
            </a:pathLst>
          </a:custGeom>
          <a:noFill/>
          <a:ln w="34925">
            <a:solidFill>
              <a:srgbClr val="000000"/>
            </a:solidFill>
            <a:round/>
            <a:headEnd/>
            <a:tailEnd/>
          </a:ln>
        </p:spPr>
        <p:txBody>
          <a:bodyPr/>
          <a:lstStyle/>
          <a:p>
            <a:endParaRPr lang="en-US">
              <a:solidFill>
                <a:prstClr val="black"/>
              </a:solidFill>
            </a:endParaRPr>
          </a:p>
        </p:txBody>
      </p:sp>
      <p:sp>
        <p:nvSpPr>
          <p:cNvPr id="13318" name="Freeform 9"/>
          <p:cNvSpPr>
            <a:spLocks/>
          </p:cNvSpPr>
          <p:nvPr/>
        </p:nvSpPr>
        <p:spPr bwMode="auto">
          <a:xfrm>
            <a:off x="4235450" y="3054353"/>
            <a:ext cx="71438" cy="93663"/>
          </a:xfrm>
          <a:custGeom>
            <a:avLst/>
            <a:gdLst>
              <a:gd name="T0" fmla="*/ 2147483647 w 45"/>
              <a:gd name="T1" fmla="*/ 2147483647 h 59"/>
              <a:gd name="T2" fmla="*/ 2147483647 w 45"/>
              <a:gd name="T3" fmla="*/ 0 h 59"/>
              <a:gd name="T4" fmla="*/ 2147483647 w 45"/>
              <a:gd name="T5" fmla="*/ 2147483647 h 59"/>
              <a:gd name="T6" fmla="*/ 2147483647 w 45"/>
              <a:gd name="T7" fmla="*/ 2147483647 h 59"/>
              <a:gd name="T8" fmla="*/ 2147483647 w 45"/>
              <a:gd name="T9" fmla="*/ 2147483647 h 59"/>
              <a:gd name="T10" fmla="*/ 2147483647 w 45"/>
              <a:gd name="T11" fmla="*/ 2147483647 h 59"/>
              <a:gd name="T12" fmla="*/ 2147483647 w 45"/>
              <a:gd name="T13" fmla="*/ 2147483647 h 59"/>
              <a:gd name="T14" fmla="*/ 2147483647 w 45"/>
              <a:gd name="T15" fmla="*/ 2147483647 h 59"/>
              <a:gd name="T16" fmla="*/ 0 w 45"/>
              <a:gd name="T17" fmla="*/ 2147483647 h 59"/>
              <a:gd name="T18" fmla="*/ 0 w 45"/>
              <a:gd name="T19" fmla="*/ 2147483647 h 59"/>
              <a:gd name="T20" fmla="*/ 0 w 45"/>
              <a:gd name="T21" fmla="*/ 2147483647 h 59"/>
              <a:gd name="T22" fmla="*/ 2147483647 w 45"/>
              <a:gd name="T23" fmla="*/ 2147483647 h 59"/>
              <a:gd name="T24" fmla="*/ 2147483647 w 45"/>
              <a:gd name="T25" fmla="*/ 2147483647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59"/>
              <a:gd name="T41" fmla="*/ 45 w 45"/>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59">
                <a:moveTo>
                  <a:pt x="22" y="7"/>
                </a:moveTo>
                <a:lnTo>
                  <a:pt x="37" y="0"/>
                </a:lnTo>
                <a:lnTo>
                  <a:pt x="45" y="7"/>
                </a:lnTo>
                <a:lnTo>
                  <a:pt x="45" y="22"/>
                </a:lnTo>
                <a:lnTo>
                  <a:pt x="45" y="37"/>
                </a:lnTo>
                <a:lnTo>
                  <a:pt x="37" y="52"/>
                </a:lnTo>
                <a:lnTo>
                  <a:pt x="22" y="59"/>
                </a:lnTo>
                <a:lnTo>
                  <a:pt x="7" y="59"/>
                </a:lnTo>
                <a:lnTo>
                  <a:pt x="0" y="52"/>
                </a:lnTo>
                <a:lnTo>
                  <a:pt x="0" y="37"/>
                </a:lnTo>
                <a:lnTo>
                  <a:pt x="0" y="22"/>
                </a:lnTo>
                <a:lnTo>
                  <a:pt x="7" y="7"/>
                </a:lnTo>
                <a:lnTo>
                  <a:pt x="22" y="7"/>
                </a:lnTo>
                <a:close/>
              </a:path>
            </a:pathLst>
          </a:custGeom>
          <a:solidFill>
            <a:srgbClr val="000000"/>
          </a:solidFill>
          <a:ln w="11113">
            <a:solidFill>
              <a:srgbClr val="000000"/>
            </a:solidFill>
            <a:round/>
            <a:headEnd/>
            <a:tailEnd/>
          </a:ln>
        </p:spPr>
        <p:txBody>
          <a:bodyPr/>
          <a:lstStyle/>
          <a:p>
            <a:endParaRPr lang="en-US">
              <a:solidFill>
                <a:prstClr val="black"/>
              </a:solidFill>
            </a:endParaRPr>
          </a:p>
        </p:txBody>
      </p:sp>
      <p:sp>
        <p:nvSpPr>
          <p:cNvPr id="13319" name="Freeform 10"/>
          <p:cNvSpPr>
            <a:spLocks/>
          </p:cNvSpPr>
          <p:nvPr/>
        </p:nvSpPr>
        <p:spPr bwMode="auto">
          <a:xfrm>
            <a:off x="5849941" y="2547938"/>
            <a:ext cx="71437" cy="93662"/>
          </a:xfrm>
          <a:custGeom>
            <a:avLst/>
            <a:gdLst>
              <a:gd name="T0" fmla="*/ 2147483647 w 45"/>
              <a:gd name="T1" fmla="*/ 2147483647 h 59"/>
              <a:gd name="T2" fmla="*/ 2147483647 w 45"/>
              <a:gd name="T3" fmla="*/ 0 h 59"/>
              <a:gd name="T4" fmla="*/ 2147483647 w 45"/>
              <a:gd name="T5" fmla="*/ 2147483647 h 59"/>
              <a:gd name="T6" fmla="*/ 2147483647 w 45"/>
              <a:gd name="T7" fmla="*/ 2147483647 h 59"/>
              <a:gd name="T8" fmla="*/ 2147483647 w 45"/>
              <a:gd name="T9" fmla="*/ 2147483647 h 59"/>
              <a:gd name="T10" fmla="*/ 2147483647 w 45"/>
              <a:gd name="T11" fmla="*/ 2147483647 h 59"/>
              <a:gd name="T12" fmla="*/ 2147483647 w 45"/>
              <a:gd name="T13" fmla="*/ 2147483647 h 59"/>
              <a:gd name="T14" fmla="*/ 2147483647 w 45"/>
              <a:gd name="T15" fmla="*/ 2147483647 h 59"/>
              <a:gd name="T16" fmla="*/ 0 w 45"/>
              <a:gd name="T17" fmla="*/ 2147483647 h 59"/>
              <a:gd name="T18" fmla="*/ 0 w 45"/>
              <a:gd name="T19" fmla="*/ 2147483647 h 59"/>
              <a:gd name="T20" fmla="*/ 0 w 45"/>
              <a:gd name="T21" fmla="*/ 2147483647 h 59"/>
              <a:gd name="T22" fmla="*/ 2147483647 w 45"/>
              <a:gd name="T23" fmla="*/ 2147483647 h 59"/>
              <a:gd name="T24" fmla="*/ 2147483647 w 45"/>
              <a:gd name="T25" fmla="*/ 2147483647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59"/>
              <a:gd name="T41" fmla="*/ 45 w 45"/>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59">
                <a:moveTo>
                  <a:pt x="23" y="7"/>
                </a:moveTo>
                <a:lnTo>
                  <a:pt x="37" y="0"/>
                </a:lnTo>
                <a:lnTo>
                  <a:pt x="45" y="7"/>
                </a:lnTo>
                <a:lnTo>
                  <a:pt x="45" y="22"/>
                </a:lnTo>
                <a:lnTo>
                  <a:pt x="45" y="37"/>
                </a:lnTo>
                <a:lnTo>
                  <a:pt x="37" y="52"/>
                </a:lnTo>
                <a:lnTo>
                  <a:pt x="23" y="59"/>
                </a:lnTo>
                <a:lnTo>
                  <a:pt x="8" y="59"/>
                </a:lnTo>
                <a:lnTo>
                  <a:pt x="0" y="52"/>
                </a:lnTo>
                <a:lnTo>
                  <a:pt x="0" y="37"/>
                </a:lnTo>
                <a:lnTo>
                  <a:pt x="0" y="22"/>
                </a:lnTo>
                <a:lnTo>
                  <a:pt x="8" y="7"/>
                </a:lnTo>
                <a:lnTo>
                  <a:pt x="23" y="7"/>
                </a:lnTo>
                <a:close/>
              </a:path>
            </a:pathLst>
          </a:custGeom>
          <a:solidFill>
            <a:srgbClr val="000000"/>
          </a:solidFill>
          <a:ln w="11113">
            <a:solidFill>
              <a:srgbClr val="000000"/>
            </a:solidFill>
            <a:round/>
            <a:headEnd/>
            <a:tailEnd/>
          </a:ln>
        </p:spPr>
        <p:txBody>
          <a:bodyPr/>
          <a:lstStyle/>
          <a:p>
            <a:endParaRPr lang="en-US">
              <a:solidFill>
                <a:prstClr val="black"/>
              </a:solidFill>
            </a:endParaRPr>
          </a:p>
        </p:txBody>
      </p:sp>
      <p:sp>
        <p:nvSpPr>
          <p:cNvPr id="13320" name="Freeform 11"/>
          <p:cNvSpPr>
            <a:spLocks/>
          </p:cNvSpPr>
          <p:nvPr/>
        </p:nvSpPr>
        <p:spPr bwMode="auto">
          <a:xfrm>
            <a:off x="4860925" y="3736978"/>
            <a:ext cx="69850" cy="93663"/>
          </a:xfrm>
          <a:custGeom>
            <a:avLst/>
            <a:gdLst>
              <a:gd name="T0" fmla="*/ 2147483647 w 44"/>
              <a:gd name="T1" fmla="*/ 2147483647 h 59"/>
              <a:gd name="T2" fmla="*/ 2147483647 w 44"/>
              <a:gd name="T3" fmla="*/ 0 h 59"/>
              <a:gd name="T4" fmla="*/ 2147483647 w 44"/>
              <a:gd name="T5" fmla="*/ 2147483647 h 59"/>
              <a:gd name="T6" fmla="*/ 2147483647 w 44"/>
              <a:gd name="T7" fmla="*/ 2147483647 h 59"/>
              <a:gd name="T8" fmla="*/ 2147483647 w 44"/>
              <a:gd name="T9" fmla="*/ 2147483647 h 59"/>
              <a:gd name="T10" fmla="*/ 2147483647 w 44"/>
              <a:gd name="T11" fmla="*/ 2147483647 h 59"/>
              <a:gd name="T12" fmla="*/ 2147483647 w 44"/>
              <a:gd name="T13" fmla="*/ 2147483647 h 59"/>
              <a:gd name="T14" fmla="*/ 2147483647 w 44"/>
              <a:gd name="T15" fmla="*/ 2147483647 h 59"/>
              <a:gd name="T16" fmla="*/ 0 w 44"/>
              <a:gd name="T17" fmla="*/ 2147483647 h 59"/>
              <a:gd name="T18" fmla="*/ 0 w 44"/>
              <a:gd name="T19" fmla="*/ 2147483647 h 59"/>
              <a:gd name="T20" fmla="*/ 0 w 44"/>
              <a:gd name="T21" fmla="*/ 2147483647 h 59"/>
              <a:gd name="T22" fmla="*/ 2147483647 w 44"/>
              <a:gd name="T23" fmla="*/ 2147483647 h 59"/>
              <a:gd name="T24" fmla="*/ 2147483647 w 44"/>
              <a:gd name="T25" fmla="*/ 2147483647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59"/>
              <a:gd name="T41" fmla="*/ 44 w 44"/>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59">
                <a:moveTo>
                  <a:pt x="22" y="7"/>
                </a:moveTo>
                <a:lnTo>
                  <a:pt x="37" y="0"/>
                </a:lnTo>
                <a:lnTo>
                  <a:pt x="44" y="7"/>
                </a:lnTo>
                <a:lnTo>
                  <a:pt x="44" y="22"/>
                </a:lnTo>
                <a:lnTo>
                  <a:pt x="44" y="37"/>
                </a:lnTo>
                <a:lnTo>
                  <a:pt x="37" y="52"/>
                </a:lnTo>
                <a:lnTo>
                  <a:pt x="22" y="59"/>
                </a:lnTo>
                <a:lnTo>
                  <a:pt x="7" y="59"/>
                </a:lnTo>
                <a:lnTo>
                  <a:pt x="0" y="52"/>
                </a:lnTo>
                <a:lnTo>
                  <a:pt x="0" y="37"/>
                </a:lnTo>
                <a:lnTo>
                  <a:pt x="0" y="22"/>
                </a:lnTo>
                <a:lnTo>
                  <a:pt x="7" y="7"/>
                </a:lnTo>
                <a:lnTo>
                  <a:pt x="22" y="7"/>
                </a:lnTo>
                <a:close/>
              </a:path>
            </a:pathLst>
          </a:custGeom>
          <a:solidFill>
            <a:srgbClr val="000000"/>
          </a:solidFill>
          <a:ln w="11113">
            <a:solidFill>
              <a:srgbClr val="000000"/>
            </a:solidFill>
            <a:round/>
            <a:headEnd/>
            <a:tailEnd/>
          </a:ln>
        </p:spPr>
        <p:txBody>
          <a:bodyPr/>
          <a:lstStyle/>
          <a:p>
            <a:endParaRPr lang="en-US">
              <a:solidFill>
                <a:prstClr val="black"/>
              </a:solidFill>
            </a:endParaRPr>
          </a:p>
        </p:txBody>
      </p:sp>
      <p:sp>
        <p:nvSpPr>
          <p:cNvPr id="13321" name="Freeform 12"/>
          <p:cNvSpPr>
            <a:spLocks/>
          </p:cNvSpPr>
          <p:nvPr/>
        </p:nvSpPr>
        <p:spPr bwMode="auto">
          <a:xfrm>
            <a:off x="3778250" y="1868491"/>
            <a:ext cx="2662238" cy="2574925"/>
          </a:xfrm>
          <a:custGeom>
            <a:avLst/>
            <a:gdLst>
              <a:gd name="T0" fmla="*/ 0 w 1842"/>
              <a:gd name="T1" fmla="*/ 2147483647 h 1847"/>
              <a:gd name="T2" fmla="*/ 2147483647 w 1842"/>
              <a:gd name="T3" fmla="*/ 0 h 1847"/>
              <a:gd name="T4" fmla="*/ 2147483647 w 1842"/>
              <a:gd name="T5" fmla="*/ 2147483647 h 1847"/>
              <a:gd name="T6" fmla="*/ 0 w 1842"/>
              <a:gd name="T7" fmla="*/ 2147483647 h 1847"/>
              <a:gd name="T8" fmla="*/ 0 w 1842"/>
              <a:gd name="T9" fmla="*/ 2147483647 h 1847"/>
              <a:gd name="T10" fmla="*/ 0 60000 65536"/>
              <a:gd name="T11" fmla="*/ 0 60000 65536"/>
              <a:gd name="T12" fmla="*/ 0 60000 65536"/>
              <a:gd name="T13" fmla="*/ 0 60000 65536"/>
              <a:gd name="T14" fmla="*/ 0 60000 65536"/>
              <a:gd name="T15" fmla="*/ 0 w 1842"/>
              <a:gd name="T16" fmla="*/ 0 h 1847"/>
              <a:gd name="T17" fmla="*/ 1842 w 1842"/>
              <a:gd name="T18" fmla="*/ 1847 h 1847"/>
            </a:gdLst>
            <a:ahLst/>
            <a:cxnLst>
              <a:cxn ang="T10">
                <a:pos x="T0" y="T1"/>
              </a:cxn>
              <a:cxn ang="T11">
                <a:pos x="T2" y="T3"/>
              </a:cxn>
              <a:cxn ang="T12">
                <a:pos x="T4" y="T5"/>
              </a:cxn>
              <a:cxn ang="T13">
                <a:pos x="T6" y="T7"/>
              </a:cxn>
              <a:cxn ang="T14">
                <a:pos x="T8" y="T9"/>
              </a:cxn>
            </a:cxnLst>
            <a:rect l="T15" t="T16" r="T17" b="T18"/>
            <a:pathLst>
              <a:path w="1842" h="1847">
                <a:moveTo>
                  <a:pt x="0" y="660"/>
                </a:moveTo>
                <a:lnTo>
                  <a:pt x="1842" y="0"/>
                </a:lnTo>
                <a:lnTo>
                  <a:pt x="1842" y="1186"/>
                </a:lnTo>
                <a:lnTo>
                  <a:pt x="0" y="1847"/>
                </a:lnTo>
                <a:lnTo>
                  <a:pt x="0" y="660"/>
                </a:lnTo>
                <a:close/>
              </a:path>
            </a:pathLst>
          </a:custGeom>
          <a:noFill/>
          <a:ln w="11113">
            <a:solidFill>
              <a:srgbClr val="000000"/>
            </a:solidFill>
            <a:round/>
            <a:headEnd/>
            <a:tailEnd/>
          </a:ln>
        </p:spPr>
        <p:txBody>
          <a:bodyPr/>
          <a:lstStyle/>
          <a:p>
            <a:endParaRPr lang="en-US">
              <a:solidFill>
                <a:prstClr val="black"/>
              </a:solidFill>
            </a:endParaRPr>
          </a:p>
        </p:txBody>
      </p:sp>
      <p:sp>
        <p:nvSpPr>
          <p:cNvPr id="13322" name="Rectangle 13"/>
          <p:cNvSpPr>
            <a:spLocks noChangeArrowheads="1"/>
          </p:cNvSpPr>
          <p:nvPr/>
        </p:nvSpPr>
        <p:spPr bwMode="auto">
          <a:xfrm>
            <a:off x="5732466" y="2185991"/>
            <a:ext cx="607539" cy="235449"/>
          </a:xfrm>
          <a:prstGeom prst="rect">
            <a:avLst/>
          </a:prstGeom>
          <a:noFill/>
          <a:ln w="9525">
            <a:noFill/>
            <a:miter lim="800000"/>
            <a:headEnd/>
            <a:tailEnd/>
          </a:ln>
        </p:spPr>
        <p:txBody>
          <a:bodyPr wrap="none" lIns="0" tIns="0" rIns="0" bIns="0">
            <a:spAutoFit/>
          </a:bodyPr>
          <a:lstStyle/>
          <a:p>
            <a:pPr>
              <a:lnSpc>
                <a:spcPct val="90000"/>
              </a:lnSpc>
            </a:pPr>
            <a:r>
              <a:rPr lang="en-US" sz="1700">
                <a:solidFill>
                  <a:srgbClr val="000000"/>
                </a:solidFill>
                <a:latin typeface="Helvetica" pitchFamily="34" charset="0"/>
              </a:rPr>
              <a:t>Image</a:t>
            </a:r>
            <a:endParaRPr lang="en-US" sz="2000" b="1">
              <a:solidFill>
                <a:prstClr val="black"/>
              </a:solidFill>
              <a:latin typeface="Times New Roman" pitchFamily="18" charset="0"/>
            </a:endParaRPr>
          </a:p>
        </p:txBody>
      </p:sp>
      <p:sp>
        <p:nvSpPr>
          <p:cNvPr id="13323" name="Rectangle 14"/>
          <p:cNvSpPr>
            <a:spLocks noChangeArrowheads="1"/>
          </p:cNvSpPr>
          <p:nvPr/>
        </p:nvSpPr>
        <p:spPr bwMode="auto">
          <a:xfrm>
            <a:off x="7948613" y="2205038"/>
            <a:ext cx="563562" cy="233362"/>
          </a:xfrm>
          <a:prstGeom prst="rect">
            <a:avLst/>
          </a:prstGeom>
          <a:noFill/>
          <a:ln w="9525">
            <a:noFill/>
            <a:miter lim="800000"/>
            <a:headEnd/>
            <a:tailEnd/>
          </a:ln>
        </p:spPr>
        <p:txBody>
          <a:bodyPr wrap="none" lIns="0" tIns="0" rIns="0" bIns="0">
            <a:spAutoFit/>
          </a:bodyPr>
          <a:lstStyle/>
          <a:p>
            <a:pPr>
              <a:lnSpc>
                <a:spcPct val="90000"/>
              </a:lnSpc>
            </a:pPr>
            <a:r>
              <a:rPr lang="en-US" sz="1700">
                <a:solidFill>
                  <a:srgbClr val="000000"/>
                </a:solidFill>
                <a:latin typeface="Helvetica" pitchFamily="34" charset="0"/>
              </a:rPr>
              <a:t>World</a:t>
            </a:r>
            <a:endParaRPr lang="en-US" sz="2000" b="1">
              <a:solidFill>
                <a:prstClr val="black"/>
              </a:solidFill>
              <a:latin typeface="Times New Roman" pitchFamily="18" charset="0"/>
            </a:endParaRPr>
          </a:p>
        </p:txBody>
      </p:sp>
      <p:grpSp>
        <p:nvGrpSpPr>
          <p:cNvPr id="2" name="Group 15"/>
          <p:cNvGrpSpPr>
            <a:grpSpLocks/>
          </p:cNvGrpSpPr>
          <p:nvPr/>
        </p:nvGrpSpPr>
        <p:grpSpPr bwMode="auto">
          <a:xfrm>
            <a:off x="7086603" y="2527300"/>
            <a:ext cx="1685925" cy="1284288"/>
            <a:chOff x="3978" y="2483"/>
            <a:chExt cx="1062" cy="809"/>
          </a:xfrm>
        </p:grpSpPr>
        <p:sp>
          <p:nvSpPr>
            <p:cNvPr id="13329" name="Freeform 16"/>
            <p:cNvSpPr>
              <a:spLocks/>
            </p:cNvSpPr>
            <p:nvPr/>
          </p:nvSpPr>
          <p:spPr bwMode="auto">
            <a:xfrm>
              <a:off x="3978" y="2802"/>
              <a:ext cx="44" cy="59"/>
            </a:xfrm>
            <a:custGeom>
              <a:avLst/>
              <a:gdLst>
                <a:gd name="T0" fmla="*/ 22 w 44"/>
                <a:gd name="T1" fmla="*/ 7 h 59"/>
                <a:gd name="T2" fmla="*/ 37 w 44"/>
                <a:gd name="T3" fmla="*/ 0 h 59"/>
                <a:gd name="T4" fmla="*/ 44 w 44"/>
                <a:gd name="T5" fmla="*/ 7 h 59"/>
                <a:gd name="T6" fmla="*/ 44 w 44"/>
                <a:gd name="T7" fmla="*/ 22 h 59"/>
                <a:gd name="T8" fmla="*/ 44 w 44"/>
                <a:gd name="T9" fmla="*/ 37 h 59"/>
                <a:gd name="T10" fmla="*/ 37 w 44"/>
                <a:gd name="T11" fmla="*/ 52 h 59"/>
                <a:gd name="T12" fmla="*/ 22 w 44"/>
                <a:gd name="T13" fmla="*/ 59 h 59"/>
                <a:gd name="T14" fmla="*/ 7 w 44"/>
                <a:gd name="T15" fmla="*/ 59 h 59"/>
                <a:gd name="T16" fmla="*/ 0 w 44"/>
                <a:gd name="T17" fmla="*/ 52 h 59"/>
                <a:gd name="T18" fmla="*/ 0 w 44"/>
                <a:gd name="T19" fmla="*/ 37 h 59"/>
                <a:gd name="T20" fmla="*/ 0 w 44"/>
                <a:gd name="T21" fmla="*/ 22 h 59"/>
                <a:gd name="T22" fmla="*/ 7 w 44"/>
                <a:gd name="T23" fmla="*/ 7 h 59"/>
                <a:gd name="T24" fmla="*/ 22 w 44"/>
                <a:gd name="T25" fmla="*/ 7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59"/>
                <a:gd name="T41" fmla="*/ 44 w 44"/>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59">
                  <a:moveTo>
                    <a:pt x="22" y="7"/>
                  </a:moveTo>
                  <a:lnTo>
                    <a:pt x="37" y="0"/>
                  </a:lnTo>
                  <a:lnTo>
                    <a:pt x="44" y="7"/>
                  </a:lnTo>
                  <a:lnTo>
                    <a:pt x="44" y="22"/>
                  </a:lnTo>
                  <a:lnTo>
                    <a:pt x="44" y="37"/>
                  </a:lnTo>
                  <a:lnTo>
                    <a:pt x="37" y="52"/>
                  </a:lnTo>
                  <a:lnTo>
                    <a:pt x="22" y="59"/>
                  </a:lnTo>
                  <a:lnTo>
                    <a:pt x="7" y="59"/>
                  </a:lnTo>
                  <a:lnTo>
                    <a:pt x="0" y="52"/>
                  </a:lnTo>
                  <a:lnTo>
                    <a:pt x="0" y="37"/>
                  </a:lnTo>
                  <a:lnTo>
                    <a:pt x="0" y="22"/>
                  </a:lnTo>
                  <a:lnTo>
                    <a:pt x="7" y="7"/>
                  </a:lnTo>
                  <a:lnTo>
                    <a:pt x="22" y="7"/>
                  </a:lnTo>
                  <a:close/>
                </a:path>
              </a:pathLst>
            </a:custGeom>
            <a:solidFill>
              <a:srgbClr val="000000"/>
            </a:solidFill>
            <a:ln w="11113">
              <a:solidFill>
                <a:srgbClr val="000000"/>
              </a:solidFill>
              <a:round/>
              <a:headEnd/>
              <a:tailEnd/>
            </a:ln>
          </p:spPr>
          <p:txBody>
            <a:bodyPr/>
            <a:lstStyle/>
            <a:p>
              <a:endParaRPr lang="en-US">
                <a:solidFill>
                  <a:prstClr val="black"/>
                </a:solidFill>
              </a:endParaRPr>
            </a:p>
          </p:txBody>
        </p:sp>
        <p:sp>
          <p:nvSpPr>
            <p:cNvPr id="13330" name="Freeform 17"/>
            <p:cNvSpPr>
              <a:spLocks/>
            </p:cNvSpPr>
            <p:nvPr/>
          </p:nvSpPr>
          <p:spPr bwMode="auto">
            <a:xfrm>
              <a:off x="4995" y="2483"/>
              <a:ext cx="45" cy="59"/>
            </a:xfrm>
            <a:custGeom>
              <a:avLst/>
              <a:gdLst>
                <a:gd name="T0" fmla="*/ 22 w 45"/>
                <a:gd name="T1" fmla="*/ 8 h 59"/>
                <a:gd name="T2" fmla="*/ 37 w 45"/>
                <a:gd name="T3" fmla="*/ 0 h 59"/>
                <a:gd name="T4" fmla="*/ 45 w 45"/>
                <a:gd name="T5" fmla="*/ 8 h 59"/>
                <a:gd name="T6" fmla="*/ 45 w 45"/>
                <a:gd name="T7" fmla="*/ 22 h 59"/>
                <a:gd name="T8" fmla="*/ 45 w 45"/>
                <a:gd name="T9" fmla="*/ 37 h 59"/>
                <a:gd name="T10" fmla="*/ 37 w 45"/>
                <a:gd name="T11" fmla="*/ 52 h 59"/>
                <a:gd name="T12" fmla="*/ 22 w 45"/>
                <a:gd name="T13" fmla="*/ 59 h 59"/>
                <a:gd name="T14" fmla="*/ 7 w 45"/>
                <a:gd name="T15" fmla="*/ 59 h 59"/>
                <a:gd name="T16" fmla="*/ 0 w 45"/>
                <a:gd name="T17" fmla="*/ 52 h 59"/>
                <a:gd name="T18" fmla="*/ 0 w 45"/>
                <a:gd name="T19" fmla="*/ 37 h 59"/>
                <a:gd name="T20" fmla="*/ 0 w 45"/>
                <a:gd name="T21" fmla="*/ 22 h 59"/>
                <a:gd name="T22" fmla="*/ 7 w 45"/>
                <a:gd name="T23" fmla="*/ 8 h 59"/>
                <a:gd name="T24" fmla="*/ 22 w 45"/>
                <a:gd name="T25" fmla="*/ 8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59"/>
                <a:gd name="T41" fmla="*/ 45 w 45"/>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59">
                  <a:moveTo>
                    <a:pt x="22" y="8"/>
                  </a:moveTo>
                  <a:lnTo>
                    <a:pt x="37" y="0"/>
                  </a:lnTo>
                  <a:lnTo>
                    <a:pt x="45" y="8"/>
                  </a:lnTo>
                  <a:lnTo>
                    <a:pt x="45" y="22"/>
                  </a:lnTo>
                  <a:lnTo>
                    <a:pt x="45" y="37"/>
                  </a:lnTo>
                  <a:lnTo>
                    <a:pt x="37" y="52"/>
                  </a:lnTo>
                  <a:lnTo>
                    <a:pt x="22" y="59"/>
                  </a:lnTo>
                  <a:lnTo>
                    <a:pt x="7" y="59"/>
                  </a:lnTo>
                  <a:lnTo>
                    <a:pt x="0" y="52"/>
                  </a:lnTo>
                  <a:lnTo>
                    <a:pt x="0" y="37"/>
                  </a:lnTo>
                  <a:lnTo>
                    <a:pt x="0" y="22"/>
                  </a:lnTo>
                  <a:lnTo>
                    <a:pt x="7" y="8"/>
                  </a:lnTo>
                  <a:lnTo>
                    <a:pt x="22" y="8"/>
                  </a:lnTo>
                  <a:close/>
                </a:path>
              </a:pathLst>
            </a:custGeom>
            <a:solidFill>
              <a:srgbClr val="000000"/>
            </a:solidFill>
            <a:ln w="11113">
              <a:solidFill>
                <a:srgbClr val="000000"/>
              </a:solidFill>
              <a:round/>
              <a:headEnd/>
              <a:tailEnd/>
            </a:ln>
          </p:spPr>
          <p:txBody>
            <a:bodyPr/>
            <a:lstStyle/>
            <a:p>
              <a:endParaRPr lang="en-US">
                <a:solidFill>
                  <a:prstClr val="black"/>
                </a:solidFill>
              </a:endParaRPr>
            </a:p>
          </p:txBody>
        </p:sp>
        <p:sp>
          <p:nvSpPr>
            <p:cNvPr id="13331" name="Freeform 18"/>
            <p:cNvSpPr>
              <a:spLocks/>
            </p:cNvSpPr>
            <p:nvPr/>
          </p:nvSpPr>
          <p:spPr bwMode="auto">
            <a:xfrm>
              <a:off x="4371" y="3232"/>
              <a:ext cx="45" cy="60"/>
            </a:xfrm>
            <a:custGeom>
              <a:avLst/>
              <a:gdLst>
                <a:gd name="T0" fmla="*/ 23 w 45"/>
                <a:gd name="T1" fmla="*/ 8 h 60"/>
                <a:gd name="T2" fmla="*/ 37 w 45"/>
                <a:gd name="T3" fmla="*/ 0 h 60"/>
                <a:gd name="T4" fmla="*/ 45 w 45"/>
                <a:gd name="T5" fmla="*/ 8 h 60"/>
                <a:gd name="T6" fmla="*/ 45 w 45"/>
                <a:gd name="T7" fmla="*/ 22 h 60"/>
                <a:gd name="T8" fmla="*/ 45 w 45"/>
                <a:gd name="T9" fmla="*/ 37 h 60"/>
                <a:gd name="T10" fmla="*/ 37 w 45"/>
                <a:gd name="T11" fmla="*/ 52 h 60"/>
                <a:gd name="T12" fmla="*/ 23 w 45"/>
                <a:gd name="T13" fmla="*/ 60 h 60"/>
                <a:gd name="T14" fmla="*/ 8 w 45"/>
                <a:gd name="T15" fmla="*/ 60 h 60"/>
                <a:gd name="T16" fmla="*/ 0 w 45"/>
                <a:gd name="T17" fmla="*/ 52 h 60"/>
                <a:gd name="T18" fmla="*/ 0 w 45"/>
                <a:gd name="T19" fmla="*/ 37 h 60"/>
                <a:gd name="T20" fmla="*/ 0 w 45"/>
                <a:gd name="T21" fmla="*/ 22 h 60"/>
                <a:gd name="T22" fmla="*/ 8 w 45"/>
                <a:gd name="T23" fmla="*/ 8 h 60"/>
                <a:gd name="T24" fmla="*/ 23 w 45"/>
                <a:gd name="T25" fmla="*/ 8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60"/>
                <a:gd name="T41" fmla="*/ 45 w 45"/>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60">
                  <a:moveTo>
                    <a:pt x="23" y="8"/>
                  </a:moveTo>
                  <a:lnTo>
                    <a:pt x="37" y="0"/>
                  </a:lnTo>
                  <a:lnTo>
                    <a:pt x="45" y="8"/>
                  </a:lnTo>
                  <a:lnTo>
                    <a:pt x="45" y="22"/>
                  </a:lnTo>
                  <a:lnTo>
                    <a:pt x="45" y="37"/>
                  </a:lnTo>
                  <a:lnTo>
                    <a:pt x="37" y="52"/>
                  </a:lnTo>
                  <a:lnTo>
                    <a:pt x="23" y="60"/>
                  </a:lnTo>
                  <a:lnTo>
                    <a:pt x="8" y="60"/>
                  </a:lnTo>
                  <a:lnTo>
                    <a:pt x="0" y="52"/>
                  </a:lnTo>
                  <a:lnTo>
                    <a:pt x="0" y="37"/>
                  </a:lnTo>
                  <a:lnTo>
                    <a:pt x="0" y="22"/>
                  </a:lnTo>
                  <a:lnTo>
                    <a:pt x="8" y="8"/>
                  </a:lnTo>
                  <a:lnTo>
                    <a:pt x="23" y="8"/>
                  </a:lnTo>
                  <a:close/>
                </a:path>
              </a:pathLst>
            </a:custGeom>
            <a:solidFill>
              <a:srgbClr val="000000"/>
            </a:solidFill>
            <a:ln w="11113">
              <a:solidFill>
                <a:srgbClr val="000000"/>
              </a:solidFill>
              <a:round/>
              <a:headEnd/>
              <a:tailEnd/>
            </a:ln>
          </p:spPr>
          <p:txBody>
            <a:bodyPr/>
            <a:lstStyle/>
            <a:p>
              <a:endParaRPr lang="en-US">
                <a:solidFill>
                  <a:prstClr val="black"/>
                </a:solidFill>
              </a:endParaRPr>
            </a:p>
          </p:txBody>
        </p:sp>
        <p:sp>
          <p:nvSpPr>
            <p:cNvPr id="13332" name="Freeform 19"/>
            <p:cNvSpPr>
              <a:spLocks/>
            </p:cNvSpPr>
            <p:nvPr/>
          </p:nvSpPr>
          <p:spPr bwMode="auto">
            <a:xfrm>
              <a:off x="4008" y="2520"/>
              <a:ext cx="1032" cy="742"/>
            </a:xfrm>
            <a:custGeom>
              <a:avLst/>
              <a:gdLst>
                <a:gd name="T0" fmla="*/ 0 w 1032"/>
                <a:gd name="T1" fmla="*/ 319 h 742"/>
                <a:gd name="T2" fmla="*/ 1032 w 1032"/>
                <a:gd name="T3" fmla="*/ 0 h 742"/>
                <a:gd name="T4" fmla="*/ 401 w 1032"/>
                <a:gd name="T5" fmla="*/ 742 h 742"/>
                <a:gd name="T6" fmla="*/ 0 w 1032"/>
                <a:gd name="T7" fmla="*/ 319 h 742"/>
                <a:gd name="T8" fmla="*/ 0 60000 65536"/>
                <a:gd name="T9" fmla="*/ 0 60000 65536"/>
                <a:gd name="T10" fmla="*/ 0 60000 65536"/>
                <a:gd name="T11" fmla="*/ 0 60000 65536"/>
                <a:gd name="T12" fmla="*/ 0 w 1032"/>
                <a:gd name="T13" fmla="*/ 0 h 742"/>
                <a:gd name="T14" fmla="*/ 1032 w 1032"/>
                <a:gd name="T15" fmla="*/ 742 h 742"/>
              </a:gdLst>
              <a:ahLst/>
              <a:cxnLst>
                <a:cxn ang="T8">
                  <a:pos x="T0" y="T1"/>
                </a:cxn>
                <a:cxn ang="T9">
                  <a:pos x="T2" y="T3"/>
                </a:cxn>
                <a:cxn ang="T10">
                  <a:pos x="T4" y="T5"/>
                </a:cxn>
                <a:cxn ang="T11">
                  <a:pos x="T6" y="T7"/>
                </a:cxn>
              </a:cxnLst>
              <a:rect l="T12" t="T13" r="T14" b="T15"/>
              <a:pathLst>
                <a:path w="1032" h="742">
                  <a:moveTo>
                    <a:pt x="0" y="319"/>
                  </a:moveTo>
                  <a:lnTo>
                    <a:pt x="1032" y="0"/>
                  </a:lnTo>
                  <a:lnTo>
                    <a:pt x="401" y="742"/>
                  </a:lnTo>
                  <a:lnTo>
                    <a:pt x="0" y="319"/>
                  </a:lnTo>
                  <a:close/>
                </a:path>
              </a:pathLst>
            </a:custGeom>
            <a:noFill/>
            <a:ln w="34925">
              <a:solidFill>
                <a:srgbClr val="000000"/>
              </a:solidFill>
              <a:round/>
              <a:headEnd/>
              <a:tailEnd/>
            </a:ln>
          </p:spPr>
          <p:txBody>
            <a:bodyPr/>
            <a:lstStyle/>
            <a:p>
              <a:endParaRPr lang="en-US">
                <a:solidFill>
                  <a:prstClr val="black"/>
                </a:solidFill>
              </a:endParaRPr>
            </a:p>
          </p:txBody>
        </p:sp>
      </p:grpSp>
      <p:sp>
        <p:nvSpPr>
          <p:cNvPr id="13325" name="Line 20"/>
          <p:cNvSpPr>
            <a:spLocks noChangeShapeType="1"/>
          </p:cNvSpPr>
          <p:nvPr/>
        </p:nvSpPr>
        <p:spPr bwMode="auto">
          <a:xfrm flipV="1">
            <a:off x="4876800" y="3775078"/>
            <a:ext cx="2871788" cy="34925"/>
          </a:xfrm>
          <a:prstGeom prst="line">
            <a:avLst/>
          </a:prstGeom>
          <a:noFill/>
          <a:ln w="12700">
            <a:solidFill>
              <a:schemeClr val="tx1"/>
            </a:solidFill>
            <a:prstDash val="dash"/>
            <a:round/>
            <a:headEnd/>
            <a:tailEnd/>
          </a:ln>
        </p:spPr>
        <p:txBody>
          <a:bodyPr/>
          <a:lstStyle/>
          <a:p>
            <a:endParaRPr lang="en-US">
              <a:solidFill>
                <a:prstClr val="black"/>
              </a:solidFill>
            </a:endParaRPr>
          </a:p>
        </p:txBody>
      </p:sp>
      <p:sp>
        <p:nvSpPr>
          <p:cNvPr id="13326" name="Line 21"/>
          <p:cNvSpPr>
            <a:spLocks noChangeShapeType="1"/>
          </p:cNvSpPr>
          <p:nvPr/>
        </p:nvSpPr>
        <p:spPr bwMode="auto">
          <a:xfrm flipV="1">
            <a:off x="4251325" y="3071816"/>
            <a:ext cx="2871788" cy="34925"/>
          </a:xfrm>
          <a:prstGeom prst="line">
            <a:avLst/>
          </a:prstGeom>
          <a:noFill/>
          <a:ln w="12700">
            <a:solidFill>
              <a:schemeClr val="tx1"/>
            </a:solidFill>
            <a:prstDash val="dash"/>
            <a:round/>
            <a:headEnd/>
            <a:tailEnd/>
          </a:ln>
        </p:spPr>
        <p:txBody>
          <a:bodyPr/>
          <a:lstStyle/>
          <a:p>
            <a:endParaRPr lang="en-US">
              <a:solidFill>
                <a:prstClr val="black"/>
              </a:solidFill>
            </a:endParaRPr>
          </a:p>
        </p:txBody>
      </p:sp>
      <p:sp>
        <p:nvSpPr>
          <p:cNvPr id="13327" name="Line 22"/>
          <p:cNvSpPr>
            <a:spLocks noChangeShapeType="1"/>
          </p:cNvSpPr>
          <p:nvPr/>
        </p:nvSpPr>
        <p:spPr bwMode="auto">
          <a:xfrm flipV="1">
            <a:off x="5881691" y="2579691"/>
            <a:ext cx="2871787" cy="34925"/>
          </a:xfrm>
          <a:prstGeom prst="line">
            <a:avLst/>
          </a:prstGeom>
          <a:noFill/>
          <a:ln w="12700">
            <a:solidFill>
              <a:schemeClr val="tx1"/>
            </a:solidFill>
            <a:prstDash val="dash"/>
            <a:round/>
            <a:headEnd/>
            <a:tailEnd/>
          </a:ln>
        </p:spPr>
        <p:txBody>
          <a:bodyPr/>
          <a:lstStyle/>
          <a:p>
            <a:endParaRPr lang="en-US">
              <a:solidFill>
                <a:prstClr val="black"/>
              </a:solidFill>
            </a:endParaRPr>
          </a:p>
        </p:txBody>
      </p:sp>
      <p:sp>
        <p:nvSpPr>
          <p:cNvPr id="13328" name="Text Box 23"/>
          <p:cNvSpPr txBox="1">
            <a:spLocks noChangeArrowheads="1"/>
          </p:cNvSpPr>
          <p:nvPr/>
        </p:nvSpPr>
        <p:spPr bwMode="auto">
          <a:xfrm>
            <a:off x="9067800" y="6583366"/>
            <a:ext cx="1536700" cy="274637"/>
          </a:xfrm>
          <a:prstGeom prst="rect">
            <a:avLst/>
          </a:prstGeom>
          <a:noFill/>
          <a:ln w="9525">
            <a:noFill/>
            <a:miter lim="800000"/>
            <a:headEnd/>
            <a:tailEnd/>
          </a:ln>
        </p:spPr>
        <p:txBody>
          <a:bodyPr wrap="none">
            <a:spAutoFit/>
          </a:bodyPr>
          <a:lstStyle/>
          <a:p>
            <a:r>
              <a:rPr lang="en-US" sz="1200">
                <a:solidFill>
                  <a:prstClr val="black"/>
                </a:solidFill>
              </a:rPr>
              <a:t>Slide by Steve Seitz</a:t>
            </a:r>
          </a:p>
        </p:txBody>
      </p:sp>
      <p:graphicFrame>
        <p:nvGraphicFramePr>
          <p:cNvPr id="13314" name="Object 7"/>
          <p:cNvGraphicFramePr>
            <a:graphicFrameLocks noChangeAspect="1"/>
          </p:cNvGraphicFramePr>
          <p:nvPr/>
        </p:nvGraphicFramePr>
        <p:xfrm>
          <a:off x="6826250" y="4406900"/>
          <a:ext cx="3379788" cy="1976438"/>
        </p:xfrm>
        <a:graphic>
          <a:graphicData uri="http://schemas.openxmlformats.org/presentationml/2006/ole">
            <mc:AlternateContent xmlns:mc="http://schemas.openxmlformats.org/markup-compatibility/2006">
              <mc:Choice xmlns:v="urn:schemas-microsoft-com:vml" Requires="v">
                <p:oleObj name="Equation" r:id="rId2" imgW="1587240" imgH="927000" progId="Equation.3">
                  <p:embed/>
                </p:oleObj>
              </mc:Choice>
              <mc:Fallback>
                <p:oleObj name="Equation" r:id="rId2" imgW="1587240" imgH="9270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6250" y="4406900"/>
                        <a:ext cx="3379788" cy="1976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5055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lstStyle/>
          <a:p>
            <a:pPr eaLnBrk="1" hangingPunct="1"/>
            <a:r>
              <a:rPr lang="en-US" dirty="0"/>
              <a:t>Scaled Orthographic Projection</a:t>
            </a:r>
          </a:p>
        </p:txBody>
      </p:sp>
      <p:sp>
        <p:nvSpPr>
          <p:cNvPr id="13316" name="Rectangle 3"/>
          <p:cNvSpPr>
            <a:spLocks noGrp="1" noChangeArrowheads="1"/>
          </p:cNvSpPr>
          <p:nvPr>
            <p:ph type="body" idx="1"/>
          </p:nvPr>
        </p:nvSpPr>
        <p:spPr/>
        <p:txBody>
          <a:bodyPr/>
          <a:lstStyle/>
          <a:p>
            <a:pPr eaLnBrk="1" hangingPunct="1"/>
            <a:r>
              <a:rPr lang="en-US" sz="2800" dirty="0"/>
              <a:t>Special case of perspective projection</a:t>
            </a:r>
          </a:p>
          <a:p>
            <a:pPr lvl="1" eaLnBrk="1" hangingPunct="1"/>
            <a:r>
              <a:rPr lang="en-US" sz="2400" dirty="0"/>
              <a:t>Object dimensions are small compared to distance to camera</a:t>
            </a:r>
          </a:p>
          <a:p>
            <a:pPr lvl="1" eaLnBrk="1" hangingPunct="1"/>
            <a:endParaRPr lang="en-US" sz="2400" dirty="0"/>
          </a:p>
          <a:p>
            <a:pPr lvl="1" eaLnBrk="1" hangingPunct="1"/>
            <a:endParaRPr lang="en-US" sz="2400" dirty="0"/>
          </a:p>
          <a:p>
            <a:pPr lvl="1" eaLnBrk="1" hangingPunct="1"/>
            <a:endParaRPr lang="en-US" sz="2400" dirty="0"/>
          </a:p>
          <a:p>
            <a:pPr lvl="1" eaLnBrk="1" hangingPunct="1"/>
            <a:endParaRPr lang="en-US" sz="2400" dirty="0"/>
          </a:p>
          <a:p>
            <a:pPr lvl="1" eaLnBrk="1" hangingPunct="1"/>
            <a:endParaRPr lang="en-US" sz="2400" dirty="0"/>
          </a:p>
          <a:p>
            <a:pPr lvl="1" eaLnBrk="1" hangingPunct="1"/>
            <a:endParaRPr lang="en-US" sz="2400" dirty="0"/>
          </a:p>
          <a:p>
            <a:pPr lvl="1" eaLnBrk="1" hangingPunct="1"/>
            <a:r>
              <a:rPr lang="en-US" sz="2400" dirty="0"/>
              <a:t>Also called “weak perspective”</a:t>
            </a:r>
          </a:p>
          <a:p>
            <a:pPr lvl="1" eaLnBrk="1" hangingPunct="1"/>
            <a:r>
              <a:rPr lang="en-US" sz="2400" dirty="0"/>
              <a:t>What’s the projection matrix?</a:t>
            </a:r>
          </a:p>
        </p:txBody>
      </p:sp>
      <p:sp>
        <p:nvSpPr>
          <p:cNvPr id="13317" name="Freeform 8"/>
          <p:cNvSpPr>
            <a:spLocks/>
          </p:cNvSpPr>
          <p:nvPr/>
        </p:nvSpPr>
        <p:spPr bwMode="auto">
          <a:xfrm>
            <a:off x="4259263" y="2606678"/>
            <a:ext cx="1638300" cy="1177925"/>
          </a:xfrm>
          <a:custGeom>
            <a:avLst/>
            <a:gdLst>
              <a:gd name="T0" fmla="*/ 0 w 1032"/>
              <a:gd name="T1" fmla="*/ 2147483647 h 742"/>
              <a:gd name="T2" fmla="*/ 2147483647 w 1032"/>
              <a:gd name="T3" fmla="*/ 0 h 742"/>
              <a:gd name="T4" fmla="*/ 2147483647 w 1032"/>
              <a:gd name="T5" fmla="*/ 2147483647 h 742"/>
              <a:gd name="T6" fmla="*/ 0 w 1032"/>
              <a:gd name="T7" fmla="*/ 2147483647 h 742"/>
              <a:gd name="T8" fmla="*/ 0 60000 65536"/>
              <a:gd name="T9" fmla="*/ 0 60000 65536"/>
              <a:gd name="T10" fmla="*/ 0 60000 65536"/>
              <a:gd name="T11" fmla="*/ 0 60000 65536"/>
              <a:gd name="T12" fmla="*/ 0 w 1032"/>
              <a:gd name="T13" fmla="*/ 0 h 742"/>
              <a:gd name="T14" fmla="*/ 1032 w 1032"/>
              <a:gd name="T15" fmla="*/ 742 h 742"/>
            </a:gdLst>
            <a:ahLst/>
            <a:cxnLst>
              <a:cxn ang="T8">
                <a:pos x="T0" y="T1"/>
              </a:cxn>
              <a:cxn ang="T9">
                <a:pos x="T2" y="T3"/>
              </a:cxn>
              <a:cxn ang="T10">
                <a:pos x="T4" y="T5"/>
              </a:cxn>
              <a:cxn ang="T11">
                <a:pos x="T6" y="T7"/>
              </a:cxn>
            </a:cxnLst>
            <a:rect l="T12" t="T13" r="T14" b="T15"/>
            <a:pathLst>
              <a:path w="1032" h="742">
                <a:moveTo>
                  <a:pt x="0" y="319"/>
                </a:moveTo>
                <a:lnTo>
                  <a:pt x="1032" y="0"/>
                </a:lnTo>
                <a:lnTo>
                  <a:pt x="401" y="742"/>
                </a:lnTo>
                <a:lnTo>
                  <a:pt x="0" y="319"/>
                </a:lnTo>
                <a:close/>
              </a:path>
            </a:pathLst>
          </a:custGeom>
          <a:noFill/>
          <a:ln w="34925">
            <a:solidFill>
              <a:srgbClr val="000000"/>
            </a:solidFill>
            <a:round/>
            <a:headEnd/>
            <a:tailEnd/>
          </a:ln>
        </p:spPr>
        <p:txBody>
          <a:bodyPr/>
          <a:lstStyle/>
          <a:p>
            <a:endParaRPr lang="en-US">
              <a:solidFill>
                <a:prstClr val="black"/>
              </a:solidFill>
            </a:endParaRPr>
          </a:p>
        </p:txBody>
      </p:sp>
      <p:sp>
        <p:nvSpPr>
          <p:cNvPr id="13318" name="Freeform 9"/>
          <p:cNvSpPr>
            <a:spLocks/>
          </p:cNvSpPr>
          <p:nvPr/>
        </p:nvSpPr>
        <p:spPr bwMode="auto">
          <a:xfrm>
            <a:off x="4235450" y="3054353"/>
            <a:ext cx="71438" cy="93663"/>
          </a:xfrm>
          <a:custGeom>
            <a:avLst/>
            <a:gdLst>
              <a:gd name="T0" fmla="*/ 2147483647 w 45"/>
              <a:gd name="T1" fmla="*/ 2147483647 h 59"/>
              <a:gd name="T2" fmla="*/ 2147483647 w 45"/>
              <a:gd name="T3" fmla="*/ 0 h 59"/>
              <a:gd name="T4" fmla="*/ 2147483647 w 45"/>
              <a:gd name="T5" fmla="*/ 2147483647 h 59"/>
              <a:gd name="T6" fmla="*/ 2147483647 w 45"/>
              <a:gd name="T7" fmla="*/ 2147483647 h 59"/>
              <a:gd name="T8" fmla="*/ 2147483647 w 45"/>
              <a:gd name="T9" fmla="*/ 2147483647 h 59"/>
              <a:gd name="T10" fmla="*/ 2147483647 w 45"/>
              <a:gd name="T11" fmla="*/ 2147483647 h 59"/>
              <a:gd name="T12" fmla="*/ 2147483647 w 45"/>
              <a:gd name="T13" fmla="*/ 2147483647 h 59"/>
              <a:gd name="T14" fmla="*/ 2147483647 w 45"/>
              <a:gd name="T15" fmla="*/ 2147483647 h 59"/>
              <a:gd name="T16" fmla="*/ 0 w 45"/>
              <a:gd name="T17" fmla="*/ 2147483647 h 59"/>
              <a:gd name="T18" fmla="*/ 0 w 45"/>
              <a:gd name="T19" fmla="*/ 2147483647 h 59"/>
              <a:gd name="T20" fmla="*/ 0 w 45"/>
              <a:gd name="T21" fmla="*/ 2147483647 h 59"/>
              <a:gd name="T22" fmla="*/ 2147483647 w 45"/>
              <a:gd name="T23" fmla="*/ 2147483647 h 59"/>
              <a:gd name="T24" fmla="*/ 2147483647 w 45"/>
              <a:gd name="T25" fmla="*/ 2147483647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59"/>
              <a:gd name="T41" fmla="*/ 45 w 45"/>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59">
                <a:moveTo>
                  <a:pt x="22" y="7"/>
                </a:moveTo>
                <a:lnTo>
                  <a:pt x="37" y="0"/>
                </a:lnTo>
                <a:lnTo>
                  <a:pt x="45" y="7"/>
                </a:lnTo>
                <a:lnTo>
                  <a:pt x="45" y="22"/>
                </a:lnTo>
                <a:lnTo>
                  <a:pt x="45" y="37"/>
                </a:lnTo>
                <a:lnTo>
                  <a:pt x="37" y="52"/>
                </a:lnTo>
                <a:lnTo>
                  <a:pt x="22" y="59"/>
                </a:lnTo>
                <a:lnTo>
                  <a:pt x="7" y="59"/>
                </a:lnTo>
                <a:lnTo>
                  <a:pt x="0" y="52"/>
                </a:lnTo>
                <a:lnTo>
                  <a:pt x="0" y="37"/>
                </a:lnTo>
                <a:lnTo>
                  <a:pt x="0" y="22"/>
                </a:lnTo>
                <a:lnTo>
                  <a:pt x="7" y="7"/>
                </a:lnTo>
                <a:lnTo>
                  <a:pt x="22" y="7"/>
                </a:lnTo>
                <a:close/>
              </a:path>
            </a:pathLst>
          </a:custGeom>
          <a:solidFill>
            <a:srgbClr val="000000"/>
          </a:solidFill>
          <a:ln w="11113">
            <a:solidFill>
              <a:srgbClr val="000000"/>
            </a:solidFill>
            <a:round/>
            <a:headEnd/>
            <a:tailEnd/>
          </a:ln>
        </p:spPr>
        <p:txBody>
          <a:bodyPr/>
          <a:lstStyle/>
          <a:p>
            <a:endParaRPr lang="en-US">
              <a:solidFill>
                <a:prstClr val="black"/>
              </a:solidFill>
            </a:endParaRPr>
          </a:p>
        </p:txBody>
      </p:sp>
      <p:sp>
        <p:nvSpPr>
          <p:cNvPr id="13319" name="Freeform 10"/>
          <p:cNvSpPr>
            <a:spLocks/>
          </p:cNvSpPr>
          <p:nvPr/>
        </p:nvSpPr>
        <p:spPr bwMode="auto">
          <a:xfrm>
            <a:off x="5849941" y="2547938"/>
            <a:ext cx="71437" cy="93662"/>
          </a:xfrm>
          <a:custGeom>
            <a:avLst/>
            <a:gdLst>
              <a:gd name="T0" fmla="*/ 2147483647 w 45"/>
              <a:gd name="T1" fmla="*/ 2147483647 h 59"/>
              <a:gd name="T2" fmla="*/ 2147483647 w 45"/>
              <a:gd name="T3" fmla="*/ 0 h 59"/>
              <a:gd name="T4" fmla="*/ 2147483647 w 45"/>
              <a:gd name="T5" fmla="*/ 2147483647 h 59"/>
              <a:gd name="T6" fmla="*/ 2147483647 w 45"/>
              <a:gd name="T7" fmla="*/ 2147483647 h 59"/>
              <a:gd name="T8" fmla="*/ 2147483647 w 45"/>
              <a:gd name="T9" fmla="*/ 2147483647 h 59"/>
              <a:gd name="T10" fmla="*/ 2147483647 w 45"/>
              <a:gd name="T11" fmla="*/ 2147483647 h 59"/>
              <a:gd name="T12" fmla="*/ 2147483647 w 45"/>
              <a:gd name="T13" fmla="*/ 2147483647 h 59"/>
              <a:gd name="T14" fmla="*/ 2147483647 w 45"/>
              <a:gd name="T15" fmla="*/ 2147483647 h 59"/>
              <a:gd name="T16" fmla="*/ 0 w 45"/>
              <a:gd name="T17" fmla="*/ 2147483647 h 59"/>
              <a:gd name="T18" fmla="*/ 0 w 45"/>
              <a:gd name="T19" fmla="*/ 2147483647 h 59"/>
              <a:gd name="T20" fmla="*/ 0 w 45"/>
              <a:gd name="T21" fmla="*/ 2147483647 h 59"/>
              <a:gd name="T22" fmla="*/ 2147483647 w 45"/>
              <a:gd name="T23" fmla="*/ 2147483647 h 59"/>
              <a:gd name="T24" fmla="*/ 2147483647 w 45"/>
              <a:gd name="T25" fmla="*/ 2147483647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59"/>
              <a:gd name="T41" fmla="*/ 45 w 45"/>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59">
                <a:moveTo>
                  <a:pt x="23" y="7"/>
                </a:moveTo>
                <a:lnTo>
                  <a:pt x="37" y="0"/>
                </a:lnTo>
                <a:lnTo>
                  <a:pt x="45" y="7"/>
                </a:lnTo>
                <a:lnTo>
                  <a:pt x="45" y="22"/>
                </a:lnTo>
                <a:lnTo>
                  <a:pt x="45" y="37"/>
                </a:lnTo>
                <a:lnTo>
                  <a:pt x="37" y="52"/>
                </a:lnTo>
                <a:lnTo>
                  <a:pt x="23" y="59"/>
                </a:lnTo>
                <a:lnTo>
                  <a:pt x="8" y="59"/>
                </a:lnTo>
                <a:lnTo>
                  <a:pt x="0" y="52"/>
                </a:lnTo>
                <a:lnTo>
                  <a:pt x="0" y="37"/>
                </a:lnTo>
                <a:lnTo>
                  <a:pt x="0" y="22"/>
                </a:lnTo>
                <a:lnTo>
                  <a:pt x="8" y="7"/>
                </a:lnTo>
                <a:lnTo>
                  <a:pt x="23" y="7"/>
                </a:lnTo>
                <a:close/>
              </a:path>
            </a:pathLst>
          </a:custGeom>
          <a:solidFill>
            <a:srgbClr val="000000"/>
          </a:solidFill>
          <a:ln w="11113">
            <a:solidFill>
              <a:srgbClr val="000000"/>
            </a:solidFill>
            <a:round/>
            <a:headEnd/>
            <a:tailEnd/>
          </a:ln>
        </p:spPr>
        <p:txBody>
          <a:bodyPr/>
          <a:lstStyle/>
          <a:p>
            <a:endParaRPr lang="en-US">
              <a:solidFill>
                <a:prstClr val="black"/>
              </a:solidFill>
            </a:endParaRPr>
          </a:p>
        </p:txBody>
      </p:sp>
      <p:sp>
        <p:nvSpPr>
          <p:cNvPr id="13320" name="Freeform 11"/>
          <p:cNvSpPr>
            <a:spLocks/>
          </p:cNvSpPr>
          <p:nvPr/>
        </p:nvSpPr>
        <p:spPr bwMode="auto">
          <a:xfrm>
            <a:off x="4860925" y="3736978"/>
            <a:ext cx="69850" cy="93663"/>
          </a:xfrm>
          <a:custGeom>
            <a:avLst/>
            <a:gdLst>
              <a:gd name="T0" fmla="*/ 2147483647 w 44"/>
              <a:gd name="T1" fmla="*/ 2147483647 h 59"/>
              <a:gd name="T2" fmla="*/ 2147483647 w 44"/>
              <a:gd name="T3" fmla="*/ 0 h 59"/>
              <a:gd name="T4" fmla="*/ 2147483647 w 44"/>
              <a:gd name="T5" fmla="*/ 2147483647 h 59"/>
              <a:gd name="T6" fmla="*/ 2147483647 w 44"/>
              <a:gd name="T7" fmla="*/ 2147483647 h 59"/>
              <a:gd name="T8" fmla="*/ 2147483647 w 44"/>
              <a:gd name="T9" fmla="*/ 2147483647 h 59"/>
              <a:gd name="T10" fmla="*/ 2147483647 w 44"/>
              <a:gd name="T11" fmla="*/ 2147483647 h 59"/>
              <a:gd name="T12" fmla="*/ 2147483647 w 44"/>
              <a:gd name="T13" fmla="*/ 2147483647 h 59"/>
              <a:gd name="T14" fmla="*/ 2147483647 w 44"/>
              <a:gd name="T15" fmla="*/ 2147483647 h 59"/>
              <a:gd name="T16" fmla="*/ 0 w 44"/>
              <a:gd name="T17" fmla="*/ 2147483647 h 59"/>
              <a:gd name="T18" fmla="*/ 0 w 44"/>
              <a:gd name="T19" fmla="*/ 2147483647 h 59"/>
              <a:gd name="T20" fmla="*/ 0 w 44"/>
              <a:gd name="T21" fmla="*/ 2147483647 h 59"/>
              <a:gd name="T22" fmla="*/ 2147483647 w 44"/>
              <a:gd name="T23" fmla="*/ 2147483647 h 59"/>
              <a:gd name="T24" fmla="*/ 2147483647 w 44"/>
              <a:gd name="T25" fmla="*/ 2147483647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59"/>
              <a:gd name="T41" fmla="*/ 44 w 44"/>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59">
                <a:moveTo>
                  <a:pt x="22" y="7"/>
                </a:moveTo>
                <a:lnTo>
                  <a:pt x="37" y="0"/>
                </a:lnTo>
                <a:lnTo>
                  <a:pt x="44" y="7"/>
                </a:lnTo>
                <a:lnTo>
                  <a:pt x="44" y="22"/>
                </a:lnTo>
                <a:lnTo>
                  <a:pt x="44" y="37"/>
                </a:lnTo>
                <a:lnTo>
                  <a:pt x="37" y="52"/>
                </a:lnTo>
                <a:lnTo>
                  <a:pt x="22" y="59"/>
                </a:lnTo>
                <a:lnTo>
                  <a:pt x="7" y="59"/>
                </a:lnTo>
                <a:lnTo>
                  <a:pt x="0" y="52"/>
                </a:lnTo>
                <a:lnTo>
                  <a:pt x="0" y="37"/>
                </a:lnTo>
                <a:lnTo>
                  <a:pt x="0" y="22"/>
                </a:lnTo>
                <a:lnTo>
                  <a:pt x="7" y="7"/>
                </a:lnTo>
                <a:lnTo>
                  <a:pt x="22" y="7"/>
                </a:lnTo>
                <a:close/>
              </a:path>
            </a:pathLst>
          </a:custGeom>
          <a:solidFill>
            <a:srgbClr val="000000"/>
          </a:solidFill>
          <a:ln w="11113">
            <a:solidFill>
              <a:srgbClr val="000000"/>
            </a:solidFill>
            <a:round/>
            <a:headEnd/>
            <a:tailEnd/>
          </a:ln>
        </p:spPr>
        <p:txBody>
          <a:bodyPr/>
          <a:lstStyle/>
          <a:p>
            <a:endParaRPr lang="en-US">
              <a:solidFill>
                <a:prstClr val="black"/>
              </a:solidFill>
            </a:endParaRPr>
          </a:p>
        </p:txBody>
      </p:sp>
      <p:sp>
        <p:nvSpPr>
          <p:cNvPr id="13321" name="Freeform 12"/>
          <p:cNvSpPr>
            <a:spLocks/>
          </p:cNvSpPr>
          <p:nvPr/>
        </p:nvSpPr>
        <p:spPr bwMode="auto">
          <a:xfrm>
            <a:off x="3778250" y="1868491"/>
            <a:ext cx="2662238" cy="2574925"/>
          </a:xfrm>
          <a:custGeom>
            <a:avLst/>
            <a:gdLst>
              <a:gd name="T0" fmla="*/ 0 w 1842"/>
              <a:gd name="T1" fmla="*/ 2147483647 h 1847"/>
              <a:gd name="T2" fmla="*/ 2147483647 w 1842"/>
              <a:gd name="T3" fmla="*/ 0 h 1847"/>
              <a:gd name="T4" fmla="*/ 2147483647 w 1842"/>
              <a:gd name="T5" fmla="*/ 2147483647 h 1847"/>
              <a:gd name="T6" fmla="*/ 0 w 1842"/>
              <a:gd name="T7" fmla="*/ 2147483647 h 1847"/>
              <a:gd name="T8" fmla="*/ 0 w 1842"/>
              <a:gd name="T9" fmla="*/ 2147483647 h 1847"/>
              <a:gd name="T10" fmla="*/ 0 60000 65536"/>
              <a:gd name="T11" fmla="*/ 0 60000 65536"/>
              <a:gd name="T12" fmla="*/ 0 60000 65536"/>
              <a:gd name="T13" fmla="*/ 0 60000 65536"/>
              <a:gd name="T14" fmla="*/ 0 60000 65536"/>
              <a:gd name="T15" fmla="*/ 0 w 1842"/>
              <a:gd name="T16" fmla="*/ 0 h 1847"/>
              <a:gd name="T17" fmla="*/ 1842 w 1842"/>
              <a:gd name="T18" fmla="*/ 1847 h 1847"/>
            </a:gdLst>
            <a:ahLst/>
            <a:cxnLst>
              <a:cxn ang="T10">
                <a:pos x="T0" y="T1"/>
              </a:cxn>
              <a:cxn ang="T11">
                <a:pos x="T2" y="T3"/>
              </a:cxn>
              <a:cxn ang="T12">
                <a:pos x="T4" y="T5"/>
              </a:cxn>
              <a:cxn ang="T13">
                <a:pos x="T6" y="T7"/>
              </a:cxn>
              <a:cxn ang="T14">
                <a:pos x="T8" y="T9"/>
              </a:cxn>
            </a:cxnLst>
            <a:rect l="T15" t="T16" r="T17" b="T18"/>
            <a:pathLst>
              <a:path w="1842" h="1847">
                <a:moveTo>
                  <a:pt x="0" y="660"/>
                </a:moveTo>
                <a:lnTo>
                  <a:pt x="1842" y="0"/>
                </a:lnTo>
                <a:lnTo>
                  <a:pt x="1842" y="1186"/>
                </a:lnTo>
                <a:lnTo>
                  <a:pt x="0" y="1847"/>
                </a:lnTo>
                <a:lnTo>
                  <a:pt x="0" y="660"/>
                </a:lnTo>
                <a:close/>
              </a:path>
            </a:pathLst>
          </a:custGeom>
          <a:noFill/>
          <a:ln w="11113">
            <a:solidFill>
              <a:srgbClr val="000000"/>
            </a:solidFill>
            <a:round/>
            <a:headEnd/>
            <a:tailEnd/>
          </a:ln>
        </p:spPr>
        <p:txBody>
          <a:bodyPr/>
          <a:lstStyle/>
          <a:p>
            <a:endParaRPr lang="en-US">
              <a:solidFill>
                <a:prstClr val="black"/>
              </a:solidFill>
            </a:endParaRPr>
          </a:p>
        </p:txBody>
      </p:sp>
      <p:sp>
        <p:nvSpPr>
          <p:cNvPr id="13322" name="Rectangle 13"/>
          <p:cNvSpPr>
            <a:spLocks noChangeArrowheads="1"/>
          </p:cNvSpPr>
          <p:nvPr/>
        </p:nvSpPr>
        <p:spPr bwMode="auto">
          <a:xfrm>
            <a:off x="5732466" y="2185991"/>
            <a:ext cx="607539" cy="235449"/>
          </a:xfrm>
          <a:prstGeom prst="rect">
            <a:avLst/>
          </a:prstGeom>
          <a:noFill/>
          <a:ln w="9525">
            <a:noFill/>
            <a:miter lim="800000"/>
            <a:headEnd/>
            <a:tailEnd/>
          </a:ln>
        </p:spPr>
        <p:txBody>
          <a:bodyPr wrap="none" lIns="0" tIns="0" rIns="0" bIns="0">
            <a:spAutoFit/>
          </a:bodyPr>
          <a:lstStyle/>
          <a:p>
            <a:pPr>
              <a:lnSpc>
                <a:spcPct val="90000"/>
              </a:lnSpc>
            </a:pPr>
            <a:r>
              <a:rPr lang="en-US" sz="1700">
                <a:solidFill>
                  <a:srgbClr val="000000"/>
                </a:solidFill>
                <a:latin typeface="Helvetica" pitchFamily="34" charset="0"/>
              </a:rPr>
              <a:t>Image</a:t>
            </a:r>
            <a:endParaRPr lang="en-US" sz="2000" b="1">
              <a:solidFill>
                <a:prstClr val="black"/>
              </a:solidFill>
              <a:latin typeface="Times New Roman" pitchFamily="18" charset="0"/>
            </a:endParaRPr>
          </a:p>
        </p:txBody>
      </p:sp>
      <p:sp>
        <p:nvSpPr>
          <p:cNvPr id="13323" name="Rectangle 14"/>
          <p:cNvSpPr>
            <a:spLocks noChangeArrowheads="1"/>
          </p:cNvSpPr>
          <p:nvPr/>
        </p:nvSpPr>
        <p:spPr bwMode="auto">
          <a:xfrm>
            <a:off x="7948613" y="2205038"/>
            <a:ext cx="563562" cy="233362"/>
          </a:xfrm>
          <a:prstGeom prst="rect">
            <a:avLst/>
          </a:prstGeom>
          <a:noFill/>
          <a:ln w="9525">
            <a:noFill/>
            <a:miter lim="800000"/>
            <a:headEnd/>
            <a:tailEnd/>
          </a:ln>
        </p:spPr>
        <p:txBody>
          <a:bodyPr wrap="none" lIns="0" tIns="0" rIns="0" bIns="0">
            <a:spAutoFit/>
          </a:bodyPr>
          <a:lstStyle/>
          <a:p>
            <a:pPr>
              <a:lnSpc>
                <a:spcPct val="90000"/>
              </a:lnSpc>
            </a:pPr>
            <a:r>
              <a:rPr lang="en-US" sz="1700">
                <a:solidFill>
                  <a:srgbClr val="000000"/>
                </a:solidFill>
                <a:latin typeface="Helvetica" pitchFamily="34" charset="0"/>
              </a:rPr>
              <a:t>World</a:t>
            </a:r>
            <a:endParaRPr lang="en-US" sz="2000" b="1">
              <a:solidFill>
                <a:prstClr val="black"/>
              </a:solidFill>
              <a:latin typeface="Times New Roman" pitchFamily="18" charset="0"/>
            </a:endParaRPr>
          </a:p>
        </p:txBody>
      </p:sp>
      <p:grpSp>
        <p:nvGrpSpPr>
          <p:cNvPr id="2" name="Group 15"/>
          <p:cNvGrpSpPr>
            <a:grpSpLocks/>
          </p:cNvGrpSpPr>
          <p:nvPr/>
        </p:nvGrpSpPr>
        <p:grpSpPr bwMode="auto">
          <a:xfrm>
            <a:off x="7086603" y="2527300"/>
            <a:ext cx="1685925" cy="1284288"/>
            <a:chOff x="3978" y="2483"/>
            <a:chExt cx="1062" cy="809"/>
          </a:xfrm>
        </p:grpSpPr>
        <p:sp>
          <p:nvSpPr>
            <p:cNvPr id="13329" name="Freeform 16"/>
            <p:cNvSpPr>
              <a:spLocks/>
            </p:cNvSpPr>
            <p:nvPr/>
          </p:nvSpPr>
          <p:spPr bwMode="auto">
            <a:xfrm>
              <a:off x="3978" y="2802"/>
              <a:ext cx="44" cy="59"/>
            </a:xfrm>
            <a:custGeom>
              <a:avLst/>
              <a:gdLst>
                <a:gd name="T0" fmla="*/ 22 w 44"/>
                <a:gd name="T1" fmla="*/ 7 h 59"/>
                <a:gd name="T2" fmla="*/ 37 w 44"/>
                <a:gd name="T3" fmla="*/ 0 h 59"/>
                <a:gd name="T4" fmla="*/ 44 w 44"/>
                <a:gd name="T5" fmla="*/ 7 h 59"/>
                <a:gd name="T6" fmla="*/ 44 w 44"/>
                <a:gd name="T7" fmla="*/ 22 h 59"/>
                <a:gd name="T8" fmla="*/ 44 w 44"/>
                <a:gd name="T9" fmla="*/ 37 h 59"/>
                <a:gd name="T10" fmla="*/ 37 w 44"/>
                <a:gd name="T11" fmla="*/ 52 h 59"/>
                <a:gd name="T12" fmla="*/ 22 w 44"/>
                <a:gd name="T13" fmla="*/ 59 h 59"/>
                <a:gd name="T14" fmla="*/ 7 w 44"/>
                <a:gd name="T15" fmla="*/ 59 h 59"/>
                <a:gd name="T16" fmla="*/ 0 w 44"/>
                <a:gd name="T17" fmla="*/ 52 h 59"/>
                <a:gd name="T18" fmla="*/ 0 w 44"/>
                <a:gd name="T19" fmla="*/ 37 h 59"/>
                <a:gd name="T20" fmla="*/ 0 w 44"/>
                <a:gd name="T21" fmla="*/ 22 h 59"/>
                <a:gd name="T22" fmla="*/ 7 w 44"/>
                <a:gd name="T23" fmla="*/ 7 h 59"/>
                <a:gd name="T24" fmla="*/ 22 w 44"/>
                <a:gd name="T25" fmla="*/ 7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59"/>
                <a:gd name="T41" fmla="*/ 44 w 44"/>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59">
                  <a:moveTo>
                    <a:pt x="22" y="7"/>
                  </a:moveTo>
                  <a:lnTo>
                    <a:pt x="37" y="0"/>
                  </a:lnTo>
                  <a:lnTo>
                    <a:pt x="44" y="7"/>
                  </a:lnTo>
                  <a:lnTo>
                    <a:pt x="44" y="22"/>
                  </a:lnTo>
                  <a:lnTo>
                    <a:pt x="44" y="37"/>
                  </a:lnTo>
                  <a:lnTo>
                    <a:pt x="37" y="52"/>
                  </a:lnTo>
                  <a:lnTo>
                    <a:pt x="22" y="59"/>
                  </a:lnTo>
                  <a:lnTo>
                    <a:pt x="7" y="59"/>
                  </a:lnTo>
                  <a:lnTo>
                    <a:pt x="0" y="52"/>
                  </a:lnTo>
                  <a:lnTo>
                    <a:pt x="0" y="37"/>
                  </a:lnTo>
                  <a:lnTo>
                    <a:pt x="0" y="22"/>
                  </a:lnTo>
                  <a:lnTo>
                    <a:pt x="7" y="7"/>
                  </a:lnTo>
                  <a:lnTo>
                    <a:pt x="22" y="7"/>
                  </a:lnTo>
                  <a:close/>
                </a:path>
              </a:pathLst>
            </a:custGeom>
            <a:solidFill>
              <a:srgbClr val="000000"/>
            </a:solidFill>
            <a:ln w="11113">
              <a:solidFill>
                <a:srgbClr val="000000"/>
              </a:solidFill>
              <a:round/>
              <a:headEnd/>
              <a:tailEnd/>
            </a:ln>
          </p:spPr>
          <p:txBody>
            <a:bodyPr/>
            <a:lstStyle/>
            <a:p>
              <a:endParaRPr lang="en-US">
                <a:solidFill>
                  <a:prstClr val="black"/>
                </a:solidFill>
              </a:endParaRPr>
            </a:p>
          </p:txBody>
        </p:sp>
        <p:sp>
          <p:nvSpPr>
            <p:cNvPr id="13330" name="Freeform 17"/>
            <p:cNvSpPr>
              <a:spLocks/>
            </p:cNvSpPr>
            <p:nvPr/>
          </p:nvSpPr>
          <p:spPr bwMode="auto">
            <a:xfrm>
              <a:off x="4995" y="2483"/>
              <a:ext cx="45" cy="59"/>
            </a:xfrm>
            <a:custGeom>
              <a:avLst/>
              <a:gdLst>
                <a:gd name="T0" fmla="*/ 22 w 45"/>
                <a:gd name="T1" fmla="*/ 8 h 59"/>
                <a:gd name="T2" fmla="*/ 37 w 45"/>
                <a:gd name="T3" fmla="*/ 0 h 59"/>
                <a:gd name="T4" fmla="*/ 45 w 45"/>
                <a:gd name="T5" fmla="*/ 8 h 59"/>
                <a:gd name="T6" fmla="*/ 45 w 45"/>
                <a:gd name="T7" fmla="*/ 22 h 59"/>
                <a:gd name="T8" fmla="*/ 45 w 45"/>
                <a:gd name="T9" fmla="*/ 37 h 59"/>
                <a:gd name="T10" fmla="*/ 37 w 45"/>
                <a:gd name="T11" fmla="*/ 52 h 59"/>
                <a:gd name="T12" fmla="*/ 22 w 45"/>
                <a:gd name="T13" fmla="*/ 59 h 59"/>
                <a:gd name="T14" fmla="*/ 7 w 45"/>
                <a:gd name="T15" fmla="*/ 59 h 59"/>
                <a:gd name="T16" fmla="*/ 0 w 45"/>
                <a:gd name="T17" fmla="*/ 52 h 59"/>
                <a:gd name="T18" fmla="*/ 0 w 45"/>
                <a:gd name="T19" fmla="*/ 37 h 59"/>
                <a:gd name="T20" fmla="*/ 0 w 45"/>
                <a:gd name="T21" fmla="*/ 22 h 59"/>
                <a:gd name="T22" fmla="*/ 7 w 45"/>
                <a:gd name="T23" fmla="*/ 8 h 59"/>
                <a:gd name="T24" fmla="*/ 22 w 45"/>
                <a:gd name="T25" fmla="*/ 8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59"/>
                <a:gd name="T41" fmla="*/ 45 w 45"/>
                <a:gd name="T42" fmla="*/ 59 h 5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59">
                  <a:moveTo>
                    <a:pt x="22" y="8"/>
                  </a:moveTo>
                  <a:lnTo>
                    <a:pt x="37" y="0"/>
                  </a:lnTo>
                  <a:lnTo>
                    <a:pt x="45" y="8"/>
                  </a:lnTo>
                  <a:lnTo>
                    <a:pt x="45" y="22"/>
                  </a:lnTo>
                  <a:lnTo>
                    <a:pt x="45" y="37"/>
                  </a:lnTo>
                  <a:lnTo>
                    <a:pt x="37" y="52"/>
                  </a:lnTo>
                  <a:lnTo>
                    <a:pt x="22" y="59"/>
                  </a:lnTo>
                  <a:lnTo>
                    <a:pt x="7" y="59"/>
                  </a:lnTo>
                  <a:lnTo>
                    <a:pt x="0" y="52"/>
                  </a:lnTo>
                  <a:lnTo>
                    <a:pt x="0" y="37"/>
                  </a:lnTo>
                  <a:lnTo>
                    <a:pt x="0" y="22"/>
                  </a:lnTo>
                  <a:lnTo>
                    <a:pt x="7" y="8"/>
                  </a:lnTo>
                  <a:lnTo>
                    <a:pt x="22" y="8"/>
                  </a:lnTo>
                  <a:close/>
                </a:path>
              </a:pathLst>
            </a:custGeom>
            <a:solidFill>
              <a:srgbClr val="000000"/>
            </a:solidFill>
            <a:ln w="11113">
              <a:solidFill>
                <a:srgbClr val="000000"/>
              </a:solidFill>
              <a:round/>
              <a:headEnd/>
              <a:tailEnd/>
            </a:ln>
          </p:spPr>
          <p:txBody>
            <a:bodyPr/>
            <a:lstStyle/>
            <a:p>
              <a:endParaRPr lang="en-US">
                <a:solidFill>
                  <a:prstClr val="black"/>
                </a:solidFill>
              </a:endParaRPr>
            </a:p>
          </p:txBody>
        </p:sp>
        <p:sp>
          <p:nvSpPr>
            <p:cNvPr id="13331" name="Freeform 18"/>
            <p:cNvSpPr>
              <a:spLocks/>
            </p:cNvSpPr>
            <p:nvPr/>
          </p:nvSpPr>
          <p:spPr bwMode="auto">
            <a:xfrm>
              <a:off x="4371" y="3232"/>
              <a:ext cx="45" cy="60"/>
            </a:xfrm>
            <a:custGeom>
              <a:avLst/>
              <a:gdLst>
                <a:gd name="T0" fmla="*/ 23 w 45"/>
                <a:gd name="T1" fmla="*/ 8 h 60"/>
                <a:gd name="T2" fmla="*/ 37 w 45"/>
                <a:gd name="T3" fmla="*/ 0 h 60"/>
                <a:gd name="T4" fmla="*/ 45 w 45"/>
                <a:gd name="T5" fmla="*/ 8 h 60"/>
                <a:gd name="T6" fmla="*/ 45 w 45"/>
                <a:gd name="T7" fmla="*/ 22 h 60"/>
                <a:gd name="T8" fmla="*/ 45 w 45"/>
                <a:gd name="T9" fmla="*/ 37 h 60"/>
                <a:gd name="T10" fmla="*/ 37 w 45"/>
                <a:gd name="T11" fmla="*/ 52 h 60"/>
                <a:gd name="T12" fmla="*/ 23 w 45"/>
                <a:gd name="T13" fmla="*/ 60 h 60"/>
                <a:gd name="T14" fmla="*/ 8 w 45"/>
                <a:gd name="T15" fmla="*/ 60 h 60"/>
                <a:gd name="T16" fmla="*/ 0 w 45"/>
                <a:gd name="T17" fmla="*/ 52 h 60"/>
                <a:gd name="T18" fmla="*/ 0 w 45"/>
                <a:gd name="T19" fmla="*/ 37 h 60"/>
                <a:gd name="T20" fmla="*/ 0 w 45"/>
                <a:gd name="T21" fmla="*/ 22 h 60"/>
                <a:gd name="T22" fmla="*/ 8 w 45"/>
                <a:gd name="T23" fmla="*/ 8 h 60"/>
                <a:gd name="T24" fmla="*/ 23 w 45"/>
                <a:gd name="T25" fmla="*/ 8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5"/>
                <a:gd name="T40" fmla="*/ 0 h 60"/>
                <a:gd name="T41" fmla="*/ 45 w 45"/>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5" h="60">
                  <a:moveTo>
                    <a:pt x="23" y="8"/>
                  </a:moveTo>
                  <a:lnTo>
                    <a:pt x="37" y="0"/>
                  </a:lnTo>
                  <a:lnTo>
                    <a:pt x="45" y="8"/>
                  </a:lnTo>
                  <a:lnTo>
                    <a:pt x="45" y="22"/>
                  </a:lnTo>
                  <a:lnTo>
                    <a:pt x="45" y="37"/>
                  </a:lnTo>
                  <a:lnTo>
                    <a:pt x="37" y="52"/>
                  </a:lnTo>
                  <a:lnTo>
                    <a:pt x="23" y="60"/>
                  </a:lnTo>
                  <a:lnTo>
                    <a:pt x="8" y="60"/>
                  </a:lnTo>
                  <a:lnTo>
                    <a:pt x="0" y="52"/>
                  </a:lnTo>
                  <a:lnTo>
                    <a:pt x="0" y="37"/>
                  </a:lnTo>
                  <a:lnTo>
                    <a:pt x="0" y="22"/>
                  </a:lnTo>
                  <a:lnTo>
                    <a:pt x="8" y="8"/>
                  </a:lnTo>
                  <a:lnTo>
                    <a:pt x="23" y="8"/>
                  </a:lnTo>
                  <a:close/>
                </a:path>
              </a:pathLst>
            </a:custGeom>
            <a:solidFill>
              <a:srgbClr val="000000"/>
            </a:solidFill>
            <a:ln w="11113">
              <a:solidFill>
                <a:srgbClr val="000000"/>
              </a:solidFill>
              <a:round/>
              <a:headEnd/>
              <a:tailEnd/>
            </a:ln>
          </p:spPr>
          <p:txBody>
            <a:bodyPr/>
            <a:lstStyle/>
            <a:p>
              <a:endParaRPr lang="en-US">
                <a:solidFill>
                  <a:prstClr val="black"/>
                </a:solidFill>
              </a:endParaRPr>
            </a:p>
          </p:txBody>
        </p:sp>
        <p:sp>
          <p:nvSpPr>
            <p:cNvPr id="13332" name="Freeform 19"/>
            <p:cNvSpPr>
              <a:spLocks/>
            </p:cNvSpPr>
            <p:nvPr/>
          </p:nvSpPr>
          <p:spPr bwMode="auto">
            <a:xfrm>
              <a:off x="4008" y="2520"/>
              <a:ext cx="1032" cy="742"/>
            </a:xfrm>
            <a:custGeom>
              <a:avLst/>
              <a:gdLst>
                <a:gd name="T0" fmla="*/ 0 w 1032"/>
                <a:gd name="T1" fmla="*/ 319 h 742"/>
                <a:gd name="T2" fmla="*/ 1032 w 1032"/>
                <a:gd name="T3" fmla="*/ 0 h 742"/>
                <a:gd name="T4" fmla="*/ 401 w 1032"/>
                <a:gd name="T5" fmla="*/ 742 h 742"/>
                <a:gd name="T6" fmla="*/ 0 w 1032"/>
                <a:gd name="T7" fmla="*/ 319 h 742"/>
                <a:gd name="T8" fmla="*/ 0 60000 65536"/>
                <a:gd name="T9" fmla="*/ 0 60000 65536"/>
                <a:gd name="T10" fmla="*/ 0 60000 65536"/>
                <a:gd name="T11" fmla="*/ 0 60000 65536"/>
                <a:gd name="T12" fmla="*/ 0 w 1032"/>
                <a:gd name="T13" fmla="*/ 0 h 742"/>
                <a:gd name="T14" fmla="*/ 1032 w 1032"/>
                <a:gd name="T15" fmla="*/ 742 h 742"/>
              </a:gdLst>
              <a:ahLst/>
              <a:cxnLst>
                <a:cxn ang="T8">
                  <a:pos x="T0" y="T1"/>
                </a:cxn>
                <a:cxn ang="T9">
                  <a:pos x="T2" y="T3"/>
                </a:cxn>
                <a:cxn ang="T10">
                  <a:pos x="T4" y="T5"/>
                </a:cxn>
                <a:cxn ang="T11">
                  <a:pos x="T6" y="T7"/>
                </a:cxn>
              </a:cxnLst>
              <a:rect l="T12" t="T13" r="T14" b="T15"/>
              <a:pathLst>
                <a:path w="1032" h="742">
                  <a:moveTo>
                    <a:pt x="0" y="319"/>
                  </a:moveTo>
                  <a:lnTo>
                    <a:pt x="1032" y="0"/>
                  </a:lnTo>
                  <a:lnTo>
                    <a:pt x="401" y="742"/>
                  </a:lnTo>
                  <a:lnTo>
                    <a:pt x="0" y="319"/>
                  </a:lnTo>
                  <a:close/>
                </a:path>
              </a:pathLst>
            </a:custGeom>
            <a:noFill/>
            <a:ln w="34925">
              <a:solidFill>
                <a:srgbClr val="000000"/>
              </a:solidFill>
              <a:round/>
              <a:headEnd/>
              <a:tailEnd/>
            </a:ln>
          </p:spPr>
          <p:txBody>
            <a:bodyPr/>
            <a:lstStyle/>
            <a:p>
              <a:endParaRPr lang="en-US">
                <a:solidFill>
                  <a:prstClr val="black"/>
                </a:solidFill>
              </a:endParaRPr>
            </a:p>
          </p:txBody>
        </p:sp>
      </p:grpSp>
      <p:sp>
        <p:nvSpPr>
          <p:cNvPr id="13325" name="Line 20"/>
          <p:cNvSpPr>
            <a:spLocks noChangeShapeType="1"/>
          </p:cNvSpPr>
          <p:nvPr/>
        </p:nvSpPr>
        <p:spPr bwMode="auto">
          <a:xfrm flipV="1">
            <a:off x="4876800" y="3775078"/>
            <a:ext cx="2871788" cy="34925"/>
          </a:xfrm>
          <a:prstGeom prst="line">
            <a:avLst/>
          </a:prstGeom>
          <a:noFill/>
          <a:ln w="12700">
            <a:solidFill>
              <a:schemeClr val="tx1"/>
            </a:solidFill>
            <a:prstDash val="dash"/>
            <a:round/>
            <a:headEnd/>
            <a:tailEnd/>
          </a:ln>
        </p:spPr>
        <p:txBody>
          <a:bodyPr/>
          <a:lstStyle/>
          <a:p>
            <a:endParaRPr lang="en-US">
              <a:solidFill>
                <a:prstClr val="black"/>
              </a:solidFill>
            </a:endParaRPr>
          </a:p>
        </p:txBody>
      </p:sp>
      <p:sp>
        <p:nvSpPr>
          <p:cNvPr id="13326" name="Line 21"/>
          <p:cNvSpPr>
            <a:spLocks noChangeShapeType="1"/>
          </p:cNvSpPr>
          <p:nvPr/>
        </p:nvSpPr>
        <p:spPr bwMode="auto">
          <a:xfrm flipV="1">
            <a:off x="4251325" y="3071816"/>
            <a:ext cx="2871788" cy="34925"/>
          </a:xfrm>
          <a:prstGeom prst="line">
            <a:avLst/>
          </a:prstGeom>
          <a:noFill/>
          <a:ln w="12700">
            <a:solidFill>
              <a:schemeClr val="tx1"/>
            </a:solidFill>
            <a:prstDash val="dash"/>
            <a:round/>
            <a:headEnd/>
            <a:tailEnd/>
          </a:ln>
        </p:spPr>
        <p:txBody>
          <a:bodyPr/>
          <a:lstStyle/>
          <a:p>
            <a:endParaRPr lang="en-US">
              <a:solidFill>
                <a:prstClr val="black"/>
              </a:solidFill>
            </a:endParaRPr>
          </a:p>
        </p:txBody>
      </p:sp>
      <p:sp>
        <p:nvSpPr>
          <p:cNvPr id="13327" name="Line 22"/>
          <p:cNvSpPr>
            <a:spLocks noChangeShapeType="1"/>
          </p:cNvSpPr>
          <p:nvPr/>
        </p:nvSpPr>
        <p:spPr bwMode="auto">
          <a:xfrm flipV="1">
            <a:off x="5881691" y="2579691"/>
            <a:ext cx="2871787" cy="34925"/>
          </a:xfrm>
          <a:prstGeom prst="line">
            <a:avLst/>
          </a:prstGeom>
          <a:noFill/>
          <a:ln w="12700">
            <a:solidFill>
              <a:schemeClr val="tx1"/>
            </a:solidFill>
            <a:prstDash val="dash"/>
            <a:round/>
            <a:headEnd/>
            <a:tailEnd/>
          </a:ln>
        </p:spPr>
        <p:txBody>
          <a:bodyPr/>
          <a:lstStyle/>
          <a:p>
            <a:endParaRPr lang="en-US">
              <a:solidFill>
                <a:prstClr val="black"/>
              </a:solidFill>
            </a:endParaRPr>
          </a:p>
        </p:txBody>
      </p:sp>
      <p:sp>
        <p:nvSpPr>
          <p:cNvPr id="13328" name="Text Box 23"/>
          <p:cNvSpPr txBox="1">
            <a:spLocks noChangeArrowheads="1"/>
          </p:cNvSpPr>
          <p:nvPr/>
        </p:nvSpPr>
        <p:spPr bwMode="auto">
          <a:xfrm>
            <a:off x="9067800" y="6583366"/>
            <a:ext cx="1536700" cy="274637"/>
          </a:xfrm>
          <a:prstGeom prst="rect">
            <a:avLst/>
          </a:prstGeom>
          <a:noFill/>
          <a:ln w="9525">
            <a:noFill/>
            <a:miter lim="800000"/>
            <a:headEnd/>
            <a:tailEnd/>
          </a:ln>
        </p:spPr>
        <p:txBody>
          <a:bodyPr wrap="none">
            <a:spAutoFit/>
          </a:bodyPr>
          <a:lstStyle/>
          <a:p>
            <a:r>
              <a:rPr lang="en-US" sz="1200">
                <a:solidFill>
                  <a:prstClr val="black"/>
                </a:solidFill>
              </a:rPr>
              <a:t>Slide by Steve Seitz</a:t>
            </a:r>
          </a:p>
        </p:txBody>
      </p:sp>
      <p:graphicFrame>
        <p:nvGraphicFramePr>
          <p:cNvPr id="13314" name="Object 7"/>
          <p:cNvGraphicFramePr>
            <a:graphicFrameLocks noChangeAspect="1"/>
          </p:cNvGraphicFramePr>
          <p:nvPr/>
        </p:nvGraphicFramePr>
        <p:xfrm>
          <a:off x="6757988" y="4406900"/>
          <a:ext cx="3516312" cy="1976438"/>
        </p:xfrm>
        <a:graphic>
          <a:graphicData uri="http://schemas.openxmlformats.org/presentationml/2006/ole">
            <mc:AlternateContent xmlns:mc="http://schemas.openxmlformats.org/markup-compatibility/2006">
              <mc:Choice xmlns:v="urn:schemas-microsoft-com:vml" Requires="v">
                <p:oleObj name="Equation" r:id="rId2" imgW="1650960" imgH="927000" progId="Equation.3">
                  <p:embed/>
                </p:oleObj>
              </mc:Choice>
              <mc:Fallback>
                <p:oleObj name="Equation" r:id="rId2" imgW="1650960" imgH="9270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7988" y="4406900"/>
                        <a:ext cx="3516312" cy="1976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73565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title"/>
          </p:nvPr>
        </p:nvSpPr>
        <p:spPr/>
        <p:txBody>
          <a:bodyPr/>
          <a:lstStyle/>
          <a:p>
            <a:r>
              <a:rPr lang="en-US" dirty="0"/>
              <a:t>Field of View (Zoom, focal length)</a:t>
            </a:r>
          </a:p>
        </p:txBody>
      </p:sp>
      <p:pic>
        <p:nvPicPr>
          <p:cNvPr id="34819" name="Picture 5"/>
          <p:cNvPicPr>
            <a:picLocks noChangeAspect="1" noChangeArrowheads="1"/>
          </p:cNvPicPr>
          <p:nvPr/>
        </p:nvPicPr>
        <p:blipFill>
          <a:blip r:embed="rId2" cstate="print"/>
          <a:srcRect l="3999"/>
          <a:stretch>
            <a:fillRect/>
          </a:stretch>
        </p:blipFill>
        <p:spPr bwMode="auto">
          <a:xfrm>
            <a:off x="1676400" y="1054100"/>
            <a:ext cx="8839200" cy="5727700"/>
          </a:xfrm>
          <a:prstGeom prst="rect">
            <a:avLst/>
          </a:prstGeom>
          <a:noFill/>
          <a:ln w="9525">
            <a:noFill/>
            <a:miter lim="800000"/>
            <a:headEnd/>
            <a:tailEnd/>
          </a:ln>
        </p:spPr>
      </p:pic>
    </p:spTree>
    <p:extLst>
      <p:ext uri="{BB962C8B-B14F-4D97-AF65-F5344CB8AC3E}">
        <p14:creationId xmlns:p14="http://schemas.microsoft.com/office/powerpoint/2010/main" val="37789705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a:t>	Suppose we have two 3D cubes on the ground facing the viewer, one near, one far.</a:t>
            </a:r>
          </a:p>
          <a:p>
            <a:pPr marL="514350" indent="-514350">
              <a:buFont typeface="+mj-lt"/>
              <a:buAutoNum type="arabicPeriod"/>
            </a:pPr>
            <a:r>
              <a:rPr lang="en-US" sz="2800" dirty="0"/>
              <a:t>What would they look like in perspective?</a:t>
            </a:r>
          </a:p>
          <a:p>
            <a:pPr marL="514350" indent="-514350">
              <a:buFont typeface="+mj-lt"/>
              <a:buAutoNum type="arabicPeriod"/>
            </a:pPr>
            <a:r>
              <a:rPr lang="en-US" sz="2800" dirty="0"/>
              <a:t>What would they look like in weak perspective? </a:t>
            </a:r>
          </a:p>
        </p:txBody>
      </p:sp>
      <p:sp>
        <p:nvSpPr>
          <p:cNvPr id="4" name="Title 3"/>
          <p:cNvSpPr>
            <a:spLocks noGrp="1"/>
          </p:cNvSpPr>
          <p:nvPr>
            <p:ph type="title"/>
          </p:nvPr>
        </p:nvSpPr>
        <p:spPr/>
        <p:txBody>
          <a:bodyPr/>
          <a:lstStyle/>
          <a:p>
            <a:endParaRPr lang="en-US"/>
          </a:p>
        </p:txBody>
      </p:sp>
      <p:pic>
        <p:nvPicPr>
          <p:cNvPr id="134146" name="Picture 2" descr="http://rememberwhen.gazettelive.co.uk/station%20road%20now.jpg"/>
          <p:cNvPicPr>
            <a:picLocks noChangeAspect="1" noChangeArrowheads="1"/>
          </p:cNvPicPr>
          <p:nvPr/>
        </p:nvPicPr>
        <p:blipFill>
          <a:blip r:embed="rId2" cstate="print"/>
          <a:srcRect/>
          <a:stretch>
            <a:fillRect/>
          </a:stretch>
        </p:blipFill>
        <p:spPr bwMode="auto">
          <a:xfrm>
            <a:off x="3276600" y="3124200"/>
            <a:ext cx="5143500" cy="3429000"/>
          </a:xfrm>
          <a:prstGeom prst="rect">
            <a:avLst/>
          </a:prstGeom>
          <a:noFill/>
        </p:spPr>
      </p:pic>
      <p:sp>
        <p:nvSpPr>
          <p:cNvPr id="6" name="TextBox 5"/>
          <p:cNvSpPr txBox="1"/>
          <p:nvPr/>
        </p:nvSpPr>
        <p:spPr>
          <a:xfrm>
            <a:off x="8348134" y="6581004"/>
            <a:ext cx="2319866" cy="276999"/>
          </a:xfrm>
          <a:prstGeom prst="rect">
            <a:avLst/>
          </a:prstGeom>
          <a:noFill/>
        </p:spPr>
        <p:txBody>
          <a:bodyPr wrap="none" rtlCol="0">
            <a:spAutoFit/>
          </a:bodyPr>
          <a:lstStyle/>
          <a:p>
            <a:r>
              <a:rPr lang="en-US" sz="1200" dirty="0">
                <a:solidFill>
                  <a:prstClr val="black"/>
                </a:solidFill>
              </a:rPr>
              <a:t>Photo credit: GazetteLive.co.uk</a:t>
            </a:r>
          </a:p>
        </p:txBody>
      </p:sp>
    </p:spTree>
    <p:extLst>
      <p:ext uri="{BB962C8B-B14F-4D97-AF65-F5344CB8AC3E}">
        <p14:creationId xmlns:p14="http://schemas.microsoft.com/office/powerpoint/2010/main" val="389424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41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US" dirty="0"/>
              <a:t>Beyond Pinholes: Radial Distortion</a:t>
            </a:r>
          </a:p>
        </p:txBody>
      </p:sp>
      <p:pic>
        <p:nvPicPr>
          <p:cNvPr id="56323" name="Picture 3"/>
          <p:cNvPicPr>
            <a:picLocks noChangeAspect="1" noChangeArrowheads="1"/>
          </p:cNvPicPr>
          <p:nvPr/>
        </p:nvPicPr>
        <p:blipFill>
          <a:blip r:embed="rId2" cstate="print"/>
          <a:srcRect/>
          <a:stretch>
            <a:fillRect/>
          </a:stretch>
        </p:blipFill>
        <p:spPr bwMode="auto">
          <a:xfrm>
            <a:off x="1828800" y="2667000"/>
            <a:ext cx="5295900" cy="2419350"/>
          </a:xfrm>
          <a:prstGeom prst="rect">
            <a:avLst/>
          </a:prstGeom>
          <a:noFill/>
          <a:ln w="9525">
            <a:noFill/>
            <a:miter lim="800000"/>
            <a:headEnd/>
            <a:tailEnd/>
          </a:ln>
        </p:spPr>
      </p:pic>
      <p:pic>
        <p:nvPicPr>
          <p:cNvPr id="56324" name="Picture 4"/>
          <p:cNvPicPr>
            <a:picLocks noChangeAspect="1" noChangeArrowheads="1"/>
          </p:cNvPicPr>
          <p:nvPr/>
        </p:nvPicPr>
        <p:blipFill>
          <a:blip r:embed="rId3" cstate="print"/>
          <a:srcRect/>
          <a:stretch>
            <a:fillRect/>
          </a:stretch>
        </p:blipFill>
        <p:spPr bwMode="auto">
          <a:xfrm>
            <a:off x="7315200" y="2209800"/>
            <a:ext cx="3054350" cy="3695700"/>
          </a:xfrm>
          <a:prstGeom prst="rect">
            <a:avLst/>
          </a:prstGeom>
          <a:noFill/>
          <a:ln w="9525">
            <a:noFill/>
            <a:miter lim="800000"/>
            <a:headEnd/>
            <a:tailEnd/>
          </a:ln>
        </p:spPr>
      </p:pic>
      <p:sp>
        <p:nvSpPr>
          <p:cNvPr id="7" name="TextBox 6"/>
          <p:cNvSpPr txBox="1"/>
          <p:nvPr/>
        </p:nvSpPr>
        <p:spPr>
          <a:xfrm>
            <a:off x="1506539" y="6596066"/>
            <a:ext cx="1998663" cy="261937"/>
          </a:xfrm>
          <a:prstGeom prst="rect">
            <a:avLst/>
          </a:prstGeom>
          <a:noFill/>
        </p:spPr>
        <p:txBody>
          <a:bodyPr wrap="none">
            <a:spAutoFit/>
          </a:bodyPr>
          <a:lstStyle/>
          <a:p>
            <a:pPr>
              <a:defRPr/>
            </a:pPr>
            <a:r>
              <a:rPr lang="en-US" sz="1050" dirty="0">
                <a:solidFill>
                  <a:prstClr val="black"/>
                </a:solidFill>
              </a:rPr>
              <a:t>Image from Martin </a:t>
            </a:r>
            <a:r>
              <a:rPr lang="en-US" sz="1050" dirty="0" err="1">
                <a:solidFill>
                  <a:prstClr val="black"/>
                </a:solidFill>
              </a:rPr>
              <a:t>Habbecke</a:t>
            </a:r>
            <a:endParaRPr lang="en-US" sz="1050" dirty="0">
              <a:solidFill>
                <a:prstClr val="black"/>
              </a:solidFill>
            </a:endParaRPr>
          </a:p>
        </p:txBody>
      </p:sp>
      <p:sp>
        <p:nvSpPr>
          <p:cNvPr id="56326" name="TextBox 7"/>
          <p:cNvSpPr txBox="1">
            <a:spLocks noChangeArrowheads="1"/>
          </p:cNvSpPr>
          <p:nvPr/>
        </p:nvSpPr>
        <p:spPr bwMode="auto">
          <a:xfrm>
            <a:off x="7543803" y="5943600"/>
            <a:ext cx="2613025" cy="338138"/>
          </a:xfrm>
          <a:prstGeom prst="rect">
            <a:avLst/>
          </a:prstGeom>
          <a:noFill/>
          <a:ln w="9525">
            <a:noFill/>
            <a:miter lim="800000"/>
            <a:headEnd/>
            <a:tailEnd/>
          </a:ln>
        </p:spPr>
        <p:txBody>
          <a:bodyPr wrap="none">
            <a:spAutoFit/>
          </a:bodyPr>
          <a:lstStyle/>
          <a:p>
            <a:r>
              <a:rPr lang="en-US" sz="1600">
                <a:solidFill>
                  <a:prstClr val="black"/>
                </a:solidFill>
              </a:rPr>
              <a:t>Corrected Barrel Distortion</a:t>
            </a:r>
          </a:p>
        </p:txBody>
      </p:sp>
    </p:spTree>
    <p:extLst>
      <p:ext uri="{BB962C8B-B14F-4D97-AF65-F5344CB8AC3E}">
        <p14:creationId xmlns:p14="http://schemas.microsoft.com/office/powerpoint/2010/main" val="14515869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tle 1"/>
          <p:cNvSpPr>
            <a:spLocks noGrp="1"/>
          </p:cNvSpPr>
          <p:nvPr>
            <p:ph type="title"/>
          </p:nvPr>
        </p:nvSpPr>
        <p:spPr/>
        <p:txBody>
          <a:bodyPr/>
          <a:lstStyle/>
          <a:p>
            <a:pPr eaLnBrk="1" hangingPunct="1"/>
            <a:r>
              <a:rPr lang="en-US"/>
              <a:t>Things to remember</a:t>
            </a:r>
          </a:p>
        </p:txBody>
      </p:sp>
      <p:sp>
        <p:nvSpPr>
          <p:cNvPr id="4" name="Content Placeholder 2"/>
          <p:cNvSpPr txBox="1">
            <a:spLocks/>
          </p:cNvSpPr>
          <p:nvPr/>
        </p:nvSpPr>
        <p:spPr bwMode="auto">
          <a:xfrm>
            <a:off x="2133600" y="1143003"/>
            <a:ext cx="4343400" cy="5135563"/>
          </a:xfrm>
          <a:prstGeom prst="rect">
            <a:avLst/>
          </a:prstGeom>
          <a:noFill/>
          <a:ln w="9525">
            <a:noFill/>
            <a:miter lim="800000"/>
            <a:headEnd/>
            <a:tailEnd/>
          </a:ln>
        </p:spPr>
        <p:txBody>
          <a:bodyPr>
            <a:normAutofit fontScale="92500" lnSpcReduction="10000"/>
          </a:bodyPr>
          <a:lstStyle/>
          <a:p>
            <a:pPr marL="342900" indent="-342900">
              <a:spcBef>
                <a:spcPct val="20000"/>
              </a:spcBef>
              <a:buFont typeface="Arial" charset="0"/>
              <a:buChar char="•"/>
              <a:defRPr/>
            </a:pPr>
            <a:endParaRPr lang="en-US" sz="3200" dirty="0">
              <a:solidFill>
                <a:prstClr val="black"/>
              </a:solidFill>
              <a:latin typeface="Calibri"/>
            </a:endParaRPr>
          </a:p>
          <a:p>
            <a:pPr marL="342900" indent="-342900">
              <a:spcBef>
                <a:spcPct val="20000"/>
              </a:spcBef>
              <a:buFont typeface="Arial" charset="0"/>
              <a:buChar char="•"/>
              <a:defRPr/>
            </a:pPr>
            <a:r>
              <a:rPr lang="en-US" sz="3200" dirty="0">
                <a:solidFill>
                  <a:prstClr val="black"/>
                </a:solidFill>
                <a:latin typeface="Calibri"/>
              </a:rPr>
              <a:t>3D -&gt; 2D causes some weirdness in geometric relationships</a:t>
            </a:r>
          </a:p>
          <a:p>
            <a:pPr marL="342900" indent="-342900">
              <a:spcBef>
                <a:spcPct val="20000"/>
              </a:spcBef>
              <a:buFont typeface="Arial" charset="0"/>
              <a:buChar char="•"/>
              <a:defRPr/>
            </a:pPr>
            <a:endParaRPr lang="en-US" sz="3200" dirty="0">
              <a:solidFill>
                <a:prstClr val="black"/>
              </a:solidFill>
              <a:latin typeface="Calibri"/>
            </a:endParaRPr>
          </a:p>
          <a:p>
            <a:pPr marL="342900" indent="-342900">
              <a:spcBef>
                <a:spcPct val="20000"/>
              </a:spcBef>
              <a:buFont typeface="Arial" charset="0"/>
              <a:buChar char="•"/>
              <a:defRPr/>
            </a:pPr>
            <a:r>
              <a:rPr lang="en-US" sz="3200" dirty="0">
                <a:solidFill>
                  <a:prstClr val="black"/>
                </a:solidFill>
                <a:latin typeface="Calibri"/>
              </a:rPr>
              <a:t>Pinhole camera model and camera projection matrix</a:t>
            </a:r>
          </a:p>
          <a:p>
            <a:pPr marL="342900" indent="-342900">
              <a:spcBef>
                <a:spcPct val="20000"/>
              </a:spcBef>
              <a:buFont typeface="Arial" charset="0"/>
              <a:buChar char="•"/>
              <a:defRPr/>
            </a:pPr>
            <a:endParaRPr lang="en-US" sz="3200" dirty="0">
              <a:solidFill>
                <a:prstClr val="black"/>
              </a:solidFill>
              <a:latin typeface="Calibri"/>
            </a:endParaRPr>
          </a:p>
          <a:p>
            <a:pPr marL="342900" indent="-342900">
              <a:spcBef>
                <a:spcPct val="20000"/>
              </a:spcBef>
              <a:buFont typeface="Arial" charset="0"/>
              <a:buChar char="•"/>
              <a:defRPr/>
            </a:pPr>
            <a:r>
              <a:rPr lang="en-US" sz="3200" dirty="0">
                <a:solidFill>
                  <a:prstClr val="black"/>
                </a:solidFill>
                <a:latin typeface="Calibri"/>
              </a:rPr>
              <a:t>Homogeneous coordinates</a:t>
            </a:r>
          </a:p>
          <a:p>
            <a:pPr marL="342900" indent="-342900">
              <a:spcBef>
                <a:spcPct val="20000"/>
              </a:spcBef>
              <a:buFont typeface="Arial" charset="0"/>
              <a:buChar char="•"/>
              <a:defRPr/>
            </a:pPr>
            <a:endParaRPr lang="en-US" sz="3200" dirty="0">
              <a:solidFill>
                <a:prstClr val="black"/>
              </a:solidFill>
              <a:latin typeface="Calibri"/>
            </a:endParaRPr>
          </a:p>
          <a:p>
            <a:pPr marL="342900" indent="-342900">
              <a:spcBef>
                <a:spcPct val="20000"/>
              </a:spcBef>
              <a:buFont typeface="Arial" charset="0"/>
              <a:buChar char="•"/>
              <a:defRPr/>
            </a:pPr>
            <a:endParaRPr lang="en-US" sz="3200" dirty="0">
              <a:solidFill>
                <a:prstClr val="black"/>
              </a:solidFill>
              <a:latin typeface="Calibri"/>
            </a:endParaRPr>
          </a:p>
          <a:p>
            <a:pPr marL="342900" indent="-342900">
              <a:spcBef>
                <a:spcPct val="20000"/>
              </a:spcBef>
              <a:buFont typeface="Arial" charset="0"/>
              <a:buChar char="•"/>
              <a:defRPr/>
            </a:pPr>
            <a:endParaRPr lang="en-US" sz="3200" dirty="0">
              <a:solidFill>
                <a:prstClr val="black"/>
              </a:solidFill>
              <a:latin typeface="Calibri"/>
            </a:endParaRPr>
          </a:p>
          <a:p>
            <a:pPr marL="342900" indent="-342900">
              <a:spcBef>
                <a:spcPct val="20000"/>
              </a:spcBef>
              <a:buFont typeface="Arial" charset="0"/>
              <a:buChar char="•"/>
              <a:defRPr/>
            </a:pPr>
            <a:endParaRPr lang="en-US" sz="3200" dirty="0">
              <a:solidFill>
                <a:prstClr val="black"/>
              </a:solidFill>
              <a:latin typeface="Calibri"/>
            </a:endParaRPr>
          </a:p>
        </p:txBody>
      </p:sp>
      <p:grpSp>
        <p:nvGrpSpPr>
          <p:cNvPr id="2" name="Group 36"/>
          <p:cNvGrpSpPr>
            <a:grpSpLocks/>
          </p:cNvGrpSpPr>
          <p:nvPr/>
        </p:nvGrpSpPr>
        <p:grpSpPr bwMode="auto">
          <a:xfrm>
            <a:off x="6246816" y="609600"/>
            <a:ext cx="4116387" cy="1862138"/>
            <a:chOff x="-28575" y="1676401"/>
            <a:chExt cx="9296400" cy="4754564"/>
          </a:xfrm>
        </p:grpSpPr>
        <p:graphicFrame>
          <p:nvGraphicFramePr>
            <p:cNvPr id="14339" name="Object 5"/>
            <p:cNvGraphicFramePr>
              <a:graphicFrameLocks noChangeAspect="1"/>
            </p:cNvGraphicFramePr>
            <p:nvPr/>
          </p:nvGraphicFramePr>
          <p:xfrm>
            <a:off x="1743075" y="2590800"/>
            <a:ext cx="4962525" cy="3721100"/>
          </p:xfrm>
          <a:graphic>
            <a:graphicData uri="http://schemas.openxmlformats.org/presentationml/2006/ole">
              <mc:AlternateContent xmlns:mc="http://schemas.openxmlformats.org/markup-compatibility/2006">
                <mc:Choice xmlns:v="urn:schemas-microsoft-com:vml" Requires="v">
                  <p:oleObj name="Photo Editor Photo" r:id="rId3" imgW="9752381" imgH="7314286" progId="">
                    <p:embed/>
                  </p:oleObj>
                </mc:Choice>
                <mc:Fallback>
                  <p:oleObj name="Photo Editor Photo" r:id="rId3" imgW="9752381" imgH="7314286"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3075" y="2590800"/>
                          <a:ext cx="4962525" cy="372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5" name="Line 3"/>
            <p:cNvSpPr>
              <a:spLocks noChangeShapeType="1"/>
            </p:cNvSpPr>
            <p:nvPr/>
          </p:nvSpPr>
          <p:spPr bwMode="auto">
            <a:xfrm flipH="1">
              <a:off x="76200" y="3200400"/>
              <a:ext cx="5029200" cy="1295400"/>
            </a:xfrm>
            <a:prstGeom prst="line">
              <a:avLst/>
            </a:prstGeom>
            <a:noFill/>
            <a:ln w="28575">
              <a:solidFill>
                <a:srgbClr val="FFCC00"/>
              </a:solidFill>
              <a:round/>
              <a:headEnd/>
              <a:tailEnd/>
            </a:ln>
          </p:spPr>
          <p:txBody>
            <a:bodyPr wrap="none"/>
            <a:lstStyle/>
            <a:p>
              <a:endParaRPr lang="en-US">
                <a:solidFill>
                  <a:prstClr val="black"/>
                </a:solidFill>
              </a:endParaRPr>
            </a:p>
          </p:txBody>
        </p:sp>
        <p:sp>
          <p:nvSpPr>
            <p:cNvPr id="14346" name="Line 4"/>
            <p:cNvSpPr>
              <a:spLocks noChangeShapeType="1"/>
            </p:cNvSpPr>
            <p:nvPr/>
          </p:nvSpPr>
          <p:spPr bwMode="auto">
            <a:xfrm flipH="1" flipV="1">
              <a:off x="76200" y="4495800"/>
              <a:ext cx="3962400" cy="990600"/>
            </a:xfrm>
            <a:prstGeom prst="line">
              <a:avLst/>
            </a:prstGeom>
            <a:noFill/>
            <a:ln w="28575">
              <a:solidFill>
                <a:srgbClr val="FFCC00"/>
              </a:solidFill>
              <a:round/>
              <a:headEnd/>
              <a:tailEnd/>
            </a:ln>
          </p:spPr>
          <p:txBody>
            <a:bodyPr wrap="none"/>
            <a:lstStyle/>
            <a:p>
              <a:endParaRPr lang="en-US">
                <a:solidFill>
                  <a:prstClr val="black"/>
                </a:solidFill>
              </a:endParaRPr>
            </a:p>
          </p:txBody>
        </p:sp>
        <p:sp>
          <p:nvSpPr>
            <p:cNvPr id="14347" name="Line 5"/>
            <p:cNvSpPr>
              <a:spLocks noChangeShapeType="1"/>
            </p:cNvSpPr>
            <p:nvPr/>
          </p:nvSpPr>
          <p:spPr bwMode="auto">
            <a:xfrm flipH="1">
              <a:off x="76200" y="4114800"/>
              <a:ext cx="4038600" cy="381000"/>
            </a:xfrm>
            <a:prstGeom prst="line">
              <a:avLst/>
            </a:prstGeom>
            <a:noFill/>
            <a:ln w="28575">
              <a:solidFill>
                <a:srgbClr val="FFCC00"/>
              </a:solidFill>
              <a:round/>
              <a:headEnd/>
              <a:tailEnd/>
            </a:ln>
          </p:spPr>
          <p:txBody>
            <a:bodyPr wrap="none"/>
            <a:lstStyle/>
            <a:p>
              <a:endParaRPr lang="en-US">
                <a:solidFill>
                  <a:prstClr val="black"/>
                </a:solidFill>
              </a:endParaRPr>
            </a:p>
          </p:txBody>
        </p:sp>
        <p:sp>
          <p:nvSpPr>
            <p:cNvPr id="14348" name="Line 6"/>
            <p:cNvSpPr>
              <a:spLocks noChangeShapeType="1"/>
            </p:cNvSpPr>
            <p:nvPr/>
          </p:nvSpPr>
          <p:spPr bwMode="auto">
            <a:xfrm>
              <a:off x="76200" y="4495800"/>
              <a:ext cx="4419600" cy="304800"/>
            </a:xfrm>
            <a:prstGeom prst="line">
              <a:avLst/>
            </a:prstGeom>
            <a:noFill/>
            <a:ln w="28575">
              <a:solidFill>
                <a:srgbClr val="FFCC00"/>
              </a:solidFill>
              <a:round/>
              <a:headEnd/>
              <a:tailEnd/>
            </a:ln>
          </p:spPr>
          <p:txBody>
            <a:bodyPr wrap="none"/>
            <a:lstStyle/>
            <a:p>
              <a:endParaRPr lang="en-US">
                <a:solidFill>
                  <a:prstClr val="black"/>
                </a:solidFill>
              </a:endParaRPr>
            </a:p>
          </p:txBody>
        </p:sp>
        <p:sp>
          <p:nvSpPr>
            <p:cNvPr id="14349" name="Line 7"/>
            <p:cNvSpPr>
              <a:spLocks noChangeShapeType="1"/>
            </p:cNvSpPr>
            <p:nvPr/>
          </p:nvSpPr>
          <p:spPr bwMode="auto">
            <a:xfrm flipV="1">
              <a:off x="76200" y="4267200"/>
              <a:ext cx="4419600" cy="228600"/>
            </a:xfrm>
            <a:prstGeom prst="line">
              <a:avLst/>
            </a:prstGeom>
            <a:noFill/>
            <a:ln w="28575">
              <a:solidFill>
                <a:srgbClr val="FFCC00"/>
              </a:solidFill>
              <a:round/>
              <a:headEnd/>
              <a:tailEnd/>
            </a:ln>
          </p:spPr>
          <p:txBody>
            <a:bodyPr wrap="none"/>
            <a:lstStyle/>
            <a:p>
              <a:endParaRPr lang="en-US">
                <a:solidFill>
                  <a:prstClr val="black"/>
                </a:solidFill>
              </a:endParaRPr>
            </a:p>
          </p:txBody>
        </p:sp>
        <p:sp>
          <p:nvSpPr>
            <p:cNvPr id="14350" name="Line 8"/>
            <p:cNvSpPr>
              <a:spLocks noChangeShapeType="1"/>
            </p:cNvSpPr>
            <p:nvPr/>
          </p:nvSpPr>
          <p:spPr bwMode="auto">
            <a:xfrm flipV="1">
              <a:off x="4800600" y="4648200"/>
              <a:ext cx="4267200" cy="685800"/>
            </a:xfrm>
            <a:prstGeom prst="line">
              <a:avLst/>
            </a:prstGeom>
            <a:noFill/>
            <a:ln w="28575">
              <a:solidFill>
                <a:srgbClr val="CC99FF"/>
              </a:solidFill>
              <a:round/>
              <a:headEnd/>
              <a:tailEnd/>
            </a:ln>
          </p:spPr>
          <p:txBody>
            <a:bodyPr wrap="none"/>
            <a:lstStyle/>
            <a:p>
              <a:endParaRPr lang="en-US">
                <a:solidFill>
                  <a:prstClr val="black"/>
                </a:solidFill>
              </a:endParaRPr>
            </a:p>
          </p:txBody>
        </p:sp>
        <p:sp>
          <p:nvSpPr>
            <p:cNvPr id="14351" name="Line 9"/>
            <p:cNvSpPr>
              <a:spLocks noChangeShapeType="1"/>
            </p:cNvSpPr>
            <p:nvPr/>
          </p:nvSpPr>
          <p:spPr bwMode="auto">
            <a:xfrm>
              <a:off x="4800600" y="3581400"/>
              <a:ext cx="4267200" cy="685800"/>
            </a:xfrm>
            <a:prstGeom prst="line">
              <a:avLst/>
            </a:prstGeom>
            <a:noFill/>
            <a:ln w="28575">
              <a:solidFill>
                <a:srgbClr val="CC99FF"/>
              </a:solidFill>
              <a:round/>
              <a:headEnd/>
              <a:tailEnd/>
            </a:ln>
          </p:spPr>
          <p:txBody>
            <a:bodyPr wrap="none"/>
            <a:lstStyle/>
            <a:p>
              <a:endParaRPr lang="en-US">
                <a:solidFill>
                  <a:prstClr val="black"/>
                </a:solidFill>
              </a:endParaRPr>
            </a:p>
          </p:txBody>
        </p:sp>
        <p:sp>
          <p:nvSpPr>
            <p:cNvPr id="14352" name="Line 10"/>
            <p:cNvSpPr>
              <a:spLocks noChangeShapeType="1"/>
            </p:cNvSpPr>
            <p:nvPr/>
          </p:nvSpPr>
          <p:spPr bwMode="auto">
            <a:xfrm>
              <a:off x="4800600" y="4343400"/>
              <a:ext cx="4267200" cy="76200"/>
            </a:xfrm>
            <a:prstGeom prst="line">
              <a:avLst/>
            </a:prstGeom>
            <a:noFill/>
            <a:ln w="28575">
              <a:solidFill>
                <a:srgbClr val="CC99FF"/>
              </a:solidFill>
              <a:round/>
              <a:headEnd/>
              <a:tailEnd/>
            </a:ln>
          </p:spPr>
          <p:txBody>
            <a:bodyPr wrap="none"/>
            <a:lstStyle/>
            <a:p>
              <a:endParaRPr lang="en-US">
                <a:solidFill>
                  <a:prstClr val="black"/>
                </a:solidFill>
              </a:endParaRPr>
            </a:p>
          </p:txBody>
        </p:sp>
        <p:sp>
          <p:nvSpPr>
            <p:cNvPr id="14353" name="Line 11"/>
            <p:cNvSpPr>
              <a:spLocks noChangeShapeType="1"/>
            </p:cNvSpPr>
            <p:nvPr/>
          </p:nvSpPr>
          <p:spPr bwMode="auto">
            <a:xfrm flipV="1">
              <a:off x="4800600" y="4572000"/>
              <a:ext cx="4267200" cy="533400"/>
            </a:xfrm>
            <a:prstGeom prst="line">
              <a:avLst/>
            </a:prstGeom>
            <a:noFill/>
            <a:ln w="28575">
              <a:solidFill>
                <a:srgbClr val="CC99FF"/>
              </a:solidFill>
              <a:round/>
              <a:headEnd/>
              <a:tailEnd/>
            </a:ln>
          </p:spPr>
          <p:txBody>
            <a:bodyPr wrap="none"/>
            <a:lstStyle/>
            <a:p>
              <a:endParaRPr lang="en-US">
                <a:solidFill>
                  <a:prstClr val="black"/>
                </a:solidFill>
              </a:endParaRPr>
            </a:p>
          </p:txBody>
        </p:sp>
        <p:sp>
          <p:nvSpPr>
            <p:cNvPr id="14354" name="Line 12"/>
            <p:cNvSpPr>
              <a:spLocks noChangeShapeType="1"/>
            </p:cNvSpPr>
            <p:nvPr/>
          </p:nvSpPr>
          <p:spPr bwMode="auto">
            <a:xfrm>
              <a:off x="4800600" y="4038600"/>
              <a:ext cx="4267200" cy="304800"/>
            </a:xfrm>
            <a:prstGeom prst="line">
              <a:avLst/>
            </a:prstGeom>
            <a:noFill/>
            <a:ln w="28575">
              <a:solidFill>
                <a:srgbClr val="CC99FF"/>
              </a:solidFill>
              <a:round/>
              <a:headEnd/>
              <a:tailEnd/>
            </a:ln>
          </p:spPr>
          <p:txBody>
            <a:bodyPr wrap="none"/>
            <a:lstStyle/>
            <a:p>
              <a:endParaRPr lang="en-US">
                <a:solidFill>
                  <a:prstClr val="black"/>
                </a:solidFill>
              </a:endParaRPr>
            </a:p>
          </p:txBody>
        </p:sp>
        <p:grpSp>
          <p:nvGrpSpPr>
            <p:cNvPr id="3" name="Group 13"/>
            <p:cNvGrpSpPr>
              <a:grpSpLocks/>
            </p:cNvGrpSpPr>
            <p:nvPr/>
          </p:nvGrpSpPr>
          <p:grpSpPr bwMode="auto">
            <a:xfrm>
              <a:off x="7058025" y="4953002"/>
              <a:ext cx="1857375" cy="1477963"/>
              <a:chOff x="4446" y="3120"/>
              <a:chExt cx="1170" cy="931"/>
            </a:xfrm>
          </p:grpSpPr>
          <p:sp>
            <p:nvSpPr>
              <p:cNvPr id="14374" name="Text Box 14"/>
              <p:cNvSpPr txBox="1">
                <a:spLocks noChangeArrowheads="1"/>
              </p:cNvSpPr>
              <p:nvPr/>
            </p:nvSpPr>
            <p:spPr bwMode="auto">
              <a:xfrm>
                <a:off x="4446" y="3408"/>
                <a:ext cx="1161" cy="643"/>
              </a:xfrm>
              <a:prstGeom prst="rect">
                <a:avLst/>
              </a:prstGeom>
              <a:noFill/>
              <a:ln w="9525">
                <a:noFill/>
                <a:miter lim="800000"/>
                <a:headEnd/>
                <a:tailEnd/>
              </a:ln>
            </p:spPr>
            <p:txBody>
              <a:bodyPr wrap="none">
                <a:spAutoFit/>
              </a:bodyPr>
              <a:lstStyle/>
              <a:p>
                <a:pPr algn="ctr"/>
                <a:r>
                  <a:rPr lang="en-US" sz="1000" b="1">
                    <a:solidFill>
                      <a:srgbClr val="FF6600"/>
                    </a:solidFill>
                    <a:latin typeface="Tahoma" pitchFamily="34" charset="0"/>
                  </a:rPr>
                  <a:t>Vanishing</a:t>
                </a:r>
              </a:p>
              <a:p>
                <a:pPr algn="ctr"/>
                <a:r>
                  <a:rPr lang="en-US" sz="1000" b="1">
                    <a:solidFill>
                      <a:srgbClr val="FF6600"/>
                    </a:solidFill>
                    <a:latin typeface="Tahoma" pitchFamily="34" charset="0"/>
                  </a:rPr>
                  <a:t> point</a:t>
                </a:r>
              </a:p>
            </p:txBody>
          </p:sp>
          <p:sp>
            <p:nvSpPr>
              <p:cNvPr id="14375" name="Line 15"/>
              <p:cNvSpPr>
                <a:spLocks noChangeShapeType="1"/>
              </p:cNvSpPr>
              <p:nvPr/>
            </p:nvSpPr>
            <p:spPr bwMode="auto">
              <a:xfrm flipV="1">
                <a:off x="4848" y="3120"/>
                <a:ext cx="768" cy="288"/>
              </a:xfrm>
              <a:prstGeom prst="line">
                <a:avLst/>
              </a:prstGeom>
              <a:noFill/>
              <a:ln w="38100">
                <a:solidFill>
                  <a:srgbClr val="FF0000"/>
                </a:solidFill>
                <a:round/>
                <a:headEnd/>
                <a:tailEnd type="triangle" w="med" len="med"/>
              </a:ln>
            </p:spPr>
            <p:txBody>
              <a:bodyPr wrap="none"/>
              <a:lstStyle/>
              <a:p>
                <a:endParaRPr lang="en-US">
                  <a:solidFill>
                    <a:prstClr val="black"/>
                  </a:solidFill>
                </a:endParaRPr>
              </a:p>
            </p:txBody>
          </p:sp>
        </p:grpSp>
        <p:sp>
          <p:nvSpPr>
            <p:cNvPr id="14356" name="Line 16"/>
            <p:cNvSpPr>
              <a:spLocks noChangeShapeType="1"/>
            </p:cNvSpPr>
            <p:nvPr/>
          </p:nvSpPr>
          <p:spPr bwMode="auto">
            <a:xfrm>
              <a:off x="0" y="4495800"/>
              <a:ext cx="9144000" cy="0"/>
            </a:xfrm>
            <a:prstGeom prst="line">
              <a:avLst/>
            </a:prstGeom>
            <a:noFill/>
            <a:ln w="57150">
              <a:solidFill>
                <a:srgbClr val="00FFFF"/>
              </a:solidFill>
              <a:round/>
              <a:headEnd/>
              <a:tailEnd/>
            </a:ln>
          </p:spPr>
          <p:txBody>
            <a:bodyPr wrap="none"/>
            <a:lstStyle/>
            <a:p>
              <a:endParaRPr lang="en-US">
                <a:solidFill>
                  <a:prstClr val="black"/>
                </a:solidFill>
              </a:endParaRPr>
            </a:p>
          </p:txBody>
        </p:sp>
        <p:grpSp>
          <p:nvGrpSpPr>
            <p:cNvPr id="5" name="Group 17"/>
            <p:cNvGrpSpPr>
              <a:grpSpLocks/>
            </p:cNvGrpSpPr>
            <p:nvPr/>
          </p:nvGrpSpPr>
          <p:grpSpPr bwMode="auto">
            <a:xfrm>
              <a:off x="0" y="2743200"/>
              <a:ext cx="1828800" cy="1600200"/>
              <a:chOff x="0" y="1728"/>
              <a:chExt cx="1152" cy="1008"/>
            </a:xfrm>
          </p:grpSpPr>
          <p:sp>
            <p:nvSpPr>
              <p:cNvPr id="14372" name="Text Box 18"/>
              <p:cNvSpPr txBox="1">
                <a:spLocks noChangeArrowheads="1"/>
              </p:cNvSpPr>
              <p:nvPr/>
            </p:nvSpPr>
            <p:spPr bwMode="auto">
              <a:xfrm>
                <a:off x="0" y="1728"/>
                <a:ext cx="1152" cy="643"/>
              </a:xfrm>
              <a:prstGeom prst="rect">
                <a:avLst/>
              </a:prstGeom>
              <a:noFill/>
              <a:ln w="9525">
                <a:noFill/>
                <a:miter lim="800000"/>
                <a:headEnd/>
                <a:tailEnd/>
              </a:ln>
            </p:spPr>
            <p:txBody>
              <a:bodyPr>
                <a:spAutoFit/>
              </a:bodyPr>
              <a:lstStyle/>
              <a:p>
                <a:pPr algn="ctr"/>
                <a:r>
                  <a:rPr lang="en-US" sz="1000" b="1">
                    <a:solidFill>
                      <a:srgbClr val="0000FF"/>
                    </a:solidFill>
                    <a:latin typeface="Tahoma" pitchFamily="34" charset="0"/>
                  </a:rPr>
                  <a:t>Vanishing</a:t>
                </a:r>
              </a:p>
              <a:p>
                <a:pPr algn="ctr"/>
                <a:r>
                  <a:rPr lang="en-US" sz="1000" b="1">
                    <a:solidFill>
                      <a:srgbClr val="333399"/>
                    </a:solidFill>
                    <a:latin typeface="Tahoma" pitchFamily="34" charset="0"/>
                  </a:rPr>
                  <a:t> </a:t>
                </a:r>
                <a:r>
                  <a:rPr lang="en-US" sz="1000" b="1">
                    <a:solidFill>
                      <a:srgbClr val="0000FF"/>
                    </a:solidFill>
                    <a:latin typeface="Tahoma" pitchFamily="34" charset="0"/>
                  </a:rPr>
                  <a:t>line</a:t>
                </a:r>
              </a:p>
            </p:txBody>
          </p:sp>
          <p:sp>
            <p:nvSpPr>
              <p:cNvPr id="14373" name="Line 19"/>
              <p:cNvSpPr>
                <a:spLocks noChangeShapeType="1"/>
              </p:cNvSpPr>
              <p:nvPr/>
            </p:nvSpPr>
            <p:spPr bwMode="auto">
              <a:xfrm>
                <a:off x="528" y="2208"/>
                <a:ext cx="192" cy="528"/>
              </a:xfrm>
              <a:prstGeom prst="line">
                <a:avLst/>
              </a:prstGeom>
              <a:noFill/>
              <a:ln w="38100">
                <a:solidFill>
                  <a:schemeClr val="hlink"/>
                </a:solidFill>
                <a:round/>
                <a:headEnd/>
                <a:tailEnd type="triangle" w="med" len="med"/>
              </a:ln>
            </p:spPr>
            <p:txBody>
              <a:bodyPr wrap="none"/>
              <a:lstStyle/>
              <a:p>
                <a:endParaRPr lang="en-US">
                  <a:solidFill>
                    <a:prstClr val="black"/>
                  </a:solidFill>
                </a:endParaRPr>
              </a:p>
            </p:txBody>
          </p:sp>
        </p:grpSp>
        <p:grpSp>
          <p:nvGrpSpPr>
            <p:cNvPr id="6" name="Group 20"/>
            <p:cNvGrpSpPr>
              <a:grpSpLocks/>
            </p:cNvGrpSpPr>
            <p:nvPr/>
          </p:nvGrpSpPr>
          <p:grpSpPr bwMode="auto">
            <a:xfrm>
              <a:off x="-28575" y="4451351"/>
              <a:ext cx="1843088" cy="1843088"/>
              <a:chOff x="-18" y="2804"/>
              <a:chExt cx="1161" cy="1161"/>
            </a:xfrm>
          </p:grpSpPr>
          <p:sp>
            <p:nvSpPr>
              <p:cNvPr id="14369" name="Oval 21"/>
              <p:cNvSpPr>
                <a:spLocks noChangeAspect="1" noChangeArrowheads="1"/>
              </p:cNvSpPr>
              <p:nvPr/>
            </p:nvSpPr>
            <p:spPr bwMode="auto">
              <a:xfrm>
                <a:off x="28" y="2804"/>
                <a:ext cx="63" cy="63"/>
              </a:xfrm>
              <a:prstGeom prst="ellipse">
                <a:avLst/>
              </a:prstGeom>
              <a:solidFill>
                <a:srgbClr val="FF0000"/>
              </a:solidFill>
              <a:ln w="9525">
                <a:solidFill>
                  <a:srgbClr val="990000"/>
                </a:solidFill>
                <a:round/>
                <a:headEnd/>
                <a:tailEnd/>
              </a:ln>
            </p:spPr>
            <p:txBody>
              <a:bodyPr wrap="none" anchor="ctr"/>
              <a:lstStyle/>
              <a:p>
                <a:endParaRPr lang="en-US" sz="1000">
                  <a:solidFill>
                    <a:prstClr val="black"/>
                  </a:solidFill>
                </a:endParaRPr>
              </a:p>
            </p:txBody>
          </p:sp>
          <p:sp>
            <p:nvSpPr>
              <p:cNvPr id="14370" name="Text Box 22"/>
              <p:cNvSpPr txBox="1">
                <a:spLocks noChangeArrowheads="1"/>
              </p:cNvSpPr>
              <p:nvPr/>
            </p:nvSpPr>
            <p:spPr bwMode="auto">
              <a:xfrm>
                <a:off x="-18" y="3322"/>
                <a:ext cx="1161" cy="643"/>
              </a:xfrm>
              <a:prstGeom prst="rect">
                <a:avLst/>
              </a:prstGeom>
              <a:noFill/>
              <a:ln w="9525">
                <a:noFill/>
                <a:miter lim="800000"/>
                <a:headEnd/>
                <a:tailEnd/>
              </a:ln>
            </p:spPr>
            <p:txBody>
              <a:bodyPr wrap="none">
                <a:spAutoFit/>
              </a:bodyPr>
              <a:lstStyle/>
              <a:p>
                <a:pPr algn="ctr"/>
                <a:r>
                  <a:rPr lang="en-US" sz="1000" b="1">
                    <a:solidFill>
                      <a:srgbClr val="FF6600"/>
                    </a:solidFill>
                    <a:latin typeface="Tahoma" pitchFamily="34" charset="0"/>
                  </a:rPr>
                  <a:t>Vanishing</a:t>
                </a:r>
              </a:p>
              <a:p>
                <a:pPr algn="ctr"/>
                <a:r>
                  <a:rPr lang="en-US" sz="1000" b="1">
                    <a:solidFill>
                      <a:srgbClr val="FF6600"/>
                    </a:solidFill>
                    <a:latin typeface="Tahoma" pitchFamily="34" charset="0"/>
                  </a:rPr>
                  <a:t> point</a:t>
                </a:r>
              </a:p>
            </p:txBody>
          </p:sp>
          <p:sp>
            <p:nvSpPr>
              <p:cNvPr id="14371" name="Line 23"/>
              <p:cNvSpPr>
                <a:spLocks noChangeShapeType="1"/>
              </p:cNvSpPr>
              <p:nvPr/>
            </p:nvSpPr>
            <p:spPr bwMode="auto">
              <a:xfrm flipH="1" flipV="1">
                <a:off x="96" y="2928"/>
                <a:ext cx="240" cy="432"/>
              </a:xfrm>
              <a:prstGeom prst="line">
                <a:avLst/>
              </a:prstGeom>
              <a:noFill/>
              <a:ln w="38100">
                <a:solidFill>
                  <a:srgbClr val="FF0000"/>
                </a:solidFill>
                <a:round/>
                <a:headEnd/>
                <a:tailEnd type="triangle" w="med" len="med"/>
              </a:ln>
            </p:spPr>
            <p:txBody>
              <a:bodyPr wrap="none"/>
              <a:lstStyle/>
              <a:p>
                <a:endParaRPr lang="en-US">
                  <a:solidFill>
                    <a:prstClr val="black"/>
                  </a:solidFill>
                </a:endParaRPr>
              </a:p>
            </p:txBody>
          </p:sp>
        </p:grpSp>
        <p:sp>
          <p:nvSpPr>
            <p:cNvPr id="14359" name="Line 24"/>
            <p:cNvSpPr>
              <a:spLocks noChangeShapeType="1"/>
            </p:cNvSpPr>
            <p:nvPr/>
          </p:nvSpPr>
          <p:spPr bwMode="auto">
            <a:xfrm flipV="1">
              <a:off x="2438400" y="1981200"/>
              <a:ext cx="0" cy="3124200"/>
            </a:xfrm>
            <a:prstGeom prst="line">
              <a:avLst/>
            </a:prstGeom>
            <a:noFill/>
            <a:ln w="28575">
              <a:solidFill>
                <a:srgbClr val="00FF00"/>
              </a:solidFill>
              <a:round/>
              <a:headEnd/>
              <a:tailEnd/>
            </a:ln>
          </p:spPr>
          <p:txBody>
            <a:bodyPr wrap="none"/>
            <a:lstStyle/>
            <a:p>
              <a:endParaRPr lang="en-US">
                <a:solidFill>
                  <a:prstClr val="black"/>
                </a:solidFill>
              </a:endParaRPr>
            </a:p>
          </p:txBody>
        </p:sp>
        <p:sp>
          <p:nvSpPr>
            <p:cNvPr id="14360" name="Line 25"/>
            <p:cNvSpPr>
              <a:spLocks noChangeShapeType="1"/>
            </p:cNvSpPr>
            <p:nvPr/>
          </p:nvSpPr>
          <p:spPr bwMode="auto">
            <a:xfrm flipV="1">
              <a:off x="2805113" y="1981200"/>
              <a:ext cx="0" cy="3200400"/>
            </a:xfrm>
            <a:prstGeom prst="line">
              <a:avLst/>
            </a:prstGeom>
            <a:noFill/>
            <a:ln w="28575">
              <a:solidFill>
                <a:srgbClr val="00FF00"/>
              </a:solidFill>
              <a:round/>
              <a:headEnd/>
              <a:tailEnd/>
            </a:ln>
          </p:spPr>
          <p:txBody>
            <a:bodyPr wrap="none"/>
            <a:lstStyle/>
            <a:p>
              <a:endParaRPr lang="en-US">
                <a:solidFill>
                  <a:prstClr val="black"/>
                </a:solidFill>
              </a:endParaRPr>
            </a:p>
          </p:txBody>
        </p:sp>
        <p:sp>
          <p:nvSpPr>
            <p:cNvPr id="14361" name="Line 26"/>
            <p:cNvSpPr>
              <a:spLocks noChangeShapeType="1"/>
            </p:cNvSpPr>
            <p:nvPr/>
          </p:nvSpPr>
          <p:spPr bwMode="auto">
            <a:xfrm flipV="1">
              <a:off x="3325813" y="1981200"/>
              <a:ext cx="0" cy="3352800"/>
            </a:xfrm>
            <a:prstGeom prst="line">
              <a:avLst/>
            </a:prstGeom>
            <a:noFill/>
            <a:ln w="28575">
              <a:solidFill>
                <a:srgbClr val="00FF00"/>
              </a:solidFill>
              <a:round/>
              <a:headEnd/>
              <a:tailEnd/>
            </a:ln>
          </p:spPr>
          <p:txBody>
            <a:bodyPr wrap="none"/>
            <a:lstStyle/>
            <a:p>
              <a:endParaRPr lang="en-US">
                <a:solidFill>
                  <a:prstClr val="black"/>
                </a:solidFill>
              </a:endParaRPr>
            </a:p>
          </p:txBody>
        </p:sp>
        <p:sp>
          <p:nvSpPr>
            <p:cNvPr id="14362" name="Line 27"/>
            <p:cNvSpPr>
              <a:spLocks noChangeShapeType="1"/>
            </p:cNvSpPr>
            <p:nvPr/>
          </p:nvSpPr>
          <p:spPr bwMode="auto">
            <a:xfrm flipV="1">
              <a:off x="4114800" y="1981200"/>
              <a:ext cx="0" cy="3505200"/>
            </a:xfrm>
            <a:prstGeom prst="line">
              <a:avLst/>
            </a:prstGeom>
            <a:noFill/>
            <a:ln w="28575">
              <a:solidFill>
                <a:srgbClr val="00FF00"/>
              </a:solidFill>
              <a:round/>
              <a:headEnd/>
              <a:tailEnd/>
            </a:ln>
          </p:spPr>
          <p:txBody>
            <a:bodyPr wrap="none"/>
            <a:lstStyle/>
            <a:p>
              <a:endParaRPr lang="en-US">
                <a:solidFill>
                  <a:prstClr val="black"/>
                </a:solidFill>
              </a:endParaRPr>
            </a:p>
          </p:txBody>
        </p:sp>
        <p:sp>
          <p:nvSpPr>
            <p:cNvPr id="14363" name="Line 28"/>
            <p:cNvSpPr>
              <a:spLocks noChangeShapeType="1"/>
            </p:cNvSpPr>
            <p:nvPr/>
          </p:nvSpPr>
          <p:spPr bwMode="auto">
            <a:xfrm flipV="1">
              <a:off x="4724400" y="1981200"/>
              <a:ext cx="0" cy="3429000"/>
            </a:xfrm>
            <a:prstGeom prst="line">
              <a:avLst/>
            </a:prstGeom>
            <a:noFill/>
            <a:ln w="28575">
              <a:solidFill>
                <a:srgbClr val="00FF00"/>
              </a:solidFill>
              <a:round/>
              <a:headEnd/>
              <a:tailEnd/>
            </a:ln>
          </p:spPr>
          <p:txBody>
            <a:bodyPr wrap="none"/>
            <a:lstStyle/>
            <a:p>
              <a:endParaRPr lang="en-US">
                <a:solidFill>
                  <a:prstClr val="black"/>
                </a:solidFill>
              </a:endParaRPr>
            </a:p>
          </p:txBody>
        </p:sp>
        <p:sp>
          <p:nvSpPr>
            <p:cNvPr id="14364" name="Line 29"/>
            <p:cNvSpPr>
              <a:spLocks noChangeShapeType="1"/>
            </p:cNvSpPr>
            <p:nvPr/>
          </p:nvSpPr>
          <p:spPr bwMode="auto">
            <a:xfrm flipV="1">
              <a:off x="5943600" y="1981200"/>
              <a:ext cx="0" cy="3276600"/>
            </a:xfrm>
            <a:prstGeom prst="line">
              <a:avLst/>
            </a:prstGeom>
            <a:noFill/>
            <a:ln w="28575">
              <a:solidFill>
                <a:srgbClr val="00FF00"/>
              </a:solidFill>
              <a:round/>
              <a:headEnd/>
              <a:tailEnd/>
            </a:ln>
          </p:spPr>
          <p:txBody>
            <a:bodyPr wrap="none"/>
            <a:lstStyle/>
            <a:p>
              <a:endParaRPr lang="en-US">
                <a:solidFill>
                  <a:prstClr val="black"/>
                </a:solidFill>
              </a:endParaRPr>
            </a:p>
          </p:txBody>
        </p:sp>
        <p:sp>
          <p:nvSpPr>
            <p:cNvPr id="14365" name="Line 30"/>
            <p:cNvSpPr>
              <a:spLocks noChangeShapeType="1"/>
            </p:cNvSpPr>
            <p:nvPr/>
          </p:nvSpPr>
          <p:spPr bwMode="auto">
            <a:xfrm flipV="1">
              <a:off x="5181600" y="1981200"/>
              <a:ext cx="0" cy="2057400"/>
            </a:xfrm>
            <a:prstGeom prst="line">
              <a:avLst/>
            </a:prstGeom>
            <a:noFill/>
            <a:ln w="28575">
              <a:solidFill>
                <a:srgbClr val="00FF00"/>
              </a:solidFill>
              <a:round/>
              <a:headEnd/>
              <a:tailEnd/>
            </a:ln>
          </p:spPr>
          <p:txBody>
            <a:bodyPr wrap="none"/>
            <a:lstStyle/>
            <a:p>
              <a:endParaRPr lang="en-US">
                <a:solidFill>
                  <a:prstClr val="black"/>
                </a:solidFill>
              </a:endParaRPr>
            </a:p>
          </p:txBody>
        </p:sp>
        <p:grpSp>
          <p:nvGrpSpPr>
            <p:cNvPr id="7" name="Group 31"/>
            <p:cNvGrpSpPr>
              <a:grpSpLocks/>
            </p:cNvGrpSpPr>
            <p:nvPr/>
          </p:nvGrpSpPr>
          <p:grpSpPr bwMode="auto">
            <a:xfrm>
              <a:off x="6172200" y="1676401"/>
              <a:ext cx="3095625" cy="1414463"/>
              <a:chOff x="4011" y="1248"/>
              <a:chExt cx="1950" cy="891"/>
            </a:xfrm>
          </p:grpSpPr>
          <p:sp>
            <p:nvSpPr>
              <p:cNvPr id="14367" name="Text Box 32"/>
              <p:cNvSpPr txBox="1">
                <a:spLocks noChangeArrowheads="1"/>
              </p:cNvSpPr>
              <p:nvPr/>
            </p:nvSpPr>
            <p:spPr bwMode="auto">
              <a:xfrm>
                <a:off x="4011" y="1248"/>
                <a:ext cx="1950" cy="891"/>
              </a:xfrm>
              <a:prstGeom prst="rect">
                <a:avLst/>
              </a:prstGeom>
              <a:noFill/>
              <a:ln w="9525">
                <a:noFill/>
                <a:miter lim="800000"/>
                <a:headEnd/>
                <a:tailEnd/>
              </a:ln>
            </p:spPr>
            <p:txBody>
              <a:bodyPr wrap="none">
                <a:spAutoFit/>
              </a:bodyPr>
              <a:lstStyle/>
              <a:p>
                <a:pPr algn="ctr"/>
                <a:r>
                  <a:rPr lang="en-US" sz="1000" b="1">
                    <a:solidFill>
                      <a:srgbClr val="FF6600"/>
                    </a:solidFill>
                    <a:latin typeface="Tahoma" pitchFamily="34" charset="0"/>
                  </a:rPr>
                  <a:t> Vertical vanishing</a:t>
                </a:r>
              </a:p>
              <a:p>
                <a:pPr algn="ctr"/>
                <a:r>
                  <a:rPr lang="en-US" sz="1000" b="1">
                    <a:solidFill>
                      <a:srgbClr val="FF6600"/>
                    </a:solidFill>
                    <a:latin typeface="Tahoma" pitchFamily="34" charset="0"/>
                  </a:rPr>
                  <a:t> point</a:t>
                </a:r>
              </a:p>
              <a:p>
                <a:pPr algn="ctr"/>
                <a:r>
                  <a:rPr lang="en-US" sz="1000" b="1">
                    <a:solidFill>
                      <a:srgbClr val="FF6600"/>
                    </a:solidFill>
                    <a:latin typeface="Tahoma" pitchFamily="34" charset="0"/>
                  </a:rPr>
                  <a:t>(at infinity)</a:t>
                </a:r>
              </a:p>
            </p:txBody>
          </p:sp>
          <p:sp>
            <p:nvSpPr>
              <p:cNvPr id="14368" name="Line 33"/>
              <p:cNvSpPr>
                <a:spLocks noChangeShapeType="1"/>
              </p:cNvSpPr>
              <p:nvPr/>
            </p:nvSpPr>
            <p:spPr bwMode="auto">
              <a:xfrm flipH="1" flipV="1">
                <a:off x="4080" y="1248"/>
                <a:ext cx="0" cy="288"/>
              </a:xfrm>
              <a:prstGeom prst="line">
                <a:avLst/>
              </a:prstGeom>
              <a:noFill/>
              <a:ln w="38100">
                <a:solidFill>
                  <a:srgbClr val="FF0000"/>
                </a:solidFill>
                <a:round/>
                <a:headEnd/>
                <a:tailEnd type="triangle" w="med" len="med"/>
              </a:ln>
            </p:spPr>
            <p:txBody>
              <a:bodyPr wrap="none"/>
              <a:lstStyle/>
              <a:p>
                <a:endParaRPr lang="en-US">
                  <a:solidFill>
                    <a:prstClr val="black"/>
                  </a:solidFill>
                </a:endParaRPr>
              </a:p>
            </p:txBody>
          </p:sp>
        </p:grpSp>
      </p:grpSp>
      <p:pic>
        <p:nvPicPr>
          <p:cNvPr id="38" name="Picture 2"/>
          <p:cNvPicPr>
            <a:picLocks noChangeAspect="1" noChangeArrowheads="1"/>
          </p:cNvPicPr>
          <p:nvPr/>
        </p:nvPicPr>
        <p:blipFill>
          <a:blip r:embed="rId5" cstate="print"/>
          <a:srcRect/>
          <a:stretch>
            <a:fillRect/>
          </a:stretch>
        </p:blipFill>
        <p:spPr bwMode="auto">
          <a:xfrm>
            <a:off x="6705600" y="2982913"/>
            <a:ext cx="3422650" cy="1143000"/>
          </a:xfrm>
          <a:prstGeom prst="rect">
            <a:avLst/>
          </a:prstGeom>
          <a:noFill/>
          <a:ln w="9525">
            <a:noFill/>
            <a:miter lim="800000"/>
            <a:headEnd/>
            <a:tailEnd/>
          </a:ln>
        </p:spPr>
      </p:pic>
      <p:graphicFrame>
        <p:nvGraphicFramePr>
          <p:cNvPr id="53253" name="Object 3"/>
          <p:cNvGraphicFramePr>
            <a:graphicFrameLocks noChangeAspect="1"/>
          </p:cNvGraphicFramePr>
          <p:nvPr/>
        </p:nvGraphicFramePr>
        <p:xfrm>
          <a:off x="7162800" y="4267203"/>
          <a:ext cx="2362200" cy="542925"/>
        </p:xfrm>
        <a:graphic>
          <a:graphicData uri="http://schemas.openxmlformats.org/presentationml/2006/ole">
            <mc:AlternateContent xmlns:mc="http://schemas.openxmlformats.org/markup-compatibility/2006">
              <mc:Choice xmlns:v="urn:schemas-microsoft-com:vml" Requires="v">
                <p:oleObj name="Equation" r:id="rId6" imgW="939600" imgH="215640" progId="Equation.3">
                  <p:embed/>
                </p:oleObj>
              </mc:Choice>
              <mc:Fallback>
                <p:oleObj name="Equation" r:id="rId6" imgW="939600" imgH="215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2800" y="4267203"/>
                        <a:ext cx="2362200" cy="542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1" name="Picture 35" descr="Edittex"/>
          <p:cNvPicPr>
            <a:picLocks noChangeAspect="1" noChangeArrowheads="1"/>
          </p:cNvPicPr>
          <p:nvPr>
            <p:custDataLst>
              <p:tags r:id="rId1"/>
            </p:custDataLst>
          </p:nvPr>
        </p:nvPicPr>
        <p:blipFill>
          <a:blip r:embed="rId8" cstate="print"/>
          <a:srcRect/>
          <a:stretch>
            <a:fillRect/>
          </a:stretch>
        </p:blipFill>
        <p:spPr bwMode="auto">
          <a:xfrm>
            <a:off x="7315200" y="5029200"/>
            <a:ext cx="1843088" cy="1035050"/>
          </a:xfrm>
          <a:prstGeom prst="rect">
            <a:avLst/>
          </a:prstGeom>
          <a:noFill/>
          <a:ln w="9525">
            <a:noFill/>
            <a:miter lim="800000"/>
            <a:headEnd/>
            <a:tailEnd/>
          </a:ln>
        </p:spPr>
      </p:pic>
    </p:spTree>
    <p:extLst>
      <p:ext uri="{BB962C8B-B14F-4D97-AF65-F5344CB8AC3E}">
        <p14:creationId xmlns:p14="http://schemas.microsoft.com/office/powerpoint/2010/main" val="343383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32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dirty="0"/>
              <a:t>The Geometry of Image Formation</a:t>
            </a:r>
          </a:p>
        </p:txBody>
      </p:sp>
      <p:sp>
        <p:nvSpPr>
          <p:cNvPr id="4099" name="Content Placeholder 2"/>
          <p:cNvSpPr>
            <a:spLocks noGrp="1"/>
          </p:cNvSpPr>
          <p:nvPr>
            <p:ph idx="1"/>
          </p:nvPr>
        </p:nvSpPr>
        <p:spPr/>
        <p:txBody>
          <a:bodyPr>
            <a:normAutofit/>
          </a:bodyPr>
          <a:lstStyle/>
          <a:p>
            <a:pPr eaLnBrk="1" hangingPunct="1">
              <a:defRPr/>
            </a:pPr>
            <a:endParaRPr lang="en-US" dirty="0"/>
          </a:p>
          <a:p>
            <a:pPr eaLnBrk="1" hangingPunct="1">
              <a:buFont typeface="Arial" charset="0"/>
              <a:buNone/>
              <a:defRPr/>
            </a:pPr>
            <a:r>
              <a:rPr lang="en-US" dirty="0"/>
              <a:t>	Mapping between image and world coordinates</a:t>
            </a:r>
          </a:p>
          <a:p>
            <a:pPr lvl="1" eaLnBrk="1" hangingPunct="1">
              <a:defRPr/>
            </a:pPr>
            <a:r>
              <a:rPr lang="en-US" dirty="0"/>
              <a:t>Pinhole camera model</a:t>
            </a:r>
          </a:p>
          <a:p>
            <a:pPr lvl="1" eaLnBrk="1" hangingPunct="1">
              <a:defRPr/>
            </a:pPr>
            <a:r>
              <a:rPr lang="en-US" dirty="0"/>
              <a:t>Projective geometry</a:t>
            </a:r>
          </a:p>
          <a:p>
            <a:pPr lvl="2" eaLnBrk="1" hangingPunct="1">
              <a:defRPr/>
            </a:pPr>
            <a:r>
              <a:rPr lang="en-US" dirty="0"/>
              <a:t>Vanishing points and lines</a:t>
            </a:r>
          </a:p>
          <a:p>
            <a:pPr lvl="1" eaLnBrk="1" hangingPunct="1">
              <a:defRPr/>
            </a:pPr>
            <a:r>
              <a:rPr lang="en-US" dirty="0"/>
              <a:t>Projection matrix</a:t>
            </a:r>
          </a:p>
          <a:p>
            <a:pPr lvl="1" eaLnBrk="1" hangingPunct="1">
              <a:defRPr/>
            </a:pPr>
            <a:endParaRPr lang="en-US" dirty="0"/>
          </a:p>
          <a:p>
            <a:pPr eaLnBrk="1" hangingPunct="1">
              <a:defRPr/>
            </a:pPr>
            <a:endParaRPr lang="en-US" dirty="0"/>
          </a:p>
          <a:p>
            <a:pPr eaLnBrk="1" hangingPunct="1">
              <a:defRPr/>
            </a:pPr>
            <a:endParaRPr lang="en-US" dirty="0"/>
          </a:p>
        </p:txBody>
      </p:sp>
    </p:spTree>
    <p:extLst>
      <p:ext uri="{BB962C8B-B14F-4D97-AF65-F5344CB8AC3E}">
        <p14:creationId xmlns:p14="http://schemas.microsoft.com/office/powerpoint/2010/main" val="8670907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Reminder: read your book</a:t>
            </a:r>
          </a:p>
        </p:txBody>
      </p:sp>
      <p:sp>
        <p:nvSpPr>
          <p:cNvPr id="3" name="Content Placeholder 2"/>
          <p:cNvSpPr>
            <a:spLocks noGrp="1"/>
          </p:cNvSpPr>
          <p:nvPr>
            <p:ph idx="1"/>
          </p:nvPr>
        </p:nvSpPr>
        <p:spPr/>
        <p:txBody>
          <a:bodyPr/>
          <a:lstStyle/>
          <a:p>
            <a:r>
              <a:rPr lang="en-US" dirty="0"/>
              <a:t>Lectures have assigned readings</a:t>
            </a:r>
          </a:p>
          <a:p>
            <a:r>
              <a:rPr lang="en-US" dirty="0" err="1"/>
              <a:t>Szeliski</a:t>
            </a:r>
            <a:r>
              <a:rPr lang="en-US" dirty="0"/>
              <a:t> 2.1 and especially 2.1.4 cover the geometry of image formation</a:t>
            </a:r>
          </a:p>
        </p:txBody>
      </p:sp>
    </p:spTree>
    <p:extLst>
      <p:ext uri="{BB962C8B-B14F-4D97-AF65-F5344CB8AC3E}">
        <p14:creationId xmlns:p14="http://schemas.microsoft.com/office/powerpoint/2010/main" val="25545026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ctrTitle"/>
          </p:nvPr>
        </p:nvSpPr>
        <p:spPr>
          <a:xfrm>
            <a:off x="2133600" y="0"/>
            <a:ext cx="7772400" cy="990600"/>
          </a:xfrm>
        </p:spPr>
        <p:txBody>
          <a:bodyPr/>
          <a:lstStyle/>
          <a:p>
            <a:pPr eaLnBrk="1" hangingPunct="1"/>
            <a:r>
              <a:rPr lang="en-US" altLang="en-US" dirty="0"/>
              <a:t>New Topic: Image Filtering</a:t>
            </a:r>
          </a:p>
        </p:txBody>
      </p:sp>
      <p:sp>
        <p:nvSpPr>
          <p:cNvPr id="31747" name="Subtitle 2"/>
          <p:cNvSpPr>
            <a:spLocks noGrp="1"/>
          </p:cNvSpPr>
          <p:nvPr>
            <p:ph type="subTitle" idx="1"/>
          </p:nvPr>
        </p:nvSpPr>
        <p:spPr>
          <a:xfrm>
            <a:off x="2743200" y="5791200"/>
            <a:ext cx="6400800" cy="1066800"/>
          </a:xfrm>
        </p:spPr>
        <p:txBody>
          <a:bodyPr/>
          <a:lstStyle/>
          <a:p>
            <a:pPr eaLnBrk="1" hangingPunct="1"/>
            <a:r>
              <a:rPr lang="en-US" altLang="en-US" dirty="0">
                <a:solidFill>
                  <a:schemeClr val="tx1"/>
                </a:solidFill>
              </a:rPr>
              <a:t>Computer Vision</a:t>
            </a:r>
          </a:p>
          <a:p>
            <a:pPr eaLnBrk="1" hangingPunct="1"/>
            <a:r>
              <a:rPr lang="en-US" altLang="en-US" dirty="0">
                <a:solidFill>
                  <a:schemeClr val="tx1"/>
                </a:solidFill>
              </a:rPr>
              <a:t>James Hays</a:t>
            </a:r>
          </a:p>
        </p:txBody>
      </p:sp>
      <p:sp>
        <p:nvSpPr>
          <p:cNvPr id="7" name="TextBox 6"/>
          <p:cNvSpPr txBox="1"/>
          <p:nvPr/>
        </p:nvSpPr>
        <p:spPr>
          <a:xfrm>
            <a:off x="8204200" y="6334128"/>
            <a:ext cx="2463800" cy="523875"/>
          </a:xfrm>
          <a:prstGeom prst="rect">
            <a:avLst/>
          </a:prstGeom>
          <a:noFill/>
        </p:spPr>
        <p:txBody>
          <a:bodyPr wrap="none">
            <a:spAutoFit/>
          </a:bodyPr>
          <a:lstStyle/>
          <a:p>
            <a:pPr>
              <a:defRPr/>
            </a:pPr>
            <a:br>
              <a:rPr lang="en-US" sz="1400" dirty="0">
                <a:solidFill>
                  <a:prstClr val="white">
                    <a:lumMod val="50000"/>
                  </a:prstClr>
                </a:solidFill>
                <a:cs typeface="Arial" panose="020B0604020202020204" pitchFamily="34" charset="0"/>
              </a:rPr>
            </a:br>
            <a:r>
              <a:rPr lang="en-US" sz="1400" dirty="0">
                <a:solidFill>
                  <a:prstClr val="white">
                    <a:lumMod val="50000"/>
                  </a:prstClr>
                </a:solidFill>
                <a:cs typeface="Arial" panose="020B0604020202020204" pitchFamily="34" charset="0"/>
              </a:rPr>
              <a:t>Many slides by Derek </a:t>
            </a:r>
            <a:r>
              <a:rPr lang="en-US" sz="1400" dirty="0" err="1">
                <a:solidFill>
                  <a:prstClr val="white">
                    <a:lumMod val="50000"/>
                  </a:prstClr>
                </a:solidFill>
                <a:cs typeface="Arial" panose="020B0604020202020204" pitchFamily="34" charset="0"/>
              </a:rPr>
              <a:t>Hoiem</a:t>
            </a:r>
            <a:endParaRPr lang="en-US" sz="1400" dirty="0">
              <a:solidFill>
                <a:prstClr val="white">
                  <a:lumMod val="50000"/>
                </a:prstClr>
              </a:solidFill>
              <a:cs typeface="Arial" panose="020B0604020202020204" pitchFamily="34" charset="0"/>
            </a:endParaRPr>
          </a:p>
        </p:txBody>
      </p:sp>
      <p:pic>
        <p:nvPicPr>
          <p:cNvPr id="31750" name="Picture 1" descr="C:\Users\hays\Desktop\143 Computer Vision\slides\04\IMG_1249_origin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7100" y="1052516"/>
            <a:ext cx="52578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03346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5" name="Title 1"/>
          <p:cNvSpPr txBox="1">
            <a:spLocks/>
          </p:cNvSpPr>
          <p:nvPr/>
        </p:nvSpPr>
        <p:spPr bwMode="auto">
          <a:xfrm>
            <a:off x="1981200" y="0"/>
            <a:ext cx="8229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000" kern="12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Calibri" pitchFamily="34" charset="0"/>
              </a:defRPr>
            </a:lvl2pPr>
            <a:lvl3pPr algn="l" rtl="0" eaLnBrk="0" fontAlgn="base" hangingPunct="0">
              <a:spcBef>
                <a:spcPct val="0"/>
              </a:spcBef>
              <a:spcAft>
                <a:spcPct val="0"/>
              </a:spcAft>
              <a:defRPr sz="3600">
                <a:solidFill>
                  <a:schemeClr val="tx1"/>
                </a:solidFill>
                <a:latin typeface="Calibri" pitchFamily="34" charset="0"/>
              </a:defRPr>
            </a:lvl3pPr>
            <a:lvl4pPr algn="l" rtl="0" eaLnBrk="0" fontAlgn="base" hangingPunct="0">
              <a:spcBef>
                <a:spcPct val="0"/>
              </a:spcBef>
              <a:spcAft>
                <a:spcPct val="0"/>
              </a:spcAft>
              <a:defRPr sz="3600">
                <a:solidFill>
                  <a:schemeClr val="tx1"/>
                </a:solidFill>
                <a:latin typeface="Calibri" pitchFamily="34" charset="0"/>
              </a:defRPr>
            </a:lvl4pPr>
            <a:lvl5pPr algn="l" rtl="0" eaLnBrk="0" fontAlgn="base" hangingPunct="0">
              <a:spcBef>
                <a:spcPct val="0"/>
              </a:spcBef>
              <a:spcAft>
                <a:spcPct val="0"/>
              </a:spcAft>
              <a:defRPr sz="3600">
                <a:solidFill>
                  <a:schemeClr val="tx1"/>
                </a:solidFill>
                <a:latin typeface="Calibri" pitchFamily="34" charset="0"/>
              </a:defRPr>
            </a:lvl5pPr>
            <a:lvl6pPr marL="457200" algn="l" rtl="0" fontAlgn="base">
              <a:spcBef>
                <a:spcPct val="0"/>
              </a:spcBef>
              <a:spcAft>
                <a:spcPct val="0"/>
              </a:spcAft>
              <a:defRPr sz="3600">
                <a:solidFill>
                  <a:schemeClr val="tx1"/>
                </a:solidFill>
                <a:latin typeface="Calibri" pitchFamily="34" charset="0"/>
              </a:defRPr>
            </a:lvl6pPr>
            <a:lvl7pPr marL="914400" algn="l" rtl="0" fontAlgn="base">
              <a:spcBef>
                <a:spcPct val="0"/>
              </a:spcBef>
              <a:spcAft>
                <a:spcPct val="0"/>
              </a:spcAft>
              <a:defRPr sz="3600">
                <a:solidFill>
                  <a:schemeClr val="tx1"/>
                </a:solidFill>
                <a:latin typeface="Calibri" pitchFamily="34" charset="0"/>
              </a:defRPr>
            </a:lvl7pPr>
            <a:lvl8pPr marL="1371600" algn="l" rtl="0" fontAlgn="base">
              <a:spcBef>
                <a:spcPct val="0"/>
              </a:spcBef>
              <a:spcAft>
                <a:spcPct val="0"/>
              </a:spcAft>
              <a:defRPr sz="3600">
                <a:solidFill>
                  <a:schemeClr val="tx1"/>
                </a:solidFill>
                <a:latin typeface="Calibri" pitchFamily="34" charset="0"/>
              </a:defRPr>
            </a:lvl8pPr>
            <a:lvl9pPr marL="1828800" algn="l" rtl="0" fontAlgn="base">
              <a:spcBef>
                <a:spcPct val="0"/>
              </a:spcBef>
              <a:spcAft>
                <a:spcPct val="0"/>
              </a:spcAft>
              <a:defRPr sz="3600">
                <a:solidFill>
                  <a:schemeClr val="tx1"/>
                </a:solidFill>
                <a:latin typeface="Calibri" pitchFamily="34" charset="0"/>
              </a:defRPr>
            </a:lvl9pPr>
          </a:lstStyle>
          <a:p>
            <a:r>
              <a:rPr lang="en-US">
                <a:solidFill>
                  <a:prstClr val="white"/>
                </a:solidFill>
                <a:latin typeface="Calibri"/>
              </a:rPr>
              <a:t>Project 1</a:t>
            </a:r>
            <a:endParaRPr lang="en-US" dirty="0">
              <a:solidFill>
                <a:prstClr val="white"/>
              </a:solidFill>
              <a:latin typeface="Calibri"/>
            </a:endParaRPr>
          </a:p>
        </p:txBody>
      </p:sp>
      <p:sp>
        <p:nvSpPr>
          <p:cNvPr id="2" name="Rectangle 1"/>
          <p:cNvSpPr/>
          <p:nvPr/>
        </p:nvSpPr>
        <p:spPr>
          <a:xfrm>
            <a:off x="3048000" y="6327722"/>
            <a:ext cx="6781800" cy="369332"/>
          </a:xfrm>
          <a:prstGeom prst="rect">
            <a:avLst/>
          </a:prstGeom>
        </p:spPr>
        <p:txBody>
          <a:bodyPr wrap="square">
            <a:spAutoFit/>
          </a:bodyPr>
          <a:lstStyle/>
          <a:p>
            <a:r>
              <a:rPr lang="en-US" dirty="0"/>
              <a:t>BBC Clip: </a:t>
            </a:r>
            <a:r>
              <a:rPr lang="en-US" dirty="0">
                <a:hlinkClick r:id="rId2"/>
              </a:rPr>
              <a:t>https://www.youtube.com/watch/OlumoQ05gS8</a:t>
            </a:r>
            <a:endParaRPr lang="en-US" dirty="0"/>
          </a:p>
        </p:txBody>
      </p:sp>
      <p:pic>
        <p:nvPicPr>
          <p:cNvPr id="6" name="Picture 5"/>
          <p:cNvPicPr>
            <a:picLocks noChangeAspect="1"/>
          </p:cNvPicPr>
          <p:nvPr/>
        </p:nvPicPr>
        <p:blipFill>
          <a:blip r:embed="rId3"/>
          <a:stretch>
            <a:fillRect/>
          </a:stretch>
        </p:blipFill>
        <p:spPr>
          <a:xfrm>
            <a:off x="990600" y="560296"/>
            <a:ext cx="4987352" cy="2792525"/>
          </a:xfrm>
          <a:prstGeom prst="rect">
            <a:avLst/>
          </a:prstGeom>
        </p:spPr>
      </p:pic>
      <p:pic>
        <p:nvPicPr>
          <p:cNvPr id="7" name="Picture 6"/>
          <p:cNvPicPr>
            <a:picLocks noChangeAspect="1"/>
          </p:cNvPicPr>
          <p:nvPr/>
        </p:nvPicPr>
        <p:blipFill>
          <a:blip r:embed="rId4"/>
          <a:stretch>
            <a:fillRect/>
          </a:stretch>
        </p:blipFill>
        <p:spPr>
          <a:xfrm>
            <a:off x="4267200" y="2835106"/>
            <a:ext cx="6220842" cy="3492616"/>
          </a:xfrm>
          <a:prstGeom prst="rect">
            <a:avLst/>
          </a:prstGeom>
        </p:spPr>
      </p:pic>
      <p:pic>
        <p:nvPicPr>
          <p:cNvPr id="8" name="Picture 7"/>
          <p:cNvPicPr>
            <a:picLocks noChangeAspect="1"/>
          </p:cNvPicPr>
          <p:nvPr/>
        </p:nvPicPr>
        <p:blipFill>
          <a:blip r:embed="rId5"/>
          <a:stretch>
            <a:fillRect/>
          </a:stretch>
        </p:blipFill>
        <p:spPr>
          <a:xfrm>
            <a:off x="7772400" y="560296"/>
            <a:ext cx="2320978" cy="1905478"/>
          </a:xfrm>
          <a:prstGeom prst="rect">
            <a:avLst/>
          </a:prstGeom>
        </p:spPr>
      </p:pic>
    </p:spTree>
    <p:extLst>
      <p:ext uri="{BB962C8B-B14F-4D97-AF65-F5344CB8AC3E}">
        <p14:creationId xmlns:p14="http://schemas.microsoft.com/office/powerpoint/2010/main" val="3307239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BD6E4-1FF4-7A6E-4BA8-B77656108893}"/>
              </a:ext>
            </a:extLst>
          </p:cNvPr>
          <p:cNvSpPr>
            <a:spLocks noGrp="1"/>
          </p:cNvSpPr>
          <p:nvPr>
            <p:ph type="title"/>
          </p:nvPr>
        </p:nvSpPr>
        <p:spPr/>
        <p:txBody>
          <a:bodyPr/>
          <a:lstStyle/>
          <a:p>
            <a:endParaRPr lang="en-US"/>
          </a:p>
        </p:txBody>
      </p:sp>
      <p:pic>
        <p:nvPicPr>
          <p:cNvPr id="4" name="YTDown.com_YouTube_Let-s-test-your-beer-goggles-QI-Series-K_Media_OlumoQ05gS8_001_1080p">
            <a:hlinkClick r:id="" action="ppaction://media"/>
            <a:extLst>
              <a:ext uri="{FF2B5EF4-FFF2-40B4-BE49-F238E27FC236}">
                <a16:creationId xmlns:a16="http://schemas.microsoft.com/office/drawing/2014/main" id="{817D5A2E-DA1B-B9CD-2E8D-8FA1378B1F0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36" y="1"/>
            <a:ext cx="12191764" cy="6858000"/>
          </a:xfrm>
        </p:spPr>
      </p:pic>
    </p:spTree>
    <p:extLst>
      <p:ext uri="{BB962C8B-B14F-4D97-AF65-F5344CB8AC3E}">
        <p14:creationId xmlns:p14="http://schemas.microsoft.com/office/powerpoint/2010/main" val="2092136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4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endParaRPr lang="en-US" altLang="en-US"/>
          </a:p>
        </p:txBody>
      </p:sp>
      <p:pic>
        <p:nvPicPr>
          <p:cNvPr id="28675" name="Picture 2" descr="C:\comp_photo\feifei_slides\feifei_slide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Box 3"/>
          <p:cNvSpPr txBox="1">
            <a:spLocks noChangeArrowheads="1"/>
          </p:cNvSpPr>
          <p:nvPr/>
        </p:nvSpPr>
        <p:spPr bwMode="auto">
          <a:xfrm>
            <a:off x="8534400" y="6477003"/>
            <a:ext cx="1905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200">
                <a:solidFill>
                  <a:srgbClr val="000000"/>
                </a:solidFill>
                <a:latin typeface="Gill Sans" charset="0"/>
              </a:rPr>
              <a:t>Slide credit Fei Fei Li</a:t>
            </a:r>
          </a:p>
        </p:txBody>
      </p:sp>
    </p:spTree>
    <p:extLst>
      <p:ext uri="{BB962C8B-B14F-4D97-AF65-F5344CB8AC3E}">
        <p14:creationId xmlns:p14="http://schemas.microsoft.com/office/powerpoint/2010/main" val="296605795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endParaRPr lang="en-US" altLang="en-US"/>
          </a:p>
        </p:txBody>
      </p:sp>
      <p:pic>
        <p:nvPicPr>
          <p:cNvPr id="29699" name="Picture 2" descr="C:\comp_photo\feifei_slides\feifei_slide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Box 3"/>
          <p:cNvSpPr txBox="1">
            <a:spLocks noChangeArrowheads="1"/>
          </p:cNvSpPr>
          <p:nvPr/>
        </p:nvSpPr>
        <p:spPr bwMode="auto">
          <a:xfrm>
            <a:off x="8534400" y="6477003"/>
            <a:ext cx="1905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200">
                <a:solidFill>
                  <a:srgbClr val="000000"/>
                </a:solidFill>
                <a:latin typeface="Gill Sans" charset="0"/>
              </a:rPr>
              <a:t>Slide credit Fei Fei Li</a:t>
            </a:r>
          </a:p>
        </p:txBody>
      </p:sp>
    </p:spTree>
    <p:extLst>
      <p:ext uri="{BB962C8B-B14F-4D97-AF65-F5344CB8AC3E}">
        <p14:creationId xmlns:p14="http://schemas.microsoft.com/office/powerpoint/2010/main" val="41538824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endParaRPr lang="en-US" altLang="en-US"/>
          </a:p>
        </p:txBody>
      </p:sp>
      <p:pic>
        <p:nvPicPr>
          <p:cNvPr id="30723" name="Picture 2" descr="C:\comp_photo\feifei_slides\feifei_slide6.png"/>
          <p:cNvPicPr>
            <a:picLocks noChangeAspect="1" noChangeArrowheads="1"/>
          </p:cNvPicPr>
          <p:nvPr/>
        </p:nvPicPr>
        <p:blipFill rotWithShape="1">
          <a:blip r:embed="rId2">
            <a:extLst>
              <a:ext uri="{28A0092B-C50C-407E-A947-70E740481C1C}">
                <a14:useLocalDpi xmlns:a14="http://schemas.microsoft.com/office/drawing/2010/main" val="0"/>
              </a:ext>
            </a:extLst>
          </a:blip>
          <a:srcRect t="14445"/>
          <a:stretch/>
        </p:blipFill>
        <p:spPr bwMode="auto">
          <a:xfrm>
            <a:off x="1524000" y="990600"/>
            <a:ext cx="91440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Box 3"/>
          <p:cNvSpPr txBox="1">
            <a:spLocks noChangeArrowheads="1"/>
          </p:cNvSpPr>
          <p:nvPr/>
        </p:nvSpPr>
        <p:spPr bwMode="auto">
          <a:xfrm>
            <a:off x="8534400" y="6477003"/>
            <a:ext cx="1905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en-US" altLang="en-US" sz="1200">
                <a:solidFill>
                  <a:srgbClr val="000000"/>
                </a:solidFill>
                <a:latin typeface="Gill Sans" charset="0"/>
              </a:rPr>
              <a:t>Slide credit Fei Fei Li</a:t>
            </a:r>
          </a:p>
        </p:txBody>
      </p:sp>
    </p:spTree>
    <p:extLst>
      <p:ext uri="{BB962C8B-B14F-4D97-AF65-F5344CB8AC3E}">
        <p14:creationId xmlns:p14="http://schemas.microsoft.com/office/powerpoint/2010/main" val="30723662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a:t>Hybrid Images</a:t>
            </a:r>
          </a:p>
        </p:txBody>
      </p:sp>
      <p:sp>
        <p:nvSpPr>
          <p:cNvPr id="44035" name="Content Placeholder 2"/>
          <p:cNvSpPr>
            <a:spLocks noGrp="1"/>
          </p:cNvSpPr>
          <p:nvPr>
            <p:ph idx="1"/>
          </p:nvPr>
        </p:nvSpPr>
        <p:spPr>
          <a:xfrm>
            <a:off x="2057400" y="5791200"/>
            <a:ext cx="7772400" cy="914400"/>
          </a:xfrm>
        </p:spPr>
        <p:txBody>
          <a:bodyPr>
            <a:normAutofit fontScale="92500" lnSpcReduction="10000"/>
          </a:bodyPr>
          <a:lstStyle/>
          <a:p>
            <a:pPr algn="ctr">
              <a:buFont typeface="Arial" charset="0"/>
              <a:buChar char="•"/>
              <a:defRPr/>
            </a:pPr>
            <a:r>
              <a:rPr lang="en-US"/>
              <a:t>A. Oliva, A. Torralba, P.G. Schyns, </a:t>
            </a:r>
            <a:br>
              <a:rPr lang="en-US"/>
            </a:br>
            <a:r>
              <a:rPr lang="en-US">
                <a:hlinkClick r:id="rId3"/>
              </a:rPr>
              <a:t>“Hybrid Images,”</a:t>
            </a:r>
            <a:r>
              <a:rPr lang="en-US"/>
              <a:t> SIGGRAPH 2006</a:t>
            </a:r>
          </a:p>
        </p:txBody>
      </p:sp>
      <p:pic>
        <p:nvPicPr>
          <p:cNvPr id="3277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1957391"/>
            <a:ext cx="8991600"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83756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dirty="0"/>
              <a:t>Upcoming classes: two views of filtering</a:t>
            </a:r>
          </a:p>
        </p:txBody>
      </p:sp>
      <p:sp>
        <p:nvSpPr>
          <p:cNvPr id="18435" name="Content Placeholder 2"/>
          <p:cNvSpPr>
            <a:spLocks noGrp="1"/>
          </p:cNvSpPr>
          <p:nvPr>
            <p:ph idx="1"/>
          </p:nvPr>
        </p:nvSpPr>
        <p:spPr/>
        <p:txBody>
          <a:bodyPr>
            <a:normAutofit/>
          </a:bodyPr>
          <a:lstStyle/>
          <a:p>
            <a:pPr>
              <a:buFont typeface="Arial" charset="0"/>
              <a:buChar char="•"/>
              <a:defRPr/>
            </a:pPr>
            <a:endParaRPr lang="en-US" dirty="0"/>
          </a:p>
          <a:p>
            <a:pPr>
              <a:buFont typeface="Arial" charset="0"/>
              <a:buChar char="•"/>
              <a:defRPr/>
            </a:pPr>
            <a:r>
              <a:rPr lang="en-US" dirty="0"/>
              <a:t>Image filters in spatial domain</a:t>
            </a:r>
          </a:p>
          <a:p>
            <a:pPr lvl="1">
              <a:buFont typeface="Arial" charset="0"/>
              <a:buChar char="–"/>
              <a:defRPr/>
            </a:pPr>
            <a:r>
              <a:rPr lang="en-US" dirty="0"/>
              <a:t>Filter is a mathematical operation of a grid of numbers</a:t>
            </a:r>
          </a:p>
          <a:p>
            <a:pPr lvl="1">
              <a:buFont typeface="Arial" charset="0"/>
              <a:buChar char="–"/>
              <a:defRPr/>
            </a:pPr>
            <a:r>
              <a:rPr lang="en-US" dirty="0"/>
              <a:t>Smoothing, sharpening, measuring texture</a:t>
            </a:r>
          </a:p>
          <a:p>
            <a:pPr>
              <a:buFont typeface="Arial" charset="0"/>
              <a:buChar char="•"/>
              <a:defRPr/>
            </a:pPr>
            <a:endParaRPr lang="en-US" dirty="0"/>
          </a:p>
          <a:p>
            <a:pPr>
              <a:buFont typeface="Arial" charset="0"/>
              <a:buChar char="•"/>
              <a:defRPr/>
            </a:pPr>
            <a:r>
              <a:rPr lang="en-US" dirty="0"/>
              <a:t>Image filters in the frequency domain</a:t>
            </a:r>
          </a:p>
          <a:p>
            <a:pPr lvl="1">
              <a:buFont typeface="Arial" charset="0"/>
              <a:buChar char="–"/>
              <a:defRPr/>
            </a:pPr>
            <a:r>
              <a:rPr lang="en-US" dirty="0"/>
              <a:t>Filtering is a way to modify the frequencies of images</a:t>
            </a:r>
          </a:p>
          <a:p>
            <a:pPr lvl="1">
              <a:buFont typeface="Arial" charset="0"/>
              <a:buChar char="–"/>
              <a:defRPr/>
            </a:pPr>
            <a:r>
              <a:rPr lang="en-US" dirty="0" err="1"/>
              <a:t>Denoising</a:t>
            </a:r>
            <a:r>
              <a:rPr lang="en-US" dirty="0"/>
              <a:t>, sampling, image compression</a:t>
            </a:r>
          </a:p>
        </p:txBody>
      </p:sp>
    </p:spTree>
    <p:extLst>
      <p:ext uri="{BB962C8B-B14F-4D97-AF65-F5344CB8AC3E}">
        <p14:creationId xmlns:p14="http://schemas.microsoft.com/office/powerpoint/2010/main" val="315244236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altLang="en-US" dirty="0"/>
              <a:t>Image filtering (or convolution)</a:t>
            </a:r>
          </a:p>
        </p:txBody>
      </p:sp>
      <p:sp>
        <p:nvSpPr>
          <p:cNvPr id="3" name="Content Placeholder 2"/>
          <p:cNvSpPr>
            <a:spLocks noGrp="1"/>
          </p:cNvSpPr>
          <p:nvPr>
            <p:ph idx="1"/>
          </p:nvPr>
        </p:nvSpPr>
        <p:spPr>
          <a:xfrm>
            <a:off x="762000" y="990600"/>
            <a:ext cx="10972800" cy="5410200"/>
          </a:xfrm>
        </p:spPr>
        <p:txBody>
          <a:bodyPr/>
          <a:lstStyle/>
          <a:p>
            <a:endParaRPr lang="en-US" altLang="en-US" sz="2800" dirty="0"/>
          </a:p>
          <a:p>
            <a:r>
              <a:rPr lang="en-US" altLang="en-US" sz="2800" dirty="0"/>
              <a:t>Image filtering: compute a simple function of local neighborhood at each position</a:t>
            </a:r>
          </a:p>
          <a:p>
            <a:endParaRPr lang="en-US" altLang="en-US" sz="2800" dirty="0"/>
          </a:p>
          <a:p>
            <a:r>
              <a:rPr lang="en-US" altLang="en-US" sz="2800" dirty="0"/>
              <a:t>Really important!</a:t>
            </a:r>
          </a:p>
          <a:p>
            <a:pPr lvl="1"/>
            <a:r>
              <a:rPr lang="en-US" altLang="en-US" sz="2400" dirty="0"/>
              <a:t>Manipulate images</a:t>
            </a:r>
          </a:p>
          <a:p>
            <a:pPr lvl="2"/>
            <a:r>
              <a:rPr lang="en-US" altLang="en-US" sz="2000" dirty="0"/>
              <a:t>Denoise, resize, increase contrast, remove high frequencies, etc. (Project 1)</a:t>
            </a:r>
            <a:endParaRPr lang="en-US" altLang="en-US" sz="2800" dirty="0"/>
          </a:p>
          <a:p>
            <a:pPr lvl="1"/>
            <a:r>
              <a:rPr lang="en-US" altLang="en-US" sz="2400" dirty="0"/>
              <a:t>Extract information from images</a:t>
            </a:r>
          </a:p>
          <a:p>
            <a:pPr lvl="2"/>
            <a:r>
              <a:rPr lang="en-US" altLang="en-US" sz="2000" dirty="0"/>
              <a:t>Texture, edges, distinctive points, etc. (Project 2)</a:t>
            </a:r>
          </a:p>
          <a:p>
            <a:pPr lvl="2"/>
            <a:r>
              <a:rPr lang="en-US" altLang="en-US" sz="2000" dirty="0"/>
              <a:t>Deep Convolutional Networks (Project 3 and 4)</a:t>
            </a:r>
          </a:p>
          <a:p>
            <a:pPr>
              <a:buFont typeface="Arial" panose="020B0604020202020204" pitchFamily="34" charset="0"/>
              <a:buNone/>
            </a:pPr>
            <a:endParaRPr lang="en-US" altLang="en-US" sz="2800" dirty="0"/>
          </a:p>
          <a:p>
            <a:endParaRPr lang="en-US" altLang="en-US" sz="2800" dirty="0"/>
          </a:p>
          <a:p>
            <a:endParaRPr lang="en-US" altLang="en-US" sz="2800" dirty="0"/>
          </a:p>
        </p:txBody>
      </p:sp>
    </p:spTree>
    <p:extLst>
      <p:ext uri="{BB962C8B-B14F-4D97-AF65-F5344CB8AC3E}">
        <p14:creationId xmlns:p14="http://schemas.microsoft.com/office/powerpoint/2010/main" val="40188600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219200"/>
          </a:xfrm>
        </p:spPr>
        <p:txBody>
          <a:bodyPr>
            <a:noAutofit/>
          </a:bodyPr>
          <a:lstStyle/>
          <a:p>
            <a:r>
              <a:rPr lang="en-US" sz="3200" dirty="0"/>
              <a:t>What do you need to make a camera from scratch?</a:t>
            </a:r>
          </a:p>
        </p:txBody>
      </p:sp>
      <p:pic>
        <p:nvPicPr>
          <p:cNvPr id="208898" name="Picture 2" descr="C:\Users\hays\Desktop\143 Computer Vision\slides\02\caveman_cube.jpg"/>
          <p:cNvPicPr>
            <a:picLocks noChangeAspect="1" noChangeArrowheads="1"/>
          </p:cNvPicPr>
          <p:nvPr/>
        </p:nvPicPr>
        <p:blipFill>
          <a:blip r:embed="rId3" cstate="print"/>
          <a:srcRect/>
          <a:stretch>
            <a:fillRect/>
          </a:stretch>
        </p:blipFill>
        <p:spPr bwMode="auto">
          <a:xfrm>
            <a:off x="3417097" y="1524003"/>
            <a:ext cx="5357813" cy="3894337"/>
          </a:xfrm>
          <a:prstGeom prst="rect">
            <a:avLst/>
          </a:prstGeom>
          <a:noFill/>
        </p:spPr>
      </p:pic>
    </p:spTree>
    <p:extLst>
      <p:ext uri="{BB962C8B-B14F-4D97-AF65-F5344CB8AC3E}">
        <p14:creationId xmlns:p14="http://schemas.microsoft.com/office/powerpoint/2010/main" val="6113233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Group 4"/>
          <p:cNvGrpSpPr>
            <a:grpSpLocks/>
          </p:cNvGrpSpPr>
          <p:nvPr/>
        </p:nvGrpSpPr>
        <p:grpSpPr bwMode="auto">
          <a:xfrm>
            <a:off x="7010400" y="2514600"/>
            <a:ext cx="2274888" cy="1803400"/>
            <a:chOff x="3799" y="2064"/>
            <a:chExt cx="1433" cy="1136"/>
          </a:xfrm>
        </p:grpSpPr>
        <p:grpSp>
          <p:nvGrpSpPr>
            <p:cNvPr id="34822" name="Group 5"/>
            <p:cNvGrpSpPr>
              <a:grpSpLocks/>
            </p:cNvGrpSpPr>
            <p:nvPr/>
          </p:nvGrpSpPr>
          <p:grpSpPr bwMode="auto">
            <a:xfrm>
              <a:off x="4080" y="2064"/>
              <a:ext cx="1152" cy="1136"/>
              <a:chOff x="144" y="144"/>
              <a:chExt cx="1152" cy="1136"/>
            </a:xfrm>
          </p:grpSpPr>
          <p:sp>
            <p:nvSpPr>
              <p:cNvPr id="34824"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34825"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34826"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34827"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34828"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34829"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34830"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34831"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34832"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34833"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4834"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4835"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4836"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4837"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4838"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4839"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4840"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34823" name="Picture 23" descr="txp_fig"/>
            <p:cNvPicPr>
              <a:picLocks noChangeAspect="1" noChangeArrowheads="1"/>
            </p:cNvPicPr>
            <p:nvPr>
              <p:custDataLst>
                <p:tags r:id="rId1"/>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819" name="Text Box 24"/>
          <p:cNvSpPr txBox="1">
            <a:spLocks noChangeArrowheads="1"/>
          </p:cNvSpPr>
          <p:nvPr/>
        </p:nvSpPr>
        <p:spPr bwMode="auto">
          <a:xfrm>
            <a:off x="7543803" y="6400800"/>
            <a:ext cx="30194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600">
                <a:solidFill>
                  <a:prstClr val="black"/>
                </a:solidFill>
              </a:rPr>
              <a:t>Slide credit: David Lowe (UBC)</a:t>
            </a:r>
          </a:p>
        </p:txBody>
      </p:sp>
      <p:graphicFrame>
        <p:nvGraphicFramePr>
          <p:cNvPr id="34820" name="Object 26"/>
          <p:cNvGraphicFramePr>
            <a:graphicFrameLocks noChangeAspect="1"/>
          </p:cNvGraphicFramePr>
          <p:nvPr/>
        </p:nvGraphicFramePr>
        <p:xfrm>
          <a:off x="7913688" y="1752603"/>
          <a:ext cx="1020762" cy="563563"/>
        </p:xfrm>
        <a:graphic>
          <a:graphicData uri="http://schemas.openxmlformats.org/presentationml/2006/ole">
            <mc:AlternateContent xmlns:mc="http://schemas.openxmlformats.org/markup-compatibility/2006">
              <mc:Choice xmlns:v="urn:schemas-microsoft-com:vml" Requires="v">
                <p:oleObj name="Equation" r:id="rId4" imgW="368140" imgH="203112" progId="Equation.3">
                  <p:embed/>
                </p:oleObj>
              </mc:Choice>
              <mc:Fallback>
                <p:oleObj name="Equation" r:id="rId4" imgW="368140" imgH="203112" progId="Equation.3">
                  <p:embed/>
                  <p:pic>
                    <p:nvPicPr>
                      <p:cNvPr id="34820" name="Object 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3688" y="1752603"/>
                        <a:ext cx="1020762"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 name="Rectangle 16"/>
          <p:cNvSpPr txBox="1">
            <a:spLocks noChangeArrowheads="1"/>
          </p:cNvSpPr>
          <p:nvPr/>
        </p:nvSpPr>
        <p:spPr>
          <a:xfrm>
            <a:off x="1981200" y="0"/>
            <a:ext cx="8229600" cy="1143000"/>
          </a:xfrm>
          <a:prstGeom prst="rect">
            <a:avLst/>
          </a:prstGeom>
          <a:noFill/>
        </p:spPr>
        <p:txBody>
          <a:bodyPr/>
          <a:lstStyle/>
          <a:p>
            <a:pPr>
              <a:defRPr/>
            </a:pPr>
            <a:r>
              <a:rPr lang="en-US" sz="3600" dirty="0">
                <a:solidFill>
                  <a:prstClr val="black"/>
                </a:solidFill>
                <a:latin typeface="Calibri"/>
                <a:cs typeface="Arial" panose="020B0604020202020204" pitchFamily="34" charset="0"/>
              </a:rPr>
              <a:t>Example: box f</a:t>
            </a:r>
            <a:r>
              <a:rPr lang="en-US" sz="3600" dirty="0" err="1">
                <a:solidFill>
                  <a:prstClr val="black"/>
                </a:solidFill>
                <a:latin typeface="Calibri"/>
                <a:cs typeface="Arial" panose="020B0604020202020204" pitchFamily="34" charset="0"/>
              </a:rPr>
              <a:t>ilter</a:t>
            </a:r>
            <a:endParaRPr lang="en-US" sz="3600" dirty="0">
              <a:solidFill>
                <a:prstClr val="black"/>
              </a:solidFill>
              <a:latin typeface="Calibri"/>
              <a:cs typeface="Arial" panose="020B0604020202020204" pitchFamily="34" charset="0"/>
            </a:endParaRPr>
          </a:p>
        </p:txBody>
      </p:sp>
    </p:spTree>
    <p:extLst>
      <p:ext uri="{BB962C8B-B14F-4D97-AF65-F5344CB8AC3E}">
        <p14:creationId xmlns:p14="http://schemas.microsoft.com/office/powerpoint/2010/main" val="3117515089"/>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1123" name="Group 3"/>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9"/>
                  </a:ext>
                </a:extLst>
              </a:tr>
            </a:tbl>
          </a:graphicData>
        </a:graphic>
      </p:graphicFrame>
      <p:graphicFrame>
        <p:nvGraphicFramePr>
          <p:cNvPr id="261247" name="Group 127"/>
          <p:cNvGraphicFramePr>
            <a:graphicFrameLocks noGrp="1"/>
          </p:cNvGraphicFramePr>
          <p:nvPr/>
        </p:nvGraphicFramePr>
        <p:xfrm>
          <a:off x="6248400" y="2286000"/>
          <a:ext cx="3581400" cy="3429002"/>
        </p:xfrm>
        <a:graphic>
          <a:graphicData uri="http://schemas.openxmlformats.org/drawingml/2006/table">
            <a:tbl>
              <a:tblPr/>
              <a:tblGrid>
                <a:gridCol w="358775">
                  <a:extLst>
                    <a:ext uri="{9D8B030D-6E8A-4147-A177-3AD203B41FA5}">
                      <a16:colId xmlns:a16="http://schemas.microsoft.com/office/drawing/2014/main" val="20000"/>
                    </a:ext>
                  </a:extLst>
                </a:gridCol>
                <a:gridCol w="358775">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8775">
                  <a:extLst>
                    <a:ext uri="{9D8B030D-6E8A-4147-A177-3AD203B41FA5}">
                      <a16:colId xmlns:a16="http://schemas.microsoft.com/office/drawing/2014/main" val="20003"/>
                    </a:ext>
                  </a:extLst>
                </a:gridCol>
                <a:gridCol w="358775">
                  <a:extLst>
                    <a:ext uri="{9D8B030D-6E8A-4147-A177-3AD203B41FA5}">
                      <a16:colId xmlns:a16="http://schemas.microsoft.com/office/drawing/2014/main" val="20004"/>
                    </a:ext>
                  </a:extLst>
                </a:gridCol>
                <a:gridCol w="358775">
                  <a:extLst>
                    <a:ext uri="{9D8B030D-6E8A-4147-A177-3AD203B41FA5}">
                      <a16:colId xmlns:a16="http://schemas.microsoft.com/office/drawing/2014/main" val="20005"/>
                    </a:ext>
                  </a:extLst>
                </a:gridCol>
                <a:gridCol w="358775">
                  <a:extLst>
                    <a:ext uri="{9D8B030D-6E8A-4147-A177-3AD203B41FA5}">
                      <a16:colId xmlns:a16="http://schemas.microsoft.com/office/drawing/2014/main" val="20006"/>
                    </a:ext>
                  </a:extLst>
                </a:gridCol>
                <a:gridCol w="355600">
                  <a:extLst>
                    <a:ext uri="{9D8B030D-6E8A-4147-A177-3AD203B41FA5}">
                      <a16:colId xmlns:a16="http://schemas.microsoft.com/office/drawing/2014/main" val="20007"/>
                    </a:ext>
                  </a:extLst>
                </a:gridCol>
                <a:gridCol w="358775">
                  <a:extLst>
                    <a:ext uri="{9D8B030D-6E8A-4147-A177-3AD203B41FA5}">
                      <a16:colId xmlns:a16="http://schemas.microsoft.com/office/drawing/2014/main" val="20008"/>
                    </a:ext>
                  </a:extLst>
                </a:gridCol>
                <a:gridCol w="358775">
                  <a:extLst>
                    <a:ext uri="{9D8B030D-6E8A-4147-A177-3AD203B41FA5}">
                      <a16:colId xmlns:a16="http://schemas.microsoft.com/office/drawing/2014/main" val="20009"/>
                    </a:ext>
                  </a:extLst>
                </a:gridCol>
              </a:tblGrid>
              <a:tr h="328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0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57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8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261371" name="Rectangle 251"/>
          <p:cNvSpPr>
            <a:spLocks noChangeArrowheads="1"/>
          </p:cNvSpPr>
          <p:nvPr/>
        </p:nvSpPr>
        <p:spPr bwMode="auto">
          <a:xfrm>
            <a:off x="6629403" y="2590800"/>
            <a:ext cx="365125" cy="381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261500" name="Group 380"/>
          <p:cNvGraphicFramePr>
            <a:graphicFrameLocks noGrp="1"/>
          </p:cNvGraphicFramePr>
          <p:nvPr/>
        </p:nvGraphicFramePr>
        <p:xfrm>
          <a:off x="2235200" y="2287591"/>
          <a:ext cx="3556000" cy="3471863"/>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3"/>
                  </a:ext>
                </a:extLst>
              </a:tr>
              <a:tr h="3889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9"/>
                  </a:ext>
                </a:extLst>
              </a:tr>
            </a:tbl>
          </a:graphicData>
        </a:graphic>
      </p:graphicFrame>
      <p:sp>
        <p:nvSpPr>
          <p:cNvPr id="261495" name="Rectangle 375"/>
          <p:cNvSpPr>
            <a:spLocks noChangeArrowheads="1"/>
          </p:cNvSpPr>
          <p:nvPr/>
        </p:nvSpPr>
        <p:spPr bwMode="auto">
          <a:xfrm>
            <a:off x="2209800" y="2286000"/>
            <a:ext cx="1066800" cy="990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sp>
        <p:nvSpPr>
          <p:cNvPr id="36213" name="Text Box 376"/>
          <p:cNvSpPr txBox="1">
            <a:spLocks noChangeArrowheads="1"/>
          </p:cNvSpPr>
          <p:nvPr/>
        </p:nvSpPr>
        <p:spPr bwMode="auto">
          <a:xfrm>
            <a:off x="9286878" y="6550028"/>
            <a:ext cx="1381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solidFill>
                  <a:prstClr val="black"/>
                </a:solidFill>
              </a:rPr>
              <a:t>Credit: S. Seitz</a:t>
            </a:r>
          </a:p>
        </p:txBody>
      </p:sp>
      <p:sp>
        <p:nvSpPr>
          <p:cNvPr id="261499" name="Rectangle 379"/>
          <p:cNvSpPr>
            <a:spLocks noChangeArrowheads="1"/>
          </p:cNvSpPr>
          <p:nvPr/>
        </p:nvSpPr>
        <p:spPr bwMode="auto">
          <a:xfrm>
            <a:off x="6705600" y="2667000"/>
            <a:ext cx="152400" cy="228600"/>
          </a:xfrm>
          <a:prstGeom prst="rect">
            <a:avLst/>
          </a:prstGeom>
          <a:solidFill>
            <a:schemeClr val="bg1"/>
          </a:solidFill>
          <a:ln>
            <a:noFill/>
          </a:ln>
          <a:extLst>
            <a:ext uri="{91240B29-F687-4F45-9708-019B960494DF}">
              <a14:hiddenLine xmlns:a14="http://schemas.microsoft.com/office/drawing/2010/main" w="63500">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36215" name="Object 381"/>
          <p:cNvGraphicFramePr>
            <a:graphicFrameLocks noChangeAspect="1"/>
          </p:cNvGraphicFramePr>
          <p:nvPr/>
        </p:nvGraphicFramePr>
        <p:xfrm>
          <a:off x="3359153" y="5943603"/>
          <a:ext cx="5091113" cy="874713"/>
        </p:xfrm>
        <a:graphic>
          <a:graphicData uri="http://schemas.openxmlformats.org/presentationml/2006/ole">
            <mc:AlternateContent xmlns:mc="http://schemas.openxmlformats.org/markup-compatibility/2006">
              <mc:Choice xmlns:v="urn:schemas-microsoft-com:vml" Requires="v">
                <p:oleObj name="Equation" r:id="rId4" imgW="2070100" imgH="355600" progId="Equation.3">
                  <p:embed/>
                </p:oleObj>
              </mc:Choice>
              <mc:Fallback>
                <p:oleObj name="Equation" r:id="rId4" imgW="2070100" imgH="355600" progId="Equation.3">
                  <p:embed/>
                  <p:pic>
                    <p:nvPicPr>
                      <p:cNvPr id="36215" name="Object 3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9153" y="5943603"/>
                        <a:ext cx="5091113"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6216" name="Object 3"/>
          <p:cNvGraphicFramePr>
            <a:graphicFrameLocks noChangeAspect="1"/>
          </p:cNvGraphicFramePr>
          <p:nvPr/>
        </p:nvGraphicFramePr>
        <p:xfrm>
          <a:off x="7232653" y="1238250"/>
          <a:ext cx="1509713" cy="935038"/>
        </p:xfrm>
        <a:graphic>
          <a:graphicData uri="http://schemas.openxmlformats.org/presentationml/2006/ole">
            <mc:AlternateContent xmlns:mc="http://schemas.openxmlformats.org/markup-compatibility/2006">
              <mc:Choice xmlns:v="urn:schemas-microsoft-com:vml" Requires="v">
                <p:oleObj name="Equation" r:id="rId6" imgW="330057" imgH="203112" progId="Equation.3">
                  <p:embed/>
                </p:oleObj>
              </mc:Choice>
              <mc:Fallback>
                <p:oleObj name="Equation" r:id="rId6" imgW="330057" imgH="203112" progId="Equation.3">
                  <p:embed/>
                  <p:pic>
                    <p:nvPicPr>
                      <p:cNvPr id="36216"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32653" y="1238250"/>
                        <a:ext cx="1509713"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6217" name="Object 4"/>
          <p:cNvGraphicFramePr>
            <a:graphicFrameLocks noChangeAspect="1"/>
          </p:cNvGraphicFramePr>
          <p:nvPr/>
        </p:nvGraphicFramePr>
        <p:xfrm>
          <a:off x="3117850" y="1295403"/>
          <a:ext cx="1625600" cy="936625"/>
        </p:xfrm>
        <a:graphic>
          <a:graphicData uri="http://schemas.openxmlformats.org/presentationml/2006/ole">
            <mc:AlternateContent xmlns:mc="http://schemas.openxmlformats.org/markup-compatibility/2006">
              <mc:Choice xmlns:v="urn:schemas-microsoft-com:vml" Requires="v">
                <p:oleObj name="Equation" r:id="rId8" imgW="355292" imgH="203024" progId="Equation.3">
                  <p:embed/>
                </p:oleObj>
              </mc:Choice>
              <mc:Fallback>
                <p:oleObj name="Equation" r:id="rId8" imgW="355292" imgH="203024" progId="Equation.3">
                  <p:embed/>
                  <p:pic>
                    <p:nvPicPr>
                      <p:cNvPr id="36217"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17850" y="1295403"/>
                        <a:ext cx="1625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Rectangle 16"/>
          <p:cNvSpPr txBox="1">
            <a:spLocks noChangeArrowheads="1"/>
          </p:cNvSpPr>
          <p:nvPr/>
        </p:nvSpPr>
        <p:spPr>
          <a:xfrm>
            <a:off x="1981200" y="0"/>
            <a:ext cx="8229600" cy="1143000"/>
          </a:xfrm>
          <a:prstGeom prst="rect">
            <a:avLst/>
          </a:prstGeom>
          <a:noFill/>
        </p:spPr>
        <p:txBody>
          <a:bodyPr/>
          <a:lstStyle/>
          <a:p>
            <a:pPr>
              <a:defRPr/>
            </a:pPr>
            <a:r>
              <a:rPr lang="en-US" sz="3600" dirty="0">
                <a:solidFill>
                  <a:prstClr val="black"/>
                </a:solidFill>
                <a:latin typeface="Calibri"/>
                <a:cs typeface="Arial" panose="020B0604020202020204" pitchFamily="34" charset="0"/>
              </a:rPr>
              <a:t>Image filtering</a:t>
            </a:r>
          </a:p>
        </p:txBody>
      </p:sp>
      <p:grpSp>
        <p:nvGrpSpPr>
          <p:cNvPr id="36219" name="Group 4"/>
          <p:cNvGrpSpPr>
            <a:grpSpLocks noChangeAspect="1"/>
          </p:cNvGrpSpPr>
          <p:nvPr/>
        </p:nvGrpSpPr>
        <p:grpSpPr bwMode="auto">
          <a:xfrm>
            <a:off x="9067800" y="304800"/>
            <a:ext cx="1143000" cy="973138"/>
            <a:chOff x="3799" y="2064"/>
            <a:chExt cx="1433" cy="1136"/>
          </a:xfrm>
        </p:grpSpPr>
        <p:grpSp>
          <p:nvGrpSpPr>
            <p:cNvPr id="36221" name="Group 5"/>
            <p:cNvGrpSpPr>
              <a:grpSpLocks/>
            </p:cNvGrpSpPr>
            <p:nvPr/>
          </p:nvGrpSpPr>
          <p:grpSpPr bwMode="auto">
            <a:xfrm>
              <a:off x="4080" y="2064"/>
              <a:ext cx="1152" cy="1136"/>
              <a:chOff x="144" y="144"/>
              <a:chExt cx="1152" cy="1136"/>
            </a:xfrm>
          </p:grpSpPr>
          <p:sp>
            <p:nvSpPr>
              <p:cNvPr id="36223"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6224"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6225"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6226"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6227"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6228"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6229"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6230"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6231"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6232"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6233"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6234"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6235"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6236"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6237"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6238"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6239"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36222" name="Picture 23" descr="txp_fig"/>
            <p:cNvPicPr>
              <a:picLocks noChangeAspect="1" noChangeArrowheads="1"/>
            </p:cNvPicPr>
            <p:nvPr>
              <p:custDataLst>
                <p:tags r:id="rId1"/>
              </p:custDataLst>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36220" name="Object 26"/>
          <p:cNvGraphicFramePr>
            <a:graphicFrameLocks noChangeAspect="1"/>
          </p:cNvGraphicFramePr>
          <p:nvPr/>
        </p:nvGraphicFramePr>
        <p:xfrm>
          <a:off x="8001003" y="533403"/>
          <a:ext cx="1020763" cy="563563"/>
        </p:xfrm>
        <a:graphic>
          <a:graphicData uri="http://schemas.openxmlformats.org/presentationml/2006/ole">
            <mc:AlternateContent xmlns:mc="http://schemas.openxmlformats.org/markup-compatibility/2006">
              <mc:Choice xmlns:v="urn:schemas-microsoft-com:vml" Requires="v">
                <p:oleObj name="Equation" r:id="rId11" imgW="368140" imgH="203112" progId="Equation.3">
                  <p:embed/>
                </p:oleObj>
              </mc:Choice>
              <mc:Fallback>
                <p:oleObj name="Equation" r:id="rId11" imgW="368140" imgH="203112" progId="Equation.3">
                  <p:embed/>
                  <p:pic>
                    <p:nvPicPr>
                      <p:cNvPr id="36220" name="Object 2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001003" y="533403"/>
                        <a:ext cx="1020763"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9253904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149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1371"/>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2614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371" grpId="0" animBg="1"/>
      <p:bldP spid="261495" grpId="0" animBg="1"/>
      <p:bldP spid="261499"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B517B-E4AB-BDDB-2A51-1CDEBF2AA78E}"/>
            </a:ext>
          </a:extLst>
        </p:cNvPr>
        <p:cNvGrpSpPr/>
        <p:nvPr/>
      </p:nvGrpSpPr>
      <p:grpSpPr>
        <a:xfrm>
          <a:off x="0" y="0"/>
          <a:ext cx="0" cy="0"/>
          <a:chOff x="0" y="0"/>
          <a:chExt cx="0" cy="0"/>
        </a:xfrm>
      </p:grpSpPr>
      <p:graphicFrame>
        <p:nvGraphicFramePr>
          <p:cNvPr id="263171" name="Group 3">
            <a:extLst>
              <a:ext uri="{FF2B5EF4-FFF2-40B4-BE49-F238E27FC236}">
                <a16:creationId xmlns:a16="http://schemas.microsoft.com/office/drawing/2014/main" id="{A16DB6F0-0A9F-2516-10D4-0BB6920E8550}"/>
              </a:ext>
            </a:extLst>
          </p:cNvPr>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9"/>
                  </a:ext>
                </a:extLst>
              </a:tr>
            </a:tbl>
          </a:graphicData>
        </a:graphic>
      </p:graphicFrame>
      <p:graphicFrame>
        <p:nvGraphicFramePr>
          <p:cNvPr id="263295" name="Group 127">
            <a:extLst>
              <a:ext uri="{FF2B5EF4-FFF2-40B4-BE49-F238E27FC236}">
                <a16:creationId xmlns:a16="http://schemas.microsoft.com/office/drawing/2014/main" id="{180D052C-7F28-1647-CE42-45159C163F54}"/>
              </a:ext>
            </a:extLst>
          </p:cNvPr>
          <p:cNvGraphicFramePr>
            <a:graphicFrameLocks noGrp="1"/>
          </p:cNvGraphicFramePr>
          <p:nvPr>
            <p:extLst>
              <p:ext uri="{D42A27DB-BD31-4B8C-83A1-F6EECF244321}">
                <p14:modId xmlns:p14="http://schemas.microsoft.com/office/powerpoint/2010/main" val="2199686635"/>
              </p:ext>
            </p:extLst>
          </p:nvPr>
        </p:nvGraphicFramePr>
        <p:xfrm>
          <a:off x="6248400" y="2286000"/>
          <a:ext cx="3581400" cy="3429002"/>
        </p:xfrm>
        <a:graphic>
          <a:graphicData uri="http://schemas.openxmlformats.org/drawingml/2006/table">
            <a:tbl>
              <a:tblPr/>
              <a:tblGrid>
                <a:gridCol w="358775">
                  <a:extLst>
                    <a:ext uri="{9D8B030D-6E8A-4147-A177-3AD203B41FA5}">
                      <a16:colId xmlns:a16="http://schemas.microsoft.com/office/drawing/2014/main" val="20000"/>
                    </a:ext>
                  </a:extLst>
                </a:gridCol>
                <a:gridCol w="358775">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8775">
                  <a:extLst>
                    <a:ext uri="{9D8B030D-6E8A-4147-A177-3AD203B41FA5}">
                      <a16:colId xmlns:a16="http://schemas.microsoft.com/office/drawing/2014/main" val="20003"/>
                    </a:ext>
                  </a:extLst>
                </a:gridCol>
                <a:gridCol w="358775">
                  <a:extLst>
                    <a:ext uri="{9D8B030D-6E8A-4147-A177-3AD203B41FA5}">
                      <a16:colId xmlns:a16="http://schemas.microsoft.com/office/drawing/2014/main" val="20004"/>
                    </a:ext>
                  </a:extLst>
                </a:gridCol>
                <a:gridCol w="358775">
                  <a:extLst>
                    <a:ext uri="{9D8B030D-6E8A-4147-A177-3AD203B41FA5}">
                      <a16:colId xmlns:a16="http://schemas.microsoft.com/office/drawing/2014/main" val="20005"/>
                    </a:ext>
                  </a:extLst>
                </a:gridCol>
                <a:gridCol w="358775">
                  <a:extLst>
                    <a:ext uri="{9D8B030D-6E8A-4147-A177-3AD203B41FA5}">
                      <a16:colId xmlns:a16="http://schemas.microsoft.com/office/drawing/2014/main" val="20006"/>
                    </a:ext>
                  </a:extLst>
                </a:gridCol>
                <a:gridCol w="355600">
                  <a:extLst>
                    <a:ext uri="{9D8B030D-6E8A-4147-A177-3AD203B41FA5}">
                      <a16:colId xmlns:a16="http://schemas.microsoft.com/office/drawing/2014/main" val="20007"/>
                    </a:ext>
                  </a:extLst>
                </a:gridCol>
                <a:gridCol w="358775">
                  <a:extLst>
                    <a:ext uri="{9D8B030D-6E8A-4147-A177-3AD203B41FA5}">
                      <a16:colId xmlns:a16="http://schemas.microsoft.com/office/drawing/2014/main" val="20008"/>
                    </a:ext>
                  </a:extLst>
                </a:gridCol>
                <a:gridCol w="358775">
                  <a:extLst>
                    <a:ext uri="{9D8B030D-6E8A-4147-A177-3AD203B41FA5}">
                      <a16:colId xmlns:a16="http://schemas.microsoft.com/office/drawing/2014/main" val="20009"/>
                    </a:ext>
                  </a:extLst>
                </a:gridCol>
              </a:tblGrid>
              <a:tr h="328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0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mn-lt"/>
                        </a:rPr>
                        <a:t>?</a:t>
                      </a:r>
                      <a:endParaRPr kumimoji="0" lang="en-US" sz="900" b="0" i="0" u="none" strike="noStrike" cap="none" normalizeH="0" baseline="0" dirty="0">
                        <a:ln>
                          <a:noFill/>
                        </a:ln>
                        <a:solidFill>
                          <a:schemeClr val="tx1"/>
                        </a:solidFill>
                        <a:effectLst/>
                        <a:latin typeface="+mn-lt"/>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57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8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dirty="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37112" name="Rectangle 251">
            <a:extLst>
              <a:ext uri="{FF2B5EF4-FFF2-40B4-BE49-F238E27FC236}">
                <a16:creationId xmlns:a16="http://schemas.microsoft.com/office/drawing/2014/main" id="{79B9999E-771A-59AD-30E1-0B45907CD44D}"/>
              </a:ext>
            </a:extLst>
          </p:cNvPr>
          <p:cNvSpPr>
            <a:spLocks noChangeArrowheads="1"/>
          </p:cNvSpPr>
          <p:nvPr/>
        </p:nvSpPr>
        <p:spPr bwMode="auto">
          <a:xfrm>
            <a:off x="6934200" y="2590800"/>
            <a:ext cx="381000" cy="381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263420" name="Group 252">
            <a:extLst>
              <a:ext uri="{FF2B5EF4-FFF2-40B4-BE49-F238E27FC236}">
                <a16:creationId xmlns:a16="http://schemas.microsoft.com/office/drawing/2014/main" id="{486BA1C3-9897-92DA-DB2A-852CEEC87F3D}"/>
              </a:ext>
            </a:extLst>
          </p:cNvPr>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9"/>
                  </a:ext>
                </a:extLst>
              </a:tr>
            </a:tbl>
          </a:graphicData>
        </a:graphic>
      </p:graphicFrame>
      <p:sp>
        <p:nvSpPr>
          <p:cNvPr id="37236" name="Rectangle 375">
            <a:extLst>
              <a:ext uri="{FF2B5EF4-FFF2-40B4-BE49-F238E27FC236}">
                <a16:creationId xmlns:a16="http://schemas.microsoft.com/office/drawing/2014/main" id="{8B7A1664-1DAD-E7B2-03D3-CE02EA294C12}"/>
              </a:ext>
            </a:extLst>
          </p:cNvPr>
          <p:cNvSpPr>
            <a:spLocks noChangeArrowheads="1"/>
          </p:cNvSpPr>
          <p:nvPr/>
        </p:nvSpPr>
        <p:spPr bwMode="auto">
          <a:xfrm>
            <a:off x="2590800" y="2286000"/>
            <a:ext cx="1066800" cy="990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37237" name="Object 381">
            <a:extLst>
              <a:ext uri="{FF2B5EF4-FFF2-40B4-BE49-F238E27FC236}">
                <a16:creationId xmlns:a16="http://schemas.microsoft.com/office/drawing/2014/main" id="{8E55474A-B29E-E6B2-6966-B144E3428E70}"/>
              </a:ext>
            </a:extLst>
          </p:cNvPr>
          <p:cNvGraphicFramePr>
            <a:graphicFrameLocks noChangeAspect="1"/>
          </p:cNvGraphicFramePr>
          <p:nvPr/>
        </p:nvGraphicFramePr>
        <p:xfrm>
          <a:off x="7232653" y="1238250"/>
          <a:ext cx="1509713" cy="935038"/>
        </p:xfrm>
        <a:graphic>
          <a:graphicData uri="http://schemas.openxmlformats.org/presentationml/2006/ole">
            <mc:AlternateContent xmlns:mc="http://schemas.openxmlformats.org/markup-compatibility/2006">
              <mc:Choice xmlns:v="urn:schemas-microsoft-com:vml" Requires="v">
                <p:oleObj name="Equation" r:id="rId4" imgW="330057" imgH="203112" progId="Equation.3">
                  <p:embed/>
                </p:oleObj>
              </mc:Choice>
              <mc:Fallback>
                <p:oleObj name="Equation" r:id="rId4" imgW="330057" imgH="203112" progId="Equation.3">
                  <p:embed/>
                  <p:pic>
                    <p:nvPicPr>
                      <p:cNvPr id="37237" name="Object 3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2653" y="1238250"/>
                        <a:ext cx="1509713"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238" name="Object 3">
            <a:extLst>
              <a:ext uri="{FF2B5EF4-FFF2-40B4-BE49-F238E27FC236}">
                <a16:creationId xmlns:a16="http://schemas.microsoft.com/office/drawing/2014/main" id="{08973FC5-C2B3-7410-24B8-83B98F7C106B}"/>
              </a:ext>
            </a:extLst>
          </p:cNvPr>
          <p:cNvGraphicFramePr>
            <a:graphicFrameLocks noChangeAspect="1"/>
          </p:cNvGraphicFramePr>
          <p:nvPr/>
        </p:nvGraphicFramePr>
        <p:xfrm>
          <a:off x="3117850" y="1295403"/>
          <a:ext cx="1625600" cy="936625"/>
        </p:xfrm>
        <a:graphic>
          <a:graphicData uri="http://schemas.openxmlformats.org/presentationml/2006/ole">
            <mc:AlternateContent xmlns:mc="http://schemas.openxmlformats.org/markup-compatibility/2006">
              <mc:Choice xmlns:v="urn:schemas-microsoft-com:vml" Requires="v">
                <p:oleObj name="Equation" r:id="rId6" imgW="355292" imgH="203024" progId="Equation.3">
                  <p:embed/>
                </p:oleObj>
              </mc:Choice>
              <mc:Fallback>
                <p:oleObj name="Equation" r:id="rId6" imgW="355292" imgH="203024" progId="Equation.3">
                  <p:embed/>
                  <p:pic>
                    <p:nvPicPr>
                      <p:cNvPr id="37238"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7850" y="1295403"/>
                        <a:ext cx="1625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239" name="Rectangle 16">
            <a:extLst>
              <a:ext uri="{FF2B5EF4-FFF2-40B4-BE49-F238E27FC236}">
                <a16:creationId xmlns:a16="http://schemas.microsoft.com/office/drawing/2014/main" id="{2F569367-1FF6-E929-D4EE-0F1E101E4B1B}"/>
              </a:ext>
            </a:extLst>
          </p:cNvPr>
          <p:cNvSpPr txBox="1">
            <a:spLocks noChangeArrowheads="1"/>
          </p:cNvSpPr>
          <p:nvPr/>
        </p:nvSpPr>
        <p:spPr bwMode="auto">
          <a:xfrm>
            <a:off x="1981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solidFill>
                  <a:srgbClr val="000000"/>
                </a:solidFill>
                <a:latin typeface="Calibri" panose="020F0502020204030204" pitchFamily="34" charset="0"/>
              </a:rPr>
              <a:t>Image filtering</a:t>
            </a:r>
          </a:p>
        </p:txBody>
      </p:sp>
      <p:grpSp>
        <p:nvGrpSpPr>
          <p:cNvPr id="37240" name="Group 4">
            <a:extLst>
              <a:ext uri="{FF2B5EF4-FFF2-40B4-BE49-F238E27FC236}">
                <a16:creationId xmlns:a16="http://schemas.microsoft.com/office/drawing/2014/main" id="{F0439EA3-DA01-0639-F065-6036EC4B661F}"/>
              </a:ext>
            </a:extLst>
          </p:cNvPr>
          <p:cNvGrpSpPr>
            <a:grpSpLocks noChangeAspect="1"/>
          </p:cNvGrpSpPr>
          <p:nvPr/>
        </p:nvGrpSpPr>
        <p:grpSpPr bwMode="auto">
          <a:xfrm>
            <a:off x="9067800" y="304800"/>
            <a:ext cx="1143000" cy="973138"/>
            <a:chOff x="3799" y="2064"/>
            <a:chExt cx="1433" cy="1136"/>
          </a:xfrm>
        </p:grpSpPr>
        <p:grpSp>
          <p:nvGrpSpPr>
            <p:cNvPr id="37244" name="Group 5">
              <a:extLst>
                <a:ext uri="{FF2B5EF4-FFF2-40B4-BE49-F238E27FC236}">
                  <a16:creationId xmlns:a16="http://schemas.microsoft.com/office/drawing/2014/main" id="{2925F7D7-64DD-456A-F0C8-B9BB63ED9AD4}"/>
                </a:ext>
              </a:extLst>
            </p:cNvPr>
            <p:cNvGrpSpPr>
              <a:grpSpLocks/>
            </p:cNvGrpSpPr>
            <p:nvPr/>
          </p:nvGrpSpPr>
          <p:grpSpPr bwMode="auto">
            <a:xfrm>
              <a:off x="4080" y="2064"/>
              <a:ext cx="1152" cy="1136"/>
              <a:chOff x="144" y="144"/>
              <a:chExt cx="1152" cy="1136"/>
            </a:xfrm>
          </p:grpSpPr>
          <p:sp>
            <p:nvSpPr>
              <p:cNvPr id="37246" name="Rectangle 6">
                <a:extLst>
                  <a:ext uri="{FF2B5EF4-FFF2-40B4-BE49-F238E27FC236}">
                    <a16:creationId xmlns:a16="http://schemas.microsoft.com/office/drawing/2014/main" id="{88998712-9200-C807-0AF1-2BFA7A189849}"/>
                  </a:ext>
                </a:extLst>
              </p:cNvPr>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47" name="Rectangle 7">
                <a:extLst>
                  <a:ext uri="{FF2B5EF4-FFF2-40B4-BE49-F238E27FC236}">
                    <a16:creationId xmlns:a16="http://schemas.microsoft.com/office/drawing/2014/main" id="{C4FC96B0-0CFE-531E-2C8E-169C019C7718}"/>
                  </a:ext>
                </a:extLst>
              </p:cNvPr>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48" name="Rectangle 8">
                <a:extLst>
                  <a:ext uri="{FF2B5EF4-FFF2-40B4-BE49-F238E27FC236}">
                    <a16:creationId xmlns:a16="http://schemas.microsoft.com/office/drawing/2014/main" id="{11CFFFD5-9F47-4DF8-5226-C8FA5D12D28A}"/>
                  </a:ext>
                </a:extLst>
              </p:cNvPr>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49" name="Rectangle 9">
                <a:extLst>
                  <a:ext uri="{FF2B5EF4-FFF2-40B4-BE49-F238E27FC236}">
                    <a16:creationId xmlns:a16="http://schemas.microsoft.com/office/drawing/2014/main" id="{41D92C28-0D3C-12DF-989F-4ECC26FC72F7}"/>
                  </a:ext>
                </a:extLst>
              </p:cNvPr>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50" name="Rectangle 10">
                <a:extLst>
                  <a:ext uri="{FF2B5EF4-FFF2-40B4-BE49-F238E27FC236}">
                    <a16:creationId xmlns:a16="http://schemas.microsoft.com/office/drawing/2014/main" id="{1FC3E6D1-4F3B-ACDD-8393-9FC092C5B137}"/>
                  </a:ext>
                </a:extLst>
              </p:cNvPr>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51" name="Rectangle 11">
                <a:extLst>
                  <a:ext uri="{FF2B5EF4-FFF2-40B4-BE49-F238E27FC236}">
                    <a16:creationId xmlns:a16="http://schemas.microsoft.com/office/drawing/2014/main" id="{52295970-6BA5-9F85-7788-4EDDD730F592}"/>
                  </a:ext>
                </a:extLst>
              </p:cNvPr>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52" name="Rectangle 12">
                <a:extLst>
                  <a:ext uri="{FF2B5EF4-FFF2-40B4-BE49-F238E27FC236}">
                    <a16:creationId xmlns:a16="http://schemas.microsoft.com/office/drawing/2014/main" id="{4EE351C7-07C6-2628-676D-5F5349A6C459}"/>
                  </a:ext>
                </a:extLst>
              </p:cNvPr>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53" name="Rectangle 13">
                <a:extLst>
                  <a:ext uri="{FF2B5EF4-FFF2-40B4-BE49-F238E27FC236}">
                    <a16:creationId xmlns:a16="http://schemas.microsoft.com/office/drawing/2014/main" id="{37087EAF-9166-41C9-F999-82E1CAA09243}"/>
                  </a:ext>
                </a:extLst>
              </p:cNvPr>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54" name="Rectangle 14">
                <a:extLst>
                  <a:ext uri="{FF2B5EF4-FFF2-40B4-BE49-F238E27FC236}">
                    <a16:creationId xmlns:a16="http://schemas.microsoft.com/office/drawing/2014/main" id="{FE513574-FA5B-F06C-5B2A-D0788743A216}"/>
                  </a:ext>
                </a:extLst>
              </p:cNvPr>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55" name="Line 15">
                <a:extLst>
                  <a:ext uri="{FF2B5EF4-FFF2-40B4-BE49-F238E27FC236}">
                    <a16:creationId xmlns:a16="http://schemas.microsoft.com/office/drawing/2014/main" id="{0F06A7CA-F2AF-C7D7-23F0-30363860CB50}"/>
                  </a:ext>
                </a:extLst>
              </p:cNvPr>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56" name="Line 16">
                <a:extLst>
                  <a:ext uri="{FF2B5EF4-FFF2-40B4-BE49-F238E27FC236}">
                    <a16:creationId xmlns:a16="http://schemas.microsoft.com/office/drawing/2014/main" id="{DA50952D-CE61-5909-0E36-87324F252521}"/>
                  </a:ext>
                </a:extLst>
              </p:cNvPr>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57" name="Line 17">
                <a:extLst>
                  <a:ext uri="{FF2B5EF4-FFF2-40B4-BE49-F238E27FC236}">
                    <a16:creationId xmlns:a16="http://schemas.microsoft.com/office/drawing/2014/main" id="{EF1A8AD3-E3D4-F01E-3D01-32A7D6F1E8EF}"/>
                  </a:ext>
                </a:extLst>
              </p:cNvPr>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58" name="Line 18">
                <a:extLst>
                  <a:ext uri="{FF2B5EF4-FFF2-40B4-BE49-F238E27FC236}">
                    <a16:creationId xmlns:a16="http://schemas.microsoft.com/office/drawing/2014/main" id="{DC46641B-A383-5BAE-C08C-18F7D553D777}"/>
                  </a:ext>
                </a:extLst>
              </p:cNvPr>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59" name="Line 19">
                <a:extLst>
                  <a:ext uri="{FF2B5EF4-FFF2-40B4-BE49-F238E27FC236}">
                    <a16:creationId xmlns:a16="http://schemas.microsoft.com/office/drawing/2014/main" id="{56280FE3-B648-52FC-2B7D-D351CC9BF2F2}"/>
                  </a:ext>
                </a:extLst>
              </p:cNvPr>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60" name="Line 20">
                <a:extLst>
                  <a:ext uri="{FF2B5EF4-FFF2-40B4-BE49-F238E27FC236}">
                    <a16:creationId xmlns:a16="http://schemas.microsoft.com/office/drawing/2014/main" id="{B1A4B665-FACC-B7EE-648E-B3AE716B5FEB}"/>
                  </a:ext>
                </a:extLst>
              </p:cNvPr>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61" name="Line 21">
                <a:extLst>
                  <a:ext uri="{FF2B5EF4-FFF2-40B4-BE49-F238E27FC236}">
                    <a16:creationId xmlns:a16="http://schemas.microsoft.com/office/drawing/2014/main" id="{A21F0594-73E9-49A2-FD06-016D9AD48315}"/>
                  </a:ext>
                </a:extLst>
              </p:cNvPr>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62" name="Line 22">
                <a:extLst>
                  <a:ext uri="{FF2B5EF4-FFF2-40B4-BE49-F238E27FC236}">
                    <a16:creationId xmlns:a16="http://schemas.microsoft.com/office/drawing/2014/main" id="{623944F2-CF89-17C5-3DA8-0325ACCD5C67}"/>
                  </a:ext>
                </a:extLst>
              </p:cNvPr>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37245" name="Picture 23" descr="txp_fig">
              <a:extLst>
                <a:ext uri="{FF2B5EF4-FFF2-40B4-BE49-F238E27FC236}">
                  <a16:creationId xmlns:a16="http://schemas.microsoft.com/office/drawing/2014/main" id="{FC3A064C-B39E-3B5A-8287-50511F49F9E5}"/>
                </a:ext>
              </a:extLst>
            </p:cNvPr>
            <p:cNvPicPr>
              <a:picLocks noChangeAspect="1" noChangeArrowheads="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37241" name="Object 26">
            <a:extLst>
              <a:ext uri="{FF2B5EF4-FFF2-40B4-BE49-F238E27FC236}">
                <a16:creationId xmlns:a16="http://schemas.microsoft.com/office/drawing/2014/main" id="{C4E6A2AB-AA16-6351-C3C8-4B37299BF187}"/>
              </a:ext>
            </a:extLst>
          </p:cNvPr>
          <p:cNvGraphicFramePr>
            <a:graphicFrameLocks noChangeAspect="1"/>
          </p:cNvGraphicFramePr>
          <p:nvPr/>
        </p:nvGraphicFramePr>
        <p:xfrm>
          <a:off x="8001003" y="533403"/>
          <a:ext cx="1020763" cy="563563"/>
        </p:xfrm>
        <a:graphic>
          <a:graphicData uri="http://schemas.openxmlformats.org/presentationml/2006/ole">
            <mc:AlternateContent xmlns:mc="http://schemas.openxmlformats.org/markup-compatibility/2006">
              <mc:Choice xmlns:v="urn:schemas-microsoft-com:vml" Requires="v">
                <p:oleObj name="Equation" r:id="rId9" imgW="368140" imgH="203112" progId="Equation.3">
                  <p:embed/>
                </p:oleObj>
              </mc:Choice>
              <mc:Fallback>
                <p:oleObj name="Equation" r:id="rId9" imgW="368140" imgH="203112" progId="Equation.3">
                  <p:embed/>
                  <p:pic>
                    <p:nvPicPr>
                      <p:cNvPr id="37241" name="Object 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01003" y="533403"/>
                        <a:ext cx="1020763"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242" name="Text Box 376">
            <a:extLst>
              <a:ext uri="{FF2B5EF4-FFF2-40B4-BE49-F238E27FC236}">
                <a16:creationId xmlns:a16="http://schemas.microsoft.com/office/drawing/2014/main" id="{D2F4CE7F-8682-BB46-BF24-7B9CE33CDF25}"/>
              </a:ext>
            </a:extLst>
          </p:cNvPr>
          <p:cNvSpPr txBox="1">
            <a:spLocks noChangeArrowheads="1"/>
          </p:cNvSpPr>
          <p:nvPr/>
        </p:nvSpPr>
        <p:spPr bwMode="auto">
          <a:xfrm>
            <a:off x="9286878" y="6550028"/>
            <a:ext cx="1381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solidFill>
                  <a:prstClr val="black"/>
                </a:solidFill>
              </a:rPr>
              <a:t>Credit: S. Seitz</a:t>
            </a:r>
          </a:p>
        </p:txBody>
      </p:sp>
      <p:graphicFrame>
        <p:nvGraphicFramePr>
          <p:cNvPr id="37243" name="Object 5">
            <a:extLst>
              <a:ext uri="{FF2B5EF4-FFF2-40B4-BE49-F238E27FC236}">
                <a16:creationId xmlns:a16="http://schemas.microsoft.com/office/drawing/2014/main" id="{AA165659-861A-9FE7-30EE-645E980B19DF}"/>
              </a:ext>
            </a:extLst>
          </p:cNvPr>
          <p:cNvGraphicFramePr>
            <a:graphicFrameLocks noChangeAspect="1"/>
          </p:cNvGraphicFramePr>
          <p:nvPr/>
        </p:nvGraphicFramePr>
        <p:xfrm>
          <a:off x="3359153" y="5943603"/>
          <a:ext cx="5091113" cy="874713"/>
        </p:xfrm>
        <a:graphic>
          <a:graphicData uri="http://schemas.openxmlformats.org/presentationml/2006/ole">
            <mc:AlternateContent xmlns:mc="http://schemas.openxmlformats.org/markup-compatibility/2006">
              <mc:Choice xmlns:v="urn:schemas-microsoft-com:vml" Requires="v">
                <p:oleObj name="Equation" r:id="rId11" imgW="2070100" imgH="355600" progId="Equation.3">
                  <p:embed/>
                </p:oleObj>
              </mc:Choice>
              <mc:Fallback>
                <p:oleObj name="Equation" r:id="rId11" imgW="2070100" imgH="355600" progId="Equation.3">
                  <p:embed/>
                  <p:pic>
                    <p:nvPicPr>
                      <p:cNvPr id="37243"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59153" y="5943603"/>
                        <a:ext cx="5091113"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784329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3171" name="Group 3"/>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9"/>
                  </a:ext>
                </a:extLst>
              </a:tr>
            </a:tbl>
          </a:graphicData>
        </a:graphic>
      </p:graphicFrame>
      <p:graphicFrame>
        <p:nvGraphicFramePr>
          <p:cNvPr id="263295" name="Group 127"/>
          <p:cNvGraphicFramePr>
            <a:graphicFrameLocks noGrp="1"/>
          </p:cNvGraphicFramePr>
          <p:nvPr/>
        </p:nvGraphicFramePr>
        <p:xfrm>
          <a:off x="6248400" y="2286000"/>
          <a:ext cx="3581400" cy="3429002"/>
        </p:xfrm>
        <a:graphic>
          <a:graphicData uri="http://schemas.openxmlformats.org/drawingml/2006/table">
            <a:tbl>
              <a:tblPr/>
              <a:tblGrid>
                <a:gridCol w="358775">
                  <a:extLst>
                    <a:ext uri="{9D8B030D-6E8A-4147-A177-3AD203B41FA5}">
                      <a16:colId xmlns:a16="http://schemas.microsoft.com/office/drawing/2014/main" val="20000"/>
                    </a:ext>
                  </a:extLst>
                </a:gridCol>
                <a:gridCol w="358775">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8775">
                  <a:extLst>
                    <a:ext uri="{9D8B030D-6E8A-4147-A177-3AD203B41FA5}">
                      <a16:colId xmlns:a16="http://schemas.microsoft.com/office/drawing/2014/main" val="20003"/>
                    </a:ext>
                  </a:extLst>
                </a:gridCol>
                <a:gridCol w="358775">
                  <a:extLst>
                    <a:ext uri="{9D8B030D-6E8A-4147-A177-3AD203B41FA5}">
                      <a16:colId xmlns:a16="http://schemas.microsoft.com/office/drawing/2014/main" val="20004"/>
                    </a:ext>
                  </a:extLst>
                </a:gridCol>
                <a:gridCol w="358775">
                  <a:extLst>
                    <a:ext uri="{9D8B030D-6E8A-4147-A177-3AD203B41FA5}">
                      <a16:colId xmlns:a16="http://schemas.microsoft.com/office/drawing/2014/main" val="20005"/>
                    </a:ext>
                  </a:extLst>
                </a:gridCol>
                <a:gridCol w="358775">
                  <a:extLst>
                    <a:ext uri="{9D8B030D-6E8A-4147-A177-3AD203B41FA5}">
                      <a16:colId xmlns:a16="http://schemas.microsoft.com/office/drawing/2014/main" val="20006"/>
                    </a:ext>
                  </a:extLst>
                </a:gridCol>
                <a:gridCol w="355600">
                  <a:extLst>
                    <a:ext uri="{9D8B030D-6E8A-4147-A177-3AD203B41FA5}">
                      <a16:colId xmlns:a16="http://schemas.microsoft.com/office/drawing/2014/main" val="20007"/>
                    </a:ext>
                  </a:extLst>
                </a:gridCol>
                <a:gridCol w="358775">
                  <a:extLst>
                    <a:ext uri="{9D8B030D-6E8A-4147-A177-3AD203B41FA5}">
                      <a16:colId xmlns:a16="http://schemas.microsoft.com/office/drawing/2014/main" val="20008"/>
                    </a:ext>
                  </a:extLst>
                </a:gridCol>
                <a:gridCol w="358775">
                  <a:extLst>
                    <a:ext uri="{9D8B030D-6E8A-4147-A177-3AD203B41FA5}">
                      <a16:colId xmlns:a16="http://schemas.microsoft.com/office/drawing/2014/main" val="20009"/>
                    </a:ext>
                  </a:extLst>
                </a:gridCol>
              </a:tblGrid>
              <a:tr h="328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0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57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8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37112" name="Rectangle 251"/>
          <p:cNvSpPr>
            <a:spLocks noChangeArrowheads="1"/>
          </p:cNvSpPr>
          <p:nvPr/>
        </p:nvSpPr>
        <p:spPr bwMode="auto">
          <a:xfrm>
            <a:off x="6934200" y="2590800"/>
            <a:ext cx="381000" cy="381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263420" name="Group 252"/>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9"/>
                  </a:ext>
                </a:extLst>
              </a:tr>
            </a:tbl>
          </a:graphicData>
        </a:graphic>
      </p:graphicFrame>
      <p:sp>
        <p:nvSpPr>
          <p:cNvPr id="37236" name="Rectangle 375"/>
          <p:cNvSpPr>
            <a:spLocks noChangeArrowheads="1"/>
          </p:cNvSpPr>
          <p:nvPr/>
        </p:nvSpPr>
        <p:spPr bwMode="auto">
          <a:xfrm>
            <a:off x="2590800" y="2286000"/>
            <a:ext cx="1066800" cy="990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37237" name="Object 381"/>
          <p:cNvGraphicFramePr>
            <a:graphicFrameLocks noChangeAspect="1"/>
          </p:cNvGraphicFramePr>
          <p:nvPr/>
        </p:nvGraphicFramePr>
        <p:xfrm>
          <a:off x="7232653" y="1238250"/>
          <a:ext cx="1509713" cy="935038"/>
        </p:xfrm>
        <a:graphic>
          <a:graphicData uri="http://schemas.openxmlformats.org/presentationml/2006/ole">
            <mc:AlternateContent xmlns:mc="http://schemas.openxmlformats.org/markup-compatibility/2006">
              <mc:Choice xmlns:v="urn:schemas-microsoft-com:vml" Requires="v">
                <p:oleObj name="Equation" r:id="rId4" imgW="330057" imgH="203112" progId="Equation.3">
                  <p:embed/>
                </p:oleObj>
              </mc:Choice>
              <mc:Fallback>
                <p:oleObj name="Equation" r:id="rId4" imgW="330057" imgH="203112" progId="Equation.3">
                  <p:embed/>
                  <p:pic>
                    <p:nvPicPr>
                      <p:cNvPr id="37237" name="Object 3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2653" y="1238250"/>
                        <a:ext cx="1509713"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238" name="Object 3"/>
          <p:cNvGraphicFramePr>
            <a:graphicFrameLocks noChangeAspect="1"/>
          </p:cNvGraphicFramePr>
          <p:nvPr/>
        </p:nvGraphicFramePr>
        <p:xfrm>
          <a:off x="3117850" y="1295403"/>
          <a:ext cx="1625600" cy="936625"/>
        </p:xfrm>
        <a:graphic>
          <a:graphicData uri="http://schemas.openxmlformats.org/presentationml/2006/ole">
            <mc:AlternateContent xmlns:mc="http://schemas.openxmlformats.org/markup-compatibility/2006">
              <mc:Choice xmlns:v="urn:schemas-microsoft-com:vml" Requires="v">
                <p:oleObj name="Equation" r:id="rId6" imgW="355292" imgH="203024" progId="Equation.3">
                  <p:embed/>
                </p:oleObj>
              </mc:Choice>
              <mc:Fallback>
                <p:oleObj name="Equation" r:id="rId6" imgW="355292" imgH="203024" progId="Equation.3">
                  <p:embed/>
                  <p:pic>
                    <p:nvPicPr>
                      <p:cNvPr id="37238"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7850" y="1295403"/>
                        <a:ext cx="1625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239" name="Rectangle 16"/>
          <p:cNvSpPr txBox="1">
            <a:spLocks noChangeArrowheads="1"/>
          </p:cNvSpPr>
          <p:nvPr/>
        </p:nvSpPr>
        <p:spPr bwMode="auto">
          <a:xfrm>
            <a:off x="1981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solidFill>
                  <a:srgbClr val="000000"/>
                </a:solidFill>
                <a:latin typeface="Calibri" panose="020F0502020204030204" pitchFamily="34" charset="0"/>
              </a:rPr>
              <a:t>Image filtering</a:t>
            </a:r>
          </a:p>
        </p:txBody>
      </p:sp>
      <p:grpSp>
        <p:nvGrpSpPr>
          <p:cNvPr id="37240" name="Group 4"/>
          <p:cNvGrpSpPr>
            <a:grpSpLocks noChangeAspect="1"/>
          </p:cNvGrpSpPr>
          <p:nvPr/>
        </p:nvGrpSpPr>
        <p:grpSpPr bwMode="auto">
          <a:xfrm>
            <a:off x="9067800" y="304800"/>
            <a:ext cx="1143000" cy="973138"/>
            <a:chOff x="3799" y="2064"/>
            <a:chExt cx="1433" cy="1136"/>
          </a:xfrm>
        </p:grpSpPr>
        <p:grpSp>
          <p:nvGrpSpPr>
            <p:cNvPr id="37244" name="Group 5"/>
            <p:cNvGrpSpPr>
              <a:grpSpLocks/>
            </p:cNvGrpSpPr>
            <p:nvPr/>
          </p:nvGrpSpPr>
          <p:grpSpPr bwMode="auto">
            <a:xfrm>
              <a:off x="4080" y="2064"/>
              <a:ext cx="1152" cy="1136"/>
              <a:chOff x="144" y="144"/>
              <a:chExt cx="1152" cy="1136"/>
            </a:xfrm>
          </p:grpSpPr>
          <p:sp>
            <p:nvSpPr>
              <p:cNvPr id="37246"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47"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48"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49"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50"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51"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52"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53"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54"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7255"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56"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57"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58"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59"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60"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61"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262"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37245" name="Picture 23" descr="txp_fig"/>
            <p:cNvPicPr>
              <a:picLocks noChangeAspect="1" noChangeArrowheads="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37241" name="Object 26"/>
          <p:cNvGraphicFramePr>
            <a:graphicFrameLocks noChangeAspect="1"/>
          </p:cNvGraphicFramePr>
          <p:nvPr/>
        </p:nvGraphicFramePr>
        <p:xfrm>
          <a:off x="8001003" y="533403"/>
          <a:ext cx="1020763" cy="563563"/>
        </p:xfrm>
        <a:graphic>
          <a:graphicData uri="http://schemas.openxmlformats.org/presentationml/2006/ole">
            <mc:AlternateContent xmlns:mc="http://schemas.openxmlformats.org/markup-compatibility/2006">
              <mc:Choice xmlns:v="urn:schemas-microsoft-com:vml" Requires="v">
                <p:oleObj name="Equation" r:id="rId9" imgW="368140" imgH="203112" progId="Equation.3">
                  <p:embed/>
                </p:oleObj>
              </mc:Choice>
              <mc:Fallback>
                <p:oleObj name="Equation" r:id="rId9" imgW="368140" imgH="203112" progId="Equation.3">
                  <p:embed/>
                  <p:pic>
                    <p:nvPicPr>
                      <p:cNvPr id="37241" name="Object 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01003" y="533403"/>
                        <a:ext cx="1020763"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242" name="Text Box 376"/>
          <p:cNvSpPr txBox="1">
            <a:spLocks noChangeArrowheads="1"/>
          </p:cNvSpPr>
          <p:nvPr/>
        </p:nvSpPr>
        <p:spPr bwMode="auto">
          <a:xfrm>
            <a:off x="9286878" y="6550028"/>
            <a:ext cx="1381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solidFill>
                  <a:prstClr val="black"/>
                </a:solidFill>
              </a:rPr>
              <a:t>Credit: S. Seitz</a:t>
            </a:r>
          </a:p>
        </p:txBody>
      </p:sp>
      <p:graphicFrame>
        <p:nvGraphicFramePr>
          <p:cNvPr id="37243" name="Object 5"/>
          <p:cNvGraphicFramePr>
            <a:graphicFrameLocks noChangeAspect="1"/>
          </p:cNvGraphicFramePr>
          <p:nvPr/>
        </p:nvGraphicFramePr>
        <p:xfrm>
          <a:off x="3359153" y="5943603"/>
          <a:ext cx="5091113" cy="874713"/>
        </p:xfrm>
        <a:graphic>
          <a:graphicData uri="http://schemas.openxmlformats.org/presentationml/2006/ole">
            <mc:AlternateContent xmlns:mc="http://schemas.openxmlformats.org/markup-compatibility/2006">
              <mc:Choice xmlns:v="urn:schemas-microsoft-com:vml" Requires="v">
                <p:oleObj name="Equation" r:id="rId11" imgW="2070100" imgH="355600" progId="Equation.3">
                  <p:embed/>
                </p:oleObj>
              </mc:Choice>
              <mc:Fallback>
                <p:oleObj name="Equation" r:id="rId11" imgW="2070100" imgH="355600" progId="Equation.3">
                  <p:embed/>
                  <p:pic>
                    <p:nvPicPr>
                      <p:cNvPr id="37243"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59153" y="5943603"/>
                        <a:ext cx="5091113"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0019968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5219" name="Group 3"/>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9"/>
                  </a:ext>
                </a:extLst>
              </a:tr>
            </a:tbl>
          </a:graphicData>
        </a:graphic>
      </p:graphicFrame>
      <p:graphicFrame>
        <p:nvGraphicFramePr>
          <p:cNvPr id="265343" name="Group 127"/>
          <p:cNvGraphicFramePr>
            <a:graphicFrameLocks noGrp="1"/>
          </p:cNvGraphicFramePr>
          <p:nvPr/>
        </p:nvGraphicFramePr>
        <p:xfrm>
          <a:off x="6248400" y="2286000"/>
          <a:ext cx="3581400" cy="3429002"/>
        </p:xfrm>
        <a:graphic>
          <a:graphicData uri="http://schemas.openxmlformats.org/drawingml/2006/table">
            <a:tbl>
              <a:tblPr/>
              <a:tblGrid>
                <a:gridCol w="358775">
                  <a:extLst>
                    <a:ext uri="{9D8B030D-6E8A-4147-A177-3AD203B41FA5}">
                      <a16:colId xmlns:a16="http://schemas.microsoft.com/office/drawing/2014/main" val="20000"/>
                    </a:ext>
                  </a:extLst>
                </a:gridCol>
                <a:gridCol w="358775">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8775">
                  <a:extLst>
                    <a:ext uri="{9D8B030D-6E8A-4147-A177-3AD203B41FA5}">
                      <a16:colId xmlns:a16="http://schemas.microsoft.com/office/drawing/2014/main" val="20003"/>
                    </a:ext>
                  </a:extLst>
                </a:gridCol>
                <a:gridCol w="358775">
                  <a:extLst>
                    <a:ext uri="{9D8B030D-6E8A-4147-A177-3AD203B41FA5}">
                      <a16:colId xmlns:a16="http://schemas.microsoft.com/office/drawing/2014/main" val="20004"/>
                    </a:ext>
                  </a:extLst>
                </a:gridCol>
                <a:gridCol w="358775">
                  <a:extLst>
                    <a:ext uri="{9D8B030D-6E8A-4147-A177-3AD203B41FA5}">
                      <a16:colId xmlns:a16="http://schemas.microsoft.com/office/drawing/2014/main" val="20005"/>
                    </a:ext>
                  </a:extLst>
                </a:gridCol>
                <a:gridCol w="358775">
                  <a:extLst>
                    <a:ext uri="{9D8B030D-6E8A-4147-A177-3AD203B41FA5}">
                      <a16:colId xmlns:a16="http://schemas.microsoft.com/office/drawing/2014/main" val="20006"/>
                    </a:ext>
                  </a:extLst>
                </a:gridCol>
                <a:gridCol w="355600">
                  <a:extLst>
                    <a:ext uri="{9D8B030D-6E8A-4147-A177-3AD203B41FA5}">
                      <a16:colId xmlns:a16="http://schemas.microsoft.com/office/drawing/2014/main" val="20007"/>
                    </a:ext>
                  </a:extLst>
                </a:gridCol>
                <a:gridCol w="358775">
                  <a:extLst>
                    <a:ext uri="{9D8B030D-6E8A-4147-A177-3AD203B41FA5}">
                      <a16:colId xmlns:a16="http://schemas.microsoft.com/office/drawing/2014/main" val="20008"/>
                    </a:ext>
                  </a:extLst>
                </a:gridCol>
                <a:gridCol w="358775">
                  <a:extLst>
                    <a:ext uri="{9D8B030D-6E8A-4147-A177-3AD203B41FA5}">
                      <a16:colId xmlns:a16="http://schemas.microsoft.com/office/drawing/2014/main" val="20009"/>
                    </a:ext>
                  </a:extLst>
                </a:gridCol>
              </a:tblGrid>
              <a:tr h="328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0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57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8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38136" name="Rectangle 251"/>
          <p:cNvSpPr>
            <a:spLocks noChangeArrowheads="1"/>
          </p:cNvSpPr>
          <p:nvPr/>
        </p:nvSpPr>
        <p:spPr bwMode="auto">
          <a:xfrm>
            <a:off x="7315200" y="2590800"/>
            <a:ext cx="381000" cy="381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265468" name="Group 252"/>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9"/>
                  </a:ext>
                </a:extLst>
              </a:tr>
            </a:tbl>
          </a:graphicData>
        </a:graphic>
      </p:graphicFrame>
      <p:sp>
        <p:nvSpPr>
          <p:cNvPr id="38260" name="Rectangle 375"/>
          <p:cNvSpPr>
            <a:spLocks noChangeArrowheads="1"/>
          </p:cNvSpPr>
          <p:nvPr/>
        </p:nvSpPr>
        <p:spPr bwMode="auto">
          <a:xfrm>
            <a:off x="2971800" y="2286000"/>
            <a:ext cx="1066800" cy="990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38261" name="Object 381"/>
          <p:cNvGraphicFramePr>
            <a:graphicFrameLocks noChangeAspect="1"/>
          </p:cNvGraphicFramePr>
          <p:nvPr/>
        </p:nvGraphicFramePr>
        <p:xfrm>
          <a:off x="7232653" y="1238250"/>
          <a:ext cx="1509713" cy="935038"/>
        </p:xfrm>
        <a:graphic>
          <a:graphicData uri="http://schemas.openxmlformats.org/presentationml/2006/ole">
            <mc:AlternateContent xmlns:mc="http://schemas.openxmlformats.org/markup-compatibility/2006">
              <mc:Choice xmlns:v="urn:schemas-microsoft-com:vml" Requires="v">
                <p:oleObj name="Equation" r:id="rId4" imgW="330057" imgH="203112" progId="Equation.3">
                  <p:embed/>
                </p:oleObj>
              </mc:Choice>
              <mc:Fallback>
                <p:oleObj name="Equation" r:id="rId4" imgW="330057" imgH="203112" progId="Equation.3">
                  <p:embed/>
                  <p:pic>
                    <p:nvPicPr>
                      <p:cNvPr id="38261" name="Object 3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2653" y="1238250"/>
                        <a:ext cx="1509713"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8262" name="Object 3"/>
          <p:cNvGraphicFramePr>
            <a:graphicFrameLocks noChangeAspect="1"/>
          </p:cNvGraphicFramePr>
          <p:nvPr/>
        </p:nvGraphicFramePr>
        <p:xfrm>
          <a:off x="3117850" y="1295403"/>
          <a:ext cx="1625600" cy="936625"/>
        </p:xfrm>
        <a:graphic>
          <a:graphicData uri="http://schemas.openxmlformats.org/presentationml/2006/ole">
            <mc:AlternateContent xmlns:mc="http://schemas.openxmlformats.org/markup-compatibility/2006">
              <mc:Choice xmlns:v="urn:schemas-microsoft-com:vml" Requires="v">
                <p:oleObj name="Equation" r:id="rId6" imgW="355292" imgH="203024" progId="Equation.3">
                  <p:embed/>
                </p:oleObj>
              </mc:Choice>
              <mc:Fallback>
                <p:oleObj name="Equation" r:id="rId6" imgW="355292" imgH="203024" progId="Equation.3">
                  <p:embed/>
                  <p:pic>
                    <p:nvPicPr>
                      <p:cNvPr id="38262"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7850" y="1295403"/>
                        <a:ext cx="1625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263" name="Rectangle 16"/>
          <p:cNvSpPr txBox="1">
            <a:spLocks noChangeArrowheads="1"/>
          </p:cNvSpPr>
          <p:nvPr/>
        </p:nvSpPr>
        <p:spPr bwMode="auto">
          <a:xfrm>
            <a:off x="1981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solidFill>
                  <a:srgbClr val="000000"/>
                </a:solidFill>
                <a:latin typeface="Calibri" panose="020F0502020204030204" pitchFamily="34" charset="0"/>
              </a:rPr>
              <a:t>Image filtering</a:t>
            </a:r>
          </a:p>
        </p:txBody>
      </p:sp>
      <p:grpSp>
        <p:nvGrpSpPr>
          <p:cNvPr id="38264" name="Group 4"/>
          <p:cNvGrpSpPr>
            <a:grpSpLocks noChangeAspect="1"/>
          </p:cNvGrpSpPr>
          <p:nvPr/>
        </p:nvGrpSpPr>
        <p:grpSpPr bwMode="auto">
          <a:xfrm>
            <a:off x="9067800" y="304800"/>
            <a:ext cx="1143000" cy="973138"/>
            <a:chOff x="3799" y="2064"/>
            <a:chExt cx="1433" cy="1136"/>
          </a:xfrm>
        </p:grpSpPr>
        <p:grpSp>
          <p:nvGrpSpPr>
            <p:cNvPr id="38268" name="Group 5"/>
            <p:cNvGrpSpPr>
              <a:grpSpLocks/>
            </p:cNvGrpSpPr>
            <p:nvPr/>
          </p:nvGrpSpPr>
          <p:grpSpPr bwMode="auto">
            <a:xfrm>
              <a:off x="4080" y="2064"/>
              <a:ext cx="1152" cy="1136"/>
              <a:chOff x="144" y="144"/>
              <a:chExt cx="1152" cy="1136"/>
            </a:xfrm>
          </p:grpSpPr>
          <p:sp>
            <p:nvSpPr>
              <p:cNvPr id="38270"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8271"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8272"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8273"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8274"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8275"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8276"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8277"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8278"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8279"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8280"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8281"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8282"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8283"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8284"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8285"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8286"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38269" name="Picture 23" descr="txp_fig"/>
            <p:cNvPicPr>
              <a:picLocks noChangeAspect="1" noChangeArrowheads="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38265" name="Object 26"/>
          <p:cNvGraphicFramePr>
            <a:graphicFrameLocks noChangeAspect="1"/>
          </p:cNvGraphicFramePr>
          <p:nvPr/>
        </p:nvGraphicFramePr>
        <p:xfrm>
          <a:off x="8001003" y="533403"/>
          <a:ext cx="1020763" cy="563563"/>
        </p:xfrm>
        <a:graphic>
          <a:graphicData uri="http://schemas.openxmlformats.org/presentationml/2006/ole">
            <mc:AlternateContent xmlns:mc="http://schemas.openxmlformats.org/markup-compatibility/2006">
              <mc:Choice xmlns:v="urn:schemas-microsoft-com:vml" Requires="v">
                <p:oleObj name="Equation" r:id="rId9" imgW="368140" imgH="203112" progId="Equation.3">
                  <p:embed/>
                </p:oleObj>
              </mc:Choice>
              <mc:Fallback>
                <p:oleObj name="Equation" r:id="rId9" imgW="368140" imgH="203112" progId="Equation.3">
                  <p:embed/>
                  <p:pic>
                    <p:nvPicPr>
                      <p:cNvPr id="38265" name="Object 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01003" y="533403"/>
                        <a:ext cx="1020763"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266" name="Text Box 376"/>
          <p:cNvSpPr txBox="1">
            <a:spLocks noChangeArrowheads="1"/>
          </p:cNvSpPr>
          <p:nvPr/>
        </p:nvSpPr>
        <p:spPr bwMode="auto">
          <a:xfrm>
            <a:off x="9286878" y="6550028"/>
            <a:ext cx="1381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solidFill>
                  <a:prstClr val="black"/>
                </a:solidFill>
              </a:rPr>
              <a:t>Credit: S. Seitz</a:t>
            </a:r>
          </a:p>
        </p:txBody>
      </p:sp>
      <p:graphicFrame>
        <p:nvGraphicFramePr>
          <p:cNvPr id="38267" name="Object 5"/>
          <p:cNvGraphicFramePr>
            <a:graphicFrameLocks noChangeAspect="1"/>
          </p:cNvGraphicFramePr>
          <p:nvPr/>
        </p:nvGraphicFramePr>
        <p:xfrm>
          <a:off x="3359153" y="5943603"/>
          <a:ext cx="5091113" cy="874713"/>
        </p:xfrm>
        <a:graphic>
          <a:graphicData uri="http://schemas.openxmlformats.org/presentationml/2006/ole">
            <mc:AlternateContent xmlns:mc="http://schemas.openxmlformats.org/markup-compatibility/2006">
              <mc:Choice xmlns:v="urn:schemas-microsoft-com:vml" Requires="v">
                <p:oleObj name="Equation" r:id="rId11" imgW="2070100" imgH="355600" progId="Equation.3">
                  <p:embed/>
                </p:oleObj>
              </mc:Choice>
              <mc:Fallback>
                <p:oleObj name="Equation" r:id="rId11" imgW="2070100" imgH="355600" progId="Equation.3">
                  <p:embed/>
                  <p:pic>
                    <p:nvPicPr>
                      <p:cNvPr id="38267"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59153" y="5943603"/>
                        <a:ext cx="5091113"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9991920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267" name="Group 3"/>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9"/>
                  </a:ext>
                </a:extLst>
              </a:tr>
            </a:tbl>
          </a:graphicData>
        </a:graphic>
      </p:graphicFrame>
      <p:graphicFrame>
        <p:nvGraphicFramePr>
          <p:cNvPr id="267391" name="Group 127"/>
          <p:cNvGraphicFramePr>
            <a:graphicFrameLocks noGrp="1"/>
          </p:cNvGraphicFramePr>
          <p:nvPr/>
        </p:nvGraphicFramePr>
        <p:xfrm>
          <a:off x="6248400" y="2286000"/>
          <a:ext cx="3581400" cy="3429002"/>
        </p:xfrm>
        <a:graphic>
          <a:graphicData uri="http://schemas.openxmlformats.org/drawingml/2006/table">
            <a:tbl>
              <a:tblPr/>
              <a:tblGrid>
                <a:gridCol w="358775">
                  <a:extLst>
                    <a:ext uri="{9D8B030D-6E8A-4147-A177-3AD203B41FA5}">
                      <a16:colId xmlns:a16="http://schemas.microsoft.com/office/drawing/2014/main" val="20000"/>
                    </a:ext>
                  </a:extLst>
                </a:gridCol>
                <a:gridCol w="358775">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8775">
                  <a:extLst>
                    <a:ext uri="{9D8B030D-6E8A-4147-A177-3AD203B41FA5}">
                      <a16:colId xmlns:a16="http://schemas.microsoft.com/office/drawing/2014/main" val="20003"/>
                    </a:ext>
                  </a:extLst>
                </a:gridCol>
                <a:gridCol w="358775">
                  <a:extLst>
                    <a:ext uri="{9D8B030D-6E8A-4147-A177-3AD203B41FA5}">
                      <a16:colId xmlns:a16="http://schemas.microsoft.com/office/drawing/2014/main" val="20004"/>
                    </a:ext>
                  </a:extLst>
                </a:gridCol>
                <a:gridCol w="358775">
                  <a:extLst>
                    <a:ext uri="{9D8B030D-6E8A-4147-A177-3AD203B41FA5}">
                      <a16:colId xmlns:a16="http://schemas.microsoft.com/office/drawing/2014/main" val="20005"/>
                    </a:ext>
                  </a:extLst>
                </a:gridCol>
                <a:gridCol w="358775">
                  <a:extLst>
                    <a:ext uri="{9D8B030D-6E8A-4147-A177-3AD203B41FA5}">
                      <a16:colId xmlns:a16="http://schemas.microsoft.com/office/drawing/2014/main" val="20006"/>
                    </a:ext>
                  </a:extLst>
                </a:gridCol>
                <a:gridCol w="355600">
                  <a:extLst>
                    <a:ext uri="{9D8B030D-6E8A-4147-A177-3AD203B41FA5}">
                      <a16:colId xmlns:a16="http://schemas.microsoft.com/office/drawing/2014/main" val="20007"/>
                    </a:ext>
                  </a:extLst>
                </a:gridCol>
                <a:gridCol w="358775">
                  <a:extLst>
                    <a:ext uri="{9D8B030D-6E8A-4147-A177-3AD203B41FA5}">
                      <a16:colId xmlns:a16="http://schemas.microsoft.com/office/drawing/2014/main" val="20008"/>
                    </a:ext>
                  </a:extLst>
                </a:gridCol>
                <a:gridCol w="358775">
                  <a:extLst>
                    <a:ext uri="{9D8B030D-6E8A-4147-A177-3AD203B41FA5}">
                      <a16:colId xmlns:a16="http://schemas.microsoft.com/office/drawing/2014/main" val="20009"/>
                    </a:ext>
                  </a:extLst>
                </a:gridCol>
              </a:tblGrid>
              <a:tr h="328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0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57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8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39160" name="Rectangle 251"/>
          <p:cNvSpPr>
            <a:spLocks noChangeArrowheads="1"/>
          </p:cNvSpPr>
          <p:nvPr/>
        </p:nvSpPr>
        <p:spPr bwMode="auto">
          <a:xfrm>
            <a:off x="7696200" y="2590800"/>
            <a:ext cx="381000" cy="381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267516" name="Group 252"/>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9"/>
                  </a:ext>
                </a:extLst>
              </a:tr>
            </a:tbl>
          </a:graphicData>
        </a:graphic>
      </p:graphicFrame>
      <p:sp>
        <p:nvSpPr>
          <p:cNvPr id="39284" name="Rectangle 375"/>
          <p:cNvSpPr>
            <a:spLocks noChangeArrowheads="1"/>
          </p:cNvSpPr>
          <p:nvPr/>
        </p:nvSpPr>
        <p:spPr bwMode="auto">
          <a:xfrm>
            <a:off x="3276600" y="2286000"/>
            <a:ext cx="1066800" cy="990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39285" name="Object 381"/>
          <p:cNvGraphicFramePr>
            <a:graphicFrameLocks noChangeAspect="1"/>
          </p:cNvGraphicFramePr>
          <p:nvPr/>
        </p:nvGraphicFramePr>
        <p:xfrm>
          <a:off x="7232653" y="1238250"/>
          <a:ext cx="1509713" cy="935038"/>
        </p:xfrm>
        <a:graphic>
          <a:graphicData uri="http://schemas.openxmlformats.org/presentationml/2006/ole">
            <mc:AlternateContent xmlns:mc="http://schemas.openxmlformats.org/markup-compatibility/2006">
              <mc:Choice xmlns:v="urn:schemas-microsoft-com:vml" Requires="v">
                <p:oleObj name="Equation" r:id="rId4" imgW="330057" imgH="203112" progId="Equation.3">
                  <p:embed/>
                </p:oleObj>
              </mc:Choice>
              <mc:Fallback>
                <p:oleObj name="Equation" r:id="rId4" imgW="330057" imgH="203112" progId="Equation.3">
                  <p:embed/>
                  <p:pic>
                    <p:nvPicPr>
                      <p:cNvPr id="39285" name="Object 3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2653" y="1238250"/>
                        <a:ext cx="1509713"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9286" name="Object 3"/>
          <p:cNvGraphicFramePr>
            <a:graphicFrameLocks noChangeAspect="1"/>
          </p:cNvGraphicFramePr>
          <p:nvPr/>
        </p:nvGraphicFramePr>
        <p:xfrm>
          <a:off x="3117850" y="1295403"/>
          <a:ext cx="1625600" cy="936625"/>
        </p:xfrm>
        <a:graphic>
          <a:graphicData uri="http://schemas.openxmlformats.org/presentationml/2006/ole">
            <mc:AlternateContent xmlns:mc="http://schemas.openxmlformats.org/markup-compatibility/2006">
              <mc:Choice xmlns:v="urn:schemas-microsoft-com:vml" Requires="v">
                <p:oleObj name="Equation" r:id="rId6" imgW="355292" imgH="203024" progId="Equation.3">
                  <p:embed/>
                </p:oleObj>
              </mc:Choice>
              <mc:Fallback>
                <p:oleObj name="Equation" r:id="rId6" imgW="355292" imgH="203024" progId="Equation.3">
                  <p:embed/>
                  <p:pic>
                    <p:nvPicPr>
                      <p:cNvPr id="39286"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7850" y="1295403"/>
                        <a:ext cx="1625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287" name="Rectangle 16"/>
          <p:cNvSpPr txBox="1">
            <a:spLocks noChangeArrowheads="1"/>
          </p:cNvSpPr>
          <p:nvPr/>
        </p:nvSpPr>
        <p:spPr bwMode="auto">
          <a:xfrm>
            <a:off x="1981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solidFill>
                  <a:srgbClr val="000000"/>
                </a:solidFill>
                <a:latin typeface="Calibri" panose="020F0502020204030204" pitchFamily="34" charset="0"/>
              </a:rPr>
              <a:t>Image filtering</a:t>
            </a:r>
          </a:p>
        </p:txBody>
      </p:sp>
      <p:grpSp>
        <p:nvGrpSpPr>
          <p:cNvPr id="39288" name="Group 4"/>
          <p:cNvGrpSpPr>
            <a:grpSpLocks noChangeAspect="1"/>
          </p:cNvGrpSpPr>
          <p:nvPr/>
        </p:nvGrpSpPr>
        <p:grpSpPr bwMode="auto">
          <a:xfrm>
            <a:off x="9067800" y="304800"/>
            <a:ext cx="1143000" cy="973138"/>
            <a:chOff x="3799" y="2064"/>
            <a:chExt cx="1433" cy="1136"/>
          </a:xfrm>
        </p:grpSpPr>
        <p:grpSp>
          <p:nvGrpSpPr>
            <p:cNvPr id="39292" name="Group 5"/>
            <p:cNvGrpSpPr>
              <a:grpSpLocks/>
            </p:cNvGrpSpPr>
            <p:nvPr/>
          </p:nvGrpSpPr>
          <p:grpSpPr bwMode="auto">
            <a:xfrm>
              <a:off x="4080" y="2064"/>
              <a:ext cx="1152" cy="1136"/>
              <a:chOff x="144" y="144"/>
              <a:chExt cx="1152" cy="1136"/>
            </a:xfrm>
          </p:grpSpPr>
          <p:sp>
            <p:nvSpPr>
              <p:cNvPr id="39294"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9295"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9296"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9297"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9298"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9299"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9300"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9301"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9302"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39303"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9304"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9305"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9306"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9307"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9308"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9309"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9310"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39293" name="Picture 23" descr="txp_fig"/>
            <p:cNvPicPr>
              <a:picLocks noChangeAspect="1" noChangeArrowheads="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39289" name="Object 26"/>
          <p:cNvGraphicFramePr>
            <a:graphicFrameLocks noChangeAspect="1"/>
          </p:cNvGraphicFramePr>
          <p:nvPr/>
        </p:nvGraphicFramePr>
        <p:xfrm>
          <a:off x="8001003" y="533403"/>
          <a:ext cx="1020763" cy="563563"/>
        </p:xfrm>
        <a:graphic>
          <a:graphicData uri="http://schemas.openxmlformats.org/presentationml/2006/ole">
            <mc:AlternateContent xmlns:mc="http://schemas.openxmlformats.org/markup-compatibility/2006">
              <mc:Choice xmlns:v="urn:schemas-microsoft-com:vml" Requires="v">
                <p:oleObj name="Equation" r:id="rId9" imgW="368140" imgH="203112" progId="Equation.3">
                  <p:embed/>
                </p:oleObj>
              </mc:Choice>
              <mc:Fallback>
                <p:oleObj name="Equation" r:id="rId9" imgW="368140" imgH="203112" progId="Equation.3">
                  <p:embed/>
                  <p:pic>
                    <p:nvPicPr>
                      <p:cNvPr id="39289" name="Object 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01003" y="533403"/>
                        <a:ext cx="1020763"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290" name="Text Box 376"/>
          <p:cNvSpPr txBox="1">
            <a:spLocks noChangeArrowheads="1"/>
          </p:cNvSpPr>
          <p:nvPr/>
        </p:nvSpPr>
        <p:spPr bwMode="auto">
          <a:xfrm>
            <a:off x="9286878" y="6550028"/>
            <a:ext cx="1381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solidFill>
                  <a:prstClr val="black"/>
                </a:solidFill>
              </a:rPr>
              <a:t>Credit: S. Seitz</a:t>
            </a:r>
          </a:p>
        </p:txBody>
      </p:sp>
      <p:graphicFrame>
        <p:nvGraphicFramePr>
          <p:cNvPr id="39291" name="Object 5"/>
          <p:cNvGraphicFramePr>
            <a:graphicFrameLocks noChangeAspect="1"/>
          </p:cNvGraphicFramePr>
          <p:nvPr/>
        </p:nvGraphicFramePr>
        <p:xfrm>
          <a:off x="3359153" y="5943603"/>
          <a:ext cx="5091113" cy="874713"/>
        </p:xfrm>
        <a:graphic>
          <a:graphicData uri="http://schemas.openxmlformats.org/presentationml/2006/ole">
            <mc:AlternateContent xmlns:mc="http://schemas.openxmlformats.org/markup-compatibility/2006">
              <mc:Choice xmlns:v="urn:schemas-microsoft-com:vml" Requires="v">
                <p:oleObj name="Equation" r:id="rId11" imgW="2070100" imgH="355600" progId="Equation.3">
                  <p:embed/>
                </p:oleObj>
              </mc:Choice>
              <mc:Fallback>
                <p:oleObj name="Equation" r:id="rId11" imgW="2070100" imgH="355600" progId="Equation.3">
                  <p:embed/>
                  <p:pic>
                    <p:nvPicPr>
                      <p:cNvPr id="39291"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59153" y="5943603"/>
                        <a:ext cx="5091113"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653330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9315" name="Group 3"/>
          <p:cNvGraphicFramePr>
            <a:graphicFrameLocks noGrp="1"/>
          </p:cNvGraphicFramePr>
          <p:nvPr/>
        </p:nvGraphicFramePr>
        <p:xfrm>
          <a:off x="6248400" y="2286000"/>
          <a:ext cx="3581400" cy="3429002"/>
        </p:xfrm>
        <a:graphic>
          <a:graphicData uri="http://schemas.openxmlformats.org/drawingml/2006/table">
            <a:tbl>
              <a:tblPr/>
              <a:tblGrid>
                <a:gridCol w="358775">
                  <a:extLst>
                    <a:ext uri="{9D8B030D-6E8A-4147-A177-3AD203B41FA5}">
                      <a16:colId xmlns:a16="http://schemas.microsoft.com/office/drawing/2014/main" val="20000"/>
                    </a:ext>
                  </a:extLst>
                </a:gridCol>
                <a:gridCol w="358775">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8775">
                  <a:extLst>
                    <a:ext uri="{9D8B030D-6E8A-4147-A177-3AD203B41FA5}">
                      <a16:colId xmlns:a16="http://schemas.microsoft.com/office/drawing/2014/main" val="20003"/>
                    </a:ext>
                  </a:extLst>
                </a:gridCol>
                <a:gridCol w="358775">
                  <a:extLst>
                    <a:ext uri="{9D8B030D-6E8A-4147-A177-3AD203B41FA5}">
                      <a16:colId xmlns:a16="http://schemas.microsoft.com/office/drawing/2014/main" val="20004"/>
                    </a:ext>
                  </a:extLst>
                </a:gridCol>
                <a:gridCol w="358775">
                  <a:extLst>
                    <a:ext uri="{9D8B030D-6E8A-4147-A177-3AD203B41FA5}">
                      <a16:colId xmlns:a16="http://schemas.microsoft.com/office/drawing/2014/main" val="20005"/>
                    </a:ext>
                  </a:extLst>
                </a:gridCol>
                <a:gridCol w="358775">
                  <a:extLst>
                    <a:ext uri="{9D8B030D-6E8A-4147-A177-3AD203B41FA5}">
                      <a16:colId xmlns:a16="http://schemas.microsoft.com/office/drawing/2014/main" val="20006"/>
                    </a:ext>
                  </a:extLst>
                </a:gridCol>
                <a:gridCol w="355600">
                  <a:extLst>
                    <a:ext uri="{9D8B030D-6E8A-4147-A177-3AD203B41FA5}">
                      <a16:colId xmlns:a16="http://schemas.microsoft.com/office/drawing/2014/main" val="20007"/>
                    </a:ext>
                  </a:extLst>
                </a:gridCol>
                <a:gridCol w="358775">
                  <a:extLst>
                    <a:ext uri="{9D8B030D-6E8A-4147-A177-3AD203B41FA5}">
                      <a16:colId xmlns:a16="http://schemas.microsoft.com/office/drawing/2014/main" val="20008"/>
                    </a:ext>
                  </a:extLst>
                </a:gridCol>
                <a:gridCol w="358775">
                  <a:extLst>
                    <a:ext uri="{9D8B030D-6E8A-4147-A177-3AD203B41FA5}">
                      <a16:colId xmlns:a16="http://schemas.microsoft.com/office/drawing/2014/main" val="20009"/>
                    </a:ext>
                  </a:extLst>
                </a:gridCol>
              </a:tblGrid>
              <a:tr h="328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0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57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8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40061" name="Rectangle 127"/>
          <p:cNvSpPr>
            <a:spLocks noChangeArrowheads="1"/>
          </p:cNvSpPr>
          <p:nvPr/>
        </p:nvSpPr>
        <p:spPr bwMode="auto">
          <a:xfrm>
            <a:off x="8001000" y="2590800"/>
            <a:ext cx="381000" cy="381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269440" name="Group 128"/>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9"/>
                  </a:ext>
                </a:extLst>
              </a:tr>
            </a:tbl>
          </a:graphicData>
        </a:graphic>
      </p:graphicFrame>
      <p:sp>
        <p:nvSpPr>
          <p:cNvPr id="40185" name="Rectangle 252"/>
          <p:cNvSpPr>
            <a:spLocks noChangeArrowheads="1"/>
          </p:cNvSpPr>
          <p:nvPr/>
        </p:nvSpPr>
        <p:spPr bwMode="auto">
          <a:xfrm>
            <a:off x="3657600" y="2286000"/>
            <a:ext cx="1066800" cy="990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40186" name="Object 381"/>
          <p:cNvGraphicFramePr>
            <a:graphicFrameLocks noChangeAspect="1"/>
          </p:cNvGraphicFramePr>
          <p:nvPr/>
        </p:nvGraphicFramePr>
        <p:xfrm>
          <a:off x="7232653" y="1238250"/>
          <a:ext cx="1509713" cy="935038"/>
        </p:xfrm>
        <a:graphic>
          <a:graphicData uri="http://schemas.openxmlformats.org/presentationml/2006/ole">
            <mc:AlternateContent xmlns:mc="http://schemas.openxmlformats.org/markup-compatibility/2006">
              <mc:Choice xmlns:v="urn:schemas-microsoft-com:vml" Requires="v">
                <p:oleObj name="Equation" r:id="rId4" imgW="330057" imgH="203112" progId="Equation.3">
                  <p:embed/>
                </p:oleObj>
              </mc:Choice>
              <mc:Fallback>
                <p:oleObj name="Equation" r:id="rId4" imgW="330057" imgH="203112" progId="Equation.3">
                  <p:embed/>
                  <p:pic>
                    <p:nvPicPr>
                      <p:cNvPr id="40186" name="Object 3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2653" y="1238250"/>
                        <a:ext cx="1509713"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187" name="Object 3"/>
          <p:cNvGraphicFramePr>
            <a:graphicFrameLocks noChangeAspect="1"/>
          </p:cNvGraphicFramePr>
          <p:nvPr/>
        </p:nvGraphicFramePr>
        <p:xfrm>
          <a:off x="3117850" y="1295403"/>
          <a:ext cx="1625600" cy="936625"/>
        </p:xfrm>
        <a:graphic>
          <a:graphicData uri="http://schemas.openxmlformats.org/presentationml/2006/ole">
            <mc:AlternateContent xmlns:mc="http://schemas.openxmlformats.org/markup-compatibility/2006">
              <mc:Choice xmlns:v="urn:schemas-microsoft-com:vml" Requires="v">
                <p:oleObj name="Equation" r:id="rId6" imgW="355292" imgH="203024" progId="Equation.3">
                  <p:embed/>
                </p:oleObj>
              </mc:Choice>
              <mc:Fallback>
                <p:oleObj name="Equation" r:id="rId6" imgW="355292" imgH="203024" progId="Equation.3">
                  <p:embed/>
                  <p:pic>
                    <p:nvPicPr>
                      <p:cNvPr id="40187"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7850" y="1295403"/>
                        <a:ext cx="1625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188" name="Rectangle 16"/>
          <p:cNvSpPr txBox="1">
            <a:spLocks noChangeArrowheads="1"/>
          </p:cNvSpPr>
          <p:nvPr/>
        </p:nvSpPr>
        <p:spPr bwMode="auto">
          <a:xfrm>
            <a:off x="1981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solidFill>
                  <a:srgbClr val="000000"/>
                </a:solidFill>
                <a:latin typeface="Calibri" panose="020F0502020204030204" pitchFamily="34" charset="0"/>
              </a:rPr>
              <a:t>Image filtering</a:t>
            </a:r>
          </a:p>
        </p:txBody>
      </p:sp>
      <p:grpSp>
        <p:nvGrpSpPr>
          <p:cNvPr id="40189" name="Group 4"/>
          <p:cNvGrpSpPr>
            <a:grpSpLocks noChangeAspect="1"/>
          </p:cNvGrpSpPr>
          <p:nvPr/>
        </p:nvGrpSpPr>
        <p:grpSpPr bwMode="auto">
          <a:xfrm>
            <a:off x="9067800" y="304800"/>
            <a:ext cx="1143000" cy="973138"/>
            <a:chOff x="3799" y="2064"/>
            <a:chExt cx="1433" cy="1136"/>
          </a:xfrm>
        </p:grpSpPr>
        <p:grpSp>
          <p:nvGrpSpPr>
            <p:cNvPr id="40193" name="Group 5"/>
            <p:cNvGrpSpPr>
              <a:grpSpLocks/>
            </p:cNvGrpSpPr>
            <p:nvPr/>
          </p:nvGrpSpPr>
          <p:grpSpPr bwMode="auto">
            <a:xfrm>
              <a:off x="4080" y="2064"/>
              <a:ext cx="1152" cy="1136"/>
              <a:chOff x="144" y="144"/>
              <a:chExt cx="1152" cy="1136"/>
            </a:xfrm>
          </p:grpSpPr>
          <p:sp>
            <p:nvSpPr>
              <p:cNvPr id="40195"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0196"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0197"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0198"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0199"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0200"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0201"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0202"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0203"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0204"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0205"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0206"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0207"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0208"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0209"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0210"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0211"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40194" name="Picture 23" descr="txp_fig"/>
            <p:cNvPicPr>
              <a:picLocks noChangeAspect="1" noChangeArrowheads="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40190" name="Object 26"/>
          <p:cNvGraphicFramePr>
            <a:graphicFrameLocks noChangeAspect="1"/>
          </p:cNvGraphicFramePr>
          <p:nvPr/>
        </p:nvGraphicFramePr>
        <p:xfrm>
          <a:off x="8001003" y="533403"/>
          <a:ext cx="1020763" cy="563563"/>
        </p:xfrm>
        <a:graphic>
          <a:graphicData uri="http://schemas.openxmlformats.org/presentationml/2006/ole">
            <mc:AlternateContent xmlns:mc="http://schemas.openxmlformats.org/markup-compatibility/2006">
              <mc:Choice xmlns:v="urn:schemas-microsoft-com:vml" Requires="v">
                <p:oleObj name="Equation" r:id="rId9" imgW="368140" imgH="203112" progId="Equation.3">
                  <p:embed/>
                </p:oleObj>
              </mc:Choice>
              <mc:Fallback>
                <p:oleObj name="Equation" r:id="rId9" imgW="368140" imgH="203112" progId="Equation.3">
                  <p:embed/>
                  <p:pic>
                    <p:nvPicPr>
                      <p:cNvPr id="40190" name="Object 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01003" y="533403"/>
                        <a:ext cx="1020763"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191" name="Text Box 376"/>
          <p:cNvSpPr txBox="1">
            <a:spLocks noChangeArrowheads="1"/>
          </p:cNvSpPr>
          <p:nvPr/>
        </p:nvSpPr>
        <p:spPr bwMode="auto">
          <a:xfrm>
            <a:off x="9286878" y="6550028"/>
            <a:ext cx="1381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solidFill>
                  <a:prstClr val="black"/>
                </a:solidFill>
              </a:rPr>
              <a:t>Credit: S. Seitz</a:t>
            </a:r>
          </a:p>
        </p:txBody>
      </p:sp>
      <p:graphicFrame>
        <p:nvGraphicFramePr>
          <p:cNvPr id="40192" name="Object 5"/>
          <p:cNvGraphicFramePr>
            <a:graphicFrameLocks noChangeAspect="1"/>
          </p:cNvGraphicFramePr>
          <p:nvPr/>
        </p:nvGraphicFramePr>
        <p:xfrm>
          <a:off x="3359153" y="5943603"/>
          <a:ext cx="5091113" cy="874713"/>
        </p:xfrm>
        <a:graphic>
          <a:graphicData uri="http://schemas.openxmlformats.org/presentationml/2006/ole">
            <mc:AlternateContent xmlns:mc="http://schemas.openxmlformats.org/markup-compatibility/2006">
              <mc:Choice xmlns:v="urn:schemas-microsoft-com:vml" Requires="v">
                <p:oleObj name="Equation" r:id="rId11" imgW="2070100" imgH="355600" progId="Equation.3">
                  <p:embed/>
                </p:oleObj>
              </mc:Choice>
              <mc:Fallback>
                <p:oleObj name="Equation" r:id="rId11" imgW="2070100" imgH="355600" progId="Equation.3">
                  <p:embed/>
                  <p:pic>
                    <p:nvPicPr>
                      <p:cNvPr id="40192"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59153" y="5943603"/>
                        <a:ext cx="5091113"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8407249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9315" name="Group 3"/>
          <p:cNvGraphicFramePr>
            <a:graphicFrameLocks noGrp="1"/>
          </p:cNvGraphicFramePr>
          <p:nvPr/>
        </p:nvGraphicFramePr>
        <p:xfrm>
          <a:off x="6248400" y="2286000"/>
          <a:ext cx="3581400" cy="3429002"/>
        </p:xfrm>
        <a:graphic>
          <a:graphicData uri="http://schemas.openxmlformats.org/drawingml/2006/table">
            <a:tbl>
              <a:tblPr/>
              <a:tblGrid>
                <a:gridCol w="358775">
                  <a:extLst>
                    <a:ext uri="{9D8B030D-6E8A-4147-A177-3AD203B41FA5}">
                      <a16:colId xmlns:a16="http://schemas.microsoft.com/office/drawing/2014/main" val="20000"/>
                    </a:ext>
                  </a:extLst>
                </a:gridCol>
                <a:gridCol w="358775">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8775">
                  <a:extLst>
                    <a:ext uri="{9D8B030D-6E8A-4147-A177-3AD203B41FA5}">
                      <a16:colId xmlns:a16="http://schemas.microsoft.com/office/drawing/2014/main" val="20003"/>
                    </a:ext>
                  </a:extLst>
                </a:gridCol>
                <a:gridCol w="358775">
                  <a:extLst>
                    <a:ext uri="{9D8B030D-6E8A-4147-A177-3AD203B41FA5}">
                      <a16:colId xmlns:a16="http://schemas.microsoft.com/office/drawing/2014/main" val="20004"/>
                    </a:ext>
                  </a:extLst>
                </a:gridCol>
                <a:gridCol w="358775">
                  <a:extLst>
                    <a:ext uri="{9D8B030D-6E8A-4147-A177-3AD203B41FA5}">
                      <a16:colId xmlns:a16="http://schemas.microsoft.com/office/drawing/2014/main" val="20005"/>
                    </a:ext>
                  </a:extLst>
                </a:gridCol>
                <a:gridCol w="358775">
                  <a:extLst>
                    <a:ext uri="{9D8B030D-6E8A-4147-A177-3AD203B41FA5}">
                      <a16:colId xmlns:a16="http://schemas.microsoft.com/office/drawing/2014/main" val="20006"/>
                    </a:ext>
                  </a:extLst>
                </a:gridCol>
                <a:gridCol w="355600">
                  <a:extLst>
                    <a:ext uri="{9D8B030D-6E8A-4147-A177-3AD203B41FA5}">
                      <a16:colId xmlns:a16="http://schemas.microsoft.com/office/drawing/2014/main" val="20007"/>
                    </a:ext>
                  </a:extLst>
                </a:gridCol>
                <a:gridCol w="358775">
                  <a:extLst>
                    <a:ext uri="{9D8B030D-6E8A-4147-A177-3AD203B41FA5}">
                      <a16:colId xmlns:a16="http://schemas.microsoft.com/office/drawing/2014/main" val="20008"/>
                    </a:ext>
                  </a:extLst>
                </a:gridCol>
                <a:gridCol w="358775">
                  <a:extLst>
                    <a:ext uri="{9D8B030D-6E8A-4147-A177-3AD203B41FA5}">
                      <a16:colId xmlns:a16="http://schemas.microsoft.com/office/drawing/2014/main" val="20009"/>
                    </a:ext>
                  </a:extLst>
                </a:gridCol>
              </a:tblGrid>
              <a:tr h="328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0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57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8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41085" name="Rectangle 127"/>
          <p:cNvSpPr>
            <a:spLocks noChangeArrowheads="1"/>
          </p:cNvSpPr>
          <p:nvPr/>
        </p:nvSpPr>
        <p:spPr bwMode="auto">
          <a:xfrm>
            <a:off x="7678728" y="4331752"/>
            <a:ext cx="381000" cy="381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269440" name="Group 128"/>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9"/>
                  </a:ext>
                </a:extLst>
              </a:tr>
            </a:tbl>
          </a:graphicData>
        </a:graphic>
      </p:graphicFrame>
      <p:sp>
        <p:nvSpPr>
          <p:cNvPr id="41209" name="Rectangle 252"/>
          <p:cNvSpPr>
            <a:spLocks noChangeArrowheads="1"/>
          </p:cNvSpPr>
          <p:nvPr/>
        </p:nvSpPr>
        <p:spPr bwMode="auto">
          <a:xfrm>
            <a:off x="3313629" y="3996780"/>
            <a:ext cx="1066800" cy="990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41210" name="Object 381"/>
          <p:cNvGraphicFramePr>
            <a:graphicFrameLocks noChangeAspect="1"/>
          </p:cNvGraphicFramePr>
          <p:nvPr/>
        </p:nvGraphicFramePr>
        <p:xfrm>
          <a:off x="7232653" y="1238250"/>
          <a:ext cx="1509713" cy="935038"/>
        </p:xfrm>
        <a:graphic>
          <a:graphicData uri="http://schemas.openxmlformats.org/presentationml/2006/ole">
            <mc:AlternateContent xmlns:mc="http://schemas.openxmlformats.org/markup-compatibility/2006">
              <mc:Choice xmlns:v="urn:schemas-microsoft-com:vml" Requires="v">
                <p:oleObj name="Equation" r:id="rId4" imgW="330057" imgH="203112" progId="Equation.3">
                  <p:embed/>
                </p:oleObj>
              </mc:Choice>
              <mc:Fallback>
                <p:oleObj name="Equation" r:id="rId4" imgW="330057" imgH="203112" progId="Equation.3">
                  <p:embed/>
                  <p:pic>
                    <p:nvPicPr>
                      <p:cNvPr id="41210" name="Object 3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2653" y="1238250"/>
                        <a:ext cx="1509713"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211" name="Object 3"/>
          <p:cNvGraphicFramePr>
            <a:graphicFrameLocks noChangeAspect="1"/>
          </p:cNvGraphicFramePr>
          <p:nvPr/>
        </p:nvGraphicFramePr>
        <p:xfrm>
          <a:off x="3117850" y="1295403"/>
          <a:ext cx="1625600" cy="936625"/>
        </p:xfrm>
        <a:graphic>
          <a:graphicData uri="http://schemas.openxmlformats.org/presentationml/2006/ole">
            <mc:AlternateContent xmlns:mc="http://schemas.openxmlformats.org/markup-compatibility/2006">
              <mc:Choice xmlns:v="urn:schemas-microsoft-com:vml" Requires="v">
                <p:oleObj name="Equation" r:id="rId6" imgW="355292" imgH="203024" progId="Equation.3">
                  <p:embed/>
                </p:oleObj>
              </mc:Choice>
              <mc:Fallback>
                <p:oleObj name="Equation" r:id="rId6" imgW="355292" imgH="203024" progId="Equation.3">
                  <p:embed/>
                  <p:pic>
                    <p:nvPicPr>
                      <p:cNvPr id="41211"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7850" y="1295403"/>
                        <a:ext cx="1625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212" name="Rectangle 16"/>
          <p:cNvSpPr txBox="1">
            <a:spLocks noChangeArrowheads="1"/>
          </p:cNvSpPr>
          <p:nvPr/>
        </p:nvSpPr>
        <p:spPr bwMode="auto">
          <a:xfrm>
            <a:off x="1981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solidFill>
                  <a:srgbClr val="000000"/>
                </a:solidFill>
                <a:latin typeface="Calibri" panose="020F0502020204030204" pitchFamily="34" charset="0"/>
              </a:rPr>
              <a:t>Image filtering</a:t>
            </a:r>
          </a:p>
        </p:txBody>
      </p:sp>
      <p:grpSp>
        <p:nvGrpSpPr>
          <p:cNvPr id="41213" name="Group 4"/>
          <p:cNvGrpSpPr>
            <a:grpSpLocks noChangeAspect="1"/>
          </p:cNvGrpSpPr>
          <p:nvPr/>
        </p:nvGrpSpPr>
        <p:grpSpPr bwMode="auto">
          <a:xfrm>
            <a:off x="9067800" y="304800"/>
            <a:ext cx="1143000" cy="973138"/>
            <a:chOff x="3799" y="2064"/>
            <a:chExt cx="1433" cy="1136"/>
          </a:xfrm>
        </p:grpSpPr>
        <p:grpSp>
          <p:nvGrpSpPr>
            <p:cNvPr id="41218" name="Group 5"/>
            <p:cNvGrpSpPr>
              <a:grpSpLocks/>
            </p:cNvGrpSpPr>
            <p:nvPr/>
          </p:nvGrpSpPr>
          <p:grpSpPr bwMode="auto">
            <a:xfrm>
              <a:off x="4080" y="2064"/>
              <a:ext cx="1152" cy="1136"/>
              <a:chOff x="144" y="144"/>
              <a:chExt cx="1152" cy="1136"/>
            </a:xfrm>
          </p:grpSpPr>
          <p:sp>
            <p:nvSpPr>
              <p:cNvPr id="41220"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1221"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1222"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1223"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1224"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1225"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1226"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1227"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1228"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1229"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1230"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1231"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1232"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1233"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1234"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1235"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1236"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41219" name="Picture 23" descr="txp_fig"/>
            <p:cNvPicPr>
              <a:picLocks noChangeAspect="1" noChangeArrowheads="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41214" name="Object 26"/>
          <p:cNvGraphicFramePr>
            <a:graphicFrameLocks noChangeAspect="1"/>
          </p:cNvGraphicFramePr>
          <p:nvPr/>
        </p:nvGraphicFramePr>
        <p:xfrm>
          <a:off x="8001003" y="533403"/>
          <a:ext cx="1020763" cy="563563"/>
        </p:xfrm>
        <a:graphic>
          <a:graphicData uri="http://schemas.openxmlformats.org/presentationml/2006/ole">
            <mc:AlternateContent xmlns:mc="http://schemas.openxmlformats.org/markup-compatibility/2006">
              <mc:Choice xmlns:v="urn:schemas-microsoft-com:vml" Requires="v">
                <p:oleObj name="Equation" r:id="rId9" imgW="368140" imgH="203112" progId="Equation.3">
                  <p:embed/>
                </p:oleObj>
              </mc:Choice>
              <mc:Fallback>
                <p:oleObj name="Equation" r:id="rId9" imgW="368140" imgH="203112" progId="Equation.3">
                  <p:embed/>
                  <p:pic>
                    <p:nvPicPr>
                      <p:cNvPr id="41214" name="Object 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01003" y="533403"/>
                        <a:ext cx="1020763"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215" name="Text Box 376"/>
          <p:cNvSpPr txBox="1">
            <a:spLocks noChangeArrowheads="1"/>
          </p:cNvSpPr>
          <p:nvPr/>
        </p:nvSpPr>
        <p:spPr bwMode="auto">
          <a:xfrm>
            <a:off x="9286878" y="6550028"/>
            <a:ext cx="1381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solidFill>
                  <a:prstClr val="black"/>
                </a:solidFill>
              </a:rPr>
              <a:t>Credit: S. Seitz</a:t>
            </a:r>
          </a:p>
        </p:txBody>
      </p:sp>
      <p:sp>
        <p:nvSpPr>
          <p:cNvPr id="41216" name="TextBox 31"/>
          <p:cNvSpPr txBox="1">
            <a:spLocks noChangeArrowheads="1"/>
          </p:cNvSpPr>
          <p:nvPr/>
        </p:nvSpPr>
        <p:spPr bwMode="auto">
          <a:xfrm>
            <a:off x="7740650" y="4351341"/>
            <a:ext cx="292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dirty="0">
                <a:solidFill>
                  <a:prstClr val="black"/>
                </a:solidFill>
                <a:latin typeface="+mn-lt"/>
              </a:rPr>
              <a:t>?</a:t>
            </a:r>
          </a:p>
        </p:txBody>
      </p:sp>
      <p:graphicFrame>
        <p:nvGraphicFramePr>
          <p:cNvPr id="41217" name="Object 5"/>
          <p:cNvGraphicFramePr>
            <a:graphicFrameLocks noChangeAspect="1"/>
          </p:cNvGraphicFramePr>
          <p:nvPr/>
        </p:nvGraphicFramePr>
        <p:xfrm>
          <a:off x="3359153" y="5943603"/>
          <a:ext cx="5091113" cy="874713"/>
        </p:xfrm>
        <a:graphic>
          <a:graphicData uri="http://schemas.openxmlformats.org/presentationml/2006/ole">
            <mc:AlternateContent xmlns:mc="http://schemas.openxmlformats.org/markup-compatibility/2006">
              <mc:Choice xmlns:v="urn:schemas-microsoft-com:vml" Requires="v">
                <p:oleObj name="Equation" r:id="rId11" imgW="2070100" imgH="355600" progId="Equation.3">
                  <p:embed/>
                </p:oleObj>
              </mc:Choice>
              <mc:Fallback>
                <p:oleObj name="Equation" r:id="rId11" imgW="2070100" imgH="355600" progId="Equation.3">
                  <p:embed/>
                  <p:pic>
                    <p:nvPicPr>
                      <p:cNvPr id="41217"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59153" y="5943603"/>
                        <a:ext cx="5091113"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44357947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9315" name="Group 3"/>
          <p:cNvGraphicFramePr>
            <a:graphicFrameLocks noGrp="1"/>
          </p:cNvGraphicFramePr>
          <p:nvPr/>
        </p:nvGraphicFramePr>
        <p:xfrm>
          <a:off x="6248400" y="2286000"/>
          <a:ext cx="3581400" cy="3429002"/>
        </p:xfrm>
        <a:graphic>
          <a:graphicData uri="http://schemas.openxmlformats.org/drawingml/2006/table">
            <a:tbl>
              <a:tblPr/>
              <a:tblGrid>
                <a:gridCol w="358775">
                  <a:extLst>
                    <a:ext uri="{9D8B030D-6E8A-4147-A177-3AD203B41FA5}">
                      <a16:colId xmlns:a16="http://schemas.microsoft.com/office/drawing/2014/main" val="20000"/>
                    </a:ext>
                  </a:extLst>
                </a:gridCol>
                <a:gridCol w="358775">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8775">
                  <a:extLst>
                    <a:ext uri="{9D8B030D-6E8A-4147-A177-3AD203B41FA5}">
                      <a16:colId xmlns:a16="http://schemas.microsoft.com/office/drawing/2014/main" val="20003"/>
                    </a:ext>
                  </a:extLst>
                </a:gridCol>
                <a:gridCol w="358775">
                  <a:extLst>
                    <a:ext uri="{9D8B030D-6E8A-4147-A177-3AD203B41FA5}">
                      <a16:colId xmlns:a16="http://schemas.microsoft.com/office/drawing/2014/main" val="20004"/>
                    </a:ext>
                  </a:extLst>
                </a:gridCol>
                <a:gridCol w="358775">
                  <a:extLst>
                    <a:ext uri="{9D8B030D-6E8A-4147-A177-3AD203B41FA5}">
                      <a16:colId xmlns:a16="http://schemas.microsoft.com/office/drawing/2014/main" val="20005"/>
                    </a:ext>
                  </a:extLst>
                </a:gridCol>
                <a:gridCol w="358775">
                  <a:extLst>
                    <a:ext uri="{9D8B030D-6E8A-4147-A177-3AD203B41FA5}">
                      <a16:colId xmlns:a16="http://schemas.microsoft.com/office/drawing/2014/main" val="20006"/>
                    </a:ext>
                  </a:extLst>
                </a:gridCol>
                <a:gridCol w="355600">
                  <a:extLst>
                    <a:ext uri="{9D8B030D-6E8A-4147-A177-3AD203B41FA5}">
                      <a16:colId xmlns:a16="http://schemas.microsoft.com/office/drawing/2014/main" val="20007"/>
                    </a:ext>
                  </a:extLst>
                </a:gridCol>
                <a:gridCol w="358775">
                  <a:extLst>
                    <a:ext uri="{9D8B030D-6E8A-4147-A177-3AD203B41FA5}">
                      <a16:colId xmlns:a16="http://schemas.microsoft.com/office/drawing/2014/main" val="20008"/>
                    </a:ext>
                  </a:extLst>
                </a:gridCol>
                <a:gridCol w="358775">
                  <a:extLst>
                    <a:ext uri="{9D8B030D-6E8A-4147-A177-3AD203B41FA5}">
                      <a16:colId xmlns:a16="http://schemas.microsoft.com/office/drawing/2014/main" val="20009"/>
                    </a:ext>
                  </a:extLst>
                </a:gridCol>
              </a:tblGrid>
              <a:tr h="3286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dirty="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03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57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8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dirty="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50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
        <p:nvSpPr>
          <p:cNvPr id="42109" name="Rectangle 127"/>
          <p:cNvSpPr>
            <a:spLocks noChangeArrowheads="1"/>
          </p:cNvSpPr>
          <p:nvPr/>
        </p:nvSpPr>
        <p:spPr bwMode="auto">
          <a:xfrm>
            <a:off x="8382000" y="3657600"/>
            <a:ext cx="381000" cy="381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269440" name="Group 128"/>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dirty="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9"/>
                  </a:ext>
                </a:extLst>
              </a:tr>
            </a:tbl>
          </a:graphicData>
        </a:graphic>
      </p:graphicFrame>
      <p:sp>
        <p:nvSpPr>
          <p:cNvPr id="42233" name="Rectangle 252"/>
          <p:cNvSpPr>
            <a:spLocks noChangeArrowheads="1"/>
          </p:cNvSpPr>
          <p:nvPr/>
        </p:nvSpPr>
        <p:spPr bwMode="auto">
          <a:xfrm>
            <a:off x="4026952" y="3329504"/>
            <a:ext cx="1066800" cy="9906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graphicFrame>
        <p:nvGraphicFramePr>
          <p:cNvPr id="42234" name="Object 381"/>
          <p:cNvGraphicFramePr>
            <a:graphicFrameLocks noChangeAspect="1"/>
          </p:cNvGraphicFramePr>
          <p:nvPr/>
        </p:nvGraphicFramePr>
        <p:xfrm>
          <a:off x="7232653" y="1238250"/>
          <a:ext cx="1509713" cy="935038"/>
        </p:xfrm>
        <a:graphic>
          <a:graphicData uri="http://schemas.openxmlformats.org/presentationml/2006/ole">
            <mc:AlternateContent xmlns:mc="http://schemas.openxmlformats.org/markup-compatibility/2006">
              <mc:Choice xmlns:v="urn:schemas-microsoft-com:vml" Requires="v">
                <p:oleObj name="Equation" r:id="rId4" imgW="330057" imgH="203112" progId="Equation.3">
                  <p:embed/>
                </p:oleObj>
              </mc:Choice>
              <mc:Fallback>
                <p:oleObj name="Equation" r:id="rId4" imgW="330057" imgH="203112" progId="Equation.3">
                  <p:embed/>
                  <p:pic>
                    <p:nvPicPr>
                      <p:cNvPr id="42234" name="Object 3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2653" y="1238250"/>
                        <a:ext cx="1509713"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2235" name="Object 3"/>
          <p:cNvGraphicFramePr>
            <a:graphicFrameLocks noChangeAspect="1"/>
          </p:cNvGraphicFramePr>
          <p:nvPr/>
        </p:nvGraphicFramePr>
        <p:xfrm>
          <a:off x="3117850" y="1295403"/>
          <a:ext cx="1625600" cy="936625"/>
        </p:xfrm>
        <a:graphic>
          <a:graphicData uri="http://schemas.openxmlformats.org/presentationml/2006/ole">
            <mc:AlternateContent xmlns:mc="http://schemas.openxmlformats.org/markup-compatibility/2006">
              <mc:Choice xmlns:v="urn:schemas-microsoft-com:vml" Requires="v">
                <p:oleObj name="Equation" r:id="rId6" imgW="355292" imgH="203024" progId="Equation.3">
                  <p:embed/>
                </p:oleObj>
              </mc:Choice>
              <mc:Fallback>
                <p:oleObj name="Equation" r:id="rId6" imgW="355292" imgH="203024" progId="Equation.3">
                  <p:embed/>
                  <p:pic>
                    <p:nvPicPr>
                      <p:cNvPr id="42235"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7850" y="1295403"/>
                        <a:ext cx="1625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2236" name="Rectangle 16"/>
          <p:cNvSpPr txBox="1">
            <a:spLocks noChangeArrowheads="1"/>
          </p:cNvSpPr>
          <p:nvPr/>
        </p:nvSpPr>
        <p:spPr bwMode="auto">
          <a:xfrm>
            <a:off x="1981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solidFill>
                  <a:srgbClr val="000000"/>
                </a:solidFill>
                <a:latin typeface="Calibri" panose="020F0502020204030204" pitchFamily="34" charset="0"/>
              </a:rPr>
              <a:t>Image filtering</a:t>
            </a:r>
          </a:p>
        </p:txBody>
      </p:sp>
      <p:grpSp>
        <p:nvGrpSpPr>
          <p:cNvPr id="42237" name="Group 4"/>
          <p:cNvGrpSpPr>
            <a:grpSpLocks noChangeAspect="1"/>
          </p:cNvGrpSpPr>
          <p:nvPr/>
        </p:nvGrpSpPr>
        <p:grpSpPr bwMode="auto">
          <a:xfrm>
            <a:off x="9067800" y="304800"/>
            <a:ext cx="1143000" cy="973138"/>
            <a:chOff x="3799" y="2064"/>
            <a:chExt cx="1433" cy="1136"/>
          </a:xfrm>
        </p:grpSpPr>
        <p:grpSp>
          <p:nvGrpSpPr>
            <p:cNvPr id="42242" name="Group 5"/>
            <p:cNvGrpSpPr>
              <a:grpSpLocks/>
            </p:cNvGrpSpPr>
            <p:nvPr/>
          </p:nvGrpSpPr>
          <p:grpSpPr bwMode="auto">
            <a:xfrm>
              <a:off x="4080" y="2064"/>
              <a:ext cx="1152" cy="1136"/>
              <a:chOff x="144" y="144"/>
              <a:chExt cx="1152" cy="1136"/>
            </a:xfrm>
          </p:grpSpPr>
          <p:sp>
            <p:nvSpPr>
              <p:cNvPr id="42244"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2245"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2246"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2247"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2248"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2249"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2250"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2251"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2252"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2253"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2254"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2255"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2256"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2257"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2258"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2259"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2260"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42243" name="Picture 23" descr="txp_fig"/>
            <p:cNvPicPr>
              <a:picLocks noChangeAspect="1" noChangeArrowheads="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42238" name="Object 26"/>
          <p:cNvGraphicFramePr>
            <a:graphicFrameLocks noChangeAspect="1"/>
          </p:cNvGraphicFramePr>
          <p:nvPr/>
        </p:nvGraphicFramePr>
        <p:xfrm>
          <a:off x="8001003" y="533403"/>
          <a:ext cx="1020763" cy="563563"/>
        </p:xfrm>
        <a:graphic>
          <a:graphicData uri="http://schemas.openxmlformats.org/presentationml/2006/ole">
            <mc:AlternateContent xmlns:mc="http://schemas.openxmlformats.org/markup-compatibility/2006">
              <mc:Choice xmlns:v="urn:schemas-microsoft-com:vml" Requires="v">
                <p:oleObj name="Equation" r:id="rId9" imgW="368140" imgH="203112" progId="Equation.3">
                  <p:embed/>
                </p:oleObj>
              </mc:Choice>
              <mc:Fallback>
                <p:oleObj name="Equation" r:id="rId9" imgW="368140" imgH="203112" progId="Equation.3">
                  <p:embed/>
                  <p:pic>
                    <p:nvPicPr>
                      <p:cNvPr id="42238" name="Object 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01003" y="533403"/>
                        <a:ext cx="1020763"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2239" name="Text Box 376"/>
          <p:cNvSpPr txBox="1">
            <a:spLocks noChangeArrowheads="1"/>
          </p:cNvSpPr>
          <p:nvPr/>
        </p:nvSpPr>
        <p:spPr bwMode="auto">
          <a:xfrm>
            <a:off x="9286878" y="6550028"/>
            <a:ext cx="1381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solidFill>
                  <a:prstClr val="black"/>
                </a:solidFill>
              </a:rPr>
              <a:t>Credit: S. Seitz</a:t>
            </a:r>
          </a:p>
        </p:txBody>
      </p:sp>
      <p:sp>
        <p:nvSpPr>
          <p:cNvPr id="42240" name="TextBox 31"/>
          <p:cNvSpPr txBox="1">
            <a:spLocks noChangeArrowheads="1"/>
          </p:cNvSpPr>
          <p:nvPr/>
        </p:nvSpPr>
        <p:spPr bwMode="auto">
          <a:xfrm>
            <a:off x="8382000" y="3657600"/>
            <a:ext cx="292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dirty="0">
                <a:solidFill>
                  <a:prstClr val="black"/>
                </a:solidFill>
                <a:latin typeface="+mn-lt"/>
              </a:rPr>
              <a:t>?</a:t>
            </a:r>
          </a:p>
        </p:txBody>
      </p:sp>
      <p:graphicFrame>
        <p:nvGraphicFramePr>
          <p:cNvPr id="42241" name="Object 5"/>
          <p:cNvGraphicFramePr>
            <a:graphicFrameLocks noChangeAspect="1"/>
          </p:cNvGraphicFramePr>
          <p:nvPr/>
        </p:nvGraphicFramePr>
        <p:xfrm>
          <a:off x="3359153" y="5943603"/>
          <a:ext cx="5091113" cy="874713"/>
        </p:xfrm>
        <a:graphic>
          <a:graphicData uri="http://schemas.openxmlformats.org/presentationml/2006/ole">
            <mc:AlternateContent xmlns:mc="http://schemas.openxmlformats.org/markup-compatibility/2006">
              <mc:Choice xmlns:v="urn:schemas-microsoft-com:vml" Requires="v">
                <p:oleObj name="Equation" r:id="rId11" imgW="2070100" imgH="355600" progId="Equation.3">
                  <p:embed/>
                </p:oleObj>
              </mc:Choice>
              <mc:Fallback>
                <p:oleObj name="Equation" r:id="rId11" imgW="2070100" imgH="355600" progId="Equation.3">
                  <p:embed/>
                  <p:pic>
                    <p:nvPicPr>
                      <p:cNvPr id="42241"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59153" y="5943603"/>
                        <a:ext cx="5091113"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0299643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1363" name="Group 3"/>
          <p:cNvGraphicFramePr>
            <a:graphicFrameLocks noGrp="1"/>
          </p:cNvGraphicFramePr>
          <p:nvPr/>
        </p:nvGraphicFramePr>
        <p:xfrm>
          <a:off x="2235200" y="2287588"/>
          <a:ext cx="3556000" cy="3424238"/>
        </p:xfrm>
        <a:graphic>
          <a:graphicData uri="http://schemas.openxmlformats.org/drawingml/2006/table">
            <a:tbl>
              <a:tblPr/>
              <a:tblGrid>
                <a:gridCol w="355600">
                  <a:extLst>
                    <a:ext uri="{9D8B030D-6E8A-4147-A177-3AD203B41FA5}">
                      <a16:colId xmlns:a16="http://schemas.microsoft.com/office/drawing/2014/main" val="20000"/>
                    </a:ext>
                  </a:extLst>
                </a:gridCol>
                <a:gridCol w="355600">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55600">
                  <a:extLst>
                    <a:ext uri="{9D8B030D-6E8A-4147-A177-3AD203B41FA5}">
                      <a16:colId xmlns:a16="http://schemas.microsoft.com/office/drawing/2014/main" val="20003"/>
                    </a:ext>
                  </a:extLst>
                </a:gridCol>
                <a:gridCol w="355600">
                  <a:extLst>
                    <a:ext uri="{9D8B030D-6E8A-4147-A177-3AD203B41FA5}">
                      <a16:colId xmlns:a16="http://schemas.microsoft.com/office/drawing/2014/main" val="20004"/>
                    </a:ext>
                  </a:extLst>
                </a:gridCol>
                <a:gridCol w="355600">
                  <a:extLst>
                    <a:ext uri="{9D8B030D-6E8A-4147-A177-3AD203B41FA5}">
                      <a16:colId xmlns:a16="http://schemas.microsoft.com/office/drawing/2014/main" val="20005"/>
                    </a:ext>
                  </a:extLst>
                </a:gridCol>
                <a:gridCol w="355600">
                  <a:extLst>
                    <a:ext uri="{9D8B030D-6E8A-4147-A177-3AD203B41FA5}">
                      <a16:colId xmlns:a16="http://schemas.microsoft.com/office/drawing/2014/main" val="20006"/>
                    </a:ext>
                  </a:extLst>
                </a:gridCol>
                <a:gridCol w="369888">
                  <a:extLst>
                    <a:ext uri="{9D8B030D-6E8A-4147-A177-3AD203B41FA5}">
                      <a16:colId xmlns:a16="http://schemas.microsoft.com/office/drawing/2014/main" val="20007"/>
                    </a:ext>
                  </a:extLst>
                </a:gridCol>
                <a:gridCol w="341312">
                  <a:extLst>
                    <a:ext uri="{9D8B030D-6E8A-4147-A177-3AD203B41FA5}">
                      <a16:colId xmlns:a16="http://schemas.microsoft.com/office/drawing/2014/main" val="20008"/>
                    </a:ext>
                  </a:extLst>
                </a:gridCol>
                <a:gridCol w="355600">
                  <a:extLst>
                    <a:ext uri="{9D8B030D-6E8A-4147-A177-3AD203B41FA5}">
                      <a16:colId xmlns:a16="http://schemas.microsoft.com/office/drawing/2014/main" val="20009"/>
                    </a:ext>
                  </a:extLst>
                </a:gridCol>
              </a:tblGrid>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1"/>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3"/>
                  </a:ext>
                </a:extLst>
              </a:tr>
              <a:tr h="3413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4"/>
                  </a:ext>
                </a:extLst>
              </a:tr>
              <a:tr h="3587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5"/>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6"/>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8"/>
                  </a:ext>
                </a:extLst>
              </a:tr>
              <a:tr h="339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4D4D4D"/>
                    </a:solidFill>
                  </a:tcPr>
                </a:tc>
                <a:extLst>
                  <a:ext uri="{0D108BD9-81ED-4DB2-BD59-A6C34878D82A}">
                    <a16:rowId xmlns:a16="http://schemas.microsoft.com/office/drawing/2014/main" val="10009"/>
                  </a:ext>
                </a:extLst>
              </a:tr>
            </a:tbl>
          </a:graphicData>
        </a:graphic>
      </p:graphicFrame>
      <p:graphicFrame>
        <p:nvGraphicFramePr>
          <p:cNvPr id="271488" name="Group 128"/>
          <p:cNvGraphicFramePr>
            <a:graphicFrameLocks noGrp="1"/>
          </p:cNvGraphicFramePr>
          <p:nvPr>
            <p:ph idx="1"/>
          </p:nvPr>
        </p:nvGraphicFramePr>
        <p:xfrm>
          <a:off x="6248400" y="2286000"/>
          <a:ext cx="3581400" cy="3429000"/>
        </p:xfrm>
        <a:graphic>
          <a:graphicData uri="http://schemas.openxmlformats.org/drawingml/2006/table">
            <a:tbl>
              <a:tblPr/>
              <a:tblGrid>
                <a:gridCol w="357188">
                  <a:extLst>
                    <a:ext uri="{9D8B030D-6E8A-4147-A177-3AD203B41FA5}">
                      <a16:colId xmlns:a16="http://schemas.microsoft.com/office/drawing/2014/main" val="20000"/>
                    </a:ext>
                  </a:extLst>
                </a:gridCol>
                <a:gridCol w="360362">
                  <a:extLst>
                    <a:ext uri="{9D8B030D-6E8A-4147-A177-3AD203B41FA5}">
                      <a16:colId xmlns:a16="http://schemas.microsoft.com/office/drawing/2014/main" val="20001"/>
                    </a:ext>
                  </a:extLst>
                </a:gridCol>
                <a:gridCol w="355600">
                  <a:extLst>
                    <a:ext uri="{9D8B030D-6E8A-4147-A177-3AD203B41FA5}">
                      <a16:colId xmlns:a16="http://schemas.microsoft.com/office/drawing/2014/main" val="20002"/>
                    </a:ext>
                  </a:extLst>
                </a:gridCol>
                <a:gridCol w="360363">
                  <a:extLst>
                    <a:ext uri="{9D8B030D-6E8A-4147-A177-3AD203B41FA5}">
                      <a16:colId xmlns:a16="http://schemas.microsoft.com/office/drawing/2014/main" val="20003"/>
                    </a:ext>
                  </a:extLst>
                </a:gridCol>
                <a:gridCol w="357187">
                  <a:extLst>
                    <a:ext uri="{9D8B030D-6E8A-4147-A177-3AD203B41FA5}">
                      <a16:colId xmlns:a16="http://schemas.microsoft.com/office/drawing/2014/main" val="20004"/>
                    </a:ext>
                  </a:extLst>
                </a:gridCol>
                <a:gridCol w="357188">
                  <a:extLst>
                    <a:ext uri="{9D8B030D-6E8A-4147-A177-3AD203B41FA5}">
                      <a16:colId xmlns:a16="http://schemas.microsoft.com/office/drawing/2014/main" val="20005"/>
                    </a:ext>
                  </a:extLst>
                </a:gridCol>
                <a:gridCol w="360362">
                  <a:extLst>
                    <a:ext uri="{9D8B030D-6E8A-4147-A177-3AD203B41FA5}">
                      <a16:colId xmlns:a16="http://schemas.microsoft.com/office/drawing/2014/main" val="20006"/>
                    </a:ext>
                  </a:extLst>
                </a:gridCol>
                <a:gridCol w="355600">
                  <a:extLst>
                    <a:ext uri="{9D8B030D-6E8A-4147-A177-3AD203B41FA5}">
                      <a16:colId xmlns:a16="http://schemas.microsoft.com/office/drawing/2014/main" val="20007"/>
                    </a:ext>
                  </a:extLst>
                </a:gridCol>
                <a:gridCol w="360363">
                  <a:extLst>
                    <a:ext uri="{9D8B030D-6E8A-4147-A177-3AD203B41FA5}">
                      <a16:colId xmlns:a16="http://schemas.microsoft.com/office/drawing/2014/main" val="20008"/>
                    </a:ext>
                  </a:extLst>
                </a:gridCol>
                <a:gridCol w="357187">
                  <a:extLst>
                    <a:ext uri="{9D8B030D-6E8A-4147-A177-3AD203B41FA5}">
                      <a16:colId xmlns:a16="http://schemas.microsoft.com/office/drawing/2014/main" val="20009"/>
                    </a:ext>
                  </a:extLst>
                </a:gridCol>
              </a:tblGrid>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7777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7777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7777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40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6969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60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60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60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40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6969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7777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60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60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50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80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80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60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50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80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80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90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8F8F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60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7777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50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50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60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C0C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40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6969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7777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7777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30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808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20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777777"/>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10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5F5F5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900" b="0" i="0" u="none" strike="noStrike" cap="none" normalizeH="0" baseline="0">
                          <a:ln>
                            <a:noFill/>
                          </a:ln>
                          <a:solidFill>
                            <a:schemeClr val="tx1"/>
                          </a:solidFill>
                          <a:effectLst/>
                          <a:latin typeface="Futura Bk BT" pitchFamily="34" charset="0"/>
                        </a:rPr>
                        <a:t>0</a:t>
                      </a: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D4D4D"/>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429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900" b="0" i="0" u="none" strike="noStrike" cap="none" normalizeH="0" baseline="0" dirty="0">
                        <a:ln>
                          <a:noFill/>
                        </a:ln>
                        <a:solidFill>
                          <a:schemeClr val="tx1"/>
                        </a:solidFill>
                        <a:effectLst/>
                        <a:latin typeface="Futura Bk BT" pitchFamily="34" charset="0"/>
                      </a:endParaRPr>
                    </a:p>
                  </a:txBody>
                  <a:tcPr marL="0" marR="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graphicFrame>
        <p:nvGraphicFramePr>
          <p:cNvPr id="43256" name="Object 381"/>
          <p:cNvGraphicFramePr>
            <a:graphicFrameLocks noChangeAspect="1"/>
          </p:cNvGraphicFramePr>
          <p:nvPr/>
        </p:nvGraphicFramePr>
        <p:xfrm>
          <a:off x="7232653" y="1238250"/>
          <a:ext cx="1509713" cy="935038"/>
        </p:xfrm>
        <a:graphic>
          <a:graphicData uri="http://schemas.openxmlformats.org/presentationml/2006/ole">
            <mc:AlternateContent xmlns:mc="http://schemas.openxmlformats.org/markup-compatibility/2006">
              <mc:Choice xmlns:v="urn:schemas-microsoft-com:vml" Requires="v">
                <p:oleObj name="Equation" r:id="rId4" imgW="330057" imgH="203112" progId="Equation.3">
                  <p:embed/>
                </p:oleObj>
              </mc:Choice>
              <mc:Fallback>
                <p:oleObj name="Equation" r:id="rId4" imgW="330057" imgH="203112" progId="Equation.3">
                  <p:embed/>
                  <p:pic>
                    <p:nvPicPr>
                      <p:cNvPr id="43256" name="Object 3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2653" y="1238250"/>
                        <a:ext cx="1509713"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3257" name="Object 3"/>
          <p:cNvGraphicFramePr>
            <a:graphicFrameLocks noChangeAspect="1"/>
          </p:cNvGraphicFramePr>
          <p:nvPr/>
        </p:nvGraphicFramePr>
        <p:xfrm>
          <a:off x="3117850" y="1295403"/>
          <a:ext cx="1625600" cy="936625"/>
        </p:xfrm>
        <a:graphic>
          <a:graphicData uri="http://schemas.openxmlformats.org/presentationml/2006/ole">
            <mc:AlternateContent xmlns:mc="http://schemas.openxmlformats.org/markup-compatibility/2006">
              <mc:Choice xmlns:v="urn:schemas-microsoft-com:vml" Requires="v">
                <p:oleObj name="Equation" r:id="rId6" imgW="355292" imgH="203024" progId="Equation.3">
                  <p:embed/>
                </p:oleObj>
              </mc:Choice>
              <mc:Fallback>
                <p:oleObj name="Equation" r:id="rId6" imgW="355292" imgH="203024" progId="Equation.3">
                  <p:embed/>
                  <p:pic>
                    <p:nvPicPr>
                      <p:cNvPr id="43257"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7850" y="1295403"/>
                        <a:ext cx="1625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258" name="Rectangle 16"/>
          <p:cNvSpPr txBox="1">
            <a:spLocks noChangeArrowheads="1"/>
          </p:cNvSpPr>
          <p:nvPr/>
        </p:nvSpPr>
        <p:spPr bwMode="auto">
          <a:xfrm>
            <a:off x="1981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solidFill>
                  <a:srgbClr val="000000"/>
                </a:solidFill>
                <a:latin typeface="Calibri" panose="020F0502020204030204" pitchFamily="34" charset="0"/>
              </a:rPr>
              <a:t>Image filtering</a:t>
            </a:r>
          </a:p>
        </p:txBody>
      </p:sp>
      <p:grpSp>
        <p:nvGrpSpPr>
          <p:cNvPr id="43259" name="Group 4"/>
          <p:cNvGrpSpPr>
            <a:grpSpLocks/>
          </p:cNvGrpSpPr>
          <p:nvPr/>
        </p:nvGrpSpPr>
        <p:grpSpPr bwMode="auto">
          <a:xfrm>
            <a:off x="8001000" y="304800"/>
            <a:ext cx="685800" cy="584200"/>
            <a:chOff x="3799" y="2064"/>
            <a:chExt cx="1433" cy="1136"/>
          </a:xfrm>
        </p:grpSpPr>
        <p:grpSp>
          <p:nvGrpSpPr>
            <p:cNvPr id="43263" name="Group 5"/>
            <p:cNvGrpSpPr>
              <a:grpSpLocks/>
            </p:cNvGrpSpPr>
            <p:nvPr/>
          </p:nvGrpSpPr>
          <p:grpSpPr bwMode="auto">
            <a:xfrm>
              <a:off x="4080" y="2064"/>
              <a:ext cx="1152" cy="1136"/>
              <a:chOff x="144" y="144"/>
              <a:chExt cx="1152" cy="1136"/>
            </a:xfrm>
          </p:grpSpPr>
          <p:sp>
            <p:nvSpPr>
              <p:cNvPr id="43265"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3266"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3267"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3268"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3269"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3270"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3271"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3272"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3273"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200">
                    <a:solidFill>
                      <a:prstClr val="black"/>
                    </a:solidFill>
                  </a:rPr>
                  <a:t>1</a:t>
                </a:r>
              </a:p>
            </p:txBody>
          </p:sp>
          <p:sp>
            <p:nvSpPr>
              <p:cNvPr id="43274"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3275"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3276"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3277"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3278"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3279"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3280"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3281"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43264" name="Picture 23" descr="txp_fig"/>
            <p:cNvPicPr>
              <a:picLocks noChangeAspect="1" noChangeArrowheads="1"/>
            </p:cNvPicPr>
            <p:nvPr>
              <p:custDataLst>
                <p:tags r:id="rId1"/>
              </p:custDataLst>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43260" name="Object 26"/>
          <p:cNvGraphicFramePr>
            <a:graphicFrameLocks noChangeAspect="1"/>
          </p:cNvGraphicFramePr>
          <p:nvPr/>
        </p:nvGraphicFramePr>
        <p:xfrm>
          <a:off x="6846888" y="228603"/>
          <a:ext cx="1020762" cy="563563"/>
        </p:xfrm>
        <a:graphic>
          <a:graphicData uri="http://schemas.openxmlformats.org/presentationml/2006/ole">
            <mc:AlternateContent xmlns:mc="http://schemas.openxmlformats.org/markup-compatibility/2006">
              <mc:Choice xmlns:v="urn:schemas-microsoft-com:vml" Requires="v">
                <p:oleObj name="Equation" r:id="rId9" imgW="368140" imgH="203112" progId="Equation.3">
                  <p:embed/>
                </p:oleObj>
              </mc:Choice>
              <mc:Fallback>
                <p:oleObj name="Equation" r:id="rId9" imgW="368140" imgH="203112" progId="Equation.3">
                  <p:embed/>
                  <p:pic>
                    <p:nvPicPr>
                      <p:cNvPr id="43260" name="Object 2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46888" y="228603"/>
                        <a:ext cx="1020762"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261" name="Text Box 376"/>
          <p:cNvSpPr txBox="1">
            <a:spLocks noChangeArrowheads="1"/>
          </p:cNvSpPr>
          <p:nvPr/>
        </p:nvSpPr>
        <p:spPr bwMode="auto">
          <a:xfrm>
            <a:off x="9286878" y="6550028"/>
            <a:ext cx="1381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solidFill>
                  <a:prstClr val="black"/>
                </a:solidFill>
              </a:rPr>
              <a:t>Credit: S. Seitz</a:t>
            </a:r>
          </a:p>
        </p:txBody>
      </p:sp>
      <p:graphicFrame>
        <p:nvGraphicFramePr>
          <p:cNvPr id="43262" name="Object 5"/>
          <p:cNvGraphicFramePr>
            <a:graphicFrameLocks noChangeAspect="1"/>
          </p:cNvGraphicFramePr>
          <p:nvPr/>
        </p:nvGraphicFramePr>
        <p:xfrm>
          <a:off x="3359153" y="5943603"/>
          <a:ext cx="5091113" cy="874713"/>
        </p:xfrm>
        <a:graphic>
          <a:graphicData uri="http://schemas.openxmlformats.org/presentationml/2006/ole">
            <mc:AlternateContent xmlns:mc="http://schemas.openxmlformats.org/markup-compatibility/2006">
              <mc:Choice xmlns:v="urn:schemas-microsoft-com:vml" Requires="v">
                <p:oleObj name="Equation" r:id="rId11" imgW="2070100" imgH="355600" progId="Equation.3">
                  <p:embed/>
                </p:oleObj>
              </mc:Choice>
              <mc:Fallback>
                <p:oleObj name="Equation" r:id="rId11" imgW="2070100" imgH="355600" progId="Equation.3">
                  <p:embed/>
                  <p:pic>
                    <p:nvPicPr>
                      <p:cNvPr id="43262"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59153" y="5943603"/>
                        <a:ext cx="5091113"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89494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a:t>Image formation</a:t>
            </a:r>
          </a:p>
        </p:txBody>
      </p:sp>
      <p:sp>
        <p:nvSpPr>
          <p:cNvPr id="6147" name="Rectangle 3"/>
          <p:cNvSpPr>
            <a:spLocks noGrp="1" noChangeArrowheads="1"/>
          </p:cNvSpPr>
          <p:nvPr>
            <p:ph type="body" idx="1"/>
          </p:nvPr>
        </p:nvSpPr>
        <p:spPr>
          <a:xfrm>
            <a:off x="2209800" y="5105400"/>
            <a:ext cx="7772400" cy="1295400"/>
          </a:xfrm>
        </p:spPr>
        <p:txBody>
          <a:bodyPr rtlCol="0">
            <a:normAutofit fontScale="92500" lnSpcReduction="20000"/>
          </a:bodyPr>
          <a:lstStyle/>
          <a:p>
            <a:pPr eaLnBrk="1" fontAlgn="auto" hangingPunct="1">
              <a:spcAft>
                <a:spcPts val="0"/>
              </a:spcAft>
              <a:buNone/>
              <a:defRPr/>
            </a:pPr>
            <a:r>
              <a:rPr lang="en-US" dirty="0"/>
              <a:t>Let’s design a camera</a:t>
            </a:r>
          </a:p>
          <a:p>
            <a:pPr lvl="1" eaLnBrk="1" fontAlgn="auto" hangingPunct="1">
              <a:spcAft>
                <a:spcPts val="0"/>
              </a:spcAft>
              <a:buFont typeface="Arial" pitchFamily="34" charset="0"/>
              <a:buChar char="–"/>
              <a:defRPr/>
            </a:pPr>
            <a:r>
              <a:rPr lang="en-US" dirty="0"/>
              <a:t>Idea 1:  put a piece of film in front of an object</a:t>
            </a:r>
          </a:p>
          <a:p>
            <a:pPr lvl="1" eaLnBrk="1" fontAlgn="auto" hangingPunct="1">
              <a:spcAft>
                <a:spcPts val="0"/>
              </a:spcAft>
              <a:buFont typeface="Arial" pitchFamily="34" charset="0"/>
              <a:buChar char="–"/>
              <a:defRPr/>
            </a:pPr>
            <a:r>
              <a:rPr lang="en-US" dirty="0"/>
              <a:t>Do we get a reasonable image?</a:t>
            </a:r>
          </a:p>
        </p:txBody>
      </p:sp>
      <p:pic>
        <p:nvPicPr>
          <p:cNvPr id="23556" name="Picture 4" descr="image-nothing"/>
          <p:cNvPicPr>
            <a:picLocks noChangeAspect="1" noChangeArrowheads="1"/>
          </p:cNvPicPr>
          <p:nvPr/>
        </p:nvPicPr>
        <p:blipFill>
          <a:blip r:embed="rId2" cstate="print"/>
          <a:srcRect/>
          <a:stretch>
            <a:fillRect/>
          </a:stretch>
        </p:blipFill>
        <p:spPr bwMode="auto">
          <a:xfrm>
            <a:off x="3429003" y="1447800"/>
            <a:ext cx="5484813" cy="2247900"/>
          </a:xfrm>
          <a:prstGeom prst="rect">
            <a:avLst/>
          </a:prstGeom>
          <a:noFill/>
          <a:ln w="9525">
            <a:noFill/>
            <a:miter lim="800000"/>
            <a:headEnd/>
            <a:tailEnd/>
          </a:ln>
        </p:spPr>
      </p:pic>
      <p:grpSp>
        <p:nvGrpSpPr>
          <p:cNvPr id="2" name="Group 17"/>
          <p:cNvGrpSpPr>
            <a:grpSpLocks/>
          </p:cNvGrpSpPr>
          <p:nvPr/>
        </p:nvGrpSpPr>
        <p:grpSpPr bwMode="auto">
          <a:xfrm>
            <a:off x="3962400" y="1981200"/>
            <a:ext cx="4724400" cy="1524000"/>
            <a:chOff x="1536" y="1248"/>
            <a:chExt cx="2976" cy="960"/>
          </a:xfrm>
        </p:grpSpPr>
        <p:sp>
          <p:nvSpPr>
            <p:cNvPr id="23568" name="Line 7"/>
            <p:cNvSpPr>
              <a:spLocks noChangeShapeType="1"/>
            </p:cNvSpPr>
            <p:nvPr/>
          </p:nvSpPr>
          <p:spPr bwMode="auto">
            <a:xfrm>
              <a:off x="1536" y="1248"/>
              <a:ext cx="2976" cy="960"/>
            </a:xfrm>
            <a:prstGeom prst="line">
              <a:avLst/>
            </a:prstGeom>
            <a:noFill/>
            <a:ln w="19050">
              <a:solidFill>
                <a:srgbClr val="FF0000"/>
              </a:solidFill>
              <a:round/>
              <a:headEnd/>
              <a:tailEnd type="triangle" w="med" len="med"/>
            </a:ln>
          </p:spPr>
          <p:txBody>
            <a:bodyPr/>
            <a:lstStyle/>
            <a:p>
              <a:endParaRPr lang="en-US">
                <a:solidFill>
                  <a:prstClr val="black"/>
                </a:solidFill>
              </a:endParaRPr>
            </a:p>
          </p:txBody>
        </p:sp>
        <p:sp>
          <p:nvSpPr>
            <p:cNvPr id="23569" name="Line 8"/>
            <p:cNvSpPr>
              <a:spLocks noChangeShapeType="1"/>
            </p:cNvSpPr>
            <p:nvPr/>
          </p:nvSpPr>
          <p:spPr bwMode="auto">
            <a:xfrm>
              <a:off x="1536" y="1248"/>
              <a:ext cx="2976" cy="672"/>
            </a:xfrm>
            <a:prstGeom prst="line">
              <a:avLst/>
            </a:prstGeom>
            <a:noFill/>
            <a:ln w="19050">
              <a:solidFill>
                <a:srgbClr val="FF0000"/>
              </a:solidFill>
              <a:round/>
              <a:headEnd/>
              <a:tailEnd type="triangle" w="med" len="med"/>
            </a:ln>
          </p:spPr>
          <p:txBody>
            <a:bodyPr/>
            <a:lstStyle/>
            <a:p>
              <a:endParaRPr lang="en-US">
                <a:solidFill>
                  <a:prstClr val="black"/>
                </a:solidFill>
              </a:endParaRPr>
            </a:p>
          </p:txBody>
        </p:sp>
        <p:sp>
          <p:nvSpPr>
            <p:cNvPr id="23570" name="Line 9"/>
            <p:cNvSpPr>
              <a:spLocks noChangeShapeType="1"/>
            </p:cNvSpPr>
            <p:nvPr/>
          </p:nvSpPr>
          <p:spPr bwMode="auto">
            <a:xfrm>
              <a:off x="1536" y="1248"/>
              <a:ext cx="2976" cy="384"/>
            </a:xfrm>
            <a:prstGeom prst="line">
              <a:avLst/>
            </a:prstGeom>
            <a:noFill/>
            <a:ln w="19050">
              <a:solidFill>
                <a:srgbClr val="FF0000"/>
              </a:solidFill>
              <a:round/>
              <a:headEnd/>
              <a:tailEnd type="triangle" w="med" len="med"/>
            </a:ln>
          </p:spPr>
          <p:txBody>
            <a:bodyPr/>
            <a:lstStyle/>
            <a:p>
              <a:endParaRPr lang="en-US">
                <a:solidFill>
                  <a:prstClr val="black"/>
                </a:solidFill>
              </a:endParaRPr>
            </a:p>
          </p:txBody>
        </p:sp>
      </p:grpSp>
      <p:sp>
        <p:nvSpPr>
          <p:cNvPr id="542730" name="Line 10"/>
          <p:cNvSpPr>
            <a:spLocks noChangeShapeType="1"/>
          </p:cNvSpPr>
          <p:nvPr/>
        </p:nvSpPr>
        <p:spPr bwMode="auto">
          <a:xfrm>
            <a:off x="3962400" y="1981200"/>
            <a:ext cx="4724400" cy="228600"/>
          </a:xfrm>
          <a:prstGeom prst="line">
            <a:avLst/>
          </a:prstGeom>
          <a:noFill/>
          <a:ln w="19050">
            <a:solidFill>
              <a:srgbClr val="FF0000"/>
            </a:solidFill>
            <a:round/>
            <a:headEnd/>
            <a:tailEnd type="triangle" w="med" len="med"/>
          </a:ln>
        </p:spPr>
        <p:txBody>
          <a:bodyPr/>
          <a:lstStyle/>
          <a:p>
            <a:endParaRPr lang="en-US">
              <a:solidFill>
                <a:prstClr val="black"/>
              </a:solidFill>
            </a:endParaRPr>
          </a:p>
        </p:txBody>
      </p:sp>
      <p:grpSp>
        <p:nvGrpSpPr>
          <p:cNvPr id="3" name="Group 16"/>
          <p:cNvGrpSpPr>
            <a:grpSpLocks/>
          </p:cNvGrpSpPr>
          <p:nvPr/>
        </p:nvGrpSpPr>
        <p:grpSpPr bwMode="auto">
          <a:xfrm>
            <a:off x="4267200" y="2209800"/>
            <a:ext cx="4419600" cy="1295400"/>
            <a:chOff x="1728" y="1392"/>
            <a:chExt cx="2784" cy="816"/>
          </a:xfrm>
        </p:grpSpPr>
        <p:grpSp>
          <p:nvGrpSpPr>
            <p:cNvPr id="4" name="Group 15"/>
            <p:cNvGrpSpPr>
              <a:grpSpLocks/>
            </p:cNvGrpSpPr>
            <p:nvPr/>
          </p:nvGrpSpPr>
          <p:grpSpPr bwMode="auto">
            <a:xfrm>
              <a:off x="1728" y="1392"/>
              <a:ext cx="2784" cy="528"/>
              <a:chOff x="1728" y="1392"/>
              <a:chExt cx="2784" cy="528"/>
            </a:xfrm>
          </p:grpSpPr>
          <p:sp>
            <p:nvSpPr>
              <p:cNvPr id="23565" name="Line 11"/>
              <p:cNvSpPr>
                <a:spLocks noChangeShapeType="1"/>
              </p:cNvSpPr>
              <p:nvPr/>
            </p:nvSpPr>
            <p:spPr bwMode="auto">
              <a:xfrm flipV="1">
                <a:off x="1728" y="1392"/>
                <a:ext cx="2784" cy="240"/>
              </a:xfrm>
              <a:prstGeom prst="line">
                <a:avLst/>
              </a:prstGeom>
              <a:noFill/>
              <a:ln w="19050">
                <a:solidFill>
                  <a:schemeClr val="folHlink"/>
                </a:solidFill>
                <a:round/>
                <a:headEnd/>
                <a:tailEnd type="triangle" w="med" len="med"/>
              </a:ln>
            </p:spPr>
            <p:txBody>
              <a:bodyPr/>
              <a:lstStyle/>
              <a:p>
                <a:endParaRPr lang="en-US">
                  <a:solidFill>
                    <a:prstClr val="black"/>
                  </a:solidFill>
                </a:endParaRPr>
              </a:p>
            </p:txBody>
          </p:sp>
          <p:sp>
            <p:nvSpPr>
              <p:cNvPr id="23566" name="Line 12"/>
              <p:cNvSpPr>
                <a:spLocks noChangeShapeType="1"/>
              </p:cNvSpPr>
              <p:nvPr/>
            </p:nvSpPr>
            <p:spPr bwMode="auto">
              <a:xfrm>
                <a:off x="1728" y="1632"/>
                <a:ext cx="2784" cy="0"/>
              </a:xfrm>
              <a:prstGeom prst="line">
                <a:avLst/>
              </a:prstGeom>
              <a:noFill/>
              <a:ln w="19050">
                <a:solidFill>
                  <a:schemeClr val="folHlink"/>
                </a:solidFill>
                <a:round/>
                <a:headEnd/>
                <a:tailEnd type="triangle" w="med" len="med"/>
              </a:ln>
            </p:spPr>
            <p:txBody>
              <a:bodyPr/>
              <a:lstStyle/>
              <a:p>
                <a:endParaRPr lang="en-US">
                  <a:solidFill>
                    <a:prstClr val="black"/>
                  </a:solidFill>
                </a:endParaRPr>
              </a:p>
            </p:txBody>
          </p:sp>
          <p:sp>
            <p:nvSpPr>
              <p:cNvPr id="23567" name="Line 13"/>
              <p:cNvSpPr>
                <a:spLocks noChangeShapeType="1"/>
              </p:cNvSpPr>
              <p:nvPr/>
            </p:nvSpPr>
            <p:spPr bwMode="auto">
              <a:xfrm>
                <a:off x="1728" y="1632"/>
                <a:ext cx="2784" cy="288"/>
              </a:xfrm>
              <a:prstGeom prst="line">
                <a:avLst/>
              </a:prstGeom>
              <a:noFill/>
              <a:ln w="19050">
                <a:solidFill>
                  <a:schemeClr val="folHlink"/>
                </a:solidFill>
                <a:round/>
                <a:headEnd/>
                <a:tailEnd type="triangle" w="med" len="med"/>
              </a:ln>
            </p:spPr>
            <p:txBody>
              <a:bodyPr/>
              <a:lstStyle/>
              <a:p>
                <a:endParaRPr lang="en-US">
                  <a:solidFill>
                    <a:prstClr val="black"/>
                  </a:solidFill>
                </a:endParaRPr>
              </a:p>
            </p:txBody>
          </p:sp>
        </p:grpSp>
        <p:sp>
          <p:nvSpPr>
            <p:cNvPr id="23564" name="Line 14"/>
            <p:cNvSpPr>
              <a:spLocks noChangeShapeType="1"/>
            </p:cNvSpPr>
            <p:nvPr/>
          </p:nvSpPr>
          <p:spPr bwMode="auto">
            <a:xfrm>
              <a:off x="1728" y="1632"/>
              <a:ext cx="2784" cy="576"/>
            </a:xfrm>
            <a:prstGeom prst="line">
              <a:avLst/>
            </a:prstGeom>
            <a:noFill/>
            <a:ln w="19050">
              <a:solidFill>
                <a:schemeClr val="folHlink"/>
              </a:solidFill>
              <a:round/>
              <a:headEnd/>
              <a:tailEnd type="triangle" w="med" len="med"/>
            </a:ln>
          </p:spPr>
          <p:txBody>
            <a:bodyPr/>
            <a:lstStyle/>
            <a:p>
              <a:endParaRPr lang="en-US">
                <a:solidFill>
                  <a:prstClr val="black"/>
                </a:solidFill>
              </a:endParaRPr>
            </a:p>
          </p:txBody>
        </p:sp>
      </p:grpSp>
      <p:sp>
        <p:nvSpPr>
          <p:cNvPr id="23560" name="Oval 18"/>
          <p:cNvSpPr>
            <a:spLocks noChangeArrowheads="1"/>
          </p:cNvSpPr>
          <p:nvPr/>
        </p:nvSpPr>
        <p:spPr bwMode="auto">
          <a:xfrm>
            <a:off x="3917950" y="1949450"/>
            <a:ext cx="76200" cy="76200"/>
          </a:xfrm>
          <a:prstGeom prst="ellipse">
            <a:avLst/>
          </a:prstGeom>
          <a:solidFill>
            <a:srgbClr val="FF0000"/>
          </a:solidFill>
          <a:ln w="9525">
            <a:solidFill>
              <a:schemeClr val="tx1"/>
            </a:solidFill>
            <a:round/>
            <a:headEnd/>
            <a:tailEnd/>
          </a:ln>
        </p:spPr>
        <p:txBody>
          <a:bodyPr wrap="none" anchor="ctr"/>
          <a:lstStyle/>
          <a:p>
            <a:endParaRPr lang="en-US">
              <a:solidFill>
                <a:prstClr val="black"/>
              </a:solidFill>
              <a:latin typeface="Calibri"/>
            </a:endParaRPr>
          </a:p>
        </p:txBody>
      </p:sp>
      <p:sp>
        <p:nvSpPr>
          <p:cNvPr id="23561" name="Oval 19"/>
          <p:cNvSpPr>
            <a:spLocks noChangeArrowheads="1"/>
          </p:cNvSpPr>
          <p:nvPr/>
        </p:nvSpPr>
        <p:spPr bwMode="auto">
          <a:xfrm>
            <a:off x="4235450" y="2557463"/>
            <a:ext cx="76200" cy="76200"/>
          </a:xfrm>
          <a:prstGeom prst="ellipse">
            <a:avLst/>
          </a:prstGeom>
          <a:solidFill>
            <a:schemeClr val="folHlink"/>
          </a:solidFill>
          <a:ln w="9525">
            <a:solidFill>
              <a:schemeClr val="tx1"/>
            </a:solidFill>
            <a:round/>
            <a:headEnd/>
            <a:tailEnd/>
          </a:ln>
        </p:spPr>
        <p:txBody>
          <a:bodyPr wrap="none" anchor="ctr"/>
          <a:lstStyle/>
          <a:p>
            <a:endParaRPr lang="en-US">
              <a:solidFill>
                <a:prstClr val="black"/>
              </a:solidFill>
              <a:latin typeface="Calibri"/>
            </a:endParaRPr>
          </a:p>
        </p:txBody>
      </p:sp>
      <p:sp>
        <p:nvSpPr>
          <p:cNvPr id="23562" name="TextBox 17"/>
          <p:cNvSpPr txBox="1">
            <a:spLocks noChangeArrowheads="1"/>
          </p:cNvSpPr>
          <p:nvPr/>
        </p:nvSpPr>
        <p:spPr bwMode="auto">
          <a:xfrm>
            <a:off x="1524000" y="6550028"/>
            <a:ext cx="1492250" cy="307975"/>
          </a:xfrm>
          <a:prstGeom prst="rect">
            <a:avLst/>
          </a:prstGeom>
          <a:noFill/>
          <a:ln w="9525">
            <a:noFill/>
            <a:miter lim="800000"/>
            <a:headEnd/>
            <a:tailEnd/>
          </a:ln>
        </p:spPr>
        <p:txBody>
          <a:bodyPr wrap="none">
            <a:spAutoFit/>
          </a:bodyPr>
          <a:lstStyle/>
          <a:p>
            <a:r>
              <a:rPr lang="en-US" sz="1400">
                <a:solidFill>
                  <a:prstClr val="black"/>
                </a:solidFill>
                <a:latin typeface="Calibri"/>
              </a:rPr>
              <a:t>Slide source: Seitz</a:t>
            </a:r>
          </a:p>
        </p:txBody>
      </p:sp>
    </p:spTree>
    <p:extLst>
      <p:ext uri="{BB962C8B-B14F-4D97-AF65-F5344CB8AC3E}">
        <p14:creationId xmlns:p14="http://schemas.microsoft.com/office/powerpoint/2010/main" val="9337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27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0"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ChangeArrowheads="1"/>
          </p:cNvSpPr>
          <p:nvPr/>
        </p:nvSpPr>
        <p:spPr bwMode="auto">
          <a:xfrm>
            <a:off x="2057399" y="1981200"/>
            <a:ext cx="487679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800" dirty="0">
                <a:solidFill>
                  <a:prstClr val="black"/>
                </a:solidFill>
              </a:rPr>
              <a:t>What does it do?</a:t>
            </a:r>
          </a:p>
          <a:p>
            <a:pPr eaLnBrk="1" hangingPunct="1">
              <a:spcBef>
                <a:spcPct val="20000"/>
              </a:spcBef>
              <a:buFontTx/>
              <a:buChar char="•"/>
            </a:pPr>
            <a:r>
              <a:rPr lang="en-US" altLang="en-US" sz="2400" dirty="0">
                <a:solidFill>
                  <a:prstClr val="black"/>
                </a:solidFill>
              </a:rPr>
              <a:t>Returns the average of each neighborhood</a:t>
            </a:r>
            <a:endParaRPr lang="en-US" altLang="en-US" sz="2000" dirty="0">
              <a:solidFill>
                <a:prstClr val="black"/>
              </a:solidFill>
            </a:endParaRPr>
          </a:p>
          <a:p>
            <a:pPr eaLnBrk="1" hangingPunct="1">
              <a:spcBef>
                <a:spcPct val="20000"/>
              </a:spcBef>
              <a:buFontTx/>
              <a:buChar char="•"/>
            </a:pPr>
            <a:endParaRPr lang="en-US" altLang="en-US" sz="2000" dirty="0">
              <a:solidFill>
                <a:prstClr val="black"/>
              </a:solidFill>
            </a:endParaRPr>
          </a:p>
          <a:p>
            <a:pPr eaLnBrk="1" hangingPunct="1">
              <a:spcBef>
                <a:spcPct val="20000"/>
              </a:spcBef>
              <a:buFontTx/>
              <a:buChar char="•"/>
            </a:pPr>
            <a:r>
              <a:rPr lang="en-US" altLang="en-US" sz="2400" dirty="0">
                <a:solidFill>
                  <a:prstClr val="black"/>
                </a:solidFill>
              </a:rPr>
              <a:t>Smooths an image (removes sharp features, removes some high spatial frequency features)</a:t>
            </a:r>
          </a:p>
        </p:txBody>
      </p:sp>
      <p:grpSp>
        <p:nvGrpSpPr>
          <p:cNvPr id="44035" name="Group 4"/>
          <p:cNvGrpSpPr>
            <a:grpSpLocks/>
          </p:cNvGrpSpPr>
          <p:nvPr/>
        </p:nvGrpSpPr>
        <p:grpSpPr bwMode="auto">
          <a:xfrm>
            <a:off x="7010400" y="2514600"/>
            <a:ext cx="2274888" cy="1803400"/>
            <a:chOff x="3799" y="2064"/>
            <a:chExt cx="1433" cy="1136"/>
          </a:xfrm>
        </p:grpSpPr>
        <p:grpSp>
          <p:nvGrpSpPr>
            <p:cNvPr id="44039" name="Group 5"/>
            <p:cNvGrpSpPr>
              <a:grpSpLocks/>
            </p:cNvGrpSpPr>
            <p:nvPr/>
          </p:nvGrpSpPr>
          <p:grpSpPr bwMode="auto">
            <a:xfrm>
              <a:off x="4080" y="2064"/>
              <a:ext cx="1152" cy="1136"/>
              <a:chOff x="144" y="144"/>
              <a:chExt cx="1152" cy="1136"/>
            </a:xfrm>
          </p:grpSpPr>
          <p:sp>
            <p:nvSpPr>
              <p:cNvPr id="44041" name="Rectangle 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44042" name="Rectangle 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44043" name="Rectangle 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44044" name="Rectangle 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44045" name="Rectangle 1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44046" name="Rectangle 1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44047" name="Rectangle 1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44048" name="Rectangle 1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44049" name="Rectangle 1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2000">
                    <a:solidFill>
                      <a:prstClr val="black"/>
                    </a:solidFill>
                  </a:rPr>
                  <a:t>1</a:t>
                </a:r>
              </a:p>
            </p:txBody>
          </p:sp>
          <p:sp>
            <p:nvSpPr>
              <p:cNvPr id="44050" name="Line 1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4051" name="Line 1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4052" name="Line 1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4053" name="Line 1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4054" name="Line 1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4055" name="Line 2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4056" name="Line 2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4057" name="Line 2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44040" name="Picture 23" descr="txp_fig"/>
            <p:cNvPicPr>
              <a:picLocks noChangeAspect="1" noChangeArrowheads="1"/>
            </p:cNvPicPr>
            <p:nvPr>
              <p:custDataLst>
                <p:tags r:id="rId1"/>
              </p:custDataLst>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4036" name="Text Box 24"/>
          <p:cNvSpPr txBox="1">
            <a:spLocks noChangeArrowheads="1"/>
          </p:cNvSpPr>
          <p:nvPr/>
        </p:nvSpPr>
        <p:spPr bwMode="auto">
          <a:xfrm>
            <a:off x="7543803" y="6400800"/>
            <a:ext cx="30194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600">
                <a:solidFill>
                  <a:prstClr val="black"/>
                </a:solidFill>
              </a:rPr>
              <a:t>Slide credit: David Lowe (UBC)</a:t>
            </a:r>
          </a:p>
        </p:txBody>
      </p:sp>
      <p:graphicFrame>
        <p:nvGraphicFramePr>
          <p:cNvPr id="44037" name="Object 25"/>
          <p:cNvGraphicFramePr>
            <a:graphicFrameLocks noChangeAspect="1"/>
          </p:cNvGraphicFramePr>
          <p:nvPr/>
        </p:nvGraphicFramePr>
        <p:xfrm>
          <a:off x="7913688" y="1752603"/>
          <a:ext cx="1020762" cy="563563"/>
        </p:xfrm>
        <a:graphic>
          <a:graphicData uri="http://schemas.openxmlformats.org/presentationml/2006/ole">
            <mc:AlternateContent xmlns:mc="http://schemas.openxmlformats.org/markup-compatibility/2006">
              <mc:Choice xmlns:v="urn:schemas-microsoft-com:vml" Requires="v">
                <p:oleObj name="Equation" r:id="rId4" imgW="368140" imgH="203112" progId="Equation.3">
                  <p:embed/>
                </p:oleObj>
              </mc:Choice>
              <mc:Fallback>
                <p:oleObj name="Equation" r:id="rId4" imgW="368140" imgH="203112" progId="Equation.3">
                  <p:embed/>
                  <p:pic>
                    <p:nvPicPr>
                      <p:cNvPr id="44037" name="Object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3688" y="1752603"/>
                        <a:ext cx="1020762" cy="56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 name="Rectangle 16"/>
          <p:cNvSpPr txBox="1">
            <a:spLocks noChangeArrowheads="1"/>
          </p:cNvSpPr>
          <p:nvPr/>
        </p:nvSpPr>
        <p:spPr>
          <a:xfrm>
            <a:off x="1981200" y="0"/>
            <a:ext cx="8229600" cy="1143000"/>
          </a:xfrm>
          <a:prstGeom prst="rect">
            <a:avLst/>
          </a:prstGeom>
          <a:noFill/>
        </p:spPr>
        <p:txBody>
          <a:bodyPr/>
          <a:lstStyle/>
          <a:p>
            <a:pPr>
              <a:defRPr/>
            </a:pPr>
            <a:r>
              <a:rPr lang="en-US" sz="3600" dirty="0">
                <a:solidFill>
                  <a:prstClr val="black"/>
                </a:solidFill>
                <a:latin typeface="Calibri"/>
                <a:cs typeface="Arial" panose="020B0604020202020204" pitchFamily="34" charset="0"/>
              </a:rPr>
              <a:t>Box Filter</a:t>
            </a:r>
          </a:p>
        </p:txBody>
      </p:sp>
    </p:spTree>
    <p:extLst>
      <p:ext uri="{BB962C8B-B14F-4D97-AF65-F5344CB8AC3E}">
        <p14:creationId xmlns:p14="http://schemas.microsoft.com/office/powerpoint/2010/main" val="136934326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286000"/>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286000"/>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1905000"/>
            <a:ext cx="3175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Rectangle 16"/>
          <p:cNvSpPr txBox="1">
            <a:spLocks noChangeArrowheads="1"/>
          </p:cNvSpPr>
          <p:nvPr/>
        </p:nvSpPr>
        <p:spPr bwMode="auto">
          <a:xfrm>
            <a:off x="1981200" y="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600">
                <a:solidFill>
                  <a:srgbClr val="000000"/>
                </a:solidFill>
                <a:latin typeface="Calibri" panose="020F0502020204030204" pitchFamily="34" charset="0"/>
              </a:rPr>
              <a:t>Smoothing with box filter</a:t>
            </a:r>
          </a:p>
        </p:txBody>
      </p:sp>
    </p:spTree>
    <p:extLst>
      <p:ext uri="{BB962C8B-B14F-4D97-AF65-F5344CB8AC3E}">
        <p14:creationId xmlns:p14="http://schemas.microsoft.com/office/powerpoint/2010/main" val="33191063"/>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a:t>Practice with linear filters</a:t>
            </a:r>
          </a:p>
        </p:txBody>
      </p:sp>
      <p:grpSp>
        <p:nvGrpSpPr>
          <p:cNvPr id="47107" name="Group 3"/>
          <p:cNvGrpSpPr>
            <a:grpSpLocks/>
          </p:cNvGrpSpPr>
          <p:nvPr/>
        </p:nvGrpSpPr>
        <p:grpSpPr bwMode="auto">
          <a:xfrm>
            <a:off x="5410200" y="2971800"/>
            <a:ext cx="1225550" cy="1295400"/>
            <a:chOff x="144" y="144"/>
            <a:chExt cx="1152" cy="1136"/>
          </a:xfrm>
        </p:grpSpPr>
        <p:sp>
          <p:nvSpPr>
            <p:cNvPr id="47112" name="Rectangle 4"/>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7113" name="Rectangle 5"/>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7114" name="Rectangle 6"/>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7115" name="Rectangle 7"/>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7116" name="Rectangle 8"/>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47117" name="Rectangle 9"/>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7118" name="Rectangle 10"/>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7119" name="Rectangle 11"/>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7120" name="Rectangle 12"/>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7121" name="Line 13"/>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7122" name="Line 14"/>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7123" name="Line 15"/>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7124" name="Line 16"/>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7125" name="Line 17"/>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7126" name="Line 18"/>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7127" name="Line 19"/>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7128" name="Line 20"/>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sp>
        <p:nvSpPr>
          <p:cNvPr id="47108" name="Text Box 22"/>
          <p:cNvSpPr txBox="1">
            <a:spLocks noChangeArrowheads="1"/>
          </p:cNvSpPr>
          <p:nvPr/>
        </p:nvSpPr>
        <p:spPr bwMode="auto">
          <a:xfrm>
            <a:off x="2651128" y="4689475"/>
            <a:ext cx="9541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latin typeface="Times" panose="02020603050405020304" pitchFamily="18" charset="0"/>
              </a:rPr>
              <a:t>Original</a:t>
            </a:r>
          </a:p>
        </p:txBody>
      </p:sp>
      <p:sp>
        <p:nvSpPr>
          <p:cNvPr id="47109" name="Text Box 23"/>
          <p:cNvSpPr txBox="1">
            <a:spLocks noChangeArrowheads="1"/>
          </p:cNvSpPr>
          <p:nvPr/>
        </p:nvSpPr>
        <p:spPr bwMode="auto">
          <a:xfrm>
            <a:off x="8382000" y="2971803"/>
            <a:ext cx="5651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6000" b="1">
                <a:solidFill>
                  <a:prstClr val="black"/>
                </a:solidFill>
                <a:latin typeface="Times" panose="02020603050405020304" pitchFamily="18" charset="0"/>
              </a:rPr>
              <a:t>?</a:t>
            </a:r>
          </a:p>
        </p:txBody>
      </p:sp>
      <p:pic>
        <p:nvPicPr>
          <p:cNvPr id="47110"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3" y="2667003"/>
            <a:ext cx="1876425" cy="18573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7111" name="Text Box 25"/>
          <p:cNvSpPr txBox="1">
            <a:spLocks noChangeArrowheads="1"/>
          </p:cNvSpPr>
          <p:nvPr/>
        </p:nvSpPr>
        <p:spPr bwMode="auto">
          <a:xfrm>
            <a:off x="8991603" y="6553200"/>
            <a:ext cx="1495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prstClr val="black"/>
                </a:solidFill>
              </a:rPr>
              <a:t>Source: D. Lowe</a:t>
            </a:r>
          </a:p>
        </p:txBody>
      </p:sp>
    </p:spTree>
    <p:extLst>
      <p:ext uri="{BB962C8B-B14F-4D97-AF65-F5344CB8AC3E}">
        <p14:creationId xmlns:p14="http://schemas.microsoft.com/office/powerpoint/2010/main" val="15593869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ltLang="en-US"/>
              <a:t>Practice with linear filters</a:t>
            </a:r>
          </a:p>
        </p:txBody>
      </p:sp>
      <p:grpSp>
        <p:nvGrpSpPr>
          <p:cNvPr id="48131" name="Group 3"/>
          <p:cNvGrpSpPr>
            <a:grpSpLocks/>
          </p:cNvGrpSpPr>
          <p:nvPr/>
        </p:nvGrpSpPr>
        <p:grpSpPr bwMode="auto">
          <a:xfrm>
            <a:off x="5410200" y="2971800"/>
            <a:ext cx="1225550" cy="1295400"/>
            <a:chOff x="144" y="144"/>
            <a:chExt cx="1152" cy="1136"/>
          </a:xfrm>
        </p:grpSpPr>
        <p:sp>
          <p:nvSpPr>
            <p:cNvPr id="48137" name="Rectangle 4"/>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8138" name="Rectangle 5"/>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8139" name="Rectangle 6"/>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8140" name="Rectangle 7"/>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8141" name="Rectangle 8"/>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48142" name="Rectangle 9"/>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8143" name="Rectangle 10"/>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8144" name="Rectangle 11"/>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8145" name="Rectangle 12"/>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8146" name="Line 13"/>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8147" name="Line 14"/>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8148" name="Line 15"/>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8149" name="Line 16"/>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8150" name="Line 17"/>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8151" name="Line 18"/>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8152" name="Line 19"/>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8153" name="Line 20"/>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48132"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3" y="2667003"/>
            <a:ext cx="1876425" cy="18573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8133" name="Text Box 23"/>
          <p:cNvSpPr txBox="1">
            <a:spLocks noChangeArrowheads="1"/>
          </p:cNvSpPr>
          <p:nvPr/>
        </p:nvSpPr>
        <p:spPr bwMode="auto">
          <a:xfrm>
            <a:off x="2651128" y="4689475"/>
            <a:ext cx="9541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latin typeface="Times" panose="02020603050405020304" pitchFamily="18" charset="0"/>
              </a:rPr>
              <a:t>Original</a:t>
            </a:r>
          </a:p>
        </p:txBody>
      </p:sp>
      <p:sp>
        <p:nvSpPr>
          <p:cNvPr id="48134" name="Text Box 24"/>
          <p:cNvSpPr txBox="1">
            <a:spLocks noChangeArrowheads="1"/>
          </p:cNvSpPr>
          <p:nvPr/>
        </p:nvSpPr>
        <p:spPr bwMode="auto">
          <a:xfrm>
            <a:off x="7848600" y="4724403"/>
            <a:ext cx="2133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latin typeface="Times" panose="02020603050405020304" pitchFamily="18" charset="0"/>
              </a:rPr>
              <a:t>Filtered </a:t>
            </a:r>
          </a:p>
          <a:p>
            <a:pPr eaLnBrk="1" hangingPunct="1"/>
            <a:r>
              <a:rPr lang="en-US" altLang="en-US">
                <a:solidFill>
                  <a:prstClr val="black"/>
                </a:solidFill>
                <a:latin typeface="Times" panose="02020603050405020304" pitchFamily="18" charset="0"/>
              </a:rPr>
              <a:t>(no change)</a:t>
            </a:r>
          </a:p>
        </p:txBody>
      </p:sp>
      <p:pic>
        <p:nvPicPr>
          <p:cNvPr id="48135"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3" y="2667003"/>
            <a:ext cx="1876425" cy="18573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8136" name="Text Box 26"/>
          <p:cNvSpPr txBox="1">
            <a:spLocks noChangeArrowheads="1"/>
          </p:cNvSpPr>
          <p:nvPr/>
        </p:nvSpPr>
        <p:spPr bwMode="auto">
          <a:xfrm>
            <a:off x="8991603" y="6553200"/>
            <a:ext cx="1495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prstClr val="black"/>
                </a:solidFill>
              </a:rPr>
              <a:t>Source: D. Lowe</a:t>
            </a:r>
          </a:p>
        </p:txBody>
      </p:sp>
    </p:spTree>
    <p:extLst>
      <p:ext uri="{BB962C8B-B14F-4D97-AF65-F5344CB8AC3E}">
        <p14:creationId xmlns:p14="http://schemas.microsoft.com/office/powerpoint/2010/main" val="28743519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ltLang="en-US"/>
              <a:t>Practice with linear filters</a:t>
            </a:r>
          </a:p>
        </p:txBody>
      </p:sp>
      <p:grpSp>
        <p:nvGrpSpPr>
          <p:cNvPr id="49155" name="Group 3"/>
          <p:cNvGrpSpPr>
            <a:grpSpLocks/>
          </p:cNvGrpSpPr>
          <p:nvPr/>
        </p:nvGrpSpPr>
        <p:grpSpPr bwMode="auto">
          <a:xfrm>
            <a:off x="5410200" y="2971800"/>
            <a:ext cx="1225550" cy="1295400"/>
            <a:chOff x="144" y="144"/>
            <a:chExt cx="1152" cy="1136"/>
          </a:xfrm>
        </p:grpSpPr>
        <p:sp>
          <p:nvSpPr>
            <p:cNvPr id="49160" name="Rectangle 4"/>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9161" name="Rectangle 5"/>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9162" name="Rectangle 6"/>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9163" name="Rectangle 7"/>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49164" name="Rectangle 8"/>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9165" name="Rectangle 9"/>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9166" name="Rectangle 10"/>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9167" name="Rectangle 11"/>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9168" name="Rectangle 12"/>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49169" name="Line 13"/>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9170" name="Line 14"/>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9171" name="Line 15"/>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9172" name="Line 16"/>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9173" name="Line 17"/>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9174" name="Line 18"/>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9175" name="Line 19"/>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49176" name="Line 20"/>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49156" name="Picture 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3" y="2667003"/>
            <a:ext cx="1876425" cy="18573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9157" name="Text Box 22"/>
          <p:cNvSpPr txBox="1">
            <a:spLocks noChangeArrowheads="1"/>
          </p:cNvSpPr>
          <p:nvPr/>
        </p:nvSpPr>
        <p:spPr bwMode="auto">
          <a:xfrm>
            <a:off x="2651128" y="4689475"/>
            <a:ext cx="9541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latin typeface="Times" panose="02020603050405020304" pitchFamily="18" charset="0"/>
              </a:rPr>
              <a:t>Original</a:t>
            </a:r>
          </a:p>
        </p:txBody>
      </p:sp>
      <p:sp>
        <p:nvSpPr>
          <p:cNvPr id="49158" name="Text Box 23"/>
          <p:cNvSpPr txBox="1">
            <a:spLocks noChangeArrowheads="1"/>
          </p:cNvSpPr>
          <p:nvPr/>
        </p:nvSpPr>
        <p:spPr bwMode="auto">
          <a:xfrm>
            <a:off x="8382000" y="2971803"/>
            <a:ext cx="5651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6000" b="1">
                <a:solidFill>
                  <a:prstClr val="black"/>
                </a:solidFill>
                <a:latin typeface="Times" panose="02020603050405020304" pitchFamily="18" charset="0"/>
              </a:rPr>
              <a:t>?</a:t>
            </a:r>
          </a:p>
        </p:txBody>
      </p:sp>
      <p:sp>
        <p:nvSpPr>
          <p:cNvPr id="49159" name="Text Box 24"/>
          <p:cNvSpPr txBox="1">
            <a:spLocks noChangeArrowheads="1"/>
          </p:cNvSpPr>
          <p:nvPr/>
        </p:nvSpPr>
        <p:spPr bwMode="auto">
          <a:xfrm>
            <a:off x="8991603" y="6553200"/>
            <a:ext cx="1495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prstClr val="black"/>
                </a:solidFill>
              </a:rPr>
              <a:t>Source: D. Lowe</a:t>
            </a:r>
          </a:p>
        </p:txBody>
      </p:sp>
    </p:spTree>
    <p:extLst>
      <p:ext uri="{BB962C8B-B14F-4D97-AF65-F5344CB8AC3E}">
        <p14:creationId xmlns:p14="http://schemas.microsoft.com/office/powerpoint/2010/main" val="158927131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altLang="en-US"/>
              <a:t>Practice with linear filters</a:t>
            </a:r>
          </a:p>
        </p:txBody>
      </p:sp>
      <p:grpSp>
        <p:nvGrpSpPr>
          <p:cNvPr id="50179" name="Group 3"/>
          <p:cNvGrpSpPr>
            <a:grpSpLocks/>
          </p:cNvGrpSpPr>
          <p:nvPr/>
        </p:nvGrpSpPr>
        <p:grpSpPr bwMode="auto">
          <a:xfrm>
            <a:off x="5410200" y="2971800"/>
            <a:ext cx="1225550" cy="1295400"/>
            <a:chOff x="144" y="144"/>
            <a:chExt cx="1152" cy="1136"/>
          </a:xfrm>
        </p:grpSpPr>
        <p:sp>
          <p:nvSpPr>
            <p:cNvPr id="50186" name="Rectangle 4"/>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0187" name="Rectangle 5"/>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0188" name="Rectangle 6"/>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0189" name="Rectangle 7"/>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0190" name="Rectangle 8"/>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0191" name="Rectangle 9"/>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0192" name="Rectangle 10"/>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0193" name="Rectangle 11"/>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0194" name="Rectangle 12"/>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0195" name="Line 13"/>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0196" name="Line 14"/>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0197" name="Line 15"/>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0198" name="Line 16"/>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0199" name="Line 17"/>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0200" name="Line 18"/>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0201" name="Line 19"/>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0202" name="Line 20"/>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50180" name="Picture 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3" y="2667003"/>
            <a:ext cx="1876425" cy="18573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0181" name="Text Box 22"/>
          <p:cNvSpPr txBox="1">
            <a:spLocks noChangeArrowheads="1"/>
          </p:cNvSpPr>
          <p:nvPr/>
        </p:nvSpPr>
        <p:spPr bwMode="auto">
          <a:xfrm>
            <a:off x="2651128" y="4689475"/>
            <a:ext cx="9541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latin typeface="Times" panose="02020603050405020304" pitchFamily="18" charset="0"/>
              </a:rPr>
              <a:t>Original</a:t>
            </a:r>
          </a:p>
        </p:txBody>
      </p:sp>
      <p:pic>
        <p:nvPicPr>
          <p:cNvPr id="50182" name="Picture 23"/>
          <p:cNvPicPr>
            <a:picLocks noChangeAspect="1" noChangeArrowheads="1"/>
          </p:cNvPicPr>
          <p:nvPr/>
        </p:nvPicPr>
        <p:blipFill>
          <a:blip r:embed="rId3">
            <a:extLst>
              <a:ext uri="{28A0092B-C50C-407E-A947-70E740481C1C}">
                <a14:useLocalDpi xmlns:a14="http://schemas.microsoft.com/office/drawing/2010/main" val="0"/>
              </a:ext>
            </a:extLst>
          </a:blip>
          <a:srcRect l="8000"/>
          <a:stretch>
            <a:fillRect/>
          </a:stretch>
        </p:blipFill>
        <p:spPr bwMode="auto">
          <a:xfrm>
            <a:off x="8001000" y="2667003"/>
            <a:ext cx="182880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sp>
        <p:nvSpPr>
          <p:cNvPr id="50183" name="Rectangle 24"/>
          <p:cNvSpPr>
            <a:spLocks noChangeArrowheads="1"/>
          </p:cNvSpPr>
          <p:nvPr/>
        </p:nvSpPr>
        <p:spPr bwMode="auto">
          <a:xfrm>
            <a:off x="8001000" y="2667000"/>
            <a:ext cx="1905000" cy="18288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solidFill>
                <a:prstClr val="black"/>
              </a:solidFill>
            </a:endParaRPr>
          </a:p>
        </p:txBody>
      </p:sp>
      <p:sp>
        <p:nvSpPr>
          <p:cNvPr id="50184" name="Text Box 25"/>
          <p:cNvSpPr txBox="1">
            <a:spLocks noChangeArrowheads="1"/>
          </p:cNvSpPr>
          <p:nvPr/>
        </p:nvSpPr>
        <p:spPr bwMode="auto">
          <a:xfrm>
            <a:off x="8077200" y="4724403"/>
            <a:ext cx="1217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latin typeface="Times" panose="02020603050405020304" pitchFamily="18" charset="0"/>
              </a:rPr>
              <a:t>Shifted left</a:t>
            </a:r>
          </a:p>
          <a:p>
            <a:pPr eaLnBrk="1" hangingPunct="1"/>
            <a:r>
              <a:rPr lang="en-US" altLang="en-US">
                <a:solidFill>
                  <a:prstClr val="black"/>
                </a:solidFill>
                <a:latin typeface="Times" panose="02020603050405020304" pitchFamily="18" charset="0"/>
              </a:rPr>
              <a:t>By 1 pixel</a:t>
            </a:r>
          </a:p>
        </p:txBody>
      </p:sp>
      <p:sp>
        <p:nvSpPr>
          <p:cNvPr id="50185" name="Text Box 26"/>
          <p:cNvSpPr txBox="1">
            <a:spLocks noChangeArrowheads="1"/>
          </p:cNvSpPr>
          <p:nvPr/>
        </p:nvSpPr>
        <p:spPr bwMode="auto">
          <a:xfrm>
            <a:off x="8991603" y="6553200"/>
            <a:ext cx="1495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prstClr val="black"/>
                </a:solidFill>
              </a:rPr>
              <a:t>Source: D. Lowe</a:t>
            </a:r>
          </a:p>
        </p:txBody>
      </p:sp>
    </p:spTree>
    <p:extLst>
      <p:ext uri="{BB962C8B-B14F-4D97-AF65-F5344CB8AC3E}">
        <p14:creationId xmlns:p14="http://schemas.microsoft.com/office/powerpoint/2010/main" val="37673986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altLang="en-US"/>
              <a:t>Practice with linear filters</a:t>
            </a:r>
          </a:p>
        </p:txBody>
      </p:sp>
      <p:pic>
        <p:nvPicPr>
          <p:cNvPr id="5120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3" y="2590803"/>
            <a:ext cx="1876425" cy="18573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204" name="Text Box 4"/>
          <p:cNvSpPr txBox="1">
            <a:spLocks noChangeArrowheads="1"/>
          </p:cNvSpPr>
          <p:nvPr/>
        </p:nvSpPr>
        <p:spPr bwMode="auto">
          <a:xfrm>
            <a:off x="2193928" y="4613275"/>
            <a:ext cx="9541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latin typeface="Times" panose="02020603050405020304" pitchFamily="18" charset="0"/>
              </a:rPr>
              <a:t>Original</a:t>
            </a:r>
          </a:p>
        </p:txBody>
      </p:sp>
      <p:grpSp>
        <p:nvGrpSpPr>
          <p:cNvPr id="51205" name="Group 5"/>
          <p:cNvGrpSpPr>
            <a:grpSpLocks/>
          </p:cNvGrpSpPr>
          <p:nvPr/>
        </p:nvGrpSpPr>
        <p:grpSpPr bwMode="auto">
          <a:xfrm>
            <a:off x="6477000" y="2895600"/>
            <a:ext cx="1371600" cy="1066800"/>
            <a:chOff x="3799" y="2064"/>
            <a:chExt cx="1433" cy="1136"/>
          </a:xfrm>
        </p:grpSpPr>
        <p:grpSp>
          <p:nvGrpSpPr>
            <p:cNvPr id="51228" name="Group 6"/>
            <p:cNvGrpSpPr>
              <a:grpSpLocks/>
            </p:cNvGrpSpPr>
            <p:nvPr/>
          </p:nvGrpSpPr>
          <p:grpSpPr bwMode="auto">
            <a:xfrm>
              <a:off x="4080" y="2064"/>
              <a:ext cx="1152" cy="1136"/>
              <a:chOff x="144" y="144"/>
              <a:chExt cx="1152" cy="1136"/>
            </a:xfrm>
          </p:grpSpPr>
          <p:sp>
            <p:nvSpPr>
              <p:cNvPr id="51230" name="Rectangle 7"/>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1231" name="Rectangle 8"/>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1232" name="Rectangle 9"/>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1233" name="Rectangle 10"/>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1234" name="Rectangle 11"/>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1235" name="Rectangle 12"/>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1236" name="Rectangle 13"/>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1237" name="Rectangle 14"/>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1238" name="Rectangle 15"/>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1239" name="Line 16"/>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40" name="Line 17"/>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41" name="Line 18"/>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42" name="Line 19"/>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43" name="Line 20"/>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44" name="Line 21"/>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45" name="Line 22"/>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46" name="Line 23"/>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51229" name="Picture 24" descr="txp_fig"/>
            <p:cNvPicPr>
              <a:picLocks noChangeAspect="1" noChangeArrowheads="1"/>
            </p:cNvPicPr>
            <p:nvPr>
              <p:custDataLst>
                <p:tags r:id="rId1"/>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1206" name="Group 25"/>
          <p:cNvGrpSpPr>
            <a:grpSpLocks/>
          </p:cNvGrpSpPr>
          <p:nvPr/>
        </p:nvGrpSpPr>
        <p:grpSpPr bwMode="auto">
          <a:xfrm>
            <a:off x="4495800" y="2895600"/>
            <a:ext cx="1149350" cy="1066800"/>
            <a:chOff x="144" y="144"/>
            <a:chExt cx="1152" cy="1136"/>
          </a:xfrm>
        </p:grpSpPr>
        <p:sp>
          <p:nvSpPr>
            <p:cNvPr id="51211" name="Rectangle 2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1212" name="Rectangle 2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1213" name="Rectangle 2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1214" name="Rectangle 2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1215" name="Rectangle 3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2</a:t>
              </a:r>
            </a:p>
          </p:txBody>
        </p:sp>
        <p:sp>
          <p:nvSpPr>
            <p:cNvPr id="51216" name="Rectangle 3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1217" name="Rectangle 3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1218" name="Rectangle 3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1219" name="Rectangle 3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1220" name="Line 3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21" name="Line 3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22" name="Line 3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23" name="Line 3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24" name="Line 3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25" name="Line 4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26" name="Line 4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1227" name="Line 4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sp>
        <p:nvSpPr>
          <p:cNvPr id="51207" name="Text Box 43"/>
          <p:cNvSpPr txBox="1">
            <a:spLocks noChangeArrowheads="1"/>
          </p:cNvSpPr>
          <p:nvPr/>
        </p:nvSpPr>
        <p:spPr bwMode="auto">
          <a:xfrm>
            <a:off x="5867400" y="2819403"/>
            <a:ext cx="4381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6000" b="1">
                <a:solidFill>
                  <a:prstClr val="black"/>
                </a:solidFill>
                <a:latin typeface="Times" panose="02020603050405020304" pitchFamily="18" charset="0"/>
              </a:rPr>
              <a:t>-</a:t>
            </a:r>
          </a:p>
        </p:txBody>
      </p:sp>
      <p:sp>
        <p:nvSpPr>
          <p:cNvPr id="51208" name="Text Box 44"/>
          <p:cNvSpPr txBox="1">
            <a:spLocks noChangeArrowheads="1"/>
          </p:cNvSpPr>
          <p:nvPr/>
        </p:nvSpPr>
        <p:spPr bwMode="auto">
          <a:xfrm>
            <a:off x="8991600" y="2895603"/>
            <a:ext cx="5651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6000" b="1">
                <a:solidFill>
                  <a:prstClr val="black"/>
                </a:solidFill>
                <a:latin typeface="Times" panose="02020603050405020304" pitchFamily="18" charset="0"/>
              </a:rPr>
              <a:t>?</a:t>
            </a:r>
          </a:p>
        </p:txBody>
      </p:sp>
      <p:sp>
        <p:nvSpPr>
          <p:cNvPr id="51209" name="Text Box 45"/>
          <p:cNvSpPr txBox="1">
            <a:spLocks noChangeArrowheads="1"/>
          </p:cNvSpPr>
          <p:nvPr/>
        </p:nvSpPr>
        <p:spPr bwMode="auto">
          <a:xfrm>
            <a:off x="4419600" y="4343400"/>
            <a:ext cx="3657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latin typeface="Times" panose="02020603050405020304" pitchFamily="18" charset="0"/>
              </a:rPr>
              <a:t>(Note that filter sums to 1)</a:t>
            </a:r>
          </a:p>
        </p:txBody>
      </p:sp>
      <p:sp>
        <p:nvSpPr>
          <p:cNvPr id="51210" name="Text Box 46"/>
          <p:cNvSpPr txBox="1">
            <a:spLocks noChangeArrowheads="1"/>
          </p:cNvSpPr>
          <p:nvPr/>
        </p:nvSpPr>
        <p:spPr bwMode="auto">
          <a:xfrm>
            <a:off x="8991603" y="6553200"/>
            <a:ext cx="1495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prstClr val="black"/>
                </a:solidFill>
              </a:rPr>
              <a:t>Source: D. Lowe</a:t>
            </a:r>
          </a:p>
        </p:txBody>
      </p:sp>
    </p:spTree>
    <p:extLst>
      <p:ext uri="{BB962C8B-B14F-4D97-AF65-F5344CB8AC3E}">
        <p14:creationId xmlns:p14="http://schemas.microsoft.com/office/powerpoint/2010/main" val="29559203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A389F-01A3-E2F9-B5F0-B596EED270CE}"/>
            </a:ext>
          </a:extLst>
        </p:cNvPr>
        <p:cNvGrpSpPr/>
        <p:nvPr/>
      </p:nvGrpSpPr>
      <p:grpSpPr>
        <a:xfrm>
          <a:off x="0" y="0"/>
          <a:ext cx="0" cy="0"/>
          <a:chOff x="0" y="0"/>
          <a:chExt cx="0" cy="0"/>
        </a:xfrm>
      </p:grpSpPr>
      <p:sp>
        <p:nvSpPr>
          <p:cNvPr id="52226" name="Rectangle 2">
            <a:extLst>
              <a:ext uri="{FF2B5EF4-FFF2-40B4-BE49-F238E27FC236}">
                <a16:creationId xmlns:a16="http://schemas.microsoft.com/office/drawing/2014/main" id="{A20301BC-10E0-1060-98E0-332E204321F2}"/>
              </a:ext>
            </a:extLst>
          </p:cNvPr>
          <p:cNvSpPr>
            <a:spLocks noGrp="1" noChangeArrowheads="1"/>
          </p:cNvSpPr>
          <p:nvPr>
            <p:ph type="title"/>
          </p:nvPr>
        </p:nvSpPr>
        <p:spPr/>
        <p:txBody>
          <a:bodyPr/>
          <a:lstStyle/>
          <a:p>
            <a:r>
              <a:rPr lang="en-US" altLang="en-US"/>
              <a:t>Practice with linear filters</a:t>
            </a:r>
          </a:p>
        </p:txBody>
      </p:sp>
      <p:pic>
        <p:nvPicPr>
          <p:cNvPr id="52227" name="Picture 3">
            <a:extLst>
              <a:ext uri="{FF2B5EF4-FFF2-40B4-BE49-F238E27FC236}">
                <a16:creationId xmlns:a16="http://schemas.microsoft.com/office/drawing/2014/main" id="{80FC420B-1133-3C12-0E84-A2FCE0A525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3" y="2590803"/>
            <a:ext cx="1876425" cy="18573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2228" name="Text Box 4">
            <a:extLst>
              <a:ext uri="{FF2B5EF4-FFF2-40B4-BE49-F238E27FC236}">
                <a16:creationId xmlns:a16="http://schemas.microsoft.com/office/drawing/2014/main" id="{4DC7D5E7-C7AD-78E8-1C6A-F461654B1CF3}"/>
              </a:ext>
            </a:extLst>
          </p:cNvPr>
          <p:cNvSpPr txBox="1">
            <a:spLocks noChangeArrowheads="1"/>
          </p:cNvSpPr>
          <p:nvPr/>
        </p:nvSpPr>
        <p:spPr bwMode="auto">
          <a:xfrm>
            <a:off x="2193928" y="4613275"/>
            <a:ext cx="9541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latin typeface="Times" panose="02020603050405020304" pitchFamily="18" charset="0"/>
              </a:rPr>
              <a:t>Original</a:t>
            </a:r>
          </a:p>
        </p:txBody>
      </p:sp>
      <p:grpSp>
        <p:nvGrpSpPr>
          <p:cNvPr id="52229" name="Group 5">
            <a:extLst>
              <a:ext uri="{FF2B5EF4-FFF2-40B4-BE49-F238E27FC236}">
                <a16:creationId xmlns:a16="http://schemas.microsoft.com/office/drawing/2014/main" id="{6ADE7D01-7084-BE1A-6DA8-B592EC4B24D8}"/>
              </a:ext>
            </a:extLst>
          </p:cNvPr>
          <p:cNvGrpSpPr>
            <a:grpSpLocks/>
          </p:cNvGrpSpPr>
          <p:nvPr/>
        </p:nvGrpSpPr>
        <p:grpSpPr bwMode="auto">
          <a:xfrm>
            <a:off x="6477000" y="2895600"/>
            <a:ext cx="1371600" cy="1066800"/>
            <a:chOff x="3799" y="2064"/>
            <a:chExt cx="1433" cy="1136"/>
          </a:xfrm>
        </p:grpSpPr>
        <p:grpSp>
          <p:nvGrpSpPr>
            <p:cNvPr id="52252" name="Group 6">
              <a:extLst>
                <a:ext uri="{FF2B5EF4-FFF2-40B4-BE49-F238E27FC236}">
                  <a16:creationId xmlns:a16="http://schemas.microsoft.com/office/drawing/2014/main" id="{72579BC7-CD6A-183B-FAC2-66A3302D85AD}"/>
                </a:ext>
              </a:extLst>
            </p:cNvPr>
            <p:cNvGrpSpPr>
              <a:grpSpLocks/>
            </p:cNvGrpSpPr>
            <p:nvPr/>
          </p:nvGrpSpPr>
          <p:grpSpPr bwMode="auto">
            <a:xfrm>
              <a:off x="4080" y="2064"/>
              <a:ext cx="1152" cy="1136"/>
              <a:chOff x="144" y="144"/>
              <a:chExt cx="1152" cy="1136"/>
            </a:xfrm>
          </p:grpSpPr>
          <p:sp>
            <p:nvSpPr>
              <p:cNvPr id="52254" name="Rectangle 7">
                <a:extLst>
                  <a:ext uri="{FF2B5EF4-FFF2-40B4-BE49-F238E27FC236}">
                    <a16:creationId xmlns:a16="http://schemas.microsoft.com/office/drawing/2014/main" id="{06EA1EC5-7DC0-A616-9DBA-9BBA4BC9EF99}"/>
                  </a:ext>
                </a:extLst>
              </p:cNvPr>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5" name="Rectangle 8">
                <a:extLst>
                  <a:ext uri="{FF2B5EF4-FFF2-40B4-BE49-F238E27FC236}">
                    <a16:creationId xmlns:a16="http://schemas.microsoft.com/office/drawing/2014/main" id="{39605E2B-3127-4806-6D06-5C66753A8FA5}"/>
                  </a:ext>
                </a:extLst>
              </p:cNvPr>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6" name="Rectangle 9">
                <a:extLst>
                  <a:ext uri="{FF2B5EF4-FFF2-40B4-BE49-F238E27FC236}">
                    <a16:creationId xmlns:a16="http://schemas.microsoft.com/office/drawing/2014/main" id="{F8F182B8-15FD-7234-FE11-A7ED191328E3}"/>
                  </a:ext>
                </a:extLst>
              </p:cNvPr>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7" name="Rectangle 10">
                <a:extLst>
                  <a:ext uri="{FF2B5EF4-FFF2-40B4-BE49-F238E27FC236}">
                    <a16:creationId xmlns:a16="http://schemas.microsoft.com/office/drawing/2014/main" id="{C204A12A-6E28-7ED0-55E4-61096EFDDA54}"/>
                  </a:ext>
                </a:extLst>
              </p:cNvPr>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8" name="Rectangle 11">
                <a:extLst>
                  <a:ext uri="{FF2B5EF4-FFF2-40B4-BE49-F238E27FC236}">
                    <a16:creationId xmlns:a16="http://schemas.microsoft.com/office/drawing/2014/main" id="{97559DFF-53FE-CCFF-7AC1-FEA9997AAE7B}"/>
                  </a:ext>
                </a:extLst>
              </p:cNvPr>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9" name="Rectangle 12">
                <a:extLst>
                  <a:ext uri="{FF2B5EF4-FFF2-40B4-BE49-F238E27FC236}">
                    <a16:creationId xmlns:a16="http://schemas.microsoft.com/office/drawing/2014/main" id="{AA80F1A2-9E35-B50F-025A-C0F231506D87}"/>
                  </a:ext>
                </a:extLst>
              </p:cNvPr>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60" name="Rectangle 13">
                <a:extLst>
                  <a:ext uri="{FF2B5EF4-FFF2-40B4-BE49-F238E27FC236}">
                    <a16:creationId xmlns:a16="http://schemas.microsoft.com/office/drawing/2014/main" id="{2060FAAF-4EA5-F6F9-32BF-5A1161858308}"/>
                  </a:ext>
                </a:extLst>
              </p:cNvPr>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61" name="Rectangle 14">
                <a:extLst>
                  <a:ext uri="{FF2B5EF4-FFF2-40B4-BE49-F238E27FC236}">
                    <a16:creationId xmlns:a16="http://schemas.microsoft.com/office/drawing/2014/main" id="{458E3511-D5DC-F95D-35AD-90C3B7C2335A}"/>
                  </a:ext>
                </a:extLst>
              </p:cNvPr>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62" name="Rectangle 15">
                <a:extLst>
                  <a:ext uri="{FF2B5EF4-FFF2-40B4-BE49-F238E27FC236}">
                    <a16:creationId xmlns:a16="http://schemas.microsoft.com/office/drawing/2014/main" id="{B496FE7E-5A64-4425-A688-01537E28D4CD}"/>
                  </a:ext>
                </a:extLst>
              </p:cNvPr>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63" name="Line 16">
                <a:extLst>
                  <a:ext uri="{FF2B5EF4-FFF2-40B4-BE49-F238E27FC236}">
                    <a16:creationId xmlns:a16="http://schemas.microsoft.com/office/drawing/2014/main" id="{8A671C77-9E3D-D604-8B44-23134B62CED9}"/>
                  </a:ext>
                </a:extLst>
              </p:cNvPr>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4" name="Line 17">
                <a:extLst>
                  <a:ext uri="{FF2B5EF4-FFF2-40B4-BE49-F238E27FC236}">
                    <a16:creationId xmlns:a16="http://schemas.microsoft.com/office/drawing/2014/main" id="{25C193E6-1277-D1E4-C83C-F96636178B77}"/>
                  </a:ext>
                </a:extLst>
              </p:cNvPr>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5" name="Line 18">
                <a:extLst>
                  <a:ext uri="{FF2B5EF4-FFF2-40B4-BE49-F238E27FC236}">
                    <a16:creationId xmlns:a16="http://schemas.microsoft.com/office/drawing/2014/main" id="{B799A72A-CB21-18B8-5154-D370BB562C6A}"/>
                  </a:ext>
                </a:extLst>
              </p:cNvPr>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dirty="0">
                  <a:solidFill>
                    <a:prstClr val="black"/>
                  </a:solidFill>
                  <a:latin typeface="Arial" panose="020B0604020202020204" pitchFamily="34" charset="0"/>
                  <a:cs typeface="Arial" panose="020B0604020202020204" pitchFamily="34" charset="0"/>
                </a:endParaRPr>
              </a:p>
            </p:txBody>
          </p:sp>
          <p:sp>
            <p:nvSpPr>
              <p:cNvPr id="52266" name="Line 19">
                <a:extLst>
                  <a:ext uri="{FF2B5EF4-FFF2-40B4-BE49-F238E27FC236}">
                    <a16:creationId xmlns:a16="http://schemas.microsoft.com/office/drawing/2014/main" id="{81B689FF-FB59-F6D3-E81C-C6B86D8C918F}"/>
                  </a:ext>
                </a:extLst>
              </p:cNvPr>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7" name="Line 20">
                <a:extLst>
                  <a:ext uri="{FF2B5EF4-FFF2-40B4-BE49-F238E27FC236}">
                    <a16:creationId xmlns:a16="http://schemas.microsoft.com/office/drawing/2014/main" id="{2330F04A-3A69-4D05-2FC2-C2060DAB3906}"/>
                  </a:ext>
                </a:extLst>
              </p:cNvPr>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8" name="Line 21">
                <a:extLst>
                  <a:ext uri="{FF2B5EF4-FFF2-40B4-BE49-F238E27FC236}">
                    <a16:creationId xmlns:a16="http://schemas.microsoft.com/office/drawing/2014/main" id="{64B45AC0-D85F-389B-0835-655650CC3B8F}"/>
                  </a:ext>
                </a:extLst>
              </p:cNvPr>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9" name="Line 22">
                <a:extLst>
                  <a:ext uri="{FF2B5EF4-FFF2-40B4-BE49-F238E27FC236}">
                    <a16:creationId xmlns:a16="http://schemas.microsoft.com/office/drawing/2014/main" id="{D824969F-BC39-A5FE-7DAE-8D798973E77B}"/>
                  </a:ext>
                </a:extLst>
              </p:cNvPr>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70" name="Line 23">
                <a:extLst>
                  <a:ext uri="{FF2B5EF4-FFF2-40B4-BE49-F238E27FC236}">
                    <a16:creationId xmlns:a16="http://schemas.microsoft.com/office/drawing/2014/main" id="{69DE7491-3935-A6AC-36A7-38E5BA013531}"/>
                  </a:ext>
                </a:extLst>
              </p:cNvPr>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52253" name="Picture 24" descr="txp_fig">
              <a:extLst>
                <a:ext uri="{FF2B5EF4-FFF2-40B4-BE49-F238E27FC236}">
                  <a16:creationId xmlns:a16="http://schemas.microsoft.com/office/drawing/2014/main" id="{498D9F06-129F-3B76-70DB-B02C03E83C0E}"/>
                </a:ext>
              </a:extLst>
            </p:cNvPr>
            <p:cNvPicPr>
              <a:picLocks noChangeAspect="1" noChangeArrowheads="1"/>
            </p:cNvPicPr>
            <p:nvPr>
              <p:custDataLst>
                <p:tags r:id="rId1"/>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2230" name="Group 25">
            <a:extLst>
              <a:ext uri="{FF2B5EF4-FFF2-40B4-BE49-F238E27FC236}">
                <a16:creationId xmlns:a16="http://schemas.microsoft.com/office/drawing/2014/main" id="{0CFCCBB4-76A5-4DC7-CA3D-B216A0BDC1EB}"/>
              </a:ext>
            </a:extLst>
          </p:cNvPr>
          <p:cNvGrpSpPr>
            <a:grpSpLocks/>
          </p:cNvGrpSpPr>
          <p:nvPr/>
        </p:nvGrpSpPr>
        <p:grpSpPr bwMode="auto">
          <a:xfrm>
            <a:off x="4495800" y="2895600"/>
            <a:ext cx="1149350" cy="1066800"/>
            <a:chOff x="144" y="144"/>
            <a:chExt cx="1152" cy="1136"/>
          </a:xfrm>
        </p:grpSpPr>
        <p:sp>
          <p:nvSpPr>
            <p:cNvPr id="52235" name="Rectangle 26">
              <a:extLst>
                <a:ext uri="{FF2B5EF4-FFF2-40B4-BE49-F238E27FC236}">
                  <a16:creationId xmlns:a16="http://schemas.microsoft.com/office/drawing/2014/main" id="{B06EA2E2-6EC6-59BC-F872-642B554D2275}"/>
                </a:ext>
              </a:extLst>
            </p:cNvPr>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36" name="Rectangle 27">
              <a:extLst>
                <a:ext uri="{FF2B5EF4-FFF2-40B4-BE49-F238E27FC236}">
                  <a16:creationId xmlns:a16="http://schemas.microsoft.com/office/drawing/2014/main" id="{18606B59-0398-3205-D00D-A8D0D5EB5D1D}"/>
                </a:ext>
              </a:extLst>
            </p:cNvPr>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37" name="Rectangle 28">
              <a:extLst>
                <a:ext uri="{FF2B5EF4-FFF2-40B4-BE49-F238E27FC236}">
                  <a16:creationId xmlns:a16="http://schemas.microsoft.com/office/drawing/2014/main" id="{8BFA2547-7986-D550-13D2-02EFB2D7FA7C}"/>
                </a:ext>
              </a:extLst>
            </p:cNvPr>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38" name="Rectangle 29">
              <a:extLst>
                <a:ext uri="{FF2B5EF4-FFF2-40B4-BE49-F238E27FC236}">
                  <a16:creationId xmlns:a16="http://schemas.microsoft.com/office/drawing/2014/main" id="{96CB6104-8E7A-88B2-AF55-4E4BF0D04AC7}"/>
                </a:ext>
              </a:extLst>
            </p:cNvPr>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39" name="Rectangle 30">
              <a:extLst>
                <a:ext uri="{FF2B5EF4-FFF2-40B4-BE49-F238E27FC236}">
                  <a16:creationId xmlns:a16="http://schemas.microsoft.com/office/drawing/2014/main" id="{035B92FE-3656-23BB-F238-CA44D7457A06}"/>
                </a:ext>
              </a:extLst>
            </p:cNvPr>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2</a:t>
              </a:r>
            </a:p>
          </p:txBody>
        </p:sp>
        <p:sp>
          <p:nvSpPr>
            <p:cNvPr id="52240" name="Rectangle 31">
              <a:extLst>
                <a:ext uri="{FF2B5EF4-FFF2-40B4-BE49-F238E27FC236}">
                  <a16:creationId xmlns:a16="http://schemas.microsoft.com/office/drawing/2014/main" id="{F75BB099-DC7B-E72F-5E55-A6DBC03D79E1}"/>
                </a:ext>
              </a:extLst>
            </p:cNvPr>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41" name="Rectangle 32">
              <a:extLst>
                <a:ext uri="{FF2B5EF4-FFF2-40B4-BE49-F238E27FC236}">
                  <a16:creationId xmlns:a16="http://schemas.microsoft.com/office/drawing/2014/main" id="{0382BE5A-C3C0-3588-497F-96D1202CB850}"/>
                </a:ext>
              </a:extLst>
            </p:cNvPr>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42" name="Rectangle 33">
              <a:extLst>
                <a:ext uri="{FF2B5EF4-FFF2-40B4-BE49-F238E27FC236}">
                  <a16:creationId xmlns:a16="http://schemas.microsoft.com/office/drawing/2014/main" id="{DAA7D31B-8629-BABF-DE5A-C81568ECF2F1}"/>
                </a:ext>
              </a:extLst>
            </p:cNvPr>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43" name="Rectangle 34">
              <a:extLst>
                <a:ext uri="{FF2B5EF4-FFF2-40B4-BE49-F238E27FC236}">
                  <a16:creationId xmlns:a16="http://schemas.microsoft.com/office/drawing/2014/main" id="{84B35B20-D86D-A532-DA22-836A1E7AE3BA}"/>
                </a:ext>
              </a:extLst>
            </p:cNvPr>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44" name="Line 35">
              <a:extLst>
                <a:ext uri="{FF2B5EF4-FFF2-40B4-BE49-F238E27FC236}">
                  <a16:creationId xmlns:a16="http://schemas.microsoft.com/office/drawing/2014/main" id="{62009DDB-D721-56D6-0844-8C3DC85AE233}"/>
                </a:ext>
              </a:extLst>
            </p:cNvPr>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5" name="Line 36">
              <a:extLst>
                <a:ext uri="{FF2B5EF4-FFF2-40B4-BE49-F238E27FC236}">
                  <a16:creationId xmlns:a16="http://schemas.microsoft.com/office/drawing/2014/main" id="{6A0A7501-958D-AD38-CFF1-7B6E4098E662}"/>
                </a:ext>
              </a:extLst>
            </p:cNvPr>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6" name="Line 37">
              <a:extLst>
                <a:ext uri="{FF2B5EF4-FFF2-40B4-BE49-F238E27FC236}">
                  <a16:creationId xmlns:a16="http://schemas.microsoft.com/office/drawing/2014/main" id="{980EF679-0DEF-13CE-F123-71A882EFEB7C}"/>
                </a:ext>
              </a:extLst>
            </p:cNvPr>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7" name="Line 38">
              <a:extLst>
                <a:ext uri="{FF2B5EF4-FFF2-40B4-BE49-F238E27FC236}">
                  <a16:creationId xmlns:a16="http://schemas.microsoft.com/office/drawing/2014/main" id="{155ED504-B767-344F-9412-0FAEBFCD0785}"/>
                </a:ext>
              </a:extLst>
            </p:cNvPr>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8" name="Line 39">
              <a:extLst>
                <a:ext uri="{FF2B5EF4-FFF2-40B4-BE49-F238E27FC236}">
                  <a16:creationId xmlns:a16="http://schemas.microsoft.com/office/drawing/2014/main" id="{797F7D5B-E8D8-85D3-006A-F7CCDC48E5FA}"/>
                </a:ext>
              </a:extLst>
            </p:cNvPr>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9" name="Line 40">
              <a:extLst>
                <a:ext uri="{FF2B5EF4-FFF2-40B4-BE49-F238E27FC236}">
                  <a16:creationId xmlns:a16="http://schemas.microsoft.com/office/drawing/2014/main" id="{6294DB6A-131F-707A-490E-21868BCBBFF6}"/>
                </a:ext>
              </a:extLst>
            </p:cNvPr>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50" name="Line 41">
              <a:extLst>
                <a:ext uri="{FF2B5EF4-FFF2-40B4-BE49-F238E27FC236}">
                  <a16:creationId xmlns:a16="http://schemas.microsoft.com/office/drawing/2014/main" id="{C4440C2E-E61F-2610-F254-29859F7D9532}"/>
                </a:ext>
              </a:extLst>
            </p:cNvPr>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51" name="Line 42">
              <a:extLst>
                <a:ext uri="{FF2B5EF4-FFF2-40B4-BE49-F238E27FC236}">
                  <a16:creationId xmlns:a16="http://schemas.microsoft.com/office/drawing/2014/main" id="{BD0ABA90-97ED-B023-5661-A50F1E40B6F1}"/>
                </a:ext>
              </a:extLst>
            </p:cNvPr>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sp>
        <p:nvSpPr>
          <p:cNvPr id="52231" name="Text Box 43">
            <a:extLst>
              <a:ext uri="{FF2B5EF4-FFF2-40B4-BE49-F238E27FC236}">
                <a16:creationId xmlns:a16="http://schemas.microsoft.com/office/drawing/2014/main" id="{0190EFB1-E8B7-90FA-E578-05B790C59960}"/>
              </a:ext>
            </a:extLst>
          </p:cNvPr>
          <p:cNvSpPr txBox="1">
            <a:spLocks noChangeArrowheads="1"/>
          </p:cNvSpPr>
          <p:nvPr/>
        </p:nvSpPr>
        <p:spPr bwMode="auto">
          <a:xfrm>
            <a:off x="5867400" y="2819403"/>
            <a:ext cx="4381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6000" b="1">
                <a:solidFill>
                  <a:prstClr val="black"/>
                </a:solidFill>
                <a:latin typeface="Times" panose="02020603050405020304" pitchFamily="18" charset="0"/>
              </a:rPr>
              <a:t>-</a:t>
            </a:r>
          </a:p>
        </p:txBody>
      </p:sp>
      <p:pic>
        <p:nvPicPr>
          <p:cNvPr id="52233" name="Picture 45">
            <a:extLst>
              <a:ext uri="{FF2B5EF4-FFF2-40B4-BE49-F238E27FC236}">
                <a16:creationId xmlns:a16="http://schemas.microsoft.com/office/drawing/2014/main" id="{1CADFDD6-5B8C-B985-3993-8BB41EDE9F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05803" y="2514603"/>
            <a:ext cx="1876425"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4" name="Text Box 46">
            <a:extLst>
              <a:ext uri="{FF2B5EF4-FFF2-40B4-BE49-F238E27FC236}">
                <a16:creationId xmlns:a16="http://schemas.microsoft.com/office/drawing/2014/main" id="{B80735E3-963C-B740-0D51-A67721F01616}"/>
              </a:ext>
            </a:extLst>
          </p:cNvPr>
          <p:cNvSpPr txBox="1">
            <a:spLocks noChangeArrowheads="1"/>
          </p:cNvSpPr>
          <p:nvPr/>
        </p:nvSpPr>
        <p:spPr bwMode="auto">
          <a:xfrm>
            <a:off x="8991603" y="6553200"/>
            <a:ext cx="1495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prstClr val="black"/>
                </a:solidFill>
              </a:rPr>
              <a:t>Source: D. Lowe</a:t>
            </a:r>
          </a:p>
        </p:txBody>
      </p:sp>
    </p:spTree>
    <p:extLst>
      <p:ext uri="{BB962C8B-B14F-4D97-AF65-F5344CB8AC3E}">
        <p14:creationId xmlns:p14="http://schemas.microsoft.com/office/powerpoint/2010/main" val="368020351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ltLang="en-US"/>
              <a:t>Practice with linear filters</a:t>
            </a:r>
          </a:p>
        </p:txBody>
      </p:sp>
      <p:pic>
        <p:nvPicPr>
          <p:cNvPr id="522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3" y="2590803"/>
            <a:ext cx="1876425" cy="18573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2228" name="Text Box 4"/>
          <p:cNvSpPr txBox="1">
            <a:spLocks noChangeArrowheads="1"/>
          </p:cNvSpPr>
          <p:nvPr/>
        </p:nvSpPr>
        <p:spPr bwMode="auto">
          <a:xfrm>
            <a:off x="2193928" y="4613275"/>
            <a:ext cx="9541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latin typeface="Times" panose="02020603050405020304" pitchFamily="18" charset="0"/>
              </a:rPr>
              <a:t>Original</a:t>
            </a:r>
          </a:p>
        </p:txBody>
      </p:sp>
      <p:grpSp>
        <p:nvGrpSpPr>
          <p:cNvPr id="52229" name="Group 5"/>
          <p:cNvGrpSpPr>
            <a:grpSpLocks/>
          </p:cNvGrpSpPr>
          <p:nvPr/>
        </p:nvGrpSpPr>
        <p:grpSpPr bwMode="auto">
          <a:xfrm>
            <a:off x="6477000" y="2895600"/>
            <a:ext cx="1371600" cy="1066800"/>
            <a:chOff x="3799" y="2064"/>
            <a:chExt cx="1433" cy="1136"/>
          </a:xfrm>
        </p:grpSpPr>
        <p:grpSp>
          <p:nvGrpSpPr>
            <p:cNvPr id="52252" name="Group 6"/>
            <p:cNvGrpSpPr>
              <a:grpSpLocks/>
            </p:cNvGrpSpPr>
            <p:nvPr/>
          </p:nvGrpSpPr>
          <p:grpSpPr bwMode="auto">
            <a:xfrm>
              <a:off x="4080" y="2064"/>
              <a:ext cx="1152" cy="1136"/>
              <a:chOff x="144" y="144"/>
              <a:chExt cx="1152" cy="1136"/>
            </a:xfrm>
          </p:grpSpPr>
          <p:sp>
            <p:nvSpPr>
              <p:cNvPr id="52254" name="Rectangle 7"/>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5" name="Rectangle 8"/>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6" name="Rectangle 9"/>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7" name="Rectangle 10"/>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8" name="Rectangle 11"/>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9" name="Rectangle 12"/>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60" name="Rectangle 13"/>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61" name="Rectangle 14"/>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62" name="Rectangle 15"/>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63" name="Line 16"/>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4" name="Line 17"/>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5" name="Line 18"/>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dirty="0">
                  <a:solidFill>
                    <a:prstClr val="black"/>
                  </a:solidFill>
                  <a:latin typeface="Arial" panose="020B0604020202020204" pitchFamily="34" charset="0"/>
                  <a:cs typeface="Arial" panose="020B0604020202020204" pitchFamily="34" charset="0"/>
                </a:endParaRPr>
              </a:p>
            </p:txBody>
          </p:sp>
          <p:sp>
            <p:nvSpPr>
              <p:cNvPr id="52266" name="Line 19"/>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7" name="Line 20"/>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8" name="Line 21"/>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9" name="Line 22"/>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70" name="Line 23"/>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52253" name="Picture 24" descr="txp_fig"/>
            <p:cNvPicPr>
              <a:picLocks noChangeAspect="1" noChangeArrowheads="1"/>
            </p:cNvPicPr>
            <p:nvPr>
              <p:custDataLst>
                <p:tags r:id="rId1"/>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2230" name="Group 25"/>
          <p:cNvGrpSpPr>
            <a:grpSpLocks/>
          </p:cNvGrpSpPr>
          <p:nvPr/>
        </p:nvGrpSpPr>
        <p:grpSpPr bwMode="auto">
          <a:xfrm>
            <a:off x="4495800" y="2895600"/>
            <a:ext cx="1149350" cy="1066800"/>
            <a:chOff x="144" y="144"/>
            <a:chExt cx="1152" cy="1136"/>
          </a:xfrm>
        </p:grpSpPr>
        <p:sp>
          <p:nvSpPr>
            <p:cNvPr id="52235" name="Rectangle 26"/>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dirty="0">
                  <a:solidFill>
                    <a:prstClr val="black"/>
                  </a:solidFill>
                </a:rPr>
                <a:t>0</a:t>
              </a:r>
            </a:p>
          </p:txBody>
        </p:sp>
        <p:sp>
          <p:nvSpPr>
            <p:cNvPr id="52236" name="Rectangle 27"/>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37" name="Rectangle 28"/>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38" name="Rectangle 29"/>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39" name="Rectangle 30"/>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2</a:t>
              </a:r>
            </a:p>
          </p:txBody>
        </p:sp>
        <p:sp>
          <p:nvSpPr>
            <p:cNvPr id="52240" name="Rectangle 31"/>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41" name="Rectangle 32"/>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42" name="Rectangle 33"/>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43" name="Rectangle 34"/>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44" name="Line 35"/>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5" name="Line 36"/>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6" name="Line 37"/>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7" name="Line 38"/>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8" name="Line 39"/>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9" name="Line 40"/>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50" name="Line 41"/>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51" name="Line 42"/>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sp>
        <p:nvSpPr>
          <p:cNvPr id="52231" name="Text Box 43"/>
          <p:cNvSpPr txBox="1">
            <a:spLocks noChangeArrowheads="1"/>
          </p:cNvSpPr>
          <p:nvPr/>
        </p:nvSpPr>
        <p:spPr bwMode="auto">
          <a:xfrm>
            <a:off x="5867400" y="2819403"/>
            <a:ext cx="44114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6000" b="1" dirty="0">
                <a:solidFill>
                  <a:prstClr val="black"/>
                </a:solidFill>
                <a:latin typeface="Times" panose="02020603050405020304" pitchFamily="18" charset="0"/>
              </a:rPr>
              <a:t>-</a:t>
            </a:r>
          </a:p>
        </p:txBody>
      </p:sp>
      <p:pic>
        <p:nvPicPr>
          <p:cNvPr id="52233" name="Picture 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05803" y="2514603"/>
            <a:ext cx="1876425"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4" name="Text Box 46"/>
          <p:cNvSpPr txBox="1">
            <a:spLocks noChangeArrowheads="1"/>
          </p:cNvSpPr>
          <p:nvPr/>
        </p:nvSpPr>
        <p:spPr bwMode="auto">
          <a:xfrm>
            <a:off x="8991603" y="6553200"/>
            <a:ext cx="1495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prstClr val="black"/>
                </a:solidFill>
              </a:rPr>
              <a:t>Source: D. Lowe</a:t>
            </a:r>
          </a:p>
        </p:txBody>
      </p:sp>
      <p:grpSp>
        <p:nvGrpSpPr>
          <p:cNvPr id="20" name="Group 25">
            <a:extLst>
              <a:ext uri="{FF2B5EF4-FFF2-40B4-BE49-F238E27FC236}">
                <a16:creationId xmlns:a16="http://schemas.microsoft.com/office/drawing/2014/main" id="{A87EA442-2AD4-797D-C49B-2DD663394342}"/>
              </a:ext>
            </a:extLst>
          </p:cNvPr>
          <p:cNvGrpSpPr>
            <a:grpSpLocks/>
          </p:cNvGrpSpPr>
          <p:nvPr/>
        </p:nvGrpSpPr>
        <p:grpSpPr bwMode="auto">
          <a:xfrm>
            <a:off x="4495800" y="4191000"/>
            <a:ext cx="1149350" cy="1066800"/>
            <a:chOff x="144" y="144"/>
            <a:chExt cx="1152" cy="1136"/>
          </a:xfrm>
        </p:grpSpPr>
        <p:sp>
          <p:nvSpPr>
            <p:cNvPr id="21" name="Rectangle 26">
              <a:extLst>
                <a:ext uri="{FF2B5EF4-FFF2-40B4-BE49-F238E27FC236}">
                  <a16:creationId xmlns:a16="http://schemas.microsoft.com/office/drawing/2014/main" id="{F2F6C3CD-90CB-8596-1001-29134DB85BB0}"/>
                </a:ext>
              </a:extLst>
            </p:cNvPr>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dirty="0">
                  <a:solidFill>
                    <a:prstClr val="black"/>
                  </a:solidFill>
                </a:rPr>
                <a:t>0</a:t>
              </a:r>
            </a:p>
          </p:txBody>
        </p:sp>
        <p:sp>
          <p:nvSpPr>
            <p:cNvPr id="22" name="Rectangle 27">
              <a:extLst>
                <a:ext uri="{FF2B5EF4-FFF2-40B4-BE49-F238E27FC236}">
                  <a16:creationId xmlns:a16="http://schemas.microsoft.com/office/drawing/2014/main" id="{29F67920-FC90-D394-297E-D615196B3913}"/>
                </a:ext>
              </a:extLst>
            </p:cNvPr>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23" name="Rectangle 28">
              <a:extLst>
                <a:ext uri="{FF2B5EF4-FFF2-40B4-BE49-F238E27FC236}">
                  <a16:creationId xmlns:a16="http://schemas.microsoft.com/office/drawing/2014/main" id="{89E47EBC-589A-6D20-CB5C-9A879C144490}"/>
                </a:ext>
              </a:extLst>
            </p:cNvPr>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24" name="Rectangle 29">
              <a:extLst>
                <a:ext uri="{FF2B5EF4-FFF2-40B4-BE49-F238E27FC236}">
                  <a16:creationId xmlns:a16="http://schemas.microsoft.com/office/drawing/2014/main" id="{AB16E2F8-5879-FBA9-68B1-352CAA3BE93C}"/>
                </a:ext>
              </a:extLst>
            </p:cNvPr>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25" name="Rectangle 30">
              <a:extLst>
                <a:ext uri="{FF2B5EF4-FFF2-40B4-BE49-F238E27FC236}">
                  <a16:creationId xmlns:a16="http://schemas.microsoft.com/office/drawing/2014/main" id="{78477F84-BCF4-82F6-2E3E-B95824FB0F1E}"/>
                </a:ext>
              </a:extLst>
            </p:cNvPr>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dirty="0">
                  <a:solidFill>
                    <a:prstClr val="black"/>
                  </a:solidFill>
                </a:rPr>
                <a:t>1</a:t>
              </a:r>
            </a:p>
          </p:txBody>
        </p:sp>
        <p:sp>
          <p:nvSpPr>
            <p:cNvPr id="26" name="Rectangle 31">
              <a:extLst>
                <a:ext uri="{FF2B5EF4-FFF2-40B4-BE49-F238E27FC236}">
                  <a16:creationId xmlns:a16="http://schemas.microsoft.com/office/drawing/2014/main" id="{24CE5B56-0068-67CB-2A2A-170DAD30805B}"/>
                </a:ext>
              </a:extLst>
            </p:cNvPr>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27" name="Rectangle 32">
              <a:extLst>
                <a:ext uri="{FF2B5EF4-FFF2-40B4-BE49-F238E27FC236}">
                  <a16:creationId xmlns:a16="http://schemas.microsoft.com/office/drawing/2014/main" id="{5A472B03-2EAF-CD24-D5DD-C25E82DF420E}"/>
                </a:ext>
              </a:extLst>
            </p:cNvPr>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28" name="Rectangle 33">
              <a:extLst>
                <a:ext uri="{FF2B5EF4-FFF2-40B4-BE49-F238E27FC236}">
                  <a16:creationId xmlns:a16="http://schemas.microsoft.com/office/drawing/2014/main" id="{2DF9B0DD-97FB-D0A7-85EE-19A8C67F6A07}"/>
                </a:ext>
              </a:extLst>
            </p:cNvPr>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29" name="Rectangle 34">
              <a:extLst>
                <a:ext uri="{FF2B5EF4-FFF2-40B4-BE49-F238E27FC236}">
                  <a16:creationId xmlns:a16="http://schemas.microsoft.com/office/drawing/2014/main" id="{B95504F7-7FD2-DCE1-F699-A1F3AA8674C9}"/>
                </a:ext>
              </a:extLst>
            </p:cNvPr>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30" name="Line 35">
              <a:extLst>
                <a:ext uri="{FF2B5EF4-FFF2-40B4-BE49-F238E27FC236}">
                  <a16:creationId xmlns:a16="http://schemas.microsoft.com/office/drawing/2014/main" id="{64885460-0C93-C5E8-73F7-374B208A499B}"/>
                </a:ext>
              </a:extLst>
            </p:cNvPr>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1" name="Line 36">
              <a:extLst>
                <a:ext uri="{FF2B5EF4-FFF2-40B4-BE49-F238E27FC236}">
                  <a16:creationId xmlns:a16="http://schemas.microsoft.com/office/drawing/2014/main" id="{D6D35DE3-19EE-E9FF-D3CD-49FF8F92A2AD}"/>
                </a:ext>
              </a:extLst>
            </p:cNvPr>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2" name="Line 37">
              <a:extLst>
                <a:ext uri="{FF2B5EF4-FFF2-40B4-BE49-F238E27FC236}">
                  <a16:creationId xmlns:a16="http://schemas.microsoft.com/office/drawing/2014/main" id="{5846F5D7-77E9-2934-309B-267662220A30}"/>
                </a:ext>
              </a:extLst>
            </p:cNvPr>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3" name="Line 38">
              <a:extLst>
                <a:ext uri="{FF2B5EF4-FFF2-40B4-BE49-F238E27FC236}">
                  <a16:creationId xmlns:a16="http://schemas.microsoft.com/office/drawing/2014/main" id="{11DC68CE-19D5-9D43-BACB-6E5A8137C6AA}"/>
                </a:ext>
              </a:extLst>
            </p:cNvPr>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4" name="Line 39">
              <a:extLst>
                <a:ext uri="{FF2B5EF4-FFF2-40B4-BE49-F238E27FC236}">
                  <a16:creationId xmlns:a16="http://schemas.microsoft.com/office/drawing/2014/main" id="{34D017E1-5949-1504-0F58-1A63A70A631A}"/>
                </a:ext>
              </a:extLst>
            </p:cNvPr>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5" name="Line 40">
              <a:extLst>
                <a:ext uri="{FF2B5EF4-FFF2-40B4-BE49-F238E27FC236}">
                  <a16:creationId xmlns:a16="http://schemas.microsoft.com/office/drawing/2014/main" id="{8AED3F49-F817-DDF1-31DD-D7B2A36C6060}"/>
                </a:ext>
              </a:extLst>
            </p:cNvPr>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6" name="Line 41">
              <a:extLst>
                <a:ext uri="{FF2B5EF4-FFF2-40B4-BE49-F238E27FC236}">
                  <a16:creationId xmlns:a16="http://schemas.microsoft.com/office/drawing/2014/main" id="{0B34A2C5-5C13-79EE-B00C-9D25482AC730}"/>
                </a:ext>
              </a:extLst>
            </p:cNvPr>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 name="Line 42">
              <a:extLst>
                <a:ext uri="{FF2B5EF4-FFF2-40B4-BE49-F238E27FC236}">
                  <a16:creationId xmlns:a16="http://schemas.microsoft.com/office/drawing/2014/main" id="{032A06C5-9023-2592-FD8D-0C737E0FA9EA}"/>
                </a:ext>
              </a:extLst>
            </p:cNvPr>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sp>
        <p:nvSpPr>
          <p:cNvPr id="58" name="Text Box 43">
            <a:extLst>
              <a:ext uri="{FF2B5EF4-FFF2-40B4-BE49-F238E27FC236}">
                <a16:creationId xmlns:a16="http://schemas.microsoft.com/office/drawing/2014/main" id="{4DE00C6F-230A-42B3-35C6-1C1DFC41BF4D}"/>
              </a:ext>
            </a:extLst>
          </p:cNvPr>
          <p:cNvSpPr txBox="1">
            <a:spLocks noChangeArrowheads="1"/>
          </p:cNvSpPr>
          <p:nvPr/>
        </p:nvSpPr>
        <p:spPr bwMode="auto">
          <a:xfrm>
            <a:off x="5839212" y="4122314"/>
            <a:ext cx="62388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6000" b="1" dirty="0">
                <a:solidFill>
                  <a:prstClr val="black"/>
                </a:solidFill>
                <a:latin typeface="Times" panose="02020603050405020304" pitchFamily="18" charset="0"/>
              </a:rPr>
              <a:t>+</a:t>
            </a:r>
          </a:p>
        </p:txBody>
      </p:sp>
      <p:grpSp>
        <p:nvGrpSpPr>
          <p:cNvPr id="59" name="Group 25">
            <a:extLst>
              <a:ext uri="{FF2B5EF4-FFF2-40B4-BE49-F238E27FC236}">
                <a16:creationId xmlns:a16="http://schemas.microsoft.com/office/drawing/2014/main" id="{278EB70F-835C-886F-5436-DE00249DFA46}"/>
              </a:ext>
            </a:extLst>
          </p:cNvPr>
          <p:cNvGrpSpPr>
            <a:grpSpLocks/>
          </p:cNvGrpSpPr>
          <p:nvPr/>
        </p:nvGrpSpPr>
        <p:grpSpPr bwMode="auto">
          <a:xfrm>
            <a:off x="6745960" y="4199483"/>
            <a:ext cx="1149350" cy="1066800"/>
            <a:chOff x="144" y="144"/>
            <a:chExt cx="1152" cy="1136"/>
          </a:xfrm>
        </p:grpSpPr>
        <p:sp>
          <p:nvSpPr>
            <p:cNvPr id="60" name="Rectangle 26">
              <a:extLst>
                <a:ext uri="{FF2B5EF4-FFF2-40B4-BE49-F238E27FC236}">
                  <a16:creationId xmlns:a16="http://schemas.microsoft.com/office/drawing/2014/main" id="{B22F9C32-0F70-B1A4-41C8-C8C8DE5555ED}"/>
                </a:ext>
              </a:extLst>
            </p:cNvPr>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61" name="Rectangle 27">
              <a:extLst>
                <a:ext uri="{FF2B5EF4-FFF2-40B4-BE49-F238E27FC236}">
                  <a16:creationId xmlns:a16="http://schemas.microsoft.com/office/drawing/2014/main" id="{6E367C7F-5E0A-DC7C-FC47-CCD6B9006207}"/>
                </a:ext>
              </a:extLst>
            </p:cNvPr>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62" name="Rectangle 28">
              <a:extLst>
                <a:ext uri="{FF2B5EF4-FFF2-40B4-BE49-F238E27FC236}">
                  <a16:creationId xmlns:a16="http://schemas.microsoft.com/office/drawing/2014/main" id="{2CC84894-D941-D0BB-0273-4CC2F2F7DFA7}"/>
                </a:ext>
              </a:extLst>
            </p:cNvPr>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63" name="Rectangle 29">
              <a:extLst>
                <a:ext uri="{FF2B5EF4-FFF2-40B4-BE49-F238E27FC236}">
                  <a16:creationId xmlns:a16="http://schemas.microsoft.com/office/drawing/2014/main" id="{3D0A4322-BC70-0FC3-29F1-B55DADCA692A}"/>
                </a:ext>
              </a:extLst>
            </p:cNvPr>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52224" name="Rectangle 30">
              <a:extLst>
                <a:ext uri="{FF2B5EF4-FFF2-40B4-BE49-F238E27FC236}">
                  <a16:creationId xmlns:a16="http://schemas.microsoft.com/office/drawing/2014/main" id="{0CA788BA-AFBF-B9CC-25AF-F4E9FA91B5D9}"/>
                </a:ext>
              </a:extLst>
            </p:cNvPr>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8/9</a:t>
              </a:r>
            </a:p>
          </p:txBody>
        </p:sp>
        <p:sp>
          <p:nvSpPr>
            <p:cNvPr id="52225" name="Rectangle 31">
              <a:extLst>
                <a:ext uri="{FF2B5EF4-FFF2-40B4-BE49-F238E27FC236}">
                  <a16:creationId xmlns:a16="http://schemas.microsoft.com/office/drawing/2014/main" id="{76BE4DA9-EC1D-A22D-6412-554620825B87}"/>
                </a:ext>
              </a:extLst>
            </p:cNvPr>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52271" name="Rectangle 32">
              <a:extLst>
                <a:ext uri="{FF2B5EF4-FFF2-40B4-BE49-F238E27FC236}">
                  <a16:creationId xmlns:a16="http://schemas.microsoft.com/office/drawing/2014/main" id="{8EE4F488-3C4D-56AD-3F67-A3E66EE232CA}"/>
                </a:ext>
              </a:extLst>
            </p:cNvPr>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52272" name="Rectangle 33">
              <a:extLst>
                <a:ext uri="{FF2B5EF4-FFF2-40B4-BE49-F238E27FC236}">
                  <a16:creationId xmlns:a16="http://schemas.microsoft.com/office/drawing/2014/main" id="{BDBB32FB-9C3E-8511-564A-B6E9CE23C2F4}"/>
                </a:ext>
              </a:extLst>
            </p:cNvPr>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52273" name="Rectangle 34">
              <a:extLst>
                <a:ext uri="{FF2B5EF4-FFF2-40B4-BE49-F238E27FC236}">
                  <a16:creationId xmlns:a16="http://schemas.microsoft.com/office/drawing/2014/main" id="{251D8C24-C34B-8937-C379-8D6339C63B65}"/>
                </a:ext>
              </a:extLst>
            </p:cNvPr>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endParaRPr lang="en-US" altLang="en-US" dirty="0">
                <a:solidFill>
                  <a:prstClr val="black"/>
                </a:solidFill>
              </a:endParaRPr>
            </a:p>
          </p:txBody>
        </p:sp>
        <p:sp>
          <p:nvSpPr>
            <p:cNvPr id="52274" name="Line 35">
              <a:extLst>
                <a:ext uri="{FF2B5EF4-FFF2-40B4-BE49-F238E27FC236}">
                  <a16:creationId xmlns:a16="http://schemas.microsoft.com/office/drawing/2014/main" id="{E1C23FDF-327E-87BD-FA42-814C66B99E2B}"/>
                </a:ext>
              </a:extLst>
            </p:cNvPr>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75" name="Line 36">
              <a:extLst>
                <a:ext uri="{FF2B5EF4-FFF2-40B4-BE49-F238E27FC236}">
                  <a16:creationId xmlns:a16="http://schemas.microsoft.com/office/drawing/2014/main" id="{7D32EF70-EC36-15D3-93E0-AD6368511AE0}"/>
                </a:ext>
              </a:extLst>
            </p:cNvPr>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dirty="0">
                <a:solidFill>
                  <a:prstClr val="black"/>
                </a:solidFill>
                <a:latin typeface="Arial" panose="020B0604020202020204" pitchFamily="34" charset="0"/>
                <a:cs typeface="Arial" panose="020B0604020202020204" pitchFamily="34" charset="0"/>
              </a:endParaRPr>
            </a:p>
          </p:txBody>
        </p:sp>
        <p:sp>
          <p:nvSpPr>
            <p:cNvPr id="52276" name="Line 37">
              <a:extLst>
                <a:ext uri="{FF2B5EF4-FFF2-40B4-BE49-F238E27FC236}">
                  <a16:creationId xmlns:a16="http://schemas.microsoft.com/office/drawing/2014/main" id="{814E7664-3289-52B5-C24C-7CC344A3AADB}"/>
                </a:ext>
              </a:extLst>
            </p:cNvPr>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dirty="0">
                <a:solidFill>
                  <a:prstClr val="black"/>
                </a:solidFill>
                <a:latin typeface="Arial" panose="020B0604020202020204" pitchFamily="34" charset="0"/>
                <a:cs typeface="Arial" panose="020B0604020202020204" pitchFamily="34" charset="0"/>
              </a:endParaRPr>
            </a:p>
          </p:txBody>
        </p:sp>
        <p:sp>
          <p:nvSpPr>
            <p:cNvPr id="52277" name="Line 38">
              <a:extLst>
                <a:ext uri="{FF2B5EF4-FFF2-40B4-BE49-F238E27FC236}">
                  <a16:creationId xmlns:a16="http://schemas.microsoft.com/office/drawing/2014/main" id="{7A342E3C-5E24-6D95-B652-B43A9A35525A}"/>
                </a:ext>
              </a:extLst>
            </p:cNvPr>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78" name="Line 39">
              <a:extLst>
                <a:ext uri="{FF2B5EF4-FFF2-40B4-BE49-F238E27FC236}">
                  <a16:creationId xmlns:a16="http://schemas.microsoft.com/office/drawing/2014/main" id="{422E438B-4DB2-35B5-35A6-C8FE1225B510}"/>
                </a:ext>
              </a:extLst>
            </p:cNvPr>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dirty="0">
                <a:solidFill>
                  <a:prstClr val="black"/>
                </a:solidFill>
                <a:latin typeface="Arial" panose="020B0604020202020204" pitchFamily="34" charset="0"/>
                <a:cs typeface="Arial" panose="020B0604020202020204" pitchFamily="34" charset="0"/>
              </a:endParaRPr>
            </a:p>
          </p:txBody>
        </p:sp>
        <p:sp>
          <p:nvSpPr>
            <p:cNvPr id="52279" name="Line 40">
              <a:extLst>
                <a:ext uri="{FF2B5EF4-FFF2-40B4-BE49-F238E27FC236}">
                  <a16:creationId xmlns:a16="http://schemas.microsoft.com/office/drawing/2014/main" id="{E04608F0-F4E0-F957-9FC0-58BE124D2FAF}"/>
                </a:ext>
              </a:extLst>
            </p:cNvPr>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80" name="Line 41">
              <a:extLst>
                <a:ext uri="{FF2B5EF4-FFF2-40B4-BE49-F238E27FC236}">
                  <a16:creationId xmlns:a16="http://schemas.microsoft.com/office/drawing/2014/main" id="{337513C2-7669-7DA2-79EA-B0F44D89155F}"/>
                </a:ext>
              </a:extLst>
            </p:cNvPr>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81" name="Line 42">
              <a:extLst>
                <a:ext uri="{FF2B5EF4-FFF2-40B4-BE49-F238E27FC236}">
                  <a16:creationId xmlns:a16="http://schemas.microsoft.com/office/drawing/2014/main" id="{03B52848-DFDD-5EBF-3304-B9CA45D460BD}"/>
                </a:ext>
              </a:extLst>
            </p:cNvPr>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97599695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4BC0A-4B17-8116-2993-6AC632CC3683}"/>
            </a:ext>
          </a:extLst>
        </p:cNvPr>
        <p:cNvGrpSpPr/>
        <p:nvPr/>
      </p:nvGrpSpPr>
      <p:grpSpPr>
        <a:xfrm>
          <a:off x="0" y="0"/>
          <a:ext cx="0" cy="0"/>
          <a:chOff x="0" y="0"/>
          <a:chExt cx="0" cy="0"/>
        </a:xfrm>
      </p:grpSpPr>
      <p:sp>
        <p:nvSpPr>
          <p:cNvPr id="52226" name="Rectangle 2">
            <a:extLst>
              <a:ext uri="{FF2B5EF4-FFF2-40B4-BE49-F238E27FC236}">
                <a16:creationId xmlns:a16="http://schemas.microsoft.com/office/drawing/2014/main" id="{AADBB634-EDAE-39C0-6CCE-423E5215FD05}"/>
              </a:ext>
            </a:extLst>
          </p:cNvPr>
          <p:cNvSpPr>
            <a:spLocks noGrp="1" noChangeArrowheads="1"/>
          </p:cNvSpPr>
          <p:nvPr>
            <p:ph type="title"/>
          </p:nvPr>
        </p:nvSpPr>
        <p:spPr/>
        <p:txBody>
          <a:bodyPr/>
          <a:lstStyle/>
          <a:p>
            <a:r>
              <a:rPr lang="en-US" altLang="en-US"/>
              <a:t>Practice with linear filters</a:t>
            </a:r>
          </a:p>
        </p:txBody>
      </p:sp>
      <p:pic>
        <p:nvPicPr>
          <p:cNvPr id="52227" name="Picture 3">
            <a:extLst>
              <a:ext uri="{FF2B5EF4-FFF2-40B4-BE49-F238E27FC236}">
                <a16:creationId xmlns:a16="http://schemas.microsoft.com/office/drawing/2014/main" id="{71C35DCD-4B4D-40CC-0C3B-2B618C982F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3" y="2590803"/>
            <a:ext cx="1876425" cy="18573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2228" name="Text Box 4">
            <a:extLst>
              <a:ext uri="{FF2B5EF4-FFF2-40B4-BE49-F238E27FC236}">
                <a16:creationId xmlns:a16="http://schemas.microsoft.com/office/drawing/2014/main" id="{97F091DD-A68D-6E34-ECC1-C8F2D1016CBB}"/>
              </a:ext>
            </a:extLst>
          </p:cNvPr>
          <p:cNvSpPr txBox="1">
            <a:spLocks noChangeArrowheads="1"/>
          </p:cNvSpPr>
          <p:nvPr/>
        </p:nvSpPr>
        <p:spPr bwMode="auto">
          <a:xfrm>
            <a:off x="2193928" y="4613275"/>
            <a:ext cx="9541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a:solidFill>
                  <a:prstClr val="black"/>
                </a:solidFill>
                <a:latin typeface="Times" panose="02020603050405020304" pitchFamily="18" charset="0"/>
              </a:rPr>
              <a:t>Original</a:t>
            </a:r>
          </a:p>
        </p:txBody>
      </p:sp>
      <p:grpSp>
        <p:nvGrpSpPr>
          <p:cNvPr id="52229" name="Group 5">
            <a:extLst>
              <a:ext uri="{FF2B5EF4-FFF2-40B4-BE49-F238E27FC236}">
                <a16:creationId xmlns:a16="http://schemas.microsoft.com/office/drawing/2014/main" id="{437B1F7B-E784-29A3-AE8E-83AB311AE2B0}"/>
              </a:ext>
            </a:extLst>
          </p:cNvPr>
          <p:cNvGrpSpPr>
            <a:grpSpLocks/>
          </p:cNvGrpSpPr>
          <p:nvPr/>
        </p:nvGrpSpPr>
        <p:grpSpPr bwMode="auto">
          <a:xfrm>
            <a:off x="6477000" y="2895600"/>
            <a:ext cx="1371600" cy="1066800"/>
            <a:chOff x="3799" y="2064"/>
            <a:chExt cx="1433" cy="1136"/>
          </a:xfrm>
        </p:grpSpPr>
        <p:grpSp>
          <p:nvGrpSpPr>
            <p:cNvPr id="52252" name="Group 6">
              <a:extLst>
                <a:ext uri="{FF2B5EF4-FFF2-40B4-BE49-F238E27FC236}">
                  <a16:creationId xmlns:a16="http://schemas.microsoft.com/office/drawing/2014/main" id="{4A8C58C0-4737-0419-EBAC-4B95227D9325}"/>
                </a:ext>
              </a:extLst>
            </p:cNvPr>
            <p:cNvGrpSpPr>
              <a:grpSpLocks/>
            </p:cNvGrpSpPr>
            <p:nvPr/>
          </p:nvGrpSpPr>
          <p:grpSpPr bwMode="auto">
            <a:xfrm>
              <a:off x="4080" y="2064"/>
              <a:ext cx="1152" cy="1136"/>
              <a:chOff x="144" y="144"/>
              <a:chExt cx="1152" cy="1136"/>
            </a:xfrm>
          </p:grpSpPr>
          <p:sp>
            <p:nvSpPr>
              <p:cNvPr id="52254" name="Rectangle 7">
                <a:extLst>
                  <a:ext uri="{FF2B5EF4-FFF2-40B4-BE49-F238E27FC236}">
                    <a16:creationId xmlns:a16="http://schemas.microsoft.com/office/drawing/2014/main" id="{1920E899-655F-16FB-B68C-EED48BA5BBDE}"/>
                  </a:ext>
                </a:extLst>
              </p:cNvPr>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5" name="Rectangle 8">
                <a:extLst>
                  <a:ext uri="{FF2B5EF4-FFF2-40B4-BE49-F238E27FC236}">
                    <a16:creationId xmlns:a16="http://schemas.microsoft.com/office/drawing/2014/main" id="{B1D8F72D-6C65-5034-0661-45D921EF6CDA}"/>
                  </a:ext>
                </a:extLst>
              </p:cNvPr>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6" name="Rectangle 9">
                <a:extLst>
                  <a:ext uri="{FF2B5EF4-FFF2-40B4-BE49-F238E27FC236}">
                    <a16:creationId xmlns:a16="http://schemas.microsoft.com/office/drawing/2014/main" id="{98AF51D7-AAD8-F20F-5988-A263C878757D}"/>
                  </a:ext>
                </a:extLst>
              </p:cNvPr>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7" name="Rectangle 10">
                <a:extLst>
                  <a:ext uri="{FF2B5EF4-FFF2-40B4-BE49-F238E27FC236}">
                    <a16:creationId xmlns:a16="http://schemas.microsoft.com/office/drawing/2014/main" id="{09CD91AF-0677-CCC1-5FCE-2896A5AEC623}"/>
                  </a:ext>
                </a:extLst>
              </p:cNvPr>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8" name="Rectangle 11">
                <a:extLst>
                  <a:ext uri="{FF2B5EF4-FFF2-40B4-BE49-F238E27FC236}">
                    <a16:creationId xmlns:a16="http://schemas.microsoft.com/office/drawing/2014/main" id="{613EF4D9-4163-2D57-EEEA-0694A98CE760}"/>
                  </a:ext>
                </a:extLst>
              </p:cNvPr>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59" name="Rectangle 12">
                <a:extLst>
                  <a:ext uri="{FF2B5EF4-FFF2-40B4-BE49-F238E27FC236}">
                    <a16:creationId xmlns:a16="http://schemas.microsoft.com/office/drawing/2014/main" id="{F4CEBE3C-FBA0-6142-C8BE-233A7B8B6130}"/>
                  </a:ext>
                </a:extLst>
              </p:cNvPr>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60" name="Rectangle 13">
                <a:extLst>
                  <a:ext uri="{FF2B5EF4-FFF2-40B4-BE49-F238E27FC236}">
                    <a16:creationId xmlns:a16="http://schemas.microsoft.com/office/drawing/2014/main" id="{205F035F-59B1-8A0E-41DB-90E8FA26F12D}"/>
                  </a:ext>
                </a:extLst>
              </p:cNvPr>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61" name="Rectangle 14">
                <a:extLst>
                  <a:ext uri="{FF2B5EF4-FFF2-40B4-BE49-F238E27FC236}">
                    <a16:creationId xmlns:a16="http://schemas.microsoft.com/office/drawing/2014/main" id="{8C490409-652F-3E9B-958E-493C1145AE7F}"/>
                  </a:ext>
                </a:extLst>
              </p:cNvPr>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62" name="Rectangle 15">
                <a:extLst>
                  <a:ext uri="{FF2B5EF4-FFF2-40B4-BE49-F238E27FC236}">
                    <a16:creationId xmlns:a16="http://schemas.microsoft.com/office/drawing/2014/main" id="{A5B75E8F-09E5-4361-BC7D-98D67D083FF5}"/>
                  </a:ext>
                </a:extLst>
              </p:cNvPr>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1</a:t>
                </a:r>
              </a:p>
            </p:txBody>
          </p:sp>
          <p:sp>
            <p:nvSpPr>
              <p:cNvPr id="52263" name="Line 16">
                <a:extLst>
                  <a:ext uri="{FF2B5EF4-FFF2-40B4-BE49-F238E27FC236}">
                    <a16:creationId xmlns:a16="http://schemas.microsoft.com/office/drawing/2014/main" id="{1DA66416-7A22-4D16-9531-A919BC3D089B}"/>
                  </a:ext>
                </a:extLst>
              </p:cNvPr>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4" name="Line 17">
                <a:extLst>
                  <a:ext uri="{FF2B5EF4-FFF2-40B4-BE49-F238E27FC236}">
                    <a16:creationId xmlns:a16="http://schemas.microsoft.com/office/drawing/2014/main" id="{F673F8D6-6B23-05F6-F648-93201B0B2710}"/>
                  </a:ext>
                </a:extLst>
              </p:cNvPr>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5" name="Line 18">
                <a:extLst>
                  <a:ext uri="{FF2B5EF4-FFF2-40B4-BE49-F238E27FC236}">
                    <a16:creationId xmlns:a16="http://schemas.microsoft.com/office/drawing/2014/main" id="{F1C836D4-0EA9-83B0-0D10-91C187633C2A}"/>
                  </a:ext>
                </a:extLst>
              </p:cNvPr>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dirty="0">
                  <a:solidFill>
                    <a:prstClr val="black"/>
                  </a:solidFill>
                  <a:latin typeface="Arial" panose="020B0604020202020204" pitchFamily="34" charset="0"/>
                  <a:cs typeface="Arial" panose="020B0604020202020204" pitchFamily="34" charset="0"/>
                </a:endParaRPr>
              </a:p>
            </p:txBody>
          </p:sp>
          <p:sp>
            <p:nvSpPr>
              <p:cNvPr id="52266" name="Line 19">
                <a:extLst>
                  <a:ext uri="{FF2B5EF4-FFF2-40B4-BE49-F238E27FC236}">
                    <a16:creationId xmlns:a16="http://schemas.microsoft.com/office/drawing/2014/main" id="{482BB59E-2A18-DF5F-D81E-D365FF40060E}"/>
                  </a:ext>
                </a:extLst>
              </p:cNvPr>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7" name="Line 20">
                <a:extLst>
                  <a:ext uri="{FF2B5EF4-FFF2-40B4-BE49-F238E27FC236}">
                    <a16:creationId xmlns:a16="http://schemas.microsoft.com/office/drawing/2014/main" id="{6CE32A48-052D-50DB-4AF0-3FFD0A878E02}"/>
                  </a:ext>
                </a:extLst>
              </p:cNvPr>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8" name="Line 21">
                <a:extLst>
                  <a:ext uri="{FF2B5EF4-FFF2-40B4-BE49-F238E27FC236}">
                    <a16:creationId xmlns:a16="http://schemas.microsoft.com/office/drawing/2014/main" id="{66EDF754-556F-3F31-8BC5-60267BC5C45D}"/>
                  </a:ext>
                </a:extLst>
              </p:cNvPr>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69" name="Line 22">
                <a:extLst>
                  <a:ext uri="{FF2B5EF4-FFF2-40B4-BE49-F238E27FC236}">
                    <a16:creationId xmlns:a16="http://schemas.microsoft.com/office/drawing/2014/main" id="{88007B44-FCB8-5209-8324-CF88D1B2C645}"/>
                  </a:ext>
                </a:extLst>
              </p:cNvPr>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70" name="Line 23">
                <a:extLst>
                  <a:ext uri="{FF2B5EF4-FFF2-40B4-BE49-F238E27FC236}">
                    <a16:creationId xmlns:a16="http://schemas.microsoft.com/office/drawing/2014/main" id="{8F06E747-24C6-A3CD-AAC6-A8C52C2222EC}"/>
                  </a:ext>
                </a:extLst>
              </p:cNvPr>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pic>
          <p:nvPicPr>
            <p:cNvPr id="52253" name="Picture 24" descr="txp_fig">
              <a:extLst>
                <a:ext uri="{FF2B5EF4-FFF2-40B4-BE49-F238E27FC236}">
                  <a16:creationId xmlns:a16="http://schemas.microsoft.com/office/drawing/2014/main" id="{A61084A0-3B6F-8A64-CF80-1121E9A0B4F5}"/>
                </a:ext>
              </a:extLst>
            </p:cNvPr>
            <p:cNvPicPr>
              <a:picLocks noChangeAspect="1" noChangeArrowheads="1"/>
            </p:cNvPicPr>
            <p:nvPr>
              <p:custDataLst>
                <p:tags r:id="rId1"/>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9" y="2352"/>
              <a:ext cx="19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2230" name="Group 25">
            <a:extLst>
              <a:ext uri="{FF2B5EF4-FFF2-40B4-BE49-F238E27FC236}">
                <a16:creationId xmlns:a16="http://schemas.microsoft.com/office/drawing/2014/main" id="{608CEC34-BB3A-C4E0-EB33-FE6F8A655290}"/>
              </a:ext>
            </a:extLst>
          </p:cNvPr>
          <p:cNvGrpSpPr>
            <a:grpSpLocks/>
          </p:cNvGrpSpPr>
          <p:nvPr/>
        </p:nvGrpSpPr>
        <p:grpSpPr bwMode="auto">
          <a:xfrm>
            <a:off x="4495800" y="2895600"/>
            <a:ext cx="1149350" cy="1066800"/>
            <a:chOff x="144" y="144"/>
            <a:chExt cx="1152" cy="1136"/>
          </a:xfrm>
        </p:grpSpPr>
        <p:sp>
          <p:nvSpPr>
            <p:cNvPr id="52235" name="Rectangle 26">
              <a:extLst>
                <a:ext uri="{FF2B5EF4-FFF2-40B4-BE49-F238E27FC236}">
                  <a16:creationId xmlns:a16="http://schemas.microsoft.com/office/drawing/2014/main" id="{C7F14913-E764-E4A3-BB9D-9B629D19AE37}"/>
                </a:ext>
              </a:extLst>
            </p:cNvPr>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dirty="0">
                  <a:solidFill>
                    <a:prstClr val="black"/>
                  </a:solidFill>
                </a:rPr>
                <a:t>0</a:t>
              </a:r>
            </a:p>
          </p:txBody>
        </p:sp>
        <p:sp>
          <p:nvSpPr>
            <p:cNvPr id="52236" name="Rectangle 27">
              <a:extLst>
                <a:ext uri="{FF2B5EF4-FFF2-40B4-BE49-F238E27FC236}">
                  <a16:creationId xmlns:a16="http://schemas.microsoft.com/office/drawing/2014/main" id="{47848734-14CC-C302-4565-8274731A2632}"/>
                </a:ext>
              </a:extLst>
            </p:cNvPr>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37" name="Rectangle 28">
              <a:extLst>
                <a:ext uri="{FF2B5EF4-FFF2-40B4-BE49-F238E27FC236}">
                  <a16:creationId xmlns:a16="http://schemas.microsoft.com/office/drawing/2014/main" id="{C883C359-E6E5-446F-7AC4-5B228C6E6B0F}"/>
                </a:ext>
              </a:extLst>
            </p:cNvPr>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38" name="Rectangle 29">
              <a:extLst>
                <a:ext uri="{FF2B5EF4-FFF2-40B4-BE49-F238E27FC236}">
                  <a16:creationId xmlns:a16="http://schemas.microsoft.com/office/drawing/2014/main" id="{DC7D17D1-75BF-C4E3-F545-FC0A862FBA7F}"/>
                </a:ext>
              </a:extLst>
            </p:cNvPr>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39" name="Rectangle 30">
              <a:extLst>
                <a:ext uri="{FF2B5EF4-FFF2-40B4-BE49-F238E27FC236}">
                  <a16:creationId xmlns:a16="http://schemas.microsoft.com/office/drawing/2014/main" id="{02BF59C0-9F14-44FC-6352-A8AD1D6C6A37}"/>
                </a:ext>
              </a:extLst>
            </p:cNvPr>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2</a:t>
              </a:r>
            </a:p>
          </p:txBody>
        </p:sp>
        <p:sp>
          <p:nvSpPr>
            <p:cNvPr id="52240" name="Rectangle 31">
              <a:extLst>
                <a:ext uri="{FF2B5EF4-FFF2-40B4-BE49-F238E27FC236}">
                  <a16:creationId xmlns:a16="http://schemas.microsoft.com/office/drawing/2014/main" id="{729951C0-6B8E-4180-9FA1-13FAADDACE24}"/>
                </a:ext>
              </a:extLst>
            </p:cNvPr>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41" name="Rectangle 32">
              <a:extLst>
                <a:ext uri="{FF2B5EF4-FFF2-40B4-BE49-F238E27FC236}">
                  <a16:creationId xmlns:a16="http://schemas.microsoft.com/office/drawing/2014/main" id="{69FC82BA-8217-714B-7EE1-DCC256F1AF12}"/>
                </a:ext>
              </a:extLst>
            </p:cNvPr>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42" name="Rectangle 33">
              <a:extLst>
                <a:ext uri="{FF2B5EF4-FFF2-40B4-BE49-F238E27FC236}">
                  <a16:creationId xmlns:a16="http://schemas.microsoft.com/office/drawing/2014/main" id="{04D715D3-3426-B089-33EE-5A66F32A0DB8}"/>
                </a:ext>
              </a:extLst>
            </p:cNvPr>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43" name="Rectangle 34">
              <a:extLst>
                <a:ext uri="{FF2B5EF4-FFF2-40B4-BE49-F238E27FC236}">
                  <a16:creationId xmlns:a16="http://schemas.microsoft.com/office/drawing/2014/main" id="{87984F81-BD7F-0DC9-DD86-78B929C59249}"/>
                </a:ext>
              </a:extLst>
            </p:cNvPr>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52244" name="Line 35">
              <a:extLst>
                <a:ext uri="{FF2B5EF4-FFF2-40B4-BE49-F238E27FC236}">
                  <a16:creationId xmlns:a16="http://schemas.microsoft.com/office/drawing/2014/main" id="{10DE6CE7-9693-05E4-502B-4F05D0FB87FC}"/>
                </a:ext>
              </a:extLst>
            </p:cNvPr>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5" name="Line 36">
              <a:extLst>
                <a:ext uri="{FF2B5EF4-FFF2-40B4-BE49-F238E27FC236}">
                  <a16:creationId xmlns:a16="http://schemas.microsoft.com/office/drawing/2014/main" id="{149FCF37-7792-FAAB-2D2E-E5E5532ACBD1}"/>
                </a:ext>
              </a:extLst>
            </p:cNvPr>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6" name="Line 37">
              <a:extLst>
                <a:ext uri="{FF2B5EF4-FFF2-40B4-BE49-F238E27FC236}">
                  <a16:creationId xmlns:a16="http://schemas.microsoft.com/office/drawing/2014/main" id="{2EA17925-CF2B-5920-D0C1-AEBF38545D69}"/>
                </a:ext>
              </a:extLst>
            </p:cNvPr>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7" name="Line 38">
              <a:extLst>
                <a:ext uri="{FF2B5EF4-FFF2-40B4-BE49-F238E27FC236}">
                  <a16:creationId xmlns:a16="http://schemas.microsoft.com/office/drawing/2014/main" id="{63231849-1802-F068-0196-8D7C3E004BAB}"/>
                </a:ext>
              </a:extLst>
            </p:cNvPr>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8" name="Line 39">
              <a:extLst>
                <a:ext uri="{FF2B5EF4-FFF2-40B4-BE49-F238E27FC236}">
                  <a16:creationId xmlns:a16="http://schemas.microsoft.com/office/drawing/2014/main" id="{CC14DE43-F812-F709-813A-470CBF138E81}"/>
                </a:ext>
              </a:extLst>
            </p:cNvPr>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49" name="Line 40">
              <a:extLst>
                <a:ext uri="{FF2B5EF4-FFF2-40B4-BE49-F238E27FC236}">
                  <a16:creationId xmlns:a16="http://schemas.microsoft.com/office/drawing/2014/main" id="{305B649A-C623-2D4C-E054-A93A0856DBF6}"/>
                </a:ext>
              </a:extLst>
            </p:cNvPr>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50" name="Line 41">
              <a:extLst>
                <a:ext uri="{FF2B5EF4-FFF2-40B4-BE49-F238E27FC236}">
                  <a16:creationId xmlns:a16="http://schemas.microsoft.com/office/drawing/2014/main" id="{E1F838A9-9C25-C76F-8D66-9B12331ACC1D}"/>
                </a:ext>
              </a:extLst>
            </p:cNvPr>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51" name="Line 42">
              <a:extLst>
                <a:ext uri="{FF2B5EF4-FFF2-40B4-BE49-F238E27FC236}">
                  <a16:creationId xmlns:a16="http://schemas.microsoft.com/office/drawing/2014/main" id="{434EB0E1-D97B-09AF-3B98-B333C7564209}"/>
                </a:ext>
              </a:extLst>
            </p:cNvPr>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sp>
        <p:nvSpPr>
          <p:cNvPr id="52231" name="Text Box 43">
            <a:extLst>
              <a:ext uri="{FF2B5EF4-FFF2-40B4-BE49-F238E27FC236}">
                <a16:creationId xmlns:a16="http://schemas.microsoft.com/office/drawing/2014/main" id="{94C0EC7B-FC7B-2A45-ECEB-DDF00C265845}"/>
              </a:ext>
            </a:extLst>
          </p:cNvPr>
          <p:cNvSpPr txBox="1">
            <a:spLocks noChangeArrowheads="1"/>
          </p:cNvSpPr>
          <p:nvPr/>
        </p:nvSpPr>
        <p:spPr bwMode="auto">
          <a:xfrm>
            <a:off x="5867400" y="2819403"/>
            <a:ext cx="44114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6000" b="1" dirty="0">
                <a:solidFill>
                  <a:prstClr val="black"/>
                </a:solidFill>
                <a:latin typeface="Times" panose="02020603050405020304" pitchFamily="18" charset="0"/>
              </a:rPr>
              <a:t>-</a:t>
            </a:r>
          </a:p>
        </p:txBody>
      </p:sp>
      <p:sp>
        <p:nvSpPr>
          <p:cNvPr id="52232" name="Text Box 44">
            <a:extLst>
              <a:ext uri="{FF2B5EF4-FFF2-40B4-BE49-F238E27FC236}">
                <a16:creationId xmlns:a16="http://schemas.microsoft.com/office/drawing/2014/main" id="{600BC485-59A3-6C0E-B9E3-FA17E8AB9A8F}"/>
              </a:ext>
            </a:extLst>
          </p:cNvPr>
          <p:cNvSpPr txBox="1">
            <a:spLocks noChangeArrowheads="1"/>
          </p:cNvSpPr>
          <p:nvPr/>
        </p:nvSpPr>
        <p:spPr bwMode="auto">
          <a:xfrm>
            <a:off x="8915398" y="5101490"/>
            <a:ext cx="266700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b="1" dirty="0">
                <a:solidFill>
                  <a:prstClr val="black"/>
                </a:solidFill>
              </a:rPr>
              <a:t>Sharpening filter</a:t>
            </a:r>
          </a:p>
          <a:p>
            <a:pPr lvl="1" eaLnBrk="1" hangingPunct="1">
              <a:buFontTx/>
              <a:buChar char="-"/>
            </a:pPr>
            <a:r>
              <a:rPr lang="en-US" altLang="en-US" dirty="0">
                <a:solidFill>
                  <a:prstClr val="black"/>
                </a:solidFill>
              </a:rPr>
              <a:t> Accentuates differences </a:t>
            </a:r>
            <a:r>
              <a:rPr lang="en-US" altLang="en-US" dirty="0" err="1">
                <a:solidFill>
                  <a:prstClr val="black"/>
                </a:solidFill>
              </a:rPr>
              <a:t>w.r.t.</a:t>
            </a:r>
            <a:r>
              <a:rPr lang="en-US" altLang="en-US" dirty="0">
                <a:solidFill>
                  <a:prstClr val="black"/>
                </a:solidFill>
              </a:rPr>
              <a:t> local average</a:t>
            </a:r>
          </a:p>
        </p:txBody>
      </p:sp>
      <p:pic>
        <p:nvPicPr>
          <p:cNvPr id="52233" name="Picture 45">
            <a:extLst>
              <a:ext uri="{FF2B5EF4-FFF2-40B4-BE49-F238E27FC236}">
                <a16:creationId xmlns:a16="http://schemas.microsoft.com/office/drawing/2014/main" id="{9210B61D-CEAF-1140-5981-5816661037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05803" y="2514603"/>
            <a:ext cx="1876425"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4" name="Text Box 46">
            <a:extLst>
              <a:ext uri="{FF2B5EF4-FFF2-40B4-BE49-F238E27FC236}">
                <a16:creationId xmlns:a16="http://schemas.microsoft.com/office/drawing/2014/main" id="{79D7B73A-CBB7-FEC5-247A-3248DEEF83E5}"/>
              </a:ext>
            </a:extLst>
          </p:cNvPr>
          <p:cNvSpPr txBox="1">
            <a:spLocks noChangeArrowheads="1"/>
          </p:cNvSpPr>
          <p:nvPr/>
        </p:nvSpPr>
        <p:spPr bwMode="auto">
          <a:xfrm>
            <a:off x="8991603" y="6553200"/>
            <a:ext cx="1495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400">
                <a:solidFill>
                  <a:prstClr val="black"/>
                </a:solidFill>
              </a:rPr>
              <a:t>Source: D. Lowe</a:t>
            </a:r>
          </a:p>
        </p:txBody>
      </p:sp>
      <p:grpSp>
        <p:nvGrpSpPr>
          <p:cNvPr id="2" name="Group 25">
            <a:extLst>
              <a:ext uri="{FF2B5EF4-FFF2-40B4-BE49-F238E27FC236}">
                <a16:creationId xmlns:a16="http://schemas.microsoft.com/office/drawing/2014/main" id="{4EA83307-A16F-933E-94B8-FE0A4ABF65DB}"/>
              </a:ext>
            </a:extLst>
          </p:cNvPr>
          <p:cNvGrpSpPr>
            <a:grpSpLocks/>
          </p:cNvGrpSpPr>
          <p:nvPr/>
        </p:nvGrpSpPr>
        <p:grpSpPr bwMode="auto">
          <a:xfrm>
            <a:off x="5576481" y="5584137"/>
            <a:ext cx="1149350" cy="1066800"/>
            <a:chOff x="144" y="144"/>
            <a:chExt cx="1152" cy="1136"/>
          </a:xfrm>
        </p:grpSpPr>
        <p:sp>
          <p:nvSpPr>
            <p:cNvPr id="3" name="Rectangle 26">
              <a:extLst>
                <a:ext uri="{FF2B5EF4-FFF2-40B4-BE49-F238E27FC236}">
                  <a16:creationId xmlns:a16="http://schemas.microsoft.com/office/drawing/2014/main" id="{AEA71FE3-09FA-95C7-4C6B-669EB80D4D12}"/>
                </a:ext>
              </a:extLst>
            </p:cNvPr>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4" name="Rectangle 27">
              <a:extLst>
                <a:ext uri="{FF2B5EF4-FFF2-40B4-BE49-F238E27FC236}">
                  <a16:creationId xmlns:a16="http://schemas.microsoft.com/office/drawing/2014/main" id="{C82FE857-8AF5-5F01-2CCE-8AF7D2BC7B99}"/>
                </a:ext>
              </a:extLst>
            </p:cNvPr>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5" name="Rectangle 28">
              <a:extLst>
                <a:ext uri="{FF2B5EF4-FFF2-40B4-BE49-F238E27FC236}">
                  <a16:creationId xmlns:a16="http://schemas.microsoft.com/office/drawing/2014/main" id="{DA6FD77E-6B35-1924-67C6-942858414BC5}"/>
                </a:ext>
              </a:extLst>
            </p:cNvPr>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6" name="Rectangle 29">
              <a:extLst>
                <a:ext uri="{FF2B5EF4-FFF2-40B4-BE49-F238E27FC236}">
                  <a16:creationId xmlns:a16="http://schemas.microsoft.com/office/drawing/2014/main" id="{6EEE4BB9-34B4-0E21-E29D-8B0EE0D263F9}"/>
                </a:ext>
              </a:extLst>
            </p:cNvPr>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7" name="Rectangle 30">
              <a:extLst>
                <a:ext uri="{FF2B5EF4-FFF2-40B4-BE49-F238E27FC236}">
                  <a16:creationId xmlns:a16="http://schemas.microsoft.com/office/drawing/2014/main" id="{1A2AA00E-2B74-ADE1-D4FB-4685E50AD932}"/>
                </a:ext>
              </a:extLst>
            </p:cNvPr>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17/9</a:t>
              </a:r>
            </a:p>
          </p:txBody>
        </p:sp>
        <p:sp>
          <p:nvSpPr>
            <p:cNvPr id="8" name="Rectangle 31">
              <a:extLst>
                <a:ext uri="{FF2B5EF4-FFF2-40B4-BE49-F238E27FC236}">
                  <a16:creationId xmlns:a16="http://schemas.microsoft.com/office/drawing/2014/main" id="{1822C064-B016-6EA9-5663-2F2E370CC530}"/>
                </a:ext>
              </a:extLst>
            </p:cNvPr>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9" name="Rectangle 32">
              <a:extLst>
                <a:ext uri="{FF2B5EF4-FFF2-40B4-BE49-F238E27FC236}">
                  <a16:creationId xmlns:a16="http://schemas.microsoft.com/office/drawing/2014/main" id="{E84D3E1B-5F1A-63E5-6FBA-61E6E428F246}"/>
                </a:ext>
              </a:extLst>
            </p:cNvPr>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10" name="Rectangle 33">
              <a:extLst>
                <a:ext uri="{FF2B5EF4-FFF2-40B4-BE49-F238E27FC236}">
                  <a16:creationId xmlns:a16="http://schemas.microsoft.com/office/drawing/2014/main" id="{2432C0C0-B877-4D94-0779-97ED03F10310}"/>
                </a:ext>
              </a:extLst>
            </p:cNvPr>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11" name="Rectangle 34">
              <a:extLst>
                <a:ext uri="{FF2B5EF4-FFF2-40B4-BE49-F238E27FC236}">
                  <a16:creationId xmlns:a16="http://schemas.microsoft.com/office/drawing/2014/main" id="{640E5ACE-3957-F92B-1CDD-391A2FBF7BB9}"/>
                </a:ext>
              </a:extLst>
            </p:cNvPr>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endParaRPr lang="en-US" altLang="en-US" dirty="0">
                <a:solidFill>
                  <a:prstClr val="black"/>
                </a:solidFill>
              </a:endParaRPr>
            </a:p>
          </p:txBody>
        </p:sp>
        <p:sp>
          <p:nvSpPr>
            <p:cNvPr id="12" name="Line 35">
              <a:extLst>
                <a:ext uri="{FF2B5EF4-FFF2-40B4-BE49-F238E27FC236}">
                  <a16:creationId xmlns:a16="http://schemas.microsoft.com/office/drawing/2014/main" id="{59DF44FE-E70F-AC35-122E-401ED65761E7}"/>
                </a:ext>
              </a:extLst>
            </p:cNvPr>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13" name="Line 36">
              <a:extLst>
                <a:ext uri="{FF2B5EF4-FFF2-40B4-BE49-F238E27FC236}">
                  <a16:creationId xmlns:a16="http://schemas.microsoft.com/office/drawing/2014/main" id="{51A60755-C3B0-6A25-6B9C-8B72A219C9E7}"/>
                </a:ext>
              </a:extLst>
            </p:cNvPr>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dirty="0">
                <a:solidFill>
                  <a:prstClr val="black"/>
                </a:solidFill>
                <a:latin typeface="Arial" panose="020B0604020202020204" pitchFamily="34" charset="0"/>
                <a:cs typeface="Arial" panose="020B0604020202020204" pitchFamily="34" charset="0"/>
              </a:endParaRPr>
            </a:p>
          </p:txBody>
        </p:sp>
        <p:sp>
          <p:nvSpPr>
            <p:cNvPr id="14" name="Line 37">
              <a:extLst>
                <a:ext uri="{FF2B5EF4-FFF2-40B4-BE49-F238E27FC236}">
                  <a16:creationId xmlns:a16="http://schemas.microsoft.com/office/drawing/2014/main" id="{0563E1BD-F66B-C431-800E-771A2EE41BBA}"/>
                </a:ext>
              </a:extLst>
            </p:cNvPr>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dirty="0">
                <a:solidFill>
                  <a:prstClr val="black"/>
                </a:solidFill>
                <a:latin typeface="Arial" panose="020B0604020202020204" pitchFamily="34" charset="0"/>
                <a:cs typeface="Arial" panose="020B0604020202020204" pitchFamily="34" charset="0"/>
              </a:endParaRPr>
            </a:p>
          </p:txBody>
        </p:sp>
        <p:sp>
          <p:nvSpPr>
            <p:cNvPr id="15" name="Line 38">
              <a:extLst>
                <a:ext uri="{FF2B5EF4-FFF2-40B4-BE49-F238E27FC236}">
                  <a16:creationId xmlns:a16="http://schemas.microsoft.com/office/drawing/2014/main" id="{8130729E-05DC-DE2E-8667-F8C6061644BD}"/>
                </a:ext>
              </a:extLst>
            </p:cNvPr>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16" name="Line 39">
              <a:extLst>
                <a:ext uri="{FF2B5EF4-FFF2-40B4-BE49-F238E27FC236}">
                  <a16:creationId xmlns:a16="http://schemas.microsoft.com/office/drawing/2014/main" id="{DD66E1C8-FCEB-5A16-80CD-669FB9B89ADE}"/>
                </a:ext>
              </a:extLst>
            </p:cNvPr>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dirty="0">
                <a:solidFill>
                  <a:prstClr val="black"/>
                </a:solidFill>
                <a:latin typeface="Arial" panose="020B0604020202020204" pitchFamily="34" charset="0"/>
                <a:cs typeface="Arial" panose="020B0604020202020204" pitchFamily="34" charset="0"/>
              </a:endParaRPr>
            </a:p>
          </p:txBody>
        </p:sp>
        <p:sp>
          <p:nvSpPr>
            <p:cNvPr id="17" name="Line 40">
              <a:extLst>
                <a:ext uri="{FF2B5EF4-FFF2-40B4-BE49-F238E27FC236}">
                  <a16:creationId xmlns:a16="http://schemas.microsoft.com/office/drawing/2014/main" id="{961CE43E-EE87-C929-E15C-79A2E8DE21E4}"/>
                </a:ext>
              </a:extLst>
            </p:cNvPr>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18" name="Line 41">
              <a:extLst>
                <a:ext uri="{FF2B5EF4-FFF2-40B4-BE49-F238E27FC236}">
                  <a16:creationId xmlns:a16="http://schemas.microsoft.com/office/drawing/2014/main" id="{ACBA0AF9-86CA-B45B-5556-CC1D4C5A6746}"/>
                </a:ext>
              </a:extLst>
            </p:cNvPr>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19" name="Line 42">
              <a:extLst>
                <a:ext uri="{FF2B5EF4-FFF2-40B4-BE49-F238E27FC236}">
                  <a16:creationId xmlns:a16="http://schemas.microsoft.com/office/drawing/2014/main" id="{FAF9C4FE-6933-25DE-A791-E6AD911F1E68}"/>
                </a:ext>
              </a:extLst>
            </p:cNvPr>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grpSp>
        <p:nvGrpSpPr>
          <p:cNvPr id="20" name="Group 25">
            <a:extLst>
              <a:ext uri="{FF2B5EF4-FFF2-40B4-BE49-F238E27FC236}">
                <a16:creationId xmlns:a16="http://schemas.microsoft.com/office/drawing/2014/main" id="{203FEB8C-D703-8E7E-6EF1-9F73694AF631}"/>
              </a:ext>
            </a:extLst>
          </p:cNvPr>
          <p:cNvGrpSpPr>
            <a:grpSpLocks/>
          </p:cNvGrpSpPr>
          <p:nvPr/>
        </p:nvGrpSpPr>
        <p:grpSpPr bwMode="auto">
          <a:xfrm>
            <a:off x="4495800" y="4191000"/>
            <a:ext cx="1149350" cy="1066800"/>
            <a:chOff x="144" y="144"/>
            <a:chExt cx="1152" cy="1136"/>
          </a:xfrm>
        </p:grpSpPr>
        <p:sp>
          <p:nvSpPr>
            <p:cNvPr id="21" name="Rectangle 26">
              <a:extLst>
                <a:ext uri="{FF2B5EF4-FFF2-40B4-BE49-F238E27FC236}">
                  <a16:creationId xmlns:a16="http://schemas.microsoft.com/office/drawing/2014/main" id="{D3C80F02-3C5E-6D45-DD07-391F3428E24B}"/>
                </a:ext>
              </a:extLst>
            </p:cNvPr>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dirty="0">
                  <a:solidFill>
                    <a:prstClr val="black"/>
                  </a:solidFill>
                </a:rPr>
                <a:t>0</a:t>
              </a:r>
            </a:p>
          </p:txBody>
        </p:sp>
        <p:sp>
          <p:nvSpPr>
            <p:cNvPr id="22" name="Rectangle 27">
              <a:extLst>
                <a:ext uri="{FF2B5EF4-FFF2-40B4-BE49-F238E27FC236}">
                  <a16:creationId xmlns:a16="http://schemas.microsoft.com/office/drawing/2014/main" id="{CF6270B3-03FA-876D-6CA9-941CF09B1D7C}"/>
                </a:ext>
              </a:extLst>
            </p:cNvPr>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23" name="Rectangle 28">
              <a:extLst>
                <a:ext uri="{FF2B5EF4-FFF2-40B4-BE49-F238E27FC236}">
                  <a16:creationId xmlns:a16="http://schemas.microsoft.com/office/drawing/2014/main" id="{FEBF74E7-3122-FDFE-2F79-547E8EA2DD31}"/>
                </a:ext>
              </a:extLst>
            </p:cNvPr>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24" name="Rectangle 29">
              <a:extLst>
                <a:ext uri="{FF2B5EF4-FFF2-40B4-BE49-F238E27FC236}">
                  <a16:creationId xmlns:a16="http://schemas.microsoft.com/office/drawing/2014/main" id="{031DE52C-91F1-1756-9957-C4FCC46A1E26}"/>
                </a:ext>
              </a:extLst>
            </p:cNvPr>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25" name="Rectangle 30">
              <a:extLst>
                <a:ext uri="{FF2B5EF4-FFF2-40B4-BE49-F238E27FC236}">
                  <a16:creationId xmlns:a16="http://schemas.microsoft.com/office/drawing/2014/main" id="{5FC9F6AA-EC04-3CCE-0E9A-708CB8E9BDBD}"/>
                </a:ext>
              </a:extLst>
            </p:cNvPr>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dirty="0">
                  <a:solidFill>
                    <a:prstClr val="black"/>
                  </a:solidFill>
                </a:rPr>
                <a:t>1</a:t>
              </a:r>
            </a:p>
          </p:txBody>
        </p:sp>
        <p:sp>
          <p:nvSpPr>
            <p:cNvPr id="26" name="Rectangle 31">
              <a:extLst>
                <a:ext uri="{FF2B5EF4-FFF2-40B4-BE49-F238E27FC236}">
                  <a16:creationId xmlns:a16="http://schemas.microsoft.com/office/drawing/2014/main" id="{A462B071-F121-98F8-C60B-4DE9653AB050}"/>
                </a:ext>
              </a:extLst>
            </p:cNvPr>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27" name="Rectangle 32">
              <a:extLst>
                <a:ext uri="{FF2B5EF4-FFF2-40B4-BE49-F238E27FC236}">
                  <a16:creationId xmlns:a16="http://schemas.microsoft.com/office/drawing/2014/main" id="{A20F93F6-1957-FC7D-E934-D8F49C7B7FCC}"/>
                </a:ext>
              </a:extLst>
            </p:cNvPr>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28" name="Rectangle 33">
              <a:extLst>
                <a:ext uri="{FF2B5EF4-FFF2-40B4-BE49-F238E27FC236}">
                  <a16:creationId xmlns:a16="http://schemas.microsoft.com/office/drawing/2014/main" id="{1D7C691F-0E6E-193A-58FD-13D4C6F0F229}"/>
                </a:ext>
              </a:extLst>
            </p:cNvPr>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29" name="Rectangle 34">
              <a:extLst>
                <a:ext uri="{FF2B5EF4-FFF2-40B4-BE49-F238E27FC236}">
                  <a16:creationId xmlns:a16="http://schemas.microsoft.com/office/drawing/2014/main" id="{37A85F3A-09C9-F75D-483E-D0D3497BD59A}"/>
                </a:ext>
              </a:extLst>
            </p:cNvPr>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a:solidFill>
                    <a:prstClr val="black"/>
                  </a:solidFill>
                </a:rPr>
                <a:t>0</a:t>
              </a:r>
            </a:p>
          </p:txBody>
        </p:sp>
        <p:sp>
          <p:nvSpPr>
            <p:cNvPr id="30" name="Line 35">
              <a:extLst>
                <a:ext uri="{FF2B5EF4-FFF2-40B4-BE49-F238E27FC236}">
                  <a16:creationId xmlns:a16="http://schemas.microsoft.com/office/drawing/2014/main" id="{A631B25D-55FA-8370-727C-9314D2F74BBE}"/>
                </a:ext>
              </a:extLst>
            </p:cNvPr>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1" name="Line 36">
              <a:extLst>
                <a:ext uri="{FF2B5EF4-FFF2-40B4-BE49-F238E27FC236}">
                  <a16:creationId xmlns:a16="http://schemas.microsoft.com/office/drawing/2014/main" id="{BC1F19DC-EC5A-F16A-928A-939F14BAF2F2}"/>
                </a:ext>
              </a:extLst>
            </p:cNvPr>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2" name="Line 37">
              <a:extLst>
                <a:ext uri="{FF2B5EF4-FFF2-40B4-BE49-F238E27FC236}">
                  <a16:creationId xmlns:a16="http://schemas.microsoft.com/office/drawing/2014/main" id="{ABC291D6-4FD7-0D00-F610-9C81ED35BFC2}"/>
                </a:ext>
              </a:extLst>
            </p:cNvPr>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3" name="Line 38">
              <a:extLst>
                <a:ext uri="{FF2B5EF4-FFF2-40B4-BE49-F238E27FC236}">
                  <a16:creationId xmlns:a16="http://schemas.microsoft.com/office/drawing/2014/main" id="{86D35065-82BC-9CDA-9672-10A4CF7EAB88}"/>
                </a:ext>
              </a:extLst>
            </p:cNvPr>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4" name="Line 39">
              <a:extLst>
                <a:ext uri="{FF2B5EF4-FFF2-40B4-BE49-F238E27FC236}">
                  <a16:creationId xmlns:a16="http://schemas.microsoft.com/office/drawing/2014/main" id="{6CB13D81-A4BE-E9A9-303A-2FB77E8EC8BE}"/>
                </a:ext>
              </a:extLst>
            </p:cNvPr>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5" name="Line 40">
              <a:extLst>
                <a:ext uri="{FF2B5EF4-FFF2-40B4-BE49-F238E27FC236}">
                  <a16:creationId xmlns:a16="http://schemas.microsoft.com/office/drawing/2014/main" id="{5F1DBC31-62C1-8A66-5638-497FFB1E60B2}"/>
                </a:ext>
              </a:extLst>
            </p:cNvPr>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6" name="Line 41">
              <a:extLst>
                <a:ext uri="{FF2B5EF4-FFF2-40B4-BE49-F238E27FC236}">
                  <a16:creationId xmlns:a16="http://schemas.microsoft.com/office/drawing/2014/main" id="{E7565EF9-8718-419E-9107-871FA426D392}"/>
                </a:ext>
              </a:extLst>
            </p:cNvPr>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37" name="Line 42">
              <a:extLst>
                <a:ext uri="{FF2B5EF4-FFF2-40B4-BE49-F238E27FC236}">
                  <a16:creationId xmlns:a16="http://schemas.microsoft.com/office/drawing/2014/main" id="{BF6B5E7F-1E65-5245-73D4-D27BDFF00527}"/>
                </a:ext>
              </a:extLst>
            </p:cNvPr>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sp>
        <p:nvSpPr>
          <p:cNvPr id="58" name="Text Box 43">
            <a:extLst>
              <a:ext uri="{FF2B5EF4-FFF2-40B4-BE49-F238E27FC236}">
                <a16:creationId xmlns:a16="http://schemas.microsoft.com/office/drawing/2014/main" id="{A8CA615A-38F9-6C6B-F441-AD8BE4FBEADF}"/>
              </a:ext>
            </a:extLst>
          </p:cNvPr>
          <p:cNvSpPr txBox="1">
            <a:spLocks noChangeArrowheads="1"/>
          </p:cNvSpPr>
          <p:nvPr/>
        </p:nvSpPr>
        <p:spPr bwMode="auto">
          <a:xfrm>
            <a:off x="5839212" y="4122314"/>
            <a:ext cx="62388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6000" b="1" dirty="0">
                <a:solidFill>
                  <a:prstClr val="black"/>
                </a:solidFill>
                <a:latin typeface="Times" panose="02020603050405020304" pitchFamily="18" charset="0"/>
              </a:rPr>
              <a:t>+</a:t>
            </a:r>
          </a:p>
        </p:txBody>
      </p:sp>
      <p:grpSp>
        <p:nvGrpSpPr>
          <p:cNvPr id="59" name="Group 25">
            <a:extLst>
              <a:ext uri="{FF2B5EF4-FFF2-40B4-BE49-F238E27FC236}">
                <a16:creationId xmlns:a16="http://schemas.microsoft.com/office/drawing/2014/main" id="{942BDA32-84A9-66D1-63BD-80DCCC5D7407}"/>
              </a:ext>
            </a:extLst>
          </p:cNvPr>
          <p:cNvGrpSpPr>
            <a:grpSpLocks/>
          </p:cNvGrpSpPr>
          <p:nvPr/>
        </p:nvGrpSpPr>
        <p:grpSpPr bwMode="auto">
          <a:xfrm>
            <a:off x="6745960" y="4199483"/>
            <a:ext cx="1149350" cy="1066800"/>
            <a:chOff x="144" y="144"/>
            <a:chExt cx="1152" cy="1136"/>
          </a:xfrm>
        </p:grpSpPr>
        <p:sp>
          <p:nvSpPr>
            <p:cNvPr id="60" name="Rectangle 26">
              <a:extLst>
                <a:ext uri="{FF2B5EF4-FFF2-40B4-BE49-F238E27FC236}">
                  <a16:creationId xmlns:a16="http://schemas.microsoft.com/office/drawing/2014/main" id="{159B8C89-CDC9-2B5D-68D3-AD6058F08880}"/>
                </a:ext>
              </a:extLst>
            </p:cNvPr>
            <p:cNvSpPr>
              <a:spLocks noChangeArrowheads="1"/>
            </p:cNvSpPr>
            <p:nvPr/>
          </p:nvSpPr>
          <p:spPr bwMode="auto">
            <a:xfrm>
              <a:off x="912"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61" name="Rectangle 27">
              <a:extLst>
                <a:ext uri="{FF2B5EF4-FFF2-40B4-BE49-F238E27FC236}">
                  <a16:creationId xmlns:a16="http://schemas.microsoft.com/office/drawing/2014/main" id="{B23A9B10-8A68-3101-3AE8-F86B1E382B19}"/>
                </a:ext>
              </a:extLst>
            </p:cNvPr>
            <p:cNvSpPr>
              <a:spLocks noChangeArrowheads="1"/>
            </p:cNvSpPr>
            <p:nvPr/>
          </p:nvSpPr>
          <p:spPr bwMode="auto">
            <a:xfrm>
              <a:off x="528"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62" name="Rectangle 28">
              <a:extLst>
                <a:ext uri="{FF2B5EF4-FFF2-40B4-BE49-F238E27FC236}">
                  <a16:creationId xmlns:a16="http://schemas.microsoft.com/office/drawing/2014/main" id="{DCCF9D20-BE07-2D29-D4AA-CBD3C600A01F}"/>
                </a:ext>
              </a:extLst>
            </p:cNvPr>
            <p:cNvSpPr>
              <a:spLocks noChangeArrowheads="1"/>
            </p:cNvSpPr>
            <p:nvPr/>
          </p:nvSpPr>
          <p:spPr bwMode="auto">
            <a:xfrm>
              <a:off x="144" y="901"/>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63" name="Rectangle 29">
              <a:extLst>
                <a:ext uri="{FF2B5EF4-FFF2-40B4-BE49-F238E27FC236}">
                  <a16:creationId xmlns:a16="http://schemas.microsoft.com/office/drawing/2014/main" id="{708C34B1-B9B1-091C-AE88-A11CB5919FB8}"/>
                </a:ext>
              </a:extLst>
            </p:cNvPr>
            <p:cNvSpPr>
              <a:spLocks noChangeArrowheads="1"/>
            </p:cNvSpPr>
            <p:nvPr/>
          </p:nvSpPr>
          <p:spPr bwMode="auto">
            <a:xfrm>
              <a:off x="912"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52224" name="Rectangle 30">
              <a:extLst>
                <a:ext uri="{FF2B5EF4-FFF2-40B4-BE49-F238E27FC236}">
                  <a16:creationId xmlns:a16="http://schemas.microsoft.com/office/drawing/2014/main" id="{8BBC2905-B280-BE67-C82D-0B8503C8FE6F}"/>
                </a:ext>
              </a:extLst>
            </p:cNvPr>
            <p:cNvSpPr>
              <a:spLocks noChangeArrowheads="1"/>
            </p:cNvSpPr>
            <p:nvPr/>
          </p:nvSpPr>
          <p:spPr bwMode="auto">
            <a:xfrm>
              <a:off x="528"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8/9</a:t>
              </a:r>
            </a:p>
          </p:txBody>
        </p:sp>
        <p:sp>
          <p:nvSpPr>
            <p:cNvPr id="52225" name="Rectangle 31">
              <a:extLst>
                <a:ext uri="{FF2B5EF4-FFF2-40B4-BE49-F238E27FC236}">
                  <a16:creationId xmlns:a16="http://schemas.microsoft.com/office/drawing/2014/main" id="{9663B7FF-C316-4450-73A4-E06CABDCD536}"/>
                </a:ext>
              </a:extLst>
            </p:cNvPr>
            <p:cNvSpPr>
              <a:spLocks noChangeArrowheads="1"/>
            </p:cNvSpPr>
            <p:nvPr/>
          </p:nvSpPr>
          <p:spPr bwMode="auto">
            <a:xfrm>
              <a:off x="144" y="523"/>
              <a:ext cx="384" cy="37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52271" name="Rectangle 32">
              <a:extLst>
                <a:ext uri="{FF2B5EF4-FFF2-40B4-BE49-F238E27FC236}">
                  <a16:creationId xmlns:a16="http://schemas.microsoft.com/office/drawing/2014/main" id="{2004E7AC-4208-EFA8-8776-78745AF1FF10}"/>
                </a:ext>
              </a:extLst>
            </p:cNvPr>
            <p:cNvSpPr>
              <a:spLocks noChangeArrowheads="1"/>
            </p:cNvSpPr>
            <p:nvPr/>
          </p:nvSpPr>
          <p:spPr bwMode="auto">
            <a:xfrm>
              <a:off x="912"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52272" name="Rectangle 33">
              <a:extLst>
                <a:ext uri="{FF2B5EF4-FFF2-40B4-BE49-F238E27FC236}">
                  <a16:creationId xmlns:a16="http://schemas.microsoft.com/office/drawing/2014/main" id="{3558EBA8-5244-5A7B-98ED-DB1349E77469}"/>
                </a:ext>
              </a:extLst>
            </p:cNvPr>
            <p:cNvSpPr>
              <a:spLocks noChangeArrowheads="1"/>
            </p:cNvSpPr>
            <p:nvPr/>
          </p:nvSpPr>
          <p:spPr bwMode="auto">
            <a:xfrm>
              <a:off x="528"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p>
          </p:txBody>
        </p:sp>
        <p:sp>
          <p:nvSpPr>
            <p:cNvPr id="52273" name="Rectangle 34">
              <a:extLst>
                <a:ext uri="{FF2B5EF4-FFF2-40B4-BE49-F238E27FC236}">
                  <a16:creationId xmlns:a16="http://schemas.microsoft.com/office/drawing/2014/main" id="{C01ECCEE-8B1A-576F-F706-3BACE7E9F48A}"/>
                </a:ext>
              </a:extLst>
            </p:cNvPr>
            <p:cNvSpPr>
              <a:spLocks noChangeArrowheads="1"/>
            </p:cNvSpPr>
            <p:nvPr/>
          </p:nvSpPr>
          <p:spPr bwMode="auto">
            <a:xfrm>
              <a:off x="144" y="144"/>
              <a:ext cx="384" cy="37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US" altLang="en-US" sz="1400" dirty="0">
                  <a:solidFill>
                    <a:prstClr val="black"/>
                  </a:solidFill>
                </a:rPr>
                <a:t>-1/9</a:t>
              </a:r>
              <a:endParaRPr lang="en-US" altLang="en-US" dirty="0">
                <a:solidFill>
                  <a:prstClr val="black"/>
                </a:solidFill>
              </a:endParaRPr>
            </a:p>
          </p:txBody>
        </p:sp>
        <p:sp>
          <p:nvSpPr>
            <p:cNvPr id="52274" name="Line 35">
              <a:extLst>
                <a:ext uri="{FF2B5EF4-FFF2-40B4-BE49-F238E27FC236}">
                  <a16:creationId xmlns:a16="http://schemas.microsoft.com/office/drawing/2014/main" id="{BCABAE29-326E-CCF2-A7EE-945E7246F398}"/>
                </a:ext>
              </a:extLst>
            </p:cNvPr>
            <p:cNvSpPr>
              <a:spLocks noChangeShapeType="1"/>
            </p:cNvSpPr>
            <p:nvPr/>
          </p:nvSpPr>
          <p:spPr bwMode="auto">
            <a:xfrm>
              <a:off x="144" y="144"/>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75" name="Line 36">
              <a:extLst>
                <a:ext uri="{FF2B5EF4-FFF2-40B4-BE49-F238E27FC236}">
                  <a16:creationId xmlns:a16="http://schemas.microsoft.com/office/drawing/2014/main" id="{85907300-A744-ACEE-BE0F-03A244C8EB01}"/>
                </a:ext>
              </a:extLst>
            </p:cNvPr>
            <p:cNvSpPr>
              <a:spLocks noChangeShapeType="1"/>
            </p:cNvSpPr>
            <p:nvPr/>
          </p:nvSpPr>
          <p:spPr bwMode="auto">
            <a:xfrm>
              <a:off x="144" y="523"/>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dirty="0">
                <a:solidFill>
                  <a:prstClr val="black"/>
                </a:solidFill>
                <a:latin typeface="Arial" panose="020B0604020202020204" pitchFamily="34" charset="0"/>
                <a:cs typeface="Arial" panose="020B0604020202020204" pitchFamily="34" charset="0"/>
              </a:endParaRPr>
            </a:p>
          </p:txBody>
        </p:sp>
        <p:sp>
          <p:nvSpPr>
            <p:cNvPr id="52276" name="Line 37">
              <a:extLst>
                <a:ext uri="{FF2B5EF4-FFF2-40B4-BE49-F238E27FC236}">
                  <a16:creationId xmlns:a16="http://schemas.microsoft.com/office/drawing/2014/main" id="{0C58D937-7EC7-BC84-08D6-F8DB72472E79}"/>
                </a:ext>
              </a:extLst>
            </p:cNvPr>
            <p:cNvSpPr>
              <a:spLocks noChangeShapeType="1"/>
            </p:cNvSpPr>
            <p:nvPr/>
          </p:nvSpPr>
          <p:spPr bwMode="auto">
            <a:xfrm>
              <a:off x="144" y="901"/>
              <a:ext cx="11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dirty="0">
                <a:solidFill>
                  <a:prstClr val="black"/>
                </a:solidFill>
                <a:latin typeface="Arial" panose="020B0604020202020204" pitchFamily="34" charset="0"/>
                <a:cs typeface="Arial" panose="020B0604020202020204" pitchFamily="34" charset="0"/>
              </a:endParaRPr>
            </a:p>
          </p:txBody>
        </p:sp>
        <p:sp>
          <p:nvSpPr>
            <p:cNvPr id="52277" name="Line 38">
              <a:extLst>
                <a:ext uri="{FF2B5EF4-FFF2-40B4-BE49-F238E27FC236}">
                  <a16:creationId xmlns:a16="http://schemas.microsoft.com/office/drawing/2014/main" id="{57B8D250-A7D5-8349-CAE1-53342B020B95}"/>
                </a:ext>
              </a:extLst>
            </p:cNvPr>
            <p:cNvSpPr>
              <a:spLocks noChangeShapeType="1"/>
            </p:cNvSpPr>
            <p:nvPr/>
          </p:nvSpPr>
          <p:spPr bwMode="auto">
            <a:xfrm>
              <a:off x="144" y="1280"/>
              <a:ext cx="11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78" name="Line 39">
              <a:extLst>
                <a:ext uri="{FF2B5EF4-FFF2-40B4-BE49-F238E27FC236}">
                  <a16:creationId xmlns:a16="http://schemas.microsoft.com/office/drawing/2014/main" id="{1B70EC9D-A9FF-19B9-60CC-78E86AC59924}"/>
                </a:ext>
              </a:extLst>
            </p:cNvPr>
            <p:cNvSpPr>
              <a:spLocks noChangeShapeType="1"/>
            </p:cNvSpPr>
            <p:nvPr/>
          </p:nvSpPr>
          <p:spPr bwMode="auto">
            <a:xfrm>
              <a:off x="144"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dirty="0">
                <a:solidFill>
                  <a:prstClr val="black"/>
                </a:solidFill>
                <a:latin typeface="Arial" panose="020B0604020202020204" pitchFamily="34" charset="0"/>
                <a:cs typeface="Arial" panose="020B0604020202020204" pitchFamily="34" charset="0"/>
              </a:endParaRPr>
            </a:p>
          </p:txBody>
        </p:sp>
        <p:sp>
          <p:nvSpPr>
            <p:cNvPr id="52279" name="Line 40">
              <a:extLst>
                <a:ext uri="{FF2B5EF4-FFF2-40B4-BE49-F238E27FC236}">
                  <a16:creationId xmlns:a16="http://schemas.microsoft.com/office/drawing/2014/main" id="{C9E403BD-D69A-1B6B-CF68-7A5513055B51}"/>
                </a:ext>
              </a:extLst>
            </p:cNvPr>
            <p:cNvSpPr>
              <a:spLocks noChangeShapeType="1"/>
            </p:cNvSpPr>
            <p:nvPr/>
          </p:nvSpPr>
          <p:spPr bwMode="auto">
            <a:xfrm>
              <a:off x="528"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80" name="Line 41">
              <a:extLst>
                <a:ext uri="{FF2B5EF4-FFF2-40B4-BE49-F238E27FC236}">
                  <a16:creationId xmlns:a16="http://schemas.microsoft.com/office/drawing/2014/main" id="{ACB5763F-D725-B0D3-DD29-0975FF6EA194}"/>
                </a:ext>
              </a:extLst>
            </p:cNvPr>
            <p:cNvSpPr>
              <a:spLocks noChangeShapeType="1"/>
            </p:cNvSpPr>
            <p:nvPr/>
          </p:nvSpPr>
          <p:spPr bwMode="auto">
            <a:xfrm>
              <a:off x="912" y="144"/>
              <a:ext cx="0" cy="113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sp>
          <p:nvSpPr>
            <p:cNvPr id="52281" name="Line 42">
              <a:extLst>
                <a:ext uri="{FF2B5EF4-FFF2-40B4-BE49-F238E27FC236}">
                  <a16:creationId xmlns:a16="http://schemas.microsoft.com/office/drawing/2014/main" id="{B060190B-E9B4-3D44-1EED-475CD1104C8E}"/>
                </a:ext>
              </a:extLst>
            </p:cNvPr>
            <p:cNvSpPr>
              <a:spLocks noChangeShapeType="1"/>
            </p:cNvSpPr>
            <p:nvPr/>
          </p:nvSpPr>
          <p:spPr bwMode="auto">
            <a:xfrm>
              <a:off x="1296" y="144"/>
              <a:ext cx="0" cy="113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0" tIns="0" rIns="0" bIns="0" anchor="ctr" anchorCtr="1"/>
            <a:lstStyle/>
            <a:p>
              <a:endParaRPr lang="en-US">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204410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10;(x,y) \Rightarrow&#10;\left[&#10;\begin{array}{c}&#10;x \\ y \\ 1&#10;\end{array}&#10;\right]&#10;\]&#10;\end{document}&#10;"/>
  <p:tag name="EXTERNALNAME" val="Edittex"/>
  <p:tag name="BLEND" val="False"/>
  <p:tag name="TRANSPARENT" val="False"/>
  <p:tag name="BITMAPFORMAT" val="bmpmono"/>
  <p:tag name="DEBUGINTERACTIVE" val="True"/>
  <p:tag name="ORIGWIDTH" val="486.875"/>
</p:tagLst>
</file>

<file path=ppt/tags/tag10.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11.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12.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13.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14.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15.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16.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17.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18.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19.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2.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10;\left[&#10;\begin{array}{c}&#10;x \\ y \\ w&#10;\end{array}&#10;\right]&#10;\Rightarrow&#10;(x/w,y/w) &#10;\]&#10;\end{document}&#10;"/>
  <p:tag name="EXTERNALNAME" val="Edittex"/>
  <p:tag name="BLEND" val="False"/>
  <p:tag name="TRANSPARENT" val="False"/>
  <p:tag name="BITMAPFORMAT" val="bmpmono"/>
  <p:tag name="DEBUGINTERACTIVE" val="True"/>
  <p:tag name="ORIGWIDTH" val="693"/>
</p:tagLst>
</file>

<file path=ppt/tags/tag20.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21.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 G_{\sigma} =  \frac{1}{2 \pi \sigma^{2}} e^{-\frac{(x^{2} + y^{2})}{2 \sigma^{2}}} \]&#10;\end{document}&#10;"/>
  <p:tag name="EXTERNALNAME" val="txp_fig"/>
  <p:tag name="BLEND" val="False"/>
  <p:tag name="TRANSPARENT" val="True"/>
  <p:tag name="KEEPFILES" val="False"/>
  <p:tag name="DEBUGPAUSE" val="False"/>
  <p:tag name="RESOLUTION" val="300"/>
  <p:tag name="TIMEOUT" val="(none)"/>
  <p:tag name="BOXWIDTH" val="348"/>
  <p:tag name="BOXHEIGHT" val="296"/>
  <p:tag name="BOXFONT" val="10"/>
  <p:tag name="BOXWRAP" val="False"/>
  <p:tag name="WORKAROUNDTRANSPARENCYBUG" val="False"/>
  <p:tag name="BITMAPFORMAT" val="bmpmono"/>
  <p:tag name="DEBUGINTERACTIVE" val="True"/>
  <p:tag name="ORIGWIDTH" val="194.875"/>
  <p:tag name="PICTUREFILESIZE" val="21694"/>
</p:tagLst>
</file>

<file path=ppt/tags/tag3.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10;\left[&#10;\begin{array}{c}&#10;x \\ y \\ z \\ w&#10;\end{array}&#10;\right]&#10;\Rightarrow&#10;(x/w,y/w, z/w) &#10;\]&#10;\end{document}&#10;"/>
  <p:tag name="EXTERNALNAME" val="Edittex"/>
  <p:tag name="BLEND" val="False"/>
  <p:tag name="TRANSPARENT" val="False"/>
  <p:tag name="BITMAPFORMAT" val="bmpmono"/>
  <p:tag name="DEBUGINTERACTIVE" val="True"/>
  <p:tag name="ORIGWIDTH" val="865.75"/>
</p:tagLst>
</file>

<file path=ppt/tags/tag4.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10;(x,y,z) \Rightarrow&#10;\left[&#10;\begin{array}{c}&#10;x \\ y \\ z \\ 1&#10;\end{array}&#10;\right]&#10;\]&#10;\end{document}&#10;"/>
  <p:tag name="EXTERNALNAME" val="Edittex"/>
  <p:tag name="BLEND" val="False"/>
  <p:tag name="TRANSPARENT" val="False"/>
  <p:tag name="BITMAPFORMAT" val="bmpmono"/>
  <p:tag name="DEBUGINTERACTIVE" val="True"/>
  <p:tag name="ORIGWIDTH" val="558"/>
</p:tagLst>
</file>

<file path=ppt/tags/tag5.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10;(x,y) \Rightarrow&#10;\left[&#10;\begin{array}{c}&#10;x \\ y \\ 1&#10;\end{array}&#10;\right]&#10;\]&#10;\end{document}&#10;"/>
  <p:tag name="EXTERNALNAME" val="Edittex"/>
  <p:tag name="BLEND" val="False"/>
  <p:tag name="TRANSPARENT" val="False"/>
  <p:tag name="BITMAPFORMAT" val="bmpmono"/>
  <p:tag name="DEBUGINTERACTIVE" val="True"/>
  <p:tag name="ORIGWIDTH" val="486.875"/>
</p:tagLst>
</file>

<file path=ppt/tags/tag6.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7.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8.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ags/tag9.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small&#10;\[ \frac{1}{9} &#10;\]&#10;\end{document}&#10;"/>
  <p:tag name="EXTERNALNAME" val="txp_fig"/>
  <p:tag name="BLEND" val="False"/>
  <p:tag name="TRANSPARENT" val="True"/>
  <p:tag name="KEEPFILES" val="False"/>
  <p:tag name="DEBUGPAUSE" val="False"/>
  <p:tag name="RESOLUTION" val="300"/>
  <p:tag name="TIMEOUT" val="15"/>
  <p:tag name="BITMAPFORMAT" val="bmpmono"/>
  <p:tag name="DEBUGINTERACTIVE" val="True"/>
  <p:tag name="ORIGWIDTH" val="12"/>
  <p:tag name="PICTUREFILESIZE" val="126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Presentatio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Blank Presentatio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ill San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ill Sans"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22810</TotalTime>
  <Words>4320</Words>
  <Application>Microsoft Office PowerPoint</Application>
  <PresentationFormat>Widescreen</PresentationFormat>
  <Paragraphs>2358</Paragraphs>
  <Slides>114</Slides>
  <Notes>51</Notes>
  <HiddenSlides>27</HiddenSlides>
  <MMClips>4</MMClips>
  <ScaleCrop>false</ScaleCrop>
  <HeadingPairs>
    <vt:vector size="8" baseType="variant">
      <vt:variant>
        <vt:lpstr>Fonts Used</vt:lpstr>
      </vt:variant>
      <vt:variant>
        <vt:i4>14</vt:i4>
      </vt:variant>
      <vt:variant>
        <vt:lpstr>Theme</vt:lpstr>
      </vt:variant>
      <vt:variant>
        <vt:i4>4</vt:i4>
      </vt:variant>
      <vt:variant>
        <vt:lpstr>Embedded OLE Servers</vt:lpstr>
      </vt:variant>
      <vt:variant>
        <vt:i4>2</vt:i4>
      </vt:variant>
      <vt:variant>
        <vt:lpstr>Slide Titles</vt:lpstr>
      </vt:variant>
      <vt:variant>
        <vt:i4>114</vt:i4>
      </vt:variant>
    </vt:vector>
  </HeadingPairs>
  <TitlesOfParts>
    <vt:vector size="134" baseType="lpstr">
      <vt:lpstr>Arial</vt:lpstr>
      <vt:lpstr>Calibri</vt:lpstr>
      <vt:lpstr>Comic Sans MS</vt:lpstr>
      <vt:lpstr>Courier</vt:lpstr>
      <vt:lpstr>Courier New</vt:lpstr>
      <vt:lpstr>Futura Bk BT</vt:lpstr>
      <vt:lpstr>Gill Sans</vt:lpstr>
      <vt:lpstr>Helvetica</vt:lpstr>
      <vt:lpstr>Palatino Linotype</vt:lpstr>
      <vt:lpstr>Symbol</vt:lpstr>
      <vt:lpstr>Tahoma</vt:lpstr>
      <vt:lpstr>Times</vt:lpstr>
      <vt:lpstr>Times New Roman</vt:lpstr>
      <vt:lpstr>Wingdings</vt:lpstr>
      <vt:lpstr>Office Theme</vt:lpstr>
      <vt:lpstr>6_Office Theme</vt:lpstr>
      <vt:lpstr>1_Office Theme</vt:lpstr>
      <vt:lpstr>1_Blank Presentation</vt:lpstr>
      <vt:lpstr>Photo Editor Photo</vt:lpstr>
      <vt:lpstr>Equation</vt:lpstr>
      <vt:lpstr>PowerPoint Presentation</vt:lpstr>
      <vt:lpstr>PowerPoint Presentation</vt:lpstr>
      <vt:lpstr>PowerPoint Presentation</vt:lpstr>
      <vt:lpstr>PowerPoint Presentation</vt:lpstr>
      <vt:lpstr>Welcome back!</vt:lpstr>
      <vt:lpstr>PowerPoint Presentation</vt:lpstr>
      <vt:lpstr>The Geometry of Image Formation</vt:lpstr>
      <vt:lpstr>What do you need to make a camera from scratch?</vt:lpstr>
      <vt:lpstr>Image formation</vt:lpstr>
      <vt:lpstr>Pinhole camera</vt:lpstr>
      <vt:lpstr>Pinhole camera</vt:lpstr>
      <vt:lpstr>Camera obscura: the pre-camera</vt:lpstr>
      <vt:lpstr>Camera Obscura used for Tracing</vt:lpstr>
      <vt:lpstr>Accidental Cameras</vt:lpstr>
      <vt:lpstr>Accidental Cameras</vt:lpstr>
      <vt:lpstr>PowerPoint Presentation</vt:lpstr>
      <vt:lpstr>PowerPoint Presentation</vt:lpstr>
      <vt:lpstr>First Photograph</vt:lpstr>
      <vt:lpstr>PowerPoint Presentation</vt:lpstr>
      <vt:lpstr>PowerPoint Presentation</vt:lpstr>
      <vt:lpstr>PowerPoint Presentation</vt:lpstr>
      <vt:lpstr>PowerPoint Presentation</vt:lpstr>
      <vt:lpstr>Projective Geometry</vt:lpstr>
      <vt:lpstr>Length and area are not preserved</vt:lpstr>
      <vt:lpstr>Projective Geometry</vt:lpstr>
      <vt:lpstr>Projective Geometry</vt:lpstr>
      <vt:lpstr>PowerPoint Presentation</vt:lpstr>
      <vt:lpstr>Vanishing points and lines</vt:lpstr>
      <vt:lpstr>Vanishing points and lines</vt:lpstr>
      <vt:lpstr>Vanishing points and lines</vt:lpstr>
      <vt:lpstr>Projection: world coordinatesimage coordinates</vt:lpstr>
      <vt:lpstr>Projection: world coordinatesimage coordinates</vt:lpstr>
      <vt:lpstr>Interlude: why does this matter?</vt:lpstr>
      <vt:lpstr>Relating multiple views</vt:lpstr>
      <vt:lpstr>PowerPoint Presentation</vt:lpstr>
      <vt:lpstr>PowerPoint Presentation</vt:lpstr>
      <vt:lpstr>PowerPoint Presentation</vt:lpstr>
      <vt:lpstr>DepthAnything V3 Reconstruction</vt:lpstr>
      <vt:lpstr>DepthAnything V3 Reconstruction</vt:lpstr>
      <vt:lpstr>PowerPoint Presentation</vt:lpstr>
      <vt:lpstr>VGGT Reconstruction</vt:lpstr>
      <vt:lpstr>PowerPoint Presentation</vt:lpstr>
      <vt:lpstr>PowerPoint Presentation</vt:lpstr>
      <vt:lpstr>Projection: world coordinatesimage coordinates</vt:lpstr>
      <vt:lpstr>Homogeneous coordinates</vt:lpstr>
      <vt:lpstr>Homogeneous coordinates</vt:lpstr>
      <vt:lpstr>Basic geometry in homogeneous coordinates</vt:lpstr>
      <vt:lpstr>Another problem solved by homogeneous coordinates</vt:lpstr>
      <vt:lpstr>PowerPoint Presentation</vt:lpstr>
      <vt:lpstr>PowerPoint Presentation</vt:lpstr>
      <vt:lpstr>PowerPoint Presentation</vt:lpstr>
      <vt:lpstr>Pinhole Camera Model</vt:lpstr>
      <vt:lpstr>PowerPoint Presentation</vt:lpstr>
      <vt:lpstr>PowerPoint Presentation</vt:lpstr>
      <vt:lpstr>Remove assumption: center pixel is (0,0)</vt:lpstr>
      <vt:lpstr>Remove assumption: square pixels</vt:lpstr>
      <vt:lpstr>Remove assumption: non-skewed pixels</vt:lpstr>
      <vt:lpstr>Oriented and Translated Camera</vt:lpstr>
      <vt:lpstr>Allow camera translation</vt:lpstr>
      <vt:lpstr>3D Rotation of Points</vt:lpstr>
      <vt:lpstr>Allow camera rotation</vt:lpstr>
      <vt:lpstr>Degrees of freedom</vt:lpstr>
      <vt:lpstr>Vanishing Point = Projection from Infinity</vt:lpstr>
      <vt:lpstr>Orthographic Projection</vt:lpstr>
      <vt:lpstr>Scaled Orthographic Projection</vt:lpstr>
      <vt:lpstr>Field of View (Zoom, focal length)</vt:lpstr>
      <vt:lpstr>PowerPoint Presentation</vt:lpstr>
      <vt:lpstr>Beyond Pinholes: Radial Distortion</vt:lpstr>
      <vt:lpstr>Things to remember</vt:lpstr>
      <vt:lpstr>Reminder: read your book</vt:lpstr>
      <vt:lpstr>New Topic: Image Filtering</vt:lpstr>
      <vt:lpstr>PowerPoint Presentation</vt:lpstr>
      <vt:lpstr>PowerPoint Presentation</vt:lpstr>
      <vt:lpstr>PowerPoint Presentation</vt:lpstr>
      <vt:lpstr>PowerPoint Presentation</vt:lpstr>
      <vt:lpstr>PowerPoint Presentation</vt:lpstr>
      <vt:lpstr>Hybrid Images</vt:lpstr>
      <vt:lpstr>Upcoming classes: two views of filtering</vt:lpstr>
      <vt:lpstr>Image filtering (or convolution)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Practice with linear filters</vt:lpstr>
      <vt:lpstr>Practice with linear filters</vt:lpstr>
      <vt:lpstr>Practice with linear filters</vt:lpstr>
      <vt:lpstr>Practice with linear filters</vt:lpstr>
      <vt:lpstr>Practice with linear filters</vt:lpstr>
      <vt:lpstr>Practice with linear filters</vt:lpstr>
      <vt:lpstr>Practice with linear filters</vt:lpstr>
      <vt:lpstr>Practice with linear filters</vt:lpstr>
      <vt:lpstr>Sharpening</vt:lpstr>
      <vt:lpstr>Other filters</vt:lpstr>
      <vt:lpstr>Other filters</vt:lpstr>
      <vt:lpstr>Filtering vs. Convolution</vt:lpstr>
      <vt:lpstr>PowerPoint Presentation</vt:lpstr>
      <vt:lpstr>PowerPoint Presentation</vt:lpstr>
      <vt:lpstr>PowerPoint Presentation</vt:lpstr>
      <vt:lpstr>Gaussian filters</vt:lpstr>
      <vt:lpstr>Separability of the Gaussian filter</vt:lpstr>
      <vt:lpstr>Separability example</vt:lpstr>
      <vt:lpstr>Separability</vt:lpstr>
      <vt:lpstr>Some practical matters</vt:lpstr>
      <vt:lpstr>Practical matters</vt:lpstr>
      <vt:lpstr>Practical matters</vt:lpstr>
      <vt:lpstr>Next class: Light and Color and                     Thinking in Frequency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Derek Hoiem</dc:creator>
  <cp:lastModifiedBy>Hays, James H</cp:lastModifiedBy>
  <cp:revision>163</cp:revision>
  <dcterms:created xsi:type="dcterms:W3CDTF">2009-12-16T02:55:56Z</dcterms:created>
  <dcterms:modified xsi:type="dcterms:W3CDTF">2026-01-14T20:18:12Z</dcterms:modified>
</cp:coreProperties>
</file>