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10" r:id="rId2"/>
    <p:sldMasterId id="2147483723" r:id="rId3"/>
  </p:sldMasterIdLst>
  <p:notesMasterIdLst>
    <p:notesMasterId r:id="rId76"/>
  </p:notesMasterIdLst>
  <p:sldIdLst>
    <p:sldId id="642" r:id="rId4"/>
    <p:sldId id="643" r:id="rId5"/>
    <p:sldId id="721" r:id="rId6"/>
    <p:sldId id="723" r:id="rId7"/>
    <p:sldId id="582" r:id="rId8"/>
    <p:sldId id="583" r:id="rId9"/>
    <p:sldId id="584" r:id="rId10"/>
    <p:sldId id="585" r:id="rId11"/>
    <p:sldId id="590" r:id="rId12"/>
    <p:sldId id="712" r:id="rId13"/>
    <p:sldId id="713" r:id="rId14"/>
    <p:sldId id="714" r:id="rId15"/>
    <p:sldId id="695" r:id="rId16"/>
    <p:sldId id="696" r:id="rId17"/>
    <p:sldId id="697" r:id="rId18"/>
    <p:sldId id="591" r:id="rId19"/>
    <p:sldId id="592" r:id="rId20"/>
    <p:sldId id="724" r:id="rId21"/>
    <p:sldId id="725" r:id="rId22"/>
    <p:sldId id="726" r:id="rId23"/>
    <p:sldId id="717" r:id="rId24"/>
    <p:sldId id="708" r:id="rId25"/>
    <p:sldId id="709" r:id="rId26"/>
    <p:sldId id="715" r:id="rId27"/>
    <p:sldId id="716" r:id="rId28"/>
    <p:sldId id="729" r:id="rId29"/>
    <p:sldId id="593" r:id="rId30"/>
    <p:sldId id="730" r:id="rId31"/>
    <p:sldId id="576" r:id="rId32"/>
    <p:sldId id="595" r:id="rId33"/>
    <p:sldId id="596" r:id="rId34"/>
    <p:sldId id="601" r:id="rId35"/>
    <p:sldId id="603" r:id="rId36"/>
    <p:sldId id="655" r:id="rId37"/>
    <p:sldId id="662" r:id="rId38"/>
    <p:sldId id="663" r:id="rId39"/>
    <p:sldId id="664" r:id="rId40"/>
    <p:sldId id="665" r:id="rId41"/>
    <p:sldId id="670" r:id="rId42"/>
    <p:sldId id="666" r:id="rId43"/>
    <p:sldId id="667" r:id="rId44"/>
    <p:sldId id="668" r:id="rId45"/>
    <p:sldId id="720" r:id="rId46"/>
    <p:sldId id="604" r:id="rId47"/>
    <p:sldId id="605" r:id="rId48"/>
    <p:sldId id="606" r:id="rId49"/>
    <p:sldId id="607" r:id="rId50"/>
    <p:sldId id="608" r:id="rId51"/>
    <p:sldId id="609" r:id="rId52"/>
    <p:sldId id="610" r:id="rId53"/>
    <p:sldId id="611" r:id="rId54"/>
    <p:sldId id="612" r:id="rId55"/>
    <p:sldId id="613" r:id="rId56"/>
    <p:sldId id="614" r:id="rId57"/>
    <p:sldId id="615" r:id="rId58"/>
    <p:sldId id="731" r:id="rId59"/>
    <p:sldId id="616" r:id="rId60"/>
    <p:sldId id="617" r:id="rId61"/>
    <p:sldId id="619" r:id="rId62"/>
    <p:sldId id="628" r:id="rId63"/>
    <p:sldId id="719" r:id="rId64"/>
    <p:sldId id="620" r:id="rId65"/>
    <p:sldId id="621" r:id="rId66"/>
    <p:sldId id="622" r:id="rId67"/>
    <p:sldId id="623" r:id="rId68"/>
    <p:sldId id="624" r:id="rId69"/>
    <p:sldId id="669" r:id="rId70"/>
    <p:sldId id="625" r:id="rId71"/>
    <p:sldId id="626" r:id="rId72"/>
    <p:sldId id="627" r:id="rId73"/>
    <p:sldId id="718" r:id="rId74"/>
    <p:sldId id="629" r:id="rId75"/>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84895" autoAdjust="0"/>
  </p:normalViewPr>
  <p:slideViewPr>
    <p:cSldViewPr>
      <p:cViewPr varScale="1">
        <p:scale>
          <a:sx n="78" d="100"/>
          <a:sy n="78" d="100"/>
        </p:scale>
        <p:origin x="51" y="129"/>
      </p:cViewPr>
      <p:guideLst>
        <p:guide orient="horz" pos="2160"/>
        <p:guide pos="3840"/>
      </p:guideLst>
    </p:cSldViewPr>
  </p:slideViewPr>
  <p:outlineViewPr>
    <p:cViewPr>
      <p:scale>
        <a:sx n="33" d="100"/>
        <a:sy n="33" d="100"/>
      </p:scale>
      <p:origin x="0" y="12933"/>
    </p:cViewPr>
    <p:sldLst>
      <p:sld r:id="rId1" collapse="1"/>
      <p:sld r:id="rId2"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_rels/viewProps.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87195DA-C8D4-4D1F-AF20-C12BB6DD0220}" type="datetimeFigureOut">
              <a:rPr lang="en-US"/>
              <a:pPr>
                <a:defRPr/>
              </a:pPr>
              <a:t>1/21/2026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3EBB0408-F7D0-4348-886E-24DD55A4A6FC}" type="slidenum">
              <a:rPr lang="en-US"/>
              <a:pPr>
                <a:defRPr/>
              </a:pPr>
              <a:t>‹#›</a:t>
            </a:fld>
            <a:endParaRPr lang="en-US"/>
          </a:p>
        </p:txBody>
      </p:sp>
    </p:spTree>
    <p:extLst>
      <p:ext uri="{BB962C8B-B14F-4D97-AF65-F5344CB8AC3E}">
        <p14:creationId xmlns:p14="http://schemas.microsoft.com/office/powerpoint/2010/main" val="35161451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2F55BE4-7FA0-42EB-853C-1FBF3E22D63A}" type="slidenum">
              <a:rPr lang="en-US" altLang="en-US" smtClean="0">
                <a:solidFill>
                  <a:srgbClr val="000000"/>
                </a:solidFill>
              </a:rPr>
              <a:pPr>
                <a:spcBef>
                  <a:spcPct val="0"/>
                </a:spcBef>
              </a:pPr>
              <a:t>2</a:t>
            </a:fld>
            <a:endParaRPr lang="en-US" altLang="en-US">
              <a:solidFill>
                <a:srgbClr val="000000"/>
              </a:solidFill>
            </a:endParaRPr>
          </a:p>
        </p:txBody>
      </p:sp>
    </p:spTree>
    <p:extLst>
      <p:ext uri="{BB962C8B-B14F-4D97-AF65-F5344CB8AC3E}">
        <p14:creationId xmlns:p14="http://schemas.microsoft.com/office/powerpoint/2010/main" val="3194370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FA70F9E-42EB-46E2-A995-AD88C61CD3B9}" type="slidenum">
              <a:rPr lang="en-US" altLang="en-US">
                <a:solidFill>
                  <a:prstClr val="black"/>
                </a:solidFill>
                <a:latin typeface="Gill Sans" charset="0"/>
              </a:rPr>
              <a:pPr eaLnBrk="1" hangingPunct="1"/>
              <a:t>17</a:t>
            </a:fld>
            <a:endParaRPr lang="en-US" altLang="en-US">
              <a:solidFill>
                <a:prstClr val="black"/>
              </a:solidFill>
              <a:latin typeface="Gill Sans" charset="0"/>
            </a:endParaRPr>
          </a:p>
        </p:txBody>
      </p:sp>
      <p:sp>
        <p:nvSpPr>
          <p:cNvPr id="110595" name="Rectangle 2"/>
          <p:cNvSpPr>
            <a:spLocks noGrp="1" noRot="1" noChangeAspect="1" noChangeArrowheads="1" noTextEdit="1"/>
          </p:cNvSpPr>
          <p:nvPr>
            <p:ph type="sldImg"/>
          </p:nvPr>
        </p:nvSpPr>
        <p:spPr bwMode="auto">
          <a:xfrm>
            <a:off x="-1411288" y="382588"/>
            <a:ext cx="9688513"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en-US"/>
          </a:p>
        </p:txBody>
      </p:sp>
    </p:spTree>
    <p:extLst>
      <p:ext uri="{BB962C8B-B14F-4D97-AF65-F5344CB8AC3E}">
        <p14:creationId xmlns:p14="http://schemas.microsoft.com/office/powerpoint/2010/main" val="2369562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65B0C-325C-538E-3863-5D7946F76FD3}"/>
            </a:ext>
          </a:extLst>
        </p:cNvPr>
        <p:cNvGrpSpPr/>
        <p:nvPr/>
      </p:nvGrpSpPr>
      <p:grpSpPr>
        <a:xfrm>
          <a:off x="0" y="0"/>
          <a:ext cx="0" cy="0"/>
          <a:chOff x="0" y="0"/>
          <a:chExt cx="0" cy="0"/>
        </a:xfrm>
      </p:grpSpPr>
      <p:sp>
        <p:nvSpPr>
          <p:cNvPr id="71682" name="Rectangle 7">
            <a:extLst>
              <a:ext uri="{FF2B5EF4-FFF2-40B4-BE49-F238E27FC236}">
                <a16:creationId xmlns:a16="http://schemas.microsoft.com/office/drawing/2014/main" id="{78723F7E-D644-68C8-229F-C7EDA0E9A3C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FA70F9E-42EB-46E2-A995-AD88C61CD3B9}" type="slidenum">
              <a:rPr lang="en-US" altLang="en-US">
                <a:solidFill>
                  <a:prstClr val="black"/>
                </a:solidFill>
                <a:latin typeface="Gill Sans" charset="0"/>
              </a:rPr>
              <a:pPr eaLnBrk="1" hangingPunct="1"/>
              <a:t>18</a:t>
            </a:fld>
            <a:endParaRPr lang="en-US" altLang="en-US">
              <a:solidFill>
                <a:prstClr val="black"/>
              </a:solidFill>
              <a:latin typeface="Gill Sans" charset="0"/>
            </a:endParaRPr>
          </a:p>
        </p:txBody>
      </p:sp>
      <p:sp>
        <p:nvSpPr>
          <p:cNvPr id="110595" name="Rectangle 2">
            <a:extLst>
              <a:ext uri="{FF2B5EF4-FFF2-40B4-BE49-F238E27FC236}">
                <a16:creationId xmlns:a16="http://schemas.microsoft.com/office/drawing/2014/main" id="{18DCD73B-D10D-8EF4-4620-663EDDBD0C5F}"/>
              </a:ext>
            </a:extLst>
          </p:cNvPr>
          <p:cNvSpPr>
            <a:spLocks noGrp="1" noRot="1" noChangeAspect="1" noChangeArrowheads="1" noTextEdit="1"/>
          </p:cNvSpPr>
          <p:nvPr>
            <p:ph type="sldImg"/>
          </p:nvPr>
        </p:nvSpPr>
        <p:spPr bwMode="auto">
          <a:xfrm>
            <a:off x="-1411288" y="382588"/>
            <a:ext cx="9688513"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a:extLst>
              <a:ext uri="{FF2B5EF4-FFF2-40B4-BE49-F238E27FC236}">
                <a16:creationId xmlns:a16="http://schemas.microsoft.com/office/drawing/2014/main" id="{3F683BA3-2928-9150-0F45-8430EBD9DECE}"/>
              </a:ext>
            </a:extLst>
          </p:cNvPr>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en-US"/>
          </a:p>
        </p:txBody>
      </p:sp>
    </p:spTree>
    <p:extLst>
      <p:ext uri="{BB962C8B-B14F-4D97-AF65-F5344CB8AC3E}">
        <p14:creationId xmlns:p14="http://schemas.microsoft.com/office/powerpoint/2010/main" val="1050577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A5B8C-5CDA-40E6-C37F-B4E6BFB7BDE5}"/>
            </a:ext>
          </a:extLst>
        </p:cNvPr>
        <p:cNvGrpSpPr/>
        <p:nvPr/>
      </p:nvGrpSpPr>
      <p:grpSpPr>
        <a:xfrm>
          <a:off x="0" y="0"/>
          <a:ext cx="0" cy="0"/>
          <a:chOff x="0" y="0"/>
          <a:chExt cx="0" cy="0"/>
        </a:xfrm>
      </p:grpSpPr>
      <p:sp>
        <p:nvSpPr>
          <p:cNvPr id="71682" name="Rectangle 7">
            <a:extLst>
              <a:ext uri="{FF2B5EF4-FFF2-40B4-BE49-F238E27FC236}">
                <a16:creationId xmlns:a16="http://schemas.microsoft.com/office/drawing/2014/main" id="{D1E8299B-1A6D-AAD0-37B4-6AAB4E5DE513}"/>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FA70F9E-42EB-46E2-A995-AD88C61CD3B9}" type="slidenum">
              <a:rPr lang="en-US" altLang="en-US">
                <a:solidFill>
                  <a:prstClr val="black"/>
                </a:solidFill>
                <a:latin typeface="Gill Sans" charset="0"/>
              </a:rPr>
              <a:pPr eaLnBrk="1" hangingPunct="1"/>
              <a:t>19</a:t>
            </a:fld>
            <a:endParaRPr lang="en-US" altLang="en-US">
              <a:solidFill>
                <a:prstClr val="black"/>
              </a:solidFill>
              <a:latin typeface="Gill Sans" charset="0"/>
            </a:endParaRPr>
          </a:p>
        </p:txBody>
      </p:sp>
      <p:sp>
        <p:nvSpPr>
          <p:cNvPr id="110595" name="Rectangle 2">
            <a:extLst>
              <a:ext uri="{FF2B5EF4-FFF2-40B4-BE49-F238E27FC236}">
                <a16:creationId xmlns:a16="http://schemas.microsoft.com/office/drawing/2014/main" id="{C53E8027-BE0F-3EDD-2E13-65A61F379187}"/>
              </a:ext>
            </a:extLst>
          </p:cNvPr>
          <p:cNvSpPr>
            <a:spLocks noGrp="1" noRot="1" noChangeAspect="1" noChangeArrowheads="1" noTextEdit="1"/>
          </p:cNvSpPr>
          <p:nvPr>
            <p:ph type="sldImg"/>
          </p:nvPr>
        </p:nvSpPr>
        <p:spPr bwMode="auto">
          <a:xfrm>
            <a:off x="-1411288" y="382588"/>
            <a:ext cx="9688513"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a:extLst>
              <a:ext uri="{FF2B5EF4-FFF2-40B4-BE49-F238E27FC236}">
                <a16:creationId xmlns:a16="http://schemas.microsoft.com/office/drawing/2014/main" id="{7654A0BA-3994-CE37-0E90-7922CC26998D}"/>
              </a:ext>
            </a:extLst>
          </p:cNvPr>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en-US"/>
          </a:p>
        </p:txBody>
      </p:sp>
    </p:spTree>
    <p:extLst>
      <p:ext uri="{BB962C8B-B14F-4D97-AF65-F5344CB8AC3E}">
        <p14:creationId xmlns:p14="http://schemas.microsoft.com/office/powerpoint/2010/main" val="3254931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99EB6-218F-BD98-DB4D-D07B46DE9026}"/>
            </a:ext>
          </a:extLst>
        </p:cNvPr>
        <p:cNvGrpSpPr/>
        <p:nvPr/>
      </p:nvGrpSpPr>
      <p:grpSpPr>
        <a:xfrm>
          <a:off x="0" y="0"/>
          <a:ext cx="0" cy="0"/>
          <a:chOff x="0" y="0"/>
          <a:chExt cx="0" cy="0"/>
        </a:xfrm>
      </p:grpSpPr>
      <p:sp>
        <p:nvSpPr>
          <p:cNvPr id="70658" name="Rectangle 7">
            <a:extLst>
              <a:ext uri="{FF2B5EF4-FFF2-40B4-BE49-F238E27FC236}">
                <a16:creationId xmlns:a16="http://schemas.microsoft.com/office/drawing/2014/main" id="{CEFE9956-F9C2-87B4-88FC-1637BDBFF295}"/>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E15173F-758C-49F9-862D-A81654BC5B13}" type="slidenum">
              <a:rPr lang="en-US" altLang="en-US">
                <a:solidFill>
                  <a:prstClr val="black"/>
                </a:solidFill>
                <a:latin typeface="Gill Sans" charset="0"/>
              </a:rPr>
              <a:pPr eaLnBrk="1" hangingPunct="1"/>
              <a:t>20</a:t>
            </a:fld>
            <a:endParaRPr lang="en-US" altLang="en-US">
              <a:solidFill>
                <a:prstClr val="black"/>
              </a:solidFill>
              <a:latin typeface="Gill Sans" charset="0"/>
            </a:endParaRPr>
          </a:p>
        </p:txBody>
      </p:sp>
      <p:sp>
        <p:nvSpPr>
          <p:cNvPr id="109571" name="Rectangle 2">
            <a:extLst>
              <a:ext uri="{FF2B5EF4-FFF2-40B4-BE49-F238E27FC236}">
                <a16:creationId xmlns:a16="http://schemas.microsoft.com/office/drawing/2014/main" id="{B3D72318-90B1-B040-B882-8A3DFDA4783F}"/>
              </a:ext>
            </a:extLst>
          </p:cNvPr>
          <p:cNvSpPr>
            <a:spLocks noGrp="1" noRot="1" noChangeAspect="1" noChangeArrowheads="1" noTextEdit="1"/>
          </p:cNvSpPr>
          <p:nvPr>
            <p:ph type="sldImg"/>
          </p:nvPr>
        </p:nvSpPr>
        <p:spPr bwMode="auto">
          <a:xfrm>
            <a:off x="331788" y="673100"/>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2" name="Rectangle 3">
            <a:extLst>
              <a:ext uri="{FF2B5EF4-FFF2-40B4-BE49-F238E27FC236}">
                <a16:creationId xmlns:a16="http://schemas.microsoft.com/office/drawing/2014/main" id="{13079E48-E81F-4107-059F-3AAA5FED2CCE}"/>
              </a:ext>
            </a:extLst>
          </p:cNvPr>
          <p:cNvSpPr>
            <a:spLocks noGrp="1" noChangeArrowheads="1"/>
          </p:cNvSpPr>
          <p:nvPr>
            <p:ph type="body" idx="1"/>
          </p:nvPr>
        </p:nvSpPr>
        <p:spPr bwMode="auto">
          <a:xfrm>
            <a:off x="896938" y="4351338"/>
            <a:ext cx="5083175" cy="413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893" tIns="44946" rIns="89893" bIns="44946" numCol="1" anchor="t" anchorCtr="0" compatLnSpc="1">
            <a:prstTxWarp prst="textNoShape">
              <a:avLst/>
            </a:prstTxWarp>
          </a:bodyPr>
          <a:lstStyle/>
          <a:p>
            <a:pPr eaLnBrk="1" hangingPunct="1"/>
            <a:r>
              <a:rPr lang="en-US" altLang="en-US"/>
              <a:t>Better at salt’n’pepper noise</a:t>
            </a:r>
          </a:p>
          <a:p>
            <a:pPr eaLnBrk="1" hangingPunct="1"/>
            <a:r>
              <a:rPr lang="en-US" altLang="en-US"/>
              <a:t>Not convolution: try a region with 1’s and a 2, and then 1’s and a 3</a:t>
            </a:r>
          </a:p>
        </p:txBody>
      </p:sp>
    </p:spTree>
    <p:extLst>
      <p:ext uri="{BB962C8B-B14F-4D97-AF65-F5344CB8AC3E}">
        <p14:creationId xmlns:p14="http://schemas.microsoft.com/office/powerpoint/2010/main" val="3785041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E30585A-45D5-41B7-8D7C-4008065DEE6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482095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https://ieeexplore.ieee.org/document/996</a:t>
            </a:r>
          </a:p>
        </p:txBody>
      </p:sp>
      <p:sp>
        <p:nvSpPr>
          <p:cNvPr id="4" name="Slide Number Placeholder 3"/>
          <p:cNvSpPr>
            <a:spLocks noGrp="1"/>
          </p:cNvSpPr>
          <p:nvPr>
            <p:ph type="sldNum" sz="quarter" idx="5"/>
          </p:nvPr>
        </p:nvSpPr>
        <p:spPr/>
        <p:txBody>
          <a:bodyPr/>
          <a:lstStyle/>
          <a:p>
            <a:pPr>
              <a:defRPr/>
            </a:pPr>
            <a:fld id="{3EBB0408-F7D0-4348-886E-24DD55A4A6FC}" type="slidenum">
              <a:rPr lang="en-US" smtClean="0"/>
              <a:pPr>
                <a:defRPr/>
              </a:pPr>
              <a:t>24</a:t>
            </a:fld>
            <a:endParaRPr lang="en-US"/>
          </a:p>
        </p:txBody>
      </p:sp>
    </p:spTree>
    <p:extLst>
      <p:ext uri="{BB962C8B-B14F-4D97-AF65-F5344CB8AC3E}">
        <p14:creationId xmlns:p14="http://schemas.microsoft.com/office/powerpoint/2010/main" val="3670354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nonlinear operations in typical edge detectors, so we can’t perform edge detection with a single filtering operation</a:t>
            </a:r>
          </a:p>
        </p:txBody>
      </p:sp>
      <p:sp>
        <p:nvSpPr>
          <p:cNvPr id="4" name="Slide Number Placeholder 3"/>
          <p:cNvSpPr>
            <a:spLocks noGrp="1"/>
          </p:cNvSpPr>
          <p:nvPr>
            <p:ph type="sldNum" sz="quarter" idx="5"/>
          </p:nvPr>
        </p:nvSpPr>
        <p:spPr/>
        <p:txBody>
          <a:bodyPr/>
          <a:lstStyle/>
          <a:p>
            <a:pPr>
              <a:defRPr/>
            </a:pPr>
            <a:fld id="{3EBB0408-F7D0-4348-886E-24DD55A4A6FC}" type="slidenum">
              <a:rPr lang="en-US" smtClean="0"/>
              <a:pPr>
                <a:defRPr/>
              </a:pPr>
              <a:t>25</a:t>
            </a:fld>
            <a:endParaRPr lang="en-US"/>
          </a:p>
        </p:txBody>
      </p:sp>
    </p:spTree>
    <p:extLst>
      <p:ext uri="{BB962C8B-B14F-4D97-AF65-F5344CB8AC3E}">
        <p14:creationId xmlns:p14="http://schemas.microsoft.com/office/powerpoint/2010/main" val="31015351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[0 1/4 0;</a:t>
            </a:r>
          </a:p>
          <a:p>
            <a:r>
              <a:rPr lang="en-US" altLang="en-US" dirty="0"/>
              <a:t>1/4 -1 1/4;</a:t>
            </a:r>
          </a:p>
          <a:p>
            <a:r>
              <a:rPr lang="en-US" altLang="en-US" dirty="0"/>
              <a:t>0 1/4 0]</a:t>
            </a:r>
          </a:p>
          <a:p>
            <a:endParaRPr lang="en-US" altLang="en-US" dirty="0"/>
          </a:p>
          <a:p>
            <a:r>
              <a:rPr lang="en-US" altLang="en-US" dirty="0"/>
              <a:t>[0 -1 1]</a:t>
            </a:r>
          </a:p>
          <a:p>
            <a:endParaRPr lang="en-US" altLang="en-US" dirty="0"/>
          </a:p>
          <a:p>
            <a:endParaRPr lang="en-US" altLang="en-US" dirty="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0736F3F-053C-4B7B-81E2-DC8E20B371F8}" type="slidenum">
              <a:rPr lang="en-US" altLang="en-US" smtClean="0">
                <a:solidFill>
                  <a:prstClr val="black"/>
                </a:solidFill>
              </a:rPr>
              <a:pPr>
                <a:spcBef>
                  <a:spcPct val="0"/>
                </a:spcBef>
              </a:pPr>
              <a:t>27</a:t>
            </a:fld>
            <a:endParaRPr lang="en-US" altLang="en-US">
              <a:solidFill>
                <a:prstClr val="black"/>
              </a:solidFill>
            </a:endParaRPr>
          </a:p>
        </p:txBody>
      </p:sp>
    </p:spTree>
    <p:extLst>
      <p:ext uri="{BB962C8B-B14F-4D97-AF65-F5344CB8AC3E}">
        <p14:creationId xmlns:p14="http://schemas.microsoft.com/office/powerpoint/2010/main" val="4284296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Things we can’t understand without thinking in frequency</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2DA7F5F-D9CB-4FD8-9CE8-A77D8C2C2F3D}" type="slidenum">
              <a:rPr lang="en-US" altLang="en-US" smtClean="0">
                <a:solidFill>
                  <a:prstClr val="black"/>
                </a:solidFill>
              </a:rPr>
              <a:pPr>
                <a:spcBef>
                  <a:spcPct val="0"/>
                </a:spcBef>
              </a:pPr>
              <a:t>31</a:t>
            </a:fld>
            <a:endParaRPr lang="en-US" altLang="en-US">
              <a:solidFill>
                <a:prstClr val="black"/>
              </a:solidFill>
            </a:endParaRPr>
          </a:p>
        </p:txBody>
      </p:sp>
    </p:spTree>
    <p:extLst>
      <p:ext uri="{BB962C8B-B14F-4D97-AF65-F5344CB8AC3E}">
        <p14:creationId xmlns:p14="http://schemas.microsoft.com/office/powerpoint/2010/main" val="1495939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are</a:t>
            </a:r>
            <a:r>
              <a:rPr lang="en-US" baseline="0" dirty="0"/>
              <a:t> there negative values, even for the DC/constant term? From Wikipedia: “</a:t>
            </a:r>
            <a:r>
              <a:rPr lang="en-US" dirty="0"/>
              <a:t>The midpoint of the range (in this case, the value 128) is subtracted from each entry to produce a data range that is centered on zero”</a:t>
            </a:r>
          </a:p>
        </p:txBody>
      </p:sp>
      <p:sp>
        <p:nvSpPr>
          <p:cNvPr id="4" name="Slide Number Placeholder 3"/>
          <p:cNvSpPr>
            <a:spLocks noGrp="1"/>
          </p:cNvSpPr>
          <p:nvPr>
            <p:ph type="sldNum" sz="quarter" idx="10"/>
          </p:nvPr>
        </p:nvSpPr>
        <p:spPr/>
        <p:txBody>
          <a:bodyPr/>
          <a:lstStyle/>
          <a:p>
            <a:pPr>
              <a:defRPr/>
            </a:pPr>
            <a:fld id="{3EBB0408-F7D0-4348-886E-24DD55A4A6FC}" type="slidenum">
              <a:rPr lang="en-US" smtClean="0"/>
              <a:pPr>
                <a:defRPr/>
              </a:pPr>
              <a:t>39</a:t>
            </a:fld>
            <a:endParaRPr lang="en-US"/>
          </a:p>
        </p:txBody>
      </p:sp>
    </p:spTree>
    <p:extLst>
      <p:ext uri="{BB962C8B-B14F-4D97-AF65-F5344CB8AC3E}">
        <p14:creationId xmlns:p14="http://schemas.microsoft.com/office/powerpoint/2010/main" val="928521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9794C-9CEA-91CD-6AAC-4843C480CFB7}"/>
            </a:ext>
          </a:extLst>
        </p:cNvPr>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43D6AF4A-8CE3-1B95-1A05-1B5B0F48C3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93FF3371-3369-7893-F667-BBF2DB157B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268" name="Slide Number Placeholder 3">
            <a:extLst>
              <a:ext uri="{FF2B5EF4-FFF2-40B4-BE49-F238E27FC236}">
                <a16:creationId xmlns:a16="http://schemas.microsoft.com/office/drawing/2014/main" id="{65D9F951-1FA3-2C3F-02C6-CC1DAF88CC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2F55BE4-7FA0-42EB-853C-1FBF3E22D63A}" type="slidenum">
              <a:rPr lang="en-US" altLang="en-US" smtClean="0">
                <a:solidFill>
                  <a:srgbClr val="000000"/>
                </a:solidFill>
              </a:rPr>
              <a:pPr>
                <a:spcBef>
                  <a:spcPct val="0"/>
                </a:spcBef>
              </a:pPr>
              <a:t>3</a:t>
            </a:fld>
            <a:endParaRPr lang="en-US" altLang="en-US">
              <a:solidFill>
                <a:srgbClr val="000000"/>
              </a:solidFill>
            </a:endParaRPr>
          </a:p>
        </p:txBody>
      </p:sp>
    </p:spTree>
    <p:extLst>
      <p:ext uri="{BB962C8B-B14F-4D97-AF65-F5344CB8AC3E}">
        <p14:creationId xmlns:p14="http://schemas.microsoft.com/office/powerpoint/2010/main" val="570903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https://en.wikipedia.org/wiki/JPEG</a:t>
            </a:r>
          </a:p>
        </p:txBody>
      </p:sp>
      <p:sp>
        <p:nvSpPr>
          <p:cNvPr id="4" name="Slide Number Placeholder 3"/>
          <p:cNvSpPr>
            <a:spLocks noGrp="1"/>
          </p:cNvSpPr>
          <p:nvPr>
            <p:ph type="sldNum" sz="quarter" idx="10"/>
          </p:nvPr>
        </p:nvSpPr>
        <p:spPr/>
        <p:txBody>
          <a:bodyPr/>
          <a:lstStyle/>
          <a:p>
            <a:pPr>
              <a:defRPr/>
            </a:pPr>
            <a:fld id="{3EBB0408-F7D0-4348-886E-24DD55A4A6FC}" type="slidenum">
              <a:rPr lang="en-US" smtClean="0"/>
              <a:pPr>
                <a:defRPr/>
              </a:pPr>
              <a:t>40</a:t>
            </a:fld>
            <a:endParaRPr lang="en-US"/>
          </a:p>
        </p:txBody>
      </p:sp>
    </p:spTree>
    <p:extLst>
      <p:ext uri="{BB962C8B-B14F-4D97-AF65-F5344CB8AC3E}">
        <p14:creationId xmlns:p14="http://schemas.microsoft.com/office/powerpoint/2010/main" val="12064998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EBB0408-F7D0-4348-886E-24DD55A4A6FC}" type="slidenum">
              <a:rPr lang="en-US" smtClean="0"/>
              <a:pPr>
                <a:defRPr/>
              </a:pPr>
              <a:t>41</a:t>
            </a:fld>
            <a:endParaRPr lang="en-US"/>
          </a:p>
        </p:txBody>
      </p:sp>
    </p:spTree>
    <p:extLst>
      <p:ext uri="{BB962C8B-B14F-4D97-AF65-F5344CB8AC3E}">
        <p14:creationId xmlns:p14="http://schemas.microsoft.com/office/powerpoint/2010/main" val="2498153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7B97AA4-0F25-4711-91D4-A1BBE82FD726}" type="slidenum">
              <a:rPr lang="en-US" altLang="en-US" smtClean="0">
                <a:solidFill>
                  <a:prstClr val="black"/>
                </a:solidFill>
                <a:latin typeface="Calibri" panose="020F0502020204030204" pitchFamily="34" charset="0"/>
              </a:rPr>
              <a:pPr/>
              <a:t>45</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3996344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B2EC6-B68A-D044-D87E-041695E5C0A9}"/>
            </a:ext>
          </a:extLst>
        </p:cNvPr>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E79C9256-5EC7-6813-48A4-A1E2A181FA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9D871120-0BF1-A487-FA81-FFF2D6CE8D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268" name="Slide Number Placeholder 3">
            <a:extLst>
              <a:ext uri="{FF2B5EF4-FFF2-40B4-BE49-F238E27FC236}">
                <a16:creationId xmlns:a16="http://schemas.microsoft.com/office/drawing/2014/main" id="{E226ED0E-1693-103A-2D19-41CC87C7D5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2F55BE4-7FA0-42EB-853C-1FBF3E22D63A}" type="slidenum">
              <a:rPr lang="en-US" altLang="en-US" smtClean="0">
                <a:solidFill>
                  <a:srgbClr val="000000"/>
                </a:solidFill>
              </a:rPr>
              <a:pPr>
                <a:spcBef>
                  <a:spcPct val="0"/>
                </a:spcBef>
              </a:pPr>
              <a:t>4</a:t>
            </a:fld>
            <a:endParaRPr lang="en-US" altLang="en-US">
              <a:solidFill>
                <a:srgbClr val="000000"/>
              </a:solidFill>
            </a:endParaRPr>
          </a:p>
        </p:txBody>
      </p:sp>
    </p:spTree>
    <p:extLst>
      <p:ext uri="{BB962C8B-B14F-4D97-AF65-F5344CB8AC3E}">
        <p14:creationId xmlns:p14="http://schemas.microsoft.com/office/powerpoint/2010/main" val="1127863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E780FE3-9AC0-4B39-A7B2-F7C24CE2168C}" type="slidenum">
              <a:rPr lang="en-US" altLang="en-US" smtClean="0">
                <a:solidFill>
                  <a:prstClr val="black"/>
                </a:solidFill>
              </a:rPr>
              <a:pPr>
                <a:spcBef>
                  <a:spcPct val="0"/>
                </a:spcBef>
              </a:pPr>
              <a:t>5</a:t>
            </a:fld>
            <a:endParaRPr lang="en-US" altLang="en-US">
              <a:solidFill>
                <a:prstClr val="black"/>
              </a:solidFill>
            </a:endParaRPr>
          </a:p>
        </p:txBody>
      </p:sp>
    </p:spTree>
    <p:extLst>
      <p:ext uri="{BB962C8B-B14F-4D97-AF65-F5344CB8AC3E}">
        <p14:creationId xmlns:p14="http://schemas.microsoft.com/office/powerpoint/2010/main" val="3624965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358C5D3-4E1C-425C-8B76-D149936DFB09}" type="slidenum">
              <a:rPr lang="en-US" altLang="en-US" smtClean="0">
                <a:solidFill>
                  <a:srgbClr val="000000"/>
                </a:solidFill>
              </a:rPr>
              <a:pPr>
                <a:spcBef>
                  <a:spcPct val="0"/>
                </a:spcBef>
              </a:pPr>
              <a:t>9</a:t>
            </a:fld>
            <a:endParaRPr lang="en-US" altLang="en-US">
              <a:solidFill>
                <a:srgbClr val="000000"/>
              </a:solidFill>
            </a:endParaRPr>
          </a:p>
        </p:txBody>
      </p:sp>
    </p:spTree>
    <p:extLst>
      <p:ext uri="{BB962C8B-B14F-4D97-AF65-F5344CB8AC3E}">
        <p14:creationId xmlns:p14="http://schemas.microsoft.com/office/powerpoint/2010/main" val="4285654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00BA99E-2DF0-4DED-8163-E72D2AD79A3C}"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728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4"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784330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55A99CD-316D-42E0-B3BC-2583C672A697}"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830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8"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f is image</a:t>
            </a:r>
            <a:endParaRPr lang="ru-RU" altLang="en-US"/>
          </a:p>
        </p:txBody>
      </p:sp>
    </p:spTree>
    <p:extLst>
      <p:ext uri="{BB962C8B-B14F-4D97-AF65-F5344CB8AC3E}">
        <p14:creationId xmlns:p14="http://schemas.microsoft.com/office/powerpoint/2010/main" val="3950723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8479727-4AF8-4073-94BB-00424CDB9EEB}"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9331"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en-US"/>
          </a:p>
        </p:txBody>
      </p:sp>
    </p:spTree>
    <p:extLst>
      <p:ext uri="{BB962C8B-B14F-4D97-AF65-F5344CB8AC3E}">
        <p14:creationId xmlns:p14="http://schemas.microsoft.com/office/powerpoint/2010/main" val="101791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E15173F-758C-49F9-862D-A81654BC5B13}" type="slidenum">
              <a:rPr lang="en-US" altLang="en-US">
                <a:solidFill>
                  <a:prstClr val="black"/>
                </a:solidFill>
                <a:latin typeface="Gill Sans" charset="0"/>
              </a:rPr>
              <a:pPr eaLnBrk="1" hangingPunct="1"/>
              <a:t>16</a:t>
            </a:fld>
            <a:endParaRPr lang="en-US" altLang="en-US">
              <a:solidFill>
                <a:prstClr val="black"/>
              </a:solidFill>
              <a:latin typeface="Gill Sans" charset="0"/>
            </a:endParaRPr>
          </a:p>
        </p:txBody>
      </p:sp>
      <p:sp>
        <p:nvSpPr>
          <p:cNvPr id="109571" name="Rectangle 2"/>
          <p:cNvSpPr>
            <a:spLocks noGrp="1" noRot="1" noChangeAspect="1" noChangeArrowheads="1" noTextEdit="1"/>
          </p:cNvSpPr>
          <p:nvPr>
            <p:ph type="sldImg"/>
          </p:nvPr>
        </p:nvSpPr>
        <p:spPr bwMode="auto">
          <a:xfrm>
            <a:off x="331788" y="673100"/>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2" name="Rectangle 3"/>
          <p:cNvSpPr>
            <a:spLocks noGrp="1" noChangeArrowheads="1"/>
          </p:cNvSpPr>
          <p:nvPr>
            <p:ph type="body" idx="1"/>
          </p:nvPr>
        </p:nvSpPr>
        <p:spPr bwMode="auto">
          <a:xfrm>
            <a:off x="896938" y="4351338"/>
            <a:ext cx="5083175" cy="413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893" tIns="44946" rIns="89893" bIns="44946" numCol="1" anchor="t" anchorCtr="0" compatLnSpc="1">
            <a:prstTxWarp prst="textNoShape">
              <a:avLst/>
            </a:prstTxWarp>
          </a:bodyPr>
          <a:lstStyle/>
          <a:p>
            <a:pPr eaLnBrk="1" hangingPunct="1"/>
            <a:r>
              <a:rPr lang="en-US" altLang="en-US"/>
              <a:t>Better at salt’n’pepper noise</a:t>
            </a:r>
          </a:p>
          <a:p>
            <a:pPr eaLnBrk="1" hangingPunct="1"/>
            <a:r>
              <a:rPr lang="en-US" altLang="en-US"/>
              <a:t>Not convolution: try a region with 1’s and a 2, and then 1’s and a 3</a:t>
            </a:r>
          </a:p>
        </p:txBody>
      </p:sp>
    </p:spTree>
    <p:extLst>
      <p:ext uri="{BB962C8B-B14F-4D97-AF65-F5344CB8AC3E}">
        <p14:creationId xmlns:p14="http://schemas.microsoft.com/office/powerpoint/2010/main" val="695189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3BB8B8F3-0C44-4587-B21E-CC277F8EDB28}"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0D63CEA2-B190-446E-988A-AE981FEDC081}" type="slidenum">
              <a:rPr lang="en-US" altLang="en-US"/>
              <a:pPr/>
              <a:t>‹#›</a:t>
            </a:fld>
            <a:endParaRPr lang="en-US" altLang="en-US"/>
          </a:p>
        </p:txBody>
      </p:sp>
    </p:spTree>
    <p:extLst>
      <p:ext uri="{BB962C8B-B14F-4D97-AF65-F5344CB8AC3E}">
        <p14:creationId xmlns:p14="http://schemas.microsoft.com/office/powerpoint/2010/main" val="2325371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07A06A6-18BA-412A-8A9C-C1BE58B55C17}"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7D2C121-53EC-41B7-A049-308DE65D1150}" type="slidenum">
              <a:rPr lang="en-US" altLang="en-US"/>
              <a:pPr/>
              <a:t>‹#›</a:t>
            </a:fld>
            <a:endParaRPr lang="en-US" altLang="en-US"/>
          </a:p>
        </p:txBody>
      </p:sp>
    </p:spTree>
    <p:extLst>
      <p:ext uri="{BB962C8B-B14F-4D97-AF65-F5344CB8AC3E}">
        <p14:creationId xmlns:p14="http://schemas.microsoft.com/office/powerpoint/2010/main" val="91550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035884D-EF1B-44DC-A077-D312C25A56E0}"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27E0C01E-DEA3-4B54-B84E-20F8A317AD9A}" type="slidenum">
              <a:rPr lang="en-US" altLang="en-US"/>
              <a:pPr/>
              <a:t>‹#›</a:t>
            </a:fld>
            <a:endParaRPr lang="en-US" altLang="en-US"/>
          </a:p>
        </p:txBody>
      </p:sp>
    </p:spTree>
    <p:extLst>
      <p:ext uri="{BB962C8B-B14F-4D97-AF65-F5344CB8AC3E}">
        <p14:creationId xmlns:p14="http://schemas.microsoft.com/office/powerpoint/2010/main" val="2094896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0C4A705-D313-4EFD-A6AB-F38D7C172FC4}"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681F604-D907-4814-A2FA-CAABD1F0572C}" type="slidenum">
              <a:rPr lang="en-US" altLang="en-US"/>
              <a:pPr>
                <a:defRPr/>
              </a:pPr>
              <a:t>‹#›</a:t>
            </a:fld>
            <a:endParaRPr lang="en-US" altLang="en-US"/>
          </a:p>
        </p:txBody>
      </p:sp>
    </p:spTree>
    <p:extLst>
      <p:ext uri="{BB962C8B-B14F-4D97-AF65-F5344CB8AC3E}">
        <p14:creationId xmlns:p14="http://schemas.microsoft.com/office/powerpoint/2010/main" val="3421030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A16119F1-8371-4628-BAB9-691764FF1C0C}"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403D575-D896-4DD7-9B23-6F4E8F41E272}" type="slidenum">
              <a:rPr lang="en-US" altLang="en-US"/>
              <a:pPr>
                <a:defRPr/>
              </a:pPr>
              <a:t>‹#›</a:t>
            </a:fld>
            <a:endParaRPr lang="en-US" altLang="en-US"/>
          </a:p>
        </p:txBody>
      </p:sp>
    </p:spTree>
    <p:extLst>
      <p:ext uri="{BB962C8B-B14F-4D97-AF65-F5344CB8AC3E}">
        <p14:creationId xmlns:p14="http://schemas.microsoft.com/office/powerpoint/2010/main" val="4146341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C2EA878-DEFB-4DB3-B543-3973160AA518}"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0DAA57A-B08C-4631-9664-78F05E26C068}" type="slidenum">
              <a:rPr lang="en-US" altLang="en-US"/>
              <a:pPr>
                <a:defRPr/>
              </a:pPr>
              <a:t>‹#›</a:t>
            </a:fld>
            <a:endParaRPr lang="en-US" altLang="en-US"/>
          </a:p>
        </p:txBody>
      </p:sp>
    </p:spTree>
    <p:extLst>
      <p:ext uri="{BB962C8B-B14F-4D97-AF65-F5344CB8AC3E}">
        <p14:creationId xmlns:p14="http://schemas.microsoft.com/office/powerpoint/2010/main" val="2509494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EB45440-B17A-4F27-940B-69E5A8129907}" type="datetimeFigureOut">
              <a:rPr lang="en-US">
                <a:solidFill>
                  <a:prstClr val="black">
                    <a:tint val="75000"/>
                  </a:prstClr>
                </a:solidFill>
              </a:rPr>
              <a:pPr>
                <a:defRPr/>
              </a:pPr>
              <a:t>1/21/2026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075A927-46BB-4438-9EF7-0111C7C3AF52}" type="slidenum">
              <a:rPr lang="en-US" altLang="en-US"/>
              <a:pPr>
                <a:defRPr/>
              </a:pPr>
              <a:t>‹#›</a:t>
            </a:fld>
            <a:endParaRPr lang="en-US" altLang="en-US"/>
          </a:p>
        </p:txBody>
      </p:sp>
    </p:spTree>
    <p:extLst>
      <p:ext uri="{BB962C8B-B14F-4D97-AF65-F5344CB8AC3E}">
        <p14:creationId xmlns:p14="http://schemas.microsoft.com/office/powerpoint/2010/main" val="3838047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438035C-F054-40BE-AC2B-6041898D2FCA}" type="datetimeFigureOut">
              <a:rPr lang="en-US">
                <a:solidFill>
                  <a:prstClr val="black">
                    <a:tint val="75000"/>
                  </a:prstClr>
                </a:solidFill>
              </a:rPr>
              <a:pPr>
                <a:defRPr/>
              </a:pPr>
              <a:t>1/21/2026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91EFF9D5-2088-4BF5-982E-0DBC07C78417}" type="slidenum">
              <a:rPr lang="en-US" altLang="en-US"/>
              <a:pPr>
                <a:defRPr/>
              </a:pPr>
              <a:t>‹#›</a:t>
            </a:fld>
            <a:endParaRPr lang="en-US" altLang="en-US"/>
          </a:p>
        </p:txBody>
      </p:sp>
    </p:spTree>
    <p:extLst>
      <p:ext uri="{BB962C8B-B14F-4D97-AF65-F5344CB8AC3E}">
        <p14:creationId xmlns:p14="http://schemas.microsoft.com/office/powerpoint/2010/main" val="2979358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12E9D5E-B77F-4EB0-95F9-6D34E3CA6C38}" type="datetimeFigureOut">
              <a:rPr lang="en-US">
                <a:solidFill>
                  <a:prstClr val="black">
                    <a:tint val="75000"/>
                  </a:prstClr>
                </a:solidFill>
              </a:rPr>
              <a:pPr>
                <a:defRPr/>
              </a:pPr>
              <a:t>1/21/2026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4572601C-B815-4037-963E-16855F3DCB30}" type="slidenum">
              <a:rPr lang="en-US" altLang="en-US"/>
              <a:pPr>
                <a:defRPr/>
              </a:pPr>
              <a:t>‹#›</a:t>
            </a:fld>
            <a:endParaRPr lang="en-US" altLang="en-US"/>
          </a:p>
        </p:txBody>
      </p:sp>
    </p:spTree>
    <p:extLst>
      <p:ext uri="{BB962C8B-B14F-4D97-AF65-F5344CB8AC3E}">
        <p14:creationId xmlns:p14="http://schemas.microsoft.com/office/powerpoint/2010/main" val="2254577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F14DB54-72E6-486F-84D8-6DEEA903B485}" type="datetimeFigureOut">
              <a:rPr lang="en-US">
                <a:solidFill>
                  <a:prstClr val="black">
                    <a:tint val="75000"/>
                  </a:prstClr>
                </a:solidFill>
              </a:rPr>
              <a:pPr>
                <a:defRPr/>
              </a:pPr>
              <a:t>1/21/2026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91F5221D-0DAF-447C-A187-EBAF4F7AEB52}" type="slidenum">
              <a:rPr lang="en-US" altLang="en-US"/>
              <a:pPr>
                <a:defRPr/>
              </a:pPr>
              <a:t>‹#›</a:t>
            </a:fld>
            <a:endParaRPr lang="en-US" altLang="en-US"/>
          </a:p>
        </p:txBody>
      </p:sp>
    </p:spTree>
    <p:extLst>
      <p:ext uri="{BB962C8B-B14F-4D97-AF65-F5344CB8AC3E}">
        <p14:creationId xmlns:p14="http://schemas.microsoft.com/office/powerpoint/2010/main" val="4095322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2292C37-6C2F-4849-A2B6-E5EA6A9539DD}" type="datetimeFigureOut">
              <a:rPr lang="en-US">
                <a:solidFill>
                  <a:prstClr val="black">
                    <a:tint val="75000"/>
                  </a:prstClr>
                </a:solidFill>
              </a:rPr>
              <a:pPr>
                <a:defRPr/>
              </a:pPr>
              <a:t>1/21/2026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DDF8BF0-A685-48C1-8377-3A1B91467E9F}" type="slidenum">
              <a:rPr lang="en-US" altLang="en-US"/>
              <a:pPr>
                <a:defRPr/>
              </a:pPr>
              <a:t>‹#›</a:t>
            </a:fld>
            <a:endParaRPr lang="en-US" altLang="en-US"/>
          </a:p>
        </p:txBody>
      </p:sp>
    </p:spTree>
    <p:extLst>
      <p:ext uri="{BB962C8B-B14F-4D97-AF65-F5344CB8AC3E}">
        <p14:creationId xmlns:p14="http://schemas.microsoft.com/office/powerpoint/2010/main" val="2344241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4A87E897-9CCA-4650-89C9-FAE0562A6E16}"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2D3EFBBB-9496-4689-A798-1FE0B5178481}" type="slidenum">
              <a:rPr lang="en-US" altLang="en-US"/>
              <a:pPr/>
              <a:t>‹#›</a:t>
            </a:fld>
            <a:endParaRPr lang="en-US" altLang="en-US"/>
          </a:p>
        </p:txBody>
      </p:sp>
    </p:spTree>
    <p:extLst>
      <p:ext uri="{BB962C8B-B14F-4D97-AF65-F5344CB8AC3E}">
        <p14:creationId xmlns:p14="http://schemas.microsoft.com/office/powerpoint/2010/main" val="26481640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3A76618-B17D-4506-9C85-E6B6813E7695}" type="datetimeFigureOut">
              <a:rPr lang="en-US">
                <a:solidFill>
                  <a:prstClr val="black">
                    <a:tint val="75000"/>
                  </a:prstClr>
                </a:solidFill>
              </a:rPr>
              <a:pPr>
                <a:defRPr/>
              </a:pPr>
              <a:t>1/21/2026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7F22266-52AA-4A33-84E9-45B28D9DBFD8}" type="slidenum">
              <a:rPr lang="en-US" altLang="en-US"/>
              <a:pPr>
                <a:defRPr/>
              </a:pPr>
              <a:t>‹#›</a:t>
            </a:fld>
            <a:endParaRPr lang="en-US" altLang="en-US"/>
          </a:p>
        </p:txBody>
      </p:sp>
    </p:spTree>
    <p:extLst>
      <p:ext uri="{BB962C8B-B14F-4D97-AF65-F5344CB8AC3E}">
        <p14:creationId xmlns:p14="http://schemas.microsoft.com/office/powerpoint/2010/main" val="2217250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17C2CEA-4109-47DA-9EC3-C0B08EB625DF}"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6D67FEB-CFF4-4C23-9F36-FBEF47197C62}" type="slidenum">
              <a:rPr lang="en-US" altLang="en-US"/>
              <a:pPr>
                <a:defRPr/>
              </a:pPr>
              <a:t>‹#›</a:t>
            </a:fld>
            <a:endParaRPr lang="en-US" altLang="en-US"/>
          </a:p>
        </p:txBody>
      </p:sp>
    </p:spTree>
    <p:extLst>
      <p:ext uri="{BB962C8B-B14F-4D97-AF65-F5344CB8AC3E}">
        <p14:creationId xmlns:p14="http://schemas.microsoft.com/office/powerpoint/2010/main" val="7846021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1304BA2-4198-40E8-BC6A-175F3AEA0779}"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0B98B2A-C2ED-4DA2-A997-0232188A7854}" type="slidenum">
              <a:rPr lang="en-US" altLang="en-US"/>
              <a:pPr>
                <a:defRPr/>
              </a:pPr>
              <a:t>‹#›</a:t>
            </a:fld>
            <a:endParaRPr lang="en-US" altLang="en-US"/>
          </a:p>
        </p:txBody>
      </p:sp>
    </p:spTree>
    <p:extLst>
      <p:ext uri="{BB962C8B-B14F-4D97-AF65-F5344CB8AC3E}">
        <p14:creationId xmlns:p14="http://schemas.microsoft.com/office/powerpoint/2010/main" val="3699811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838200"/>
          </a:xfrm>
        </p:spPr>
        <p:txBody>
          <a:bodyPr/>
          <a:lstStyle/>
          <a:p>
            <a:r>
              <a:rPr lang="en-US"/>
              <a:t>Click to edit Master title style</a:t>
            </a:r>
          </a:p>
        </p:txBody>
      </p:sp>
      <p:sp>
        <p:nvSpPr>
          <p:cNvPr id="3" name="Text Placeholder 2"/>
          <p:cNvSpPr>
            <a:spLocks noGrp="1"/>
          </p:cNvSpPr>
          <p:nvPr>
            <p:ph type="body" sz="half" idx="1"/>
          </p:nvPr>
        </p:nvSpPr>
        <p:spPr>
          <a:xfrm>
            <a:off x="9144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A89821F-FA92-4B9E-8D8F-DAEF5024B752}" type="slidenum">
              <a:rPr lang="en-US" altLang="en-US"/>
              <a:pPr>
                <a:defRPr/>
              </a:pPr>
              <a:t>‹#›</a:t>
            </a:fld>
            <a:endParaRPr lang="en-US" altLang="en-US"/>
          </a:p>
        </p:txBody>
      </p:sp>
    </p:spTree>
    <p:extLst>
      <p:ext uri="{BB962C8B-B14F-4D97-AF65-F5344CB8AC3E}">
        <p14:creationId xmlns:p14="http://schemas.microsoft.com/office/powerpoint/2010/main" val="17802742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1"/>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0C4A705-D313-4EFD-A6AB-F38D7C172FC4}"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681F604-D907-4814-A2FA-CAABD1F0572C}" type="slidenum">
              <a:rPr lang="en-US" altLang="en-US"/>
              <a:pPr>
                <a:defRPr/>
              </a:pPr>
              <a:t>‹#›</a:t>
            </a:fld>
            <a:endParaRPr lang="en-US" altLang="en-US"/>
          </a:p>
        </p:txBody>
      </p:sp>
    </p:spTree>
    <p:extLst>
      <p:ext uri="{BB962C8B-B14F-4D97-AF65-F5344CB8AC3E}">
        <p14:creationId xmlns:p14="http://schemas.microsoft.com/office/powerpoint/2010/main" val="28739521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A16119F1-8371-4628-BAB9-691764FF1C0C}"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403D575-D896-4DD7-9B23-6F4E8F41E272}" type="slidenum">
              <a:rPr lang="en-US" altLang="en-US"/>
              <a:pPr>
                <a:defRPr/>
              </a:pPr>
              <a:t>‹#›</a:t>
            </a:fld>
            <a:endParaRPr lang="en-US" altLang="en-US"/>
          </a:p>
        </p:txBody>
      </p:sp>
    </p:spTree>
    <p:extLst>
      <p:ext uri="{BB962C8B-B14F-4D97-AF65-F5344CB8AC3E}">
        <p14:creationId xmlns:p14="http://schemas.microsoft.com/office/powerpoint/2010/main" val="19560606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C2EA878-DEFB-4DB3-B543-3973160AA518}"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0DAA57A-B08C-4631-9664-78F05E26C068}" type="slidenum">
              <a:rPr lang="en-US" altLang="en-US"/>
              <a:pPr>
                <a:defRPr/>
              </a:pPr>
              <a:t>‹#›</a:t>
            </a:fld>
            <a:endParaRPr lang="en-US" altLang="en-US"/>
          </a:p>
        </p:txBody>
      </p:sp>
    </p:spTree>
    <p:extLst>
      <p:ext uri="{BB962C8B-B14F-4D97-AF65-F5344CB8AC3E}">
        <p14:creationId xmlns:p14="http://schemas.microsoft.com/office/powerpoint/2010/main" val="4630450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EB45440-B17A-4F27-940B-69E5A8129907}" type="datetimeFigureOut">
              <a:rPr lang="en-US">
                <a:solidFill>
                  <a:prstClr val="black">
                    <a:tint val="75000"/>
                  </a:prstClr>
                </a:solidFill>
              </a:rPr>
              <a:pPr>
                <a:defRPr/>
              </a:pPr>
              <a:t>1/21/2026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075A927-46BB-4438-9EF7-0111C7C3AF52}" type="slidenum">
              <a:rPr lang="en-US" altLang="en-US"/>
              <a:pPr>
                <a:defRPr/>
              </a:pPr>
              <a:t>‹#›</a:t>
            </a:fld>
            <a:endParaRPr lang="en-US" altLang="en-US"/>
          </a:p>
        </p:txBody>
      </p:sp>
    </p:spTree>
    <p:extLst>
      <p:ext uri="{BB962C8B-B14F-4D97-AF65-F5344CB8AC3E}">
        <p14:creationId xmlns:p14="http://schemas.microsoft.com/office/powerpoint/2010/main" val="13927448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438035C-F054-40BE-AC2B-6041898D2FCA}" type="datetimeFigureOut">
              <a:rPr lang="en-US">
                <a:solidFill>
                  <a:prstClr val="black">
                    <a:tint val="75000"/>
                  </a:prstClr>
                </a:solidFill>
              </a:rPr>
              <a:pPr>
                <a:defRPr/>
              </a:pPr>
              <a:t>1/21/2026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91EFF9D5-2088-4BF5-982E-0DBC07C78417}" type="slidenum">
              <a:rPr lang="en-US" altLang="en-US"/>
              <a:pPr>
                <a:defRPr/>
              </a:pPr>
              <a:t>‹#›</a:t>
            </a:fld>
            <a:endParaRPr lang="en-US" altLang="en-US"/>
          </a:p>
        </p:txBody>
      </p:sp>
    </p:spTree>
    <p:extLst>
      <p:ext uri="{BB962C8B-B14F-4D97-AF65-F5344CB8AC3E}">
        <p14:creationId xmlns:p14="http://schemas.microsoft.com/office/powerpoint/2010/main" val="10878260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12E9D5E-B77F-4EB0-95F9-6D34E3CA6C38}" type="datetimeFigureOut">
              <a:rPr lang="en-US">
                <a:solidFill>
                  <a:prstClr val="black">
                    <a:tint val="75000"/>
                  </a:prstClr>
                </a:solidFill>
              </a:rPr>
              <a:pPr>
                <a:defRPr/>
              </a:pPr>
              <a:t>1/21/2026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4572601C-B815-4037-963E-16855F3DCB30}" type="slidenum">
              <a:rPr lang="en-US" altLang="en-US"/>
              <a:pPr>
                <a:defRPr/>
              </a:pPr>
              <a:t>‹#›</a:t>
            </a:fld>
            <a:endParaRPr lang="en-US" altLang="en-US"/>
          </a:p>
        </p:txBody>
      </p:sp>
    </p:spTree>
    <p:extLst>
      <p:ext uri="{BB962C8B-B14F-4D97-AF65-F5344CB8AC3E}">
        <p14:creationId xmlns:p14="http://schemas.microsoft.com/office/powerpoint/2010/main" val="1957713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0CE1D7C7-5066-48FA-AA0C-2B39BB915435}"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7F06351-61C5-46BF-9AE3-3FBF1811A770}" type="slidenum">
              <a:rPr lang="en-US" altLang="en-US"/>
              <a:pPr/>
              <a:t>‹#›</a:t>
            </a:fld>
            <a:endParaRPr lang="en-US" altLang="en-US"/>
          </a:p>
        </p:txBody>
      </p:sp>
    </p:spTree>
    <p:extLst>
      <p:ext uri="{BB962C8B-B14F-4D97-AF65-F5344CB8AC3E}">
        <p14:creationId xmlns:p14="http://schemas.microsoft.com/office/powerpoint/2010/main" val="23536060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F14DB54-72E6-486F-84D8-6DEEA903B485}" type="datetimeFigureOut">
              <a:rPr lang="en-US">
                <a:solidFill>
                  <a:prstClr val="black">
                    <a:tint val="75000"/>
                  </a:prstClr>
                </a:solidFill>
              </a:rPr>
              <a:pPr>
                <a:defRPr/>
              </a:pPr>
              <a:t>1/21/2026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91F5221D-0DAF-447C-A187-EBAF4F7AEB52}" type="slidenum">
              <a:rPr lang="en-US" altLang="en-US"/>
              <a:pPr>
                <a:defRPr/>
              </a:pPr>
              <a:t>‹#›</a:t>
            </a:fld>
            <a:endParaRPr lang="en-US" altLang="en-US"/>
          </a:p>
        </p:txBody>
      </p:sp>
    </p:spTree>
    <p:extLst>
      <p:ext uri="{BB962C8B-B14F-4D97-AF65-F5344CB8AC3E}">
        <p14:creationId xmlns:p14="http://schemas.microsoft.com/office/powerpoint/2010/main" val="9886601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2292C37-6C2F-4849-A2B6-E5EA6A9539DD}" type="datetimeFigureOut">
              <a:rPr lang="en-US">
                <a:solidFill>
                  <a:prstClr val="black">
                    <a:tint val="75000"/>
                  </a:prstClr>
                </a:solidFill>
              </a:rPr>
              <a:pPr>
                <a:defRPr/>
              </a:pPr>
              <a:t>1/21/2026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DDF8BF0-A685-48C1-8377-3A1B91467E9F}" type="slidenum">
              <a:rPr lang="en-US" altLang="en-US"/>
              <a:pPr>
                <a:defRPr/>
              </a:pPr>
              <a:t>‹#›</a:t>
            </a:fld>
            <a:endParaRPr lang="en-US" altLang="en-US"/>
          </a:p>
        </p:txBody>
      </p:sp>
    </p:spTree>
    <p:extLst>
      <p:ext uri="{BB962C8B-B14F-4D97-AF65-F5344CB8AC3E}">
        <p14:creationId xmlns:p14="http://schemas.microsoft.com/office/powerpoint/2010/main" val="22498303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3A76618-B17D-4506-9C85-E6B6813E7695}" type="datetimeFigureOut">
              <a:rPr lang="en-US">
                <a:solidFill>
                  <a:prstClr val="black">
                    <a:tint val="75000"/>
                  </a:prstClr>
                </a:solidFill>
              </a:rPr>
              <a:pPr>
                <a:defRPr/>
              </a:pPr>
              <a:t>1/21/2026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7F22266-52AA-4A33-84E9-45B28D9DBFD8}" type="slidenum">
              <a:rPr lang="en-US" altLang="en-US"/>
              <a:pPr>
                <a:defRPr/>
              </a:pPr>
              <a:t>‹#›</a:t>
            </a:fld>
            <a:endParaRPr lang="en-US" altLang="en-US"/>
          </a:p>
        </p:txBody>
      </p:sp>
    </p:spTree>
    <p:extLst>
      <p:ext uri="{BB962C8B-B14F-4D97-AF65-F5344CB8AC3E}">
        <p14:creationId xmlns:p14="http://schemas.microsoft.com/office/powerpoint/2010/main" val="12676327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17C2CEA-4109-47DA-9EC3-C0B08EB625DF}"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6D67FEB-CFF4-4C23-9F36-FBEF47197C62}" type="slidenum">
              <a:rPr lang="en-US" altLang="en-US"/>
              <a:pPr>
                <a:defRPr/>
              </a:pPr>
              <a:t>‹#›</a:t>
            </a:fld>
            <a:endParaRPr lang="en-US" altLang="en-US"/>
          </a:p>
        </p:txBody>
      </p:sp>
    </p:spTree>
    <p:extLst>
      <p:ext uri="{BB962C8B-B14F-4D97-AF65-F5344CB8AC3E}">
        <p14:creationId xmlns:p14="http://schemas.microsoft.com/office/powerpoint/2010/main" val="40984572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1304BA2-4198-40E8-BC6A-175F3AEA0779}"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0B98B2A-C2ED-4DA2-A997-0232188A7854}" type="slidenum">
              <a:rPr lang="en-US" altLang="en-US"/>
              <a:pPr>
                <a:defRPr/>
              </a:pPr>
              <a:t>‹#›</a:t>
            </a:fld>
            <a:endParaRPr lang="en-US" altLang="en-US"/>
          </a:p>
        </p:txBody>
      </p:sp>
    </p:spTree>
    <p:extLst>
      <p:ext uri="{BB962C8B-B14F-4D97-AF65-F5344CB8AC3E}">
        <p14:creationId xmlns:p14="http://schemas.microsoft.com/office/powerpoint/2010/main" val="19910528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10363200" cy="838200"/>
          </a:xfrm>
        </p:spPr>
        <p:txBody>
          <a:bodyPr/>
          <a:lstStyle/>
          <a:p>
            <a:r>
              <a:rPr lang="en-US"/>
              <a:t>Click to edit Master title style</a:t>
            </a:r>
          </a:p>
        </p:txBody>
      </p:sp>
      <p:sp>
        <p:nvSpPr>
          <p:cNvPr id="3" name="Text Placeholder 2"/>
          <p:cNvSpPr>
            <a:spLocks noGrp="1"/>
          </p:cNvSpPr>
          <p:nvPr>
            <p:ph type="body" sz="half" idx="1"/>
          </p:nvPr>
        </p:nvSpPr>
        <p:spPr>
          <a:xfrm>
            <a:off x="9144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080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A89821F-FA92-4B9E-8D8F-DAEF5024B752}" type="slidenum">
              <a:rPr lang="en-US" altLang="en-US"/>
              <a:pPr>
                <a:defRPr/>
              </a:pPr>
              <a:t>‹#›</a:t>
            </a:fld>
            <a:endParaRPr lang="en-US" altLang="en-US"/>
          </a:p>
        </p:txBody>
      </p:sp>
    </p:spTree>
    <p:extLst>
      <p:ext uri="{BB962C8B-B14F-4D97-AF65-F5344CB8AC3E}">
        <p14:creationId xmlns:p14="http://schemas.microsoft.com/office/powerpoint/2010/main" val="2151491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7FB917B-204E-4F2F-80D3-9C12800F5A41}" type="datetimeFigureOut">
              <a:rPr lang="en-US">
                <a:solidFill>
                  <a:prstClr val="black">
                    <a:tint val="75000"/>
                  </a:prstClr>
                </a:solidFill>
              </a:rPr>
              <a:pPr>
                <a:defRPr/>
              </a:pPr>
              <a:t>1/21/2026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118FDDBF-4B84-4967-980E-EED8B883E4E4}" type="slidenum">
              <a:rPr lang="en-US" altLang="en-US"/>
              <a:pPr/>
              <a:t>‹#›</a:t>
            </a:fld>
            <a:endParaRPr lang="en-US" altLang="en-US"/>
          </a:p>
        </p:txBody>
      </p:sp>
    </p:spTree>
    <p:extLst>
      <p:ext uri="{BB962C8B-B14F-4D97-AF65-F5344CB8AC3E}">
        <p14:creationId xmlns:p14="http://schemas.microsoft.com/office/powerpoint/2010/main" val="2352512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ED6BFC8-0E75-4BA2-BF2D-C612EF4AAE53}" type="datetimeFigureOut">
              <a:rPr lang="en-US">
                <a:solidFill>
                  <a:prstClr val="black">
                    <a:tint val="75000"/>
                  </a:prstClr>
                </a:solidFill>
              </a:rPr>
              <a:pPr>
                <a:defRPr/>
              </a:pPr>
              <a:t>1/21/2026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68C9683B-BFA9-4003-8396-2DCC26D0EAD5}" type="slidenum">
              <a:rPr lang="en-US" altLang="en-US"/>
              <a:pPr/>
              <a:t>‹#›</a:t>
            </a:fld>
            <a:endParaRPr lang="en-US" altLang="en-US"/>
          </a:p>
        </p:txBody>
      </p:sp>
    </p:spTree>
    <p:extLst>
      <p:ext uri="{BB962C8B-B14F-4D97-AF65-F5344CB8AC3E}">
        <p14:creationId xmlns:p14="http://schemas.microsoft.com/office/powerpoint/2010/main" val="1550160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D7E43F4-6FAD-49F5-9427-CBFD431BF9EC}" type="datetimeFigureOut">
              <a:rPr lang="en-US">
                <a:solidFill>
                  <a:prstClr val="black">
                    <a:tint val="75000"/>
                  </a:prstClr>
                </a:solidFill>
              </a:rPr>
              <a:pPr>
                <a:defRPr/>
              </a:pPr>
              <a:t>1/21/2026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7131EB63-D90E-4B3B-8FDE-8AFE84F9ED8F}" type="slidenum">
              <a:rPr lang="en-US" altLang="en-US"/>
              <a:pPr/>
              <a:t>‹#›</a:t>
            </a:fld>
            <a:endParaRPr lang="en-US" altLang="en-US"/>
          </a:p>
        </p:txBody>
      </p:sp>
    </p:spTree>
    <p:extLst>
      <p:ext uri="{BB962C8B-B14F-4D97-AF65-F5344CB8AC3E}">
        <p14:creationId xmlns:p14="http://schemas.microsoft.com/office/powerpoint/2010/main" val="2054207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254EB79-7650-4B89-B247-F08B0E34FB92}" type="datetimeFigureOut">
              <a:rPr lang="en-US">
                <a:solidFill>
                  <a:prstClr val="black">
                    <a:tint val="75000"/>
                  </a:prstClr>
                </a:solidFill>
              </a:rPr>
              <a:pPr>
                <a:defRPr/>
              </a:pPr>
              <a:t>1/21/2026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AE80E203-517A-4EB6-847D-277D58442AFB}" type="slidenum">
              <a:rPr lang="en-US" altLang="en-US"/>
              <a:pPr/>
              <a:t>‹#›</a:t>
            </a:fld>
            <a:endParaRPr lang="en-US" altLang="en-US"/>
          </a:p>
        </p:txBody>
      </p:sp>
    </p:spTree>
    <p:extLst>
      <p:ext uri="{BB962C8B-B14F-4D97-AF65-F5344CB8AC3E}">
        <p14:creationId xmlns:p14="http://schemas.microsoft.com/office/powerpoint/2010/main" val="3042036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57A33FD-F194-4EDD-B575-A24E7FDF05DC}" type="datetimeFigureOut">
              <a:rPr lang="en-US">
                <a:solidFill>
                  <a:prstClr val="black">
                    <a:tint val="75000"/>
                  </a:prstClr>
                </a:solidFill>
              </a:rPr>
              <a:pPr>
                <a:defRPr/>
              </a:pPr>
              <a:t>1/21/2026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8E388BF-3C66-491E-8EA9-9B587CD980AC}" type="slidenum">
              <a:rPr lang="en-US" altLang="en-US"/>
              <a:pPr/>
              <a:t>‹#›</a:t>
            </a:fld>
            <a:endParaRPr lang="en-US" altLang="en-US"/>
          </a:p>
        </p:txBody>
      </p:sp>
    </p:spTree>
    <p:extLst>
      <p:ext uri="{BB962C8B-B14F-4D97-AF65-F5344CB8AC3E}">
        <p14:creationId xmlns:p14="http://schemas.microsoft.com/office/powerpoint/2010/main" val="39124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8DA8CC3-BB52-412E-B4DE-E25DAE597D8C}" type="datetimeFigureOut">
              <a:rPr lang="en-US">
                <a:solidFill>
                  <a:prstClr val="black">
                    <a:tint val="75000"/>
                  </a:prstClr>
                </a:solidFill>
              </a:rPr>
              <a:pPr>
                <a:defRPr/>
              </a:pPr>
              <a:t>1/21/2026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72D40D8B-DAD9-42B1-AFCB-2F403B2648F1}" type="slidenum">
              <a:rPr lang="en-US" altLang="en-US"/>
              <a:pPr/>
              <a:t>‹#›</a:t>
            </a:fld>
            <a:endParaRPr lang="en-US" altLang="en-US"/>
          </a:p>
        </p:txBody>
      </p:sp>
    </p:spTree>
    <p:extLst>
      <p:ext uri="{BB962C8B-B14F-4D97-AF65-F5344CB8AC3E}">
        <p14:creationId xmlns:p14="http://schemas.microsoft.com/office/powerpoint/2010/main" val="2615848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A063CE-8F5D-440E-AAFD-C83F54B973C4}"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862FC848-B0EC-48B9-AB81-515881DF4BD9}" type="slidenum">
              <a:rPr lang="en-US" altLang="en-US" smtClean="0">
                <a:cs typeface="Arial" panose="020B0604020202020204" pitchFamily="34" charset="0"/>
              </a:rPr>
              <a:pPr/>
              <a:t>‹#›</a:t>
            </a:fld>
            <a:endParaRPr lang="en-US" altLang="en-US">
              <a:cs typeface="Arial" panose="020B0604020202020204" pitchFamily="34" charset="0"/>
            </a:endParaRPr>
          </a:p>
        </p:txBody>
      </p:sp>
    </p:spTree>
    <p:extLst>
      <p:ext uri="{BB962C8B-B14F-4D97-AF65-F5344CB8AC3E}">
        <p14:creationId xmlns:p14="http://schemas.microsoft.com/office/powerpoint/2010/main" val="20750812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0C3EB54-3B01-4734-B8FA-7B52A81912EB}"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DEADDFC9-9522-423D-AF71-66FCB416E213}" type="slidenum">
              <a:rPr lang="en-US" altLang="en-US">
                <a:cs typeface="Arial" panose="020B0604020202020204" pitchFamily="34" charset="0"/>
              </a:rPr>
              <a:pPr>
                <a:defRPr/>
              </a:pPr>
              <a:t>‹#›</a:t>
            </a:fld>
            <a:endParaRPr lang="en-US" altLang="en-US">
              <a:cs typeface="Arial" panose="020B0604020202020204" pitchFamily="34" charset="0"/>
            </a:endParaRPr>
          </a:p>
        </p:txBody>
      </p:sp>
    </p:spTree>
    <p:extLst>
      <p:ext uri="{BB962C8B-B14F-4D97-AF65-F5344CB8AC3E}">
        <p14:creationId xmlns:p14="http://schemas.microsoft.com/office/powerpoint/2010/main" val="370070428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0C3EB54-3B01-4734-B8FA-7B52A81912EB}" type="datetimeFigureOut">
              <a:rPr lang="en-US">
                <a:solidFill>
                  <a:prstClr val="black">
                    <a:tint val="75000"/>
                  </a:prstClr>
                </a:solidFill>
              </a:rPr>
              <a:pPr>
                <a:defRPr/>
              </a:pPr>
              <a:t>1/21/2026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DEADDFC9-9522-423D-AF71-66FCB416E213}" type="slidenum">
              <a:rPr lang="en-US" altLang="en-US">
                <a:cs typeface="Arial" panose="020B0604020202020204" pitchFamily="34" charset="0"/>
              </a:rPr>
              <a:pPr>
                <a:defRPr/>
              </a:pPr>
              <a:t>‹#›</a:t>
            </a:fld>
            <a:endParaRPr lang="en-US" altLang="en-US">
              <a:cs typeface="Arial" panose="020B0604020202020204" pitchFamily="34" charset="0"/>
            </a:endParaRPr>
          </a:p>
        </p:txBody>
      </p:sp>
    </p:spTree>
    <p:extLst>
      <p:ext uri="{BB962C8B-B14F-4D97-AF65-F5344CB8AC3E}">
        <p14:creationId xmlns:p14="http://schemas.microsoft.com/office/powerpoint/2010/main" val="76921911"/>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hyperlink" Target="https://docs.scipy.org/doc/scipy/reference/generated/scipy.signal.convolve2d.html" TargetMode="External"/><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16.wmf"/><Relationship Id="rId5" Type="http://schemas.openxmlformats.org/officeDocument/2006/relationships/oleObject" Target="../embeddings/oleObject2.bin"/><Relationship Id="rId4" Type="http://schemas.openxmlformats.org/officeDocument/2006/relationships/image" Target="../media/image15.w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17.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18.wmf"/><Relationship Id="rId4" Type="http://schemas.openxmlformats.org/officeDocument/2006/relationships/image" Target="../media/image17.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18.wmf"/><Relationship Id="rId4" Type="http://schemas.openxmlformats.org/officeDocument/2006/relationships/image" Target="../media/image17.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12.xml"/><Relationship Id="rId1" Type="http://schemas.openxmlformats.org/officeDocument/2006/relationships/slideLayout" Target="../slideLayouts/slideLayout25.xml"/><Relationship Id="rId5" Type="http://schemas.openxmlformats.org/officeDocument/2006/relationships/image" Target="../media/image18.wmf"/><Relationship Id="rId4" Type="http://schemas.openxmlformats.org/officeDocument/2006/relationships/image" Target="../media/image17.w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17.wmf"/></Relationships>
</file>

<file path=ppt/slides/_rels/slide21.xml.rels><?xml version="1.0" encoding="UTF-8" standalone="yes"?>
<Relationships xmlns="http://schemas.openxmlformats.org/package/2006/relationships"><Relationship Id="rId2" Type="http://schemas.openxmlformats.org/officeDocument/2006/relationships/hyperlink" Target="https://doi.org/10.13140/RG.2.1.1912.4965" TargetMode="Externa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jpe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hyperlink" Target="https://doi.org/10.13140/RG.2.1.1912.4965" TargetMode="Externa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www.flickr.com/photos/igorms/136916757/" TargetMode="External"/><Relationship Id="rId1" Type="http://schemas.openxmlformats.org/officeDocument/2006/relationships/slideLayout" Target="../slideLayouts/slideLayout25.xml"/><Relationship Id="rId4" Type="http://schemas.openxmlformats.org/officeDocument/2006/relationships/image" Target="../media/image32.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oleObject" Target="../embeddings/oleObject5.bin"/><Relationship Id="rId1" Type="http://schemas.openxmlformats.org/officeDocument/2006/relationships/slideLayout" Target="../slideLayouts/slideLayout25.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5.xml"/><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5.xml"/><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hyperlink" Target="http://en.wikipedia.org/wiki/YCbCr" TargetMode="External"/><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hyperlink" Target="http://en.wikipedia.org/wiki/JPEG"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5.xml"/><Relationship Id="rId5" Type="http://schemas.openxmlformats.org/officeDocument/2006/relationships/image" Target="../media/image46.jpeg"/><Relationship Id="rId4" Type="http://schemas.openxmlformats.org/officeDocument/2006/relationships/image" Target="../media/image45.jpeg"/></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48.gi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image" Target="../media/image49.png"/><Relationship Id="rId1" Type="http://schemas.openxmlformats.org/officeDocument/2006/relationships/slideLayout" Target="../slideLayouts/slideLayout35.xml"/><Relationship Id="rId4" Type="http://schemas.openxmlformats.org/officeDocument/2006/relationships/image" Target="../media/image50.wmf"/></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5.xml"/><Relationship Id="rId5" Type="http://schemas.openxmlformats.org/officeDocument/2006/relationships/image" Target="../media/image54.png"/><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5.xml"/><Relationship Id="rId5" Type="http://schemas.openxmlformats.org/officeDocument/2006/relationships/image" Target="../media/image55.png"/><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hyperlink" Target="http://cvcl.mit.edu/hybridimage.htm"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25.xml"/><Relationship Id="rId5" Type="http://schemas.openxmlformats.org/officeDocument/2006/relationships/image" Target="../media/image55.png"/><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png"/><Relationship Id="rId1" Type="http://schemas.openxmlformats.org/officeDocument/2006/relationships/slideLayout" Target="../slideLayouts/slideLayout25.xml"/><Relationship Id="rId5" Type="http://schemas.openxmlformats.org/officeDocument/2006/relationships/image" Target="../media/image55.png"/><Relationship Id="rId4" Type="http://schemas.openxmlformats.org/officeDocument/2006/relationships/image" Target="../media/image59.png"/></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5.xml"/><Relationship Id="rId5" Type="http://schemas.openxmlformats.org/officeDocument/2006/relationships/image" Target="../media/image55.png"/><Relationship Id="rId4" Type="http://schemas.openxmlformats.org/officeDocument/2006/relationships/image" Target="../media/image62.png"/></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5.xml"/><Relationship Id="rId5" Type="http://schemas.openxmlformats.org/officeDocument/2006/relationships/image" Target="../media/image55.png"/><Relationship Id="rId4" Type="http://schemas.openxmlformats.org/officeDocument/2006/relationships/image" Target="../media/image62.png"/></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image" Target="../media/image65.png"/><Relationship Id="rId1" Type="http://schemas.openxmlformats.org/officeDocument/2006/relationships/slideLayout" Target="../slideLayouts/slideLayout25.xml"/><Relationship Id="rId5" Type="http://schemas.openxmlformats.org/officeDocument/2006/relationships/image" Target="../media/image55.png"/><Relationship Id="rId4" Type="http://schemas.openxmlformats.org/officeDocument/2006/relationships/image" Target="../media/image66.wmf"/></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2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9.x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oleObject" Target="../embeddings/oleObject8.bin"/><Relationship Id="rId1" Type="http://schemas.openxmlformats.org/officeDocument/2006/relationships/slideLayout" Target="../slideLayouts/slideLayout25.xml"/><Relationship Id="rId5" Type="http://schemas.openxmlformats.org/officeDocument/2006/relationships/image" Target="../media/image77.wmf"/><Relationship Id="rId4" Type="http://schemas.openxmlformats.org/officeDocument/2006/relationships/oleObject" Target="../embeddings/oleObject9.bin"/></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5.xml"/><Relationship Id="rId5" Type="http://schemas.openxmlformats.org/officeDocument/2006/relationships/image" Target="../media/image81.png"/><Relationship Id="rId4" Type="http://schemas.openxmlformats.org/officeDocument/2006/relationships/image" Target="../media/image80.png"/></Relationships>
</file>

<file path=ppt/slides/_rels/slide6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2" Type="http://schemas.openxmlformats.org/officeDocument/2006/relationships/image" Target="../media/image85.wmf"/><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5.xml"/><Relationship Id="rId4" Type="http://schemas.openxmlformats.org/officeDocument/2006/relationships/image" Target="../media/image39.png"/></Relationships>
</file>

<file path=ppt/slides/_rels/slide6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png"/><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37.png"/><Relationship Id="rId1" Type="http://schemas.openxmlformats.org/officeDocument/2006/relationships/slideLayout" Target="../slideLayouts/slideLayout25.xml"/><Relationship Id="rId4" Type="http://schemas.openxmlformats.org/officeDocument/2006/relationships/image" Target="../media/image12.png"/></Relationships>
</file>

<file path=ppt/slides/_rels/slide72.x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oleObject" Target="../embeddings/oleObject10.bin"/><Relationship Id="rId1" Type="http://schemas.openxmlformats.org/officeDocument/2006/relationships/slideLayout" Target="../slideLayouts/slideLayout27.xml"/><Relationship Id="rId5" Type="http://schemas.openxmlformats.org/officeDocument/2006/relationships/image" Target="../media/image94.wmf"/><Relationship Id="rId4" Type="http://schemas.openxmlformats.org/officeDocument/2006/relationships/oleObject" Target="../embeddings/oleObject11.bin"/></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5.xml"/><Relationship Id="rId5" Type="http://schemas.openxmlformats.org/officeDocument/2006/relationships/image" Target="../media/image11.pn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descr="C:\Users\hays\Desktop\143 Computer Vision\slides\07\color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52400"/>
            <a:ext cx="6172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Box 3"/>
          <p:cNvSpPr txBox="1">
            <a:spLocks noChangeArrowheads="1"/>
          </p:cNvSpPr>
          <p:nvPr/>
        </p:nvSpPr>
        <p:spPr bwMode="auto">
          <a:xfrm>
            <a:off x="4343401" y="6477001"/>
            <a:ext cx="3667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0000"/>
                </a:solidFill>
                <a:cs typeface="Arial" panose="020B0604020202020204" pitchFamily="34" charset="0"/>
              </a:rPr>
              <a:t>The blue and green colors are actually the same</a:t>
            </a:r>
          </a:p>
        </p:txBody>
      </p:sp>
    </p:spTree>
    <p:extLst>
      <p:ext uri="{BB962C8B-B14F-4D97-AF65-F5344CB8AC3E}">
        <p14:creationId xmlns:p14="http://schemas.microsoft.com/office/powerpoint/2010/main" val="10230336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09600" y="990600"/>
            <a:ext cx="5486400" cy="5135563"/>
          </a:xfrm>
        </p:spPr>
        <p:txBody>
          <a:bodyPr>
            <a:normAutofit fontScale="92500" lnSpcReduction="20000"/>
          </a:bodyPr>
          <a:lstStyle/>
          <a:p>
            <a:pPr marL="0" indent="0">
              <a:buNone/>
            </a:pPr>
            <a:r>
              <a:rPr lang="en-US" altLang="en-US" dirty="0"/>
              <a:t>Why do we care so much about filtering/convolution? </a:t>
            </a:r>
          </a:p>
          <a:p>
            <a:r>
              <a:rPr lang="en-US" altLang="en-US" dirty="0"/>
              <a:t>Pixels are individually weak and noisy signals. Reasoning over neighborhoods helps.</a:t>
            </a:r>
          </a:p>
          <a:p>
            <a:pPr marL="0" indent="0">
              <a:buNone/>
            </a:pPr>
            <a:endParaRPr lang="en-US" altLang="en-US" dirty="0"/>
          </a:p>
          <a:p>
            <a:pPr marL="0" indent="0">
              <a:buNone/>
            </a:pPr>
            <a:r>
              <a:rPr lang="en-US" altLang="en-US" dirty="0"/>
              <a:t>Surely there are other ways to extract information from images?</a:t>
            </a:r>
          </a:p>
          <a:p>
            <a:r>
              <a:rPr lang="en-US" altLang="en-US" dirty="0"/>
              <a:t>Yes, but they may be more brittle, slower to compute, or less easy to plug into machine learning tools.</a:t>
            </a:r>
          </a:p>
        </p:txBody>
      </p:sp>
      <p:pic>
        <p:nvPicPr>
          <p:cNvPr id="4" name="Picture 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685800"/>
            <a:ext cx="533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5953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Alternative to Filtering - Viola Jones Face Detection</a:t>
            </a:r>
          </a:p>
        </p:txBody>
      </p:sp>
      <p:sp>
        <p:nvSpPr>
          <p:cNvPr id="3" name="Content Placeholder 2"/>
          <p:cNvSpPr>
            <a:spLocks noGrp="1"/>
          </p:cNvSpPr>
          <p:nvPr>
            <p:ph idx="1"/>
          </p:nvPr>
        </p:nvSpPr>
        <p:spPr>
          <a:xfrm>
            <a:off x="685800" y="6248400"/>
            <a:ext cx="10972800" cy="487362"/>
          </a:xfrm>
        </p:spPr>
        <p:txBody>
          <a:bodyPr>
            <a:normAutofit/>
          </a:bodyPr>
          <a:lstStyle/>
          <a:p>
            <a:pPr marL="0" indent="0" algn="ctr">
              <a:buNone/>
            </a:pPr>
            <a:r>
              <a:rPr lang="en-US" sz="1800" dirty="0"/>
              <a:t>Viola, Jones. Rapid object detection using a boosted cascade of simple features. CVPR 2001. </a:t>
            </a:r>
          </a:p>
        </p:txBody>
      </p:sp>
      <p:pic>
        <p:nvPicPr>
          <p:cNvPr id="4" name="Picture 3"/>
          <p:cNvPicPr>
            <a:picLocks noChangeAspect="1"/>
          </p:cNvPicPr>
          <p:nvPr/>
        </p:nvPicPr>
        <p:blipFill>
          <a:blip r:embed="rId2"/>
          <a:stretch>
            <a:fillRect/>
          </a:stretch>
        </p:blipFill>
        <p:spPr>
          <a:xfrm>
            <a:off x="990600" y="1371600"/>
            <a:ext cx="4495800" cy="4066460"/>
          </a:xfrm>
          <a:prstGeom prst="rect">
            <a:avLst/>
          </a:prstGeom>
        </p:spPr>
      </p:pic>
      <p:pic>
        <p:nvPicPr>
          <p:cNvPr id="5" name="Picture 4"/>
          <p:cNvPicPr>
            <a:picLocks noChangeAspect="1"/>
          </p:cNvPicPr>
          <p:nvPr/>
        </p:nvPicPr>
        <p:blipFill>
          <a:blip r:embed="rId3"/>
          <a:stretch>
            <a:fillRect/>
          </a:stretch>
        </p:blipFill>
        <p:spPr>
          <a:xfrm>
            <a:off x="6705600" y="1123066"/>
            <a:ext cx="4233006" cy="4715927"/>
          </a:xfrm>
          <a:prstGeom prst="rect">
            <a:avLst/>
          </a:prstGeom>
        </p:spPr>
      </p:pic>
    </p:spTree>
    <p:extLst>
      <p:ext uri="{BB962C8B-B14F-4D97-AF65-F5344CB8AC3E}">
        <p14:creationId xmlns:p14="http://schemas.microsoft.com/office/powerpoint/2010/main" val="3996516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E412C-067D-B1FE-A5FA-6AC3A2D00D49}"/>
              </a:ext>
            </a:extLst>
          </p:cNvPr>
          <p:cNvSpPr>
            <a:spLocks noGrp="1"/>
          </p:cNvSpPr>
          <p:nvPr>
            <p:ph type="title"/>
          </p:nvPr>
        </p:nvSpPr>
        <p:spPr/>
        <p:txBody>
          <a:bodyPr/>
          <a:lstStyle/>
          <a:p>
            <a:r>
              <a:rPr lang="en-US" dirty="0"/>
              <a:t>Alternative to Filtering – Non-overlapping Patches</a:t>
            </a:r>
          </a:p>
        </p:txBody>
      </p:sp>
      <p:pic>
        <p:nvPicPr>
          <p:cNvPr id="5" name="Picture 4">
            <a:extLst>
              <a:ext uri="{FF2B5EF4-FFF2-40B4-BE49-F238E27FC236}">
                <a16:creationId xmlns:a16="http://schemas.microsoft.com/office/drawing/2014/main" id="{3987206B-3516-9388-0A6E-0C910EEBC66C}"/>
              </a:ext>
            </a:extLst>
          </p:cNvPr>
          <p:cNvPicPr>
            <a:picLocks noChangeAspect="1"/>
          </p:cNvPicPr>
          <p:nvPr/>
        </p:nvPicPr>
        <p:blipFill>
          <a:blip r:embed="rId2"/>
          <a:stretch>
            <a:fillRect/>
          </a:stretch>
        </p:blipFill>
        <p:spPr>
          <a:xfrm>
            <a:off x="1371600" y="914400"/>
            <a:ext cx="9127793" cy="4817708"/>
          </a:xfrm>
          <a:prstGeom prst="rect">
            <a:avLst/>
          </a:prstGeom>
        </p:spPr>
      </p:pic>
      <p:sp>
        <p:nvSpPr>
          <p:cNvPr id="9" name="TextBox 8">
            <a:extLst>
              <a:ext uri="{FF2B5EF4-FFF2-40B4-BE49-F238E27FC236}">
                <a16:creationId xmlns:a16="http://schemas.microsoft.com/office/drawing/2014/main" id="{7E452DAB-C9E9-E0EE-612F-3157E12B7B59}"/>
              </a:ext>
            </a:extLst>
          </p:cNvPr>
          <p:cNvSpPr txBox="1"/>
          <p:nvPr/>
        </p:nvSpPr>
        <p:spPr>
          <a:xfrm>
            <a:off x="381000" y="5753328"/>
            <a:ext cx="11734800" cy="923330"/>
          </a:xfrm>
          <a:prstGeom prst="rect">
            <a:avLst/>
          </a:prstGeom>
          <a:noFill/>
        </p:spPr>
        <p:txBody>
          <a:bodyPr wrap="square">
            <a:spAutoFit/>
          </a:bodyPr>
          <a:lstStyle/>
          <a:p>
            <a:r>
              <a:rPr lang="en-US" b="1" dirty="0"/>
              <a:t>An Image is Worth 16x16 Words: Transformers for Image Recognition at Scale</a:t>
            </a:r>
          </a:p>
          <a:p>
            <a:r>
              <a:rPr lang="en-US" dirty="0"/>
              <a:t>A. </a:t>
            </a:r>
            <a:r>
              <a:rPr lang="en-US" dirty="0" err="1"/>
              <a:t>Dosovitskiy</a:t>
            </a:r>
            <a:r>
              <a:rPr lang="en-US" dirty="0"/>
              <a:t>, L. Beyer, A. Kolesnikov, D. </a:t>
            </a:r>
            <a:r>
              <a:rPr lang="en-US" dirty="0" err="1"/>
              <a:t>Weissenborn</a:t>
            </a:r>
            <a:r>
              <a:rPr lang="en-US" dirty="0"/>
              <a:t>, X. Zhai, T. </a:t>
            </a:r>
            <a:r>
              <a:rPr lang="en-US" dirty="0" err="1"/>
              <a:t>Unterthiner</a:t>
            </a:r>
            <a:r>
              <a:rPr lang="en-US" dirty="0"/>
              <a:t>, M. Dehghani, M. </a:t>
            </a:r>
            <a:r>
              <a:rPr lang="en-US" dirty="0" err="1"/>
              <a:t>Minderer</a:t>
            </a:r>
            <a:r>
              <a:rPr lang="en-US" dirty="0"/>
              <a:t>, G. </a:t>
            </a:r>
            <a:r>
              <a:rPr lang="en-US" dirty="0" err="1"/>
              <a:t>Heigold</a:t>
            </a:r>
            <a:r>
              <a:rPr lang="en-US" dirty="0"/>
              <a:t>, S. </a:t>
            </a:r>
            <a:r>
              <a:rPr lang="en-US" dirty="0" err="1"/>
              <a:t>Gelly</a:t>
            </a:r>
            <a:r>
              <a:rPr lang="en-US" dirty="0"/>
              <a:t>, J. </a:t>
            </a:r>
            <a:r>
              <a:rPr lang="en-US" dirty="0" err="1"/>
              <a:t>Uszkoreit</a:t>
            </a:r>
            <a:r>
              <a:rPr lang="en-US" dirty="0"/>
              <a:t>, and N. </a:t>
            </a:r>
            <a:r>
              <a:rPr lang="en-US" dirty="0" err="1"/>
              <a:t>Houlsby</a:t>
            </a:r>
            <a:r>
              <a:rPr lang="en-US" dirty="0"/>
              <a:t>. International Conference on Learning Representations, (2021)</a:t>
            </a:r>
          </a:p>
        </p:txBody>
      </p:sp>
    </p:spTree>
    <p:extLst>
      <p:ext uri="{BB962C8B-B14F-4D97-AF65-F5344CB8AC3E}">
        <p14:creationId xmlns:p14="http://schemas.microsoft.com/office/powerpoint/2010/main" val="3980349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en-US" dirty="0"/>
              <a:t>Filtering vs. Convolution</a:t>
            </a:r>
          </a:p>
        </p:txBody>
      </p:sp>
      <p:sp>
        <p:nvSpPr>
          <p:cNvPr id="57347" name="Content Placeholder 2"/>
          <p:cNvSpPr>
            <a:spLocks noGrp="1"/>
          </p:cNvSpPr>
          <p:nvPr>
            <p:ph idx="1"/>
          </p:nvPr>
        </p:nvSpPr>
        <p:spPr>
          <a:xfrm>
            <a:off x="609600" y="1447800"/>
            <a:ext cx="10972800" cy="4678363"/>
          </a:xfrm>
        </p:spPr>
        <p:txBody>
          <a:bodyPr/>
          <a:lstStyle/>
          <a:p>
            <a:r>
              <a:rPr lang="en-US" altLang="en-US" dirty="0"/>
              <a:t>2d filtering</a:t>
            </a:r>
          </a:p>
          <a:p>
            <a:pPr lvl="1"/>
            <a:endParaRPr lang="en-US" altLang="en-US" dirty="0"/>
          </a:p>
          <a:p>
            <a:pPr>
              <a:buFont typeface="Arial" panose="020B0604020202020204" pitchFamily="34" charset="0"/>
              <a:buNone/>
            </a:pPr>
            <a:endParaRPr lang="en-US" altLang="en-US" dirty="0"/>
          </a:p>
          <a:p>
            <a:pPr>
              <a:buFont typeface="Arial" panose="020B0604020202020204" pitchFamily="34" charset="0"/>
              <a:buNone/>
            </a:pPr>
            <a:endParaRPr lang="en-US" altLang="en-US" dirty="0"/>
          </a:p>
          <a:p>
            <a:r>
              <a:rPr lang="en-US" altLang="en-US" dirty="0"/>
              <a:t>2d convolution</a:t>
            </a:r>
          </a:p>
        </p:txBody>
      </p:sp>
      <p:graphicFrame>
        <p:nvGraphicFramePr>
          <p:cNvPr id="57348" name="Object 381"/>
          <p:cNvGraphicFramePr>
            <a:graphicFrameLocks noChangeAspect="1"/>
          </p:cNvGraphicFramePr>
          <p:nvPr/>
        </p:nvGraphicFramePr>
        <p:xfrm>
          <a:off x="3429000" y="4739765"/>
          <a:ext cx="4997450" cy="874712"/>
        </p:xfrm>
        <a:graphic>
          <a:graphicData uri="http://schemas.openxmlformats.org/presentationml/2006/ole">
            <mc:AlternateContent xmlns:mc="http://schemas.openxmlformats.org/markup-compatibility/2006">
              <mc:Choice xmlns:v="urn:schemas-microsoft-com:vml" Requires="v">
                <p:oleObj name="Equation" r:id="rId3" imgW="2031840" imgH="355320" progId="Equation.3">
                  <p:embed/>
                </p:oleObj>
              </mc:Choice>
              <mc:Fallback>
                <p:oleObj name="Equation" r:id="rId3" imgW="2031840" imgH="355320" progId="Equation.3">
                  <p:embed/>
                  <p:pic>
                    <p:nvPicPr>
                      <p:cNvPr id="57348" name="Object 381"/>
                      <p:cNvPicPr>
                        <a:picLocks noChangeAspect="1" noChangeArrowheads="1"/>
                      </p:cNvPicPr>
                      <p:nvPr/>
                    </p:nvPicPr>
                    <p:blipFill>
                      <a:blip r:embed="rId4"/>
                      <a:srcRect/>
                      <a:stretch>
                        <a:fillRect/>
                      </a:stretch>
                    </p:blipFill>
                    <p:spPr bwMode="auto">
                      <a:xfrm>
                        <a:off x="3429000" y="4739765"/>
                        <a:ext cx="4997450" cy="874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349" name="TextBox 5"/>
          <p:cNvSpPr txBox="1">
            <a:spLocks noChangeArrowheads="1"/>
          </p:cNvSpPr>
          <p:nvPr/>
        </p:nvSpPr>
        <p:spPr bwMode="auto">
          <a:xfrm>
            <a:off x="6553200" y="849868"/>
            <a:ext cx="29418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dirty="0">
                <a:solidFill>
                  <a:prstClr val="black"/>
                </a:solidFill>
                <a:latin typeface="Courier"/>
              </a:rPr>
              <a:t>I=image,  size m x n</a:t>
            </a:r>
          </a:p>
        </p:txBody>
      </p:sp>
      <p:sp>
        <p:nvSpPr>
          <p:cNvPr id="57350" name="TextBox 6"/>
          <p:cNvSpPr txBox="1">
            <a:spLocks noChangeArrowheads="1"/>
          </p:cNvSpPr>
          <p:nvPr/>
        </p:nvSpPr>
        <p:spPr bwMode="auto">
          <a:xfrm>
            <a:off x="6553200" y="439998"/>
            <a:ext cx="3429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dirty="0">
                <a:solidFill>
                  <a:prstClr val="black"/>
                </a:solidFill>
                <a:latin typeface="Courier"/>
              </a:rPr>
              <a:t>f=filter, size k x l</a:t>
            </a:r>
          </a:p>
        </p:txBody>
      </p:sp>
      <p:graphicFrame>
        <p:nvGraphicFramePr>
          <p:cNvPr id="57353" name="Object 3"/>
          <p:cNvGraphicFramePr>
            <a:graphicFrameLocks noChangeAspect="1"/>
          </p:cNvGraphicFramePr>
          <p:nvPr/>
        </p:nvGraphicFramePr>
        <p:xfrm>
          <a:off x="3425825" y="2352675"/>
          <a:ext cx="4997450" cy="874713"/>
        </p:xfrm>
        <a:graphic>
          <a:graphicData uri="http://schemas.openxmlformats.org/presentationml/2006/ole">
            <mc:AlternateContent xmlns:mc="http://schemas.openxmlformats.org/markup-compatibility/2006">
              <mc:Choice xmlns:v="urn:schemas-microsoft-com:vml" Requires="v">
                <p:oleObj name="Equation" r:id="rId5" imgW="2031840" imgH="355320" progId="Equation.3">
                  <p:embed/>
                </p:oleObj>
              </mc:Choice>
              <mc:Fallback>
                <p:oleObj name="Equation" r:id="rId5" imgW="2031840" imgH="355320" progId="Equation.3">
                  <p:embed/>
                  <p:pic>
                    <p:nvPicPr>
                      <p:cNvPr id="57353" name="Object 3"/>
                      <p:cNvPicPr>
                        <a:picLocks noChangeAspect="1" noChangeArrowheads="1"/>
                      </p:cNvPicPr>
                      <p:nvPr/>
                    </p:nvPicPr>
                    <p:blipFill>
                      <a:blip r:embed="rId6"/>
                      <a:srcRect/>
                      <a:stretch>
                        <a:fillRect/>
                      </a:stretch>
                    </p:blipFill>
                    <p:spPr bwMode="auto">
                      <a:xfrm>
                        <a:off x="3425825" y="2352675"/>
                        <a:ext cx="4997450"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Rectangle 1"/>
          <p:cNvSpPr/>
          <p:nvPr/>
        </p:nvSpPr>
        <p:spPr>
          <a:xfrm>
            <a:off x="609600" y="6416455"/>
            <a:ext cx="11430000" cy="646331"/>
          </a:xfrm>
          <a:prstGeom prst="rect">
            <a:avLst/>
          </a:prstGeom>
        </p:spPr>
        <p:txBody>
          <a:bodyPr wrap="square">
            <a:spAutoFit/>
          </a:bodyPr>
          <a:lstStyle/>
          <a:p>
            <a:pPr eaLnBrk="1" hangingPunct="1"/>
            <a:r>
              <a:rPr lang="en-US" altLang="en-US" dirty="0"/>
              <a:t>In Python you can use </a:t>
            </a:r>
            <a:r>
              <a:rPr lang="en-US" altLang="en-US" dirty="0">
                <a:hlinkClick r:id="rId7"/>
              </a:rPr>
              <a:t>https://docs.scipy.org/doc/scipy/reference/generated/scipy.signal.convolve2d.html</a:t>
            </a:r>
            <a:endParaRPr lang="en-US" altLang="en-US" dirty="0"/>
          </a:p>
          <a:p>
            <a:pPr eaLnBrk="1" hangingPunct="1"/>
            <a:endParaRPr lang="en-US" altLang="en-US" dirty="0"/>
          </a:p>
        </p:txBody>
      </p:sp>
      <p:sp>
        <p:nvSpPr>
          <p:cNvPr id="3" name="TextBox 5">
            <a:extLst>
              <a:ext uri="{FF2B5EF4-FFF2-40B4-BE49-F238E27FC236}">
                <a16:creationId xmlns:a16="http://schemas.microsoft.com/office/drawing/2014/main" id="{0179FFCA-9D3E-3D9A-5FD1-D209D123A4F0}"/>
              </a:ext>
            </a:extLst>
          </p:cNvPr>
          <p:cNvSpPr txBox="1">
            <a:spLocks noChangeArrowheads="1"/>
          </p:cNvSpPr>
          <p:nvPr/>
        </p:nvSpPr>
        <p:spPr bwMode="auto">
          <a:xfrm>
            <a:off x="6553200" y="1259738"/>
            <a:ext cx="29418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dirty="0">
                <a:solidFill>
                  <a:prstClr val="black"/>
                </a:solidFill>
                <a:latin typeface="Courier"/>
              </a:rPr>
              <a:t>h=output, size m x n</a:t>
            </a:r>
          </a:p>
        </p:txBody>
      </p:sp>
    </p:spTree>
    <p:extLst>
      <p:ext uri="{BB962C8B-B14F-4D97-AF65-F5344CB8AC3E}">
        <p14:creationId xmlns:p14="http://schemas.microsoft.com/office/powerpoint/2010/main" val="1476960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en-US"/>
              <a:t>Key properties of linear filters</a:t>
            </a:r>
          </a:p>
        </p:txBody>
      </p:sp>
      <p:sp>
        <p:nvSpPr>
          <p:cNvPr id="834563" name="Rectangle 3"/>
          <p:cNvSpPr>
            <a:spLocks noGrp="1" noChangeArrowheads="1"/>
          </p:cNvSpPr>
          <p:nvPr>
            <p:ph type="body" idx="1"/>
          </p:nvPr>
        </p:nvSpPr>
        <p:spPr>
          <a:xfrm>
            <a:off x="685800" y="914400"/>
            <a:ext cx="11277600" cy="5791200"/>
          </a:xfrm>
        </p:spPr>
        <p:txBody>
          <a:bodyPr>
            <a:normAutofit/>
          </a:bodyPr>
          <a:lstStyle/>
          <a:p>
            <a:pPr marL="0">
              <a:buNone/>
              <a:defRPr/>
            </a:pPr>
            <a:endParaRPr lang="en-US" b="1" dirty="0"/>
          </a:p>
          <a:p>
            <a:pPr marL="0">
              <a:buNone/>
              <a:defRPr/>
            </a:pPr>
            <a:r>
              <a:rPr lang="en-US" b="1" dirty="0"/>
              <a:t>Linearity:</a:t>
            </a:r>
            <a:r>
              <a:rPr lang="en-US" dirty="0"/>
              <a:t> </a:t>
            </a:r>
          </a:p>
          <a:p>
            <a:pPr marL="0">
              <a:buNone/>
              <a:defRPr/>
            </a:pPr>
            <a:r>
              <a:rPr lang="en-US" sz="2400" dirty="0" err="1">
                <a:latin typeface="Courier New" pitchFamily="49" charset="0"/>
                <a:cs typeface="Courier New" pitchFamily="49" charset="0"/>
              </a:rPr>
              <a:t>imfilter</a:t>
            </a:r>
            <a:r>
              <a:rPr lang="en-US" sz="2400" dirty="0">
                <a:latin typeface="Courier New" pitchFamily="49" charset="0"/>
                <a:cs typeface="Courier New" pitchFamily="49" charset="0"/>
              </a:rPr>
              <a:t>(I, f</a:t>
            </a:r>
            <a:r>
              <a:rPr lang="en-US" sz="2400" baseline="-25000" dirty="0">
                <a:latin typeface="Courier New" pitchFamily="49" charset="0"/>
                <a:cs typeface="Courier New" pitchFamily="49" charset="0"/>
              </a:rPr>
              <a:t>1</a:t>
            </a:r>
            <a:r>
              <a:rPr lang="en-US" sz="2400" dirty="0">
                <a:latin typeface="Courier New" pitchFamily="49" charset="0"/>
                <a:cs typeface="Courier New" pitchFamily="49" charset="0"/>
              </a:rPr>
              <a:t> + f</a:t>
            </a:r>
            <a:r>
              <a:rPr lang="en-US" sz="2400" baseline="-25000" dirty="0">
                <a:latin typeface="Courier New" pitchFamily="49" charset="0"/>
                <a:cs typeface="Courier New" pitchFamily="49" charset="0"/>
              </a:rPr>
              <a:t>2</a:t>
            </a:r>
            <a:r>
              <a:rPr lang="en-US" sz="2400" dirty="0">
                <a:latin typeface="Courier New" pitchFamily="49" charset="0"/>
                <a:cs typeface="Courier New" pitchFamily="49" charset="0"/>
              </a:rPr>
              <a:t>) = </a:t>
            </a:r>
          </a:p>
          <a:p>
            <a:pPr marL="0">
              <a:buNone/>
              <a:defRPr/>
            </a:pPr>
            <a:r>
              <a:rPr lang="en-US" sz="2400" dirty="0">
                <a:latin typeface="Courier New" pitchFamily="49" charset="0"/>
                <a:cs typeface="Courier New" pitchFamily="49" charset="0"/>
              </a:rPr>
              <a:t>   </a:t>
            </a:r>
            <a:r>
              <a:rPr lang="en-US" sz="2400" dirty="0" err="1">
                <a:latin typeface="Courier New" pitchFamily="49" charset="0"/>
                <a:cs typeface="Courier New" pitchFamily="49" charset="0"/>
              </a:rPr>
              <a:t>imfilter</a:t>
            </a:r>
            <a:r>
              <a:rPr lang="en-US" sz="2400" dirty="0">
                <a:latin typeface="Courier New" pitchFamily="49" charset="0"/>
                <a:cs typeface="Courier New" pitchFamily="49" charset="0"/>
              </a:rPr>
              <a:t>(I,f</a:t>
            </a:r>
            <a:r>
              <a:rPr lang="en-US" sz="2400" baseline="-25000" dirty="0">
                <a:latin typeface="Courier New" pitchFamily="49" charset="0"/>
                <a:cs typeface="Courier New" pitchFamily="49" charset="0"/>
              </a:rPr>
              <a:t>1</a:t>
            </a:r>
            <a:r>
              <a:rPr lang="en-US" sz="2400" dirty="0">
                <a:latin typeface="Courier New" pitchFamily="49" charset="0"/>
                <a:cs typeface="Courier New" pitchFamily="49" charset="0"/>
              </a:rPr>
              <a:t>) + </a:t>
            </a:r>
            <a:r>
              <a:rPr lang="en-US" sz="2400" dirty="0" err="1">
                <a:latin typeface="Courier New" pitchFamily="49" charset="0"/>
                <a:cs typeface="Courier New" pitchFamily="49" charset="0"/>
              </a:rPr>
              <a:t>imfilter</a:t>
            </a:r>
            <a:r>
              <a:rPr lang="en-US" sz="2400" dirty="0">
                <a:latin typeface="Courier New" pitchFamily="49" charset="0"/>
                <a:cs typeface="Courier New" pitchFamily="49" charset="0"/>
              </a:rPr>
              <a:t>(I,f</a:t>
            </a:r>
            <a:r>
              <a:rPr lang="en-US" sz="2400" baseline="-25000" dirty="0">
                <a:latin typeface="Courier New" pitchFamily="49" charset="0"/>
                <a:cs typeface="Courier New" pitchFamily="49" charset="0"/>
              </a:rPr>
              <a:t>2</a:t>
            </a:r>
            <a:r>
              <a:rPr lang="en-US" sz="2400" dirty="0">
                <a:latin typeface="Courier New" pitchFamily="49" charset="0"/>
                <a:cs typeface="Courier New" pitchFamily="49" charset="0"/>
              </a:rPr>
              <a:t>)</a:t>
            </a:r>
            <a:endParaRPr lang="en-US" sz="3600" dirty="0">
              <a:latin typeface="Courier New" pitchFamily="49" charset="0"/>
              <a:cs typeface="Courier New" pitchFamily="49" charset="0"/>
            </a:endParaRPr>
          </a:p>
          <a:p>
            <a:pPr marL="0">
              <a:buNone/>
              <a:defRPr/>
            </a:pPr>
            <a:endParaRPr lang="en-US" b="1" dirty="0"/>
          </a:p>
          <a:p>
            <a:pPr marL="0">
              <a:buNone/>
              <a:defRPr/>
            </a:pPr>
            <a:r>
              <a:rPr lang="en-US" b="1" dirty="0"/>
              <a:t>Shift invariance:</a:t>
            </a:r>
            <a:r>
              <a:rPr lang="en-US" dirty="0"/>
              <a:t> same behavior regardless of pixel location</a:t>
            </a:r>
          </a:p>
          <a:p>
            <a:pPr marL="0">
              <a:buNone/>
              <a:defRPr/>
            </a:pPr>
            <a:r>
              <a:rPr lang="en-US" sz="2400" dirty="0" err="1">
                <a:latin typeface="Courier New" pitchFamily="49" charset="0"/>
                <a:cs typeface="Courier New" pitchFamily="49" charset="0"/>
              </a:rPr>
              <a:t>imfilter</a:t>
            </a:r>
            <a:r>
              <a:rPr lang="en-US" sz="2400" dirty="0">
                <a:latin typeface="Courier New" pitchFamily="49" charset="0"/>
                <a:cs typeface="Courier New" pitchFamily="49" charset="0"/>
              </a:rPr>
              <a:t>(shift(I),f) = shift(</a:t>
            </a:r>
            <a:r>
              <a:rPr lang="en-US" sz="2400" dirty="0" err="1">
                <a:latin typeface="Courier New" pitchFamily="49" charset="0"/>
                <a:cs typeface="Courier New" pitchFamily="49" charset="0"/>
              </a:rPr>
              <a:t>imfilter</a:t>
            </a:r>
            <a:r>
              <a:rPr lang="en-US" sz="2400" dirty="0">
                <a:latin typeface="Courier New" pitchFamily="49" charset="0"/>
                <a:cs typeface="Courier New" pitchFamily="49" charset="0"/>
              </a:rPr>
              <a:t>(</a:t>
            </a:r>
            <a:r>
              <a:rPr lang="en-US" sz="2400" dirty="0" err="1">
                <a:latin typeface="Courier New" pitchFamily="49" charset="0"/>
                <a:cs typeface="Courier New" pitchFamily="49" charset="0"/>
              </a:rPr>
              <a:t>I,f</a:t>
            </a:r>
            <a:r>
              <a:rPr lang="en-US" sz="2400" dirty="0">
                <a:latin typeface="Courier New" pitchFamily="49" charset="0"/>
                <a:cs typeface="Courier New" pitchFamily="49" charset="0"/>
              </a:rPr>
              <a:t>))</a:t>
            </a:r>
          </a:p>
          <a:p>
            <a:pPr marL="0">
              <a:buNone/>
              <a:defRPr/>
            </a:pPr>
            <a:endParaRPr lang="en-US" dirty="0"/>
          </a:p>
          <a:p>
            <a:pPr marL="0">
              <a:buNone/>
              <a:defRPr/>
            </a:pPr>
            <a:r>
              <a:rPr lang="en-US" dirty="0"/>
              <a:t>Any linear, shift-invariant operator can be represented as a convolution</a:t>
            </a:r>
          </a:p>
          <a:p>
            <a:pPr>
              <a:buFontTx/>
              <a:buChar char="•"/>
              <a:defRPr/>
            </a:pPr>
            <a:endParaRPr lang="en-US" dirty="0"/>
          </a:p>
        </p:txBody>
      </p:sp>
      <p:sp>
        <p:nvSpPr>
          <p:cNvPr id="58372" name="TextBox 3"/>
          <p:cNvSpPr txBox="1">
            <a:spLocks noChangeArrowheads="1"/>
          </p:cNvSpPr>
          <p:nvPr/>
        </p:nvSpPr>
        <p:spPr bwMode="auto">
          <a:xfrm>
            <a:off x="8880478" y="6550028"/>
            <a:ext cx="1787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S. Lazebnik</a:t>
            </a:r>
          </a:p>
        </p:txBody>
      </p:sp>
    </p:spTree>
    <p:extLst>
      <p:ext uri="{BB962C8B-B14F-4D97-AF65-F5344CB8AC3E}">
        <p14:creationId xmlns:p14="http://schemas.microsoft.com/office/powerpoint/2010/main" val="13960331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456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3456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3456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3456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34563">
                                            <p:txEl>
                                              <p:pRg st="6" end="6"/>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3456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456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ltLang="en-US"/>
              <a:t>More properties</a:t>
            </a:r>
          </a:p>
        </p:txBody>
      </p:sp>
      <p:sp>
        <p:nvSpPr>
          <p:cNvPr id="1057795" name="Rectangle 3"/>
          <p:cNvSpPr>
            <a:spLocks noGrp="1" noChangeArrowheads="1"/>
          </p:cNvSpPr>
          <p:nvPr>
            <p:ph type="body" idx="1"/>
          </p:nvPr>
        </p:nvSpPr>
        <p:spPr>
          <a:xfrm>
            <a:off x="1752600" y="914400"/>
            <a:ext cx="8915400" cy="5943600"/>
          </a:xfrm>
        </p:spPr>
        <p:txBody>
          <a:bodyPr>
            <a:normAutofit fontScale="92500" lnSpcReduction="10000"/>
          </a:bodyPr>
          <a:lstStyle/>
          <a:p>
            <a:pPr>
              <a:buFontTx/>
              <a:buChar char="•"/>
              <a:defRPr/>
            </a:pPr>
            <a:r>
              <a:rPr lang="en-US" sz="2800" dirty="0"/>
              <a:t>Commutative: </a:t>
            </a:r>
            <a:r>
              <a:rPr lang="en-US" sz="2800" i="1" dirty="0"/>
              <a:t>a</a:t>
            </a:r>
            <a:r>
              <a:rPr lang="en-US" sz="2800" dirty="0"/>
              <a:t> * </a:t>
            </a:r>
            <a:r>
              <a:rPr lang="en-US" sz="2800" i="1" dirty="0"/>
              <a:t>b</a:t>
            </a:r>
            <a:r>
              <a:rPr lang="en-US" sz="2800" dirty="0"/>
              <a:t> = </a:t>
            </a:r>
            <a:r>
              <a:rPr lang="en-US" sz="2800" i="1" dirty="0"/>
              <a:t>b</a:t>
            </a:r>
            <a:r>
              <a:rPr lang="en-US" sz="2800" dirty="0"/>
              <a:t> * </a:t>
            </a:r>
            <a:r>
              <a:rPr lang="en-US" sz="2800" i="1" dirty="0"/>
              <a:t>a</a:t>
            </a:r>
          </a:p>
          <a:p>
            <a:pPr lvl="1">
              <a:defRPr/>
            </a:pPr>
            <a:r>
              <a:rPr lang="en-US" sz="2400" dirty="0"/>
              <a:t>Conceptually no difference between filter and signal</a:t>
            </a:r>
          </a:p>
          <a:p>
            <a:pPr lvl="1">
              <a:defRPr/>
            </a:pPr>
            <a:r>
              <a:rPr lang="en-US" sz="2400" dirty="0"/>
              <a:t>But </a:t>
            </a:r>
            <a:r>
              <a:rPr lang="en-US" sz="2400" i="1" dirty="0"/>
              <a:t>spatial</a:t>
            </a:r>
            <a:r>
              <a:rPr lang="en-US" sz="2400" dirty="0"/>
              <a:t> filtering implementations typically break this equality</a:t>
            </a:r>
          </a:p>
          <a:p>
            <a:pPr>
              <a:buFontTx/>
              <a:buChar char="•"/>
              <a:defRPr/>
            </a:pPr>
            <a:endParaRPr lang="en-US" sz="2800" dirty="0"/>
          </a:p>
          <a:p>
            <a:pPr>
              <a:buFontTx/>
              <a:buChar char="•"/>
              <a:defRPr/>
            </a:pPr>
            <a:r>
              <a:rPr lang="en-US" sz="2800" dirty="0"/>
              <a:t>Associative: </a:t>
            </a:r>
            <a:r>
              <a:rPr lang="en-US" sz="2800" i="1" dirty="0"/>
              <a:t>a</a:t>
            </a:r>
            <a:r>
              <a:rPr lang="en-US" sz="2800" dirty="0"/>
              <a:t> * (</a:t>
            </a:r>
            <a:r>
              <a:rPr lang="en-US" sz="2800" i="1" dirty="0"/>
              <a:t>b</a:t>
            </a:r>
            <a:r>
              <a:rPr lang="en-US" sz="2800" dirty="0"/>
              <a:t> * </a:t>
            </a:r>
            <a:r>
              <a:rPr lang="en-US" sz="2800" i="1" dirty="0"/>
              <a:t>c</a:t>
            </a:r>
            <a:r>
              <a:rPr lang="en-US" sz="2800" dirty="0"/>
              <a:t>) = (</a:t>
            </a:r>
            <a:r>
              <a:rPr lang="en-US" sz="2800" i="1" dirty="0"/>
              <a:t>a</a:t>
            </a:r>
            <a:r>
              <a:rPr lang="en-US" sz="2800" dirty="0"/>
              <a:t> * </a:t>
            </a:r>
            <a:r>
              <a:rPr lang="en-US" sz="2800" i="1" dirty="0"/>
              <a:t>b</a:t>
            </a:r>
            <a:r>
              <a:rPr lang="en-US" sz="2800" dirty="0"/>
              <a:t>) * </a:t>
            </a:r>
            <a:r>
              <a:rPr lang="en-US" sz="2800" i="1" dirty="0"/>
              <a:t>c</a:t>
            </a:r>
          </a:p>
          <a:p>
            <a:pPr lvl="1">
              <a:defRPr/>
            </a:pPr>
            <a:r>
              <a:rPr lang="en-US" sz="2400" dirty="0"/>
              <a:t>Often apply several filters one after another: (((</a:t>
            </a:r>
            <a:r>
              <a:rPr lang="en-US" sz="2400" i="1" dirty="0"/>
              <a:t>a</a:t>
            </a:r>
            <a:r>
              <a:rPr lang="en-US" sz="2400" dirty="0"/>
              <a:t> * </a:t>
            </a:r>
            <a:r>
              <a:rPr lang="en-US" sz="2400" i="1" dirty="0"/>
              <a:t>b</a:t>
            </a:r>
            <a:r>
              <a:rPr lang="en-US" sz="2400" baseline="-25000" dirty="0"/>
              <a:t>1</a:t>
            </a:r>
            <a:r>
              <a:rPr lang="en-US" sz="2400" dirty="0"/>
              <a:t>) * </a:t>
            </a:r>
            <a:r>
              <a:rPr lang="en-US" sz="2400" i="1" dirty="0"/>
              <a:t>b</a:t>
            </a:r>
            <a:r>
              <a:rPr lang="en-US" sz="2400" baseline="-25000" dirty="0"/>
              <a:t>2</a:t>
            </a:r>
            <a:r>
              <a:rPr lang="en-US" sz="2400" dirty="0"/>
              <a:t>) * </a:t>
            </a:r>
            <a:r>
              <a:rPr lang="en-US" sz="2400" i="1" dirty="0"/>
              <a:t>b</a:t>
            </a:r>
            <a:r>
              <a:rPr lang="en-US" sz="2400" baseline="-25000" dirty="0"/>
              <a:t>3</a:t>
            </a:r>
            <a:r>
              <a:rPr lang="en-US" sz="2400" dirty="0"/>
              <a:t>)</a:t>
            </a:r>
          </a:p>
          <a:p>
            <a:pPr lvl="1">
              <a:defRPr/>
            </a:pPr>
            <a:r>
              <a:rPr lang="en-US" sz="2400" dirty="0"/>
              <a:t>This is equivalent to applying one filter: a * (</a:t>
            </a:r>
            <a:r>
              <a:rPr lang="en-US" sz="2400" i="1" dirty="0"/>
              <a:t>b</a:t>
            </a:r>
            <a:r>
              <a:rPr lang="en-US" sz="2400" baseline="-25000" dirty="0"/>
              <a:t>1</a:t>
            </a:r>
            <a:r>
              <a:rPr lang="en-US" sz="2400" dirty="0"/>
              <a:t> * </a:t>
            </a:r>
            <a:r>
              <a:rPr lang="en-US" sz="2400" i="1" dirty="0"/>
              <a:t>b</a:t>
            </a:r>
            <a:r>
              <a:rPr lang="en-US" sz="2400" baseline="-25000" dirty="0"/>
              <a:t>2</a:t>
            </a:r>
            <a:r>
              <a:rPr lang="en-US" sz="2400" dirty="0"/>
              <a:t> * </a:t>
            </a:r>
            <a:r>
              <a:rPr lang="en-US" sz="2400" i="1" dirty="0"/>
              <a:t>b</a:t>
            </a:r>
            <a:r>
              <a:rPr lang="en-US" sz="2400" baseline="-25000" dirty="0"/>
              <a:t>3</a:t>
            </a:r>
            <a:r>
              <a:rPr lang="en-US" sz="2400" dirty="0"/>
              <a:t>)</a:t>
            </a:r>
          </a:p>
          <a:p>
            <a:pPr>
              <a:buFontTx/>
              <a:buChar char="•"/>
              <a:defRPr/>
            </a:pPr>
            <a:endParaRPr lang="en-US" sz="2800" dirty="0"/>
          </a:p>
          <a:p>
            <a:pPr>
              <a:buFontTx/>
              <a:buChar char="•"/>
              <a:defRPr/>
            </a:pPr>
            <a:r>
              <a:rPr lang="en-US" sz="2800" dirty="0"/>
              <a:t>Distributes over addition: </a:t>
            </a:r>
            <a:r>
              <a:rPr lang="en-US" sz="2800" i="1" dirty="0"/>
              <a:t>a</a:t>
            </a:r>
            <a:r>
              <a:rPr lang="en-US" sz="2800" dirty="0"/>
              <a:t> * (</a:t>
            </a:r>
            <a:r>
              <a:rPr lang="en-US" sz="2800" i="1" dirty="0"/>
              <a:t>b</a:t>
            </a:r>
            <a:r>
              <a:rPr lang="en-US" sz="2800" dirty="0"/>
              <a:t> + </a:t>
            </a:r>
            <a:r>
              <a:rPr lang="en-US" sz="2800" i="1" dirty="0"/>
              <a:t>c</a:t>
            </a:r>
            <a:r>
              <a:rPr lang="en-US" sz="2800" dirty="0"/>
              <a:t>) = (</a:t>
            </a:r>
            <a:r>
              <a:rPr lang="en-US" sz="2800" i="1" dirty="0"/>
              <a:t>a</a:t>
            </a:r>
            <a:r>
              <a:rPr lang="en-US" sz="2800" dirty="0"/>
              <a:t> * </a:t>
            </a:r>
            <a:r>
              <a:rPr lang="en-US" sz="2800" i="1" dirty="0"/>
              <a:t>b</a:t>
            </a:r>
            <a:r>
              <a:rPr lang="en-US" sz="2800" dirty="0"/>
              <a:t>) + (</a:t>
            </a:r>
            <a:r>
              <a:rPr lang="en-US" sz="2800" i="1" dirty="0"/>
              <a:t>a</a:t>
            </a:r>
            <a:r>
              <a:rPr lang="en-US" sz="2800" dirty="0"/>
              <a:t> * </a:t>
            </a:r>
            <a:r>
              <a:rPr lang="en-US" sz="2800" i="1" dirty="0"/>
              <a:t>c</a:t>
            </a:r>
            <a:r>
              <a:rPr lang="en-US" sz="2800" dirty="0"/>
              <a:t>)</a:t>
            </a:r>
          </a:p>
          <a:p>
            <a:pPr>
              <a:buFontTx/>
              <a:buChar char="•"/>
              <a:defRPr/>
            </a:pPr>
            <a:endParaRPr lang="en-US" sz="2800" dirty="0"/>
          </a:p>
          <a:p>
            <a:pPr>
              <a:buFontTx/>
              <a:buChar char="•"/>
              <a:defRPr/>
            </a:pPr>
            <a:r>
              <a:rPr lang="en-US" sz="2800" dirty="0"/>
              <a:t>Scalars factor out: </a:t>
            </a:r>
            <a:r>
              <a:rPr lang="en-US" sz="2800" i="1" dirty="0"/>
              <a:t>ka * b = a * kb = k </a:t>
            </a:r>
            <a:r>
              <a:rPr lang="en-US" sz="2800" dirty="0"/>
              <a:t>(</a:t>
            </a:r>
            <a:r>
              <a:rPr lang="en-US" sz="2800" i="1" dirty="0"/>
              <a:t>a</a:t>
            </a:r>
            <a:r>
              <a:rPr lang="en-US" sz="2800" dirty="0"/>
              <a:t> * </a:t>
            </a:r>
            <a:r>
              <a:rPr lang="en-US" sz="2800" i="1" dirty="0"/>
              <a:t>b</a:t>
            </a:r>
            <a:r>
              <a:rPr lang="en-US" sz="2800" dirty="0"/>
              <a:t>)</a:t>
            </a:r>
          </a:p>
          <a:p>
            <a:pPr>
              <a:buFontTx/>
              <a:buChar char="•"/>
              <a:defRPr/>
            </a:pPr>
            <a:endParaRPr lang="en-US" sz="2800" dirty="0"/>
          </a:p>
          <a:p>
            <a:pPr>
              <a:buFontTx/>
              <a:buChar char="•"/>
              <a:defRPr/>
            </a:pPr>
            <a:r>
              <a:rPr lang="en-US" sz="2800" dirty="0"/>
              <a:t>Identity: unit impulse </a:t>
            </a:r>
            <a:r>
              <a:rPr lang="en-US" sz="2800" i="1" dirty="0"/>
              <a:t>e</a:t>
            </a:r>
            <a:r>
              <a:rPr lang="en-US" sz="2800" dirty="0"/>
              <a:t> = [0, 0, 1, 0, 0],</a:t>
            </a:r>
            <a:br>
              <a:rPr lang="en-US" sz="2800" dirty="0"/>
            </a:br>
            <a:r>
              <a:rPr lang="en-US" sz="2800" i="1" dirty="0"/>
              <a:t>a</a:t>
            </a:r>
            <a:r>
              <a:rPr lang="en-US" sz="2800" dirty="0"/>
              <a:t> * </a:t>
            </a:r>
            <a:r>
              <a:rPr lang="en-US" sz="2800" i="1" dirty="0"/>
              <a:t>e</a:t>
            </a:r>
            <a:r>
              <a:rPr lang="en-US" sz="2800" dirty="0"/>
              <a:t> = </a:t>
            </a:r>
            <a:r>
              <a:rPr lang="en-US" sz="2800" i="1" dirty="0"/>
              <a:t>a</a:t>
            </a:r>
          </a:p>
          <a:p>
            <a:pPr lvl="1">
              <a:buFontTx/>
              <a:buNone/>
              <a:defRPr/>
            </a:pPr>
            <a:endParaRPr lang="en-US" sz="2400" dirty="0"/>
          </a:p>
        </p:txBody>
      </p:sp>
      <p:sp>
        <p:nvSpPr>
          <p:cNvPr id="59396" name="TextBox 3"/>
          <p:cNvSpPr txBox="1">
            <a:spLocks noChangeArrowheads="1"/>
          </p:cNvSpPr>
          <p:nvPr/>
        </p:nvSpPr>
        <p:spPr bwMode="auto">
          <a:xfrm>
            <a:off x="8880478" y="6550028"/>
            <a:ext cx="1787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S. Lazebnik</a:t>
            </a:r>
          </a:p>
        </p:txBody>
      </p:sp>
    </p:spTree>
    <p:extLst>
      <p:ext uri="{BB962C8B-B14F-4D97-AF65-F5344CB8AC3E}">
        <p14:creationId xmlns:p14="http://schemas.microsoft.com/office/powerpoint/2010/main" val="19092628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779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5779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5779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5779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5779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57795">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57795">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57795">
                                            <p:txEl>
                                              <p:pRg st="10" end="1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5779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779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Footer Placeholder 3"/>
          <p:cNvSpPr>
            <a:spLocks noGrp="1"/>
          </p:cNvSpPr>
          <p:nvPr>
            <p:ph type="ftr" sz="quarter" idx="11"/>
          </p:nvPr>
        </p:nvSpPr>
        <p:spPr>
          <a:xfrm>
            <a:off x="1981200" y="6386514"/>
            <a:ext cx="25146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fontAlgn="base" hangingPunct="1">
              <a:spcBef>
                <a:spcPct val="0"/>
              </a:spcBef>
              <a:spcAft>
                <a:spcPct val="0"/>
              </a:spcAft>
            </a:pPr>
            <a:r>
              <a:rPr lang="en-US" altLang="en-US">
                <a:solidFill>
                  <a:prstClr val="black"/>
                </a:solidFill>
                <a:latin typeface="Gill Sans" charset="0"/>
              </a:rPr>
              <a:t>© 2006 Steve Marschner • </a:t>
            </a:r>
            <a:fld id="{3AE7C433-F137-4E4F-88B6-171194EBCF5B}" type="slidenum">
              <a:rPr lang="en-US" altLang="en-US" smtClean="0">
                <a:solidFill>
                  <a:prstClr val="black"/>
                </a:solidFill>
                <a:latin typeface="Gill Sans" charset="0"/>
              </a:rPr>
              <a:pPr algn="l" eaLnBrk="1" fontAlgn="base" hangingPunct="1">
                <a:spcBef>
                  <a:spcPct val="0"/>
                </a:spcBef>
                <a:spcAft>
                  <a:spcPct val="0"/>
                </a:spcAft>
              </a:pPr>
              <a:t>16</a:t>
            </a:fld>
            <a:endParaRPr lang="en-US" altLang="en-US">
              <a:solidFill>
                <a:prstClr val="black"/>
              </a:solidFill>
              <a:latin typeface="Gill Sans" charset="0"/>
            </a:endParaRPr>
          </a:p>
        </p:txBody>
      </p:sp>
      <p:sp>
        <p:nvSpPr>
          <p:cNvPr id="72707" name="Rectangle 2"/>
          <p:cNvSpPr>
            <a:spLocks noGrp="1" noChangeArrowheads="1"/>
          </p:cNvSpPr>
          <p:nvPr>
            <p:ph type="title"/>
          </p:nvPr>
        </p:nvSpPr>
        <p:spPr/>
        <p:txBody>
          <a:bodyPr/>
          <a:lstStyle/>
          <a:p>
            <a:pPr eaLnBrk="1" hangingPunct="1"/>
            <a:r>
              <a:rPr lang="en-US" altLang="en-US"/>
              <a:t>Median filters</a:t>
            </a:r>
          </a:p>
        </p:txBody>
      </p:sp>
      <p:graphicFrame>
        <p:nvGraphicFramePr>
          <p:cNvPr id="72708" name="Object 3"/>
          <p:cNvGraphicFramePr>
            <a:graphicFrameLocks noChangeAspect="1"/>
          </p:cNvGraphicFramePr>
          <p:nvPr/>
        </p:nvGraphicFramePr>
        <p:xfrm>
          <a:off x="1531938" y="1"/>
          <a:ext cx="1219200" cy="149225"/>
        </p:xfrm>
        <a:graphic>
          <a:graphicData uri="http://schemas.openxmlformats.org/presentationml/2006/ole">
            <mc:AlternateContent xmlns:mc="http://schemas.openxmlformats.org/markup-compatibility/2006">
              <mc:Choice xmlns:v="urn:schemas-microsoft-com:vml" Requires="v">
                <p:oleObj name="Equation" r:id="rId3" imgW="435285" imgH="677109" progId="Equation.DSMT4">
                  <p:embed/>
                </p:oleObj>
              </mc:Choice>
              <mc:Fallback>
                <p:oleObj name="Equation" r:id="rId3" imgW="435285" imgH="677109"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1938" y="1"/>
                        <a:ext cx="1219200" cy="149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709" name="Rectangle 4"/>
          <p:cNvSpPr>
            <a:spLocks noGrp="1" noChangeArrowheads="1"/>
          </p:cNvSpPr>
          <p:nvPr>
            <p:ph type="body" idx="1"/>
          </p:nvPr>
        </p:nvSpPr>
        <p:spPr>
          <a:xfrm>
            <a:off x="1981200" y="1473200"/>
            <a:ext cx="8534400" cy="4649788"/>
          </a:xfrm>
          <a:noFill/>
        </p:spPr>
        <p:txBody>
          <a:bodyPr/>
          <a:lstStyle/>
          <a:p>
            <a:pPr eaLnBrk="1" hangingPunct="1"/>
            <a:r>
              <a:rPr lang="en-US" altLang="en-US"/>
              <a:t>A </a:t>
            </a:r>
            <a:r>
              <a:rPr lang="en-US" altLang="en-US" b="1"/>
              <a:t>Median Filter</a:t>
            </a:r>
            <a:r>
              <a:rPr lang="en-US" altLang="en-US"/>
              <a:t> operates over a window by selecting the median intensity in the window.</a:t>
            </a:r>
          </a:p>
          <a:p>
            <a:pPr eaLnBrk="1" hangingPunct="1"/>
            <a:r>
              <a:rPr lang="en-US" altLang="en-US"/>
              <a:t>What advantage does a median filter have over a mean filter?</a:t>
            </a:r>
          </a:p>
          <a:p>
            <a:pPr eaLnBrk="1" hangingPunct="1"/>
            <a:r>
              <a:rPr lang="en-US" altLang="en-US"/>
              <a:t>Is a median filter a kind of convolution?</a:t>
            </a:r>
          </a:p>
          <a:p>
            <a:pPr eaLnBrk="1" hangingPunct="1"/>
            <a:endParaRPr lang="en-US" altLang="en-US"/>
          </a:p>
        </p:txBody>
      </p:sp>
      <p:sp>
        <p:nvSpPr>
          <p:cNvPr id="72710" name="Text Box 5"/>
          <p:cNvSpPr txBox="1">
            <a:spLocks noChangeArrowheads="1"/>
          </p:cNvSpPr>
          <p:nvPr/>
        </p:nvSpPr>
        <p:spPr bwMode="auto">
          <a:xfrm>
            <a:off x="8216900" y="6477000"/>
            <a:ext cx="2374900"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a:solidFill>
                  <a:prstClr val="black"/>
                </a:solidFill>
              </a:rPr>
              <a:t>Slide by Steve Seitz</a:t>
            </a:r>
          </a:p>
        </p:txBody>
      </p:sp>
    </p:spTree>
    <p:extLst>
      <p:ext uri="{BB962C8B-B14F-4D97-AF65-F5344CB8AC3E}">
        <p14:creationId xmlns:p14="http://schemas.microsoft.com/office/powerpoint/2010/main" val="3229252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Footer Placeholder 3"/>
          <p:cNvSpPr>
            <a:spLocks noGrp="1"/>
          </p:cNvSpPr>
          <p:nvPr>
            <p:ph type="ftr" sz="quarter" idx="11"/>
          </p:nvPr>
        </p:nvSpPr>
        <p:spPr>
          <a:xfrm>
            <a:off x="1981200" y="6376989"/>
            <a:ext cx="22860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fontAlgn="base" hangingPunct="1">
              <a:spcBef>
                <a:spcPct val="0"/>
              </a:spcBef>
              <a:spcAft>
                <a:spcPct val="0"/>
              </a:spcAft>
            </a:pPr>
            <a:r>
              <a:rPr lang="en-US" altLang="en-US">
                <a:solidFill>
                  <a:prstClr val="black"/>
                </a:solidFill>
                <a:latin typeface="Gill Sans" charset="0"/>
              </a:rPr>
              <a:t>© 2006 Steve Marschner • </a:t>
            </a:r>
            <a:fld id="{532DF987-B42B-48D6-9ABD-128887809D38}" type="slidenum">
              <a:rPr lang="en-US" altLang="en-US" smtClean="0">
                <a:solidFill>
                  <a:prstClr val="black"/>
                </a:solidFill>
                <a:latin typeface="Gill Sans" charset="0"/>
              </a:rPr>
              <a:pPr algn="l" eaLnBrk="1" fontAlgn="base" hangingPunct="1">
                <a:spcBef>
                  <a:spcPct val="0"/>
                </a:spcBef>
                <a:spcAft>
                  <a:spcPct val="0"/>
                </a:spcAft>
              </a:pPr>
              <a:t>17</a:t>
            </a:fld>
            <a:endParaRPr lang="en-US" altLang="en-US">
              <a:solidFill>
                <a:prstClr val="black"/>
              </a:solidFill>
              <a:latin typeface="Gill Sans" charset="0"/>
            </a:endParaRPr>
          </a:p>
        </p:txBody>
      </p:sp>
      <p:sp>
        <p:nvSpPr>
          <p:cNvPr id="2052" name="Rectangle 2"/>
          <p:cNvSpPr>
            <a:spLocks noGrp="1" noChangeArrowheads="1"/>
          </p:cNvSpPr>
          <p:nvPr>
            <p:ph type="title"/>
          </p:nvPr>
        </p:nvSpPr>
        <p:spPr>
          <a:xfrm>
            <a:off x="2209800" y="171450"/>
            <a:ext cx="8458200" cy="571500"/>
          </a:xfrm>
        </p:spPr>
        <p:txBody>
          <a:bodyPr>
            <a:normAutofit fontScale="90000"/>
          </a:bodyPr>
          <a:lstStyle/>
          <a:p>
            <a:pPr eaLnBrk="1" hangingPunct="1">
              <a:defRPr/>
            </a:pPr>
            <a:r>
              <a:rPr lang="en-US"/>
              <a:t>Comparison: salt and pepper noise</a:t>
            </a:r>
          </a:p>
        </p:txBody>
      </p:sp>
      <p:graphicFrame>
        <p:nvGraphicFramePr>
          <p:cNvPr id="73732" name="Object 3"/>
          <p:cNvGraphicFramePr>
            <a:graphicFrameLocks noChangeAspect="1"/>
          </p:cNvGraphicFramePr>
          <p:nvPr/>
        </p:nvGraphicFramePr>
        <p:xfrm>
          <a:off x="1531938" y="1"/>
          <a:ext cx="1219200" cy="149225"/>
        </p:xfrm>
        <a:graphic>
          <a:graphicData uri="http://schemas.openxmlformats.org/presentationml/2006/ole">
            <mc:AlternateContent xmlns:mc="http://schemas.openxmlformats.org/markup-compatibility/2006">
              <mc:Choice xmlns:v="urn:schemas-microsoft-com:vml" Requires="v">
                <p:oleObj name="Equation" r:id="rId3" imgW="435285" imgH="677109" progId="Equation.DSMT4">
                  <p:embed/>
                </p:oleObj>
              </mc:Choice>
              <mc:Fallback>
                <p:oleObj name="Equation" r:id="rId3" imgW="435285" imgH="677109"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1938" y="1"/>
                        <a:ext cx="1219200" cy="149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3733" name="Picture 4" descr="s_and_p_noise_compare"/>
          <p:cNvPicPr>
            <a:picLocks noChangeAspect="1" noChangeArrowheads="1"/>
          </p:cNvPicPr>
          <p:nvPr/>
        </p:nvPicPr>
        <p:blipFill rotWithShape="1">
          <a:blip r:embed="rId5">
            <a:extLst>
              <a:ext uri="{28A0092B-C50C-407E-A947-70E740481C1C}">
                <a14:useLocalDpi xmlns:a14="http://schemas.microsoft.com/office/drawing/2010/main" val="0"/>
              </a:ext>
            </a:extLst>
          </a:blip>
          <a:srcRect b="63848"/>
          <a:stretch>
            <a:fillRect/>
          </a:stretch>
        </p:blipFill>
        <p:spPr bwMode="auto">
          <a:xfrm>
            <a:off x="2438400" y="971551"/>
            <a:ext cx="7239000" cy="177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 Box 5"/>
          <p:cNvSpPr txBox="1">
            <a:spLocks noChangeArrowheads="1"/>
          </p:cNvSpPr>
          <p:nvPr/>
        </p:nvSpPr>
        <p:spPr bwMode="auto">
          <a:xfrm>
            <a:off x="8216900" y="6477000"/>
            <a:ext cx="2374900"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a:solidFill>
                  <a:prstClr val="black"/>
                </a:solidFill>
              </a:rPr>
              <a:t>Slide by Steve Seitz</a:t>
            </a:r>
          </a:p>
        </p:txBody>
      </p:sp>
    </p:spTree>
    <p:extLst>
      <p:ext uri="{BB962C8B-B14F-4D97-AF65-F5344CB8AC3E}">
        <p14:creationId xmlns:p14="http://schemas.microsoft.com/office/powerpoint/2010/main" val="2135262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9D7FF-F03A-0DFA-4FFB-FD99A3B14625}"/>
            </a:ext>
          </a:extLst>
        </p:cNvPr>
        <p:cNvGrpSpPr/>
        <p:nvPr/>
      </p:nvGrpSpPr>
      <p:grpSpPr>
        <a:xfrm>
          <a:off x="0" y="0"/>
          <a:ext cx="0" cy="0"/>
          <a:chOff x="0" y="0"/>
          <a:chExt cx="0" cy="0"/>
        </a:xfrm>
      </p:grpSpPr>
      <p:sp>
        <p:nvSpPr>
          <p:cNvPr id="2051" name="Footer Placeholder 3">
            <a:extLst>
              <a:ext uri="{FF2B5EF4-FFF2-40B4-BE49-F238E27FC236}">
                <a16:creationId xmlns:a16="http://schemas.microsoft.com/office/drawing/2014/main" id="{6AE30717-DCE4-5D51-2A7F-23CAF90C9285}"/>
              </a:ext>
            </a:extLst>
          </p:cNvPr>
          <p:cNvSpPr>
            <a:spLocks noGrp="1"/>
          </p:cNvSpPr>
          <p:nvPr>
            <p:ph type="ftr" sz="quarter" idx="11"/>
          </p:nvPr>
        </p:nvSpPr>
        <p:spPr>
          <a:xfrm>
            <a:off x="1981200" y="6376989"/>
            <a:ext cx="22860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fontAlgn="base" hangingPunct="1">
              <a:spcBef>
                <a:spcPct val="0"/>
              </a:spcBef>
              <a:spcAft>
                <a:spcPct val="0"/>
              </a:spcAft>
            </a:pPr>
            <a:r>
              <a:rPr lang="en-US" altLang="en-US">
                <a:solidFill>
                  <a:prstClr val="black"/>
                </a:solidFill>
                <a:latin typeface="Gill Sans" charset="0"/>
              </a:rPr>
              <a:t>© 2006 Steve Marschner • </a:t>
            </a:r>
            <a:fld id="{532DF987-B42B-48D6-9ABD-128887809D38}" type="slidenum">
              <a:rPr lang="en-US" altLang="en-US" smtClean="0">
                <a:solidFill>
                  <a:prstClr val="black"/>
                </a:solidFill>
                <a:latin typeface="Gill Sans" charset="0"/>
              </a:rPr>
              <a:pPr algn="l" eaLnBrk="1" fontAlgn="base" hangingPunct="1">
                <a:spcBef>
                  <a:spcPct val="0"/>
                </a:spcBef>
                <a:spcAft>
                  <a:spcPct val="0"/>
                </a:spcAft>
              </a:pPr>
              <a:t>18</a:t>
            </a:fld>
            <a:endParaRPr lang="en-US" altLang="en-US">
              <a:solidFill>
                <a:prstClr val="black"/>
              </a:solidFill>
              <a:latin typeface="Gill Sans" charset="0"/>
            </a:endParaRPr>
          </a:p>
        </p:txBody>
      </p:sp>
      <p:sp>
        <p:nvSpPr>
          <p:cNvPr id="2052" name="Rectangle 2">
            <a:extLst>
              <a:ext uri="{FF2B5EF4-FFF2-40B4-BE49-F238E27FC236}">
                <a16:creationId xmlns:a16="http://schemas.microsoft.com/office/drawing/2014/main" id="{AD2A43CC-5144-FE62-A736-83D9490C2A4C}"/>
              </a:ext>
            </a:extLst>
          </p:cNvPr>
          <p:cNvSpPr>
            <a:spLocks noGrp="1" noChangeArrowheads="1"/>
          </p:cNvSpPr>
          <p:nvPr>
            <p:ph type="title"/>
          </p:nvPr>
        </p:nvSpPr>
        <p:spPr>
          <a:xfrm>
            <a:off x="2209800" y="171450"/>
            <a:ext cx="8458200" cy="571500"/>
          </a:xfrm>
        </p:spPr>
        <p:txBody>
          <a:bodyPr>
            <a:normAutofit fontScale="90000"/>
          </a:bodyPr>
          <a:lstStyle/>
          <a:p>
            <a:pPr eaLnBrk="1" hangingPunct="1">
              <a:defRPr/>
            </a:pPr>
            <a:r>
              <a:rPr lang="en-US"/>
              <a:t>Comparison: salt and pepper noise</a:t>
            </a:r>
          </a:p>
        </p:txBody>
      </p:sp>
      <p:graphicFrame>
        <p:nvGraphicFramePr>
          <p:cNvPr id="73732" name="Object 3">
            <a:extLst>
              <a:ext uri="{FF2B5EF4-FFF2-40B4-BE49-F238E27FC236}">
                <a16:creationId xmlns:a16="http://schemas.microsoft.com/office/drawing/2014/main" id="{C40BF82C-6C09-E6C3-B6D9-98BB6645D705}"/>
              </a:ext>
            </a:extLst>
          </p:cNvPr>
          <p:cNvGraphicFramePr>
            <a:graphicFrameLocks noChangeAspect="1"/>
          </p:cNvGraphicFramePr>
          <p:nvPr/>
        </p:nvGraphicFramePr>
        <p:xfrm>
          <a:off x="1531938" y="1"/>
          <a:ext cx="1219200" cy="149225"/>
        </p:xfrm>
        <a:graphic>
          <a:graphicData uri="http://schemas.openxmlformats.org/presentationml/2006/ole">
            <mc:AlternateContent xmlns:mc="http://schemas.openxmlformats.org/markup-compatibility/2006">
              <mc:Choice xmlns:v="urn:schemas-microsoft-com:vml" Requires="v">
                <p:oleObj name="Equation" r:id="rId3" imgW="435285" imgH="677109" progId="Equation.DSMT4">
                  <p:embed/>
                </p:oleObj>
              </mc:Choice>
              <mc:Fallback>
                <p:oleObj name="Equation" r:id="rId3" imgW="435285" imgH="677109" progId="Equation.DSMT4">
                  <p:embed/>
                  <p:pic>
                    <p:nvPicPr>
                      <p:cNvPr id="73732"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1938" y="1"/>
                        <a:ext cx="1219200" cy="149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3733" name="Picture 4" descr="s_and_p_noise_compare">
            <a:extLst>
              <a:ext uri="{FF2B5EF4-FFF2-40B4-BE49-F238E27FC236}">
                <a16:creationId xmlns:a16="http://schemas.microsoft.com/office/drawing/2014/main" id="{5FC6F1C7-4E12-3C8B-7443-78123F3266A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2750"/>
          <a:stretch>
            <a:fillRect/>
          </a:stretch>
        </p:blipFill>
        <p:spPr bwMode="auto">
          <a:xfrm>
            <a:off x="2438400" y="971551"/>
            <a:ext cx="7239000" cy="3295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 Box 5">
            <a:extLst>
              <a:ext uri="{FF2B5EF4-FFF2-40B4-BE49-F238E27FC236}">
                <a16:creationId xmlns:a16="http://schemas.microsoft.com/office/drawing/2014/main" id="{21CDC3B4-2197-1679-E4E7-151FA6FA0C3F}"/>
              </a:ext>
            </a:extLst>
          </p:cNvPr>
          <p:cNvSpPr txBox="1">
            <a:spLocks noChangeArrowheads="1"/>
          </p:cNvSpPr>
          <p:nvPr/>
        </p:nvSpPr>
        <p:spPr bwMode="auto">
          <a:xfrm>
            <a:off x="8216900" y="6477000"/>
            <a:ext cx="2374900"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a:solidFill>
                  <a:prstClr val="black"/>
                </a:solidFill>
              </a:rPr>
              <a:t>Slide by Steve Seitz</a:t>
            </a:r>
          </a:p>
        </p:txBody>
      </p:sp>
    </p:spTree>
    <p:extLst>
      <p:ext uri="{BB962C8B-B14F-4D97-AF65-F5344CB8AC3E}">
        <p14:creationId xmlns:p14="http://schemas.microsoft.com/office/powerpoint/2010/main" val="1840849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B8E2D-9435-3177-EDF5-B1CB0E6E7189}"/>
            </a:ext>
          </a:extLst>
        </p:cNvPr>
        <p:cNvGrpSpPr/>
        <p:nvPr/>
      </p:nvGrpSpPr>
      <p:grpSpPr>
        <a:xfrm>
          <a:off x="0" y="0"/>
          <a:ext cx="0" cy="0"/>
          <a:chOff x="0" y="0"/>
          <a:chExt cx="0" cy="0"/>
        </a:xfrm>
      </p:grpSpPr>
      <p:sp>
        <p:nvSpPr>
          <p:cNvPr id="2051" name="Footer Placeholder 3">
            <a:extLst>
              <a:ext uri="{FF2B5EF4-FFF2-40B4-BE49-F238E27FC236}">
                <a16:creationId xmlns:a16="http://schemas.microsoft.com/office/drawing/2014/main" id="{4DAB2127-56FF-F629-A8CE-C491ED049253}"/>
              </a:ext>
            </a:extLst>
          </p:cNvPr>
          <p:cNvSpPr>
            <a:spLocks noGrp="1"/>
          </p:cNvSpPr>
          <p:nvPr>
            <p:ph type="ftr" sz="quarter" idx="11"/>
          </p:nvPr>
        </p:nvSpPr>
        <p:spPr>
          <a:xfrm>
            <a:off x="1981200" y="6376989"/>
            <a:ext cx="22860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fontAlgn="base" hangingPunct="1">
              <a:spcBef>
                <a:spcPct val="0"/>
              </a:spcBef>
              <a:spcAft>
                <a:spcPct val="0"/>
              </a:spcAft>
            </a:pPr>
            <a:r>
              <a:rPr lang="en-US" altLang="en-US">
                <a:solidFill>
                  <a:prstClr val="black"/>
                </a:solidFill>
                <a:latin typeface="Gill Sans" charset="0"/>
              </a:rPr>
              <a:t>© 2006 Steve Marschner • </a:t>
            </a:r>
            <a:fld id="{532DF987-B42B-48D6-9ABD-128887809D38}" type="slidenum">
              <a:rPr lang="en-US" altLang="en-US" smtClean="0">
                <a:solidFill>
                  <a:prstClr val="black"/>
                </a:solidFill>
                <a:latin typeface="Gill Sans" charset="0"/>
              </a:rPr>
              <a:pPr algn="l" eaLnBrk="1" fontAlgn="base" hangingPunct="1">
                <a:spcBef>
                  <a:spcPct val="0"/>
                </a:spcBef>
                <a:spcAft>
                  <a:spcPct val="0"/>
                </a:spcAft>
              </a:pPr>
              <a:t>19</a:t>
            </a:fld>
            <a:endParaRPr lang="en-US" altLang="en-US">
              <a:solidFill>
                <a:prstClr val="black"/>
              </a:solidFill>
              <a:latin typeface="Gill Sans" charset="0"/>
            </a:endParaRPr>
          </a:p>
        </p:txBody>
      </p:sp>
      <p:sp>
        <p:nvSpPr>
          <p:cNvPr id="2052" name="Rectangle 2">
            <a:extLst>
              <a:ext uri="{FF2B5EF4-FFF2-40B4-BE49-F238E27FC236}">
                <a16:creationId xmlns:a16="http://schemas.microsoft.com/office/drawing/2014/main" id="{6E8974AD-A368-EC6D-B5E7-A83807FD8B42}"/>
              </a:ext>
            </a:extLst>
          </p:cNvPr>
          <p:cNvSpPr>
            <a:spLocks noGrp="1" noChangeArrowheads="1"/>
          </p:cNvSpPr>
          <p:nvPr>
            <p:ph type="title"/>
          </p:nvPr>
        </p:nvSpPr>
        <p:spPr>
          <a:xfrm>
            <a:off x="2209800" y="171450"/>
            <a:ext cx="8458200" cy="571500"/>
          </a:xfrm>
        </p:spPr>
        <p:txBody>
          <a:bodyPr>
            <a:normAutofit fontScale="90000"/>
          </a:bodyPr>
          <a:lstStyle/>
          <a:p>
            <a:pPr eaLnBrk="1" hangingPunct="1">
              <a:defRPr/>
            </a:pPr>
            <a:r>
              <a:rPr lang="en-US"/>
              <a:t>Comparison: salt and pepper noise</a:t>
            </a:r>
          </a:p>
        </p:txBody>
      </p:sp>
      <p:graphicFrame>
        <p:nvGraphicFramePr>
          <p:cNvPr id="73732" name="Object 3">
            <a:extLst>
              <a:ext uri="{FF2B5EF4-FFF2-40B4-BE49-F238E27FC236}">
                <a16:creationId xmlns:a16="http://schemas.microsoft.com/office/drawing/2014/main" id="{A66B6A00-2F91-7F06-8D83-BAC180CFE0C1}"/>
              </a:ext>
            </a:extLst>
          </p:cNvPr>
          <p:cNvGraphicFramePr>
            <a:graphicFrameLocks noChangeAspect="1"/>
          </p:cNvGraphicFramePr>
          <p:nvPr/>
        </p:nvGraphicFramePr>
        <p:xfrm>
          <a:off x="1531938" y="1"/>
          <a:ext cx="1219200" cy="149225"/>
        </p:xfrm>
        <a:graphic>
          <a:graphicData uri="http://schemas.openxmlformats.org/presentationml/2006/ole">
            <mc:AlternateContent xmlns:mc="http://schemas.openxmlformats.org/markup-compatibility/2006">
              <mc:Choice xmlns:v="urn:schemas-microsoft-com:vml" Requires="v">
                <p:oleObj name="Equation" r:id="rId3" imgW="435285" imgH="677109" progId="Equation.DSMT4">
                  <p:embed/>
                </p:oleObj>
              </mc:Choice>
              <mc:Fallback>
                <p:oleObj name="Equation" r:id="rId3" imgW="435285" imgH="677109" progId="Equation.DSMT4">
                  <p:embed/>
                  <p:pic>
                    <p:nvPicPr>
                      <p:cNvPr id="73732"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1938" y="1"/>
                        <a:ext cx="1219200" cy="149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3733" name="Picture 4" descr="s_and_p_noise_compare">
            <a:extLst>
              <a:ext uri="{FF2B5EF4-FFF2-40B4-BE49-F238E27FC236}">
                <a16:creationId xmlns:a16="http://schemas.microsoft.com/office/drawing/2014/main" id="{D18E6748-CC92-5C9A-7865-30E5ABC305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971551"/>
            <a:ext cx="7239000"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 Box 5">
            <a:extLst>
              <a:ext uri="{FF2B5EF4-FFF2-40B4-BE49-F238E27FC236}">
                <a16:creationId xmlns:a16="http://schemas.microsoft.com/office/drawing/2014/main" id="{2116FB09-D227-87D7-C15A-33C31E59D6CB}"/>
              </a:ext>
            </a:extLst>
          </p:cNvPr>
          <p:cNvSpPr txBox="1">
            <a:spLocks noChangeArrowheads="1"/>
          </p:cNvSpPr>
          <p:nvPr/>
        </p:nvSpPr>
        <p:spPr bwMode="auto">
          <a:xfrm>
            <a:off x="8216900" y="6477000"/>
            <a:ext cx="2374900"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a:solidFill>
                  <a:prstClr val="black"/>
                </a:solidFill>
              </a:rPr>
              <a:t>Slide by Steve Seitz</a:t>
            </a:r>
          </a:p>
        </p:txBody>
      </p:sp>
    </p:spTree>
    <p:extLst>
      <p:ext uri="{BB962C8B-B14F-4D97-AF65-F5344CB8AC3E}">
        <p14:creationId xmlns:p14="http://schemas.microsoft.com/office/powerpoint/2010/main" val="1296600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hays\Desktop\143 Computer Vision\slides\07\Q2NMx.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1222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DC298-E0BF-F6EE-5187-1AC2FEA82FF7}"/>
            </a:ext>
          </a:extLst>
        </p:cNvPr>
        <p:cNvGrpSpPr/>
        <p:nvPr/>
      </p:nvGrpSpPr>
      <p:grpSpPr>
        <a:xfrm>
          <a:off x="0" y="0"/>
          <a:ext cx="0" cy="0"/>
          <a:chOff x="0" y="0"/>
          <a:chExt cx="0" cy="0"/>
        </a:xfrm>
      </p:grpSpPr>
      <p:sp>
        <p:nvSpPr>
          <p:cNvPr id="1027" name="Footer Placeholder 3">
            <a:extLst>
              <a:ext uri="{FF2B5EF4-FFF2-40B4-BE49-F238E27FC236}">
                <a16:creationId xmlns:a16="http://schemas.microsoft.com/office/drawing/2014/main" id="{6E00042A-2AEC-78DF-C1CA-4EF85322A025}"/>
              </a:ext>
            </a:extLst>
          </p:cNvPr>
          <p:cNvSpPr>
            <a:spLocks noGrp="1"/>
          </p:cNvSpPr>
          <p:nvPr>
            <p:ph type="ftr" sz="quarter" idx="11"/>
          </p:nvPr>
        </p:nvSpPr>
        <p:spPr>
          <a:xfrm>
            <a:off x="1981200" y="6386514"/>
            <a:ext cx="25146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fontAlgn="base" hangingPunct="1">
              <a:spcBef>
                <a:spcPct val="0"/>
              </a:spcBef>
              <a:spcAft>
                <a:spcPct val="0"/>
              </a:spcAft>
            </a:pPr>
            <a:r>
              <a:rPr lang="en-US" altLang="en-US">
                <a:solidFill>
                  <a:prstClr val="black"/>
                </a:solidFill>
                <a:latin typeface="Gill Sans" charset="0"/>
              </a:rPr>
              <a:t>© 2006 Steve Marschner • </a:t>
            </a:r>
            <a:fld id="{3AE7C433-F137-4E4F-88B6-171194EBCF5B}" type="slidenum">
              <a:rPr lang="en-US" altLang="en-US" smtClean="0">
                <a:solidFill>
                  <a:prstClr val="black"/>
                </a:solidFill>
                <a:latin typeface="Gill Sans" charset="0"/>
              </a:rPr>
              <a:pPr algn="l" eaLnBrk="1" fontAlgn="base" hangingPunct="1">
                <a:spcBef>
                  <a:spcPct val="0"/>
                </a:spcBef>
                <a:spcAft>
                  <a:spcPct val="0"/>
                </a:spcAft>
              </a:pPr>
              <a:t>20</a:t>
            </a:fld>
            <a:endParaRPr lang="en-US" altLang="en-US">
              <a:solidFill>
                <a:prstClr val="black"/>
              </a:solidFill>
              <a:latin typeface="Gill Sans" charset="0"/>
            </a:endParaRPr>
          </a:p>
        </p:txBody>
      </p:sp>
      <p:sp>
        <p:nvSpPr>
          <p:cNvPr id="72707" name="Rectangle 2">
            <a:extLst>
              <a:ext uri="{FF2B5EF4-FFF2-40B4-BE49-F238E27FC236}">
                <a16:creationId xmlns:a16="http://schemas.microsoft.com/office/drawing/2014/main" id="{0F771BF8-B11F-15D5-F090-745FFA517F12}"/>
              </a:ext>
            </a:extLst>
          </p:cNvPr>
          <p:cNvSpPr>
            <a:spLocks noGrp="1" noChangeArrowheads="1"/>
          </p:cNvSpPr>
          <p:nvPr>
            <p:ph type="title"/>
          </p:nvPr>
        </p:nvSpPr>
        <p:spPr/>
        <p:txBody>
          <a:bodyPr/>
          <a:lstStyle/>
          <a:p>
            <a:pPr eaLnBrk="1" hangingPunct="1"/>
            <a:r>
              <a:rPr lang="en-US" altLang="en-US"/>
              <a:t>Median filters</a:t>
            </a:r>
          </a:p>
        </p:txBody>
      </p:sp>
      <p:graphicFrame>
        <p:nvGraphicFramePr>
          <p:cNvPr id="72708" name="Object 3">
            <a:extLst>
              <a:ext uri="{FF2B5EF4-FFF2-40B4-BE49-F238E27FC236}">
                <a16:creationId xmlns:a16="http://schemas.microsoft.com/office/drawing/2014/main" id="{7FC15C3C-9604-77EC-2C55-90FE2C7AB4A0}"/>
              </a:ext>
            </a:extLst>
          </p:cNvPr>
          <p:cNvGraphicFramePr>
            <a:graphicFrameLocks noChangeAspect="1"/>
          </p:cNvGraphicFramePr>
          <p:nvPr/>
        </p:nvGraphicFramePr>
        <p:xfrm>
          <a:off x="1531938" y="1"/>
          <a:ext cx="1219200" cy="149225"/>
        </p:xfrm>
        <a:graphic>
          <a:graphicData uri="http://schemas.openxmlformats.org/presentationml/2006/ole">
            <mc:AlternateContent xmlns:mc="http://schemas.openxmlformats.org/markup-compatibility/2006">
              <mc:Choice xmlns:v="urn:schemas-microsoft-com:vml" Requires="v">
                <p:oleObj name="Equation" r:id="rId3" imgW="435285" imgH="677109" progId="Equation.DSMT4">
                  <p:embed/>
                </p:oleObj>
              </mc:Choice>
              <mc:Fallback>
                <p:oleObj name="Equation" r:id="rId3" imgW="435285" imgH="677109" progId="Equation.DSMT4">
                  <p:embed/>
                  <p:pic>
                    <p:nvPicPr>
                      <p:cNvPr id="72708"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1938" y="1"/>
                        <a:ext cx="1219200" cy="149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709" name="Rectangle 4">
            <a:extLst>
              <a:ext uri="{FF2B5EF4-FFF2-40B4-BE49-F238E27FC236}">
                <a16:creationId xmlns:a16="http://schemas.microsoft.com/office/drawing/2014/main" id="{B5F98FE8-57E6-AA6E-C801-C7684C7C6229}"/>
              </a:ext>
            </a:extLst>
          </p:cNvPr>
          <p:cNvSpPr>
            <a:spLocks noGrp="1" noChangeArrowheads="1"/>
          </p:cNvSpPr>
          <p:nvPr>
            <p:ph type="body" idx="1"/>
          </p:nvPr>
        </p:nvSpPr>
        <p:spPr>
          <a:xfrm>
            <a:off x="1981200" y="1473200"/>
            <a:ext cx="8534400" cy="4649788"/>
          </a:xfrm>
          <a:noFill/>
        </p:spPr>
        <p:txBody>
          <a:bodyPr/>
          <a:lstStyle/>
          <a:p>
            <a:pPr eaLnBrk="1" hangingPunct="1"/>
            <a:r>
              <a:rPr lang="en-US" altLang="en-US" dirty="0"/>
              <a:t>A </a:t>
            </a:r>
            <a:r>
              <a:rPr lang="en-US" altLang="en-US" b="1" dirty="0"/>
              <a:t>Median Filter</a:t>
            </a:r>
            <a:r>
              <a:rPr lang="en-US" altLang="en-US" dirty="0"/>
              <a:t> operates over a window by selecting the median intensity in the window.</a:t>
            </a:r>
          </a:p>
          <a:p>
            <a:pPr eaLnBrk="1" hangingPunct="1"/>
            <a:r>
              <a:rPr lang="en-US" altLang="en-US" dirty="0"/>
              <a:t>What advantage does a median filter have over a mean filter?</a:t>
            </a:r>
          </a:p>
          <a:p>
            <a:pPr eaLnBrk="1" hangingPunct="1"/>
            <a:r>
              <a:rPr lang="en-US" altLang="en-US" dirty="0"/>
              <a:t>Is a median filter a kind of convolution?</a:t>
            </a:r>
          </a:p>
          <a:p>
            <a:pPr lvl="1" eaLnBrk="1" hangingPunct="1"/>
            <a:r>
              <a:rPr lang="en-US" altLang="en-US" dirty="0"/>
              <a:t>No!</a:t>
            </a:r>
          </a:p>
          <a:p>
            <a:pPr eaLnBrk="1" hangingPunct="1"/>
            <a:endParaRPr lang="en-US" altLang="en-US" dirty="0"/>
          </a:p>
        </p:txBody>
      </p:sp>
      <p:sp>
        <p:nvSpPr>
          <p:cNvPr id="72710" name="Text Box 5">
            <a:extLst>
              <a:ext uri="{FF2B5EF4-FFF2-40B4-BE49-F238E27FC236}">
                <a16:creationId xmlns:a16="http://schemas.microsoft.com/office/drawing/2014/main" id="{66D7F8F4-2EC3-0CEC-B24A-4AD5DBDEB097}"/>
              </a:ext>
            </a:extLst>
          </p:cNvPr>
          <p:cNvSpPr txBox="1">
            <a:spLocks noChangeArrowheads="1"/>
          </p:cNvSpPr>
          <p:nvPr/>
        </p:nvSpPr>
        <p:spPr bwMode="auto">
          <a:xfrm>
            <a:off x="8216900" y="6477000"/>
            <a:ext cx="2374900"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a:solidFill>
                  <a:prstClr val="black"/>
                </a:solidFill>
              </a:rPr>
              <a:t>Slide by Steve Seitz</a:t>
            </a:r>
          </a:p>
        </p:txBody>
      </p:sp>
    </p:spTree>
    <p:extLst>
      <p:ext uri="{BB962C8B-B14F-4D97-AF65-F5344CB8AC3E}">
        <p14:creationId xmlns:p14="http://schemas.microsoft.com/office/powerpoint/2010/main" val="1580449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3500C74-C47C-FBB1-D6BB-570F663100B3}"/>
              </a:ext>
            </a:extLst>
          </p:cNvPr>
          <p:cNvSpPr txBox="1"/>
          <p:nvPr/>
        </p:nvSpPr>
        <p:spPr>
          <a:xfrm>
            <a:off x="1524000" y="5486400"/>
            <a:ext cx="9448800" cy="1200329"/>
          </a:xfrm>
          <a:prstGeom prst="rect">
            <a:avLst/>
          </a:prstGeom>
          <a:noFill/>
        </p:spPr>
        <p:txBody>
          <a:bodyPr wrap="square">
            <a:spAutoFit/>
          </a:bodyPr>
          <a:lstStyle/>
          <a:p>
            <a:r>
              <a:rPr lang="en-US" i="1" dirty="0"/>
              <a:t>History and definition of the so-called "Sobel Operator", more appropriately named the Sobel-Feldman Operator</a:t>
            </a:r>
            <a:r>
              <a:rPr lang="en-US" dirty="0"/>
              <a:t>. ResearchGate. </a:t>
            </a:r>
            <a:r>
              <a:rPr lang="en-US" dirty="0">
                <a:hlinkClick r:id="rId2"/>
              </a:rPr>
              <a:t>https://doi.org/10.13140/RG.2.1.1912.4965</a:t>
            </a:r>
            <a:br>
              <a:rPr lang="en-US" dirty="0"/>
            </a:br>
            <a:br>
              <a:rPr lang="en-US" dirty="0"/>
            </a:br>
            <a:r>
              <a:rPr lang="en-US" dirty="0"/>
              <a:t>Duda, R. O., &amp; Hart, P. E. (1973). </a:t>
            </a:r>
            <a:r>
              <a:rPr lang="en-US" i="1" dirty="0"/>
              <a:t>Pattern classification and scene analysis</a:t>
            </a:r>
            <a:r>
              <a:rPr lang="en-US" dirty="0"/>
              <a:t>. Wiley.</a:t>
            </a:r>
          </a:p>
        </p:txBody>
      </p:sp>
      <p:sp>
        <p:nvSpPr>
          <p:cNvPr id="9" name="Title 1">
            <a:extLst>
              <a:ext uri="{FF2B5EF4-FFF2-40B4-BE49-F238E27FC236}">
                <a16:creationId xmlns:a16="http://schemas.microsoft.com/office/drawing/2014/main" id="{A3A74A0F-F4DE-DDCE-0433-E4AFBB1E3212}"/>
              </a:ext>
            </a:extLst>
          </p:cNvPr>
          <p:cNvSpPr>
            <a:spLocks noGrp="1"/>
          </p:cNvSpPr>
          <p:nvPr>
            <p:ph type="title"/>
          </p:nvPr>
        </p:nvSpPr>
        <p:spPr>
          <a:xfrm>
            <a:off x="685800" y="457200"/>
            <a:ext cx="10972800" cy="1066800"/>
          </a:xfrm>
        </p:spPr>
        <p:txBody>
          <a:bodyPr>
            <a:normAutofit fontScale="90000"/>
          </a:bodyPr>
          <a:lstStyle/>
          <a:p>
            <a:r>
              <a:rPr lang="en-US" dirty="0"/>
              <a:t>Can we do Sobel filter edge detection in a single filtering step?</a:t>
            </a:r>
          </a:p>
        </p:txBody>
      </p:sp>
    </p:spTree>
    <p:extLst>
      <p:ext uri="{BB962C8B-B14F-4D97-AF65-F5344CB8AC3E}">
        <p14:creationId xmlns:p14="http://schemas.microsoft.com/office/powerpoint/2010/main" val="1280707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dirty="0"/>
              <a:t>Sobel filters</a:t>
            </a:r>
          </a:p>
        </p:txBody>
      </p:sp>
      <p:grpSp>
        <p:nvGrpSpPr>
          <p:cNvPr id="54275" name="Group 5"/>
          <p:cNvGrpSpPr>
            <a:grpSpLocks noChangeAspect="1"/>
          </p:cNvGrpSpPr>
          <p:nvPr/>
        </p:nvGrpSpPr>
        <p:grpSpPr bwMode="auto">
          <a:xfrm>
            <a:off x="5410200" y="3200400"/>
            <a:ext cx="1390650" cy="1371600"/>
            <a:chOff x="144" y="144"/>
            <a:chExt cx="1152" cy="1136"/>
          </a:xfrm>
        </p:grpSpPr>
        <p:sp>
          <p:nvSpPr>
            <p:cNvPr id="54280"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54281"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54282"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54283"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54284"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54285"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54286"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54287"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54288"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54289"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290"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291"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292"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293"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294"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295"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296"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pic>
        <p:nvPicPr>
          <p:cNvPr id="54276" name="Picture 4" descr="C:\Documents and Settings\Derek Hoiem\My Documents\Classes\Spring10 - Computer Vision\figs\einste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3" y="1371600"/>
            <a:ext cx="36290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Picture 5" descr="C:\Documents and Settings\Derek Hoiem\My Documents\Classes\Spring10 - Computer Vision\figs\einstein_sobel_v.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8978" y="1371600"/>
            <a:ext cx="36290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Box 67"/>
          <p:cNvSpPr txBox="1">
            <a:spLocks noChangeArrowheads="1"/>
          </p:cNvSpPr>
          <p:nvPr/>
        </p:nvSpPr>
        <p:spPr bwMode="auto">
          <a:xfrm>
            <a:off x="8001003" y="6019803"/>
            <a:ext cx="20097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Vertical Edge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(absolute value)</a:t>
            </a:r>
          </a:p>
        </p:txBody>
      </p:sp>
      <p:sp>
        <p:nvSpPr>
          <p:cNvPr id="69" name="TextBox 68"/>
          <p:cNvSpPr txBox="1">
            <a:spLocks noChangeArrowheads="1"/>
          </p:cNvSpPr>
          <p:nvPr/>
        </p:nvSpPr>
        <p:spPr bwMode="auto">
          <a:xfrm>
            <a:off x="5702300" y="4648200"/>
            <a:ext cx="774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Sobel</a:t>
            </a:r>
          </a:p>
        </p:txBody>
      </p:sp>
    </p:spTree>
    <p:extLst>
      <p:ext uri="{BB962C8B-B14F-4D97-AF65-F5344CB8AC3E}">
        <p14:creationId xmlns:p14="http://schemas.microsoft.com/office/powerpoint/2010/main" val="37852037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469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ltLang="en-US" dirty="0"/>
              <a:t>Sobel filters</a:t>
            </a:r>
          </a:p>
        </p:txBody>
      </p:sp>
      <p:grpSp>
        <p:nvGrpSpPr>
          <p:cNvPr id="55299" name="Group 5"/>
          <p:cNvGrpSpPr>
            <a:grpSpLocks noChangeAspect="1"/>
          </p:cNvGrpSpPr>
          <p:nvPr/>
        </p:nvGrpSpPr>
        <p:grpSpPr bwMode="auto">
          <a:xfrm>
            <a:off x="5410200" y="3211513"/>
            <a:ext cx="1390650" cy="1371600"/>
            <a:chOff x="144" y="144"/>
            <a:chExt cx="1152" cy="1136"/>
          </a:xfrm>
        </p:grpSpPr>
        <p:sp>
          <p:nvSpPr>
            <p:cNvPr id="55304"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55305"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55306"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55307"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55308"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55309"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55310"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55311"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55312"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55313"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5314"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5315"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5316"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5317"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5318"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5319"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5320"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67" name="TextBox 66"/>
          <p:cNvSpPr txBox="1">
            <a:spLocks noChangeArrowheads="1"/>
          </p:cNvSpPr>
          <p:nvPr/>
        </p:nvSpPr>
        <p:spPr bwMode="auto">
          <a:xfrm>
            <a:off x="8001003" y="6019803"/>
            <a:ext cx="20097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Horizontal Edge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(absolute value)</a:t>
            </a:r>
          </a:p>
        </p:txBody>
      </p:sp>
      <p:pic>
        <p:nvPicPr>
          <p:cNvPr id="55301" name="Picture 4" descr="C:\Documents and Settings\Derek Hoiem\My Documents\Classes\Spring10 - Computer Vision\figs\einste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3" y="1371600"/>
            <a:ext cx="36290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87" name="Picture 3" descr="C:\Documents and Settings\Derek Hoiem\My Documents\Classes\Spring10 - Computer Vision\figs\einstein_sobel_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8978" y="1371600"/>
            <a:ext cx="36290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Box 48"/>
          <p:cNvSpPr txBox="1">
            <a:spLocks noChangeArrowheads="1"/>
          </p:cNvSpPr>
          <p:nvPr/>
        </p:nvSpPr>
        <p:spPr bwMode="auto">
          <a:xfrm>
            <a:off x="5702300" y="4659316"/>
            <a:ext cx="774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Sobel</a:t>
            </a:r>
          </a:p>
        </p:txBody>
      </p:sp>
    </p:spTree>
    <p:extLst>
      <p:ext uri="{BB962C8B-B14F-4D97-AF65-F5344CB8AC3E}">
        <p14:creationId xmlns:p14="http://schemas.microsoft.com/office/powerpoint/2010/main" val="1662401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558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4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F5BE4-A919-E05E-9C17-1826428BC0D8}"/>
              </a:ext>
            </a:extLst>
          </p:cNvPr>
          <p:cNvSpPr>
            <a:spLocks noGrp="1"/>
          </p:cNvSpPr>
          <p:nvPr>
            <p:ph type="title"/>
          </p:nvPr>
        </p:nvSpPr>
        <p:spPr/>
        <p:txBody>
          <a:bodyPr/>
          <a:lstStyle/>
          <a:p>
            <a:r>
              <a:rPr lang="en-US" dirty="0"/>
              <a:t>Sobel Filters for Edge Detection</a:t>
            </a:r>
          </a:p>
        </p:txBody>
      </p:sp>
      <p:pic>
        <p:nvPicPr>
          <p:cNvPr id="5" name="Picture 4">
            <a:extLst>
              <a:ext uri="{FF2B5EF4-FFF2-40B4-BE49-F238E27FC236}">
                <a16:creationId xmlns:a16="http://schemas.microsoft.com/office/drawing/2014/main" id="{54F0E953-C3DF-D9BE-87A6-F22B9E353143}"/>
              </a:ext>
            </a:extLst>
          </p:cNvPr>
          <p:cNvPicPr>
            <a:picLocks noChangeAspect="1"/>
          </p:cNvPicPr>
          <p:nvPr/>
        </p:nvPicPr>
        <p:blipFill>
          <a:blip r:embed="rId3"/>
          <a:stretch>
            <a:fillRect/>
          </a:stretch>
        </p:blipFill>
        <p:spPr>
          <a:xfrm>
            <a:off x="2212071" y="914400"/>
            <a:ext cx="7767858" cy="5466867"/>
          </a:xfrm>
          <a:prstGeom prst="rect">
            <a:avLst/>
          </a:prstGeom>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7AB94ECB-A252-3616-B54B-370A52C38772}"/>
              </a:ext>
            </a:extLst>
          </p:cNvPr>
          <p:cNvSpPr txBox="1"/>
          <p:nvPr/>
        </p:nvSpPr>
        <p:spPr>
          <a:xfrm>
            <a:off x="7772400" y="6457814"/>
            <a:ext cx="6095064" cy="369332"/>
          </a:xfrm>
          <a:prstGeom prst="rect">
            <a:avLst/>
          </a:prstGeom>
          <a:noFill/>
        </p:spPr>
        <p:txBody>
          <a:bodyPr wrap="square">
            <a:spAutoFit/>
          </a:bodyPr>
          <a:lstStyle/>
          <a:p>
            <a:r>
              <a:rPr lang="en-US" dirty="0"/>
              <a:t>https://ieeexplore.ieee.org/document/996</a:t>
            </a:r>
          </a:p>
        </p:txBody>
      </p:sp>
    </p:spTree>
    <p:extLst>
      <p:ext uri="{BB962C8B-B14F-4D97-AF65-F5344CB8AC3E}">
        <p14:creationId xmlns:p14="http://schemas.microsoft.com/office/powerpoint/2010/main" val="3692478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93256-DF1B-75CF-6C9B-7A9AF2995C1D}"/>
              </a:ext>
            </a:extLst>
          </p:cNvPr>
          <p:cNvSpPr>
            <a:spLocks noGrp="1"/>
          </p:cNvSpPr>
          <p:nvPr>
            <p:ph type="title"/>
          </p:nvPr>
        </p:nvSpPr>
        <p:spPr/>
        <p:txBody>
          <a:bodyPr/>
          <a:lstStyle/>
          <a:p>
            <a:endParaRPr lang="en-US" dirty="0"/>
          </a:p>
        </p:txBody>
      </p:sp>
      <p:pic>
        <p:nvPicPr>
          <p:cNvPr id="9" name="Content Placeholder 8">
            <a:extLst>
              <a:ext uri="{FF2B5EF4-FFF2-40B4-BE49-F238E27FC236}">
                <a16:creationId xmlns:a16="http://schemas.microsoft.com/office/drawing/2014/main" id="{528460D1-E3D6-FD6B-E5EA-BE81775B56B3}"/>
              </a:ext>
            </a:extLst>
          </p:cNvPr>
          <p:cNvPicPr>
            <a:picLocks noGrp="1" noChangeAspect="1"/>
          </p:cNvPicPr>
          <p:nvPr>
            <p:ph idx="1"/>
          </p:nvPr>
        </p:nvPicPr>
        <p:blipFill>
          <a:blip r:embed="rId3"/>
          <a:stretch>
            <a:fillRect/>
          </a:stretch>
        </p:blipFill>
        <p:spPr>
          <a:xfrm>
            <a:off x="6934200" y="937774"/>
            <a:ext cx="4820319" cy="2669586"/>
          </a:xfr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CB8987EB-F84B-7602-77F9-3993A977646B}"/>
              </a:ext>
            </a:extLst>
          </p:cNvPr>
          <p:cNvPicPr>
            <a:picLocks noChangeAspect="1"/>
          </p:cNvPicPr>
          <p:nvPr/>
        </p:nvPicPr>
        <p:blipFill>
          <a:blip r:embed="rId4"/>
          <a:stretch>
            <a:fillRect/>
          </a:stretch>
        </p:blipFill>
        <p:spPr>
          <a:xfrm>
            <a:off x="504206" y="914400"/>
            <a:ext cx="5558507" cy="3196004"/>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1ACDA998-1AC1-A8AF-CCD7-FD00D6E03ABE}"/>
              </a:ext>
            </a:extLst>
          </p:cNvPr>
          <p:cNvPicPr>
            <a:picLocks noChangeAspect="1"/>
          </p:cNvPicPr>
          <p:nvPr/>
        </p:nvPicPr>
        <p:blipFill>
          <a:blip r:embed="rId5"/>
          <a:stretch>
            <a:fillRect/>
          </a:stretch>
        </p:blipFill>
        <p:spPr>
          <a:xfrm>
            <a:off x="402037" y="4849611"/>
            <a:ext cx="5715000" cy="1441469"/>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541F3D63-8B89-1EE4-534D-DF553FF84719}"/>
              </a:ext>
            </a:extLst>
          </p:cNvPr>
          <p:cNvPicPr>
            <a:picLocks noChangeAspect="1"/>
          </p:cNvPicPr>
          <p:nvPr/>
        </p:nvPicPr>
        <p:blipFill>
          <a:blip r:embed="rId6"/>
          <a:stretch>
            <a:fillRect/>
          </a:stretch>
        </p:blipFill>
        <p:spPr>
          <a:xfrm>
            <a:off x="6442077" y="4130585"/>
            <a:ext cx="5500179" cy="216517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80057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BED9A-6C6E-B334-DBD8-966D8FA409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8AB55A-89BA-CFA6-FCF5-93618709A02D}"/>
              </a:ext>
            </a:extLst>
          </p:cNvPr>
          <p:cNvSpPr>
            <a:spLocks noGrp="1"/>
          </p:cNvSpPr>
          <p:nvPr>
            <p:ph type="title"/>
          </p:nvPr>
        </p:nvSpPr>
        <p:spPr>
          <a:xfrm>
            <a:off x="685800" y="457200"/>
            <a:ext cx="10972800" cy="2057400"/>
          </a:xfrm>
        </p:spPr>
        <p:txBody>
          <a:bodyPr>
            <a:normAutofit fontScale="90000"/>
          </a:bodyPr>
          <a:lstStyle/>
          <a:p>
            <a:r>
              <a:rPr lang="en-US" dirty="0"/>
              <a:t>Can we do Sobel filter edge detection in a single filtering step?</a:t>
            </a:r>
            <a:br>
              <a:rPr lang="en-US" dirty="0"/>
            </a:br>
            <a:br>
              <a:rPr lang="en-US" dirty="0"/>
            </a:br>
            <a:r>
              <a:rPr lang="en-US" dirty="0"/>
              <a:t>No.</a:t>
            </a:r>
          </a:p>
        </p:txBody>
      </p:sp>
      <p:sp>
        <p:nvSpPr>
          <p:cNvPr id="5" name="TextBox 4">
            <a:extLst>
              <a:ext uri="{FF2B5EF4-FFF2-40B4-BE49-F238E27FC236}">
                <a16:creationId xmlns:a16="http://schemas.microsoft.com/office/drawing/2014/main" id="{23ED8DFC-55FF-170B-6748-22FDDFF627F7}"/>
              </a:ext>
            </a:extLst>
          </p:cNvPr>
          <p:cNvSpPr txBox="1"/>
          <p:nvPr/>
        </p:nvSpPr>
        <p:spPr>
          <a:xfrm>
            <a:off x="1524000" y="5486400"/>
            <a:ext cx="9448800" cy="1200329"/>
          </a:xfrm>
          <a:prstGeom prst="rect">
            <a:avLst/>
          </a:prstGeom>
          <a:noFill/>
        </p:spPr>
        <p:txBody>
          <a:bodyPr wrap="square">
            <a:spAutoFit/>
          </a:bodyPr>
          <a:lstStyle/>
          <a:p>
            <a:r>
              <a:rPr lang="en-US" i="1" dirty="0"/>
              <a:t>History and definition of the so-called "Sobel Operator", more appropriately named the Sobel-Feldman Operator</a:t>
            </a:r>
            <a:r>
              <a:rPr lang="en-US" dirty="0"/>
              <a:t>. ResearchGate. </a:t>
            </a:r>
            <a:r>
              <a:rPr lang="en-US" dirty="0">
                <a:hlinkClick r:id="rId2"/>
              </a:rPr>
              <a:t>https://doi.org/10.13140/RG.2.1.1912.4965</a:t>
            </a:r>
            <a:br>
              <a:rPr lang="en-US" dirty="0"/>
            </a:br>
            <a:br>
              <a:rPr lang="en-US" dirty="0"/>
            </a:br>
            <a:r>
              <a:rPr lang="en-US" dirty="0"/>
              <a:t>Duda, R. O., &amp; Hart, P. E. (1973). </a:t>
            </a:r>
            <a:r>
              <a:rPr lang="en-US" i="1" dirty="0"/>
              <a:t>Pattern classification and scene analysis</a:t>
            </a:r>
            <a:r>
              <a:rPr lang="en-US" dirty="0"/>
              <a:t>. Wiley.</a:t>
            </a:r>
          </a:p>
        </p:txBody>
      </p:sp>
    </p:spTree>
    <p:extLst>
      <p:ext uri="{BB962C8B-B14F-4D97-AF65-F5344CB8AC3E}">
        <p14:creationId xmlns:p14="http://schemas.microsoft.com/office/powerpoint/2010/main" val="589801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dirty="0"/>
              <a:t>Review: questions</a:t>
            </a:r>
          </a:p>
        </p:txBody>
      </p:sp>
      <p:sp>
        <p:nvSpPr>
          <p:cNvPr id="25603" name="Content Placeholder 2"/>
          <p:cNvSpPr>
            <a:spLocks noGrp="1"/>
          </p:cNvSpPr>
          <p:nvPr>
            <p:ph idx="1"/>
          </p:nvPr>
        </p:nvSpPr>
        <p:spPr/>
        <p:txBody>
          <a:bodyPr/>
          <a:lstStyle/>
          <a:p>
            <a:pPr marL="514350" indent="-514350">
              <a:buFont typeface="Calibri" panose="020F0502020204030204" pitchFamily="34" charset="0"/>
              <a:buAutoNum type="arabicPeriod"/>
            </a:pPr>
            <a:r>
              <a:rPr lang="en-US" altLang="en-US" dirty="0"/>
              <a:t>Write down a 3x3 filter that returns a negative value if the average value of the 4-adjacent neighbors is less than the center and a positive value otherwise (and zero if they are the same)</a:t>
            </a:r>
          </a:p>
          <a:p>
            <a:pPr marL="514350" indent="-514350">
              <a:buFont typeface="Calibri" panose="020F0502020204030204" pitchFamily="34" charset="0"/>
              <a:buAutoNum type="arabicPeriod"/>
            </a:pPr>
            <a:endParaRPr lang="en-US" altLang="en-US" dirty="0"/>
          </a:p>
          <a:p>
            <a:pPr marL="514350" indent="-514350">
              <a:buFont typeface="Calibri" panose="020F0502020204030204" pitchFamily="34" charset="0"/>
              <a:buAutoNum type="arabicPeriod"/>
            </a:pPr>
            <a:r>
              <a:rPr lang="en-US" altLang="en-US" dirty="0"/>
              <a:t>Write down a filter that will compute the gradient in the x-direction:</a:t>
            </a:r>
          </a:p>
          <a:p>
            <a:pPr marL="514350" indent="-514350">
              <a:buNone/>
            </a:pPr>
            <a:r>
              <a:rPr lang="en-US" altLang="en-US" dirty="0"/>
              <a:t>	</a:t>
            </a:r>
            <a:r>
              <a:rPr lang="en-US" altLang="en-US" sz="2000" dirty="0" err="1">
                <a:latin typeface="Courier New" panose="02070309020205020404" pitchFamily="49" charset="0"/>
                <a:cs typeface="Courier New" panose="02070309020205020404" pitchFamily="49" charset="0"/>
              </a:rPr>
              <a:t>gradx</a:t>
            </a:r>
            <a:r>
              <a:rPr lang="en-US" altLang="en-US" sz="2000" dirty="0">
                <a:latin typeface="Courier New" panose="02070309020205020404" pitchFamily="49" charset="0"/>
                <a:cs typeface="Courier New" panose="02070309020205020404" pitchFamily="49" charset="0"/>
              </a:rPr>
              <a:t>(</a:t>
            </a:r>
            <a:r>
              <a:rPr lang="en-US" altLang="en-US" sz="2000" dirty="0" err="1">
                <a:latin typeface="Courier New" panose="02070309020205020404" pitchFamily="49" charset="0"/>
                <a:cs typeface="Courier New" panose="02070309020205020404" pitchFamily="49" charset="0"/>
              </a:rPr>
              <a:t>y,x</a:t>
            </a:r>
            <a:r>
              <a:rPr lang="en-US" altLang="en-US" sz="2000" dirty="0">
                <a:latin typeface="Courier New" panose="02070309020205020404" pitchFamily="49" charset="0"/>
                <a:cs typeface="Courier New" panose="02070309020205020404" pitchFamily="49" charset="0"/>
              </a:rPr>
              <a:t>) = </a:t>
            </a:r>
            <a:r>
              <a:rPr lang="en-US" altLang="en-US" sz="2000" dirty="0" err="1">
                <a:latin typeface="Courier New" panose="02070309020205020404" pitchFamily="49" charset="0"/>
                <a:cs typeface="Courier New" panose="02070309020205020404" pitchFamily="49" charset="0"/>
              </a:rPr>
              <a:t>im</a:t>
            </a:r>
            <a:r>
              <a:rPr lang="en-US" altLang="en-US" sz="2000" dirty="0">
                <a:latin typeface="Courier New" panose="02070309020205020404" pitchFamily="49" charset="0"/>
                <a:cs typeface="Courier New" panose="02070309020205020404" pitchFamily="49" charset="0"/>
              </a:rPr>
              <a:t>(y,x+1)-</a:t>
            </a:r>
            <a:r>
              <a:rPr lang="en-US" altLang="en-US" sz="2000" dirty="0" err="1">
                <a:latin typeface="Courier New" panose="02070309020205020404" pitchFamily="49" charset="0"/>
                <a:cs typeface="Courier New" panose="02070309020205020404" pitchFamily="49" charset="0"/>
              </a:rPr>
              <a:t>im</a:t>
            </a:r>
            <a:r>
              <a:rPr lang="en-US" altLang="en-US" sz="2000" dirty="0">
                <a:latin typeface="Courier New" panose="02070309020205020404" pitchFamily="49" charset="0"/>
                <a:cs typeface="Courier New" panose="02070309020205020404" pitchFamily="49" charset="0"/>
              </a:rPr>
              <a:t>(</a:t>
            </a:r>
            <a:r>
              <a:rPr lang="en-US" altLang="en-US" sz="2000" dirty="0" err="1">
                <a:latin typeface="Courier New" panose="02070309020205020404" pitchFamily="49" charset="0"/>
                <a:cs typeface="Courier New" panose="02070309020205020404" pitchFamily="49" charset="0"/>
              </a:rPr>
              <a:t>y,x</a:t>
            </a:r>
            <a:r>
              <a:rPr lang="en-US" altLang="en-US" sz="2000" dirty="0">
                <a:latin typeface="Courier New" panose="02070309020205020404" pitchFamily="49" charset="0"/>
                <a:cs typeface="Courier New" panose="02070309020205020404" pitchFamily="49" charset="0"/>
              </a:rPr>
              <a:t>) for each x, y</a:t>
            </a:r>
          </a:p>
          <a:p>
            <a:pPr marL="514350" indent="-514350">
              <a:buNone/>
            </a:pPr>
            <a:r>
              <a:rPr lang="en-US" altLang="en-US" sz="2000" dirty="0">
                <a:latin typeface="Courier New" panose="02070309020205020404" pitchFamily="49" charset="0"/>
                <a:cs typeface="Courier New" panose="02070309020205020404" pitchFamily="49" charset="0"/>
              </a:rPr>
              <a:t>	</a:t>
            </a:r>
            <a:endParaRPr lang="en-US" altLang="en-US" dirty="0"/>
          </a:p>
        </p:txBody>
      </p:sp>
      <p:sp>
        <p:nvSpPr>
          <p:cNvPr id="4" name="TextBox 3"/>
          <p:cNvSpPr txBox="1"/>
          <p:nvPr/>
        </p:nvSpPr>
        <p:spPr>
          <a:xfrm>
            <a:off x="9466264" y="6550026"/>
            <a:ext cx="1201737" cy="307975"/>
          </a:xfrm>
          <a:prstGeom prst="rect">
            <a:avLst/>
          </a:prstGeom>
          <a:noFill/>
        </p:spPr>
        <p:txBody>
          <a:bodyPr wrap="none">
            <a:spAutoFit/>
          </a:bodyPr>
          <a:lstStyle/>
          <a:p>
            <a:pPr>
              <a:defRPr/>
            </a:pPr>
            <a:r>
              <a:rPr lang="en-US" sz="1400" dirty="0">
                <a:solidFill>
                  <a:prstClr val="white">
                    <a:lumMod val="50000"/>
                  </a:prstClr>
                </a:solidFill>
                <a:cs typeface="Arial" panose="020B0604020202020204" pitchFamily="34" charset="0"/>
              </a:rPr>
              <a:t>Slide: </a:t>
            </a:r>
            <a:r>
              <a:rPr lang="en-US" sz="1400" dirty="0" err="1">
                <a:solidFill>
                  <a:prstClr val="white">
                    <a:lumMod val="50000"/>
                  </a:prstClr>
                </a:solidFill>
                <a:cs typeface="Arial" panose="020B0604020202020204" pitchFamily="34" charset="0"/>
              </a:rPr>
              <a:t>Hoiem</a:t>
            </a:r>
            <a:endParaRPr lang="en-US" sz="14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4244947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84459-CA85-0B84-0AED-BB5AFDB32C6E}"/>
              </a:ext>
            </a:extLst>
          </p:cNvPr>
          <p:cNvSpPr>
            <a:spLocks noGrp="1"/>
          </p:cNvSpPr>
          <p:nvPr>
            <p:ph type="title"/>
          </p:nvPr>
        </p:nvSpPr>
        <p:spPr/>
        <p:txBody>
          <a:bodyPr/>
          <a:lstStyle/>
          <a:p>
            <a:r>
              <a:rPr lang="en-US" dirty="0"/>
              <a:t>Discrete Laplacian Filter Demo</a:t>
            </a:r>
          </a:p>
        </p:txBody>
      </p:sp>
      <p:grpSp>
        <p:nvGrpSpPr>
          <p:cNvPr id="4" name="Group 5">
            <a:extLst>
              <a:ext uri="{FF2B5EF4-FFF2-40B4-BE49-F238E27FC236}">
                <a16:creationId xmlns:a16="http://schemas.microsoft.com/office/drawing/2014/main" id="{61CC8999-7D92-B500-67E8-8D7950A961F5}"/>
              </a:ext>
            </a:extLst>
          </p:cNvPr>
          <p:cNvGrpSpPr>
            <a:grpSpLocks noChangeAspect="1"/>
          </p:cNvGrpSpPr>
          <p:nvPr/>
        </p:nvGrpSpPr>
        <p:grpSpPr bwMode="auto">
          <a:xfrm>
            <a:off x="5410200" y="3211513"/>
            <a:ext cx="1390650" cy="1371600"/>
            <a:chOff x="144" y="144"/>
            <a:chExt cx="1152" cy="1136"/>
          </a:xfrm>
        </p:grpSpPr>
        <p:sp>
          <p:nvSpPr>
            <p:cNvPr id="5" name="Rectangle 6">
              <a:extLst>
                <a:ext uri="{FF2B5EF4-FFF2-40B4-BE49-F238E27FC236}">
                  <a16:creationId xmlns:a16="http://schemas.microsoft.com/office/drawing/2014/main" id="{746A4053-F414-743F-2F6C-8E1ADF9BD790}"/>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000" dirty="0">
                  <a:solidFill>
                    <a:prstClr val="black"/>
                  </a:solidFill>
                </a:rPr>
                <a:t>0</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7">
              <a:extLst>
                <a:ext uri="{FF2B5EF4-FFF2-40B4-BE49-F238E27FC236}">
                  <a16:creationId xmlns:a16="http://schemas.microsoft.com/office/drawing/2014/main" id="{16AEDCE9-87D9-C0E2-E862-6AA3D096528E}"/>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000" dirty="0">
                  <a:solidFill>
                    <a:prstClr val="black"/>
                  </a:solidFill>
                </a:rPr>
                <a:t>1</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8">
              <a:extLst>
                <a:ext uri="{FF2B5EF4-FFF2-40B4-BE49-F238E27FC236}">
                  <a16:creationId xmlns:a16="http://schemas.microsoft.com/office/drawing/2014/main" id="{829C3B8A-F123-8E3F-A3A5-7340F20E7CA7}"/>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000" dirty="0">
                  <a:solidFill>
                    <a:prstClr val="black"/>
                  </a:solidFill>
                </a:rPr>
                <a:t>0</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ectangle 9">
              <a:extLst>
                <a:ext uri="{FF2B5EF4-FFF2-40B4-BE49-F238E27FC236}">
                  <a16:creationId xmlns:a16="http://schemas.microsoft.com/office/drawing/2014/main" id="{FA1F0086-71B8-A6F4-7E64-8FCECE856BF5}"/>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9" name="Rectangle 10">
              <a:extLst>
                <a:ext uri="{FF2B5EF4-FFF2-40B4-BE49-F238E27FC236}">
                  <a16:creationId xmlns:a16="http://schemas.microsoft.com/office/drawing/2014/main" id="{5502FCEE-733B-7709-B775-8DC684E63C30}"/>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a:t>
              </a:r>
            </a:p>
          </p:txBody>
        </p:sp>
        <p:sp>
          <p:nvSpPr>
            <p:cNvPr id="10" name="Rectangle 11">
              <a:extLst>
                <a:ext uri="{FF2B5EF4-FFF2-40B4-BE49-F238E27FC236}">
                  <a16:creationId xmlns:a16="http://schemas.microsoft.com/office/drawing/2014/main" id="{8218BDF8-25E9-5289-889F-D059B6810DB1}"/>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000" dirty="0">
                  <a:solidFill>
                    <a:prstClr val="black"/>
                  </a:solidFill>
                </a:rPr>
                <a:t>1</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Rectangle 12">
              <a:extLst>
                <a:ext uri="{FF2B5EF4-FFF2-40B4-BE49-F238E27FC236}">
                  <a16:creationId xmlns:a16="http://schemas.microsoft.com/office/drawing/2014/main" id="{03F551B2-7063-4FE7-1264-8DFD0AAEFFAA}"/>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000" dirty="0">
                  <a:solidFill>
                    <a:prstClr val="black"/>
                  </a:solidFill>
                </a:rPr>
                <a:t>0</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Rectangle 13">
              <a:extLst>
                <a:ext uri="{FF2B5EF4-FFF2-40B4-BE49-F238E27FC236}">
                  <a16:creationId xmlns:a16="http://schemas.microsoft.com/office/drawing/2014/main" id="{4DF32B53-CA0C-9624-1FCD-004374FD6C3E}"/>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000" dirty="0">
                  <a:solidFill>
                    <a:prstClr val="black"/>
                  </a:solidFill>
                </a:rPr>
                <a:t>1</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ectangle 14">
              <a:extLst>
                <a:ext uri="{FF2B5EF4-FFF2-40B4-BE49-F238E27FC236}">
                  <a16:creationId xmlns:a16="http://schemas.microsoft.com/office/drawing/2014/main" id="{42C3C7A9-810D-7349-6E38-6801FCA284A8}"/>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000" dirty="0">
                  <a:solidFill>
                    <a:prstClr val="black"/>
                  </a:solidFill>
                </a:rPr>
                <a:t>0</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Line 15">
              <a:extLst>
                <a:ext uri="{FF2B5EF4-FFF2-40B4-BE49-F238E27FC236}">
                  <a16:creationId xmlns:a16="http://schemas.microsoft.com/office/drawing/2014/main" id="{467DE9B4-A45B-EF95-8D07-8E054619D90F}"/>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Line 16">
              <a:extLst>
                <a:ext uri="{FF2B5EF4-FFF2-40B4-BE49-F238E27FC236}">
                  <a16:creationId xmlns:a16="http://schemas.microsoft.com/office/drawing/2014/main" id="{A9DFA25E-9E07-844A-4685-7A4E5432B3B6}"/>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Line 17">
              <a:extLst>
                <a:ext uri="{FF2B5EF4-FFF2-40B4-BE49-F238E27FC236}">
                  <a16:creationId xmlns:a16="http://schemas.microsoft.com/office/drawing/2014/main" id="{5E6B2DCD-00C2-66C7-E645-E207544C1CB9}"/>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Line 18">
              <a:extLst>
                <a:ext uri="{FF2B5EF4-FFF2-40B4-BE49-F238E27FC236}">
                  <a16:creationId xmlns:a16="http://schemas.microsoft.com/office/drawing/2014/main" id="{B9F5DDE1-9C1C-E259-36FF-8D3955DC5563}"/>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Line 19">
              <a:extLst>
                <a:ext uri="{FF2B5EF4-FFF2-40B4-BE49-F238E27FC236}">
                  <a16:creationId xmlns:a16="http://schemas.microsoft.com/office/drawing/2014/main" id="{90E45E5A-A6C7-EA45-F9CA-18368FE878E2}"/>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Line 20">
              <a:extLst>
                <a:ext uri="{FF2B5EF4-FFF2-40B4-BE49-F238E27FC236}">
                  <a16:creationId xmlns:a16="http://schemas.microsoft.com/office/drawing/2014/main" id="{8A4697B6-2D26-1690-5473-91E4C2997D1D}"/>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Line 21">
              <a:extLst>
                <a:ext uri="{FF2B5EF4-FFF2-40B4-BE49-F238E27FC236}">
                  <a16:creationId xmlns:a16="http://schemas.microsoft.com/office/drawing/2014/main" id="{04A471A2-008F-7DA2-A890-73EA5DF68163}"/>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Line 22">
              <a:extLst>
                <a:ext uri="{FF2B5EF4-FFF2-40B4-BE49-F238E27FC236}">
                  <a16:creationId xmlns:a16="http://schemas.microsoft.com/office/drawing/2014/main" id="{8C071769-7902-5770-C846-7AF5877AE05C}"/>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22" name="TextBox 21">
            <a:extLst>
              <a:ext uri="{FF2B5EF4-FFF2-40B4-BE49-F238E27FC236}">
                <a16:creationId xmlns:a16="http://schemas.microsoft.com/office/drawing/2014/main" id="{E862CE4A-0CF2-CC68-6A67-2B899718B6E1}"/>
              </a:ext>
            </a:extLst>
          </p:cNvPr>
          <p:cNvSpPr txBox="1">
            <a:spLocks noChangeArrowheads="1"/>
          </p:cNvSpPr>
          <p:nvPr/>
        </p:nvSpPr>
        <p:spPr bwMode="auto">
          <a:xfrm>
            <a:off x="5519467" y="4668314"/>
            <a:ext cx="11721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Laplacian</a:t>
            </a:r>
          </a:p>
        </p:txBody>
      </p:sp>
    </p:spTree>
    <p:extLst>
      <p:ext uri="{BB962C8B-B14F-4D97-AF65-F5344CB8AC3E}">
        <p14:creationId xmlns:p14="http://schemas.microsoft.com/office/powerpoint/2010/main" val="4042984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US" altLang="en-US" dirty="0"/>
              <a:t>Thinking in Frequency</a:t>
            </a:r>
          </a:p>
        </p:txBody>
      </p:sp>
      <p:sp>
        <p:nvSpPr>
          <p:cNvPr id="78851" name="Content Placeholder 2"/>
          <p:cNvSpPr>
            <a:spLocks noGrp="1"/>
          </p:cNvSpPr>
          <p:nvPr>
            <p:ph idx="1"/>
          </p:nvPr>
        </p:nvSpPr>
        <p:spPr/>
        <p:txBody>
          <a:bodyPr/>
          <a:lstStyle/>
          <a:p>
            <a:endParaRPr lang="en-US" altLang="en-US"/>
          </a:p>
        </p:txBody>
      </p:sp>
      <p:pic>
        <p:nvPicPr>
          <p:cNvPr id="78852" name="Picture 6" descr="http://www.cs.brown.edu/courses/csci1950-g/results/final/spotaszn/images/dal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819400"/>
            <a:ext cx="1384300"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924800" y="6550026"/>
            <a:ext cx="2743200" cy="307975"/>
          </a:xfrm>
          <a:prstGeom prst="rect">
            <a:avLst/>
          </a:prstGeom>
          <a:noFill/>
        </p:spPr>
        <p:txBody>
          <a:bodyPr wrap="none">
            <a:spAutoFit/>
          </a:bodyPr>
          <a:lstStyle/>
          <a:p>
            <a:pPr>
              <a:defRPr/>
            </a:pPr>
            <a:r>
              <a:rPr lang="en-US" sz="1400" dirty="0">
                <a:solidFill>
                  <a:prstClr val="white">
                    <a:lumMod val="50000"/>
                  </a:prstClr>
                </a:solidFill>
                <a:cs typeface="Arial" panose="020B0604020202020204" pitchFamily="34" charset="0"/>
              </a:rPr>
              <a:t>Slides: </a:t>
            </a:r>
            <a:r>
              <a:rPr lang="en-US" sz="1400" dirty="0" err="1">
                <a:solidFill>
                  <a:prstClr val="white">
                    <a:lumMod val="50000"/>
                  </a:prstClr>
                </a:solidFill>
                <a:cs typeface="Arial" panose="020B0604020202020204" pitchFamily="34" charset="0"/>
              </a:rPr>
              <a:t>Hoiem</a:t>
            </a:r>
            <a:r>
              <a:rPr lang="en-US" sz="1400" dirty="0">
                <a:solidFill>
                  <a:prstClr val="white">
                    <a:lumMod val="50000"/>
                  </a:prstClr>
                </a:solidFill>
                <a:cs typeface="Arial" panose="020B0604020202020204" pitchFamily="34" charset="0"/>
              </a:rPr>
              <a:t>, </a:t>
            </a:r>
            <a:r>
              <a:rPr lang="en-US" sz="1400" dirty="0" err="1">
                <a:solidFill>
                  <a:prstClr val="white">
                    <a:lumMod val="50000"/>
                  </a:prstClr>
                </a:solidFill>
                <a:cs typeface="Arial" panose="020B0604020202020204" pitchFamily="34" charset="0"/>
              </a:rPr>
              <a:t>Efros</a:t>
            </a:r>
            <a:r>
              <a:rPr lang="en-US" sz="1400" dirty="0">
                <a:solidFill>
                  <a:prstClr val="white">
                    <a:lumMod val="50000"/>
                  </a:prstClr>
                </a:solidFill>
                <a:cs typeface="Arial" panose="020B0604020202020204" pitchFamily="34" charset="0"/>
              </a:rPr>
              <a:t>, and others</a:t>
            </a:r>
          </a:p>
        </p:txBody>
      </p:sp>
    </p:spTree>
    <p:extLst>
      <p:ext uri="{BB962C8B-B14F-4D97-AF65-F5344CB8AC3E}">
        <p14:creationId xmlns:p14="http://schemas.microsoft.com/office/powerpoint/2010/main" val="396065151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451D-3087-AB1E-027B-6D752F1EB49B}"/>
            </a:ext>
          </a:extLst>
        </p:cNvPr>
        <p:cNvGrpSpPr/>
        <p:nvPr/>
      </p:nvGrpSpPr>
      <p:grpSpPr>
        <a:xfrm>
          <a:off x="0" y="0"/>
          <a:ext cx="0" cy="0"/>
          <a:chOff x="0" y="0"/>
          <a:chExt cx="0" cy="0"/>
        </a:xfrm>
      </p:grpSpPr>
      <p:pic>
        <p:nvPicPr>
          <p:cNvPr id="10242" name="Picture 2" descr="C:\Users\hays\Desktop\143 Computer Vision\slides\07\Q2NMx.gif">
            <a:extLst>
              <a:ext uri="{FF2B5EF4-FFF2-40B4-BE49-F238E27FC236}">
                <a16:creationId xmlns:a16="http://schemas.microsoft.com/office/drawing/2014/main" id="{B5E5D986-F852-71A8-12B6-737FB24121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0"/>
            <a:ext cx="12192000" cy="121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3851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dirty="0"/>
              <a:t>This section</a:t>
            </a:r>
          </a:p>
        </p:txBody>
      </p:sp>
      <p:sp>
        <p:nvSpPr>
          <p:cNvPr id="29699" name="Content Placeholder 2"/>
          <p:cNvSpPr>
            <a:spLocks noGrp="1"/>
          </p:cNvSpPr>
          <p:nvPr>
            <p:ph idx="1"/>
          </p:nvPr>
        </p:nvSpPr>
        <p:spPr/>
        <p:txBody>
          <a:bodyPr/>
          <a:lstStyle/>
          <a:p>
            <a:endParaRPr lang="en-US" altLang="en-US" dirty="0"/>
          </a:p>
          <a:p>
            <a:r>
              <a:rPr lang="en-US" altLang="en-US" dirty="0"/>
              <a:t>Fourier transform and frequency domain</a:t>
            </a:r>
          </a:p>
          <a:p>
            <a:pPr lvl="1"/>
            <a:r>
              <a:rPr lang="en-US" altLang="en-US" dirty="0"/>
              <a:t>Frequency view of filtering</a:t>
            </a:r>
          </a:p>
          <a:p>
            <a:r>
              <a:rPr lang="en-US" altLang="en-US" dirty="0"/>
              <a:t>Reminder: Read your textbook</a:t>
            </a:r>
          </a:p>
          <a:p>
            <a:pPr lvl="1"/>
            <a:r>
              <a:rPr lang="en-US" altLang="en-US" dirty="0"/>
              <a:t>Today’s lecture covers material in 3.4</a:t>
            </a:r>
          </a:p>
        </p:txBody>
      </p:sp>
      <p:sp>
        <p:nvSpPr>
          <p:cNvPr id="4" name="TextBox 3"/>
          <p:cNvSpPr txBox="1"/>
          <p:nvPr/>
        </p:nvSpPr>
        <p:spPr>
          <a:xfrm>
            <a:off x="9466264" y="6550026"/>
            <a:ext cx="1201737" cy="307975"/>
          </a:xfrm>
          <a:prstGeom prst="rect">
            <a:avLst/>
          </a:prstGeom>
          <a:noFill/>
        </p:spPr>
        <p:txBody>
          <a:bodyPr wrap="none">
            <a:spAutoFit/>
          </a:bodyPr>
          <a:lstStyle/>
          <a:p>
            <a:pPr>
              <a:defRPr/>
            </a:pPr>
            <a:r>
              <a:rPr lang="en-US" sz="1400" dirty="0">
                <a:solidFill>
                  <a:prstClr val="white">
                    <a:lumMod val="50000"/>
                  </a:prstClr>
                </a:solidFill>
                <a:cs typeface="Arial" panose="020B0604020202020204" pitchFamily="34" charset="0"/>
              </a:rPr>
              <a:t>Slide: </a:t>
            </a:r>
            <a:r>
              <a:rPr lang="en-US" sz="1400" dirty="0" err="1">
                <a:solidFill>
                  <a:prstClr val="white">
                    <a:lumMod val="50000"/>
                  </a:prstClr>
                </a:solidFill>
                <a:cs typeface="Arial" panose="020B0604020202020204" pitchFamily="34" charset="0"/>
              </a:rPr>
              <a:t>Hoiem</a:t>
            </a:r>
            <a:endParaRPr lang="en-US" sz="14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3265825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533401"/>
            <a:ext cx="8229600" cy="5135563"/>
          </a:xfrm>
        </p:spPr>
        <p:txBody>
          <a:bodyPr/>
          <a:lstStyle/>
          <a:p>
            <a:pPr marL="0">
              <a:buNone/>
              <a:defRPr/>
            </a:pPr>
            <a:r>
              <a:rPr lang="en-US" b="1" dirty="0">
                <a:solidFill>
                  <a:schemeClr val="tx2">
                    <a:lumMod val="75000"/>
                  </a:schemeClr>
                </a:solidFill>
              </a:rPr>
              <a:t>Why does the Gaussian give a nice smooth image, but the square filter give edgy artifacts?</a:t>
            </a:r>
          </a:p>
        </p:txBody>
      </p:sp>
      <p:pic>
        <p:nvPicPr>
          <p:cNvPr id="3072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36220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1981200"/>
            <a:ext cx="3175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236220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1981200"/>
            <a:ext cx="3175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7" name="TextBox 7"/>
          <p:cNvSpPr txBox="1">
            <a:spLocks noChangeArrowheads="1"/>
          </p:cNvSpPr>
          <p:nvPr/>
        </p:nvSpPr>
        <p:spPr bwMode="auto">
          <a:xfrm>
            <a:off x="1524001" y="1981200"/>
            <a:ext cx="115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prstClr val="black"/>
                </a:solidFill>
                <a:latin typeface="Arial" panose="020B0604020202020204" pitchFamily="34" charset="0"/>
                <a:cs typeface="Arial" panose="020B0604020202020204" pitchFamily="34" charset="0"/>
              </a:rPr>
              <a:t>Gaussian</a:t>
            </a:r>
          </a:p>
        </p:txBody>
      </p:sp>
      <p:sp>
        <p:nvSpPr>
          <p:cNvPr id="30728" name="TextBox 8"/>
          <p:cNvSpPr txBox="1">
            <a:spLocks noChangeArrowheads="1"/>
          </p:cNvSpPr>
          <p:nvPr/>
        </p:nvSpPr>
        <p:spPr bwMode="auto">
          <a:xfrm>
            <a:off x="6172201" y="1981200"/>
            <a:ext cx="1082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prstClr val="black"/>
                </a:solidFill>
                <a:latin typeface="Arial" panose="020B0604020202020204" pitchFamily="34" charset="0"/>
                <a:cs typeface="Arial" panose="020B0604020202020204" pitchFamily="34" charset="0"/>
              </a:rPr>
              <a:t>Box filter</a:t>
            </a:r>
          </a:p>
        </p:txBody>
      </p:sp>
    </p:spTree>
    <p:extLst>
      <p:ext uri="{BB962C8B-B14F-4D97-AF65-F5344CB8AC3E}">
        <p14:creationId xmlns:p14="http://schemas.microsoft.com/office/powerpoint/2010/main" val="6173947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85801"/>
            <a:ext cx="8229600" cy="4906963"/>
          </a:xfrm>
        </p:spPr>
        <p:txBody>
          <a:bodyPr/>
          <a:lstStyle/>
          <a:p>
            <a:pPr marL="0">
              <a:buNone/>
              <a:defRPr/>
            </a:pPr>
            <a:r>
              <a:rPr lang="en-US" b="1" dirty="0">
                <a:solidFill>
                  <a:schemeClr val="tx2">
                    <a:lumMod val="75000"/>
                  </a:schemeClr>
                </a:solidFill>
              </a:rPr>
              <a:t>Why does a lower resolution image still make sense to us?  What do we lose?</a:t>
            </a:r>
          </a:p>
        </p:txBody>
      </p:sp>
      <p:sp>
        <p:nvSpPr>
          <p:cNvPr id="17" name="Right Arrow 16"/>
          <p:cNvSpPr/>
          <p:nvPr/>
        </p:nvSpPr>
        <p:spPr>
          <a:xfrm>
            <a:off x="7010400" y="4191000"/>
            <a:ext cx="6096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7892" name="TextBox 18"/>
          <p:cNvSpPr txBox="1">
            <a:spLocks noChangeArrowheads="1"/>
          </p:cNvSpPr>
          <p:nvPr/>
        </p:nvSpPr>
        <p:spPr bwMode="auto">
          <a:xfrm>
            <a:off x="4495801" y="6550026"/>
            <a:ext cx="4721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prstClr val="black"/>
                </a:solidFill>
                <a:latin typeface="Arial" panose="020B0604020202020204" pitchFamily="34" charset="0"/>
                <a:cs typeface="Arial" panose="020B0604020202020204" pitchFamily="34" charset="0"/>
              </a:rPr>
              <a:t>Image: </a:t>
            </a:r>
            <a:r>
              <a:rPr lang="en-US" altLang="en-US" sz="1400">
                <a:solidFill>
                  <a:prstClr val="black"/>
                </a:solidFill>
                <a:latin typeface="Arial" panose="020B0604020202020204" pitchFamily="34" charset="0"/>
                <a:cs typeface="Arial" panose="020B0604020202020204" pitchFamily="34" charset="0"/>
                <a:hlinkClick r:id="rId2"/>
              </a:rPr>
              <a:t>http://www.flickr.com/photos/igorms/136916757/ </a:t>
            </a:r>
            <a:endParaRPr lang="en-US" altLang="en-US" sz="1400">
              <a:solidFill>
                <a:prstClr val="black"/>
              </a:solidFill>
              <a:latin typeface="Arial" panose="020B0604020202020204" pitchFamily="34" charset="0"/>
              <a:cs typeface="Arial" panose="020B0604020202020204" pitchFamily="34" charset="0"/>
            </a:endParaRPr>
          </a:p>
        </p:txBody>
      </p:sp>
      <p:pic>
        <p:nvPicPr>
          <p:cNvPr id="37893" name="Picture 4" descr="http://farm1.static.flickr.com/47/136916757_8237b4a9f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667000"/>
            <a:ext cx="47625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4" descr="http://farm1.static.flickr.com/47/136916757_8237b4a9f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3657600"/>
            <a:ext cx="2008188"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9466264" y="6550026"/>
            <a:ext cx="1201737" cy="307975"/>
          </a:xfrm>
          <a:prstGeom prst="rect">
            <a:avLst/>
          </a:prstGeom>
          <a:noFill/>
        </p:spPr>
        <p:txBody>
          <a:bodyPr wrap="none">
            <a:spAutoFit/>
          </a:bodyPr>
          <a:lstStyle/>
          <a:p>
            <a:pPr>
              <a:defRPr/>
            </a:pPr>
            <a:r>
              <a:rPr lang="en-US" sz="1400" dirty="0">
                <a:solidFill>
                  <a:prstClr val="white">
                    <a:lumMod val="50000"/>
                  </a:prstClr>
                </a:solidFill>
                <a:cs typeface="Arial" panose="020B0604020202020204" pitchFamily="34" charset="0"/>
              </a:rPr>
              <a:t>Slide: </a:t>
            </a:r>
            <a:r>
              <a:rPr lang="en-US" sz="1400" dirty="0" err="1">
                <a:solidFill>
                  <a:prstClr val="white">
                    <a:lumMod val="50000"/>
                  </a:prstClr>
                </a:solidFill>
                <a:cs typeface="Arial" panose="020B0604020202020204" pitchFamily="34" charset="0"/>
              </a:rPr>
              <a:t>Hoiem</a:t>
            </a:r>
            <a:endParaRPr lang="en-US" sz="14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248487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ltLang="en-US"/>
              <a:t>Thinking in terms of frequency</a:t>
            </a:r>
          </a:p>
        </p:txBody>
      </p:sp>
      <p:sp>
        <p:nvSpPr>
          <p:cNvPr id="39939" name="Content Placeholder 2"/>
          <p:cNvSpPr>
            <a:spLocks noGrp="1"/>
          </p:cNvSpPr>
          <p:nvPr>
            <p:ph idx="1"/>
          </p:nvPr>
        </p:nvSpPr>
        <p:spPr/>
        <p:txBody>
          <a:bodyPr/>
          <a:lstStyle/>
          <a:p>
            <a:pPr>
              <a:buFont typeface="Arial" panose="020B0604020202020204" pitchFamily="34" charset="0"/>
              <a:buNone/>
            </a:pPr>
            <a:endParaRPr lang="en-US" altLang="en-US"/>
          </a:p>
        </p:txBody>
      </p:sp>
    </p:spTree>
    <p:extLst>
      <p:ext uri="{BB962C8B-B14F-4D97-AF65-F5344CB8AC3E}">
        <p14:creationId xmlns:p14="http://schemas.microsoft.com/office/powerpoint/2010/main" val="200016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Change of Basis</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600023" y="914400"/>
            <a:ext cx="6991953" cy="5929300"/>
          </a:xfrm>
          <a:prstGeom prst="rect">
            <a:avLst/>
          </a:prstGeom>
        </p:spPr>
      </p:pic>
    </p:spTree>
    <p:extLst>
      <p:ext uri="{BB962C8B-B14F-4D97-AF65-F5344CB8AC3E}">
        <p14:creationId xmlns:p14="http://schemas.microsoft.com/office/powerpoint/2010/main" val="2132903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Change of Basis</a:t>
            </a:r>
          </a:p>
        </p:txBody>
      </p:sp>
      <p:sp>
        <p:nvSpPr>
          <p:cNvPr id="5" name="Content Placeholder 2"/>
          <p:cNvSpPr>
            <a:spLocks noGrp="1"/>
          </p:cNvSpPr>
          <p:nvPr>
            <p:ph idx="1"/>
          </p:nvPr>
        </p:nvSpPr>
        <p:spPr>
          <a:xfrm>
            <a:off x="990600" y="917713"/>
            <a:ext cx="8229600" cy="4373563"/>
          </a:xfrm>
        </p:spPr>
        <p:txBody>
          <a:bodyPr/>
          <a:lstStyle/>
          <a:p>
            <a:pPr marL="0" eaLnBrk="1" hangingPunct="1">
              <a:buNone/>
              <a:defRPr/>
            </a:pPr>
            <a:r>
              <a:rPr lang="en-US" b="1" dirty="0">
                <a:solidFill>
                  <a:schemeClr val="tx2">
                    <a:lumMod val="75000"/>
                  </a:schemeClr>
                </a:solidFill>
              </a:rPr>
              <a:t>For vectors and for image patches</a:t>
            </a:r>
          </a:p>
        </p:txBody>
      </p:sp>
    </p:spTree>
    <p:extLst>
      <p:ext uri="{BB962C8B-B14F-4D97-AF65-F5344CB8AC3E}">
        <p14:creationId xmlns:p14="http://schemas.microsoft.com/office/powerpoint/2010/main" val="23608370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600201"/>
            <a:ext cx="8229600" cy="4373563"/>
          </a:xfrm>
        </p:spPr>
        <p:txBody>
          <a:bodyPr/>
          <a:lstStyle/>
          <a:p>
            <a:pPr marL="0" eaLnBrk="1" hangingPunct="1">
              <a:buNone/>
              <a:defRPr/>
            </a:pPr>
            <a:r>
              <a:rPr lang="en-US" b="1" dirty="0">
                <a:solidFill>
                  <a:schemeClr val="tx2">
                    <a:lumMod val="75000"/>
                  </a:schemeClr>
                </a:solidFill>
              </a:rPr>
              <a:t>How is it that a 4MP image can be compressed to a few hundred KB without a noticeable change?</a:t>
            </a:r>
          </a:p>
        </p:txBody>
      </p:sp>
      <p:sp>
        <p:nvSpPr>
          <p:cNvPr id="50179" name="Title 4"/>
          <p:cNvSpPr>
            <a:spLocks noGrp="1"/>
          </p:cNvSpPr>
          <p:nvPr>
            <p:ph type="title"/>
          </p:nvPr>
        </p:nvSpPr>
        <p:spPr/>
        <p:txBody>
          <a:bodyPr/>
          <a:lstStyle/>
          <a:p>
            <a:pPr eaLnBrk="1" hangingPunct="1"/>
            <a:r>
              <a:rPr lang="en-US" altLang="en-US" dirty="0"/>
              <a:t>Related concept: Image Compression</a:t>
            </a:r>
          </a:p>
        </p:txBody>
      </p:sp>
    </p:spTree>
    <p:extLst>
      <p:ext uri="{BB962C8B-B14F-4D97-AF65-F5344CB8AC3E}">
        <p14:creationId xmlns:p14="http://schemas.microsoft.com/office/powerpoint/2010/main" val="223771920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209800" y="76200"/>
            <a:ext cx="8229600" cy="838200"/>
          </a:xfrm>
        </p:spPr>
        <p:txBody>
          <a:bodyPr/>
          <a:lstStyle/>
          <a:p>
            <a:pPr eaLnBrk="1" hangingPunct="1"/>
            <a:r>
              <a:rPr lang="en-US" altLang="en-US" dirty="0" err="1"/>
              <a:t>Lossy</a:t>
            </a:r>
            <a:r>
              <a:rPr lang="en-US" altLang="en-US" dirty="0"/>
              <a:t> Image Compression (JPEG)</a:t>
            </a:r>
          </a:p>
        </p:txBody>
      </p:sp>
      <p:graphicFrame>
        <p:nvGraphicFramePr>
          <p:cNvPr id="51203" name="Object 4"/>
          <p:cNvGraphicFramePr>
            <a:graphicFrameLocks noChangeAspect="1"/>
          </p:cNvGraphicFramePr>
          <p:nvPr/>
        </p:nvGraphicFramePr>
        <p:xfrm>
          <a:off x="6553200" y="1240631"/>
          <a:ext cx="4572000" cy="4529138"/>
        </p:xfrm>
        <a:graphic>
          <a:graphicData uri="http://schemas.openxmlformats.org/presentationml/2006/ole">
            <mc:AlternateContent xmlns:mc="http://schemas.openxmlformats.org/markup-compatibility/2006">
              <mc:Choice xmlns:v="urn:schemas-microsoft-com:vml" Requires="v">
                <p:oleObj name="Bitmap Image" r:id="rId2" imgW="4990476" imgH="4944165" progId="PBrush">
                  <p:embed/>
                </p:oleObj>
              </mc:Choice>
              <mc:Fallback>
                <p:oleObj name="Bitmap Image" r:id="rId2" imgW="4990476" imgH="4944165" progId="PBrush">
                  <p:embed/>
                  <p:pic>
                    <p:nvPicPr>
                      <p:cNvPr id="51203"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240631"/>
                        <a:ext cx="4572000" cy="452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05" name="Rectangle 6"/>
          <p:cNvSpPr>
            <a:spLocks noChangeArrowheads="1"/>
          </p:cNvSpPr>
          <p:nvPr/>
        </p:nvSpPr>
        <p:spPr bwMode="auto">
          <a:xfrm>
            <a:off x="4038600" y="6096000"/>
            <a:ext cx="49424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a:solidFill>
                  <a:schemeClr val="tx2"/>
                </a:solidFill>
                <a:latin typeface="Arial" panose="020B0604020202020204" pitchFamily="34" charset="0"/>
              </a:rPr>
              <a:t>Block-based Discrete Cosine Transform (DCT)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0" y="1185381"/>
            <a:ext cx="3971227" cy="4591014"/>
          </a:xfrm>
          <a:prstGeom prst="rect">
            <a:avLst/>
          </a:prstGeom>
        </p:spPr>
      </p:pic>
      <p:sp>
        <p:nvSpPr>
          <p:cNvPr id="3" name="Rectangle 2"/>
          <p:cNvSpPr/>
          <p:nvPr/>
        </p:nvSpPr>
        <p:spPr>
          <a:xfrm>
            <a:off x="8532024" y="6452672"/>
            <a:ext cx="3659976" cy="369332"/>
          </a:xfrm>
          <a:prstGeom prst="rect">
            <a:avLst/>
          </a:prstGeom>
        </p:spPr>
        <p:txBody>
          <a:bodyPr wrap="none">
            <a:spAutoFit/>
          </a:bodyPr>
          <a:lstStyle/>
          <a:p>
            <a:r>
              <a:rPr lang="en-US" dirty="0"/>
              <a:t>https://en.wikipedia.org/wiki/JPEG</a:t>
            </a:r>
          </a:p>
        </p:txBody>
      </p:sp>
    </p:spTree>
    <p:extLst>
      <p:ext uri="{BB962C8B-B14F-4D97-AF65-F5344CB8AC3E}">
        <p14:creationId xmlns:p14="http://schemas.microsoft.com/office/powerpoint/2010/main" val="225877397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altLang="en-US"/>
              <a:t>Using DCT in JPEG </a:t>
            </a:r>
            <a:r>
              <a:rPr lang="en-US" altLang="en-US">
                <a:solidFill>
                  <a:schemeClr val="accent2"/>
                </a:solidFill>
                <a:latin typeface="Comic Sans MS" panose="030F0702030302020204" pitchFamily="66" charset="0"/>
              </a:rPr>
              <a:t>  </a:t>
            </a:r>
          </a:p>
        </p:txBody>
      </p:sp>
      <p:sp>
        <p:nvSpPr>
          <p:cNvPr id="52227" name="Rectangle 3"/>
          <p:cNvSpPr>
            <a:spLocks noGrp="1" noChangeArrowheads="1"/>
          </p:cNvSpPr>
          <p:nvPr>
            <p:ph type="body" idx="1"/>
          </p:nvPr>
        </p:nvSpPr>
        <p:spPr/>
        <p:txBody>
          <a:bodyPr/>
          <a:lstStyle/>
          <a:p>
            <a:pPr eaLnBrk="1" hangingPunct="1"/>
            <a:r>
              <a:rPr lang="en-US" altLang="en-US" dirty="0"/>
              <a:t>The first coefficient </a:t>
            </a:r>
            <a:r>
              <a:rPr lang="en-US" altLang="en-US" dirty="0">
                <a:latin typeface="Times New Roman" panose="02020603050405020304" pitchFamily="18" charset="0"/>
                <a:cs typeface="Times New Roman" panose="02020603050405020304" pitchFamily="18" charset="0"/>
              </a:rPr>
              <a:t>B(0,0)</a:t>
            </a:r>
            <a:r>
              <a:rPr lang="en-US" altLang="en-US" dirty="0"/>
              <a:t> is the DC component, the average intensity</a:t>
            </a:r>
          </a:p>
          <a:p>
            <a:pPr eaLnBrk="1" hangingPunct="1"/>
            <a:r>
              <a:rPr lang="en-US" altLang="en-US" dirty="0"/>
              <a:t>The top-left </a:t>
            </a:r>
            <a:r>
              <a:rPr lang="en-US" altLang="en-US" dirty="0" err="1"/>
              <a:t>coeffs</a:t>
            </a:r>
            <a:r>
              <a:rPr lang="en-US" altLang="en-US" dirty="0"/>
              <a:t> represent low frequencies, the bottom right – high frequencies</a:t>
            </a:r>
          </a:p>
          <a:p>
            <a:pPr eaLnBrk="1" hangingPunct="1"/>
            <a:endParaRPr lang="en-US" altLang="en-US" dirty="0"/>
          </a:p>
        </p:txBody>
      </p:sp>
      <p:pic>
        <p:nvPicPr>
          <p:cNvPr id="522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3581401"/>
            <a:ext cx="2667000"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5222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505201"/>
            <a:ext cx="2819400"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167027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923256"/>
            <a:ext cx="3281017" cy="3249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G=&#10;\begin{array}{c}&#10;u \\&#10;\longrightarrow \\&#10;\left[&#10;\begin{array}{rrrrrrrr}&#10; -415.38 &amp; -30.19 &amp; -61.20 &amp;  27.24 &amp;  56.13 &amp; -20.10 &amp; -2.39 &amp;  0.46 \\&#10;    4.47 &amp; -21.86 &amp; -60.76 &amp;  10.25 &amp;  13.15 &amp;  -7.09 &amp; -8.54 &amp;  4.88 \\&#10;  -46.83 &amp;   7.37 &amp;  77.13 &amp; -24.56 &amp; -28.91 &amp;   9.93 &amp;  5.42 &amp; -5.65 \\&#10;  -48.53 &amp;  12.07 &amp;  34.10 &amp; -14.76 &amp; -10.24 &amp;   6.30 &amp;  1.83 &amp;  1.95 \\&#10;   12.12 &amp;  -6.55 &amp; -13.20 &amp;  -3.95 &amp;  -1.88 &amp;   1.75 &amp; -2.79 &amp;  3.14 \\&#10;   -7.73 &amp;   2.91 &amp;   2.38 &amp;  -5.94 &amp;  -2.38 &amp;   0.94 &amp;  4.30 &amp;  1.85 \\&#10;   -1.03 &amp;   0.18 &amp;   0.42 &amp;  -2.42 &amp;  -0.88 &amp;  -3.02 &amp;  4.12 &amp; -0.66 \\&#10;   -0.17 &amp;   0.14 &amp;  -1.07 &amp;  -4.19 &amp;  -1.17 &amp;  -0.10 &amp;  0.50 &amp;  1.68&#10;\end{array}&#10;\right]&#10;\end{array}&#10;\Bigg\downarrow 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375" y="2743200"/>
            <a:ext cx="489902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2438400"/>
            <a:ext cx="2004876" cy="2004876"/>
          </a:xfrm>
          <a:prstGeom prst="rect">
            <a:avLst/>
          </a:prstGeom>
        </p:spPr>
      </p:pic>
      <p:sp>
        <p:nvSpPr>
          <p:cNvPr id="4" name="TextBox 3"/>
          <p:cNvSpPr txBox="1"/>
          <p:nvPr/>
        </p:nvSpPr>
        <p:spPr>
          <a:xfrm>
            <a:off x="460513" y="4648200"/>
            <a:ext cx="2057400" cy="369332"/>
          </a:xfrm>
          <a:prstGeom prst="rect">
            <a:avLst/>
          </a:prstGeom>
          <a:noFill/>
        </p:spPr>
        <p:txBody>
          <a:bodyPr wrap="square" rtlCol="0">
            <a:spAutoFit/>
          </a:bodyPr>
          <a:lstStyle/>
          <a:p>
            <a:r>
              <a:rPr lang="en-US" dirty="0"/>
              <a:t>8x8 image patch</a:t>
            </a:r>
          </a:p>
        </p:txBody>
      </p:sp>
      <p:sp>
        <p:nvSpPr>
          <p:cNvPr id="10" name="TextBox 9"/>
          <p:cNvSpPr txBox="1"/>
          <p:nvPr/>
        </p:nvSpPr>
        <p:spPr>
          <a:xfrm>
            <a:off x="3736008" y="5157508"/>
            <a:ext cx="2057400" cy="369332"/>
          </a:xfrm>
          <a:prstGeom prst="rect">
            <a:avLst/>
          </a:prstGeom>
          <a:noFill/>
        </p:spPr>
        <p:txBody>
          <a:bodyPr wrap="square" rtlCol="0">
            <a:spAutoFit/>
          </a:bodyPr>
          <a:lstStyle/>
          <a:p>
            <a:r>
              <a:rPr lang="en-US" dirty="0"/>
              <a:t>DCT bases</a:t>
            </a:r>
          </a:p>
        </p:txBody>
      </p:sp>
      <p:sp>
        <p:nvSpPr>
          <p:cNvPr id="11" name="TextBox 10"/>
          <p:cNvSpPr txBox="1"/>
          <p:nvPr/>
        </p:nvSpPr>
        <p:spPr>
          <a:xfrm>
            <a:off x="7543800" y="4562979"/>
            <a:ext cx="3351696" cy="646331"/>
          </a:xfrm>
          <a:prstGeom prst="rect">
            <a:avLst/>
          </a:prstGeom>
          <a:noFill/>
        </p:spPr>
        <p:txBody>
          <a:bodyPr wrap="square" rtlCol="0">
            <a:spAutoFit/>
          </a:bodyPr>
          <a:lstStyle/>
          <a:p>
            <a:r>
              <a:rPr lang="en-US" dirty="0"/>
              <a:t>Patch representation after projecting on to DCT bases</a:t>
            </a:r>
          </a:p>
        </p:txBody>
      </p:sp>
      <p:sp>
        <p:nvSpPr>
          <p:cNvPr id="9" name="Rectangle 2"/>
          <p:cNvSpPr txBox="1">
            <a:spLocks noChangeArrowheads="1"/>
          </p:cNvSpPr>
          <p:nvPr/>
        </p:nvSpPr>
        <p:spPr bwMode="auto">
          <a:xfrm>
            <a:off x="2209800" y="76200"/>
            <a:ext cx="8229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0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a:lstStyle>
          <a:p>
            <a:pPr eaLnBrk="1" hangingPunct="1"/>
            <a:r>
              <a:rPr lang="en-US" altLang="en-US"/>
              <a:t>Lossy Image Compression (JPEG)</a:t>
            </a:r>
            <a:endParaRPr lang="en-US" altLang="en-US" dirty="0"/>
          </a:p>
        </p:txBody>
      </p:sp>
    </p:spTree>
    <p:extLst>
      <p:ext uri="{BB962C8B-B14F-4D97-AF65-F5344CB8AC3E}">
        <p14:creationId xmlns:p14="http://schemas.microsoft.com/office/powerpoint/2010/main" val="154676845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D4838BB-1133-DE26-7E30-772B7F7934BE}"/>
            </a:ext>
          </a:extLst>
        </p:cNvPr>
        <p:cNvGrpSpPr/>
        <p:nvPr/>
      </p:nvGrpSpPr>
      <p:grpSpPr>
        <a:xfrm>
          <a:off x="0" y="0"/>
          <a:ext cx="0" cy="0"/>
          <a:chOff x="0" y="0"/>
          <a:chExt cx="0" cy="0"/>
        </a:xfrm>
      </p:grpSpPr>
      <p:pic>
        <p:nvPicPr>
          <p:cNvPr id="1026" name="Picture 2" descr="CDN media">
            <a:extLst>
              <a:ext uri="{FF2B5EF4-FFF2-40B4-BE49-F238E27FC236}">
                <a16:creationId xmlns:a16="http://schemas.microsoft.com/office/drawing/2014/main" id="{9F8B52DD-C245-2CFA-9ABA-A306E7D1D0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0671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altLang="en-US"/>
              <a:t>Image compression using DCT</a:t>
            </a:r>
            <a:endParaRPr lang="en-US" altLang="en-US">
              <a:solidFill>
                <a:schemeClr val="accent2"/>
              </a:solidFill>
              <a:latin typeface="Comic Sans MS" panose="030F0702030302020204" pitchFamily="66" charset="0"/>
            </a:endParaRPr>
          </a:p>
        </p:txBody>
      </p:sp>
      <p:sp>
        <p:nvSpPr>
          <p:cNvPr id="53251" name="Rectangle 3"/>
          <p:cNvSpPr>
            <a:spLocks noGrp="1" noChangeArrowheads="1"/>
          </p:cNvSpPr>
          <p:nvPr>
            <p:ph type="body" idx="1"/>
          </p:nvPr>
        </p:nvSpPr>
        <p:spPr/>
        <p:txBody>
          <a:bodyPr/>
          <a:lstStyle/>
          <a:p>
            <a:pPr eaLnBrk="1" hangingPunct="1"/>
            <a:r>
              <a:rPr lang="en-US" altLang="en-US" sz="2400">
                <a:sym typeface="Wingdings" panose="05000000000000000000" pitchFamily="2" charset="2"/>
              </a:rPr>
              <a:t>Quantize </a:t>
            </a:r>
          </a:p>
          <a:p>
            <a:pPr lvl="1" eaLnBrk="1" hangingPunct="1"/>
            <a:r>
              <a:rPr lang="en-US" altLang="en-US" sz="2000">
                <a:sym typeface="Wingdings" panose="05000000000000000000" pitchFamily="2" charset="2"/>
              </a:rPr>
              <a:t>More coarsely for high frequencies (which also tend to have smaller values)</a:t>
            </a:r>
          </a:p>
          <a:p>
            <a:pPr lvl="1" eaLnBrk="1" hangingPunct="1"/>
            <a:r>
              <a:rPr lang="en-US" altLang="en-US" sz="2000">
                <a:sym typeface="Wingdings" panose="05000000000000000000" pitchFamily="2" charset="2"/>
              </a:rPr>
              <a:t>Many quantized high frequency values will be zero</a:t>
            </a:r>
          </a:p>
          <a:p>
            <a:pPr eaLnBrk="1" hangingPunct="1"/>
            <a:r>
              <a:rPr lang="en-US" altLang="en-US" sz="2400">
                <a:sym typeface="Wingdings" panose="05000000000000000000" pitchFamily="2" charset="2"/>
              </a:rPr>
              <a:t>Encode</a:t>
            </a:r>
          </a:p>
          <a:p>
            <a:pPr lvl="1" eaLnBrk="1" hangingPunct="1"/>
            <a:r>
              <a:rPr lang="en-US" altLang="en-US" sz="2000">
                <a:sym typeface="Wingdings" panose="05000000000000000000" pitchFamily="2" charset="2"/>
              </a:rPr>
              <a:t>Can decode with inverse dct</a:t>
            </a:r>
          </a:p>
        </p:txBody>
      </p:sp>
      <p:pic>
        <p:nvPicPr>
          <p:cNvPr id="53252" name="Picture 8" descr="G=&#10;\begin{array}{c}&#10;u \\&#10;\longrightarrow \\&#10;\left[&#10;\begin{array}{rrrrrrrr}&#10; -415.38 &amp; -30.19 &amp; -61.20 &amp;  27.24 &amp;  56.13 &amp; -20.10 &amp; -2.39 &amp;  0.46 \\&#10;    4.47 &amp; -21.86 &amp; -60.76 &amp;  10.25 &amp;  13.15 &amp;  -7.09 &amp; -8.54 &amp;  4.88 \\&#10;  -46.83 &amp;   7.37 &amp;  77.13 &amp; -24.56 &amp; -28.91 &amp;   9.93 &amp;  5.42 &amp; -5.65 \\&#10;  -48.53 &amp;  12.07 &amp;  34.10 &amp; -14.76 &amp; -10.24 &amp;   6.30 &amp;  1.83 &amp;  1.95 \\&#10;   12.12 &amp;  -6.55 &amp; -13.20 &amp;  -3.95 &amp;  -1.88 &amp;   1.75 &amp; -2.79 &amp;  3.14 \\&#10;   -7.73 &amp;   2.91 &amp;   2.38 &amp;  -5.94 &amp;  -2.38 &amp;   0.94 &amp;  4.30 &amp;  1.85 \\&#10;   -1.03 &amp;   0.18 &amp;   0.42 &amp;  -2.42 &amp;  -0.88 &amp;  -3.02 &amp;  4.12 &amp; -0.66 \\&#10;   -0.17 &amp;   0.14 &amp;  -1.07 &amp;  -4.19 &amp;  -1.17 &amp;  -0.10 &amp;  0.50 &amp;  1.68&#10;\end{array}&#10;\right]&#10;\end{array}&#10;\Bigg\downarrow 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1" y="3343276"/>
            <a:ext cx="489902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10" descr="Q=&#10;\begin{bmatrix}&#10; 16 &amp; 11 &amp; 10 &amp; 16 &amp; 24 &amp; 40 &amp; 51 &amp; 61 \\&#10; 12 &amp; 12 &amp; 14 &amp; 19 &amp; 26 &amp; 58 &amp; 60 &amp; 55 \\&#10; 14 &amp; 13 &amp; 16 &amp; 24 &amp; 40 &amp; 57 &amp; 69 &amp; 56 \\&#10; 14 &amp; 17 &amp; 22 &amp; 29 &amp; 51 &amp; 87 &amp; 80 &amp; 62 \\&#10; 18 &amp; 22 &amp; 37 &amp; 56 &amp; 68 &amp; 109 &amp; 103 &amp; 77 \\&#10; 24 &amp; 35 &amp; 55 &amp; 64 &amp; 81 &amp; 104 &amp; 113 &amp; 92 \\&#10; 49 &amp; 64 &amp; 78 &amp; 87 &amp; 103 &amp; 121 &amp; 120 &amp; 101 \\&#10; 72 &amp; 92 &amp; 95 &amp; 98 &amp; 112 &amp; 100 &amp; 103 &amp; 99&#10;\end{bmatri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4343401"/>
            <a:ext cx="32004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12" descr="B=&#10;\left[&#10;\begin{array}{rrrrrrrr}&#10; -26 &amp; -3 &amp; -6 &amp; 2 &amp; 2 &amp; -1 &amp; 0 &amp; 0 \\&#10; 0 &amp; -2 &amp; -4 &amp; 1 &amp; 1 &amp; 0 &amp; 0 &amp; 0 \\&#10; -3 &amp; 1 &amp; 5 &amp; -1 &amp; -1 &amp; 0 &amp; 0 &amp; 0 \\&#10; -3 &amp; 1 &amp; 2 &amp; -1 &amp; 0 &amp; 0 &amp; 0 &amp; 0 \\&#10; 1 &amp; 0 &amp; 0 &amp; 0 &amp; 0 &amp; 0 &amp; 0 &amp; 0 \\&#10; 0 &amp; 0 &amp; 0 &amp; 0 &amp; 0 &amp; 0 &amp; 0 &amp; 0 \\&#10; 0 &amp; 0 &amp; 0 &amp; 0 &amp; 0 &amp; 0 &amp; 0 &amp; 0 \\&#10; 0 &amp; 0 &amp; 0 &amp; 0 &amp; 0 &amp; 0 &amp; 0 &amp; 0&#10;\end{array}&#10;\righ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5535614"/>
            <a:ext cx="259080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own Arrow 14"/>
          <p:cNvSpPr/>
          <p:nvPr/>
        </p:nvSpPr>
        <p:spPr>
          <a:xfrm>
            <a:off x="3886200" y="4953000"/>
            <a:ext cx="2286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3256" name="TextBox 15"/>
          <p:cNvSpPr txBox="1">
            <a:spLocks noChangeArrowheads="1"/>
          </p:cNvSpPr>
          <p:nvPr/>
        </p:nvSpPr>
        <p:spPr bwMode="auto">
          <a:xfrm>
            <a:off x="7696200" y="3886200"/>
            <a:ext cx="2044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latin typeface="Arial" panose="020B0604020202020204" pitchFamily="34" charset="0"/>
              </a:rPr>
              <a:t>Quantization table</a:t>
            </a:r>
          </a:p>
        </p:txBody>
      </p:sp>
      <p:sp>
        <p:nvSpPr>
          <p:cNvPr id="53257" name="TextBox 16"/>
          <p:cNvSpPr txBox="1">
            <a:spLocks noChangeArrowheads="1"/>
          </p:cNvSpPr>
          <p:nvPr/>
        </p:nvSpPr>
        <p:spPr bwMode="auto">
          <a:xfrm>
            <a:off x="1524001" y="3211514"/>
            <a:ext cx="1825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latin typeface="Arial" panose="020B0604020202020204" pitchFamily="34" charset="0"/>
              </a:rPr>
              <a:t>Filter responses</a:t>
            </a:r>
          </a:p>
        </p:txBody>
      </p:sp>
      <p:sp>
        <p:nvSpPr>
          <p:cNvPr id="53258" name="TextBox 17"/>
          <p:cNvSpPr txBox="1">
            <a:spLocks noChangeArrowheads="1"/>
          </p:cNvSpPr>
          <p:nvPr/>
        </p:nvSpPr>
        <p:spPr bwMode="auto">
          <a:xfrm>
            <a:off x="1524001" y="5181600"/>
            <a:ext cx="1966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latin typeface="Arial" panose="020B0604020202020204" pitchFamily="34" charset="0"/>
              </a:rPr>
              <a:t>Quantized values</a:t>
            </a:r>
          </a:p>
        </p:txBody>
      </p:sp>
    </p:spTree>
    <p:extLst>
      <p:ext uri="{BB962C8B-B14F-4D97-AF65-F5344CB8AC3E}">
        <p14:creationId xmlns:p14="http://schemas.microsoft.com/office/powerpoint/2010/main" val="1801444115"/>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altLang="en-US"/>
              <a:t>JPEG Compression Summary</a:t>
            </a:r>
          </a:p>
        </p:txBody>
      </p:sp>
      <p:sp>
        <p:nvSpPr>
          <p:cNvPr id="3" name="Content Placeholder 2"/>
          <p:cNvSpPr>
            <a:spLocks noGrp="1"/>
          </p:cNvSpPr>
          <p:nvPr>
            <p:ph idx="1"/>
          </p:nvPr>
        </p:nvSpPr>
        <p:spPr/>
        <p:txBody>
          <a:bodyPr>
            <a:normAutofit lnSpcReduction="10000"/>
          </a:bodyPr>
          <a:lstStyle/>
          <a:p>
            <a:pPr marL="514350" indent="-514350" eaLnBrk="1" hangingPunct="1">
              <a:buFont typeface="Calibri" panose="020F0502020204030204" pitchFamily="34" charset="0"/>
              <a:buAutoNum type="arabicPeriod"/>
            </a:pPr>
            <a:r>
              <a:rPr lang="en-US" altLang="en-US" dirty="0"/>
              <a:t>Convert image to </a:t>
            </a:r>
            <a:r>
              <a:rPr lang="en-US" altLang="en-US" dirty="0" err="1"/>
              <a:t>YCrCb</a:t>
            </a:r>
            <a:endParaRPr lang="en-US" altLang="en-US" dirty="0"/>
          </a:p>
          <a:p>
            <a:pPr marL="514350" indent="-514350" eaLnBrk="1" hangingPunct="1">
              <a:buFont typeface="Calibri" panose="020F0502020204030204" pitchFamily="34" charset="0"/>
              <a:buAutoNum type="arabicPeriod"/>
            </a:pPr>
            <a:r>
              <a:rPr lang="en-US" altLang="en-US" dirty="0"/>
              <a:t>Subsample color</a:t>
            </a:r>
          </a:p>
          <a:p>
            <a:pPr marL="914400" lvl="1" indent="-514350" eaLnBrk="1" hangingPunct="1"/>
            <a:r>
              <a:rPr lang="en-US" altLang="en-US" dirty="0"/>
              <a:t>People have bad spatial sensitivity for color</a:t>
            </a:r>
          </a:p>
          <a:p>
            <a:pPr marL="514350" indent="-514350" eaLnBrk="1" hangingPunct="1">
              <a:buFont typeface="Calibri" panose="020F0502020204030204" pitchFamily="34" charset="0"/>
              <a:buAutoNum type="arabicPeriod"/>
            </a:pPr>
            <a:r>
              <a:rPr lang="en-US" altLang="en-US" dirty="0"/>
              <a:t>Split into blocks (8x8, typically), subtract 128</a:t>
            </a:r>
          </a:p>
          <a:p>
            <a:pPr marL="514350" indent="-514350" eaLnBrk="1" hangingPunct="1">
              <a:buFont typeface="Calibri" panose="020F0502020204030204" pitchFamily="34" charset="0"/>
              <a:buAutoNum type="arabicPeriod"/>
            </a:pPr>
            <a:r>
              <a:rPr lang="en-US" altLang="en-US" dirty="0"/>
              <a:t>For each block</a:t>
            </a:r>
          </a:p>
          <a:p>
            <a:pPr marL="914400" lvl="1" indent="-514350" eaLnBrk="1" hangingPunct="1">
              <a:buFont typeface="Calibri" panose="020F0502020204030204" pitchFamily="34" charset="0"/>
              <a:buAutoNum type="alphaLcPeriod"/>
            </a:pPr>
            <a:r>
              <a:rPr lang="en-US" altLang="en-US" dirty="0"/>
              <a:t>Compute DCT coefficients</a:t>
            </a:r>
          </a:p>
          <a:p>
            <a:pPr marL="914400" lvl="1" indent="-514350" eaLnBrk="1" hangingPunct="1">
              <a:buFont typeface="Calibri" panose="020F0502020204030204" pitchFamily="34" charset="0"/>
              <a:buAutoNum type="alphaLcPeriod"/>
            </a:pPr>
            <a:r>
              <a:rPr lang="en-US" altLang="en-US" dirty="0"/>
              <a:t>Coarsely quantize</a:t>
            </a:r>
          </a:p>
          <a:p>
            <a:pPr marL="1314450" lvl="2" indent="-514350" eaLnBrk="1" hangingPunct="1"/>
            <a:r>
              <a:rPr lang="en-US" altLang="en-US" dirty="0"/>
              <a:t>Many high frequency components will become zero</a:t>
            </a:r>
          </a:p>
          <a:p>
            <a:pPr marL="514350" indent="-514350" eaLnBrk="1" hangingPunct="1">
              <a:buAutoNum type="arabicPeriod" startAt="5"/>
            </a:pPr>
            <a:r>
              <a:rPr lang="en-US" altLang="en-US" dirty="0"/>
              <a:t>Use run-length encoding to take advantage of runs of zeros</a:t>
            </a:r>
          </a:p>
          <a:p>
            <a:pPr marL="514350" indent="-514350" eaLnBrk="1" hangingPunct="1">
              <a:buAutoNum type="arabicPeriod" startAt="5"/>
            </a:pPr>
            <a:r>
              <a:rPr lang="en-US" altLang="en-US" dirty="0"/>
              <a:t>Use Huffman Coding to take advantage of frequent tokens</a:t>
            </a:r>
          </a:p>
          <a:p>
            <a:pPr marL="514350" indent="-514350" eaLnBrk="1" hangingPunct="1">
              <a:buFont typeface="Calibri" panose="020F0502020204030204" pitchFamily="34" charset="0"/>
              <a:buAutoNum type="arabicPeriod"/>
            </a:pPr>
            <a:endParaRPr lang="en-US" altLang="en-US" dirty="0"/>
          </a:p>
        </p:txBody>
      </p:sp>
      <p:sp>
        <p:nvSpPr>
          <p:cNvPr id="54276" name="TextBox 3"/>
          <p:cNvSpPr txBox="1">
            <a:spLocks noChangeArrowheads="1"/>
          </p:cNvSpPr>
          <p:nvPr/>
        </p:nvSpPr>
        <p:spPr bwMode="auto">
          <a:xfrm>
            <a:off x="7034214" y="6211888"/>
            <a:ext cx="36337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latin typeface="Arial" panose="020B0604020202020204" pitchFamily="34" charset="0"/>
                <a:hlinkClick r:id="rId3"/>
              </a:rPr>
              <a:t>http://en.wikipedia.org/wiki/YCbCr</a:t>
            </a:r>
            <a:endParaRPr lang="en-US" altLang="en-US" sz="1800">
              <a:latin typeface="Arial" panose="020B0604020202020204" pitchFamily="34" charset="0"/>
            </a:endParaRPr>
          </a:p>
          <a:p>
            <a:pPr eaLnBrk="1" hangingPunct="1">
              <a:spcBef>
                <a:spcPct val="0"/>
              </a:spcBef>
              <a:buFontTx/>
              <a:buNone/>
            </a:pPr>
            <a:r>
              <a:rPr lang="en-US" altLang="en-US" sz="1800">
                <a:latin typeface="Arial" panose="020B0604020202020204" pitchFamily="34" charset="0"/>
                <a:hlinkClick r:id="rId4"/>
              </a:rPr>
              <a:t>http://en.wikipedia.org/wiki/JPEG</a:t>
            </a:r>
            <a:endParaRPr lang="en-US" altLang="en-US" sz="1800">
              <a:latin typeface="Arial" panose="020B0604020202020204" pitchFamily="34" charset="0"/>
            </a:endParaRPr>
          </a:p>
        </p:txBody>
      </p:sp>
    </p:spTree>
    <p:extLst>
      <p:ext uri="{BB962C8B-B14F-4D97-AF65-F5344CB8AC3E}">
        <p14:creationId xmlns:p14="http://schemas.microsoft.com/office/powerpoint/2010/main" val="38180933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eaLnBrk="1" hangingPunct="1"/>
            <a:r>
              <a:rPr lang="en-US" altLang="en-US"/>
              <a:t>Lossless compression (PNG)</a:t>
            </a:r>
          </a:p>
        </p:txBody>
      </p:sp>
      <p:sp>
        <p:nvSpPr>
          <p:cNvPr id="3" name="Content Placeholder 2"/>
          <p:cNvSpPr>
            <a:spLocks noGrp="1"/>
          </p:cNvSpPr>
          <p:nvPr>
            <p:ph idx="1"/>
          </p:nvPr>
        </p:nvSpPr>
        <p:spPr>
          <a:xfrm>
            <a:off x="1981200" y="990601"/>
            <a:ext cx="6705600" cy="5135563"/>
          </a:xfrm>
        </p:spPr>
        <p:txBody>
          <a:bodyPr/>
          <a:lstStyle/>
          <a:p>
            <a:pPr eaLnBrk="1" hangingPunct="1">
              <a:buFont typeface="Arial" charset="0"/>
              <a:buChar char="•"/>
              <a:defRPr/>
            </a:pPr>
            <a:endParaRPr lang="en-US" dirty="0"/>
          </a:p>
          <a:p>
            <a:pPr marL="514350" indent="-514350" eaLnBrk="1" hangingPunct="1">
              <a:buFont typeface="+mj-lt"/>
              <a:buAutoNum type="arabicPeriod"/>
              <a:defRPr/>
            </a:pPr>
            <a:r>
              <a:rPr lang="en-US" dirty="0"/>
              <a:t>Predict that a pixel’s value based on its upper-left neighborhood</a:t>
            </a:r>
          </a:p>
          <a:p>
            <a:pPr marL="514350" indent="-514350" eaLnBrk="1" hangingPunct="1">
              <a:buFont typeface="+mj-lt"/>
              <a:buAutoNum type="arabicPeriod"/>
              <a:defRPr/>
            </a:pPr>
            <a:r>
              <a:rPr lang="en-US" dirty="0"/>
              <a:t>Store difference of predicted and actual value</a:t>
            </a:r>
          </a:p>
          <a:p>
            <a:pPr marL="514350" indent="-514350" eaLnBrk="1" hangingPunct="1">
              <a:buFont typeface="+mj-lt"/>
              <a:buAutoNum type="arabicPeriod"/>
              <a:defRPr/>
            </a:pPr>
            <a:r>
              <a:rPr lang="en-US" dirty="0" err="1"/>
              <a:t>Pkzip</a:t>
            </a:r>
            <a:r>
              <a:rPr lang="en-US" dirty="0"/>
              <a:t> it (DEFLATE algorithm)</a:t>
            </a:r>
          </a:p>
          <a:p>
            <a:pPr eaLnBrk="1" hangingPunct="1">
              <a:buFont typeface="Arial" charset="0"/>
              <a:buChar char="•"/>
              <a:defRPr/>
            </a:pPr>
            <a:endParaRPr lang="en-US" dirty="0"/>
          </a:p>
          <a:p>
            <a:pPr marL="971550" lvl="1" indent="-514350" eaLnBrk="1" hangingPunct="1">
              <a:buFont typeface="+mj-lt"/>
              <a:buAutoNum type="arabicPeriod"/>
              <a:defRPr/>
            </a:pPr>
            <a:endParaRPr lang="en-US" dirty="0"/>
          </a:p>
          <a:p>
            <a:pPr marL="971550" lvl="1" indent="-514350" eaLnBrk="1" hangingPunct="1">
              <a:buFont typeface="+mj-lt"/>
              <a:buAutoNum type="arabicPeriod"/>
              <a:defRPr/>
            </a:pPr>
            <a:endParaRPr lang="en-US" dirty="0"/>
          </a:p>
        </p:txBody>
      </p:sp>
      <p:pic>
        <p:nvPicPr>
          <p:cNvPr id="55300" name="Picture 4" descr="http://upload.wikimedia.org/wikipedia/commons/thumb/3/39/Pixel-prediction.svg/161px-Pixel-prediction.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1" y="1447801"/>
            <a:ext cx="1533525" cy="14954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3441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1CEFF0-B5C9-FA47-FE17-489B25C2D999}"/>
              </a:ext>
            </a:extLst>
          </p:cNvPr>
          <p:cNvSpPr>
            <a:spLocks noGrp="1"/>
          </p:cNvSpPr>
          <p:nvPr>
            <p:ph idx="1"/>
          </p:nvPr>
        </p:nvSpPr>
        <p:spPr>
          <a:xfrm>
            <a:off x="2514600" y="2438400"/>
            <a:ext cx="7696200" cy="2163763"/>
          </a:xfrm>
        </p:spPr>
        <p:txBody>
          <a:bodyPr>
            <a:normAutofit/>
          </a:bodyPr>
          <a:lstStyle/>
          <a:p>
            <a:pPr marL="0" indent="0" algn="ctr">
              <a:buNone/>
            </a:pPr>
            <a:r>
              <a:rPr lang="en-US" sz="5400" dirty="0"/>
              <a:t>The Fourier Transform</a:t>
            </a:r>
          </a:p>
        </p:txBody>
      </p:sp>
    </p:spTree>
    <p:extLst>
      <p:ext uri="{BB962C8B-B14F-4D97-AF65-F5344CB8AC3E}">
        <p14:creationId xmlns:p14="http://schemas.microsoft.com/office/powerpoint/2010/main" val="1971305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209800" y="76200"/>
            <a:ext cx="8458200" cy="838200"/>
          </a:xfrm>
        </p:spPr>
        <p:txBody>
          <a:bodyPr>
            <a:normAutofit fontScale="90000"/>
          </a:bodyPr>
          <a:lstStyle/>
          <a:p>
            <a:pPr>
              <a:defRPr/>
            </a:pPr>
            <a:r>
              <a:rPr lang="en-US" dirty="0"/>
              <a:t>Jean </a:t>
            </a:r>
            <a:r>
              <a:rPr lang="en-US" dirty="0" err="1"/>
              <a:t>Baptiste</a:t>
            </a:r>
            <a:r>
              <a:rPr lang="en-US" dirty="0"/>
              <a:t> Joseph Fourier (1768-1830)</a:t>
            </a:r>
          </a:p>
        </p:txBody>
      </p:sp>
      <p:sp>
        <p:nvSpPr>
          <p:cNvPr id="25603" name="Rectangle 3"/>
          <p:cNvSpPr>
            <a:spLocks noGrp="1" noChangeArrowheads="1"/>
          </p:cNvSpPr>
          <p:nvPr>
            <p:ph type="body" idx="1"/>
          </p:nvPr>
        </p:nvSpPr>
        <p:spPr>
          <a:xfrm>
            <a:off x="1981200" y="914400"/>
            <a:ext cx="3810000" cy="5943600"/>
          </a:xfrm>
        </p:spPr>
        <p:txBody>
          <a:bodyPr>
            <a:normAutofit lnSpcReduction="10000"/>
          </a:bodyPr>
          <a:lstStyle/>
          <a:p>
            <a:pPr>
              <a:buFont typeface="Arial" charset="0"/>
              <a:buNone/>
              <a:defRPr/>
            </a:pPr>
            <a:r>
              <a:rPr lang="en-US" sz="2800" dirty="0"/>
              <a:t>had crazy idea (1807):</a:t>
            </a:r>
          </a:p>
          <a:p>
            <a:pPr>
              <a:buFont typeface="Arial" charset="0"/>
              <a:buNone/>
              <a:defRPr/>
            </a:pPr>
            <a:r>
              <a:rPr lang="en-US" sz="2000" i="1" dirty="0"/>
              <a:t>	</a:t>
            </a:r>
            <a:r>
              <a:rPr lang="en-US" sz="2000" b="1" i="1" dirty="0"/>
              <a:t>Any</a:t>
            </a:r>
            <a:r>
              <a:rPr lang="en-US" sz="2000" i="1" dirty="0"/>
              <a:t> </a:t>
            </a:r>
            <a:r>
              <a:rPr lang="en-US" sz="2000" i="1" dirty="0" err="1"/>
              <a:t>univariate</a:t>
            </a:r>
            <a:r>
              <a:rPr lang="en-US" sz="2000" i="1" dirty="0"/>
              <a:t> function can be rewritten as a weighted sum of </a:t>
            </a:r>
            <a:r>
              <a:rPr lang="en-US" sz="2000" i="1" dirty="0" err="1"/>
              <a:t>sines</a:t>
            </a:r>
            <a:r>
              <a:rPr lang="en-US" sz="2000" i="1" dirty="0"/>
              <a:t> and cosines of different frequencies. </a:t>
            </a:r>
          </a:p>
          <a:p>
            <a:pPr>
              <a:buFont typeface="Arial" charset="0"/>
              <a:buChar char="•"/>
              <a:defRPr/>
            </a:pPr>
            <a:r>
              <a:rPr lang="en-US" sz="2800" dirty="0"/>
              <a:t>Don’t believe it?  </a:t>
            </a:r>
          </a:p>
          <a:p>
            <a:pPr lvl="1">
              <a:buFont typeface="Arial" charset="0"/>
              <a:buChar char="–"/>
              <a:defRPr/>
            </a:pPr>
            <a:r>
              <a:rPr lang="en-US" sz="2400" dirty="0"/>
              <a:t>Neither did Lagrange, Laplace, Poisson and other big wigs</a:t>
            </a:r>
          </a:p>
          <a:p>
            <a:pPr lvl="1">
              <a:buFont typeface="Arial" charset="0"/>
              <a:buChar char="–"/>
              <a:defRPr/>
            </a:pPr>
            <a:r>
              <a:rPr lang="en-US" sz="2400" dirty="0"/>
              <a:t>Not translated into English until 1878!</a:t>
            </a:r>
          </a:p>
          <a:p>
            <a:pPr>
              <a:buFont typeface="Arial" charset="0"/>
              <a:buChar char="•"/>
              <a:defRPr/>
            </a:pPr>
            <a:r>
              <a:rPr lang="en-US" sz="2800" dirty="0"/>
              <a:t> But it’s (mostly) true!</a:t>
            </a:r>
          </a:p>
          <a:p>
            <a:pPr lvl="1">
              <a:buFont typeface="Arial" charset="0"/>
              <a:buChar char="–"/>
              <a:defRPr/>
            </a:pPr>
            <a:r>
              <a:rPr lang="en-US" sz="2400" dirty="0"/>
              <a:t>called Fourier Series</a:t>
            </a:r>
          </a:p>
          <a:p>
            <a:pPr lvl="1">
              <a:buFont typeface="Arial" charset="0"/>
              <a:buChar char="–"/>
              <a:defRPr/>
            </a:pPr>
            <a:r>
              <a:rPr lang="en-US" sz="2400" dirty="0"/>
              <a:t>there are some subtle restrictions</a:t>
            </a:r>
          </a:p>
          <a:p>
            <a:pPr lvl="1">
              <a:buFont typeface="Arial" charset="0"/>
              <a:buChar char="–"/>
              <a:defRPr/>
            </a:pPr>
            <a:endParaRPr lang="en-US" sz="2400" dirty="0"/>
          </a:p>
        </p:txBody>
      </p:sp>
      <p:pic>
        <p:nvPicPr>
          <p:cNvPr id="25604" name="Picture 4" descr="J.B.J. Fourier (public domain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838200"/>
            <a:ext cx="48006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8" name="Picture 2" descr="http://upload.wikimedia.org/wikipedia/commons/thumb/d/d8/Langrange_portrait.jpg/225px-Langrange_portrai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1" y="3276601"/>
            <a:ext cx="2143125"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descr="http://upload.wikimedia.org/wikipedia/commons/0/03/Legendr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0" y="3657600"/>
            <a:ext cx="152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descr="http://upload.wikimedia.org/wikipedia/commons/thumb/e/e3/Pierre-Simon_Laplace.jpg/225px-Pierre-Simon_Laplac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1" y="2971800"/>
            <a:ext cx="21431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ounded Rectangular Callout 9"/>
          <p:cNvSpPr/>
          <p:nvPr/>
        </p:nvSpPr>
        <p:spPr>
          <a:xfrm>
            <a:off x="5334000" y="762000"/>
            <a:ext cx="5334000" cy="1600200"/>
          </a:xfrm>
          <a:prstGeom prst="wedgeRoundRectCallout">
            <a:avLst>
              <a:gd name="adj1" fmla="val -8228"/>
              <a:gd name="adj2" fmla="val 84349"/>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i="1" dirty="0">
                <a:solidFill>
                  <a:prstClr val="black"/>
                </a:solidFill>
              </a:rPr>
              <a:t>...the manner in which the author arrives at these equations is not exempt of difficulties and...his analysis to integrate them still leaves something to be desired on the score of generality and even </a:t>
            </a:r>
            <a:r>
              <a:rPr lang="en-US" i="1" dirty="0" err="1">
                <a:solidFill>
                  <a:prstClr val="black"/>
                </a:solidFill>
              </a:rPr>
              <a:t>rigour</a:t>
            </a:r>
            <a:r>
              <a:rPr lang="en-US" dirty="0">
                <a:solidFill>
                  <a:prstClr val="black"/>
                </a:solidFill>
              </a:rPr>
              <a:t>.</a:t>
            </a:r>
          </a:p>
          <a:p>
            <a:pPr algn="ctr">
              <a:defRPr/>
            </a:pPr>
            <a:endParaRPr lang="en-US" dirty="0">
              <a:solidFill>
                <a:prstClr val="white"/>
              </a:solidFill>
            </a:endParaRPr>
          </a:p>
        </p:txBody>
      </p:sp>
      <p:sp>
        <p:nvSpPr>
          <p:cNvPr id="11" name="TextBox 10"/>
          <p:cNvSpPr txBox="1">
            <a:spLocks noChangeArrowheads="1"/>
          </p:cNvSpPr>
          <p:nvPr/>
        </p:nvSpPr>
        <p:spPr bwMode="auto">
          <a:xfrm>
            <a:off x="6172201" y="3200400"/>
            <a:ext cx="1044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b="1">
                <a:solidFill>
                  <a:prstClr val="black"/>
                </a:solidFill>
                <a:latin typeface="Arial" panose="020B0604020202020204" pitchFamily="34" charset="0"/>
                <a:cs typeface="Arial" panose="020B0604020202020204" pitchFamily="34" charset="0"/>
              </a:rPr>
              <a:t>Laplace</a:t>
            </a:r>
          </a:p>
        </p:txBody>
      </p:sp>
      <p:sp>
        <p:nvSpPr>
          <p:cNvPr id="12" name="TextBox 11"/>
          <p:cNvSpPr txBox="1">
            <a:spLocks noChangeArrowheads="1"/>
          </p:cNvSpPr>
          <p:nvPr/>
        </p:nvSpPr>
        <p:spPr bwMode="auto">
          <a:xfrm>
            <a:off x="7620001" y="5486400"/>
            <a:ext cx="1223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b="1">
                <a:solidFill>
                  <a:prstClr val="white"/>
                </a:solidFill>
                <a:latin typeface="Arial" panose="020B0604020202020204" pitchFamily="34" charset="0"/>
                <a:cs typeface="Arial" panose="020B0604020202020204" pitchFamily="34" charset="0"/>
              </a:rPr>
              <a:t>Lagrange</a:t>
            </a:r>
          </a:p>
        </p:txBody>
      </p:sp>
      <p:sp>
        <p:nvSpPr>
          <p:cNvPr id="13" name="TextBox 12"/>
          <p:cNvSpPr txBox="1">
            <a:spLocks noChangeArrowheads="1"/>
          </p:cNvSpPr>
          <p:nvPr/>
        </p:nvSpPr>
        <p:spPr bwMode="auto">
          <a:xfrm>
            <a:off x="9583738" y="5278439"/>
            <a:ext cx="12239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b="1">
                <a:solidFill>
                  <a:prstClr val="black"/>
                </a:solidFill>
                <a:latin typeface="Arial" panose="020B0604020202020204" pitchFamily="34" charset="0"/>
                <a:cs typeface="Arial" panose="020B0604020202020204" pitchFamily="34" charset="0"/>
              </a:rPr>
              <a:t>Legendre</a:t>
            </a:r>
          </a:p>
        </p:txBody>
      </p:sp>
    </p:spTree>
    <p:extLst>
      <p:ext uri="{BB962C8B-B14F-4D97-AF65-F5344CB8AC3E}">
        <p14:creationId xmlns:p14="http://schemas.microsoft.com/office/powerpoint/2010/main" val="38082793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529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530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53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25604"/>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nodeType="clickEffect">
                                  <p:stCondLst>
                                    <p:cond delay="0"/>
                                  </p:stCondLst>
                                  <p:childTnLst>
                                    <p:set>
                                      <p:cBhvr>
                                        <p:cTn id="30" dur="1" fill="hold">
                                          <p:stCondLst>
                                            <p:cond delay="0"/>
                                          </p:stCondLst>
                                        </p:cTn>
                                        <p:tgtEl>
                                          <p:spTgt spid="5529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55302"/>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55300"/>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0"/>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2"/>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ntr" presetSubtype="0" fill="hold" nodeType="withEffect">
                                  <p:stCondLst>
                                    <p:cond delay="0"/>
                                  </p:stCondLst>
                                  <p:childTnLst>
                                    <p:set>
                                      <p:cBhvr>
                                        <p:cTn id="44" dur="1" fill="hold">
                                          <p:stCondLst>
                                            <p:cond delay="0"/>
                                          </p:stCondLst>
                                        </p:cTn>
                                        <p:tgtEl>
                                          <p:spTgt spid="25603">
                                            <p:txEl>
                                              <p:pRg st="5" end="5"/>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5603">
                                            <p:txEl>
                                              <p:pRg st="6" end="6"/>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560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p:bldP spid="11" grpId="1"/>
      <p:bldP spid="12" grpId="0"/>
      <p:bldP spid="12" grpId="1"/>
      <p:bldP spid="13" grpId="0"/>
      <p:bldP spid="13"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endParaRPr lang="en-US" altLang="en-US"/>
          </a:p>
        </p:txBody>
      </p:sp>
      <p:pic>
        <p:nvPicPr>
          <p:cNvPr id="41987" name="Picture 6"/>
          <p:cNvPicPr>
            <a:picLocks noChangeAspect="1"/>
          </p:cNvPicPr>
          <p:nvPr/>
        </p:nvPicPr>
        <p:blipFill>
          <a:blip r:embed="rId3">
            <a:extLst>
              <a:ext uri="{28A0092B-C50C-407E-A947-70E740481C1C}">
                <a14:useLocalDpi xmlns:a14="http://schemas.microsoft.com/office/drawing/2010/main" val="0"/>
              </a:ext>
            </a:extLst>
          </a:blip>
          <a:srcRect l="12500" t="12889" r="35001" b="41779"/>
          <a:stretch>
            <a:fillRect/>
          </a:stretch>
        </p:blipFill>
        <p:spPr bwMode="auto">
          <a:xfrm>
            <a:off x="1524000" y="0"/>
            <a:ext cx="9144000" cy="493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3962400"/>
            <a:ext cx="47625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1962150" y="5029200"/>
            <a:ext cx="29908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a:solidFill>
                  <a:prstClr val="black"/>
                </a:solidFill>
                <a:latin typeface="Arial" panose="020B0604020202020204" pitchFamily="34" charset="0"/>
                <a:cs typeface="Arial" panose="020B0604020202020204" pitchFamily="34" charset="0"/>
              </a:rPr>
              <a:t>How would math have changed if the Slanket or Snuggie had been invented?</a:t>
            </a:r>
          </a:p>
        </p:txBody>
      </p:sp>
    </p:spTree>
    <p:extLst>
      <p:ext uri="{BB962C8B-B14F-4D97-AF65-F5344CB8AC3E}">
        <p14:creationId xmlns:p14="http://schemas.microsoft.com/office/powerpoint/2010/main" val="24619101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ltLang="en-US"/>
              <a:t>A sum of sines</a:t>
            </a:r>
          </a:p>
        </p:txBody>
      </p:sp>
      <p:sp>
        <p:nvSpPr>
          <p:cNvPr id="44035" name="Rectangle 3"/>
          <p:cNvSpPr>
            <a:spLocks noGrp="1" noChangeArrowheads="1"/>
          </p:cNvSpPr>
          <p:nvPr>
            <p:ph type="body" sz="half" idx="1"/>
          </p:nvPr>
        </p:nvSpPr>
        <p:spPr>
          <a:xfrm>
            <a:off x="2209800" y="914400"/>
            <a:ext cx="3810000" cy="5943600"/>
          </a:xfrm>
        </p:spPr>
        <p:txBody>
          <a:bodyPr/>
          <a:lstStyle/>
          <a:p>
            <a:pPr marL="0" indent="0">
              <a:buNone/>
            </a:pPr>
            <a:r>
              <a:rPr lang="en-US" altLang="en-US" sz="2400"/>
              <a:t>Our building block:</a:t>
            </a:r>
          </a:p>
          <a:p>
            <a:pPr marL="0" indent="0">
              <a:buNone/>
            </a:pPr>
            <a:r>
              <a:rPr lang="en-US" altLang="en-US" sz="2400"/>
              <a:t>	</a:t>
            </a:r>
          </a:p>
          <a:p>
            <a:pPr marL="0" indent="0"/>
            <a:endParaRPr lang="en-US" altLang="en-US" sz="2400"/>
          </a:p>
          <a:p>
            <a:pPr marL="0" indent="0">
              <a:buNone/>
            </a:pPr>
            <a:r>
              <a:rPr lang="en-US" altLang="en-US" sz="2400"/>
              <a:t>Add enough of them to get any signal </a:t>
            </a:r>
            <a:r>
              <a:rPr lang="en-US" altLang="en-US" sz="2400" i="1"/>
              <a:t>g(x)</a:t>
            </a:r>
            <a:r>
              <a:rPr lang="en-US" altLang="en-US" sz="2400"/>
              <a:t> you want!</a:t>
            </a:r>
          </a:p>
          <a:p>
            <a:pPr marL="0" indent="0">
              <a:buNone/>
            </a:pPr>
            <a:endParaRPr lang="en-US" altLang="en-US" sz="2400"/>
          </a:p>
        </p:txBody>
      </p:sp>
      <p:pic>
        <p:nvPicPr>
          <p:cNvPr id="44036" name="Picture 4" descr="The image “http://mcdb.colorado.edu/courses/3280/images/crystal/fourier.gif” cannot be displayed, because it contains errors."/>
          <p:cNvPicPr>
            <a:picLocks noChangeAspect="1" noChangeArrowheads="1"/>
          </p:cNvPicPr>
          <p:nvPr/>
        </p:nvPicPr>
        <p:blipFill>
          <a:blip r:embed="rId2">
            <a:extLst>
              <a:ext uri="{28A0092B-C50C-407E-A947-70E740481C1C}">
                <a14:useLocalDpi xmlns:a14="http://schemas.microsoft.com/office/drawing/2010/main" val="0"/>
              </a:ext>
            </a:extLst>
          </a:blip>
          <a:srcRect t="2469" b="1234"/>
          <a:stretch>
            <a:fillRect/>
          </a:stretch>
        </p:blipFill>
        <p:spPr bwMode="auto">
          <a:xfrm>
            <a:off x="6191250" y="914400"/>
            <a:ext cx="440055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4037" name="Object 5"/>
          <p:cNvGraphicFramePr>
            <a:graphicFrameLocks noGrp="1" noChangeAspect="1"/>
          </p:cNvGraphicFramePr>
          <p:nvPr>
            <p:ph sz="half" idx="2"/>
          </p:nvPr>
        </p:nvGraphicFramePr>
        <p:xfrm>
          <a:off x="2819400" y="1443038"/>
          <a:ext cx="2514600" cy="609600"/>
        </p:xfrm>
        <a:graphic>
          <a:graphicData uri="http://schemas.openxmlformats.org/presentationml/2006/ole">
            <mc:AlternateContent xmlns:mc="http://schemas.openxmlformats.org/markup-compatibility/2006">
              <mc:Choice xmlns:v="urn:schemas-microsoft-com:vml" Requires="v">
                <p:oleObj name="Equation" r:id="rId3" imgW="837836" imgH="203112" progId="Equation.3">
                  <p:embed/>
                </p:oleObj>
              </mc:Choice>
              <mc:Fallback>
                <p:oleObj name="Equation" r:id="rId3" imgW="837836" imgH="203112"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1443038"/>
                        <a:ext cx="2514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7963690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ltLang="en-US"/>
              <a:t>Frequency Spectra</a:t>
            </a:r>
          </a:p>
        </p:txBody>
      </p:sp>
      <p:sp>
        <p:nvSpPr>
          <p:cNvPr id="45059" name="Rectangle 3"/>
          <p:cNvSpPr>
            <a:spLocks noGrp="1" noChangeArrowheads="1"/>
          </p:cNvSpPr>
          <p:nvPr>
            <p:ph type="body" idx="1"/>
          </p:nvPr>
        </p:nvSpPr>
        <p:spPr/>
        <p:txBody>
          <a:bodyPr/>
          <a:lstStyle/>
          <a:p>
            <a:r>
              <a:rPr lang="en-US" altLang="en-US">
                <a:latin typeface="Arial Unicode MS" panose="020B0604020202020204" pitchFamily="34" charset="-128"/>
                <a:ea typeface="Arial Unicode MS" panose="020B0604020202020204" pitchFamily="34" charset="-128"/>
                <a:cs typeface="Arial Unicode MS" panose="020B0604020202020204" pitchFamily="34" charset="-128"/>
              </a:rPr>
              <a:t>example : </a:t>
            </a:r>
            <a:r>
              <a:rPr lang="en-US" altLang="en-US" i="1">
                <a:latin typeface="Times New Roman" panose="02020603050405020304" pitchFamily="18" charset="0"/>
                <a:ea typeface="Arial Unicode MS" panose="020B0604020202020204" pitchFamily="34" charset="-128"/>
                <a:cs typeface="Times New Roman" panose="02020603050405020304" pitchFamily="18" charset="0"/>
              </a:rPr>
              <a:t>g</a:t>
            </a:r>
            <a:r>
              <a:rPr lang="en-US" altLang="en-US">
                <a:latin typeface="Times New Roman" panose="02020603050405020304" pitchFamily="18" charset="0"/>
                <a:ea typeface="Arial Unicode MS" panose="020B0604020202020204" pitchFamily="34" charset="-128"/>
                <a:cs typeface="Times New Roman" panose="02020603050405020304" pitchFamily="18" charset="0"/>
              </a:rPr>
              <a:t>(</a:t>
            </a:r>
            <a:r>
              <a:rPr lang="en-US" altLang="en-US" i="1">
                <a:solidFill>
                  <a:schemeClr val="hlink"/>
                </a:solidFill>
                <a:latin typeface="Times New Roman" panose="02020603050405020304" pitchFamily="18" charset="0"/>
                <a:ea typeface="Arial Unicode MS" panose="020B0604020202020204" pitchFamily="34" charset="-128"/>
                <a:cs typeface="Times New Roman" panose="02020603050405020304" pitchFamily="18" charset="0"/>
              </a:rPr>
              <a:t>t</a:t>
            </a:r>
            <a:r>
              <a:rPr lang="en-US" altLang="en-US">
                <a:latin typeface="Times New Roman" panose="02020603050405020304" pitchFamily="18" charset="0"/>
                <a:ea typeface="Arial Unicode MS" panose="020B0604020202020204" pitchFamily="34" charset="-128"/>
                <a:cs typeface="Times New Roman" panose="02020603050405020304" pitchFamily="18" charset="0"/>
              </a:rPr>
              <a:t>)</a:t>
            </a:r>
            <a:r>
              <a:rPr lang="en-US" altLang="en-US" i="1">
                <a:latin typeface="Times New Roman" panose="02020603050405020304" pitchFamily="18" charset="0"/>
                <a:ea typeface="Arial Unicode MS" panose="020B0604020202020204" pitchFamily="34" charset="-128"/>
                <a:cs typeface="Times New Roman" panose="02020603050405020304" pitchFamily="18" charset="0"/>
              </a:rPr>
              <a:t> = </a:t>
            </a:r>
            <a:r>
              <a:rPr lang="en-US" altLang="en-US">
                <a:latin typeface="Times New Roman" panose="02020603050405020304" pitchFamily="18" charset="0"/>
                <a:ea typeface="Arial Unicode MS" panose="020B0604020202020204" pitchFamily="34" charset="-128"/>
                <a:cs typeface="Times New Roman" panose="02020603050405020304" pitchFamily="18" charset="0"/>
              </a:rPr>
              <a:t>sin(</a:t>
            </a:r>
            <a:r>
              <a:rPr lang="en-US" altLang="en-US" i="1">
                <a:latin typeface="Times New Roman" panose="02020603050405020304" pitchFamily="18" charset="0"/>
                <a:ea typeface="Arial Unicode MS" panose="020B0604020202020204" pitchFamily="34" charset="-128"/>
                <a:cs typeface="Times New Roman" panose="02020603050405020304" pitchFamily="18" charset="0"/>
              </a:rPr>
              <a:t>2</a:t>
            </a:r>
            <a:r>
              <a:rPr lang="el-GR" altLang="en-US" i="1">
                <a:latin typeface="Times New Roman" panose="02020603050405020304" pitchFamily="18" charset="0"/>
                <a:ea typeface="Arial Unicode MS" panose="020B0604020202020204" pitchFamily="34" charset="-128"/>
                <a:cs typeface="Times New Roman" panose="02020603050405020304" pitchFamily="18" charset="0"/>
              </a:rPr>
              <a:t>π</a:t>
            </a:r>
            <a:r>
              <a:rPr lang="en-US" altLang="en-US" i="1">
                <a:latin typeface="Times New Roman" panose="02020603050405020304" pitchFamily="18" charset="0"/>
                <a:ea typeface="Arial Unicode MS" panose="020B0604020202020204" pitchFamily="34" charset="-128"/>
                <a:cs typeface="Times New Roman" panose="02020603050405020304" pitchFamily="18" charset="0"/>
              </a:rPr>
              <a:t>f </a:t>
            </a:r>
            <a:r>
              <a:rPr lang="en-US" altLang="en-US" i="1">
                <a:solidFill>
                  <a:schemeClr val="hlink"/>
                </a:solidFill>
                <a:latin typeface="Times New Roman" panose="02020603050405020304" pitchFamily="18" charset="0"/>
                <a:ea typeface="Arial Unicode MS" panose="020B0604020202020204" pitchFamily="34" charset="-128"/>
                <a:cs typeface="Times New Roman" panose="02020603050405020304" pitchFamily="18" charset="0"/>
              </a:rPr>
              <a:t>t</a:t>
            </a:r>
            <a:r>
              <a:rPr lang="en-US" altLang="en-US">
                <a:latin typeface="Times New Roman" panose="02020603050405020304" pitchFamily="18" charset="0"/>
                <a:ea typeface="Arial Unicode MS" panose="020B0604020202020204" pitchFamily="34" charset="-128"/>
                <a:cs typeface="Times New Roman" panose="02020603050405020304" pitchFamily="18" charset="0"/>
              </a:rPr>
              <a:t>)</a:t>
            </a:r>
            <a:r>
              <a:rPr lang="en-US" altLang="en-US" i="1">
                <a:latin typeface="Times New Roman" panose="02020603050405020304" pitchFamily="18" charset="0"/>
                <a:ea typeface="Arial Unicode MS" panose="020B0604020202020204" pitchFamily="34" charset="-128"/>
                <a:cs typeface="Times New Roman" panose="02020603050405020304" pitchFamily="18" charset="0"/>
              </a:rPr>
              <a:t> + </a:t>
            </a:r>
            <a:r>
              <a:rPr lang="en-US" altLang="en-US">
                <a:latin typeface="Times New Roman" panose="02020603050405020304" pitchFamily="18" charset="0"/>
                <a:ea typeface="Arial Unicode MS" panose="020B0604020202020204" pitchFamily="34" charset="-128"/>
                <a:cs typeface="Times New Roman" panose="02020603050405020304" pitchFamily="18" charset="0"/>
              </a:rPr>
              <a:t>(</a:t>
            </a:r>
            <a:r>
              <a:rPr lang="en-US" altLang="en-US" i="1">
                <a:latin typeface="Times New Roman" panose="02020603050405020304" pitchFamily="18" charset="0"/>
                <a:ea typeface="Arial Unicode MS" panose="020B0604020202020204" pitchFamily="34" charset="-128"/>
                <a:cs typeface="Times New Roman" panose="02020603050405020304" pitchFamily="18" charset="0"/>
              </a:rPr>
              <a:t>1/3</a:t>
            </a:r>
            <a:r>
              <a:rPr lang="en-US" altLang="en-US">
                <a:latin typeface="Times New Roman" panose="02020603050405020304" pitchFamily="18" charset="0"/>
                <a:ea typeface="Arial Unicode MS" panose="020B0604020202020204" pitchFamily="34" charset="-128"/>
                <a:cs typeface="Times New Roman" panose="02020603050405020304" pitchFamily="18" charset="0"/>
              </a:rPr>
              <a:t>)sin(</a:t>
            </a:r>
            <a:r>
              <a:rPr lang="en-US" altLang="en-US" i="1">
                <a:latin typeface="Times New Roman" panose="02020603050405020304" pitchFamily="18" charset="0"/>
                <a:ea typeface="Arial Unicode MS" panose="020B0604020202020204" pitchFamily="34" charset="-128"/>
                <a:cs typeface="Times New Roman" panose="02020603050405020304" pitchFamily="18" charset="0"/>
              </a:rPr>
              <a:t>2</a:t>
            </a:r>
            <a:r>
              <a:rPr lang="el-GR" altLang="en-US" i="1">
                <a:latin typeface="Times New Roman" panose="02020603050405020304" pitchFamily="18" charset="0"/>
                <a:ea typeface="Arial Unicode MS" panose="020B0604020202020204" pitchFamily="34" charset="-128"/>
                <a:cs typeface="Times New Roman" panose="02020603050405020304" pitchFamily="18" charset="0"/>
              </a:rPr>
              <a:t>π</a:t>
            </a:r>
            <a:r>
              <a:rPr lang="en-US" altLang="en-US">
                <a:latin typeface="Times New Roman" panose="02020603050405020304" pitchFamily="18" charset="0"/>
                <a:ea typeface="Arial Unicode MS" panose="020B0604020202020204" pitchFamily="34" charset="-128"/>
                <a:cs typeface="Times New Roman" panose="02020603050405020304" pitchFamily="18" charset="0"/>
              </a:rPr>
              <a:t>(</a:t>
            </a:r>
            <a:r>
              <a:rPr lang="en-US" altLang="en-US" i="1">
                <a:latin typeface="Times New Roman" panose="02020603050405020304" pitchFamily="18" charset="0"/>
                <a:ea typeface="Arial Unicode MS" panose="020B0604020202020204" pitchFamily="34" charset="-128"/>
                <a:cs typeface="Times New Roman" panose="02020603050405020304" pitchFamily="18" charset="0"/>
              </a:rPr>
              <a:t>3f</a:t>
            </a:r>
            <a:r>
              <a:rPr lang="en-US" altLang="en-US">
                <a:latin typeface="Times New Roman" panose="02020603050405020304" pitchFamily="18" charset="0"/>
                <a:ea typeface="Arial Unicode MS" panose="020B0604020202020204" pitchFamily="34" charset="-128"/>
                <a:cs typeface="Times New Roman" panose="02020603050405020304" pitchFamily="18" charset="0"/>
              </a:rPr>
              <a:t>) </a:t>
            </a:r>
            <a:r>
              <a:rPr lang="en-US" altLang="en-US" i="1">
                <a:solidFill>
                  <a:schemeClr val="hlink"/>
                </a:solidFill>
                <a:latin typeface="Times New Roman" panose="02020603050405020304" pitchFamily="18" charset="0"/>
                <a:ea typeface="Arial Unicode MS" panose="020B0604020202020204" pitchFamily="34" charset="-128"/>
                <a:cs typeface="Times New Roman" panose="02020603050405020304" pitchFamily="18" charset="0"/>
              </a:rPr>
              <a:t>t</a:t>
            </a:r>
            <a:r>
              <a:rPr lang="en-US" altLang="en-US">
                <a:latin typeface="Times New Roman" panose="02020603050405020304" pitchFamily="18" charset="0"/>
                <a:ea typeface="Arial Unicode MS" panose="020B0604020202020204" pitchFamily="34" charset="-128"/>
                <a:cs typeface="Times New Roman" panose="02020603050405020304" pitchFamily="18" charset="0"/>
              </a:rPr>
              <a:t>)</a:t>
            </a:r>
          </a:p>
        </p:txBody>
      </p:sp>
      <p:pic>
        <p:nvPicPr>
          <p:cNvPr id="45060" name="Picture 4" descr="a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2300" y="2335214"/>
            <a:ext cx="2438400" cy="20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5" descr="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8700" y="2362201"/>
            <a:ext cx="25146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6" descr="a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2360614"/>
            <a:ext cx="2514600" cy="21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3" name="Text Box 7"/>
          <p:cNvSpPr txBox="1">
            <a:spLocks noChangeArrowheads="1"/>
          </p:cNvSpPr>
          <p:nvPr/>
        </p:nvSpPr>
        <p:spPr bwMode="auto">
          <a:xfrm>
            <a:off x="4381500" y="3124201"/>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45064" name="Text Box 8"/>
          <p:cNvSpPr txBox="1">
            <a:spLocks noChangeArrowheads="1"/>
          </p:cNvSpPr>
          <p:nvPr/>
        </p:nvSpPr>
        <p:spPr bwMode="auto">
          <a:xfrm>
            <a:off x="7353300" y="3200401"/>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a:t>
            </a:r>
            <a:endParaRPr lang="en-US" altLang="en-US" sz="1800">
              <a:solidFill>
                <a:srgbClr val="FF3300"/>
              </a:solidFill>
              <a:latin typeface="Comic Sans MS" panose="030F0702030302020204" pitchFamily="66" charset="0"/>
              <a:cs typeface="Times New Roman" panose="02020603050405020304" pitchFamily="18" charset="0"/>
            </a:endParaRPr>
          </a:p>
        </p:txBody>
      </p:sp>
      <p:pic>
        <p:nvPicPr>
          <p:cNvPr id="45065" name="Picture 9" descr="a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0" y="4743450"/>
            <a:ext cx="29908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9477376" y="6550026"/>
            <a:ext cx="1190625" cy="307975"/>
          </a:xfrm>
          <a:prstGeom prst="rect">
            <a:avLst/>
          </a:prstGeom>
          <a:noFill/>
        </p:spPr>
        <p:txBody>
          <a:bodyPr wrap="none">
            <a:spAutoFit/>
          </a:bodyPr>
          <a:lstStyle/>
          <a:p>
            <a:pPr>
              <a:defRPr/>
            </a:pPr>
            <a:r>
              <a:rPr lang="en-US" sz="1400" dirty="0">
                <a:solidFill>
                  <a:prstClr val="white">
                    <a:lumMod val="50000"/>
                  </a:prstClr>
                </a:solidFill>
                <a:cs typeface="Arial" panose="020B0604020202020204" pitchFamily="34" charset="0"/>
              </a:rPr>
              <a:t>Slides: Efros</a:t>
            </a:r>
          </a:p>
        </p:txBody>
      </p:sp>
    </p:spTree>
    <p:extLst>
      <p:ext uri="{BB962C8B-B14F-4D97-AF65-F5344CB8AC3E}">
        <p14:creationId xmlns:p14="http://schemas.microsoft.com/office/powerpoint/2010/main" val="11186337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a:t>Frequency Spectra</a:t>
            </a:r>
          </a:p>
        </p:txBody>
      </p:sp>
      <p:sp>
        <p:nvSpPr>
          <p:cNvPr id="46083" name="Rectangle 3"/>
          <p:cNvSpPr>
            <a:spLocks noGrp="1" noChangeArrowheads="1"/>
          </p:cNvSpPr>
          <p:nvPr>
            <p:ph type="body" idx="1"/>
          </p:nvPr>
        </p:nvSpPr>
        <p:spPr/>
        <p:txBody>
          <a:bodyPr/>
          <a:lstStyle/>
          <a:p>
            <a:endParaRPr lang="en-US" altLang="en-US" sz="2400">
              <a:ea typeface="Arial Unicode MS" panose="020B0604020202020204" pitchFamily="34" charset="-128"/>
              <a:cs typeface="Times New Roman" panose="02020603050405020304" pitchFamily="18" charset="0"/>
            </a:endParaRPr>
          </a:p>
        </p:txBody>
      </p:sp>
      <p:pic>
        <p:nvPicPr>
          <p:cNvPr id="46084" name="Picture 2" descr="File:Waveforms.svg"/>
          <p:cNvPicPr>
            <a:picLocks noChangeAspect="1" noChangeArrowheads="1"/>
          </p:cNvPicPr>
          <p:nvPr/>
        </p:nvPicPr>
        <p:blipFill>
          <a:blip r:embed="rId2">
            <a:extLst>
              <a:ext uri="{28A0092B-C50C-407E-A947-70E740481C1C}">
                <a14:useLocalDpi xmlns:a14="http://schemas.microsoft.com/office/drawing/2010/main" val="0"/>
              </a:ext>
            </a:extLst>
          </a:blip>
          <a:srcRect l="5263" t="29333" r="46317" b="53333"/>
          <a:stretch>
            <a:fillRect/>
          </a:stretch>
        </p:blipFill>
        <p:spPr bwMode="auto">
          <a:xfrm>
            <a:off x="1905000" y="2362200"/>
            <a:ext cx="2286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3966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a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352676"/>
            <a:ext cx="25146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6" descr="a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2351089"/>
            <a:ext cx="2514600" cy="21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 Box 7"/>
          <p:cNvSpPr txBox="1">
            <a:spLocks noChangeArrowheads="1"/>
          </p:cNvSpPr>
          <p:nvPr/>
        </p:nvSpPr>
        <p:spPr bwMode="auto">
          <a:xfrm>
            <a:off x="4572000" y="31146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47109" name="Text Box 8"/>
          <p:cNvSpPr txBox="1">
            <a:spLocks noChangeArrowheads="1"/>
          </p:cNvSpPr>
          <p:nvPr/>
        </p:nvSpPr>
        <p:spPr bwMode="auto">
          <a:xfrm>
            <a:off x="7467600" y="31908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a:t>
            </a:r>
            <a:endParaRPr lang="en-US" altLang="en-US" sz="1800">
              <a:solidFill>
                <a:srgbClr val="FF3300"/>
              </a:solidFill>
              <a:latin typeface="Comic Sans MS" panose="030F0702030302020204" pitchFamily="66" charset="0"/>
              <a:cs typeface="Times New Roman" panose="02020603050405020304" pitchFamily="18" charset="0"/>
            </a:endParaRPr>
          </a:p>
        </p:txBody>
      </p:sp>
      <p:pic>
        <p:nvPicPr>
          <p:cNvPr id="47110" name="Picture 9" descr="a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4684714"/>
            <a:ext cx="2438400" cy="20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Text Box 10"/>
          <p:cNvSpPr txBox="1">
            <a:spLocks noChangeArrowheads="1"/>
          </p:cNvSpPr>
          <p:nvPr/>
        </p:nvSpPr>
        <p:spPr bwMode="auto">
          <a:xfrm>
            <a:off x="4572000" y="5424488"/>
            <a:ext cx="685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47112" name="Rectangle 13"/>
          <p:cNvSpPr>
            <a:spLocks noGrp="1" noChangeArrowheads="1"/>
          </p:cNvSpPr>
          <p:nvPr>
            <p:ph type="title"/>
          </p:nvPr>
        </p:nvSpPr>
        <p:spPr/>
        <p:txBody>
          <a:bodyPr/>
          <a:lstStyle/>
          <a:p>
            <a:r>
              <a:rPr lang="en-US" altLang="en-US"/>
              <a:t>Frequency Spectra</a:t>
            </a:r>
          </a:p>
        </p:txBody>
      </p:sp>
      <p:pic>
        <p:nvPicPr>
          <p:cNvPr id="47113" name="Picture 2" descr="File:Waveforms.svg"/>
          <p:cNvPicPr>
            <a:picLocks noChangeAspect="1" noChangeArrowheads="1"/>
          </p:cNvPicPr>
          <p:nvPr/>
        </p:nvPicPr>
        <p:blipFill>
          <a:blip r:embed="rId5">
            <a:extLst>
              <a:ext uri="{28A0092B-C50C-407E-A947-70E740481C1C}">
                <a14:useLocalDpi xmlns:a14="http://schemas.microsoft.com/office/drawing/2010/main" val="0"/>
              </a:ext>
            </a:extLst>
          </a:blip>
          <a:srcRect l="5263" t="29333" r="46317" b="53333"/>
          <a:stretch>
            <a:fillRect/>
          </a:stretch>
        </p:blipFill>
        <p:spPr bwMode="auto">
          <a:xfrm>
            <a:off x="1905000" y="2362200"/>
            <a:ext cx="2286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5295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a:t>Hybrid Images</a:t>
            </a:r>
          </a:p>
        </p:txBody>
      </p:sp>
      <p:sp>
        <p:nvSpPr>
          <p:cNvPr id="44035" name="Content Placeholder 2"/>
          <p:cNvSpPr>
            <a:spLocks noGrp="1"/>
          </p:cNvSpPr>
          <p:nvPr>
            <p:ph idx="1"/>
          </p:nvPr>
        </p:nvSpPr>
        <p:spPr>
          <a:xfrm>
            <a:off x="2057400" y="5791200"/>
            <a:ext cx="7772400" cy="914400"/>
          </a:xfrm>
        </p:spPr>
        <p:txBody>
          <a:bodyPr>
            <a:normAutofit fontScale="92500" lnSpcReduction="10000"/>
          </a:bodyPr>
          <a:lstStyle/>
          <a:p>
            <a:pPr algn="ctr">
              <a:buFont typeface="Arial" charset="0"/>
              <a:buChar char="•"/>
              <a:defRPr/>
            </a:pPr>
            <a:r>
              <a:rPr lang="en-US"/>
              <a:t>A. Oliva, A. Torralba, P.G. Schyns, </a:t>
            </a:r>
            <a:br>
              <a:rPr lang="en-US"/>
            </a:br>
            <a:r>
              <a:rPr lang="en-US">
                <a:hlinkClick r:id="rId3"/>
              </a:rPr>
              <a:t>“Hybrid Images,”</a:t>
            </a:r>
            <a:r>
              <a:rPr lang="en-US"/>
              <a:t> SIGGRAPH 2006</a:t>
            </a:r>
          </a:p>
        </p:txBody>
      </p:sp>
      <p:pic>
        <p:nvPicPr>
          <p:cNvPr id="3277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957389"/>
            <a:ext cx="8991600"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74150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5"/>
          <p:cNvSpPr txBox="1">
            <a:spLocks noChangeArrowheads="1"/>
          </p:cNvSpPr>
          <p:nvPr/>
        </p:nvSpPr>
        <p:spPr bwMode="auto">
          <a:xfrm>
            <a:off x="4572000" y="31146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48131" name="Text Box 6"/>
          <p:cNvSpPr txBox="1">
            <a:spLocks noChangeArrowheads="1"/>
          </p:cNvSpPr>
          <p:nvPr/>
        </p:nvSpPr>
        <p:spPr bwMode="auto">
          <a:xfrm>
            <a:off x="7467600" y="31908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48132" name="Text Box 7"/>
          <p:cNvSpPr txBox="1">
            <a:spLocks noChangeArrowheads="1"/>
          </p:cNvSpPr>
          <p:nvPr/>
        </p:nvSpPr>
        <p:spPr bwMode="auto">
          <a:xfrm>
            <a:off x="4572000" y="5424488"/>
            <a:ext cx="685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pic>
        <p:nvPicPr>
          <p:cNvPr id="48133" name="Picture 8" descr="a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398714"/>
            <a:ext cx="2438400" cy="20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9" descr="a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681538"/>
            <a:ext cx="2514600"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Picture 10" descr="a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2476500"/>
            <a:ext cx="24384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6" name="Rectangle 13"/>
          <p:cNvSpPr>
            <a:spLocks noGrp="1" noChangeArrowheads="1"/>
          </p:cNvSpPr>
          <p:nvPr>
            <p:ph type="title"/>
          </p:nvPr>
        </p:nvSpPr>
        <p:spPr/>
        <p:txBody>
          <a:bodyPr/>
          <a:lstStyle/>
          <a:p>
            <a:r>
              <a:rPr lang="en-US" altLang="en-US"/>
              <a:t>Frequency Spectra</a:t>
            </a:r>
          </a:p>
        </p:txBody>
      </p:sp>
      <p:pic>
        <p:nvPicPr>
          <p:cNvPr id="48137" name="Picture 2" descr="File:Waveforms.svg"/>
          <p:cNvPicPr>
            <a:picLocks noChangeAspect="1" noChangeArrowheads="1"/>
          </p:cNvPicPr>
          <p:nvPr/>
        </p:nvPicPr>
        <p:blipFill>
          <a:blip r:embed="rId5">
            <a:extLst>
              <a:ext uri="{28A0092B-C50C-407E-A947-70E740481C1C}">
                <a14:useLocalDpi xmlns:a14="http://schemas.microsoft.com/office/drawing/2010/main" val="0"/>
              </a:ext>
            </a:extLst>
          </a:blip>
          <a:srcRect l="5263" t="29333" r="46317" b="53333"/>
          <a:stretch>
            <a:fillRect/>
          </a:stretch>
        </p:blipFill>
        <p:spPr bwMode="auto">
          <a:xfrm>
            <a:off x="1905000" y="2362200"/>
            <a:ext cx="2286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3057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5"/>
          <p:cNvSpPr txBox="1">
            <a:spLocks noChangeArrowheads="1"/>
          </p:cNvSpPr>
          <p:nvPr/>
        </p:nvSpPr>
        <p:spPr bwMode="auto">
          <a:xfrm>
            <a:off x="4572000" y="31146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49155" name="Text Box 6"/>
          <p:cNvSpPr txBox="1">
            <a:spLocks noChangeArrowheads="1"/>
          </p:cNvSpPr>
          <p:nvPr/>
        </p:nvSpPr>
        <p:spPr bwMode="auto">
          <a:xfrm>
            <a:off x="7467600" y="31908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49156" name="Text Box 7"/>
          <p:cNvSpPr txBox="1">
            <a:spLocks noChangeArrowheads="1"/>
          </p:cNvSpPr>
          <p:nvPr/>
        </p:nvSpPr>
        <p:spPr bwMode="auto">
          <a:xfrm>
            <a:off x="4572000" y="5424488"/>
            <a:ext cx="685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pic>
        <p:nvPicPr>
          <p:cNvPr id="49157" name="Picture 8" descr="a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514601"/>
            <a:ext cx="251460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9" descr="a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665664"/>
            <a:ext cx="2514600" cy="196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10" descr="a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2514601"/>
            <a:ext cx="2514600"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0" name="Rectangle 13"/>
          <p:cNvSpPr>
            <a:spLocks noGrp="1" noChangeArrowheads="1"/>
          </p:cNvSpPr>
          <p:nvPr>
            <p:ph type="title"/>
          </p:nvPr>
        </p:nvSpPr>
        <p:spPr/>
        <p:txBody>
          <a:bodyPr/>
          <a:lstStyle/>
          <a:p>
            <a:r>
              <a:rPr lang="en-US" altLang="en-US"/>
              <a:t>Frequency Spectra</a:t>
            </a:r>
          </a:p>
        </p:txBody>
      </p:sp>
      <p:pic>
        <p:nvPicPr>
          <p:cNvPr id="49161" name="Picture 2" descr="File:Waveforms.svg"/>
          <p:cNvPicPr>
            <a:picLocks noChangeAspect="1" noChangeArrowheads="1"/>
          </p:cNvPicPr>
          <p:nvPr/>
        </p:nvPicPr>
        <p:blipFill>
          <a:blip r:embed="rId5">
            <a:extLst>
              <a:ext uri="{28A0092B-C50C-407E-A947-70E740481C1C}">
                <a14:useLocalDpi xmlns:a14="http://schemas.microsoft.com/office/drawing/2010/main" val="0"/>
              </a:ext>
            </a:extLst>
          </a:blip>
          <a:srcRect l="5263" t="29333" r="46317" b="53333"/>
          <a:stretch>
            <a:fillRect/>
          </a:stretch>
        </p:blipFill>
        <p:spPr bwMode="auto">
          <a:xfrm>
            <a:off x="1905000" y="2362200"/>
            <a:ext cx="2286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0356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5"/>
          <p:cNvSpPr txBox="1">
            <a:spLocks noChangeArrowheads="1"/>
          </p:cNvSpPr>
          <p:nvPr/>
        </p:nvSpPr>
        <p:spPr bwMode="auto">
          <a:xfrm>
            <a:off x="4572000" y="31146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50179" name="Text Box 6"/>
          <p:cNvSpPr txBox="1">
            <a:spLocks noChangeArrowheads="1"/>
          </p:cNvSpPr>
          <p:nvPr/>
        </p:nvSpPr>
        <p:spPr bwMode="auto">
          <a:xfrm>
            <a:off x="7467600" y="31908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50180" name="Text Box 7"/>
          <p:cNvSpPr txBox="1">
            <a:spLocks noChangeArrowheads="1"/>
          </p:cNvSpPr>
          <p:nvPr/>
        </p:nvSpPr>
        <p:spPr bwMode="auto">
          <a:xfrm>
            <a:off x="4572000" y="5424488"/>
            <a:ext cx="685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pic>
        <p:nvPicPr>
          <p:cNvPr id="50181" name="Picture 8" descr="a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463800"/>
            <a:ext cx="25717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9" descr="a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2438401"/>
            <a:ext cx="260032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10" descr="kk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1100" y="4668839"/>
            <a:ext cx="2552700"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4" name="Rectangle 14"/>
          <p:cNvSpPr>
            <a:spLocks noGrp="1" noChangeArrowheads="1"/>
          </p:cNvSpPr>
          <p:nvPr>
            <p:ph type="title"/>
          </p:nvPr>
        </p:nvSpPr>
        <p:spPr/>
        <p:txBody>
          <a:bodyPr/>
          <a:lstStyle/>
          <a:p>
            <a:r>
              <a:rPr lang="en-US" altLang="en-US"/>
              <a:t>Frequency Spectra</a:t>
            </a:r>
          </a:p>
        </p:txBody>
      </p:sp>
      <p:pic>
        <p:nvPicPr>
          <p:cNvPr id="50185" name="Picture 2" descr="File:Waveforms.svg"/>
          <p:cNvPicPr>
            <a:picLocks noChangeAspect="1" noChangeArrowheads="1"/>
          </p:cNvPicPr>
          <p:nvPr/>
        </p:nvPicPr>
        <p:blipFill>
          <a:blip r:embed="rId5">
            <a:extLst>
              <a:ext uri="{28A0092B-C50C-407E-A947-70E740481C1C}">
                <a14:useLocalDpi xmlns:a14="http://schemas.microsoft.com/office/drawing/2010/main" val="0"/>
              </a:ext>
            </a:extLst>
          </a:blip>
          <a:srcRect l="5263" t="29333" r="46317" b="53333"/>
          <a:stretch>
            <a:fillRect/>
          </a:stretch>
        </p:blipFill>
        <p:spPr bwMode="auto">
          <a:xfrm>
            <a:off x="1905000" y="2362200"/>
            <a:ext cx="2286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22184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5"/>
          <p:cNvSpPr txBox="1">
            <a:spLocks noChangeArrowheads="1"/>
          </p:cNvSpPr>
          <p:nvPr/>
        </p:nvSpPr>
        <p:spPr bwMode="auto">
          <a:xfrm>
            <a:off x="4572000" y="31146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51203" name="Text Box 6"/>
          <p:cNvSpPr txBox="1">
            <a:spLocks noChangeArrowheads="1"/>
          </p:cNvSpPr>
          <p:nvPr/>
        </p:nvSpPr>
        <p:spPr bwMode="auto">
          <a:xfrm>
            <a:off x="7467600" y="31908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a:t>
            </a:r>
            <a:endParaRPr lang="en-US" altLang="en-US" sz="1800">
              <a:solidFill>
                <a:srgbClr val="FF3300"/>
              </a:solidFill>
              <a:latin typeface="Comic Sans MS" panose="030F0702030302020204" pitchFamily="66" charset="0"/>
              <a:cs typeface="Times New Roman" panose="02020603050405020304" pitchFamily="18" charset="0"/>
            </a:endParaRPr>
          </a:p>
        </p:txBody>
      </p:sp>
      <p:sp>
        <p:nvSpPr>
          <p:cNvPr id="51204" name="Text Box 7"/>
          <p:cNvSpPr txBox="1">
            <a:spLocks noChangeArrowheads="1"/>
          </p:cNvSpPr>
          <p:nvPr/>
        </p:nvSpPr>
        <p:spPr bwMode="auto">
          <a:xfrm>
            <a:off x="4610100" y="5360988"/>
            <a:ext cx="685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pic>
        <p:nvPicPr>
          <p:cNvPr id="51205" name="Picture 8" descr="a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2446338"/>
            <a:ext cx="259080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9" descr="a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100" y="4668838"/>
            <a:ext cx="2514600"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Picture 10" descr="kk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1" y="2446339"/>
            <a:ext cx="2601913" cy="203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8" name="Rectangle 12"/>
          <p:cNvSpPr>
            <a:spLocks noGrp="1" noChangeArrowheads="1"/>
          </p:cNvSpPr>
          <p:nvPr>
            <p:ph type="body" idx="1"/>
          </p:nvPr>
        </p:nvSpPr>
        <p:spPr/>
        <p:txBody>
          <a:bodyPr/>
          <a:lstStyle/>
          <a:p>
            <a:pPr>
              <a:buFont typeface="Arial" panose="020B0604020202020204" pitchFamily="34" charset="0"/>
              <a:buNone/>
            </a:pPr>
            <a:endParaRPr lang="ru-RU" altLang="en-US"/>
          </a:p>
        </p:txBody>
      </p:sp>
      <p:sp>
        <p:nvSpPr>
          <p:cNvPr id="51209" name="Rectangle 14"/>
          <p:cNvSpPr>
            <a:spLocks noGrp="1" noChangeArrowheads="1"/>
          </p:cNvSpPr>
          <p:nvPr>
            <p:ph type="title"/>
          </p:nvPr>
        </p:nvSpPr>
        <p:spPr/>
        <p:txBody>
          <a:bodyPr/>
          <a:lstStyle/>
          <a:p>
            <a:r>
              <a:rPr lang="en-US" altLang="en-US"/>
              <a:t>Frequency Spectra</a:t>
            </a:r>
          </a:p>
        </p:txBody>
      </p:sp>
      <p:pic>
        <p:nvPicPr>
          <p:cNvPr id="51210" name="Picture 2" descr="File:Waveforms.svg"/>
          <p:cNvPicPr>
            <a:picLocks noChangeAspect="1" noChangeArrowheads="1"/>
          </p:cNvPicPr>
          <p:nvPr/>
        </p:nvPicPr>
        <p:blipFill>
          <a:blip r:embed="rId5">
            <a:extLst>
              <a:ext uri="{28A0092B-C50C-407E-A947-70E740481C1C}">
                <a14:useLocalDpi xmlns:a14="http://schemas.microsoft.com/office/drawing/2010/main" val="0"/>
              </a:ext>
            </a:extLst>
          </a:blip>
          <a:srcRect l="5263" t="29333" r="46317" b="53333"/>
          <a:stretch>
            <a:fillRect/>
          </a:stretch>
        </p:blipFill>
        <p:spPr bwMode="auto">
          <a:xfrm>
            <a:off x="1905000" y="2362200"/>
            <a:ext cx="2286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2075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5"/>
          <p:cNvSpPr txBox="1">
            <a:spLocks noChangeArrowheads="1"/>
          </p:cNvSpPr>
          <p:nvPr/>
        </p:nvSpPr>
        <p:spPr bwMode="auto">
          <a:xfrm>
            <a:off x="4572000" y="3114676"/>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solidFill>
                  <a:srgbClr val="C0504D"/>
                </a:solidFill>
                <a:latin typeface="Comic Sans MS" panose="030F0702030302020204" pitchFamily="66" charset="0"/>
                <a:cs typeface="Times New Roman" panose="02020603050405020304" pitchFamily="18" charset="0"/>
              </a:rPr>
              <a:t>= </a:t>
            </a:r>
            <a:endParaRPr lang="en-US" altLang="en-US" sz="1800">
              <a:solidFill>
                <a:srgbClr val="FF3300"/>
              </a:solidFill>
              <a:latin typeface="Comic Sans MS" panose="030F0702030302020204" pitchFamily="66" charset="0"/>
              <a:cs typeface="Times New Roman" panose="02020603050405020304" pitchFamily="18" charset="0"/>
            </a:endParaRPr>
          </a:p>
        </p:txBody>
      </p:sp>
      <p:pic>
        <p:nvPicPr>
          <p:cNvPr id="52227" name="Picture 6" descr="a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0450" y="4064000"/>
            <a:ext cx="29908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2228" name="Object 8"/>
          <p:cNvGraphicFramePr>
            <a:graphicFrameLocks noChangeAspect="1"/>
          </p:cNvGraphicFramePr>
          <p:nvPr/>
        </p:nvGraphicFramePr>
        <p:xfrm>
          <a:off x="5076826" y="2870201"/>
          <a:ext cx="2352675" cy="989013"/>
        </p:xfrm>
        <a:graphic>
          <a:graphicData uri="http://schemas.openxmlformats.org/presentationml/2006/ole">
            <mc:AlternateContent xmlns:mc="http://schemas.openxmlformats.org/markup-compatibility/2006">
              <mc:Choice xmlns:v="urn:schemas-microsoft-com:vml" Requires="v">
                <p:oleObj name="Equation" r:id="rId3" imgW="1028254" imgH="431613" progId="">
                  <p:embed/>
                </p:oleObj>
              </mc:Choice>
              <mc:Fallback>
                <p:oleObj name="Equation" r:id="rId3" imgW="1028254" imgH="43161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826" y="2870201"/>
                        <a:ext cx="2352675" cy="9890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229" name="Rectangle 10"/>
          <p:cNvSpPr>
            <a:spLocks noGrp="1" noChangeArrowheads="1"/>
          </p:cNvSpPr>
          <p:nvPr>
            <p:ph type="title"/>
          </p:nvPr>
        </p:nvSpPr>
        <p:spPr/>
        <p:txBody>
          <a:bodyPr/>
          <a:lstStyle/>
          <a:p>
            <a:r>
              <a:rPr lang="en-US" altLang="en-US"/>
              <a:t>Frequency Spectra</a:t>
            </a:r>
          </a:p>
        </p:txBody>
      </p:sp>
      <p:sp>
        <p:nvSpPr>
          <p:cNvPr id="52230" name="Rectangle 11"/>
          <p:cNvSpPr>
            <a:spLocks noGrp="1" noChangeArrowheads="1"/>
          </p:cNvSpPr>
          <p:nvPr>
            <p:ph type="body" idx="1"/>
          </p:nvPr>
        </p:nvSpPr>
        <p:spPr/>
        <p:txBody>
          <a:bodyPr/>
          <a:lstStyle/>
          <a:p>
            <a:endParaRPr lang="ru-RU" altLang="en-US"/>
          </a:p>
        </p:txBody>
      </p:sp>
      <p:pic>
        <p:nvPicPr>
          <p:cNvPr id="52231" name="Picture 2" descr="File:Waveforms.svg"/>
          <p:cNvPicPr>
            <a:picLocks noChangeAspect="1" noChangeArrowheads="1"/>
          </p:cNvPicPr>
          <p:nvPr/>
        </p:nvPicPr>
        <p:blipFill>
          <a:blip r:embed="rId5">
            <a:extLst>
              <a:ext uri="{28A0092B-C50C-407E-A947-70E740481C1C}">
                <a14:useLocalDpi xmlns:a14="http://schemas.microsoft.com/office/drawing/2010/main" val="0"/>
              </a:ext>
            </a:extLst>
          </a:blip>
          <a:srcRect l="5263" t="29333" r="46317" b="53333"/>
          <a:stretch>
            <a:fillRect/>
          </a:stretch>
        </p:blipFill>
        <p:spPr bwMode="auto">
          <a:xfrm>
            <a:off x="1905000" y="2514600"/>
            <a:ext cx="2286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03746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altLang="en-US"/>
              <a:t>Example: Music</a:t>
            </a:r>
          </a:p>
        </p:txBody>
      </p:sp>
      <p:sp>
        <p:nvSpPr>
          <p:cNvPr id="53251" name="Content Placeholder 2"/>
          <p:cNvSpPr>
            <a:spLocks noGrp="1"/>
          </p:cNvSpPr>
          <p:nvPr>
            <p:ph idx="1"/>
          </p:nvPr>
        </p:nvSpPr>
        <p:spPr/>
        <p:txBody>
          <a:bodyPr/>
          <a:lstStyle/>
          <a:p>
            <a:r>
              <a:rPr lang="en-US" altLang="en-US"/>
              <a:t>We think of music in terms of frequencies at different magnitudes</a:t>
            </a:r>
          </a:p>
        </p:txBody>
      </p:sp>
      <p:pic>
        <p:nvPicPr>
          <p:cNvPr id="53252" name="Picture 4" descr="File:Voice waveform and spectr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667000"/>
            <a:ext cx="7620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9466264" y="6550026"/>
            <a:ext cx="1201737" cy="307975"/>
          </a:xfrm>
          <a:prstGeom prst="rect">
            <a:avLst/>
          </a:prstGeom>
          <a:noFill/>
        </p:spPr>
        <p:txBody>
          <a:bodyPr wrap="none">
            <a:spAutoFit/>
          </a:bodyPr>
          <a:lstStyle/>
          <a:p>
            <a:pPr>
              <a:defRPr/>
            </a:pPr>
            <a:r>
              <a:rPr lang="en-US" sz="1400" dirty="0">
                <a:solidFill>
                  <a:prstClr val="white">
                    <a:lumMod val="50000"/>
                  </a:prstClr>
                </a:solidFill>
                <a:cs typeface="Arial" panose="020B0604020202020204" pitchFamily="34" charset="0"/>
              </a:rPr>
              <a:t>Slide: </a:t>
            </a:r>
            <a:r>
              <a:rPr lang="en-US" sz="1400" dirty="0" err="1">
                <a:solidFill>
                  <a:prstClr val="white">
                    <a:lumMod val="50000"/>
                  </a:prstClr>
                </a:solidFill>
                <a:cs typeface="Arial" panose="020B0604020202020204" pitchFamily="34" charset="0"/>
              </a:rPr>
              <a:t>Hoiem</a:t>
            </a:r>
            <a:endParaRPr lang="en-US" sz="14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29010759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E6A99-BF5C-5AD8-6804-449C03B02844}"/>
              </a:ext>
            </a:extLst>
          </p:cNvPr>
          <p:cNvSpPr>
            <a:spLocks noGrp="1"/>
          </p:cNvSpPr>
          <p:nvPr>
            <p:ph type="title"/>
          </p:nvPr>
        </p:nvSpPr>
        <p:spPr/>
        <p:txBody>
          <a:bodyPr/>
          <a:lstStyle/>
          <a:p>
            <a:r>
              <a:rPr lang="en-US" dirty="0"/>
              <a:t>Example: Speech as a Spectrogram</a:t>
            </a:r>
          </a:p>
        </p:txBody>
      </p:sp>
      <p:pic>
        <p:nvPicPr>
          <p:cNvPr id="2050" name="Picture 2">
            <a:extLst>
              <a:ext uri="{FF2B5EF4-FFF2-40B4-BE49-F238E27FC236}">
                <a16:creationId xmlns:a16="http://schemas.microsoft.com/office/drawing/2014/main" id="{07F2B93A-CE5C-5AE9-3077-BC82370E57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47130"/>
            <a:ext cx="8534400" cy="443947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E2E763C-150F-7291-8CD3-3EBBECC3632E}"/>
              </a:ext>
            </a:extLst>
          </p:cNvPr>
          <p:cNvSpPr txBox="1"/>
          <p:nvPr/>
        </p:nvSpPr>
        <p:spPr>
          <a:xfrm>
            <a:off x="304800" y="5562600"/>
            <a:ext cx="11582400" cy="646331"/>
          </a:xfrm>
          <a:prstGeom prst="rect">
            <a:avLst/>
          </a:prstGeom>
          <a:noFill/>
        </p:spPr>
        <p:txBody>
          <a:bodyPr wrap="square">
            <a:spAutoFit/>
          </a:bodyPr>
          <a:lstStyle/>
          <a:p>
            <a:r>
              <a:rPr lang="en-US" dirty="0"/>
              <a:t>Spectrogram of the spoken words "nineteenth century". Frequencies are shown increasing up the vertical axis, and time on the horizontal axis. The legend to the right shows that the color intensity increases with the density.</a:t>
            </a:r>
          </a:p>
        </p:txBody>
      </p:sp>
      <p:sp>
        <p:nvSpPr>
          <p:cNvPr id="7" name="TextBox 6">
            <a:extLst>
              <a:ext uri="{FF2B5EF4-FFF2-40B4-BE49-F238E27FC236}">
                <a16:creationId xmlns:a16="http://schemas.microsoft.com/office/drawing/2014/main" id="{EB7CDC17-C11E-340E-EEB2-73ADB1289A32}"/>
              </a:ext>
            </a:extLst>
          </p:cNvPr>
          <p:cNvSpPr txBox="1"/>
          <p:nvPr/>
        </p:nvSpPr>
        <p:spPr>
          <a:xfrm>
            <a:off x="3733800" y="6248400"/>
            <a:ext cx="6097022" cy="369332"/>
          </a:xfrm>
          <a:prstGeom prst="rect">
            <a:avLst/>
          </a:prstGeom>
          <a:noFill/>
        </p:spPr>
        <p:txBody>
          <a:bodyPr wrap="square">
            <a:spAutoFit/>
          </a:bodyPr>
          <a:lstStyle/>
          <a:p>
            <a:r>
              <a:rPr lang="en-US" dirty="0"/>
              <a:t>https://en.wikipedia.org/wiki/Spectrogram</a:t>
            </a:r>
          </a:p>
        </p:txBody>
      </p:sp>
    </p:spTree>
    <p:extLst>
      <p:ext uri="{BB962C8B-B14F-4D97-AF65-F5344CB8AC3E}">
        <p14:creationId xmlns:p14="http://schemas.microsoft.com/office/powerpoint/2010/main" val="24129238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a:t>Other signals</a:t>
            </a:r>
          </a:p>
        </p:txBody>
      </p:sp>
      <p:sp>
        <p:nvSpPr>
          <p:cNvPr id="54275" name="Content Placeholder 2"/>
          <p:cNvSpPr>
            <a:spLocks noGrp="1"/>
          </p:cNvSpPr>
          <p:nvPr>
            <p:ph idx="1"/>
          </p:nvPr>
        </p:nvSpPr>
        <p:spPr/>
        <p:txBody>
          <a:bodyPr/>
          <a:lstStyle/>
          <a:p>
            <a:r>
              <a:rPr lang="en-US" altLang="en-US"/>
              <a:t>We can also think of all kinds of other signals the same way</a:t>
            </a:r>
          </a:p>
        </p:txBody>
      </p:sp>
      <p:pic>
        <p:nvPicPr>
          <p:cNvPr id="54276" name="Picture 2" descr="http://www.noiseaddicts.com/wp-content/uploads/2008/11/cartoon_fourier_cat-7441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2819401"/>
            <a:ext cx="4762500"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TextBox 5"/>
          <p:cNvSpPr txBox="1">
            <a:spLocks noChangeArrowheads="1"/>
          </p:cNvSpPr>
          <p:nvPr/>
        </p:nvSpPr>
        <p:spPr bwMode="auto">
          <a:xfrm>
            <a:off x="6019801" y="6248400"/>
            <a:ext cx="115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prstClr val="black"/>
                </a:solidFill>
                <a:latin typeface="Arial" panose="020B0604020202020204" pitchFamily="34" charset="0"/>
                <a:cs typeface="Arial" panose="020B0604020202020204" pitchFamily="34" charset="0"/>
              </a:rPr>
              <a:t>xkcd.com</a:t>
            </a:r>
          </a:p>
        </p:txBody>
      </p:sp>
    </p:spTree>
    <p:extLst>
      <p:ext uri="{BB962C8B-B14F-4D97-AF65-F5344CB8AC3E}">
        <p14:creationId xmlns:p14="http://schemas.microsoft.com/office/powerpoint/2010/main" val="33922527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ltLang="en-US"/>
              <a:t>Fourier analysis in images</a:t>
            </a:r>
          </a:p>
        </p:txBody>
      </p:sp>
      <p:grpSp>
        <p:nvGrpSpPr>
          <p:cNvPr id="2" name="Group 1"/>
          <p:cNvGrpSpPr/>
          <p:nvPr/>
        </p:nvGrpSpPr>
        <p:grpSpPr>
          <a:xfrm>
            <a:off x="914400" y="1447800"/>
            <a:ext cx="10363199" cy="4495800"/>
            <a:chOff x="762000" y="1981200"/>
            <a:chExt cx="6400800" cy="2514600"/>
          </a:xfrm>
        </p:grpSpPr>
        <p:pic>
          <p:nvPicPr>
            <p:cNvPr id="5529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981200"/>
              <a:ext cx="1219200" cy="1219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530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276600"/>
              <a:ext cx="1219200" cy="1219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530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1981200"/>
              <a:ext cx="1219200" cy="1219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530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1981200"/>
              <a:ext cx="1219200" cy="1219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5303"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3276600"/>
              <a:ext cx="1219200" cy="1219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5304"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3600" y="3276600"/>
              <a:ext cx="1219200" cy="1219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05" name="TextBox 11"/>
            <p:cNvSpPr txBox="1">
              <a:spLocks noChangeArrowheads="1"/>
            </p:cNvSpPr>
            <p:nvPr/>
          </p:nvSpPr>
          <p:spPr bwMode="auto">
            <a:xfrm>
              <a:off x="762000" y="2362200"/>
              <a:ext cx="1254859" cy="26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prstClr val="black"/>
                  </a:solidFill>
                  <a:latin typeface="Arial" panose="020B0604020202020204" pitchFamily="34" charset="0"/>
                  <a:cs typeface="Arial" panose="020B0604020202020204" pitchFamily="34" charset="0"/>
                </a:rPr>
                <a:t>Intensity Image</a:t>
              </a:r>
            </a:p>
          </p:txBody>
        </p:sp>
        <p:sp>
          <p:nvSpPr>
            <p:cNvPr id="55306" name="TextBox 12"/>
            <p:cNvSpPr txBox="1">
              <a:spLocks noChangeArrowheads="1"/>
            </p:cNvSpPr>
            <p:nvPr/>
          </p:nvSpPr>
          <p:spPr bwMode="auto">
            <a:xfrm>
              <a:off x="838200" y="3733800"/>
              <a:ext cx="1162860" cy="264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prstClr val="black"/>
                  </a:solidFill>
                  <a:latin typeface="Arial" panose="020B0604020202020204" pitchFamily="34" charset="0"/>
                  <a:cs typeface="Arial" panose="020B0604020202020204" pitchFamily="34" charset="0"/>
                </a:rPr>
                <a:t>Fourier Image</a:t>
              </a:r>
            </a:p>
          </p:txBody>
        </p:sp>
      </p:grpSp>
      <p:sp>
        <p:nvSpPr>
          <p:cNvPr id="55307" name="TextBox 13"/>
          <p:cNvSpPr txBox="1">
            <a:spLocks noChangeArrowheads="1"/>
          </p:cNvSpPr>
          <p:nvPr/>
        </p:nvSpPr>
        <p:spPr bwMode="auto">
          <a:xfrm>
            <a:off x="4937126" y="6488114"/>
            <a:ext cx="5730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prstClr val="black"/>
                </a:solidFill>
                <a:latin typeface="Arial" panose="020B0604020202020204" pitchFamily="34" charset="0"/>
                <a:cs typeface="Arial" panose="020B0604020202020204" pitchFamily="34" charset="0"/>
              </a:rPr>
              <a:t>http://sharp.bu.edu/~slehar/fourier/fourier.html#filtering</a:t>
            </a:r>
          </a:p>
        </p:txBody>
      </p:sp>
    </p:spTree>
    <p:extLst>
      <p:ext uri="{BB962C8B-B14F-4D97-AF65-F5344CB8AC3E}">
        <p14:creationId xmlns:p14="http://schemas.microsoft.com/office/powerpoint/2010/main" val="2043733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ltLang="en-US"/>
              <a:t>Fourier Transform</a:t>
            </a:r>
          </a:p>
        </p:txBody>
      </p:sp>
      <p:sp>
        <p:nvSpPr>
          <p:cNvPr id="56323" name="Content Placeholder 2"/>
          <p:cNvSpPr>
            <a:spLocks noGrp="1"/>
          </p:cNvSpPr>
          <p:nvPr>
            <p:ph idx="1"/>
          </p:nvPr>
        </p:nvSpPr>
        <p:spPr/>
        <p:txBody>
          <a:bodyPr/>
          <a:lstStyle/>
          <a:p>
            <a:r>
              <a:rPr lang="en-US" altLang="en-US" sz="2400" dirty="0"/>
              <a:t>Fourier transform stores the magnitude and phase at each frequency</a:t>
            </a:r>
          </a:p>
          <a:p>
            <a:pPr lvl="1"/>
            <a:r>
              <a:rPr lang="en-US" altLang="en-US" sz="2000" dirty="0"/>
              <a:t>Magnitude encodes how much signal there is at a particular frequency</a:t>
            </a:r>
          </a:p>
          <a:p>
            <a:pPr lvl="1"/>
            <a:r>
              <a:rPr lang="en-US" altLang="en-US" sz="2000" dirty="0"/>
              <a:t>Phase encodes spatial information (indirectly)</a:t>
            </a:r>
          </a:p>
          <a:p>
            <a:pPr lvl="1"/>
            <a:r>
              <a:rPr lang="en-US" altLang="en-US" sz="2000" dirty="0"/>
              <a:t>This is often notated in terms of real and complex numbers</a:t>
            </a:r>
          </a:p>
          <a:p>
            <a:endParaRPr lang="en-US" altLang="en-US" sz="2400" dirty="0"/>
          </a:p>
          <a:p>
            <a:endParaRPr lang="en-US" altLang="en-US" sz="2400" dirty="0"/>
          </a:p>
          <a:p>
            <a:endParaRPr lang="en-US" altLang="en-US" sz="2400" dirty="0"/>
          </a:p>
        </p:txBody>
      </p:sp>
      <p:graphicFrame>
        <p:nvGraphicFramePr>
          <p:cNvPr id="14350" name="Object 27"/>
          <p:cNvGraphicFramePr>
            <a:graphicFrameLocks noChangeAspect="1"/>
          </p:cNvGraphicFramePr>
          <p:nvPr/>
        </p:nvGraphicFramePr>
        <p:xfrm>
          <a:off x="3429000" y="3830638"/>
          <a:ext cx="2933700" cy="596900"/>
        </p:xfrm>
        <a:graphic>
          <a:graphicData uri="http://schemas.openxmlformats.org/presentationml/2006/ole">
            <mc:AlternateContent xmlns:mc="http://schemas.openxmlformats.org/markup-compatibility/2006">
              <mc:Choice xmlns:v="urn:schemas-microsoft-com:vml" Requires="v">
                <p:oleObj name="Equation" r:id="rId2" imgW="1371600" imgH="279400" progId="Equation.3">
                  <p:embed/>
                </p:oleObj>
              </mc:Choice>
              <mc:Fallback>
                <p:oleObj name="Equation" r:id="rId2" imgW="1371600" imgH="279400" progId="Equation.3">
                  <p:embed/>
                  <p:pic>
                    <p:nvPicPr>
                      <p:cNvPr id="14350" name="Object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3830638"/>
                        <a:ext cx="29337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351" name="Object 28"/>
          <p:cNvGraphicFramePr>
            <a:graphicFrameLocks noChangeAspect="1"/>
          </p:cNvGraphicFramePr>
          <p:nvPr/>
        </p:nvGraphicFramePr>
        <p:xfrm>
          <a:off x="8140700" y="3733800"/>
          <a:ext cx="2070100" cy="935038"/>
        </p:xfrm>
        <a:graphic>
          <a:graphicData uri="http://schemas.openxmlformats.org/presentationml/2006/ole">
            <mc:AlternateContent xmlns:mc="http://schemas.openxmlformats.org/markup-compatibility/2006">
              <mc:Choice xmlns:v="urn:schemas-microsoft-com:vml" Requires="v">
                <p:oleObj name="Equation" r:id="rId4" imgW="927100" imgH="419100" progId="Equation.3">
                  <p:embed/>
                </p:oleObj>
              </mc:Choice>
              <mc:Fallback>
                <p:oleObj name="Equation" r:id="rId4" imgW="927100" imgH="419100" progId="Equation.3">
                  <p:embed/>
                  <p:pic>
                    <p:nvPicPr>
                      <p:cNvPr id="14351" name="Object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0700" y="3733800"/>
                        <a:ext cx="2070100"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TextBox 13"/>
          <p:cNvSpPr txBox="1">
            <a:spLocks noChangeArrowheads="1"/>
          </p:cNvSpPr>
          <p:nvPr/>
        </p:nvSpPr>
        <p:spPr bwMode="auto">
          <a:xfrm>
            <a:off x="2057400" y="4049714"/>
            <a:ext cx="1676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Amplitude:</a:t>
            </a:r>
          </a:p>
        </p:txBody>
      </p:sp>
      <p:sp>
        <p:nvSpPr>
          <p:cNvPr id="16" name="TextBox 15"/>
          <p:cNvSpPr txBox="1">
            <a:spLocks noChangeArrowheads="1"/>
          </p:cNvSpPr>
          <p:nvPr/>
        </p:nvSpPr>
        <p:spPr bwMode="auto">
          <a:xfrm>
            <a:off x="7239000" y="4049714"/>
            <a:ext cx="1676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Phase:</a:t>
            </a:r>
          </a:p>
        </p:txBody>
      </p:sp>
    </p:spTree>
    <p:extLst>
      <p:ext uri="{BB962C8B-B14F-4D97-AF65-F5344CB8AC3E}">
        <p14:creationId xmlns:p14="http://schemas.microsoft.com/office/powerpoint/2010/main" val="253978828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632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5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533401"/>
            <a:ext cx="8229600" cy="4983163"/>
          </a:xfrm>
        </p:spPr>
        <p:txBody>
          <a:bodyPr/>
          <a:lstStyle/>
          <a:p>
            <a:pPr marL="0">
              <a:buNone/>
              <a:defRPr/>
            </a:pPr>
            <a:r>
              <a:rPr lang="en-US" b="1" dirty="0">
                <a:solidFill>
                  <a:schemeClr val="tx2">
                    <a:lumMod val="75000"/>
                  </a:schemeClr>
                </a:solidFill>
              </a:rPr>
              <a:t>Why do we get different, distance-dependent interpretations of hybrid images?</a:t>
            </a:r>
          </a:p>
        </p:txBody>
      </p:sp>
      <p:pic>
        <p:nvPicPr>
          <p:cNvPr id="34819" name="Picture 2" descr="C:\Users\Hoiem\Documents\Classes\Computational Photography - Fall 2010\projects\hybrid\teaser.jpg"/>
          <p:cNvPicPr>
            <a:picLocks noChangeAspect="1" noChangeArrowheads="1"/>
          </p:cNvPicPr>
          <p:nvPr/>
        </p:nvPicPr>
        <p:blipFill>
          <a:blip r:embed="rId2">
            <a:extLst>
              <a:ext uri="{28A0092B-C50C-407E-A947-70E740481C1C}">
                <a14:useLocalDpi xmlns:a14="http://schemas.microsoft.com/office/drawing/2010/main" val="0"/>
              </a:ext>
            </a:extLst>
          </a:blip>
          <a:srcRect l="40038"/>
          <a:stretch>
            <a:fillRect/>
          </a:stretch>
        </p:blipFill>
        <p:spPr bwMode="auto">
          <a:xfrm>
            <a:off x="2459038" y="2378075"/>
            <a:ext cx="3422650"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2" descr="C:\Users\Hoiem\Documents\Classes\Computational Photography - Fall 2010\projects\hybrid\teaser.jpg"/>
          <p:cNvPicPr>
            <a:picLocks noChangeAspect="1" noChangeArrowheads="1"/>
          </p:cNvPicPr>
          <p:nvPr/>
        </p:nvPicPr>
        <p:blipFill>
          <a:blip r:embed="rId2">
            <a:extLst>
              <a:ext uri="{28A0092B-C50C-407E-A947-70E740481C1C}">
                <a14:useLocalDpi xmlns:a14="http://schemas.microsoft.com/office/drawing/2010/main" val="0"/>
              </a:ext>
            </a:extLst>
          </a:blip>
          <a:srcRect t="3383" r="74422" b="49260"/>
          <a:stretch>
            <a:fillRect/>
          </a:stretch>
        </p:blipFill>
        <p:spPr bwMode="auto">
          <a:xfrm>
            <a:off x="8077200" y="1981200"/>
            <a:ext cx="169068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2" descr="C:\Users\Hoiem\Documents\Classes\Computational Photography - Fall 2010\projects\hybrid\teaser.jpg"/>
          <p:cNvPicPr>
            <a:picLocks noChangeAspect="1" noChangeArrowheads="1"/>
          </p:cNvPicPr>
          <p:nvPr/>
        </p:nvPicPr>
        <p:blipFill>
          <a:blip r:embed="rId2">
            <a:extLst>
              <a:ext uri="{28A0092B-C50C-407E-A947-70E740481C1C}">
                <a14:useLocalDpi xmlns:a14="http://schemas.microsoft.com/office/drawing/2010/main" val="0"/>
              </a:ext>
            </a:extLst>
          </a:blip>
          <a:srcRect t="54123" r="74422" b="3593"/>
          <a:stretch>
            <a:fillRect/>
          </a:stretch>
        </p:blipFill>
        <p:spPr bwMode="auto">
          <a:xfrm>
            <a:off x="8153400" y="4800601"/>
            <a:ext cx="152400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12"/>
          <p:cNvSpPr txBox="1">
            <a:spLocks noChangeArrowheads="1"/>
          </p:cNvSpPr>
          <p:nvPr/>
        </p:nvSpPr>
        <p:spPr bwMode="auto">
          <a:xfrm>
            <a:off x="6705601" y="3962400"/>
            <a:ext cx="4349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3200" b="1">
                <a:solidFill>
                  <a:prstClr val="black"/>
                </a:solidFill>
                <a:latin typeface="Arial" panose="020B0604020202020204" pitchFamily="34" charset="0"/>
                <a:cs typeface="Arial" panose="020B0604020202020204" pitchFamily="34" charset="0"/>
              </a:rPr>
              <a:t>?</a:t>
            </a:r>
          </a:p>
        </p:txBody>
      </p:sp>
      <p:cxnSp>
        <p:nvCxnSpPr>
          <p:cNvPr id="15" name="Straight Arrow Connector 14"/>
          <p:cNvCxnSpPr/>
          <p:nvPr/>
        </p:nvCxnSpPr>
        <p:spPr>
          <a:xfrm flipV="1">
            <a:off x="6172200" y="3276600"/>
            <a:ext cx="1752600" cy="914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248400" y="4343400"/>
            <a:ext cx="1828800" cy="838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466264" y="6550026"/>
            <a:ext cx="1201737" cy="307975"/>
          </a:xfrm>
          <a:prstGeom prst="rect">
            <a:avLst/>
          </a:prstGeom>
          <a:noFill/>
        </p:spPr>
        <p:txBody>
          <a:bodyPr wrap="none">
            <a:spAutoFit/>
          </a:bodyPr>
          <a:lstStyle/>
          <a:p>
            <a:pPr>
              <a:defRPr/>
            </a:pPr>
            <a:r>
              <a:rPr lang="en-US" sz="1400" dirty="0">
                <a:solidFill>
                  <a:prstClr val="white">
                    <a:lumMod val="50000"/>
                  </a:prstClr>
                </a:solidFill>
                <a:cs typeface="Arial" panose="020B0604020202020204" pitchFamily="34" charset="0"/>
              </a:rPr>
              <a:t>Slide: </a:t>
            </a:r>
            <a:r>
              <a:rPr lang="en-US" sz="1400" dirty="0" err="1">
                <a:solidFill>
                  <a:prstClr val="white">
                    <a:lumMod val="50000"/>
                  </a:prstClr>
                </a:solidFill>
                <a:cs typeface="Arial" panose="020B0604020202020204" pitchFamily="34" charset="0"/>
              </a:rPr>
              <a:t>Hoiem</a:t>
            </a:r>
            <a:endParaRPr lang="en-US" sz="14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2922849311"/>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altLang="en-US"/>
              <a:t>Computing the Fourier Transform</a:t>
            </a:r>
          </a:p>
        </p:txBody>
      </p:sp>
      <p:sp>
        <p:nvSpPr>
          <p:cNvPr id="66563" name="TextBox 4"/>
          <p:cNvSpPr txBox="1">
            <a:spLocks noChangeArrowheads="1"/>
          </p:cNvSpPr>
          <p:nvPr/>
        </p:nvSpPr>
        <p:spPr bwMode="auto">
          <a:xfrm>
            <a:off x="2209801" y="2133599"/>
            <a:ext cx="1350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Continuous</a:t>
            </a:r>
          </a:p>
        </p:txBody>
      </p:sp>
      <p:pic>
        <p:nvPicPr>
          <p:cNvPr id="66564"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514599"/>
            <a:ext cx="34671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4038600"/>
            <a:ext cx="35433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Box 7"/>
          <p:cNvSpPr txBox="1">
            <a:spLocks noChangeArrowheads="1"/>
          </p:cNvSpPr>
          <p:nvPr/>
        </p:nvSpPr>
        <p:spPr bwMode="auto">
          <a:xfrm>
            <a:off x="2133600" y="3809999"/>
            <a:ext cx="1030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Discrete</a:t>
            </a:r>
          </a:p>
        </p:txBody>
      </p:sp>
      <p:sp>
        <p:nvSpPr>
          <p:cNvPr id="66567" name="TextBox 8"/>
          <p:cNvSpPr txBox="1">
            <a:spLocks noChangeArrowheads="1"/>
          </p:cNvSpPr>
          <p:nvPr/>
        </p:nvSpPr>
        <p:spPr bwMode="auto">
          <a:xfrm>
            <a:off x="2224549" y="5252884"/>
            <a:ext cx="1485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 = -N/2..N/2</a:t>
            </a:r>
          </a:p>
        </p:txBody>
      </p:sp>
      <p:pic>
        <p:nvPicPr>
          <p:cNvPr id="6656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990600"/>
            <a:ext cx="344805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9" name="TextBox 11"/>
          <p:cNvSpPr txBox="1">
            <a:spLocks noChangeArrowheads="1"/>
          </p:cNvSpPr>
          <p:nvPr/>
        </p:nvSpPr>
        <p:spPr bwMode="auto">
          <a:xfrm>
            <a:off x="1371600" y="5915024"/>
            <a:ext cx="3941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Fast Fourier Transform (FFT): </a:t>
            </a:r>
            <a:r>
              <a:rPr kumimoji="0" lang="en-US" alt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NlogN</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63000" y="990600"/>
            <a:ext cx="2514600" cy="2514600"/>
          </a:xfrm>
          <a:prstGeom prst="rect">
            <a:avLst/>
          </a:prstGeom>
        </p:spPr>
      </p:pic>
      <p:sp>
        <p:nvSpPr>
          <p:cNvPr id="12" name="TextBox 11"/>
          <p:cNvSpPr txBox="1">
            <a:spLocks noChangeArrowheads="1"/>
          </p:cNvSpPr>
          <p:nvPr/>
        </p:nvSpPr>
        <p:spPr bwMode="auto">
          <a:xfrm>
            <a:off x="9067800" y="3550053"/>
            <a:ext cx="18049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Euler’s Formula</a:t>
            </a:r>
          </a:p>
        </p:txBody>
      </p:sp>
    </p:spTree>
    <p:extLst>
      <p:ext uri="{BB962C8B-B14F-4D97-AF65-F5344CB8AC3E}">
        <p14:creationId xmlns:p14="http://schemas.microsoft.com/office/powerpoint/2010/main" val="1931516182"/>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91A178-57C9-2238-678C-563333599787}"/>
              </a:ext>
            </a:extLst>
          </p:cNvPr>
          <p:cNvPicPr>
            <a:picLocks noChangeAspect="1"/>
          </p:cNvPicPr>
          <p:nvPr/>
        </p:nvPicPr>
        <p:blipFill>
          <a:blip r:embed="rId2"/>
          <a:stretch>
            <a:fillRect/>
          </a:stretch>
        </p:blipFill>
        <p:spPr>
          <a:xfrm>
            <a:off x="1371600" y="228600"/>
            <a:ext cx="9163024" cy="5954341"/>
          </a:xfrm>
          <a:prstGeom prst="rect">
            <a:avLst/>
          </a:prstGeom>
        </p:spPr>
      </p:pic>
      <p:sp>
        <p:nvSpPr>
          <p:cNvPr id="7" name="TextBox 6">
            <a:extLst>
              <a:ext uri="{FF2B5EF4-FFF2-40B4-BE49-F238E27FC236}">
                <a16:creationId xmlns:a16="http://schemas.microsoft.com/office/drawing/2014/main" id="{41204E81-8E55-1241-C3A8-C8E3526454C3}"/>
              </a:ext>
            </a:extLst>
          </p:cNvPr>
          <p:cNvSpPr txBox="1"/>
          <p:nvPr/>
        </p:nvSpPr>
        <p:spPr>
          <a:xfrm>
            <a:off x="3048000" y="6400800"/>
            <a:ext cx="6096000" cy="369332"/>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https://youtu.be/spUNpyF58BY?si=93x8YxT5n45OA3CD</a:t>
            </a:r>
          </a:p>
        </p:txBody>
      </p:sp>
    </p:spTree>
    <p:extLst>
      <p:ext uri="{BB962C8B-B14F-4D97-AF65-F5344CB8AC3E}">
        <p14:creationId xmlns:p14="http://schemas.microsoft.com/office/powerpoint/2010/main" val="18986715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9"/>
          <p:cNvSpPr>
            <a:spLocks noChangeArrowheads="1"/>
          </p:cNvSpPr>
          <p:nvPr/>
        </p:nvSpPr>
        <p:spPr bwMode="auto">
          <a:xfrm>
            <a:off x="1981200" y="609600"/>
            <a:ext cx="8458200" cy="609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837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0538" y="0"/>
            <a:ext cx="50974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9244" name="Text Box 12"/>
          <p:cNvSpPr txBox="1">
            <a:spLocks noChangeArrowheads="1"/>
          </p:cNvSpPr>
          <p:nvPr/>
        </p:nvSpPr>
        <p:spPr bwMode="auto">
          <a:xfrm>
            <a:off x="1524001" y="3200401"/>
            <a:ext cx="3497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Salvador Dali invented Hybrid Images?</a:t>
            </a:r>
            <a:endParaRPr kumimoji="0" lang="ru-RU"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ext Box 12"/>
          <p:cNvSpPr txBox="1">
            <a:spLocks noChangeArrowheads="1"/>
          </p:cNvSpPr>
          <p:nvPr/>
        </p:nvSpPr>
        <p:spPr bwMode="auto">
          <a:xfrm>
            <a:off x="1524001" y="5915026"/>
            <a:ext cx="379462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Salvador Dali</a:t>
            </a:r>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“Gala Contemplating the Mediterranean Sea,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which at 20 meters becomes the portrait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 Abraham Lincoln</a:t>
            </a: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1976</a:t>
            </a:r>
            <a:endParaRPr kumimoji="0" lang="ru-RU"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168371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92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9244" grpId="0"/>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1981200" y="609600"/>
            <a:ext cx="8458200" cy="609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395" name="Rectangle 4"/>
          <p:cNvSpPr>
            <a:spLocks noGrp="1" noChangeArrowheads="1"/>
          </p:cNvSpPr>
          <p:nvPr>
            <p:ph type="title"/>
          </p:nvPr>
        </p:nvSpPr>
        <p:spPr/>
        <p:txBody>
          <a:bodyPr/>
          <a:lstStyle/>
          <a:p>
            <a:endParaRPr lang="ru-RU" altLang="en-US"/>
          </a:p>
        </p:txBody>
      </p:sp>
      <p:pic>
        <p:nvPicPr>
          <p:cNvPr id="5939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3238" y="0"/>
            <a:ext cx="50847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29959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1981200" y="609600"/>
            <a:ext cx="8458200" cy="609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419" name="Rectangle 3"/>
          <p:cNvSpPr>
            <a:spLocks noGrp="1" noChangeArrowheads="1"/>
          </p:cNvSpPr>
          <p:nvPr>
            <p:ph type="title"/>
          </p:nvPr>
        </p:nvSpPr>
        <p:spPr/>
        <p:txBody>
          <a:bodyPr/>
          <a:lstStyle/>
          <a:p>
            <a:endParaRPr lang="ru-RU" altLang="en-US"/>
          </a:p>
        </p:txBody>
      </p:sp>
      <p:pic>
        <p:nvPicPr>
          <p:cNvPr id="60420" name="Picture 8"/>
          <p:cNvPicPr>
            <a:picLocks noChangeAspect="1" noChangeArrowheads="1"/>
          </p:cNvPicPr>
          <p:nvPr/>
        </p:nvPicPr>
        <p:blipFill>
          <a:blip r:embed="rId2">
            <a:extLst>
              <a:ext uri="{28A0092B-C50C-407E-A947-70E740481C1C}">
                <a14:useLocalDpi xmlns:a14="http://schemas.microsoft.com/office/drawing/2010/main" val="0"/>
              </a:ext>
            </a:extLst>
          </a:blip>
          <a:srcRect l="12402" t="7170" r="10422" b="11575"/>
          <a:stretch>
            <a:fillRect/>
          </a:stretch>
        </p:blipFill>
        <p:spPr bwMode="auto">
          <a:xfrm>
            <a:off x="5562600" y="0"/>
            <a:ext cx="5105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41245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ltLang="en-US"/>
              <a:t>Fourier Bases</a:t>
            </a:r>
          </a:p>
        </p:txBody>
      </p:sp>
      <p:pic>
        <p:nvPicPr>
          <p:cNvPr id="61443" name="Picture 3"/>
          <p:cNvPicPr>
            <a:picLocks noChangeAspect="1" noChangeArrowheads="1"/>
          </p:cNvPicPr>
          <p:nvPr/>
        </p:nvPicPr>
        <p:blipFill>
          <a:blip r:embed="rId2">
            <a:extLst>
              <a:ext uri="{28A0092B-C50C-407E-A947-70E740481C1C}">
                <a14:useLocalDpi xmlns:a14="http://schemas.microsoft.com/office/drawing/2010/main" val="0"/>
              </a:ext>
            </a:extLst>
          </a:blip>
          <a:srcRect l="8858" t="19524" r="7715" b="18698"/>
          <a:stretch>
            <a:fillRect/>
          </a:stretch>
        </p:blipFill>
        <p:spPr bwMode="auto">
          <a:xfrm>
            <a:off x="1752600" y="1371601"/>
            <a:ext cx="86868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Rectangle 5"/>
          <p:cNvSpPr>
            <a:spLocks noChangeArrowheads="1"/>
          </p:cNvSpPr>
          <p:nvPr/>
        </p:nvSpPr>
        <p:spPr bwMode="auto">
          <a:xfrm>
            <a:off x="6096000" y="2895600"/>
            <a:ext cx="4419600" cy="3733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44422" name="Text Box 6"/>
          <p:cNvSpPr txBox="1">
            <a:spLocks noChangeArrowheads="1"/>
          </p:cNvSpPr>
          <p:nvPr/>
        </p:nvSpPr>
        <p:spPr bwMode="auto">
          <a:xfrm>
            <a:off x="2992438" y="6248401"/>
            <a:ext cx="6361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This change of basis is the Fourier Transform</a:t>
            </a:r>
          </a:p>
        </p:txBody>
      </p:sp>
      <p:sp>
        <p:nvSpPr>
          <p:cNvPr id="61446" name="Text Box 10"/>
          <p:cNvSpPr txBox="1">
            <a:spLocks noChangeArrowheads="1"/>
          </p:cNvSpPr>
          <p:nvPr/>
        </p:nvSpPr>
        <p:spPr bwMode="auto">
          <a:xfrm>
            <a:off x="2819401" y="990600"/>
            <a:ext cx="6792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Teases away fast vs. slow changes in the image.</a:t>
            </a:r>
          </a:p>
        </p:txBody>
      </p:sp>
      <p:pic>
        <p:nvPicPr>
          <p:cNvPr id="6144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1" y="3124200"/>
            <a:ext cx="2151063"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51718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44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442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en-US"/>
              <a:t>Fourier Bases</a:t>
            </a:r>
          </a:p>
        </p:txBody>
      </p:sp>
      <p:pic>
        <p:nvPicPr>
          <p:cNvPr id="62467" name="Picture 3"/>
          <p:cNvPicPr>
            <a:picLocks noChangeAspect="1" noChangeArrowheads="1"/>
          </p:cNvPicPr>
          <p:nvPr/>
        </p:nvPicPr>
        <p:blipFill>
          <a:blip r:embed="rId2">
            <a:extLst>
              <a:ext uri="{28A0092B-C50C-407E-A947-70E740481C1C}">
                <a14:useLocalDpi xmlns:a14="http://schemas.microsoft.com/office/drawing/2010/main" val="0"/>
              </a:ext>
            </a:extLst>
          </a:blip>
          <a:srcRect l="8858" t="19524" r="7715" b="18698"/>
          <a:stretch>
            <a:fillRect/>
          </a:stretch>
        </p:blipFill>
        <p:spPr bwMode="auto">
          <a:xfrm>
            <a:off x="1752600" y="1371601"/>
            <a:ext cx="86868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25218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altLang="en-US" dirty="0"/>
              <a:t>This looks a lot like DCT in JPEG compression</a:t>
            </a:r>
            <a:endParaRPr lang="en-US" altLang="en-US" dirty="0">
              <a:solidFill>
                <a:schemeClr val="accent2"/>
              </a:solidFill>
              <a:latin typeface="Comic Sans MS" panose="030F0702030302020204" pitchFamily="66" charset="0"/>
            </a:endParaRPr>
          </a:p>
        </p:txBody>
      </p:sp>
      <p:pic>
        <p:nvPicPr>
          <p:cNvPr id="5222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923256"/>
            <a:ext cx="3281017" cy="3249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G=&#10;\begin{array}{c}&#10;u \\&#10;\longrightarrow \\&#10;\left[&#10;\begin{array}{rrrrrrrr}&#10; -415.38 &amp; -30.19 &amp; -61.20 &amp;  27.24 &amp;  56.13 &amp; -20.10 &amp; -2.39 &amp;  0.46 \\&#10;    4.47 &amp; -21.86 &amp; -60.76 &amp;  10.25 &amp;  13.15 &amp;  -7.09 &amp; -8.54 &amp;  4.88 \\&#10;  -46.83 &amp;   7.37 &amp;  77.13 &amp; -24.56 &amp; -28.91 &amp;   9.93 &amp;  5.42 &amp; -5.65 \\&#10;  -48.53 &amp;  12.07 &amp;  34.10 &amp; -14.76 &amp; -10.24 &amp;   6.30 &amp;  1.83 &amp;  1.95 \\&#10;   12.12 &amp;  -6.55 &amp; -13.20 &amp;  -3.95 &amp;  -1.88 &amp;   1.75 &amp; -2.79 &amp;  3.14 \\&#10;   -7.73 &amp;   2.91 &amp;   2.38 &amp;  -5.94 &amp;  -2.38 &amp;   0.94 &amp;  4.30 &amp;  1.85 \\&#10;   -1.03 &amp;   0.18 &amp;   0.42 &amp;  -2.42 &amp;  -0.88 &amp;  -3.02 &amp;  4.12 &amp; -0.66 \\&#10;   -0.17 &amp;   0.14 &amp;  -1.07 &amp;  -4.19 &amp;  -1.17 &amp;  -0.10 &amp;  0.50 &amp;  1.68&#10;\end{array}&#10;\right]&#10;\end{array}&#10;\Bigg\downarrow 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375" y="2743200"/>
            <a:ext cx="489902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438400"/>
            <a:ext cx="2004876" cy="2004876"/>
          </a:xfrm>
          <a:prstGeom prst="rect">
            <a:avLst/>
          </a:prstGeom>
        </p:spPr>
      </p:pic>
      <p:sp>
        <p:nvSpPr>
          <p:cNvPr id="4" name="TextBox 3"/>
          <p:cNvSpPr txBox="1"/>
          <p:nvPr/>
        </p:nvSpPr>
        <p:spPr>
          <a:xfrm>
            <a:off x="460513" y="4648200"/>
            <a:ext cx="2057400"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8x8 image patch</a:t>
            </a:r>
          </a:p>
        </p:txBody>
      </p:sp>
      <p:sp>
        <p:nvSpPr>
          <p:cNvPr id="10" name="TextBox 9"/>
          <p:cNvSpPr txBox="1"/>
          <p:nvPr/>
        </p:nvSpPr>
        <p:spPr>
          <a:xfrm>
            <a:off x="3736008" y="5157508"/>
            <a:ext cx="2057400"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DCT bases</a:t>
            </a:r>
          </a:p>
        </p:txBody>
      </p:sp>
      <p:sp>
        <p:nvSpPr>
          <p:cNvPr id="11" name="TextBox 10"/>
          <p:cNvSpPr txBox="1"/>
          <p:nvPr/>
        </p:nvSpPr>
        <p:spPr>
          <a:xfrm>
            <a:off x="7543800" y="4562979"/>
            <a:ext cx="3351696"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mn-ea"/>
                <a:cs typeface="+mn-cs"/>
              </a:rPr>
              <a:t>Patch representation after projecting on to DCT bases</a:t>
            </a:r>
          </a:p>
        </p:txBody>
      </p:sp>
    </p:spTree>
    <p:extLst>
      <p:ext uri="{BB962C8B-B14F-4D97-AF65-F5344CB8AC3E}">
        <p14:creationId xmlns:p14="http://schemas.microsoft.com/office/powerpoint/2010/main" val="1142105543"/>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4"/>
          <p:cNvSpPr>
            <a:spLocks noGrp="1" noChangeArrowheads="1"/>
          </p:cNvSpPr>
          <p:nvPr>
            <p:ph type="title"/>
          </p:nvPr>
        </p:nvSpPr>
        <p:spPr/>
        <p:txBody>
          <a:bodyPr/>
          <a:lstStyle/>
          <a:p>
            <a:r>
              <a:rPr lang="en-US" altLang="en-US"/>
              <a:t>Man-made Scene</a:t>
            </a:r>
          </a:p>
        </p:txBody>
      </p:sp>
      <p:pic>
        <p:nvPicPr>
          <p:cNvPr id="63491" name="Picture 7"/>
          <p:cNvPicPr>
            <a:picLocks noChangeAspect="1" noChangeArrowheads="1"/>
          </p:cNvPicPr>
          <p:nvPr/>
        </p:nvPicPr>
        <p:blipFill>
          <a:blip r:embed="rId2">
            <a:extLst>
              <a:ext uri="{28A0092B-C50C-407E-A947-70E740481C1C}">
                <a14:useLocalDpi xmlns:a14="http://schemas.microsoft.com/office/drawing/2010/main" val="0"/>
              </a:ext>
            </a:extLst>
          </a:blip>
          <a:srcRect l="12000" t="6476" r="9428" b="11046"/>
          <a:stretch>
            <a:fillRect/>
          </a:stretch>
        </p:blipFill>
        <p:spPr bwMode="auto">
          <a:xfrm>
            <a:off x="6400801" y="2209800"/>
            <a:ext cx="37750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251076"/>
            <a:ext cx="3886200" cy="293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5886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p:cNvSpPr>
            <a:spLocks noGrp="1" noChangeArrowheads="1"/>
          </p:cNvSpPr>
          <p:nvPr>
            <p:ph type="title"/>
          </p:nvPr>
        </p:nvSpPr>
        <p:spPr>
          <a:xfrm>
            <a:off x="1981200" y="152400"/>
            <a:ext cx="8229600" cy="914400"/>
          </a:xfrm>
        </p:spPr>
        <p:txBody>
          <a:bodyPr>
            <a:normAutofit fontScale="90000"/>
          </a:bodyPr>
          <a:lstStyle/>
          <a:p>
            <a:pPr>
              <a:defRPr/>
            </a:pPr>
            <a:r>
              <a:rPr lang="en-US" altLang="en-US" dirty="0"/>
              <a:t>Can change spectrum, then reconstruct</a:t>
            </a:r>
          </a:p>
        </p:txBody>
      </p:sp>
      <p:pic>
        <p:nvPicPr>
          <p:cNvPr id="6451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611314"/>
            <a:ext cx="8534400"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0343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endParaRPr lang="en-US" alt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6324600"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rcRect l="8447" t="22408"/>
          <a:stretch>
            <a:fillRect/>
          </a:stretch>
        </p:blipFill>
        <p:spPr bwMode="auto">
          <a:xfrm>
            <a:off x="4724400" y="3124200"/>
            <a:ext cx="6605588"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24195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altLang="en-US"/>
              <a:t>Low and High Pass filtering</a:t>
            </a:r>
          </a:p>
        </p:txBody>
      </p:sp>
      <p:pic>
        <p:nvPicPr>
          <p:cNvPr id="655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120776"/>
            <a:ext cx="7391400"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3998914"/>
            <a:ext cx="7391400" cy="270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13418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Reminder</a:t>
            </a:r>
          </a:p>
        </p:txBody>
      </p:sp>
      <p:sp>
        <p:nvSpPr>
          <p:cNvPr id="3" name="Content Placeholder 2"/>
          <p:cNvSpPr>
            <a:spLocks noGrp="1"/>
          </p:cNvSpPr>
          <p:nvPr>
            <p:ph idx="1"/>
          </p:nvPr>
        </p:nvSpPr>
        <p:spPr/>
        <p:txBody>
          <a:bodyPr/>
          <a:lstStyle/>
          <a:p>
            <a:r>
              <a:rPr lang="en-US" dirty="0"/>
              <a:t>The Fourier transform can be thought of as a change of basis onto which “building blocks”?</a:t>
            </a:r>
          </a:p>
        </p:txBody>
      </p:sp>
      <p:pic>
        <p:nvPicPr>
          <p:cNvPr id="4"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6666" t="6731" r="6666" b="5765"/>
          <a:stretch/>
        </p:blipFill>
        <p:spPr bwMode="auto">
          <a:xfrm>
            <a:off x="1947708" y="281940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858" t="19524" r="48697" b="23598"/>
          <a:stretch/>
        </p:blipFill>
        <p:spPr bwMode="auto">
          <a:xfrm>
            <a:off x="5050554" y="2813669"/>
            <a:ext cx="2286000" cy="229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rotWithShape="1">
          <a:blip r:embed="rId4"/>
          <a:srcRect l="25424" r="23729" b="43784"/>
          <a:stretch/>
        </p:blipFill>
        <p:spPr>
          <a:xfrm>
            <a:off x="8153400" y="2773567"/>
            <a:ext cx="2377666" cy="2377666"/>
          </a:xfrm>
          <a:prstGeom prst="rect">
            <a:avLst/>
          </a:prstGeom>
        </p:spPr>
      </p:pic>
    </p:spTree>
    <p:extLst>
      <p:ext uri="{BB962C8B-B14F-4D97-AF65-F5344CB8AC3E}">
        <p14:creationId xmlns:p14="http://schemas.microsoft.com/office/powerpoint/2010/main" val="23312852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altLang="en-US"/>
              <a:t>The Convolution Theorem</a:t>
            </a:r>
          </a:p>
        </p:txBody>
      </p:sp>
      <p:sp>
        <p:nvSpPr>
          <p:cNvPr id="488451" name="Rectangle 3"/>
          <p:cNvSpPr>
            <a:spLocks noGrp="1" noChangeArrowheads="1"/>
          </p:cNvSpPr>
          <p:nvPr>
            <p:ph type="body" sz="half" idx="2"/>
          </p:nvPr>
        </p:nvSpPr>
        <p:spPr>
          <a:xfrm>
            <a:off x="2057400" y="914400"/>
            <a:ext cx="7924800" cy="5257800"/>
          </a:xfrm>
        </p:spPr>
        <p:txBody>
          <a:bodyPr/>
          <a:lstStyle/>
          <a:p>
            <a:pPr>
              <a:lnSpc>
                <a:spcPct val="90000"/>
              </a:lnSpc>
            </a:pPr>
            <a:r>
              <a:rPr lang="en-US" altLang="en-US" dirty="0"/>
              <a:t>The Fourier transform of the convolution of two functions is the product of their Fourier transforms</a:t>
            </a:r>
          </a:p>
          <a:p>
            <a:pPr>
              <a:lnSpc>
                <a:spcPct val="90000"/>
              </a:lnSpc>
            </a:pPr>
            <a:endParaRPr lang="en-US" altLang="en-US" dirty="0"/>
          </a:p>
          <a:p>
            <a:pPr>
              <a:lnSpc>
                <a:spcPct val="90000"/>
              </a:lnSpc>
            </a:pPr>
            <a:endParaRPr lang="en-US" altLang="en-US" dirty="0"/>
          </a:p>
          <a:p>
            <a:pPr>
              <a:lnSpc>
                <a:spcPct val="90000"/>
              </a:lnSpc>
            </a:pPr>
            <a:endParaRPr lang="en-US" altLang="en-US" dirty="0"/>
          </a:p>
          <a:p>
            <a:pPr>
              <a:lnSpc>
                <a:spcPct val="90000"/>
              </a:lnSpc>
            </a:pPr>
            <a:r>
              <a:rPr lang="en-US" altLang="en-US" b="1" dirty="0"/>
              <a:t>Convolution</a:t>
            </a:r>
            <a:r>
              <a:rPr lang="en-US" altLang="en-US" dirty="0"/>
              <a:t> in spatial domain is equivalent to </a:t>
            </a:r>
            <a:r>
              <a:rPr lang="en-US" altLang="en-US" b="1" dirty="0"/>
              <a:t>multiplication</a:t>
            </a:r>
            <a:r>
              <a:rPr lang="en-US" altLang="en-US" dirty="0"/>
              <a:t> in frequency domain!</a:t>
            </a:r>
          </a:p>
          <a:p>
            <a:pPr>
              <a:lnSpc>
                <a:spcPct val="90000"/>
              </a:lnSpc>
            </a:pPr>
            <a:endParaRPr lang="en-US" altLang="en-US" dirty="0"/>
          </a:p>
        </p:txBody>
      </p:sp>
      <p:graphicFrame>
        <p:nvGraphicFramePr>
          <p:cNvPr id="67588" name="Object 4"/>
          <p:cNvGraphicFramePr>
            <a:graphicFrameLocks noChangeAspect="1"/>
          </p:cNvGraphicFramePr>
          <p:nvPr/>
        </p:nvGraphicFramePr>
        <p:xfrm>
          <a:off x="3921126" y="2051050"/>
          <a:ext cx="4003675" cy="615950"/>
        </p:xfrm>
        <a:graphic>
          <a:graphicData uri="http://schemas.openxmlformats.org/presentationml/2006/ole">
            <mc:AlternateContent xmlns:mc="http://schemas.openxmlformats.org/markup-compatibility/2006">
              <mc:Choice xmlns:v="urn:schemas-microsoft-com:vml" Requires="v">
                <p:oleObj name="Equation" r:id="rId2" imgW="1231366" imgH="203112" progId="Equation.3">
                  <p:embed/>
                </p:oleObj>
              </mc:Choice>
              <mc:Fallback>
                <p:oleObj name="Equation" r:id="rId2" imgW="1231366" imgH="203112" progId="Equation.3">
                  <p:embed/>
                  <p:pic>
                    <p:nvPicPr>
                      <p:cNvPr id="67588"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1126" y="2051050"/>
                        <a:ext cx="40036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nvGraphicFramePr>
        <p:xfrm>
          <a:off x="4521200" y="4267201"/>
          <a:ext cx="4470400" cy="720725"/>
        </p:xfrm>
        <a:graphic>
          <a:graphicData uri="http://schemas.openxmlformats.org/presentationml/2006/ole">
            <mc:AlternateContent xmlns:mc="http://schemas.openxmlformats.org/markup-compatibility/2006">
              <mc:Choice xmlns:v="urn:schemas-microsoft-com:vml" Requires="v">
                <p:oleObj name="Equation" r:id="rId4" imgW="1320800" imgH="228600" progId="Equation.3">
                  <p:embed/>
                </p:oleObj>
              </mc:Choice>
              <mc:Fallback>
                <p:oleObj name="Equation" r:id="rId4" imgW="1320800" imgH="228600" progId="Equation.3">
                  <p:embed/>
                  <p:pic>
                    <p:nvPicPr>
                      <p:cNvPr id="2"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1200" y="4267201"/>
                        <a:ext cx="44704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8269268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845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845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endParaRPr lang="en-US" altLang="en-US"/>
          </a:p>
        </p:txBody>
      </p:sp>
      <p:sp>
        <p:nvSpPr>
          <p:cNvPr id="36867" name="Content Placeholder 2"/>
          <p:cNvSpPr>
            <a:spLocks noGrp="1"/>
          </p:cNvSpPr>
          <p:nvPr>
            <p:ph idx="1"/>
          </p:nvPr>
        </p:nvSpPr>
        <p:spPr/>
        <p:txBody>
          <a:bodyPr/>
          <a:lstStyle/>
          <a:p>
            <a:endParaRPr lang="en-US" altLang="en-US"/>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0988" y="381000"/>
            <a:ext cx="908526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565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dirty="0"/>
              <a:t>Recap of Filtering Discussion from Previous Lecture</a:t>
            </a:r>
          </a:p>
        </p:txBody>
      </p:sp>
      <p:sp>
        <p:nvSpPr>
          <p:cNvPr id="23555" name="Content Placeholder 2"/>
          <p:cNvSpPr>
            <a:spLocks noGrp="1"/>
          </p:cNvSpPr>
          <p:nvPr>
            <p:ph idx="1"/>
          </p:nvPr>
        </p:nvSpPr>
        <p:spPr>
          <a:xfrm>
            <a:off x="1295400" y="990600"/>
            <a:ext cx="6172200" cy="5638800"/>
          </a:xfrm>
        </p:spPr>
        <p:txBody>
          <a:bodyPr>
            <a:normAutofit/>
          </a:bodyPr>
          <a:lstStyle/>
          <a:p>
            <a:endParaRPr lang="en-US" altLang="en-US" sz="2800" dirty="0"/>
          </a:p>
          <a:p>
            <a:r>
              <a:rPr lang="en-US" altLang="en-US" sz="2800" dirty="0"/>
              <a:t>Linear filtering is dot product at each position</a:t>
            </a:r>
          </a:p>
          <a:p>
            <a:pPr lvl="1"/>
            <a:r>
              <a:rPr lang="en-US" altLang="en-US" sz="2400" dirty="0"/>
              <a:t>Not a matrix multiplication</a:t>
            </a:r>
          </a:p>
          <a:p>
            <a:pPr lvl="1"/>
            <a:r>
              <a:rPr lang="en-US" altLang="en-US" sz="2400" dirty="0"/>
              <a:t>Can smooth, sharpen, translate (among many other uses)</a:t>
            </a:r>
          </a:p>
          <a:p>
            <a:pPr lvl="1"/>
            <a:r>
              <a:rPr lang="en-US" altLang="en-US" sz="2400" dirty="0"/>
              <a:t>Linear filters “</a:t>
            </a:r>
            <a:r>
              <a:rPr lang="en-US" altLang="en-US" sz="2400" i="1" dirty="0"/>
              <a:t>look for” features that resemble the filter itself</a:t>
            </a:r>
          </a:p>
          <a:p>
            <a:pPr lvl="1"/>
            <a:endParaRPr lang="en-US" altLang="en-US" sz="2400" i="1" dirty="0"/>
          </a:p>
          <a:p>
            <a:r>
              <a:rPr lang="en-US" altLang="en-US" sz="2800" dirty="0"/>
              <a:t>Be aware of details for filter size, extrapolation, cropping</a:t>
            </a:r>
          </a:p>
          <a:p>
            <a:pPr>
              <a:buFont typeface="Arial" panose="020B0604020202020204" pitchFamily="34" charset="0"/>
              <a:buNone/>
            </a:pPr>
            <a:endParaRPr lang="en-US" altLang="en-US" sz="2800" dirty="0"/>
          </a:p>
        </p:txBody>
      </p:sp>
      <p:pic>
        <p:nvPicPr>
          <p:cNvPr id="23556" name="Picture 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17526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48006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Group 5"/>
          <p:cNvGrpSpPr>
            <a:grpSpLocks noChangeAspect="1"/>
          </p:cNvGrpSpPr>
          <p:nvPr/>
        </p:nvGrpSpPr>
        <p:grpSpPr bwMode="auto">
          <a:xfrm>
            <a:off x="9327621" y="1822483"/>
            <a:ext cx="1004358" cy="990600"/>
            <a:chOff x="144" y="144"/>
            <a:chExt cx="1152" cy="1136"/>
          </a:xfrm>
        </p:grpSpPr>
        <p:sp>
          <p:nvSpPr>
            <p:cNvPr id="27"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28"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9"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30"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31"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32"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33"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34"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35"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36"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7"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0"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1"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3"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pic>
        <p:nvPicPr>
          <p:cNvPr id="44" name="Picture 5" descr="C:\Documents and Settings\Derek Hoiem\My Documents\Classes\Spring10 - Computer Vision\figs\einstein_sobel_v.png"/>
          <p:cNvPicPr>
            <a:picLocks noChangeAspect="1" noChangeArrowheads="1"/>
          </p:cNvPicPr>
          <p:nvPr/>
        </p:nvPicPr>
        <p:blipFill rotWithShape="1">
          <a:blip r:embed="rId5">
            <a:extLst>
              <a:ext uri="{28A0092B-C50C-407E-A947-70E740481C1C}">
                <a14:useLocalDpi xmlns:a14="http://schemas.microsoft.com/office/drawing/2010/main" val="0"/>
              </a:ext>
            </a:extLst>
          </a:blip>
          <a:srcRect l="25197" t="37705" r="58005" b="49180"/>
          <a:stretch/>
        </p:blipFill>
        <p:spPr bwMode="auto">
          <a:xfrm>
            <a:off x="10820400" y="1822483"/>
            <a:ext cx="1061354" cy="106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41688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25252</TotalTime>
  <Words>2101</Words>
  <Application>Microsoft Office PowerPoint</Application>
  <PresentationFormat>Widescreen</PresentationFormat>
  <Paragraphs>337</Paragraphs>
  <Slides>72</Slides>
  <Notes>22</Notes>
  <HiddenSlides>2</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2</vt:i4>
      </vt:variant>
      <vt:variant>
        <vt:lpstr>Slide Titles</vt:lpstr>
      </vt:variant>
      <vt:variant>
        <vt:i4>72</vt:i4>
      </vt:variant>
    </vt:vector>
  </HeadingPairs>
  <TitlesOfParts>
    <vt:vector size="86" baseType="lpstr">
      <vt:lpstr>Arial</vt:lpstr>
      <vt:lpstr>Arial Unicode MS</vt:lpstr>
      <vt:lpstr>Calibri</vt:lpstr>
      <vt:lpstr>Comic Sans MS</vt:lpstr>
      <vt:lpstr>Courier</vt:lpstr>
      <vt:lpstr>Courier New</vt:lpstr>
      <vt:lpstr>Gill Sans</vt:lpstr>
      <vt:lpstr>Times New Roman</vt:lpstr>
      <vt:lpstr>Wingdings</vt:lpstr>
      <vt:lpstr>1_Office Theme</vt:lpstr>
      <vt:lpstr>3_Office Theme</vt:lpstr>
      <vt:lpstr>Office Theme</vt:lpstr>
      <vt:lpstr>Equation</vt:lpstr>
      <vt:lpstr>Bitmap Image</vt:lpstr>
      <vt:lpstr>PowerPoint Presentation</vt:lpstr>
      <vt:lpstr>PowerPoint Presentation</vt:lpstr>
      <vt:lpstr>PowerPoint Presentation</vt:lpstr>
      <vt:lpstr>PowerPoint Presentation</vt:lpstr>
      <vt:lpstr>Hybrid Images</vt:lpstr>
      <vt:lpstr>PowerPoint Presentation</vt:lpstr>
      <vt:lpstr>PowerPoint Presentation</vt:lpstr>
      <vt:lpstr>PowerPoint Presentation</vt:lpstr>
      <vt:lpstr>Recap of Filtering Discussion from Previous Lecture</vt:lpstr>
      <vt:lpstr>PowerPoint Presentation</vt:lpstr>
      <vt:lpstr>Alternative to Filtering - Viola Jones Face Detection</vt:lpstr>
      <vt:lpstr>Alternative to Filtering – Non-overlapping Patches</vt:lpstr>
      <vt:lpstr>Filtering vs. Convolution</vt:lpstr>
      <vt:lpstr>Key properties of linear filters</vt:lpstr>
      <vt:lpstr>More properties</vt:lpstr>
      <vt:lpstr>Median filters</vt:lpstr>
      <vt:lpstr>Comparison: salt and pepper noise</vt:lpstr>
      <vt:lpstr>Comparison: salt and pepper noise</vt:lpstr>
      <vt:lpstr>Comparison: salt and pepper noise</vt:lpstr>
      <vt:lpstr>Median filters</vt:lpstr>
      <vt:lpstr>Can we do Sobel filter edge detection in a single filtering step?</vt:lpstr>
      <vt:lpstr>Sobel filters</vt:lpstr>
      <vt:lpstr>Sobel filters</vt:lpstr>
      <vt:lpstr>Sobel Filters for Edge Detection</vt:lpstr>
      <vt:lpstr>PowerPoint Presentation</vt:lpstr>
      <vt:lpstr>Can we do Sobel filter edge detection in a single filtering step?  No.</vt:lpstr>
      <vt:lpstr>Review: questions</vt:lpstr>
      <vt:lpstr>Discrete Laplacian Filter Demo</vt:lpstr>
      <vt:lpstr>Thinking in Frequency</vt:lpstr>
      <vt:lpstr>This section</vt:lpstr>
      <vt:lpstr>PowerPoint Presentation</vt:lpstr>
      <vt:lpstr>PowerPoint Presentation</vt:lpstr>
      <vt:lpstr>Thinking in terms of frequency</vt:lpstr>
      <vt:lpstr>Background: Change of Basis</vt:lpstr>
      <vt:lpstr>Background: Change of Basis</vt:lpstr>
      <vt:lpstr>Related concept: Image Compression</vt:lpstr>
      <vt:lpstr>Lossy Image Compression (JPEG)</vt:lpstr>
      <vt:lpstr>Using DCT in JPEG   </vt:lpstr>
      <vt:lpstr>PowerPoint Presentation</vt:lpstr>
      <vt:lpstr>Image compression using DCT</vt:lpstr>
      <vt:lpstr>JPEG Compression Summary</vt:lpstr>
      <vt:lpstr>Lossless compression (PNG)</vt:lpstr>
      <vt:lpstr>PowerPoint Presentation</vt:lpstr>
      <vt:lpstr>Jean Baptiste Joseph Fourier (1768-1830)</vt:lpstr>
      <vt:lpstr>PowerPoint Presentation</vt:lpstr>
      <vt:lpstr>A sum of sines</vt:lpstr>
      <vt:lpstr>Frequency Spectra</vt:lpstr>
      <vt:lpstr>Frequency Spectra</vt:lpstr>
      <vt:lpstr>Frequency Spectra</vt:lpstr>
      <vt:lpstr>Frequency Spectra</vt:lpstr>
      <vt:lpstr>Frequency Spectra</vt:lpstr>
      <vt:lpstr>Frequency Spectra</vt:lpstr>
      <vt:lpstr>Frequency Spectra</vt:lpstr>
      <vt:lpstr>Frequency Spectra</vt:lpstr>
      <vt:lpstr>Example: Music</vt:lpstr>
      <vt:lpstr>Example: Speech as a Spectrogram</vt:lpstr>
      <vt:lpstr>Other signals</vt:lpstr>
      <vt:lpstr>Fourier analysis in images</vt:lpstr>
      <vt:lpstr>Fourier Transform</vt:lpstr>
      <vt:lpstr>Computing the Fourier Transform</vt:lpstr>
      <vt:lpstr>PowerPoint Presentation</vt:lpstr>
      <vt:lpstr>PowerPoint Presentation</vt:lpstr>
      <vt:lpstr>PowerPoint Presentation</vt:lpstr>
      <vt:lpstr>PowerPoint Presentation</vt:lpstr>
      <vt:lpstr>Fourier Bases</vt:lpstr>
      <vt:lpstr>Fourier Bases</vt:lpstr>
      <vt:lpstr>This looks a lot like DCT in JPEG compression</vt:lpstr>
      <vt:lpstr>Man-made Scene</vt:lpstr>
      <vt:lpstr>Can change spectrum, then reconstruct</vt:lpstr>
      <vt:lpstr>Low and High Pass filtering</vt:lpstr>
      <vt:lpstr>Reminder</vt:lpstr>
      <vt:lpstr>The Convolution Theorem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Derek Hoiem</dc:creator>
  <cp:lastModifiedBy>Hays, James H</cp:lastModifiedBy>
  <cp:revision>162</cp:revision>
  <dcterms:created xsi:type="dcterms:W3CDTF">2009-12-16T02:55:56Z</dcterms:created>
  <dcterms:modified xsi:type="dcterms:W3CDTF">2026-01-21T18:46:34Z</dcterms:modified>
</cp:coreProperties>
</file>