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60"/>
  </p:notesMasterIdLst>
  <p:sldIdLst>
    <p:sldId id="770" r:id="rId4"/>
    <p:sldId id="678" r:id="rId5"/>
    <p:sldId id="679" r:id="rId6"/>
    <p:sldId id="716" r:id="rId7"/>
    <p:sldId id="771" r:id="rId8"/>
    <p:sldId id="772" r:id="rId9"/>
    <p:sldId id="779" r:id="rId10"/>
    <p:sldId id="773" r:id="rId11"/>
    <p:sldId id="774" r:id="rId12"/>
    <p:sldId id="775" r:id="rId13"/>
    <p:sldId id="776" r:id="rId14"/>
    <p:sldId id="777" r:id="rId15"/>
    <p:sldId id="638" r:id="rId16"/>
    <p:sldId id="639" r:id="rId17"/>
    <p:sldId id="640" r:id="rId18"/>
    <p:sldId id="641" r:id="rId19"/>
    <p:sldId id="644" r:id="rId20"/>
    <p:sldId id="645" r:id="rId21"/>
    <p:sldId id="646" r:id="rId22"/>
    <p:sldId id="647" r:id="rId23"/>
    <p:sldId id="648" r:id="rId24"/>
    <p:sldId id="649" r:id="rId25"/>
    <p:sldId id="650" r:id="rId26"/>
    <p:sldId id="651" r:id="rId27"/>
    <p:sldId id="652" r:id="rId28"/>
    <p:sldId id="653" r:id="rId29"/>
    <p:sldId id="654" r:id="rId30"/>
    <p:sldId id="594" r:id="rId31"/>
    <p:sldId id="778" r:id="rId32"/>
    <p:sldId id="674" r:id="rId33"/>
    <p:sldId id="676" r:id="rId34"/>
    <p:sldId id="612" r:id="rId35"/>
    <p:sldId id="763" r:id="rId36"/>
    <p:sldId id="613" r:id="rId37"/>
    <p:sldId id="614" r:id="rId38"/>
    <p:sldId id="615" r:id="rId39"/>
    <p:sldId id="616" r:id="rId40"/>
    <p:sldId id="617" r:id="rId41"/>
    <p:sldId id="618" r:id="rId42"/>
    <p:sldId id="766" r:id="rId43"/>
    <p:sldId id="619" r:id="rId44"/>
    <p:sldId id="764" r:id="rId45"/>
    <p:sldId id="620" r:id="rId46"/>
    <p:sldId id="765" r:id="rId47"/>
    <p:sldId id="621" r:id="rId48"/>
    <p:sldId id="767" r:id="rId49"/>
    <p:sldId id="623" r:id="rId50"/>
    <p:sldId id="768" r:id="rId51"/>
    <p:sldId id="624" r:id="rId52"/>
    <p:sldId id="625" r:id="rId53"/>
    <p:sldId id="626" r:id="rId54"/>
    <p:sldId id="627" r:id="rId55"/>
    <p:sldId id="628" r:id="rId56"/>
    <p:sldId id="629" r:id="rId57"/>
    <p:sldId id="769" r:id="rId58"/>
    <p:sldId id="630" r:id="rId5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0" autoAdjust="0"/>
    <p:restoredTop sz="84895" autoAdjust="0"/>
  </p:normalViewPr>
  <p:slideViewPr>
    <p:cSldViewPr>
      <p:cViewPr varScale="1">
        <p:scale>
          <a:sx n="82" d="100"/>
          <a:sy n="82" d="100"/>
        </p:scale>
        <p:origin x="450" y="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933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7195DA-C8D4-4D1F-AF20-C12BB6DD0220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BB0408-F7D0-4348-886E-24DD55A4A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45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8C5D3-4E1C-425C-8B76-D149936DFB0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654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Random filter is easier to invert / </a:t>
            </a:r>
            <a:r>
              <a:rPr lang="en-US" dirty="0" err="1"/>
              <a:t>deconvolve</a:t>
            </a:r>
            <a:r>
              <a:rPr lang="en-US" dirty="0"/>
              <a:t>. The inversion</a:t>
            </a:r>
            <a:r>
              <a:rPr lang="en-US" baseline="0" dirty="0"/>
              <a:t> isn’t perfect, still.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41724F-377A-42A1-BD28-C2898AAE585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749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7577-2637-4D99-BDF4-BF55D712705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659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86616-772A-48C6-9053-A43813ECC32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4316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https://en.wikipedia.org/wiki/Refraction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4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https://en.wikipedia.org/wiki/Subsurface_scattering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024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http://en.wikipedia.org/wiki/Rolling_shutter</a:t>
            </a:r>
          </a:p>
          <a:p>
            <a:r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t>Even DSLRs have this problem.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43D516B-043B-4583-8E34-F22A3B4CF6AC}" type="slidenum">
              <a:rPr lang="en-US" altLang="en-US" sz="1200">
                <a:solidFill>
                  <a:prstClr val="black"/>
                </a:solidFill>
              </a:rPr>
              <a:pPr/>
              <a:t>56</a:t>
            </a:fld>
            <a:endParaRPr lang="en-US" altLang="en-US" sz="12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498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54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Things we can’t understand without thinking in frequency</a:t>
            </a: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EAC94-5B3A-4F8F-B3D0-C8AA702D27C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531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657577-2637-4D99-BDF4-BF55D712705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327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41724F-377A-42A1-BD28-C2898AAE585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925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works… if everything is double</a:t>
            </a:r>
            <a:r>
              <a:rPr lang="en-US" baseline="0" dirty="0"/>
              <a:t> precision with no noise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41724F-377A-42A1-BD28-C2898AAE585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9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41724F-377A-42A1-BD28-C2898AAE585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748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41724F-377A-42A1-BD28-C2898AAE585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641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41724F-377A-42A1-BD28-C2898AAE5859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355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03F4A-22E7-4867-8356-D6C974CA502A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97EE5-9B1D-48EF-B619-A2DEE0A0D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77360-6A3D-47CE-A548-09EBFB85498A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F3B5-752B-4349-9D9B-C9B01C7642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AD0CC-0C82-4AAA-B57A-F279565B300D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D2DC1-E254-43AF-9197-E67E86387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E07BD334-9FC8-4DD2-8E17-FF81602F4C9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420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0CE1A45F-0E9F-463F-8ED1-538290CA1F6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6423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47CA58D8-FF85-48BF-89B9-A7AF08F788C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938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487E9F93-A8E5-4579-969B-6CA0B57FCDB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918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AA809E69-345E-4BE1-900F-787734F955B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598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ABEF107C-F523-4CB8-9CDA-7AF3077B499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068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8034EF46-BB8F-43DE-A11C-D666791AD87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6774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13C3E5C7-CDA5-4345-9585-89325588838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32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1C0C8-AF91-49D9-81BD-D7B6B91E0A25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6499D-3621-477C-B4CA-E43E7D78A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B2F6F84C-DBA6-4E4C-8848-6F583E8F358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7952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D969A45F-2180-43DD-9439-70B2A5D5100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0309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hangingPunct="1">
              <a:defRPr/>
            </a:lvl1pPr>
          </a:lstStyle>
          <a:p>
            <a:pPr>
              <a:defRPr/>
            </a:pPr>
            <a:fld id="{C5B5A232-7A82-4F11-8E35-5DFF31E7388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0286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4A705-D313-4EFD-A6AB-F38D7C172F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1F604-D907-4814-A2FA-CAABD1F057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18594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119F1-8371-4628-BAB9-691764FF1C0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3D575-D896-4DD7-9B23-6F4E8F41E2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8972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EA878-DEFB-4DB3-B543-3973160AA5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AA57A-B08C-4631-9664-78F05E26C0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18355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45440-B17A-4F27-940B-69E5A812990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5A927-46BB-4438-9EF7-0111C7C3AF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8852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8035C-F054-40BE-AC2B-6041898D2FC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FF9D5-2088-4BF5-982E-0DBC07C784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0906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E9D5E-B77F-4EB0-95F9-6D34E3CA6C3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2601C-B815-4037-963E-16855F3DCB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4725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4DB54-72E6-486F-84D8-6DEEA903B4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5221D-0DAF-447C-A187-EBAF4F7AEB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090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257E5-AF58-486B-A1AE-56BB4ADAE94A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348A-37D4-4A78-85F8-F886D5A6E9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92C37-6C2F-4849-A2B6-E5EA6A9539D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F8BF0-A685-48C1-8377-3A1B91467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7560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76618-B17D-4506-9C85-E6B6813E76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2266-52AA-4A33-84E9-45B28D9DBF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6806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C2CEA-4109-47DA-9EC3-C0B08EB625D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67FEB-CFF4-4C23-9F36-FBEF47197C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0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04BA2-4198-40E8-BC6A-175F3AEA077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98B2A-C2ED-4DA2-A997-0232188A78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527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3DFB9-EFA8-45B6-9197-429CE1B09FDC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F592E-F22D-405C-9B5E-726500C88E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8C80F-442C-4ED8-A9E0-D8C369C96E47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0D8F9-E9BD-4B4E-9B5E-5D693304FB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5ACA9-DFA1-4CA8-9A25-B2A89A4B0C91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25111-6A06-441B-B171-D84CCC4D9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3A42B-3F48-445D-813A-C86C0B384E56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11757-1FD2-48B8-B968-D0A4939D8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0FB32-32D6-43D9-A2F3-25A29A2DBF26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F42B7-5FC1-43AF-B94E-1D756C549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6B9216-4BAF-43B7-9150-A906AA7D6FC7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A232C-3F89-4DA4-B405-8EC82EF0A6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2EADCD-5430-47CB-B558-01CE57ACCFDB}" type="datetimeFigureOut">
              <a:rPr lang="en-US"/>
              <a:pPr>
                <a:defRPr/>
              </a:pPr>
              <a:t>1/26/2026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D95D2-85AF-416D-B7C8-431D4047B9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457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ABF1F4F-4701-4EE3-B4F0-9965CE4BDF6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247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C3EB54-3B01-4734-B8FA-7B52A81912E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ADDFC9-9522-423D-AF71-66FCB416E213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46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://electronics.howstuffworks.com/digital-camera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gi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xis.com/products/video/camera/progressive_scan.htm" TargetMode="External"/><Relationship Id="rId4" Type="http://schemas.openxmlformats.org/officeDocument/2006/relationships/image" Target="../media/image7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xis.com/products/video/camera/progressive_scan.htm" TargetMode="Externa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xis.com/products/video/camera/progressive_scan.htm" TargetMode="External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s://youtu.be/3BJU2drrtCM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comp_photo\rotsnak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496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Properties of Fourier Transforms</a:t>
            </a:r>
          </a:p>
        </p:txBody>
      </p:sp>
      <p:sp>
        <p:nvSpPr>
          <p:cNvPr id="68611" name="Content Placeholder 5"/>
          <p:cNvSpPr>
            <a:spLocks noGrp="1"/>
          </p:cNvSpPr>
          <p:nvPr>
            <p:ph idx="1"/>
          </p:nvPr>
        </p:nvSpPr>
        <p:spPr>
          <a:xfrm>
            <a:off x="2057400" y="1066801"/>
            <a:ext cx="8229600" cy="5135563"/>
          </a:xfrm>
        </p:spPr>
        <p:txBody>
          <a:bodyPr/>
          <a:lstStyle/>
          <a:p>
            <a:endParaRPr lang="en-US" altLang="en-US"/>
          </a:p>
          <a:p>
            <a:r>
              <a:rPr lang="en-US" altLang="en-US"/>
              <a:t>Linearity</a:t>
            </a:r>
          </a:p>
          <a:p>
            <a:endParaRPr lang="en-US" altLang="en-US"/>
          </a:p>
          <a:p>
            <a:r>
              <a:rPr lang="en-US" altLang="en-US"/>
              <a:t>Fourier transform of a real signal is symmetric about the origin</a:t>
            </a:r>
          </a:p>
          <a:p>
            <a:endParaRPr lang="en-US" altLang="en-US"/>
          </a:p>
          <a:p>
            <a:r>
              <a:rPr lang="en-US" altLang="en-US"/>
              <a:t>The energy of the signal is the same as the energy of its Fourier transform</a:t>
            </a:r>
          </a:p>
          <a:p>
            <a:endParaRPr lang="en-US" altLang="en-US"/>
          </a:p>
          <a:p>
            <a:endParaRPr lang="en-US" altLang="en-US"/>
          </a:p>
        </p:txBody>
      </p:sp>
      <p:pic>
        <p:nvPicPr>
          <p:cNvPr id="68612" name="Picture 2" descr="\begin{displaymath}{\cal F}[a x(t)+b y(t)]=a{\cal F}[x(t)]+b{\cal F}[y(t)] \end{displaymath}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8"/>
          <a:stretch>
            <a:fillRect/>
          </a:stretch>
        </p:blipFill>
        <p:spPr bwMode="auto">
          <a:xfrm>
            <a:off x="4191001" y="1600200"/>
            <a:ext cx="578961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3" name="TextBox 9"/>
          <p:cNvSpPr txBox="1">
            <a:spLocks noChangeArrowheads="1"/>
          </p:cNvSpPr>
          <p:nvPr/>
        </p:nvSpPr>
        <p:spPr bwMode="auto">
          <a:xfrm>
            <a:off x="8097838" y="6488114"/>
            <a:ext cx="2570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See Szeliski Book (3.4)</a:t>
            </a:r>
          </a:p>
        </p:txBody>
      </p:sp>
    </p:spTree>
    <p:extLst>
      <p:ext uri="{BB962C8B-B14F-4D97-AF65-F5344CB8AC3E}">
        <p14:creationId xmlns:p14="http://schemas.microsoft.com/office/powerpoint/2010/main" val="2882737980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Filtering in spatial domain</a:t>
            </a:r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9" t="12923" r="12308" b="45232"/>
          <a:stretch>
            <a:fillRect/>
          </a:stretch>
        </p:blipFill>
        <p:spPr bwMode="auto">
          <a:xfrm>
            <a:off x="5486400" y="37338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9636" name="Group 5"/>
          <p:cNvGrpSpPr>
            <a:grpSpLocks noChangeAspect="1"/>
          </p:cNvGrpSpPr>
          <p:nvPr/>
        </p:nvGrpSpPr>
        <p:grpSpPr bwMode="auto">
          <a:xfrm>
            <a:off x="8382000" y="422787"/>
            <a:ext cx="1390650" cy="1371600"/>
            <a:chOff x="144" y="144"/>
            <a:chExt cx="1152" cy="1136"/>
          </a:xfrm>
        </p:grpSpPr>
        <p:sp>
          <p:nvSpPr>
            <p:cNvPr id="69641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69642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9643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9644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69645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9646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69647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69648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69649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69650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651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652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653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654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655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656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657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6963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4" t="59259" r="44444" b="5185"/>
          <a:stretch>
            <a:fillRect/>
          </a:stretch>
        </p:blipFill>
        <p:spPr bwMode="auto">
          <a:xfrm>
            <a:off x="6997700" y="2743200"/>
            <a:ext cx="36703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1" t="14815" r="44444" b="46667"/>
          <a:stretch>
            <a:fillRect/>
          </a:stretch>
        </p:blipFill>
        <p:spPr bwMode="auto">
          <a:xfrm>
            <a:off x="1524000" y="2667000"/>
            <a:ext cx="3352800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876800" y="3581401"/>
            <a:ext cx="623888" cy="1446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*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24601" y="3632200"/>
            <a:ext cx="633413" cy="10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878310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Filtering in frequency domain</a:t>
            </a:r>
          </a:p>
        </p:txBody>
      </p:sp>
      <p:pic>
        <p:nvPicPr>
          <p:cNvPr id="7065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8" t="45232" r="61539" b="12923"/>
          <a:stretch>
            <a:fillRect/>
          </a:stretch>
        </p:blipFill>
        <p:spPr bwMode="auto">
          <a:xfrm>
            <a:off x="9067800" y="533400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3" t="52437" r="24097" b="18646"/>
          <a:stretch>
            <a:fillRect/>
          </a:stretch>
        </p:blipFill>
        <p:spPr bwMode="auto">
          <a:xfrm>
            <a:off x="8001000" y="2514600"/>
            <a:ext cx="2286000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4" t="59259" r="44444" b="5185"/>
          <a:stretch>
            <a:fillRect/>
          </a:stretch>
        </p:blipFill>
        <p:spPr bwMode="auto">
          <a:xfrm>
            <a:off x="1524000" y="4867276"/>
            <a:ext cx="28194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59" t="62222" r="14815" b="8148"/>
          <a:stretch>
            <a:fillRect/>
          </a:stretch>
        </p:blipFill>
        <p:spPr bwMode="auto">
          <a:xfrm>
            <a:off x="6248400" y="4789488"/>
            <a:ext cx="2895600" cy="206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59" t="14815" r="9259" b="46667"/>
          <a:stretch>
            <a:fillRect/>
          </a:stretch>
        </p:blipFill>
        <p:spPr bwMode="auto">
          <a:xfrm>
            <a:off x="5029200" y="2362201"/>
            <a:ext cx="24384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1" t="14815" r="44444" b="46667"/>
          <a:stretch>
            <a:fillRect/>
          </a:stretch>
        </p:blipFill>
        <p:spPr bwMode="auto">
          <a:xfrm>
            <a:off x="1524000" y="2286001"/>
            <a:ext cx="2819400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ight Arrow 28"/>
          <p:cNvSpPr/>
          <p:nvPr/>
        </p:nvSpPr>
        <p:spPr>
          <a:xfrm rot="5400000">
            <a:off x="8953500" y="1790700"/>
            <a:ext cx="10668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4419600" y="3200400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Multiply 32"/>
          <p:cNvSpPr/>
          <p:nvPr/>
        </p:nvSpPr>
        <p:spPr>
          <a:xfrm>
            <a:off x="7543800" y="3048000"/>
            <a:ext cx="381000" cy="533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ight Arrow 33"/>
          <p:cNvSpPr/>
          <p:nvPr/>
        </p:nvSpPr>
        <p:spPr>
          <a:xfrm rot="10800000">
            <a:off x="4800600" y="5791200"/>
            <a:ext cx="914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669" name="TextBox 34"/>
          <p:cNvSpPr txBox="1">
            <a:spLocks noChangeArrowheads="1"/>
          </p:cNvSpPr>
          <p:nvPr/>
        </p:nvSpPr>
        <p:spPr bwMode="auto">
          <a:xfrm>
            <a:off x="4419601" y="2743200"/>
            <a:ext cx="60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70670" name="TextBox 35"/>
          <p:cNvSpPr txBox="1">
            <a:spLocks noChangeArrowheads="1"/>
          </p:cNvSpPr>
          <p:nvPr/>
        </p:nvSpPr>
        <p:spPr bwMode="auto">
          <a:xfrm>
            <a:off x="8839201" y="1752600"/>
            <a:ext cx="60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70671" name="TextBox 37"/>
          <p:cNvSpPr txBox="1">
            <a:spLocks noChangeArrowheads="1"/>
          </p:cNvSpPr>
          <p:nvPr/>
        </p:nvSpPr>
        <p:spPr bwMode="auto">
          <a:xfrm>
            <a:off x="4572000" y="5334000"/>
            <a:ext cx="1416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Inverse FFT</a:t>
            </a:r>
          </a:p>
        </p:txBody>
      </p:sp>
      <p:sp>
        <p:nvSpPr>
          <p:cNvPr id="39" name="TextBox 38"/>
          <p:cNvSpPr txBox="1"/>
          <p:nvPr/>
        </p:nvSpPr>
        <p:spPr>
          <a:xfrm rot="5400000">
            <a:off x="7430294" y="3923507"/>
            <a:ext cx="633413" cy="10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466264" y="6550026"/>
            <a:ext cx="1201737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Slide: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Hoiem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136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1"/>
            <a:ext cx="8229600" cy="5135563"/>
          </a:xfrm>
        </p:spPr>
        <p:txBody>
          <a:bodyPr/>
          <a:lstStyle/>
          <a:p>
            <a:pPr marL="0">
              <a:buNone/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Why does the Gaussian give a nice smooth image, but the square filter give edgy artifacts?</a:t>
            </a:r>
          </a:p>
        </p:txBody>
      </p:sp>
      <p:pic>
        <p:nvPicPr>
          <p:cNvPr id="7475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62200"/>
            <a:ext cx="449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981200"/>
            <a:ext cx="317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62200"/>
            <a:ext cx="449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81200"/>
            <a:ext cx="317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9" name="TextBox 7"/>
          <p:cNvSpPr txBox="1">
            <a:spLocks noChangeArrowheads="1"/>
          </p:cNvSpPr>
          <p:nvPr/>
        </p:nvSpPr>
        <p:spPr bwMode="auto">
          <a:xfrm>
            <a:off x="1524001" y="1981200"/>
            <a:ext cx="115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Gaussian</a:t>
            </a:r>
          </a:p>
        </p:txBody>
      </p:sp>
      <p:sp>
        <p:nvSpPr>
          <p:cNvPr id="74760" name="TextBox 8"/>
          <p:cNvSpPr txBox="1">
            <a:spLocks noChangeArrowheads="1"/>
          </p:cNvSpPr>
          <p:nvPr/>
        </p:nvSpPr>
        <p:spPr bwMode="auto">
          <a:xfrm>
            <a:off x="6172201" y="1981200"/>
            <a:ext cx="1082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Box filter</a:t>
            </a:r>
          </a:p>
        </p:txBody>
      </p:sp>
      <p:sp>
        <p:nvSpPr>
          <p:cNvPr id="74761" name="TextBox 9"/>
          <p:cNvSpPr txBox="1">
            <a:spLocks noChangeArrowheads="1"/>
          </p:cNvSpPr>
          <p:nvPr/>
        </p:nvSpPr>
        <p:spPr bwMode="auto">
          <a:xfrm>
            <a:off x="4876801" y="0"/>
            <a:ext cx="1641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Filtering</a:t>
            </a:r>
          </a:p>
        </p:txBody>
      </p:sp>
    </p:spTree>
    <p:extLst>
      <p:ext uri="{BB962C8B-B14F-4D97-AF65-F5344CB8AC3E}">
        <p14:creationId xmlns:p14="http://schemas.microsoft.com/office/powerpoint/2010/main" val="348630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3999"/>
          <a:stretch>
            <a:fillRect/>
          </a:stretch>
        </p:blipFill>
        <p:spPr bwMode="auto">
          <a:xfrm>
            <a:off x="1371600" y="2163764"/>
            <a:ext cx="9293949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3" name="TextBox 7"/>
          <p:cNvSpPr txBox="1">
            <a:spLocks noChangeArrowheads="1"/>
          </p:cNvSpPr>
          <p:nvPr/>
        </p:nvSpPr>
        <p:spPr bwMode="auto">
          <a:xfrm>
            <a:off x="5181600" y="1524001"/>
            <a:ext cx="1485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Gaussian</a:t>
            </a:r>
          </a:p>
        </p:txBody>
      </p:sp>
      <p:sp>
        <p:nvSpPr>
          <p:cNvPr id="76804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124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9814" r="3384" b="5122"/>
          <a:stretch>
            <a:fillRect/>
          </a:stretch>
        </p:blipFill>
        <p:spPr bwMode="auto">
          <a:xfrm>
            <a:off x="1752600" y="2133600"/>
            <a:ext cx="8686800" cy="451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TextBox 7"/>
          <p:cNvSpPr txBox="1">
            <a:spLocks noChangeArrowheads="1"/>
          </p:cNvSpPr>
          <p:nvPr/>
        </p:nvSpPr>
        <p:spPr bwMode="auto">
          <a:xfrm>
            <a:off x="5181601" y="1524001"/>
            <a:ext cx="1484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Box Filter</a:t>
            </a:r>
          </a:p>
        </p:txBody>
      </p:sp>
      <p:sp>
        <p:nvSpPr>
          <p:cNvPr id="77828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9442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convolution invertible?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convolution is just multiplication in the Fourier domain, isn’t deconvolution just division?</a:t>
            </a:r>
          </a:p>
          <a:p>
            <a:r>
              <a:rPr lang="en-US" dirty="0"/>
              <a:t>Sometimes, it clearly is invertible (e.g. a convolution with an identity filter)</a:t>
            </a:r>
          </a:p>
          <a:p>
            <a:r>
              <a:rPr lang="en-US" dirty="0"/>
              <a:t>In one case, it clearly isn’t invertible (e.g. convolution with an all zero filter)</a:t>
            </a:r>
          </a:p>
          <a:p>
            <a:r>
              <a:rPr lang="en-US" dirty="0"/>
              <a:t>What about for common filters like a Gaussian?</a:t>
            </a:r>
          </a:p>
        </p:txBody>
      </p:sp>
    </p:spTree>
    <p:extLst>
      <p:ext uri="{BB962C8B-B14F-4D97-AF65-F5344CB8AC3E}">
        <p14:creationId xmlns:p14="http://schemas.microsoft.com/office/powerpoint/2010/main" val="149325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you can’t invert multiplication by 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But it’s not quite zero, is it…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" t="10002" r="2409" b="4319"/>
          <a:stretch/>
        </p:blipFill>
        <p:spPr bwMode="auto">
          <a:xfrm>
            <a:off x="1676400" y="1981200"/>
            <a:ext cx="8915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681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experiment on Novak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71601"/>
            <a:ext cx="9144000" cy="5147187"/>
          </a:xfrm>
        </p:spPr>
      </p:pic>
    </p:spTree>
    <p:extLst>
      <p:ext uri="{BB962C8B-B14F-4D97-AF65-F5344CB8AC3E}">
        <p14:creationId xmlns:p14="http://schemas.microsoft.com/office/powerpoint/2010/main" val="2126284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6" t="31159" r="22734" b="34714"/>
          <a:stretch/>
        </p:blipFill>
        <p:spPr>
          <a:xfrm>
            <a:off x="1661663" y="1350371"/>
            <a:ext cx="2971800" cy="1752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 t="5550" r="13805" b="4280"/>
          <a:stretch/>
        </p:blipFill>
        <p:spPr>
          <a:xfrm>
            <a:off x="5105400" y="1349343"/>
            <a:ext cx="1828800" cy="17546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2" t="44444" r="9705" b="21112"/>
          <a:stretch/>
        </p:blipFill>
        <p:spPr>
          <a:xfrm>
            <a:off x="7315200" y="1351782"/>
            <a:ext cx="3048000" cy="1749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4280" r="11900" b="3010"/>
          <a:stretch/>
        </p:blipFill>
        <p:spPr>
          <a:xfrm>
            <a:off x="1615133" y="3930398"/>
            <a:ext cx="2915433" cy="256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5550" r="9995" b="1740"/>
          <a:stretch/>
        </p:blipFill>
        <p:spPr>
          <a:xfrm>
            <a:off x="4974860" y="4094657"/>
            <a:ext cx="2544861" cy="21601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5550" r="9995" b="3010"/>
          <a:stretch/>
        </p:blipFill>
        <p:spPr>
          <a:xfrm>
            <a:off x="7893204" y="3999535"/>
            <a:ext cx="2774797" cy="23504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63373" y="1905001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53045" y="1811173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526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24148" y="4631358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63562" y="4554049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96200" y="322256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iFFT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3276600" y="3329912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553200" y="3361166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Down Arrow 18"/>
          <p:cNvSpPr/>
          <p:nvPr/>
        </p:nvSpPr>
        <p:spPr>
          <a:xfrm rot="10800000">
            <a:off x="9601200" y="3283848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303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projection</a:t>
            </a: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4627563" y="3679962"/>
          <a:ext cx="2936875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39600" imgH="215640" progId="Equation.3">
                  <p:embed/>
                </p:oleObj>
              </mc:Choice>
              <mc:Fallback>
                <p:oleObj name="Equation" r:id="rId2" imgW="939600" imgH="215640" progId="Equation.3">
                  <p:embed/>
                  <p:pic>
                    <p:nvPicPr>
                      <p:cNvPr id="1126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7563" y="3679962"/>
                        <a:ext cx="2936875" cy="674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7"/>
          <p:cNvGraphicFramePr>
            <a:graphicFrameLocks noChangeAspect="1"/>
          </p:cNvGraphicFramePr>
          <p:nvPr/>
        </p:nvGraphicFramePr>
        <p:xfrm>
          <a:off x="3336925" y="4881562"/>
          <a:ext cx="5518150" cy="197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90560" imgH="927000" progId="Equation.3">
                  <p:embed/>
                </p:oleObj>
              </mc:Choice>
              <mc:Fallback>
                <p:oleObj name="Equation" r:id="rId4" imgW="2590560" imgH="927000" progId="Equation.3">
                  <p:embed/>
                  <p:pic>
                    <p:nvPicPr>
                      <p:cNvPr id="112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6925" y="4881562"/>
                        <a:ext cx="5518150" cy="197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ight Arrow 8"/>
          <p:cNvSpPr/>
          <p:nvPr/>
        </p:nvSpPr>
        <p:spPr>
          <a:xfrm rot="5400000">
            <a:off x="5867400" y="45720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3388" y="1141224"/>
            <a:ext cx="605631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8001000" y="1615886"/>
            <a:ext cx="381000" cy="381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70957" y="2736767"/>
            <a:ext cx="40163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264993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Deconvolution?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6" t="31159" r="22734" b="34714"/>
          <a:stretch/>
        </p:blipFill>
        <p:spPr>
          <a:xfrm>
            <a:off x="1735443" y="1267956"/>
            <a:ext cx="3217557" cy="189753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 t="5550" r="13805" b="4280"/>
          <a:stretch/>
        </p:blipFill>
        <p:spPr>
          <a:xfrm>
            <a:off x="5105400" y="1349343"/>
            <a:ext cx="1828800" cy="17546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2" t="44444" r="9705" b="21112"/>
          <a:stretch/>
        </p:blipFill>
        <p:spPr>
          <a:xfrm>
            <a:off x="7315200" y="1351782"/>
            <a:ext cx="3048000" cy="1749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4280" r="11900" b="3010"/>
          <a:stretch/>
        </p:blipFill>
        <p:spPr>
          <a:xfrm>
            <a:off x="1615133" y="3930398"/>
            <a:ext cx="2915433" cy="256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5550" r="9995" b="1740"/>
          <a:stretch/>
        </p:blipFill>
        <p:spPr>
          <a:xfrm>
            <a:off x="4974860" y="4094657"/>
            <a:ext cx="2544861" cy="21601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5550" r="9995" b="3010"/>
          <a:stretch/>
        </p:blipFill>
        <p:spPr>
          <a:xfrm>
            <a:off x="7893204" y="3999535"/>
            <a:ext cx="2774797" cy="23504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526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iFFT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2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9900" y="4578733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74407" y="4638285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96200" y="322256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7" name="Down Arrow 16"/>
          <p:cNvSpPr/>
          <p:nvPr/>
        </p:nvSpPr>
        <p:spPr>
          <a:xfrm rot="10800000">
            <a:off x="3276600" y="3329912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553200" y="3361166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9601200" y="3283848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86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under more realistic conditions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 t="5550" r="13805" b="4280"/>
          <a:stretch/>
        </p:blipFill>
        <p:spPr>
          <a:xfrm>
            <a:off x="5105400" y="1349343"/>
            <a:ext cx="1828800" cy="17546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2" t="44444" r="9705" b="21112"/>
          <a:stretch/>
        </p:blipFill>
        <p:spPr>
          <a:xfrm>
            <a:off x="7315200" y="1351782"/>
            <a:ext cx="3048000" cy="1749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4280" r="11900" b="3010"/>
          <a:stretch/>
        </p:blipFill>
        <p:spPr>
          <a:xfrm>
            <a:off x="1615133" y="3930398"/>
            <a:ext cx="2915433" cy="256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5550" r="9995" b="1740"/>
          <a:stretch/>
        </p:blipFill>
        <p:spPr>
          <a:xfrm>
            <a:off x="4974860" y="4094657"/>
            <a:ext cx="2544861" cy="21601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5550" r="9995" b="3010"/>
          <a:stretch/>
        </p:blipFill>
        <p:spPr>
          <a:xfrm>
            <a:off x="7893204" y="3999535"/>
            <a:ext cx="2774797" cy="23504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526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iFFT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2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9900" y="4578733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74407" y="4638285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96200" y="322256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7" name="Down Arrow 16"/>
          <p:cNvSpPr/>
          <p:nvPr/>
        </p:nvSpPr>
        <p:spPr>
          <a:xfrm rot="10800000">
            <a:off x="3276600" y="3329912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553200" y="3361166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9601200" y="3283848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0" y="990600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Random noise, .000001 magnitude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4" t="31111" r="23137" b="35556"/>
          <a:stretch/>
        </p:blipFill>
        <p:spPr>
          <a:xfrm>
            <a:off x="1676400" y="1248320"/>
            <a:ext cx="3352800" cy="189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8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under more realistic conditions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 t="5550" r="13805" b="4280"/>
          <a:stretch/>
        </p:blipFill>
        <p:spPr>
          <a:xfrm>
            <a:off x="5105400" y="1349343"/>
            <a:ext cx="1828800" cy="17546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2" t="44444" r="9705" b="21112"/>
          <a:stretch/>
        </p:blipFill>
        <p:spPr>
          <a:xfrm>
            <a:off x="7315200" y="1351782"/>
            <a:ext cx="3048000" cy="1749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4280" r="11900" b="3010"/>
          <a:stretch/>
        </p:blipFill>
        <p:spPr>
          <a:xfrm>
            <a:off x="1615133" y="3930398"/>
            <a:ext cx="2915433" cy="256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5550" r="9995" b="1740"/>
          <a:stretch/>
        </p:blipFill>
        <p:spPr>
          <a:xfrm>
            <a:off x="4974860" y="4094657"/>
            <a:ext cx="2544861" cy="21601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5550" r="9995" b="3010"/>
          <a:stretch/>
        </p:blipFill>
        <p:spPr>
          <a:xfrm>
            <a:off x="7893204" y="3999535"/>
            <a:ext cx="2774797" cy="23504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526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iFFT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2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9900" y="4578733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74407" y="4638285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96200" y="322256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7" name="Down Arrow 16"/>
          <p:cNvSpPr/>
          <p:nvPr/>
        </p:nvSpPr>
        <p:spPr>
          <a:xfrm rot="10800000">
            <a:off x="3276600" y="3329912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553200" y="3361166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9601200" y="3283848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0" y="990600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Random noise, .0001 magnitude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7" t="31112" r="23136" b="34444"/>
          <a:stretch/>
        </p:blipFill>
        <p:spPr>
          <a:xfrm>
            <a:off x="1694228" y="1212244"/>
            <a:ext cx="3334973" cy="198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0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under more realistic conditions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0" t="5550" r="13805" b="4280"/>
          <a:stretch/>
        </p:blipFill>
        <p:spPr>
          <a:xfrm>
            <a:off x="5105400" y="1349343"/>
            <a:ext cx="1828800" cy="17546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2" t="44444" r="9705" b="21112"/>
          <a:stretch/>
        </p:blipFill>
        <p:spPr>
          <a:xfrm>
            <a:off x="7315200" y="1351782"/>
            <a:ext cx="3048000" cy="17497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4280" r="11900" b="3010"/>
          <a:stretch/>
        </p:blipFill>
        <p:spPr>
          <a:xfrm>
            <a:off x="1615133" y="3930398"/>
            <a:ext cx="2915433" cy="25641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0" t="5550" r="9995" b="1740"/>
          <a:stretch/>
        </p:blipFill>
        <p:spPr>
          <a:xfrm>
            <a:off x="4974860" y="4094657"/>
            <a:ext cx="2544861" cy="21601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t="5550" r="9995" b="3010"/>
          <a:stretch/>
        </p:blipFill>
        <p:spPr>
          <a:xfrm>
            <a:off x="7893204" y="3999535"/>
            <a:ext cx="2774797" cy="23504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526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iFFT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292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9900" y="4578733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74407" y="4638285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96200" y="322256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7" name="Down Arrow 16"/>
          <p:cNvSpPr/>
          <p:nvPr/>
        </p:nvSpPr>
        <p:spPr>
          <a:xfrm rot="10800000">
            <a:off x="3276600" y="3329912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6553200" y="3361166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Down Arrow 18"/>
          <p:cNvSpPr/>
          <p:nvPr/>
        </p:nvSpPr>
        <p:spPr>
          <a:xfrm>
            <a:off x="9601200" y="3283848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0" y="990600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Random noise, .001 magnitude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4" t="31112" r="23137" b="34444"/>
          <a:stretch/>
        </p:blipFill>
        <p:spPr>
          <a:xfrm>
            <a:off x="1615133" y="1152184"/>
            <a:ext cx="3414068" cy="199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3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987998"/>
            <a:ext cx="3390400" cy="25428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42" y="4024537"/>
            <a:ext cx="3200400" cy="24003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58" y="4058989"/>
            <a:ext cx="3112457" cy="23343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With a random filter…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526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iFFT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3222569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9900" y="4578733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74407" y="4638285"/>
            <a:ext cx="68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96200" y="322256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FFT</a:t>
            </a:r>
          </a:p>
        </p:txBody>
      </p:sp>
      <p:sp>
        <p:nvSpPr>
          <p:cNvPr id="14" name="Down Arrow 13"/>
          <p:cNvSpPr/>
          <p:nvPr/>
        </p:nvSpPr>
        <p:spPr>
          <a:xfrm rot="10800000">
            <a:off x="3276600" y="3329912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6553200" y="3361166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9601200" y="3283848"/>
            <a:ext cx="442268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5200" y="990600"/>
            <a:ext cx="3352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Random noise, .001 magnitude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022" y="1470504"/>
            <a:ext cx="1949956" cy="14624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7" t="30000" r="21070" b="33333"/>
          <a:stretch/>
        </p:blipFill>
        <p:spPr>
          <a:xfrm>
            <a:off x="7391400" y="1294576"/>
            <a:ext cx="3048000" cy="18626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4" t="30000" r="22104" b="34444"/>
          <a:stretch/>
        </p:blipFill>
        <p:spPr>
          <a:xfrm>
            <a:off x="1684556" y="1193518"/>
            <a:ext cx="3344644" cy="198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7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Deconvolution is hard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Active research area.</a:t>
            </a:r>
          </a:p>
          <a:p>
            <a:r>
              <a:rPr lang="en-US" dirty="0"/>
              <a:t>Even if you know the filter (non-blind deconvolution), it is still very hard and requires strong </a:t>
            </a:r>
            <a:r>
              <a:rPr lang="en-US" i="1" dirty="0"/>
              <a:t>regularization.</a:t>
            </a:r>
          </a:p>
          <a:p>
            <a:r>
              <a:rPr lang="en-US" dirty="0"/>
              <a:t>If you don’t know the filter (blind deconvolution) it is harder still. </a:t>
            </a:r>
          </a:p>
        </p:txBody>
      </p:sp>
    </p:spTree>
    <p:extLst>
      <p:ext uri="{BB962C8B-B14F-4D97-AF65-F5344CB8AC3E}">
        <p14:creationId xmlns:p14="http://schemas.microsoft.com/office/powerpoint/2010/main" val="17622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Blind Deconvolution Example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279607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Edge-based Blur Kernel Estimation Using Patch Priors.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Libin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Sun,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Sunghyun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Cho,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Jue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Wang, and James Hays.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IEEE International Conference on  Computational Photography 2013.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0"/>
            <a:ext cx="12192000" cy="300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76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909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290493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Edge-based Blur Kernel Estimation Using Patch Priors.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Libin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Sun,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Sunghyun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Cho,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Jue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Wang, and James Hays.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IEEE International Conference on  Computational Photography 2013.</a:t>
            </a:r>
          </a:p>
        </p:txBody>
      </p:sp>
    </p:spTree>
    <p:extLst>
      <p:ext uri="{BB962C8B-B14F-4D97-AF65-F5344CB8AC3E}">
        <p14:creationId xmlns:p14="http://schemas.microsoft.com/office/powerpoint/2010/main" val="3958703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Canvas Quiz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609600"/>
          </a:xfrm>
        </p:spPr>
        <p:txBody>
          <a:bodyPr/>
          <a:lstStyle/>
          <a:p>
            <a:pPr marL="514350" indent="-514350">
              <a:buNone/>
            </a:pPr>
            <a:r>
              <a:rPr lang="en-US" altLang="en-US" dirty="0"/>
              <a:t>Fill in the blanks:</a:t>
            </a:r>
          </a:p>
        </p:txBody>
      </p:sp>
      <p:pic>
        <p:nvPicPr>
          <p:cNvPr id="27652" name="Picture 3" descr="C:\Users\Hoiem\Documents\Classes\Computational Photography - Fall 2010\lectures\figs\filters\fil_pairs\sobel_ga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3510" r="14474" b="3510"/>
          <a:stretch>
            <a:fillRect/>
          </a:stretch>
        </p:blipFill>
        <p:spPr bwMode="auto">
          <a:xfrm>
            <a:off x="8639057" y="1067084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 descr="C:\Users\Hoiem\Documents\Classes\Computational Photography - Fall 2010\lectures\figs\filters\fil_pairs\fil_sobe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4167" r="13542" b="4167"/>
          <a:stretch>
            <a:fillRect/>
          </a:stretch>
        </p:blipFill>
        <p:spPr bwMode="auto">
          <a:xfrm>
            <a:off x="8939331" y="2693603"/>
            <a:ext cx="59055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5" descr="C:\Users\Hoiem\Documents\Classes\Computational Photography - Fall 2010\lectures\figs\filters\fil_pairs\fil_gau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8" t="5556" r="16667" b="6944"/>
          <a:stretch>
            <a:fillRect/>
          </a:stretch>
        </p:blipFill>
        <p:spPr bwMode="auto">
          <a:xfrm>
            <a:off x="8705390" y="3616326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6" descr="C:\Users\Hoiem\Documents\Classes\Computational Photography - Fall 2010\lectures\figs\filters\fil_pairs\im_shif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9" y="3314930"/>
            <a:ext cx="238918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7" descr="C:\Users\Hoiem\Documents\Classes\Computational Photography - Fall 2010\lectures\figs\filters\fil_pairs\im_or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346" y="4922840"/>
            <a:ext cx="2551850" cy="162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Box 11"/>
          <p:cNvSpPr txBox="1">
            <a:spLocks noChangeArrowheads="1"/>
          </p:cNvSpPr>
          <p:nvPr/>
        </p:nvSpPr>
        <p:spPr bwMode="auto">
          <a:xfrm>
            <a:off x="5562601" y="838200"/>
            <a:ext cx="258115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1) _ = D * B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2) A = _ * 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3) F = D * _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4) _ = D * 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658" name="TextBox 12"/>
          <p:cNvSpPr txBox="1">
            <a:spLocks noChangeArrowheads="1"/>
          </p:cNvSpPr>
          <p:nvPr/>
        </p:nvSpPr>
        <p:spPr bwMode="auto">
          <a:xfrm>
            <a:off x="8382000" y="990600"/>
            <a:ext cx="338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7659" name="TextBox 13"/>
          <p:cNvSpPr txBox="1">
            <a:spLocks noChangeArrowheads="1"/>
          </p:cNvSpPr>
          <p:nvPr/>
        </p:nvSpPr>
        <p:spPr bwMode="auto">
          <a:xfrm>
            <a:off x="8686800" y="2667000"/>
            <a:ext cx="300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7660" name="TextBox 14"/>
          <p:cNvSpPr txBox="1">
            <a:spLocks noChangeArrowheads="1"/>
          </p:cNvSpPr>
          <p:nvPr/>
        </p:nvSpPr>
        <p:spPr bwMode="auto">
          <a:xfrm>
            <a:off x="8305800" y="37338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27661" name="TextBox 15"/>
          <p:cNvSpPr txBox="1">
            <a:spLocks noChangeArrowheads="1"/>
          </p:cNvSpPr>
          <p:nvPr/>
        </p:nvSpPr>
        <p:spPr bwMode="auto">
          <a:xfrm>
            <a:off x="7848600" y="5181600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27662" name="Picture 8" descr="C:\Users\Hoiem\Documents\Classes\Computational Photography - Fall 2010\lectures\figs\filters\fil_pairs\fil_shift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41667" r="7292" b="41666"/>
          <a:stretch>
            <a:fillRect/>
          </a:stretch>
        </p:blipFill>
        <p:spPr bwMode="auto">
          <a:xfrm>
            <a:off x="1181101" y="2659473"/>
            <a:ext cx="2438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3" name="TextBox 17"/>
          <p:cNvSpPr txBox="1">
            <a:spLocks noChangeArrowheads="1"/>
          </p:cNvSpPr>
          <p:nvPr/>
        </p:nvSpPr>
        <p:spPr bwMode="auto">
          <a:xfrm>
            <a:off x="876301" y="2615022"/>
            <a:ext cx="3381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</a:p>
        </p:txBody>
      </p:sp>
      <p:pic>
        <p:nvPicPr>
          <p:cNvPr id="27664" name="Picture 9" descr="C:\Users\Hoiem\Documents\Classes\Computational Photography - Fall 2010\lectures\figs\filters\fil_pairs\im_gau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6" y="5129262"/>
            <a:ext cx="19113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5" name="TextBox 19"/>
          <p:cNvSpPr txBox="1">
            <a:spLocks noChangeArrowheads="1"/>
          </p:cNvSpPr>
          <p:nvPr/>
        </p:nvSpPr>
        <p:spPr bwMode="auto">
          <a:xfrm>
            <a:off x="833439" y="3467330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</a:t>
            </a:r>
          </a:p>
        </p:txBody>
      </p:sp>
      <p:pic>
        <p:nvPicPr>
          <p:cNvPr id="27666" name="Picture 10" descr="C:\Users\Hoiem\Documents\Classes\Computational Photography - Fall 2010\lectures\figs\filters\fil_pairs\im_sobel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13889" r="8333" b="13889"/>
          <a:stretch>
            <a:fillRect/>
          </a:stretch>
        </p:blipFill>
        <p:spPr bwMode="auto">
          <a:xfrm>
            <a:off x="4594977" y="2671883"/>
            <a:ext cx="2549981" cy="167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7" name="TextBox 21"/>
          <p:cNvSpPr txBox="1">
            <a:spLocks noChangeArrowheads="1"/>
          </p:cNvSpPr>
          <p:nvPr/>
        </p:nvSpPr>
        <p:spPr bwMode="auto">
          <a:xfrm>
            <a:off x="4216691" y="2932752"/>
            <a:ext cx="363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</a:p>
        </p:txBody>
      </p:sp>
      <p:sp>
        <p:nvSpPr>
          <p:cNvPr id="27668" name="TextBox 22"/>
          <p:cNvSpPr txBox="1">
            <a:spLocks noChangeArrowheads="1"/>
          </p:cNvSpPr>
          <p:nvPr/>
        </p:nvSpPr>
        <p:spPr bwMode="auto">
          <a:xfrm>
            <a:off x="769936" y="5129262"/>
            <a:ext cx="350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</a:p>
        </p:txBody>
      </p:sp>
      <p:pic>
        <p:nvPicPr>
          <p:cNvPr id="27669" name="Picture 11" descr="C:\Users\Hoiem\Documents\Classes\Computational Photography - Fall 2010\lectures\figs\filters\fil_pairs\im_im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2" t="12500" r="7292" b="12500"/>
          <a:stretch>
            <a:fillRect/>
          </a:stretch>
        </p:blipFill>
        <p:spPr bwMode="auto">
          <a:xfrm>
            <a:off x="4334741" y="4724400"/>
            <a:ext cx="3240809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0" name="TextBox 24"/>
          <p:cNvSpPr txBox="1">
            <a:spLocks noChangeArrowheads="1"/>
          </p:cNvSpPr>
          <p:nvPr/>
        </p:nvSpPr>
        <p:spPr bwMode="auto">
          <a:xfrm>
            <a:off x="4111804" y="4759374"/>
            <a:ext cx="249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</a:t>
            </a:r>
          </a:p>
        </p:txBody>
      </p:sp>
      <p:cxnSp>
        <p:nvCxnSpPr>
          <p:cNvPr id="27" name="Straight Arrow Connector 26"/>
          <p:cNvCxnSpPr>
            <a:stCxn id="27672" idx="1"/>
          </p:cNvCxnSpPr>
          <p:nvPr/>
        </p:nvCxnSpPr>
        <p:spPr>
          <a:xfrm rot="10800000" flipV="1">
            <a:off x="7391400" y="795338"/>
            <a:ext cx="381000" cy="1190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72" name="TextBox 27"/>
          <p:cNvSpPr txBox="1">
            <a:spLocks noChangeArrowheads="1"/>
          </p:cNvSpPr>
          <p:nvPr/>
        </p:nvSpPr>
        <p:spPr bwMode="auto">
          <a:xfrm>
            <a:off x="7772401" y="609600"/>
            <a:ext cx="1979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Filtering Operator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66264" y="6550026"/>
            <a:ext cx="1201737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Slide: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t>Hoiem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487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2083BE-6DEA-0CE2-09D2-FC0FE3E26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309" y="0"/>
            <a:ext cx="8469382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653837A-E220-F96D-A6FF-B447CD16AEE7}"/>
              </a:ext>
            </a:extLst>
          </p:cNvPr>
          <p:cNvSpPr/>
          <p:nvPr/>
        </p:nvSpPr>
        <p:spPr>
          <a:xfrm>
            <a:off x="5334000" y="990600"/>
            <a:ext cx="16002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28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Relating multiple views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1981200"/>
            <a:ext cx="8915400" cy="309491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28800" y="6477001"/>
            <a:ext cx="8839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Figure Credit: Bundler: Structure from Motion (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SfM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) for Unordered Image Collections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898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Topics</a:t>
            </a:r>
          </a:p>
        </p:txBody>
      </p:sp>
      <p:sp>
        <p:nvSpPr>
          <p:cNvPr id="3" name="Content Placeholder 16"/>
          <p:cNvSpPr txBox="1">
            <a:spLocks/>
          </p:cNvSpPr>
          <p:nvPr/>
        </p:nvSpPr>
        <p:spPr>
          <a:xfrm>
            <a:off x="1981200" y="990601"/>
            <a:ext cx="8229600" cy="51355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/>
              <a:t>Image Formation</a:t>
            </a:r>
          </a:p>
          <a:p>
            <a:pPr>
              <a:defRPr/>
            </a:pPr>
            <a:r>
              <a:rPr lang="en-US" dirty="0"/>
              <a:t>Biological Vision</a:t>
            </a:r>
          </a:p>
          <a:p>
            <a:pPr>
              <a:defRPr/>
            </a:pPr>
            <a:r>
              <a:rPr lang="en-US" dirty="0"/>
              <a:t>Light and Color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43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762000" y="-314326"/>
            <a:ext cx="10363200" cy="838200"/>
          </a:xfrm>
        </p:spPr>
        <p:txBody>
          <a:bodyPr/>
          <a:lstStyle/>
          <a:p>
            <a:endParaRPr lang="en-US" altLang="en-US" dirty="0"/>
          </a:p>
        </p:txBody>
      </p:sp>
      <p:pic>
        <p:nvPicPr>
          <p:cNvPr id="28675" name="Picture 2" descr="C:\comp_photo\feifei_slides\feifei_slide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8534400" y="6477001"/>
            <a:ext cx="1905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US" altLang="en-US" sz="1200">
                <a:solidFill>
                  <a:srgbClr val="000000"/>
                </a:solidFill>
                <a:latin typeface="Gill Sans" charset="0"/>
              </a:rPr>
              <a:t>Slide credit Fei Fei Li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BE7231-7D14-4167-95A8-05C427734CC7}"/>
              </a:ext>
            </a:extLst>
          </p:cNvPr>
          <p:cNvSpPr/>
          <p:nvPr/>
        </p:nvSpPr>
        <p:spPr bwMode="auto">
          <a:xfrm>
            <a:off x="5562600" y="4724400"/>
            <a:ext cx="4495800" cy="1524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721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03" b="17790"/>
          <a:stretch>
            <a:fillRect/>
          </a:stretch>
        </p:blipFill>
        <p:spPr bwMode="auto">
          <a:xfrm>
            <a:off x="2057400" y="1752600"/>
            <a:ext cx="4267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Formation</a:t>
            </a:r>
          </a:p>
        </p:txBody>
      </p:sp>
      <p:pic>
        <p:nvPicPr>
          <p:cNvPr id="34820" name="Picture 5" descr="humaney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4" r="17021"/>
          <a:stretch>
            <a:fillRect/>
          </a:stretch>
        </p:blipFill>
        <p:spPr bwMode="auto">
          <a:xfrm>
            <a:off x="7315200" y="4114800"/>
            <a:ext cx="24384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7" b="18367"/>
          <a:stretch>
            <a:fillRect/>
          </a:stretch>
        </p:blipFill>
        <p:spPr bwMode="auto">
          <a:xfrm>
            <a:off x="7696200" y="1371600"/>
            <a:ext cx="17589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7"/>
          <p:cNvSpPr txBox="1">
            <a:spLocks noChangeArrowheads="1"/>
          </p:cNvSpPr>
          <p:nvPr/>
        </p:nvSpPr>
        <p:spPr bwMode="auto">
          <a:xfrm>
            <a:off x="7467600" y="3429000"/>
            <a:ext cx="220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Digital Camera</a:t>
            </a:r>
          </a:p>
        </p:txBody>
      </p:sp>
      <p:sp>
        <p:nvSpPr>
          <p:cNvPr id="34823" name="Text Box 8"/>
          <p:cNvSpPr txBox="1">
            <a:spLocks noChangeArrowheads="1"/>
          </p:cNvSpPr>
          <p:nvPr/>
        </p:nvSpPr>
        <p:spPr bwMode="auto">
          <a:xfrm>
            <a:off x="7772401" y="63246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The Eye</a:t>
            </a:r>
          </a:p>
        </p:txBody>
      </p:sp>
      <p:sp>
        <p:nvSpPr>
          <p:cNvPr id="34824" name="Text Box 9"/>
          <p:cNvSpPr txBox="1">
            <a:spLocks noChangeArrowheads="1"/>
          </p:cNvSpPr>
          <p:nvPr/>
        </p:nvSpPr>
        <p:spPr bwMode="auto">
          <a:xfrm>
            <a:off x="5013326" y="5221288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Film</a:t>
            </a:r>
          </a:p>
        </p:txBody>
      </p:sp>
    </p:spTree>
    <p:extLst>
      <p:ext uri="{BB962C8B-B14F-4D97-AF65-F5344CB8AC3E}">
        <p14:creationId xmlns:p14="http://schemas.microsoft.com/office/powerpoint/2010/main" val="1077225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FD96A-CF8F-5527-75E9-E603D8F80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914400"/>
          </a:xfrm>
        </p:spPr>
        <p:txBody>
          <a:bodyPr/>
          <a:lstStyle/>
          <a:p>
            <a:r>
              <a:rPr lang="en-US" dirty="0"/>
              <a:t>Vision is so biologically </a:t>
            </a:r>
            <a:r>
              <a:rPr lang="en-US" dirty="0" err="1"/>
              <a:t>ubiquitious</a:t>
            </a:r>
            <a:r>
              <a:rPr lang="en-US" dirty="0"/>
              <a:t> that it is interesting when it is not present, e.g. the blind cava tetra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C66163-FD7D-C724-FD16-D11FDB8FD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219200"/>
            <a:ext cx="6742955" cy="548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260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Phosphorescence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grpSp>
        <p:nvGrpSpPr>
          <p:cNvPr id="35844" name="Group 37"/>
          <p:cNvGrpSpPr>
            <a:grpSpLocks noChangeAspect="1"/>
          </p:cNvGrpSpPr>
          <p:nvPr/>
        </p:nvGrpSpPr>
        <p:grpSpPr bwMode="auto">
          <a:xfrm>
            <a:off x="6553200" y="1828800"/>
            <a:ext cx="3810000" cy="3429000"/>
            <a:chOff x="6629400" y="2882264"/>
            <a:chExt cx="2438400" cy="219456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6629400" y="4619624"/>
              <a:ext cx="1600200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/>
            <p:cNvSpPr/>
            <p:nvPr/>
          </p:nvSpPr>
          <p:spPr>
            <a:xfrm>
              <a:off x="8458200" y="3124072"/>
              <a:ext cx="304800" cy="3048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8" name="Straight Arrow Connector 7"/>
            <p:cNvCxnSpPr>
              <a:stCxn id="6" idx="3"/>
            </p:cNvCxnSpPr>
            <p:nvPr/>
          </p:nvCxnSpPr>
          <p:spPr>
            <a:xfrm rot="5400000">
              <a:off x="7429500" y="3498468"/>
              <a:ext cx="1187704" cy="95910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48" name="TextBox 17"/>
            <p:cNvSpPr txBox="1">
              <a:spLocks noChangeArrowheads="1"/>
            </p:cNvSpPr>
            <p:nvPr/>
          </p:nvSpPr>
          <p:spPr bwMode="auto">
            <a:xfrm>
              <a:off x="8006080" y="3352672"/>
              <a:ext cx="192052" cy="236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λ</a:t>
              </a:r>
              <a:endParaRPr lang="en-US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5849" name="TextBox 18"/>
            <p:cNvSpPr txBox="1">
              <a:spLocks noChangeArrowheads="1"/>
            </p:cNvSpPr>
            <p:nvPr/>
          </p:nvSpPr>
          <p:spPr bwMode="auto">
            <a:xfrm>
              <a:off x="8190992" y="2882264"/>
              <a:ext cx="876808" cy="243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light source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rot="16200000" flipV="1">
              <a:off x="7124700" y="4152773"/>
              <a:ext cx="457200" cy="38100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51" name="TextBox 24"/>
            <p:cNvSpPr txBox="1">
              <a:spLocks noChangeArrowheads="1"/>
            </p:cNvSpPr>
            <p:nvPr/>
          </p:nvSpPr>
          <p:spPr bwMode="auto">
            <a:xfrm>
              <a:off x="7458456" y="4254880"/>
              <a:ext cx="213360" cy="236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</a:rPr>
                <a:t>?</a:t>
              </a: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rot="10800000">
              <a:off x="6934200" y="4343272"/>
              <a:ext cx="609600" cy="22860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7620000" y="4343272"/>
              <a:ext cx="609600" cy="22860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rot="5400000">
              <a:off x="7124700" y="4733924"/>
              <a:ext cx="381000" cy="30480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5400000">
              <a:off x="6972300" y="4733924"/>
              <a:ext cx="381000" cy="30480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rot="10800000">
              <a:off x="6781800" y="4419472"/>
              <a:ext cx="609600" cy="22860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76487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b="1" dirty="0"/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1" name="TextBox 17"/>
          <p:cNvSpPr txBox="1">
            <a:spLocks noChangeArrowheads="1"/>
          </p:cNvSpPr>
          <p:nvPr/>
        </p:nvSpPr>
        <p:spPr bwMode="auto">
          <a:xfrm>
            <a:off x="8704263" y="2563813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6872" name="TextBox 18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</p:spTree>
    <p:extLst>
      <p:ext uri="{BB962C8B-B14F-4D97-AF65-F5344CB8AC3E}">
        <p14:creationId xmlns:p14="http://schemas.microsoft.com/office/powerpoint/2010/main" val="4285226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Diffuse Reflection (e.g. matte surface)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5" name="TextBox 23"/>
          <p:cNvSpPr txBox="1">
            <a:spLocks noChangeArrowheads="1"/>
          </p:cNvSpPr>
          <p:nvPr/>
        </p:nvSpPr>
        <p:spPr bwMode="auto">
          <a:xfrm>
            <a:off x="8704263" y="2563813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7896" name="TextBox 25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16200000" flipV="1">
            <a:off x="7327107" y="3813970"/>
            <a:ext cx="714375" cy="595312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7029450" y="4111625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8001000" y="4114800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6978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Reflection (e.g. specular surface)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19" name="TextBox 23"/>
          <p:cNvSpPr txBox="1">
            <a:spLocks noChangeArrowheads="1"/>
          </p:cNvSpPr>
          <p:nvPr/>
        </p:nvSpPr>
        <p:spPr bwMode="auto">
          <a:xfrm>
            <a:off x="8704263" y="2563813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8920" name="TextBox 25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rot="10800000">
            <a:off x="7239000" y="3886201"/>
            <a:ext cx="742950" cy="582613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8792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3" name="TextBox 23"/>
          <p:cNvSpPr txBox="1">
            <a:spLocks noChangeArrowheads="1"/>
          </p:cNvSpPr>
          <p:nvPr/>
        </p:nvSpPr>
        <p:spPr bwMode="auto">
          <a:xfrm>
            <a:off x="8704263" y="2563813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9944" name="TextBox 25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rot="5400000">
            <a:off x="7327107" y="4722019"/>
            <a:ext cx="595312" cy="47625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6066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67" name="TextBox 23"/>
          <p:cNvSpPr txBox="1">
            <a:spLocks noChangeArrowheads="1"/>
          </p:cNvSpPr>
          <p:nvPr/>
        </p:nvSpPr>
        <p:spPr bwMode="auto">
          <a:xfrm>
            <a:off x="8704263" y="2563813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0968" name="TextBox 25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5400000">
            <a:off x="7184232" y="4653757"/>
            <a:ext cx="595313" cy="47625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10800000" flipV="1">
            <a:off x="7731125" y="4503738"/>
            <a:ext cx="228600" cy="762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57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Recap of Filtering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52600" y="990600"/>
            <a:ext cx="5715000" cy="5638800"/>
          </a:xfrm>
        </p:spPr>
        <p:txBody>
          <a:bodyPr>
            <a:normAutofit lnSpcReduction="10000"/>
          </a:bodyPr>
          <a:lstStyle/>
          <a:p>
            <a:endParaRPr lang="en-US" altLang="en-US" sz="2800" dirty="0"/>
          </a:p>
          <a:p>
            <a:r>
              <a:rPr lang="en-US" altLang="en-US" sz="2800" dirty="0"/>
              <a:t>Linear filtering is dot product at each position</a:t>
            </a:r>
          </a:p>
          <a:p>
            <a:pPr lvl="1"/>
            <a:r>
              <a:rPr lang="en-US" altLang="en-US" sz="2400" dirty="0"/>
              <a:t>Not a matrix multiplication</a:t>
            </a:r>
          </a:p>
          <a:p>
            <a:pPr lvl="1"/>
            <a:r>
              <a:rPr lang="en-US" altLang="en-US" sz="2400" dirty="0"/>
              <a:t>Can smooth, sharpen, translate (among many other uses)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1200" dirty="0"/>
          </a:p>
          <a:p>
            <a:pPr>
              <a:buFont typeface="Arial" panose="020B0604020202020204" pitchFamily="34" charset="0"/>
              <a:buNone/>
            </a:pPr>
            <a:endParaRPr lang="en-US" altLang="en-US" sz="1200" dirty="0"/>
          </a:p>
          <a:p>
            <a:r>
              <a:rPr lang="en-US" altLang="en-US" sz="2800" dirty="0"/>
              <a:t>We can use the Fourier transform to represent images in the frequency domain. </a:t>
            </a:r>
          </a:p>
          <a:p>
            <a:pPr lvl="1"/>
            <a:r>
              <a:rPr lang="en-US" altLang="en-US" sz="2400" dirty="0"/>
              <a:t>Filtering in the spatial domain is multiplication in the frequency domain.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800" dirty="0"/>
          </a:p>
          <a:p>
            <a:pPr>
              <a:buFont typeface="Arial" panose="020B0604020202020204" pitchFamily="34" charset="0"/>
              <a:buNone/>
            </a:pPr>
            <a:endParaRPr lang="en-US" altLang="en-US" sz="2800" dirty="0"/>
          </a:p>
        </p:txBody>
      </p:sp>
      <p:pic>
        <p:nvPicPr>
          <p:cNvPr id="23556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7526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57" name="Group 4"/>
          <p:cNvGrpSpPr>
            <a:grpSpLocks noChangeAspect="1"/>
          </p:cNvGrpSpPr>
          <p:nvPr/>
        </p:nvGrpSpPr>
        <p:grpSpPr bwMode="auto">
          <a:xfrm>
            <a:off x="8991600" y="1890714"/>
            <a:ext cx="1143000" cy="973137"/>
            <a:chOff x="3799" y="2064"/>
            <a:chExt cx="1433" cy="1136"/>
          </a:xfrm>
        </p:grpSpPr>
        <p:grpSp>
          <p:nvGrpSpPr>
            <p:cNvPr id="23559" name="Group 5"/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23561" name="Rectangle 6"/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2" name="Rectangle 7"/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3" name="Rectangle 8"/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4" name="Rectangle 9"/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5" name="Rectangle 10"/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6" name="Rectangle 11"/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7" name="Rectangle 12"/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8" name="Rectangle 13"/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69" name="Rectangle 14"/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3570" name="Line 15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571" name="Line 16"/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572" name="Line 17"/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573" name="Line 18"/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574" name="Line 19"/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575" name="Line 20"/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576" name="Line 21"/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23577" name="Line 22"/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560" name="Picture 23" descr="txp_fi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Picture 7">
            <a:extLst>
              <a:ext uri="{FF2B5EF4-FFF2-40B4-BE49-F238E27FC236}">
                <a16:creationId xmlns:a16="http://schemas.microsoft.com/office/drawing/2014/main" id="{8BBFA0D8-C9AE-4989-B0D1-B3855E80E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0" t="6476" r="9428" b="11046"/>
          <a:stretch>
            <a:fillRect/>
          </a:stretch>
        </p:blipFill>
        <p:spPr bwMode="auto">
          <a:xfrm>
            <a:off x="9740155" y="4150659"/>
            <a:ext cx="1842245" cy="1450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4">
            <a:extLst>
              <a:ext uri="{FF2B5EF4-FFF2-40B4-BE49-F238E27FC236}">
                <a16:creationId xmlns:a16="http://schemas.microsoft.com/office/drawing/2014/main" id="{2804EE86-FA27-483D-82D1-03E15B2AE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9" y="4158346"/>
            <a:ext cx="1896475" cy="143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8505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5EDAB-373A-F464-B4FB-1BC94614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rism with a rainbow light&#10;&#10;Description automatically generated">
            <a:extLst>
              <a:ext uri="{FF2B5EF4-FFF2-40B4-BE49-F238E27FC236}">
                <a16:creationId xmlns:a16="http://schemas.microsoft.com/office/drawing/2014/main" id="{1F08BC1C-78FD-42A0-6DCD-96CC1B8C1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0"/>
            <a:ext cx="8582525" cy="6858000"/>
          </a:xfrm>
        </p:spPr>
      </p:pic>
    </p:spTree>
    <p:extLst>
      <p:ext uri="{BB962C8B-B14F-4D97-AF65-F5344CB8AC3E}">
        <p14:creationId xmlns:p14="http://schemas.microsoft.com/office/powerpoint/2010/main" val="974061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91" name="TextBox 23"/>
          <p:cNvSpPr txBox="1">
            <a:spLocks noChangeArrowheads="1"/>
          </p:cNvSpPr>
          <p:nvPr/>
        </p:nvSpPr>
        <p:spPr bwMode="auto">
          <a:xfrm>
            <a:off x="8704264" y="2563814"/>
            <a:ext cx="384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r>
              <a:rPr lang="en-US" altLang="en-US" sz="1800" baseline="-250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92" name="TextBox 25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16200000" flipV="1">
            <a:off x="7327107" y="3813970"/>
            <a:ext cx="714375" cy="595312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7029450" y="4111625"/>
            <a:ext cx="952500" cy="357188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8101013" y="4111625"/>
            <a:ext cx="952500" cy="357188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96" name="TextBox 38"/>
          <p:cNvSpPr txBox="1">
            <a:spLocks noChangeArrowheads="1"/>
          </p:cNvSpPr>
          <p:nvPr/>
        </p:nvSpPr>
        <p:spPr bwMode="auto">
          <a:xfrm>
            <a:off x="7162801" y="3352800"/>
            <a:ext cx="385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r>
              <a:rPr lang="en-US" altLang="en-US" sz="1800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2966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CAFD1-066B-EC7D-8848-85D193F0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with fluorescent paint on her face&#10;&#10;Description automatically generated">
            <a:extLst>
              <a:ext uri="{FF2B5EF4-FFF2-40B4-BE49-F238E27FC236}">
                <a16:creationId xmlns:a16="http://schemas.microsoft.com/office/drawing/2014/main" id="{5ED8026A-7B36-EB22-4F9C-73D445C362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288"/>
            <a:ext cx="10363200" cy="6839712"/>
          </a:xfrm>
        </p:spPr>
      </p:pic>
    </p:spTree>
    <p:extLst>
      <p:ext uri="{BB962C8B-B14F-4D97-AF65-F5344CB8AC3E}">
        <p14:creationId xmlns:p14="http://schemas.microsoft.com/office/powerpoint/2010/main" val="41182517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5" name="TextBox 23"/>
          <p:cNvSpPr txBox="1">
            <a:spLocks noChangeArrowheads="1"/>
          </p:cNvSpPr>
          <p:nvPr/>
        </p:nvSpPr>
        <p:spPr bwMode="auto">
          <a:xfrm>
            <a:off x="8704263" y="2563813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solidFill>
                  <a:srgbClr val="000000"/>
                </a:solidFill>
                <a:latin typeface="Arial" panose="020B0604020202020204" pitchFamily="34" charset="0"/>
              </a:rPr>
              <a:t>λ</a:t>
            </a:r>
            <a:endParaRPr lang="en-US" altLang="en-US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3016" name="TextBox 25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16200000" flipV="1">
            <a:off x="7241382" y="3909220"/>
            <a:ext cx="714375" cy="595312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6477000" y="4191000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8153400" y="4191000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8278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D6C24-6177-AE3D-0F1B-3D5AEC41E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-up of a hand&#10;&#10;Description automatically generated">
            <a:extLst>
              <a:ext uri="{FF2B5EF4-FFF2-40B4-BE49-F238E27FC236}">
                <a16:creationId xmlns:a16="http://schemas.microsoft.com/office/drawing/2014/main" id="{0040245D-F685-6E61-6DFD-2AFA9E20BE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869" y="0"/>
            <a:ext cx="8448261" cy="6858000"/>
          </a:xfrm>
        </p:spPr>
      </p:pic>
    </p:spTree>
    <p:extLst>
      <p:ext uri="{BB962C8B-B14F-4D97-AF65-F5344CB8AC3E}">
        <p14:creationId xmlns:p14="http://schemas.microsoft.com/office/powerpoint/2010/main" val="13980215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photon’s life choices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Absorption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Diffusion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Reflection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Transparency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Refraction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Fluorescence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Subsurface scattering</a:t>
            </a:r>
          </a:p>
          <a:p>
            <a:pPr>
              <a:buFont typeface="Arial" charset="0"/>
              <a:buChar char="•"/>
              <a:defRPr/>
            </a:pPr>
            <a:r>
              <a:rPr lang="en-US" b="1" dirty="0"/>
              <a:t>Phosphorescence</a:t>
            </a: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6553201" y="4543425"/>
            <a:ext cx="2500313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410700" y="2206625"/>
            <a:ext cx="476250" cy="47625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23" name="Straight Arrow Connector 22"/>
          <p:cNvCxnSpPr>
            <a:stCxn id="22" idx="3"/>
          </p:cNvCxnSpPr>
          <p:nvPr/>
        </p:nvCxnSpPr>
        <p:spPr>
          <a:xfrm rot="5400000">
            <a:off x="7803356" y="2791619"/>
            <a:ext cx="1855788" cy="149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39" name="TextBox 23"/>
          <p:cNvSpPr txBox="1">
            <a:spLocks noChangeArrowheads="1"/>
          </p:cNvSpPr>
          <p:nvPr/>
        </p:nvSpPr>
        <p:spPr bwMode="auto">
          <a:xfrm>
            <a:off x="8785226" y="2563814"/>
            <a:ext cx="511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t=1</a:t>
            </a:r>
          </a:p>
        </p:txBody>
      </p:sp>
      <p:sp>
        <p:nvSpPr>
          <p:cNvPr id="44040" name="TextBox 25"/>
          <p:cNvSpPr txBox="1">
            <a:spLocks noChangeArrowheads="1"/>
          </p:cNvSpPr>
          <p:nvPr/>
        </p:nvSpPr>
        <p:spPr bwMode="auto">
          <a:xfrm>
            <a:off x="8993188" y="1828800"/>
            <a:ext cx="13700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light source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rot="16200000" flipV="1">
            <a:off x="7284245" y="3848895"/>
            <a:ext cx="714375" cy="595313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6986588" y="4146550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7932738" y="4146550"/>
            <a:ext cx="952500" cy="3571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4" name="TextBox 38"/>
          <p:cNvSpPr txBox="1">
            <a:spLocks noChangeArrowheads="1"/>
          </p:cNvSpPr>
          <p:nvPr/>
        </p:nvSpPr>
        <p:spPr bwMode="auto">
          <a:xfrm>
            <a:off x="7391401" y="3429000"/>
            <a:ext cx="511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t=n</a:t>
            </a:r>
          </a:p>
        </p:txBody>
      </p:sp>
    </p:spTree>
    <p:extLst>
      <p:ext uri="{BB962C8B-B14F-4D97-AF65-F5344CB8AC3E}">
        <p14:creationId xmlns:p14="http://schemas.microsoft.com/office/powerpoint/2010/main" val="7206732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F4D0E-4573-F5CF-84F5-A505BF5AF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artoon character in a room&#10;&#10;Description automatically generated">
            <a:extLst>
              <a:ext uri="{FF2B5EF4-FFF2-40B4-BE49-F238E27FC236}">
                <a16:creationId xmlns:a16="http://schemas.microsoft.com/office/drawing/2014/main" id="{F9A3B213-D7B7-A6AE-E6C8-F89E1E4E16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971800"/>
            <a:ext cx="6096000" cy="3400425"/>
          </a:xfrm>
        </p:spPr>
      </p:pic>
      <p:pic>
        <p:nvPicPr>
          <p:cNvPr id="7" name="Picture 6" descr="A sticker with a cartoon animal and stars&#10;&#10;Description automatically generated">
            <a:extLst>
              <a:ext uri="{FF2B5EF4-FFF2-40B4-BE49-F238E27FC236}">
                <a16:creationId xmlns:a16="http://schemas.microsoft.com/office/drawing/2014/main" id="{17CA5FDC-E30E-DDD8-2958-A0AFF975E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"/>
            <a:ext cx="5716302" cy="429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4153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Lambertian Reflectance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In computer vision, the complexity of light transport is mostly ignored.</a:t>
            </a:r>
          </a:p>
          <a:p>
            <a:r>
              <a:rPr lang="en-US" altLang="en-US" dirty="0"/>
              <a:t>Surfaces are often assumed to be ideal diffuse reflectors with no dependence on viewing direction.</a:t>
            </a:r>
          </a:p>
        </p:txBody>
      </p:sp>
      <p:pic>
        <p:nvPicPr>
          <p:cNvPr id="3" name="Picture 2" descr="A diagram of a light&#10;&#10;Description automatically generated">
            <a:extLst>
              <a:ext uri="{FF2B5EF4-FFF2-40B4-BE49-F238E27FC236}">
                <a16:creationId xmlns:a16="http://schemas.microsoft.com/office/drawing/2014/main" id="{8F778D96-F3A7-E8DD-8D75-364E276A8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231421"/>
            <a:ext cx="4035768" cy="31644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8E2929-E89B-65DA-2A22-EAD5743F95E7}"/>
              </a:ext>
            </a:extLst>
          </p:cNvPr>
          <p:cNvSpPr txBox="1"/>
          <p:nvPr/>
        </p:nvSpPr>
        <p:spPr>
          <a:xfrm>
            <a:off x="6705600" y="640080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https://en.wikipedia.org/wiki/Lambertian_reflectance</a:t>
            </a:r>
          </a:p>
        </p:txBody>
      </p:sp>
    </p:spTree>
    <p:extLst>
      <p:ext uri="{BB962C8B-B14F-4D97-AF65-F5344CB8AC3E}">
        <p14:creationId xmlns:p14="http://schemas.microsoft.com/office/powerpoint/2010/main" val="22344610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D5CF9-5551-D3E9-33A3-660EBF98F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BF8FA4BF-0869-285A-FE6D-D19DE1733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03" b="17790"/>
          <a:stretch>
            <a:fillRect/>
          </a:stretch>
        </p:blipFill>
        <p:spPr bwMode="auto">
          <a:xfrm>
            <a:off x="2057400" y="1752600"/>
            <a:ext cx="4267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>
            <a:extLst>
              <a:ext uri="{FF2B5EF4-FFF2-40B4-BE49-F238E27FC236}">
                <a16:creationId xmlns:a16="http://schemas.microsoft.com/office/drawing/2014/main" id="{19F63DA2-BCAD-2388-8C88-FD5C3B1F38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Formation</a:t>
            </a:r>
          </a:p>
        </p:txBody>
      </p:sp>
      <p:pic>
        <p:nvPicPr>
          <p:cNvPr id="34820" name="Picture 5" descr="humaneye">
            <a:extLst>
              <a:ext uri="{FF2B5EF4-FFF2-40B4-BE49-F238E27FC236}">
                <a16:creationId xmlns:a16="http://schemas.microsoft.com/office/drawing/2014/main" id="{CE3F244A-3B44-7EDB-8633-08245A706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4" r="17021"/>
          <a:stretch>
            <a:fillRect/>
          </a:stretch>
        </p:blipFill>
        <p:spPr bwMode="auto">
          <a:xfrm>
            <a:off x="7315200" y="4114800"/>
            <a:ext cx="2438400" cy="213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6">
            <a:extLst>
              <a:ext uri="{FF2B5EF4-FFF2-40B4-BE49-F238E27FC236}">
                <a16:creationId xmlns:a16="http://schemas.microsoft.com/office/drawing/2014/main" id="{6B75BA11-FAB0-DAEC-F4D1-8CC446479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7" b="18367"/>
          <a:stretch>
            <a:fillRect/>
          </a:stretch>
        </p:blipFill>
        <p:spPr bwMode="auto">
          <a:xfrm>
            <a:off x="7696200" y="1371600"/>
            <a:ext cx="17589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 Box 7">
            <a:extLst>
              <a:ext uri="{FF2B5EF4-FFF2-40B4-BE49-F238E27FC236}">
                <a16:creationId xmlns:a16="http://schemas.microsoft.com/office/drawing/2014/main" id="{ED27EEBD-5752-24FE-EBF9-D083513E7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3429000"/>
            <a:ext cx="2203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Digital Camera</a:t>
            </a:r>
          </a:p>
        </p:txBody>
      </p:sp>
      <p:sp>
        <p:nvSpPr>
          <p:cNvPr id="34823" name="Text Box 8">
            <a:extLst>
              <a:ext uri="{FF2B5EF4-FFF2-40B4-BE49-F238E27FC236}">
                <a16:creationId xmlns:a16="http://schemas.microsoft.com/office/drawing/2014/main" id="{204FAF05-2C7D-C879-A21D-9D20A8066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1" y="6324600"/>
            <a:ext cx="131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The Eye</a:t>
            </a:r>
          </a:p>
        </p:txBody>
      </p:sp>
      <p:sp>
        <p:nvSpPr>
          <p:cNvPr id="34824" name="Text Box 9">
            <a:extLst>
              <a:ext uri="{FF2B5EF4-FFF2-40B4-BE49-F238E27FC236}">
                <a16:creationId xmlns:a16="http://schemas.microsoft.com/office/drawing/2014/main" id="{EC8C40F0-EF91-A43D-BFBA-ED16AE8CE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3326" y="5221288"/>
            <a:ext cx="760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Film</a:t>
            </a:r>
          </a:p>
        </p:txBody>
      </p:sp>
    </p:spTree>
    <p:extLst>
      <p:ext uri="{BB962C8B-B14F-4D97-AF65-F5344CB8AC3E}">
        <p14:creationId xmlns:p14="http://schemas.microsoft.com/office/powerpoint/2010/main" val="837530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Digital camera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3810000"/>
            <a:ext cx="8001000" cy="1905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/>
              <a:t>A digital camera replaces film with a sensor array</a:t>
            </a:r>
          </a:p>
          <a:p>
            <a:pPr lvl="1">
              <a:lnSpc>
                <a:spcPct val="90000"/>
              </a:lnSpc>
            </a:pPr>
            <a:r>
              <a:rPr lang="en-US" altLang="en-US" sz="1600"/>
              <a:t>Each cell in the array is light-sensitive diode that converts photons to electrons</a:t>
            </a:r>
          </a:p>
          <a:p>
            <a:pPr lvl="1">
              <a:lnSpc>
                <a:spcPct val="90000"/>
              </a:lnSpc>
            </a:pPr>
            <a:r>
              <a:rPr lang="en-US" altLang="en-US" sz="1600"/>
              <a:t>Two common types</a:t>
            </a:r>
          </a:p>
          <a:p>
            <a:pPr lvl="2">
              <a:lnSpc>
                <a:spcPct val="90000"/>
              </a:lnSpc>
            </a:pPr>
            <a:r>
              <a:rPr lang="en-US" altLang="en-US" sz="1600"/>
              <a:t>Charge Coupled Device (CCD)</a:t>
            </a:r>
            <a:r>
              <a:rPr lang="en-US" altLang="en-US"/>
              <a:t> </a:t>
            </a:r>
          </a:p>
          <a:p>
            <a:pPr lvl="2">
              <a:lnSpc>
                <a:spcPct val="90000"/>
              </a:lnSpc>
            </a:pPr>
            <a:r>
              <a:rPr lang="en-US" altLang="en-US" sz="1600"/>
              <a:t>CMOS</a:t>
            </a:r>
          </a:p>
          <a:p>
            <a:pPr lvl="1">
              <a:lnSpc>
                <a:spcPct val="90000"/>
              </a:lnSpc>
            </a:pPr>
            <a:r>
              <a:rPr lang="en-US" altLang="en-US" sz="1600">
                <a:hlinkClick r:id="rId2"/>
              </a:rPr>
              <a:t>http://electronics.howstuffworks.com/digital-camera.htm</a:t>
            </a:r>
            <a:r>
              <a:rPr lang="en-US" altLang="en-US" sz="1600"/>
              <a:t> </a:t>
            </a:r>
          </a:p>
          <a:p>
            <a:pPr lvl="2">
              <a:lnSpc>
                <a:spcPct val="90000"/>
              </a:lnSpc>
            </a:pPr>
            <a:endParaRPr lang="en-US" altLang="en-US" sz="1600"/>
          </a:p>
        </p:txBody>
      </p:sp>
      <p:pic>
        <p:nvPicPr>
          <p:cNvPr id="47108" name="Picture 4" descr="PowerShot SD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933450"/>
            <a:ext cx="6697663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9067800" y="6583364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3983511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Fourier Bases</a:t>
            </a:r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 t="19524" r="7715" b="18698"/>
          <a:stretch>
            <a:fillRect/>
          </a:stretch>
        </p:blipFill>
        <p:spPr bwMode="auto">
          <a:xfrm>
            <a:off x="1752600" y="1371601"/>
            <a:ext cx="86868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6096000" y="2895600"/>
            <a:ext cx="4419600" cy="3733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4422" name="Text Box 6"/>
          <p:cNvSpPr txBox="1">
            <a:spLocks noChangeArrowheads="1"/>
          </p:cNvSpPr>
          <p:nvPr/>
        </p:nvSpPr>
        <p:spPr bwMode="auto">
          <a:xfrm>
            <a:off x="2992438" y="6248401"/>
            <a:ext cx="6361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change of basis is the Fourier Transform</a:t>
            </a:r>
          </a:p>
        </p:txBody>
      </p:sp>
      <p:sp>
        <p:nvSpPr>
          <p:cNvPr id="61446" name="Text Box 10"/>
          <p:cNvSpPr txBox="1">
            <a:spLocks noChangeArrowheads="1"/>
          </p:cNvSpPr>
          <p:nvPr/>
        </p:nvSpPr>
        <p:spPr bwMode="auto">
          <a:xfrm>
            <a:off x="2819401" y="990600"/>
            <a:ext cx="6792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Teases away fast vs. slow changes in the image.</a:t>
            </a:r>
          </a:p>
        </p:txBody>
      </p:sp>
      <p:pic>
        <p:nvPicPr>
          <p:cNvPr id="6144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3124200"/>
            <a:ext cx="215106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517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2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295400"/>
            <a:ext cx="51974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Sensor Array</a:t>
            </a:r>
          </a:p>
        </p:txBody>
      </p:sp>
      <p:pic>
        <p:nvPicPr>
          <p:cNvPr id="4813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1" y="1066800"/>
            <a:ext cx="1909763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6"/>
          <p:cNvSpPr txBox="1">
            <a:spLocks noChangeArrowheads="1"/>
          </p:cNvSpPr>
          <p:nvPr/>
        </p:nvSpPr>
        <p:spPr bwMode="auto">
          <a:xfrm>
            <a:off x="8229601" y="3087688"/>
            <a:ext cx="209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prstClr val="black"/>
                </a:solidFill>
              </a:rPr>
              <a:t>CMOS sensor</a:t>
            </a:r>
          </a:p>
        </p:txBody>
      </p:sp>
    </p:spTree>
    <p:extLst>
      <p:ext uri="{BB962C8B-B14F-4D97-AF65-F5344CB8AC3E}">
        <p14:creationId xmlns:p14="http://schemas.microsoft.com/office/powerpoint/2010/main" val="5386289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990600"/>
            <a:ext cx="5035550" cy="519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Sampling and Quantization</a:t>
            </a:r>
          </a:p>
        </p:txBody>
      </p:sp>
    </p:spTree>
    <p:extLst>
      <p:ext uri="{BB962C8B-B14F-4D97-AF65-F5344CB8AC3E}">
        <p14:creationId xmlns:p14="http://schemas.microsoft.com/office/powerpoint/2010/main" val="3330570493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Interlace vs. progressive scan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353284" name="Picture 4" descr="dvd-benchmark-part-5-tomato-featheri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048001"/>
            <a:ext cx="24384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 descr="interlac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6" y="1371600"/>
            <a:ext cx="58070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3286" name="Picture 6" descr="progressi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873626"/>
            <a:ext cx="142875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3505201" y="6583364"/>
            <a:ext cx="46894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  <a:hlinkClick r:id="rId5"/>
              </a:rPr>
              <a:t>http://www.axis.com/products/video/camera/progressive_scan.htm</a:t>
            </a:r>
            <a:r>
              <a:rPr lang="en-US" altLang="en-US" sz="120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9067800" y="6583364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379798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Progressive scan or Global shutter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1204" name="Picture 4" descr="prog-sc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988" y="1068388"/>
            <a:ext cx="7313612" cy="548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3505201" y="6583364"/>
            <a:ext cx="46894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  <a:hlinkClick r:id="rId3"/>
              </a:rPr>
              <a:t>http://www.axis.com/products/video/camera/progressive_scan.htm</a:t>
            </a:r>
            <a:r>
              <a:rPr lang="en-US" altLang="en-US" sz="120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9067800" y="6583364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21201259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Interlaced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2228" name="Picture 4" descr="interlac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88" y="1008063"/>
            <a:ext cx="7085012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3505201" y="6583364"/>
            <a:ext cx="46894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  <a:hlinkClick r:id="rId3"/>
              </a:rPr>
              <a:t>http://www.axis.com/products/video/camera/progressive_scan.htm</a:t>
            </a:r>
            <a:r>
              <a:rPr lang="en-US" altLang="en-US" sz="120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9067800" y="6583364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prstClr val="black"/>
                </a:solidFill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2825851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F36EE-75D1-166E-9CDB-2AA831B6A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02715-3840-F4C8-1FB8-BD0F5C0C9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048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Slow </a:t>
            </a:r>
            <a:r>
              <a:rPr lang="en-US" dirty="0" err="1"/>
              <a:t>mo</a:t>
            </a:r>
            <a:r>
              <a:rPr lang="en-US" dirty="0"/>
              <a:t> guys – CRTs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253C2-2CF9-6F11-C8EF-C980D8715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280318"/>
            <a:ext cx="8229600" cy="429736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https://youtu.be/3BJU2drrtCM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D054E6-E184-8762-2353-0C3666DE5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2133600"/>
            <a:ext cx="7848600" cy="437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320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Rolling Shutter</a:t>
            </a:r>
          </a:p>
        </p:txBody>
      </p:sp>
      <p:pic>
        <p:nvPicPr>
          <p:cNvPr id="53251" name="Picture 2" descr="C:\Documents and Settings\James\Desktop\cs 129 comp_photo\hays_slides_2012\3\Turboprop_Rolling_Shut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1" y="1219200"/>
            <a:ext cx="3533775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3" descr="C:\Documents and Settings\James\Desktop\cs 129 comp_photo\hays_slides_2012\3\CMOS_rolling_shutter_distorti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95489"/>
            <a:ext cx="4211638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046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Fourier Bases</a:t>
            </a: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8" t="19524" r="7715" b="18698"/>
          <a:stretch>
            <a:fillRect/>
          </a:stretch>
        </p:blipFill>
        <p:spPr bwMode="auto">
          <a:xfrm>
            <a:off x="1752600" y="1371601"/>
            <a:ext cx="86868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52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5FFD8-D194-B8AE-A59D-C2D471D3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collage of images of a person&#10;&#10;AI-generated content may be incorrect.">
            <a:extLst>
              <a:ext uri="{FF2B5EF4-FFF2-40B4-BE49-F238E27FC236}">
                <a16:creationId xmlns:a16="http://schemas.microsoft.com/office/drawing/2014/main" id="{F60A176B-0483-E8BD-0EE3-89D67878F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60" y="0"/>
            <a:ext cx="10118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96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Low and High Pass filtering</a:t>
            </a:r>
          </a:p>
        </p:txBody>
      </p:sp>
      <p:pic>
        <p:nvPicPr>
          <p:cNvPr id="655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120776"/>
            <a:ext cx="7391400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98914"/>
            <a:ext cx="7391400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341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Convolution Theorem</a:t>
            </a:r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057400" y="914400"/>
            <a:ext cx="79248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The Fourier transform of the convolution of two functions is the product of their Fourier transforms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b="1" dirty="0"/>
              <a:t>Convolution</a:t>
            </a:r>
            <a:r>
              <a:rPr lang="en-US" altLang="en-US" dirty="0"/>
              <a:t> in spatial domain is equivalent to </a:t>
            </a:r>
            <a:r>
              <a:rPr lang="en-US" altLang="en-US" b="1" dirty="0"/>
              <a:t>multiplication</a:t>
            </a:r>
            <a:r>
              <a:rPr lang="en-US" altLang="en-US" dirty="0"/>
              <a:t> in frequency domain!</a:t>
            </a:r>
          </a:p>
          <a:p>
            <a:pPr>
              <a:lnSpc>
                <a:spcPct val="90000"/>
              </a:lnSpc>
            </a:pPr>
            <a:endParaRPr lang="en-US" altLang="en-US" dirty="0"/>
          </a:p>
        </p:txBody>
      </p:sp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3921126" y="2051050"/>
          <a:ext cx="4003675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31366" imgH="203112" progId="Equation.3">
                  <p:embed/>
                </p:oleObj>
              </mc:Choice>
              <mc:Fallback>
                <p:oleObj name="Equation" r:id="rId2" imgW="1231366" imgH="203112" progId="Equation.3">
                  <p:embed/>
                  <p:pic>
                    <p:nvPicPr>
                      <p:cNvPr id="675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26" y="2051050"/>
                        <a:ext cx="4003675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521200" y="4267201"/>
          <a:ext cx="4470400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20800" imgH="228600" progId="Equation.3">
                  <p:embed/>
                </p:oleObj>
              </mc:Choice>
              <mc:Fallback>
                <p:oleObj name="Equation" r:id="rId4" imgW="1320800" imgH="228600" progId="Equation.3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267201"/>
                        <a:ext cx="4470400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692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22396</TotalTime>
  <Words>1061</Words>
  <Application>Microsoft Office PowerPoint</Application>
  <PresentationFormat>Widescreen</PresentationFormat>
  <Paragraphs>309</Paragraphs>
  <Slides>56</Slides>
  <Notes>15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Arial</vt:lpstr>
      <vt:lpstr>Calibri</vt:lpstr>
      <vt:lpstr>Courier New</vt:lpstr>
      <vt:lpstr>Gill Sans</vt:lpstr>
      <vt:lpstr>Times New Roman</vt:lpstr>
      <vt:lpstr>Office Theme</vt:lpstr>
      <vt:lpstr>1_Blank Presentation</vt:lpstr>
      <vt:lpstr>1_Office Theme</vt:lpstr>
      <vt:lpstr>Equation</vt:lpstr>
      <vt:lpstr>PowerPoint Presentation</vt:lpstr>
      <vt:lpstr>Recap: projection</vt:lpstr>
      <vt:lpstr>Relating multiple views</vt:lpstr>
      <vt:lpstr>Recap of Filtering</vt:lpstr>
      <vt:lpstr>Fourier Bases</vt:lpstr>
      <vt:lpstr>Fourier Bases</vt:lpstr>
      <vt:lpstr>PowerPoint Presentation</vt:lpstr>
      <vt:lpstr>Low and High Pass filtering</vt:lpstr>
      <vt:lpstr>The Convolution Theorem</vt:lpstr>
      <vt:lpstr>Properties of Fourier Transforms</vt:lpstr>
      <vt:lpstr>Filtering in spatial domain</vt:lpstr>
      <vt:lpstr>Filtering in frequency domain</vt:lpstr>
      <vt:lpstr>PowerPoint Presentation</vt:lpstr>
      <vt:lpstr>PowerPoint Presentation</vt:lpstr>
      <vt:lpstr>PowerPoint Presentation</vt:lpstr>
      <vt:lpstr>Is convolution invertible?</vt:lpstr>
      <vt:lpstr>But you can’t invert multiplication by 0</vt:lpstr>
      <vt:lpstr>Let’s experiment on Novak</vt:lpstr>
      <vt:lpstr>Convolution</vt:lpstr>
      <vt:lpstr>Deconvolution?</vt:lpstr>
      <vt:lpstr>But under more realistic conditions</vt:lpstr>
      <vt:lpstr>But under more realistic conditions</vt:lpstr>
      <vt:lpstr>But under more realistic conditions</vt:lpstr>
      <vt:lpstr>With a random filter…</vt:lpstr>
      <vt:lpstr>Deconvolution is hard</vt:lpstr>
      <vt:lpstr>Blind Deconvolution Example</vt:lpstr>
      <vt:lpstr>PowerPoint Presentation</vt:lpstr>
      <vt:lpstr>Canvas Quiz</vt:lpstr>
      <vt:lpstr>PowerPoint Presentation</vt:lpstr>
      <vt:lpstr>Next Topics</vt:lpstr>
      <vt:lpstr>PowerPoint Presentation</vt:lpstr>
      <vt:lpstr>Image Formation</vt:lpstr>
      <vt:lpstr>Vision is so biologically ubiquitious that it is interesting when it is not present, e.g. the blind cava tetra</vt:lpstr>
      <vt:lpstr>A photon’s life choices</vt:lpstr>
      <vt:lpstr>A photon’s life choices</vt:lpstr>
      <vt:lpstr>A photon’s life choices</vt:lpstr>
      <vt:lpstr>A photon’s life choices</vt:lpstr>
      <vt:lpstr>A photon’s life choices</vt:lpstr>
      <vt:lpstr>A photon’s life choices</vt:lpstr>
      <vt:lpstr>PowerPoint Presentation</vt:lpstr>
      <vt:lpstr>A photon’s life choices</vt:lpstr>
      <vt:lpstr>PowerPoint Presentation</vt:lpstr>
      <vt:lpstr>A photon’s life choices</vt:lpstr>
      <vt:lpstr>PowerPoint Presentation</vt:lpstr>
      <vt:lpstr>A photon’s life choices</vt:lpstr>
      <vt:lpstr>PowerPoint Presentation</vt:lpstr>
      <vt:lpstr>Lambertian Reflectance</vt:lpstr>
      <vt:lpstr>Image Formation</vt:lpstr>
      <vt:lpstr>Digital camera</vt:lpstr>
      <vt:lpstr>Sensor Array</vt:lpstr>
      <vt:lpstr>Sampling and Quantization</vt:lpstr>
      <vt:lpstr>Interlace vs. progressive scan</vt:lpstr>
      <vt:lpstr>Progressive scan or Global shutter</vt:lpstr>
      <vt:lpstr>Interlaced</vt:lpstr>
      <vt:lpstr>Slow mo guys – CRTs</vt:lpstr>
      <vt:lpstr>Rolling Shutter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Hays, James H</cp:lastModifiedBy>
  <cp:revision>161</cp:revision>
  <dcterms:created xsi:type="dcterms:W3CDTF">2009-12-16T02:55:56Z</dcterms:created>
  <dcterms:modified xsi:type="dcterms:W3CDTF">2026-01-26T20:16:31Z</dcterms:modified>
</cp:coreProperties>
</file>