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8"/>
  </p:notesMasterIdLst>
  <p:sldIdLst>
    <p:sldId id="769" r:id="rId2"/>
    <p:sldId id="779" r:id="rId3"/>
    <p:sldId id="590" r:id="rId4"/>
    <p:sldId id="780" r:id="rId5"/>
    <p:sldId id="674" r:id="rId6"/>
    <p:sldId id="631" r:id="rId7"/>
    <p:sldId id="632" r:id="rId8"/>
    <p:sldId id="633" r:id="rId9"/>
    <p:sldId id="634" r:id="rId10"/>
    <p:sldId id="635" r:id="rId11"/>
    <p:sldId id="771" r:id="rId12"/>
    <p:sldId id="773" r:id="rId13"/>
    <p:sldId id="774" r:id="rId14"/>
    <p:sldId id="775" r:id="rId15"/>
    <p:sldId id="776" r:id="rId16"/>
    <p:sldId id="770" r:id="rId17"/>
    <p:sldId id="667" r:id="rId18"/>
    <p:sldId id="669" r:id="rId19"/>
    <p:sldId id="670" r:id="rId20"/>
    <p:sldId id="762" r:id="rId21"/>
    <p:sldId id="778" r:id="rId22"/>
    <p:sldId id="671" r:id="rId23"/>
    <p:sldId id="687" r:id="rId24"/>
    <p:sldId id="717" r:id="rId25"/>
    <p:sldId id="688" r:id="rId26"/>
    <p:sldId id="718" r:id="rId27"/>
    <p:sldId id="767" r:id="rId28"/>
    <p:sldId id="719" r:id="rId29"/>
    <p:sldId id="720" r:id="rId30"/>
    <p:sldId id="721" r:id="rId31"/>
    <p:sldId id="722" r:id="rId32"/>
    <p:sldId id="723" r:id="rId33"/>
    <p:sldId id="724" r:id="rId34"/>
    <p:sldId id="725" r:id="rId35"/>
    <p:sldId id="726" r:id="rId36"/>
    <p:sldId id="727" r:id="rId37"/>
    <p:sldId id="728" r:id="rId38"/>
    <p:sldId id="729" r:id="rId39"/>
    <p:sldId id="730" r:id="rId40"/>
    <p:sldId id="763" r:id="rId41"/>
    <p:sldId id="764" r:id="rId42"/>
    <p:sldId id="765" r:id="rId43"/>
    <p:sldId id="768" r:id="rId44"/>
    <p:sldId id="766" r:id="rId45"/>
    <p:sldId id="777" r:id="rId46"/>
    <p:sldId id="731" r:id="rId47"/>
    <p:sldId id="732" r:id="rId48"/>
    <p:sldId id="733" r:id="rId49"/>
    <p:sldId id="734" r:id="rId50"/>
    <p:sldId id="735" r:id="rId51"/>
    <p:sldId id="736" r:id="rId52"/>
    <p:sldId id="737" r:id="rId53"/>
    <p:sldId id="739" r:id="rId54"/>
    <p:sldId id="740" r:id="rId55"/>
    <p:sldId id="741" r:id="rId56"/>
    <p:sldId id="742" r:id="rId57"/>
    <p:sldId id="743" r:id="rId58"/>
    <p:sldId id="744" r:id="rId59"/>
    <p:sldId id="745" r:id="rId60"/>
    <p:sldId id="746" r:id="rId61"/>
    <p:sldId id="747" r:id="rId62"/>
    <p:sldId id="748" r:id="rId63"/>
    <p:sldId id="749" r:id="rId64"/>
    <p:sldId id="750" r:id="rId65"/>
    <p:sldId id="751" r:id="rId66"/>
    <p:sldId id="752" r:id="rId67"/>
    <p:sldId id="753" r:id="rId68"/>
    <p:sldId id="754" r:id="rId69"/>
    <p:sldId id="755" r:id="rId70"/>
    <p:sldId id="772" r:id="rId71"/>
    <p:sldId id="756" r:id="rId72"/>
    <p:sldId id="757" r:id="rId73"/>
    <p:sldId id="758" r:id="rId74"/>
    <p:sldId id="759" r:id="rId75"/>
    <p:sldId id="760" r:id="rId76"/>
    <p:sldId id="761" r:id="rId77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99"/>
    <a:srgbClr val="000000"/>
    <a:srgbClr val="1435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60" autoAdjust="0"/>
    <p:restoredTop sz="84895" autoAdjust="0"/>
  </p:normalViewPr>
  <p:slideViewPr>
    <p:cSldViewPr>
      <p:cViewPr varScale="1">
        <p:scale>
          <a:sx n="81" d="100"/>
          <a:sy n="81" d="100"/>
        </p:scale>
        <p:origin x="51" y="6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2933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87195DA-C8D4-4D1F-AF20-C12BB6DD0220}" type="datetimeFigureOut">
              <a:rPr lang="en-US"/>
              <a:pPr>
                <a:defRPr/>
              </a:pPr>
              <a:t>1/28/2026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EBB0408-F7D0-4348-886E-24DD55A4A6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451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58C5D3-4E1C-425C-8B76-D149936DFB09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6541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Hubble Space Telescope image of the Pillars of Creation, taken in 2014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BB0408-F7D0-4348-886E-24DD55A4A6FC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4041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BB0408-F7D0-4348-886E-24DD55A4A6FC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2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https://en.wikipedia.org/wiki/Color_balance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BB0408-F7D0-4348-886E-24DD55A4A6FC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1508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https://en.wikipedia.org/wiki/The_dress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BB0408-F7D0-4348-886E-24DD55A4A6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9682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December 6</a:t>
            </a:r>
            <a:r>
              <a:rPr lang="en-US" baseline="30000" dirty="0"/>
              <a:t>th</a:t>
            </a:r>
            <a:r>
              <a:rPr lang="en-US" dirty="0"/>
              <a:t>,</a:t>
            </a:r>
            <a:r>
              <a:rPr lang="en-US" baseline="0" dirty="0"/>
              <a:t> 2021 New York Times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BB0408-F7D0-4348-886E-24DD55A4A6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28995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December 6</a:t>
            </a:r>
            <a:r>
              <a:rPr lang="en-US" baseline="30000" dirty="0"/>
              <a:t>th</a:t>
            </a:r>
            <a:r>
              <a:rPr lang="en-US" dirty="0"/>
              <a:t>,</a:t>
            </a:r>
            <a:r>
              <a:rPr lang="en-US" baseline="0" dirty="0"/>
              <a:t> 2021 New York Times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BB0408-F7D0-4348-886E-24DD55A4A6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3297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maybe some cameras don’t</a:t>
            </a:r>
            <a:r>
              <a:rPr lang="en-US" baseline="0" dirty="0"/>
              <a:t> have enough dynamic range at the moment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BB0408-F7D0-4348-886E-24DD55A4A6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238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3AAD8-5040-A810-5A25-399049216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93C9BC-A634-7C30-D230-98666BE7AF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05B833-A9B9-8431-CEFB-B5283C0E18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December 6</a:t>
            </a:r>
            <a:r>
              <a:rPr lang="en-US" baseline="30000" dirty="0"/>
              <a:t>th</a:t>
            </a:r>
            <a:r>
              <a:rPr lang="en-US" dirty="0"/>
              <a:t>,</a:t>
            </a:r>
            <a:r>
              <a:rPr lang="en-US" baseline="0" dirty="0"/>
              <a:t> 2021 New York Times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0A2615-B2DE-9BC7-6CF9-20F67BF27D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BB0408-F7D0-4348-886E-24DD55A4A6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386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Tapetum lucidum</a:t>
            </a: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AE7B687-15AC-45A4-BCEC-FF91BC75BEA0}" type="slidenum">
              <a:rPr lang="en-US" altLang="en-US" sz="1200">
                <a:solidFill>
                  <a:prstClr val="black"/>
                </a:solidFill>
              </a:rPr>
              <a:pPr/>
              <a:t>17</a:t>
            </a:fld>
            <a:endParaRPr lang="en-US" altLang="en-US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1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D0CED-0178-3226-0882-93B61BD0B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2F2119FE-A5CD-600F-DB44-74F4F29EB0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A9781A02-C1DE-FDEB-B1E7-390817431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516" name="Slide Number Placeholder 3">
            <a:extLst>
              <a:ext uri="{FF2B5EF4-FFF2-40B4-BE49-F238E27FC236}">
                <a16:creationId xmlns:a16="http://schemas.microsoft.com/office/drawing/2014/main" id="{D7F8F00B-0542-55CE-D670-5727F93164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EAF3532-D9B4-4B98-AEB4-9C6F5686FB78}" type="slidenum">
              <a:rPr lang="en-US" altLang="en-US" sz="1200">
                <a:solidFill>
                  <a:prstClr val="black"/>
                </a:solidFill>
              </a:rPr>
              <a:pPr/>
              <a:t>21</a:t>
            </a:fld>
            <a:endParaRPr lang="en-US" altLang="en-US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404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EAF3532-D9B4-4B98-AEB4-9C6F5686FB78}" type="slidenum">
              <a:rPr lang="en-US" altLang="en-US" sz="1200">
                <a:solidFill>
                  <a:prstClr val="black"/>
                </a:solidFill>
              </a:rPr>
              <a:pPr/>
              <a:t>22</a:t>
            </a:fld>
            <a:endParaRPr lang="en-US" altLang="en-US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393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822903A-7AE4-428F-B6AD-4DA8D70035EB}" type="slidenum">
              <a:rPr lang="en-US" altLang="en-US" sz="1200">
                <a:solidFill>
                  <a:prstClr val="black"/>
                </a:solidFill>
              </a:rPr>
              <a:pPr/>
              <a:t>25</a:t>
            </a:fld>
            <a:endParaRPr lang="en-US" altLang="en-US" sz="1200">
              <a:solidFill>
                <a:prstClr val="black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n-US">
                <a:sym typeface="Symbol" pitchFamily="18" charset="2"/>
              </a:rPr>
              <a:t>  </a:t>
            </a:r>
            <a:r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At least 3 spectral bands required (e.g. R,G,B)</a:t>
            </a:r>
            <a:r>
              <a:rPr lang="en-US">
                <a:sym typeface="Symbol" pitchFamily="18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0278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Because that’s where the Sun’s peak radiation was</a:t>
            </a: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Because the atmosphere is fairly transparent in that range</a:t>
            </a: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Because biology has many important markers in that range (but that’s because of the previous two reasons)</a:t>
            </a: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96FCAE-7EBA-4381-8606-9C83EA7AAC2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774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credit: NASA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BB0408-F7D0-4348-886E-24DD55A4A6FC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2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Metamerism can be illuminant based or observer based. Color blindness produced well known instances of metamerism.</a:t>
            </a: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90F7B6-BDBA-488C-A132-3661A1A7BF3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384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03F4A-22E7-4867-8356-D6C974CA502A}" type="datetimeFigureOut">
              <a:rPr lang="en-US"/>
              <a:pPr>
                <a:defRPr/>
              </a:pPr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97EE5-9B1D-48EF-B619-A2DEE0A0DD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77360-6A3D-47CE-A548-09EBFB85498A}" type="datetimeFigureOut">
              <a:rPr lang="en-US"/>
              <a:pPr>
                <a:defRPr/>
              </a:pPr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AF3B5-752B-4349-9D9B-C9B01C7642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AD0CC-0C82-4AAA-B57A-F279565B300D}" type="datetimeFigureOut">
              <a:rPr lang="en-US"/>
              <a:pPr>
                <a:defRPr/>
              </a:pPr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D2DC1-E254-43AF-9197-E67E86387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1C0C8-AF91-49D9-81BD-D7B6B91E0A25}" type="datetimeFigureOut">
              <a:rPr lang="en-US"/>
              <a:pPr>
                <a:defRPr/>
              </a:pPr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6499D-3621-477C-B4CA-E43E7D78A0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257E5-AF58-486B-A1AE-56BB4ADAE94A}" type="datetimeFigureOut">
              <a:rPr lang="en-US"/>
              <a:pPr>
                <a:defRPr/>
              </a:pPr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D348A-37D4-4A78-85F8-F886D5A6E9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3DFB9-EFA8-45B6-9197-429CE1B09FDC}" type="datetimeFigureOut">
              <a:rPr lang="en-US"/>
              <a:pPr>
                <a:defRPr/>
              </a:pPr>
              <a:t>1/28/2026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F592E-F22D-405C-9B5E-726500C88E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8C80F-442C-4ED8-A9E0-D8C369C96E47}" type="datetimeFigureOut">
              <a:rPr lang="en-US"/>
              <a:pPr>
                <a:defRPr/>
              </a:pPr>
              <a:t>1/28/2026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0D8F9-E9BD-4B4E-9B5E-5D693304FB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5ACA9-DFA1-4CA8-9A25-B2A89A4B0C91}" type="datetimeFigureOut">
              <a:rPr lang="en-US"/>
              <a:pPr>
                <a:defRPr/>
              </a:pPr>
              <a:t>1/28/2026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25111-6A06-441B-B171-D84CCC4D9F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3A42B-3F48-445D-813A-C86C0B384E56}" type="datetimeFigureOut">
              <a:rPr lang="en-US"/>
              <a:pPr>
                <a:defRPr/>
              </a:pPr>
              <a:t>1/28/2026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11757-1FD2-48B8-B968-D0A4939D8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0FB32-32D6-43D9-A2F3-25A29A2DBF26}" type="datetimeFigureOut">
              <a:rPr lang="en-US"/>
              <a:pPr>
                <a:defRPr/>
              </a:pPr>
              <a:t>1/28/2026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F42B7-5FC1-43AF-B94E-1D756C5496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B9216-4BAF-43B7-9150-A906AA7D6FC7}" type="datetimeFigureOut">
              <a:rPr lang="en-US"/>
              <a:pPr>
                <a:defRPr/>
              </a:pPr>
              <a:t>1/28/2026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A232C-3F89-4DA4-B405-8EC82EF0A6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2EADCD-5430-47CB-B558-01CE57ACCFDB}" type="datetimeFigureOut">
              <a:rPr lang="en-US"/>
              <a:pPr>
                <a:defRPr/>
              </a:pPr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8D95D2-85AF-416D-B7C8-431D4047B9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Gamma_correction" TargetMode="External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4.png"/><Relationship Id="rId4" Type="http://schemas.openxmlformats.org/officeDocument/2006/relationships/hyperlink" Target="https://youtu.be/Fmg9ZOHESgQ?t=21s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://en.wikipedia.org/wiki/Impossible_colors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elsaert.com/deep-sky/nebulae/h-alpha/" TargetMode="External"/><Relationship Id="rId4" Type="http://schemas.openxmlformats.org/officeDocument/2006/relationships/image" Target="../media/image5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2.png"/><Relationship Id="rId7" Type="http://schemas.openxmlformats.org/officeDocument/2006/relationships/image" Target="../media/image85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76.jpeg"/><Relationship Id="rId4" Type="http://schemas.openxmlformats.org/officeDocument/2006/relationships/image" Target="../media/image8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fvsItXYgzk" TargetMode="External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99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772" y="0"/>
            <a:ext cx="60264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732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534400" cy="914400"/>
          </a:xfrm>
        </p:spPr>
        <p:txBody>
          <a:bodyPr/>
          <a:lstStyle/>
          <a:p>
            <a:r>
              <a:rPr lang="en-US" dirty="0"/>
              <a:t>Does computer vision “understand” images?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981200" y="1371601"/>
            <a:ext cx="8229600" cy="47545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solidFill>
                  <a:prstClr val="black"/>
                </a:solidFill>
              </a:rPr>
              <a:t>"Can machines fly?" The answer is yes, because airplanes fly.</a:t>
            </a:r>
          </a:p>
          <a:p>
            <a:pPr marL="0" indent="0">
              <a:buNone/>
            </a:pPr>
            <a:endParaRPr lang="en-US" sz="3200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prstClr val="black"/>
                </a:solidFill>
              </a:rPr>
              <a:t>"Can machines swim?" The answer is no, because submarines don't swim.</a:t>
            </a:r>
          </a:p>
          <a:p>
            <a:pPr marL="0" indent="0">
              <a:buNone/>
            </a:pPr>
            <a:endParaRPr lang="en-US" sz="3200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prstClr val="black"/>
                </a:solidFill>
              </a:rPr>
              <a:t>"Can machines think?" Is this question like the first, or like the second?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63000" y="65152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prstClr val="black"/>
                </a:solidFill>
              </a:rPr>
              <a:t>Source: </a:t>
            </a:r>
            <a:r>
              <a:rPr lang="en-US" sz="1400" dirty="0" err="1">
                <a:solidFill>
                  <a:prstClr val="black"/>
                </a:solidFill>
              </a:rPr>
              <a:t>Norvig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38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Spectrum of Biological Inspiration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610" y="2562263"/>
            <a:ext cx="2729090" cy="153511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803" y="2210631"/>
            <a:ext cx="2238375" cy="22383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6600" y="41910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6700" y="4191000"/>
            <a:ext cx="2316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Humanoid and Quadruped robots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96" y="2542419"/>
            <a:ext cx="2362200" cy="157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43000" y="41910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Radar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175" y="2168630"/>
            <a:ext cx="2060063" cy="206006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57800" y="4191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Traditional cameras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794039"/>
            <a:ext cx="1905000" cy="107156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620000" y="4191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Tesla autopilot</a:t>
            </a:r>
          </a:p>
        </p:txBody>
      </p:sp>
      <p:sp>
        <p:nvSpPr>
          <p:cNvPr id="14" name="Left-Right Arrow 13"/>
          <p:cNvSpPr/>
          <p:nvPr/>
        </p:nvSpPr>
        <p:spPr>
          <a:xfrm>
            <a:off x="1790700" y="5715000"/>
            <a:ext cx="8610600" cy="6096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85800" y="5293602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Less biologically inspired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34400" y="5281705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More biologically inspired</a:t>
            </a:r>
          </a:p>
        </p:txBody>
      </p:sp>
    </p:spTree>
    <p:extLst>
      <p:ext uri="{BB962C8B-B14F-4D97-AF65-F5344CB8AC3E}">
        <p14:creationId xmlns:p14="http://schemas.microsoft.com/office/powerpoint/2010/main" val="275318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329BA6-9A1E-A9A4-1395-FC7E26330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6C5B5-D43E-261D-EB90-77107BF44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56980A-EE49-DCDA-101A-943305128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60" y="228600"/>
            <a:ext cx="12086080" cy="634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68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6D410-18D3-A444-4E3E-27ABB33EB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A8C43-87BA-319B-612A-3D6DD96EE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C32FC-9397-4EB6-6702-51CD46297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33C1F8-0287-40F1-3E20-4FD651216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441" y="1328444"/>
            <a:ext cx="8907118" cy="4201111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483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AA808-F3AE-959E-741C-492002A08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3760C-CBBA-68D3-1E0C-49C741C5B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6096000"/>
            <a:ext cx="10972800" cy="56356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2400" dirty="0"/>
              <a:t>August 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7B8A78-63B9-4E95-67F3-BA4CB9A1E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349" y="2170025"/>
            <a:ext cx="11307302" cy="27767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731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8B72C-2022-1239-4ACB-428AAEC3B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Cars on the street&#10;&#10;AI-generated content may be incorrect.">
            <a:extLst>
              <a:ext uri="{FF2B5EF4-FFF2-40B4-BE49-F238E27FC236}">
                <a16:creationId xmlns:a16="http://schemas.microsoft.com/office/drawing/2014/main" id="{EFB18094-C40A-391D-B45E-250C1FB2D3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1742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Retina</a:t>
            </a:r>
          </a:p>
        </p:txBody>
      </p:sp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914400"/>
            <a:ext cx="6705600" cy="503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057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Retina up-close</a:t>
            </a: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2" b="15567"/>
          <a:stretch>
            <a:fillRect/>
          </a:stretch>
        </p:blipFill>
        <p:spPr bwMode="auto">
          <a:xfrm>
            <a:off x="2895600" y="1066800"/>
            <a:ext cx="6172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562601" y="5181600"/>
            <a:ext cx="957263" cy="914400"/>
            <a:chOff x="2544" y="3264"/>
            <a:chExt cx="603" cy="576"/>
          </a:xfrm>
        </p:grpSpPr>
        <p:sp>
          <p:nvSpPr>
            <p:cNvPr id="57349" name="Text Box 4"/>
            <p:cNvSpPr txBox="1">
              <a:spLocks noChangeArrowheads="1"/>
            </p:cNvSpPr>
            <p:nvPr/>
          </p:nvSpPr>
          <p:spPr bwMode="auto">
            <a:xfrm>
              <a:off x="2544" y="3513"/>
              <a:ext cx="60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>
                  <a:solidFill>
                    <a:prstClr val="black"/>
                  </a:solidFill>
                </a:rPr>
                <a:t>Light</a:t>
              </a:r>
            </a:p>
          </p:txBody>
        </p:sp>
        <p:sp>
          <p:nvSpPr>
            <p:cNvPr id="57350" name="Line 5"/>
            <p:cNvSpPr>
              <a:spLocks noChangeShapeType="1"/>
            </p:cNvSpPr>
            <p:nvPr/>
          </p:nvSpPr>
          <p:spPr bwMode="auto">
            <a:xfrm flipV="1">
              <a:off x="2784" y="326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351" name="Line 6"/>
            <p:cNvSpPr>
              <a:spLocks noChangeShapeType="1"/>
            </p:cNvSpPr>
            <p:nvPr/>
          </p:nvSpPr>
          <p:spPr bwMode="auto">
            <a:xfrm flipV="1">
              <a:off x="2880" y="326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352" name="Line 7"/>
            <p:cNvSpPr>
              <a:spLocks noChangeShapeType="1"/>
            </p:cNvSpPr>
            <p:nvPr/>
          </p:nvSpPr>
          <p:spPr bwMode="auto">
            <a:xfrm flipV="1">
              <a:off x="2976" y="326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991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8534401" y="6384926"/>
            <a:ext cx="17363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000">
                <a:solidFill>
                  <a:prstClr val="white"/>
                </a:solidFill>
                <a:latin typeface="EngraversGothic BT Regular" charset="0"/>
              </a:rPr>
              <a:t>© Stephen E. Palmer, 2002</a:t>
            </a: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2286001" y="1143000"/>
            <a:ext cx="312938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b="1">
                <a:solidFill>
                  <a:srgbClr val="FF0000"/>
                </a:solidFill>
                <a:latin typeface="Helvetica" panose="020B0604020202020204" pitchFamily="34" charset="0"/>
              </a:rPr>
              <a:t>C</a:t>
            </a:r>
            <a:r>
              <a:rPr lang="en-US" altLang="en-US" sz="2400" b="1">
                <a:solidFill>
                  <a:srgbClr val="00FF00"/>
                </a:solidFill>
                <a:latin typeface="Helvetica" panose="020B0604020202020204" pitchFamily="34" charset="0"/>
              </a:rPr>
              <a:t>on</a:t>
            </a:r>
            <a:r>
              <a:rPr lang="en-US" altLang="en-US" sz="2400" b="1">
                <a:solidFill>
                  <a:srgbClr val="800080"/>
                </a:solidFill>
                <a:latin typeface="Helvetica" panose="020B0604020202020204" pitchFamily="34" charset="0"/>
              </a:rPr>
              <a:t>es</a:t>
            </a:r>
            <a:endParaRPr lang="en-US" altLang="en-US" sz="2400">
              <a:solidFill>
                <a:srgbClr val="800080"/>
              </a:solidFill>
              <a:latin typeface="Helvetica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  <a:latin typeface="Helvetica" panose="020B0604020202020204" pitchFamily="34" charset="0"/>
              </a:rPr>
              <a:t>   cone-shaped </a:t>
            </a:r>
          </a:p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  <a:latin typeface="Helvetica" panose="020B0604020202020204" pitchFamily="34" charset="0"/>
              </a:rPr>
              <a:t>   less sensitive</a:t>
            </a:r>
          </a:p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  <a:latin typeface="Helvetica" panose="020B0604020202020204" pitchFamily="34" charset="0"/>
              </a:rPr>
              <a:t>   operate in high light</a:t>
            </a:r>
          </a:p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  <a:latin typeface="Helvetica" panose="020B0604020202020204" pitchFamily="34" charset="0"/>
              </a:rPr>
              <a:t>   color vision</a:t>
            </a:r>
            <a:endParaRPr lang="en-US" altLang="en-US" sz="2400" b="1">
              <a:solidFill>
                <a:prstClr val="black"/>
              </a:solidFill>
              <a:latin typeface="Helvetica" panose="020B0604020202020204" pitchFamily="34" charset="0"/>
            </a:endParaRPr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2057400" y="182564"/>
            <a:ext cx="68595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3200">
                <a:solidFill>
                  <a:prstClr val="black"/>
                </a:solidFill>
                <a:latin typeface="Helvetica" panose="020B0604020202020204" pitchFamily="34" charset="0"/>
              </a:rPr>
              <a:t>Two types of light-sensitive receptors</a:t>
            </a:r>
          </a:p>
        </p:txBody>
      </p:sp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1" y="1143000"/>
            <a:ext cx="1660525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2362200" y="3352800"/>
            <a:ext cx="273504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b="1">
                <a:solidFill>
                  <a:prstClr val="black"/>
                </a:solidFill>
                <a:latin typeface="Helvetica" panose="020B0604020202020204" pitchFamily="34" charset="0"/>
              </a:rPr>
              <a:t>Rods</a:t>
            </a:r>
            <a:r>
              <a:rPr lang="en-US" altLang="en-US" sz="2400">
                <a:solidFill>
                  <a:prstClr val="black"/>
                </a:solidFill>
                <a:latin typeface="Helvetica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  <a:latin typeface="Helvetica" panose="020B0604020202020204" pitchFamily="34" charset="0"/>
              </a:rPr>
              <a:t>   rod-shaped</a:t>
            </a:r>
          </a:p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  <a:latin typeface="Helvetica" panose="020B0604020202020204" pitchFamily="34" charset="0"/>
              </a:rPr>
              <a:t>   highly sensitive</a:t>
            </a:r>
          </a:p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  <a:latin typeface="Helvetica" panose="020B0604020202020204" pitchFamily="34" charset="0"/>
              </a:rPr>
              <a:t>   operate at night</a:t>
            </a:r>
          </a:p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  <a:latin typeface="Helvetica" panose="020B0604020202020204" pitchFamily="34" charset="0"/>
              </a:rPr>
              <a:t>   gray-scale vision</a:t>
            </a:r>
          </a:p>
          <a:p>
            <a:pPr>
              <a:spcBef>
                <a:spcPct val="0"/>
              </a:spcBef>
            </a:pPr>
            <a:endParaRPr lang="en-US" altLang="en-US" sz="2400">
              <a:solidFill>
                <a:prstClr val="black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12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Rod / Cone sensitivity</a:t>
            </a:r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990600"/>
            <a:ext cx="670560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683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DC76D-A93B-F84C-7D40-A618335F2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34AD3-4E0C-B34C-D9DC-4AA52E0F7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DN media">
            <a:extLst>
              <a:ext uri="{FF2B5EF4-FFF2-40B4-BE49-F238E27FC236}">
                <a16:creationId xmlns:a16="http://schemas.microsoft.com/office/drawing/2014/main" id="{B2079A51-9870-3F97-9E7A-AFBDE7EB3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1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Gamma Curve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600200" y="1219200"/>
                <a:ext cx="740042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𝑒𝑛𝑐𝑜𝑑𝑒𝑑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𝑏𝑟𝑖𝑔h𝑡𝑛𝑒𝑠𝑠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𝑚𝑒𝑎𝑠𝑢𝑟𝑒𝑑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𝑏𝑟𝑖𝑔h𝑡𝑛𝑒𝑠𝑠</m:t>
                          </m:r>
                        </m:e>
                        <m:sup>
                          <m: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1219200"/>
                <a:ext cx="7400423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586338" y="6400800"/>
            <a:ext cx="5019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https://en.wikipedia.org/wiki/Gamma_correction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0"/>
            <a:ext cx="13716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000" y="3866166"/>
            <a:ext cx="670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this class (e.g. for project 1), you are manipulating </a:t>
            </a:r>
            <a:r>
              <a:rPr lang="en-US" i="1" dirty="0"/>
              <a:t>encoded</a:t>
            </a:r>
            <a:r>
              <a:rPr lang="en-US" dirty="0"/>
              <a:t> brightness values. A pixel with value of “100” does not mean twice the light emissions as a pixel with value of “50”.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21020" y="3055947"/>
            <a:ext cx="2557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Typical encoding gamma value</a:t>
            </a:r>
          </a:p>
        </p:txBody>
      </p:sp>
      <p:sp>
        <p:nvSpPr>
          <p:cNvPr id="9" name="Right Arrow 8"/>
          <p:cNvSpPr/>
          <p:nvPr/>
        </p:nvSpPr>
        <p:spPr>
          <a:xfrm>
            <a:off x="10515600" y="3238500"/>
            <a:ext cx="2286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0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4C144-8A64-9E0F-FE6B-669E990B7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EF6AE3D-2B24-772D-A4C0-15D5B8B98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69" y="0"/>
            <a:ext cx="12221369" cy="814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0" name="Rectangle 2">
            <a:extLst>
              <a:ext uri="{FF2B5EF4-FFF2-40B4-BE49-F238E27FC236}">
                <a16:creationId xmlns:a16="http://schemas.microsoft.com/office/drawing/2014/main" id="{4C5826B3-9EF7-ADE4-6A6A-913321308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1" y="6384926"/>
            <a:ext cx="17363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000">
                <a:solidFill>
                  <a:prstClr val="white"/>
                </a:solidFill>
                <a:latin typeface="EngraversGothic BT Regular" charset="0"/>
              </a:rPr>
              <a:t>© Stephen E. Palmer, 2002</a:t>
            </a:r>
          </a:p>
        </p:txBody>
      </p:sp>
      <p:sp>
        <p:nvSpPr>
          <p:cNvPr id="63493" name="Text Box 6">
            <a:extLst>
              <a:ext uri="{FF2B5EF4-FFF2-40B4-BE49-F238E27FC236}">
                <a16:creationId xmlns:a16="http://schemas.microsoft.com/office/drawing/2014/main" id="{94234A75-79BB-AD8E-D9E0-E8E4B1A109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307886"/>
            <a:ext cx="101901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dirty="0">
                <a:solidFill>
                  <a:schemeClr val="bg1"/>
                </a:solidFill>
              </a:rPr>
              <a:t>Night Sky: why are there more stars off-center?</a:t>
            </a:r>
            <a:br>
              <a:rPr lang="en-US" altLang="en-US" sz="2400" dirty="0">
                <a:solidFill>
                  <a:schemeClr val="bg1"/>
                </a:solidFill>
              </a:rPr>
            </a:br>
            <a:r>
              <a:rPr lang="en-US" altLang="en-US" sz="2400" dirty="0">
                <a:solidFill>
                  <a:schemeClr val="bg1"/>
                </a:solidFill>
              </a:rPr>
              <a:t>Averted vision: http://en.wikipedia.org/wiki/Averted_vision</a:t>
            </a:r>
          </a:p>
          <a:p>
            <a:pPr>
              <a:spcBef>
                <a:spcPct val="0"/>
              </a:spcBef>
            </a:pPr>
            <a:r>
              <a:rPr lang="en-US" altLang="en-US" sz="24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139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8534401" y="6384926"/>
            <a:ext cx="17363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000">
                <a:solidFill>
                  <a:prstClr val="white"/>
                </a:solidFill>
                <a:latin typeface="EngraversGothic BT Regular" charset="0"/>
              </a:rPr>
              <a:t>© Stephen E. Palmer, 2002</a:t>
            </a: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2209801" y="182564"/>
            <a:ext cx="58007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3200">
                <a:solidFill>
                  <a:prstClr val="black"/>
                </a:solidFill>
                <a:latin typeface="Helvetica" panose="020B0604020202020204" pitchFamily="34" charset="0"/>
              </a:rPr>
              <a:t>Distribution of Rods and Cones</a:t>
            </a:r>
          </a:p>
        </p:txBody>
      </p:sp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990600"/>
            <a:ext cx="5295900" cy="441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3" name="Text Box 6"/>
          <p:cNvSpPr txBox="1">
            <a:spLocks noChangeArrowheads="1"/>
          </p:cNvSpPr>
          <p:nvPr/>
        </p:nvSpPr>
        <p:spPr bwMode="auto">
          <a:xfrm>
            <a:off x="2209801" y="5715000"/>
            <a:ext cx="86661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</a:rPr>
              <a:t>Night Sky: why are there more stars off-center?</a:t>
            </a:r>
            <a:br>
              <a:rPr lang="en-US" altLang="en-US" sz="2400">
                <a:solidFill>
                  <a:prstClr val="black"/>
                </a:solidFill>
              </a:rPr>
            </a:br>
            <a:r>
              <a:rPr lang="en-US" altLang="en-US" sz="2400">
                <a:solidFill>
                  <a:prstClr val="black"/>
                </a:solidFill>
              </a:rPr>
              <a:t>Averted vision: http://en.wikipedia.org/wiki/Averted_vision</a:t>
            </a:r>
          </a:p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507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Eye Movements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>
          <a:xfrm>
            <a:off x="2286000" y="990600"/>
            <a:ext cx="7772400" cy="5181600"/>
          </a:xfrm>
        </p:spPr>
        <p:txBody>
          <a:bodyPr/>
          <a:lstStyle/>
          <a:p>
            <a:r>
              <a:rPr lang="en-US" altLang="en-US" dirty="0"/>
              <a:t>Saccades</a:t>
            </a:r>
          </a:p>
          <a:p>
            <a:r>
              <a:rPr lang="en-US" altLang="en-US" dirty="0"/>
              <a:t>	</a:t>
            </a:r>
            <a:r>
              <a:rPr lang="en-US" altLang="en-US" sz="2000" dirty="0"/>
              <a:t>Can be consciously controlled. Related to perceptual attention.</a:t>
            </a:r>
          </a:p>
          <a:p>
            <a:r>
              <a:rPr lang="en-US" altLang="en-US" sz="2000" dirty="0"/>
              <a:t>	200ms to initiation, 20 to 200ms to carry out. Large amplitude.</a:t>
            </a:r>
            <a:endParaRPr lang="en-US" altLang="en-US" dirty="0"/>
          </a:p>
          <a:p>
            <a:r>
              <a:rPr lang="en-US" altLang="en-US" dirty="0" err="1"/>
              <a:t>Microsaccades</a:t>
            </a:r>
            <a:endParaRPr lang="en-US" altLang="en-US" dirty="0"/>
          </a:p>
          <a:p>
            <a:r>
              <a:rPr lang="en-US" altLang="en-US" dirty="0"/>
              <a:t>	</a:t>
            </a:r>
            <a:r>
              <a:rPr lang="en-US" altLang="en-US" sz="2000" dirty="0"/>
              <a:t>Involuntary. Smaller amplitude. Especially evident during prolonged fixation. Function debated.</a:t>
            </a:r>
            <a:endParaRPr lang="en-US" altLang="en-US" dirty="0"/>
          </a:p>
          <a:p>
            <a:r>
              <a:rPr lang="en-US" altLang="en-US" dirty="0"/>
              <a:t>Ocular </a:t>
            </a:r>
            <a:r>
              <a:rPr lang="en-US" altLang="en-US" dirty="0" err="1"/>
              <a:t>microtremor</a:t>
            </a:r>
            <a:r>
              <a:rPr lang="en-US" altLang="en-US" dirty="0"/>
              <a:t> (OMT)</a:t>
            </a:r>
          </a:p>
          <a:p>
            <a:r>
              <a:rPr lang="en-US" altLang="en-US" sz="2000" dirty="0"/>
              <a:t>	Involuntary. high frequency (up to 80Hz), small amplitude.</a:t>
            </a:r>
          </a:p>
          <a:p>
            <a:endParaRPr lang="en-US" altLang="en-US" sz="2000" dirty="0"/>
          </a:p>
          <a:p>
            <a:r>
              <a:rPr lang="en-US" altLang="en-US" sz="2800" dirty="0"/>
              <a:t>Smooth pursuit – tracking an object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88727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/>
              <a:t>Slow </a:t>
            </a:r>
            <a:r>
              <a:rPr lang="en-US" dirty="0" err="1"/>
              <a:t>mo</a:t>
            </a:r>
            <a:r>
              <a:rPr lang="en-US" dirty="0"/>
              <a:t> guys – Saccades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828801"/>
            <a:ext cx="8229600" cy="4297363"/>
          </a:xfrm>
        </p:spPr>
        <p:txBody>
          <a:bodyPr/>
          <a:lstStyle/>
          <a:p>
            <a:r>
              <a:rPr lang="en-US" dirty="0">
                <a:hlinkClick r:id="rId4"/>
              </a:rPr>
              <a:t>https://youtu.be/Fmg9ZOHESgQ?t=21s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My_Iris_Wobbles_Eye_In_Slow_Mo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19400" y="2743200"/>
            <a:ext cx="6477843" cy="364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03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Electromagnetic Spectrum</a:t>
            </a:r>
          </a:p>
        </p:txBody>
      </p:sp>
      <p:pic>
        <p:nvPicPr>
          <p:cNvPr id="66563" name="Picture 3" descr="spectr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90600"/>
            <a:ext cx="9144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Picture 4" descr="equilumina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514600"/>
            <a:ext cx="58674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9002713" y="6546850"/>
            <a:ext cx="3189287" cy="311150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1400" dirty="0">
                <a:solidFill>
                  <a:srgbClr val="4F81BD"/>
                </a:solidFill>
                <a:sym typeface="Symbol" panose="05050102010706020507" pitchFamily="18" charset="2"/>
              </a:rPr>
              <a:t>http://www.yorku.ca/eye/photopik.htm</a:t>
            </a:r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2009776" y="5181600"/>
            <a:ext cx="5457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1F497D"/>
                </a:solidFill>
              </a:rPr>
              <a:t>Human Luminance Sensitivity Function</a:t>
            </a:r>
          </a:p>
        </p:txBody>
      </p:sp>
    </p:spTree>
    <p:extLst>
      <p:ext uri="{BB962C8B-B14F-4D97-AF65-F5344CB8AC3E}">
        <p14:creationId xmlns:p14="http://schemas.microsoft.com/office/powerpoint/2010/main" val="369844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286000"/>
            <a:ext cx="7772400" cy="1143000"/>
          </a:xfrm>
        </p:spPr>
        <p:txBody>
          <a:bodyPr/>
          <a:lstStyle/>
          <a:p>
            <a:endParaRPr lang="ru-RU" alt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1905000" y="1676400"/>
            <a:ext cx="8458200" cy="4800600"/>
          </a:xfrm>
          <a:prstGeom prst="rect">
            <a:avLst/>
          </a:prstGeom>
          <a:gradFill rotWithShape="0">
            <a:gsLst>
              <a:gs pos="0">
                <a:srgbClr val="133825"/>
              </a:gs>
              <a:gs pos="100000">
                <a:srgbClr val="28785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sp>
        <p:nvSpPr>
          <p:cNvPr id="68613" name="Text Box 12"/>
          <p:cNvSpPr txBox="1">
            <a:spLocks noChangeArrowheads="1"/>
          </p:cNvSpPr>
          <p:nvPr/>
        </p:nvSpPr>
        <p:spPr bwMode="auto">
          <a:xfrm>
            <a:off x="3048001" y="1951038"/>
            <a:ext cx="70135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Why do we see light of these wavelengths?</a:t>
            </a:r>
          </a:p>
        </p:txBody>
      </p:sp>
      <p:sp>
        <p:nvSpPr>
          <p:cNvPr id="68614" name="Rectangle 13"/>
          <p:cNvSpPr>
            <a:spLocks noChangeArrowheads="1"/>
          </p:cNvSpPr>
          <p:nvPr/>
        </p:nvSpPr>
        <p:spPr bwMode="auto">
          <a:xfrm>
            <a:off x="8458201" y="6156326"/>
            <a:ext cx="17363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ngraversGothic BT Regular" charset="0"/>
                <a:ea typeface="+mn-ea"/>
                <a:cs typeface="+mn-cs"/>
              </a:rPr>
              <a:t>© Stephen E. Palmer, 2002</a:t>
            </a:r>
          </a:p>
        </p:txBody>
      </p:sp>
      <p:pic>
        <p:nvPicPr>
          <p:cNvPr id="68615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1" y="2559050"/>
            <a:ext cx="4416425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47" name="Text Box 15"/>
          <p:cNvSpPr txBox="1">
            <a:spLocks noChangeArrowheads="1"/>
          </p:cNvSpPr>
          <p:nvPr/>
        </p:nvSpPr>
        <p:spPr bwMode="auto">
          <a:xfrm>
            <a:off x="5715001" y="3048000"/>
            <a:ext cx="450056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…because that’s where the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Sun radiates EM energy</a:t>
            </a:r>
          </a:p>
        </p:txBody>
      </p:sp>
      <p:sp>
        <p:nvSpPr>
          <p:cNvPr id="68617" name="Rectangle 16"/>
          <p:cNvSpPr>
            <a:spLocks noChangeArrowheads="1"/>
          </p:cNvSpPr>
          <p:nvPr/>
        </p:nvSpPr>
        <p:spPr bwMode="auto">
          <a:xfrm>
            <a:off x="2209800" y="762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0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Visible Light</a:t>
            </a:r>
          </a:p>
        </p:txBody>
      </p:sp>
    </p:spTree>
    <p:extLst>
      <p:ext uri="{BB962C8B-B14F-4D97-AF65-F5344CB8AC3E}">
        <p14:creationId xmlns:p14="http://schemas.microsoft.com/office/powerpoint/2010/main" val="130440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47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91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821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4254501" y="182564"/>
            <a:ext cx="41497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The Physics of Light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879725" y="1349376"/>
            <a:ext cx="701185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Any patch of light can be completely described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physically by its spectrum: the number of photons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(per time unit) at each wavelength 400 - 700 nm.</a:t>
            </a:r>
          </a:p>
        </p:txBody>
      </p:sp>
      <p:sp>
        <p:nvSpPr>
          <p:cNvPr id="70661" name="Line 5"/>
          <p:cNvSpPr>
            <a:spLocks noChangeShapeType="1"/>
          </p:cNvSpPr>
          <p:nvPr/>
        </p:nvSpPr>
        <p:spPr bwMode="auto">
          <a:xfrm flipV="1">
            <a:off x="8555038" y="4267200"/>
            <a:ext cx="0" cy="838200"/>
          </a:xfrm>
          <a:prstGeom prst="line">
            <a:avLst/>
          </a:prstGeom>
          <a:noFill/>
          <a:ln w="1016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62" name="Line 6"/>
          <p:cNvSpPr>
            <a:spLocks noChangeShapeType="1"/>
          </p:cNvSpPr>
          <p:nvPr/>
        </p:nvSpPr>
        <p:spPr bwMode="auto">
          <a:xfrm flipV="1">
            <a:off x="8382000" y="4038600"/>
            <a:ext cx="0" cy="1066800"/>
          </a:xfrm>
          <a:prstGeom prst="line">
            <a:avLst/>
          </a:prstGeom>
          <a:noFill/>
          <a:ln w="1016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63" name="Line 7"/>
          <p:cNvSpPr>
            <a:spLocks noChangeShapeType="1"/>
          </p:cNvSpPr>
          <p:nvPr/>
        </p:nvSpPr>
        <p:spPr bwMode="auto">
          <a:xfrm flipV="1">
            <a:off x="8208963" y="3810000"/>
            <a:ext cx="0" cy="1295400"/>
          </a:xfrm>
          <a:prstGeom prst="line">
            <a:avLst/>
          </a:prstGeom>
          <a:noFill/>
          <a:ln w="1016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64" name="Line 8"/>
          <p:cNvSpPr>
            <a:spLocks noChangeShapeType="1"/>
          </p:cNvSpPr>
          <p:nvPr/>
        </p:nvSpPr>
        <p:spPr bwMode="auto">
          <a:xfrm flipV="1">
            <a:off x="8035925" y="3886200"/>
            <a:ext cx="0" cy="1219200"/>
          </a:xfrm>
          <a:prstGeom prst="line">
            <a:avLst/>
          </a:prstGeom>
          <a:noFill/>
          <a:ln w="1016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65" name="Line 9"/>
          <p:cNvSpPr>
            <a:spLocks noChangeShapeType="1"/>
          </p:cNvSpPr>
          <p:nvPr/>
        </p:nvSpPr>
        <p:spPr bwMode="auto">
          <a:xfrm flipH="1" flipV="1">
            <a:off x="7858126" y="4038600"/>
            <a:ext cx="4763" cy="1066800"/>
          </a:xfrm>
          <a:prstGeom prst="line">
            <a:avLst/>
          </a:prstGeom>
          <a:noFill/>
          <a:ln w="1016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66" name="Line 10"/>
          <p:cNvSpPr>
            <a:spLocks noChangeShapeType="1"/>
          </p:cNvSpPr>
          <p:nvPr/>
        </p:nvSpPr>
        <p:spPr bwMode="auto">
          <a:xfrm flipV="1">
            <a:off x="7689850" y="3886200"/>
            <a:ext cx="0" cy="1219200"/>
          </a:xfrm>
          <a:prstGeom prst="line">
            <a:avLst/>
          </a:prstGeom>
          <a:noFill/>
          <a:ln w="1016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67" name="Line 11"/>
          <p:cNvSpPr>
            <a:spLocks noChangeShapeType="1"/>
          </p:cNvSpPr>
          <p:nvPr/>
        </p:nvSpPr>
        <p:spPr bwMode="auto">
          <a:xfrm flipV="1">
            <a:off x="7516813" y="3657600"/>
            <a:ext cx="0" cy="1447800"/>
          </a:xfrm>
          <a:prstGeom prst="line">
            <a:avLst/>
          </a:prstGeom>
          <a:noFill/>
          <a:ln w="1016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68" name="Line 12"/>
          <p:cNvSpPr>
            <a:spLocks noChangeShapeType="1"/>
          </p:cNvSpPr>
          <p:nvPr/>
        </p:nvSpPr>
        <p:spPr bwMode="auto">
          <a:xfrm flipV="1">
            <a:off x="7343775" y="3429000"/>
            <a:ext cx="0" cy="1676400"/>
          </a:xfrm>
          <a:prstGeom prst="line">
            <a:avLst/>
          </a:prstGeom>
          <a:noFill/>
          <a:ln w="101600">
            <a:solidFill>
              <a:srgbClr val="99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69" name="Line 13"/>
          <p:cNvSpPr>
            <a:spLocks noChangeShapeType="1"/>
          </p:cNvSpPr>
          <p:nvPr/>
        </p:nvSpPr>
        <p:spPr bwMode="auto">
          <a:xfrm flipV="1">
            <a:off x="7170738" y="3352800"/>
            <a:ext cx="0" cy="1752600"/>
          </a:xfrm>
          <a:prstGeom prst="line">
            <a:avLst/>
          </a:prstGeom>
          <a:noFill/>
          <a:ln w="10160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70" name="Line 14"/>
          <p:cNvSpPr>
            <a:spLocks noChangeShapeType="1"/>
          </p:cNvSpPr>
          <p:nvPr/>
        </p:nvSpPr>
        <p:spPr bwMode="auto">
          <a:xfrm flipV="1">
            <a:off x="6997700" y="3505200"/>
            <a:ext cx="0" cy="1600200"/>
          </a:xfrm>
          <a:prstGeom prst="line">
            <a:avLst/>
          </a:prstGeom>
          <a:noFill/>
          <a:ln w="10160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71" name="Line 15"/>
          <p:cNvSpPr>
            <a:spLocks noChangeShapeType="1"/>
          </p:cNvSpPr>
          <p:nvPr/>
        </p:nvSpPr>
        <p:spPr bwMode="auto">
          <a:xfrm flipV="1">
            <a:off x="6824663" y="3581400"/>
            <a:ext cx="0" cy="1524000"/>
          </a:xfrm>
          <a:prstGeom prst="line">
            <a:avLst/>
          </a:prstGeom>
          <a:noFill/>
          <a:ln w="101600">
            <a:solidFill>
              <a:srgbClr val="33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72" name="Line 16"/>
          <p:cNvSpPr>
            <a:spLocks noChangeShapeType="1"/>
          </p:cNvSpPr>
          <p:nvPr/>
        </p:nvSpPr>
        <p:spPr bwMode="auto">
          <a:xfrm flipV="1">
            <a:off x="6651625" y="3733800"/>
            <a:ext cx="0" cy="1371600"/>
          </a:xfrm>
          <a:prstGeom prst="line">
            <a:avLst/>
          </a:prstGeom>
          <a:noFill/>
          <a:ln w="101600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73" name="Line 17"/>
          <p:cNvSpPr>
            <a:spLocks noChangeShapeType="1"/>
          </p:cNvSpPr>
          <p:nvPr/>
        </p:nvSpPr>
        <p:spPr bwMode="auto">
          <a:xfrm flipV="1">
            <a:off x="6478588" y="3886200"/>
            <a:ext cx="0" cy="1219200"/>
          </a:xfrm>
          <a:prstGeom prst="line">
            <a:avLst/>
          </a:prstGeom>
          <a:noFill/>
          <a:ln w="101600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74" name="Line 18"/>
          <p:cNvSpPr>
            <a:spLocks noChangeShapeType="1"/>
          </p:cNvSpPr>
          <p:nvPr/>
        </p:nvSpPr>
        <p:spPr bwMode="auto">
          <a:xfrm flipV="1">
            <a:off x="6305550" y="4114800"/>
            <a:ext cx="0" cy="990600"/>
          </a:xfrm>
          <a:prstGeom prst="line">
            <a:avLst/>
          </a:prstGeom>
          <a:noFill/>
          <a:ln w="101600">
            <a:solidFill>
              <a:srgbClr val="00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75" name="Line 19"/>
          <p:cNvSpPr>
            <a:spLocks noChangeShapeType="1"/>
          </p:cNvSpPr>
          <p:nvPr/>
        </p:nvSpPr>
        <p:spPr bwMode="auto">
          <a:xfrm flipV="1">
            <a:off x="6132513" y="4343400"/>
            <a:ext cx="0" cy="762000"/>
          </a:xfrm>
          <a:prstGeom prst="line">
            <a:avLst/>
          </a:prstGeom>
          <a:noFill/>
          <a:ln w="1016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76" name="Line 20"/>
          <p:cNvSpPr>
            <a:spLocks noChangeShapeType="1"/>
          </p:cNvSpPr>
          <p:nvPr/>
        </p:nvSpPr>
        <p:spPr bwMode="auto">
          <a:xfrm flipV="1">
            <a:off x="5959475" y="4495800"/>
            <a:ext cx="0" cy="609600"/>
          </a:xfrm>
          <a:prstGeom prst="line">
            <a:avLst/>
          </a:prstGeom>
          <a:noFill/>
          <a:ln w="1016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77" name="Line 21"/>
          <p:cNvSpPr>
            <a:spLocks noChangeShapeType="1"/>
          </p:cNvSpPr>
          <p:nvPr/>
        </p:nvSpPr>
        <p:spPr bwMode="auto">
          <a:xfrm flipV="1">
            <a:off x="5786438" y="4267200"/>
            <a:ext cx="0" cy="838200"/>
          </a:xfrm>
          <a:prstGeom prst="line">
            <a:avLst/>
          </a:prstGeom>
          <a:noFill/>
          <a:ln w="101600">
            <a:solidFill>
              <a:srgbClr val="66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0678" name="Line 22"/>
          <p:cNvSpPr>
            <a:spLocks noChangeShapeType="1"/>
          </p:cNvSpPr>
          <p:nvPr/>
        </p:nvSpPr>
        <p:spPr bwMode="auto">
          <a:xfrm flipV="1">
            <a:off x="5613400" y="4114800"/>
            <a:ext cx="0" cy="990600"/>
          </a:xfrm>
          <a:prstGeom prst="line">
            <a:avLst/>
          </a:prstGeom>
          <a:noFill/>
          <a:ln w="101600">
            <a:solidFill>
              <a:srgbClr val="99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70679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888" y="2833688"/>
            <a:ext cx="560705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80" name="Rectangle 24"/>
          <p:cNvSpPr>
            <a:spLocks noChangeArrowheads="1"/>
          </p:cNvSpPr>
          <p:nvPr/>
        </p:nvSpPr>
        <p:spPr bwMode="auto">
          <a:xfrm>
            <a:off x="8855076" y="6616701"/>
            <a:ext cx="17363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ngraversGothic BT Regular" charset="0"/>
                <a:ea typeface="+mn-ea"/>
                <a:cs typeface="Arial" panose="020B0604020202020204" pitchFamily="34" charset="0"/>
              </a:rPr>
              <a:t>© Stephen E. Palmer, 2002</a:t>
            </a:r>
          </a:p>
        </p:txBody>
      </p:sp>
    </p:spTree>
    <p:extLst>
      <p:ext uri="{BB962C8B-B14F-4D97-AF65-F5344CB8AC3E}">
        <p14:creationId xmlns:p14="http://schemas.microsoft.com/office/powerpoint/2010/main" val="373554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821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4254501" y="182564"/>
            <a:ext cx="41497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The Physics of Light</a:t>
            </a:r>
          </a:p>
        </p:txBody>
      </p:sp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828800"/>
            <a:ext cx="5867400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3336926" y="1425575"/>
            <a:ext cx="6437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Some examples of the spectra of light sources</a:t>
            </a:r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8855076" y="6616701"/>
            <a:ext cx="17363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ngraversGothic BT Regular" charset="0"/>
                <a:ea typeface="+mn-ea"/>
                <a:cs typeface="Arial" panose="020B0604020202020204" pitchFamily="34" charset="0"/>
              </a:rPr>
              <a:t>© Stephen E. Palmer, 2002</a:t>
            </a:r>
          </a:p>
        </p:txBody>
      </p:sp>
    </p:spTree>
    <p:extLst>
      <p:ext uri="{BB962C8B-B14F-4D97-AF65-F5344CB8AC3E}">
        <p14:creationId xmlns:p14="http://schemas.microsoft.com/office/powerpoint/2010/main" val="226307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Recap of Light and Cameras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752600" y="990600"/>
            <a:ext cx="5715000" cy="5638800"/>
          </a:xfrm>
        </p:spPr>
        <p:txBody>
          <a:bodyPr>
            <a:normAutofit/>
          </a:bodyPr>
          <a:lstStyle/>
          <a:p>
            <a:endParaRPr lang="en-US" altLang="en-US" sz="2800" dirty="0"/>
          </a:p>
          <a:p>
            <a:r>
              <a:rPr lang="en-US" altLang="en-US" sz="2800" dirty="0"/>
              <a:t>Light transport is complex, but in computer vision we often assume their interactions follow the Lambertian reflectance model.</a:t>
            </a:r>
            <a:endParaRPr lang="en-US" altLang="en-US" sz="2400" dirty="0"/>
          </a:p>
          <a:p>
            <a:pPr>
              <a:buFont typeface="Arial" panose="020B0604020202020204" pitchFamily="34" charset="0"/>
              <a:buNone/>
            </a:pPr>
            <a:endParaRPr lang="en-US" altLang="en-US" sz="1200" dirty="0"/>
          </a:p>
          <a:p>
            <a:pPr>
              <a:buFont typeface="Arial" panose="020B0604020202020204" pitchFamily="34" charset="0"/>
              <a:buNone/>
            </a:pPr>
            <a:endParaRPr lang="en-US" altLang="en-US" sz="1200" dirty="0"/>
          </a:p>
          <a:p>
            <a:r>
              <a:rPr lang="en-US" altLang="en-US" sz="2800" dirty="0"/>
              <a:t>Time, Intensity, and Space are all continuous, but they are all </a:t>
            </a:r>
            <a:r>
              <a:rPr lang="en-US" altLang="en-US" sz="2800" i="1" dirty="0"/>
              <a:t>discretized</a:t>
            </a:r>
            <a:r>
              <a:rPr lang="en-US" altLang="en-US" sz="2800" dirty="0"/>
              <a:t> when capturing images. Sometimes this leads to artifacts.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2800" dirty="0"/>
          </a:p>
        </p:txBody>
      </p:sp>
      <p:pic>
        <p:nvPicPr>
          <p:cNvPr id="28" name="Picture 27" descr="A diagram of a light&#10;&#10;Description automatically generated">
            <a:extLst>
              <a:ext uri="{FF2B5EF4-FFF2-40B4-BE49-F238E27FC236}">
                <a16:creationId xmlns:a16="http://schemas.microsoft.com/office/drawing/2014/main" id="{8F778D96-F3A7-E8DD-8D75-364E276A83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1349579"/>
            <a:ext cx="2617616" cy="2052484"/>
          </a:xfrm>
          <a:prstGeom prst="rect">
            <a:avLst/>
          </a:prstGeom>
        </p:spPr>
      </p:pic>
      <p:pic>
        <p:nvPicPr>
          <p:cNvPr id="29" name="Picture 2" descr="C:\Documents and Settings\James\Desktop\cs 129 comp_photo\hays_slides_2012\3\Turboprop_Rolling_Shutt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3886200"/>
            <a:ext cx="1990725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41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821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4254501" y="182564"/>
            <a:ext cx="41497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The Physics of Light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833688" y="1425575"/>
            <a:ext cx="7453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Some examples of the </a:t>
            </a:r>
            <a:r>
              <a:rPr kumimoji="0" lang="en-US" altLang="en-US" sz="2400" b="0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reflectance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 spectra of </a:t>
            </a:r>
            <a:r>
              <a:rPr kumimoji="0" lang="en-US" altLang="en-US" sz="2400" b="0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surfaces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5334001" y="6324600"/>
            <a:ext cx="2506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Wavelength (nm)</a:t>
            </a:r>
          </a:p>
        </p:txBody>
      </p:sp>
      <p:sp>
        <p:nvSpPr>
          <p:cNvPr id="72710" name="Text Box 6"/>
          <p:cNvSpPr txBox="1">
            <a:spLocks noChangeArrowheads="1"/>
          </p:cNvSpPr>
          <p:nvPr/>
        </p:nvSpPr>
        <p:spPr bwMode="auto">
          <a:xfrm rot="-5400000">
            <a:off x="1150938" y="4186238"/>
            <a:ext cx="3032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% Photons Reflected</a:t>
            </a:r>
          </a:p>
        </p:txBody>
      </p:sp>
      <p:grpSp>
        <p:nvGrpSpPr>
          <p:cNvPr id="72711" name="Group 7"/>
          <p:cNvGrpSpPr>
            <a:grpSpLocks/>
          </p:cNvGrpSpPr>
          <p:nvPr/>
        </p:nvGrpSpPr>
        <p:grpSpPr bwMode="auto">
          <a:xfrm>
            <a:off x="2819400" y="3265488"/>
            <a:ext cx="2044700" cy="3046412"/>
            <a:chOff x="816" y="2057"/>
            <a:chExt cx="1288" cy="1919"/>
          </a:xfrm>
        </p:grpSpPr>
        <p:pic>
          <p:nvPicPr>
            <p:cNvPr id="72733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" y="2057"/>
              <a:ext cx="1033" cy="1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34" name="Rectangle 9"/>
            <p:cNvSpPr>
              <a:spLocks noChangeArrowheads="1"/>
            </p:cNvSpPr>
            <p:nvPr/>
          </p:nvSpPr>
          <p:spPr bwMode="auto">
            <a:xfrm>
              <a:off x="908" y="2058"/>
              <a:ext cx="1045" cy="161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2735" name="Text Box 10"/>
            <p:cNvSpPr txBox="1">
              <a:spLocks noChangeArrowheads="1"/>
            </p:cNvSpPr>
            <p:nvPr/>
          </p:nvSpPr>
          <p:spPr bwMode="auto">
            <a:xfrm>
              <a:off x="1008" y="2160"/>
              <a:ext cx="4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Red</a:t>
              </a:r>
            </a:p>
          </p:txBody>
        </p:sp>
        <p:sp>
          <p:nvSpPr>
            <p:cNvPr id="72736" name="Text Box 11"/>
            <p:cNvSpPr txBox="1">
              <a:spLocks noChangeArrowheads="1"/>
            </p:cNvSpPr>
            <p:nvPr/>
          </p:nvSpPr>
          <p:spPr bwMode="auto">
            <a:xfrm>
              <a:off x="816" y="3688"/>
              <a:ext cx="1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400          700</a:t>
              </a:r>
            </a:p>
          </p:txBody>
        </p:sp>
      </p:grpSp>
      <p:grpSp>
        <p:nvGrpSpPr>
          <p:cNvPr id="72712" name="Group 12"/>
          <p:cNvGrpSpPr>
            <a:grpSpLocks/>
          </p:cNvGrpSpPr>
          <p:nvPr/>
        </p:nvGrpSpPr>
        <p:grpSpPr bwMode="auto">
          <a:xfrm>
            <a:off x="4776788" y="3265488"/>
            <a:ext cx="2044700" cy="3046412"/>
            <a:chOff x="2049" y="2057"/>
            <a:chExt cx="1288" cy="1919"/>
          </a:xfrm>
        </p:grpSpPr>
        <p:pic>
          <p:nvPicPr>
            <p:cNvPr id="72729" name="Picture 1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4" y="2057"/>
              <a:ext cx="1042" cy="1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30" name="Rectangle 14"/>
            <p:cNvSpPr>
              <a:spLocks noChangeArrowheads="1"/>
            </p:cNvSpPr>
            <p:nvPr/>
          </p:nvSpPr>
          <p:spPr bwMode="auto">
            <a:xfrm>
              <a:off x="2129" y="2057"/>
              <a:ext cx="1046" cy="163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2731" name="Text Box 15"/>
            <p:cNvSpPr txBox="1">
              <a:spLocks noChangeArrowheads="1"/>
            </p:cNvSpPr>
            <p:nvPr/>
          </p:nvSpPr>
          <p:spPr bwMode="auto">
            <a:xfrm>
              <a:off x="2112" y="2112"/>
              <a:ext cx="68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Yellow</a:t>
              </a:r>
            </a:p>
          </p:txBody>
        </p:sp>
        <p:sp>
          <p:nvSpPr>
            <p:cNvPr id="72732" name="Text Box 16"/>
            <p:cNvSpPr txBox="1">
              <a:spLocks noChangeArrowheads="1"/>
            </p:cNvSpPr>
            <p:nvPr/>
          </p:nvSpPr>
          <p:spPr bwMode="auto">
            <a:xfrm>
              <a:off x="2049" y="3688"/>
              <a:ext cx="1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400          700</a:t>
              </a:r>
            </a:p>
          </p:txBody>
        </p:sp>
      </p:grpSp>
      <p:grpSp>
        <p:nvGrpSpPr>
          <p:cNvPr id="72713" name="Group 17"/>
          <p:cNvGrpSpPr>
            <a:grpSpLocks/>
          </p:cNvGrpSpPr>
          <p:nvPr/>
        </p:nvGrpSpPr>
        <p:grpSpPr bwMode="auto">
          <a:xfrm>
            <a:off x="6732588" y="3265488"/>
            <a:ext cx="2044700" cy="3046412"/>
            <a:chOff x="3281" y="2057"/>
            <a:chExt cx="1288" cy="1919"/>
          </a:xfrm>
        </p:grpSpPr>
        <p:pic>
          <p:nvPicPr>
            <p:cNvPr id="72725" name="Picture 1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6" y="2057"/>
              <a:ext cx="1040" cy="1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26" name="Rectangle 19"/>
            <p:cNvSpPr>
              <a:spLocks noChangeArrowheads="1"/>
            </p:cNvSpPr>
            <p:nvPr/>
          </p:nvSpPr>
          <p:spPr bwMode="auto">
            <a:xfrm>
              <a:off x="3365" y="2062"/>
              <a:ext cx="1045" cy="163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2727" name="Text Box 20"/>
            <p:cNvSpPr txBox="1">
              <a:spLocks noChangeArrowheads="1"/>
            </p:cNvSpPr>
            <p:nvPr/>
          </p:nvSpPr>
          <p:spPr bwMode="auto">
            <a:xfrm>
              <a:off x="3408" y="2112"/>
              <a:ext cx="5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FFFF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Blue</a:t>
              </a:r>
            </a:p>
          </p:txBody>
        </p:sp>
        <p:sp>
          <p:nvSpPr>
            <p:cNvPr id="72728" name="Text Box 21"/>
            <p:cNvSpPr txBox="1">
              <a:spLocks noChangeArrowheads="1"/>
            </p:cNvSpPr>
            <p:nvPr/>
          </p:nvSpPr>
          <p:spPr bwMode="auto">
            <a:xfrm>
              <a:off x="3281" y="3688"/>
              <a:ext cx="1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400          700</a:t>
              </a:r>
            </a:p>
          </p:txBody>
        </p:sp>
      </p:grpSp>
      <p:grpSp>
        <p:nvGrpSpPr>
          <p:cNvPr id="72714" name="Group 22"/>
          <p:cNvGrpSpPr>
            <a:grpSpLocks/>
          </p:cNvGrpSpPr>
          <p:nvPr/>
        </p:nvGrpSpPr>
        <p:grpSpPr bwMode="auto">
          <a:xfrm>
            <a:off x="8689975" y="3263900"/>
            <a:ext cx="2044700" cy="3048000"/>
            <a:chOff x="4514" y="2056"/>
            <a:chExt cx="1288" cy="1920"/>
          </a:xfrm>
        </p:grpSpPr>
        <p:pic>
          <p:nvPicPr>
            <p:cNvPr id="72721" name="Picture 2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2" y="2057"/>
              <a:ext cx="1034" cy="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22" name="Text Box 24"/>
            <p:cNvSpPr txBox="1">
              <a:spLocks noChangeArrowheads="1"/>
            </p:cNvSpPr>
            <p:nvPr/>
          </p:nvSpPr>
          <p:spPr bwMode="auto">
            <a:xfrm>
              <a:off x="4656" y="2112"/>
              <a:ext cx="6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9966FF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Purple</a:t>
              </a:r>
            </a:p>
          </p:txBody>
        </p:sp>
        <p:sp>
          <p:nvSpPr>
            <p:cNvPr id="72723" name="Text Box 25"/>
            <p:cNvSpPr txBox="1">
              <a:spLocks noChangeArrowheads="1"/>
            </p:cNvSpPr>
            <p:nvPr/>
          </p:nvSpPr>
          <p:spPr bwMode="auto">
            <a:xfrm>
              <a:off x="4514" y="3688"/>
              <a:ext cx="1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400          700</a:t>
              </a:r>
            </a:p>
          </p:txBody>
        </p:sp>
        <p:sp>
          <p:nvSpPr>
            <p:cNvPr id="72724" name="Rectangle 26"/>
            <p:cNvSpPr>
              <a:spLocks noChangeArrowheads="1"/>
            </p:cNvSpPr>
            <p:nvPr/>
          </p:nvSpPr>
          <p:spPr bwMode="auto">
            <a:xfrm>
              <a:off x="4620" y="2056"/>
              <a:ext cx="1045" cy="163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72715" name="Rectangle 27"/>
          <p:cNvSpPr>
            <a:spLocks noChangeArrowheads="1"/>
          </p:cNvSpPr>
          <p:nvPr/>
        </p:nvSpPr>
        <p:spPr bwMode="auto">
          <a:xfrm>
            <a:off x="8855076" y="6616701"/>
            <a:ext cx="17363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ngraversGothic BT Regular" charset="0"/>
                <a:ea typeface="+mn-ea"/>
                <a:cs typeface="Arial" panose="020B0604020202020204" pitchFamily="34" charset="0"/>
              </a:rPr>
              <a:t>© Stephen E. Palmer, 2002</a:t>
            </a:r>
          </a:p>
        </p:txBody>
      </p:sp>
      <p:grpSp>
        <p:nvGrpSpPr>
          <p:cNvPr id="72716" name="Group 28"/>
          <p:cNvGrpSpPr>
            <a:grpSpLocks/>
          </p:cNvGrpSpPr>
          <p:nvPr/>
        </p:nvGrpSpPr>
        <p:grpSpPr bwMode="auto">
          <a:xfrm>
            <a:off x="3200400" y="2020889"/>
            <a:ext cx="7010400" cy="1068387"/>
            <a:chOff x="1056" y="1273"/>
            <a:chExt cx="4416" cy="673"/>
          </a:xfrm>
        </p:grpSpPr>
        <p:pic>
          <p:nvPicPr>
            <p:cNvPr id="72717" name="Picture 2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1273"/>
              <a:ext cx="768" cy="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18" name="Picture 30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287"/>
              <a:ext cx="768" cy="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19" name="Picture 3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1296"/>
              <a:ext cx="720" cy="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20" name="Picture 3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2" y="1296"/>
              <a:ext cx="720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0965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821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2630489" y="182564"/>
            <a:ext cx="74199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The Psychophysical Correspondence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514600" y="1617664"/>
            <a:ext cx="80602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There is no simple functional description for the perceived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color of all lights under all viewing conditions, but …...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2514600" y="2667001"/>
            <a:ext cx="79239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66FF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A helpful constraint: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66FF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  Consider only physical spectra with normal distributions</a:t>
            </a:r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5470525" y="43275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3735" name="Group 7"/>
          <p:cNvGrpSpPr>
            <a:grpSpLocks/>
          </p:cNvGrpSpPr>
          <p:nvPr/>
        </p:nvGrpSpPr>
        <p:grpSpPr bwMode="auto">
          <a:xfrm>
            <a:off x="5318126" y="4183063"/>
            <a:ext cx="2976563" cy="1314450"/>
            <a:chOff x="2390" y="2635"/>
            <a:chExt cx="1875" cy="828"/>
          </a:xfrm>
        </p:grpSpPr>
        <p:pic>
          <p:nvPicPr>
            <p:cNvPr id="73744" name="Picture 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3" y="2635"/>
              <a:ext cx="1872" cy="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745" name="Text Box 9"/>
            <p:cNvSpPr txBox="1">
              <a:spLocks noChangeArrowheads="1"/>
            </p:cNvSpPr>
            <p:nvPr/>
          </p:nvSpPr>
          <p:spPr bwMode="auto">
            <a:xfrm>
              <a:off x="2390" y="2770"/>
              <a:ext cx="5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FFFF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area</a:t>
              </a:r>
            </a:p>
          </p:txBody>
        </p:sp>
      </p:grpSp>
      <p:pic>
        <p:nvPicPr>
          <p:cNvPr id="73736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064000"/>
            <a:ext cx="584835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3737" name="Group 11"/>
          <p:cNvGrpSpPr>
            <a:grpSpLocks/>
          </p:cNvGrpSpPr>
          <p:nvPr/>
        </p:nvGrpSpPr>
        <p:grpSpPr bwMode="auto">
          <a:xfrm>
            <a:off x="6357939" y="3538538"/>
            <a:ext cx="947737" cy="1947862"/>
            <a:chOff x="3038" y="2229"/>
            <a:chExt cx="597" cy="1227"/>
          </a:xfrm>
        </p:grpSpPr>
        <p:sp>
          <p:nvSpPr>
            <p:cNvPr id="73742" name="Line 12"/>
            <p:cNvSpPr>
              <a:spLocks noChangeShapeType="1"/>
            </p:cNvSpPr>
            <p:nvPr/>
          </p:nvSpPr>
          <p:spPr bwMode="auto">
            <a:xfrm>
              <a:off x="3333" y="2496"/>
              <a:ext cx="0" cy="96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3743" name="Text Box 13"/>
            <p:cNvSpPr txBox="1">
              <a:spLocks noChangeArrowheads="1"/>
            </p:cNvSpPr>
            <p:nvPr/>
          </p:nvSpPr>
          <p:spPr bwMode="auto">
            <a:xfrm>
              <a:off x="3038" y="2229"/>
              <a:ext cx="59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mean</a:t>
              </a:r>
            </a:p>
          </p:txBody>
        </p:sp>
      </p:grpSp>
      <p:grpSp>
        <p:nvGrpSpPr>
          <p:cNvPr id="73738" name="Group 14"/>
          <p:cNvGrpSpPr>
            <a:grpSpLocks/>
          </p:cNvGrpSpPr>
          <p:nvPr/>
        </p:nvGrpSpPr>
        <p:grpSpPr bwMode="auto">
          <a:xfrm>
            <a:off x="6411913" y="4616450"/>
            <a:ext cx="2209800" cy="457200"/>
            <a:chOff x="3072" y="2908"/>
            <a:chExt cx="1392" cy="288"/>
          </a:xfrm>
        </p:grpSpPr>
        <p:sp>
          <p:nvSpPr>
            <p:cNvPr id="73740" name="Line 15"/>
            <p:cNvSpPr>
              <a:spLocks noChangeShapeType="1"/>
            </p:cNvSpPr>
            <p:nvPr/>
          </p:nvSpPr>
          <p:spPr bwMode="auto">
            <a:xfrm>
              <a:off x="3072" y="3072"/>
              <a:ext cx="528" cy="0"/>
            </a:xfrm>
            <a:prstGeom prst="line">
              <a:avLst/>
            </a:prstGeom>
            <a:noFill/>
            <a:ln w="38100">
              <a:solidFill>
                <a:srgbClr val="FF66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3741" name="Text Box 16"/>
            <p:cNvSpPr txBox="1">
              <a:spLocks noChangeArrowheads="1"/>
            </p:cNvSpPr>
            <p:nvPr/>
          </p:nvSpPr>
          <p:spPr bwMode="auto">
            <a:xfrm>
              <a:off x="3621" y="2908"/>
              <a:ext cx="84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66FF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variance</a:t>
              </a:r>
            </a:p>
          </p:txBody>
        </p:sp>
      </p:grpSp>
      <p:sp>
        <p:nvSpPr>
          <p:cNvPr id="73739" name="Rectangle 17"/>
          <p:cNvSpPr>
            <a:spLocks noChangeArrowheads="1"/>
          </p:cNvSpPr>
          <p:nvPr/>
        </p:nvSpPr>
        <p:spPr bwMode="auto">
          <a:xfrm>
            <a:off x="8855076" y="6616701"/>
            <a:ext cx="17363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ngraversGothic BT Regular" charset="0"/>
                <a:ea typeface="+mn-ea"/>
                <a:cs typeface="Arial" panose="020B0604020202020204" pitchFamily="34" charset="0"/>
              </a:rPr>
              <a:t>© Stephen E. Palmer, 2002</a:t>
            </a:r>
          </a:p>
        </p:txBody>
      </p:sp>
    </p:spTree>
    <p:extLst>
      <p:ext uri="{BB962C8B-B14F-4D97-AF65-F5344CB8AC3E}">
        <p14:creationId xmlns:p14="http://schemas.microsoft.com/office/powerpoint/2010/main" val="158847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821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2630489" y="182564"/>
            <a:ext cx="74199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The Psychophysical Correspondence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4840289" y="1630364"/>
            <a:ext cx="12207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Mean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6897688" y="1630364"/>
            <a:ext cx="950912" cy="57943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Hue</a:t>
            </a:r>
          </a:p>
        </p:txBody>
      </p:sp>
      <p:sp>
        <p:nvSpPr>
          <p:cNvPr id="74758" name="AutoShape 6"/>
          <p:cNvSpPr>
            <a:spLocks noChangeArrowheads="1"/>
          </p:cNvSpPr>
          <p:nvPr/>
        </p:nvSpPr>
        <p:spPr bwMode="auto">
          <a:xfrm>
            <a:off x="6061075" y="1782763"/>
            <a:ext cx="762000" cy="228600"/>
          </a:xfrm>
          <a:prstGeom prst="leftRightArrow">
            <a:avLst>
              <a:gd name="adj1" fmla="val 50000"/>
              <a:gd name="adj2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4759" name="Group 7"/>
          <p:cNvGrpSpPr>
            <a:grpSpLocks/>
          </p:cNvGrpSpPr>
          <p:nvPr/>
        </p:nvGrpSpPr>
        <p:grpSpPr bwMode="auto">
          <a:xfrm>
            <a:off x="3124200" y="2998789"/>
            <a:ext cx="6611938" cy="3317875"/>
            <a:chOff x="1008" y="1889"/>
            <a:chExt cx="4165" cy="2090"/>
          </a:xfrm>
        </p:grpSpPr>
        <p:pic>
          <p:nvPicPr>
            <p:cNvPr id="74761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8" y="1889"/>
              <a:ext cx="3685" cy="1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762" name="Text Box 9"/>
            <p:cNvSpPr txBox="1">
              <a:spLocks noChangeArrowheads="1"/>
            </p:cNvSpPr>
            <p:nvPr/>
          </p:nvSpPr>
          <p:spPr bwMode="auto">
            <a:xfrm rot="-5400000">
              <a:off x="609" y="2548"/>
              <a:ext cx="112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# Photons</a:t>
              </a:r>
            </a:p>
          </p:txBody>
        </p:sp>
        <p:sp>
          <p:nvSpPr>
            <p:cNvPr id="74763" name="Text Box 10"/>
            <p:cNvSpPr txBox="1">
              <a:spLocks noChangeArrowheads="1"/>
            </p:cNvSpPr>
            <p:nvPr/>
          </p:nvSpPr>
          <p:spPr bwMode="auto">
            <a:xfrm>
              <a:off x="2592" y="3652"/>
              <a:ext cx="130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Wavelength</a:t>
              </a:r>
            </a:p>
          </p:txBody>
        </p:sp>
      </p:grpSp>
      <p:sp>
        <p:nvSpPr>
          <p:cNvPr id="74760" name="Rectangle 11"/>
          <p:cNvSpPr>
            <a:spLocks noChangeArrowheads="1"/>
          </p:cNvSpPr>
          <p:nvPr/>
        </p:nvSpPr>
        <p:spPr bwMode="auto">
          <a:xfrm>
            <a:off x="8855076" y="6616701"/>
            <a:ext cx="17363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ngraversGothic BT Regular" charset="0"/>
                <a:ea typeface="+mn-ea"/>
                <a:cs typeface="Arial" panose="020B0604020202020204" pitchFamily="34" charset="0"/>
              </a:rPr>
              <a:t>© Stephen E. Palmer, 2002</a:t>
            </a:r>
          </a:p>
        </p:txBody>
      </p:sp>
    </p:spTree>
    <p:extLst>
      <p:ext uri="{BB962C8B-B14F-4D97-AF65-F5344CB8AC3E}">
        <p14:creationId xmlns:p14="http://schemas.microsoft.com/office/powerpoint/2010/main" val="429483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821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2630489" y="182564"/>
            <a:ext cx="74199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The Psychophysical Correspondence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4191001" y="1630364"/>
            <a:ext cx="18764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Variance</a:t>
            </a:r>
          </a:p>
        </p:txBody>
      </p:sp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6897688" y="1630364"/>
            <a:ext cx="2190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Saturation</a:t>
            </a:r>
          </a:p>
        </p:txBody>
      </p:sp>
      <p:sp>
        <p:nvSpPr>
          <p:cNvPr id="75782" name="AutoShape 6"/>
          <p:cNvSpPr>
            <a:spLocks noChangeArrowheads="1"/>
          </p:cNvSpPr>
          <p:nvPr/>
        </p:nvSpPr>
        <p:spPr bwMode="auto">
          <a:xfrm>
            <a:off x="6061075" y="1782763"/>
            <a:ext cx="762000" cy="228600"/>
          </a:xfrm>
          <a:prstGeom prst="leftRightArrow">
            <a:avLst>
              <a:gd name="adj1" fmla="val 50000"/>
              <a:gd name="adj2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5783" name="Group 7"/>
          <p:cNvGrpSpPr>
            <a:grpSpLocks/>
          </p:cNvGrpSpPr>
          <p:nvPr/>
        </p:nvGrpSpPr>
        <p:grpSpPr bwMode="auto">
          <a:xfrm>
            <a:off x="3048000" y="2895601"/>
            <a:ext cx="7391400" cy="3421063"/>
            <a:chOff x="960" y="1824"/>
            <a:chExt cx="4656" cy="2155"/>
          </a:xfrm>
        </p:grpSpPr>
        <p:sp>
          <p:nvSpPr>
            <p:cNvPr id="75785" name="Text Box 8"/>
            <p:cNvSpPr txBox="1">
              <a:spLocks noChangeArrowheads="1"/>
            </p:cNvSpPr>
            <p:nvPr/>
          </p:nvSpPr>
          <p:spPr bwMode="auto">
            <a:xfrm>
              <a:off x="2592" y="3652"/>
              <a:ext cx="130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Wavelength</a:t>
              </a:r>
            </a:p>
          </p:txBody>
        </p:sp>
        <p:pic>
          <p:nvPicPr>
            <p:cNvPr id="75786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1824"/>
              <a:ext cx="4656" cy="1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787" name="Text Box 10"/>
            <p:cNvSpPr txBox="1">
              <a:spLocks noChangeArrowheads="1"/>
            </p:cNvSpPr>
            <p:nvPr/>
          </p:nvSpPr>
          <p:spPr bwMode="auto">
            <a:xfrm rot="-5400000">
              <a:off x="609" y="2548"/>
              <a:ext cx="112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# Photons</a:t>
              </a:r>
            </a:p>
          </p:txBody>
        </p:sp>
      </p:grpSp>
      <p:sp>
        <p:nvSpPr>
          <p:cNvPr id="75784" name="Rectangle 11"/>
          <p:cNvSpPr>
            <a:spLocks noChangeArrowheads="1"/>
          </p:cNvSpPr>
          <p:nvPr/>
        </p:nvSpPr>
        <p:spPr bwMode="auto">
          <a:xfrm>
            <a:off x="8855076" y="6616701"/>
            <a:ext cx="17363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ngraversGothic BT Regular" charset="0"/>
                <a:ea typeface="+mn-ea"/>
                <a:cs typeface="Arial" panose="020B0604020202020204" pitchFamily="34" charset="0"/>
              </a:rPr>
              <a:t>© Stephen E. Palmer, 2002</a:t>
            </a:r>
          </a:p>
        </p:txBody>
      </p:sp>
    </p:spTree>
    <p:extLst>
      <p:ext uri="{BB962C8B-B14F-4D97-AF65-F5344CB8AC3E}">
        <p14:creationId xmlns:p14="http://schemas.microsoft.com/office/powerpoint/2010/main" val="210382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821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2630489" y="182564"/>
            <a:ext cx="74199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The Psychophysical Correspondence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4343400" y="1630364"/>
            <a:ext cx="10874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Area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6400801" y="1630364"/>
            <a:ext cx="23034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Brightness</a:t>
            </a:r>
          </a:p>
        </p:txBody>
      </p:sp>
      <p:sp>
        <p:nvSpPr>
          <p:cNvPr id="76806" name="AutoShape 6"/>
          <p:cNvSpPr>
            <a:spLocks noChangeArrowheads="1"/>
          </p:cNvSpPr>
          <p:nvPr/>
        </p:nvSpPr>
        <p:spPr bwMode="auto">
          <a:xfrm>
            <a:off x="5564188" y="1782763"/>
            <a:ext cx="762000" cy="228600"/>
          </a:xfrm>
          <a:prstGeom prst="leftRightArrow">
            <a:avLst>
              <a:gd name="adj1" fmla="val 50000"/>
              <a:gd name="adj2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6807" name="Group 7"/>
          <p:cNvGrpSpPr>
            <a:grpSpLocks/>
          </p:cNvGrpSpPr>
          <p:nvPr/>
        </p:nvGrpSpPr>
        <p:grpSpPr bwMode="auto">
          <a:xfrm>
            <a:off x="2819400" y="2693989"/>
            <a:ext cx="6858000" cy="3622675"/>
            <a:chOff x="816" y="1697"/>
            <a:chExt cx="4320" cy="2282"/>
          </a:xfrm>
        </p:grpSpPr>
        <p:sp>
          <p:nvSpPr>
            <p:cNvPr id="76809" name="Text Box 8"/>
            <p:cNvSpPr txBox="1">
              <a:spLocks noChangeArrowheads="1"/>
            </p:cNvSpPr>
            <p:nvPr/>
          </p:nvSpPr>
          <p:spPr bwMode="auto">
            <a:xfrm rot="-5400000">
              <a:off x="417" y="2548"/>
              <a:ext cx="112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# Photons</a:t>
              </a:r>
            </a:p>
          </p:txBody>
        </p:sp>
        <p:sp>
          <p:nvSpPr>
            <p:cNvPr id="76810" name="Text Box 9"/>
            <p:cNvSpPr txBox="1">
              <a:spLocks noChangeArrowheads="1"/>
            </p:cNvSpPr>
            <p:nvPr/>
          </p:nvSpPr>
          <p:spPr bwMode="auto">
            <a:xfrm>
              <a:off x="2400" y="3652"/>
              <a:ext cx="130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Helvetica" panose="020B0604020202020204" pitchFamily="34" charset="0"/>
                  <a:ea typeface="+mn-ea"/>
                  <a:cs typeface="Arial" panose="020B0604020202020204" pitchFamily="34" charset="0"/>
                </a:rPr>
                <a:t>Wavelength</a:t>
              </a:r>
            </a:p>
          </p:txBody>
        </p:sp>
        <p:pic>
          <p:nvPicPr>
            <p:cNvPr id="76811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0" y="1697"/>
              <a:ext cx="3936" cy="1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6808" name="Rectangle 11"/>
          <p:cNvSpPr>
            <a:spLocks noChangeArrowheads="1"/>
          </p:cNvSpPr>
          <p:nvPr/>
        </p:nvSpPr>
        <p:spPr bwMode="auto">
          <a:xfrm>
            <a:off x="8855076" y="6616701"/>
            <a:ext cx="17363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ngraversGothic BT Regular" charset="0"/>
                <a:ea typeface="+mn-ea"/>
                <a:cs typeface="Arial" panose="020B0604020202020204" pitchFamily="34" charset="0"/>
              </a:rPr>
              <a:t>© Stephen E. Palmer, 2002</a:t>
            </a:r>
          </a:p>
        </p:txBody>
      </p:sp>
    </p:spTree>
    <p:extLst>
      <p:ext uri="{BB962C8B-B14F-4D97-AF65-F5344CB8AC3E}">
        <p14:creationId xmlns:p14="http://schemas.microsoft.com/office/powerpoint/2010/main" val="4048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821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8855076" y="6613526"/>
            <a:ext cx="17363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ngraversGothic BT Regular" charset="0"/>
                <a:ea typeface="+mn-ea"/>
                <a:cs typeface="Arial" panose="020B0604020202020204" pitchFamily="34" charset="0"/>
              </a:rPr>
              <a:t>© Stephen E. Palmer, 2002</a:t>
            </a:r>
          </a:p>
        </p:txBody>
      </p:sp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29"/>
          <a:stretch>
            <a:fillRect/>
          </a:stretch>
        </p:blipFill>
        <p:spPr bwMode="auto">
          <a:xfrm>
            <a:off x="2514600" y="1595438"/>
            <a:ext cx="4953000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3124200" y="1371601"/>
            <a:ext cx="35893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Three kinds of cones:</a:t>
            </a:r>
          </a:p>
        </p:txBody>
      </p:sp>
      <p:sp>
        <p:nvSpPr>
          <p:cNvPr id="77830" name="Text Box 7"/>
          <p:cNvSpPr txBox="1">
            <a:spLocks noChangeArrowheads="1"/>
          </p:cNvSpPr>
          <p:nvPr/>
        </p:nvSpPr>
        <p:spPr bwMode="auto">
          <a:xfrm>
            <a:off x="3687763" y="228600"/>
            <a:ext cx="5346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FF99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Arial" panose="020B0604020202020204" pitchFamily="34" charset="0"/>
              </a:rPr>
              <a:t>Physiology of Color Vision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FF99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783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1828800"/>
            <a:ext cx="326072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2" name="Text Box 10"/>
          <p:cNvSpPr txBox="1">
            <a:spLocks noChangeArrowheads="1"/>
          </p:cNvSpPr>
          <p:nvPr/>
        </p:nvSpPr>
        <p:spPr bwMode="auto">
          <a:xfrm>
            <a:off x="4481514" y="5943601"/>
            <a:ext cx="500310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Why are M and L cones so close?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Why are there 3?</a:t>
            </a:r>
          </a:p>
        </p:txBody>
      </p:sp>
    </p:spTree>
    <p:extLst>
      <p:ext uri="{BB962C8B-B14F-4D97-AF65-F5344CB8AC3E}">
        <p14:creationId xmlns:p14="http://schemas.microsoft.com/office/powerpoint/2010/main" val="78671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Impossible Colors</a:t>
            </a:r>
          </a:p>
        </p:txBody>
      </p:sp>
      <p:sp>
        <p:nvSpPr>
          <p:cNvPr id="3" name="Content Placeholder 16"/>
          <p:cNvSpPr txBox="1">
            <a:spLocks/>
          </p:cNvSpPr>
          <p:nvPr/>
        </p:nvSpPr>
        <p:spPr>
          <a:xfrm>
            <a:off x="1981200" y="990601"/>
            <a:ext cx="8229600" cy="51355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Can you make the cones respond in ways that typical light spectra never would?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2"/>
              </a:rPr>
              <a:t>http://en.wikipedia.org/wiki/Impossible_colors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8852" name="Picture 2" descr="C:\Users\James\Desktop\Impossible_Colors,_Blue_and_Yellow,_for_3dTV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13" y="2805114"/>
            <a:ext cx="20574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3" name="Picture 2" descr="C:\Users\James\Desktop\Impossible_Colors,_Blue_and_Yellow,_for_3dTV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4432300"/>
            <a:ext cx="3502025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838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" t="9480" r="64444" b="45007"/>
          <a:stretch>
            <a:fillRect/>
          </a:stretch>
        </p:blipFill>
        <p:spPr bwMode="auto">
          <a:xfrm>
            <a:off x="3657600" y="1066800"/>
            <a:ext cx="4419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Tetrachromacy</a:t>
            </a:r>
            <a:endParaRPr lang="en-US" altLang="en-US" dirty="0"/>
          </a:p>
        </p:txBody>
      </p:sp>
      <p:sp>
        <p:nvSpPr>
          <p:cNvPr id="79876" name="Content Placeholder 2"/>
          <p:cNvSpPr>
            <a:spLocks noGrp="1"/>
          </p:cNvSpPr>
          <p:nvPr>
            <p:ph idx="1"/>
          </p:nvPr>
        </p:nvSpPr>
        <p:spPr>
          <a:xfrm>
            <a:off x="2209800" y="4495800"/>
            <a:ext cx="7772400" cy="190500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/>
              <a:t>Most birds, and many other animals, have cones for ultraviolet light.</a:t>
            </a:r>
          </a:p>
          <a:p>
            <a:r>
              <a:rPr lang="en-US" altLang="en-US"/>
              <a:t>Some humans, mostly female, seem to have slight tetrachromatism.</a:t>
            </a:r>
          </a:p>
        </p:txBody>
      </p:sp>
      <p:sp>
        <p:nvSpPr>
          <p:cNvPr id="79877" name="TextBox 4"/>
          <p:cNvSpPr txBox="1">
            <a:spLocks noChangeArrowheads="1"/>
          </p:cNvSpPr>
          <p:nvPr/>
        </p:nvSpPr>
        <p:spPr bwMode="auto">
          <a:xfrm>
            <a:off x="7543800" y="1981201"/>
            <a:ext cx="1676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Bird cone responses</a:t>
            </a:r>
          </a:p>
        </p:txBody>
      </p:sp>
    </p:spTree>
    <p:extLst>
      <p:ext uri="{BB962C8B-B14F-4D97-AF65-F5344CB8AC3E}">
        <p14:creationId xmlns:p14="http://schemas.microsoft.com/office/powerpoint/2010/main" val="347686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4464171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9479" y="1752600"/>
            <a:ext cx="5950220" cy="37960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62600" y="6235908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Jacobs GH. Evolution of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colour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vision in mammals. </a:t>
            </a:r>
            <a:r>
              <a:rPr kumimoji="0" lang="en-US" sz="105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Philos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Trans R </a:t>
            </a:r>
            <a:r>
              <a:rPr kumimoji="0" lang="en-US" sz="105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Soc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05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Lond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 </a:t>
            </a:r>
            <a:r>
              <a:rPr kumimoji="0" lang="en-US" sz="105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Biol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Sci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 2009;364(1531):2957-2967. doi:10.1098/rstb.2009.0039</a:t>
            </a:r>
          </a:p>
        </p:txBody>
      </p:sp>
    </p:spTree>
    <p:extLst>
      <p:ext uri="{BB962C8B-B14F-4D97-AF65-F5344CB8AC3E}">
        <p14:creationId xmlns:p14="http://schemas.microsoft.com/office/powerpoint/2010/main" val="224854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More Spectra</a:t>
            </a:r>
          </a:p>
        </p:txBody>
      </p:sp>
      <p:pic>
        <p:nvPicPr>
          <p:cNvPr id="80899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2200" y="1143000"/>
            <a:ext cx="7010400" cy="5507038"/>
          </a:xfrm>
          <a:noFill/>
        </p:spPr>
      </p:pic>
      <p:sp>
        <p:nvSpPr>
          <p:cNvPr id="400389" name="Text Box 5"/>
          <p:cNvSpPr txBox="1">
            <a:spLocks noChangeArrowheads="1"/>
          </p:cNvSpPr>
          <p:nvPr/>
        </p:nvSpPr>
        <p:spPr bwMode="auto">
          <a:xfrm>
            <a:off x="3336926" y="2209800"/>
            <a:ext cx="153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metamers</a:t>
            </a:r>
          </a:p>
        </p:txBody>
      </p:sp>
      <p:sp>
        <p:nvSpPr>
          <p:cNvPr id="400390" name="Line 6"/>
          <p:cNvSpPr>
            <a:spLocks noChangeShapeType="1"/>
          </p:cNvSpPr>
          <p:nvPr/>
        </p:nvSpPr>
        <p:spPr bwMode="auto">
          <a:xfrm>
            <a:off x="4343400" y="2667000"/>
            <a:ext cx="1981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00391" name="Line 7"/>
          <p:cNvSpPr>
            <a:spLocks noChangeShapeType="1"/>
          </p:cNvSpPr>
          <p:nvPr/>
        </p:nvSpPr>
        <p:spPr bwMode="auto">
          <a:xfrm>
            <a:off x="4191000" y="2667000"/>
            <a:ext cx="16764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01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89" grpId="0"/>
      <p:bldP spid="400390" grpId="0" animBg="1"/>
      <p:bldP spid="40039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0CCCD-5F15-8626-D49E-88EDB5771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B6604-702A-1656-A3EC-B2112697E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34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Multispectral / Hyperspectral 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Astronomy / Earth Observation have long relied on multi-spectral imaging.</a:t>
            </a:r>
          </a:p>
        </p:txBody>
      </p:sp>
    </p:spTree>
    <p:extLst>
      <p:ext uri="{BB962C8B-B14F-4D97-AF65-F5344CB8AC3E}">
        <p14:creationId xmlns:p14="http://schemas.microsoft.com/office/powerpoint/2010/main" val="137997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0"/>
            <a:ext cx="12189309" cy="1271248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662744" y="96181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Hubble Space Telescope image of the Pillars of Creation, taken in 2014</a:t>
            </a:r>
          </a:p>
        </p:txBody>
      </p:sp>
    </p:spTree>
    <p:extLst>
      <p:ext uri="{BB962C8B-B14F-4D97-AF65-F5344CB8AC3E}">
        <p14:creationId xmlns:p14="http://schemas.microsoft.com/office/powerpoint/2010/main" val="305846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75764" cy="685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152400"/>
            <a:ext cx="5257800" cy="602888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934200" y="6324600"/>
            <a:ext cx="4980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https://delsaert.com/deep-sky/nebulae/h-alpha/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47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771" y="0"/>
            <a:ext cx="12213771" cy="689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6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86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69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D6392-A88F-60D4-69FC-CF9C8F6D1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Cameras don’t faithfully capture color. </a:t>
            </a:r>
            <a:br>
              <a:rPr lang="en-US" dirty="0"/>
            </a:br>
            <a:r>
              <a:rPr lang="en-US" dirty="0"/>
              <a:t>RGB don’t correspond to particular wavelengths.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45F43-A293-3EC5-53D5-1076910E5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F1E198-B2CF-D2DD-A387-7F903053A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213681"/>
            <a:ext cx="9124900" cy="564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6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can be ambiguous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909" y="1143000"/>
            <a:ext cx="3736181" cy="4981574"/>
          </a:xfrm>
        </p:spPr>
      </p:pic>
    </p:spTree>
    <p:extLst>
      <p:ext uri="{BB962C8B-B14F-4D97-AF65-F5344CB8AC3E}">
        <p14:creationId xmlns:p14="http://schemas.microsoft.com/office/powerpoint/2010/main" val="390029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can be ambiguous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909" y="1143000"/>
            <a:ext cx="3736181" cy="4981574"/>
          </a:xfrm>
        </p:spPr>
      </p:pic>
    </p:spTree>
    <p:extLst>
      <p:ext uri="{BB962C8B-B14F-4D97-AF65-F5344CB8AC3E}">
        <p14:creationId xmlns:p14="http://schemas.microsoft.com/office/powerpoint/2010/main" val="15209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15800" cy="63162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488668"/>
            <a:ext cx="4147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https://en.wikipedia.org/wiki/The_dress</a:t>
            </a:r>
          </a:p>
        </p:txBody>
      </p:sp>
    </p:spTree>
    <p:extLst>
      <p:ext uri="{BB962C8B-B14F-4D97-AF65-F5344CB8AC3E}">
        <p14:creationId xmlns:p14="http://schemas.microsoft.com/office/powerpoint/2010/main" val="301864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333" y="0"/>
            <a:ext cx="9189333" cy="68707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488668"/>
            <a:ext cx="4147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https://en.wikipedia.org/wiki/The_dress</a:t>
            </a:r>
          </a:p>
        </p:txBody>
      </p:sp>
    </p:spTree>
    <p:extLst>
      <p:ext uri="{BB962C8B-B14F-4D97-AF65-F5344CB8AC3E}">
        <p14:creationId xmlns:p14="http://schemas.microsoft.com/office/powerpoint/2010/main" val="294089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lecture</a:t>
            </a:r>
          </a:p>
        </p:txBody>
      </p:sp>
      <p:sp>
        <p:nvSpPr>
          <p:cNvPr id="3" name="Content Placeholder 16"/>
          <p:cNvSpPr txBox="1">
            <a:spLocks/>
          </p:cNvSpPr>
          <p:nvPr/>
        </p:nvSpPr>
        <p:spPr>
          <a:xfrm>
            <a:off x="1981200" y="990601"/>
            <a:ext cx="8229600" cy="51355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Eyes (your cameras)</a:t>
            </a:r>
          </a:p>
          <a:p>
            <a:pPr>
              <a:defRPr/>
            </a:pPr>
            <a:r>
              <a:rPr lang="en-US" dirty="0"/>
              <a:t>Light and Color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Next lecture: Interest Points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44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Color Sensing in Camera (RGB)</a:t>
            </a:r>
          </a:p>
        </p:txBody>
      </p:sp>
      <p:sp>
        <p:nvSpPr>
          <p:cNvPr id="394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2200" y="990601"/>
            <a:ext cx="6832600" cy="3692525"/>
          </a:xfrm>
        </p:spPr>
        <p:txBody>
          <a:bodyPr/>
          <a:lstStyle/>
          <a:p>
            <a:r>
              <a:rPr lang="en-US" altLang="en-US"/>
              <a:t>3-chip vs. 1-chip: quality vs. cost</a:t>
            </a:r>
          </a:p>
          <a:p>
            <a:r>
              <a:rPr lang="en-US" altLang="en-US"/>
              <a:t>Why more green?</a:t>
            </a:r>
          </a:p>
        </p:txBody>
      </p:sp>
      <p:pic>
        <p:nvPicPr>
          <p:cNvPr id="82948" name="Picture 4" descr="ccd_prism"/>
          <p:cNvPicPr>
            <a:picLocks noChangeAspect="1" noChangeArrowheads="1"/>
          </p:cNvPicPr>
          <p:nvPr/>
        </p:nvPicPr>
        <p:blipFill>
          <a:blip r:embed="rId2">
            <a:lum bright="-36000" contras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971801"/>
            <a:ext cx="4648200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4245" name="Rectangle 5"/>
          <p:cNvSpPr>
            <a:spLocks noChangeArrowheads="1"/>
          </p:cNvSpPr>
          <p:nvPr/>
        </p:nvSpPr>
        <p:spPr bwMode="auto">
          <a:xfrm>
            <a:off x="4191001" y="6248400"/>
            <a:ext cx="6054725" cy="369888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 type="none" w="lg" len="lg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http://www.cooldi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tionary.com/words/Bayer-filter.wikipedia</a:t>
            </a:r>
          </a:p>
        </p:txBody>
      </p:sp>
      <p:pic>
        <p:nvPicPr>
          <p:cNvPr id="394246" name="Picture 6" descr="digital-camera-bay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514600"/>
            <a:ext cx="3352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4247" name="Picture 7" descr="equilumina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600200"/>
            <a:ext cx="3429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4248" name="Rectangle 8"/>
          <p:cNvSpPr>
            <a:spLocks noChangeArrowheads="1"/>
          </p:cNvSpPr>
          <p:nvPr/>
        </p:nvSpPr>
        <p:spPr bwMode="auto">
          <a:xfrm>
            <a:off x="2667000" y="5576888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Why 3 colors?</a:t>
            </a:r>
          </a:p>
        </p:txBody>
      </p:sp>
      <p:sp>
        <p:nvSpPr>
          <p:cNvPr id="82953" name="Text Box 9"/>
          <p:cNvSpPr txBox="1">
            <a:spLocks noChangeArrowheads="1"/>
          </p:cNvSpPr>
          <p:nvPr/>
        </p:nvSpPr>
        <p:spPr bwMode="auto">
          <a:xfrm>
            <a:off x="9067800" y="6583364"/>
            <a:ext cx="1536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Slide by Steve Seitz</a:t>
            </a:r>
          </a:p>
        </p:txBody>
      </p:sp>
    </p:spTree>
    <p:extLst>
      <p:ext uri="{BB962C8B-B14F-4D97-AF65-F5344CB8AC3E}">
        <p14:creationId xmlns:p14="http://schemas.microsoft.com/office/powerpoint/2010/main" val="35422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43" grpId="0" build="p"/>
      <p:bldP spid="394245" grpId="0" animBg="1"/>
      <p:bldP spid="39424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000"/>
              <a:t>Practical Color Sensing: Bayer Grid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0" y="3962400"/>
            <a:ext cx="3048000" cy="2052638"/>
          </a:xfrm>
        </p:spPr>
        <p:txBody>
          <a:bodyPr>
            <a:normAutofit fontScale="92500"/>
          </a:bodyPr>
          <a:lstStyle/>
          <a:p>
            <a:r>
              <a:rPr lang="en-US" altLang="en-US"/>
              <a:t>Estimate RGB</a:t>
            </a:r>
            <a:br>
              <a:rPr lang="en-US" altLang="en-US"/>
            </a:br>
            <a:r>
              <a:rPr lang="en-US" altLang="en-US"/>
              <a:t>at ‘G’ cells from neighboring values</a:t>
            </a:r>
          </a:p>
        </p:txBody>
      </p:sp>
      <p:pic>
        <p:nvPicPr>
          <p:cNvPr id="36868" name="Picture 4" descr="ccd_interpo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371601"/>
            <a:ext cx="2127250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3" name="Picture 5" descr="BayerPatternFiltr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90600"/>
            <a:ext cx="5638800" cy="562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4" name="Text Box 7"/>
          <p:cNvSpPr txBox="1">
            <a:spLocks noChangeArrowheads="1"/>
          </p:cNvSpPr>
          <p:nvPr/>
        </p:nvSpPr>
        <p:spPr bwMode="auto">
          <a:xfrm>
            <a:off x="9067800" y="6583364"/>
            <a:ext cx="1536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Slide by Steve Seitz</a:t>
            </a:r>
          </a:p>
        </p:txBody>
      </p:sp>
    </p:spTree>
    <p:extLst>
      <p:ext uri="{BB962C8B-B14F-4D97-AF65-F5344CB8AC3E}">
        <p14:creationId xmlns:p14="http://schemas.microsoft.com/office/powerpoint/2010/main" val="422472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Color Image</a:t>
            </a:r>
          </a:p>
        </p:txBody>
      </p:sp>
      <p:pic>
        <p:nvPicPr>
          <p:cNvPr id="84995" name="Picture 2" descr="C:\Documents and Settings\Derek Hoiem\My Documents\Classes\Spring09 - Visual Scene Understanding\material\figs\nieghborhood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362200"/>
            <a:ext cx="37909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6" name="Picture 5" descr="C:\Users\Hoiem\Documents\Classes\Computational Photography - Fall 2010\lectures\figs\filters\im_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4" y="1143000"/>
            <a:ext cx="2674937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7" name="Picture 6" descr="C:\Users\Hoiem\Documents\Classes\Computational Photography - Fall 2010\lectures\figs\filters\im_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464" y="2819400"/>
            <a:ext cx="2674937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8" name="Picture 7" descr="C:\Users\Hoiem\Documents\Classes\Computational Photography - Fall 2010\lectures\figs\filters\im_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939" y="4419600"/>
            <a:ext cx="2674937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9" name="TextBox 7"/>
          <p:cNvSpPr txBox="1">
            <a:spLocks noChangeArrowheads="1"/>
          </p:cNvSpPr>
          <p:nvPr/>
        </p:nvSpPr>
        <p:spPr bwMode="auto">
          <a:xfrm>
            <a:off x="8805863" y="762001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</a:p>
        </p:txBody>
      </p:sp>
      <p:sp>
        <p:nvSpPr>
          <p:cNvPr id="85000" name="TextBox 8"/>
          <p:cNvSpPr txBox="1">
            <a:spLocks noChangeArrowheads="1"/>
          </p:cNvSpPr>
          <p:nvPr/>
        </p:nvSpPr>
        <p:spPr bwMode="auto">
          <a:xfrm>
            <a:off x="9567863" y="2438401"/>
            <a:ext cx="4235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</a:t>
            </a:r>
          </a:p>
        </p:txBody>
      </p:sp>
      <p:sp>
        <p:nvSpPr>
          <p:cNvPr id="85001" name="TextBox 9"/>
          <p:cNvSpPr txBox="1">
            <a:spLocks noChangeArrowheads="1"/>
          </p:cNvSpPr>
          <p:nvPr/>
        </p:nvSpPr>
        <p:spPr bwMode="auto">
          <a:xfrm>
            <a:off x="10253663" y="3962401"/>
            <a:ext cx="3898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5562600" y="3352800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95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Images in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90600"/>
            <a:ext cx="8229600" cy="2362200"/>
          </a:xfrm>
        </p:spPr>
        <p:txBody>
          <a:bodyPr>
            <a:normAutofit fontScale="85000" lnSpcReduction="20000"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dirty="0"/>
              <a:t>Images represented as a matrix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Suppose we have a </a:t>
            </a:r>
            <a:r>
              <a:rPr lang="en-US" dirty="0" err="1"/>
              <a:t>NxM</a:t>
            </a:r>
            <a:r>
              <a:rPr lang="en-US" dirty="0"/>
              <a:t> RGB image called “</a:t>
            </a:r>
            <a:r>
              <a:rPr lang="en-US" dirty="0" err="1"/>
              <a:t>im</a:t>
            </a:r>
            <a:r>
              <a:rPr lang="en-US" dirty="0"/>
              <a:t>”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err="1"/>
              <a:t>im</a:t>
            </a:r>
            <a:r>
              <a:rPr lang="en-US" dirty="0"/>
              <a:t>(0,0,0) = top-left pixel value in R-channel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err="1"/>
              <a:t>im</a:t>
            </a:r>
            <a:r>
              <a:rPr lang="en-US" dirty="0"/>
              <a:t>(y, x, b) = y pixels down, x pixels to right in the </a:t>
            </a:r>
            <a:r>
              <a:rPr lang="en-US" dirty="0" err="1"/>
              <a:t>b</a:t>
            </a:r>
            <a:r>
              <a:rPr lang="en-US" baseline="30000" dirty="0" err="1"/>
              <a:t>th</a:t>
            </a:r>
            <a:r>
              <a:rPr lang="en-US" dirty="0"/>
              <a:t> channel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err="1"/>
              <a:t>im</a:t>
            </a:r>
            <a:r>
              <a:rPr lang="en-US" dirty="0"/>
              <a:t>(N-1, M-1, 2) = bottom-right pixel in B-channel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029200" y="4610100"/>
          <a:ext cx="4889500" cy="2095500"/>
        </p:xfrm>
        <a:graphic>
          <a:graphicData uri="http://schemas.openxmlformats.org/drawingml/2006/table">
            <a:tbl>
              <a:tblPr/>
              <a:tblGrid>
                <a:gridCol w="44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0.71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191000" y="4152900"/>
          <a:ext cx="4889500" cy="2095500"/>
        </p:xfrm>
        <a:graphic>
          <a:graphicData uri="http://schemas.openxmlformats.org/drawingml/2006/table">
            <a:tbl>
              <a:tblPr/>
              <a:tblGrid>
                <a:gridCol w="44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0.71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276600" y="3695700"/>
          <a:ext cx="4889500" cy="2095500"/>
        </p:xfrm>
        <a:graphic>
          <a:graphicData uri="http://schemas.openxmlformats.org/drawingml/2006/table">
            <a:tbl>
              <a:tblPr/>
              <a:tblGrid>
                <a:gridCol w="44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0.71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6458" name="TextBox 6"/>
          <p:cNvSpPr txBox="1">
            <a:spLocks noChangeArrowheads="1"/>
          </p:cNvSpPr>
          <p:nvPr/>
        </p:nvSpPr>
        <p:spPr bwMode="auto">
          <a:xfrm>
            <a:off x="8229600" y="3467101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</a:p>
        </p:txBody>
      </p:sp>
      <p:sp>
        <p:nvSpPr>
          <p:cNvPr id="86459" name="TextBox 7"/>
          <p:cNvSpPr txBox="1">
            <a:spLocks noChangeArrowheads="1"/>
          </p:cNvSpPr>
          <p:nvPr/>
        </p:nvSpPr>
        <p:spPr bwMode="auto">
          <a:xfrm>
            <a:off x="9144000" y="3924301"/>
            <a:ext cx="4235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</a:t>
            </a:r>
          </a:p>
        </p:txBody>
      </p:sp>
      <p:sp>
        <p:nvSpPr>
          <p:cNvPr id="86460" name="TextBox 8"/>
          <p:cNvSpPr txBox="1">
            <a:spLocks noChangeArrowheads="1"/>
          </p:cNvSpPr>
          <p:nvPr/>
        </p:nvSpPr>
        <p:spPr bwMode="auto">
          <a:xfrm>
            <a:off x="9906000" y="4305301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86461" name="TextBox 9"/>
          <p:cNvSpPr txBox="1">
            <a:spLocks noChangeArrowheads="1"/>
          </p:cNvSpPr>
          <p:nvPr/>
        </p:nvSpPr>
        <p:spPr bwMode="auto">
          <a:xfrm>
            <a:off x="2528888" y="3516314"/>
            <a:ext cx="7312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row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1981201" y="4838701"/>
            <a:ext cx="1828800" cy="317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463" name="TextBox 12"/>
          <p:cNvSpPr txBox="1">
            <a:spLocks noChangeArrowheads="1"/>
          </p:cNvSpPr>
          <p:nvPr/>
        </p:nvSpPr>
        <p:spPr bwMode="auto">
          <a:xfrm>
            <a:off x="3200400" y="3314701"/>
            <a:ext cx="12779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column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495800" y="3503614"/>
            <a:ext cx="4038600" cy="158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625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Color spaces</a:t>
            </a:r>
          </a:p>
        </p:txBody>
      </p:sp>
      <p:sp>
        <p:nvSpPr>
          <p:cNvPr id="870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Are there other ways to encode color beyond R, G, B?</a:t>
            </a:r>
          </a:p>
        </p:txBody>
      </p:sp>
      <p:pic>
        <p:nvPicPr>
          <p:cNvPr id="870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286000"/>
            <a:ext cx="47244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5" name="TextBox 4"/>
          <p:cNvSpPr txBox="1">
            <a:spLocks noChangeArrowheads="1"/>
          </p:cNvSpPr>
          <p:nvPr/>
        </p:nvSpPr>
        <p:spPr bwMode="auto">
          <a:xfrm>
            <a:off x="7210426" y="6596064"/>
            <a:ext cx="34575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http://en.wikipedia.org/wiki/File:RGB_illumination.jpg</a:t>
            </a:r>
          </a:p>
        </p:txBody>
      </p:sp>
    </p:spTree>
    <p:extLst>
      <p:ext uri="{BB962C8B-B14F-4D97-AF65-F5344CB8AC3E}">
        <p14:creationId xmlns:p14="http://schemas.microsoft.com/office/powerpoint/2010/main" val="393389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Color spaces: RGB</a:t>
            </a:r>
          </a:p>
        </p:txBody>
      </p:sp>
      <p:grpSp>
        <p:nvGrpSpPr>
          <p:cNvPr id="88067" name="Group 13"/>
          <p:cNvGrpSpPr>
            <a:grpSpLocks/>
          </p:cNvGrpSpPr>
          <p:nvPr/>
        </p:nvGrpSpPr>
        <p:grpSpPr bwMode="auto">
          <a:xfrm>
            <a:off x="2133601" y="1371600"/>
            <a:ext cx="4029075" cy="4038600"/>
            <a:chOff x="609600" y="1371600"/>
            <a:chExt cx="4724400" cy="4953000"/>
          </a:xfrm>
        </p:grpSpPr>
        <p:pic>
          <p:nvPicPr>
            <p:cNvPr id="8807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700" y="1371600"/>
              <a:ext cx="4686300" cy="4686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8079" name="Group 37"/>
            <p:cNvGrpSpPr>
              <a:grpSpLocks/>
            </p:cNvGrpSpPr>
            <p:nvPr/>
          </p:nvGrpSpPr>
          <p:grpSpPr bwMode="auto">
            <a:xfrm>
              <a:off x="609600" y="4953000"/>
              <a:ext cx="1371600" cy="1371600"/>
              <a:chOff x="5486400" y="4648200"/>
              <a:chExt cx="1371600" cy="1371600"/>
            </a:xfrm>
          </p:grpSpPr>
          <p:cxnSp>
            <p:nvCxnSpPr>
              <p:cNvPr id="6" name="Straight Arrow Connector 5"/>
              <p:cNvCxnSpPr/>
              <p:nvPr/>
            </p:nvCxnSpPr>
            <p:spPr>
              <a:xfrm rot="10800000" flipV="1">
                <a:off x="5486400" y="5410411"/>
                <a:ext cx="837660" cy="227791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rot="16200000" flipV="1">
                <a:off x="5905274" y="4991625"/>
                <a:ext cx="761251" cy="76320"/>
              </a:xfrm>
              <a:prstGeom prst="straightConnector1">
                <a:avLst/>
              </a:prstGeom>
              <a:ln w="57150">
                <a:solidFill>
                  <a:srgbClr val="00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 rot="16200000" flipH="1">
                <a:off x="6286486" y="5447985"/>
                <a:ext cx="609389" cy="534241"/>
              </a:xfrm>
              <a:prstGeom prst="straightConnector1">
                <a:avLst/>
              </a:prstGeom>
              <a:ln w="5715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8080" name="TextBox 31"/>
            <p:cNvSpPr txBox="1">
              <a:spLocks noChangeArrowheads="1"/>
            </p:cNvSpPr>
            <p:nvPr/>
          </p:nvSpPr>
          <p:spPr bwMode="auto">
            <a:xfrm>
              <a:off x="3844056" y="1468976"/>
              <a:ext cx="1019144" cy="566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0,1,0</a:t>
              </a:r>
            </a:p>
          </p:txBody>
        </p:sp>
        <p:sp>
          <p:nvSpPr>
            <p:cNvPr id="88081" name="TextBox 32"/>
            <p:cNvSpPr txBox="1">
              <a:spLocks noChangeArrowheads="1"/>
            </p:cNvSpPr>
            <p:nvPr/>
          </p:nvSpPr>
          <p:spPr bwMode="auto">
            <a:xfrm>
              <a:off x="4201453" y="5487448"/>
              <a:ext cx="1019144" cy="566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0,0,1</a:t>
              </a:r>
            </a:p>
          </p:txBody>
        </p:sp>
        <p:sp>
          <p:nvSpPr>
            <p:cNvPr id="88082" name="TextBox 33"/>
            <p:cNvSpPr txBox="1">
              <a:spLocks noChangeArrowheads="1"/>
            </p:cNvSpPr>
            <p:nvPr/>
          </p:nvSpPr>
          <p:spPr bwMode="auto">
            <a:xfrm>
              <a:off x="609600" y="4343400"/>
              <a:ext cx="1019144" cy="566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1,0,0</a:t>
              </a:r>
            </a:p>
          </p:txBody>
        </p:sp>
      </p:grpSp>
      <p:sp>
        <p:nvSpPr>
          <p:cNvPr id="88068" name="TextBox 38"/>
          <p:cNvSpPr txBox="1">
            <a:spLocks noChangeArrowheads="1"/>
          </p:cNvSpPr>
          <p:nvPr/>
        </p:nvSpPr>
        <p:spPr bwMode="auto">
          <a:xfrm>
            <a:off x="5630864" y="6581776"/>
            <a:ext cx="50371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Image from: http://en.wikipedia.org/wiki/File:RGB_color_solid_cube.png</a:t>
            </a:r>
          </a:p>
        </p:txBody>
      </p:sp>
      <p:sp>
        <p:nvSpPr>
          <p:cNvPr id="19465" name="TextBox 39"/>
          <p:cNvSpPr txBox="1">
            <a:spLocks noChangeArrowheads="1"/>
          </p:cNvSpPr>
          <p:nvPr/>
        </p:nvSpPr>
        <p:spPr bwMode="auto">
          <a:xfrm>
            <a:off x="1752600" y="5486401"/>
            <a:ext cx="35941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Some drawbacks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Strongly correlated channels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Non-perceptual </a:t>
            </a:r>
          </a:p>
        </p:txBody>
      </p:sp>
      <p:sp>
        <p:nvSpPr>
          <p:cNvPr id="88070" name="TextBox 12"/>
          <p:cNvSpPr txBox="1">
            <a:spLocks noChangeArrowheads="1"/>
          </p:cNvSpPr>
          <p:nvPr/>
        </p:nvSpPr>
        <p:spPr bwMode="auto">
          <a:xfrm>
            <a:off x="2590800" y="838201"/>
            <a:ext cx="2820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Default color space</a:t>
            </a:r>
          </a:p>
        </p:txBody>
      </p:sp>
      <p:pic>
        <p:nvPicPr>
          <p:cNvPr id="88071" name="Picture 2" descr="C:\Users\Hoiem\Documents\Classes\Spring11 - Computer Vision\figs\color spaces\neighborhood6_rgb_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04939"/>
            <a:ext cx="2286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2" name="Picture 3" descr="C:\Users\Hoiem\Documents\Classes\Spring11 - Computer Vision\figs\color spaces\neighborhood6_rgb_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648200"/>
            <a:ext cx="22860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3" name="Picture 4" descr="C:\Users\Hoiem\Documents\Classes\Spring11 - Computer Vision\figs\color spaces\neighborhood6_rgb_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035300"/>
            <a:ext cx="2286000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4" name="Picture 5" descr="C:\Users\Hoiem\Documents\Classes\Spring10 - Computer Vision\figs\nieghborhood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1"/>
            <a:ext cx="167640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5" name="TextBox 18"/>
          <p:cNvSpPr txBox="1">
            <a:spLocks noChangeArrowheads="1"/>
          </p:cNvSpPr>
          <p:nvPr/>
        </p:nvSpPr>
        <p:spPr bwMode="auto">
          <a:xfrm>
            <a:off x="9220201" y="2068513"/>
            <a:ext cx="840295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(G=0,B=0)</a:t>
            </a:r>
          </a:p>
        </p:txBody>
      </p:sp>
      <p:sp>
        <p:nvSpPr>
          <p:cNvPr id="88076" name="TextBox 19"/>
          <p:cNvSpPr txBox="1">
            <a:spLocks noChangeArrowheads="1"/>
          </p:cNvSpPr>
          <p:nvPr/>
        </p:nvSpPr>
        <p:spPr bwMode="auto">
          <a:xfrm>
            <a:off x="9220201" y="3657600"/>
            <a:ext cx="833883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(R=0,B=0)</a:t>
            </a:r>
            <a:endParaRPr kumimoji="0" lang="en-US" altLang="en-US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8077" name="TextBox 20"/>
          <p:cNvSpPr txBox="1">
            <a:spLocks noChangeArrowheads="1"/>
          </p:cNvSpPr>
          <p:nvPr/>
        </p:nvSpPr>
        <p:spPr bwMode="auto">
          <a:xfrm>
            <a:off x="9220201" y="5257800"/>
            <a:ext cx="848309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(R=0,G=0)</a:t>
            </a:r>
          </a:p>
        </p:txBody>
      </p:sp>
    </p:spTree>
    <p:extLst>
      <p:ext uri="{BB962C8B-B14F-4D97-AF65-F5344CB8AC3E}">
        <p14:creationId xmlns:p14="http://schemas.microsoft.com/office/powerpoint/2010/main" val="183461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Color spaces: HSV</a:t>
            </a:r>
          </a:p>
        </p:txBody>
      </p:sp>
      <p:pic>
        <p:nvPicPr>
          <p:cNvPr id="8909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905000"/>
            <a:ext cx="4953000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2" name="TextBox 3"/>
          <p:cNvSpPr txBox="1">
            <a:spLocks noChangeArrowheads="1"/>
          </p:cNvSpPr>
          <p:nvPr/>
        </p:nvSpPr>
        <p:spPr bwMode="auto">
          <a:xfrm>
            <a:off x="2667001" y="1143001"/>
            <a:ext cx="3363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Intuitive color space</a:t>
            </a:r>
          </a:p>
        </p:txBody>
      </p:sp>
      <p:pic>
        <p:nvPicPr>
          <p:cNvPr id="89093" name="Picture 2" descr="C:\Users\Hoiem\Documents\Classes\Spring11 - Computer Vision\figs\color spaces\neighborhood6_hsv_v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991100"/>
            <a:ext cx="22860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4" name="Picture 3" descr="C:\Users\Hoiem\Documents\Classes\Spring11 - Computer Vision\figs\color spaces\neighborhood6_hsv_h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562100"/>
            <a:ext cx="22860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5" name="Picture 4" descr="C:\Users\Hoiem\Documents\Classes\Spring11 - Computer Vision\figs\color spaces\neighborhood6_hsv_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238500"/>
            <a:ext cx="22860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6" name="Picture 5" descr="C:\Users\Hoiem\Documents\Classes\Spring10 - Computer Vision\figs\nieghborhood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1"/>
            <a:ext cx="167640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7" name="TextBox 8"/>
          <p:cNvSpPr txBox="1">
            <a:spLocks noChangeArrowheads="1"/>
          </p:cNvSpPr>
          <p:nvPr/>
        </p:nvSpPr>
        <p:spPr bwMode="auto">
          <a:xfrm>
            <a:off x="9431339" y="2057400"/>
            <a:ext cx="825867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(S=1,V=1)</a:t>
            </a:r>
          </a:p>
        </p:txBody>
      </p:sp>
      <p:sp>
        <p:nvSpPr>
          <p:cNvPr id="89098" name="TextBox 9"/>
          <p:cNvSpPr txBox="1">
            <a:spLocks noChangeArrowheads="1"/>
          </p:cNvSpPr>
          <p:nvPr/>
        </p:nvSpPr>
        <p:spPr bwMode="auto">
          <a:xfrm>
            <a:off x="9472614" y="3733800"/>
            <a:ext cx="833883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(H=1,V=1)</a:t>
            </a:r>
          </a:p>
        </p:txBody>
      </p:sp>
      <p:sp>
        <p:nvSpPr>
          <p:cNvPr id="89099" name="TextBox 10"/>
          <p:cNvSpPr txBox="1">
            <a:spLocks noChangeArrowheads="1"/>
          </p:cNvSpPr>
          <p:nvPr/>
        </p:nvSpPr>
        <p:spPr bwMode="auto">
          <a:xfrm>
            <a:off x="9448801" y="5562600"/>
            <a:ext cx="833883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(H=1,S=0)</a:t>
            </a:r>
          </a:p>
        </p:txBody>
      </p:sp>
    </p:spTree>
    <p:extLst>
      <p:ext uri="{BB962C8B-B14F-4D97-AF65-F5344CB8AC3E}">
        <p14:creationId xmlns:p14="http://schemas.microsoft.com/office/powerpoint/2010/main" val="65473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Color spaces: YCbCr</a:t>
            </a:r>
          </a:p>
        </p:txBody>
      </p:sp>
      <p:pic>
        <p:nvPicPr>
          <p:cNvPr id="90115" name="Picture 3" descr="C:\Users\Hoiem\Documents\Classes\Spring11 - Computer Vision\figs\color spaces\neighborhood6_ycbcr_c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162300"/>
            <a:ext cx="22860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6" name="Picture 4" descr="C:\Users\Hoiem\Documents\Classes\Spring11 - Computer Vision\figs\color spaces\neighborhood6_ycbcr_c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838700"/>
            <a:ext cx="22860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7" name="Picture 5" descr="C:\Users\Hoiem\Documents\Classes\Spring11 - Computer Vision\figs\color spaces\neighborhood6_ycbcr_y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485900"/>
            <a:ext cx="22860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8" name="TextBox 7"/>
          <p:cNvSpPr txBox="1">
            <a:spLocks noChangeArrowheads="1"/>
          </p:cNvSpPr>
          <p:nvPr/>
        </p:nvSpPr>
        <p:spPr bwMode="auto">
          <a:xfrm>
            <a:off x="9431338" y="2057400"/>
            <a:ext cx="120097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(Cb=0.5,Cr=0.5)</a:t>
            </a:r>
          </a:p>
        </p:txBody>
      </p:sp>
      <p:sp>
        <p:nvSpPr>
          <p:cNvPr id="90119" name="TextBox 8"/>
          <p:cNvSpPr txBox="1">
            <a:spLocks noChangeArrowheads="1"/>
          </p:cNvSpPr>
          <p:nvPr/>
        </p:nvSpPr>
        <p:spPr bwMode="auto">
          <a:xfrm>
            <a:off x="9472613" y="3733800"/>
            <a:ext cx="1114408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(Y=0.5,Cr=0.5)</a:t>
            </a:r>
          </a:p>
        </p:txBody>
      </p:sp>
      <p:sp>
        <p:nvSpPr>
          <p:cNvPr id="90120" name="TextBox 9"/>
          <p:cNvSpPr txBox="1">
            <a:spLocks noChangeArrowheads="1"/>
          </p:cNvSpPr>
          <p:nvPr/>
        </p:nvSpPr>
        <p:spPr bwMode="auto">
          <a:xfrm>
            <a:off x="9448800" y="5410200"/>
            <a:ext cx="1107996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(Y=0.5,Cb=05)</a:t>
            </a:r>
          </a:p>
        </p:txBody>
      </p:sp>
      <p:pic>
        <p:nvPicPr>
          <p:cNvPr id="90121" name="Picture 5" descr="C:\Users\Hoiem\Documents\Classes\Spring10 - Computer Vision\figs\nieghborhood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1"/>
            <a:ext cx="167640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22" name="Picture 7" descr="http://upload.wikimedia.org/wikipedia/commons/thumb/5/53/YCbCr-CbCr_Y0.png/120px-YCbCr-CbCr_Y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0574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23" name="Picture 9" descr="http://upload.wikimedia.org/wikipedia/commons/thumb/9/91/YCbCr-CbCr_Y50.png/120px-YCbCr-CbCr_Y5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0574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24" name="Picture 11" descr="http://upload.wikimedia.org/wikipedia/commons/thumb/0/08/YCbCr-CbCr_Y100.png/120px-YCbCr-CbCr_Y100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648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25" name="TextBox 14"/>
          <p:cNvSpPr txBox="1">
            <a:spLocks noChangeArrowheads="1"/>
          </p:cNvSpPr>
          <p:nvPr/>
        </p:nvSpPr>
        <p:spPr bwMode="auto">
          <a:xfrm>
            <a:off x="2827338" y="1676401"/>
            <a:ext cx="7409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Y=0</a:t>
            </a:r>
          </a:p>
        </p:txBody>
      </p:sp>
      <p:sp>
        <p:nvSpPr>
          <p:cNvPr id="90126" name="TextBox 15"/>
          <p:cNvSpPr txBox="1">
            <a:spLocks noChangeArrowheads="1"/>
          </p:cNvSpPr>
          <p:nvPr/>
        </p:nvSpPr>
        <p:spPr bwMode="auto">
          <a:xfrm>
            <a:off x="4876801" y="1676401"/>
            <a:ext cx="9973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Y=0.5</a:t>
            </a:r>
          </a:p>
        </p:txBody>
      </p:sp>
      <p:sp>
        <p:nvSpPr>
          <p:cNvPr id="90127" name="TextBox 16"/>
          <p:cNvSpPr txBox="1">
            <a:spLocks noChangeArrowheads="1"/>
          </p:cNvSpPr>
          <p:nvPr/>
        </p:nvSpPr>
        <p:spPr bwMode="auto">
          <a:xfrm>
            <a:off x="3886200" y="4267201"/>
            <a:ext cx="7409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Y=1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209800" y="4038600"/>
            <a:ext cx="1752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129" name="TextBox 19"/>
          <p:cNvSpPr txBox="1">
            <a:spLocks noChangeArrowheads="1"/>
          </p:cNvSpPr>
          <p:nvPr/>
        </p:nvSpPr>
        <p:spPr bwMode="auto">
          <a:xfrm>
            <a:off x="2819401" y="4038601"/>
            <a:ext cx="5790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Cb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rot="5400000" flipH="1" flipV="1">
            <a:off x="1181894" y="2934494"/>
            <a:ext cx="1752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131" name="TextBox 22"/>
          <p:cNvSpPr txBox="1">
            <a:spLocks noChangeArrowheads="1"/>
          </p:cNvSpPr>
          <p:nvPr/>
        </p:nvSpPr>
        <p:spPr bwMode="auto">
          <a:xfrm>
            <a:off x="1628775" y="2819401"/>
            <a:ext cx="5100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</a:t>
            </a:r>
          </a:p>
        </p:txBody>
      </p:sp>
      <p:sp>
        <p:nvSpPr>
          <p:cNvPr id="90132" name="TextBox 23"/>
          <p:cNvSpPr txBox="1">
            <a:spLocks noChangeArrowheads="1"/>
          </p:cNvSpPr>
          <p:nvPr/>
        </p:nvSpPr>
        <p:spPr bwMode="auto">
          <a:xfrm>
            <a:off x="2133600" y="838201"/>
            <a:ext cx="457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Fast to compute, good for compression, used by TV</a:t>
            </a:r>
          </a:p>
        </p:txBody>
      </p:sp>
    </p:spTree>
    <p:extLst>
      <p:ext uri="{BB962C8B-B14F-4D97-AF65-F5344CB8AC3E}">
        <p14:creationId xmlns:p14="http://schemas.microsoft.com/office/powerpoint/2010/main" val="281437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Color spaces: L*a*b*</a:t>
            </a:r>
          </a:p>
        </p:txBody>
      </p:sp>
      <p:sp>
        <p:nvSpPr>
          <p:cNvPr id="91139" name="TextBox 4"/>
          <p:cNvSpPr txBox="1">
            <a:spLocks noChangeArrowheads="1"/>
          </p:cNvSpPr>
          <p:nvPr/>
        </p:nvSpPr>
        <p:spPr bwMode="auto">
          <a:xfrm>
            <a:off x="2971801" y="990601"/>
            <a:ext cx="5783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“Perceptually uniform”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*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color space</a:t>
            </a:r>
          </a:p>
        </p:txBody>
      </p:sp>
      <p:pic>
        <p:nvPicPr>
          <p:cNvPr id="9114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1"/>
            <a:ext cx="373380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1" name="Picture 1" descr="C:\Users\Hoiem\Documents\Classes\Spring11 - Computer Vision\figs\color spaces\neighborhood6_lab_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991100"/>
            <a:ext cx="22860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2" name="Picture 2" descr="C:\Users\Hoiem\Documents\Classes\Spring11 - Computer Vision\figs\color spaces\neighborhood6_lab_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652589"/>
            <a:ext cx="2286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3" name="Picture 3" descr="C:\Users\Hoiem\Documents\Classes\Spring11 - Computer Vision\figs\color spaces\neighborhood6_lab_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328989"/>
            <a:ext cx="2286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4" name="Picture 5" descr="C:\Users\Hoiem\Documents\Classes\Spring10 - Computer Vision\figs\nieghborhood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1"/>
            <a:ext cx="167640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5" name="TextBox 8"/>
          <p:cNvSpPr txBox="1">
            <a:spLocks noChangeArrowheads="1"/>
          </p:cNvSpPr>
          <p:nvPr/>
        </p:nvSpPr>
        <p:spPr bwMode="auto">
          <a:xfrm>
            <a:off x="9431339" y="2057400"/>
            <a:ext cx="793807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(a=0,b=0)</a:t>
            </a:r>
          </a:p>
        </p:txBody>
      </p:sp>
      <p:sp>
        <p:nvSpPr>
          <p:cNvPr id="91146" name="TextBox 9"/>
          <p:cNvSpPr txBox="1">
            <a:spLocks noChangeArrowheads="1"/>
          </p:cNvSpPr>
          <p:nvPr/>
        </p:nvSpPr>
        <p:spPr bwMode="auto">
          <a:xfrm>
            <a:off x="9472614" y="3733800"/>
            <a:ext cx="872355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(L=65,b=0)</a:t>
            </a:r>
          </a:p>
        </p:txBody>
      </p:sp>
      <p:sp>
        <p:nvSpPr>
          <p:cNvPr id="91147" name="TextBox 10"/>
          <p:cNvSpPr txBox="1">
            <a:spLocks noChangeArrowheads="1"/>
          </p:cNvSpPr>
          <p:nvPr/>
        </p:nvSpPr>
        <p:spPr bwMode="auto">
          <a:xfrm>
            <a:off x="9448801" y="5562600"/>
            <a:ext cx="872355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(L=65,a=0)</a:t>
            </a:r>
          </a:p>
        </p:txBody>
      </p:sp>
    </p:spTree>
    <p:extLst>
      <p:ext uri="{BB962C8B-B14F-4D97-AF65-F5344CB8AC3E}">
        <p14:creationId xmlns:p14="http://schemas.microsoft.com/office/powerpoint/2010/main" val="210159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971800"/>
            <a:ext cx="8229600" cy="9144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If you had to choose, would you rather go without luminance or chrominance?</a:t>
            </a:r>
          </a:p>
        </p:txBody>
      </p:sp>
    </p:spTree>
    <p:extLst>
      <p:ext uri="{BB962C8B-B14F-4D97-AF65-F5344CB8AC3E}">
        <p14:creationId xmlns:p14="http://schemas.microsoft.com/office/powerpoint/2010/main" val="400976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Eye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4648200"/>
            <a:ext cx="7772400" cy="1524000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/>
              <a:t>The human eye is a camera!</a:t>
            </a:r>
          </a:p>
          <a:p>
            <a:pPr lvl="1"/>
            <a:r>
              <a:rPr lang="en-US" altLang="en-US" b="1"/>
              <a:t>Iris</a:t>
            </a:r>
            <a:r>
              <a:rPr lang="en-US" altLang="en-US"/>
              <a:t> - </a:t>
            </a:r>
            <a:r>
              <a:rPr lang="en-US" altLang="en-US" sz="1800"/>
              <a:t>colored annulus with radial muscles</a:t>
            </a:r>
          </a:p>
          <a:p>
            <a:pPr lvl="1"/>
            <a:r>
              <a:rPr lang="en-US" altLang="en-US" b="1"/>
              <a:t>Pupil</a:t>
            </a:r>
            <a:r>
              <a:rPr lang="en-US" altLang="en-US"/>
              <a:t> - </a:t>
            </a:r>
            <a:r>
              <a:rPr lang="en-US" altLang="en-US" sz="1800"/>
              <a:t>the hole (aperture) whose size is controlled by the iris</a:t>
            </a:r>
          </a:p>
          <a:p>
            <a:pPr lvl="1"/>
            <a:r>
              <a:rPr lang="en-US" altLang="en-US" sz="1800"/>
              <a:t>What’s the “film”?</a:t>
            </a:r>
          </a:p>
        </p:txBody>
      </p:sp>
      <p:pic>
        <p:nvPicPr>
          <p:cNvPr id="55300" name="Picture 4" descr="humaney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588" y="1066800"/>
            <a:ext cx="5484812" cy="327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7381" name="Rectangle 5"/>
          <p:cNvSpPr>
            <a:spLocks noChangeArrowheads="1"/>
          </p:cNvSpPr>
          <p:nvPr/>
        </p:nvSpPr>
        <p:spPr bwMode="auto">
          <a:xfrm>
            <a:off x="2209800" y="6096000"/>
            <a:ext cx="7772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2"/>
            <a:r>
              <a:rPr lang="en-US" altLang="en-US" sz="1600">
                <a:solidFill>
                  <a:prstClr val="black"/>
                </a:solidFill>
              </a:rPr>
              <a:t>photoreceptor cells (rods and cones) in the </a:t>
            </a:r>
            <a:r>
              <a:rPr lang="en-US" altLang="en-US" sz="1600" b="1">
                <a:solidFill>
                  <a:prstClr val="black"/>
                </a:solidFill>
              </a:rPr>
              <a:t>retina</a:t>
            </a:r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9067800" y="6583364"/>
            <a:ext cx="1536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prstClr val="black"/>
                </a:solidFill>
              </a:rPr>
              <a:t>Slide by Steve Seitz</a:t>
            </a:r>
          </a:p>
        </p:txBody>
      </p:sp>
    </p:spTree>
    <p:extLst>
      <p:ext uri="{BB962C8B-B14F-4D97-AF65-F5344CB8AC3E}">
        <p14:creationId xmlns:p14="http://schemas.microsoft.com/office/powerpoint/2010/main" val="242799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solidFill>
            <a:srgbClr val="CB6B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971800"/>
            <a:ext cx="8229600" cy="9144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FF4A7E"/>
                </a:solidFill>
              </a:rPr>
              <a:t>If you had to choose, would you rather go without </a:t>
            </a:r>
            <a:r>
              <a:rPr lang="en-US" dirty="0">
                <a:solidFill>
                  <a:srgbClr val="32000C"/>
                </a:solidFill>
              </a:rPr>
              <a:t>luminance</a:t>
            </a:r>
            <a:r>
              <a:rPr lang="en-US" dirty="0">
                <a:solidFill>
                  <a:srgbClr val="FF4A7E"/>
                </a:solidFill>
              </a:rPr>
              <a:t> or chrominance?</a:t>
            </a:r>
          </a:p>
        </p:txBody>
      </p:sp>
    </p:spTree>
    <p:extLst>
      <p:ext uri="{BB962C8B-B14F-4D97-AF65-F5344CB8AC3E}">
        <p14:creationId xmlns:p14="http://schemas.microsoft.com/office/powerpoint/2010/main" val="296765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Most information in intensity</a:t>
            </a:r>
          </a:p>
        </p:txBody>
      </p:sp>
      <p:pic>
        <p:nvPicPr>
          <p:cNvPr id="94211" name="Picture 2" descr="C:\Documents and Settings\Derek Hoiem\My Documents\Classes\Spring09 - Visual Scene Understanding\material\figs\neighborhood6_a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1" y="1600200"/>
            <a:ext cx="601821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Box 4"/>
          <p:cNvSpPr txBox="1">
            <a:spLocks noChangeArrowheads="1"/>
          </p:cNvSpPr>
          <p:nvPr/>
        </p:nvSpPr>
        <p:spPr bwMode="auto">
          <a:xfrm>
            <a:off x="3648076" y="5943601"/>
            <a:ext cx="39934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Only color shown – constant intensity</a:t>
            </a:r>
          </a:p>
        </p:txBody>
      </p:sp>
    </p:spTree>
    <p:extLst>
      <p:ext uri="{BB962C8B-B14F-4D97-AF65-F5344CB8AC3E}">
        <p14:creationId xmlns:p14="http://schemas.microsoft.com/office/powerpoint/2010/main" val="393470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Most information in intensity</a:t>
            </a:r>
          </a:p>
        </p:txBody>
      </p:sp>
      <p:sp>
        <p:nvSpPr>
          <p:cNvPr id="30723" name="TextBox 4"/>
          <p:cNvSpPr txBox="1">
            <a:spLocks noChangeArrowheads="1"/>
          </p:cNvSpPr>
          <p:nvPr/>
        </p:nvSpPr>
        <p:spPr bwMode="auto">
          <a:xfrm>
            <a:off x="3581401" y="6019801"/>
            <a:ext cx="39934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Only intensity shown – constant color</a:t>
            </a:r>
          </a:p>
        </p:txBody>
      </p:sp>
      <p:pic>
        <p:nvPicPr>
          <p:cNvPr id="95236" name="Picture 2" descr="C:\Documents and Settings\Derek Hoiem\My Documents\Classes\Spring09 - Visual Scene Understanding\material\figs\neighborhood6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600200"/>
            <a:ext cx="6019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51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Most information in intensity</a:t>
            </a: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4876800" y="6096001"/>
            <a:ext cx="16722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Original image</a:t>
            </a:r>
          </a:p>
        </p:txBody>
      </p:sp>
      <p:pic>
        <p:nvPicPr>
          <p:cNvPr id="96260" name="Picture 2" descr="C:\Documents and Settings\Derek Hoiem\My Documents\Classes\Spring09 - Visual Scene Understanding\material\figs\nieghborhood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600200"/>
            <a:ext cx="6019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63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Back to grayscale intensity</a:t>
            </a:r>
          </a:p>
        </p:txBody>
      </p:sp>
      <p:pic>
        <p:nvPicPr>
          <p:cNvPr id="97283" name="Picture 2" descr="C:\Documents and Settings\Derek Hoiem\My Documents\Classes\Spring09 - Visual Scene Understanding\material\figs\neighborhood6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066800"/>
            <a:ext cx="6465888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45" t="16000" r="37778" b="47556"/>
          <a:stretch>
            <a:fillRect/>
          </a:stretch>
        </p:blipFill>
        <p:spPr bwMode="auto">
          <a:xfrm>
            <a:off x="4267200" y="3276600"/>
            <a:ext cx="3124200" cy="3124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/>
          <p:cNvCxnSpPr/>
          <p:nvPr/>
        </p:nvCxnSpPr>
        <p:spPr>
          <a:xfrm rot="16200000" flipH="1">
            <a:off x="2171700" y="4305300"/>
            <a:ext cx="3657600" cy="5334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703638" y="2528888"/>
            <a:ext cx="228600" cy="228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962400" y="2514600"/>
            <a:ext cx="3429000" cy="762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029200" y="4038600"/>
            <a:ext cx="1524000" cy="16002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486400" y="990600"/>
          <a:ext cx="4889500" cy="2095500"/>
        </p:xfrm>
        <a:graphic>
          <a:graphicData uri="http://schemas.openxmlformats.org/drawingml/2006/table">
            <a:tbl>
              <a:tblPr/>
              <a:tblGrid>
                <a:gridCol w="44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0.71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cxnSp>
        <p:nvCxnSpPr>
          <p:cNvPr id="15" name="Straight Connector 14"/>
          <p:cNvCxnSpPr/>
          <p:nvPr/>
        </p:nvCxnSpPr>
        <p:spPr>
          <a:xfrm rot="5400000" flipH="1" flipV="1">
            <a:off x="3733800" y="2286000"/>
            <a:ext cx="3048000" cy="457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6553200" y="3124200"/>
            <a:ext cx="3810000" cy="25146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77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Wrap up: Why do we care about cameras vs eyes?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3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60" y="228600"/>
            <a:ext cx="12086080" cy="634519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4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441" y="1328444"/>
            <a:ext cx="8907118" cy="4201111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635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704" y="228600"/>
            <a:ext cx="8716591" cy="6344535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309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driving system with human level eyesight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912157"/>
            <a:ext cx="7988337" cy="55145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010400" y="6424483"/>
            <a:ext cx="50129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https://www.youtube.com/watch?v=5fvsItXYgzk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50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9525000" cy="1066800"/>
          </a:xfrm>
        </p:spPr>
        <p:txBody>
          <a:bodyPr/>
          <a:lstStyle/>
          <a:p>
            <a:r>
              <a:rPr lang="en-US" dirty="0"/>
              <a:t>Why do we care about human vision in this class?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981200" y="1371601"/>
            <a:ext cx="8229600" cy="47545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dirty="0">
                <a:solidFill>
                  <a:prstClr val="black"/>
                </a:solidFill>
              </a:rPr>
              <a:t>We don’t, necessarily.</a:t>
            </a:r>
          </a:p>
          <a:p>
            <a:pPr lvl="1" eaLnBrk="1" hangingPunct="1"/>
            <a:endParaRPr lang="en-US" dirty="0">
              <a:solidFill>
                <a:prstClr val="black"/>
              </a:solidFill>
            </a:endParaRPr>
          </a:p>
          <a:p>
            <a:pPr lvl="1" eaLnBrk="1" hangingPunct="1"/>
            <a:endParaRPr lang="en-US" dirty="0">
              <a:solidFill>
                <a:prstClr val="black"/>
              </a:solidFill>
            </a:endParaRPr>
          </a:p>
          <a:p>
            <a:pPr eaLnBrk="1" hangingPunct="1"/>
            <a:endParaRPr lang="en-US" dirty="0">
              <a:solidFill>
                <a:prstClr val="black"/>
              </a:solidFill>
            </a:endParaRPr>
          </a:p>
          <a:p>
            <a:pPr eaLnBrk="1" hangingPunct="1"/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47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48068-4412-74B2-B1A1-F90D0C0D7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F72D5-FB89-A5F9-34EA-2373CDCC2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B1B405-FEB6-F5B5-9916-2F330822C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304" y="0"/>
            <a:ext cx="8775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0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1b0zZUpVtJkSTUFx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2713" y="1"/>
            <a:ext cx="3858287" cy="6858000"/>
          </a:xfrm>
        </p:spPr>
      </p:pic>
      <p:sp>
        <p:nvSpPr>
          <p:cNvPr id="5" name="Rectangle 4"/>
          <p:cNvSpPr/>
          <p:nvPr/>
        </p:nvSpPr>
        <p:spPr>
          <a:xfrm>
            <a:off x="8027504" y="6569886"/>
            <a:ext cx="4191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https://twitter.com/JordanTeslaTech/status/1418413307862585344</a:t>
            </a:r>
          </a:p>
        </p:txBody>
      </p:sp>
    </p:spTree>
    <p:extLst>
      <p:ext uri="{BB962C8B-B14F-4D97-AF65-F5344CB8AC3E}">
        <p14:creationId xmlns:p14="http://schemas.microsoft.com/office/powerpoint/2010/main" val="347062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dditsave.com_you_think_ice_cream_truck_stop_signs_are_a_problem-jrcz5zoa8537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24532" y="48390"/>
            <a:ext cx="3742936" cy="6806297"/>
          </a:xfrm>
        </p:spPr>
      </p:pic>
      <p:sp>
        <p:nvSpPr>
          <p:cNvPr id="5" name="Rectangle 4"/>
          <p:cNvSpPr/>
          <p:nvPr/>
        </p:nvSpPr>
        <p:spPr>
          <a:xfrm>
            <a:off x="8640417" y="6390670"/>
            <a:ext cx="3581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https://www.reddit.com/r/teslamotors/comments/nrs8kf/you_think_ice_cream_truck_stop_signs_are_a_problem/</a:t>
            </a:r>
          </a:p>
        </p:txBody>
      </p:sp>
    </p:spTree>
    <p:extLst>
      <p:ext uri="{BB962C8B-B14F-4D97-AF65-F5344CB8AC3E}">
        <p14:creationId xmlns:p14="http://schemas.microsoft.com/office/powerpoint/2010/main" val="218393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the whole, cameras </a:t>
            </a:r>
            <a:r>
              <a:rPr lang="en-US" i="1" dirty="0"/>
              <a:t>are</a:t>
            </a:r>
            <a:r>
              <a:rPr lang="en-US" dirty="0"/>
              <a:t> a reasonable analogy for eyes. They do capture sufficient information for safe driving 99.9% of the time.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34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566" y="152400"/>
            <a:ext cx="10310867" cy="604001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024680" y="6553200"/>
            <a:ext cx="318388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https://www.youtube.com/watch?v=s1eTBMYEs-Y</a:t>
            </a:r>
          </a:p>
        </p:txBody>
      </p:sp>
    </p:spTree>
    <p:extLst>
      <p:ext uri="{BB962C8B-B14F-4D97-AF65-F5344CB8AC3E}">
        <p14:creationId xmlns:p14="http://schemas.microsoft.com/office/powerpoint/2010/main" val="132499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the whole, cameras </a:t>
            </a:r>
            <a:r>
              <a:rPr lang="en-US" i="1" dirty="0"/>
              <a:t>are</a:t>
            </a:r>
            <a:r>
              <a:rPr lang="en-US" dirty="0"/>
              <a:t> a reasonable analogy for eyes. They do capture sufficient information for safe driving 99.9% of the time.</a:t>
            </a:r>
          </a:p>
          <a:p>
            <a:pPr lvl="1"/>
            <a:r>
              <a:rPr lang="en-US" dirty="0"/>
              <a:t>Imagine remote controlling a vehicle based on a camera feed.</a:t>
            </a:r>
          </a:p>
          <a:p>
            <a:r>
              <a:rPr lang="en-US" i="1" dirty="0"/>
              <a:t>But</a:t>
            </a:r>
            <a:r>
              <a:rPr lang="en-US" dirty="0"/>
              <a:t> the computer vision and machine learning methods that interpret the camera images </a:t>
            </a:r>
            <a:r>
              <a:rPr lang="en-US" i="1" dirty="0"/>
              <a:t>are not</a:t>
            </a:r>
            <a:r>
              <a:rPr lang="en-US" dirty="0"/>
              <a:t> yet a reasonable analogy for the human brain.</a:t>
            </a:r>
          </a:p>
          <a:p>
            <a:r>
              <a:rPr lang="en-US" i="1" dirty="0"/>
              <a:t>And </a:t>
            </a:r>
            <a:r>
              <a:rPr lang="en-US" dirty="0"/>
              <a:t> there are outlier cases where humans must do more than just passively perceive from a single fixed viewpoint.</a:t>
            </a:r>
            <a:endParaRPr lang="en-US" i="1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93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Next: Interest points and corners</a:t>
            </a:r>
          </a:p>
        </p:txBody>
      </p:sp>
      <p:sp>
        <p:nvSpPr>
          <p:cNvPr id="788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924800" y="6550026"/>
            <a:ext cx="274320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panose="020B0604020202020204" pitchFamily="34" charset="0"/>
              </a:rPr>
              <a:t>Slides: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panose="020B0604020202020204" pitchFamily="34" charset="0"/>
              </a:rPr>
              <a:t>Hoiem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panose="020B0604020202020204" pitchFamily="34" charset="0"/>
              </a:rPr>
              <a:t>Efros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panose="020B0604020202020204" pitchFamily="34" charset="0"/>
              </a:rPr>
              <a:t>, and others</a:t>
            </a:r>
          </a:p>
        </p:txBody>
      </p:sp>
    </p:spTree>
    <p:extLst>
      <p:ext uri="{BB962C8B-B14F-4D97-AF65-F5344CB8AC3E}">
        <p14:creationId xmlns:p14="http://schemas.microsoft.com/office/powerpoint/2010/main" val="222508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Ornithopters</a:t>
            </a:r>
            <a:endParaRPr lang="en-US" dirty="0"/>
          </a:p>
        </p:txBody>
      </p:sp>
      <p:pic>
        <p:nvPicPr>
          <p:cNvPr id="128004" name="Picture 4" descr="https://upload.wikimedia.org/wikipedia/commons/0/0e/Edward_Frost_ornithop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390775"/>
            <a:ext cx="3238500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06" name="Picture 6" descr="https://upload.wikimedia.org/wikipedia/commons/5/50/Leonardo_da_Vinci_helicopter_and_lifting_win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68"/>
          <a:stretch/>
        </p:blipFill>
        <p:spPr bwMode="auto">
          <a:xfrm>
            <a:off x="2133600" y="2667001"/>
            <a:ext cx="3467100" cy="220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70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1981200" y="1371601"/>
            <a:ext cx="8229600" cy="47545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dirty="0">
                <a:solidFill>
                  <a:prstClr val="black"/>
                </a:solidFill>
              </a:rPr>
              <a:t>We don’t, necessarily.</a:t>
            </a:r>
          </a:p>
          <a:p>
            <a:pPr eaLnBrk="1" hangingPunct="1"/>
            <a:r>
              <a:rPr lang="en-US" dirty="0">
                <a:solidFill>
                  <a:prstClr val="black"/>
                </a:solidFill>
              </a:rPr>
              <a:t>But cameras necessarily imitate the frequency response of the human eye, so we should know that much.</a:t>
            </a:r>
          </a:p>
          <a:p>
            <a:pPr eaLnBrk="1" hangingPunct="1"/>
            <a:r>
              <a:rPr lang="en-US" dirty="0">
                <a:solidFill>
                  <a:prstClr val="black"/>
                </a:solidFill>
              </a:rPr>
              <a:t>Also, computer vision probably wouldn’t get as much scrutiny if biological vision (especially human vision) hadn’t proved that it was possible to make important judgements from 2D images.</a:t>
            </a:r>
          </a:p>
          <a:p>
            <a:pPr lvl="1" eaLnBrk="1" hangingPunct="1"/>
            <a:endParaRPr lang="en-US" dirty="0">
              <a:solidFill>
                <a:prstClr val="black"/>
              </a:solidFill>
            </a:endParaRPr>
          </a:p>
          <a:p>
            <a:pPr lvl="1" eaLnBrk="1" hangingPunct="1"/>
            <a:endParaRPr lang="en-US" dirty="0">
              <a:solidFill>
                <a:prstClr val="black"/>
              </a:solidFill>
            </a:endParaRPr>
          </a:p>
          <a:p>
            <a:pPr eaLnBrk="1" hangingPunct="1"/>
            <a:endParaRPr lang="en-US" dirty="0">
              <a:solidFill>
                <a:prstClr val="black"/>
              </a:solidFill>
            </a:endParaRPr>
          </a:p>
          <a:p>
            <a:pPr eaLnBrk="1" hangingPunct="1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442ACD5-774E-D517-D885-7326AA868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28600"/>
            <a:ext cx="9525000" cy="1066800"/>
          </a:xfrm>
        </p:spPr>
        <p:txBody>
          <a:bodyPr/>
          <a:lstStyle/>
          <a:p>
            <a:r>
              <a:rPr lang="en-US" dirty="0"/>
              <a:t>Why do we care about human vision in this class?</a:t>
            </a:r>
          </a:p>
        </p:txBody>
      </p:sp>
    </p:spTree>
    <p:extLst>
      <p:ext uri="{BB962C8B-B14F-4D97-AF65-F5344CB8AC3E}">
        <p14:creationId xmlns:p14="http://schemas.microsoft.com/office/powerpoint/2010/main" val="168508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22528</TotalTime>
  <Words>2303</Words>
  <Application>Microsoft Office PowerPoint</Application>
  <PresentationFormat>Widescreen</PresentationFormat>
  <Paragraphs>773</Paragraphs>
  <Slides>76</Slides>
  <Notes>16</Notes>
  <HiddenSlides>7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4" baseType="lpstr">
      <vt:lpstr>Arial</vt:lpstr>
      <vt:lpstr>Calibri</vt:lpstr>
      <vt:lpstr>Cambria Math</vt:lpstr>
      <vt:lpstr>EngraversGothic BT Regular</vt:lpstr>
      <vt:lpstr>Helvetica</vt:lpstr>
      <vt:lpstr>Symbol</vt:lpstr>
      <vt:lpstr>Times</vt:lpstr>
      <vt:lpstr>Office Theme</vt:lpstr>
      <vt:lpstr>PowerPoint Presentation</vt:lpstr>
      <vt:lpstr>PowerPoint Presentation</vt:lpstr>
      <vt:lpstr>Recap of Light and Cameras</vt:lpstr>
      <vt:lpstr>PowerPoint Presentation</vt:lpstr>
      <vt:lpstr>This lecture</vt:lpstr>
      <vt:lpstr>The Eye</vt:lpstr>
      <vt:lpstr>Why do we care about human vision in this class?</vt:lpstr>
      <vt:lpstr>Ornithopters</vt:lpstr>
      <vt:lpstr>Why do we care about human vision in this class?</vt:lpstr>
      <vt:lpstr>Does computer vision “understand” images?</vt:lpstr>
      <vt:lpstr>The Spectrum of Biological Inspiration</vt:lpstr>
      <vt:lpstr>PowerPoint Presentation</vt:lpstr>
      <vt:lpstr>PowerPoint Presentation</vt:lpstr>
      <vt:lpstr>PowerPoint Presentation</vt:lpstr>
      <vt:lpstr>PowerPoint Presentation</vt:lpstr>
      <vt:lpstr>The Retina</vt:lpstr>
      <vt:lpstr>Retina up-close</vt:lpstr>
      <vt:lpstr>PowerPoint Presentation</vt:lpstr>
      <vt:lpstr>Rod / Cone sensitivity</vt:lpstr>
      <vt:lpstr>Camera Gamma Curve</vt:lpstr>
      <vt:lpstr>PowerPoint Presentation</vt:lpstr>
      <vt:lpstr>PowerPoint Presentation</vt:lpstr>
      <vt:lpstr>Eye Movements</vt:lpstr>
      <vt:lpstr>Slow mo guys – Saccades</vt:lpstr>
      <vt:lpstr>Electromagnetic Spectrum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Impossible Colors</vt:lpstr>
      <vt:lpstr>Tetrachromacy</vt:lpstr>
      <vt:lpstr>PowerPoint Presentation</vt:lpstr>
      <vt:lpstr>More Spectra</vt:lpstr>
      <vt:lpstr>Multispectral / Hyperspectral Imaging</vt:lpstr>
      <vt:lpstr>PowerPoint Presentation</vt:lpstr>
      <vt:lpstr>PowerPoint Presentation</vt:lpstr>
      <vt:lpstr>PowerPoint Presentation</vt:lpstr>
      <vt:lpstr>PowerPoint Presentation</vt:lpstr>
      <vt:lpstr>Cameras don’t faithfully capture color.  RGB don’t correspond to particular wavelengths.</vt:lpstr>
      <vt:lpstr>Color can be ambiguous</vt:lpstr>
      <vt:lpstr>Color can be ambiguous</vt:lpstr>
      <vt:lpstr>PowerPoint Presentation</vt:lpstr>
      <vt:lpstr>PowerPoint Presentation</vt:lpstr>
      <vt:lpstr>Color Sensing in Camera (RGB)</vt:lpstr>
      <vt:lpstr>Practical Color Sensing: Bayer Grid</vt:lpstr>
      <vt:lpstr>Color Image</vt:lpstr>
      <vt:lpstr>Images in Python</vt:lpstr>
      <vt:lpstr>Color spaces</vt:lpstr>
      <vt:lpstr>Color spaces: RGB</vt:lpstr>
      <vt:lpstr>Color spaces: HSV</vt:lpstr>
      <vt:lpstr>Color spaces: YCbCr</vt:lpstr>
      <vt:lpstr>Color spaces: L*a*b*</vt:lpstr>
      <vt:lpstr>If you had to choose, would you rather go without luminance or chrominance?</vt:lpstr>
      <vt:lpstr>If you had to choose, would you rather go without luminance or chrominance?</vt:lpstr>
      <vt:lpstr>Most information in intensity</vt:lpstr>
      <vt:lpstr>Most information in intensity</vt:lpstr>
      <vt:lpstr>Most information in intensity</vt:lpstr>
      <vt:lpstr>Back to grayscale intensity</vt:lpstr>
      <vt:lpstr>Wrap up: Why do we care about cameras vs eyes?</vt:lpstr>
      <vt:lpstr>PowerPoint Presentation</vt:lpstr>
      <vt:lpstr>PowerPoint Presentation</vt:lpstr>
      <vt:lpstr>PowerPoint Presentation</vt:lpstr>
      <vt:lpstr>Another driving system with human level eyesight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Next: Interest points and corners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Derek Hoiem</dc:creator>
  <cp:lastModifiedBy>Hays, James H</cp:lastModifiedBy>
  <cp:revision>168</cp:revision>
  <dcterms:created xsi:type="dcterms:W3CDTF">2009-12-16T02:55:56Z</dcterms:created>
  <dcterms:modified xsi:type="dcterms:W3CDTF">2026-01-28T20:19:36Z</dcterms:modified>
</cp:coreProperties>
</file>