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9" r:id="rId2"/>
    <p:sldMasterId id="2147483752" r:id="rId3"/>
    <p:sldMasterId id="2147483764" r:id="rId4"/>
    <p:sldMasterId id="2147483776" r:id="rId5"/>
  </p:sldMasterIdLst>
  <p:notesMasterIdLst>
    <p:notesMasterId r:id="rId96"/>
  </p:notesMasterIdLst>
  <p:handoutMasterIdLst>
    <p:handoutMasterId r:id="rId97"/>
  </p:handoutMasterIdLst>
  <p:sldIdLst>
    <p:sldId id="437" r:id="rId6"/>
    <p:sldId id="438" r:id="rId7"/>
    <p:sldId id="439" r:id="rId8"/>
    <p:sldId id="351" r:id="rId9"/>
    <p:sldId id="502" r:id="rId10"/>
    <p:sldId id="725" r:id="rId11"/>
    <p:sldId id="513" r:id="rId12"/>
    <p:sldId id="733" r:id="rId13"/>
    <p:sldId id="734" r:id="rId14"/>
    <p:sldId id="724" r:id="rId15"/>
    <p:sldId id="505" r:id="rId16"/>
    <p:sldId id="722" r:id="rId17"/>
    <p:sldId id="742" r:id="rId18"/>
    <p:sldId id="743" r:id="rId19"/>
    <p:sldId id="756" r:id="rId20"/>
    <p:sldId id="509" r:id="rId21"/>
    <p:sldId id="510" r:id="rId22"/>
    <p:sldId id="512" r:id="rId23"/>
    <p:sldId id="511" r:id="rId24"/>
    <p:sldId id="441" r:id="rId25"/>
    <p:sldId id="444" r:id="rId26"/>
    <p:sldId id="445" r:id="rId27"/>
    <p:sldId id="446" r:id="rId28"/>
    <p:sldId id="447" r:id="rId29"/>
    <p:sldId id="448" r:id="rId30"/>
    <p:sldId id="449" r:id="rId31"/>
    <p:sldId id="450" r:id="rId32"/>
    <p:sldId id="451" r:id="rId33"/>
    <p:sldId id="452" r:id="rId34"/>
    <p:sldId id="453" r:id="rId35"/>
    <p:sldId id="454" r:id="rId36"/>
    <p:sldId id="455" r:id="rId37"/>
    <p:sldId id="456" r:id="rId38"/>
    <p:sldId id="457" r:id="rId39"/>
    <p:sldId id="458" r:id="rId40"/>
    <p:sldId id="459" r:id="rId41"/>
    <p:sldId id="460" r:id="rId42"/>
    <p:sldId id="461" r:id="rId43"/>
    <p:sldId id="462" r:id="rId44"/>
    <p:sldId id="463" r:id="rId45"/>
    <p:sldId id="737" r:id="rId46"/>
    <p:sldId id="464" r:id="rId47"/>
    <p:sldId id="465" r:id="rId48"/>
    <p:sldId id="467" r:id="rId49"/>
    <p:sldId id="468" r:id="rId50"/>
    <p:sldId id="469" r:id="rId51"/>
    <p:sldId id="470" r:id="rId52"/>
    <p:sldId id="471" r:id="rId53"/>
    <p:sldId id="472" r:id="rId54"/>
    <p:sldId id="473" r:id="rId55"/>
    <p:sldId id="474" r:id="rId56"/>
    <p:sldId id="475" r:id="rId57"/>
    <p:sldId id="476" r:id="rId58"/>
    <p:sldId id="757" r:id="rId59"/>
    <p:sldId id="738" r:id="rId60"/>
    <p:sldId id="739" r:id="rId61"/>
    <p:sldId id="740" r:id="rId62"/>
    <p:sldId id="477" r:id="rId63"/>
    <p:sldId id="750" r:id="rId64"/>
    <p:sldId id="478" r:id="rId65"/>
    <p:sldId id="479" r:id="rId66"/>
    <p:sldId id="480" r:id="rId67"/>
    <p:sldId id="481" r:id="rId68"/>
    <p:sldId id="482" r:id="rId69"/>
    <p:sldId id="483" r:id="rId70"/>
    <p:sldId id="484" r:id="rId71"/>
    <p:sldId id="723" r:id="rId72"/>
    <p:sldId id="744" r:id="rId73"/>
    <p:sldId id="751" r:id="rId74"/>
    <p:sldId id="752" r:id="rId75"/>
    <p:sldId id="726" r:id="rId76"/>
    <p:sldId id="727" r:id="rId77"/>
    <p:sldId id="749" r:id="rId78"/>
    <p:sldId id="729" r:id="rId79"/>
    <p:sldId id="730" r:id="rId80"/>
    <p:sldId id="731" r:id="rId81"/>
    <p:sldId id="732" r:id="rId82"/>
    <p:sldId id="735" r:id="rId83"/>
    <p:sldId id="736" r:id="rId84"/>
    <p:sldId id="753" r:id="rId85"/>
    <p:sldId id="746" r:id="rId86"/>
    <p:sldId id="488" r:id="rId87"/>
    <p:sldId id="489" r:id="rId88"/>
    <p:sldId id="490" r:id="rId89"/>
    <p:sldId id="491" r:id="rId90"/>
    <p:sldId id="405" r:id="rId91"/>
    <p:sldId id="747" r:id="rId92"/>
    <p:sldId id="754" r:id="rId93"/>
    <p:sldId id="755" r:id="rId94"/>
    <p:sldId id="745" r:id="rId95"/>
  </p:sldIdLst>
  <p:sldSz cx="12192000" cy="6858000"/>
  <p:notesSz cx="9144000" cy="6858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E9EDF4"/>
    <a:srgbClr val="0AA676"/>
    <a:srgbClr val="32000C"/>
    <a:srgbClr val="CB6B30"/>
    <a:srgbClr val="E36243"/>
    <a:srgbClr val="FF4A7E"/>
    <a:srgbClr val="0B0B0B"/>
    <a:srgbClr val="234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98" autoAdjust="0"/>
    <p:restoredTop sz="80109" autoAdjust="0"/>
  </p:normalViewPr>
  <p:slideViewPr>
    <p:cSldViewPr>
      <p:cViewPr varScale="1">
        <p:scale>
          <a:sx n="74" d="100"/>
          <a:sy n="74" d="100"/>
        </p:scale>
        <p:origin x="588" y="48"/>
      </p:cViewPr>
      <p:guideLst>
        <p:guide orient="horz"/>
        <p:guide/>
      </p:guideLst>
    </p:cSldViewPr>
  </p:slideViewPr>
  <p:notesTextViewPr>
    <p:cViewPr>
      <p:scale>
        <a:sx n="100" d="100"/>
        <a:sy n="100" d="100"/>
      </p:scale>
      <p:origin x="0" y="0"/>
    </p:cViewPr>
  </p:notesTextViewPr>
  <p:sorterViewPr>
    <p:cViewPr>
      <p:scale>
        <a:sx n="66" d="100"/>
        <a:sy n="66" d="100"/>
      </p:scale>
      <p:origin x="0" y="712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presProps" Target="presProps.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a:defRPr sz="1200"/>
            </a:lvl1pPr>
          </a:lstStyle>
          <a:p>
            <a:pPr>
              <a:defRPr/>
            </a:pPr>
            <a:fld id="{A0450A14-1984-4078-9E10-83FDC85EC0C0}" type="datetimeFigureOut">
              <a:rPr lang="en-US"/>
              <a:pPr>
                <a:defRPr/>
              </a:pPr>
              <a:t>2/4/2026</a:t>
            </a:fld>
            <a:endParaRPr lang="en-US"/>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a:defRPr sz="1200"/>
            </a:lvl1pPr>
          </a:lstStyle>
          <a:p>
            <a:pPr>
              <a:defRPr/>
            </a:pPr>
            <a:fld id="{1550F79F-EF92-4013-8754-5DC0A7245BD8}" type="slidenum">
              <a:rPr lang="en-US"/>
              <a:pPr>
                <a:defRPr/>
              </a:pPr>
              <a:t>‹#›</a:t>
            </a:fld>
            <a:endParaRPr lang="en-US"/>
          </a:p>
        </p:txBody>
      </p:sp>
    </p:spTree>
    <p:extLst>
      <p:ext uri="{BB962C8B-B14F-4D97-AF65-F5344CB8AC3E}">
        <p14:creationId xmlns:p14="http://schemas.microsoft.com/office/powerpoint/2010/main" val="1358346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1DB36E14-FA26-4874-9D32-5FFCA3E43F60}" type="datetimeFigureOut">
              <a:rPr lang="en-US"/>
              <a:pPr>
                <a:defRPr/>
              </a:pPr>
              <a:t>2/4/2026</a:t>
            </a:fld>
            <a:endParaRPr lang="en-US"/>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F279503E-BF1B-43C0-B836-0C9F9F6E2B04}" type="slidenum">
              <a:rPr lang="en-US"/>
              <a:pPr>
                <a:defRPr/>
              </a:pPr>
              <a:t>‹#›</a:t>
            </a:fld>
            <a:endParaRPr lang="en-US"/>
          </a:p>
        </p:txBody>
      </p:sp>
    </p:spTree>
    <p:extLst>
      <p:ext uri="{BB962C8B-B14F-4D97-AF65-F5344CB8AC3E}">
        <p14:creationId xmlns:p14="http://schemas.microsoft.com/office/powerpoint/2010/main" val="30695438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Slide Image Placeholder 1"/>
          <p:cNvSpPr>
            <a:spLocks noGrp="1" noRot="1" noChangeAspect="1" noTextEdit="1"/>
          </p:cNvSpPr>
          <p:nvPr>
            <p:ph type="sldImg"/>
          </p:nvPr>
        </p:nvSpPr>
        <p:spPr>
          <a:xfrm>
            <a:off x="2286000" y="514350"/>
            <a:ext cx="4572000" cy="2571750"/>
          </a:xfrm>
          <a:ln/>
        </p:spPr>
      </p:sp>
      <p:sp>
        <p:nvSpPr>
          <p:cNvPr id="275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75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2800">
                <a:solidFill>
                  <a:schemeClr val="tx1"/>
                </a:solidFill>
                <a:latin typeface="Arial" panose="020B0604020202020204" pitchFamily="34" charset="0"/>
                <a:cs typeface="Arial" panose="020B0604020202020204" pitchFamily="34" charset="0"/>
              </a:defRPr>
            </a:lvl1pPr>
            <a:lvl2pPr marL="742950" indent="-285750" defTabSz="966788">
              <a:defRPr sz="2800">
                <a:solidFill>
                  <a:schemeClr val="tx1"/>
                </a:solidFill>
                <a:latin typeface="Arial" panose="020B0604020202020204" pitchFamily="34" charset="0"/>
                <a:cs typeface="Arial" panose="020B0604020202020204" pitchFamily="34" charset="0"/>
              </a:defRPr>
            </a:lvl2pPr>
            <a:lvl3pPr marL="1143000" indent="-228600" defTabSz="966788">
              <a:defRPr sz="2800">
                <a:solidFill>
                  <a:schemeClr val="tx1"/>
                </a:solidFill>
                <a:latin typeface="Arial" panose="020B0604020202020204" pitchFamily="34" charset="0"/>
                <a:cs typeface="Arial" panose="020B0604020202020204" pitchFamily="34" charset="0"/>
              </a:defRPr>
            </a:lvl3pPr>
            <a:lvl4pPr marL="1600200" indent="-228600" defTabSz="966788">
              <a:defRPr sz="2800">
                <a:solidFill>
                  <a:schemeClr val="tx1"/>
                </a:solidFill>
                <a:latin typeface="Arial" panose="020B0604020202020204" pitchFamily="34" charset="0"/>
                <a:cs typeface="Arial" panose="020B0604020202020204" pitchFamily="34" charset="0"/>
              </a:defRPr>
            </a:lvl4pPr>
            <a:lvl5pPr marL="2057400" indent="-228600" defTabSz="966788">
              <a:defRPr sz="28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fld id="{EBBD0E4E-7D79-4D0E-B273-C0558DD84CDE}" type="slidenum">
              <a:rPr lang="en-US" altLang="en-US" sz="1200" smtClean="0">
                <a:solidFill>
                  <a:srgbClr val="000000"/>
                </a:solidFill>
              </a:rPr>
              <a:pPr/>
              <a:t>3</a:t>
            </a:fld>
            <a:endParaRPr lang="en-US" altLang="en-US" sz="1200">
              <a:solidFill>
                <a:srgbClr val="000000"/>
              </a:solidFill>
            </a:endParaRPr>
          </a:p>
        </p:txBody>
      </p:sp>
    </p:spTree>
    <p:extLst>
      <p:ext uri="{BB962C8B-B14F-4D97-AF65-F5344CB8AC3E}">
        <p14:creationId xmlns:p14="http://schemas.microsoft.com/office/powerpoint/2010/main" val="3185164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06CBFB5-9EB0-4327-A02D-5DCECEB00552}" type="slidenum">
              <a:rPr lang="en-US" altLang="en-US" smtClean="0">
                <a:solidFill>
                  <a:prstClr val="black"/>
                </a:solidFill>
              </a:rPr>
              <a:pPr>
                <a:spcBef>
                  <a:spcPct val="0"/>
                </a:spcBef>
              </a:pPr>
              <a:t>18</a:t>
            </a:fld>
            <a:endParaRPr lang="en-US" altLang="en-US">
              <a:solidFill>
                <a:prstClr val="black"/>
              </a:solidFill>
            </a:endParaRPr>
          </a:p>
        </p:txBody>
      </p:sp>
      <p:sp>
        <p:nvSpPr>
          <p:cNvPr id="237571" name="Rectangle 2"/>
          <p:cNvSpPr>
            <a:spLocks noGrp="1" noRot="1" noChangeAspect="1" noChangeArrowheads="1" noTextEdit="1"/>
          </p:cNvSpPr>
          <p:nvPr>
            <p:ph type="sldImg"/>
          </p:nvPr>
        </p:nvSpPr>
        <p:spPr>
          <a:xfrm>
            <a:off x="457200" y="717550"/>
            <a:ext cx="6370638" cy="3584575"/>
          </a:xfrm>
          <a:ln/>
        </p:spPr>
      </p:sp>
      <p:sp>
        <p:nvSpPr>
          <p:cNvPr id="237572" name="Rectangle 3"/>
          <p:cNvSpPr>
            <a:spLocks noGrp="1" noChangeArrowheads="1"/>
          </p:cNvSpPr>
          <p:nvPr>
            <p:ph type="body" idx="1"/>
          </p:nvPr>
        </p:nvSpPr>
        <p:spPr>
          <a:xfrm>
            <a:off x="949325" y="4540250"/>
            <a:ext cx="5384800" cy="43799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679203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C26BDD5-F49A-4F77-B043-3E55EE2D0F37}" type="slidenum">
              <a:rPr lang="en-US" altLang="en-US" smtClean="0">
                <a:solidFill>
                  <a:prstClr val="black"/>
                </a:solidFill>
              </a:rPr>
              <a:pPr>
                <a:spcBef>
                  <a:spcPct val="0"/>
                </a:spcBef>
              </a:pPr>
              <a:t>19</a:t>
            </a:fld>
            <a:endParaRPr lang="en-US" altLang="en-US">
              <a:solidFill>
                <a:prstClr val="black"/>
              </a:solidFill>
            </a:endParaRPr>
          </a:p>
        </p:txBody>
      </p:sp>
      <p:sp>
        <p:nvSpPr>
          <p:cNvPr id="235523" name="Rectangle 2"/>
          <p:cNvSpPr>
            <a:spLocks noGrp="1" noRot="1" noChangeAspect="1" noChangeArrowheads="1" noTextEdit="1"/>
          </p:cNvSpPr>
          <p:nvPr>
            <p:ph type="sldImg"/>
          </p:nvPr>
        </p:nvSpPr>
        <p:spPr>
          <a:xfrm>
            <a:off x="457200" y="717550"/>
            <a:ext cx="6370638" cy="3584575"/>
          </a:xfrm>
          <a:ln/>
        </p:spPr>
      </p:sp>
      <p:sp>
        <p:nvSpPr>
          <p:cNvPr id="235524" name="Rectangle 3"/>
          <p:cNvSpPr>
            <a:spLocks noGrp="1" noChangeArrowheads="1"/>
          </p:cNvSpPr>
          <p:nvPr>
            <p:ph type="body" idx="1"/>
          </p:nvPr>
        </p:nvSpPr>
        <p:spPr>
          <a:xfrm>
            <a:off x="949325" y="4540250"/>
            <a:ext cx="5384800" cy="43799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145675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p:spPr>
      </p:sp>
      <p:sp>
        <p:nvSpPr>
          <p:cNvPr id="92163"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de-DE"/>
          </a:p>
        </p:txBody>
      </p:sp>
    </p:spTree>
    <p:extLst>
      <p:ext uri="{BB962C8B-B14F-4D97-AF65-F5344CB8AC3E}">
        <p14:creationId xmlns:p14="http://schemas.microsoft.com/office/powerpoint/2010/main" val="1332264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p:spPr>
      </p:sp>
      <p:sp>
        <p:nvSpPr>
          <p:cNvPr id="93187"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de-DE"/>
          </a:p>
        </p:txBody>
      </p:sp>
    </p:spTree>
    <p:extLst>
      <p:ext uri="{BB962C8B-B14F-4D97-AF65-F5344CB8AC3E}">
        <p14:creationId xmlns:p14="http://schemas.microsoft.com/office/powerpoint/2010/main" val="1159693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p:spPr>
      </p:sp>
      <p:sp>
        <p:nvSpPr>
          <p:cNvPr id="94211"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de-DE"/>
          </a:p>
        </p:txBody>
      </p:sp>
    </p:spTree>
    <p:extLst>
      <p:ext uri="{BB962C8B-B14F-4D97-AF65-F5344CB8AC3E}">
        <p14:creationId xmlns:p14="http://schemas.microsoft.com/office/powerpoint/2010/main" val="665378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p:spPr>
      </p:sp>
      <p:sp>
        <p:nvSpPr>
          <p:cNvPr id="95235"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de-DE"/>
          </a:p>
        </p:txBody>
      </p:sp>
    </p:spTree>
    <p:extLst>
      <p:ext uri="{BB962C8B-B14F-4D97-AF65-F5344CB8AC3E}">
        <p14:creationId xmlns:p14="http://schemas.microsoft.com/office/powerpoint/2010/main" val="2090146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p:spPr>
      </p:sp>
      <p:sp>
        <p:nvSpPr>
          <p:cNvPr id="96259"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de-DE"/>
          </a:p>
        </p:txBody>
      </p:sp>
    </p:spTree>
    <p:extLst>
      <p:ext uri="{BB962C8B-B14F-4D97-AF65-F5344CB8AC3E}">
        <p14:creationId xmlns:p14="http://schemas.microsoft.com/office/powerpoint/2010/main" val="21825785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p:spPr>
      </p:sp>
      <p:sp>
        <p:nvSpPr>
          <p:cNvPr id="97283"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de-DE"/>
          </a:p>
        </p:txBody>
      </p:sp>
    </p:spTree>
    <p:extLst>
      <p:ext uri="{BB962C8B-B14F-4D97-AF65-F5344CB8AC3E}">
        <p14:creationId xmlns:p14="http://schemas.microsoft.com/office/powerpoint/2010/main" val="3229635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p:spPr>
      </p:sp>
      <p:sp>
        <p:nvSpPr>
          <p:cNvPr id="98307"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de-DE"/>
          </a:p>
        </p:txBody>
      </p:sp>
    </p:spTree>
    <p:extLst>
      <p:ext uri="{BB962C8B-B14F-4D97-AF65-F5344CB8AC3E}">
        <p14:creationId xmlns:p14="http://schemas.microsoft.com/office/powerpoint/2010/main" val="3752507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p:spPr>
      </p:sp>
      <p:sp>
        <p:nvSpPr>
          <p:cNvPr id="99331"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de-DE"/>
          </a:p>
        </p:txBody>
      </p:sp>
    </p:spTree>
    <p:extLst>
      <p:ext uri="{BB962C8B-B14F-4D97-AF65-F5344CB8AC3E}">
        <p14:creationId xmlns:p14="http://schemas.microsoft.com/office/powerpoint/2010/main" val="720528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Gradient in left is something like [1 1]</a:t>
            </a:r>
          </a:p>
          <a:p>
            <a:r>
              <a:rPr lang="en-US" dirty="0"/>
              <a:t>Gradient</a:t>
            </a:r>
            <a:r>
              <a:rPr lang="en-US" baseline="0" dirty="0"/>
              <a:t> in center is something like [1 0]</a:t>
            </a:r>
          </a:p>
          <a:p>
            <a:r>
              <a:rPr lang="en-US" baseline="0" dirty="0"/>
              <a:t>Gradient in right is something like [1 0] in places and [0 1] in other places.</a:t>
            </a:r>
            <a:endParaRPr lang="en-US" dirty="0"/>
          </a:p>
        </p:txBody>
      </p:sp>
      <p:sp>
        <p:nvSpPr>
          <p:cNvPr id="4" name="Slide Number Placeholder 3"/>
          <p:cNvSpPr>
            <a:spLocks noGrp="1"/>
          </p:cNvSpPr>
          <p:nvPr>
            <p:ph type="sldNum" sz="quarter" idx="10"/>
          </p:nvPr>
        </p:nvSpPr>
        <p:spPr/>
        <p:txBody>
          <a:bodyPr/>
          <a:lstStyle/>
          <a:p>
            <a:pPr>
              <a:defRPr/>
            </a:pPr>
            <a:fld id="{F279503E-BF1B-43C0-B836-0C9F9F6E2B04}" type="slidenum">
              <a:rPr lang="en-US" smtClean="0"/>
              <a:pPr>
                <a:defRPr/>
              </a:pPr>
              <a:t>9</a:t>
            </a:fld>
            <a:endParaRPr lang="en-US"/>
          </a:p>
        </p:txBody>
      </p:sp>
    </p:spTree>
    <p:extLst>
      <p:ext uri="{BB962C8B-B14F-4D97-AF65-F5344CB8AC3E}">
        <p14:creationId xmlns:p14="http://schemas.microsoft.com/office/powerpoint/2010/main" val="2363001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p:spPr>
      </p:sp>
      <p:sp>
        <p:nvSpPr>
          <p:cNvPr id="102403"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de-DE"/>
          </a:p>
        </p:txBody>
      </p:sp>
    </p:spTree>
    <p:extLst>
      <p:ext uri="{BB962C8B-B14F-4D97-AF65-F5344CB8AC3E}">
        <p14:creationId xmlns:p14="http://schemas.microsoft.com/office/powerpoint/2010/main" val="1342309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p:spPr>
      </p:sp>
      <p:sp>
        <p:nvSpPr>
          <p:cNvPr id="103427"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de-DE"/>
          </a:p>
        </p:txBody>
      </p:sp>
    </p:spTree>
    <p:extLst>
      <p:ext uri="{BB962C8B-B14F-4D97-AF65-F5344CB8AC3E}">
        <p14:creationId xmlns:p14="http://schemas.microsoft.com/office/powerpoint/2010/main" val="2172234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p:spPr>
      </p:sp>
      <p:sp>
        <p:nvSpPr>
          <p:cNvPr id="100355"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de-DE" dirty="0"/>
              <a:t>Blob</a:t>
            </a:r>
            <a:r>
              <a:rPr lang="de-DE" baseline="0" dirty="0"/>
              <a:t> detector is distinct from harris corner detector</a:t>
            </a:r>
            <a:endParaRPr lang="de-DE" dirty="0"/>
          </a:p>
        </p:txBody>
      </p:sp>
    </p:spTree>
    <p:extLst>
      <p:ext uri="{BB962C8B-B14F-4D97-AF65-F5344CB8AC3E}">
        <p14:creationId xmlns:p14="http://schemas.microsoft.com/office/powerpoint/2010/main" val="11898162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p:spPr>
      </p:sp>
      <p:sp>
        <p:nvSpPr>
          <p:cNvPr id="101379"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de-DE"/>
          </a:p>
        </p:txBody>
      </p:sp>
    </p:spTree>
    <p:extLst>
      <p:ext uri="{BB962C8B-B14F-4D97-AF65-F5344CB8AC3E}">
        <p14:creationId xmlns:p14="http://schemas.microsoft.com/office/powerpoint/2010/main" val="1964860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279503E-BF1B-43C0-B836-0C9F9F6E2B04}" type="slidenum">
              <a:rPr lang="en-US" smtClean="0"/>
              <a:pPr>
                <a:defRPr/>
              </a:pPr>
              <a:t>37</a:t>
            </a:fld>
            <a:endParaRPr lang="en-US"/>
          </a:p>
        </p:txBody>
      </p:sp>
    </p:spTree>
    <p:extLst>
      <p:ext uri="{BB962C8B-B14F-4D97-AF65-F5344CB8AC3E}">
        <p14:creationId xmlns:p14="http://schemas.microsoft.com/office/powerpoint/2010/main" val="3637447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279503E-BF1B-43C0-B836-0C9F9F6E2B04}" type="slidenum">
              <a:rPr lang="en-US" smtClean="0"/>
              <a:pPr>
                <a:defRPr/>
              </a:pPr>
              <a:t>41</a:t>
            </a:fld>
            <a:endParaRPr lang="en-US"/>
          </a:p>
        </p:txBody>
      </p:sp>
    </p:spTree>
    <p:extLst>
      <p:ext uri="{BB962C8B-B14F-4D97-AF65-F5344CB8AC3E}">
        <p14:creationId xmlns:p14="http://schemas.microsoft.com/office/powerpoint/2010/main" val="8830365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a:xfrm>
            <a:off x="2286000" y="514350"/>
            <a:ext cx="4572000" cy="2571750"/>
          </a:xfrm>
          <a:ln/>
        </p:spPr>
      </p:sp>
      <p:sp>
        <p:nvSpPr>
          <p:cNvPr id="155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55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2F96B94-5B89-4CDE-B6E5-9264039D1464}" type="slidenum">
              <a:rPr lang="en-US" altLang="en-US" smtClean="0">
                <a:solidFill>
                  <a:srgbClr val="000000"/>
                </a:solidFill>
              </a:rPr>
              <a:pPr>
                <a:spcBef>
                  <a:spcPct val="0"/>
                </a:spcBef>
              </a:pPr>
              <a:t>42</a:t>
            </a:fld>
            <a:endParaRPr lang="en-US" altLang="en-US">
              <a:solidFill>
                <a:srgbClr val="000000"/>
              </a:solidFill>
            </a:endParaRPr>
          </a:p>
        </p:txBody>
      </p:sp>
    </p:spTree>
    <p:extLst>
      <p:ext uri="{BB962C8B-B14F-4D97-AF65-F5344CB8AC3E}">
        <p14:creationId xmlns:p14="http://schemas.microsoft.com/office/powerpoint/2010/main" val="31622420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representations shown here are 256 dimensional</a:t>
            </a:r>
          </a:p>
        </p:txBody>
      </p:sp>
      <p:sp>
        <p:nvSpPr>
          <p:cNvPr id="4" name="Slide Number Placeholder 3"/>
          <p:cNvSpPr>
            <a:spLocks noGrp="1"/>
          </p:cNvSpPr>
          <p:nvPr>
            <p:ph type="sldNum" sz="quarter" idx="5"/>
          </p:nvPr>
        </p:nvSpPr>
        <p:spPr/>
        <p:txBody>
          <a:bodyPr/>
          <a:lstStyle/>
          <a:p>
            <a:pPr>
              <a:defRPr/>
            </a:pPr>
            <a:fld id="{F279503E-BF1B-43C0-B836-0C9F9F6E2B04}" type="slidenum">
              <a:rPr lang="en-US" smtClean="0"/>
              <a:pPr>
                <a:defRPr/>
              </a:pPr>
              <a:t>43</a:t>
            </a:fld>
            <a:endParaRPr lang="en-US"/>
          </a:p>
        </p:txBody>
      </p:sp>
    </p:spTree>
    <p:extLst>
      <p:ext uri="{BB962C8B-B14F-4D97-AF65-F5344CB8AC3E}">
        <p14:creationId xmlns:p14="http://schemas.microsoft.com/office/powerpoint/2010/main" val="31300906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A49DBBC-1520-4CCA-AD04-B7469784C38E}" type="slidenum">
              <a:rPr lang="en-US">
                <a:solidFill>
                  <a:prstClr val="black"/>
                </a:solidFill>
              </a:rPr>
              <a:pPr>
                <a:defRPr/>
              </a:pPr>
              <a:t>44</a:t>
            </a:fld>
            <a:endParaRPr lang="en-US">
              <a:solidFill>
                <a:prstClr val="black"/>
              </a:solidFill>
            </a:endParaRPr>
          </a:p>
        </p:txBody>
      </p:sp>
      <p:sp>
        <p:nvSpPr>
          <p:cNvPr id="111619" name="Rectangle 2"/>
          <p:cNvSpPr>
            <a:spLocks noGrp="1" noRot="1" noChangeAspect="1" noChangeArrowheads="1" noTextEdit="1"/>
          </p:cNvSpPr>
          <p:nvPr>
            <p:ph type="sldImg"/>
          </p:nvPr>
        </p:nvSpPr>
        <p:spPr bwMode="auto">
          <a:xfrm>
            <a:off x="2197100" y="439738"/>
            <a:ext cx="3994150" cy="2247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20" name="Rectangle 3"/>
          <p:cNvSpPr>
            <a:spLocks noGrp="1" noChangeArrowheads="1"/>
          </p:cNvSpPr>
          <p:nvPr>
            <p:ph type="body" idx="1"/>
          </p:nvPr>
        </p:nvSpPr>
        <p:spPr bwMode="auto">
          <a:xfrm>
            <a:off x="1107018" y="2834879"/>
            <a:ext cx="6176433" cy="26872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en-US"/>
          </a:p>
        </p:txBody>
      </p:sp>
    </p:spTree>
    <p:extLst>
      <p:ext uri="{BB962C8B-B14F-4D97-AF65-F5344CB8AC3E}">
        <p14:creationId xmlns:p14="http://schemas.microsoft.com/office/powerpoint/2010/main" val="23393234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682BA2B-11DB-4B6E-BE15-FD0E66A6E898}" type="slidenum">
              <a:rPr lang="en-US">
                <a:solidFill>
                  <a:prstClr val="black"/>
                </a:solidFill>
              </a:rPr>
              <a:pPr>
                <a:defRPr/>
              </a:pPr>
              <a:t>45</a:t>
            </a:fld>
            <a:endParaRPr lang="en-US">
              <a:solidFill>
                <a:prstClr val="black"/>
              </a:solidFill>
            </a:endParaRPr>
          </a:p>
        </p:txBody>
      </p:sp>
      <p:sp>
        <p:nvSpPr>
          <p:cNvPr id="112643" name="Rectangle 2"/>
          <p:cNvSpPr>
            <a:spLocks noGrp="1" noRot="1" noChangeAspect="1" noChangeArrowheads="1" noTextEdit="1"/>
          </p:cNvSpPr>
          <p:nvPr>
            <p:ph type="sldImg"/>
          </p:nvPr>
        </p:nvSpPr>
        <p:spPr bwMode="auto">
          <a:xfrm>
            <a:off x="2197100" y="439738"/>
            <a:ext cx="3994150" cy="2247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4" name="Rectangle 3"/>
          <p:cNvSpPr>
            <a:spLocks noGrp="1" noChangeArrowheads="1"/>
          </p:cNvSpPr>
          <p:nvPr>
            <p:ph type="body" idx="1"/>
          </p:nvPr>
        </p:nvSpPr>
        <p:spPr bwMode="auto">
          <a:xfrm>
            <a:off x="1107018" y="2834879"/>
            <a:ext cx="6176433" cy="26872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en-US"/>
          </a:p>
        </p:txBody>
      </p:sp>
    </p:spTree>
    <p:extLst>
      <p:ext uri="{BB962C8B-B14F-4D97-AF65-F5344CB8AC3E}">
        <p14:creationId xmlns:p14="http://schemas.microsoft.com/office/powerpoint/2010/main" val="1396445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a:xfrm>
            <a:off x="2286000" y="514350"/>
            <a:ext cx="4572000" cy="2571750"/>
          </a:xfrm>
          <a:ln/>
        </p:spPr>
      </p:sp>
      <p:sp>
        <p:nvSpPr>
          <p:cNvPr id="2170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en-US"/>
          </a:p>
        </p:txBody>
      </p:sp>
    </p:spTree>
    <p:extLst>
      <p:ext uri="{BB962C8B-B14F-4D97-AF65-F5344CB8AC3E}">
        <p14:creationId xmlns:p14="http://schemas.microsoft.com/office/powerpoint/2010/main" val="1329362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707C77E-BDB4-4B71-89A3-BC02893D8999}" type="slidenum">
              <a:rPr lang="en-US">
                <a:solidFill>
                  <a:prstClr val="black"/>
                </a:solidFill>
              </a:rPr>
              <a:pPr>
                <a:defRPr/>
              </a:pPr>
              <a:t>46</a:t>
            </a:fld>
            <a:endParaRPr lang="en-US">
              <a:solidFill>
                <a:prstClr val="black"/>
              </a:solidFill>
            </a:endParaRPr>
          </a:p>
        </p:txBody>
      </p:sp>
      <p:sp>
        <p:nvSpPr>
          <p:cNvPr id="113667" name="Rectangle 2"/>
          <p:cNvSpPr>
            <a:spLocks noGrp="1" noRot="1" noChangeAspect="1" noChangeArrowheads="1" noTextEdit="1"/>
          </p:cNvSpPr>
          <p:nvPr>
            <p:ph type="sldImg"/>
          </p:nvPr>
        </p:nvSpPr>
        <p:spPr bwMode="auto">
          <a:xfrm>
            <a:off x="2197100" y="439738"/>
            <a:ext cx="3994150" cy="2247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8" name="Rectangle 3"/>
          <p:cNvSpPr>
            <a:spLocks noGrp="1" noChangeArrowheads="1"/>
          </p:cNvSpPr>
          <p:nvPr>
            <p:ph type="body" idx="1"/>
          </p:nvPr>
        </p:nvSpPr>
        <p:spPr bwMode="auto">
          <a:xfrm>
            <a:off x="1107018" y="2834879"/>
            <a:ext cx="6176433" cy="26872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en-US"/>
          </a:p>
        </p:txBody>
      </p:sp>
    </p:spTree>
    <p:extLst>
      <p:ext uri="{BB962C8B-B14F-4D97-AF65-F5344CB8AC3E}">
        <p14:creationId xmlns:p14="http://schemas.microsoft.com/office/powerpoint/2010/main" val="1341904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xfrm>
            <a:off x="2286000" y="514350"/>
            <a:ext cx="4572000" cy="2571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4" name="Slide Number Placeholder 3"/>
          <p:cNvSpPr>
            <a:spLocks noGrp="1"/>
          </p:cNvSpPr>
          <p:nvPr>
            <p:ph type="sldNum" sz="quarter" idx="5"/>
          </p:nvPr>
        </p:nvSpPr>
        <p:spPr/>
        <p:txBody>
          <a:bodyPr/>
          <a:lstStyle/>
          <a:p>
            <a:pPr>
              <a:defRPr/>
            </a:pPr>
            <a:fld id="{75A94948-84A0-4C58-89D5-654AE01197B1}" type="slidenum">
              <a:rPr lang="en-US">
                <a:solidFill>
                  <a:prstClr val="black"/>
                </a:solidFill>
              </a:rPr>
              <a:pPr>
                <a:defRPr/>
              </a:pPr>
              <a:t>48</a:t>
            </a:fld>
            <a:endParaRPr lang="en-US">
              <a:solidFill>
                <a:prstClr val="black"/>
              </a:solidFill>
            </a:endParaRPr>
          </a:p>
        </p:txBody>
      </p:sp>
    </p:spTree>
    <p:extLst>
      <p:ext uri="{BB962C8B-B14F-4D97-AF65-F5344CB8AC3E}">
        <p14:creationId xmlns:p14="http://schemas.microsoft.com/office/powerpoint/2010/main" val="17398504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279503E-BF1B-43C0-B836-0C9F9F6E2B04}" type="slidenum">
              <a:rPr lang="en-US" smtClean="0"/>
              <a:pPr>
                <a:defRPr/>
              </a:pPr>
              <a:t>51</a:t>
            </a:fld>
            <a:endParaRPr lang="en-US"/>
          </a:p>
        </p:txBody>
      </p:sp>
    </p:spTree>
    <p:extLst>
      <p:ext uri="{BB962C8B-B14F-4D97-AF65-F5344CB8AC3E}">
        <p14:creationId xmlns:p14="http://schemas.microsoft.com/office/powerpoint/2010/main" val="1546892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12995572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bwMode="auto">
          <a:xfrm>
            <a:off x="2286000" y="514350"/>
            <a:ext cx="4572000" cy="2571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en-US"/>
          </a:p>
        </p:txBody>
      </p:sp>
    </p:spTree>
    <p:extLst>
      <p:ext uri="{BB962C8B-B14F-4D97-AF65-F5344CB8AC3E}">
        <p14:creationId xmlns:p14="http://schemas.microsoft.com/office/powerpoint/2010/main" val="4643562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paper doesn’t use the ratio test for matching.</a:t>
            </a:r>
          </a:p>
          <a:p>
            <a:r>
              <a:rPr lang="en-US" dirty="0"/>
              <a:t>The better descriptors use the log polar binning instead of the square grid.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9503E-BF1B-43C0-B836-0C9F9F6E2B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20927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one year, this work has 5000 citations and 16.9k</a:t>
            </a:r>
            <a:r>
              <a:rPr lang="en-US" baseline="0" dirty="0"/>
              <a:t> stars on Github</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9503E-BF1B-43C0-B836-0C9F9F6E2B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26134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Colmap</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9503E-BF1B-43C0-B836-0C9F9F6E2B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58069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Colmap</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9503E-BF1B-43C0-B836-0C9F9F6E2B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2266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Colmap</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9503E-BF1B-43C0-B836-0C9F9F6E2B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0759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DA618DF-7D23-4590-9EDD-D6F43696628B}" type="slidenum">
              <a:rPr lang="en-US" altLang="en-US" smtClean="0">
                <a:solidFill>
                  <a:srgbClr val="000000"/>
                </a:solidFill>
              </a:rPr>
              <a:pPr>
                <a:spcBef>
                  <a:spcPct val="0"/>
                </a:spcBef>
              </a:pPr>
              <a:t>12</a:t>
            </a:fld>
            <a:endParaRPr lang="en-US" altLang="en-US">
              <a:solidFill>
                <a:srgbClr val="000000"/>
              </a:solidFill>
            </a:endParaRPr>
          </a:p>
        </p:txBody>
      </p:sp>
      <p:sp>
        <p:nvSpPr>
          <p:cNvPr id="229379" name="Rectangle 2"/>
          <p:cNvSpPr>
            <a:spLocks noGrp="1" noRot="1" noChangeAspect="1" noChangeArrowheads="1" noTextEdit="1"/>
          </p:cNvSpPr>
          <p:nvPr>
            <p:ph type="sldImg"/>
          </p:nvPr>
        </p:nvSpPr>
        <p:spPr>
          <a:xfrm>
            <a:off x="381000" y="685800"/>
            <a:ext cx="6096000" cy="3429000"/>
          </a:xfrm>
          <a:ln/>
        </p:spPr>
      </p:sp>
      <p:sp>
        <p:nvSpPr>
          <p:cNvPr id="229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9993346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Colmap</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9503E-BF1B-43C0-B836-0C9F9F6E2B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23814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Colmap</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9503E-BF1B-43C0-B836-0C9F9F6E2B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46124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CF06C-8F4B-5B0B-484B-C59427367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453CF6-A38A-EF9F-6290-A05DADB626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4ABE92-56C8-20CE-3C87-85420CF95EB2}"/>
              </a:ext>
            </a:extLst>
          </p:cNvPr>
          <p:cNvSpPr>
            <a:spLocks noGrp="1"/>
          </p:cNvSpPr>
          <p:nvPr>
            <p:ph type="body" idx="1"/>
          </p:nvPr>
        </p:nvSpPr>
        <p:spPr/>
        <p:txBody>
          <a:bodyPr/>
          <a:lstStyle/>
          <a:p>
            <a:r>
              <a:rPr lang="en-US" dirty="0" err="1"/>
              <a:t>Colmap</a:t>
            </a:r>
            <a:endParaRPr lang="en-US" dirty="0"/>
          </a:p>
        </p:txBody>
      </p:sp>
      <p:sp>
        <p:nvSpPr>
          <p:cNvPr id="4" name="Slide Number Placeholder 3">
            <a:extLst>
              <a:ext uri="{FF2B5EF4-FFF2-40B4-BE49-F238E27FC236}">
                <a16:creationId xmlns:a16="http://schemas.microsoft.com/office/drawing/2014/main" id="{59A855A8-4B85-BF47-3D54-A8630520CE5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9503E-BF1B-43C0-B836-0C9F9F6E2B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92553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9503E-BF1B-43C0-B836-0C9F9F6E2B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69274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9503E-BF1B-43C0-B836-0C9F9F6E2B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7166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9503E-BF1B-43C0-B836-0C9F9F6E2B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15983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scene is static</a:t>
            </a:r>
          </a:p>
          <a:p>
            <a:r>
              <a:rPr lang="en-US" dirty="0"/>
              <a:t>If we have a pinhole camera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9503E-BF1B-43C0-B836-0C9F9F6E2B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7933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https://www.reddit.com/r/catpictures/comments/1n7mqs6/cat_bros_3_pumpkin_and_peanut/</a:t>
            </a:r>
          </a:p>
        </p:txBody>
      </p:sp>
      <p:sp>
        <p:nvSpPr>
          <p:cNvPr id="4" name="Slide Number Placeholder 3"/>
          <p:cNvSpPr>
            <a:spLocks noGrp="1"/>
          </p:cNvSpPr>
          <p:nvPr>
            <p:ph type="sldNum" sz="quarter" idx="5"/>
          </p:nvPr>
        </p:nvSpPr>
        <p:spPr/>
        <p:txBody>
          <a:bodyPr/>
          <a:lstStyle/>
          <a:p>
            <a:pPr>
              <a:defRPr/>
            </a:pPr>
            <a:fld id="{F279503E-BF1B-43C0-B836-0C9F9F6E2B04}" type="slidenum">
              <a:rPr lang="en-US" smtClean="0"/>
              <a:pPr>
                <a:defRPr/>
              </a:pPr>
              <a:t>13</a:t>
            </a:fld>
            <a:endParaRPr lang="en-US"/>
          </a:p>
        </p:txBody>
      </p:sp>
    </p:spTree>
    <p:extLst>
      <p:ext uri="{BB962C8B-B14F-4D97-AF65-F5344CB8AC3E}">
        <p14:creationId xmlns:p14="http://schemas.microsoft.com/office/powerpoint/2010/main" val="2067798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0452F-0C49-A4EC-0348-38B19EC389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31C74E-A30E-76EA-0E25-37DB456068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FC939A-3DCE-FD92-D4F9-1C0CBB142BFC}"/>
              </a:ext>
            </a:extLst>
          </p:cNvPr>
          <p:cNvSpPr>
            <a:spLocks noGrp="1"/>
          </p:cNvSpPr>
          <p:nvPr>
            <p:ph type="body" idx="1"/>
          </p:nvPr>
        </p:nvSpPr>
        <p:spPr/>
        <p:txBody>
          <a:bodyPr/>
          <a:lstStyle/>
          <a:p>
            <a:r>
              <a:rPr lang="en-US" dirty="0"/>
              <a:t>From https://www.reddit.com/r/catpictures/comments/1n7mqs6/cat_bros_3_pumpkin_and_peanut/</a:t>
            </a:r>
          </a:p>
        </p:txBody>
      </p:sp>
      <p:sp>
        <p:nvSpPr>
          <p:cNvPr id="4" name="Slide Number Placeholder 3">
            <a:extLst>
              <a:ext uri="{FF2B5EF4-FFF2-40B4-BE49-F238E27FC236}">
                <a16:creationId xmlns:a16="http://schemas.microsoft.com/office/drawing/2014/main" id="{42E9A93E-0088-2F6E-BA2F-C069A88F1EC1}"/>
              </a:ext>
            </a:extLst>
          </p:cNvPr>
          <p:cNvSpPr>
            <a:spLocks noGrp="1"/>
          </p:cNvSpPr>
          <p:nvPr>
            <p:ph type="sldNum" sz="quarter" idx="5"/>
          </p:nvPr>
        </p:nvSpPr>
        <p:spPr/>
        <p:txBody>
          <a:bodyPr/>
          <a:lstStyle/>
          <a:p>
            <a:pPr>
              <a:defRPr/>
            </a:pPr>
            <a:fld id="{F279503E-BF1B-43C0-B836-0C9F9F6E2B04}" type="slidenum">
              <a:rPr lang="en-US" smtClean="0"/>
              <a:pPr>
                <a:defRPr/>
              </a:pPr>
              <a:t>14</a:t>
            </a:fld>
            <a:endParaRPr lang="en-US"/>
          </a:p>
        </p:txBody>
      </p:sp>
    </p:spTree>
    <p:extLst>
      <p:ext uri="{BB962C8B-B14F-4D97-AF65-F5344CB8AC3E}">
        <p14:creationId xmlns:p14="http://schemas.microsoft.com/office/powerpoint/2010/main" val="3818860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38D9E-4318-5243-A9C0-419CBC81B951}"/>
            </a:ext>
          </a:extLst>
        </p:cNvPr>
        <p:cNvGrpSpPr/>
        <p:nvPr/>
      </p:nvGrpSpPr>
      <p:grpSpPr>
        <a:xfrm>
          <a:off x="0" y="0"/>
          <a:ext cx="0" cy="0"/>
          <a:chOff x="0" y="0"/>
          <a:chExt cx="0" cy="0"/>
        </a:xfrm>
      </p:grpSpPr>
      <p:sp>
        <p:nvSpPr>
          <p:cNvPr id="229378" name="Rectangle 7">
            <a:extLst>
              <a:ext uri="{FF2B5EF4-FFF2-40B4-BE49-F238E27FC236}">
                <a16:creationId xmlns:a16="http://schemas.microsoft.com/office/drawing/2014/main" id="{3FD49A35-24C0-8160-9736-D460346BB6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DA618DF-7D23-4590-9EDD-D6F43696628B}" type="slidenum">
              <a:rPr lang="en-US" altLang="en-US" smtClean="0">
                <a:solidFill>
                  <a:srgbClr val="000000"/>
                </a:solidFill>
              </a:rPr>
              <a:pPr>
                <a:spcBef>
                  <a:spcPct val="0"/>
                </a:spcBef>
              </a:pPr>
              <a:t>15</a:t>
            </a:fld>
            <a:endParaRPr lang="en-US" altLang="en-US">
              <a:solidFill>
                <a:srgbClr val="000000"/>
              </a:solidFill>
            </a:endParaRPr>
          </a:p>
        </p:txBody>
      </p:sp>
      <p:sp>
        <p:nvSpPr>
          <p:cNvPr id="229379" name="Rectangle 2">
            <a:extLst>
              <a:ext uri="{FF2B5EF4-FFF2-40B4-BE49-F238E27FC236}">
                <a16:creationId xmlns:a16="http://schemas.microsoft.com/office/drawing/2014/main" id="{33307DFE-2525-BD09-8C75-3F34E4F7FDC2}"/>
              </a:ext>
            </a:extLst>
          </p:cNvPr>
          <p:cNvSpPr>
            <a:spLocks noGrp="1" noRot="1" noChangeAspect="1" noChangeArrowheads="1" noTextEdit="1"/>
          </p:cNvSpPr>
          <p:nvPr>
            <p:ph type="sldImg"/>
          </p:nvPr>
        </p:nvSpPr>
        <p:spPr>
          <a:xfrm>
            <a:off x="381000" y="685800"/>
            <a:ext cx="6096000" cy="3429000"/>
          </a:xfrm>
          <a:ln/>
        </p:spPr>
      </p:sp>
      <p:sp>
        <p:nvSpPr>
          <p:cNvPr id="229380" name="Rectangle 3">
            <a:extLst>
              <a:ext uri="{FF2B5EF4-FFF2-40B4-BE49-F238E27FC236}">
                <a16:creationId xmlns:a16="http://schemas.microsoft.com/office/drawing/2014/main" id="{C9C7EA1F-E2CB-D5FF-9432-716ABA2365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84922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18CE5FD-B4EE-43D9-8C59-7D00BEDEBAA4}" type="slidenum">
              <a:rPr lang="en-US" altLang="en-US" smtClean="0">
                <a:solidFill>
                  <a:prstClr val="black"/>
                </a:solidFill>
              </a:rPr>
              <a:pPr>
                <a:spcBef>
                  <a:spcPct val="0"/>
                </a:spcBef>
              </a:pPr>
              <a:t>16</a:t>
            </a:fld>
            <a:endParaRPr lang="en-US" altLang="en-US">
              <a:solidFill>
                <a:prstClr val="black"/>
              </a:solidFill>
            </a:endParaRPr>
          </a:p>
        </p:txBody>
      </p:sp>
      <p:sp>
        <p:nvSpPr>
          <p:cNvPr id="231427" name="Rectangle 2"/>
          <p:cNvSpPr>
            <a:spLocks noGrp="1" noRot="1" noChangeAspect="1" noChangeArrowheads="1" noTextEdit="1"/>
          </p:cNvSpPr>
          <p:nvPr>
            <p:ph type="sldImg"/>
          </p:nvPr>
        </p:nvSpPr>
        <p:spPr>
          <a:xfrm>
            <a:off x="457200" y="717550"/>
            <a:ext cx="6370638" cy="3584575"/>
          </a:xfrm>
          <a:ln/>
        </p:spPr>
      </p:sp>
      <p:sp>
        <p:nvSpPr>
          <p:cNvPr id="231428" name="Rectangle 3"/>
          <p:cNvSpPr>
            <a:spLocks noGrp="1" noChangeArrowheads="1"/>
          </p:cNvSpPr>
          <p:nvPr>
            <p:ph type="body" idx="1"/>
          </p:nvPr>
        </p:nvSpPr>
        <p:spPr>
          <a:xfrm>
            <a:off x="949325" y="4540250"/>
            <a:ext cx="5384800" cy="43799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694305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845ADEC-EA0F-4B6C-AF46-7B3B9732BC9F}" type="slidenum">
              <a:rPr lang="en-US" altLang="en-US" smtClean="0">
                <a:solidFill>
                  <a:prstClr val="black"/>
                </a:solidFill>
              </a:rPr>
              <a:pPr>
                <a:spcBef>
                  <a:spcPct val="0"/>
                </a:spcBef>
              </a:pPr>
              <a:t>17</a:t>
            </a:fld>
            <a:endParaRPr lang="en-US" altLang="en-US">
              <a:solidFill>
                <a:prstClr val="black"/>
              </a:solidFill>
            </a:endParaRPr>
          </a:p>
        </p:txBody>
      </p:sp>
      <p:sp>
        <p:nvSpPr>
          <p:cNvPr id="233475" name="Rectangle 2"/>
          <p:cNvSpPr>
            <a:spLocks noGrp="1" noRot="1" noChangeAspect="1" noChangeArrowheads="1" noTextEdit="1"/>
          </p:cNvSpPr>
          <p:nvPr>
            <p:ph type="sldImg"/>
          </p:nvPr>
        </p:nvSpPr>
        <p:spPr>
          <a:xfrm>
            <a:off x="457200" y="717550"/>
            <a:ext cx="6370638" cy="3584575"/>
          </a:xfrm>
          <a:ln/>
        </p:spPr>
      </p:sp>
      <p:sp>
        <p:nvSpPr>
          <p:cNvPr id="233476" name="Rectangle 3"/>
          <p:cNvSpPr>
            <a:spLocks noGrp="1" noChangeArrowheads="1"/>
          </p:cNvSpPr>
          <p:nvPr>
            <p:ph type="body" idx="1"/>
          </p:nvPr>
        </p:nvSpPr>
        <p:spPr>
          <a:xfrm>
            <a:off x="949325" y="4540250"/>
            <a:ext cx="5384800" cy="43799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727125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2F158B6F-2CB1-419C-8C75-776D0348483D}" type="datetimeFigureOut">
              <a:rPr lang="en-US"/>
              <a:pPr>
                <a:defRPr/>
              </a:pPr>
              <a:t>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43CF29-2143-4745-843A-3D13FFDFDE7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748E866-C95C-48F6-BB52-09171EE7AB14}" type="datetimeFigureOut">
              <a:rPr lang="en-US"/>
              <a:pPr>
                <a:defRPr/>
              </a:pPr>
              <a:t>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C9DE0C-2A37-4EE3-A849-55957763AFD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03A599F-D638-4F6C-B529-9E3D38E1AF6F}" type="datetimeFigureOut">
              <a:rPr lang="en-US"/>
              <a:pPr>
                <a:defRPr/>
              </a:pPr>
              <a:t>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FFF66AE-E9B7-485E-8B01-F7AB73862B6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9753600" cy="609600"/>
          </a:xfrm>
        </p:spPr>
        <p:txBody>
          <a:bodyPr/>
          <a:lstStyle/>
          <a:p>
            <a:r>
              <a:rPr lang="en-US"/>
              <a:t>Click to edit Master title style</a:t>
            </a:r>
            <a:endParaRPr lang="de-CH"/>
          </a:p>
        </p:txBody>
      </p:sp>
      <p:sp>
        <p:nvSpPr>
          <p:cNvPr id="3" name="Text Placeholder 2"/>
          <p:cNvSpPr>
            <a:spLocks noGrp="1"/>
          </p:cNvSpPr>
          <p:nvPr>
            <p:ph type="body" sz="half" idx="1"/>
          </p:nvPr>
        </p:nvSpPr>
        <p:spPr>
          <a:xfrm>
            <a:off x="609600" y="1219200"/>
            <a:ext cx="5689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4" name="Content Placeholder 3"/>
          <p:cNvSpPr>
            <a:spLocks noGrp="1"/>
          </p:cNvSpPr>
          <p:nvPr>
            <p:ph sz="quarter" idx="2"/>
          </p:nvPr>
        </p:nvSpPr>
        <p:spPr>
          <a:xfrm>
            <a:off x="6502400" y="1219200"/>
            <a:ext cx="56896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5" name="Content Placeholder 4"/>
          <p:cNvSpPr>
            <a:spLocks noGrp="1"/>
          </p:cNvSpPr>
          <p:nvPr>
            <p:ph sz="quarter" idx="3"/>
          </p:nvPr>
        </p:nvSpPr>
        <p:spPr>
          <a:xfrm>
            <a:off x="6502400" y="3543300"/>
            <a:ext cx="56896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6" name="Rectangle 4"/>
          <p:cNvSpPr>
            <a:spLocks noGrp="1" noChangeArrowheads="1"/>
          </p:cNvSpPr>
          <p:nvPr>
            <p:ph type="sldNum" sz="quarter" idx="10"/>
          </p:nvPr>
        </p:nvSpPr>
        <p:spPr/>
        <p:txBody>
          <a:bodyPr/>
          <a:lstStyle>
            <a:lvl1pPr>
              <a:defRPr/>
            </a:lvl1pPr>
          </a:lstStyle>
          <a:p>
            <a:pPr>
              <a:defRPr/>
            </a:pPr>
            <a:fld id="{880F4E35-A5E6-40AF-94F9-68E386E0D3A7}" type="slidenum">
              <a:rPr lang="de-DE" altLang="en-US"/>
              <a:pPr>
                <a:defRPr/>
              </a:pPr>
              <a:t>‹#›</a:t>
            </a:fld>
            <a:endParaRPr lang="de-DE" altLang="en-US"/>
          </a:p>
        </p:txBody>
      </p:sp>
      <p:sp>
        <p:nvSpPr>
          <p:cNvPr id="7" name="Rectangle 6"/>
          <p:cNvSpPr>
            <a:spLocks noGrp="1" noChangeArrowheads="1"/>
          </p:cNvSpPr>
          <p:nvPr>
            <p:ph type="ftr" sz="quarter" idx="11"/>
          </p:nvPr>
        </p:nvSpPr>
        <p:spPr/>
        <p:txBody>
          <a:bodyPr/>
          <a:lstStyle>
            <a:lvl1pPr>
              <a:defRPr/>
            </a:lvl1pPr>
          </a:lstStyle>
          <a:p>
            <a:pPr>
              <a:defRPr/>
            </a:pPr>
            <a:r>
              <a:rPr lang="de-DE"/>
              <a:t>K. Grauman, B. Leibe</a:t>
            </a:r>
          </a:p>
        </p:txBody>
      </p:sp>
    </p:spTree>
    <p:extLst>
      <p:ext uri="{BB962C8B-B14F-4D97-AF65-F5344CB8AC3E}">
        <p14:creationId xmlns:p14="http://schemas.microsoft.com/office/powerpoint/2010/main" val="3389844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F0C0456-EC56-423A-B3FC-4CA51C8161A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428315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C870A5-262F-4F3A-8273-242ED64DFD3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592296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0062377-0780-4609-8A80-F0843A74F56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8391425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914400"/>
            <a:ext cx="50800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0800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C8CA453-17A8-4F58-B41D-34CF85A08AA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02832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56E4B74-2455-49DB-820C-3DD91062EBD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8761963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1B81405-F9D1-4F14-AA7A-63C0AAE0549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31831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F1B02FB-B09C-40CB-B473-14CB38B3F34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005289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F3758905-532C-42AF-AF52-583E712B8722}" type="datetimeFigureOut">
              <a:rPr lang="en-US"/>
              <a:pPr>
                <a:defRPr/>
              </a:pPr>
              <a:t>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5147F23-469E-4275-BA72-9C5EDBFB9387}"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1C3B73E-A9E3-4D7A-9EBD-87B9E7960F0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6564853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4AE5D51-2F75-4210-9F7C-FA0B37D62BF3}"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118769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7AAC1C-7529-4A9A-9B10-00D8630CC38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8406227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76200"/>
            <a:ext cx="25908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76200"/>
            <a:ext cx="75692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3D2758C-C01A-4AA7-B6BD-91DDBA34BC7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067122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10363200" cy="838200"/>
          </a:xfrm>
        </p:spPr>
        <p:txBody>
          <a:bodyPr/>
          <a:lstStyle/>
          <a:p>
            <a:r>
              <a:rPr lang="en-US"/>
              <a:t>Click to edit Master title style</a:t>
            </a:r>
          </a:p>
        </p:txBody>
      </p:sp>
      <p:sp>
        <p:nvSpPr>
          <p:cNvPr id="3" name="Text Placeholder 2"/>
          <p:cNvSpPr>
            <a:spLocks noGrp="1"/>
          </p:cNvSpPr>
          <p:nvPr>
            <p:ph type="body" sz="half" idx="1"/>
          </p:nvPr>
        </p:nvSpPr>
        <p:spPr>
          <a:xfrm>
            <a:off x="9144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B6DD53-D84A-4B58-B4E3-DEB36C6708E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434234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7E4A36C-BF20-47C8-AFDA-F15DBD9F3CDC}" type="datetimeFigureOut">
              <a:rPr lang="en-US">
                <a:solidFill>
                  <a:prstClr val="black">
                    <a:tint val="75000"/>
                  </a:prstClr>
                </a:solidFill>
              </a:rPr>
              <a:pPr>
                <a:defRPr/>
              </a:pPr>
              <a:t>2/4/2026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23BE7D3-8517-4C5A-BB68-21AE023DF14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793370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6E4786BE-2034-4A01-A8B7-4E8696F728D3}" type="datetimeFigureOut">
              <a:rPr lang="en-US">
                <a:solidFill>
                  <a:prstClr val="black">
                    <a:tint val="75000"/>
                  </a:prstClr>
                </a:solidFill>
              </a:rPr>
              <a:pPr>
                <a:defRPr/>
              </a:pPr>
              <a:t>2/4/2026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C419B1E-F8B4-4837-AC34-51B07252742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154170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B5A957F-1478-4650-96DD-2A1673C1CED3}" type="datetimeFigureOut">
              <a:rPr lang="en-US">
                <a:solidFill>
                  <a:prstClr val="black">
                    <a:tint val="75000"/>
                  </a:prstClr>
                </a:solidFill>
              </a:rPr>
              <a:pPr>
                <a:defRPr/>
              </a:pPr>
              <a:t>2/4/2026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D254684-9CC9-4810-90F1-6C426C44E8F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218239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76526D4-5FC1-4136-8494-A2484A18985D}" type="datetimeFigureOut">
              <a:rPr lang="en-US">
                <a:solidFill>
                  <a:prstClr val="black">
                    <a:tint val="75000"/>
                  </a:prstClr>
                </a:solidFill>
              </a:rPr>
              <a:pPr>
                <a:defRPr/>
              </a:pPr>
              <a:t>2/4/2026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1C3649A-8075-4A0C-8C3D-85C2C7FCCDB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761980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449BE98-CAEF-4087-9DE0-D9FD90A6343B}" type="datetimeFigureOut">
              <a:rPr lang="en-US">
                <a:solidFill>
                  <a:prstClr val="black">
                    <a:tint val="75000"/>
                  </a:prstClr>
                </a:solidFill>
              </a:rPr>
              <a:pPr>
                <a:defRPr/>
              </a:pPr>
              <a:t>2/4/2026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EF8E7618-6F59-4889-B673-8D37AE136B9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08745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8501C9A-8D76-4AD7-97C9-0396069C5BA1}" type="datetimeFigureOut">
              <a:rPr lang="en-US"/>
              <a:pPr>
                <a:defRPr/>
              </a:pPr>
              <a:t>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9C02B07-F070-4EDB-B20E-1EF088E23C56}"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A33F2A2-ACEE-409F-BB3E-7F9F30A5630A}" type="datetimeFigureOut">
              <a:rPr lang="en-US">
                <a:solidFill>
                  <a:prstClr val="black">
                    <a:tint val="75000"/>
                  </a:prstClr>
                </a:solidFill>
              </a:rPr>
              <a:pPr>
                <a:defRPr/>
              </a:pPr>
              <a:t>2/4/2026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511E07E-775F-4086-9DFF-187388710B1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759468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A7B2D7D-B9AC-4097-80A2-5749D90A3AAD}" type="datetimeFigureOut">
              <a:rPr lang="en-US">
                <a:solidFill>
                  <a:prstClr val="black">
                    <a:tint val="75000"/>
                  </a:prstClr>
                </a:solidFill>
              </a:rPr>
              <a:pPr>
                <a:defRPr/>
              </a:pPr>
              <a:t>2/4/2026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7AA55FAA-6FA8-4C65-8E93-389526CAF2D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410369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ABDA07D-2599-4C02-8946-C0149268413B}" type="datetimeFigureOut">
              <a:rPr lang="en-US">
                <a:solidFill>
                  <a:prstClr val="black">
                    <a:tint val="75000"/>
                  </a:prstClr>
                </a:solidFill>
              </a:rPr>
              <a:pPr>
                <a:defRPr/>
              </a:pPr>
              <a:t>2/4/2026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CA57464-6FB3-4BC7-A4C7-3E7D8181002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276575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6D43353-F247-472E-B029-56C67D2F8EE7}" type="datetimeFigureOut">
              <a:rPr lang="en-US">
                <a:solidFill>
                  <a:prstClr val="black">
                    <a:tint val="75000"/>
                  </a:prstClr>
                </a:solidFill>
              </a:rPr>
              <a:pPr>
                <a:defRPr/>
              </a:pPr>
              <a:t>2/4/2026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F386E316-F2A5-470D-A49E-E661477FAE1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6381613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81E74B4-E980-4D0A-8CF4-61F8CFD4E1F1}" type="datetimeFigureOut">
              <a:rPr lang="en-US">
                <a:solidFill>
                  <a:prstClr val="black">
                    <a:tint val="75000"/>
                  </a:prstClr>
                </a:solidFill>
              </a:rPr>
              <a:pPr>
                <a:defRPr/>
              </a:pPr>
              <a:t>2/4/2026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EDC75A9-D850-4EDC-B5D8-96275783D17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817248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C096F45-B18A-4B79-8771-107EEBA7E672}" type="datetimeFigureOut">
              <a:rPr lang="en-US">
                <a:solidFill>
                  <a:prstClr val="black">
                    <a:tint val="75000"/>
                  </a:prstClr>
                </a:solidFill>
              </a:rPr>
              <a:pPr>
                <a:defRPr/>
              </a:pPr>
              <a:t>2/4/2026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303A391-EE52-47CA-8F1A-A3AF212831D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499664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Text Box 3"/>
          <p:cNvSpPr txBox="1">
            <a:spLocks noGrp="1" noChangeArrowheads="1"/>
          </p:cNvSpPr>
          <p:nvPr>
            <p:ph type="sldNum" sz="quarter" idx="10"/>
          </p:nvPr>
        </p:nvSpPr>
        <p:spPr>
          <a:ln/>
        </p:spPr>
        <p:txBody>
          <a:bodyPr/>
          <a:lstStyle>
            <a:lvl1pPr>
              <a:defRPr/>
            </a:lvl1pPr>
          </a:lstStyle>
          <a:p>
            <a:pPr>
              <a:defRPr/>
            </a:pPr>
            <a:fld id="{32901281-88FF-4EDD-B9FA-F4C608E45E81}" type="slidenum">
              <a:rPr lang="en-US"/>
              <a:pPr>
                <a:defRPr/>
              </a:pPr>
              <a:t>‹#›</a:t>
            </a:fld>
            <a:endParaRPr lang="en-US"/>
          </a:p>
        </p:txBody>
      </p:sp>
    </p:spTree>
    <p:extLst>
      <p:ext uri="{BB962C8B-B14F-4D97-AF65-F5344CB8AC3E}">
        <p14:creationId xmlns:p14="http://schemas.microsoft.com/office/powerpoint/2010/main" val="1293389905"/>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3B4A5B00-17EA-42AB-86D1-6700AF472814}" type="slidenum">
              <a:rPr lang="en-US"/>
              <a:pPr>
                <a:defRPr/>
              </a:pPr>
              <a:t>‹#›</a:t>
            </a:fld>
            <a:endParaRPr lang="en-US"/>
          </a:p>
        </p:txBody>
      </p:sp>
    </p:spTree>
    <p:extLst>
      <p:ext uri="{BB962C8B-B14F-4D97-AF65-F5344CB8AC3E}">
        <p14:creationId xmlns:p14="http://schemas.microsoft.com/office/powerpoint/2010/main" val="1396199789"/>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0FCABA35-3EE1-4A64-B926-A9A343E7071B}" type="slidenum">
              <a:rPr lang="en-US"/>
              <a:pPr>
                <a:defRPr/>
              </a:pPr>
              <a:t>‹#›</a:t>
            </a:fld>
            <a:endParaRPr lang="en-US"/>
          </a:p>
        </p:txBody>
      </p:sp>
    </p:spTree>
    <p:extLst>
      <p:ext uri="{BB962C8B-B14F-4D97-AF65-F5344CB8AC3E}">
        <p14:creationId xmlns:p14="http://schemas.microsoft.com/office/powerpoint/2010/main" val="296214874"/>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BD7B4225-C006-4C88-8BD3-283AAAC14275}" type="slidenum">
              <a:rPr lang="en-US"/>
              <a:pPr>
                <a:defRPr/>
              </a:pPr>
              <a:t>‹#›</a:t>
            </a:fld>
            <a:endParaRPr lang="en-US"/>
          </a:p>
        </p:txBody>
      </p:sp>
    </p:spTree>
    <p:extLst>
      <p:ext uri="{BB962C8B-B14F-4D97-AF65-F5344CB8AC3E}">
        <p14:creationId xmlns:p14="http://schemas.microsoft.com/office/powerpoint/2010/main" val="226897632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CEED0C3-F8B4-429A-9062-CA5523AE0A26}" type="datetimeFigureOut">
              <a:rPr lang="en-US"/>
              <a:pPr>
                <a:defRPr/>
              </a:pPr>
              <a:t>2/4/2026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8A5BDA5-0928-4BA4-930C-DB84DFFCC51A}"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3"/>
          <p:cNvSpPr txBox="1">
            <a:spLocks noGrp="1" noChangeArrowheads="1"/>
          </p:cNvSpPr>
          <p:nvPr>
            <p:ph type="sldNum" sz="quarter" idx="10"/>
          </p:nvPr>
        </p:nvSpPr>
        <p:spPr>
          <a:ln/>
        </p:spPr>
        <p:txBody>
          <a:bodyPr/>
          <a:lstStyle>
            <a:lvl1pPr>
              <a:defRPr/>
            </a:lvl1pPr>
          </a:lstStyle>
          <a:p>
            <a:pPr>
              <a:defRPr/>
            </a:pPr>
            <a:fld id="{FD433430-5B48-4131-9C51-C79BF930AB7E}" type="slidenum">
              <a:rPr lang="en-US"/>
              <a:pPr>
                <a:defRPr/>
              </a:pPr>
              <a:t>‹#›</a:t>
            </a:fld>
            <a:endParaRPr lang="en-US"/>
          </a:p>
        </p:txBody>
      </p:sp>
    </p:spTree>
    <p:extLst>
      <p:ext uri="{BB962C8B-B14F-4D97-AF65-F5344CB8AC3E}">
        <p14:creationId xmlns:p14="http://schemas.microsoft.com/office/powerpoint/2010/main" val="2874518545"/>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39B89B28-5197-4AF7-A459-D6F2ACDDEF92}" type="slidenum">
              <a:rPr lang="en-US"/>
              <a:pPr>
                <a:defRPr/>
              </a:pPr>
              <a:t>‹#›</a:t>
            </a:fld>
            <a:endParaRPr lang="en-US"/>
          </a:p>
        </p:txBody>
      </p:sp>
    </p:spTree>
    <p:extLst>
      <p:ext uri="{BB962C8B-B14F-4D97-AF65-F5344CB8AC3E}">
        <p14:creationId xmlns:p14="http://schemas.microsoft.com/office/powerpoint/2010/main" val="1487284967"/>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EE64A213-FBEE-45C2-BE51-C6C44341B0C1}" type="slidenum">
              <a:rPr lang="en-US"/>
              <a:pPr>
                <a:defRPr/>
              </a:pPr>
              <a:t>‹#›</a:t>
            </a:fld>
            <a:endParaRPr lang="en-US"/>
          </a:p>
        </p:txBody>
      </p:sp>
    </p:spTree>
    <p:extLst>
      <p:ext uri="{BB962C8B-B14F-4D97-AF65-F5344CB8AC3E}">
        <p14:creationId xmlns:p14="http://schemas.microsoft.com/office/powerpoint/2010/main" val="4261859079"/>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8D430596-61E3-45FD-9B50-B966DDBB3769}" type="slidenum">
              <a:rPr lang="en-US"/>
              <a:pPr>
                <a:defRPr/>
              </a:pPr>
              <a:t>‹#›</a:t>
            </a:fld>
            <a:endParaRPr lang="en-US"/>
          </a:p>
        </p:txBody>
      </p:sp>
    </p:spTree>
    <p:extLst>
      <p:ext uri="{BB962C8B-B14F-4D97-AF65-F5344CB8AC3E}">
        <p14:creationId xmlns:p14="http://schemas.microsoft.com/office/powerpoint/2010/main" val="1611993075"/>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Times New Roman" charset="0"/>
            </a:endParaRP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217068AF-E83C-49D9-A73F-7DC0BE19CED3}" type="slidenum">
              <a:rPr lang="en-US"/>
              <a:pPr>
                <a:defRPr/>
              </a:pPr>
              <a:t>‹#›</a:t>
            </a:fld>
            <a:endParaRPr lang="en-US"/>
          </a:p>
        </p:txBody>
      </p:sp>
    </p:spTree>
    <p:extLst>
      <p:ext uri="{BB962C8B-B14F-4D97-AF65-F5344CB8AC3E}">
        <p14:creationId xmlns:p14="http://schemas.microsoft.com/office/powerpoint/2010/main" val="2501757810"/>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71EE482C-24DF-4AAC-A3AF-5E7794E857A9}" type="slidenum">
              <a:rPr lang="en-US"/>
              <a:pPr>
                <a:defRPr/>
              </a:pPr>
              <a:t>‹#›</a:t>
            </a:fld>
            <a:endParaRPr lang="en-US"/>
          </a:p>
        </p:txBody>
      </p:sp>
    </p:spTree>
    <p:extLst>
      <p:ext uri="{BB962C8B-B14F-4D97-AF65-F5344CB8AC3E}">
        <p14:creationId xmlns:p14="http://schemas.microsoft.com/office/powerpoint/2010/main" val="2651846964"/>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381000"/>
            <a:ext cx="25908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381000"/>
            <a:ext cx="75692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17F4ED3A-EA5D-4A2C-AC18-A50044E20D8B}" type="slidenum">
              <a:rPr lang="en-US"/>
              <a:pPr>
                <a:defRPr/>
              </a:pPr>
              <a:t>‹#›</a:t>
            </a:fld>
            <a:endParaRPr lang="en-US"/>
          </a:p>
        </p:txBody>
      </p:sp>
    </p:spTree>
    <p:extLst>
      <p:ext uri="{BB962C8B-B14F-4D97-AF65-F5344CB8AC3E}">
        <p14:creationId xmlns:p14="http://schemas.microsoft.com/office/powerpoint/2010/main" val="3910550504"/>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A0DD613-FE25-4BDC-932F-76E0182B4298}" type="datetimeFigureOut">
              <a:rPr lang="en-US"/>
              <a:pPr>
                <a:defRPr/>
              </a:pPr>
              <a:t>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0CE2112-EB3D-441D-BBF6-FE8472B9DB98}" type="slidenum">
              <a:rPr lang="en-US"/>
              <a:pPr>
                <a:defRPr/>
              </a:pPr>
              <a:t>‹#›</a:t>
            </a:fld>
            <a:endParaRPr lang="en-US"/>
          </a:p>
        </p:txBody>
      </p:sp>
    </p:spTree>
    <p:extLst>
      <p:ext uri="{BB962C8B-B14F-4D97-AF65-F5344CB8AC3E}">
        <p14:creationId xmlns:p14="http://schemas.microsoft.com/office/powerpoint/2010/main" val="29281813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3C833370-A711-47C5-87A7-0200448E4047}" type="datetimeFigureOut">
              <a:rPr lang="en-US"/>
              <a:pPr>
                <a:defRPr/>
              </a:pPr>
              <a:t>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BA48A19-95A3-47B6-A309-A5AEA0391D46}" type="slidenum">
              <a:rPr lang="en-US"/>
              <a:pPr>
                <a:defRPr/>
              </a:pPr>
              <a:t>‹#›</a:t>
            </a:fld>
            <a:endParaRPr lang="en-US"/>
          </a:p>
        </p:txBody>
      </p:sp>
    </p:spTree>
    <p:extLst>
      <p:ext uri="{BB962C8B-B14F-4D97-AF65-F5344CB8AC3E}">
        <p14:creationId xmlns:p14="http://schemas.microsoft.com/office/powerpoint/2010/main" val="13998260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C34499D-DE38-454B-839A-5CFF12D609D1}" type="datetimeFigureOut">
              <a:rPr lang="en-US"/>
              <a:pPr>
                <a:defRPr/>
              </a:pPr>
              <a:t>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FBA9A62-7CB7-4D7B-ACC0-EFF0BDBB85F5}" type="slidenum">
              <a:rPr lang="en-US"/>
              <a:pPr>
                <a:defRPr/>
              </a:pPr>
              <a:t>‹#›</a:t>
            </a:fld>
            <a:endParaRPr lang="en-US"/>
          </a:p>
        </p:txBody>
      </p:sp>
    </p:spTree>
    <p:extLst>
      <p:ext uri="{BB962C8B-B14F-4D97-AF65-F5344CB8AC3E}">
        <p14:creationId xmlns:p14="http://schemas.microsoft.com/office/powerpoint/2010/main" val="2279852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0B62AF5-A0D0-4C2B-BF44-3021CE43B17E}" type="datetimeFigureOut">
              <a:rPr lang="en-US"/>
              <a:pPr>
                <a:defRPr/>
              </a:pPr>
              <a:t>2/4/2026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9ABC1D9-9A68-4F21-8029-F3C8C354FE51}"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645E0B0-57D9-44CE-8FC6-17AAC5A43271}" type="datetimeFigureOut">
              <a:rPr lang="en-US"/>
              <a:pPr>
                <a:defRPr/>
              </a:pPr>
              <a:t>2/4/2026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134D35F-69CE-4B06-8B6C-6DBE58A64542}" type="slidenum">
              <a:rPr lang="en-US"/>
              <a:pPr>
                <a:defRPr/>
              </a:pPr>
              <a:t>‹#›</a:t>
            </a:fld>
            <a:endParaRPr lang="en-US"/>
          </a:p>
        </p:txBody>
      </p:sp>
    </p:spTree>
    <p:extLst>
      <p:ext uri="{BB962C8B-B14F-4D97-AF65-F5344CB8AC3E}">
        <p14:creationId xmlns:p14="http://schemas.microsoft.com/office/powerpoint/2010/main" val="39134769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F06830E-3741-4839-9C90-9621DCC056EF}" type="datetimeFigureOut">
              <a:rPr lang="en-US"/>
              <a:pPr>
                <a:defRPr/>
              </a:pPr>
              <a:t>2/4/2026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5BDED47-F3CB-47BD-A15A-A551F3D594E0}" type="slidenum">
              <a:rPr lang="en-US"/>
              <a:pPr>
                <a:defRPr/>
              </a:pPr>
              <a:t>‹#›</a:t>
            </a:fld>
            <a:endParaRPr lang="en-US"/>
          </a:p>
        </p:txBody>
      </p:sp>
    </p:spTree>
    <p:extLst>
      <p:ext uri="{BB962C8B-B14F-4D97-AF65-F5344CB8AC3E}">
        <p14:creationId xmlns:p14="http://schemas.microsoft.com/office/powerpoint/2010/main" val="6890774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90CB36C-FE95-41C4-B75A-1AA83C38BEC1}" type="datetimeFigureOut">
              <a:rPr lang="en-US"/>
              <a:pPr>
                <a:defRPr/>
              </a:pPr>
              <a:t>2/4/2026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0941DA7-AA41-42AD-ACEE-E9D9CCA6B523}" type="slidenum">
              <a:rPr lang="en-US"/>
              <a:pPr>
                <a:defRPr/>
              </a:pPr>
              <a:t>‹#›</a:t>
            </a:fld>
            <a:endParaRPr lang="en-US"/>
          </a:p>
        </p:txBody>
      </p:sp>
    </p:spTree>
    <p:extLst>
      <p:ext uri="{BB962C8B-B14F-4D97-AF65-F5344CB8AC3E}">
        <p14:creationId xmlns:p14="http://schemas.microsoft.com/office/powerpoint/2010/main" val="40441919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B2386A4-7531-4F6A-96D9-0828B17CB6AD}" type="datetimeFigureOut">
              <a:rPr lang="en-US"/>
              <a:pPr>
                <a:defRPr/>
              </a:pPr>
              <a:t>2/4/2026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0E06253-EAF6-4F45-920B-C1C89BBEDF95}" type="slidenum">
              <a:rPr lang="en-US"/>
              <a:pPr>
                <a:defRPr/>
              </a:pPr>
              <a:t>‹#›</a:t>
            </a:fld>
            <a:endParaRPr lang="en-US"/>
          </a:p>
        </p:txBody>
      </p:sp>
    </p:spTree>
    <p:extLst>
      <p:ext uri="{BB962C8B-B14F-4D97-AF65-F5344CB8AC3E}">
        <p14:creationId xmlns:p14="http://schemas.microsoft.com/office/powerpoint/2010/main" val="10816869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2199591-3AA6-4D57-983D-BACDA48DC93B}" type="datetimeFigureOut">
              <a:rPr lang="en-US"/>
              <a:pPr>
                <a:defRPr/>
              </a:pPr>
              <a:t>2/4/2026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CA509F0-003A-4061-9A2A-3DF6148DD91D}" type="slidenum">
              <a:rPr lang="en-US"/>
              <a:pPr>
                <a:defRPr/>
              </a:pPr>
              <a:t>‹#›</a:t>
            </a:fld>
            <a:endParaRPr lang="en-US"/>
          </a:p>
        </p:txBody>
      </p:sp>
    </p:spTree>
    <p:extLst>
      <p:ext uri="{BB962C8B-B14F-4D97-AF65-F5344CB8AC3E}">
        <p14:creationId xmlns:p14="http://schemas.microsoft.com/office/powerpoint/2010/main" val="23943726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168E396-B110-46BA-9A5E-BF99AE4AD8BE}" type="datetimeFigureOut">
              <a:rPr lang="en-US"/>
              <a:pPr>
                <a:defRPr/>
              </a:pPr>
              <a:t>2/4/2026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CC3F6FC-3784-4019-B3E7-F0E34B4155B3}" type="slidenum">
              <a:rPr lang="en-US"/>
              <a:pPr>
                <a:defRPr/>
              </a:pPr>
              <a:t>‹#›</a:t>
            </a:fld>
            <a:endParaRPr lang="en-US"/>
          </a:p>
        </p:txBody>
      </p:sp>
    </p:spTree>
    <p:extLst>
      <p:ext uri="{BB962C8B-B14F-4D97-AF65-F5344CB8AC3E}">
        <p14:creationId xmlns:p14="http://schemas.microsoft.com/office/powerpoint/2010/main" val="27542985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57B72BE-1510-4F7D-984C-7811AD27E6A8}" type="datetimeFigureOut">
              <a:rPr lang="en-US"/>
              <a:pPr>
                <a:defRPr/>
              </a:pPr>
              <a:t>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D20FB3-206D-4C9E-BE8D-A1BF91CF2C2D}" type="slidenum">
              <a:rPr lang="en-US"/>
              <a:pPr>
                <a:defRPr/>
              </a:pPr>
              <a:t>‹#›</a:t>
            </a:fld>
            <a:endParaRPr lang="en-US"/>
          </a:p>
        </p:txBody>
      </p:sp>
    </p:spTree>
    <p:extLst>
      <p:ext uri="{BB962C8B-B14F-4D97-AF65-F5344CB8AC3E}">
        <p14:creationId xmlns:p14="http://schemas.microsoft.com/office/powerpoint/2010/main" val="21943424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BAB898D-1F88-431A-9A09-3CBA2C4DF705}" type="datetimeFigureOut">
              <a:rPr lang="en-US"/>
              <a:pPr>
                <a:defRPr/>
              </a:pPr>
              <a:t>2/4/2026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72D5FF0-20E5-4DC6-881A-E949B8DF97A3}" type="slidenum">
              <a:rPr lang="en-US"/>
              <a:pPr>
                <a:defRPr/>
              </a:pPr>
              <a:t>‹#›</a:t>
            </a:fld>
            <a:endParaRPr lang="en-US"/>
          </a:p>
        </p:txBody>
      </p:sp>
    </p:spTree>
    <p:extLst>
      <p:ext uri="{BB962C8B-B14F-4D97-AF65-F5344CB8AC3E}">
        <p14:creationId xmlns:p14="http://schemas.microsoft.com/office/powerpoint/2010/main" val="18082814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9753600" cy="609600"/>
          </a:xfrm>
        </p:spPr>
        <p:txBody>
          <a:bodyPr/>
          <a:lstStyle/>
          <a:p>
            <a:r>
              <a:rPr lang="en-US"/>
              <a:t>Click to edit Master title style</a:t>
            </a:r>
            <a:endParaRPr lang="de-CH"/>
          </a:p>
        </p:txBody>
      </p:sp>
      <p:sp>
        <p:nvSpPr>
          <p:cNvPr id="3" name="Text Placeholder 2"/>
          <p:cNvSpPr>
            <a:spLocks noGrp="1"/>
          </p:cNvSpPr>
          <p:nvPr>
            <p:ph type="body" sz="half" idx="1"/>
          </p:nvPr>
        </p:nvSpPr>
        <p:spPr>
          <a:xfrm>
            <a:off x="609600" y="1219200"/>
            <a:ext cx="5689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4" name="Content Placeholder 3"/>
          <p:cNvSpPr>
            <a:spLocks noGrp="1"/>
          </p:cNvSpPr>
          <p:nvPr>
            <p:ph sz="quarter" idx="2"/>
          </p:nvPr>
        </p:nvSpPr>
        <p:spPr>
          <a:xfrm>
            <a:off x="6502400" y="1219200"/>
            <a:ext cx="56896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5" name="Content Placeholder 4"/>
          <p:cNvSpPr>
            <a:spLocks noGrp="1"/>
          </p:cNvSpPr>
          <p:nvPr>
            <p:ph sz="quarter" idx="3"/>
          </p:nvPr>
        </p:nvSpPr>
        <p:spPr>
          <a:xfrm>
            <a:off x="6502400" y="3543300"/>
            <a:ext cx="56896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6" name="Rectangle 4"/>
          <p:cNvSpPr>
            <a:spLocks noGrp="1" noChangeArrowheads="1"/>
          </p:cNvSpPr>
          <p:nvPr>
            <p:ph type="sldNum" sz="quarter" idx="10"/>
          </p:nvPr>
        </p:nvSpPr>
        <p:spPr/>
        <p:txBody>
          <a:bodyPr/>
          <a:lstStyle>
            <a:lvl1pPr>
              <a:defRPr/>
            </a:lvl1pPr>
          </a:lstStyle>
          <a:p>
            <a:pPr>
              <a:defRPr/>
            </a:pPr>
            <a:fld id="{356A45F3-3AA0-40CF-8403-F0D3EF656021}" type="slidenum">
              <a:rPr lang="de-DE"/>
              <a:pPr>
                <a:defRPr/>
              </a:pPr>
              <a:t>‹#›</a:t>
            </a:fld>
            <a:endParaRPr lang="de-DE"/>
          </a:p>
        </p:txBody>
      </p:sp>
      <p:sp>
        <p:nvSpPr>
          <p:cNvPr id="7" name="Rectangle 6"/>
          <p:cNvSpPr>
            <a:spLocks noGrp="1" noChangeArrowheads="1"/>
          </p:cNvSpPr>
          <p:nvPr>
            <p:ph type="ftr" sz="quarter" idx="11"/>
          </p:nvPr>
        </p:nvSpPr>
        <p:spPr/>
        <p:txBody>
          <a:bodyPr/>
          <a:lstStyle>
            <a:lvl1pPr>
              <a:defRPr/>
            </a:lvl1pPr>
          </a:lstStyle>
          <a:p>
            <a:pPr>
              <a:defRPr/>
            </a:pPr>
            <a:r>
              <a:rPr lang="de-DE"/>
              <a:t>K. Grauman, B. Leibe</a:t>
            </a:r>
          </a:p>
        </p:txBody>
      </p:sp>
    </p:spTree>
    <p:extLst>
      <p:ext uri="{BB962C8B-B14F-4D97-AF65-F5344CB8AC3E}">
        <p14:creationId xmlns:p14="http://schemas.microsoft.com/office/powerpoint/2010/main" val="346713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F95B9B8-60F1-4A13-8852-42BF3851DF0B}" type="datetimeFigureOut">
              <a:rPr lang="en-US"/>
              <a:pPr>
                <a:defRPr/>
              </a:pPr>
              <a:t>2/4/2026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4D922A8-AD3D-4BCD-8DD0-1C9CE9AB737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7A80B19-307F-401E-89FD-62B5F1C47FD0}" type="datetimeFigureOut">
              <a:rPr lang="en-US"/>
              <a:pPr>
                <a:defRPr/>
              </a:pPr>
              <a:t>2/4/2026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AFF40BB-538F-41CA-8B87-7DD12B8C263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2644277-B787-4433-9EF7-87C48AB100AC}" type="datetimeFigureOut">
              <a:rPr lang="en-US"/>
              <a:pPr>
                <a:defRPr/>
              </a:pPr>
              <a:t>2/4/2026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56C631F-FB01-4381-827A-51534D82D27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FE896B9-109A-49FE-AC5D-8D738401EA78}" type="datetimeFigureOut">
              <a:rPr lang="en-US"/>
              <a:pPr>
                <a:defRPr/>
              </a:pPr>
              <a:t>2/4/2026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6E3490E-0B19-41AA-88BD-F43A60A5165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0"/>
            <a:ext cx="10972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066800"/>
            <a:ext cx="10972800" cy="518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C8B18C6-8508-4116-A4CD-698FFF3368C0}" type="datetimeFigureOut">
              <a:rPr lang="en-US"/>
              <a:pPr>
                <a:defRPr/>
              </a:pPr>
              <a:t>2/4/2026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1DC3187B-518C-4297-A486-8FFA291F9A0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38" r:id="rId12"/>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76200"/>
            <a:ext cx="10363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914400" y="914400"/>
            <a:ext cx="103632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220"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Times New Roman" pitchFamily="18" charset="0"/>
                <a:cs typeface="Arial" pitchFamily="34" charset="0"/>
              </a:defRPr>
            </a:lvl1pPr>
          </a:lstStyle>
          <a:p>
            <a:pPr>
              <a:defRPr/>
            </a:pPr>
            <a:endParaRPr lang="en-US">
              <a:solidFill>
                <a:srgbClr val="000000"/>
              </a:solidFill>
            </a:endParaRPr>
          </a:p>
        </p:txBody>
      </p:sp>
      <p:sp>
        <p:nvSpPr>
          <p:cNvPr id="9221"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Times New Roman" pitchFamily="18" charset="0"/>
                <a:cs typeface="Arial" pitchFamily="34" charset="0"/>
              </a:defRPr>
            </a:lvl1pPr>
          </a:lstStyle>
          <a:p>
            <a:pPr>
              <a:defRPr/>
            </a:pPr>
            <a:endParaRPr lang="en-US">
              <a:solidFill>
                <a:srgbClr val="000000"/>
              </a:solidFill>
            </a:endParaRPr>
          </a:p>
        </p:txBody>
      </p:sp>
      <p:sp>
        <p:nvSpPr>
          <p:cNvPr id="9222"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Times New Roman" panose="02020603050405020304" pitchFamily="18" charset="0"/>
              </a:defRPr>
            </a:lvl1pPr>
          </a:lstStyle>
          <a:p>
            <a:pPr>
              <a:defRPr/>
            </a:pPr>
            <a:fld id="{7323FF1A-9C67-4E98-A099-A9DA9D90FF1A}" type="slidenum">
              <a:rPr lang="en-US" altLang="en-US">
                <a:solidFill>
                  <a:srgbClr val="000000"/>
                </a:solidFill>
                <a:cs typeface="Arial" panose="020B0604020202020204" pitchFamily="34" charset="0"/>
              </a:rPr>
              <a:pPr>
                <a:defRPr/>
              </a:pPr>
              <a:t>‹#›</a:t>
            </a:fld>
            <a:endParaRPr lang="en-US" altLang="en-US">
              <a:solidFill>
                <a:srgbClr val="000000"/>
              </a:solidFill>
              <a:cs typeface="Arial" panose="020B0604020202020204" pitchFamily="34" charset="0"/>
            </a:endParaRPr>
          </a:p>
        </p:txBody>
      </p:sp>
      <p:sp>
        <p:nvSpPr>
          <p:cNvPr id="1031" name="Line 7"/>
          <p:cNvSpPr>
            <a:spLocks noChangeShapeType="1"/>
          </p:cNvSpPr>
          <p:nvPr/>
        </p:nvSpPr>
        <p:spPr bwMode="auto">
          <a:xfrm>
            <a:off x="914400" y="838200"/>
            <a:ext cx="10363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4395884"/>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l" rtl="0" eaLnBrk="0" fontAlgn="base" hangingPunct="0">
        <a:spcBef>
          <a:spcPct val="0"/>
        </a:spcBef>
        <a:spcAft>
          <a:spcPct val="0"/>
        </a:spcAft>
        <a:defRPr sz="3400">
          <a:solidFill>
            <a:schemeClr val="tx2"/>
          </a:solidFill>
          <a:latin typeface="+mj-lt"/>
          <a:ea typeface="+mj-ea"/>
          <a:cs typeface="+mj-cs"/>
        </a:defRPr>
      </a:lvl1pPr>
      <a:lvl2pPr algn="l" rtl="0" eaLnBrk="0" fontAlgn="base" hangingPunct="0">
        <a:spcBef>
          <a:spcPct val="0"/>
        </a:spcBef>
        <a:spcAft>
          <a:spcPct val="0"/>
        </a:spcAft>
        <a:defRPr sz="3400">
          <a:solidFill>
            <a:schemeClr val="tx2"/>
          </a:solidFill>
          <a:latin typeface="Arial" pitchFamily="34" charset="0"/>
        </a:defRPr>
      </a:lvl2pPr>
      <a:lvl3pPr algn="l" rtl="0" eaLnBrk="0" fontAlgn="base" hangingPunct="0">
        <a:spcBef>
          <a:spcPct val="0"/>
        </a:spcBef>
        <a:spcAft>
          <a:spcPct val="0"/>
        </a:spcAft>
        <a:defRPr sz="3400">
          <a:solidFill>
            <a:schemeClr val="tx2"/>
          </a:solidFill>
          <a:latin typeface="Arial" pitchFamily="34" charset="0"/>
        </a:defRPr>
      </a:lvl3pPr>
      <a:lvl4pPr algn="l" rtl="0" eaLnBrk="0" fontAlgn="base" hangingPunct="0">
        <a:spcBef>
          <a:spcPct val="0"/>
        </a:spcBef>
        <a:spcAft>
          <a:spcPct val="0"/>
        </a:spcAft>
        <a:defRPr sz="3400">
          <a:solidFill>
            <a:schemeClr val="tx2"/>
          </a:solidFill>
          <a:latin typeface="Arial" pitchFamily="34" charset="0"/>
        </a:defRPr>
      </a:lvl4pPr>
      <a:lvl5pPr algn="l" rtl="0" eaLnBrk="0" fontAlgn="base" hangingPunct="0">
        <a:spcBef>
          <a:spcPct val="0"/>
        </a:spcBef>
        <a:spcAft>
          <a:spcPct val="0"/>
        </a:spcAft>
        <a:defRPr sz="3400">
          <a:solidFill>
            <a:schemeClr val="tx2"/>
          </a:solidFill>
          <a:latin typeface="Arial" pitchFamily="34" charset="0"/>
        </a:defRPr>
      </a:lvl5pPr>
      <a:lvl6pPr marL="457200" algn="l" rtl="0" eaLnBrk="0" fontAlgn="base" hangingPunct="0">
        <a:spcBef>
          <a:spcPct val="0"/>
        </a:spcBef>
        <a:spcAft>
          <a:spcPct val="0"/>
        </a:spcAft>
        <a:defRPr sz="3400">
          <a:solidFill>
            <a:schemeClr val="tx2"/>
          </a:solidFill>
          <a:latin typeface="Arial" pitchFamily="34" charset="0"/>
        </a:defRPr>
      </a:lvl6pPr>
      <a:lvl7pPr marL="914400" algn="l" rtl="0" eaLnBrk="0" fontAlgn="base" hangingPunct="0">
        <a:spcBef>
          <a:spcPct val="0"/>
        </a:spcBef>
        <a:spcAft>
          <a:spcPct val="0"/>
        </a:spcAft>
        <a:defRPr sz="3400">
          <a:solidFill>
            <a:schemeClr val="tx2"/>
          </a:solidFill>
          <a:latin typeface="Arial" pitchFamily="34" charset="0"/>
        </a:defRPr>
      </a:lvl7pPr>
      <a:lvl8pPr marL="1371600" algn="l" rtl="0" eaLnBrk="0" fontAlgn="base" hangingPunct="0">
        <a:spcBef>
          <a:spcPct val="0"/>
        </a:spcBef>
        <a:spcAft>
          <a:spcPct val="0"/>
        </a:spcAft>
        <a:defRPr sz="3400">
          <a:solidFill>
            <a:schemeClr val="tx2"/>
          </a:solidFill>
          <a:latin typeface="Arial" pitchFamily="34" charset="0"/>
        </a:defRPr>
      </a:lvl8pPr>
      <a:lvl9pPr marL="1828800" algn="l" rtl="0" eaLnBrk="0" fontAlgn="base" hangingPunct="0">
        <a:spcBef>
          <a:spcPct val="0"/>
        </a:spcBef>
        <a:spcAft>
          <a:spcPct val="0"/>
        </a:spcAft>
        <a:defRPr sz="3400">
          <a:solidFill>
            <a:schemeClr val="tx2"/>
          </a:solidFill>
          <a:latin typeface="Arial" pitchFamily="34" charset="0"/>
        </a:defRPr>
      </a:lvl9pPr>
    </p:titleStyle>
    <p:bodyStyle>
      <a:lvl1pPr marL="342900" indent="-342900" algn="l" rtl="0" eaLnBrk="0" fontAlgn="base" hangingPunct="0">
        <a:spcBef>
          <a:spcPct val="20000"/>
        </a:spcBef>
        <a:spcAft>
          <a:spcPct val="0"/>
        </a:spcAft>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eaLnBrk="0" fontAlgn="base" hangingPunct="0">
        <a:spcBef>
          <a:spcPct val="20000"/>
        </a:spcBef>
        <a:spcAft>
          <a:spcPct val="0"/>
        </a:spcAft>
        <a:buChar char="»"/>
        <a:defRPr sz="1400">
          <a:solidFill>
            <a:schemeClr val="tx1"/>
          </a:solidFill>
          <a:latin typeface="+mn-lt"/>
        </a:defRPr>
      </a:lvl6pPr>
      <a:lvl7pPr marL="2971800" indent="-228600" algn="l" rtl="0" eaLnBrk="0" fontAlgn="base" hangingPunct="0">
        <a:spcBef>
          <a:spcPct val="20000"/>
        </a:spcBef>
        <a:spcAft>
          <a:spcPct val="0"/>
        </a:spcAft>
        <a:buChar char="»"/>
        <a:defRPr sz="1400">
          <a:solidFill>
            <a:schemeClr val="tx1"/>
          </a:solidFill>
          <a:latin typeface="+mn-lt"/>
        </a:defRPr>
      </a:lvl7pPr>
      <a:lvl8pPr marL="3429000" indent="-228600" algn="l" rtl="0" eaLnBrk="0" fontAlgn="base" hangingPunct="0">
        <a:spcBef>
          <a:spcPct val="20000"/>
        </a:spcBef>
        <a:spcAft>
          <a:spcPct val="0"/>
        </a:spcAft>
        <a:buChar char="»"/>
        <a:defRPr sz="1400">
          <a:solidFill>
            <a:schemeClr val="tx1"/>
          </a:solidFill>
          <a:latin typeface="+mn-lt"/>
        </a:defRPr>
      </a:lvl8pPr>
      <a:lvl9pPr marL="3886200" indent="-228600" algn="l" rtl="0" eaLnBrk="0" fontAlgn="base" hangingPunct="0">
        <a:spcBef>
          <a:spcPct val="20000"/>
        </a:spcBef>
        <a:spcAft>
          <a:spcPct val="0"/>
        </a:spcAft>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7B9A571-0154-41C9-8AB8-1AECB0CFC685}" type="datetimeFigureOut">
              <a:rPr lang="en-US">
                <a:solidFill>
                  <a:prstClr val="black">
                    <a:tint val="75000"/>
                  </a:prstClr>
                </a:solidFill>
              </a:rPr>
              <a:pPr>
                <a:defRPr/>
              </a:pPr>
              <a:t>2/4/2026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EAB0B7B-7CDE-4713-A5A9-3A866D27B6B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18725660"/>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914400" y="381000"/>
            <a:ext cx="10363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ctr" anchorCtr="0" compatLnSpc="1">
            <a:prstTxWarp prst="textNoShape">
              <a:avLst/>
            </a:prstTxWarp>
          </a:bodyPr>
          <a:lstStyle/>
          <a:p>
            <a:pPr lvl="0"/>
            <a:r>
              <a:rPr lang="en-US" altLang="en-US">
                <a:sym typeface="Times New Roman" pitchFamily="18" charset="0"/>
              </a:rPr>
              <a:t>Click to edit Master title style</a:t>
            </a:r>
          </a:p>
        </p:txBody>
      </p:sp>
      <p:sp>
        <p:nvSpPr>
          <p:cNvPr id="9219" name="Rectangle 2"/>
          <p:cNvSpPr>
            <a:spLocks noGrp="1" noChangeArrowheads="1"/>
          </p:cNvSpPr>
          <p:nvPr>
            <p:ph type="body" idx="1"/>
          </p:nvPr>
        </p:nvSpPr>
        <p:spPr bwMode="auto">
          <a:xfrm>
            <a:off x="914400" y="1981200"/>
            <a:ext cx="103632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t" anchorCtr="0" compatLnSpc="1">
            <a:prstTxWarp prst="textNoShape">
              <a:avLst/>
            </a:prstTxWarp>
          </a:bodyPr>
          <a:lstStyle/>
          <a:p>
            <a:pPr lvl="0"/>
            <a:r>
              <a:rPr lang="en-US" altLang="en-US">
                <a:sym typeface="Times New Roman" pitchFamily="18" charset="0"/>
              </a:rPr>
              <a:t>Click to edit Master text styles</a:t>
            </a:r>
          </a:p>
          <a:p>
            <a:pPr lvl="1"/>
            <a:r>
              <a:rPr lang="en-US" altLang="en-US">
                <a:sym typeface="Times New Roman" pitchFamily="18" charset="0"/>
              </a:rPr>
              <a:t>Second level</a:t>
            </a:r>
          </a:p>
          <a:p>
            <a:pPr lvl="2"/>
            <a:r>
              <a:rPr lang="en-US" altLang="en-US">
                <a:sym typeface="Times New Roman" pitchFamily="18" charset="0"/>
              </a:rPr>
              <a:t>Third level</a:t>
            </a:r>
          </a:p>
          <a:p>
            <a:pPr lvl="3"/>
            <a:r>
              <a:rPr lang="en-US" altLang="en-US">
                <a:sym typeface="Times New Roman" pitchFamily="18" charset="0"/>
              </a:rPr>
              <a:t>Fourth level</a:t>
            </a:r>
          </a:p>
          <a:p>
            <a:pPr lvl="4"/>
            <a:r>
              <a:rPr lang="en-US" altLang="en-US">
                <a:sym typeface="Times New Roman" pitchFamily="18" charset="0"/>
              </a:rPr>
              <a:t>Fifth level</a:t>
            </a:r>
          </a:p>
        </p:txBody>
      </p:sp>
      <p:sp>
        <p:nvSpPr>
          <p:cNvPr id="2" name="Text Box 3"/>
          <p:cNvSpPr txBox="1">
            <a:spLocks noGrp="1" noChangeArrowheads="1"/>
          </p:cNvSpPr>
          <p:nvPr>
            <p:ph type="sldNum" sz="quarter" idx="4"/>
          </p:nvPr>
        </p:nvSpPr>
        <p:spPr bwMode="auto">
          <a:xfrm>
            <a:off x="9812867" y="6248400"/>
            <a:ext cx="389467" cy="2921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a:defRPr sz="1400">
                <a:solidFill>
                  <a:srgbClr val="000000"/>
                </a:solidFill>
                <a:latin typeface="Times New Roman" charset="0"/>
                <a:cs typeface="Times New Roman" charset="0"/>
                <a:sym typeface="Times New Roman" charset="0"/>
              </a:defRPr>
            </a:lvl1pPr>
          </a:lstStyle>
          <a:p>
            <a:pPr>
              <a:defRPr/>
            </a:pPr>
            <a:fld id="{0B37DE7D-021F-448C-B273-56F5F43A63DD}" type="slidenum">
              <a:rPr lang="en-US"/>
              <a:pPr>
                <a:defRPr/>
              </a:pPr>
              <a:t>‹#›</a:t>
            </a:fld>
            <a:endParaRPr lang="en-US"/>
          </a:p>
        </p:txBody>
      </p:sp>
    </p:spTree>
    <p:extLst>
      <p:ext uri="{BB962C8B-B14F-4D97-AF65-F5344CB8AC3E}">
        <p14:creationId xmlns:p14="http://schemas.microsoft.com/office/powerpoint/2010/main" val="1188588576"/>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ransition/>
  <p:hf hdr="0" ftr="0" dt="0"/>
  <p:txStyles>
    <p:titleStyle>
      <a:lvl1pPr marL="39688" algn="ctr" rtl="0" eaLnBrk="0" fontAlgn="base" hangingPunct="0">
        <a:spcBef>
          <a:spcPct val="0"/>
        </a:spcBef>
        <a:spcAft>
          <a:spcPct val="0"/>
        </a:spcAft>
        <a:defRPr sz="4400">
          <a:solidFill>
            <a:schemeClr val="tx1"/>
          </a:solidFill>
          <a:latin typeface="+mj-lt"/>
          <a:ea typeface="+mj-ea"/>
          <a:cs typeface="+mj-cs"/>
          <a:sym typeface="Times New Roman" pitchFamily="18" charset="0"/>
        </a:defRPr>
      </a:lvl1pPr>
      <a:lvl2pPr marL="39688" algn="ctr" rtl="0" eaLnBrk="0" fontAlgn="base" hangingPunct="0">
        <a:spcBef>
          <a:spcPct val="0"/>
        </a:spcBef>
        <a:spcAft>
          <a:spcPct val="0"/>
        </a:spcAft>
        <a:defRPr sz="4400">
          <a:solidFill>
            <a:schemeClr val="tx1"/>
          </a:solidFill>
          <a:latin typeface="Times New Roman" charset="0"/>
          <a:ea typeface="ヒラギノ明朝 ProN W3" charset="0"/>
          <a:cs typeface="ヒラギノ明朝 ProN W3" charset="0"/>
          <a:sym typeface="Times New Roman" pitchFamily="18" charset="0"/>
        </a:defRPr>
      </a:lvl2pPr>
      <a:lvl3pPr marL="39688" algn="ctr" rtl="0" eaLnBrk="0" fontAlgn="base" hangingPunct="0">
        <a:spcBef>
          <a:spcPct val="0"/>
        </a:spcBef>
        <a:spcAft>
          <a:spcPct val="0"/>
        </a:spcAft>
        <a:defRPr sz="4400">
          <a:solidFill>
            <a:schemeClr val="tx1"/>
          </a:solidFill>
          <a:latin typeface="Times New Roman" charset="0"/>
          <a:ea typeface="ヒラギノ明朝 ProN W3" charset="0"/>
          <a:cs typeface="ヒラギノ明朝 ProN W3" charset="0"/>
          <a:sym typeface="Times New Roman" pitchFamily="18" charset="0"/>
        </a:defRPr>
      </a:lvl3pPr>
      <a:lvl4pPr marL="39688" algn="ctr" rtl="0" eaLnBrk="0" fontAlgn="base" hangingPunct="0">
        <a:spcBef>
          <a:spcPct val="0"/>
        </a:spcBef>
        <a:spcAft>
          <a:spcPct val="0"/>
        </a:spcAft>
        <a:defRPr sz="4400">
          <a:solidFill>
            <a:schemeClr val="tx1"/>
          </a:solidFill>
          <a:latin typeface="Times New Roman" charset="0"/>
          <a:ea typeface="ヒラギノ明朝 ProN W3" charset="0"/>
          <a:cs typeface="ヒラギノ明朝 ProN W3" charset="0"/>
          <a:sym typeface="Times New Roman" pitchFamily="18" charset="0"/>
        </a:defRPr>
      </a:lvl4pPr>
      <a:lvl5pPr marL="39688" algn="ctr" rtl="0" eaLnBrk="0" fontAlgn="base" hangingPunct="0">
        <a:spcBef>
          <a:spcPct val="0"/>
        </a:spcBef>
        <a:spcAft>
          <a:spcPct val="0"/>
        </a:spcAft>
        <a:defRPr sz="4400">
          <a:solidFill>
            <a:schemeClr val="tx1"/>
          </a:solidFill>
          <a:latin typeface="Times New Roman" charset="0"/>
          <a:ea typeface="ヒラギノ明朝 ProN W3" charset="0"/>
          <a:cs typeface="ヒラギノ明朝 ProN W3" charset="0"/>
          <a:sym typeface="Times New Roman" pitchFamily="18" charset="0"/>
        </a:defRPr>
      </a:lvl5pPr>
      <a:lvl6pPr marL="496888" algn="ctr" rtl="0" fontAlgn="base">
        <a:spcBef>
          <a:spcPct val="0"/>
        </a:spcBef>
        <a:spcAft>
          <a:spcPct val="0"/>
        </a:spcAft>
        <a:defRPr sz="4400">
          <a:solidFill>
            <a:schemeClr val="tx1"/>
          </a:solidFill>
          <a:latin typeface="Times New Roman" charset="0"/>
          <a:ea typeface="ヒラギノ明朝 ProN W3" charset="0"/>
          <a:cs typeface="ヒラギノ明朝 ProN W3" charset="0"/>
          <a:sym typeface="Times New Roman" charset="0"/>
        </a:defRPr>
      </a:lvl6pPr>
      <a:lvl7pPr marL="954088" algn="ctr" rtl="0" fontAlgn="base">
        <a:spcBef>
          <a:spcPct val="0"/>
        </a:spcBef>
        <a:spcAft>
          <a:spcPct val="0"/>
        </a:spcAft>
        <a:defRPr sz="4400">
          <a:solidFill>
            <a:schemeClr val="tx1"/>
          </a:solidFill>
          <a:latin typeface="Times New Roman" charset="0"/>
          <a:ea typeface="ヒラギノ明朝 ProN W3" charset="0"/>
          <a:cs typeface="ヒラギノ明朝 ProN W3" charset="0"/>
          <a:sym typeface="Times New Roman" charset="0"/>
        </a:defRPr>
      </a:lvl7pPr>
      <a:lvl8pPr marL="1411288" algn="ctr" rtl="0" fontAlgn="base">
        <a:spcBef>
          <a:spcPct val="0"/>
        </a:spcBef>
        <a:spcAft>
          <a:spcPct val="0"/>
        </a:spcAft>
        <a:defRPr sz="4400">
          <a:solidFill>
            <a:schemeClr val="tx1"/>
          </a:solidFill>
          <a:latin typeface="Times New Roman" charset="0"/>
          <a:ea typeface="ヒラギノ明朝 ProN W3" charset="0"/>
          <a:cs typeface="ヒラギノ明朝 ProN W3" charset="0"/>
          <a:sym typeface="Times New Roman" charset="0"/>
        </a:defRPr>
      </a:lvl8pPr>
      <a:lvl9pPr marL="1868488" algn="ctr" rtl="0" fontAlgn="base">
        <a:spcBef>
          <a:spcPct val="0"/>
        </a:spcBef>
        <a:spcAft>
          <a:spcPct val="0"/>
        </a:spcAft>
        <a:defRPr sz="4400">
          <a:solidFill>
            <a:schemeClr val="tx1"/>
          </a:solidFill>
          <a:latin typeface="Times New Roman" charset="0"/>
          <a:ea typeface="ヒラギノ明朝 ProN W3" charset="0"/>
          <a:cs typeface="ヒラギノ明朝 ProN W3" charset="0"/>
          <a:sym typeface="Times New Roman" charset="0"/>
        </a:defRPr>
      </a:lvl9pPr>
    </p:titleStyle>
    <p:bodyStyle>
      <a:lvl1pPr marL="382588" indent="-342900" algn="l" rtl="0" eaLnBrk="0" fontAlgn="base" hangingPunct="0">
        <a:spcBef>
          <a:spcPts val="700"/>
        </a:spcBef>
        <a:spcAft>
          <a:spcPct val="0"/>
        </a:spcAft>
        <a:buSzPct val="100000"/>
        <a:buFont typeface="Times New Roman" pitchFamily="18" charset="0"/>
        <a:buChar char="•"/>
        <a:defRPr sz="3200">
          <a:solidFill>
            <a:schemeClr val="tx1"/>
          </a:solidFill>
          <a:latin typeface="+mn-lt"/>
          <a:ea typeface="+mn-ea"/>
          <a:cs typeface="+mn-cs"/>
          <a:sym typeface="Times New Roman" pitchFamily="18" charset="0"/>
        </a:defRPr>
      </a:lvl1pPr>
      <a:lvl2pPr marL="731838" indent="-285750" algn="l" rtl="0" eaLnBrk="0" fontAlgn="base" hangingPunct="0">
        <a:spcBef>
          <a:spcPts val="600"/>
        </a:spcBef>
        <a:spcAft>
          <a:spcPct val="0"/>
        </a:spcAft>
        <a:buSzPct val="100000"/>
        <a:buFont typeface="Times New Roman" pitchFamily="18" charset="0"/>
        <a:buChar char="–"/>
        <a:defRPr sz="2800">
          <a:solidFill>
            <a:schemeClr val="tx1"/>
          </a:solidFill>
          <a:latin typeface="+mn-lt"/>
          <a:ea typeface="+mn-ea"/>
          <a:cs typeface="+mn-cs"/>
          <a:sym typeface="Times New Roman" pitchFamily="18" charset="0"/>
        </a:defRPr>
      </a:lvl2pPr>
      <a:lvl3pPr marL="1131888" indent="-228600" algn="l" rtl="0" eaLnBrk="0" fontAlgn="base" hangingPunct="0">
        <a:spcBef>
          <a:spcPts val="500"/>
        </a:spcBef>
        <a:spcAft>
          <a:spcPct val="0"/>
        </a:spcAft>
        <a:buSzPct val="100000"/>
        <a:buFont typeface="Times New Roman" pitchFamily="18" charset="0"/>
        <a:buChar char="•"/>
        <a:defRPr sz="2400">
          <a:solidFill>
            <a:schemeClr val="tx1"/>
          </a:solidFill>
          <a:latin typeface="+mn-lt"/>
          <a:ea typeface="+mn-ea"/>
          <a:cs typeface="+mn-cs"/>
          <a:sym typeface="Times New Roman" pitchFamily="18" charset="0"/>
        </a:defRPr>
      </a:lvl3pPr>
      <a:lvl4pPr marL="1589088" indent="-228600" algn="l" rtl="0" eaLnBrk="0" fontAlgn="base" hangingPunct="0">
        <a:spcBef>
          <a:spcPts val="500"/>
        </a:spcBef>
        <a:spcAft>
          <a:spcPct val="0"/>
        </a:spcAft>
        <a:buSzPct val="100000"/>
        <a:buFont typeface="Times New Roman" pitchFamily="18" charset="0"/>
        <a:buChar char="–"/>
        <a:defRPr sz="2000">
          <a:solidFill>
            <a:schemeClr val="tx1"/>
          </a:solidFill>
          <a:latin typeface="+mn-lt"/>
          <a:ea typeface="+mn-ea"/>
          <a:cs typeface="+mn-cs"/>
          <a:sym typeface="Times New Roman" pitchFamily="18" charset="0"/>
        </a:defRPr>
      </a:lvl4pPr>
      <a:lvl5pPr marL="2046288" indent="-228600" algn="l" rtl="0" eaLnBrk="0" fontAlgn="base" hangingPunct="0">
        <a:spcBef>
          <a:spcPts val="500"/>
        </a:spcBef>
        <a:spcAft>
          <a:spcPct val="0"/>
        </a:spcAft>
        <a:buSzPct val="100000"/>
        <a:buFont typeface="Times New Roman" pitchFamily="18" charset="0"/>
        <a:buChar char="»"/>
        <a:defRPr sz="2000">
          <a:solidFill>
            <a:schemeClr val="tx1"/>
          </a:solidFill>
          <a:latin typeface="+mn-lt"/>
          <a:ea typeface="+mn-ea"/>
          <a:cs typeface="+mn-cs"/>
          <a:sym typeface="Times New Roman" pitchFamily="18" charset="0"/>
        </a:defRPr>
      </a:lvl5pPr>
      <a:lvl6pPr marL="2503488" indent="-228600" algn="l" rtl="0" fontAlgn="base">
        <a:spcBef>
          <a:spcPts val="500"/>
        </a:spcBef>
        <a:spcAft>
          <a:spcPct val="0"/>
        </a:spcAft>
        <a:buSzPct val="100000"/>
        <a:buFont typeface="Times New Roman" charset="0"/>
        <a:buChar char="»"/>
        <a:defRPr sz="2000">
          <a:solidFill>
            <a:schemeClr val="tx1"/>
          </a:solidFill>
          <a:latin typeface="+mn-lt"/>
          <a:ea typeface="+mn-ea"/>
          <a:cs typeface="+mn-cs"/>
          <a:sym typeface="Times New Roman" charset="0"/>
        </a:defRPr>
      </a:lvl6pPr>
      <a:lvl7pPr marL="2960688" indent="-228600" algn="l" rtl="0" fontAlgn="base">
        <a:spcBef>
          <a:spcPts val="500"/>
        </a:spcBef>
        <a:spcAft>
          <a:spcPct val="0"/>
        </a:spcAft>
        <a:buSzPct val="100000"/>
        <a:buFont typeface="Times New Roman" charset="0"/>
        <a:buChar char="»"/>
        <a:defRPr sz="2000">
          <a:solidFill>
            <a:schemeClr val="tx1"/>
          </a:solidFill>
          <a:latin typeface="+mn-lt"/>
          <a:ea typeface="+mn-ea"/>
          <a:cs typeface="+mn-cs"/>
          <a:sym typeface="Times New Roman" charset="0"/>
        </a:defRPr>
      </a:lvl7pPr>
      <a:lvl8pPr marL="3417888" indent="-228600" algn="l" rtl="0" fontAlgn="base">
        <a:spcBef>
          <a:spcPts val="500"/>
        </a:spcBef>
        <a:spcAft>
          <a:spcPct val="0"/>
        </a:spcAft>
        <a:buSzPct val="100000"/>
        <a:buFont typeface="Times New Roman" charset="0"/>
        <a:buChar char="»"/>
        <a:defRPr sz="2000">
          <a:solidFill>
            <a:schemeClr val="tx1"/>
          </a:solidFill>
          <a:latin typeface="+mn-lt"/>
          <a:ea typeface="+mn-ea"/>
          <a:cs typeface="+mn-cs"/>
          <a:sym typeface="Times New Roman" charset="0"/>
        </a:defRPr>
      </a:lvl8pPr>
      <a:lvl9pPr marL="3875088" indent="-228600" algn="l" rtl="0" fontAlgn="base">
        <a:spcBef>
          <a:spcPts val="500"/>
        </a:spcBef>
        <a:spcAft>
          <a:spcPct val="0"/>
        </a:spcAft>
        <a:buSzPct val="100000"/>
        <a:buFont typeface="Times New Roman" charset="0"/>
        <a:buChar char="»"/>
        <a:defRPr sz="2000">
          <a:solidFill>
            <a:schemeClr val="tx1"/>
          </a:solidFill>
          <a:latin typeface="+mn-lt"/>
          <a:ea typeface="+mn-ea"/>
          <a:cs typeface="+mn-cs"/>
          <a:sym typeface="Times New Roman"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195"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3D7A14A6-CA62-46AD-9BB5-D756AA61F106}" type="datetimeFigureOut">
              <a:rPr lang="en-US"/>
              <a:pPr>
                <a:defRPr/>
              </a:pPr>
              <a:t>2/4/2026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E7C11075-C1B9-4323-8CA2-8F06E02E341D}" type="slidenum">
              <a:rPr lang="en-US"/>
              <a:pPr>
                <a:defRPr/>
              </a:pPr>
              <a:t>‹#›</a:t>
            </a:fld>
            <a:endParaRPr lang="en-US"/>
          </a:p>
        </p:txBody>
      </p:sp>
    </p:spTree>
    <p:extLst>
      <p:ext uri="{BB962C8B-B14F-4D97-AF65-F5344CB8AC3E}">
        <p14:creationId xmlns:p14="http://schemas.microsoft.com/office/powerpoint/2010/main" val="891792277"/>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5.wmf"/><Relationship Id="rId3" Type="http://schemas.openxmlformats.org/officeDocument/2006/relationships/oleObject" Target="../embeddings/oleObject7.bin"/><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oleObject" Target="../embeddings/oleObject9.bin"/><Relationship Id="rId2" Type="http://schemas.openxmlformats.org/officeDocument/2006/relationships/notesSlide" Target="../notesSlides/notesSlide3.xml"/><Relationship Id="rId16" Type="http://schemas.openxmlformats.org/officeDocument/2006/relationships/image" Target="../media/image34.wmf"/><Relationship Id="rId20" Type="http://schemas.openxmlformats.org/officeDocument/2006/relationships/image" Target="../media/image36.wmf"/><Relationship Id="rId1" Type="http://schemas.openxmlformats.org/officeDocument/2006/relationships/slideLayout" Target="../slideLayouts/slideLayout1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oleObject" Target="../embeddings/oleObject8.bin"/><Relationship Id="rId10" Type="http://schemas.openxmlformats.org/officeDocument/2006/relationships/image" Target="../media/image29.png"/><Relationship Id="rId19" Type="http://schemas.openxmlformats.org/officeDocument/2006/relationships/oleObject" Target="../embeddings/oleObject10.bin"/><Relationship Id="rId4" Type="http://schemas.openxmlformats.org/officeDocument/2006/relationships/image" Target="../media/image23.wmf"/><Relationship Id="rId9" Type="http://schemas.openxmlformats.org/officeDocument/2006/relationships/image" Target="../media/image28.png"/><Relationship Id="rId1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jpg"/><Relationship Id="rId4" Type="http://schemas.openxmlformats.org/officeDocument/2006/relationships/image" Target="../media/image39.jpg"/></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0.jpg"/><Relationship Id="rId4" Type="http://schemas.openxmlformats.org/officeDocument/2006/relationships/image" Target="../media/image39.jpg"/></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Best_Illusion_of_the_Year_Contest" TargetMode="External"/><Relationship Id="rId2" Type="http://schemas.openxmlformats.org/officeDocument/2006/relationships/image" Target="../media/image1.gif"/><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wm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oleObject" Target="../embeddings/oleObject2.bin"/><Relationship Id="rId11" Type="http://schemas.openxmlformats.org/officeDocument/2006/relationships/image" Target="../media/image16.wmf"/><Relationship Id="rId5" Type="http://schemas.openxmlformats.org/officeDocument/2006/relationships/image" Target="../media/image12.wmf"/><Relationship Id="rId10" Type="http://schemas.openxmlformats.org/officeDocument/2006/relationships/oleObject" Target="../embeddings/oleObject3.bin"/><Relationship Id="rId4" Type="http://schemas.openxmlformats.org/officeDocument/2006/relationships/oleObject" Target="../embeddings/oleObject1.bin"/><Relationship Id="rId9"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6.wmf"/><Relationship Id="rId5" Type="http://schemas.openxmlformats.org/officeDocument/2006/relationships/oleObject" Target="../embeddings/oleObject11.bin"/><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oleObject" Target="../embeddings/oleObject12.bin"/><Relationship Id="rId7"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1.wmf"/><Relationship Id="rId4" Type="http://schemas.openxmlformats.org/officeDocument/2006/relationships/image" Target="../media/image47.wmf"/><Relationship Id="rId9" Type="http://schemas.openxmlformats.org/officeDocument/2006/relationships/oleObject" Target="../embeddings/oleObject13.bin"/></Relationships>
</file>

<file path=ppt/slides/_rels/slide2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oleObject" Target="../embeddings/oleObject14.bin"/><Relationship Id="rId7"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3.wmf"/><Relationship Id="rId4" Type="http://schemas.openxmlformats.org/officeDocument/2006/relationships/image" Target="../media/image52.wmf"/><Relationship Id="rId9" Type="http://schemas.openxmlformats.org/officeDocument/2006/relationships/oleObject" Target="../embeddings/oleObject15.bin"/></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oleObject" Target="../embeddings/oleObject16.bin"/><Relationship Id="rId7"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5.wmf"/><Relationship Id="rId4" Type="http://schemas.openxmlformats.org/officeDocument/2006/relationships/image" Target="../media/image54.wmf"/><Relationship Id="rId9" Type="http://schemas.openxmlformats.org/officeDocument/2006/relationships/oleObject" Target="../embeddings/oleObject17.bin"/></Relationships>
</file>

<file path=ppt/slides/_rels/slide2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oleObject" Target="../embeddings/oleObject18.bin"/><Relationship Id="rId7"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48.png"/><Relationship Id="rId10" Type="http://schemas.openxmlformats.org/officeDocument/2006/relationships/image" Target="../media/image58.wmf"/><Relationship Id="rId4" Type="http://schemas.openxmlformats.org/officeDocument/2006/relationships/image" Target="../media/image56.wmf"/><Relationship Id="rId9" Type="http://schemas.openxmlformats.org/officeDocument/2006/relationships/oleObject" Target="../embeddings/oleObject19.bin"/></Relationships>
</file>

<file path=ppt/slides/_rels/slide2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oleObject" Target="../embeddings/oleObject20.bin"/><Relationship Id="rId7"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60.wmf"/><Relationship Id="rId4" Type="http://schemas.openxmlformats.org/officeDocument/2006/relationships/image" Target="../media/image59.wmf"/><Relationship Id="rId9" Type="http://schemas.openxmlformats.org/officeDocument/2006/relationships/oleObject" Target="../embeddings/oleObject21.bin"/></Relationships>
</file>

<file path=ppt/slides/_rels/slide2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oleObject" Target="../embeddings/oleObject22.bin"/><Relationship Id="rId7"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62.wmf"/><Relationship Id="rId4" Type="http://schemas.openxmlformats.org/officeDocument/2006/relationships/image" Target="../media/image61.wmf"/><Relationship Id="rId9" Type="http://schemas.openxmlformats.org/officeDocument/2006/relationships/oleObject" Target="../embeddings/oleObject23.bin"/></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1.wmf"/><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oleObject" Target="../embeddings/oleObject24.bin"/><Relationship Id="rId5" Type="http://schemas.openxmlformats.org/officeDocument/2006/relationships/image" Target="../media/image70.png"/><Relationship Id="rId4" Type="http://schemas.openxmlformats.org/officeDocument/2006/relationships/image" Target="../media/image69.jpeg"/></Relationships>
</file>

<file path=ppt/slides/_rels/slide32.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5.png"/><Relationship Id="rId11" Type="http://schemas.openxmlformats.org/officeDocument/2006/relationships/image" Target="../media/image79.png"/><Relationship Id="rId5" Type="http://schemas.openxmlformats.org/officeDocument/2006/relationships/image" Target="../media/image74.png"/><Relationship Id="rId10" Type="http://schemas.openxmlformats.org/officeDocument/2006/relationships/image" Target="../media/image78.wmf"/><Relationship Id="rId4" Type="http://schemas.openxmlformats.org/officeDocument/2006/relationships/image" Target="../media/image73.png"/><Relationship Id="rId9" Type="http://schemas.openxmlformats.org/officeDocument/2006/relationships/oleObject" Target="../embeddings/oleObject25.bin"/></Relationships>
</file>

<file path=ppt/slides/_rels/slide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81.jpe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3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png"/><Relationship Id="rId18" Type="http://schemas.openxmlformats.org/officeDocument/2006/relationships/image" Target="../media/image103.png"/><Relationship Id="rId3" Type="http://schemas.openxmlformats.org/officeDocument/2006/relationships/image" Target="../media/image88.png"/><Relationship Id="rId7" Type="http://schemas.openxmlformats.org/officeDocument/2006/relationships/image" Target="../media/image92.png"/><Relationship Id="rId12" Type="http://schemas.openxmlformats.org/officeDocument/2006/relationships/image" Target="../media/image97.png"/><Relationship Id="rId17" Type="http://schemas.openxmlformats.org/officeDocument/2006/relationships/image" Target="../media/image102.png"/><Relationship Id="rId2" Type="http://schemas.openxmlformats.org/officeDocument/2006/relationships/notesSlide" Target="../notesSlides/notesSlide24.xml"/><Relationship Id="rId16" Type="http://schemas.openxmlformats.org/officeDocument/2006/relationships/image" Target="../media/image101.png"/><Relationship Id="rId1" Type="http://schemas.openxmlformats.org/officeDocument/2006/relationships/slideLayout" Target="../slideLayouts/slideLayout2.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90.png"/><Relationship Id="rId15" Type="http://schemas.openxmlformats.org/officeDocument/2006/relationships/image" Target="../media/image100.png"/><Relationship Id="rId10" Type="http://schemas.openxmlformats.org/officeDocument/2006/relationships/image" Target="../media/image95.png"/><Relationship Id="rId19" Type="http://schemas.openxmlformats.org/officeDocument/2006/relationships/image" Target="../media/image104.png"/><Relationship Id="rId4" Type="http://schemas.openxmlformats.org/officeDocument/2006/relationships/image" Target="../media/image89.png"/><Relationship Id="rId9" Type="http://schemas.openxmlformats.org/officeDocument/2006/relationships/image" Target="../media/image94.png"/><Relationship Id="rId14" Type="http://schemas.openxmlformats.org/officeDocument/2006/relationships/image" Target="../media/image99.png"/></Relationships>
</file>

<file path=ppt/slides/_rels/slide3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png"/><Relationship Id="rId1" Type="http://schemas.openxmlformats.org/officeDocument/2006/relationships/slideLayout" Target="../slideLayouts/slideLayout2.xml"/><Relationship Id="rId4" Type="http://schemas.openxmlformats.org/officeDocument/2006/relationships/image" Target="../media/image107.jpeg"/></Relationships>
</file>

<file path=ppt/slides/_rels/slide3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05.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10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9.jpeg"/><Relationship Id="rId7" Type="http://schemas.openxmlformats.org/officeDocument/2006/relationships/image" Target="../media/image111.wmf"/><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oleObject" Target="../embeddings/oleObject27.bin"/><Relationship Id="rId5" Type="http://schemas.openxmlformats.org/officeDocument/2006/relationships/image" Target="../media/image110.wmf"/><Relationship Id="rId4" Type="http://schemas.openxmlformats.org/officeDocument/2006/relationships/oleObject" Target="../embeddings/oleObject26.bin"/><Relationship Id="rId9" Type="http://schemas.openxmlformats.org/officeDocument/2006/relationships/image" Target="../media/image113.png"/></Relationships>
</file>

<file path=ppt/slides/_rels/slide43.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27.xml"/><Relationship Id="rId1" Type="http://schemas.openxmlformats.org/officeDocument/2006/relationships/slideLayout" Target="../slideLayouts/slideLayout26.xml"/><Relationship Id="rId4" Type="http://schemas.openxmlformats.org/officeDocument/2006/relationships/image" Target="../media/image115.png"/></Relationships>
</file>

<file path=ppt/slides/_rels/slide4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8.xml"/><Relationship Id="rId1" Type="http://schemas.openxmlformats.org/officeDocument/2006/relationships/slideLayout" Target="../slideLayouts/slideLayout26.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4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9.xml"/><Relationship Id="rId1" Type="http://schemas.openxmlformats.org/officeDocument/2006/relationships/slideLayout" Target="../slideLayouts/slideLayout26.xml"/><Relationship Id="rId4" Type="http://schemas.openxmlformats.org/officeDocument/2006/relationships/image" Target="../media/image119.png"/></Relationships>
</file>

<file path=ppt/slides/_rels/slide46.xml.rels><?xml version="1.0" encoding="UTF-8" standalone="yes"?>
<Relationships xmlns="http://schemas.openxmlformats.org/package/2006/relationships"><Relationship Id="rId3" Type="http://schemas.openxmlformats.org/officeDocument/2006/relationships/image" Target="../media/image121.wmf"/><Relationship Id="rId7" Type="http://schemas.openxmlformats.org/officeDocument/2006/relationships/image" Target="../media/image123.wmf"/><Relationship Id="rId2" Type="http://schemas.openxmlformats.org/officeDocument/2006/relationships/notesSlide" Target="../notesSlides/notesSlide30.xml"/><Relationship Id="rId1" Type="http://schemas.openxmlformats.org/officeDocument/2006/relationships/slideLayout" Target="../slideLayouts/slideLayout26.xml"/><Relationship Id="rId6" Type="http://schemas.openxmlformats.org/officeDocument/2006/relationships/oleObject" Target="../embeddings/oleObject29.bin"/><Relationship Id="rId5" Type="http://schemas.openxmlformats.org/officeDocument/2006/relationships/image" Target="../media/image122.wmf"/><Relationship Id="rId4" Type="http://schemas.openxmlformats.org/officeDocument/2006/relationships/oleObject" Target="../embeddings/oleObject28.bin"/></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1.xml"/><Relationship Id="rId1" Type="http://schemas.openxmlformats.org/officeDocument/2006/relationships/slideLayout" Target="../slideLayouts/slideLayout26.xml"/><Relationship Id="rId4" Type="http://schemas.openxmlformats.org/officeDocument/2006/relationships/image" Target="../media/image125.png"/></Relationships>
</file>

<file path=ppt/slides/_rels/slide4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32.xml"/><Relationship Id="rId1" Type="http://schemas.openxmlformats.org/officeDocument/2006/relationships/slideLayout" Target="../slideLayouts/slideLayout37.xml"/><Relationship Id="rId4" Type="http://schemas.openxmlformats.org/officeDocument/2006/relationships/image" Target="../media/image129.png"/></Relationships>
</file>

<file path=ppt/slides/_rels/slide52.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37.xml"/><Relationship Id="rId4" Type="http://schemas.openxmlformats.org/officeDocument/2006/relationships/hyperlink" Target="https://people.eecs.berkeley.edu/~malik/cs294/lowe-ijcv04.pdf"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people.eecs.berkeley.edu/~malik/cs294/lowe-ijcv04.pdf" TargetMode="External"/><Relationship Id="rId2" Type="http://schemas.openxmlformats.org/officeDocument/2006/relationships/image" Target="../media/image132.wmf"/><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3" Type="http://schemas.openxmlformats.org/officeDocument/2006/relationships/hyperlink" Target="https://people.eecs.berkeley.edu/~malik/cs294/lowe-ijcv04.pdf" TargetMode="External"/><Relationship Id="rId2" Type="http://schemas.openxmlformats.org/officeDocument/2006/relationships/image" Target="../media/image133.png"/><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w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wm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oleObject" Target="../embeddings/oleObject2.bin"/><Relationship Id="rId11" Type="http://schemas.openxmlformats.org/officeDocument/2006/relationships/image" Target="../media/image16.wmf"/><Relationship Id="rId5" Type="http://schemas.openxmlformats.org/officeDocument/2006/relationships/image" Target="../media/image12.wmf"/><Relationship Id="rId10" Type="http://schemas.openxmlformats.org/officeDocument/2006/relationships/oleObject" Target="../embeddings/oleObject3.bin"/><Relationship Id="rId4" Type="http://schemas.openxmlformats.org/officeDocument/2006/relationships/oleObject" Target="../embeddings/oleObject1.bin"/><Relationship Id="rId9" Type="http://schemas.openxmlformats.org/officeDocument/2006/relationships/image" Target="../media/image15.png"/></Relationships>
</file>

<file path=ppt/slides/_rels/slide6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33.xml"/><Relationship Id="rId1" Type="http://schemas.openxmlformats.org/officeDocument/2006/relationships/slideLayout" Target="../slideLayouts/slideLayout31.xml"/></Relationships>
</file>

<file path=ppt/slides/_rels/slide61.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4.xml"/><Relationship Id="rId1" Type="http://schemas.openxmlformats.org/officeDocument/2006/relationships/slideLayout" Target="../slideLayouts/slideLayout53.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jpeg"/></Relationships>
</file>

<file path=ppt/slides/_rels/slide63.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6.xml"/></Relationships>
</file>

<file path=ppt/slides/_rels/slide65.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hyperlink" Target="http://matthewalunbrown.com/papers/cvpr2007b.pdf" TargetMode="External"/><Relationship Id="rId1" Type="http://schemas.openxmlformats.org/officeDocument/2006/relationships/slideLayout" Target="../slideLayouts/slideLayout26.xml"/><Relationship Id="rId4" Type="http://schemas.openxmlformats.org/officeDocument/2006/relationships/image" Target="../media/image146.png"/></Relationships>
</file>

<file path=ppt/slides/_rels/slide6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35.xml"/><Relationship Id="rId1" Type="http://schemas.openxmlformats.org/officeDocument/2006/relationships/slideLayout" Target="../slideLayouts/slideLayout26.xml"/><Relationship Id="rId5" Type="http://schemas.openxmlformats.org/officeDocument/2006/relationships/hyperlink" Target="http://matthewalunbrown.com/papers/cvpr2007b.pdf" TargetMode="External"/><Relationship Id="rId4" Type="http://schemas.openxmlformats.org/officeDocument/2006/relationships/image" Target="../media/image148.png"/></Relationships>
</file>

<file path=ppt/slides/_rels/slide68.xml.rels><?xml version="1.0" encoding="UTF-8" standalone="yes"?>
<Relationships xmlns="http://schemas.openxmlformats.org/package/2006/relationships"><Relationship Id="rId2" Type="http://schemas.openxmlformats.org/officeDocument/2006/relationships/image" Target="../media/image149.w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54.gif"/><Relationship Id="rId4" Type="http://schemas.openxmlformats.org/officeDocument/2006/relationships/image" Target="../media/image153.gif"/></Relationships>
</file>

<file path=ppt/slides/_rels/slide73.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15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5.png"/><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74.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57.png"/><Relationship Id="rId5" Type="http://schemas.openxmlformats.org/officeDocument/2006/relationships/image" Target="../media/image154.gif"/><Relationship Id="rId4" Type="http://schemas.openxmlformats.org/officeDocument/2006/relationships/image" Target="../media/image153.gif"/></Relationships>
</file>

<file path=ppt/slides/_rels/slide75.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78.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6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32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s://people.eecs.berkeley.edu/~malik/cs294/lowe-ijcv04.pdf" TargetMode="External"/><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0.wmf"/><Relationship Id="rId5" Type="http://schemas.openxmlformats.org/officeDocument/2006/relationships/oleObject" Target="../embeddings/oleObject5.bin"/><Relationship Id="rId4" Type="http://schemas.openxmlformats.org/officeDocument/2006/relationships/image" Target="../media/image19.wmf"/></Relationships>
</file>

<file path=ppt/slides/_rels/slide90.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pPr eaLnBrk="1" hangingPunct="1"/>
            <a:r>
              <a:rPr lang="en-US" dirty="0"/>
              <a:t>Local Image Features</a:t>
            </a:r>
          </a:p>
        </p:txBody>
      </p:sp>
      <p:sp>
        <p:nvSpPr>
          <p:cNvPr id="3075" name="Subtitle 2"/>
          <p:cNvSpPr>
            <a:spLocks noGrp="1"/>
          </p:cNvSpPr>
          <p:nvPr>
            <p:ph type="subTitle" idx="1"/>
          </p:nvPr>
        </p:nvSpPr>
        <p:spPr>
          <a:xfrm>
            <a:off x="2971800" y="3352800"/>
            <a:ext cx="6400800" cy="2971800"/>
          </a:xfrm>
        </p:spPr>
        <p:txBody>
          <a:bodyPr/>
          <a:lstStyle/>
          <a:p>
            <a:pPr eaLnBrk="1" hangingPunct="1"/>
            <a:r>
              <a:rPr lang="en-US" dirty="0">
                <a:solidFill>
                  <a:schemeClr val="tx1"/>
                </a:solidFill>
              </a:rPr>
              <a:t>Computer Vision</a:t>
            </a:r>
          </a:p>
          <a:p>
            <a:pPr eaLnBrk="1" hangingPunct="1"/>
            <a:endParaRPr lang="en-US" dirty="0">
              <a:solidFill>
                <a:schemeClr val="tx1"/>
              </a:solidFill>
            </a:endParaRPr>
          </a:p>
          <a:p>
            <a:pPr eaLnBrk="1" hangingPunct="1"/>
            <a:r>
              <a:rPr lang="en-US" dirty="0">
                <a:solidFill>
                  <a:schemeClr val="tx1"/>
                </a:solidFill>
              </a:rPr>
              <a:t>James Hays</a:t>
            </a:r>
          </a:p>
        </p:txBody>
      </p:sp>
      <p:sp>
        <p:nvSpPr>
          <p:cNvPr id="3077" name="TextBox 4"/>
          <p:cNvSpPr txBox="1">
            <a:spLocks noChangeArrowheads="1"/>
          </p:cNvSpPr>
          <p:nvPr/>
        </p:nvSpPr>
        <p:spPr bwMode="auto">
          <a:xfrm>
            <a:off x="2057400" y="6488113"/>
            <a:ext cx="8369342" cy="338554"/>
          </a:xfrm>
          <a:prstGeom prst="rect">
            <a:avLst/>
          </a:prstGeom>
          <a:noFill/>
          <a:ln w="9525">
            <a:noFill/>
            <a:miter lim="800000"/>
            <a:headEnd/>
            <a:tailEnd/>
          </a:ln>
        </p:spPr>
        <p:txBody>
          <a:bodyPr wrap="none">
            <a:spAutoFit/>
          </a:bodyPr>
          <a:lstStyle/>
          <a:p>
            <a:r>
              <a:rPr lang="en-US" sz="1600" dirty="0">
                <a:solidFill>
                  <a:prstClr val="white">
                    <a:lumMod val="75000"/>
                  </a:prstClr>
                </a:solidFill>
              </a:rPr>
              <a:t>Acknowledgment: Many slides from Derek </a:t>
            </a:r>
            <a:r>
              <a:rPr lang="en-US" sz="1600" dirty="0" err="1">
                <a:solidFill>
                  <a:prstClr val="white">
                    <a:lumMod val="75000"/>
                  </a:prstClr>
                </a:solidFill>
              </a:rPr>
              <a:t>Hoiem</a:t>
            </a:r>
            <a:r>
              <a:rPr lang="en-US" sz="1600" dirty="0">
                <a:solidFill>
                  <a:prstClr val="white">
                    <a:lumMod val="75000"/>
                  </a:prstClr>
                </a:solidFill>
              </a:rPr>
              <a:t> and </a:t>
            </a:r>
            <a:r>
              <a:rPr lang="en-US" sz="1600" dirty="0" err="1">
                <a:solidFill>
                  <a:prstClr val="white">
                    <a:lumMod val="75000"/>
                  </a:prstClr>
                </a:solidFill>
              </a:rPr>
              <a:t>Grauman&amp;Leibe</a:t>
            </a:r>
            <a:r>
              <a:rPr lang="en-US" sz="1600" dirty="0">
                <a:solidFill>
                  <a:prstClr val="white">
                    <a:lumMod val="75000"/>
                  </a:prstClr>
                </a:solidFill>
              </a:rPr>
              <a:t> 2008 AAAI Tutorial</a:t>
            </a:r>
          </a:p>
        </p:txBody>
      </p:sp>
      <p:sp>
        <p:nvSpPr>
          <p:cNvPr id="6" name="TextBox 1"/>
          <p:cNvSpPr txBox="1">
            <a:spLocks noChangeArrowheads="1"/>
          </p:cNvSpPr>
          <p:nvPr/>
        </p:nvSpPr>
        <p:spPr bwMode="auto">
          <a:xfrm>
            <a:off x="3896540" y="609601"/>
            <a:ext cx="46910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Arial" pitchFamily="34" charset="0"/>
                <a:cs typeface="Arial" pitchFamily="34" charset="0"/>
              </a:defRPr>
            </a:lvl1pPr>
            <a:lvl2pPr marL="742950" indent="-285750" eaLnBrk="0" hangingPunct="0">
              <a:defRPr sz="2800">
                <a:solidFill>
                  <a:schemeClr val="tx1"/>
                </a:solidFill>
                <a:latin typeface="Arial" pitchFamily="34" charset="0"/>
                <a:cs typeface="Arial" pitchFamily="34" charset="0"/>
              </a:defRPr>
            </a:lvl2pPr>
            <a:lvl3pPr marL="1143000" indent="-228600" eaLnBrk="0" hangingPunct="0">
              <a:defRPr sz="2800">
                <a:solidFill>
                  <a:schemeClr val="tx1"/>
                </a:solidFill>
                <a:latin typeface="Arial" pitchFamily="34" charset="0"/>
                <a:cs typeface="Arial" pitchFamily="34" charset="0"/>
              </a:defRPr>
            </a:lvl3pPr>
            <a:lvl4pPr marL="1600200" indent="-228600" eaLnBrk="0" hangingPunct="0">
              <a:defRPr sz="2800">
                <a:solidFill>
                  <a:schemeClr val="tx1"/>
                </a:solidFill>
                <a:latin typeface="Arial" pitchFamily="34" charset="0"/>
                <a:cs typeface="Arial" pitchFamily="34" charset="0"/>
              </a:defRPr>
            </a:lvl4pPr>
            <a:lvl5pPr marL="2057400" indent="-228600" eaLnBrk="0" hangingPunct="0">
              <a:defRPr sz="28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cs typeface="Arial" pitchFamily="34" charset="0"/>
              </a:defRPr>
            </a:lvl9pPr>
          </a:lstStyle>
          <a:p>
            <a:pPr eaLnBrk="1" hangingPunct="1"/>
            <a:r>
              <a:rPr lang="en-US" altLang="en-US" sz="2400" dirty="0">
                <a:solidFill>
                  <a:srgbClr val="C00000"/>
                </a:solidFill>
              </a:rPr>
              <a:t>Read </a:t>
            </a:r>
            <a:r>
              <a:rPr lang="en-US" altLang="en-US" sz="2400" dirty="0" err="1">
                <a:solidFill>
                  <a:srgbClr val="C00000"/>
                </a:solidFill>
              </a:rPr>
              <a:t>Szeliski</a:t>
            </a:r>
            <a:r>
              <a:rPr lang="en-US" altLang="en-US" sz="2400" dirty="0">
                <a:solidFill>
                  <a:srgbClr val="C00000"/>
                </a:solidFill>
              </a:rPr>
              <a:t> 7.1.2 and 7.1.3</a:t>
            </a:r>
          </a:p>
        </p:txBody>
      </p:sp>
    </p:spTree>
    <p:extLst>
      <p:ext uri="{BB962C8B-B14F-4D97-AF65-F5344CB8AC3E}">
        <p14:creationId xmlns:p14="http://schemas.microsoft.com/office/powerpoint/2010/main" val="3769318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10972800" cy="914400"/>
          </a:xfrm>
        </p:spPr>
        <p:txBody>
          <a:bodyPr>
            <a:normAutofit fontScale="90000"/>
          </a:bodyPr>
          <a:lstStyle/>
          <a:p>
            <a:r>
              <a:rPr lang="en-US" dirty="0"/>
              <a:t>If you’re not comfortable with Eigenvalues and Eigenvectors, Gilbert </a:t>
            </a:r>
            <a:r>
              <a:rPr lang="en-US" dirty="0" err="1"/>
              <a:t>Strang’s</a:t>
            </a:r>
            <a:r>
              <a:rPr lang="en-US" dirty="0"/>
              <a:t> linear algebra lectures are linked from the course homepage</a:t>
            </a:r>
          </a:p>
        </p:txBody>
      </p:sp>
      <p:pic>
        <p:nvPicPr>
          <p:cNvPr id="4" name="Picture 3"/>
          <p:cNvPicPr>
            <a:picLocks noChangeAspect="1"/>
          </p:cNvPicPr>
          <p:nvPr/>
        </p:nvPicPr>
        <p:blipFill>
          <a:blip r:embed="rId2"/>
          <a:stretch>
            <a:fillRect/>
          </a:stretch>
        </p:blipFill>
        <p:spPr>
          <a:xfrm>
            <a:off x="2642705" y="2209800"/>
            <a:ext cx="6906589" cy="4086795"/>
          </a:xfrm>
          <a:prstGeom prst="rect">
            <a:avLst/>
          </a:prstGeom>
        </p:spPr>
      </p:pic>
    </p:spTree>
    <p:extLst>
      <p:ext uri="{BB962C8B-B14F-4D97-AF65-F5344CB8AC3E}">
        <p14:creationId xmlns:p14="http://schemas.microsoft.com/office/powerpoint/2010/main" val="1538861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r>
              <a:rPr lang="en-US" altLang="en-US">
                <a:latin typeface="Arial" panose="020B0604020202020204" pitchFamily="34" charset="0"/>
              </a:rPr>
              <a:t>Harris Detector </a:t>
            </a:r>
            <a:r>
              <a:rPr lang="pl-PL" altLang="en-US" sz="2000">
                <a:latin typeface="Arial" panose="020B0604020202020204" pitchFamily="34" charset="0"/>
              </a:rPr>
              <a:t>[</a:t>
            </a:r>
            <a:r>
              <a:rPr lang="pl-PL" altLang="en-US" sz="2000"/>
              <a:t>Harris88</a:t>
            </a:r>
            <a:r>
              <a:rPr lang="pl-PL" altLang="en-US" sz="2000">
                <a:latin typeface="Arial" panose="020B0604020202020204" pitchFamily="34" charset="0"/>
              </a:rPr>
              <a:t>]</a:t>
            </a:r>
            <a:endParaRPr lang="en-US" altLang="en-US" sz="2000">
              <a:latin typeface="Arial" panose="020B0604020202020204" pitchFamily="34" charset="0"/>
            </a:endParaRPr>
          </a:p>
        </p:txBody>
      </p:sp>
      <p:sp>
        <p:nvSpPr>
          <p:cNvPr id="216067" name="Rectangle 3"/>
          <p:cNvSpPr>
            <a:spLocks noGrp="1" noChangeArrowheads="1"/>
          </p:cNvSpPr>
          <p:nvPr>
            <p:ph type="body" sz="half" idx="1"/>
          </p:nvPr>
        </p:nvSpPr>
        <p:spPr/>
        <p:txBody>
          <a:bodyPr/>
          <a:lstStyle/>
          <a:p>
            <a:r>
              <a:rPr lang="pl-PL" altLang="en-US"/>
              <a:t>Second moment matrix</a:t>
            </a:r>
            <a:endParaRPr lang="en-US" altLang="en-US"/>
          </a:p>
        </p:txBody>
      </p:sp>
      <p:graphicFrame>
        <p:nvGraphicFramePr>
          <p:cNvPr id="216068" name="Object 2"/>
          <p:cNvGraphicFramePr>
            <a:graphicFrameLocks noChangeAspect="1"/>
          </p:cNvGraphicFramePr>
          <p:nvPr/>
        </p:nvGraphicFramePr>
        <p:xfrm>
          <a:off x="2335214" y="2005014"/>
          <a:ext cx="3760787" cy="719137"/>
        </p:xfrm>
        <a:graphic>
          <a:graphicData uri="http://schemas.openxmlformats.org/presentationml/2006/ole">
            <mc:AlternateContent xmlns:mc="http://schemas.openxmlformats.org/markup-compatibility/2006">
              <mc:Choice xmlns:v="urn:schemas-microsoft-com:vml" Requires="v">
                <p:oleObj name="Equation" r:id="rId3" imgW="2654300" imgH="508000" progId="Equation.3">
                  <p:embed/>
                </p:oleObj>
              </mc:Choice>
              <mc:Fallback>
                <p:oleObj name="Equation" r:id="rId3" imgW="2654300" imgH="5080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5214" y="2005014"/>
                        <a:ext cx="3760787"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6069" name="Slide Number Placeholder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4446488-F8DF-40B7-B822-540B7D815446}" type="slidenum">
              <a:rPr lang="de-DE" altLang="en-US" sz="1200">
                <a:solidFill>
                  <a:srgbClr val="898989"/>
                </a:solidFill>
              </a:rPr>
              <a:pPr>
                <a:spcBef>
                  <a:spcPct val="0"/>
                </a:spcBef>
                <a:buFontTx/>
                <a:buNone/>
              </a:pPr>
              <a:t>11</a:t>
            </a:fld>
            <a:endParaRPr lang="de-DE" altLang="en-US" sz="1200">
              <a:solidFill>
                <a:srgbClr val="898989"/>
              </a:solidFill>
            </a:endParaRPr>
          </a:p>
        </p:txBody>
      </p:sp>
      <p:pic>
        <p:nvPicPr>
          <p:cNvPr id="21607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91625" y="1233489"/>
            <a:ext cx="1079500" cy="839787"/>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8203" name="Text Box 9"/>
          <p:cNvSpPr txBox="1">
            <a:spLocks noChangeArrowheads="1"/>
          </p:cNvSpPr>
          <p:nvPr/>
        </p:nvSpPr>
        <p:spPr bwMode="auto">
          <a:xfrm>
            <a:off x="6489701" y="2132014"/>
            <a:ext cx="18002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600">
                <a:solidFill>
                  <a:srgbClr val="000000"/>
                </a:solidFill>
                <a:latin typeface="Arial" panose="020B0604020202020204" pitchFamily="34" charset="0"/>
              </a:rPr>
              <a:t>1. Image derivatives</a:t>
            </a:r>
            <a:endParaRPr lang="en-US" altLang="en-US" sz="1600">
              <a:solidFill>
                <a:srgbClr val="000000"/>
              </a:solidFill>
              <a:latin typeface="Arial" panose="020B0604020202020204" pitchFamily="34" charset="0"/>
            </a:endParaRPr>
          </a:p>
        </p:txBody>
      </p:sp>
      <p:sp>
        <p:nvSpPr>
          <p:cNvPr id="8204" name="Text Box 10"/>
          <p:cNvSpPr txBox="1">
            <a:spLocks noChangeArrowheads="1"/>
          </p:cNvSpPr>
          <p:nvPr/>
        </p:nvSpPr>
        <p:spPr bwMode="auto">
          <a:xfrm>
            <a:off x="5197475" y="3106739"/>
            <a:ext cx="19431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600">
                <a:solidFill>
                  <a:srgbClr val="000000"/>
                </a:solidFill>
                <a:latin typeface="Arial" panose="020B0604020202020204" pitchFamily="34" charset="0"/>
              </a:rPr>
              <a:t>2. Square of derivatives</a:t>
            </a:r>
            <a:endParaRPr lang="en-US" altLang="en-US" sz="1600">
              <a:solidFill>
                <a:srgbClr val="000000"/>
              </a:solidFill>
              <a:latin typeface="Arial" panose="020B0604020202020204" pitchFamily="34" charset="0"/>
            </a:endParaRPr>
          </a:p>
        </p:txBody>
      </p:sp>
      <p:sp>
        <p:nvSpPr>
          <p:cNvPr id="8205" name="Text Box 11"/>
          <p:cNvSpPr txBox="1">
            <a:spLocks noChangeArrowheads="1"/>
          </p:cNvSpPr>
          <p:nvPr/>
        </p:nvSpPr>
        <p:spPr bwMode="auto">
          <a:xfrm>
            <a:off x="5160964" y="3970339"/>
            <a:ext cx="19446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600">
                <a:solidFill>
                  <a:srgbClr val="000000"/>
                </a:solidFill>
                <a:latin typeface="Arial" panose="020B0604020202020204" pitchFamily="34" charset="0"/>
              </a:rPr>
              <a:t>3. Gaussian </a:t>
            </a:r>
            <a:br>
              <a:rPr lang="pl-PL" altLang="en-US" sz="1600">
                <a:solidFill>
                  <a:srgbClr val="000000"/>
                </a:solidFill>
                <a:latin typeface="Arial" panose="020B0604020202020204" pitchFamily="34" charset="0"/>
              </a:rPr>
            </a:br>
            <a:r>
              <a:rPr lang="pl-PL" altLang="en-US" sz="1600">
                <a:solidFill>
                  <a:srgbClr val="000000"/>
                </a:solidFill>
                <a:latin typeface="Arial" panose="020B0604020202020204" pitchFamily="34" charset="0"/>
              </a:rPr>
              <a:t>    filter </a:t>
            </a:r>
            <a:r>
              <a:rPr lang="pl-PL" altLang="en-US" sz="1600" i="1">
                <a:solidFill>
                  <a:srgbClr val="000000"/>
                </a:solidFill>
                <a:latin typeface="Arial" panose="020B0604020202020204" pitchFamily="34" charset="0"/>
              </a:rPr>
              <a:t>g(</a:t>
            </a:r>
            <a:r>
              <a:rPr lang="pl-PL" altLang="en-US" sz="1600" i="1">
                <a:solidFill>
                  <a:srgbClr val="000000"/>
                </a:solidFill>
                <a:latin typeface="Symbol" panose="05050102010706020507" pitchFamily="18" charset="2"/>
              </a:rPr>
              <a:t>s</a:t>
            </a:r>
            <a:r>
              <a:rPr lang="pl-PL" altLang="en-US" sz="1600" i="1" baseline="-25000">
                <a:solidFill>
                  <a:srgbClr val="000000"/>
                </a:solidFill>
                <a:latin typeface="Arial" panose="020B0604020202020204" pitchFamily="34" charset="0"/>
              </a:rPr>
              <a:t>I</a:t>
            </a:r>
            <a:r>
              <a:rPr lang="pl-PL" altLang="en-US" sz="1600" i="1">
                <a:solidFill>
                  <a:srgbClr val="000000"/>
                </a:solidFill>
                <a:latin typeface="Arial" panose="020B0604020202020204" pitchFamily="34" charset="0"/>
              </a:rPr>
              <a:t>)</a:t>
            </a:r>
            <a:endParaRPr lang="en-US" altLang="en-US" sz="1600" i="1">
              <a:solidFill>
                <a:srgbClr val="000000"/>
              </a:solidFill>
              <a:latin typeface="Arial" panose="020B0604020202020204" pitchFamily="34" charset="0"/>
            </a:endParaRPr>
          </a:p>
        </p:txBody>
      </p:sp>
      <p:grpSp>
        <p:nvGrpSpPr>
          <p:cNvPr id="2" name="Group 12"/>
          <p:cNvGrpSpPr>
            <a:grpSpLocks/>
          </p:cNvGrpSpPr>
          <p:nvPr/>
        </p:nvGrpSpPr>
        <p:grpSpPr bwMode="auto">
          <a:xfrm>
            <a:off x="7969251" y="2133600"/>
            <a:ext cx="2519363" cy="865188"/>
            <a:chOff x="3356" y="1638"/>
            <a:chExt cx="2041" cy="756"/>
          </a:xfrm>
        </p:grpSpPr>
        <p:pic>
          <p:nvPicPr>
            <p:cNvPr id="216095"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6" y="1684"/>
              <a:ext cx="907"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pic>
          <p:nvPicPr>
            <p:cNvPr id="216096"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21" y="1684"/>
              <a:ext cx="918" cy="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216097" name="Text Box 15"/>
            <p:cNvSpPr txBox="1">
              <a:spLocks noChangeArrowheads="1"/>
            </p:cNvSpPr>
            <p:nvPr/>
          </p:nvSpPr>
          <p:spPr bwMode="auto">
            <a:xfrm>
              <a:off x="4059" y="1638"/>
              <a:ext cx="363"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800" i="1">
                  <a:solidFill>
                    <a:srgbClr val="FFFFFF"/>
                  </a:solidFill>
                  <a:latin typeface="Arial" panose="020B0604020202020204" pitchFamily="34" charset="0"/>
                </a:rPr>
                <a:t>I</a:t>
              </a:r>
              <a:r>
                <a:rPr lang="pl-PL" altLang="en-US" sz="1800" i="1" baseline="-25000">
                  <a:solidFill>
                    <a:srgbClr val="FFFFFF"/>
                  </a:solidFill>
                  <a:latin typeface="Arial" panose="020B0604020202020204" pitchFamily="34" charset="0"/>
                </a:rPr>
                <a:t>x</a:t>
              </a:r>
              <a:endParaRPr lang="en-US" altLang="en-US" sz="1800" i="1" baseline="-25000">
                <a:solidFill>
                  <a:srgbClr val="FFFFFF"/>
                </a:solidFill>
                <a:latin typeface="Arial" panose="020B0604020202020204" pitchFamily="34" charset="0"/>
              </a:endParaRPr>
            </a:p>
          </p:txBody>
        </p:sp>
        <p:sp>
          <p:nvSpPr>
            <p:cNvPr id="216098" name="Text Box 16"/>
            <p:cNvSpPr txBox="1">
              <a:spLocks noChangeArrowheads="1"/>
            </p:cNvSpPr>
            <p:nvPr/>
          </p:nvSpPr>
          <p:spPr bwMode="auto">
            <a:xfrm>
              <a:off x="5034" y="1638"/>
              <a:ext cx="363"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800" i="1">
                  <a:solidFill>
                    <a:srgbClr val="FFFFFF"/>
                  </a:solidFill>
                  <a:latin typeface="Arial" panose="020B0604020202020204" pitchFamily="34" charset="0"/>
                </a:rPr>
                <a:t>I</a:t>
              </a:r>
              <a:r>
                <a:rPr lang="pl-PL" altLang="en-US" sz="1800" i="1" baseline="-25000">
                  <a:solidFill>
                    <a:srgbClr val="FFFFFF"/>
                  </a:solidFill>
                  <a:latin typeface="Arial" panose="020B0604020202020204" pitchFamily="34" charset="0"/>
                </a:rPr>
                <a:t>y</a:t>
              </a:r>
              <a:endParaRPr lang="en-US" altLang="en-US" sz="1800" i="1" baseline="-25000">
                <a:solidFill>
                  <a:srgbClr val="FFFFFF"/>
                </a:solidFill>
                <a:latin typeface="Arial" panose="020B0604020202020204" pitchFamily="34" charset="0"/>
              </a:endParaRPr>
            </a:p>
          </p:txBody>
        </p:sp>
      </p:grpSp>
      <p:pic>
        <p:nvPicPr>
          <p:cNvPr id="8207" name="Picture 17"/>
          <p:cNvPicPr>
            <a:picLocks noGrp="1" noChangeAspect="1" noChangeArrowheads="1"/>
          </p:cNvPicPr>
          <p:nvPr>
            <p:ph sz="quarter" idx="3"/>
          </p:nvPr>
        </p:nvPicPr>
        <p:blipFill>
          <a:blip r:embed="rId8">
            <a:extLst>
              <a:ext uri="{28A0092B-C50C-407E-A947-70E740481C1C}">
                <a14:useLocalDpi xmlns:a14="http://schemas.microsoft.com/office/drawing/2010/main" val="0"/>
              </a:ext>
            </a:extLst>
          </a:blip>
          <a:srcRect/>
          <a:stretch>
            <a:fillRect/>
          </a:stretch>
        </p:blipFill>
        <p:spPr>
          <a:xfrm>
            <a:off x="9112251" y="3025776"/>
            <a:ext cx="1196975" cy="836613"/>
          </a:xfrm>
        </p:spPr>
      </p:pic>
      <p:pic>
        <p:nvPicPr>
          <p:cNvPr id="8208" name="Picture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57976" y="3033713"/>
            <a:ext cx="11969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pic>
        <p:nvPicPr>
          <p:cNvPr id="8209" name="Picture 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89875" y="3033713"/>
            <a:ext cx="11953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8210" name="Text Box 20"/>
          <p:cNvSpPr txBox="1">
            <a:spLocks noChangeArrowheads="1"/>
          </p:cNvSpPr>
          <p:nvPr/>
        </p:nvSpPr>
        <p:spPr bwMode="auto">
          <a:xfrm>
            <a:off x="7466014" y="2987675"/>
            <a:ext cx="46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800" i="1">
                <a:solidFill>
                  <a:srgbClr val="FFFFFF"/>
                </a:solidFill>
                <a:latin typeface="Arial" panose="020B0604020202020204" pitchFamily="34" charset="0"/>
              </a:rPr>
              <a:t>I</a:t>
            </a:r>
            <a:r>
              <a:rPr lang="pl-PL" altLang="en-US" sz="1800" i="1" baseline="-25000">
                <a:solidFill>
                  <a:srgbClr val="FFFFFF"/>
                </a:solidFill>
                <a:latin typeface="Arial" panose="020B0604020202020204" pitchFamily="34" charset="0"/>
              </a:rPr>
              <a:t>x</a:t>
            </a:r>
            <a:r>
              <a:rPr lang="pl-PL" altLang="en-US" sz="1800" i="1" baseline="30000">
                <a:solidFill>
                  <a:srgbClr val="FFFFFF"/>
                </a:solidFill>
                <a:latin typeface="Arial" panose="020B0604020202020204" pitchFamily="34" charset="0"/>
              </a:rPr>
              <a:t>2</a:t>
            </a:r>
            <a:endParaRPr lang="en-US" altLang="en-US" sz="1800" i="1" baseline="30000">
              <a:solidFill>
                <a:srgbClr val="FFFFFF"/>
              </a:solidFill>
              <a:latin typeface="Arial" panose="020B0604020202020204" pitchFamily="34" charset="0"/>
            </a:endParaRPr>
          </a:p>
        </p:txBody>
      </p:sp>
      <p:sp>
        <p:nvSpPr>
          <p:cNvPr id="8211" name="Text Box 21"/>
          <p:cNvSpPr txBox="1">
            <a:spLocks noChangeArrowheads="1"/>
          </p:cNvSpPr>
          <p:nvPr/>
        </p:nvSpPr>
        <p:spPr bwMode="auto">
          <a:xfrm>
            <a:off x="8689976" y="2962275"/>
            <a:ext cx="46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800" i="1">
                <a:solidFill>
                  <a:srgbClr val="FFFFFF"/>
                </a:solidFill>
                <a:latin typeface="Arial" panose="020B0604020202020204" pitchFamily="34" charset="0"/>
              </a:rPr>
              <a:t>I</a:t>
            </a:r>
            <a:r>
              <a:rPr lang="pl-PL" altLang="en-US" sz="1800" i="1" baseline="-25000">
                <a:solidFill>
                  <a:srgbClr val="FFFFFF"/>
                </a:solidFill>
                <a:latin typeface="Arial" panose="020B0604020202020204" pitchFamily="34" charset="0"/>
              </a:rPr>
              <a:t>y</a:t>
            </a:r>
            <a:r>
              <a:rPr lang="pl-PL" altLang="en-US" sz="1800" i="1" baseline="30000">
                <a:solidFill>
                  <a:srgbClr val="FFFFFF"/>
                </a:solidFill>
                <a:latin typeface="Arial" panose="020B0604020202020204" pitchFamily="34" charset="0"/>
              </a:rPr>
              <a:t>2</a:t>
            </a:r>
            <a:endParaRPr lang="en-US" altLang="en-US" sz="1800" i="1" baseline="30000">
              <a:solidFill>
                <a:srgbClr val="FFFFFF"/>
              </a:solidFill>
              <a:latin typeface="Arial" panose="020B0604020202020204" pitchFamily="34" charset="0"/>
            </a:endParaRPr>
          </a:p>
        </p:txBody>
      </p:sp>
      <p:sp>
        <p:nvSpPr>
          <p:cNvPr id="8212" name="Text Box 22"/>
          <p:cNvSpPr txBox="1">
            <a:spLocks noChangeArrowheads="1"/>
          </p:cNvSpPr>
          <p:nvPr/>
        </p:nvSpPr>
        <p:spPr bwMode="auto">
          <a:xfrm>
            <a:off x="9842501" y="2962275"/>
            <a:ext cx="5381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800" i="1">
                <a:solidFill>
                  <a:srgbClr val="FFFFFF"/>
                </a:solidFill>
                <a:latin typeface="Arial" panose="020B0604020202020204" pitchFamily="34" charset="0"/>
              </a:rPr>
              <a:t>I</a:t>
            </a:r>
            <a:r>
              <a:rPr lang="pl-PL" altLang="en-US" sz="1800" i="1" baseline="-25000">
                <a:solidFill>
                  <a:srgbClr val="FFFFFF"/>
                </a:solidFill>
                <a:latin typeface="Arial" panose="020B0604020202020204" pitchFamily="34" charset="0"/>
              </a:rPr>
              <a:t>x</a:t>
            </a:r>
            <a:r>
              <a:rPr lang="pl-PL" altLang="en-US" sz="1800" i="1">
                <a:solidFill>
                  <a:srgbClr val="FFFFFF"/>
                </a:solidFill>
                <a:latin typeface="Arial" panose="020B0604020202020204" pitchFamily="34" charset="0"/>
              </a:rPr>
              <a:t>I</a:t>
            </a:r>
            <a:r>
              <a:rPr lang="pl-PL" altLang="en-US" sz="1800" i="1" baseline="-25000">
                <a:solidFill>
                  <a:srgbClr val="FFFFFF"/>
                </a:solidFill>
                <a:latin typeface="Arial" panose="020B0604020202020204" pitchFamily="34" charset="0"/>
              </a:rPr>
              <a:t>y</a:t>
            </a:r>
            <a:endParaRPr lang="en-US" altLang="en-US" sz="1800" i="1" baseline="-25000">
              <a:solidFill>
                <a:srgbClr val="FFFFFF"/>
              </a:solidFill>
              <a:latin typeface="Arial" panose="020B0604020202020204" pitchFamily="34" charset="0"/>
            </a:endParaRPr>
          </a:p>
        </p:txBody>
      </p:sp>
      <p:pic>
        <p:nvPicPr>
          <p:cNvPr id="8213" name="Picture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72264" y="3933826"/>
            <a:ext cx="1182687"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pic>
        <p:nvPicPr>
          <p:cNvPr id="8214" name="Picture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75589" y="3933826"/>
            <a:ext cx="1182687"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pic>
        <p:nvPicPr>
          <p:cNvPr id="8215"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121775" y="3933825"/>
            <a:ext cx="1182688"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8216" name="Text Box 23"/>
          <p:cNvSpPr txBox="1">
            <a:spLocks noChangeArrowheads="1"/>
          </p:cNvSpPr>
          <p:nvPr/>
        </p:nvSpPr>
        <p:spPr bwMode="auto">
          <a:xfrm>
            <a:off x="7162800" y="3962400"/>
            <a:ext cx="9223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800" i="1">
                <a:solidFill>
                  <a:srgbClr val="FFFFFF"/>
                </a:solidFill>
                <a:latin typeface="Arial" panose="020B0604020202020204" pitchFamily="34" charset="0"/>
              </a:rPr>
              <a:t>g(I</a:t>
            </a:r>
            <a:r>
              <a:rPr lang="pl-PL" altLang="en-US" sz="1800" i="1" baseline="-25000">
                <a:solidFill>
                  <a:srgbClr val="FFFFFF"/>
                </a:solidFill>
                <a:latin typeface="Arial" panose="020B0604020202020204" pitchFamily="34" charset="0"/>
              </a:rPr>
              <a:t>x</a:t>
            </a:r>
            <a:r>
              <a:rPr lang="pl-PL" altLang="en-US" sz="1800" i="1" baseline="30000">
                <a:solidFill>
                  <a:srgbClr val="FFFFFF"/>
                </a:solidFill>
                <a:latin typeface="Arial" panose="020B0604020202020204" pitchFamily="34" charset="0"/>
              </a:rPr>
              <a:t>2</a:t>
            </a:r>
            <a:r>
              <a:rPr lang="pl-PL" altLang="en-US" sz="1800" i="1">
                <a:solidFill>
                  <a:srgbClr val="FFFFFF"/>
                </a:solidFill>
                <a:latin typeface="Arial" panose="020B0604020202020204" pitchFamily="34" charset="0"/>
              </a:rPr>
              <a:t>)</a:t>
            </a:r>
            <a:endParaRPr lang="en-US" altLang="en-US" sz="1800" i="1">
              <a:solidFill>
                <a:srgbClr val="FFFFFF"/>
              </a:solidFill>
              <a:latin typeface="Arial" panose="020B0604020202020204" pitchFamily="34" charset="0"/>
            </a:endParaRPr>
          </a:p>
        </p:txBody>
      </p:sp>
      <p:sp>
        <p:nvSpPr>
          <p:cNvPr id="8217" name="Text Box 24"/>
          <p:cNvSpPr txBox="1">
            <a:spLocks noChangeArrowheads="1"/>
          </p:cNvSpPr>
          <p:nvPr/>
        </p:nvSpPr>
        <p:spPr bwMode="auto">
          <a:xfrm>
            <a:off x="8382001" y="3962400"/>
            <a:ext cx="925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800" i="1">
                <a:solidFill>
                  <a:srgbClr val="FFFFFF"/>
                </a:solidFill>
                <a:latin typeface="Arial" panose="020B0604020202020204" pitchFamily="34" charset="0"/>
              </a:rPr>
              <a:t>g(I</a:t>
            </a:r>
            <a:r>
              <a:rPr lang="pl-PL" altLang="en-US" sz="1800" i="1" baseline="-25000">
                <a:solidFill>
                  <a:srgbClr val="FFFFFF"/>
                </a:solidFill>
                <a:latin typeface="Arial" panose="020B0604020202020204" pitchFamily="34" charset="0"/>
              </a:rPr>
              <a:t>y</a:t>
            </a:r>
            <a:r>
              <a:rPr lang="pl-PL" altLang="en-US" sz="1800" i="1" baseline="30000">
                <a:solidFill>
                  <a:srgbClr val="FFFFFF"/>
                </a:solidFill>
                <a:latin typeface="Arial" panose="020B0604020202020204" pitchFamily="34" charset="0"/>
              </a:rPr>
              <a:t>2</a:t>
            </a:r>
            <a:r>
              <a:rPr lang="pl-PL" altLang="en-US" sz="1800" i="1">
                <a:solidFill>
                  <a:srgbClr val="FFFFFF"/>
                </a:solidFill>
                <a:latin typeface="Arial" panose="020B0604020202020204" pitchFamily="34" charset="0"/>
              </a:rPr>
              <a:t>)</a:t>
            </a:r>
            <a:endParaRPr lang="en-US" altLang="en-US" sz="1800" i="1">
              <a:solidFill>
                <a:srgbClr val="FFFFFF"/>
              </a:solidFill>
              <a:latin typeface="Arial" panose="020B0604020202020204" pitchFamily="34" charset="0"/>
            </a:endParaRPr>
          </a:p>
        </p:txBody>
      </p:sp>
      <p:sp>
        <p:nvSpPr>
          <p:cNvPr id="8218" name="Text Box 25"/>
          <p:cNvSpPr txBox="1">
            <a:spLocks noChangeArrowheads="1"/>
          </p:cNvSpPr>
          <p:nvPr/>
        </p:nvSpPr>
        <p:spPr bwMode="auto">
          <a:xfrm>
            <a:off x="9559926" y="3886200"/>
            <a:ext cx="925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800" i="1">
                <a:solidFill>
                  <a:srgbClr val="FFFFFF"/>
                </a:solidFill>
                <a:latin typeface="Arial" panose="020B0604020202020204" pitchFamily="34" charset="0"/>
              </a:rPr>
              <a:t>g(I</a:t>
            </a:r>
            <a:r>
              <a:rPr lang="pl-PL" altLang="en-US" sz="1800" i="1" baseline="-25000">
                <a:solidFill>
                  <a:srgbClr val="FFFFFF"/>
                </a:solidFill>
                <a:latin typeface="Arial" panose="020B0604020202020204" pitchFamily="34" charset="0"/>
              </a:rPr>
              <a:t>x</a:t>
            </a:r>
            <a:r>
              <a:rPr lang="pl-PL" altLang="en-US" sz="1800" i="1">
                <a:solidFill>
                  <a:srgbClr val="FFFFFF"/>
                </a:solidFill>
                <a:latin typeface="Arial" panose="020B0604020202020204" pitchFamily="34" charset="0"/>
              </a:rPr>
              <a:t>I</a:t>
            </a:r>
            <a:r>
              <a:rPr lang="pl-PL" altLang="en-US" sz="1800" i="1" baseline="-25000">
                <a:solidFill>
                  <a:srgbClr val="FFFFFF"/>
                </a:solidFill>
                <a:latin typeface="Arial" panose="020B0604020202020204" pitchFamily="34" charset="0"/>
              </a:rPr>
              <a:t>y</a:t>
            </a:r>
            <a:r>
              <a:rPr lang="pl-PL" altLang="en-US" sz="1800" i="1">
                <a:solidFill>
                  <a:srgbClr val="FFFFFF"/>
                </a:solidFill>
                <a:latin typeface="Arial" panose="020B0604020202020204" pitchFamily="34" charset="0"/>
              </a:rPr>
              <a:t>)</a:t>
            </a:r>
            <a:endParaRPr lang="en-US" altLang="en-US" sz="1800" i="1">
              <a:solidFill>
                <a:srgbClr val="FFFFFF"/>
              </a:solidFill>
              <a:latin typeface="Arial" panose="020B0604020202020204" pitchFamily="34" charset="0"/>
            </a:endParaRPr>
          </a:p>
        </p:txBody>
      </p:sp>
      <p:pic>
        <p:nvPicPr>
          <p:cNvPr id="8219" name="Picture 2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861301" y="4868864"/>
            <a:ext cx="244792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graphicFrame>
        <p:nvGraphicFramePr>
          <p:cNvPr id="8195" name="Object 3"/>
          <p:cNvGraphicFramePr>
            <a:graphicFrameLocks noChangeAspect="1"/>
          </p:cNvGraphicFramePr>
          <p:nvPr/>
        </p:nvGraphicFramePr>
        <p:xfrm>
          <a:off x="2185988" y="5694363"/>
          <a:ext cx="5129212" cy="488950"/>
        </p:xfrm>
        <a:graphic>
          <a:graphicData uri="http://schemas.openxmlformats.org/presentationml/2006/ole">
            <mc:AlternateContent xmlns:mc="http://schemas.openxmlformats.org/markup-compatibility/2006">
              <mc:Choice xmlns:v="urn:schemas-microsoft-com:vml" Requires="v">
                <p:oleObj name="Equation" r:id="rId15" imgW="2679700" imgH="254000" progId="Equation.3">
                  <p:embed/>
                </p:oleObj>
              </mc:Choice>
              <mc:Fallback>
                <p:oleObj name="Equation" r:id="rId15" imgW="2679700" imgH="25400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85988" y="5694363"/>
                        <a:ext cx="512921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196" name="Object 4"/>
          <p:cNvGraphicFramePr>
            <a:graphicFrameLocks noChangeAspect="1"/>
          </p:cNvGraphicFramePr>
          <p:nvPr/>
        </p:nvGraphicFramePr>
        <p:xfrm>
          <a:off x="2211388" y="5191125"/>
          <a:ext cx="5287962" cy="431800"/>
        </p:xfrm>
        <a:graphic>
          <a:graphicData uri="http://schemas.openxmlformats.org/presentationml/2006/ole">
            <mc:AlternateContent xmlns:mc="http://schemas.openxmlformats.org/markup-compatibility/2006">
              <mc:Choice xmlns:v="urn:schemas-microsoft-com:vml" Requires="v">
                <p:oleObj name="Equation" r:id="rId17" imgW="2806700" imgH="228600" progId="Equation.3">
                  <p:embed/>
                </p:oleObj>
              </mc:Choice>
              <mc:Fallback>
                <p:oleObj name="Equation" r:id="rId17" imgW="2806700" imgH="22860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211388" y="5191125"/>
                        <a:ext cx="52879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20" name="Text Box 30"/>
          <p:cNvSpPr txBox="1">
            <a:spLocks noChangeArrowheads="1"/>
          </p:cNvSpPr>
          <p:nvPr/>
        </p:nvSpPr>
        <p:spPr bwMode="auto">
          <a:xfrm>
            <a:off x="2063750" y="4800600"/>
            <a:ext cx="563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800">
                <a:solidFill>
                  <a:srgbClr val="000000"/>
                </a:solidFill>
                <a:latin typeface="Arial" panose="020B0604020202020204" pitchFamily="34" charset="0"/>
              </a:rPr>
              <a:t>4. Cornerness function </a:t>
            </a:r>
            <a:r>
              <a:rPr lang="en-US" altLang="en-US" sz="1800">
                <a:solidFill>
                  <a:srgbClr val="000000"/>
                </a:solidFill>
                <a:latin typeface="Arial" panose="020B0604020202020204" pitchFamily="34" charset="0"/>
              </a:rPr>
              <a:t>– </a:t>
            </a:r>
            <a:r>
              <a:rPr lang="pl-PL" altLang="en-US" sz="1800">
                <a:solidFill>
                  <a:srgbClr val="000000"/>
                </a:solidFill>
                <a:latin typeface="Arial" panose="020B0604020202020204" pitchFamily="34" charset="0"/>
              </a:rPr>
              <a:t>both eigenvalues are strong</a:t>
            </a:r>
            <a:endParaRPr lang="en-US" altLang="en-US" sz="1800" i="1">
              <a:solidFill>
                <a:srgbClr val="000000"/>
              </a:solidFill>
              <a:latin typeface="Arial" panose="020B0604020202020204" pitchFamily="34" charset="0"/>
            </a:endParaRPr>
          </a:p>
        </p:txBody>
      </p:sp>
      <p:sp>
        <p:nvSpPr>
          <p:cNvPr id="8221" name="Text Box 31"/>
          <p:cNvSpPr txBox="1">
            <a:spLocks noChangeArrowheads="1"/>
          </p:cNvSpPr>
          <p:nvPr/>
        </p:nvSpPr>
        <p:spPr bwMode="auto">
          <a:xfrm>
            <a:off x="9742488" y="6400800"/>
            <a:ext cx="9255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800" i="1">
                <a:solidFill>
                  <a:srgbClr val="FFFFFF"/>
                </a:solidFill>
                <a:latin typeface="Arial" panose="020B0604020202020204" pitchFamily="34" charset="0"/>
              </a:rPr>
              <a:t>har</a:t>
            </a:r>
            <a:endParaRPr lang="en-US" altLang="en-US" sz="1800" i="1">
              <a:solidFill>
                <a:srgbClr val="FFFFFF"/>
              </a:solidFill>
              <a:latin typeface="Arial" panose="020B0604020202020204" pitchFamily="34" charset="0"/>
            </a:endParaRPr>
          </a:p>
        </p:txBody>
      </p:sp>
      <p:sp>
        <p:nvSpPr>
          <p:cNvPr id="8222" name="Text Box 32"/>
          <p:cNvSpPr txBox="1">
            <a:spLocks noChangeArrowheads="1"/>
          </p:cNvSpPr>
          <p:nvPr/>
        </p:nvSpPr>
        <p:spPr bwMode="auto">
          <a:xfrm>
            <a:off x="2063750" y="6342064"/>
            <a:ext cx="4679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pl-PL" altLang="en-US" sz="1800">
                <a:solidFill>
                  <a:srgbClr val="000000"/>
                </a:solidFill>
                <a:latin typeface="Arial" panose="020B0604020202020204" pitchFamily="34" charset="0"/>
              </a:rPr>
              <a:t>5. Non-maxima suppression</a:t>
            </a:r>
            <a:endParaRPr lang="en-US" altLang="en-US" sz="1800" i="1">
              <a:solidFill>
                <a:srgbClr val="000000"/>
              </a:solidFill>
              <a:latin typeface="Arial" panose="020B0604020202020204" pitchFamily="34" charset="0"/>
            </a:endParaRPr>
          </a:p>
        </p:txBody>
      </p:sp>
      <p:graphicFrame>
        <p:nvGraphicFramePr>
          <p:cNvPr id="8197" name="Object 5"/>
          <p:cNvGraphicFramePr>
            <a:graphicFrameLocks noChangeAspect="1"/>
          </p:cNvGraphicFramePr>
          <p:nvPr/>
        </p:nvGraphicFramePr>
        <p:xfrm>
          <a:off x="2181226" y="3505201"/>
          <a:ext cx="1476375" cy="631825"/>
        </p:xfrm>
        <a:graphic>
          <a:graphicData uri="http://schemas.openxmlformats.org/presentationml/2006/ole">
            <mc:AlternateContent xmlns:mc="http://schemas.openxmlformats.org/markup-compatibility/2006">
              <mc:Choice xmlns:v="urn:schemas-microsoft-com:vml" Requires="v">
                <p:oleObj name="Equation" r:id="rId19" imgW="1066800" imgH="457200" progId="Equation.DSMT4">
                  <p:embed/>
                </p:oleObj>
              </mc:Choice>
              <mc:Fallback>
                <p:oleObj name="Equation" r:id="rId19" imgW="1066800" imgH="457200" progId="Equation.DSMT4">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181226" y="3505201"/>
                        <a:ext cx="1476375" cy="631825"/>
                      </a:xfrm>
                      <a:prstGeom prst="rect">
                        <a:avLst/>
                      </a:prstGeom>
                      <a:noFill/>
                      <a:ln>
                        <a:noFill/>
                      </a:ln>
                      <a:extLst>
                        <a:ext uri="{909E8E84-426E-40DD-AFC4-6F175D3DCCD1}">
                          <a14:hiddenFill xmlns:a14="http://schemas.microsoft.com/office/drawing/2010/main">
                            <a:solidFill>
                              <a:srgbClr val="67D967"/>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Box 2"/>
          <p:cNvSpPr txBox="1">
            <a:spLocks noChangeArrowheads="1"/>
          </p:cNvSpPr>
          <p:nvPr/>
        </p:nvSpPr>
        <p:spPr bwMode="auto">
          <a:xfrm>
            <a:off x="6010276" y="2592389"/>
            <a:ext cx="20177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600">
                <a:solidFill>
                  <a:srgbClr val="000000"/>
                </a:solidFill>
                <a:latin typeface="Arial" panose="020B0604020202020204" pitchFamily="34" charset="0"/>
              </a:rPr>
              <a:t>(optionally, blur first)</a:t>
            </a:r>
          </a:p>
        </p:txBody>
      </p:sp>
    </p:spTree>
    <p:extLst>
      <p:ext uri="{BB962C8B-B14F-4D97-AF65-F5344CB8AC3E}">
        <p14:creationId xmlns:p14="http://schemas.microsoft.com/office/powerpoint/2010/main" val="22263177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0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20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20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20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20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2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2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2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20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2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21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2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2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82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21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819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19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22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819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821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221"/>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8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3" grpId="0"/>
      <p:bldP spid="8204" grpId="0"/>
      <p:bldP spid="8205" grpId="0"/>
      <p:bldP spid="8210" grpId="0"/>
      <p:bldP spid="8211" grpId="0"/>
      <p:bldP spid="8212" grpId="0"/>
      <p:bldP spid="8216" grpId="0"/>
      <p:bldP spid="8217" grpId="0"/>
      <p:bldP spid="8218" grpId="0"/>
      <p:bldP spid="8220" grpId="0"/>
      <p:bldP spid="8221" grpId="0"/>
      <p:bldP spid="822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p:txBody>
          <a:bodyPr/>
          <a:lstStyle/>
          <a:p>
            <a:r>
              <a:rPr lang="en-US" altLang="en-US"/>
              <a:t>Invariance and covariance</a:t>
            </a:r>
          </a:p>
        </p:txBody>
      </p:sp>
      <p:sp>
        <p:nvSpPr>
          <p:cNvPr id="228355" name="Rectangle 3"/>
          <p:cNvSpPr>
            <a:spLocks noGrp="1" noChangeArrowheads="1"/>
          </p:cNvSpPr>
          <p:nvPr>
            <p:ph type="body" idx="1"/>
          </p:nvPr>
        </p:nvSpPr>
        <p:spPr>
          <a:xfrm>
            <a:off x="1676400" y="914400"/>
            <a:ext cx="8915400" cy="5410200"/>
          </a:xfrm>
        </p:spPr>
        <p:txBody>
          <a:bodyPr/>
          <a:lstStyle/>
          <a:p>
            <a:pPr>
              <a:buFontTx/>
              <a:buChar char="•"/>
            </a:pPr>
            <a:r>
              <a:rPr lang="en-US" altLang="en-US" sz="2400"/>
              <a:t>We want corner locations to be </a:t>
            </a:r>
            <a:r>
              <a:rPr lang="en-US" altLang="en-US" sz="2400" i="1"/>
              <a:t>invariant</a:t>
            </a:r>
            <a:r>
              <a:rPr lang="en-US" altLang="en-US" sz="2400"/>
              <a:t> to photometric transformations and </a:t>
            </a:r>
            <a:r>
              <a:rPr lang="en-US" altLang="en-US" sz="2400" i="1"/>
              <a:t>covariant</a:t>
            </a:r>
            <a:r>
              <a:rPr lang="en-US" altLang="en-US" sz="2400"/>
              <a:t> to geometric transformations</a:t>
            </a:r>
          </a:p>
          <a:p>
            <a:pPr lvl="1"/>
            <a:r>
              <a:rPr lang="en-US" altLang="en-US" b="1"/>
              <a:t>Invariance:</a:t>
            </a:r>
            <a:r>
              <a:rPr lang="en-US" altLang="en-US"/>
              <a:t> image is transformed and corner locations do not change</a:t>
            </a:r>
          </a:p>
          <a:p>
            <a:pPr lvl="1"/>
            <a:r>
              <a:rPr lang="en-US" altLang="en-US" b="1"/>
              <a:t>Covariance: </a:t>
            </a:r>
            <a:r>
              <a:rPr lang="en-US" altLang="en-US"/>
              <a:t>if we have two transformed versions of the same image, features should be detected in corresponding locations</a:t>
            </a:r>
          </a:p>
        </p:txBody>
      </p:sp>
      <p:pic>
        <p:nvPicPr>
          <p:cNvPr id="228356" name="Picture 3" descr="cows_step4_harris"/>
          <p:cNvPicPr>
            <a:picLocks noChangeAspect="1" noChangeArrowheads="1"/>
          </p:cNvPicPr>
          <p:nvPr/>
        </p:nvPicPr>
        <p:blipFill>
          <a:blip r:embed="rId3">
            <a:lum bright="12000" contrast="18000"/>
            <a:extLst>
              <a:ext uri="{28A0092B-C50C-407E-A947-70E740481C1C}">
                <a14:useLocalDpi xmlns:a14="http://schemas.microsoft.com/office/drawing/2010/main" val="0"/>
              </a:ext>
            </a:extLst>
          </a:blip>
          <a:srcRect/>
          <a:stretch>
            <a:fillRect/>
          </a:stretch>
        </p:blipFill>
        <p:spPr bwMode="auto">
          <a:xfrm>
            <a:off x="6553200" y="3733800"/>
            <a:ext cx="4343400" cy="2812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0265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D3EB0-C5BD-316D-EF70-328A65C7E91A}"/>
              </a:ext>
            </a:extLst>
          </p:cNvPr>
          <p:cNvSpPr>
            <a:spLocks noGrp="1"/>
          </p:cNvSpPr>
          <p:nvPr>
            <p:ph type="title"/>
          </p:nvPr>
        </p:nvSpPr>
        <p:spPr/>
        <p:txBody>
          <a:bodyPr/>
          <a:lstStyle/>
          <a:p>
            <a:r>
              <a:rPr lang="en-US" dirty="0"/>
              <a:t>Cat Classifier – we want invariance</a:t>
            </a:r>
          </a:p>
        </p:txBody>
      </p:sp>
      <p:pic>
        <p:nvPicPr>
          <p:cNvPr id="5" name="Content Placeholder 4" descr="Two cats lying in a cat house&#10;&#10;AI-generated content may be incorrect.">
            <a:extLst>
              <a:ext uri="{FF2B5EF4-FFF2-40B4-BE49-F238E27FC236}">
                <a16:creationId xmlns:a16="http://schemas.microsoft.com/office/drawing/2014/main" id="{23860E6D-151E-1238-0D1A-EBBC2DE0774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149328" y="1166018"/>
            <a:ext cx="3851672" cy="5135563"/>
          </a:xfrm>
        </p:spPr>
      </p:pic>
      <p:pic>
        <p:nvPicPr>
          <p:cNvPr id="7" name="Picture 6" descr="Two cats lying on a bed&#10;&#10;AI-generated content may be incorrect.">
            <a:extLst>
              <a:ext uri="{FF2B5EF4-FFF2-40B4-BE49-F238E27FC236}">
                <a16:creationId xmlns:a16="http://schemas.microsoft.com/office/drawing/2014/main" id="{E766F5E3-38D4-18E1-D192-8A4C29532C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57" y="990600"/>
            <a:ext cx="3936176" cy="5638800"/>
          </a:xfrm>
          <a:prstGeom prst="rect">
            <a:avLst/>
          </a:prstGeom>
        </p:spPr>
      </p:pic>
      <p:pic>
        <p:nvPicPr>
          <p:cNvPr id="9" name="Picture 8" descr="A close up of a cat's face&#10;&#10;AI-generated content may be incorrect.">
            <a:extLst>
              <a:ext uri="{FF2B5EF4-FFF2-40B4-BE49-F238E27FC236}">
                <a16:creationId xmlns:a16="http://schemas.microsoft.com/office/drawing/2014/main" id="{E58E5A7B-8D25-9890-95D8-AB7B757327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0103" y="990600"/>
            <a:ext cx="3940440" cy="5638800"/>
          </a:xfrm>
          <a:prstGeom prst="rect">
            <a:avLst/>
          </a:prstGeom>
        </p:spPr>
      </p:pic>
      <p:pic>
        <p:nvPicPr>
          <p:cNvPr id="11" name="Graphic 10" descr="Checkmark with solid fill">
            <a:extLst>
              <a:ext uri="{FF2B5EF4-FFF2-40B4-BE49-F238E27FC236}">
                <a16:creationId xmlns:a16="http://schemas.microsoft.com/office/drawing/2014/main" id="{CF9D787C-7973-82FC-9470-8C44965802E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8600" y="4773433"/>
            <a:ext cx="1905000" cy="1905000"/>
          </a:xfrm>
          <a:prstGeom prst="rect">
            <a:avLst/>
          </a:prstGeom>
        </p:spPr>
      </p:pic>
      <p:pic>
        <p:nvPicPr>
          <p:cNvPr id="12" name="Graphic 11" descr="Checkmark with solid fill">
            <a:extLst>
              <a:ext uri="{FF2B5EF4-FFF2-40B4-BE49-F238E27FC236}">
                <a16:creationId xmlns:a16="http://schemas.microsoft.com/office/drawing/2014/main" id="{26825370-044E-2885-0A4C-5313E368369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95800" y="4396582"/>
            <a:ext cx="1905000" cy="1905000"/>
          </a:xfrm>
          <a:prstGeom prst="rect">
            <a:avLst/>
          </a:prstGeom>
        </p:spPr>
      </p:pic>
      <p:pic>
        <p:nvPicPr>
          <p:cNvPr id="13" name="Graphic 12" descr="Checkmark with solid fill">
            <a:extLst>
              <a:ext uri="{FF2B5EF4-FFF2-40B4-BE49-F238E27FC236}">
                <a16:creationId xmlns:a16="http://schemas.microsoft.com/office/drawing/2014/main" id="{93F00298-C57E-1C48-CEDF-DFBD06493F7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01421" y="4774096"/>
            <a:ext cx="1905000" cy="1905000"/>
          </a:xfrm>
          <a:prstGeom prst="rect">
            <a:avLst/>
          </a:prstGeom>
        </p:spPr>
      </p:pic>
    </p:spTree>
    <p:extLst>
      <p:ext uri="{BB962C8B-B14F-4D97-AF65-F5344CB8AC3E}">
        <p14:creationId xmlns:p14="http://schemas.microsoft.com/office/powerpoint/2010/main" val="338264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BDA7D-3AEC-BC25-A43C-139BDFC511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85AC73-273E-CE9F-B790-12DA3FA2931C}"/>
              </a:ext>
            </a:extLst>
          </p:cNvPr>
          <p:cNvSpPr>
            <a:spLocks noGrp="1"/>
          </p:cNvSpPr>
          <p:nvPr>
            <p:ph type="title"/>
          </p:nvPr>
        </p:nvSpPr>
        <p:spPr/>
        <p:txBody>
          <a:bodyPr/>
          <a:lstStyle/>
          <a:p>
            <a:r>
              <a:rPr lang="en-US" dirty="0"/>
              <a:t>Cat Detector – we want covariance</a:t>
            </a:r>
          </a:p>
        </p:txBody>
      </p:sp>
      <p:pic>
        <p:nvPicPr>
          <p:cNvPr id="5" name="Content Placeholder 4" descr="Two cats lying in a cat house&#10;&#10;AI-generated content may be incorrect.">
            <a:extLst>
              <a:ext uri="{FF2B5EF4-FFF2-40B4-BE49-F238E27FC236}">
                <a16:creationId xmlns:a16="http://schemas.microsoft.com/office/drawing/2014/main" id="{49C9EB6D-C9D3-2295-7B81-62BA5630B22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149328" y="1166018"/>
            <a:ext cx="3851672" cy="5135563"/>
          </a:xfrm>
        </p:spPr>
      </p:pic>
      <p:pic>
        <p:nvPicPr>
          <p:cNvPr id="7" name="Picture 6" descr="Two cats lying on a bed&#10;&#10;AI-generated content may be incorrect.">
            <a:extLst>
              <a:ext uri="{FF2B5EF4-FFF2-40B4-BE49-F238E27FC236}">
                <a16:creationId xmlns:a16="http://schemas.microsoft.com/office/drawing/2014/main" id="{E9C8E51A-EEAF-26A1-3BA1-AB43C9B80A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57" y="990600"/>
            <a:ext cx="3936176" cy="5638800"/>
          </a:xfrm>
          <a:prstGeom prst="rect">
            <a:avLst/>
          </a:prstGeom>
        </p:spPr>
      </p:pic>
      <p:pic>
        <p:nvPicPr>
          <p:cNvPr id="9" name="Picture 8" descr="A close up of a cat's face&#10;&#10;AI-generated content may be incorrect.">
            <a:extLst>
              <a:ext uri="{FF2B5EF4-FFF2-40B4-BE49-F238E27FC236}">
                <a16:creationId xmlns:a16="http://schemas.microsoft.com/office/drawing/2014/main" id="{26FF3CB4-9D96-FF60-F973-C173EDF43B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60103" y="990600"/>
            <a:ext cx="3940440" cy="5638800"/>
          </a:xfrm>
          <a:prstGeom prst="rect">
            <a:avLst/>
          </a:prstGeom>
        </p:spPr>
      </p:pic>
      <p:sp>
        <p:nvSpPr>
          <p:cNvPr id="3" name="Rectangle 2">
            <a:extLst>
              <a:ext uri="{FF2B5EF4-FFF2-40B4-BE49-F238E27FC236}">
                <a16:creationId xmlns:a16="http://schemas.microsoft.com/office/drawing/2014/main" id="{26F5A457-688E-4CB4-A40E-ED3FBC07D88B}"/>
              </a:ext>
            </a:extLst>
          </p:cNvPr>
          <p:cNvSpPr/>
          <p:nvPr/>
        </p:nvSpPr>
        <p:spPr>
          <a:xfrm>
            <a:off x="533400" y="2971800"/>
            <a:ext cx="3048000" cy="1295400"/>
          </a:xfrm>
          <a:prstGeom prst="rect">
            <a:avLst/>
          </a:prstGeom>
          <a:noFill/>
          <a:ln w="44450">
            <a:solidFill>
              <a:srgbClr val="00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7B76114-F565-BBD5-B18A-486910A68E1A}"/>
              </a:ext>
            </a:extLst>
          </p:cNvPr>
          <p:cNvSpPr/>
          <p:nvPr/>
        </p:nvSpPr>
        <p:spPr>
          <a:xfrm>
            <a:off x="955477" y="3162300"/>
            <a:ext cx="3048000" cy="1790700"/>
          </a:xfrm>
          <a:prstGeom prst="rect">
            <a:avLst/>
          </a:prstGeom>
          <a:noFill/>
          <a:ln w="44450">
            <a:solidFill>
              <a:srgbClr val="00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BC9BD06-7DAE-3552-2F1B-452F1C28A811}"/>
              </a:ext>
            </a:extLst>
          </p:cNvPr>
          <p:cNvSpPr/>
          <p:nvPr/>
        </p:nvSpPr>
        <p:spPr>
          <a:xfrm>
            <a:off x="4267200" y="2533650"/>
            <a:ext cx="1981200" cy="2571750"/>
          </a:xfrm>
          <a:prstGeom prst="rect">
            <a:avLst/>
          </a:prstGeom>
          <a:noFill/>
          <a:ln w="44450">
            <a:solidFill>
              <a:srgbClr val="00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74D040A-7338-A11C-ABF7-CD1C6243003C}"/>
              </a:ext>
            </a:extLst>
          </p:cNvPr>
          <p:cNvSpPr/>
          <p:nvPr/>
        </p:nvSpPr>
        <p:spPr>
          <a:xfrm>
            <a:off x="5486400" y="1876425"/>
            <a:ext cx="2514600" cy="3228976"/>
          </a:xfrm>
          <a:prstGeom prst="rect">
            <a:avLst/>
          </a:prstGeom>
          <a:noFill/>
          <a:ln w="44450">
            <a:solidFill>
              <a:srgbClr val="00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3413F7-750E-0807-4CDA-3619C903069A}"/>
              </a:ext>
            </a:extLst>
          </p:cNvPr>
          <p:cNvSpPr/>
          <p:nvPr/>
        </p:nvSpPr>
        <p:spPr>
          <a:xfrm>
            <a:off x="8162090" y="1357312"/>
            <a:ext cx="3725109" cy="5272088"/>
          </a:xfrm>
          <a:prstGeom prst="rect">
            <a:avLst/>
          </a:prstGeom>
          <a:noFill/>
          <a:ln w="44450">
            <a:solidFill>
              <a:srgbClr val="00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9781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8"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6A2A5-EDA8-C061-B725-2F1E9759DB4B}"/>
            </a:ext>
          </a:extLst>
        </p:cNvPr>
        <p:cNvGrpSpPr/>
        <p:nvPr/>
      </p:nvGrpSpPr>
      <p:grpSpPr>
        <a:xfrm>
          <a:off x="0" y="0"/>
          <a:ext cx="0" cy="0"/>
          <a:chOff x="0" y="0"/>
          <a:chExt cx="0" cy="0"/>
        </a:xfrm>
      </p:grpSpPr>
      <p:sp>
        <p:nvSpPr>
          <p:cNvPr id="228354" name="Rectangle 2">
            <a:extLst>
              <a:ext uri="{FF2B5EF4-FFF2-40B4-BE49-F238E27FC236}">
                <a16:creationId xmlns:a16="http://schemas.microsoft.com/office/drawing/2014/main" id="{4F11535E-4EA5-A2D0-32C8-A9F91F802F09}"/>
              </a:ext>
            </a:extLst>
          </p:cNvPr>
          <p:cNvSpPr>
            <a:spLocks noGrp="1" noChangeArrowheads="1"/>
          </p:cNvSpPr>
          <p:nvPr>
            <p:ph type="title"/>
          </p:nvPr>
        </p:nvSpPr>
        <p:spPr/>
        <p:txBody>
          <a:bodyPr/>
          <a:lstStyle/>
          <a:p>
            <a:r>
              <a:rPr lang="en-US" altLang="en-US"/>
              <a:t>Invariance and covariance</a:t>
            </a:r>
          </a:p>
        </p:txBody>
      </p:sp>
      <p:sp>
        <p:nvSpPr>
          <p:cNvPr id="228355" name="Rectangle 3">
            <a:extLst>
              <a:ext uri="{FF2B5EF4-FFF2-40B4-BE49-F238E27FC236}">
                <a16:creationId xmlns:a16="http://schemas.microsoft.com/office/drawing/2014/main" id="{240419D6-A959-0A82-0FBE-BD601F645DC1}"/>
              </a:ext>
            </a:extLst>
          </p:cNvPr>
          <p:cNvSpPr>
            <a:spLocks noGrp="1" noChangeArrowheads="1"/>
          </p:cNvSpPr>
          <p:nvPr>
            <p:ph type="body" idx="1"/>
          </p:nvPr>
        </p:nvSpPr>
        <p:spPr>
          <a:xfrm>
            <a:off x="1676400" y="914400"/>
            <a:ext cx="8915400" cy="5410200"/>
          </a:xfrm>
        </p:spPr>
        <p:txBody>
          <a:bodyPr/>
          <a:lstStyle/>
          <a:p>
            <a:pPr>
              <a:buFontTx/>
              <a:buChar char="•"/>
            </a:pPr>
            <a:r>
              <a:rPr lang="en-US" altLang="en-US" sz="2400"/>
              <a:t>We want corner locations to be </a:t>
            </a:r>
            <a:r>
              <a:rPr lang="en-US" altLang="en-US" sz="2400" i="1"/>
              <a:t>invariant</a:t>
            </a:r>
            <a:r>
              <a:rPr lang="en-US" altLang="en-US" sz="2400"/>
              <a:t> to photometric transformations and </a:t>
            </a:r>
            <a:r>
              <a:rPr lang="en-US" altLang="en-US" sz="2400" i="1"/>
              <a:t>covariant</a:t>
            </a:r>
            <a:r>
              <a:rPr lang="en-US" altLang="en-US" sz="2400"/>
              <a:t> to geometric transformations</a:t>
            </a:r>
          </a:p>
          <a:p>
            <a:pPr lvl="1"/>
            <a:r>
              <a:rPr lang="en-US" altLang="en-US" b="1"/>
              <a:t>Invariance:</a:t>
            </a:r>
            <a:r>
              <a:rPr lang="en-US" altLang="en-US"/>
              <a:t> image is transformed and corner locations do not change</a:t>
            </a:r>
          </a:p>
          <a:p>
            <a:pPr lvl="1"/>
            <a:r>
              <a:rPr lang="en-US" altLang="en-US" b="1"/>
              <a:t>Covariance: </a:t>
            </a:r>
            <a:r>
              <a:rPr lang="en-US" altLang="en-US"/>
              <a:t>if we have two transformed versions of the same image, features should be detected in corresponding locations</a:t>
            </a:r>
          </a:p>
        </p:txBody>
      </p:sp>
      <p:pic>
        <p:nvPicPr>
          <p:cNvPr id="228356" name="Picture 3" descr="cows_step4_harris">
            <a:extLst>
              <a:ext uri="{FF2B5EF4-FFF2-40B4-BE49-F238E27FC236}">
                <a16:creationId xmlns:a16="http://schemas.microsoft.com/office/drawing/2014/main" id="{1E08C5DA-9A32-5246-2D4F-DAAF9B20C1A2}"/>
              </a:ext>
            </a:extLst>
          </p:cNvPr>
          <p:cNvPicPr>
            <a:picLocks noChangeAspect="1" noChangeArrowheads="1"/>
          </p:cNvPicPr>
          <p:nvPr/>
        </p:nvPicPr>
        <p:blipFill>
          <a:blip r:embed="rId3">
            <a:lum bright="12000" contrast="18000"/>
            <a:extLst>
              <a:ext uri="{28A0092B-C50C-407E-A947-70E740481C1C}">
                <a14:useLocalDpi xmlns:a14="http://schemas.microsoft.com/office/drawing/2010/main" val="0"/>
              </a:ext>
            </a:extLst>
          </a:blip>
          <a:srcRect/>
          <a:stretch>
            <a:fillRect/>
          </a:stretch>
        </p:blipFill>
        <p:spPr bwMode="auto">
          <a:xfrm>
            <a:off x="6553200" y="3733800"/>
            <a:ext cx="4343400" cy="2812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5811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r>
              <a:rPr lang="en-US" altLang="en-US"/>
              <a:t>Affine intensity change</a:t>
            </a:r>
            <a:endParaRPr lang="ru-RU" altLang="en-US"/>
          </a:p>
        </p:txBody>
      </p:sp>
      <p:sp>
        <p:nvSpPr>
          <p:cNvPr id="1210372" name="Text Box 4"/>
          <p:cNvSpPr txBox="1">
            <a:spLocks noChangeArrowheads="1"/>
          </p:cNvSpPr>
          <p:nvPr/>
        </p:nvSpPr>
        <p:spPr bwMode="auto">
          <a:xfrm>
            <a:off x="2971800" y="1997076"/>
            <a:ext cx="5562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50000"/>
              </a:spcBef>
              <a:buFontTx/>
              <a:buChar char="•"/>
            </a:pPr>
            <a:r>
              <a:rPr lang="en-US" altLang="en-US" sz="2400">
                <a:solidFill>
                  <a:prstClr val="black"/>
                </a:solidFill>
                <a:latin typeface="Times New Roman" panose="02020603050405020304" pitchFamily="18" charset="0"/>
                <a:cs typeface="Times New Roman" panose="02020603050405020304" pitchFamily="18" charset="0"/>
              </a:rPr>
              <a:t>   </a:t>
            </a:r>
            <a:r>
              <a:rPr lang="en-US" altLang="en-US" sz="2400">
                <a:solidFill>
                  <a:prstClr val="black"/>
                </a:solidFill>
                <a:cs typeface="Times New Roman" panose="02020603050405020304" pitchFamily="18" charset="0"/>
              </a:rPr>
              <a:t>Only derivatives are used =&gt; invariance to intensity shift</a:t>
            </a:r>
            <a:r>
              <a:rPr lang="en-US" altLang="en-US" sz="2400">
                <a:solidFill>
                  <a:prstClr val="black"/>
                </a:solidFill>
                <a:latin typeface="Times New Roman" panose="02020603050405020304" pitchFamily="18" charset="0"/>
                <a:cs typeface="Times New Roman" panose="02020603050405020304" pitchFamily="18" charset="0"/>
              </a:rPr>
              <a:t> </a:t>
            </a:r>
            <a:r>
              <a:rPr lang="en-US" altLang="en-US" sz="2400" i="1">
                <a:solidFill>
                  <a:prstClr val="black"/>
                </a:solidFill>
                <a:latin typeface="Times New Roman" panose="02020603050405020304" pitchFamily="18" charset="0"/>
                <a:cs typeface="Times New Roman" panose="02020603050405020304" pitchFamily="18" charset="0"/>
              </a:rPr>
              <a:t>I</a:t>
            </a:r>
            <a:r>
              <a:rPr lang="en-US" altLang="en-US" sz="2400">
                <a:solidFill>
                  <a:prstClr val="black"/>
                </a:solidFill>
                <a:latin typeface="Times New Roman" panose="02020603050405020304" pitchFamily="18" charset="0"/>
                <a:cs typeface="Times New Roman" panose="02020603050405020304" pitchFamily="18" charset="0"/>
              </a:rPr>
              <a:t> </a:t>
            </a:r>
            <a:r>
              <a:rPr lang="en-US" altLang="en-US" sz="240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i="1">
                <a:solidFill>
                  <a:prstClr val="black"/>
                </a:solidFill>
                <a:latin typeface="Times New Roman" panose="02020603050405020304" pitchFamily="18" charset="0"/>
                <a:cs typeface="Times New Roman" panose="02020603050405020304" pitchFamily="18" charset="0"/>
                <a:sym typeface="Symbol" panose="05050102010706020507" pitchFamily="18" charset="2"/>
              </a:rPr>
              <a:t>I</a:t>
            </a:r>
            <a:r>
              <a:rPr lang="he-IL" altLang="en-US" sz="2400" i="1">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a:solidFill>
                  <a:prstClr val="black"/>
                </a:solidFill>
                <a:latin typeface="Times New Roman" panose="02020603050405020304" pitchFamily="18" charset="0"/>
                <a:cs typeface="Times New Roman" panose="02020603050405020304" pitchFamily="18" charset="0"/>
                <a:sym typeface="Symbol" panose="05050102010706020507" pitchFamily="18" charset="2"/>
              </a:rPr>
              <a:t>+</a:t>
            </a:r>
            <a:r>
              <a:rPr lang="he-IL" altLang="en-US" sz="240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i="1">
                <a:solidFill>
                  <a:prstClr val="black"/>
                </a:solidFill>
                <a:latin typeface="Times New Roman" panose="02020603050405020304" pitchFamily="18" charset="0"/>
                <a:cs typeface="Times New Roman" panose="02020603050405020304" pitchFamily="18" charset="0"/>
                <a:sym typeface="Symbol" panose="05050102010706020507" pitchFamily="18" charset="2"/>
              </a:rPr>
              <a:t>b</a:t>
            </a:r>
            <a:endParaRPr lang="ru-RU" altLang="en-US" sz="2400" i="1">
              <a:solidFill>
                <a:prstClr val="black"/>
              </a:solidFill>
              <a:latin typeface="Times New Roman" panose="02020603050405020304" pitchFamily="18" charset="0"/>
              <a:cs typeface="Times New Roman" panose="02020603050405020304" pitchFamily="18" charset="0"/>
            </a:endParaRPr>
          </a:p>
        </p:txBody>
      </p:sp>
      <p:grpSp>
        <p:nvGrpSpPr>
          <p:cNvPr id="2" name="Group 5"/>
          <p:cNvGrpSpPr>
            <a:grpSpLocks/>
          </p:cNvGrpSpPr>
          <p:nvPr/>
        </p:nvGrpSpPr>
        <p:grpSpPr bwMode="auto">
          <a:xfrm>
            <a:off x="1844676" y="2962275"/>
            <a:ext cx="8289925" cy="2819400"/>
            <a:chOff x="106" y="2378"/>
            <a:chExt cx="5222" cy="1776"/>
          </a:xfrm>
        </p:grpSpPr>
        <p:sp>
          <p:nvSpPr>
            <p:cNvPr id="230410" name="Text Box 6"/>
            <p:cNvSpPr txBox="1">
              <a:spLocks noChangeArrowheads="1"/>
            </p:cNvSpPr>
            <p:nvPr/>
          </p:nvSpPr>
          <p:spPr bwMode="auto">
            <a:xfrm>
              <a:off x="816" y="2378"/>
              <a:ext cx="32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50000"/>
                </a:spcBef>
                <a:buFontTx/>
                <a:buChar char="•"/>
              </a:pPr>
              <a:r>
                <a:rPr lang="en-US" altLang="en-US" sz="2400">
                  <a:solidFill>
                    <a:prstClr val="black"/>
                  </a:solidFill>
                  <a:latin typeface="Times New Roman" panose="02020603050405020304" pitchFamily="18" charset="0"/>
                  <a:cs typeface="Times New Roman" panose="02020603050405020304" pitchFamily="18" charset="0"/>
                </a:rPr>
                <a:t>  </a:t>
              </a:r>
              <a:r>
                <a:rPr lang="he-IL" altLang="en-US" sz="2400">
                  <a:solidFill>
                    <a:prstClr val="black"/>
                  </a:solidFill>
                  <a:latin typeface="Times New Roman" panose="02020603050405020304" pitchFamily="18" charset="0"/>
                  <a:cs typeface="Times New Roman" panose="02020603050405020304" pitchFamily="18" charset="0"/>
                </a:rPr>
                <a:t> </a:t>
              </a:r>
              <a:r>
                <a:rPr lang="en-US" altLang="en-US" sz="2400">
                  <a:solidFill>
                    <a:prstClr val="black"/>
                  </a:solidFill>
                  <a:cs typeface="Times New Roman" panose="02020603050405020304" pitchFamily="18" charset="0"/>
                </a:rPr>
                <a:t>Intensity scaling:</a:t>
              </a:r>
              <a:r>
                <a:rPr lang="en-US" altLang="en-US" sz="2400">
                  <a:solidFill>
                    <a:prstClr val="black"/>
                  </a:solidFill>
                  <a:latin typeface="Times New Roman" panose="02020603050405020304" pitchFamily="18" charset="0"/>
                  <a:cs typeface="Times New Roman" panose="02020603050405020304" pitchFamily="18" charset="0"/>
                </a:rPr>
                <a:t> </a:t>
              </a:r>
              <a:r>
                <a:rPr lang="en-US" altLang="en-US" sz="2400" i="1">
                  <a:solidFill>
                    <a:prstClr val="black"/>
                  </a:solidFill>
                  <a:latin typeface="Times New Roman" panose="02020603050405020304" pitchFamily="18" charset="0"/>
                  <a:cs typeface="Times New Roman" panose="02020603050405020304" pitchFamily="18" charset="0"/>
                </a:rPr>
                <a:t>I </a:t>
              </a:r>
              <a:r>
                <a:rPr lang="en-US" altLang="en-US" sz="2400">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i="1">
                  <a:solidFill>
                    <a:prstClr val="black"/>
                  </a:solidFill>
                  <a:latin typeface="Times New Roman" panose="02020603050405020304" pitchFamily="18" charset="0"/>
                  <a:cs typeface="Times New Roman" panose="02020603050405020304" pitchFamily="18" charset="0"/>
                  <a:sym typeface="Symbol" panose="05050102010706020507" pitchFamily="18" charset="2"/>
                </a:rPr>
                <a:t>a</a:t>
              </a:r>
              <a:r>
                <a:rPr lang="he-IL" altLang="en-US" sz="2400" i="1">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sz="2400" i="1">
                  <a:solidFill>
                    <a:prstClr val="black"/>
                  </a:solidFill>
                  <a:latin typeface="Times New Roman" panose="02020603050405020304" pitchFamily="18" charset="0"/>
                  <a:cs typeface="Times New Roman" panose="02020603050405020304" pitchFamily="18" charset="0"/>
                  <a:sym typeface="Symbol" panose="05050102010706020507" pitchFamily="18" charset="2"/>
                </a:rPr>
                <a:t>I</a:t>
              </a:r>
              <a:endParaRPr lang="ru-RU" altLang="en-US" sz="2400" i="1">
                <a:solidFill>
                  <a:prstClr val="black"/>
                </a:solidFill>
                <a:latin typeface="Times New Roman" panose="02020603050405020304" pitchFamily="18" charset="0"/>
                <a:cs typeface="Times New Roman" panose="02020603050405020304" pitchFamily="18" charset="0"/>
              </a:endParaRPr>
            </a:p>
          </p:txBody>
        </p:sp>
        <p:sp>
          <p:nvSpPr>
            <p:cNvPr id="230411" name="Freeform 7"/>
            <p:cNvSpPr>
              <a:spLocks/>
            </p:cNvSpPr>
            <p:nvPr/>
          </p:nvSpPr>
          <p:spPr bwMode="auto">
            <a:xfrm>
              <a:off x="912" y="2992"/>
              <a:ext cx="1584" cy="752"/>
            </a:xfrm>
            <a:custGeom>
              <a:avLst/>
              <a:gdLst>
                <a:gd name="T0" fmla="*/ 0 w 1584"/>
                <a:gd name="T1" fmla="*/ 752 h 752"/>
                <a:gd name="T2" fmla="*/ 144 w 1584"/>
                <a:gd name="T3" fmla="*/ 224 h 752"/>
                <a:gd name="T4" fmla="*/ 384 w 1584"/>
                <a:gd name="T5" fmla="*/ 416 h 752"/>
                <a:gd name="T6" fmla="*/ 528 w 1584"/>
                <a:gd name="T7" fmla="*/ 32 h 752"/>
                <a:gd name="T8" fmla="*/ 768 w 1584"/>
                <a:gd name="T9" fmla="*/ 608 h 752"/>
                <a:gd name="T10" fmla="*/ 912 w 1584"/>
                <a:gd name="T11" fmla="*/ 464 h 752"/>
                <a:gd name="T12" fmla="*/ 1104 w 1584"/>
                <a:gd name="T13" fmla="*/ 656 h 752"/>
                <a:gd name="T14" fmla="*/ 1248 w 1584"/>
                <a:gd name="T15" fmla="*/ 272 h 752"/>
                <a:gd name="T16" fmla="*/ 1584 w 1584"/>
                <a:gd name="T17" fmla="*/ 656 h 7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4"/>
                <a:gd name="T28" fmla="*/ 0 h 752"/>
                <a:gd name="T29" fmla="*/ 1584 w 1584"/>
                <a:gd name="T30" fmla="*/ 752 h 7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4" h="752">
                  <a:moveTo>
                    <a:pt x="0" y="752"/>
                  </a:moveTo>
                  <a:cubicBezTo>
                    <a:pt x="40" y="516"/>
                    <a:pt x="80" y="280"/>
                    <a:pt x="144" y="224"/>
                  </a:cubicBezTo>
                  <a:cubicBezTo>
                    <a:pt x="208" y="168"/>
                    <a:pt x="320" y="448"/>
                    <a:pt x="384" y="416"/>
                  </a:cubicBezTo>
                  <a:cubicBezTo>
                    <a:pt x="448" y="384"/>
                    <a:pt x="464" y="0"/>
                    <a:pt x="528" y="32"/>
                  </a:cubicBezTo>
                  <a:cubicBezTo>
                    <a:pt x="592" y="64"/>
                    <a:pt x="704" y="536"/>
                    <a:pt x="768" y="608"/>
                  </a:cubicBezTo>
                  <a:cubicBezTo>
                    <a:pt x="832" y="680"/>
                    <a:pt x="856" y="456"/>
                    <a:pt x="912" y="464"/>
                  </a:cubicBezTo>
                  <a:cubicBezTo>
                    <a:pt x="968" y="472"/>
                    <a:pt x="1048" y="688"/>
                    <a:pt x="1104" y="656"/>
                  </a:cubicBezTo>
                  <a:cubicBezTo>
                    <a:pt x="1160" y="624"/>
                    <a:pt x="1168" y="272"/>
                    <a:pt x="1248" y="272"/>
                  </a:cubicBezTo>
                  <a:cubicBezTo>
                    <a:pt x="1328" y="272"/>
                    <a:pt x="1456" y="464"/>
                    <a:pt x="1584" y="65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prstClr val="black"/>
                </a:solidFill>
              </a:endParaRPr>
            </a:p>
          </p:txBody>
        </p:sp>
        <p:sp>
          <p:nvSpPr>
            <p:cNvPr id="230412" name="Freeform 8"/>
            <p:cNvSpPr>
              <a:spLocks/>
            </p:cNvSpPr>
            <p:nvPr/>
          </p:nvSpPr>
          <p:spPr bwMode="auto">
            <a:xfrm>
              <a:off x="3444" y="2496"/>
              <a:ext cx="1584" cy="1232"/>
            </a:xfrm>
            <a:custGeom>
              <a:avLst/>
              <a:gdLst>
                <a:gd name="T0" fmla="*/ 0 w 1584"/>
                <a:gd name="T1" fmla="*/ 281084 h 752"/>
                <a:gd name="T2" fmla="*/ 144 w 1584"/>
                <a:gd name="T3" fmla="*/ 83758 h 752"/>
                <a:gd name="T4" fmla="*/ 384 w 1584"/>
                <a:gd name="T5" fmla="*/ 155592 h 752"/>
                <a:gd name="T6" fmla="*/ 528 w 1584"/>
                <a:gd name="T7" fmla="*/ 11850 h 752"/>
                <a:gd name="T8" fmla="*/ 768 w 1584"/>
                <a:gd name="T9" fmla="*/ 227350 h 752"/>
                <a:gd name="T10" fmla="*/ 912 w 1584"/>
                <a:gd name="T11" fmla="*/ 173443 h 752"/>
                <a:gd name="T12" fmla="*/ 1104 w 1584"/>
                <a:gd name="T13" fmla="*/ 245274 h 752"/>
                <a:gd name="T14" fmla="*/ 1248 w 1584"/>
                <a:gd name="T15" fmla="*/ 101881 h 752"/>
                <a:gd name="T16" fmla="*/ 1584 w 1584"/>
                <a:gd name="T17" fmla="*/ 245274 h 7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4"/>
                <a:gd name="T28" fmla="*/ 0 h 752"/>
                <a:gd name="T29" fmla="*/ 1584 w 1584"/>
                <a:gd name="T30" fmla="*/ 752 h 7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4" h="752">
                  <a:moveTo>
                    <a:pt x="0" y="752"/>
                  </a:moveTo>
                  <a:cubicBezTo>
                    <a:pt x="40" y="516"/>
                    <a:pt x="80" y="280"/>
                    <a:pt x="144" y="224"/>
                  </a:cubicBezTo>
                  <a:cubicBezTo>
                    <a:pt x="208" y="168"/>
                    <a:pt x="320" y="448"/>
                    <a:pt x="384" y="416"/>
                  </a:cubicBezTo>
                  <a:cubicBezTo>
                    <a:pt x="448" y="384"/>
                    <a:pt x="464" y="0"/>
                    <a:pt x="528" y="32"/>
                  </a:cubicBezTo>
                  <a:cubicBezTo>
                    <a:pt x="592" y="64"/>
                    <a:pt x="704" y="536"/>
                    <a:pt x="768" y="608"/>
                  </a:cubicBezTo>
                  <a:cubicBezTo>
                    <a:pt x="832" y="680"/>
                    <a:pt x="856" y="456"/>
                    <a:pt x="912" y="464"/>
                  </a:cubicBezTo>
                  <a:cubicBezTo>
                    <a:pt x="968" y="472"/>
                    <a:pt x="1048" y="688"/>
                    <a:pt x="1104" y="656"/>
                  </a:cubicBezTo>
                  <a:cubicBezTo>
                    <a:pt x="1160" y="624"/>
                    <a:pt x="1168" y="272"/>
                    <a:pt x="1248" y="272"/>
                  </a:cubicBezTo>
                  <a:cubicBezTo>
                    <a:pt x="1328" y="272"/>
                    <a:pt x="1456" y="464"/>
                    <a:pt x="1584" y="65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prstClr val="black"/>
                </a:solidFill>
              </a:endParaRPr>
            </a:p>
          </p:txBody>
        </p:sp>
        <p:grpSp>
          <p:nvGrpSpPr>
            <p:cNvPr id="230413" name="Group 9"/>
            <p:cNvGrpSpPr>
              <a:grpSpLocks/>
            </p:cNvGrpSpPr>
            <p:nvPr/>
          </p:nvGrpSpPr>
          <p:grpSpPr bwMode="auto">
            <a:xfrm>
              <a:off x="583" y="2880"/>
              <a:ext cx="2220" cy="1274"/>
              <a:chOff x="583" y="2880"/>
              <a:chExt cx="2220" cy="1274"/>
            </a:xfrm>
          </p:grpSpPr>
          <p:grpSp>
            <p:nvGrpSpPr>
              <p:cNvPr id="230429" name="Group 10"/>
              <p:cNvGrpSpPr>
                <a:grpSpLocks/>
              </p:cNvGrpSpPr>
              <p:nvPr/>
            </p:nvGrpSpPr>
            <p:grpSpPr bwMode="auto">
              <a:xfrm>
                <a:off x="583" y="2880"/>
                <a:ext cx="2220" cy="1274"/>
                <a:chOff x="583" y="2880"/>
                <a:chExt cx="2220" cy="1274"/>
              </a:xfrm>
            </p:grpSpPr>
            <p:sp>
              <p:nvSpPr>
                <p:cNvPr id="230431" name="Line 11"/>
                <p:cNvSpPr>
                  <a:spLocks noChangeShapeType="1"/>
                </p:cNvSpPr>
                <p:nvPr/>
              </p:nvSpPr>
              <p:spPr bwMode="auto">
                <a:xfrm>
                  <a:off x="816" y="3888"/>
                  <a:ext cx="19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30432" name="Line 12"/>
                <p:cNvSpPr>
                  <a:spLocks noChangeShapeType="1"/>
                </p:cNvSpPr>
                <p:nvPr/>
              </p:nvSpPr>
              <p:spPr bwMode="auto">
                <a:xfrm flipV="1">
                  <a:off x="816" y="2976"/>
                  <a:ext cx="0" cy="9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30433" name="Text Box 13"/>
                <p:cNvSpPr txBox="1">
                  <a:spLocks noChangeArrowheads="1"/>
                </p:cNvSpPr>
                <p:nvPr/>
              </p:nvSpPr>
              <p:spPr bwMode="auto">
                <a:xfrm>
                  <a:off x="583" y="2880"/>
                  <a:ext cx="2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pPr>
                  <a:r>
                    <a:rPr lang="en-US" altLang="en-US" sz="2400" i="1">
                      <a:solidFill>
                        <a:prstClr val="black"/>
                      </a:solidFill>
                      <a:latin typeface="Times New Roman" panose="02020603050405020304" pitchFamily="18" charset="0"/>
                      <a:cs typeface="Times New Roman" panose="02020603050405020304" pitchFamily="18" charset="0"/>
                    </a:rPr>
                    <a:t>R</a:t>
                  </a:r>
                  <a:endParaRPr lang="ru-RU" altLang="en-US" sz="2400" i="1">
                    <a:solidFill>
                      <a:prstClr val="black"/>
                    </a:solidFill>
                    <a:latin typeface="Times New Roman" panose="02020603050405020304" pitchFamily="18" charset="0"/>
                    <a:cs typeface="Times New Roman" panose="02020603050405020304" pitchFamily="18" charset="0"/>
                  </a:endParaRPr>
                </a:p>
              </p:txBody>
            </p:sp>
            <p:sp>
              <p:nvSpPr>
                <p:cNvPr id="230434" name="Text Box 14"/>
                <p:cNvSpPr txBox="1">
                  <a:spLocks noChangeArrowheads="1"/>
                </p:cNvSpPr>
                <p:nvPr/>
              </p:nvSpPr>
              <p:spPr bwMode="auto">
                <a:xfrm>
                  <a:off x="1344" y="3866"/>
                  <a:ext cx="145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pPr>
                  <a:r>
                    <a:rPr lang="en-US" altLang="en-US" sz="2400" i="1">
                      <a:solidFill>
                        <a:prstClr val="black"/>
                      </a:solidFill>
                      <a:latin typeface="Times New Roman" panose="02020603050405020304" pitchFamily="18" charset="0"/>
                      <a:cs typeface="Times New Roman" panose="02020603050405020304" pitchFamily="18" charset="0"/>
                    </a:rPr>
                    <a:t>x</a:t>
                  </a:r>
                  <a:r>
                    <a:rPr lang="en-US" altLang="en-US" sz="2400">
                      <a:solidFill>
                        <a:prstClr val="black"/>
                      </a:solidFill>
                      <a:latin typeface="Times New Roman" panose="02020603050405020304" pitchFamily="18" charset="0"/>
                      <a:cs typeface="Times New Roman" panose="02020603050405020304" pitchFamily="18" charset="0"/>
                    </a:rPr>
                    <a:t> </a:t>
                  </a:r>
                  <a:r>
                    <a:rPr lang="en-US" altLang="en-US" sz="2000">
                      <a:solidFill>
                        <a:prstClr val="black"/>
                      </a:solidFill>
                      <a:latin typeface="Times New Roman" panose="02020603050405020304" pitchFamily="18" charset="0"/>
                      <a:cs typeface="Times New Roman" panose="02020603050405020304" pitchFamily="18" charset="0"/>
                    </a:rPr>
                    <a:t>(image coordinate)</a:t>
                  </a:r>
                  <a:endParaRPr lang="ru-RU" altLang="en-US" sz="2000">
                    <a:solidFill>
                      <a:prstClr val="black"/>
                    </a:solidFill>
                    <a:latin typeface="Times New Roman" panose="02020603050405020304" pitchFamily="18" charset="0"/>
                    <a:cs typeface="Times New Roman" panose="02020603050405020304" pitchFamily="18" charset="0"/>
                  </a:endParaRPr>
                </a:p>
              </p:txBody>
            </p:sp>
          </p:grpSp>
          <p:sp>
            <p:nvSpPr>
              <p:cNvPr id="230430" name="Rectangle 15"/>
              <p:cNvSpPr>
                <a:spLocks noChangeArrowheads="1"/>
              </p:cNvSpPr>
              <p:nvPr/>
            </p:nvSpPr>
            <p:spPr bwMode="auto">
              <a:xfrm>
                <a:off x="816" y="3312"/>
                <a:ext cx="1824" cy="576"/>
              </a:xfrm>
              <a:prstGeom prst="rect">
                <a:avLst/>
              </a:prstGeom>
              <a:solidFill>
                <a:srgbClr val="C0C0C0">
                  <a:alpha val="50195"/>
                </a:srgbClr>
              </a:solidFill>
              <a:ln w="9525">
                <a:solidFill>
                  <a:schemeClr val="tx1"/>
                </a:solidFill>
                <a:miter lim="800000"/>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grpSp>
        <p:sp>
          <p:nvSpPr>
            <p:cNvPr id="230414" name="Text Box 16"/>
            <p:cNvSpPr txBox="1">
              <a:spLocks noChangeArrowheads="1"/>
            </p:cNvSpPr>
            <p:nvPr/>
          </p:nvSpPr>
          <p:spPr bwMode="auto">
            <a:xfrm>
              <a:off x="106" y="3206"/>
              <a:ext cx="71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pPr>
              <a:r>
                <a:rPr lang="en-US" altLang="en-US" sz="2000">
                  <a:solidFill>
                    <a:prstClr val="black"/>
                  </a:solidFill>
                  <a:latin typeface="Times New Roman" panose="02020603050405020304" pitchFamily="18" charset="0"/>
                  <a:cs typeface="Times New Roman" panose="02020603050405020304" pitchFamily="18" charset="0"/>
                </a:rPr>
                <a:t>threshold</a:t>
              </a:r>
              <a:endParaRPr lang="ru-RU" altLang="en-US" sz="2000">
                <a:solidFill>
                  <a:prstClr val="black"/>
                </a:solidFill>
                <a:latin typeface="Times New Roman" panose="02020603050405020304" pitchFamily="18" charset="0"/>
                <a:cs typeface="Times New Roman" panose="02020603050405020304" pitchFamily="18" charset="0"/>
              </a:endParaRPr>
            </a:p>
          </p:txBody>
        </p:sp>
        <p:grpSp>
          <p:nvGrpSpPr>
            <p:cNvPr id="230415" name="Group 17"/>
            <p:cNvGrpSpPr>
              <a:grpSpLocks/>
            </p:cNvGrpSpPr>
            <p:nvPr/>
          </p:nvGrpSpPr>
          <p:grpSpPr bwMode="auto">
            <a:xfrm>
              <a:off x="3108" y="2880"/>
              <a:ext cx="2220" cy="1274"/>
              <a:chOff x="583" y="2880"/>
              <a:chExt cx="2220" cy="1274"/>
            </a:xfrm>
          </p:grpSpPr>
          <p:grpSp>
            <p:nvGrpSpPr>
              <p:cNvPr id="230423" name="Group 18"/>
              <p:cNvGrpSpPr>
                <a:grpSpLocks/>
              </p:cNvGrpSpPr>
              <p:nvPr/>
            </p:nvGrpSpPr>
            <p:grpSpPr bwMode="auto">
              <a:xfrm>
                <a:off x="583" y="2880"/>
                <a:ext cx="2220" cy="1274"/>
                <a:chOff x="583" y="2880"/>
                <a:chExt cx="2220" cy="1274"/>
              </a:xfrm>
            </p:grpSpPr>
            <p:sp>
              <p:nvSpPr>
                <p:cNvPr id="230425" name="Line 19"/>
                <p:cNvSpPr>
                  <a:spLocks noChangeShapeType="1"/>
                </p:cNvSpPr>
                <p:nvPr/>
              </p:nvSpPr>
              <p:spPr bwMode="auto">
                <a:xfrm>
                  <a:off x="816" y="3888"/>
                  <a:ext cx="19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30426" name="Line 20"/>
                <p:cNvSpPr>
                  <a:spLocks noChangeShapeType="1"/>
                </p:cNvSpPr>
                <p:nvPr/>
              </p:nvSpPr>
              <p:spPr bwMode="auto">
                <a:xfrm flipV="1">
                  <a:off x="816" y="2976"/>
                  <a:ext cx="0" cy="9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30427" name="Text Box 21"/>
                <p:cNvSpPr txBox="1">
                  <a:spLocks noChangeArrowheads="1"/>
                </p:cNvSpPr>
                <p:nvPr/>
              </p:nvSpPr>
              <p:spPr bwMode="auto">
                <a:xfrm>
                  <a:off x="583" y="2880"/>
                  <a:ext cx="2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pPr>
                  <a:r>
                    <a:rPr lang="en-US" altLang="en-US" sz="2400" i="1">
                      <a:solidFill>
                        <a:prstClr val="black"/>
                      </a:solidFill>
                      <a:latin typeface="Times New Roman" panose="02020603050405020304" pitchFamily="18" charset="0"/>
                      <a:cs typeface="Times New Roman" panose="02020603050405020304" pitchFamily="18" charset="0"/>
                    </a:rPr>
                    <a:t>R</a:t>
                  </a:r>
                  <a:endParaRPr lang="ru-RU" altLang="en-US" sz="2400" i="1">
                    <a:solidFill>
                      <a:prstClr val="black"/>
                    </a:solidFill>
                    <a:latin typeface="Times New Roman" panose="02020603050405020304" pitchFamily="18" charset="0"/>
                    <a:cs typeface="Times New Roman" panose="02020603050405020304" pitchFamily="18" charset="0"/>
                  </a:endParaRPr>
                </a:p>
              </p:txBody>
            </p:sp>
            <p:sp>
              <p:nvSpPr>
                <p:cNvPr id="230428" name="Text Box 22"/>
                <p:cNvSpPr txBox="1">
                  <a:spLocks noChangeArrowheads="1"/>
                </p:cNvSpPr>
                <p:nvPr/>
              </p:nvSpPr>
              <p:spPr bwMode="auto">
                <a:xfrm>
                  <a:off x="1344" y="3866"/>
                  <a:ext cx="145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pPr>
                  <a:r>
                    <a:rPr lang="en-US" altLang="en-US" sz="2400" i="1">
                      <a:solidFill>
                        <a:prstClr val="black"/>
                      </a:solidFill>
                      <a:latin typeface="Times New Roman" panose="02020603050405020304" pitchFamily="18" charset="0"/>
                      <a:cs typeface="Times New Roman" panose="02020603050405020304" pitchFamily="18" charset="0"/>
                    </a:rPr>
                    <a:t>x</a:t>
                  </a:r>
                  <a:r>
                    <a:rPr lang="en-US" altLang="en-US" sz="2400">
                      <a:solidFill>
                        <a:prstClr val="black"/>
                      </a:solidFill>
                      <a:latin typeface="Times New Roman" panose="02020603050405020304" pitchFamily="18" charset="0"/>
                      <a:cs typeface="Times New Roman" panose="02020603050405020304" pitchFamily="18" charset="0"/>
                    </a:rPr>
                    <a:t> </a:t>
                  </a:r>
                  <a:r>
                    <a:rPr lang="en-US" altLang="en-US" sz="2000">
                      <a:solidFill>
                        <a:prstClr val="black"/>
                      </a:solidFill>
                      <a:latin typeface="Times New Roman" panose="02020603050405020304" pitchFamily="18" charset="0"/>
                      <a:cs typeface="Times New Roman" panose="02020603050405020304" pitchFamily="18" charset="0"/>
                    </a:rPr>
                    <a:t>(image coordinate)</a:t>
                  </a:r>
                  <a:endParaRPr lang="ru-RU" altLang="en-US" sz="2000">
                    <a:solidFill>
                      <a:prstClr val="black"/>
                    </a:solidFill>
                    <a:latin typeface="Times New Roman" panose="02020603050405020304" pitchFamily="18" charset="0"/>
                    <a:cs typeface="Times New Roman" panose="02020603050405020304" pitchFamily="18" charset="0"/>
                  </a:endParaRPr>
                </a:p>
              </p:txBody>
            </p:sp>
          </p:grpSp>
          <p:sp>
            <p:nvSpPr>
              <p:cNvPr id="230424" name="Rectangle 23"/>
              <p:cNvSpPr>
                <a:spLocks noChangeArrowheads="1"/>
              </p:cNvSpPr>
              <p:nvPr/>
            </p:nvSpPr>
            <p:spPr bwMode="auto">
              <a:xfrm>
                <a:off x="816" y="3312"/>
                <a:ext cx="1824" cy="576"/>
              </a:xfrm>
              <a:prstGeom prst="rect">
                <a:avLst/>
              </a:prstGeom>
              <a:solidFill>
                <a:srgbClr val="C0C0C0">
                  <a:alpha val="50195"/>
                </a:srgbClr>
              </a:solidFill>
              <a:ln w="9525">
                <a:solidFill>
                  <a:schemeClr val="tx1"/>
                </a:solidFill>
                <a:miter lim="800000"/>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grpSp>
        <p:sp>
          <p:nvSpPr>
            <p:cNvPr id="230416" name="Oval 24"/>
            <p:cNvSpPr>
              <a:spLocks noChangeArrowheads="1"/>
            </p:cNvSpPr>
            <p:nvPr/>
          </p:nvSpPr>
          <p:spPr bwMode="auto">
            <a:xfrm>
              <a:off x="1047" y="3177"/>
              <a:ext cx="57" cy="47"/>
            </a:xfrm>
            <a:prstGeom prst="ellipse">
              <a:avLst/>
            </a:prstGeom>
            <a:solidFill>
              <a:srgbClr val="FF3300"/>
            </a:solidFill>
            <a:ln w="25400">
              <a:solidFill>
                <a:srgbClr val="FF0000"/>
              </a:solidFill>
              <a:round/>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pPr>
              <a:endParaRPr lang="ru-RU" altLang="en-US" sz="2400">
                <a:solidFill>
                  <a:prstClr val="black"/>
                </a:solidFill>
                <a:latin typeface="Times New Roman" panose="02020603050405020304" pitchFamily="18" charset="0"/>
                <a:cs typeface="Times New Roman" panose="02020603050405020304" pitchFamily="18" charset="0"/>
              </a:endParaRPr>
            </a:p>
          </p:txBody>
        </p:sp>
        <p:sp>
          <p:nvSpPr>
            <p:cNvPr id="230417" name="Oval 25"/>
            <p:cNvSpPr>
              <a:spLocks noChangeArrowheads="1"/>
            </p:cNvSpPr>
            <p:nvPr/>
          </p:nvSpPr>
          <p:spPr bwMode="auto">
            <a:xfrm>
              <a:off x="1401" y="2994"/>
              <a:ext cx="57" cy="47"/>
            </a:xfrm>
            <a:prstGeom prst="ellipse">
              <a:avLst/>
            </a:prstGeom>
            <a:solidFill>
              <a:srgbClr val="FF3300"/>
            </a:solidFill>
            <a:ln w="25400">
              <a:solidFill>
                <a:srgbClr val="FF0000"/>
              </a:solidFill>
              <a:round/>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pPr>
              <a:endParaRPr lang="ru-RU" altLang="en-US" sz="2400">
                <a:solidFill>
                  <a:prstClr val="black"/>
                </a:solidFill>
                <a:latin typeface="Times New Roman" panose="02020603050405020304" pitchFamily="18" charset="0"/>
                <a:cs typeface="Times New Roman" panose="02020603050405020304" pitchFamily="18" charset="0"/>
              </a:endParaRPr>
            </a:p>
          </p:txBody>
        </p:sp>
        <p:sp>
          <p:nvSpPr>
            <p:cNvPr id="230418" name="Oval 26"/>
            <p:cNvSpPr>
              <a:spLocks noChangeArrowheads="1"/>
            </p:cNvSpPr>
            <p:nvPr/>
          </p:nvSpPr>
          <p:spPr bwMode="auto">
            <a:xfrm>
              <a:off x="2141" y="3241"/>
              <a:ext cx="57" cy="47"/>
            </a:xfrm>
            <a:prstGeom prst="ellipse">
              <a:avLst/>
            </a:prstGeom>
            <a:solidFill>
              <a:srgbClr val="FF3300"/>
            </a:solidFill>
            <a:ln w="25400">
              <a:solidFill>
                <a:srgbClr val="FF0000"/>
              </a:solidFill>
              <a:round/>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pPr>
              <a:endParaRPr lang="ru-RU" altLang="en-US" sz="2400">
                <a:solidFill>
                  <a:prstClr val="black"/>
                </a:solidFill>
                <a:latin typeface="Times New Roman" panose="02020603050405020304" pitchFamily="18" charset="0"/>
                <a:cs typeface="Times New Roman" panose="02020603050405020304" pitchFamily="18" charset="0"/>
              </a:endParaRPr>
            </a:p>
          </p:txBody>
        </p:sp>
        <p:sp>
          <p:nvSpPr>
            <p:cNvPr id="230419" name="Oval 27"/>
            <p:cNvSpPr>
              <a:spLocks noChangeArrowheads="1"/>
            </p:cNvSpPr>
            <p:nvPr/>
          </p:nvSpPr>
          <p:spPr bwMode="auto">
            <a:xfrm>
              <a:off x="3592" y="2830"/>
              <a:ext cx="57" cy="47"/>
            </a:xfrm>
            <a:prstGeom prst="ellipse">
              <a:avLst/>
            </a:prstGeom>
            <a:solidFill>
              <a:srgbClr val="FF3300"/>
            </a:solidFill>
            <a:ln w="25400">
              <a:solidFill>
                <a:srgbClr val="FF0000"/>
              </a:solidFill>
              <a:round/>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pPr>
              <a:endParaRPr lang="ru-RU" altLang="en-US" sz="2400">
                <a:solidFill>
                  <a:prstClr val="black"/>
                </a:solidFill>
                <a:latin typeface="Times New Roman" panose="02020603050405020304" pitchFamily="18" charset="0"/>
                <a:cs typeface="Times New Roman" panose="02020603050405020304" pitchFamily="18" charset="0"/>
              </a:endParaRPr>
            </a:p>
          </p:txBody>
        </p:sp>
        <p:sp>
          <p:nvSpPr>
            <p:cNvPr id="230420" name="Oval 28"/>
            <p:cNvSpPr>
              <a:spLocks noChangeArrowheads="1"/>
            </p:cNvSpPr>
            <p:nvPr/>
          </p:nvSpPr>
          <p:spPr bwMode="auto">
            <a:xfrm>
              <a:off x="3939" y="2528"/>
              <a:ext cx="57" cy="47"/>
            </a:xfrm>
            <a:prstGeom prst="ellipse">
              <a:avLst/>
            </a:prstGeom>
            <a:solidFill>
              <a:srgbClr val="FF3300"/>
            </a:solidFill>
            <a:ln w="25400">
              <a:solidFill>
                <a:srgbClr val="FF0000"/>
              </a:solidFill>
              <a:round/>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pPr>
              <a:endParaRPr lang="ru-RU" altLang="en-US" sz="2400">
                <a:solidFill>
                  <a:prstClr val="black"/>
                </a:solidFill>
                <a:latin typeface="Times New Roman" panose="02020603050405020304" pitchFamily="18" charset="0"/>
                <a:cs typeface="Times New Roman" panose="02020603050405020304" pitchFamily="18" charset="0"/>
              </a:endParaRPr>
            </a:p>
          </p:txBody>
        </p:sp>
        <p:sp>
          <p:nvSpPr>
            <p:cNvPr id="230421" name="Oval 29"/>
            <p:cNvSpPr>
              <a:spLocks noChangeArrowheads="1"/>
            </p:cNvSpPr>
            <p:nvPr/>
          </p:nvSpPr>
          <p:spPr bwMode="auto">
            <a:xfrm>
              <a:off x="4320" y="3216"/>
              <a:ext cx="57" cy="47"/>
            </a:xfrm>
            <a:prstGeom prst="ellipse">
              <a:avLst/>
            </a:prstGeom>
            <a:solidFill>
              <a:schemeClr val="accent1"/>
            </a:solidFill>
            <a:ln w="25400">
              <a:solidFill>
                <a:schemeClr val="accent1"/>
              </a:solidFill>
              <a:round/>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pPr>
              <a:endParaRPr lang="ru-RU" altLang="en-US" sz="2400">
                <a:solidFill>
                  <a:prstClr val="black"/>
                </a:solidFill>
                <a:latin typeface="Times New Roman" panose="02020603050405020304" pitchFamily="18" charset="0"/>
                <a:cs typeface="Times New Roman" panose="02020603050405020304" pitchFamily="18" charset="0"/>
              </a:endParaRPr>
            </a:p>
          </p:txBody>
        </p:sp>
        <p:sp>
          <p:nvSpPr>
            <p:cNvPr id="230422" name="Oval 30"/>
            <p:cNvSpPr>
              <a:spLocks noChangeArrowheads="1"/>
            </p:cNvSpPr>
            <p:nvPr/>
          </p:nvSpPr>
          <p:spPr bwMode="auto">
            <a:xfrm>
              <a:off x="4671" y="2939"/>
              <a:ext cx="57" cy="47"/>
            </a:xfrm>
            <a:prstGeom prst="ellipse">
              <a:avLst/>
            </a:prstGeom>
            <a:solidFill>
              <a:srgbClr val="FF3300"/>
            </a:solidFill>
            <a:ln w="25400">
              <a:solidFill>
                <a:srgbClr val="FF0000"/>
              </a:solidFill>
              <a:round/>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pPr>
              <a:endParaRPr lang="ru-RU" altLang="en-US" sz="2400">
                <a:solidFill>
                  <a:prstClr val="black"/>
                </a:solidFill>
                <a:latin typeface="Times New Roman" panose="02020603050405020304" pitchFamily="18" charset="0"/>
                <a:cs typeface="Times New Roman" panose="02020603050405020304" pitchFamily="18" charset="0"/>
              </a:endParaRPr>
            </a:p>
          </p:txBody>
        </p:sp>
      </p:grpSp>
      <p:sp>
        <p:nvSpPr>
          <p:cNvPr id="1210399" name="Text Box 31"/>
          <p:cNvSpPr txBox="1">
            <a:spLocks noChangeArrowheads="1"/>
          </p:cNvSpPr>
          <p:nvPr/>
        </p:nvSpPr>
        <p:spPr bwMode="auto">
          <a:xfrm>
            <a:off x="2743200" y="6015038"/>
            <a:ext cx="6934200" cy="46196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50000"/>
              </a:spcBef>
            </a:pPr>
            <a:r>
              <a:rPr lang="en-US" altLang="en-US" sz="2400" i="1" dirty="0">
                <a:solidFill>
                  <a:srgbClr val="0033CC"/>
                </a:solidFill>
                <a:cs typeface="Times New Roman" panose="02020603050405020304" pitchFamily="18" charset="0"/>
              </a:rPr>
              <a:t>Partially invariant </a:t>
            </a:r>
            <a:r>
              <a:rPr lang="en-US" altLang="en-US" sz="2400" dirty="0">
                <a:solidFill>
                  <a:srgbClr val="0033CC"/>
                </a:solidFill>
                <a:cs typeface="Times New Roman" panose="02020603050405020304" pitchFamily="18" charset="0"/>
              </a:rPr>
              <a:t>to affine intensity change</a:t>
            </a:r>
            <a:endParaRPr lang="ru-RU" altLang="en-US" sz="2400" dirty="0">
              <a:solidFill>
                <a:srgbClr val="0033CC"/>
              </a:solidFill>
              <a:cs typeface="Times New Roman" panose="02020603050405020304" pitchFamily="18" charset="0"/>
            </a:endParaRPr>
          </a:p>
        </p:txBody>
      </p:sp>
      <p:sp>
        <p:nvSpPr>
          <p:cNvPr id="230406" name="Rectangle 30"/>
          <p:cNvSpPr>
            <a:spLocks noChangeArrowheads="1"/>
          </p:cNvSpPr>
          <p:nvPr/>
        </p:nvSpPr>
        <p:spPr bwMode="auto">
          <a:xfrm>
            <a:off x="6553201" y="1143001"/>
            <a:ext cx="1844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r>
              <a:rPr lang="en-US" altLang="en-US" i="1">
                <a:solidFill>
                  <a:prstClr val="black"/>
                </a:solidFill>
                <a:latin typeface="Times New Roman" panose="02020603050405020304" pitchFamily="18" charset="0"/>
                <a:cs typeface="Times New Roman" panose="02020603050405020304" pitchFamily="18" charset="0"/>
              </a:rPr>
              <a:t>I </a:t>
            </a:r>
            <a:r>
              <a:rPr lang="en-US" altLang="en-US">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i="1">
                <a:solidFill>
                  <a:prstClr val="black"/>
                </a:solidFill>
                <a:latin typeface="Times New Roman" panose="02020603050405020304" pitchFamily="18" charset="0"/>
                <a:cs typeface="Times New Roman" panose="02020603050405020304" pitchFamily="18" charset="0"/>
                <a:sym typeface="Symbol" panose="05050102010706020507" pitchFamily="18" charset="2"/>
              </a:rPr>
              <a:t>a</a:t>
            </a:r>
            <a:r>
              <a:rPr lang="he-IL" altLang="en-US" i="1">
                <a:solidFill>
                  <a:prstClr val="black"/>
                </a:solidFill>
                <a:latin typeface="Times New Roman" panose="02020603050405020304" pitchFamily="18" charset="0"/>
                <a:cs typeface="Times New Roman" panose="02020603050405020304" pitchFamily="18" charset="0"/>
                <a:sym typeface="Symbol" panose="05050102010706020507" pitchFamily="18" charset="2"/>
              </a:rPr>
              <a:t> </a:t>
            </a:r>
            <a:r>
              <a:rPr lang="en-US" altLang="en-US" i="1">
                <a:solidFill>
                  <a:prstClr val="black"/>
                </a:solidFill>
                <a:latin typeface="Times New Roman" panose="02020603050405020304" pitchFamily="18" charset="0"/>
                <a:cs typeface="Times New Roman" panose="02020603050405020304" pitchFamily="18" charset="0"/>
                <a:sym typeface="Symbol" panose="05050102010706020507" pitchFamily="18" charset="2"/>
              </a:rPr>
              <a:t>I </a:t>
            </a:r>
            <a:r>
              <a:rPr lang="en-US" altLang="en-US" i="1">
                <a:solidFill>
                  <a:prstClr val="black"/>
                </a:solidFill>
                <a:latin typeface="Times New Roman" panose="02020603050405020304" pitchFamily="18" charset="0"/>
                <a:cs typeface="Times New Roman" panose="02020603050405020304" pitchFamily="18" charset="0"/>
              </a:rPr>
              <a:t>+ b</a:t>
            </a:r>
            <a:endParaRPr lang="en-US" altLang="en-US">
              <a:solidFill>
                <a:prstClr val="black"/>
              </a:solidFill>
              <a:latin typeface="Times New Roman" panose="02020603050405020304" pitchFamily="18" charset="0"/>
              <a:cs typeface="Times New Roman" panose="02020603050405020304" pitchFamily="18" charset="0"/>
            </a:endParaRPr>
          </a:p>
        </p:txBody>
      </p:sp>
      <p:sp>
        <p:nvSpPr>
          <p:cNvPr id="230407" name="Rectangle 13"/>
          <p:cNvSpPr>
            <a:spLocks noChangeArrowheads="1"/>
          </p:cNvSpPr>
          <p:nvPr/>
        </p:nvSpPr>
        <p:spPr bwMode="auto">
          <a:xfrm>
            <a:off x="5257800" y="1219200"/>
            <a:ext cx="457200" cy="381000"/>
          </a:xfrm>
          <a:prstGeom prst="rect">
            <a:avLst/>
          </a:prstGeom>
          <a:solidFill>
            <a:srgbClr val="0033CC"/>
          </a:solidFill>
          <a:ln w="9525">
            <a:solidFill>
              <a:schemeClr val="tx1"/>
            </a:solidFill>
            <a:miter lim="800000"/>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sp>
        <p:nvSpPr>
          <p:cNvPr id="230408" name="Rectangle 14"/>
          <p:cNvSpPr>
            <a:spLocks noChangeArrowheads="1"/>
          </p:cNvSpPr>
          <p:nvPr/>
        </p:nvSpPr>
        <p:spPr bwMode="auto">
          <a:xfrm>
            <a:off x="3886200" y="1219200"/>
            <a:ext cx="457200" cy="381000"/>
          </a:xfrm>
          <a:prstGeom prst="rect">
            <a:avLst/>
          </a:prstGeom>
          <a:solidFill>
            <a:srgbClr val="9FB6FF"/>
          </a:solidFill>
          <a:ln w="9525">
            <a:solidFill>
              <a:schemeClr val="tx1"/>
            </a:solidFill>
            <a:miter lim="800000"/>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sp>
        <p:nvSpPr>
          <p:cNvPr id="230409" name="AutoShape 15"/>
          <p:cNvSpPr>
            <a:spLocks noChangeArrowheads="1"/>
          </p:cNvSpPr>
          <p:nvPr/>
        </p:nvSpPr>
        <p:spPr bwMode="auto">
          <a:xfrm>
            <a:off x="4572000" y="1295400"/>
            <a:ext cx="381000" cy="22860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3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solidFill>
                <a:prstClr val="black"/>
              </a:solidFill>
            </a:endParaRPr>
          </a:p>
        </p:txBody>
      </p:sp>
    </p:spTree>
    <p:extLst>
      <p:ext uri="{BB962C8B-B14F-4D97-AF65-F5344CB8AC3E}">
        <p14:creationId xmlns:p14="http://schemas.microsoft.com/office/powerpoint/2010/main" val="22930031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1037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103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0372" grpId="0" autoUpdateAnimBg="0"/>
      <p:bldP spid="121039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r>
              <a:rPr lang="en-US" altLang="en-US"/>
              <a:t>Image translation</a:t>
            </a:r>
            <a:endParaRPr lang="ru-RU" altLang="en-US"/>
          </a:p>
        </p:txBody>
      </p:sp>
      <p:sp>
        <p:nvSpPr>
          <p:cNvPr id="1376260" name="Text Box 4"/>
          <p:cNvSpPr txBox="1">
            <a:spLocks noChangeArrowheads="1"/>
          </p:cNvSpPr>
          <p:nvPr/>
        </p:nvSpPr>
        <p:spPr bwMode="auto">
          <a:xfrm>
            <a:off x="2362200" y="4267201"/>
            <a:ext cx="7696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buFontTx/>
              <a:buChar char="•"/>
            </a:pPr>
            <a:r>
              <a:rPr lang="en-US" altLang="en-US" sz="2400">
                <a:solidFill>
                  <a:prstClr val="black"/>
                </a:solidFill>
                <a:cs typeface="Times New Roman" panose="02020603050405020304" pitchFamily="18" charset="0"/>
              </a:rPr>
              <a:t>  Derivatives and window function are shift-invariant</a:t>
            </a:r>
            <a:endParaRPr lang="ru-RU" altLang="en-US" sz="2400">
              <a:solidFill>
                <a:prstClr val="black"/>
              </a:solidFill>
              <a:cs typeface="Times New Roman" panose="02020603050405020304" pitchFamily="18" charset="0"/>
            </a:endParaRPr>
          </a:p>
        </p:txBody>
      </p:sp>
      <p:sp>
        <p:nvSpPr>
          <p:cNvPr id="232452" name="Rectangle 7"/>
          <p:cNvSpPr>
            <a:spLocks noChangeArrowheads="1"/>
          </p:cNvSpPr>
          <p:nvPr/>
        </p:nvSpPr>
        <p:spPr bwMode="auto">
          <a:xfrm>
            <a:off x="2971800" y="1143000"/>
            <a:ext cx="2184400" cy="2209800"/>
          </a:xfrm>
          <a:prstGeom prst="rect">
            <a:avLst/>
          </a:prstGeom>
          <a:solidFill>
            <a:schemeClr val="accent1">
              <a:alpha val="50195"/>
            </a:schemeClr>
          </a:solidFill>
          <a:ln w="9525">
            <a:solidFill>
              <a:schemeClr val="tx1"/>
            </a:solidFill>
            <a:miter lim="800000"/>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sp>
        <p:nvSpPr>
          <p:cNvPr id="232453" name="Freeform 8"/>
          <p:cNvSpPr>
            <a:spLocks/>
          </p:cNvSpPr>
          <p:nvPr/>
        </p:nvSpPr>
        <p:spPr bwMode="auto">
          <a:xfrm>
            <a:off x="3279775" y="1527175"/>
            <a:ext cx="788988" cy="723900"/>
          </a:xfrm>
          <a:custGeom>
            <a:avLst/>
            <a:gdLst>
              <a:gd name="T0" fmla="*/ 0 w 720"/>
              <a:gd name="T1" fmla="*/ 2147483646 h 528"/>
              <a:gd name="T2" fmla="*/ 2147483646 w 720"/>
              <a:gd name="T3" fmla="*/ 0 h 528"/>
              <a:gd name="T4" fmla="*/ 2147483646 w 720"/>
              <a:gd name="T5" fmla="*/ 2147483646 h 528"/>
              <a:gd name="T6" fmla="*/ 0 60000 65536"/>
              <a:gd name="T7" fmla="*/ 0 60000 65536"/>
              <a:gd name="T8" fmla="*/ 0 60000 65536"/>
              <a:gd name="T9" fmla="*/ 0 w 720"/>
              <a:gd name="T10" fmla="*/ 0 h 528"/>
              <a:gd name="T11" fmla="*/ 720 w 720"/>
              <a:gd name="T12" fmla="*/ 528 h 528"/>
            </a:gdLst>
            <a:ahLst/>
            <a:cxnLst>
              <a:cxn ang="T6">
                <a:pos x="T0" y="T1"/>
              </a:cxn>
              <a:cxn ang="T7">
                <a:pos x="T2" y="T3"/>
              </a:cxn>
              <a:cxn ang="T8">
                <a:pos x="T4" y="T5"/>
              </a:cxn>
            </a:cxnLst>
            <a:rect l="T9" t="T10" r="T11" b="T12"/>
            <a:pathLst>
              <a:path w="720" h="528">
                <a:moveTo>
                  <a:pt x="0" y="528"/>
                </a:moveTo>
                <a:lnTo>
                  <a:pt x="48" y="0"/>
                </a:lnTo>
                <a:lnTo>
                  <a:pt x="720" y="336"/>
                </a:lnTo>
              </a:path>
            </a:pathLst>
          </a:custGeom>
          <a:solidFill>
            <a:schemeClr val="accent1">
              <a:alpha val="50195"/>
            </a:schemeClr>
          </a:solidFill>
          <a:ln w="44450">
            <a:solidFill>
              <a:schemeClr val="tx1"/>
            </a:solidFill>
            <a:round/>
            <a:headEnd/>
            <a:tailEnd/>
          </a:ln>
        </p:spPr>
        <p:txBody>
          <a:bodyPr/>
          <a:lstStyle/>
          <a:p>
            <a:endParaRPr lang="en-US">
              <a:solidFill>
                <a:prstClr val="black"/>
              </a:solidFill>
            </a:endParaRPr>
          </a:p>
        </p:txBody>
      </p:sp>
      <p:sp>
        <p:nvSpPr>
          <p:cNvPr id="232454" name="AutoShape 12"/>
          <p:cNvSpPr>
            <a:spLocks noChangeArrowheads="1"/>
          </p:cNvSpPr>
          <p:nvPr/>
        </p:nvSpPr>
        <p:spPr bwMode="auto">
          <a:xfrm>
            <a:off x="5422900" y="1663700"/>
            <a:ext cx="1219200" cy="123190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solidFill>
                <a:prstClr val="black"/>
              </a:solidFill>
            </a:endParaRPr>
          </a:p>
        </p:txBody>
      </p:sp>
      <p:sp>
        <p:nvSpPr>
          <p:cNvPr id="1376277" name="Text Box 21"/>
          <p:cNvSpPr txBox="1">
            <a:spLocks noChangeArrowheads="1"/>
          </p:cNvSpPr>
          <p:nvPr/>
        </p:nvSpPr>
        <p:spPr bwMode="auto">
          <a:xfrm>
            <a:off x="2743200" y="5638801"/>
            <a:ext cx="69342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50000"/>
              </a:spcBef>
            </a:pPr>
            <a:r>
              <a:rPr lang="en-US" altLang="en-US" sz="2400">
                <a:solidFill>
                  <a:srgbClr val="0033CC"/>
                </a:solidFill>
                <a:cs typeface="Times New Roman" panose="02020603050405020304" pitchFamily="18" charset="0"/>
              </a:rPr>
              <a:t>Corner location is covariant w.r.t. translation</a:t>
            </a:r>
            <a:endParaRPr lang="ru-RU" altLang="en-US" sz="2400">
              <a:solidFill>
                <a:srgbClr val="0033CC"/>
              </a:solidFill>
              <a:cs typeface="Times New Roman" panose="02020603050405020304" pitchFamily="18" charset="0"/>
            </a:endParaRPr>
          </a:p>
        </p:txBody>
      </p:sp>
      <p:sp>
        <p:nvSpPr>
          <p:cNvPr id="232456" name="Rectangle 7"/>
          <p:cNvSpPr>
            <a:spLocks noChangeArrowheads="1"/>
          </p:cNvSpPr>
          <p:nvPr/>
        </p:nvSpPr>
        <p:spPr bwMode="auto">
          <a:xfrm>
            <a:off x="6959600" y="1143000"/>
            <a:ext cx="2184400" cy="2209800"/>
          </a:xfrm>
          <a:prstGeom prst="rect">
            <a:avLst/>
          </a:prstGeom>
          <a:solidFill>
            <a:schemeClr val="accent1">
              <a:alpha val="50195"/>
            </a:schemeClr>
          </a:solidFill>
          <a:ln w="9525">
            <a:solidFill>
              <a:schemeClr val="tx1"/>
            </a:solidFill>
            <a:miter lim="800000"/>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sp>
        <p:nvSpPr>
          <p:cNvPr id="232457" name="Freeform 8"/>
          <p:cNvSpPr>
            <a:spLocks/>
          </p:cNvSpPr>
          <p:nvPr/>
        </p:nvSpPr>
        <p:spPr bwMode="auto">
          <a:xfrm>
            <a:off x="8077200" y="2246314"/>
            <a:ext cx="787400" cy="725487"/>
          </a:xfrm>
          <a:custGeom>
            <a:avLst/>
            <a:gdLst>
              <a:gd name="T0" fmla="*/ 0 w 720"/>
              <a:gd name="T1" fmla="*/ 2147483646 h 528"/>
              <a:gd name="T2" fmla="*/ 2147483646 w 720"/>
              <a:gd name="T3" fmla="*/ 0 h 528"/>
              <a:gd name="T4" fmla="*/ 2147483646 w 720"/>
              <a:gd name="T5" fmla="*/ 2147483646 h 528"/>
              <a:gd name="T6" fmla="*/ 0 60000 65536"/>
              <a:gd name="T7" fmla="*/ 0 60000 65536"/>
              <a:gd name="T8" fmla="*/ 0 60000 65536"/>
              <a:gd name="T9" fmla="*/ 0 w 720"/>
              <a:gd name="T10" fmla="*/ 0 h 528"/>
              <a:gd name="T11" fmla="*/ 720 w 720"/>
              <a:gd name="T12" fmla="*/ 528 h 528"/>
            </a:gdLst>
            <a:ahLst/>
            <a:cxnLst>
              <a:cxn ang="T6">
                <a:pos x="T0" y="T1"/>
              </a:cxn>
              <a:cxn ang="T7">
                <a:pos x="T2" y="T3"/>
              </a:cxn>
              <a:cxn ang="T8">
                <a:pos x="T4" y="T5"/>
              </a:cxn>
            </a:cxnLst>
            <a:rect l="T9" t="T10" r="T11" b="T12"/>
            <a:pathLst>
              <a:path w="720" h="528">
                <a:moveTo>
                  <a:pt x="0" y="528"/>
                </a:moveTo>
                <a:lnTo>
                  <a:pt x="48" y="0"/>
                </a:lnTo>
                <a:lnTo>
                  <a:pt x="720" y="336"/>
                </a:lnTo>
              </a:path>
            </a:pathLst>
          </a:custGeom>
          <a:solidFill>
            <a:schemeClr val="accent1">
              <a:alpha val="50195"/>
            </a:schemeClr>
          </a:solidFill>
          <a:ln w="44450">
            <a:solidFill>
              <a:schemeClr val="tx1"/>
            </a:solidFill>
            <a:round/>
            <a:headEnd/>
            <a:tailEnd/>
          </a:ln>
        </p:spPr>
        <p:txBody>
          <a:bodyPr/>
          <a:lstStyle/>
          <a:p>
            <a:endParaRPr lang="en-US">
              <a:solidFill>
                <a:prstClr val="black"/>
              </a:solidFill>
            </a:endParaRPr>
          </a:p>
        </p:txBody>
      </p:sp>
    </p:spTree>
    <p:extLst>
      <p:ext uri="{BB962C8B-B14F-4D97-AF65-F5344CB8AC3E}">
        <p14:creationId xmlns:p14="http://schemas.microsoft.com/office/powerpoint/2010/main" val="371229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762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762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6260" grpId="0"/>
      <p:bldP spid="137627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p:txBody>
          <a:bodyPr/>
          <a:lstStyle/>
          <a:p>
            <a:r>
              <a:rPr lang="en-US" altLang="en-US" dirty="0"/>
              <a:t>Spatial Scaling / Zoom</a:t>
            </a:r>
            <a:endParaRPr lang="ru-RU" altLang="en-US" dirty="0"/>
          </a:p>
        </p:txBody>
      </p:sp>
      <p:sp>
        <p:nvSpPr>
          <p:cNvPr id="1212427" name="Text Box 11"/>
          <p:cNvSpPr txBox="1">
            <a:spLocks noChangeArrowheads="1"/>
          </p:cNvSpPr>
          <p:nvPr/>
        </p:nvSpPr>
        <p:spPr bwMode="auto">
          <a:xfrm>
            <a:off x="7315200" y="4265614"/>
            <a:ext cx="259080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50000"/>
              </a:spcBef>
            </a:pPr>
            <a:r>
              <a:rPr lang="en-US" altLang="en-US">
                <a:solidFill>
                  <a:prstClr val="black"/>
                </a:solidFill>
                <a:cs typeface="Times New Roman" panose="02020603050405020304" pitchFamily="18" charset="0"/>
              </a:rPr>
              <a:t>All points will be classified as </a:t>
            </a:r>
            <a:r>
              <a:rPr lang="en-US" altLang="en-US">
                <a:solidFill>
                  <a:srgbClr val="0033CC"/>
                </a:solidFill>
                <a:cs typeface="Times New Roman" panose="02020603050405020304" pitchFamily="18" charset="0"/>
              </a:rPr>
              <a:t>edges</a:t>
            </a:r>
            <a:endParaRPr lang="ru-RU" altLang="en-US">
              <a:solidFill>
                <a:srgbClr val="0033CC"/>
              </a:solidFill>
              <a:cs typeface="Times New Roman" panose="02020603050405020304" pitchFamily="18" charset="0"/>
            </a:endParaRPr>
          </a:p>
        </p:txBody>
      </p:sp>
      <p:grpSp>
        <p:nvGrpSpPr>
          <p:cNvPr id="236548" name="Group 17"/>
          <p:cNvGrpSpPr>
            <a:grpSpLocks/>
          </p:cNvGrpSpPr>
          <p:nvPr/>
        </p:nvGrpSpPr>
        <p:grpSpPr bwMode="auto">
          <a:xfrm>
            <a:off x="3214688" y="2751139"/>
            <a:ext cx="442912" cy="434975"/>
            <a:chOff x="4329" y="1733"/>
            <a:chExt cx="279" cy="274"/>
          </a:xfrm>
        </p:grpSpPr>
        <p:sp>
          <p:nvSpPr>
            <p:cNvPr id="236558" name="Freeform 4"/>
            <p:cNvSpPr>
              <a:spLocks/>
            </p:cNvSpPr>
            <p:nvPr/>
          </p:nvSpPr>
          <p:spPr bwMode="auto">
            <a:xfrm>
              <a:off x="4368" y="1799"/>
              <a:ext cx="240" cy="208"/>
            </a:xfrm>
            <a:custGeom>
              <a:avLst/>
              <a:gdLst>
                <a:gd name="T0" fmla="*/ 0 w 1728"/>
                <a:gd name="T1" fmla="*/ 0 h 1264"/>
                <a:gd name="T2" fmla="*/ 0 w 1728"/>
                <a:gd name="T3" fmla="*/ 0 h 1264"/>
                <a:gd name="T4" fmla="*/ 0 w 1728"/>
                <a:gd name="T5" fmla="*/ 0 h 1264"/>
                <a:gd name="T6" fmla="*/ 0 w 1728"/>
                <a:gd name="T7" fmla="*/ 0 h 1264"/>
                <a:gd name="T8" fmla="*/ 0 w 1728"/>
                <a:gd name="T9" fmla="*/ 0 h 1264"/>
                <a:gd name="T10" fmla="*/ 0 60000 65536"/>
                <a:gd name="T11" fmla="*/ 0 60000 65536"/>
                <a:gd name="T12" fmla="*/ 0 60000 65536"/>
                <a:gd name="T13" fmla="*/ 0 60000 65536"/>
                <a:gd name="T14" fmla="*/ 0 60000 65536"/>
                <a:gd name="T15" fmla="*/ 0 w 1728"/>
                <a:gd name="T16" fmla="*/ 0 h 1264"/>
                <a:gd name="T17" fmla="*/ 1728 w 1728"/>
                <a:gd name="T18" fmla="*/ 1264 h 1264"/>
              </a:gdLst>
              <a:ahLst/>
              <a:cxnLst>
                <a:cxn ang="T10">
                  <a:pos x="T0" y="T1"/>
                </a:cxn>
                <a:cxn ang="T11">
                  <a:pos x="T2" y="T3"/>
                </a:cxn>
                <a:cxn ang="T12">
                  <a:pos x="T4" y="T5"/>
                </a:cxn>
                <a:cxn ang="T13">
                  <a:pos x="T6" y="T7"/>
                </a:cxn>
                <a:cxn ang="T14">
                  <a:pos x="T8" y="T9"/>
                </a:cxn>
              </a:cxnLst>
              <a:rect l="T15" t="T16" r="T17" b="T18"/>
              <a:pathLst>
                <a:path w="1728" h="1264">
                  <a:moveTo>
                    <a:pt x="0" y="1264"/>
                  </a:moveTo>
                  <a:cubicBezTo>
                    <a:pt x="12" y="932"/>
                    <a:pt x="24" y="600"/>
                    <a:pt x="96" y="400"/>
                  </a:cubicBezTo>
                  <a:cubicBezTo>
                    <a:pt x="168" y="200"/>
                    <a:pt x="272" y="128"/>
                    <a:pt x="432" y="64"/>
                  </a:cubicBezTo>
                  <a:cubicBezTo>
                    <a:pt x="592" y="0"/>
                    <a:pt x="840" y="0"/>
                    <a:pt x="1056" y="16"/>
                  </a:cubicBezTo>
                  <a:cubicBezTo>
                    <a:pt x="1272" y="32"/>
                    <a:pt x="1500" y="96"/>
                    <a:pt x="1728" y="16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prstClr val="black"/>
                </a:solidFill>
              </a:endParaRPr>
            </a:p>
          </p:txBody>
        </p:sp>
        <p:sp>
          <p:nvSpPr>
            <p:cNvPr id="236559" name="Rectangle 5"/>
            <p:cNvSpPr>
              <a:spLocks noChangeArrowheads="1"/>
            </p:cNvSpPr>
            <p:nvPr/>
          </p:nvSpPr>
          <p:spPr bwMode="auto">
            <a:xfrm>
              <a:off x="4329" y="1733"/>
              <a:ext cx="240" cy="240"/>
            </a:xfrm>
            <a:prstGeom prst="rect">
              <a:avLst/>
            </a:prstGeom>
            <a:solidFill>
              <a:schemeClr val="accent1">
                <a:alpha val="50195"/>
              </a:schemeClr>
            </a:solidFill>
            <a:ln w="9525">
              <a:solidFill>
                <a:schemeClr val="tx1"/>
              </a:solidFill>
              <a:miter lim="800000"/>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grpSp>
      <p:sp>
        <p:nvSpPr>
          <p:cNvPr id="236549" name="Text Box 12"/>
          <p:cNvSpPr txBox="1">
            <a:spLocks noChangeArrowheads="1"/>
          </p:cNvSpPr>
          <p:nvPr/>
        </p:nvSpPr>
        <p:spPr bwMode="auto">
          <a:xfrm>
            <a:off x="2743200" y="3505201"/>
            <a:ext cx="1600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50000"/>
              </a:spcBef>
            </a:pPr>
            <a:r>
              <a:rPr lang="en-US" altLang="en-US">
                <a:solidFill>
                  <a:prstClr val="black"/>
                </a:solidFill>
                <a:cs typeface="Times New Roman" panose="02020603050405020304" pitchFamily="18" charset="0"/>
              </a:rPr>
              <a:t>Corner</a:t>
            </a:r>
            <a:endParaRPr lang="ru-RU" altLang="en-US">
              <a:solidFill>
                <a:prstClr val="black"/>
              </a:solidFill>
              <a:cs typeface="Times New Roman" panose="02020603050405020304" pitchFamily="18" charset="0"/>
            </a:endParaRPr>
          </a:p>
        </p:txBody>
      </p:sp>
      <p:sp>
        <p:nvSpPr>
          <p:cNvPr id="1212432" name="Text Box 16"/>
          <p:cNvSpPr txBox="1">
            <a:spLocks noChangeArrowheads="1"/>
          </p:cNvSpPr>
          <p:nvPr/>
        </p:nvSpPr>
        <p:spPr bwMode="auto">
          <a:xfrm>
            <a:off x="2667000" y="6015038"/>
            <a:ext cx="6934200" cy="46196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50000"/>
              </a:spcBef>
            </a:pPr>
            <a:r>
              <a:rPr lang="en-US" altLang="en-US" sz="2400">
                <a:solidFill>
                  <a:srgbClr val="0033CC"/>
                </a:solidFill>
                <a:cs typeface="Times New Roman" panose="02020603050405020304" pitchFamily="18" charset="0"/>
              </a:rPr>
              <a:t>Corner location is not covariant to scaling!</a:t>
            </a:r>
            <a:endParaRPr lang="ru-RU" altLang="en-US" sz="2400">
              <a:solidFill>
                <a:srgbClr val="0033CC"/>
              </a:solidFill>
              <a:cs typeface="Times New Roman" panose="02020603050405020304" pitchFamily="18" charset="0"/>
            </a:endParaRPr>
          </a:p>
        </p:txBody>
      </p:sp>
      <p:grpSp>
        <p:nvGrpSpPr>
          <p:cNvPr id="3" name="Group 25"/>
          <p:cNvGrpSpPr>
            <a:grpSpLocks/>
          </p:cNvGrpSpPr>
          <p:nvPr/>
        </p:nvGrpSpPr>
        <p:grpSpPr bwMode="auto">
          <a:xfrm>
            <a:off x="4800600" y="1828800"/>
            <a:ext cx="5029200" cy="2159000"/>
            <a:chOff x="2064" y="1152"/>
            <a:chExt cx="3168" cy="1360"/>
          </a:xfrm>
        </p:grpSpPr>
        <p:grpSp>
          <p:nvGrpSpPr>
            <p:cNvPr id="236552" name="Group 19"/>
            <p:cNvGrpSpPr>
              <a:grpSpLocks/>
            </p:cNvGrpSpPr>
            <p:nvPr/>
          </p:nvGrpSpPr>
          <p:grpSpPr bwMode="auto">
            <a:xfrm>
              <a:off x="2064" y="1248"/>
              <a:ext cx="3168" cy="1264"/>
              <a:chOff x="2064" y="1248"/>
              <a:chExt cx="3168" cy="1264"/>
            </a:xfrm>
          </p:grpSpPr>
          <p:sp>
            <p:nvSpPr>
              <p:cNvPr id="236556" name="Freeform 6"/>
              <p:cNvSpPr>
                <a:spLocks/>
              </p:cNvSpPr>
              <p:nvPr/>
            </p:nvSpPr>
            <p:spPr bwMode="auto">
              <a:xfrm>
                <a:off x="3504" y="1248"/>
                <a:ext cx="1728" cy="1264"/>
              </a:xfrm>
              <a:custGeom>
                <a:avLst/>
                <a:gdLst>
                  <a:gd name="T0" fmla="*/ 0 w 1728"/>
                  <a:gd name="T1" fmla="*/ 1264 h 1264"/>
                  <a:gd name="T2" fmla="*/ 96 w 1728"/>
                  <a:gd name="T3" fmla="*/ 400 h 1264"/>
                  <a:gd name="T4" fmla="*/ 432 w 1728"/>
                  <a:gd name="T5" fmla="*/ 64 h 1264"/>
                  <a:gd name="T6" fmla="*/ 1056 w 1728"/>
                  <a:gd name="T7" fmla="*/ 16 h 1264"/>
                  <a:gd name="T8" fmla="*/ 1728 w 1728"/>
                  <a:gd name="T9" fmla="*/ 160 h 1264"/>
                  <a:gd name="T10" fmla="*/ 0 60000 65536"/>
                  <a:gd name="T11" fmla="*/ 0 60000 65536"/>
                  <a:gd name="T12" fmla="*/ 0 60000 65536"/>
                  <a:gd name="T13" fmla="*/ 0 60000 65536"/>
                  <a:gd name="T14" fmla="*/ 0 60000 65536"/>
                  <a:gd name="T15" fmla="*/ 0 w 1728"/>
                  <a:gd name="T16" fmla="*/ 0 h 1264"/>
                  <a:gd name="T17" fmla="*/ 1728 w 1728"/>
                  <a:gd name="T18" fmla="*/ 1264 h 1264"/>
                </a:gdLst>
                <a:ahLst/>
                <a:cxnLst>
                  <a:cxn ang="T10">
                    <a:pos x="T0" y="T1"/>
                  </a:cxn>
                  <a:cxn ang="T11">
                    <a:pos x="T2" y="T3"/>
                  </a:cxn>
                  <a:cxn ang="T12">
                    <a:pos x="T4" y="T5"/>
                  </a:cxn>
                  <a:cxn ang="T13">
                    <a:pos x="T6" y="T7"/>
                  </a:cxn>
                  <a:cxn ang="T14">
                    <a:pos x="T8" y="T9"/>
                  </a:cxn>
                </a:cxnLst>
                <a:rect l="T15" t="T16" r="T17" b="T18"/>
                <a:pathLst>
                  <a:path w="1728" h="1264">
                    <a:moveTo>
                      <a:pt x="0" y="1264"/>
                    </a:moveTo>
                    <a:cubicBezTo>
                      <a:pt x="12" y="932"/>
                      <a:pt x="24" y="600"/>
                      <a:pt x="96" y="400"/>
                    </a:cubicBezTo>
                    <a:cubicBezTo>
                      <a:pt x="168" y="200"/>
                      <a:pt x="272" y="128"/>
                      <a:pt x="432" y="64"/>
                    </a:cubicBezTo>
                    <a:cubicBezTo>
                      <a:pt x="592" y="0"/>
                      <a:pt x="840" y="0"/>
                      <a:pt x="1056" y="16"/>
                    </a:cubicBezTo>
                    <a:cubicBezTo>
                      <a:pt x="1272" y="32"/>
                      <a:pt x="1500" y="96"/>
                      <a:pt x="1728" y="160"/>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prstClr val="black"/>
                  </a:solidFill>
                </a:endParaRPr>
              </a:p>
            </p:txBody>
          </p:sp>
          <p:sp>
            <p:nvSpPr>
              <p:cNvPr id="236557" name="AutoShape 10"/>
              <p:cNvSpPr>
                <a:spLocks noChangeArrowheads="1"/>
              </p:cNvSpPr>
              <p:nvPr/>
            </p:nvSpPr>
            <p:spPr bwMode="auto">
              <a:xfrm>
                <a:off x="2064" y="1584"/>
                <a:ext cx="1056" cy="52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solidFill>
                    <a:prstClr val="black"/>
                  </a:solidFill>
                </a:endParaRPr>
              </a:p>
            </p:txBody>
          </p:sp>
        </p:grpSp>
        <p:sp>
          <p:nvSpPr>
            <p:cNvPr id="236553" name="Rectangle 22"/>
            <p:cNvSpPr>
              <a:spLocks noChangeArrowheads="1"/>
            </p:cNvSpPr>
            <p:nvPr/>
          </p:nvSpPr>
          <p:spPr bwMode="auto">
            <a:xfrm>
              <a:off x="4224" y="1152"/>
              <a:ext cx="240" cy="240"/>
            </a:xfrm>
            <a:prstGeom prst="rect">
              <a:avLst/>
            </a:prstGeom>
            <a:solidFill>
              <a:schemeClr val="accent1">
                <a:alpha val="50195"/>
              </a:schemeClr>
            </a:solidFill>
            <a:ln w="9525">
              <a:solidFill>
                <a:schemeClr val="tx1"/>
              </a:solidFill>
              <a:miter lim="800000"/>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sp>
          <p:nvSpPr>
            <p:cNvPr id="236554" name="Rectangle 23"/>
            <p:cNvSpPr>
              <a:spLocks noChangeArrowheads="1"/>
            </p:cNvSpPr>
            <p:nvPr/>
          </p:nvSpPr>
          <p:spPr bwMode="auto">
            <a:xfrm>
              <a:off x="3648" y="1296"/>
              <a:ext cx="240" cy="240"/>
            </a:xfrm>
            <a:prstGeom prst="rect">
              <a:avLst/>
            </a:prstGeom>
            <a:solidFill>
              <a:schemeClr val="accent1">
                <a:alpha val="50195"/>
              </a:schemeClr>
            </a:solidFill>
            <a:ln w="9525">
              <a:solidFill>
                <a:schemeClr val="tx1"/>
              </a:solidFill>
              <a:miter lim="800000"/>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sp>
          <p:nvSpPr>
            <p:cNvPr id="236555" name="Rectangle 24"/>
            <p:cNvSpPr>
              <a:spLocks noChangeArrowheads="1"/>
            </p:cNvSpPr>
            <p:nvPr/>
          </p:nvSpPr>
          <p:spPr bwMode="auto">
            <a:xfrm>
              <a:off x="3408" y="1824"/>
              <a:ext cx="240" cy="240"/>
            </a:xfrm>
            <a:prstGeom prst="rect">
              <a:avLst/>
            </a:prstGeom>
            <a:solidFill>
              <a:schemeClr val="accent1">
                <a:alpha val="50195"/>
              </a:schemeClr>
            </a:solidFill>
            <a:ln w="9525">
              <a:solidFill>
                <a:schemeClr val="tx1"/>
              </a:solidFill>
              <a:miter lim="800000"/>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grpSp>
    </p:spTree>
    <p:extLst>
      <p:ext uri="{BB962C8B-B14F-4D97-AF65-F5344CB8AC3E}">
        <p14:creationId xmlns:p14="http://schemas.microsoft.com/office/powerpoint/2010/main" val="4889713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1242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124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2427" grpId="0" autoUpdateAnimBg="0"/>
      <p:bldP spid="121243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r>
              <a:rPr lang="en-US" altLang="en-US"/>
              <a:t>Image rotation</a:t>
            </a:r>
            <a:endParaRPr lang="ru-RU" altLang="en-US"/>
          </a:p>
        </p:txBody>
      </p:sp>
      <p:sp>
        <p:nvSpPr>
          <p:cNvPr id="1376260" name="Text Box 4"/>
          <p:cNvSpPr txBox="1">
            <a:spLocks noChangeArrowheads="1"/>
          </p:cNvSpPr>
          <p:nvPr/>
        </p:nvSpPr>
        <p:spPr bwMode="auto">
          <a:xfrm>
            <a:off x="2743200" y="4572001"/>
            <a:ext cx="6705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r>
              <a:rPr lang="en-US" altLang="en-US" sz="2400">
                <a:solidFill>
                  <a:prstClr val="black"/>
                </a:solidFill>
                <a:cs typeface="Times New Roman" panose="02020603050405020304" pitchFamily="18" charset="0"/>
              </a:rPr>
              <a:t>Second moment ellipse rotates but its shape (i.e. eigenvalues) remains the same</a:t>
            </a:r>
            <a:endParaRPr lang="ru-RU" altLang="en-US" sz="2400">
              <a:solidFill>
                <a:prstClr val="black"/>
              </a:solidFill>
              <a:cs typeface="Times New Roman" panose="02020603050405020304" pitchFamily="18" charset="0"/>
            </a:endParaRPr>
          </a:p>
        </p:txBody>
      </p:sp>
      <p:grpSp>
        <p:nvGrpSpPr>
          <p:cNvPr id="2" name="Group 5"/>
          <p:cNvGrpSpPr>
            <a:grpSpLocks/>
          </p:cNvGrpSpPr>
          <p:nvPr/>
        </p:nvGrpSpPr>
        <p:grpSpPr bwMode="auto">
          <a:xfrm>
            <a:off x="3352800" y="1676400"/>
            <a:ext cx="5257800" cy="2438400"/>
            <a:chOff x="1720" y="1344"/>
            <a:chExt cx="2072" cy="950"/>
          </a:xfrm>
        </p:grpSpPr>
        <p:grpSp>
          <p:nvGrpSpPr>
            <p:cNvPr id="234502" name="Group 6"/>
            <p:cNvGrpSpPr>
              <a:grpSpLocks/>
            </p:cNvGrpSpPr>
            <p:nvPr/>
          </p:nvGrpSpPr>
          <p:grpSpPr bwMode="auto">
            <a:xfrm>
              <a:off x="1768" y="1344"/>
              <a:ext cx="432" cy="432"/>
              <a:chOff x="1248" y="1584"/>
              <a:chExt cx="1536" cy="1248"/>
            </a:xfrm>
          </p:grpSpPr>
          <p:sp>
            <p:nvSpPr>
              <p:cNvPr id="234515" name="Rectangle 7"/>
              <p:cNvSpPr>
                <a:spLocks noChangeArrowheads="1"/>
              </p:cNvSpPr>
              <p:nvPr/>
            </p:nvSpPr>
            <p:spPr bwMode="auto">
              <a:xfrm>
                <a:off x="1248" y="1584"/>
                <a:ext cx="1536" cy="1248"/>
              </a:xfrm>
              <a:prstGeom prst="rect">
                <a:avLst/>
              </a:prstGeom>
              <a:solidFill>
                <a:schemeClr val="accent1">
                  <a:alpha val="50195"/>
                </a:schemeClr>
              </a:solidFill>
              <a:ln w="9525">
                <a:solidFill>
                  <a:schemeClr val="tx1"/>
                </a:solidFill>
                <a:miter lim="800000"/>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sp>
            <p:nvSpPr>
              <p:cNvPr id="234516" name="Freeform 8"/>
              <p:cNvSpPr>
                <a:spLocks/>
              </p:cNvSpPr>
              <p:nvPr/>
            </p:nvSpPr>
            <p:spPr bwMode="auto">
              <a:xfrm>
                <a:off x="1680" y="2016"/>
                <a:ext cx="1104" cy="816"/>
              </a:xfrm>
              <a:custGeom>
                <a:avLst/>
                <a:gdLst>
                  <a:gd name="T0" fmla="*/ 0 w 720"/>
                  <a:gd name="T1" fmla="*/ 98016 h 528"/>
                  <a:gd name="T2" fmla="*/ 8093 w 720"/>
                  <a:gd name="T3" fmla="*/ 0 h 528"/>
                  <a:gd name="T4" fmla="*/ 121627 w 720"/>
                  <a:gd name="T5" fmla="*/ 62331 h 528"/>
                  <a:gd name="T6" fmla="*/ 0 60000 65536"/>
                  <a:gd name="T7" fmla="*/ 0 60000 65536"/>
                  <a:gd name="T8" fmla="*/ 0 60000 65536"/>
                  <a:gd name="T9" fmla="*/ 0 w 720"/>
                  <a:gd name="T10" fmla="*/ 0 h 528"/>
                  <a:gd name="T11" fmla="*/ 720 w 720"/>
                  <a:gd name="T12" fmla="*/ 528 h 528"/>
                </a:gdLst>
                <a:ahLst/>
                <a:cxnLst>
                  <a:cxn ang="T6">
                    <a:pos x="T0" y="T1"/>
                  </a:cxn>
                  <a:cxn ang="T7">
                    <a:pos x="T2" y="T3"/>
                  </a:cxn>
                  <a:cxn ang="T8">
                    <a:pos x="T4" y="T5"/>
                  </a:cxn>
                </a:cxnLst>
                <a:rect l="T9" t="T10" r="T11" b="T12"/>
                <a:pathLst>
                  <a:path w="720" h="528">
                    <a:moveTo>
                      <a:pt x="0" y="528"/>
                    </a:moveTo>
                    <a:lnTo>
                      <a:pt x="48" y="0"/>
                    </a:lnTo>
                    <a:lnTo>
                      <a:pt x="720" y="336"/>
                    </a:lnTo>
                  </a:path>
                </a:pathLst>
              </a:custGeom>
              <a:solidFill>
                <a:schemeClr val="accent1">
                  <a:alpha val="50195"/>
                </a:schemeClr>
              </a:solidFill>
              <a:ln w="44450">
                <a:solidFill>
                  <a:schemeClr val="tx1"/>
                </a:solidFill>
                <a:round/>
                <a:headEnd/>
                <a:tailEnd/>
              </a:ln>
            </p:spPr>
            <p:txBody>
              <a:bodyPr/>
              <a:lstStyle/>
              <a:p>
                <a:endParaRPr lang="en-US">
                  <a:solidFill>
                    <a:prstClr val="black"/>
                  </a:solidFill>
                </a:endParaRPr>
              </a:p>
            </p:txBody>
          </p:sp>
        </p:grpSp>
        <p:grpSp>
          <p:nvGrpSpPr>
            <p:cNvPr id="234503" name="Group 9"/>
            <p:cNvGrpSpPr>
              <a:grpSpLocks/>
            </p:cNvGrpSpPr>
            <p:nvPr/>
          </p:nvGrpSpPr>
          <p:grpSpPr bwMode="auto">
            <a:xfrm>
              <a:off x="3304" y="1344"/>
              <a:ext cx="432" cy="441"/>
              <a:chOff x="2928" y="1776"/>
              <a:chExt cx="432" cy="441"/>
            </a:xfrm>
          </p:grpSpPr>
          <p:sp>
            <p:nvSpPr>
              <p:cNvPr id="234513" name="Rectangle 10"/>
              <p:cNvSpPr>
                <a:spLocks noChangeArrowheads="1"/>
              </p:cNvSpPr>
              <p:nvPr/>
            </p:nvSpPr>
            <p:spPr bwMode="auto">
              <a:xfrm>
                <a:off x="2928" y="1776"/>
                <a:ext cx="432" cy="432"/>
              </a:xfrm>
              <a:prstGeom prst="rect">
                <a:avLst/>
              </a:prstGeom>
              <a:solidFill>
                <a:schemeClr val="accent1">
                  <a:alpha val="50195"/>
                </a:schemeClr>
              </a:solidFill>
              <a:ln w="9525">
                <a:solidFill>
                  <a:schemeClr val="tx1"/>
                </a:solidFill>
                <a:miter lim="800000"/>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sp>
            <p:nvSpPr>
              <p:cNvPr id="234514" name="Freeform 11"/>
              <p:cNvSpPr>
                <a:spLocks/>
              </p:cNvSpPr>
              <p:nvPr/>
            </p:nvSpPr>
            <p:spPr bwMode="auto">
              <a:xfrm rot="3029958">
                <a:off x="2987" y="1873"/>
                <a:ext cx="364" cy="323"/>
              </a:xfrm>
              <a:custGeom>
                <a:avLst/>
                <a:gdLst>
                  <a:gd name="T0" fmla="*/ 0 w 720"/>
                  <a:gd name="T1" fmla="*/ 1 h 528"/>
                  <a:gd name="T2" fmla="*/ 1 w 720"/>
                  <a:gd name="T3" fmla="*/ 0 h 528"/>
                  <a:gd name="T4" fmla="*/ 1 w 720"/>
                  <a:gd name="T5" fmla="*/ 1 h 528"/>
                  <a:gd name="T6" fmla="*/ 0 60000 65536"/>
                  <a:gd name="T7" fmla="*/ 0 60000 65536"/>
                  <a:gd name="T8" fmla="*/ 0 60000 65536"/>
                  <a:gd name="T9" fmla="*/ 0 w 720"/>
                  <a:gd name="T10" fmla="*/ 0 h 528"/>
                  <a:gd name="T11" fmla="*/ 720 w 720"/>
                  <a:gd name="T12" fmla="*/ 528 h 528"/>
                </a:gdLst>
                <a:ahLst/>
                <a:cxnLst>
                  <a:cxn ang="T6">
                    <a:pos x="T0" y="T1"/>
                  </a:cxn>
                  <a:cxn ang="T7">
                    <a:pos x="T2" y="T3"/>
                  </a:cxn>
                  <a:cxn ang="T8">
                    <a:pos x="T4" y="T5"/>
                  </a:cxn>
                </a:cxnLst>
                <a:rect l="T9" t="T10" r="T11" b="T12"/>
                <a:pathLst>
                  <a:path w="720" h="528">
                    <a:moveTo>
                      <a:pt x="0" y="528"/>
                    </a:moveTo>
                    <a:lnTo>
                      <a:pt x="48" y="0"/>
                    </a:lnTo>
                    <a:lnTo>
                      <a:pt x="720" y="336"/>
                    </a:lnTo>
                  </a:path>
                </a:pathLst>
              </a:custGeom>
              <a:solidFill>
                <a:schemeClr val="accent1">
                  <a:alpha val="50195"/>
                </a:schemeClr>
              </a:solidFill>
              <a:ln w="44450">
                <a:solidFill>
                  <a:schemeClr val="tx1"/>
                </a:solidFill>
                <a:round/>
                <a:headEnd/>
                <a:tailEnd/>
              </a:ln>
            </p:spPr>
            <p:txBody>
              <a:bodyPr/>
              <a:lstStyle/>
              <a:p>
                <a:endParaRPr lang="en-US">
                  <a:solidFill>
                    <a:prstClr val="black"/>
                  </a:solidFill>
                </a:endParaRPr>
              </a:p>
            </p:txBody>
          </p:sp>
        </p:grpSp>
        <p:sp>
          <p:nvSpPr>
            <p:cNvPr id="234504" name="AutoShape 12"/>
            <p:cNvSpPr>
              <a:spLocks noChangeArrowheads="1"/>
            </p:cNvSpPr>
            <p:nvPr/>
          </p:nvSpPr>
          <p:spPr bwMode="auto">
            <a:xfrm>
              <a:off x="2536" y="1488"/>
              <a:ext cx="480" cy="48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solidFill>
                  <a:prstClr val="black"/>
                </a:solidFill>
              </a:endParaRPr>
            </a:p>
          </p:txBody>
        </p:sp>
        <p:grpSp>
          <p:nvGrpSpPr>
            <p:cNvPr id="234505" name="Group 13"/>
            <p:cNvGrpSpPr>
              <a:grpSpLocks/>
            </p:cNvGrpSpPr>
            <p:nvPr/>
          </p:nvGrpSpPr>
          <p:grpSpPr bwMode="auto">
            <a:xfrm rot="-1269191">
              <a:off x="1720" y="2064"/>
              <a:ext cx="584" cy="230"/>
              <a:chOff x="1536" y="2496"/>
              <a:chExt cx="1152" cy="384"/>
            </a:xfrm>
          </p:grpSpPr>
          <p:sp>
            <p:nvSpPr>
              <p:cNvPr id="234510" name="Oval 14"/>
              <p:cNvSpPr>
                <a:spLocks noChangeArrowheads="1"/>
              </p:cNvSpPr>
              <p:nvPr/>
            </p:nvSpPr>
            <p:spPr bwMode="auto">
              <a:xfrm>
                <a:off x="1536" y="2496"/>
                <a:ext cx="1152" cy="384"/>
              </a:xfrm>
              <a:prstGeom prst="ellipse">
                <a:avLst/>
              </a:prstGeom>
              <a:solidFill>
                <a:srgbClr val="7CF6D3"/>
              </a:solidFill>
              <a:ln w="9525">
                <a:solidFill>
                  <a:schemeClr val="tx1"/>
                </a:solidFill>
                <a:round/>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sp>
            <p:nvSpPr>
              <p:cNvPr id="234511" name="Line 15"/>
              <p:cNvSpPr>
                <a:spLocks noChangeShapeType="1"/>
              </p:cNvSpPr>
              <p:nvPr/>
            </p:nvSpPr>
            <p:spPr bwMode="auto">
              <a:xfrm>
                <a:off x="1536" y="2688"/>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34512" name="Line 16"/>
              <p:cNvSpPr>
                <a:spLocks noChangeShapeType="1"/>
              </p:cNvSpPr>
              <p:nvPr/>
            </p:nvSpPr>
            <p:spPr bwMode="auto">
              <a:xfrm>
                <a:off x="2112" y="2496"/>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grpSp>
        <p:grpSp>
          <p:nvGrpSpPr>
            <p:cNvPr id="234506" name="Group 17"/>
            <p:cNvGrpSpPr>
              <a:grpSpLocks/>
            </p:cNvGrpSpPr>
            <p:nvPr/>
          </p:nvGrpSpPr>
          <p:grpSpPr bwMode="auto">
            <a:xfrm rot="1035916">
              <a:off x="3208" y="2064"/>
              <a:ext cx="584" cy="230"/>
              <a:chOff x="1536" y="2496"/>
              <a:chExt cx="1152" cy="384"/>
            </a:xfrm>
          </p:grpSpPr>
          <p:sp>
            <p:nvSpPr>
              <p:cNvPr id="234507" name="Oval 18"/>
              <p:cNvSpPr>
                <a:spLocks noChangeArrowheads="1"/>
              </p:cNvSpPr>
              <p:nvPr/>
            </p:nvSpPr>
            <p:spPr bwMode="auto">
              <a:xfrm>
                <a:off x="1536" y="2496"/>
                <a:ext cx="1152" cy="384"/>
              </a:xfrm>
              <a:prstGeom prst="ellipse">
                <a:avLst/>
              </a:prstGeom>
              <a:solidFill>
                <a:srgbClr val="7CF6D3"/>
              </a:solidFill>
              <a:ln w="9525">
                <a:solidFill>
                  <a:schemeClr val="tx1"/>
                </a:solidFill>
                <a:round/>
                <a:headEnd/>
                <a:tailEnd/>
              </a:ln>
            </p:spPr>
            <p:txBody>
              <a:bodyPr wrap="none" anchor="ct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pPr>
                <a:endParaRPr lang="en-US" altLang="en-US">
                  <a:solidFill>
                    <a:prstClr val="black"/>
                  </a:solidFill>
                </a:endParaRPr>
              </a:p>
            </p:txBody>
          </p:sp>
          <p:sp>
            <p:nvSpPr>
              <p:cNvPr id="234508" name="Line 19"/>
              <p:cNvSpPr>
                <a:spLocks noChangeShapeType="1"/>
              </p:cNvSpPr>
              <p:nvPr/>
            </p:nvSpPr>
            <p:spPr bwMode="auto">
              <a:xfrm>
                <a:off x="1536" y="2688"/>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34509" name="Line 20"/>
              <p:cNvSpPr>
                <a:spLocks noChangeShapeType="1"/>
              </p:cNvSpPr>
              <p:nvPr/>
            </p:nvSpPr>
            <p:spPr bwMode="auto">
              <a:xfrm>
                <a:off x="2112" y="2496"/>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grpSp>
      </p:grpSp>
      <p:sp>
        <p:nvSpPr>
          <p:cNvPr id="1376277" name="Text Box 21"/>
          <p:cNvSpPr txBox="1">
            <a:spLocks noChangeArrowheads="1"/>
          </p:cNvSpPr>
          <p:nvPr/>
        </p:nvSpPr>
        <p:spPr bwMode="auto">
          <a:xfrm>
            <a:off x="2743200" y="5638801"/>
            <a:ext cx="6934200" cy="46196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50000"/>
              </a:spcBef>
            </a:pPr>
            <a:r>
              <a:rPr lang="en-US" altLang="en-US" sz="2400">
                <a:solidFill>
                  <a:srgbClr val="0033CC"/>
                </a:solidFill>
                <a:cs typeface="Times New Roman" panose="02020603050405020304" pitchFamily="18" charset="0"/>
              </a:rPr>
              <a:t>Corner location is covariant w.r.t. rotation</a:t>
            </a:r>
            <a:endParaRPr lang="ru-RU" altLang="en-US" sz="2400">
              <a:solidFill>
                <a:srgbClr val="0033CC"/>
              </a:solidFill>
              <a:cs typeface="Times New Roman" panose="02020603050405020304" pitchFamily="18" charset="0"/>
            </a:endParaRPr>
          </a:p>
        </p:txBody>
      </p:sp>
    </p:spTree>
    <p:extLst>
      <p:ext uri="{BB962C8B-B14F-4D97-AF65-F5344CB8AC3E}">
        <p14:creationId xmlns:p14="http://schemas.microsoft.com/office/powerpoint/2010/main" val="34752441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7626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762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6260" grpId="0"/>
      <p:bldP spid="137627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73410" name="Title 1"/>
          <p:cNvSpPr>
            <a:spLocks noGrp="1"/>
          </p:cNvSpPr>
          <p:nvPr>
            <p:ph type="title"/>
          </p:nvPr>
        </p:nvSpPr>
        <p:spPr/>
        <p:txBody>
          <a:bodyPr/>
          <a:lstStyle/>
          <a:p>
            <a:endParaRPr lang="en-US" altLang="en-US"/>
          </a:p>
        </p:txBody>
      </p:sp>
      <p:pic>
        <p:nvPicPr>
          <p:cNvPr id="273411"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533400" y="492126"/>
            <a:ext cx="6858000" cy="3857625"/>
          </a:xfrm>
        </p:spPr>
      </p:pic>
      <p:sp>
        <p:nvSpPr>
          <p:cNvPr id="273412" name="TextBox 2"/>
          <p:cNvSpPr txBox="1">
            <a:spLocks noChangeArrowheads="1"/>
          </p:cNvSpPr>
          <p:nvPr/>
        </p:nvSpPr>
        <p:spPr bwMode="auto">
          <a:xfrm>
            <a:off x="4038600" y="4419601"/>
            <a:ext cx="51816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0" hangingPunct="0">
              <a:spcBef>
                <a:spcPct val="0"/>
              </a:spcBef>
            </a:pPr>
            <a:r>
              <a:rPr lang="en-US" altLang="en-US">
                <a:solidFill>
                  <a:srgbClr val="FFFFFF"/>
                </a:solidFill>
                <a:cs typeface="Arial" panose="020B0604020202020204" pitchFamily="34" charset="0"/>
              </a:rPr>
              <a:t>“Flashed Face Distortion”</a:t>
            </a:r>
          </a:p>
          <a:p>
            <a:pPr eaLnBrk="0" hangingPunct="0">
              <a:spcBef>
                <a:spcPct val="0"/>
              </a:spcBef>
            </a:pPr>
            <a:r>
              <a:rPr lang="en-US" altLang="en-US">
                <a:solidFill>
                  <a:srgbClr val="FFFFFF"/>
                </a:solidFill>
                <a:cs typeface="Arial" panose="020B0604020202020204" pitchFamily="34" charset="0"/>
              </a:rPr>
              <a:t>2nd Place in the 8th Annual </a:t>
            </a:r>
            <a:r>
              <a:rPr lang="en-US" altLang="en-US">
                <a:solidFill>
                  <a:srgbClr val="FFFFFF"/>
                </a:solidFill>
                <a:cs typeface="Arial" panose="020B0604020202020204" pitchFamily="34" charset="0"/>
                <a:hlinkClick r:id="rId3" tooltip="Best Illusion of the Year Contest"/>
              </a:rPr>
              <a:t>Best Illusion of the Year Contest</a:t>
            </a:r>
            <a:r>
              <a:rPr lang="en-US" altLang="en-US">
                <a:solidFill>
                  <a:srgbClr val="FFFFFF"/>
                </a:solidFill>
                <a:cs typeface="Arial" panose="020B0604020202020204" pitchFamily="34" charset="0"/>
              </a:rPr>
              <a:t> , VSS 2012</a:t>
            </a:r>
          </a:p>
          <a:p>
            <a:pPr eaLnBrk="0" hangingPunct="0">
              <a:spcBef>
                <a:spcPct val="0"/>
              </a:spcBef>
            </a:pPr>
            <a:endParaRPr lang="en-US" altLang="en-US">
              <a:solidFill>
                <a:srgbClr val="FFFFFF"/>
              </a:solidFill>
              <a:cs typeface="Arial" panose="020B0604020202020204" pitchFamily="34" charset="0"/>
            </a:endParaRPr>
          </a:p>
        </p:txBody>
      </p:sp>
      <p:sp>
        <p:nvSpPr>
          <p:cNvPr id="273413" name="Rectangle 5"/>
          <p:cNvSpPr>
            <a:spLocks noChangeArrowheads="1"/>
          </p:cNvSpPr>
          <p:nvPr/>
        </p:nvSpPr>
        <p:spPr bwMode="auto">
          <a:xfrm>
            <a:off x="304800" y="76200"/>
            <a:ext cx="4724400" cy="4343400"/>
          </a:xfrm>
          <a:prstGeom prst="rect">
            <a:avLst/>
          </a:prstGeom>
          <a:solidFill>
            <a:schemeClr val="tx1"/>
          </a:solidFill>
          <a:ln w="9525" algn="ctr">
            <a:solidFill>
              <a:schemeClr val="tx1"/>
            </a:solidFill>
            <a:round/>
            <a:headEnd/>
            <a:tailEnd/>
          </a:ln>
        </p:spPr>
        <p:txBody>
          <a:bodyPr/>
          <a:lstStyle>
            <a:lvl1pPr>
              <a:spcBef>
                <a:spcPct val="20000"/>
              </a:spcBef>
              <a:defRPr sz="28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0" hangingPunct="0">
              <a:spcBef>
                <a:spcPct val="0"/>
              </a:spcBef>
            </a:pPr>
            <a:endParaRPr lang="en-US" altLang="en-US">
              <a:solidFill>
                <a:srgbClr val="000000"/>
              </a:solidFill>
              <a:cs typeface="Arial" panose="020B0604020202020204" pitchFamily="34" charset="0"/>
            </a:endParaRPr>
          </a:p>
        </p:txBody>
      </p:sp>
    </p:spTree>
    <p:extLst>
      <p:ext uri="{BB962C8B-B14F-4D97-AF65-F5344CB8AC3E}">
        <p14:creationId xmlns:p14="http://schemas.microsoft.com/office/powerpoint/2010/main" val="522275784"/>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6" name="Title 5"/>
          <p:cNvSpPr>
            <a:spLocks noGrp="1"/>
          </p:cNvSpPr>
          <p:nvPr>
            <p:ph type="title"/>
          </p:nvPr>
        </p:nvSpPr>
        <p:spPr/>
        <p:txBody>
          <a:bodyPr/>
          <a:lstStyle/>
          <a:p>
            <a:pPr eaLnBrk="1" hangingPunct="1"/>
            <a:r>
              <a:rPr lang="en-US"/>
              <a:t>Overview of Keypoint Matching</a:t>
            </a:r>
            <a:endParaRPr lang="de-CH"/>
          </a:p>
        </p:txBody>
      </p:sp>
      <p:sp>
        <p:nvSpPr>
          <p:cNvPr id="1031"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pic>
        <p:nvPicPr>
          <p:cNvPr id="45" name="Picture 41"/>
          <p:cNvPicPr>
            <a:picLocks noChangeAspect="1" noChangeArrowheads="1"/>
          </p:cNvPicPr>
          <p:nvPr/>
        </p:nvPicPr>
        <p:blipFill>
          <a:blip r:embed="rId2" cstate="print"/>
          <a:srcRect/>
          <a:stretch>
            <a:fillRect/>
          </a:stretch>
        </p:blipFill>
        <p:spPr bwMode="auto">
          <a:xfrm>
            <a:off x="6546850" y="4573588"/>
            <a:ext cx="863600" cy="863600"/>
          </a:xfrm>
          <a:prstGeom prst="rect">
            <a:avLst/>
          </a:prstGeom>
          <a:noFill/>
          <a:ln w="9525">
            <a:noFill/>
            <a:miter lim="800000"/>
            <a:headEnd/>
            <a:tailEnd/>
          </a:ln>
        </p:spPr>
      </p:pic>
      <p:pic>
        <p:nvPicPr>
          <p:cNvPr id="1125" name="Picture 4"/>
          <p:cNvPicPr>
            <a:picLocks noChangeAspect="1" noChangeArrowheads="1"/>
          </p:cNvPicPr>
          <p:nvPr/>
        </p:nvPicPr>
        <p:blipFill>
          <a:blip r:embed="rId3" cstate="print"/>
          <a:srcRect/>
          <a:stretch>
            <a:fillRect/>
          </a:stretch>
        </p:blipFill>
        <p:spPr bwMode="auto">
          <a:xfrm>
            <a:off x="2379663" y="4573589"/>
            <a:ext cx="933450" cy="866775"/>
          </a:xfrm>
          <a:prstGeom prst="rect">
            <a:avLst/>
          </a:prstGeom>
          <a:noFill/>
          <a:ln w="9525">
            <a:noFill/>
            <a:miter lim="800000"/>
            <a:headEnd/>
            <a:tailEnd/>
          </a:ln>
        </p:spPr>
      </p:pic>
      <p:sp>
        <p:nvSpPr>
          <p:cNvPr id="87" name="AutoShape 83"/>
          <p:cNvSpPr>
            <a:spLocks noChangeArrowheads="1"/>
          </p:cNvSpPr>
          <p:nvPr/>
        </p:nvSpPr>
        <p:spPr bwMode="auto">
          <a:xfrm>
            <a:off x="4645026" y="4860926"/>
            <a:ext cx="612775" cy="252413"/>
          </a:xfrm>
          <a:prstGeom prst="leftRightArrow">
            <a:avLst>
              <a:gd name="adj1" fmla="val 50000"/>
              <a:gd name="adj2" fmla="val 48553"/>
            </a:avLst>
          </a:prstGeom>
          <a:no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grpSp>
        <p:nvGrpSpPr>
          <p:cNvPr id="2" name="Group 105"/>
          <p:cNvGrpSpPr>
            <a:grpSpLocks/>
          </p:cNvGrpSpPr>
          <p:nvPr/>
        </p:nvGrpSpPr>
        <p:grpSpPr bwMode="auto">
          <a:xfrm>
            <a:off x="3492501" y="4213226"/>
            <a:ext cx="828675" cy="1020763"/>
            <a:chOff x="2771775" y="4797425"/>
            <a:chExt cx="828675" cy="1020657"/>
          </a:xfrm>
        </p:grpSpPr>
        <p:grpSp>
          <p:nvGrpSpPr>
            <p:cNvPr id="16467" name="Group 52"/>
            <p:cNvGrpSpPr>
              <a:grpSpLocks/>
            </p:cNvGrpSpPr>
            <p:nvPr/>
          </p:nvGrpSpPr>
          <p:grpSpPr bwMode="auto">
            <a:xfrm>
              <a:off x="2771775" y="5265735"/>
              <a:ext cx="828675" cy="552347"/>
              <a:chOff x="1859" y="3339"/>
              <a:chExt cx="363" cy="301"/>
            </a:xfrm>
          </p:grpSpPr>
          <p:sp>
            <p:nvSpPr>
              <p:cNvPr id="16469" name="Line 53"/>
              <p:cNvSpPr>
                <a:spLocks noChangeShapeType="1"/>
              </p:cNvSpPr>
              <p:nvPr/>
            </p:nvSpPr>
            <p:spPr bwMode="auto">
              <a:xfrm>
                <a:off x="1859" y="3362"/>
                <a:ext cx="0" cy="272"/>
              </a:xfrm>
              <a:prstGeom prst="line">
                <a:avLst/>
              </a:prstGeom>
              <a:noFill/>
              <a:ln w="12700" cap="sq">
                <a:solidFill>
                  <a:schemeClr val="tx1"/>
                </a:solidFill>
                <a:round/>
                <a:headEnd type="triangle" w="sm" len="sm"/>
                <a:tailEnd type="none" w="sm" len="sm"/>
              </a:ln>
            </p:spPr>
            <p:txBody>
              <a:bodyPr/>
              <a:lstStyle/>
              <a:p>
                <a:endParaRPr lang="en-US">
                  <a:solidFill>
                    <a:prstClr val="black"/>
                  </a:solidFill>
                </a:endParaRPr>
              </a:p>
            </p:txBody>
          </p:sp>
          <p:sp>
            <p:nvSpPr>
              <p:cNvPr id="16470" name="Line 54"/>
              <p:cNvSpPr>
                <a:spLocks noChangeShapeType="1"/>
              </p:cNvSpPr>
              <p:nvPr/>
            </p:nvSpPr>
            <p:spPr bwMode="auto">
              <a:xfrm>
                <a:off x="1859" y="3640"/>
                <a:ext cx="363" cy="0"/>
              </a:xfrm>
              <a:prstGeom prst="line">
                <a:avLst/>
              </a:prstGeom>
              <a:noFill/>
              <a:ln w="12700" cap="sq">
                <a:solidFill>
                  <a:schemeClr val="tx1"/>
                </a:solidFill>
                <a:round/>
                <a:headEnd type="none" w="sm" len="sm"/>
                <a:tailEnd type="triangle" w="sm" len="sm"/>
              </a:ln>
            </p:spPr>
            <p:txBody>
              <a:bodyPr/>
              <a:lstStyle/>
              <a:p>
                <a:endParaRPr lang="en-US">
                  <a:solidFill>
                    <a:prstClr val="black"/>
                  </a:solidFill>
                </a:endParaRPr>
              </a:p>
            </p:txBody>
          </p:sp>
          <p:sp>
            <p:nvSpPr>
              <p:cNvPr id="16471" name="Rectangle 55"/>
              <p:cNvSpPr>
                <a:spLocks noChangeArrowheads="1"/>
              </p:cNvSpPr>
              <p:nvPr/>
            </p:nvSpPr>
            <p:spPr bwMode="auto">
              <a:xfrm>
                <a:off x="1882" y="3498"/>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72" name="Rectangle 56"/>
              <p:cNvSpPr>
                <a:spLocks noChangeArrowheads="1"/>
              </p:cNvSpPr>
              <p:nvPr/>
            </p:nvSpPr>
            <p:spPr bwMode="auto">
              <a:xfrm>
                <a:off x="1904" y="3498"/>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73" name="Rectangle 57"/>
              <p:cNvSpPr>
                <a:spLocks noChangeArrowheads="1"/>
              </p:cNvSpPr>
              <p:nvPr/>
            </p:nvSpPr>
            <p:spPr bwMode="auto">
              <a:xfrm>
                <a:off x="1927" y="3498"/>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74" name="Rectangle 58"/>
              <p:cNvSpPr>
                <a:spLocks noChangeArrowheads="1"/>
              </p:cNvSpPr>
              <p:nvPr/>
            </p:nvSpPr>
            <p:spPr bwMode="auto">
              <a:xfrm>
                <a:off x="1950" y="3430"/>
                <a:ext cx="23" cy="204"/>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75" name="Rectangle 59"/>
              <p:cNvSpPr>
                <a:spLocks noChangeArrowheads="1"/>
              </p:cNvSpPr>
              <p:nvPr/>
            </p:nvSpPr>
            <p:spPr bwMode="auto">
              <a:xfrm>
                <a:off x="1972" y="3498"/>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76" name="Rectangle 60"/>
              <p:cNvSpPr>
                <a:spLocks noChangeArrowheads="1"/>
              </p:cNvSpPr>
              <p:nvPr/>
            </p:nvSpPr>
            <p:spPr bwMode="auto">
              <a:xfrm>
                <a:off x="1995" y="3385"/>
                <a:ext cx="23" cy="249"/>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77" name="Rectangle 61"/>
              <p:cNvSpPr>
                <a:spLocks noChangeArrowheads="1"/>
              </p:cNvSpPr>
              <p:nvPr/>
            </p:nvSpPr>
            <p:spPr bwMode="auto">
              <a:xfrm>
                <a:off x="2018" y="3362"/>
                <a:ext cx="22" cy="272"/>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78" name="Rectangle 62"/>
              <p:cNvSpPr>
                <a:spLocks noChangeArrowheads="1"/>
              </p:cNvSpPr>
              <p:nvPr/>
            </p:nvSpPr>
            <p:spPr bwMode="auto">
              <a:xfrm>
                <a:off x="2040" y="3339"/>
                <a:ext cx="23" cy="295"/>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79" name="Rectangle 63"/>
              <p:cNvSpPr>
                <a:spLocks noChangeArrowheads="1"/>
              </p:cNvSpPr>
              <p:nvPr/>
            </p:nvSpPr>
            <p:spPr bwMode="auto">
              <a:xfrm>
                <a:off x="2063" y="3339"/>
                <a:ext cx="23" cy="295"/>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80" name="Rectangle 64"/>
              <p:cNvSpPr>
                <a:spLocks noChangeArrowheads="1"/>
              </p:cNvSpPr>
              <p:nvPr/>
            </p:nvSpPr>
            <p:spPr bwMode="auto">
              <a:xfrm>
                <a:off x="2086" y="3362"/>
                <a:ext cx="23" cy="272"/>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81" name="Rectangle 65"/>
              <p:cNvSpPr>
                <a:spLocks noChangeArrowheads="1"/>
              </p:cNvSpPr>
              <p:nvPr/>
            </p:nvSpPr>
            <p:spPr bwMode="auto">
              <a:xfrm>
                <a:off x="2108" y="3498"/>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82" name="Rectangle 66"/>
              <p:cNvSpPr>
                <a:spLocks noChangeArrowheads="1"/>
              </p:cNvSpPr>
              <p:nvPr/>
            </p:nvSpPr>
            <p:spPr bwMode="auto">
              <a:xfrm>
                <a:off x="2131" y="3498"/>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grpSp>
        <p:graphicFrame>
          <p:nvGraphicFramePr>
            <p:cNvPr id="16468" name="Object 2"/>
            <p:cNvGraphicFramePr>
              <a:graphicFrameLocks noChangeAspect="1"/>
            </p:cNvGraphicFramePr>
            <p:nvPr/>
          </p:nvGraphicFramePr>
          <p:xfrm>
            <a:off x="2951163" y="4797425"/>
            <a:ext cx="349250" cy="395288"/>
          </p:xfrm>
          <a:graphic>
            <a:graphicData uri="http://schemas.openxmlformats.org/presentationml/2006/ole">
              <mc:AlternateContent xmlns:mc="http://schemas.openxmlformats.org/markup-compatibility/2006">
                <mc:Choice xmlns:v="urn:schemas-microsoft-com:vml" Requires="v">
                  <p:oleObj name="Equation" r:id="rId4" imgW="190335" imgH="215713" progId="Equation.3">
                    <p:embed/>
                  </p:oleObj>
                </mc:Choice>
                <mc:Fallback>
                  <p:oleObj name="Equation" r:id="rId4" imgW="190335" imgH="215713"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1163" y="4797425"/>
                          <a:ext cx="349250" cy="395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4" name="Group 106"/>
          <p:cNvGrpSpPr>
            <a:grpSpLocks/>
          </p:cNvGrpSpPr>
          <p:nvPr/>
        </p:nvGrpSpPr>
        <p:grpSpPr bwMode="auto">
          <a:xfrm>
            <a:off x="5681664" y="4249738"/>
            <a:ext cx="757237" cy="982662"/>
            <a:chOff x="4967288" y="4833938"/>
            <a:chExt cx="757237" cy="982688"/>
          </a:xfrm>
        </p:grpSpPr>
        <p:grpSp>
          <p:nvGrpSpPr>
            <p:cNvPr id="16451" name="Group 67"/>
            <p:cNvGrpSpPr>
              <a:grpSpLocks/>
            </p:cNvGrpSpPr>
            <p:nvPr/>
          </p:nvGrpSpPr>
          <p:grpSpPr bwMode="auto">
            <a:xfrm>
              <a:off x="4967288" y="5300665"/>
              <a:ext cx="757237" cy="515961"/>
              <a:chOff x="3515" y="3498"/>
              <a:chExt cx="363" cy="278"/>
            </a:xfrm>
          </p:grpSpPr>
          <p:sp>
            <p:nvSpPr>
              <p:cNvPr id="16453" name="Line 68"/>
              <p:cNvSpPr>
                <a:spLocks noChangeShapeType="1"/>
              </p:cNvSpPr>
              <p:nvPr/>
            </p:nvSpPr>
            <p:spPr bwMode="auto">
              <a:xfrm>
                <a:off x="3515" y="3498"/>
                <a:ext cx="0" cy="272"/>
              </a:xfrm>
              <a:prstGeom prst="line">
                <a:avLst/>
              </a:prstGeom>
              <a:noFill/>
              <a:ln w="12700" cap="sq">
                <a:solidFill>
                  <a:schemeClr val="tx1"/>
                </a:solidFill>
                <a:round/>
                <a:headEnd type="triangle" w="sm" len="sm"/>
                <a:tailEnd type="none" w="sm" len="sm"/>
              </a:ln>
            </p:spPr>
            <p:txBody>
              <a:bodyPr/>
              <a:lstStyle/>
              <a:p>
                <a:endParaRPr lang="en-US">
                  <a:solidFill>
                    <a:prstClr val="black"/>
                  </a:solidFill>
                </a:endParaRPr>
              </a:p>
            </p:txBody>
          </p:sp>
          <p:sp>
            <p:nvSpPr>
              <p:cNvPr id="16454" name="Line 69"/>
              <p:cNvSpPr>
                <a:spLocks noChangeShapeType="1"/>
              </p:cNvSpPr>
              <p:nvPr/>
            </p:nvSpPr>
            <p:spPr bwMode="auto">
              <a:xfrm>
                <a:off x="3515" y="3776"/>
                <a:ext cx="363" cy="0"/>
              </a:xfrm>
              <a:prstGeom prst="line">
                <a:avLst/>
              </a:prstGeom>
              <a:noFill/>
              <a:ln w="12700" cap="sq">
                <a:solidFill>
                  <a:schemeClr val="tx1"/>
                </a:solidFill>
                <a:round/>
                <a:headEnd type="none" w="sm" len="sm"/>
                <a:tailEnd type="triangle" w="sm" len="sm"/>
              </a:ln>
            </p:spPr>
            <p:txBody>
              <a:bodyPr/>
              <a:lstStyle/>
              <a:p>
                <a:endParaRPr lang="en-US">
                  <a:solidFill>
                    <a:prstClr val="black"/>
                  </a:solidFill>
                </a:endParaRPr>
              </a:p>
            </p:txBody>
          </p:sp>
          <p:sp>
            <p:nvSpPr>
              <p:cNvPr id="16455" name="Rectangle 70"/>
              <p:cNvSpPr>
                <a:spLocks noChangeArrowheads="1"/>
              </p:cNvSpPr>
              <p:nvPr/>
            </p:nvSpPr>
            <p:spPr bwMode="auto">
              <a:xfrm>
                <a:off x="3538"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56" name="Rectangle 71"/>
              <p:cNvSpPr>
                <a:spLocks noChangeArrowheads="1"/>
              </p:cNvSpPr>
              <p:nvPr/>
            </p:nvSpPr>
            <p:spPr bwMode="auto">
              <a:xfrm>
                <a:off x="3560"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57" name="Rectangle 72"/>
              <p:cNvSpPr>
                <a:spLocks noChangeArrowheads="1"/>
              </p:cNvSpPr>
              <p:nvPr/>
            </p:nvSpPr>
            <p:spPr bwMode="auto">
              <a:xfrm>
                <a:off x="3583"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58" name="Rectangle 73"/>
              <p:cNvSpPr>
                <a:spLocks noChangeArrowheads="1"/>
              </p:cNvSpPr>
              <p:nvPr/>
            </p:nvSpPr>
            <p:spPr bwMode="auto">
              <a:xfrm>
                <a:off x="3606" y="3566"/>
                <a:ext cx="23" cy="204"/>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59" name="Rectangle 74"/>
              <p:cNvSpPr>
                <a:spLocks noChangeArrowheads="1"/>
              </p:cNvSpPr>
              <p:nvPr/>
            </p:nvSpPr>
            <p:spPr bwMode="auto">
              <a:xfrm>
                <a:off x="3628" y="3543"/>
                <a:ext cx="23" cy="227"/>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60" name="Rectangle 75"/>
              <p:cNvSpPr>
                <a:spLocks noChangeArrowheads="1"/>
              </p:cNvSpPr>
              <p:nvPr/>
            </p:nvSpPr>
            <p:spPr bwMode="auto">
              <a:xfrm>
                <a:off x="3651"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61" name="Rectangle 76"/>
              <p:cNvSpPr>
                <a:spLocks noChangeArrowheads="1"/>
              </p:cNvSpPr>
              <p:nvPr/>
            </p:nvSpPr>
            <p:spPr bwMode="auto">
              <a:xfrm>
                <a:off x="3674" y="3498"/>
                <a:ext cx="22" cy="272"/>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62" name="Rectangle 77"/>
              <p:cNvSpPr>
                <a:spLocks noChangeArrowheads="1"/>
              </p:cNvSpPr>
              <p:nvPr/>
            </p:nvSpPr>
            <p:spPr bwMode="auto">
              <a:xfrm>
                <a:off x="3696"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63" name="Rectangle 78"/>
              <p:cNvSpPr>
                <a:spLocks noChangeArrowheads="1"/>
              </p:cNvSpPr>
              <p:nvPr/>
            </p:nvSpPr>
            <p:spPr bwMode="auto">
              <a:xfrm>
                <a:off x="3719"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64" name="Rectangle 79"/>
              <p:cNvSpPr>
                <a:spLocks noChangeArrowheads="1"/>
              </p:cNvSpPr>
              <p:nvPr/>
            </p:nvSpPr>
            <p:spPr bwMode="auto">
              <a:xfrm>
                <a:off x="3742"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65" name="Rectangle 80"/>
              <p:cNvSpPr>
                <a:spLocks noChangeArrowheads="1"/>
              </p:cNvSpPr>
              <p:nvPr/>
            </p:nvSpPr>
            <p:spPr bwMode="auto">
              <a:xfrm>
                <a:off x="3764"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16466" name="Rectangle 81"/>
              <p:cNvSpPr>
                <a:spLocks noChangeArrowheads="1"/>
              </p:cNvSpPr>
              <p:nvPr/>
            </p:nvSpPr>
            <p:spPr bwMode="auto">
              <a:xfrm>
                <a:off x="3787" y="3543"/>
                <a:ext cx="23" cy="227"/>
              </a:xfrm>
              <a:prstGeom prst="rect">
                <a:avLst/>
              </a:prstGeom>
              <a:solidFill>
                <a:schemeClr val="bg2"/>
              </a:solidFill>
              <a:ln w="12700" cap="sq">
                <a:solidFill>
                  <a:schemeClr val="tx1"/>
                </a:solidFill>
                <a:miter lim="800000"/>
                <a:headEnd type="none" w="sm" len="sm"/>
                <a:tailEnd type="none" w="sm" len="sm"/>
              </a:ln>
            </p:spPr>
            <p:txBody>
              <a:bodyPr wrap="none" anchor="ctr"/>
              <a:lstStyle/>
              <a:p>
                <a:pPr eaLnBrk="0" hangingPunct="0"/>
                <a:endParaRPr lang="de-CH">
                  <a:solidFill>
                    <a:prstClr val="black"/>
                  </a:solidFill>
                </a:endParaRPr>
              </a:p>
            </p:txBody>
          </p:sp>
        </p:grpSp>
        <p:graphicFrame>
          <p:nvGraphicFramePr>
            <p:cNvPr id="16452" name="Object 3"/>
            <p:cNvGraphicFramePr>
              <a:graphicFrameLocks noChangeAspect="1"/>
            </p:cNvGraphicFramePr>
            <p:nvPr/>
          </p:nvGraphicFramePr>
          <p:xfrm>
            <a:off x="5111750" y="4833938"/>
            <a:ext cx="349250" cy="395287"/>
          </p:xfrm>
          <a:graphic>
            <a:graphicData uri="http://schemas.openxmlformats.org/presentationml/2006/ole">
              <mc:AlternateContent xmlns:mc="http://schemas.openxmlformats.org/markup-compatibility/2006">
                <mc:Choice xmlns:v="urn:schemas-microsoft-com:vml" Requires="v">
                  <p:oleObj name="Equation" r:id="rId6" imgW="190335" imgH="215713" progId="Equation.3">
                    <p:embed/>
                  </p:oleObj>
                </mc:Choice>
                <mc:Fallback>
                  <p:oleObj name="Equation" r:id="rId6" imgW="190335" imgH="215713"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11750" y="4833938"/>
                          <a:ext cx="349250" cy="395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pic>
        <p:nvPicPr>
          <p:cNvPr id="16393" name="Picture 25" descr="obj14__0"/>
          <p:cNvPicPr>
            <a:picLocks noChangeAspect="1" noChangeArrowheads="1"/>
          </p:cNvPicPr>
          <p:nvPr/>
        </p:nvPicPr>
        <p:blipFill>
          <a:blip r:embed="rId8" cstate="print"/>
          <a:srcRect/>
          <a:stretch>
            <a:fillRect/>
          </a:stretch>
        </p:blipFill>
        <p:spPr bwMode="auto">
          <a:xfrm rot="20580961">
            <a:off x="5168900" y="1530350"/>
            <a:ext cx="2376488" cy="2508250"/>
          </a:xfrm>
          <a:prstGeom prst="rect">
            <a:avLst/>
          </a:prstGeom>
          <a:noFill/>
          <a:ln w="9525">
            <a:noFill/>
            <a:miter lim="800000"/>
            <a:headEnd/>
            <a:tailEnd/>
          </a:ln>
        </p:spPr>
      </p:pic>
      <p:sp>
        <p:nvSpPr>
          <p:cNvPr id="46" name="Rectangle 42"/>
          <p:cNvSpPr>
            <a:spLocks noChangeArrowheads="1"/>
          </p:cNvSpPr>
          <p:nvPr/>
        </p:nvSpPr>
        <p:spPr bwMode="auto">
          <a:xfrm rot="15180961">
            <a:off x="6401595" y="3150395"/>
            <a:ext cx="519113" cy="492125"/>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srgbClr val="FFFF00"/>
              </a:solidFill>
            </a:endParaRPr>
          </a:p>
        </p:txBody>
      </p:sp>
      <p:grpSp>
        <p:nvGrpSpPr>
          <p:cNvPr id="6" name="Group 107"/>
          <p:cNvGrpSpPr>
            <a:grpSpLocks/>
          </p:cNvGrpSpPr>
          <p:nvPr/>
        </p:nvGrpSpPr>
        <p:grpSpPr bwMode="auto">
          <a:xfrm rot="20580961">
            <a:off x="5529263" y="2078038"/>
            <a:ext cx="1560512" cy="1771650"/>
            <a:chOff x="5087938" y="2849563"/>
            <a:chExt cx="1333500" cy="1511678"/>
          </a:xfrm>
        </p:grpSpPr>
        <p:grpSp>
          <p:nvGrpSpPr>
            <p:cNvPr id="16429" name="Group 35"/>
            <p:cNvGrpSpPr>
              <a:grpSpLocks/>
            </p:cNvGrpSpPr>
            <p:nvPr/>
          </p:nvGrpSpPr>
          <p:grpSpPr bwMode="auto">
            <a:xfrm rot="-5400000">
              <a:off x="6348413" y="3101975"/>
              <a:ext cx="73025" cy="73025"/>
              <a:chOff x="1292" y="2205"/>
              <a:chExt cx="46" cy="46"/>
            </a:xfrm>
          </p:grpSpPr>
          <p:sp>
            <p:nvSpPr>
              <p:cNvPr id="16449" name="Line 36"/>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16450" name="Line 37"/>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16430" name="Group 101"/>
            <p:cNvGrpSpPr>
              <a:grpSpLocks/>
            </p:cNvGrpSpPr>
            <p:nvPr/>
          </p:nvGrpSpPr>
          <p:grpSpPr bwMode="auto">
            <a:xfrm>
              <a:off x="5087938" y="2849563"/>
              <a:ext cx="1320665" cy="1511678"/>
              <a:chOff x="5087938" y="2849563"/>
              <a:chExt cx="1320665" cy="1511678"/>
            </a:xfrm>
          </p:grpSpPr>
          <p:grpSp>
            <p:nvGrpSpPr>
              <p:cNvPr id="16431" name="Group 26"/>
              <p:cNvGrpSpPr>
                <a:grpSpLocks/>
              </p:cNvGrpSpPr>
              <p:nvPr/>
            </p:nvGrpSpPr>
            <p:grpSpPr bwMode="auto">
              <a:xfrm rot="-5400000">
                <a:off x="5124450" y="4000500"/>
                <a:ext cx="73025" cy="73025"/>
                <a:chOff x="1292" y="2205"/>
                <a:chExt cx="46" cy="46"/>
              </a:xfrm>
            </p:grpSpPr>
            <p:sp>
              <p:nvSpPr>
                <p:cNvPr id="16447" name="Line 27"/>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16448" name="Line 28"/>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16432" name="Group 29"/>
              <p:cNvGrpSpPr>
                <a:grpSpLocks/>
              </p:cNvGrpSpPr>
              <p:nvPr/>
            </p:nvGrpSpPr>
            <p:grpSpPr bwMode="auto">
              <a:xfrm rot="-5400000">
                <a:off x="5411788" y="3713163"/>
                <a:ext cx="73025" cy="73025"/>
                <a:chOff x="1292" y="2205"/>
                <a:chExt cx="46" cy="46"/>
              </a:xfrm>
            </p:grpSpPr>
            <p:sp>
              <p:nvSpPr>
                <p:cNvPr id="16445" name="Line 30"/>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16446" name="Line 31"/>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16433" name="Group 32"/>
              <p:cNvGrpSpPr>
                <a:grpSpLocks/>
              </p:cNvGrpSpPr>
              <p:nvPr/>
            </p:nvGrpSpPr>
            <p:grpSpPr bwMode="auto">
              <a:xfrm rot="-5400000">
                <a:off x="5986463" y="2849563"/>
                <a:ext cx="73025" cy="73025"/>
                <a:chOff x="1292" y="2205"/>
                <a:chExt cx="46" cy="46"/>
              </a:xfrm>
            </p:grpSpPr>
            <p:sp>
              <p:nvSpPr>
                <p:cNvPr id="16443" name="Line 33"/>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16444" name="Line 34"/>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16434" name="Group 38"/>
              <p:cNvGrpSpPr>
                <a:grpSpLocks/>
              </p:cNvGrpSpPr>
              <p:nvPr/>
            </p:nvGrpSpPr>
            <p:grpSpPr bwMode="auto">
              <a:xfrm rot="-5400000">
                <a:off x="5087938" y="2957513"/>
                <a:ext cx="73025" cy="73025"/>
                <a:chOff x="1292" y="2205"/>
                <a:chExt cx="46" cy="46"/>
              </a:xfrm>
            </p:grpSpPr>
            <p:sp>
              <p:nvSpPr>
                <p:cNvPr id="16441" name="Line 39"/>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16442" name="Line 40"/>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16435" name="Group 43"/>
              <p:cNvGrpSpPr>
                <a:grpSpLocks/>
              </p:cNvGrpSpPr>
              <p:nvPr/>
            </p:nvGrpSpPr>
            <p:grpSpPr bwMode="auto">
              <a:xfrm rot="-5400000">
                <a:off x="5916613" y="4005263"/>
                <a:ext cx="73025" cy="73025"/>
                <a:chOff x="1292" y="2205"/>
                <a:chExt cx="46" cy="46"/>
              </a:xfrm>
            </p:grpSpPr>
            <p:sp>
              <p:nvSpPr>
                <p:cNvPr id="16439" name="Line 44"/>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16440" name="Line 45"/>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sp>
            <p:nvSpPr>
              <p:cNvPr id="16436" name="Rectangle 88"/>
              <p:cNvSpPr>
                <a:spLocks noChangeArrowheads="1"/>
              </p:cNvSpPr>
              <p:nvPr/>
            </p:nvSpPr>
            <p:spPr bwMode="auto">
              <a:xfrm>
                <a:off x="5219834" y="4046158"/>
                <a:ext cx="361681" cy="315083"/>
              </a:xfrm>
              <a:prstGeom prst="rect">
                <a:avLst/>
              </a:prstGeom>
              <a:noFill/>
              <a:ln w="12700" cap="sq">
                <a:noFill/>
                <a:miter lim="800000"/>
                <a:headEnd type="none" w="sm" len="sm"/>
                <a:tailEnd type="none" w="sm" len="sm"/>
              </a:ln>
            </p:spPr>
            <p:txBody>
              <a:bodyPr wrap="none">
                <a:spAutoFit/>
              </a:bodyPr>
              <a:lstStyle/>
              <a:p>
                <a:pPr eaLnBrk="0" hangingPunct="0"/>
                <a:r>
                  <a:rPr lang="pl-PL">
                    <a:solidFill>
                      <a:srgbClr val="FFFF00"/>
                    </a:solidFill>
                  </a:rPr>
                  <a:t>B</a:t>
                </a:r>
                <a:r>
                  <a:rPr lang="pl-PL" baseline="-25000">
                    <a:solidFill>
                      <a:srgbClr val="FFFF00"/>
                    </a:solidFill>
                  </a:rPr>
                  <a:t>1</a:t>
                </a:r>
                <a:endParaRPr lang="en-US">
                  <a:solidFill>
                    <a:srgbClr val="FFFF00"/>
                  </a:solidFill>
                </a:endParaRPr>
              </a:p>
            </p:txBody>
          </p:sp>
          <p:sp>
            <p:nvSpPr>
              <p:cNvPr id="16437" name="Rectangle 89"/>
              <p:cNvSpPr>
                <a:spLocks noChangeArrowheads="1"/>
              </p:cNvSpPr>
              <p:nvPr/>
            </p:nvSpPr>
            <p:spPr bwMode="auto">
              <a:xfrm>
                <a:off x="6011997" y="4009647"/>
                <a:ext cx="361681" cy="315084"/>
              </a:xfrm>
              <a:prstGeom prst="rect">
                <a:avLst/>
              </a:prstGeom>
              <a:noFill/>
              <a:ln w="12700" cap="sq">
                <a:noFill/>
                <a:miter lim="800000"/>
                <a:headEnd type="none" w="sm" len="sm"/>
                <a:tailEnd type="none" w="sm" len="sm"/>
              </a:ln>
            </p:spPr>
            <p:txBody>
              <a:bodyPr wrap="none">
                <a:spAutoFit/>
              </a:bodyPr>
              <a:lstStyle/>
              <a:p>
                <a:pPr eaLnBrk="0" hangingPunct="0"/>
                <a:r>
                  <a:rPr lang="pl-PL">
                    <a:solidFill>
                      <a:srgbClr val="FFFF00"/>
                    </a:solidFill>
                  </a:rPr>
                  <a:t>B</a:t>
                </a:r>
                <a:r>
                  <a:rPr lang="pl-PL" baseline="-25000">
                    <a:solidFill>
                      <a:srgbClr val="FFFF00"/>
                    </a:solidFill>
                  </a:rPr>
                  <a:t>2</a:t>
                </a:r>
                <a:endParaRPr lang="en-US">
                  <a:solidFill>
                    <a:srgbClr val="FFFF00"/>
                  </a:solidFill>
                </a:endParaRPr>
              </a:p>
            </p:txBody>
          </p:sp>
          <p:sp>
            <p:nvSpPr>
              <p:cNvPr id="16438" name="Rectangle 90"/>
              <p:cNvSpPr>
                <a:spLocks noChangeArrowheads="1"/>
              </p:cNvSpPr>
              <p:nvPr/>
            </p:nvSpPr>
            <p:spPr bwMode="auto">
              <a:xfrm>
                <a:off x="6046922" y="2857122"/>
                <a:ext cx="361681" cy="315084"/>
              </a:xfrm>
              <a:prstGeom prst="rect">
                <a:avLst/>
              </a:prstGeom>
              <a:noFill/>
              <a:ln w="12700" cap="sq">
                <a:noFill/>
                <a:miter lim="800000"/>
                <a:headEnd type="none" w="sm" len="sm"/>
                <a:tailEnd type="none" w="sm" len="sm"/>
              </a:ln>
            </p:spPr>
            <p:txBody>
              <a:bodyPr wrap="none">
                <a:spAutoFit/>
              </a:bodyPr>
              <a:lstStyle/>
              <a:p>
                <a:pPr eaLnBrk="0" hangingPunct="0"/>
                <a:r>
                  <a:rPr lang="pl-PL">
                    <a:solidFill>
                      <a:srgbClr val="FFFF00"/>
                    </a:solidFill>
                  </a:rPr>
                  <a:t>B</a:t>
                </a:r>
                <a:r>
                  <a:rPr lang="pl-PL" baseline="-25000">
                    <a:solidFill>
                      <a:srgbClr val="FFFF00"/>
                    </a:solidFill>
                  </a:rPr>
                  <a:t>3</a:t>
                </a:r>
                <a:endParaRPr lang="en-US">
                  <a:solidFill>
                    <a:srgbClr val="FFFF00"/>
                  </a:solidFill>
                </a:endParaRPr>
              </a:p>
            </p:txBody>
          </p:sp>
        </p:grpSp>
      </p:grpSp>
      <p:pic>
        <p:nvPicPr>
          <p:cNvPr id="16396" name="Picture 5" descr="obj14__0"/>
          <p:cNvPicPr>
            <a:picLocks noChangeAspect="1" noChangeArrowheads="1"/>
          </p:cNvPicPr>
          <p:nvPr/>
        </p:nvPicPr>
        <p:blipFill>
          <a:blip r:embed="rId9" cstate="print"/>
          <a:srcRect/>
          <a:stretch>
            <a:fillRect/>
          </a:stretch>
        </p:blipFill>
        <p:spPr bwMode="auto">
          <a:xfrm>
            <a:off x="2339975" y="1824039"/>
            <a:ext cx="2141538" cy="2028825"/>
          </a:xfrm>
          <a:prstGeom prst="rect">
            <a:avLst/>
          </a:prstGeom>
          <a:noFill/>
          <a:ln w="9525">
            <a:noFill/>
            <a:miter lim="800000"/>
            <a:headEnd/>
            <a:tailEnd/>
          </a:ln>
        </p:spPr>
      </p:pic>
      <p:sp>
        <p:nvSpPr>
          <p:cNvPr id="10" name="Rectangle 6"/>
          <p:cNvSpPr>
            <a:spLocks noChangeArrowheads="1"/>
          </p:cNvSpPr>
          <p:nvPr/>
        </p:nvSpPr>
        <p:spPr bwMode="auto">
          <a:xfrm>
            <a:off x="2593976" y="2722564"/>
            <a:ext cx="442913" cy="420687"/>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srgbClr val="FFFF00"/>
              </a:solidFill>
            </a:endParaRPr>
          </a:p>
        </p:txBody>
      </p:sp>
      <p:grpSp>
        <p:nvGrpSpPr>
          <p:cNvPr id="15" name="Group 100"/>
          <p:cNvGrpSpPr>
            <a:grpSpLocks/>
          </p:cNvGrpSpPr>
          <p:nvPr/>
        </p:nvGrpSpPr>
        <p:grpSpPr bwMode="auto">
          <a:xfrm>
            <a:off x="2771775" y="2016126"/>
            <a:ext cx="1612900" cy="1406525"/>
            <a:chOff x="2051050" y="2600325"/>
            <a:chExt cx="1612552" cy="1406525"/>
          </a:xfrm>
        </p:grpSpPr>
        <p:grpSp>
          <p:nvGrpSpPr>
            <p:cNvPr id="16408" name="Group 7"/>
            <p:cNvGrpSpPr>
              <a:grpSpLocks/>
            </p:cNvGrpSpPr>
            <p:nvPr/>
          </p:nvGrpSpPr>
          <p:grpSpPr bwMode="auto">
            <a:xfrm>
              <a:off x="2051050" y="3500438"/>
              <a:ext cx="73025" cy="73025"/>
              <a:chOff x="1292" y="2205"/>
              <a:chExt cx="46" cy="46"/>
            </a:xfrm>
          </p:grpSpPr>
          <p:sp>
            <p:nvSpPr>
              <p:cNvPr id="16427" name="Line 8"/>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16428" name="Line 9"/>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16409" name="Group 10"/>
            <p:cNvGrpSpPr>
              <a:grpSpLocks/>
            </p:cNvGrpSpPr>
            <p:nvPr/>
          </p:nvGrpSpPr>
          <p:grpSpPr bwMode="auto">
            <a:xfrm>
              <a:off x="2087563" y="2708275"/>
              <a:ext cx="73025" cy="73025"/>
              <a:chOff x="1292" y="2205"/>
              <a:chExt cx="46" cy="46"/>
            </a:xfrm>
          </p:grpSpPr>
          <p:sp>
            <p:nvSpPr>
              <p:cNvPr id="16425" name="Line 11"/>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16426" name="Line 12"/>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16410" name="Group 13"/>
            <p:cNvGrpSpPr>
              <a:grpSpLocks/>
            </p:cNvGrpSpPr>
            <p:nvPr/>
          </p:nvGrpSpPr>
          <p:grpSpPr bwMode="auto">
            <a:xfrm>
              <a:off x="2374900" y="2995613"/>
              <a:ext cx="73025" cy="73025"/>
              <a:chOff x="1292" y="2205"/>
              <a:chExt cx="46" cy="46"/>
            </a:xfrm>
          </p:grpSpPr>
          <p:sp>
            <p:nvSpPr>
              <p:cNvPr id="16423" name="Line 14"/>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16424" name="Line 15"/>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16411" name="Group 16"/>
            <p:cNvGrpSpPr>
              <a:grpSpLocks/>
            </p:cNvGrpSpPr>
            <p:nvPr/>
          </p:nvGrpSpPr>
          <p:grpSpPr bwMode="auto">
            <a:xfrm>
              <a:off x="3238500" y="3571875"/>
              <a:ext cx="73025" cy="73025"/>
              <a:chOff x="1292" y="2205"/>
              <a:chExt cx="46" cy="46"/>
            </a:xfrm>
          </p:grpSpPr>
          <p:sp>
            <p:nvSpPr>
              <p:cNvPr id="16421" name="Line 17"/>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16422" name="Line 18"/>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16412" name="Group 19"/>
            <p:cNvGrpSpPr>
              <a:grpSpLocks/>
            </p:cNvGrpSpPr>
            <p:nvPr/>
          </p:nvGrpSpPr>
          <p:grpSpPr bwMode="auto">
            <a:xfrm>
              <a:off x="2986088" y="3933825"/>
              <a:ext cx="73025" cy="73025"/>
              <a:chOff x="1292" y="2205"/>
              <a:chExt cx="46" cy="46"/>
            </a:xfrm>
          </p:grpSpPr>
          <p:sp>
            <p:nvSpPr>
              <p:cNvPr id="16419" name="Line 20"/>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16420" name="Line 21"/>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16413" name="Group 22"/>
            <p:cNvGrpSpPr>
              <a:grpSpLocks/>
            </p:cNvGrpSpPr>
            <p:nvPr/>
          </p:nvGrpSpPr>
          <p:grpSpPr bwMode="auto">
            <a:xfrm>
              <a:off x="3130550" y="2673350"/>
              <a:ext cx="73025" cy="73025"/>
              <a:chOff x="1292" y="2205"/>
              <a:chExt cx="46" cy="46"/>
            </a:xfrm>
          </p:grpSpPr>
          <p:sp>
            <p:nvSpPr>
              <p:cNvPr id="16417" name="Line 23"/>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16418" name="Line 24"/>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sp>
          <p:nvSpPr>
            <p:cNvPr id="16414" name="Rectangle 91"/>
            <p:cNvSpPr>
              <a:spLocks noChangeArrowheads="1"/>
            </p:cNvSpPr>
            <p:nvPr/>
          </p:nvSpPr>
          <p:spPr bwMode="auto">
            <a:xfrm>
              <a:off x="2124075" y="2600325"/>
              <a:ext cx="423514" cy="369332"/>
            </a:xfrm>
            <a:prstGeom prst="rect">
              <a:avLst/>
            </a:prstGeom>
            <a:noFill/>
            <a:ln w="12700" cap="sq">
              <a:noFill/>
              <a:miter lim="800000"/>
              <a:headEnd type="none" w="sm" len="sm"/>
              <a:tailEnd type="none" w="sm" len="sm"/>
            </a:ln>
          </p:spPr>
          <p:txBody>
            <a:bodyPr wrap="none">
              <a:spAutoFit/>
            </a:bodyPr>
            <a:lstStyle/>
            <a:p>
              <a:pPr eaLnBrk="0" hangingPunct="0"/>
              <a:r>
                <a:rPr lang="pl-PL">
                  <a:solidFill>
                    <a:srgbClr val="FFFF00"/>
                  </a:solidFill>
                </a:rPr>
                <a:t>A</a:t>
              </a:r>
              <a:r>
                <a:rPr lang="pl-PL" baseline="-25000">
                  <a:solidFill>
                    <a:srgbClr val="FFFF00"/>
                  </a:solidFill>
                </a:rPr>
                <a:t>1</a:t>
              </a:r>
              <a:endParaRPr lang="en-US">
                <a:solidFill>
                  <a:srgbClr val="FFFF00"/>
                </a:solidFill>
              </a:endParaRPr>
            </a:p>
          </p:txBody>
        </p:sp>
        <p:sp>
          <p:nvSpPr>
            <p:cNvPr id="16415" name="Rectangle 92"/>
            <p:cNvSpPr>
              <a:spLocks noChangeArrowheads="1"/>
            </p:cNvSpPr>
            <p:nvPr/>
          </p:nvSpPr>
          <p:spPr bwMode="auto">
            <a:xfrm>
              <a:off x="2051050" y="3429000"/>
              <a:ext cx="423514" cy="369332"/>
            </a:xfrm>
            <a:prstGeom prst="rect">
              <a:avLst/>
            </a:prstGeom>
            <a:noFill/>
            <a:ln w="12700" cap="sq">
              <a:noFill/>
              <a:miter lim="800000"/>
              <a:headEnd type="none" w="sm" len="sm"/>
              <a:tailEnd type="none" w="sm" len="sm"/>
            </a:ln>
          </p:spPr>
          <p:txBody>
            <a:bodyPr wrap="none">
              <a:spAutoFit/>
            </a:bodyPr>
            <a:lstStyle/>
            <a:p>
              <a:pPr eaLnBrk="0" hangingPunct="0"/>
              <a:r>
                <a:rPr lang="pl-PL">
                  <a:solidFill>
                    <a:srgbClr val="FFFF00"/>
                  </a:solidFill>
                </a:rPr>
                <a:t>A</a:t>
              </a:r>
              <a:r>
                <a:rPr lang="pl-PL" baseline="-25000">
                  <a:solidFill>
                    <a:srgbClr val="FFFF00"/>
                  </a:solidFill>
                </a:rPr>
                <a:t>2</a:t>
              </a:r>
              <a:endParaRPr lang="en-US">
                <a:solidFill>
                  <a:srgbClr val="FFFF00"/>
                </a:solidFill>
              </a:endParaRPr>
            </a:p>
          </p:txBody>
        </p:sp>
        <p:sp>
          <p:nvSpPr>
            <p:cNvPr id="16416" name="Rectangle 93"/>
            <p:cNvSpPr>
              <a:spLocks noChangeArrowheads="1"/>
            </p:cNvSpPr>
            <p:nvPr/>
          </p:nvSpPr>
          <p:spPr bwMode="auto">
            <a:xfrm>
              <a:off x="3240088" y="3500438"/>
              <a:ext cx="423514" cy="369332"/>
            </a:xfrm>
            <a:prstGeom prst="rect">
              <a:avLst/>
            </a:prstGeom>
            <a:noFill/>
            <a:ln w="12700" cap="sq">
              <a:noFill/>
              <a:miter lim="800000"/>
              <a:headEnd type="none" w="sm" len="sm"/>
              <a:tailEnd type="none" w="sm" len="sm"/>
            </a:ln>
          </p:spPr>
          <p:txBody>
            <a:bodyPr wrap="none">
              <a:spAutoFit/>
            </a:bodyPr>
            <a:lstStyle/>
            <a:p>
              <a:pPr eaLnBrk="0" hangingPunct="0"/>
              <a:r>
                <a:rPr lang="pl-PL">
                  <a:solidFill>
                    <a:srgbClr val="FFFF00"/>
                  </a:solidFill>
                </a:rPr>
                <a:t>A</a:t>
              </a:r>
              <a:r>
                <a:rPr lang="pl-PL" baseline="-25000">
                  <a:solidFill>
                    <a:srgbClr val="FFFF00"/>
                  </a:solidFill>
                </a:rPr>
                <a:t>3</a:t>
              </a:r>
              <a:endParaRPr lang="en-US">
                <a:solidFill>
                  <a:srgbClr val="FFFF00"/>
                </a:solidFill>
              </a:endParaRPr>
            </a:p>
          </p:txBody>
        </p:sp>
      </p:grpSp>
      <p:graphicFrame>
        <p:nvGraphicFramePr>
          <p:cNvPr id="99" name="Object 5"/>
          <p:cNvGraphicFramePr>
            <a:graphicFrameLocks noChangeAspect="1"/>
          </p:cNvGraphicFramePr>
          <p:nvPr/>
        </p:nvGraphicFramePr>
        <p:xfrm>
          <a:off x="4262439" y="5508625"/>
          <a:ext cx="1449387" cy="361950"/>
        </p:xfrm>
        <a:graphic>
          <a:graphicData uri="http://schemas.openxmlformats.org/presentationml/2006/ole">
            <mc:AlternateContent xmlns:mc="http://schemas.openxmlformats.org/markup-compatibility/2006">
              <mc:Choice xmlns:v="urn:schemas-microsoft-com:vml" Requires="v">
                <p:oleObj name="Equation" r:id="rId10" imgW="863225" imgH="215806" progId="Equation.3">
                  <p:embed/>
                </p:oleObj>
              </mc:Choice>
              <mc:Fallback>
                <p:oleObj name="Equation" r:id="rId10" imgW="863225" imgH="215806"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62439" y="5508625"/>
                        <a:ext cx="1449387" cy="361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0" name="Line 96"/>
          <p:cNvSpPr>
            <a:spLocks noChangeShapeType="1"/>
          </p:cNvSpPr>
          <p:nvPr/>
        </p:nvSpPr>
        <p:spPr bwMode="auto">
          <a:xfrm>
            <a:off x="3028951" y="2954339"/>
            <a:ext cx="3395663" cy="511175"/>
          </a:xfrm>
          <a:prstGeom prst="line">
            <a:avLst/>
          </a:prstGeom>
          <a:noFill/>
          <a:ln w="19050" cap="sq">
            <a:solidFill>
              <a:srgbClr val="FFFF00"/>
            </a:solidFill>
            <a:round/>
            <a:headEnd type="none" w="sm" len="sm"/>
            <a:tailEnd type="none" w="sm" len="sm"/>
          </a:ln>
        </p:spPr>
        <p:txBody>
          <a:bodyPr/>
          <a:lstStyle/>
          <a:p>
            <a:endParaRPr lang="en-US">
              <a:solidFill>
                <a:prstClr val="black"/>
              </a:solidFill>
            </a:endParaRPr>
          </a:p>
        </p:txBody>
      </p:sp>
      <p:sp>
        <p:nvSpPr>
          <p:cNvPr id="50" name="Line 46"/>
          <p:cNvSpPr>
            <a:spLocks noChangeShapeType="1"/>
          </p:cNvSpPr>
          <p:nvPr/>
        </p:nvSpPr>
        <p:spPr bwMode="auto">
          <a:xfrm>
            <a:off x="2808288" y="3205164"/>
            <a:ext cx="36512" cy="1260475"/>
          </a:xfrm>
          <a:prstGeom prst="line">
            <a:avLst/>
          </a:prstGeom>
          <a:noFill/>
          <a:ln w="25400" cap="sq">
            <a:solidFill>
              <a:srgbClr val="FFFF00"/>
            </a:solidFill>
            <a:round/>
            <a:headEnd type="none" w="sm" len="sm"/>
            <a:tailEnd type="triangle" w="med" len="med"/>
          </a:ln>
        </p:spPr>
        <p:txBody>
          <a:bodyPr/>
          <a:lstStyle/>
          <a:p>
            <a:endParaRPr lang="en-US">
              <a:solidFill>
                <a:prstClr val="black"/>
              </a:solidFill>
            </a:endParaRPr>
          </a:p>
        </p:txBody>
      </p:sp>
      <p:sp>
        <p:nvSpPr>
          <p:cNvPr id="113" name="Line 46"/>
          <p:cNvSpPr>
            <a:spLocks noChangeShapeType="1"/>
          </p:cNvSpPr>
          <p:nvPr/>
        </p:nvSpPr>
        <p:spPr bwMode="auto">
          <a:xfrm>
            <a:off x="6789738" y="3684588"/>
            <a:ext cx="182562" cy="895350"/>
          </a:xfrm>
          <a:prstGeom prst="line">
            <a:avLst/>
          </a:prstGeom>
          <a:noFill/>
          <a:ln w="25400" cap="sq">
            <a:solidFill>
              <a:srgbClr val="FFFF00"/>
            </a:solidFill>
            <a:round/>
            <a:headEnd type="none" w="sm" len="sm"/>
            <a:tailEnd type="triangle" w="med" len="med"/>
          </a:ln>
        </p:spPr>
        <p:txBody>
          <a:bodyPr/>
          <a:lstStyle/>
          <a:p>
            <a:endParaRPr lang="en-US">
              <a:solidFill>
                <a:prstClr val="black"/>
              </a:solidFill>
            </a:endParaRPr>
          </a:p>
        </p:txBody>
      </p:sp>
      <p:sp>
        <p:nvSpPr>
          <p:cNvPr id="117" name="Text Box 26"/>
          <p:cNvSpPr txBox="1">
            <a:spLocks noChangeArrowheads="1"/>
          </p:cNvSpPr>
          <p:nvPr/>
        </p:nvSpPr>
        <p:spPr bwMode="auto">
          <a:xfrm>
            <a:off x="7812088" y="1019176"/>
            <a:ext cx="3505200" cy="1063625"/>
          </a:xfrm>
          <a:prstGeom prst="rect">
            <a:avLst/>
          </a:prstGeom>
          <a:noFill/>
          <a:ln w="12700" cap="sq">
            <a:noFill/>
            <a:miter lim="800000"/>
            <a:headEnd type="none" w="sm" len="sm"/>
            <a:tailEnd type="none" w="sm" len="sm"/>
          </a:ln>
        </p:spPr>
        <p:txBody>
          <a:bodyPr lIns="90000" tIns="46800" rIns="90000" bIns="46800">
            <a:spAutoFit/>
          </a:bodyPr>
          <a:lstStyle/>
          <a:p>
            <a:pPr eaLnBrk="0" hangingPunct="0">
              <a:spcBef>
                <a:spcPct val="50000"/>
              </a:spcBef>
            </a:pPr>
            <a:r>
              <a:rPr lang="en-US" sz="2100" b="1">
                <a:solidFill>
                  <a:prstClr val="black"/>
                </a:solidFill>
              </a:rPr>
              <a:t>1. Find a set of   </a:t>
            </a:r>
            <a:br>
              <a:rPr lang="en-US" sz="2100" b="1">
                <a:solidFill>
                  <a:prstClr val="black"/>
                </a:solidFill>
              </a:rPr>
            </a:br>
            <a:r>
              <a:rPr lang="en-US" sz="2100" b="1">
                <a:solidFill>
                  <a:prstClr val="black"/>
                </a:solidFill>
              </a:rPr>
              <a:t>    distinctive key-</a:t>
            </a:r>
            <a:br>
              <a:rPr lang="en-US" sz="2100" b="1">
                <a:solidFill>
                  <a:prstClr val="black"/>
                </a:solidFill>
              </a:rPr>
            </a:br>
            <a:r>
              <a:rPr lang="en-US" sz="2100" b="1">
                <a:solidFill>
                  <a:prstClr val="black"/>
                </a:solidFill>
              </a:rPr>
              <a:t>    points </a:t>
            </a:r>
            <a:endParaRPr lang="en-US" b="1">
              <a:solidFill>
                <a:prstClr val="black"/>
              </a:solidFill>
            </a:endParaRPr>
          </a:p>
        </p:txBody>
      </p:sp>
      <p:sp>
        <p:nvSpPr>
          <p:cNvPr id="118" name="Text Box 26"/>
          <p:cNvSpPr txBox="1">
            <a:spLocks noChangeArrowheads="1"/>
          </p:cNvSpPr>
          <p:nvPr/>
        </p:nvSpPr>
        <p:spPr bwMode="auto">
          <a:xfrm>
            <a:off x="7812089" y="3387726"/>
            <a:ext cx="2782887" cy="1063625"/>
          </a:xfrm>
          <a:prstGeom prst="rect">
            <a:avLst/>
          </a:prstGeom>
          <a:noFill/>
          <a:ln w="12700" cap="sq">
            <a:noFill/>
            <a:miter lim="800000"/>
            <a:headEnd type="none" w="sm" len="sm"/>
            <a:tailEnd type="none" w="sm" len="sm"/>
          </a:ln>
        </p:spPr>
        <p:txBody>
          <a:bodyPr lIns="90000" tIns="46800" rIns="90000" bIns="46800">
            <a:spAutoFit/>
          </a:bodyPr>
          <a:lstStyle/>
          <a:p>
            <a:pPr eaLnBrk="0" hangingPunct="0">
              <a:spcBef>
                <a:spcPct val="50000"/>
              </a:spcBef>
            </a:pPr>
            <a:r>
              <a:rPr lang="en-US" sz="2100" b="1">
                <a:solidFill>
                  <a:prstClr val="black"/>
                </a:solidFill>
              </a:rPr>
              <a:t>3. Extract and </a:t>
            </a:r>
            <a:br>
              <a:rPr lang="en-US" sz="2100" b="1">
                <a:solidFill>
                  <a:prstClr val="black"/>
                </a:solidFill>
              </a:rPr>
            </a:br>
            <a:r>
              <a:rPr lang="en-US" sz="2100" b="1">
                <a:solidFill>
                  <a:prstClr val="black"/>
                </a:solidFill>
              </a:rPr>
              <a:t>    normalize the    </a:t>
            </a:r>
            <a:br>
              <a:rPr lang="en-US" sz="2100" b="1">
                <a:solidFill>
                  <a:prstClr val="black"/>
                </a:solidFill>
              </a:rPr>
            </a:br>
            <a:r>
              <a:rPr lang="en-US" sz="2100" b="1">
                <a:solidFill>
                  <a:prstClr val="black"/>
                </a:solidFill>
              </a:rPr>
              <a:t>    region content  </a:t>
            </a:r>
            <a:endParaRPr lang="en-US" b="1">
              <a:solidFill>
                <a:prstClr val="black"/>
              </a:solidFill>
            </a:endParaRPr>
          </a:p>
        </p:txBody>
      </p:sp>
      <p:sp>
        <p:nvSpPr>
          <p:cNvPr id="119" name="Text Box 26"/>
          <p:cNvSpPr txBox="1">
            <a:spLocks noChangeArrowheads="1"/>
          </p:cNvSpPr>
          <p:nvPr/>
        </p:nvSpPr>
        <p:spPr bwMode="auto">
          <a:xfrm>
            <a:off x="7812088" y="2182814"/>
            <a:ext cx="3111500" cy="1063625"/>
          </a:xfrm>
          <a:prstGeom prst="rect">
            <a:avLst/>
          </a:prstGeom>
          <a:noFill/>
          <a:ln w="12700" cap="sq">
            <a:noFill/>
            <a:miter lim="800000"/>
            <a:headEnd type="none" w="sm" len="sm"/>
            <a:tailEnd type="none" w="sm" len="sm"/>
          </a:ln>
        </p:spPr>
        <p:txBody>
          <a:bodyPr lIns="90000" tIns="46800" rIns="90000" bIns="46800">
            <a:spAutoFit/>
          </a:bodyPr>
          <a:lstStyle/>
          <a:p>
            <a:pPr eaLnBrk="0" hangingPunct="0">
              <a:spcBef>
                <a:spcPct val="50000"/>
              </a:spcBef>
            </a:pPr>
            <a:r>
              <a:rPr lang="en-US" sz="2100" b="1">
                <a:solidFill>
                  <a:prstClr val="black"/>
                </a:solidFill>
              </a:rPr>
              <a:t>2. Define a region </a:t>
            </a:r>
            <a:br>
              <a:rPr lang="en-US" sz="2100" b="1">
                <a:solidFill>
                  <a:prstClr val="black"/>
                </a:solidFill>
              </a:rPr>
            </a:br>
            <a:r>
              <a:rPr lang="en-US" sz="2100" b="1">
                <a:solidFill>
                  <a:prstClr val="black"/>
                </a:solidFill>
              </a:rPr>
              <a:t>    around each </a:t>
            </a:r>
            <a:br>
              <a:rPr lang="en-US" sz="2100" b="1">
                <a:solidFill>
                  <a:prstClr val="black"/>
                </a:solidFill>
              </a:rPr>
            </a:br>
            <a:r>
              <a:rPr lang="en-US" sz="2100" b="1">
                <a:solidFill>
                  <a:prstClr val="black"/>
                </a:solidFill>
              </a:rPr>
              <a:t>    keypoint   </a:t>
            </a:r>
            <a:endParaRPr lang="en-US" b="1">
              <a:solidFill>
                <a:prstClr val="black"/>
              </a:solidFill>
            </a:endParaRPr>
          </a:p>
        </p:txBody>
      </p:sp>
      <p:sp>
        <p:nvSpPr>
          <p:cNvPr id="120" name="Text Box 26"/>
          <p:cNvSpPr txBox="1">
            <a:spLocks noChangeArrowheads="1"/>
          </p:cNvSpPr>
          <p:nvPr/>
        </p:nvSpPr>
        <p:spPr bwMode="auto">
          <a:xfrm>
            <a:off x="7812088" y="4560889"/>
            <a:ext cx="3001962" cy="1063625"/>
          </a:xfrm>
          <a:prstGeom prst="rect">
            <a:avLst/>
          </a:prstGeom>
          <a:noFill/>
          <a:ln w="12700" cap="sq">
            <a:noFill/>
            <a:miter lim="800000"/>
            <a:headEnd type="none" w="sm" len="sm"/>
            <a:tailEnd type="none" w="sm" len="sm"/>
          </a:ln>
        </p:spPr>
        <p:txBody>
          <a:bodyPr lIns="90000" tIns="46800" rIns="90000" bIns="46800">
            <a:spAutoFit/>
          </a:bodyPr>
          <a:lstStyle/>
          <a:p>
            <a:pPr eaLnBrk="0" hangingPunct="0">
              <a:spcBef>
                <a:spcPct val="50000"/>
              </a:spcBef>
            </a:pPr>
            <a:r>
              <a:rPr lang="en-US" sz="2100" b="1">
                <a:solidFill>
                  <a:prstClr val="black"/>
                </a:solidFill>
              </a:rPr>
              <a:t>4. Compute a local </a:t>
            </a:r>
            <a:br>
              <a:rPr lang="en-US" sz="2100" b="1">
                <a:solidFill>
                  <a:prstClr val="black"/>
                </a:solidFill>
              </a:rPr>
            </a:br>
            <a:r>
              <a:rPr lang="en-US" sz="2100" b="1">
                <a:solidFill>
                  <a:prstClr val="black"/>
                </a:solidFill>
              </a:rPr>
              <a:t>    descriptor from the </a:t>
            </a:r>
            <a:br>
              <a:rPr lang="en-US" sz="2100" b="1">
                <a:solidFill>
                  <a:prstClr val="black"/>
                </a:solidFill>
              </a:rPr>
            </a:br>
            <a:r>
              <a:rPr lang="en-US" sz="2100" b="1">
                <a:solidFill>
                  <a:prstClr val="black"/>
                </a:solidFill>
              </a:rPr>
              <a:t>    normalized region</a:t>
            </a:r>
            <a:endParaRPr lang="en-US" b="1">
              <a:solidFill>
                <a:prstClr val="black"/>
              </a:solidFill>
            </a:endParaRPr>
          </a:p>
        </p:txBody>
      </p:sp>
      <p:sp>
        <p:nvSpPr>
          <p:cNvPr id="121" name="Text Box 26"/>
          <p:cNvSpPr txBox="1">
            <a:spLocks noChangeArrowheads="1"/>
          </p:cNvSpPr>
          <p:nvPr/>
        </p:nvSpPr>
        <p:spPr bwMode="auto">
          <a:xfrm>
            <a:off x="7812088" y="5791201"/>
            <a:ext cx="3001962" cy="741363"/>
          </a:xfrm>
          <a:prstGeom prst="rect">
            <a:avLst/>
          </a:prstGeom>
          <a:noFill/>
          <a:ln w="12700" cap="sq">
            <a:noFill/>
            <a:miter lim="800000"/>
            <a:headEnd type="none" w="sm" len="sm"/>
            <a:tailEnd type="none" w="sm" len="sm"/>
          </a:ln>
        </p:spPr>
        <p:txBody>
          <a:bodyPr lIns="90000" tIns="46800" rIns="90000" bIns="46800">
            <a:spAutoFit/>
          </a:bodyPr>
          <a:lstStyle/>
          <a:p>
            <a:pPr eaLnBrk="0" hangingPunct="0">
              <a:spcBef>
                <a:spcPct val="50000"/>
              </a:spcBef>
            </a:pPr>
            <a:r>
              <a:rPr lang="en-US" sz="2100" b="1">
                <a:solidFill>
                  <a:prstClr val="black"/>
                </a:solidFill>
              </a:rPr>
              <a:t>5. Match local </a:t>
            </a:r>
            <a:br>
              <a:rPr lang="en-US" sz="2100" b="1">
                <a:solidFill>
                  <a:prstClr val="black"/>
                </a:solidFill>
              </a:rPr>
            </a:br>
            <a:r>
              <a:rPr lang="en-US" sz="2100" b="1">
                <a:solidFill>
                  <a:prstClr val="black"/>
                </a:solidFill>
              </a:rPr>
              <a:t>    descriptors</a:t>
            </a:r>
            <a:endParaRPr lang="en-US" b="1">
              <a:solidFill>
                <a:prstClr val="black"/>
              </a:solidFill>
            </a:endParaRPr>
          </a:p>
        </p:txBody>
      </p:sp>
    </p:spTree>
    <p:extLst>
      <p:ext uri="{BB962C8B-B14F-4D97-AF65-F5344CB8AC3E}">
        <p14:creationId xmlns:p14="http://schemas.microsoft.com/office/powerpoint/2010/main" val="1866678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p:txBody>
          <a:bodyPr>
            <a:normAutofit/>
          </a:bodyPr>
          <a:lstStyle/>
          <a:p>
            <a:pPr>
              <a:defRPr/>
            </a:pPr>
            <a:r>
              <a:rPr lang="en-US" dirty="0">
                <a:latin typeface="Arial" pitchFamily="34" charset="0"/>
              </a:rPr>
              <a:t>So far: can localize in x-y, but not scale</a:t>
            </a:r>
            <a:endParaRPr lang="en-US" sz="2000" dirty="0">
              <a:latin typeface="Arial" pitchFamily="34" charset="0"/>
            </a:endParaRPr>
          </a:p>
        </p:txBody>
      </p:sp>
      <p:pic>
        <p:nvPicPr>
          <p:cNvPr id="38915" name="Picture 4"/>
          <p:cNvPicPr>
            <a:picLocks noGrp="1" noChangeAspect="1" noChangeArrowheads="1"/>
          </p:cNvPicPr>
          <p:nvPr>
            <p:ph idx="1"/>
          </p:nvPr>
        </p:nvPicPr>
        <p:blipFill>
          <a:blip r:embed="rId3" cstate="print"/>
          <a:srcRect l="13028" t="6926" r="9505" b="10374"/>
          <a:stretch>
            <a:fillRect/>
          </a:stretch>
        </p:blipFill>
        <p:spPr>
          <a:xfrm>
            <a:off x="2743200" y="1295400"/>
            <a:ext cx="6553200" cy="5259388"/>
          </a:xfrm>
        </p:spPr>
      </p:pic>
    </p:spTree>
    <p:extLst>
      <p:ext uri="{BB962C8B-B14F-4D97-AF65-F5344CB8AC3E}">
        <p14:creationId xmlns:p14="http://schemas.microsoft.com/office/powerpoint/2010/main" val="2590405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a:t>Automatic Scale Selection</a:t>
            </a:r>
            <a:endParaRPr lang="de-CH"/>
          </a:p>
        </p:txBody>
      </p:sp>
      <p:sp>
        <p:nvSpPr>
          <p:cNvPr id="9221"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pic>
        <p:nvPicPr>
          <p:cNvPr id="39940" name="Picture 3"/>
          <p:cNvPicPr>
            <a:picLocks noChangeAspect="1" noChangeArrowheads="1"/>
          </p:cNvPicPr>
          <p:nvPr/>
        </p:nvPicPr>
        <p:blipFill>
          <a:blip r:embed="rId3" cstate="print"/>
          <a:srcRect/>
          <a:stretch>
            <a:fillRect/>
          </a:stretch>
        </p:blipFill>
        <p:spPr bwMode="auto">
          <a:xfrm>
            <a:off x="2566988" y="1439864"/>
            <a:ext cx="3313112" cy="2649537"/>
          </a:xfrm>
          <a:prstGeom prst="rect">
            <a:avLst/>
          </a:prstGeom>
          <a:noFill/>
          <a:ln w="9525">
            <a:noFill/>
            <a:miter lim="800000"/>
            <a:headEnd/>
            <a:tailEnd/>
          </a:ln>
        </p:spPr>
      </p:pic>
      <p:pic>
        <p:nvPicPr>
          <p:cNvPr id="39941" name="Picture 4"/>
          <p:cNvPicPr>
            <a:picLocks noChangeAspect="1" noChangeArrowheads="1"/>
          </p:cNvPicPr>
          <p:nvPr/>
        </p:nvPicPr>
        <p:blipFill>
          <a:blip r:embed="rId4" cstate="print"/>
          <a:srcRect/>
          <a:stretch>
            <a:fillRect/>
          </a:stretch>
        </p:blipFill>
        <p:spPr bwMode="auto">
          <a:xfrm>
            <a:off x="6789739" y="1476376"/>
            <a:ext cx="2619375" cy="2663825"/>
          </a:xfrm>
          <a:prstGeom prst="rect">
            <a:avLst/>
          </a:prstGeom>
          <a:noFill/>
          <a:ln w="9525">
            <a:noFill/>
            <a:miter lim="800000"/>
            <a:headEnd/>
            <a:tailEnd/>
          </a:ln>
        </p:spPr>
      </p:pic>
      <p:sp>
        <p:nvSpPr>
          <p:cNvPr id="39942" name="Rectangle 5"/>
          <p:cNvSpPr>
            <a:spLocks noChangeArrowheads="1"/>
          </p:cNvSpPr>
          <p:nvPr/>
        </p:nvSpPr>
        <p:spPr bwMode="auto">
          <a:xfrm>
            <a:off x="3395663" y="2052638"/>
            <a:ext cx="215900" cy="215900"/>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39943" name="Rectangle 6"/>
          <p:cNvSpPr>
            <a:spLocks noChangeArrowheads="1"/>
          </p:cNvSpPr>
          <p:nvPr/>
        </p:nvSpPr>
        <p:spPr bwMode="auto">
          <a:xfrm>
            <a:off x="7175501" y="1728789"/>
            <a:ext cx="396875" cy="395287"/>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grpSp>
        <p:nvGrpSpPr>
          <p:cNvPr id="39944" name="Group 7"/>
          <p:cNvGrpSpPr>
            <a:grpSpLocks/>
          </p:cNvGrpSpPr>
          <p:nvPr/>
        </p:nvGrpSpPr>
        <p:grpSpPr bwMode="auto">
          <a:xfrm>
            <a:off x="7345364" y="1881189"/>
            <a:ext cx="73025" cy="73025"/>
            <a:chOff x="1292" y="2205"/>
            <a:chExt cx="46" cy="46"/>
          </a:xfrm>
        </p:grpSpPr>
        <p:sp>
          <p:nvSpPr>
            <p:cNvPr id="39952" name="Line 8"/>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39953" name="Line 9"/>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39945" name="Group 10"/>
          <p:cNvGrpSpPr>
            <a:grpSpLocks/>
          </p:cNvGrpSpPr>
          <p:nvPr/>
        </p:nvGrpSpPr>
        <p:grpSpPr bwMode="auto">
          <a:xfrm>
            <a:off x="3467101" y="2124076"/>
            <a:ext cx="73025" cy="73025"/>
            <a:chOff x="1292" y="2205"/>
            <a:chExt cx="46" cy="46"/>
          </a:xfrm>
        </p:grpSpPr>
        <p:sp>
          <p:nvSpPr>
            <p:cNvPr id="39950" name="Line 11"/>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39951" name="Line 12"/>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sp>
        <p:nvSpPr>
          <p:cNvPr id="39946" name="Line 13"/>
          <p:cNvSpPr>
            <a:spLocks noChangeShapeType="1"/>
          </p:cNvSpPr>
          <p:nvPr/>
        </p:nvSpPr>
        <p:spPr bwMode="auto">
          <a:xfrm>
            <a:off x="3503613" y="2303463"/>
            <a:ext cx="1116012" cy="2089150"/>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sp>
        <p:nvSpPr>
          <p:cNvPr id="39947" name="Line 14"/>
          <p:cNvSpPr>
            <a:spLocks noChangeShapeType="1"/>
          </p:cNvSpPr>
          <p:nvPr/>
        </p:nvSpPr>
        <p:spPr bwMode="auto">
          <a:xfrm flipH="1">
            <a:off x="7140576" y="2160589"/>
            <a:ext cx="250825" cy="2268537"/>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graphicFrame>
        <p:nvGraphicFramePr>
          <p:cNvPr id="39948" name="Object 2"/>
          <p:cNvGraphicFramePr>
            <a:graphicFrameLocks noChangeAspect="1"/>
          </p:cNvGraphicFramePr>
          <p:nvPr/>
        </p:nvGraphicFramePr>
        <p:xfrm>
          <a:off x="4532313" y="4433888"/>
          <a:ext cx="3498850" cy="398462"/>
        </p:xfrm>
        <a:graphic>
          <a:graphicData uri="http://schemas.openxmlformats.org/presentationml/2006/ole">
            <mc:AlternateContent xmlns:mc="http://schemas.openxmlformats.org/markup-compatibility/2006">
              <mc:Choice xmlns:v="urn:schemas-microsoft-com:vml" Requires="v">
                <p:oleObj name="Equation" r:id="rId5" imgW="2120900" imgH="241300" progId="Equation.3">
                  <p:embed/>
                </p:oleObj>
              </mc:Choice>
              <mc:Fallback>
                <p:oleObj name="Equation" r:id="rId5" imgW="2120900" imgH="2413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32313" y="4433888"/>
                        <a:ext cx="3498850" cy="398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949" name="Text Box 16"/>
          <p:cNvSpPr txBox="1">
            <a:spLocks noChangeArrowheads="1"/>
          </p:cNvSpPr>
          <p:nvPr/>
        </p:nvSpPr>
        <p:spPr bwMode="auto">
          <a:xfrm>
            <a:off x="2063751" y="5124451"/>
            <a:ext cx="8137525" cy="830263"/>
          </a:xfrm>
          <a:prstGeom prst="rect">
            <a:avLst/>
          </a:prstGeom>
          <a:noFill/>
          <a:ln w="12700" cap="sq">
            <a:noFill/>
            <a:miter lim="800000"/>
            <a:headEnd type="none" w="sm" len="sm"/>
            <a:tailEnd type="none" w="sm" len="sm"/>
          </a:ln>
        </p:spPr>
        <p:txBody>
          <a:bodyPr>
            <a:spAutoFit/>
          </a:bodyPr>
          <a:lstStyle/>
          <a:p>
            <a:pPr eaLnBrk="0" hangingPunct="0">
              <a:spcBef>
                <a:spcPct val="50000"/>
              </a:spcBef>
            </a:pPr>
            <a:br>
              <a:rPr lang="pl-PL" sz="2400">
                <a:solidFill>
                  <a:prstClr val="black"/>
                </a:solidFill>
              </a:rPr>
            </a:br>
            <a:r>
              <a:rPr lang="pl-PL" sz="2400">
                <a:solidFill>
                  <a:prstClr val="black"/>
                </a:solidFill>
              </a:rPr>
              <a:t>How to find corresponding patch sizes?</a:t>
            </a:r>
            <a:endParaRPr lang="en-US" sz="2400">
              <a:solidFill>
                <a:prstClr val="black"/>
              </a:solidFill>
            </a:endParaRPr>
          </a:p>
        </p:txBody>
      </p:sp>
    </p:spTree>
    <p:extLst>
      <p:ext uri="{BB962C8B-B14F-4D97-AF65-F5344CB8AC3E}">
        <p14:creationId xmlns:p14="http://schemas.microsoft.com/office/powerpoint/2010/main" val="750146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a:t>Automatic Scale Selection</a:t>
            </a:r>
            <a:endParaRPr lang="de-CH"/>
          </a:p>
        </p:txBody>
      </p:sp>
      <p:sp>
        <p:nvSpPr>
          <p:cNvPr id="40963" name="Content Placeholder 2"/>
          <p:cNvSpPr>
            <a:spLocks noGrp="1"/>
          </p:cNvSpPr>
          <p:nvPr>
            <p:ph idx="1"/>
          </p:nvPr>
        </p:nvSpPr>
        <p:spPr/>
        <p:txBody>
          <a:bodyPr/>
          <a:lstStyle/>
          <a:p>
            <a:r>
              <a:rPr lang="en-US" sz="2400"/>
              <a:t>Function responses for increasing scale (scale signature) </a:t>
            </a:r>
            <a:endParaRPr lang="de-CH" sz="2400"/>
          </a:p>
        </p:txBody>
      </p:sp>
      <p:sp>
        <p:nvSpPr>
          <p:cNvPr id="10247"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graphicFrame>
        <p:nvGraphicFramePr>
          <p:cNvPr id="40965" name="Object 2"/>
          <p:cNvGraphicFramePr>
            <a:graphicFrameLocks noChangeAspect="1"/>
          </p:cNvGraphicFramePr>
          <p:nvPr/>
        </p:nvGraphicFramePr>
        <p:xfrm>
          <a:off x="3617914" y="6207126"/>
          <a:ext cx="1038225" cy="277813"/>
        </p:xfrm>
        <a:graphic>
          <a:graphicData uri="http://schemas.openxmlformats.org/presentationml/2006/ole">
            <mc:AlternateContent xmlns:mc="http://schemas.openxmlformats.org/markup-compatibility/2006">
              <mc:Choice xmlns:v="urn:schemas-microsoft-com:vml" Requires="v">
                <p:oleObj name="Equation" r:id="rId3" imgW="901309" imgH="241195" progId="Equation.3">
                  <p:embed/>
                </p:oleObj>
              </mc:Choice>
              <mc:Fallback>
                <p:oleObj name="Equation" r:id="rId3" imgW="901309" imgH="241195"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7914" y="6207126"/>
                        <a:ext cx="1038225" cy="277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0966" name="Picture 4"/>
          <p:cNvPicPr>
            <a:picLocks noChangeAspect="1" noChangeArrowheads="1"/>
          </p:cNvPicPr>
          <p:nvPr/>
        </p:nvPicPr>
        <p:blipFill>
          <a:blip r:embed="rId5" cstate="print"/>
          <a:srcRect/>
          <a:stretch>
            <a:fillRect/>
          </a:stretch>
        </p:blipFill>
        <p:spPr bwMode="auto">
          <a:xfrm>
            <a:off x="2828926" y="4711700"/>
            <a:ext cx="2619375" cy="1485900"/>
          </a:xfrm>
          <a:prstGeom prst="rect">
            <a:avLst/>
          </a:prstGeom>
          <a:noFill/>
          <a:ln w="12700" cap="sq">
            <a:noFill/>
            <a:miter lim="800000"/>
            <a:headEnd type="none" w="sm" len="sm"/>
            <a:tailEnd type="none" w="sm" len="sm"/>
          </a:ln>
        </p:spPr>
      </p:pic>
      <p:pic>
        <p:nvPicPr>
          <p:cNvPr id="40967" name="Picture 6"/>
          <p:cNvPicPr>
            <a:picLocks noChangeAspect="1" noChangeArrowheads="1"/>
          </p:cNvPicPr>
          <p:nvPr/>
        </p:nvPicPr>
        <p:blipFill>
          <a:blip r:embed="rId6" cstate="print"/>
          <a:srcRect/>
          <a:stretch>
            <a:fillRect/>
          </a:stretch>
        </p:blipFill>
        <p:spPr bwMode="auto">
          <a:xfrm>
            <a:off x="2566988" y="1768475"/>
            <a:ext cx="3313112" cy="2649538"/>
          </a:xfrm>
          <a:prstGeom prst="rect">
            <a:avLst/>
          </a:prstGeom>
          <a:noFill/>
          <a:ln w="9525">
            <a:noFill/>
            <a:miter lim="800000"/>
            <a:headEnd/>
            <a:tailEnd/>
          </a:ln>
        </p:spPr>
      </p:pic>
      <p:pic>
        <p:nvPicPr>
          <p:cNvPr id="40968" name="Picture 7"/>
          <p:cNvPicPr>
            <a:picLocks noChangeAspect="1" noChangeArrowheads="1"/>
          </p:cNvPicPr>
          <p:nvPr/>
        </p:nvPicPr>
        <p:blipFill>
          <a:blip r:embed="rId7" cstate="print"/>
          <a:srcRect/>
          <a:stretch>
            <a:fillRect/>
          </a:stretch>
        </p:blipFill>
        <p:spPr bwMode="auto">
          <a:xfrm>
            <a:off x="6789739" y="1804989"/>
            <a:ext cx="2619375" cy="2663825"/>
          </a:xfrm>
          <a:prstGeom prst="rect">
            <a:avLst/>
          </a:prstGeom>
          <a:noFill/>
          <a:ln w="9525">
            <a:noFill/>
            <a:miter lim="800000"/>
            <a:headEnd/>
            <a:tailEnd/>
          </a:ln>
        </p:spPr>
      </p:pic>
      <p:sp>
        <p:nvSpPr>
          <p:cNvPr id="40969" name="Rectangle 8"/>
          <p:cNvSpPr>
            <a:spLocks noChangeArrowheads="1"/>
          </p:cNvSpPr>
          <p:nvPr/>
        </p:nvSpPr>
        <p:spPr bwMode="auto">
          <a:xfrm>
            <a:off x="3430588" y="2417764"/>
            <a:ext cx="144462" cy="142875"/>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grpSp>
        <p:nvGrpSpPr>
          <p:cNvPr id="40970" name="Group 9"/>
          <p:cNvGrpSpPr>
            <a:grpSpLocks/>
          </p:cNvGrpSpPr>
          <p:nvPr/>
        </p:nvGrpSpPr>
        <p:grpSpPr bwMode="auto">
          <a:xfrm>
            <a:off x="7345364" y="2209801"/>
            <a:ext cx="73025" cy="73025"/>
            <a:chOff x="1292" y="2205"/>
            <a:chExt cx="46" cy="46"/>
          </a:xfrm>
        </p:grpSpPr>
        <p:sp>
          <p:nvSpPr>
            <p:cNvPr id="40983" name="Line 10"/>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40984" name="Line 11"/>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40971" name="Group 12"/>
          <p:cNvGrpSpPr>
            <a:grpSpLocks/>
          </p:cNvGrpSpPr>
          <p:nvPr/>
        </p:nvGrpSpPr>
        <p:grpSpPr bwMode="auto">
          <a:xfrm>
            <a:off x="3467101" y="2452689"/>
            <a:ext cx="73025" cy="73025"/>
            <a:chOff x="1292" y="2205"/>
            <a:chExt cx="46" cy="46"/>
          </a:xfrm>
        </p:grpSpPr>
        <p:sp>
          <p:nvSpPr>
            <p:cNvPr id="40981" name="Line 13"/>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40982" name="Line 14"/>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pic>
        <p:nvPicPr>
          <p:cNvPr id="40972" name="Picture 19"/>
          <p:cNvPicPr>
            <a:picLocks noChangeAspect="1" noChangeArrowheads="1"/>
          </p:cNvPicPr>
          <p:nvPr/>
        </p:nvPicPr>
        <p:blipFill>
          <a:blip r:embed="rId8" cstate="print"/>
          <a:srcRect/>
          <a:stretch>
            <a:fillRect/>
          </a:stretch>
        </p:blipFill>
        <p:spPr bwMode="auto">
          <a:xfrm>
            <a:off x="6851651" y="4684713"/>
            <a:ext cx="2562225" cy="1428750"/>
          </a:xfrm>
          <a:prstGeom prst="rect">
            <a:avLst/>
          </a:prstGeom>
          <a:noFill/>
          <a:ln w="12700" cap="sq">
            <a:noFill/>
            <a:miter lim="800000"/>
            <a:headEnd type="none" w="sm" len="sm"/>
            <a:tailEnd type="none" w="sm" len="sm"/>
          </a:ln>
        </p:spPr>
      </p:pic>
      <p:sp>
        <p:nvSpPr>
          <p:cNvPr id="40973" name="Rectangle 20"/>
          <p:cNvSpPr>
            <a:spLocks noChangeArrowheads="1"/>
          </p:cNvSpPr>
          <p:nvPr/>
        </p:nvSpPr>
        <p:spPr bwMode="auto">
          <a:xfrm>
            <a:off x="6996113" y="4757738"/>
            <a:ext cx="2303462" cy="1116012"/>
          </a:xfrm>
          <a:prstGeom prst="rect">
            <a:avLst/>
          </a:prstGeom>
          <a:solidFill>
            <a:schemeClr val="tx1"/>
          </a:solidFill>
          <a:ln w="12700" cap="sq">
            <a:noFill/>
            <a:miter lim="800000"/>
            <a:headEnd type="none" w="sm" len="sm"/>
            <a:tailEnd type="none" w="sm" len="sm"/>
          </a:ln>
        </p:spPr>
        <p:txBody>
          <a:bodyPr wrap="none" anchor="ctr"/>
          <a:lstStyle/>
          <a:p>
            <a:pPr eaLnBrk="0" hangingPunct="0"/>
            <a:endParaRPr lang="de-CH">
              <a:solidFill>
                <a:prstClr val="black"/>
              </a:solidFill>
            </a:endParaRPr>
          </a:p>
        </p:txBody>
      </p:sp>
      <p:graphicFrame>
        <p:nvGraphicFramePr>
          <p:cNvPr id="40974" name="Object 3"/>
          <p:cNvGraphicFramePr>
            <a:graphicFrameLocks noChangeAspect="1"/>
          </p:cNvGraphicFramePr>
          <p:nvPr/>
        </p:nvGraphicFramePr>
        <p:xfrm>
          <a:off x="7477125" y="6153151"/>
          <a:ext cx="1301750" cy="334963"/>
        </p:xfrm>
        <a:graphic>
          <a:graphicData uri="http://schemas.openxmlformats.org/presentationml/2006/ole">
            <mc:AlternateContent xmlns:mc="http://schemas.openxmlformats.org/markup-compatibility/2006">
              <mc:Choice xmlns:v="urn:schemas-microsoft-com:vml" Requires="v">
                <p:oleObj name="Equation" r:id="rId9" imgW="939392" imgH="241195" progId="Equation.3">
                  <p:embed/>
                </p:oleObj>
              </mc:Choice>
              <mc:Fallback>
                <p:oleObj name="Equation" r:id="rId9" imgW="939392" imgH="241195"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77125" y="6153151"/>
                        <a:ext cx="1301750" cy="33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0975" name="Rectangle 22"/>
          <p:cNvSpPr>
            <a:spLocks noChangeArrowheads="1"/>
          </p:cNvSpPr>
          <p:nvPr/>
        </p:nvSpPr>
        <p:spPr bwMode="auto">
          <a:xfrm>
            <a:off x="3035300" y="4767264"/>
            <a:ext cx="2305050" cy="1150937"/>
          </a:xfrm>
          <a:prstGeom prst="rect">
            <a:avLst/>
          </a:prstGeom>
          <a:solidFill>
            <a:schemeClr val="tx1"/>
          </a:solidFill>
          <a:ln w="12700" cap="sq">
            <a:noFill/>
            <a:miter lim="800000"/>
            <a:headEnd type="none" w="sm" len="sm"/>
            <a:tailEnd type="none" w="sm" len="sm"/>
          </a:ln>
        </p:spPr>
        <p:txBody>
          <a:bodyPr wrap="none" anchor="ctr"/>
          <a:lstStyle/>
          <a:p>
            <a:pPr eaLnBrk="0" hangingPunct="0"/>
            <a:endParaRPr lang="de-CH">
              <a:solidFill>
                <a:prstClr val="black"/>
              </a:solidFill>
            </a:endParaRPr>
          </a:p>
        </p:txBody>
      </p:sp>
      <p:sp>
        <p:nvSpPr>
          <p:cNvPr id="40976" name="Line 16"/>
          <p:cNvSpPr>
            <a:spLocks noChangeShapeType="1"/>
          </p:cNvSpPr>
          <p:nvPr/>
        </p:nvSpPr>
        <p:spPr bwMode="auto">
          <a:xfrm flipH="1">
            <a:off x="3108325" y="2632075"/>
            <a:ext cx="395288" cy="2305050"/>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sp>
        <p:nvSpPr>
          <p:cNvPr id="40977" name="Rectangle 24"/>
          <p:cNvSpPr>
            <a:spLocks noChangeArrowheads="1"/>
          </p:cNvSpPr>
          <p:nvPr/>
        </p:nvSpPr>
        <p:spPr bwMode="auto">
          <a:xfrm>
            <a:off x="7310438" y="2174876"/>
            <a:ext cx="144462" cy="142875"/>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40978" name="Line 25"/>
          <p:cNvSpPr>
            <a:spLocks noChangeShapeType="1"/>
          </p:cNvSpPr>
          <p:nvPr/>
        </p:nvSpPr>
        <p:spPr bwMode="auto">
          <a:xfrm flipH="1">
            <a:off x="7067551" y="2344739"/>
            <a:ext cx="360363" cy="3240087"/>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sp>
        <p:nvSpPr>
          <p:cNvPr id="40979" name="Oval 26"/>
          <p:cNvSpPr>
            <a:spLocks noChangeArrowheads="1"/>
          </p:cNvSpPr>
          <p:nvPr/>
        </p:nvSpPr>
        <p:spPr bwMode="auto">
          <a:xfrm>
            <a:off x="3035301" y="5116513"/>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0980" name="Oval 27"/>
          <p:cNvSpPr>
            <a:spLocks noChangeArrowheads="1"/>
          </p:cNvSpPr>
          <p:nvPr/>
        </p:nvSpPr>
        <p:spPr bwMode="auto">
          <a:xfrm>
            <a:off x="7067551" y="565785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Tree>
    <p:extLst>
      <p:ext uri="{BB962C8B-B14F-4D97-AF65-F5344CB8AC3E}">
        <p14:creationId xmlns:p14="http://schemas.microsoft.com/office/powerpoint/2010/main" val="1446009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a:t>Automatic Scale Selection</a:t>
            </a:r>
            <a:endParaRPr lang="de-CH"/>
          </a:p>
        </p:txBody>
      </p:sp>
      <p:sp>
        <p:nvSpPr>
          <p:cNvPr id="41987" name="Content Placeholder 2"/>
          <p:cNvSpPr>
            <a:spLocks noGrp="1"/>
          </p:cNvSpPr>
          <p:nvPr>
            <p:ph idx="1"/>
          </p:nvPr>
        </p:nvSpPr>
        <p:spPr/>
        <p:txBody>
          <a:bodyPr/>
          <a:lstStyle/>
          <a:p>
            <a:r>
              <a:rPr lang="en-US" sz="2400"/>
              <a:t>Function responses for increasing scale (scale signature) </a:t>
            </a:r>
            <a:endParaRPr lang="de-CH" sz="2400"/>
          </a:p>
          <a:p>
            <a:endParaRPr lang="de-CH" sz="2400"/>
          </a:p>
        </p:txBody>
      </p:sp>
      <p:sp>
        <p:nvSpPr>
          <p:cNvPr id="11271"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graphicFrame>
        <p:nvGraphicFramePr>
          <p:cNvPr id="41989" name="Object 2"/>
          <p:cNvGraphicFramePr>
            <a:graphicFrameLocks noChangeAspect="1"/>
          </p:cNvGraphicFramePr>
          <p:nvPr/>
        </p:nvGraphicFramePr>
        <p:xfrm>
          <a:off x="3617914" y="6207126"/>
          <a:ext cx="1038225" cy="277813"/>
        </p:xfrm>
        <a:graphic>
          <a:graphicData uri="http://schemas.openxmlformats.org/presentationml/2006/ole">
            <mc:AlternateContent xmlns:mc="http://schemas.openxmlformats.org/markup-compatibility/2006">
              <mc:Choice xmlns:v="urn:schemas-microsoft-com:vml" Requires="v">
                <p:oleObj name="Equation" r:id="rId3" imgW="901309" imgH="241195" progId="Equation.3">
                  <p:embed/>
                </p:oleObj>
              </mc:Choice>
              <mc:Fallback>
                <p:oleObj name="Equation" r:id="rId3" imgW="901309" imgH="241195"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7914" y="6207126"/>
                        <a:ext cx="1038225" cy="277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1990" name="Picture 4"/>
          <p:cNvPicPr>
            <a:picLocks noChangeAspect="1" noChangeArrowheads="1"/>
          </p:cNvPicPr>
          <p:nvPr/>
        </p:nvPicPr>
        <p:blipFill>
          <a:blip r:embed="rId5" cstate="print"/>
          <a:srcRect/>
          <a:stretch>
            <a:fillRect/>
          </a:stretch>
        </p:blipFill>
        <p:spPr bwMode="auto">
          <a:xfrm>
            <a:off x="2828926" y="4710113"/>
            <a:ext cx="2619375" cy="1485900"/>
          </a:xfrm>
          <a:prstGeom prst="rect">
            <a:avLst/>
          </a:prstGeom>
          <a:noFill/>
          <a:ln w="12700" cap="sq">
            <a:noFill/>
            <a:miter lim="800000"/>
            <a:headEnd type="none" w="sm" len="sm"/>
            <a:tailEnd type="none" w="sm" len="sm"/>
          </a:ln>
        </p:spPr>
      </p:pic>
      <p:pic>
        <p:nvPicPr>
          <p:cNvPr id="41991" name="Picture 5"/>
          <p:cNvPicPr>
            <a:picLocks noChangeAspect="1" noChangeArrowheads="1"/>
          </p:cNvPicPr>
          <p:nvPr/>
        </p:nvPicPr>
        <p:blipFill>
          <a:blip r:embed="rId6" cstate="print"/>
          <a:srcRect/>
          <a:stretch>
            <a:fillRect/>
          </a:stretch>
        </p:blipFill>
        <p:spPr bwMode="auto">
          <a:xfrm>
            <a:off x="2566988" y="1766889"/>
            <a:ext cx="3313112" cy="2649537"/>
          </a:xfrm>
          <a:prstGeom prst="rect">
            <a:avLst/>
          </a:prstGeom>
          <a:noFill/>
          <a:ln w="9525">
            <a:noFill/>
            <a:miter lim="800000"/>
            <a:headEnd/>
            <a:tailEnd/>
          </a:ln>
        </p:spPr>
      </p:pic>
      <p:pic>
        <p:nvPicPr>
          <p:cNvPr id="41992" name="Picture 6"/>
          <p:cNvPicPr>
            <a:picLocks noChangeAspect="1" noChangeArrowheads="1"/>
          </p:cNvPicPr>
          <p:nvPr/>
        </p:nvPicPr>
        <p:blipFill>
          <a:blip r:embed="rId7" cstate="print"/>
          <a:srcRect/>
          <a:stretch>
            <a:fillRect/>
          </a:stretch>
        </p:blipFill>
        <p:spPr bwMode="auto">
          <a:xfrm>
            <a:off x="6789739" y="1803401"/>
            <a:ext cx="2619375" cy="2663825"/>
          </a:xfrm>
          <a:prstGeom prst="rect">
            <a:avLst/>
          </a:prstGeom>
          <a:noFill/>
          <a:ln w="9525">
            <a:noFill/>
            <a:miter lim="800000"/>
            <a:headEnd/>
            <a:tailEnd/>
          </a:ln>
        </p:spPr>
      </p:pic>
      <p:sp>
        <p:nvSpPr>
          <p:cNvPr id="41993" name="Rectangle 7"/>
          <p:cNvSpPr>
            <a:spLocks noChangeArrowheads="1"/>
          </p:cNvSpPr>
          <p:nvPr/>
        </p:nvSpPr>
        <p:spPr bwMode="auto">
          <a:xfrm>
            <a:off x="3395663" y="2387601"/>
            <a:ext cx="190500" cy="206375"/>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grpSp>
        <p:nvGrpSpPr>
          <p:cNvPr id="41994" name="Group 8"/>
          <p:cNvGrpSpPr>
            <a:grpSpLocks/>
          </p:cNvGrpSpPr>
          <p:nvPr/>
        </p:nvGrpSpPr>
        <p:grpSpPr bwMode="auto">
          <a:xfrm>
            <a:off x="7345364" y="2208214"/>
            <a:ext cx="73025" cy="73025"/>
            <a:chOff x="1292" y="2205"/>
            <a:chExt cx="46" cy="46"/>
          </a:xfrm>
        </p:grpSpPr>
        <p:sp>
          <p:nvSpPr>
            <p:cNvPr id="42009" name="Line 9"/>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42010" name="Line 10"/>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41995" name="Group 11"/>
          <p:cNvGrpSpPr>
            <a:grpSpLocks/>
          </p:cNvGrpSpPr>
          <p:nvPr/>
        </p:nvGrpSpPr>
        <p:grpSpPr bwMode="auto">
          <a:xfrm>
            <a:off x="3467101" y="2451101"/>
            <a:ext cx="73025" cy="73025"/>
            <a:chOff x="1292" y="2205"/>
            <a:chExt cx="46" cy="46"/>
          </a:xfrm>
        </p:grpSpPr>
        <p:sp>
          <p:nvSpPr>
            <p:cNvPr id="42007" name="Line 12"/>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42008" name="Line 13"/>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pic>
        <p:nvPicPr>
          <p:cNvPr id="41996" name="Picture 14"/>
          <p:cNvPicPr>
            <a:picLocks noChangeAspect="1" noChangeArrowheads="1"/>
          </p:cNvPicPr>
          <p:nvPr/>
        </p:nvPicPr>
        <p:blipFill>
          <a:blip r:embed="rId8" cstate="print"/>
          <a:srcRect/>
          <a:stretch>
            <a:fillRect/>
          </a:stretch>
        </p:blipFill>
        <p:spPr bwMode="auto">
          <a:xfrm>
            <a:off x="6851651" y="4683125"/>
            <a:ext cx="2562225" cy="1428750"/>
          </a:xfrm>
          <a:prstGeom prst="rect">
            <a:avLst/>
          </a:prstGeom>
          <a:noFill/>
          <a:ln w="12700" cap="sq">
            <a:noFill/>
            <a:miter lim="800000"/>
            <a:headEnd type="none" w="sm" len="sm"/>
            <a:tailEnd type="none" w="sm" len="sm"/>
          </a:ln>
        </p:spPr>
      </p:pic>
      <p:sp>
        <p:nvSpPr>
          <p:cNvPr id="41997" name="Rectangle 15"/>
          <p:cNvSpPr>
            <a:spLocks noChangeArrowheads="1"/>
          </p:cNvSpPr>
          <p:nvPr/>
        </p:nvSpPr>
        <p:spPr bwMode="auto">
          <a:xfrm>
            <a:off x="6996113" y="4756151"/>
            <a:ext cx="2303462" cy="1116013"/>
          </a:xfrm>
          <a:prstGeom prst="rect">
            <a:avLst/>
          </a:prstGeom>
          <a:solidFill>
            <a:schemeClr val="tx1"/>
          </a:solidFill>
          <a:ln w="12700" cap="sq">
            <a:noFill/>
            <a:miter lim="800000"/>
            <a:headEnd type="none" w="sm" len="sm"/>
            <a:tailEnd type="none" w="sm" len="sm"/>
          </a:ln>
        </p:spPr>
        <p:txBody>
          <a:bodyPr wrap="none" anchor="ctr"/>
          <a:lstStyle/>
          <a:p>
            <a:pPr eaLnBrk="0" hangingPunct="0"/>
            <a:endParaRPr lang="de-CH">
              <a:solidFill>
                <a:prstClr val="black"/>
              </a:solidFill>
            </a:endParaRPr>
          </a:p>
        </p:txBody>
      </p:sp>
      <p:graphicFrame>
        <p:nvGraphicFramePr>
          <p:cNvPr id="41998" name="Object 3"/>
          <p:cNvGraphicFramePr>
            <a:graphicFrameLocks noChangeAspect="1"/>
          </p:cNvGraphicFramePr>
          <p:nvPr/>
        </p:nvGraphicFramePr>
        <p:xfrm>
          <a:off x="7477125" y="6153151"/>
          <a:ext cx="1301750" cy="334963"/>
        </p:xfrm>
        <a:graphic>
          <a:graphicData uri="http://schemas.openxmlformats.org/presentationml/2006/ole">
            <mc:AlternateContent xmlns:mc="http://schemas.openxmlformats.org/markup-compatibility/2006">
              <mc:Choice xmlns:v="urn:schemas-microsoft-com:vml" Requires="v">
                <p:oleObj name="Equation" r:id="rId9" imgW="939392" imgH="241195" progId="Equation.3">
                  <p:embed/>
                </p:oleObj>
              </mc:Choice>
              <mc:Fallback>
                <p:oleObj name="Equation" r:id="rId9" imgW="939392" imgH="241195"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77125" y="6153151"/>
                        <a:ext cx="1301750" cy="33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999" name="Rectangle 17"/>
          <p:cNvSpPr>
            <a:spLocks noChangeArrowheads="1"/>
          </p:cNvSpPr>
          <p:nvPr/>
        </p:nvSpPr>
        <p:spPr bwMode="auto">
          <a:xfrm>
            <a:off x="3035300" y="4765675"/>
            <a:ext cx="2305050" cy="1150938"/>
          </a:xfrm>
          <a:prstGeom prst="rect">
            <a:avLst/>
          </a:prstGeom>
          <a:solidFill>
            <a:schemeClr val="tx1"/>
          </a:solidFill>
          <a:ln w="12700" cap="sq">
            <a:noFill/>
            <a:miter lim="800000"/>
            <a:headEnd type="none" w="sm" len="sm"/>
            <a:tailEnd type="none" w="sm" len="sm"/>
          </a:ln>
        </p:spPr>
        <p:txBody>
          <a:bodyPr wrap="none" anchor="ctr"/>
          <a:lstStyle/>
          <a:p>
            <a:pPr eaLnBrk="0" hangingPunct="0"/>
            <a:endParaRPr lang="de-CH">
              <a:solidFill>
                <a:prstClr val="black"/>
              </a:solidFill>
            </a:endParaRPr>
          </a:p>
        </p:txBody>
      </p:sp>
      <p:sp>
        <p:nvSpPr>
          <p:cNvPr id="42000" name="Line 19"/>
          <p:cNvSpPr>
            <a:spLocks noChangeShapeType="1"/>
          </p:cNvSpPr>
          <p:nvPr/>
        </p:nvSpPr>
        <p:spPr bwMode="auto">
          <a:xfrm flipH="1">
            <a:off x="3143251" y="2630489"/>
            <a:ext cx="360363" cy="2160587"/>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sp>
        <p:nvSpPr>
          <p:cNvPr id="42001" name="Rectangle 20"/>
          <p:cNvSpPr>
            <a:spLocks noChangeArrowheads="1"/>
          </p:cNvSpPr>
          <p:nvPr/>
        </p:nvSpPr>
        <p:spPr bwMode="auto">
          <a:xfrm>
            <a:off x="7275513" y="2144714"/>
            <a:ext cx="190500" cy="206375"/>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42002" name="Line 21"/>
          <p:cNvSpPr>
            <a:spLocks noChangeShapeType="1"/>
          </p:cNvSpPr>
          <p:nvPr/>
        </p:nvSpPr>
        <p:spPr bwMode="auto">
          <a:xfrm flipH="1">
            <a:off x="7212013" y="2343150"/>
            <a:ext cx="215900" cy="2916238"/>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sp>
        <p:nvSpPr>
          <p:cNvPr id="42003" name="Oval 22"/>
          <p:cNvSpPr>
            <a:spLocks noChangeArrowheads="1"/>
          </p:cNvSpPr>
          <p:nvPr/>
        </p:nvSpPr>
        <p:spPr bwMode="auto">
          <a:xfrm>
            <a:off x="3035301" y="5114926"/>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2004" name="Oval 23"/>
          <p:cNvSpPr>
            <a:spLocks noChangeArrowheads="1"/>
          </p:cNvSpPr>
          <p:nvPr/>
        </p:nvSpPr>
        <p:spPr bwMode="auto">
          <a:xfrm>
            <a:off x="7058026" y="56467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2005" name="Oval 24"/>
          <p:cNvSpPr>
            <a:spLocks noChangeArrowheads="1"/>
          </p:cNvSpPr>
          <p:nvPr/>
        </p:nvSpPr>
        <p:spPr bwMode="auto">
          <a:xfrm>
            <a:off x="3143251" y="482758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2006" name="Oval 25"/>
          <p:cNvSpPr>
            <a:spLocks noChangeArrowheads="1"/>
          </p:cNvSpPr>
          <p:nvPr/>
        </p:nvSpPr>
        <p:spPr bwMode="auto">
          <a:xfrm>
            <a:off x="7175501" y="53673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Tree>
    <p:extLst>
      <p:ext uri="{BB962C8B-B14F-4D97-AF65-F5344CB8AC3E}">
        <p14:creationId xmlns:p14="http://schemas.microsoft.com/office/powerpoint/2010/main" val="3889599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a:t>Automatic Scale Selection</a:t>
            </a:r>
            <a:endParaRPr lang="de-CH"/>
          </a:p>
        </p:txBody>
      </p:sp>
      <p:sp>
        <p:nvSpPr>
          <p:cNvPr id="43011" name="Content Placeholder 2"/>
          <p:cNvSpPr>
            <a:spLocks noGrp="1"/>
          </p:cNvSpPr>
          <p:nvPr>
            <p:ph idx="1"/>
          </p:nvPr>
        </p:nvSpPr>
        <p:spPr/>
        <p:txBody>
          <a:bodyPr/>
          <a:lstStyle/>
          <a:p>
            <a:r>
              <a:rPr lang="en-US" sz="2400"/>
              <a:t>Function responses for increasing scale (scale signature) </a:t>
            </a:r>
            <a:endParaRPr lang="de-CH" sz="2400"/>
          </a:p>
          <a:p>
            <a:endParaRPr lang="de-CH" sz="2400"/>
          </a:p>
        </p:txBody>
      </p:sp>
      <p:sp>
        <p:nvSpPr>
          <p:cNvPr id="12295"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graphicFrame>
        <p:nvGraphicFramePr>
          <p:cNvPr id="43013" name="Object 4"/>
          <p:cNvGraphicFramePr>
            <a:graphicFrameLocks noChangeAspect="1"/>
          </p:cNvGraphicFramePr>
          <p:nvPr/>
        </p:nvGraphicFramePr>
        <p:xfrm>
          <a:off x="3617914" y="6207126"/>
          <a:ext cx="1038225" cy="277813"/>
        </p:xfrm>
        <a:graphic>
          <a:graphicData uri="http://schemas.openxmlformats.org/presentationml/2006/ole">
            <mc:AlternateContent xmlns:mc="http://schemas.openxmlformats.org/markup-compatibility/2006">
              <mc:Choice xmlns:v="urn:schemas-microsoft-com:vml" Requires="v">
                <p:oleObj name="Equation" r:id="rId3" imgW="901309" imgH="241195" progId="Equation.3">
                  <p:embed/>
                </p:oleObj>
              </mc:Choice>
              <mc:Fallback>
                <p:oleObj name="Equation" r:id="rId3" imgW="901309" imgH="241195"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7914" y="6207126"/>
                        <a:ext cx="1038225" cy="277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3014" name="Picture 4"/>
          <p:cNvPicPr>
            <a:picLocks noChangeAspect="1" noChangeArrowheads="1"/>
          </p:cNvPicPr>
          <p:nvPr/>
        </p:nvPicPr>
        <p:blipFill>
          <a:blip r:embed="rId5" cstate="print"/>
          <a:srcRect/>
          <a:stretch>
            <a:fillRect/>
          </a:stretch>
        </p:blipFill>
        <p:spPr bwMode="auto">
          <a:xfrm>
            <a:off x="2828926" y="4710113"/>
            <a:ext cx="2619375" cy="1485900"/>
          </a:xfrm>
          <a:prstGeom prst="rect">
            <a:avLst/>
          </a:prstGeom>
          <a:noFill/>
          <a:ln w="12700" cap="sq">
            <a:noFill/>
            <a:miter lim="800000"/>
            <a:headEnd type="none" w="sm" len="sm"/>
            <a:tailEnd type="none" w="sm" len="sm"/>
          </a:ln>
        </p:spPr>
      </p:pic>
      <p:pic>
        <p:nvPicPr>
          <p:cNvPr id="43015" name="Picture 5"/>
          <p:cNvPicPr>
            <a:picLocks noChangeAspect="1" noChangeArrowheads="1"/>
          </p:cNvPicPr>
          <p:nvPr/>
        </p:nvPicPr>
        <p:blipFill>
          <a:blip r:embed="rId6" cstate="print"/>
          <a:srcRect/>
          <a:stretch>
            <a:fillRect/>
          </a:stretch>
        </p:blipFill>
        <p:spPr bwMode="auto">
          <a:xfrm>
            <a:off x="2566988" y="1766889"/>
            <a:ext cx="3313112" cy="2649537"/>
          </a:xfrm>
          <a:prstGeom prst="rect">
            <a:avLst/>
          </a:prstGeom>
          <a:noFill/>
          <a:ln w="9525">
            <a:noFill/>
            <a:miter lim="800000"/>
            <a:headEnd/>
            <a:tailEnd/>
          </a:ln>
        </p:spPr>
      </p:pic>
      <p:pic>
        <p:nvPicPr>
          <p:cNvPr id="43016" name="Picture 6"/>
          <p:cNvPicPr>
            <a:picLocks noChangeAspect="1" noChangeArrowheads="1"/>
          </p:cNvPicPr>
          <p:nvPr/>
        </p:nvPicPr>
        <p:blipFill>
          <a:blip r:embed="rId7" cstate="print"/>
          <a:srcRect/>
          <a:stretch>
            <a:fillRect/>
          </a:stretch>
        </p:blipFill>
        <p:spPr bwMode="auto">
          <a:xfrm>
            <a:off x="6789739" y="1803401"/>
            <a:ext cx="2619375" cy="2663825"/>
          </a:xfrm>
          <a:prstGeom prst="rect">
            <a:avLst/>
          </a:prstGeom>
          <a:noFill/>
          <a:ln w="9525">
            <a:noFill/>
            <a:miter lim="800000"/>
            <a:headEnd/>
            <a:tailEnd/>
          </a:ln>
        </p:spPr>
      </p:pic>
      <p:sp>
        <p:nvSpPr>
          <p:cNvPr id="43017" name="Rectangle 7"/>
          <p:cNvSpPr>
            <a:spLocks noChangeArrowheads="1"/>
          </p:cNvSpPr>
          <p:nvPr/>
        </p:nvSpPr>
        <p:spPr bwMode="auto">
          <a:xfrm>
            <a:off x="3367088" y="2349501"/>
            <a:ext cx="260350" cy="269875"/>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grpSp>
        <p:nvGrpSpPr>
          <p:cNvPr id="43018" name="Group 8"/>
          <p:cNvGrpSpPr>
            <a:grpSpLocks/>
          </p:cNvGrpSpPr>
          <p:nvPr/>
        </p:nvGrpSpPr>
        <p:grpSpPr bwMode="auto">
          <a:xfrm>
            <a:off x="7345364" y="2208214"/>
            <a:ext cx="73025" cy="73025"/>
            <a:chOff x="1292" y="2205"/>
            <a:chExt cx="46" cy="46"/>
          </a:xfrm>
        </p:grpSpPr>
        <p:sp>
          <p:nvSpPr>
            <p:cNvPr id="43035" name="Line 9"/>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43036" name="Line 10"/>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43019" name="Group 11"/>
          <p:cNvGrpSpPr>
            <a:grpSpLocks/>
          </p:cNvGrpSpPr>
          <p:nvPr/>
        </p:nvGrpSpPr>
        <p:grpSpPr bwMode="auto">
          <a:xfrm>
            <a:off x="3467101" y="2451101"/>
            <a:ext cx="73025" cy="73025"/>
            <a:chOff x="1292" y="2205"/>
            <a:chExt cx="46" cy="46"/>
          </a:xfrm>
        </p:grpSpPr>
        <p:sp>
          <p:nvSpPr>
            <p:cNvPr id="43033" name="Line 12"/>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43034" name="Line 13"/>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pic>
        <p:nvPicPr>
          <p:cNvPr id="43020" name="Picture 14"/>
          <p:cNvPicPr>
            <a:picLocks noChangeAspect="1" noChangeArrowheads="1"/>
          </p:cNvPicPr>
          <p:nvPr/>
        </p:nvPicPr>
        <p:blipFill>
          <a:blip r:embed="rId8" cstate="print"/>
          <a:srcRect/>
          <a:stretch>
            <a:fillRect/>
          </a:stretch>
        </p:blipFill>
        <p:spPr bwMode="auto">
          <a:xfrm>
            <a:off x="6851651" y="4683125"/>
            <a:ext cx="2562225" cy="1428750"/>
          </a:xfrm>
          <a:prstGeom prst="rect">
            <a:avLst/>
          </a:prstGeom>
          <a:noFill/>
          <a:ln w="12700" cap="sq">
            <a:noFill/>
            <a:miter lim="800000"/>
            <a:headEnd type="none" w="sm" len="sm"/>
            <a:tailEnd type="none" w="sm" len="sm"/>
          </a:ln>
        </p:spPr>
      </p:pic>
      <p:sp>
        <p:nvSpPr>
          <p:cNvPr id="43021" name="Rectangle 15"/>
          <p:cNvSpPr>
            <a:spLocks noChangeArrowheads="1"/>
          </p:cNvSpPr>
          <p:nvPr/>
        </p:nvSpPr>
        <p:spPr bwMode="auto">
          <a:xfrm>
            <a:off x="6996113" y="4756151"/>
            <a:ext cx="2303462" cy="1116013"/>
          </a:xfrm>
          <a:prstGeom prst="rect">
            <a:avLst/>
          </a:prstGeom>
          <a:solidFill>
            <a:schemeClr val="tx1"/>
          </a:solidFill>
          <a:ln w="12700" cap="sq">
            <a:noFill/>
            <a:miter lim="800000"/>
            <a:headEnd type="none" w="sm" len="sm"/>
            <a:tailEnd type="none" w="sm" len="sm"/>
          </a:ln>
        </p:spPr>
        <p:txBody>
          <a:bodyPr wrap="none" anchor="ctr"/>
          <a:lstStyle/>
          <a:p>
            <a:pPr eaLnBrk="0" hangingPunct="0"/>
            <a:endParaRPr lang="de-CH">
              <a:solidFill>
                <a:prstClr val="black"/>
              </a:solidFill>
            </a:endParaRPr>
          </a:p>
        </p:txBody>
      </p:sp>
      <p:graphicFrame>
        <p:nvGraphicFramePr>
          <p:cNvPr id="43022" name="Object 5"/>
          <p:cNvGraphicFramePr>
            <a:graphicFrameLocks noChangeAspect="1"/>
          </p:cNvGraphicFramePr>
          <p:nvPr/>
        </p:nvGraphicFramePr>
        <p:xfrm>
          <a:off x="7477125" y="6153151"/>
          <a:ext cx="1301750" cy="334963"/>
        </p:xfrm>
        <a:graphic>
          <a:graphicData uri="http://schemas.openxmlformats.org/presentationml/2006/ole">
            <mc:AlternateContent xmlns:mc="http://schemas.openxmlformats.org/markup-compatibility/2006">
              <mc:Choice xmlns:v="urn:schemas-microsoft-com:vml" Requires="v">
                <p:oleObj name="Equation" r:id="rId9" imgW="939392" imgH="241195" progId="Equation.3">
                  <p:embed/>
                </p:oleObj>
              </mc:Choice>
              <mc:Fallback>
                <p:oleObj name="Equation" r:id="rId9" imgW="939392" imgH="241195"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77125" y="6153151"/>
                        <a:ext cx="1301750" cy="33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23" name="Rectangle 17"/>
          <p:cNvSpPr>
            <a:spLocks noChangeArrowheads="1"/>
          </p:cNvSpPr>
          <p:nvPr/>
        </p:nvSpPr>
        <p:spPr bwMode="auto">
          <a:xfrm>
            <a:off x="3035300" y="4765675"/>
            <a:ext cx="2305050" cy="1150938"/>
          </a:xfrm>
          <a:prstGeom prst="rect">
            <a:avLst/>
          </a:prstGeom>
          <a:solidFill>
            <a:schemeClr val="tx1"/>
          </a:solidFill>
          <a:ln w="12700" cap="sq">
            <a:noFill/>
            <a:miter lim="800000"/>
            <a:headEnd type="none" w="sm" len="sm"/>
            <a:tailEnd type="none" w="sm" len="sm"/>
          </a:ln>
        </p:spPr>
        <p:txBody>
          <a:bodyPr wrap="none" anchor="ctr"/>
          <a:lstStyle/>
          <a:p>
            <a:pPr eaLnBrk="0" hangingPunct="0"/>
            <a:endParaRPr lang="de-CH">
              <a:solidFill>
                <a:prstClr val="black"/>
              </a:solidFill>
            </a:endParaRPr>
          </a:p>
        </p:txBody>
      </p:sp>
      <p:sp>
        <p:nvSpPr>
          <p:cNvPr id="43024" name="Line 19"/>
          <p:cNvSpPr>
            <a:spLocks noChangeShapeType="1"/>
          </p:cNvSpPr>
          <p:nvPr/>
        </p:nvSpPr>
        <p:spPr bwMode="auto">
          <a:xfrm flipH="1">
            <a:off x="3287713" y="2630489"/>
            <a:ext cx="215900" cy="2052637"/>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sp>
        <p:nvSpPr>
          <p:cNvPr id="43025" name="Rectangle 20"/>
          <p:cNvSpPr>
            <a:spLocks noChangeArrowheads="1"/>
          </p:cNvSpPr>
          <p:nvPr/>
        </p:nvSpPr>
        <p:spPr bwMode="auto">
          <a:xfrm>
            <a:off x="7246938" y="2106614"/>
            <a:ext cx="260350" cy="269875"/>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43026" name="Line 21"/>
          <p:cNvSpPr>
            <a:spLocks noChangeShapeType="1"/>
          </p:cNvSpPr>
          <p:nvPr/>
        </p:nvSpPr>
        <p:spPr bwMode="auto">
          <a:xfrm flipH="1">
            <a:off x="7319963" y="2343151"/>
            <a:ext cx="107950" cy="2663825"/>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sp>
        <p:nvSpPr>
          <p:cNvPr id="43027" name="Oval 22"/>
          <p:cNvSpPr>
            <a:spLocks noChangeArrowheads="1"/>
          </p:cNvSpPr>
          <p:nvPr/>
        </p:nvSpPr>
        <p:spPr bwMode="auto">
          <a:xfrm>
            <a:off x="3035301" y="5114926"/>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3028" name="Oval 23"/>
          <p:cNvSpPr>
            <a:spLocks noChangeArrowheads="1"/>
          </p:cNvSpPr>
          <p:nvPr/>
        </p:nvSpPr>
        <p:spPr bwMode="auto">
          <a:xfrm>
            <a:off x="7058026" y="56467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3029" name="Oval 24"/>
          <p:cNvSpPr>
            <a:spLocks noChangeArrowheads="1"/>
          </p:cNvSpPr>
          <p:nvPr/>
        </p:nvSpPr>
        <p:spPr bwMode="auto">
          <a:xfrm>
            <a:off x="3143251" y="482758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3030" name="Oval 25"/>
          <p:cNvSpPr>
            <a:spLocks noChangeArrowheads="1"/>
          </p:cNvSpPr>
          <p:nvPr/>
        </p:nvSpPr>
        <p:spPr bwMode="auto">
          <a:xfrm>
            <a:off x="7175501" y="53673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3031" name="Oval 26"/>
          <p:cNvSpPr>
            <a:spLocks noChangeArrowheads="1"/>
          </p:cNvSpPr>
          <p:nvPr/>
        </p:nvSpPr>
        <p:spPr bwMode="auto">
          <a:xfrm>
            <a:off x="3251201" y="47450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3032" name="Oval 27"/>
          <p:cNvSpPr>
            <a:spLocks noChangeArrowheads="1"/>
          </p:cNvSpPr>
          <p:nvPr/>
        </p:nvSpPr>
        <p:spPr bwMode="auto">
          <a:xfrm>
            <a:off x="7319963" y="5114926"/>
            <a:ext cx="36512"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Tree>
    <p:extLst>
      <p:ext uri="{BB962C8B-B14F-4D97-AF65-F5344CB8AC3E}">
        <p14:creationId xmlns:p14="http://schemas.microsoft.com/office/powerpoint/2010/main" val="3381174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a:t>Automatic Scale Selection</a:t>
            </a:r>
            <a:endParaRPr lang="de-CH"/>
          </a:p>
        </p:txBody>
      </p:sp>
      <p:sp>
        <p:nvSpPr>
          <p:cNvPr id="44035" name="Content Placeholder 2"/>
          <p:cNvSpPr>
            <a:spLocks noGrp="1"/>
          </p:cNvSpPr>
          <p:nvPr>
            <p:ph idx="1"/>
          </p:nvPr>
        </p:nvSpPr>
        <p:spPr/>
        <p:txBody>
          <a:bodyPr/>
          <a:lstStyle/>
          <a:p>
            <a:r>
              <a:rPr lang="en-US" sz="2400"/>
              <a:t>Function responses for increasing scale (scale signature) </a:t>
            </a:r>
            <a:endParaRPr lang="de-CH" sz="2400"/>
          </a:p>
          <a:p>
            <a:endParaRPr lang="de-CH" sz="2400"/>
          </a:p>
        </p:txBody>
      </p:sp>
      <p:sp>
        <p:nvSpPr>
          <p:cNvPr id="13319"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graphicFrame>
        <p:nvGraphicFramePr>
          <p:cNvPr id="44037" name="Object 4"/>
          <p:cNvGraphicFramePr>
            <a:graphicFrameLocks noChangeAspect="1"/>
          </p:cNvGraphicFramePr>
          <p:nvPr/>
        </p:nvGraphicFramePr>
        <p:xfrm>
          <a:off x="3617914" y="6207126"/>
          <a:ext cx="1038225" cy="277813"/>
        </p:xfrm>
        <a:graphic>
          <a:graphicData uri="http://schemas.openxmlformats.org/presentationml/2006/ole">
            <mc:AlternateContent xmlns:mc="http://schemas.openxmlformats.org/markup-compatibility/2006">
              <mc:Choice xmlns:v="urn:schemas-microsoft-com:vml" Requires="v">
                <p:oleObj name="Equation" r:id="rId3" imgW="901309" imgH="241195" progId="Equation.3">
                  <p:embed/>
                </p:oleObj>
              </mc:Choice>
              <mc:Fallback>
                <p:oleObj name="Equation" r:id="rId3" imgW="901309" imgH="241195"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7914" y="6207126"/>
                        <a:ext cx="1038225" cy="277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4038" name="Picture 4"/>
          <p:cNvPicPr>
            <a:picLocks noChangeAspect="1" noChangeArrowheads="1"/>
          </p:cNvPicPr>
          <p:nvPr/>
        </p:nvPicPr>
        <p:blipFill>
          <a:blip r:embed="rId5" cstate="print"/>
          <a:srcRect/>
          <a:stretch>
            <a:fillRect/>
          </a:stretch>
        </p:blipFill>
        <p:spPr bwMode="auto">
          <a:xfrm>
            <a:off x="2828926" y="4710113"/>
            <a:ext cx="2619375" cy="1485900"/>
          </a:xfrm>
          <a:prstGeom prst="rect">
            <a:avLst/>
          </a:prstGeom>
          <a:noFill/>
          <a:ln w="12700" cap="sq">
            <a:noFill/>
            <a:miter lim="800000"/>
            <a:headEnd type="none" w="sm" len="sm"/>
            <a:tailEnd type="none" w="sm" len="sm"/>
          </a:ln>
        </p:spPr>
      </p:pic>
      <p:pic>
        <p:nvPicPr>
          <p:cNvPr id="44039" name="Picture 5"/>
          <p:cNvPicPr>
            <a:picLocks noChangeAspect="1" noChangeArrowheads="1"/>
          </p:cNvPicPr>
          <p:nvPr/>
        </p:nvPicPr>
        <p:blipFill>
          <a:blip r:embed="rId6" cstate="print"/>
          <a:srcRect/>
          <a:stretch>
            <a:fillRect/>
          </a:stretch>
        </p:blipFill>
        <p:spPr bwMode="auto">
          <a:xfrm>
            <a:off x="2566988" y="1766889"/>
            <a:ext cx="3313112" cy="2649537"/>
          </a:xfrm>
          <a:prstGeom prst="rect">
            <a:avLst/>
          </a:prstGeom>
          <a:noFill/>
          <a:ln w="9525">
            <a:noFill/>
            <a:miter lim="800000"/>
            <a:headEnd/>
            <a:tailEnd/>
          </a:ln>
        </p:spPr>
      </p:pic>
      <p:pic>
        <p:nvPicPr>
          <p:cNvPr id="44040" name="Picture 6"/>
          <p:cNvPicPr>
            <a:picLocks noChangeAspect="1" noChangeArrowheads="1"/>
          </p:cNvPicPr>
          <p:nvPr/>
        </p:nvPicPr>
        <p:blipFill>
          <a:blip r:embed="rId7" cstate="print"/>
          <a:srcRect/>
          <a:stretch>
            <a:fillRect/>
          </a:stretch>
        </p:blipFill>
        <p:spPr bwMode="auto">
          <a:xfrm>
            <a:off x="6789739" y="1803401"/>
            <a:ext cx="2619375" cy="2663825"/>
          </a:xfrm>
          <a:prstGeom prst="rect">
            <a:avLst/>
          </a:prstGeom>
          <a:noFill/>
          <a:ln w="9525">
            <a:noFill/>
            <a:miter lim="800000"/>
            <a:headEnd/>
            <a:tailEnd/>
          </a:ln>
        </p:spPr>
      </p:pic>
      <p:sp>
        <p:nvSpPr>
          <p:cNvPr id="44041" name="Rectangle 7"/>
          <p:cNvSpPr>
            <a:spLocks noChangeArrowheads="1"/>
          </p:cNvSpPr>
          <p:nvPr/>
        </p:nvSpPr>
        <p:spPr bwMode="auto">
          <a:xfrm>
            <a:off x="3328989" y="2311400"/>
            <a:ext cx="325437" cy="344488"/>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grpSp>
        <p:nvGrpSpPr>
          <p:cNvPr id="44042" name="Group 8"/>
          <p:cNvGrpSpPr>
            <a:grpSpLocks/>
          </p:cNvGrpSpPr>
          <p:nvPr/>
        </p:nvGrpSpPr>
        <p:grpSpPr bwMode="auto">
          <a:xfrm>
            <a:off x="7345364" y="2208214"/>
            <a:ext cx="73025" cy="73025"/>
            <a:chOff x="1292" y="2205"/>
            <a:chExt cx="46" cy="46"/>
          </a:xfrm>
        </p:grpSpPr>
        <p:sp>
          <p:nvSpPr>
            <p:cNvPr id="44061" name="Line 9"/>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44062" name="Line 10"/>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44043" name="Group 11"/>
          <p:cNvGrpSpPr>
            <a:grpSpLocks/>
          </p:cNvGrpSpPr>
          <p:nvPr/>
        </p:nvGrpSpPr>
        <p:grpSpPr bwMode="auto">
          <a:xfrm>
            <a:off x="3467101" y="2451101"/>
            <a:ext cx="73025" cy="73025"/>
            <a:chOff x="1292" y="2205"/>
            <a:chExt cx="46" cy="46"/>
          </a:xfrm>
        </p:grpSpPr>
        <p:sp>
          <p:nvSpPr>
            <p:cNvPr id="44059" name="Line 12"/>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44060" name="Line 13"/>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pic>
        <p:nvPicPr>
          <p:cNvPr id="44044" name="Picture 14"/>
          <p:cNvPicPr>
            <a:picLocks noChangeAspect="1" noChangeArrowheads="1"/>
          </p:cNvPicPr>
          <p:nvPr/>
        </p:nvPicPr>
        <p:blipFill>
          <a:blip r:embed="rId8" cstate="print"/>
          <a:srcRect/>
          <a:stretch>
            <a:fillRect/>
          </a:stretch>
        </p:blipFill>
        <p:spPr bwMode="auto">
          <a:xfrm>
            <a:off x="6851651" y="4683125"/>
            <a:ext cx="2562225" cy="1428750"/>
          </a:xfrm>
          <a:prstGeom prst="rect">
            <a:avLst/>
          </a:prstGeom>
          <a:noFill/>
          <a:ln w="12700" cap="sq">
            <a:noFill/>
            <a:miter lim="800000"/>
            <a:headEnd type="none" w="sm" len="sm"/>
            <a:tailEnd type="none" w="sm" len="sm"/>
          </a:ln>
        </p:spPr>
      </p:pic>
      <p:sp>
        <p:nvSpPr>
          <p:cNvPr id="44045" name="Rectangle 15"/>
          <p:cNvSpPr>
            <a:spLocks noChangeArrowheads="1"/>
          </p:cNvSpPr>
          <p:nvPr/>
        </p:nvSpPr>
        <p:spPr bwMode="auto">
          <a:xfrm>
            <a:off x="6996113" y="4756151"/>
            <a:ext cx="2303462" cy="1116013"/>
          </a:xfrm>
          <a:prstGeom prst="rect">
            <a:avLst/>
          </a:prstGeom>
          <a:solidFill>
            <a:schemeClr val="tx1"/>
          </a:solidFill>
          <a:ln w="12700" cap="sq">
            <a:noFill/>
            <a:miter lim="800000"/>
            <a:headEnd type="none" w="sm" len="sm"/>
            <a:tailEnd type="none" w="sm" len="sm"/>
          </a:ln>
        </p:spPr>
        <p:txBody>
          <a:bodyPr wrap="none" anchor="ctr"/>
          <a:lstStyle/>
          <a:p>
            <a:pPr eaLnBrk="0" hangingPunct="0"/>
            <a:endParaRPr lang="de-CH">
              <a:solidFill>
                <a:prstClr val="black"/>
              </a:solidFill>
            </a:endParaRPr>
          </a:p>
        </p:txBody>
      </p:sp>
      <p:graphicFrame>
        <p:nvGraphicFramePr>
          <p:cNvPr id="44046" name="Object 5"/>
          <p:cNvGraphicFramePr>
            <a:graphicFrameLocks noChangeAspect="1"/>
          </p:cNvGraphicFramePr>
          <p:nvPr/>
        </p:nvGraphicFramePr>
        <p:xfrm>
          <a:off x="7477125" y="6153151"/>
          <a:ext cx="1301750" cy="334963"/>
        </p:xfrm>
        <a:graphic>
          <a:graphicData uri="http://schemas.openxmlformats.org/presentationml/2006/ole">
            <mc:AlternateContent xmlns:mc="http://schemas.openxmlformats.org/markup-compatibility/2006">
              <mc:Choice xmlns:v="urn:schemas-microsoft-com:vml" Requires="v">
                <p:oleObj name="Equation" r:id="rId9" imgW="939392" imgH="241195" progId="Equation.3">
                  <p:embed/>
                </p:oleObj>
              </mc:Choice>
              <mc:Fallback>
                <p:oleObj name="Equation" r:id="rId9" imgW="939392" imgH="241195"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77125" y="6153151"/>
                        <a:ext cx="1301750" cy="33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47" name="Rectangle 17"/>
          <p:cNvSpPr>
            <a:spLocks noChangeArrowheads="1"/>
          </p:cNvSpPr>
          <p:nvPr/>
        </p:nvSpPr>
        <p:spPr bwMode="auto">
          <a:xfrm>
            <a:off x="3035300" y="4765675"/>
            <a:ext cx="2305050" cy="1150938"/>
          </a:xfrm>
          <a:prstGeom prst="rect">
            <a:avLst/>
          </a:prstGeom>
          <a:solidFill>
            <a:schemeClr val="tx1"/>
          </a:solidFill>
          <a:ln w="12700" cap="sq">
            <a:noFill/>
            <a:miter lim="800000"/>
            <a:headEnd type="none" w="sm" len="sm"/>
            <a:tailEnd type="none" w="sm" len="sm"/>
          </a:ln>
        </p:spPr>
        <p:txBody>
          <a:bodyPr wrap="none" anchor="ctr"/>
          <a:lstStyle/>
          <a:p>
            <a:pPr eaLnBrk="0" hangingPunct="0"/>
            <a:endParaRPr lang="de-CH">
              <a:solidFill>
                <a:prstClr val="black"/>
              </a:solidFill>
            </a:endParaRPr>
          </a:p>
        </p:txBody>
      </p:sp>
      <p:sp>
        <p:nvSpPr>
          <p:cNvPr id="44048" name="Line 19"/>
          <p:cNvSpPr>
            <a:spLocks noChangeShapeType="1"/>
          </p:cNvSpPr>
          <p:nvPr/>
        </p:nvSpPr>
        <p:spPr bwMode="auto">
          <a:xfrm flipH="1">
            <a:off x="3432175" y="2630489"/>
            <a:ext cx="71438" cy="2160587"/>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sp>
        <p:nvSpPr>
          <p:cNvPr id="44049" name="Rectangle 20"/>
          <p:cNvSpPr>
            <a:spLocks noChangeArrowheads="1"/>
          </p:cNvSpPr>
          <p:nvPr/>
        </p:nvSpPr>
        <p:spPr bwMode="auto">
          <a:xfrm>
            <a:off x="7208839" y="2068514"/>
            <a:ext cx="325437" cy="344487"/>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44050" name="Line 21"/>
          <p:cNvSpPr>
            <a:spLocks noChangeShapeType="1"/>
          </p:cNvSpPr>
          <p:nvPr/>
        </p:nvSpPr>
        <p:spPr bwMode="auto">
          <a:xfrm>
            <a:off x="7427914" y="2343150"/>
            <a:ext cx="73025" cy="2520950"/>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sp>
        <p:nvSpPr>
          <p:cNvPr id="44051" name="Oval 22"/>
          <p:cNvSpPr>
            <a:spLocks noChangeArrowheads="1"/>
          </p:cNvSpPr>
          <p:nvPr/>
        </p:nvSpPr>
        <p:spPr bwMode="auto">
          <a:xfrm>
            <a:off x="3035301" y="5114926"/>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4052" name="Oval 23"/>
          <p:cNvSpPr>
            <a:spLocks noChangeArrowheads="1"/>
          </p:cNvSpPr>
          <p:nvPr/>
        </p:nvSpPr>
        <p:spPr bwMode="auto">
          <a:xfrm>
            <a:off x="7058026" y="56467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4053" name="Oval 24"/>
          <p:cNvSpPr>
            <a:spLocks noChangeArrowheads="1"/>
          </p:cNvSpPr>
          <p:nvPr/>
        </p:nvSpPr>
        <p:spPr bwMode="auto">
          <a:xfrm>
            <a:off x="3108326" y="4899026"/>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4054" name="Oval 25"/>
          <p:cNvSpPr>
            <a:spLocks noChangeArrowheads="1"/>
          </p:cNvSpPr>
          <p:nvPr/>
        </p:nvSpPr>
        <p:spPr bwMode="auto">
          <a:xfrm>
            <a:off x="7175501" y="53673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4055" name="Oval 26"/>
          <p:cNvSpPr>
            <a:spLocks noChangeArrowheads="1"/>
          </p:cNvSpPr>
          <p:nvPr/>
        </p:nvSpPr>
        <p:spPr bwMode="auto">
          <a:xfrm>
            <a:off x="3251201" y="47450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4056" name="Oval 27"/>
          <p:cNvSpPr>
            <a:spLocks noChangeArrowheads="1"/>
          </p:cNvSpPr>
          <p:nvPr/>
        </p:nvSpPr>
        <p:spPr bwMode="auto">
          <a:xfrm>
            <a:off x="7319963" y="5114926"/>
            <a:ext cx="36512"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4057" name="Oval 28"/>
          <p:cNvSpPr>
            <a:spLocks noChangeArrowheads="1"/>
          </p:cNvSpPr>
          <p:nvPr/>
        </p:nvSpPr>
        <p:spPr bwMode="auto">
          <a:xfrm>
            <a:off x="7499351" y="49355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4058" name="Oval 29"/>
          <p:cNvSpPr>
            <a:spLocks noChangeArrowheads="1"/>
          </p:cNvSpPr>
          <p:nvPr/>
        </p:nvSpPr>
        <p:spPr bwMode="auto">
          <a:xfrm>
            <a:off x="3430588" y="4846638"/>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Tree>
    <p:extLst>
      <p:ext uri="{BB962C8B-B14F-4D97-AF65-F5344CB8AC3E}">
        <p14:creationId xmlns:p14="http://schemas.microsoft.com/office/powerpoint/2010/main" val="2503573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a:t>Automatic Scale Selection</a:t>
            </a:r>
            <a:endParaRPr lang="de-CH"/>
          </a:p>
        </p:txBody>
      </p:sp>
      <p:sp>
        <p:nvSpPr>
          <p:cNvPr id="45059" name="Content Placeholder 2"/>
          <p:cNvSpPr>
            <a:spLocks noGrp="1"/>
          </p:cNvSpPr>
          <p:nvPr>
            <p:ph idx="1"/>
          </p:nvPr>
        </p:nvSpPr>
        <p:spPr/>
        <p:txBody>
          <a:bodyPr/>
          <a:lstStyle/>
          <a:p>
            <a:r>
              <a:rPr lang="en-US" sz="2400"/>
              <a:t>Function responses for increasing scale (scale signature) </a:t>
            </a:r>
            <a:endParaRPr lang="de-CH" sz="2400"/>
          </a:p>
          <a:p>
            <a:endParaRPr lang="de-CH" sz="2400"/>
          </a:p>
        </p:txBody>
      </p:sp>
      <p:sp>
        <p:nvSpPr>
          <p:cNvPr id="14343"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graphicFrame>
        <p:nvGraphicFramePr>
          <p:cNvPr id="45061" name="Object 4"/>
          <p:cNvGraphicFramePr>
            <a:graphicFrameLocks noChangeAspect="1"/>
          </p:cNvGraphicFramePr>
          <p:nvPr/>
        </p:nvGraphicFramePr>
        <p:xfrm>
          <a:off x="3617914" y="6207126"/>
          <a:ext cx="1038225" cy="277813"/>
        </p:xfrm>
        <a:graphic>
          <a:graphicData uri="http://schemas.openxmlformats.org/presentationml/2006/ole">
            <mc:AlternateContent xmlns:mc="http://schemas.openxmlformats.org/markup-compatibility/2006">
              <mc:Choice xmlns:v="urn:schemas-microsoft-com:vml" Requires="v">
                <p:oleObj name="Equation" r:id="rId3" imgW="901309" imgH="241195" progId="Equation.3">
                  <p:embed/>
                </p:oleObj>
              </mc:Choice>
              <mc:Fallback>
                <p:oleObj name="Equation" r:id="rId3" imgW="901309" imgH="241195"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7914" y="6207126"/>
                        <a:ext cx="1038225" cy="277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5062" name="Picture 4"/>
          <p:cNvPicPr>
            <a:picLocks noChangeAspect="1" noChangeArrowheads="1"/>
          </p:cNvPicPr>
          <p:nvPr/>
        </p:nvPicPr>
        <p:blipFill>
          <a:blip r:embed="rId5" cstate="print"/>
          <a:srcRect/>
          <a:stretch>
            <a:fillRect/>
          </a:stretch>
        </p:blipFill>
        <p:spPr bwMode="auto">
          <a:xfrm>
            <a:off x="2828926" y="4710113"/>
            <a:ext cx="2619375" cy="1485900"/>
          </a:xfrm>
          <a:prstGeom prst="rect">
            <a:avLst/>
          </a:prstGeom>
          <a:noFill/>
          <a:ln w="12700" cap="sq">
            <a:noFill/>
            <a:miter lim="800000"/>
            <a:headEnd type="none" w="sm" len="sm"/>
            <a:tailEnd type="none" w="sm" len="sm"/>
          </a:ln>
        </p:spPr>
      </p:pic>
      <p:pic>
        <p:nvPicPr>
          <p:cNvPr id="45063" name="Picture 5"/>
          <p:cNvPicPr>
            <a:picLocks noChangeAspect="1" noChangeArrowheads="1"/>
          </p:cNvPicPr>
          <p:nvPr/>
        </p:nvPicPr>
        <p:blipFill>
          <a:blip r:embed="rId6" cstate="print"/>
          <a:srcRect/>
          <a:stretch>
            <a:fillRect/>
          </a:stretch>
        </p:blipFill>
        <p:spPr bwMode="auto">
          <a:xfrm>
            <a:off x="2566988" y="1766889"/>
            <a:ext cx="3313112" cy="2649537"/>
          </a:xfrm>
          <a:prstGeom prst="rect">
            <a:avLst/>
          </a:prstGeom>
          <a:noFill/>
          <a:ln w="9525">
            <a:noFill/>
            <a:miter lim="800000"/>
            <a:headEnd/>
            <a:tailEnd/>
          </a:ln>
        </p:spPr>
      </p:pic>
      <p:pic>
        <p:nvPicPr>
          <p:cNvPr id="45064" name="Picture 6"/>
          <p:cNvPicPr>
            <a:picLocks noChangeAspect="1" noChangeArrowheads="1"/>
          </p:cNvPicPr>
          <p:nvPr/>
        </p:nvPicPr>
        <p:blipFill>
          <a:blip r:embed="rId7" cstate="print"/>
          <a:srcRect/>
          <a:stretch>
            <a:fillRect/>
          </a:stretch>
        </p:blipFill>
        <p:spPr bwMode="auto">
          <a:xfrm>
            <a:off x="6789739" y="1803401"/>
            <a:ext cx="2619375" cy="2663825"/>
          </a:xfrm>
          <a:prstGeom prst="rect">
            <a:avLst/>
          </a:prstGeom>
          <a:noFill/>
          <a:ln w="9525">
            <a:noFill/>
            <a:miter lim="800000"/>
            <a:headEnd/>
            <a:tailEnd/>
          </a:ln>
        </p:spPr>
      </p:pic>
      <p:sp>
        <p:nvSpPr>
          <p:cNvPr id="45065" name="Rectangle 7"/>
          <p:cNvSpPr>
            <a:spLocks noChangeArrowheads="1"/>
          </p:cNvSpPr>
          <p:nvPr/>
        </p:nvSpPr>
        <p:spPr bwMode="auto">
          <a:xfrm>
            <a:off x="3005138" y="2032000"/>
            <a:ext cx="939800" cy="958850"/>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grpSp>
        <p:nvGrpSpPr>
          <p:cNvPr id="45066" name="Group 8"/>
          <p:cNvGrpSpPr>
            <a:grpSpLocks/>
          </p:cNvGrpSpPr>
          <p:nvPr/>
        </p:nvGrpSpPr>
        <p:grpSpPr bwMode="auto">
          <a:xfrm>
            <a:off x="7345364" y="2208214"/>
            <a:ext cx="73025" cy="73025"/>
            <a:chOff x="1292" y="2205"/>
            <a:chExt cx="46" cy="46"/>
          </a:xfrm>
        </p:grpSpPr>
        <p:sp>
          <p:nvSpPr>
            <p:cNvPr id="45104" name="Line 9"/>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45105" name="Line 10"/>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45067" name="Group 11"/>
          <p:cNvGrpSpPr>
            <a:grpSpLocks/>
          </p:cNvGrpSpPr>
          <p:nvPr/>
        </p:nvGrpSpPr>
        <p:grpSpPr bwMode="auto">
          <a:xfrm>
            <a:off x="3467101" y="2451101"/>
            <a:ext cx="73025" cy="73025"/>
            <a:chOff x="1292" y="2205"/>
            <a:chExt cx="46" cy="46"/>
          </a:xfrm>
        </p:grpSpPr>
        <p:sp>
          <p:nvSpPr>
            <p:cNvPr id="45102" name="Line 12"/>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45103" name="Line 13"/>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pic>
        <p:nvPicPr>
          <p:cNvPr id="45068" name="Picture 14"/>
          <p:cNvPicPr>
            <a:picLocks noChangeAspect="1" noChangeArrowheads="1"/>
          </p:cNvPicPr>
          <p:nvPr/>
        </p:nvPicPr>
        <p:blipFill>
          <a:blip r:embed="rId8" cstate="print"/>
          <a:srcRect/>
          <a:stretch>
            <a:fillRect/>
          </a:stretch>
        </p:blipFill>
        <p:spPr bwMode="auto">
          <a:xfrm>
            <a:off x="6851651" y="4683125"/>
            <a:ext cx="2562225" cy="1428750"/>
          </a:xfrm>
          <a:prstGeom prst="rect">
            <a:avLst/>
          </a:prstGeom>
          <a:noFill/>
          <a:ln w="12700" cap="sq">
            <a:noFill/>
            <a:miter lim="800000"/>
            <a:headEnd type="none" w="sm" len="sm"/>
            <a:tailEnd type="none" w="sm" len="sm"/>
          </a:ln>
        </p:spPr>
      </p:pic>
      <p:sp>
        <p:nvSpPr>
          <p:cNvPr id="45069" name="Rectangle 15"/>
          <p:cNvSpPr>
            <a:spLocks noChangeArrowheads="1"/>
          </p:cNvSpPr>
          <p:nvPr/>
        </p:nvSpPr>
        <p:spPr bwMode="auto">
          <a:xfrm>
            <a:off x="6996113" y="4756151"/>
            <a:ext cx="2303462" cy="1116013"/>
          </a:xfrm>
          <a:prstGeom prst="rect">
            <a:avLst/>
          </a:prstGeom>
          <a:solidFill>
            <a:schemeClr val="tx1"/>
          </a:solidFill>
          <a:ln w="12700" cap="sq">
            <a:noFill/>
            <a:miter lim="800000"/>
            <a:headEnd type="none" w="sm" len="sm"/>
            <a:tailEnd type="none" w="sm" len="sm"/>
          </a:ln>
        </p:spPr>
        <p:txBody>
          <a:bodyPr wrap="none" anchor="ctr"/>
          <a:lstStyle/>
          <a:p>
            <a:pPr eaLnBrk="0" hangingPunct="0"/>
            <a:endParaRPr lang="de-CH">
              <a:solidFill>
                <a:prstClr val="black"/>
              </a:solidFill>
            </a:endParaRPr>
          </a:p>
        </p:txBody>
      </p:sp>
      <p:graphicFrame>
        <p:nvGraphicFramePr>
          <p:cNvPr id="45070" name="Object 5"/>
          <p:cNvGraphicFramePr>
            <a:graphicFrameLocks noChangeAspect="1"/>
          </p:cNvGraphicFramePr>
          <p:nvPr/>
        </p:nvGraphicFramePr>
        <p:xfrm>
          <a:off x="7477125" y="6153151"/>
          <a:ext cx="1301750" cy="334963"/>
        </p:xfrm>
        <a:graphic>
          <a:graphicData uri="http://schemas.openxmlformats.org/presentationml/2006/ole">
            <mc:AlternateContent xmlns:mc="http://schemas.openxmlformats.org/markup-compatibility/2006">
              <mc:Choice xmlns:v="urn:schemas-microsoft-com:vml" Requires="v">
                <p:oleObj name="Equation" r:id="rId9" imgW="939392" imgH="241195" progId="Equation.3">
                  <p:embed/>
                </p:oleObj>
              </mc:Choice>
              <mc:Fallback>
                <p:oleObj name="Equation" r:id="rId9" imgW="939392" imgH="241195"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77125" y="6153151"/>
                        <a:ext cx="1301750" cy="33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5071" name="Rectangle 17"/>
          <p:cNvSpPr>
            <a:spLocks noChangeArrowheads="1"/>
          </p:cNvSpPr>
          <p:nvPr/>
        </p:nvSpPr>
        <p:spPr bwMode="auto">
          <a:xfrm>
            <a:off x="3035300" y="4765675"/>
            <a:ext cx="2305050" cy="1150938"/>
          </a:xfrm>
          <a:prstGeom prst="rect">
            <a:avLst/>
          </a:prstGeom>
          <a:solidFill>
            <a:schemeClr val="tx1"/>
          </a:solidFill>
          <a:ln w="12700" cap="sq">
            <a:noFill/>
            <a:miter lim="800000"/>
            <a:headEnd type="none" w="sm" len="sm"/>
            <a:tailEnd type="none" w="sm" len="sm"/>
          </a:ln>
        </p:spPr>
        <p:txBody>
          <a:bodyPr wrap="none" anchor="ctr"/>
          <a:lstStyle/>
          <a:p>
            <a:pPr eaLnBrk="0" hangingPunct="0"/>
            <a:endParaRPr lang="de-CH">
              <a:solidFill>
                <a:prstClr val="black"/>
              </a:solidFill>
            </a:endParaRPr>
          </a:p>
        </p:txBody>
      </p:sp>
      <p:sp>
        <p:nvSpPr>
          <p:cNvPr id="45072" name="Line 19"/>
          <p:cNvSpPr>
            <a:spLocks noChangeShapeType="1"/>
          </p:cNvSpPr>
          <p:nvPr/>
        </p:nvSpPr>
        <p:spPr bwMode="auto">
          <a:xfrm>
            <a:off x="3503614" y="2630489"/>
            <a:ext cx="1692275" cy="3133725"/>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sp>
        <p:nvSpPr>
          <p:cNvPr id="45073" name="Rectangle 20"/>
          <p:cNvSpPr>
            <a:spLocks noChangeArrowheads="1"/>
          </p:cNvSpPr>
          <p:nvPr/>
        </p:nvSpPr>
        <p:spPr bwMode="auto">
          <a:xfrm>
            <a:off x="6884988" y="1789113"/>
            <a:ext cx="939800" cy="958850"/>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45074" name="Line 21"/>
          <p:cNvSpPr>
            <a:spLocks noChangeShapeType="1"/>
          </p:cNvSpPr>
          <p:nvPr/>
        </p:nvSpPr>
        <p:spPr bwMode="auto">
          <a:xfrm>
            <a:off x="7427914" y="2343150"/>
            <a:ext cx="1692275" cy="2628900"/>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sp>
        <p:nvSpPr>
          <p:cNvPr id="45075" name="Oval 22"/>
          <p:cNvSpPr>
            <a:spLocks noChangeArrowheads="1"/>
          </p:cNvSpPr>
          <p:nvPr/>
        </p:nvSpPr>
        <p:spPr bwMode="auto">
          <a:xfrm>
            <a:off x="3035301" y="5114926"/>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76" name="Oval 23"/>
          <p:cNvSpPr>
            <a:spLocks noChangeArrowheads="1"/>
          </p:cNvSpPr>
          <p:nvPr/>
        </p:nvSpPr>
        <p:spPr bwMode="auto">
          <a:xfrm>
            <a:off x="7058026" y="56467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77" name="Oval 24"/>
          <p:cNvSpPr>
            <a:spLocks noChangeArrowheads="1"/>
          </p:cNvSpPr>
          <p:nvPr/>
        </p:nvSpPr>
        <p:spPr bwMode="auto">
          <a:xfrm>
            <a:off x="3108326" y="4899026"/>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78" name="Oval 25"/>
          <p:cNvSpPr>
            <a:spLocks noChangeArrowheads="1"/>
          </p:cNvSpPr>
          <p:nvPr/>
        </p:nvSpPr>
        <p:spPr bwMode="auto">
          <a:xfrm>
            <a:off x="7175501" y="53673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79" name="Oval 26"/>
          <p:cNvSpPr>
            <a:spLocks noChangeArrowheads="1"/>
          </p:cNvSpPr>
          <p:nvPr/>
        </p:nvSpPr>
        <p:spPr bwMode="auto">
          <a:xfrm>
            <a:off x="3251201" y="47450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80" name="Oval 27"/>
          <p:cNvSpPr>
            <a:spLocks noChangeArrowheads="1"/>
          </p:cNvSpPr>
          <p:nvPr/>
        </p:nvSpPr>
        <p:spPr bwMode="auto">
          <a:xfrm>
            <a:off x="7319963" y="5114926"/>
            <a:ext cx="36512"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81" name="Oval 28"/>
          <p:cNvSpPr>
            <a:spLocks noChangeArrowheads="1"/>
          </p:cNvSpPr>
          <p:nvPr/>
        </p:nvSpPr>
        <p:spPr bwMode="auto">
          <a:xfrm>
            <a:off x="7499351" y="49355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82" name="Oval 29"/>
          <p:cNvSpPr>
            <a:spLocks noChangeArrowheads="1"/>
          </p:cNvSpPr>
          <p:nvPr/>
        </p:nvSpPr>
        <p:spPr bwMode="auto">
          <a:xfrm>
            <a:off x="3430588" y="4846638"/>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83" name="Oval 30"/>
          <p:cNvSpPr>
            <a:spLocks noChangeArrowheads="1"/>
          </p:cNvSpPr>
          <p:nvPr/>
        </p:nvSpPr>
        <p:spPr bwMode="auto">
          <a:xfrm>
            <a:off x="3575051" y="5026026"/>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84" name="Oval 31"/>
          <p:cNvSpPr>
            <a:spLocks noChangeArrowheads="1"/>
          </p:cNvSpPr>
          <p:nvPr/>
        </p:nvSpPr>
        <p:spPr bwMode="auto">
          <a:xfrm>
            <a:off x="3754438" y="5222876"/>
            <a:ext cx="36512"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85" name="Oval 32"/>
          <p:cNvSpPr>
            <a:spLocks noChangeArrowheads="1"/>
          </p:cNvSpPr>
          <p:nvPr/>
        </p:nvSpPr>
        <p:spPr bwMode="auto">
          <a:xfrm>
            <a:off x="3933826" y="53673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86" name="Oval 33"/>
          <p:cNvSpPr>
            <a:spLocks noChangeArrowheads="1"/>
          </p:cNvSpPr>
          <p:nvPr/>
        </p:nvSpPr>
        <p:spPr bwMode="auto">
          <a:xfrm>
            <a:off x="4114801" y="547528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87" name="Oval 34"/>
          <p:cNvSpPr>
            <a:spLocks noChangeArrowheads="1"/>
          </p:cNvSpPr>
          <p:nvPr/>
        </p:nvSpPr>
        <p:spPr bwMode="auto">
          <a:xfrm>
            <a:off x="4294188" y="5548313"/>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88" name="Oval 35"/>
          <p:cNvSpPr>
            <a:spLocks noChangeArrowheads="1"/>
          </p:cNvSpPr>
          <p:nvPr/>
        </p:nvSpPr>
        <p:spPr bwMode="auto">
          <a:xfrm>
            <a:off x="4473576" y="560070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89" name="Oval 36"/>
          <p:cNvSpPr>
            <a:spLocks noChangeArrowheads="1"/>
          </p:cNvSpPr>
          <p:nvPr/>
        </p:nvSpPr>
        <p:spPr bwMode="auto">
          <a:xfrm>
            <a:off x="4652963" y="5656263"/>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90" name="Oval 37"/>
          <p:cNvSpPr>
            <a:spLocks noChangeArrowheads="1"/>
          </p:cNvSpPr>
          <p:nvPr/>
        </p:nvSpPr>
        <p:spPr bwMode="auto">
          <a:xfrm>
            <a:off x="4832351" y="570865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91" name="Oval 38"/>
          <p:cNvSpPr>
            <a:spLocks noChangeArrowheads="1"/>
          </p:cNvSpPr>
          <p:nvPr/>
        </p:nvSpPr>
        <p:spPr bwMode="auto">
          <a:xfrm>
            <a:off x="5011738" y="5764213"/>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92" name="Oval 39"/>
          <p:cNvSpPr>
            <a:spLocks noChangeArrowheads="1"/>
          </p:cNvSpPr>
          <p:nvPr/>
        </p:nvSpPr>
        <p:spPr bwMode="auto">
          <a:xfrm>
            <a:off x="5191126" y="583565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93" name="Oval 40"/>
          <p:cNvSpPr>
            <a:spLocks noChangeArrowheads="1"/>
          </p:cNvSpPr>
          <p:nvPr/>
        </p:nvSpPr>
        <p:spPr bwMode="auto">
          <a:xfrm>
            <a:off x="7678738" y="4800601"/>
            <a:ext cx="36512"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94" name="Oval 41"/>
          <p:cNvSpPr>
            <a:spLocks noChangeArrowheads="1"/>
          </p:cNvSpPr>
          <p:nvPr/>
        </p:nvSpPr>
        <p:spPr bwMode="auto">
          <a:xfrm>
            <a:off x="7858126" y="473710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95" name="Oval 42"/>
          <p:cNvSpPr>
            <a:spLocks noChangeArrowheads="1"/>
          </p:cNvSpPr>
          <p:nvPr/>
        </p:nvSpPr>
        <p:spPr bwMode="auto">
          <a:xfrm>
            <a:off x="8037513" y="4719638"/>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96" name="Oval 43"/>
          <p:cNvSpPr>
            <a:spLocks noChangeArrowheads="1"/>
          </p:cNvSpPr>
          <p:nvPr/>
        </p:nvSpPr>
        <p:spPr bwMode="auto">
          <a:xfrm>
            <a:off x="8216901" y="475615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97" name="Oval 44"/>
          <p:cNvSpPr>
            <a:spLocks noChangeArrowheads="1"/>
          </p:cNvSpPr>
          <p:nvPr/>
        </p:nvSpPr>
        <p:spPr bwMode="auto">
          <a:xfrm>
            <a:off x="8396288" y="4800601"/>
            <a:ext cx="36512"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98" name="Oval 45"/>
          <p:cNvSpPr>
            <a:spLocks noChangeArrowheads="1"/>
          </p:cNvSpPr>
          <p:nvPr/>
        </p:nvSpPr>
        <p:spPr bwMode="auto">
          <a:xfrm>
            <a:off x="8575676" y="486410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099" name="Oval 46"/>
          <p:cNvSpPr>
            <a:spLocks noChangeArrowheads="1"/>
          </p:cNvSpPr>
          <p:nvPr/>
        </p:nvSpPr>
        <p:spPr bwMode="auto">
          <a:xfrm>
            <a:off x="8755063" y="4935538"/>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100" name="Oval 47"/>
          <p:cNvSpPr>
            <a:spLocks noChangeArrowheads="1"/>
          </p:cNvSpPr>
          <p:nvPr/>
        </p:nvSpPr>
        <p:spPr bwMode="auto">
          <a:xfrm>
            <a:off x="8934451" y="499745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5101" name="Oval 48"/>
          <p:cNvSpPr>
            <a:spLocks noChangeArrowheads="1"/>
          </p:cNvSpPr>
          <p:nvPr/>
        </p:nvSpPr>
        <p:spPr bwMode="auto">
          <a:xfrm>
            <a:off x="9113838" y="5053013"/>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Tree>
    <p:extLst>
      <p:ext uri="{BB962C8B-B14F-4D97-AF65-F5344CB8AC3E}">
        <p14:creationId xmlns:p14="http://schemas.microsoft.com/office/powerpoint/2010/main" val="1170299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a:t>Automatic Scale Selection</a:t>
            </a:r>
            <a:endParaRPr lang="de-CH"/>
          </a:p>
        </p:txBody>
      </p:sp>
      <p:sp>
        <p:nvSpPr>
          <p:cNvPr id="46083" name="Content Placeholder 2"/>
          <p:cNvSpPr>
            <a:spLocks noGrp="1"/>
          </p:cNvSpPr>
          <p:nvPr>
            <p:ph idx="1"/>
          </p:nvPr>
        </p:nvSpPr>
        <p:spPr/>
        <p:txBody>
          <a:bodyPr/>
          <a:lstStyle/>
          <a:p>
            <a:r>
              <a:rPr lang="en-US" sz="2400"/>
              <a:t>Function responses for increasing scale (scale signature) </a:t>
            </a:r>
            <a:endParaRPr lang="de-CH" sz="2400"/>
          </a:p>
          <a:p>
            <a:endParaRPr lang="de-CH" sz="2400"/>
          </a:p>
        </p:txBody>
      </p:sp>
      <p:sp>
        <p:nvSpPr>
          <p:cNvPr id="15367"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graphicFrame>
        <p:nvGraphicFramePr>
          <p:cNvPr id="46085" name="Object 4"/>
          <p:cNvGraphicFramePr>
            <a:graphicFrameLocks noChangeAspect="1"/>
          </p:cNvGraphicFramePr>
          <p:nvPr/>
        </p:nvGraphicFramePr>
        <p:xfrm>
          <a:off x="3617914" y="6207126"/>
          <a:ext cx="1038225" cy="277813"/>
        </p:xfrm>
        <a:graphic>
          <a:graphicData uri="http://schemas.openxmlformats.org/presentationml/2006/ole">
            <mc:AlternateContent xmlns:mc="http://schemas.openxmlformats.org/markup-compatibility/2006">
              <mc:Choice xmlns:v="urn:schemas-microsoft-com:vml" Requires="v">
                <p:oleObj name="Equation" r:id="rId3" imgW="901309" imgH="241195" progId="Equation.3">
                  <p:embed/>
                </p:oleObj>
              </mc:Choice>
              <mc:Fallback>
                <p:oleObj name="Equation" r:id="rId3" imgW="901309" imgH="241195"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7914" y="6207126"/>
                        <a:ext cx="1038225" cy="277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6086" name="Picture 4"/>
          <p:cNvPicPr>
            <a:picLocks noChangeAspect="1" noChangeArrowheads="1"/>
          </p:cNvPicPr>
          <p:nvPr/>
        </p:nvPicPr>
        <p:blipFill>
          <a:blip r:embed="rId5" cstate="print"/>
          <a:srcRect/>
          <a:stretch>
            <a:fillRect/>
          </a:stretch>
        </p:blipFill>
        <p:spPr bwMode="auto">
          <a:xfrm>
            <a:off x="2828926" y="4710113"/>
            <a:ext cx="2619375" cy="1485900"/>
          </a:xfrm>
          <a:prstGeom prst="rect">
            <a:avLst/>
          </a:prstGeom>
          <a:noFill/>
          <a:ln w="12700" cap="sq">
            <a:noFill/>
            <a:miter lim="800000"/>
            <a:headEnd type="none" w="sm" len="sm"/>
            <a:tailEnd type="none" w="sm" len="sm"/>
          </a:ln>
        </p:spPr>
      </p:pic>
      <p:pic>
        <p:nvPicPr>
          <p:cNvPr id="46087" name="Picture 5"/>
          <p:cNvPicPr>
            <a:picLocks noChangeAspect="1" noChangeArrowheads="1"/>
          </p:cNvPicPr>
          <p:nvPr/>
        </p:nvPicPr>
        <p:blipFill>
          <a:blip r:embed="rId6" cstate="print"/>
          <a:srcRect/>
          <a:stretch>
            <a:fillRect/>
          </a:stretch>
        </p:blipFill>
        <p:spPr bwMode="auto">
          <a:xfrm>
            <a:off x="2566988" y="1766889"/>
            <a:ext cx="3313112" cy="2649537"/>
          </a:xfrm>
          <a:prstGeom prst="rect">
            <a:avLst/>
          </a:prstGeom>
          <a:noFill/>
          <a:ln w="9525">
            <a:noFill/>
            <a:miter lim="800000"/>
            <a:headEnd/>
            <a:tailEnd/>
          </a:ln>
        </p:spPr>
      </p:pic>
      <p:pic>
        <p:nvPicPr>
          <p:cNvPr id="46088" name="Picture 6"/>
          <p:cNvPicPr>
            <a:picLocks noChangeAspect="1" noChangeArrowheads="1"/>
          </p:cNvPicPr>
          <p:nvPr/>
        </p:nvPicPr>
        <p:blipFill>
          <a:blip r:embed="rId7" cstate="print"/>
          <a:srcRect/>
          <a:stretch>
            <a:fillRect/>
          </a:stretch>
        </p:blipFill>
        <p:spPr bwMode="auto">
          <a:xfrm>
            <a:off x="6789739" y="1803401"/>
            <a:ext cx="2619375" cy="2663825"/>
          </a:xfrm>
          <a:prstGeom prst="rect">
            <a:avLst/>
          </a:prstGeom>
          <a:noFill/>
          <a:ln w="9525">
            <a:noFill/>
            <a:miter lim="800000"/>
            <a:headEnd/>
            <a:tailEnd/>
          </a:ln>
        </p:spPr>
      </p:pic>
      <p:sp>
        <p:nvSpPr>
          <p:cNvPr id="46089" name="Rectangle 7"/>
          <p:cNvSpPr>
            <a:spLocks noChangeArrowheads="1"/>
          </p:cNvSpPr>
          <p:nvPr/>
        </p:nvSpPr>
        <p:spPr bwMode="auto">
          <a:xfrm>
            <a:off x="3357564" y="2360613"/>
            <a:ext cx="261937" cy="260350"/>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grpSp>
        <p:nvGrpSpPr>
          <p:cNvPr id="46090" name="Group 8"/>
          <p:cNvGrpSpPr>
            <a:grpSpLocks/>
          </p:cNvGrpSpPr>
          <p:nvPr/>
        </p:nvGrpSpPr>
        <p:grpSpPr bwMode="auto">
          <a:xfrm>
            <a:off x="7345364" y="2208214"/>
            <a:ext cx="73025" cy="73025"/>
            <a:chOff x="1292" y="2205"/>
            <a:chExt cx="46" cy="46"/>
          </a:xfrm>
        </p:grpSpPr>
        <p:sp>
          <p:nvSpPr>
            <p:cNvPr id="46126" name="Line 9"/>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46127" name="Line 10"/>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grpSp>
        <p:nvGrpSpPr>
          <p:cNvPr id="46091" name="Group 11"/>
          <p:cNvGrpSpPr>
            <a:grpSpLocks/>
          </p:cNvGrpSpPr>
          <p:nvPr/>
        </p:nvGrpSpPr>
        <p:grpSpPr bwMode="auto">
          <a:xfrm>
            <a:off x="3467101" y="2451101"/>
            <a:ext cx="73025" cy="73025"/>
            <a:chOff x="1292" y="2205"/>
            <a:chExt cx="46" cy="46"/>
          </a:xfrm>
        </p:grpSpPr>
        <p:sp>
          <p:nvSpPr>
            <p:cNvPr id="46124" name="Line 12"/>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sp>
          <p:nvSpPr>
            <p:cNvPr id="46125" name="Line 13"/>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p:spPr>
          <p:txBody>
            <a:bodyPr/>
            <a:lstStyle/>
            <a:p>
              <a:endParaRPr lang="en-US">
                <a:solidFill>
                  <a:prstClr val="black"/>
                </a:solidFill>
              </a:endParaRPr>
            </a:p>
          </p:txBody>
        </p:sp>
      </p:grpSp>
      <p:pic>
        <p:nvPicPr>
          <p:cNvPr id="46092" name="Picture 14"/>
          <p:cNvPicPr>
            <a:picLocks noChangeAspect="1" noChangeArrowheads="1"/>
          </p:cNvPicPr>
          <p:nvPr/>
        </p:nvPicPr>
        <p:blipFill>
          <a:blip r:embed="rId8" cstate="print"/>
          <a:srcRect/>
          <a:stretch>
            <a:fillRect/>
          </a:stretch>
        </p:blipFill>
        <p:spPr bwMode="auto">
          <a:xfrm>
            <a:off x="6851651" y="4683125"/>
            <a:ext cx="2562225" cy="1428750"/>
          </a:xfrm>
          <a:prstGeom prst="rect">
            <a:avLst/>
          </a:prstGeom>
          <a:noFill/>
          <a:ln w="12700" cap="sq">
            <a:noFill/>
            <a:miter lim="800000"/>
            <a:headEnd type="none" w="sm" len="sm"/>
            <a:tailEnd type="none" w="sm" len="sm"/>
          </a:ln>
        </p:spPr>
      </p:pic>
      <p:graphicFrame>
        <p:nvGraphicFramePr>
          <p:cNvPr id="46093" name="Object 5"/>
          <p:cNvGraphicFramePr>
            <a:graphicFrameLocks noChangeAspect="1"/>
          </p:cNvGraphicFramePr>
          <p:nvPr/>
        </p:nvGraphicFramePr>
        <p:xfrm>
          <a:off x="7459664" y="6153151"/>
          <a:ext cx="1336675" cy="334963"/>
        </p:xfrm>
        <a:graphic>
          <a:graphicData uri="http://schemas.openxmlformats.org/presentationml/2006/ole">
            <mc:AlternateContent xmlns:mc="http://schemas.openxmlformats.org/markup-compatibility/2006">
              <mc:Choice xmlns:v="urn:schemas-microsoft-com:vml" Requires="v">
                <p:oleObj name="Equation" r:id="rId9" imgW="965200" imgH="241300" progId="Equation.3">
                  <p:embed/>
                </p:oleObj>
              </mc:Choice>
              <mc:Fallback>
                <p:oleObj name="Equation" r:id="rId9" imgW="965200" imgH="2413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59664" y="6153151"/>
                        <a:ext cx="1336675" cy="33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094" name="Line 19"/>
          <p:cNvSpPr>
            <a:spLocks noChangeShapeType="1"/>
          </p:cNvSpPr>
          <p:nvPr/>
        </p:nvSpPr>
        <p:spPr bwMode="auto">
          <a:xfrm flipH="1">
            <a:off x="3251201" y="2630488"/>
            <a:ext cx="252413" cy="2017712"/>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sp>
        <p:nvSpPr>
          <p:cNvPr id="46095" name="Rectangle 20"/>
          <p:cNvSpPr>
            <a:spLocks noChangeArrowheads="1"/>
          </p:cNvSpPr>
          <p:nvPr/>
        </p:nvSpPr>
        <p:spPr bwMode="auto">
          <a:xfrm>
            <a:off x="7156450" y="2046288"/>
            <a:ext cx="433388" cy="431800"/>
          </a:xfrm>
          <a:prstGeom prst="rect">
            <a:avLst/>
          </a:prstGeom>
          <a:noFill/>
          <a:ln w="25400" cap="sq">
            <a:solidFill>
              <a:srgbClr val="FFFF00"/>
            </a:solidFill>
            <a:miter lim="800000"/>
            <a:headEnd type="none" w="sm" len="sm"/>
            <a:tailEnd type="none" w="sm" len="sm"/>
          </a:ln>
        </p:spPr>
        <p:txBody>
          <a:bodyPr wrap="none" anchor="ctr"/>
          <a:lstStyle/>
          <a:p>
            <a:pPr eaLnBrk="0" hangingPunct="0"/>
            <a:endParaRPr lang="de-CH">
              <a:solidFill>
                <a:prstClr val="black"/>
              </a:solidFill>
            </a:endParaRPr>
          </a:p>
        </p:txBody>
      </p:sp>
      <p:sp>
        <p:nvSpPr>
          <p:cNvPr id="46096" name="Line 21"/>
          <p:cNvSpPr>
            <a:spLocks noChangeShapeType="1"/>
          </p:cNvSpPr>
          <p:nvPr/>
        </p:nvSpPr>
        <p:spPr bwMode="auto">
          <a:xfrm>
            <a:off x="7427914" y="2343150"/>
            <a:ext cx="612775" cy="2305050"/>
          </a:xfrm>
          <a:prstGeom prst="line">
            <a:avLst/>
          </a:prstGeom>
          <a:noFill/>
          <a:ln w="19050" cap="sq">
            <a:solidFill>
              <a:srgbClr val="FF0000"/>
            </a:solidFill>
            <a:round/>
            <a:headEnd type="none" w="sm" len="sm"/>
            <a:tailEnd type="triangle" w="med" len="med"/>
          </a:ln>
        </p:spPr>
        <p:txBody>
          <a:bodyPr/>
          <a:lstStyle/>
          <a:p>
            <a:endParaRPr lang="en-US">
              <a:solidFill>
                <a:prstClr val="black"/>
              </a:solidFill>
            </a:endParaRPr>
          </a:p>
        </p:txBody>
      </p:sp>
      <p:sp>
        <p:nvSpPr>
          <p:cNvPr id="46097" name="Oval 22"/>
          <p:cNvSpPr>
            <a:spLocks noChangeArrowheads="1"/>
          </p:cNvSpPr>
          <p:nvPr/>
        </p:nvSpPr>
        <p:spPr bwMode="auto">
          <a:xfrm>
            <a:off x="3035301" y="5114926"/>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098" name="Oval 23"/>
          <p:cNvSpPr>
            <a:spLocks noChangeArrowheads="1"/>
          </p:cNvSpPr>
          <p:nvPr/>
        </p:nvSpPr>
        <p:spPr bwMode="auto">
          <a:xfrm>
            <a:off x="7058026" y="56467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099" name="Oval 24"/>
          <p:cNvSpPr>
            <a:spLocks noChangeArrowheads="1"/>
          </p:cNvSpPr>
          <p:nvPr/>
        </p:nvSpPr>
        <p:spPr bwMode="auto">
          <a:xfrm>
            <a:off x="3108326" y="4899026"/>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00" name="Oval 25"/>
          <p:cNvSpPr>
            <a:spLocks noChangeArrowheads="1"/>
          </p:cNvSpPr>
          <p:nvPr/>
        </p:nvSpPr>
        <p:spPr bwMode="auto">
          <a:xfrm>
            <a:off x="7175501" y="53673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01" name="Oval 26"/>
          <p:cNvSpPr>
            <a:spLocks noChangeArrowheads="1"/>
          </p:cNvSpPr>
          <p:nvPr/>
        </p:nvSpPr>
        <p:spPr bwMode="auto">
          <a:xfrm>
            <a:off x="3251201" y="47450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02" name="Oval 27"/>
          <p:cNvSpPr>
            <a:spLocks noChangeArrowheads="1"/>
          </p:cNvSpPr>
          <p:nvPr/>
        </p:nvSpPr>
        <p:spPr bwMode="auto">
          <a:xfrm>
            <a:off x="7319963" y="5114926"/>
            <a:ext cx="36512"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03" name="Oval 28"/>
          <p:cNvSpPr>
            <a:spLocks noChangeArrowheads="1"/>
          </p:cNvSpPr>
          <p:nvPr/>
        </p:nvSpPr>
        <p:spPr bwMode="auto">
          <a:xfrm>
            <a:off x="7499351" y="49355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04" name="Oval 29"/>
          <p:cNvSpPr>
            <a:spLocks noChangeArrowheads="1"/>
          </p:cNvSpPr>
          <p:nvPr/>
        </p:nvSpPr>
        <p:spPr bwMode="auto">
          <a:xfrm>
            <a:off x="3430588" y="4846638"/>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05" name="Oval 30"/>
          <p:cNvSpPr>
            <a:spLocks noChangeArrowheads="1"/>
          </p:cNvSpPr>
          <p:nvPr/>
        </p:nvSpPr>
        <p:spPr bwMode="auto">
          <a:xfrm>
            <a:off x="3575051" y="5026026"/>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06" name="Oval 31"/>
          <p:cNvSpPr>
            <a:spLocks noChangeArrowheads="1"/>
          </p:cNvSpPr>
          <p:nvPr/>
        </p:nvSpPr>
        <p:spPr bwMode="auto">
          <a:xfrm>
            <a:off x="3754438" y="5222876"/>
            <a:ext cx="36512"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07" name="Oval 32"/>
          <p:cNvSpPr>
            <a:spLocks noChangeArrowheads="1"/>
          </p:cNvSpPr>
          <p:nvPr/>
        </p:nvSpPr>
        <p:spPr bwMode="auto">
          <a:xfrm>
            <a:off x="3933826" y="536733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08" name="Oval 33"/>
          <p:cNvSpPr>
            <a:spLocks noChangeArrowheads="1"/>
          </p:cNvSpPr>
          <p:nvPr/>
        </p:nvSpPr>
        <p:spPr bwMode="auto">
          <a:xfrm>
            <a:off x="4114801" y="5475288"/>
            <a:ext cx="36513"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09" name="Oval 34"/>
          <p:cNvSpPr>
            <a:spLocks noChangeArrowheads="1"/>
          </p:cNvSpPr>
          <p:nvPr/>
        </p:nvSpPr>
        <p:spPr bwMode="auto">
          <a:xfrm>
            <a:off x="4294188" y="5548313"/>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10" name="Oval 35"/>
          <p:cNvSpPr>
            <a:spLocks noChangeArrowheads="1"/>
          </p:cNvSpPr>
          <p:nvPr/>
        </p:nvSpPr>
        <p:spPr bwMode="auto">
          <a:xfrm>
            <a:off x="4473576" y="560070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11" name="Oval 36"/>
          <p:cNvSpPr>
            <a:spLocks noChangeArrowheads="1"/>
          </p:cNvSpPr>
          <p:nvPr/>
        </p:nvSpPr>
        <p:spPr bwMode="auto">
          <a:xfrm>
            <a:off x="4652963" y="5656263"/>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12" name="Oval 37"/>
          <p:cNvSpPr>
            <a:spLocks noChangeArrowheads="1"/>
          </p:cNvSpPr>
          <p:nvPr/>
        </p:nvSpPr>
        <p:spPr bwMode="auto">
          <a:xfrm>
            <a:off x="4832351" y="570865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13" name="Oval 38"/>
          <p:cNvSpPr>
            <a:spLocks noChangeArrowheads="1"/>
          </p:cNvSpPr>
          <p:nvPr/>
        </p:nvSpPr>
        <p:spPr bwMode="auto">
          <a:xfrm>
            <a:off x="5011738" y="5764213"/>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14" name="Oval 39"/>
          <p:cNvSpPr>
            <a:spLocks noChangeArrowheads="1"/>
          </p:cNvSpPr>
          <p:nvPr/>
        </p:nvSpPr>
        <p:spPr bwMode="auto">
          <a:xfrm>
            <a:off x="5191126" y="583565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15" name="Oval 40"/>
          <p:cNvSpPr>
            <a:spLocks noChangeArrowheads="1"/>
          </p:cNvSpPr>
          <p:nvPr/>
        </p:nvSpPr>
        <p:spPr bwMode="auto">
          <a:xfrm>
            <a:off x="7678738" y="4800601"/>
            <a:ext cx="36512"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16" name="Oval 41"/>
          <p:cNvSpPr>
            <a:spLocks noChangeArrowheads="1"/>
          </p:cNvSpPr>
          <p:nvPr/>
        </p:nvSpPr>
        <p:spPr bwMode="auto">
          <a:xfrm>
            <a:off x="7858126" y="473710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17" name="Oval 42"/>
          <p:cNvSpPr>
            <a:spLocks noChangeArrowheads="1"/>
          </p:cNvSpPr>
          <p:nvPr/>
        </p:nvSpPr>
        <p:spPr bwMode="auto">
          <a:xfrm>
            <a:off x="8037513" y="4719638"/>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18" name="Oval 43"/>
          <p:cNvSpPr>
            <a:spLocks noChangeArrowheads="1"/>
          </p:cNvSpPr>
          <p:nvPr/>
        </p:nvSpPr>
        <p:spPr bwMode="auto">
          <a:xfrm>
            <a:off x="8216901" y="475615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19" name="Oval 44"/>
          <p:cNvSpPr>
            <a:spLocks noChangeArrowheads="1"/>
          </p:cNvSpPr>
          <p:nvPr/>
        </p:nvSpPr>
        <p:spPr bwMode="auto">
          <a:xfrm>
            <a:off x="8396288" y="4800601"/>
            <a:ext cx="36512"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20" name="Oval 45"/>
          <p:cNvSpPr>
            <a:spLocks noChangeArrowheads="1"/>
          </p:cNvSpPr>
          <p:nvPr/>
        </p:nvSpPr>
        <p:spPr bwMode="auto">
          <a:xfrm>
            <a:off x="8575676" y="486410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21" name="Oval 46"/>
          <p:cNvSpPr>
            <a:spLocks noChangeArrowheads="1"/>
          </p:cNvSpPr>
          <p:nvPr/>
        </p:nvSpPr>
        <p:spPr bwMode="auto">
          <a:xfrm>
            <a:off x="8755063" y="4935538"/>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22" name="Oval 47"/>
          <p:cNvSpPr>
            <a:spLocks noChangeArrowheads="1"/>
          </p:cNvSpPr>
          <p:nvPr/>
        </p:nvSpPr>
        <p:spPr bwMode="auto">
          <a:xfrm>
            <a:off x="8934451" y="4997451"/>
            <a:ext cx="36513" cy="36513"/>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
        <p:nvSpPr>
          <p:cNvPr id="46123" name="Oval 48"/>
          <p:cNvSpPr>
            <a:spLocks noChangeArrowheads="1"/>
          </p:cNvSpPr>
          <p:nvPr/>
        </p:nvSpPr>
        <p:spPr bwMode="auto">
          <a:xfrm>
            <a:off x="9113838" y="5053013"/>
            <a:ext cx="36512" cy="36512"/>
          </a:xfrm>
          <a:prstGeom prst="ellipse">
            <a:avLst/>
          </a:prstGeom>
          <a:solidFill>
            <a:schemeClr val="bg2"/>
          </a:solidFill>
          <a:ln w="12700" cap="sq">
            <a:solidFill>
              <a:schemeClr val="bg2"/>
            </a:solidFill>
            <a:round/>
            <a:headEnd type="none" w="sm" len="sm"/>
            <a:tailEnd type="none" w="sm" len="sm"/>
          </a:ln>
        </p:spPr>
        <p:txBody>
          <a:bodyPr wrap="none" anchor="ctr"/>
          <a:lstStyle/>
          <a:p>
            <a:pPr eaLnBrk="0" hangingPunct="0"/>
            <a:endParaRPr lang="de-CH">
              <a:solidFill>
                <a:prstClr val="black"/>
              </a:solidFill>
            </a:endParaRPr>
          </a:p>
        </p:txBody>
      </p:sp>
    </p:spTree>
    <p:extLst>
      <p:ext uri="{BB962C8B-B14F-4D97-AF65-F5344CB8AC3E}">
        <p14:creationId xmlns:p14="http://schemas.microsoft.com/office/powerpoint/2010/main" val="25290212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Title 5"/>
          <p:cNvSpPr>
            <a:spLocks noGrp="1"/>
          </p:cNvSpPr>
          <p:nvPr>
            <p:ph type="title"/>
          </p:nvPr>
        </p:nvSpPr>
        <p:spPr>
          <a:xfrm>
            <a:off x="1981200" y="381000"/>
            <a:ext cx="8686800" cy="609600"/>
          </a:xfrm>
        </p:spPr>
        <p:txBody>
          <a:bodyPr>
            <a:normAutofit fontScale="90000"/>
          </a:bodyPr>
          <a:lstStyle/>
          <a:p>
            <a:pPr eaLnBrk="1" hangingPunct="1">
              <a:defRPr/>
            </a:pPr>
            <a:r>
              <a:rPr lang="en-US"/>
              <a:t>What Is A Useful Signature Function?</a:t>
            </a:r>
            <a:endParaRPr lang="de-CH"/>
          </a:p>
        </p:txBody>
      </p:sp>
      <p:sp>
        <p:nvSpPr>
          <p:cNvPr id="47107" name="Content Placeholder 6"/>
          <p:cNvSpPr>
            <a:spLocks noGrp="1"/>
          </p:cNvSpPr>
          <p:nvPr>
            <p:ph idx="1"/>
          </p:nvPr>
        </p:nvSpPr>
        <p:spPr/>
        <p:txBody>
          <a:bodyPr/>
          <a:lstStyle/>
          <a:p>
            <a:pPr eaLnBrk="1" hangingPunct="1"/>
            <a:r>
              <a:rPr lang="en-US" dirty="0"/>
              <a:t>Difference-of-Gaussian = “blob” detector</a:t>
            </a:r>
            <a:endParaRPr lang="de-CH" dirty="0"/>
          </a:p>
        </p:txBody>
      </p:sp>
      <p:sp>
        <p:nvSpPr>
          <p:cNvPr id="34821"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pic>
        <p:nvPicPr>
          <p:cNvPr id="47109" name="Picture 27" descr="c-enhedg-laplap"/>
          <p:cNvPicPr>
            <a:picLocks noChangeAspect="1" noChangeArrowheads="1"/>
          </p:cNvPicPr>
          <p:nvPr/>
        </p:nvPicPr>
        <p:blipFill>
          <a:blip r:embed="rId2" cstate="print"/>
          <a:srcRect t="21783"/>
          <a:stretch>
            <a:fillRect/>
          </a:stretch>
        </p:blipFill>
        <p:spPr bwMode="auto">
          <a:xfrm>
            <a:off x="2627313" y="1822451"/>
            <a:ext cx="1727200" cy="1350963"/>
          </a:xfrm>
          <a:prstGeom prst="rect">
            <a:avLst/>
          </a:prstGeom>
          <a:noFill/>
          <a:ln w="9525">
            <a:noFill/>
            <a:miter lim="800000"/>
            <a:headEnd/>
            <a:tailEnd/>
          </a:ln>
        </p:spPr>
      </p:pic>
      <p:pic>
        <p:nvPicPr>
          <p:cNvPr id="47110" name="Picture 27" descr="c-enhedg-laplap"/>
          <p:cNvPicPr>
            <a:picLocks noChangeAspect="1" noChangeArrowheads="1"/>
          </p:cNvPicPr>
          <p:nvPr/>
        </p:nvPicPr>
        <p:blipFill>
          <a:blip r:embed="rId2" cstate="print"/>
          <a:srcRect t="21783"/>
          <a:stretch>
            <a:fillRect/>
          </a:stretch>
        </p:blipFill>
        <p:spPr bwMode="auto">
          <a:xfrm>
            <a:off x="3105151" y="4232275"/>
            <a:ext cx="771525" cy="604838"/>
          </a:xfrm>
          <a:prstGeom prst="rect">
            <a:avLst/>
          </a:prstGeom>
          <a:noFill/>
          <a:ln w="9525">
            <a:noFill/>
            <a:miter lim="800000"/>
            <a:headEnd/>
            <a:tailEnd/>
          </a:ln>
        </p:spPr>
      </p:pic>
      <p:pic>
        <p:nvPicPr>
          <p:cNvPr id="47111" name="Picture 27" descr="c-enhedg-laplap"/>
          <p:cNvPicPr>
            <a:picLocks noChangeAspect="1" noChangeArrowheads="1"/>
          </p:cNvPicPr>
          <p:nvPr/>
        </p:nvPicPr>
        <p:blipFill>
          <a:blip r:embed="rId3" cstate="print"/>
          <a:srcRect t="21783"/>
          <a:stretch>
            <a:fillRect/>
          </a:stretch>
        </p:blipFill>
        <p:spPr bwMode="auto">
          <a:xfrm>
            <a:off x="3260726" y="5035551"/>
            <a:ext cx="460375" cy="360363"/>
          </a:xfrm>
          <a:prstGeom prst="rect">
            <a:avLst/>
          </a:prstGeom>
          <a:noFill/>
          <a:ln w="9525">
            <a:noFill/>
            <a:miter lim="800000"/>
            <a:headEnd/>
            <a:tailEnd/>
          </a:ln>
        </p:spPr>
      </p:pic>
      <p:pic>
        <p:nvPicPr>
          <p:cNvPr id="47112" name="Picture 27" descr="c-enhedg-laplap"/>
          <p:cNvPicPr>
            <a:picLocks noChangeAspect="1" noChangeArrowheads="1"/>
          </p:cNvPicPr>
          <p:nvPr/>
        </p:nvPicPr>
        <p:blipFill>
          <a:blip r:embed="rId2" cstate="print"/>
          <a:srcRect t="21783"/>
          <a:stretch>
            <a:fillRect/>
          </a:stretch>
        </p:blipFill>
        <p:spPr bwMode="auto">
          <a:xfrm>
            <a:off x="2814638" y="3063876"/>
            <a:ext cx="1352550" cy="1058863"/>
          </a:xfrm>
          <a:prstGeom prst="rect">
            <a:avLst/>
          </a:prstGeom>
          <a:noFill/>
          <a:ln w="9525">
            <a:noFill/>
            <a:miter lim="800000"/>
            <a:headEnd/>
            <a:tailEnd/>
          </a:ln>
        </p:spPr>
      </p:pic>
      <p:cxnSp>
        <p:nvCxnSpPr>
          <p:cNvPr id="18" name="Straight Arrow Connector 17"/>
          <p:cNvCxnSpPr/>
          <p:nvPr/>
        </p:nvCxnSpPr>
        <p:spPr>
          <a:xfrm rot="5400000" flipH="1" flipV="1">
            <a:off x="2809876" y="3684588"/>
            <a:ext cx="3687762" cy="3651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4635501" y="5546725"/>
            <a:ext cx="3833813"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a:off x="5146675" y="5948363"/>
            <a:ext cx="146050" cy="146050"/>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eaLnBrk="0" hangingPunct="0">
              <a:defRPr/>
            </a:pPr>
            <a:endParaRPr lang="de-CH">
              <a:solidFill>
                <a:prstClr val="white"/>
              </a:solidFill>
            </a:endParaRPr>
          </a:p>
        </p:txBody>
      </p:sp>
      <p:sp>
        <p:nvSpPr>
          <p:cNvPr id="26" name="Oval 25"/>
          <p:cNvSpPr/>
          <p:nvPr/>
        </p:nvSpPr>
        <p:spPr>
          <a:xfrm>
            <a:off x="6172200" y="5802313"/>
            <a:ext cx="508000" cy="508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eaLnBrk="0" hangingPunct="0">
              <a:defRPr/>
            </a:pPr>
            <a:endParaRPr lang="de-CH">
              <a:solidFill>
                <a:prstClr val="white"/>
              </a:solidFill>
            </a:endParaRPr>
          </a:p>
        </p:txBody>
      </p:sp>
      <p:sp>
        <p:nvSpPr>
          <p:cNvPr id="27" name="Oval 26"/>
          <p:cNvSpPr/>
          <p:nvPr/>
        </p:nvSpPr>
        <p:spPr>
          <a:xfrm>
            <a:off x="7446964" y="5619751"/>
            <a:ext cx="803275" cy="803275"/>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eaLnBrk="0" hangingPunct="0">
              <a:defRPr/>
            </a:pPr>
            <a:endParaRPr lang="de-CH">
              <a:solidFill>
                <a:prstClr val="white"/>
              </a:solidFill>
            </a:endParaRPr>
          </a:p>
        </p:txBody>
      </p:sp>
      <p:sp>
        <p:nvSpPr>
          <p:cNvPr id="29" name="Freeform 28"/>
          <p:cNvSpPr/>
          <p:nvPr/>
        </p:nvSpPr>
        <p:spPr>
          <a:xfrm>
            <a:off x="3832195" y="3429000"/>
            <a:ext cx="3322683" cy="582982"/>
          </a:xfrm>
          <a:custGeom>
            <a:avLst/>
            <a:gdLst>
              <a:gd name="connsiteX0" fmla="*/ 0 w 2957689"/>
              <a:gd name="connsiteY0" fmla="*/ 551274 h 641585"/>
              <a:gd name="connsiteX1" fmla="*/ 699911 w 2957689"/>
              <a:gd name="connsiteY1" fmla="*/ 551274 h 641585"/>
              <a:gd name="connsiteX2" fmla="*/ 1027289 w 2957689"/>
              <a:gd name="connsiteY2" fmla="*/ 9407 h 641585"/>
              <a:gd name="connsiteX3" fmla="*/ 1241778 w 2957689"/>
              <a:gd name="connsiteY3" fmla="*/ 494830 h 641585"/>
              <a:gd name="connsiteX4" fmla="*/ 2957689 w 2957689"/>
              <a:gd name="connsiteY4" fmla="*/ 483541 h 641585"/>
              <a:gd name="connsiteX0" fmla="*/ 0 w 2957689"/>
              <a:gd name="connsiteY0" fmla="*/ 551274 h 641585"/>
              <a:gd name="connsiteX1" fmla="*/ 699911 w 2957689"/>
              <a:gd name="connsiteY1" fmla="*/ 551274 h 641585"/>
              <a:gd name="connsiteX2" fmla="*/ 1027289 w 2957689"/>
              <a:gd name="connsiteY2" fmla="*/ 9407 h 641585"/>
              <a:gd name="connsiteX3" fmla="*/ 1241778 w 2957689"/>
              <a:gd name="connsiteY3" fmla="*/ 494830 h 641585"/>
              <a:gd name="connsiteX4" fmla="*/ 2957689 w 2957689"/>
              <a:gd name="connsiteY4" fmla="*/ 483541 h 641585"/>
              <a:gd name="connsiteX0" fmla="*/ 0 w 2957689"/>
              <a:gd name="connsiteY0" fmla="*/ 581378 h 671689"/>
              <a:gd name="connsiteX1" fmla="*/ 699911 w 2957689"/>
              <a:gd name="connsiteY1" fmla="*/ 581378 h 671689"/>
              <a:gd name="connsiteX2" fmla="*/ 1027289 w 2957689"/>
              <a:gd name="connsiteY2" fmla="*/ 39511 h 671689"/>
              <a:gd name="connsiteX3" fmla="*/ 1215083 w 2957689"/>
              <a:gd name="connsiteY3" fmla="*/ 344311 h 671689"/>
              <a:gd name="connsiteX4" fmla="*/ 1241778 w 2957689"/>
              <a:gd name="connsiteY4" fmla="*/ 524934 h 671689"/>
              <a:gd name="connsiteX5" fmla="*/ 2957689 w 2957689"/>
              <a:gd name="connsiteY5" fmla="*/ 513645 h 671689"/>
              <a:gd name="connsiteX0" fmla="*/ 0 w 2957689"/>
              <a:gd name="connsiteY0" fmla="*/ 581378 h 671689"/>
              <a:gd name="connsiteX1" fmla="*/ 699911 w 2957689"/>
              <a:gd name="connsiteY1" fmla="*/ 581378 h 671689"/>
              <a:gd name="connsiteX2" fmla="*/ 1027289 w 2957689"/>
              <a:gd name="connsiteY2" fmla="*/ 39511 h 671689"/>
              <a:gd name="connsiteX3" fmla="*/ 1215083 w 2957689"/>
              <a:gd name="connsiteY3" fmla="*/ 344311 h 671689"/>
              <a:gd name="connsiteX4" fmla="*/ 1578270 w 2957689"/>
              <a:gd name="connsiteY4" fmla="*/ 524934 h 671689"/>
              <a:gd name="connsiteX5" fmla="*/ 2957689 w 2957689"/>
              <a:gd name="connsiteY5" fmla="*/ 513645 h 671689"/>
              <a:gd name="connsiteX0" fmla="*/ 0 w 2957689"/>
              <a:gd name="connsiteY0" fmla="*/ 557573 h 647884"/>
              <a:gd name="connsiteX1" fmla="*/ 699911 w 2957689"/>
              <a:gd name="connsiteY1" fmla="*/ 557573 h 647884"/>
              <a:gd name="connsiteX2" fmla="*/ 1027289 w 2957689"/>
              <a:gd name="connsiteY2" fmla="*/ 15706 h 647884"/>
              <a:gd name="connsiteX3" fmla="*/ 1215083 w 2957689"/>
              <a:gd name="connsiteY3" fmla="*/ 463336 h 647884"/>
              <a:gd name="connsiteX4" fmla="*/ 1578270 w 2957689"/>
              <a:gd name="connsiteY4" fmla="*/ 501129 h 647884"/>
              <a:gd name="connsiteX5" fmla="*/ 2957689 w 2957689"/>
              <a:gd name="connsiteY5" fmla="*/ 489840 h 647884"/>
              <a:gd name="connsiteX0" fmla="*/ 0 w 2957689"/>
              <a:gd name="connsiteY0" fmla="*/ 557573 h 647884"/>
              <a:gd name="connsiteX1" fmla="*/ 699911 w 2957689"/>
              <a:gd name="connsiteY1" fmla="*/ 557573 h 647884"/>
              <a:gd name="connsiteX2" fmla="*/ 1027289 w 2957689"/>
              <a:gd name="connsiteY2" fmla="*/ 15706 h 647884"/>
              <a:gd name="connsiteX3" fmla="*/ 1215083 w 2957689"/>
              <a:gd name="connsiteY3" fmla="*/ 463336 h 647884"/>
              <a:gd name="connsiteX4" fmla="*/ 1578270 w 2957689"/>
              <a:gd name="connsiteY4" fmla="*/ 501129 h 647884"/>
              <a:gd name="connsiteX5" fmla="*/ 2957689 w 2957689"/>
              <a:gd name="connsiteY5" fmla="*/ 489840 h 647884"/>
              <a:gd name="connsiteX0" fmla="*/ 0 w 2957689"/>
              <a:gd name="connsiteY0" fmla="*/ 557573 h 647884"/>
              <a:gd name="connsiteX1" fmla="*/ 699911 w 2957689"/>
              <a:gd name="connsiteY1" fmla="*/ 557573 h 647884"/>
              <a:gd name="connsiteX2" fmla="*/ 1027289 w 2957689"/>
              <a:gd name="connsiteY2" fmla="*/ 15706 h 647884"/>
              <a:gd name="connsiteX3" fmla="*/ 1215083 w 2957689"/>
              <a:gd name="connsiteY3" fmla="*/ 463336 h 647884"/>
              <a:gd name="connsiteX4" fmla="*/ 1578270 w 2957689"/>
              <a:gd name="connsiteY4" fmla="*/ 501129 h 647884"/>
              <a:gd name="connsiteX5" fmla="*/ 2957689 w 2957689"/>
              <a:gd name="connsiteY5" fmla="*/ 489840 h 647884"/>
              <a:gd name="connsiteX0" fmla="*/ 0 w 2957689"/>
              <a:gd name="connsiteY0" fmla="*/ 557573 h 602728"/>
              <a:gd name="connsiteX1" fmla="*/ 699911 w 2957689"/>
              <a:gd name="connsiteY1" fmla="*/ 557573 h 602728"/>
              <a:gd name="connsiteX2" fmla="*/ 1027289 w 2957689"/>
              <a:gd name="connsiteY2" fmla="*/ 15706 h 602728"/>
              <a:gd name="connsiteX3" fmla="*/ 1215083 w 2957689"/>
              <a:gd name="connsiteY3" fmla="*/ 463336 h 602728"/>
              <a:gd name="connsiteX4" fmla="*/ 1578270 w 2957689"/>
              <a:gd name="connsiteY4" fmla="*/ 501129 h 602728"/>
              <a:gd name="connsiteX5" fmla="*/ 2957689 w 2957689"/>
              <a:gd name="connsiteY5" fmla="*/ 489840 h 602728"/>
              <a:gd name="connsiteX0" fmla="*/ 0 w 2957689"/>
              <a:gd name="connsiteY0" fmla="*/ 557573 h 597980"/>
              <a:gd name="connsiteX1" fmla="*/ 699911 w 2957689"/>
              <a:gd name="connsiteY1" fmla="*/ 557573 h 597980"/>
              <a:gd name="connsiteX2" fmla="*/ 1027289 w 2957689"/>
              <a:gd name="connsiteY2" fmla="*/ 15706 h 597980"/>
              <a:gd name="connsiteX3" fmla="*/ 1215083 w 2957689"/>
              <a:gd name="connsiteY3" fmla="*/ 463336 h 597980"/>
              <a:gd name="connsiteX4" fmla="*/ 1578270 w 2957689"/>
              <a:gd name="connsiteY4" fmla="*/ 501129 h 597980"/>
              <a:gd name="connsiteX5" fmla="*/ 2957689 w 2957689"/>
              <a:gd name="connsiteY5" fmla="*/ 489840 h 597980"/>
              <a:gd name="connsiteX0" fmla="*/ 0 w 2957689"/>
              <a:gd name="connsiteY0" fmla="*/ 557573 h 597980"/>
              <a:gd name="connsiteX1" fmla="*/ 699911 w 2957689"/>
              <a:gd name="connsiteY1" fmla="*/ 557573 h 597980"/>
              <a:gd name="connsiteX2" fmla="*/ 1027289 w 2957689"/>
              <a:gd name="connsiteY2" fmla="*/ 15706 h 597980"/>
              <a:gd name="connsiteX3" fmla="*/ 1215083 w 2957689"/>
              <a:gd name="connsiteY3" fmla="*/ 463336 h 597980"/>
              <a:gd name="connsiteX4" fmla="*/ 1578270 w 2957689"/>
              <a:gd name="connsiteY4" fmla="*/ 501129 h 597980"/>
              <a:gd name="connsiteX5" fmla="*/ 2957689 w 2957689"/>
              <a:gd name="connsiteY5" fmla="*/ 489840 h 597980"/>
              <a:gd name="connsiteX0" fmla="*/ 0 w 2957689"/>
              <a:gd name="connsiteY0" fmla="*/ 557573 h 597980"/>
              <a:gd name="connsiteX1" fmla="*/ 699911 w 2957689"/>
              <a:gd name="connsiteY1" fmla="*/ 557573 h 597980"/>
              <a:gd name="connsiteX2" fmla="*/ 1027289 w 2957689"/>
              <a:gd name="connsiteY2" fmla="*/ 15706 h 597980"/>
              <a:gd name="connsiteX3" fmla="*/ 1215083 w 2957689"/>
              <a:gd name="connsiteY3" fmla="*/ 463336 h 597980"/>
              <a:gd name="connsiteX4" fmla="*/ 1578270 w 2957689"/>
              <a:gd name="connsiteY4" fmla="*/ 501129 h 597980"/>
              <a:gd name="connsiteX5" fmla="*/ 2957689 w 2957689"/>
              <a:gd name="connsiteY5" fmla="*/ 489840 h 597980"/>
              <a:gd name="connsiteX0" fmla="*/ 0 w 2957689"/>
              <a:gd name="connsiteY0" fmla="*/ 557573 h 597980"/>
              <a:gd name="connsiteX1" fmla="*/ 699911 w 2957689"/>
              <a:gd name="connsiteY1" fmla="*/ 557573 h 597980"/>
              <a:gd name="connsiteX2" fmla="*/ 1027289 w 2957689"/>
              <a:gd name="connsiteY2" fmla="*/ 15706 h 597980"/>
              <a:gd name="connsiteX3" fmla="*/ 1215083 w 2957689"/>
              <a:gd name="connsiteY3" fmla="*/ 463336 h 597980"/>
              <a:gd name="connsiteX4" fmla="*/ 1578270 w 2957689"/>
              <a:gd name="connsiteY4" fmla="*/ 501129 h 597980"/>
              <a:gd name="connsiteX5" fmla="*/ 2957689 w 2957689"/>
              <a:gd name="connsiteY5" fmla="*/ 489840 h 597980"/>
              <a:gd name="connsiteX0" fmla="*/ 0 w 2957689"/>
              <a:gd name="connsiteY0" fmla="*/ 549966 h 598559"/>
              <a:gd name="connsiteX1" fmla="*/ 699911 w 2957689"/>
              <a:gd name="connsiteY1" fmla="*/ 549966 h 598559"/>
              <a:gd name="connsiteX2" fmla="*/ 1027289 w 2957689"/>
              <a:gd name="connsiteY2" fmla="*/ 8099 h 598559"/>
              <a:gd name="connsiteX3" fmla="*/ 1215083 w 2957689"/>
              <a:gd name="connsiteY3" fmla="*/ 598559 h 598559"/>
              <a:gd name="connsiteX4" fmla="*/ 1578270 w 2957689"/>
              <a:gd name="connsiteY4" fmla="*/ 493522 h 598559"/>
              <a:gd name="connsiteX5" fmla="*/ 2957689 w 2957689"/>
              <a:gd name="connsiteY5" fmla="*/ 482233 h 598559"/>
              <a:gd name="connsiteX0" fmla="*/ 0 w 2957689"/>
              <a:gd name="connsiteY0" fmla="*/ 549966 h 598559"/>
              <a:gd name="connsiteX1" fmla="*/ 699911 w 2957689"/>
              <a:gd name="connsiteY1" fmla="*/ 549966 h 598559"/>
              <a:gd name="connsiteX2" fmla="*/ 1027289 w 2957689"/>
              <a:gd name="connsiteY2" fmla="*/ 8099 h 598559"/>
              <a:gd name="connsiteX3" fmla="*/ 1215083 w 2957689"/>
              <a:gd name="connsiteY3" fmla="*/ 598559 h 598559"/>
              <a:gd name="connsiteX4" fmla="*/ 1578270 w 2957689"/>
              <a:gd name="connsiteY4" fmla="*/ 493522 h 598559"/>
              <a:gd name="connsiteX5" fmla="*/ 2957689 w 2957689"/>
              <a:gd name="connsiteY5" fmla="*/ 482233 h 598559"/>
              <a:gd name="connsiteX0" fmla="*/ 0 w 2957689"/>
              <a:gd name="connsiteY0" fmla="*/ 549966 h 696396"/>
              <a:gd name="connsiteX1" fmla="*/ 699911 w 2957689"/>
              <a:gd name="connsiteY1" fmla="*/ 549966 h 696396"/>
              <a:gd name="connsiteX2" fmla="*/ 1027289 w 2957689"/>
              <a:gd name="connsiteY2" fmla="*/ 8099 h 696396"/>
              <a:gd name="connsiteX3" fmla="*/ 1215083 w 2957689"/>
              <a:gd name="connsiteY3" fmla="*/ 598559 h 696396"/>
              <a:gd name="connsiteX4" fmla="*/ 1230489 w 2957689"/>
              <a:gd name="connsiteY4" fmla="*/ 595121 h 696396"/>
              <a:gd name="connsiteX5" fmla="*/ 1578270 w 2957689"/>
              <a:gd name="connsiteY5" fmla="*/ 493522 h 696396"/>
              <a:gd name="connsiteX6" fmla="*/ 2957689 w 2957689"/>
              <a:gd name="connsiteY6" fmla="*/ 482233 h 696396"/>
              <a:gd name="connsiteX0" fmla="*/ 0 w 2957689"/>
              <a:gd name="connsiteY0" fmla="*/ 549966 h 696396"/>
              <a:gd name="connsiteX1" fmla="*/ 699911 w 2957689"/>
              <a:gd name="connsiteY1" fmla="*/ 549966 h 696396"/>
              <a:gd name="connsiteX2" fmla="*/ 1027289 w 2957689"/>
              <a:gd name="connsiteY2" fmla="*/ 8099 h 696396"/>
              <a:gd name="connsiteX3" fmla="*/ 1215083 w 2957689"/>
              <a:gd name="connsiteY3" fmla="*/ 598559 h 696396"/>
              <a:gd name="connsiteX4" fmla="*/ 1230489 w 2957689"/>
              <a:gd name="connsiteY4" fmla="*/ 595121 h 696396"/>
              <a:gd name="connsiteX5" fmla="*/ 1578270 w 2957689"/>
              <a:gd name="connsiteY5" fmla="*/ 493522 h 696396"/>
              <a:gd name="connsiteX6" fmla="*/ 2957689 w 2957689"/>
              <a:gd name="connsiteY6" fmla="*/ 482233 h 696396"/>
              <a:gd name="connsiteX0" fmla="*/ 0 w 2957689"/>
              <a:gd name="connsiteY0" fmla="*/ 549966 h 696396"/>
              <a:gd name="connsiteX1" fmla="*/ 699911 w 2957689"/>
              <a:gd name="connsiteY1" fmla="*/ 549966 h 696396"/>
              <a:gd name="connsiteX2" fmla="*/ 1027289 w 2957689"/>
              <a:gd name="connsiteY2" fmla="*/ 8099 h 696396"/>
              <a:gd name="connsiteX3" fmla="*/ 1215083 w 2957689"/>
              <a:gd name="connsiteY3" fmla="*/ 598559 h 696396"/>
              <a:gd name="connsiteX4" fmla="*/ 1230489 w 2957689"/>
              <a:gd name="connsiteY4" fmla="*/ 595121 h 696396"/>
              <a:gd name="connsiteX5" fmla="*/ 1578270 w 2957689"/>
              <a:gd name="connsiteY5" fmla="*/ 493522 h 696396"/>
              <a:gd name="connsiteX6" fmla="*/ 2957689 w 2957689"/>
              <a:gd name="connsiteY6" fmla="*/ 482233 h 696396"/>
              <a:gd name="connsiteX0" fmla="*/ 0 w 2957689"/>
              <a:gd name="connsiteY0" fmla="*/ 615301 h 676133"/>
              <a:gd name="connsiteX1" fmla="*/ 699911 w 2957689"/>
              <a:gd name="connsiteY1" fmla="*/ 615301 h 676133"/>
              <a:gd name="connsiteX2" fmla="*/ 1027289 w 2957689"/>
              <a:gd name="connsiteY2" fmla="*/ 73434 h 676133"/>
              <a:gd name="connsiteX3" fmla="*/ 1215083 w 2957689"/>
              <a:gd name="connsiteY3" fmla="*/ 663894 h 676133"/>
              <a:gd name="connsiteX4" fmla="*/ 1457442 w 2957689"/>
              <a:gd name="connsiteY4" fmla="*/ 0 h 676133"/>
              <a:gd name="connsiteX5" fmla="*/ 1578270 w 2957689"/>
              <a:gd name="connsiteY5" fmla="*/ 558857 h 676133"/>
              <a:gd name="connsiteX6" fmla="*/ 2957689 w 2957689"/>
              <a:gd name="connsiteY6" fmla="*/ 547568 h 676133"/>
              <a:gd name="connsiteX0" fmla="*/ 0 w 2957689"/>
              <a:gd name="connsiteY0" fmla="*/ 696205 h 736612"/>
              <a:gd name="connsiteX1" fmla="*/ 699911 w 2957689"/>
              <a:gd name="connsiteY1" fmla="*/ 696205 h 736612"/>
              <a:gd name="connsiteX2" fmla="*/ 1027289 w 2957689"/>
              <a:gd name="connsiteY2" fmla="*/ 154338 h 736612"/>
              <a:gd name="connsiteX3" fmla="*/ 1457442 w 2957689"/>
              <a:gd name="connsiteY3" fmla="*/ 80904 h 736612"/>
              <a:gd name="connsiteX4" fmla="*/ 1578270 w 2957689"/>
              <a:gd name="connsiteY4" fmla="*/ 639761 h 736612"/>
              <a:gd name="connsiteX5" fmla="*/ 2957689 w 2957689"/>
              <a:gd name="connsiteY5" fmla="*/ 628472 h 736612"/>
              <a:gd name="connsiteX0" fmla="*/ 0 w 2957689"/>
              <a:gd name="connsiteY0" fmla="*/ 548319 h 667934"/>
              <a:gd name="connsiteX1" fmla="*/ 699911 w 2957689"/>
              <a:gd name="connsiteY1" fmla="*/ 548319 h 667934"/>
              <a:gd name="connsiteX2" fmla="*/ 1027289 w 2957689"/>
              <a:gd name="connsiteY2" fmla="*/ 6452 h 667934"/>
              <a:gd name="connsiteX3" fmla="*/ 1282752 w 2957689"/>
              <a:gd name="connsiteY3" fmla="*/ 587030 h 667934"/>
              <a:gd name="connsiteX4" fmla="*/ 1578270 w 2957689"/>
              <a:gd name="connsiteY4" fmla="*/ 491875 h 667934"/>
              <a:gd name="connsiteX5" fmla="*/ 2957689 w 2957689"/>
              <a:gd name="connsiteY5" fmla="*/ 480586 h 667934"/>
              <a:gd name="connsiteX0" fmla="*/ 0 w 2957689"/>
              <a:gd name="connsiteY0" fmla="*/ 548319 h 667934"/>
              <a:gd name="connsiteX1" fmla="*/ 699911 w 2957689"/>
              <a:gd name="connsiteY1" fmla="*/ 548319 h 667934"/>
              <a:gd name="connsiteX2" fmla="*/ 1027289 w 2957689"/>
              <a:gd name="connsiteY2" fmla="*/ 6452 h 667934"/>
              <a:gd name="connsiteX3" fmla="*/ 1282752 w 2957689"/>
              <a:gd name="connsiteY3" fmla="*/ 587030 h 667934"/>
              <a:gd name="connsiteX4" fmla="*/ 1578270 w 2957689"/>
              <a:gd name="connsiteY4" fmla="*/ 491875 h 667934"/>
              <a:gd name="connsiteX5" fmla="*/ 2957689 w 2957689"/>
              <a:gd name="connsiteY5" fmla="*/ 480586 h 667934"/>
              <a:gd name="connsiteX0" fmla="*/ 0 w 2957689"/>
              <a:gd name="connsiteY0" fmla="*/ 548319 h 667934"/>
              <a:gd name="connsiteX1" fmla="*/ 699911 w 2957689"/>
              <a:gd name="connsiteY1" fmla="*/ 548319 h 667934"/>
              <a:gd name="connsiteX2" fmla="*/ 1027289 w 2957689"/>
              <a:gd name="connsiteY2" fmla="*/ 6452 h 667934"/>
              <a:gd name="connsiteX3" fmla="*/ 1282752 w 2957689"/>
              <a:gd name="connsiteY3" fmla="*/ 587030 h 667934"/>
              <a:gd name="connsiteX4" fmla="*/ 1578270 w 2957689"/>
              <a:gd name="connsiteY4" fmla="*/ 491875 h 667934"/>
              <a:gd name="connsiteX5" fmla="*/ 2957689 w 2957689"/>
              <a:gd name="connsiteY5" fmla="*/ 480586 h 667934"/>
              <a:gd name="connsiteX0" fmla="*/ 0 w 2957689"/>
              <a:gd name="connsiteY0" fmla="*/ 548319 h 602151"/>
              <a:gd name="connsiteX1" fmla="*/ 699911 w 2957689"/>
              <a:gd name="connsiteY1" fmla="*/ 548319 h 602151"/>
              <a:gd name="connsiteX2" fmla="*/ 1027289 w 2957689"/>
              <a:gd name="connsiteY2" fmla="*/ 6452 h 602151"/>
              <a:gd name="connsiteX3" fmla="*/ 1282752 w 2957689"/>
              <a:gd name="connsiteY3" fmla="*/ 587030 h 602151"/>
              <a:gd name="connsiteX4" fmla="*/ 1578270 w 2957689"/>
              <a:gd name="connsiteY4" fmla="*/ 491875 h 602151"/>
              <a:gd name="connsiteX5" fmla="*/ 2957689 w 2957689"/>
              <a:gd name="connsiteY5" fmla="*/ 480586 h 602151"/>
              <a:gd name="connsiteX0" fmla="*/ 0 w 2957689"/>
              <a:gd name="connsiteY0" fmla="*/ 548319 h 588726"/>
              <a:gd name="connsiteX1" fmla="*/ 699911 w 2957689"/>
              <a:gd name="connsiteY1" fmla="*/ 548319 h 588726"/>
              <a:gd name="connsiteX2" fmla="*/ 1027289 w 2957689"/>
              <a:gd name="connsiteY2" fmla="*/ 6452 h 588726"/>
              <a:gd name="connsiteX3" fmla="*/ 1282752 w 2957689"/>
              <a:gd name="connsiteY3" fmla="*/ 587030 h 588726"/>
              <a:gd name="connsiteX4" fmla="*/ 1578270 w 2957689"/>
              <a:gd name="connsiteY4" fmla="*/ 491875 h 588726"/>
              <a:gd name="connsiteX5" fmla="*/ 2957689 w 2957689"/>
              <a:gd name="connsiteY5" fmla="*/ 480586 h 588726"/>
              <a:gd name="connsiteX0" fmla="*/ 0 w 2957689"/>
              <a:gd name="connsiteY0" fmla="*/ 548319 h 588726"/>
              <a:gd name="connsiteX1" fmla="*/ 699911 w 2957689"/>
              <a:gd name="connsiteY1" fmla="*/ 548319 h 588726"/>
              <a:gd name="connsiteX2" fmla="*/ 1027289 w 2957689"/>
              <a:gd name="connsiteY2" fmla="*/ 6452 h 588726"/>
              <a:gd name="connsiteX3" fmla="*/ 1282752 w 2957689"/>
              <a:gd name="connsiteY3" fmla="*/ 587030 h 588726"/>
              <a:gd name="connsiteX4" fmla="*/ 1578270 w 2957689"/>
              <a:gd name="connsiteY4" fmla="*/ 491875 h 588726"/>
              <a:gd name="connsiteX5" fmla="*/ 2062988 w 2957689"/>
              <a:gd name="connsiteY5" fmla="*/ 490855 h 588726"/>
              <a:gd name="connsiteX6" fmla="*/ 2957689 w 2957689"/>
              <a:gd name="connsiteY6" fmla="*/ 480586 h 588726"/>
              <a:gd name="connsiteX0" fmla="*/ 0 w 2957689"/>
              <a:gd name="connsiteY0" fmla="*/ 548319 h 588726"/>
              <a:gd name="connsiteX1" fmla="*/ 699911 w 2957689"/>
              <a:gd name="connsiteY1" fmla="*/ 548319 h 588726"/>
              <a:gd name="connsiteX2" fmla="*/ 1027289 w 2957689"/>
              <a:gd name="connsiteY2" fmla="*/ 6452 h 588726"/>
              <a:gd name="connsiteX3" fmla="*/ 1282752 w 2957689"/>
              <a:gd name="connsiteY3" fmla="*/ 587030 h 588726"/>
              <a:gd name="connsiteX4" fmla="*/ 1578270 w 2957689"/>
              <a:gd name="connsiteY4" fmla="*/ 491875 h 588726"/>
              <a:gd name="connsiteX5" fmla="*/ 2957689 w 2957689"/>
              <a:gd name="connsiteY5" fmla="*/ 480586 h 588726"/>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480586 h 666052"/>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480586 h 666052"/>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480586 h 666052"/>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480586 h 666052"/>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623416 h 666052"/>
              <a:gd name="connsiteX0" fmla="*/ 0 w 2957689"/>
              <a:gd name="connsiteY0" fmla="*/ 960932 h 1078665"/>
              <a:gd name="connsiteX1" fmla="*/ 699911 w 2957689"/>
              <a:gd name="connsiteY1" fmla="*/ 960932 h 1078665"/>
              <a:gd name="connsiteX2" fmla="*/ 1027289 w 2957689"/>
              <a:gd name="connsiteY2" fmla="*/ 419065 h 1078665"/>
              <a:gd name="connsiteX3" fmla="*/ 1282752 w 2957689"/>
              <a:gd name="connsiteY3" fmla="*/ 999643 h 1078665"/>
              <a:gd name="connsiteX4" fmla="*/ 2957689 w 2957689"/>
              <a:gd name="connsiteY4" fmla="*/ 10443 h 1078665"/>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580459 h 666052"/>
              <a:gd name="connsiteX0" fmla="*/ 0 w 2957689"/>
              <a:gd name="connsiteY0" fmla="*/ 739162 h 779569"/>
              <a:gd name="connsiteX1" fmla="*/ 699911 w 2957689"/>
              <a:gd name="connsiteY1" fmla="*/ 739162 h 779569"/>
              <a:gd name="connsiteX2" fmla="*/ 1027289 w 2957689"/>
              <a:gd name="connsiteY2" fmla="*/ 197295 h 779569"/>
              <a:gd name="connsiteX3" fmla="*/ 1282752 w 2957689"/>
              <a:gd name="connsiteY3" fmla="*/ 80904 h 779569"/>
              <a:gd name="connsiteX4" fmla="*/ 2957689 w 2957689"/>
              <a:gd name="connsiteY4" fmla="*/ 771302 h 779569"/>
              <a:gd name="connsiteX0" fmla="*/ 0 w 2957689"/>
              <a:gd name="connsiteY0" fmla="*/ 542575 h 617351"/>
              <a:gd name="connsiteX1" fmla="*/ 699911 w 2957689"/>
              <a:gd name="connsiteY1" fmla="*/ 542575 h 617351"/>
              <a:gd name="connsiteX2" fmla="*/ 1027289 w 2957689"/>
              <a:gd name="connsiteY2" fmla="*/ 708 h 617351"/>
              <a:gd name="connsiteX3" fmla="*/ 1282752 w 2957689"/>
              <a:gd name="connsiteY3" fmla="*/ 538329 h 617351"/>
              <a:gd name="connsiteX4" fmla="*/ 2957689 w 2957689"/>
              <a:gd name="connsiteY4" fmla="*/ 574715 h 617351"/>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574715 h 582982"/>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574715 h 582982"/>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206363 h 582982"/>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531758 h 582982"/>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531758 h 582982"/>
              <a:gd name="connsiteX0" fmla="*/ 0 w 2957689"/>
              <a:gd name="connsiteY0" fmla="*/ 542575 h 582982"/>
              <a:gd name="connsiteX1" fmla="*/ 699911 w 2957689"/>
              <a:gd name="connsiteY1" fmla="*/ 542575 h 582982"/>
              <a:gd name="connsiteX2" fmla="*/ 1027289 w 2957689"/>
              <a:gd name="connsiteY2" fmla="*/ 708 h 582982"/>
              <a:gd name="connsiteX3" fmla="*/ 2524841 w 2957689"/>
              <a:gd name="connsiteY3" fmla="*/ 538329 h 582982"/>
              <a:gd name="connsiteX4" fmla="*/ 2957689 w 2957689"/>
              <a:gd name="connsiteY4" fmla="*/ 531758 h 582982"/>
              <a:gd name="connsiteX0" fmla="*/ 0 w 2957689"/>
              <a:gd name="connsiteY0" fmla="*/ 542575 h 582982"/>
              <a:gd name="connsiteX1" fmla="*/ 699911 w 2957689"/>
              <a:gd name="connsiteY1" fmla="*/ 542575 h 582982"/>
              <a:gd name="connsiteX2" fmla="*/ 2139370 w 2957689"/>
              <a:gd name="connsiteY2" fmla="*/ 708 h 582982"/>
              <a:gd name="connsiteX3" fmla="*/ 2524841 w 2957689"/>
              <a:gd name="connsiteY3" fmla="*/ 538329 h 582982"/>
              <a:gd name="connsiteX4" fmla="*/ 2957689 w 2957689"/>
              <a:gd name="connsiteY4" fmla="*/ 531758 h 582982"/>
              <a:gd name="connsiteX0" fmla="*/ 0 w 2957689"/>
              <a:gd name="connsiteY0" fmla="*/ 542575 h 582982"/>
              <a:gd name="connsiteX1" fmla="*/ 1974502 w 2957689"/>
              <a:gd name="connsiteY1" fmla="*/ 542575 h 582982"/>
              <a:gd name="connsiteX2" fmla="*/ 2139370 w 2957689"/>
              <a:gd name="connsiteY2" fmla="*/ 708 h 582982"/>
              <a:gd name="connsiteX3" fmla="*/ 2524841 w 2957689"/>
              <a:gd name="connsiteY3" fmla="*/ 538329 h 582982"/>
              <a:gd name="connsiteX4" fmla="*/ 2957689 w 2957689"/>
              <a:gd name="connsiteY4" fmla="*/ 531758 h 582982"/>
              <a:gd name="connsiteX0" fmla="*/ 0 w 2957689"/>
              <a:gd name="connsiteY0" fmla="*/ 542575 h 582982"/>
              <a:gd name="connsiteX1" fmla="*/ 1974502 w 2957689"/>
              <a:gd name="connsiteY1" fmla="*/ 542575 h 582982"/>
              <a:gd name="connsiteX2" fmla="*/ 2276388 w 2957689"/>
              <a:gd name="connsiteY2" fmla="*/ 708 h 582982"/>
              <a:gd name="connsiteX3" fmla="*/ 2524841 w 2957689"/>
              <a:gd name="connsiteY3" fmla="*/ 538329 h 582982"/>
              <a:gd name="connsiteX4" fmla="*/ 2957689 w 2957689"/>
              <a:gd name="connsiteY4" fmla="*/ 531758 h 582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7689" h="582982">
                <a:moveTo>
                  <a:pt x="0" y="542575"/>
                </a:moveTo>
                <a:lnTo>
                  <a:pt x="1974502" y="542575"/>
                </a:lnTo>
                <a:cubicBezTo>
                  <a:pt x="2156302" y="582982"/>
                  <a:pt x="2184665" y="1416"/>
                  <a:pt x="2276388" y="708"/>
                </a:cubicBezTo>
                <a:cubicBezTo>
                  <a:pt x="2368111" y="0"/>
                  <a:pt x="2433011" y="457425"/>
                  <a:pt x="2524841" y="538329"/>
                </a:cubicBezTo>
                <a:lnTo>
                  <a:pt x="2957689" y="531758"/>
                </a:lnTo>
              </a:path>
            </a:pathLst>
          </a:custGeom>
          <a:ln w="25400">
            <a:solidFill>
              <a:srgbClr val="FF0000"/>
            </a:solidFill>
          </a:ln>
          <a:scene3d>
            <a:camera prst="orthographicFront">
              <a:rot lat="0" lon="0" rev="1620000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eaLnBrk="0" hangingPunct="0">
              <a:defRPr/>
            </a:pPr>
            <a:endParaRPr lang="de-CH">
              <a:solidFill>
                <a:prstClr val="black"/>
              </a:solidFill>
            </a:endParaRPr>
          </a:p>
        </p:txBody>
      </p:sp>
      <p:sp>
        <p:nvSpPr>
          <p:cNvPr id="34" name="Freeform 33"/>
          <p:cNvSpPr/>
          <p:nvPr/>
        </p:nvSpPr>
        <p:spPr>
          <a:xfrm>
            <a:off x="5030776" y="3429000"/>
            <a:ext cx="3322683" cy="582982"/>
          </a:xfrm>
          <a:custGeom>
            <a:avLst/>
            <a:gdLst>
              <a:gd name="connsiteX0" fmla="*/ 0 w 2957689"/>
              <a:gd name="connsiteY0" fmla="*/ 551274 h 641585"/>
              <a:gd name="connsiteX1" fmla="*/ 699911 w 2957689"/>
              <a:gd name="connsiteY1" fmla="*/ 551274 h 641585"/>
              <a:gd name="connsiteX2" fmla="*/ 1027289 w 2957689"/>
              <a:gd name="connsiteY2" fmla="*/ 9407 h 641585"/>
              <a:gd name="connsiteX3" fmla="*/ 1241778 w 2957689"/>
              <a:gd name="connsiteY3" fmla="*/ 494830 h 641585"/>
              <a:gd name="connsiteX4" fmla="*/ 2957689 w 2957689"/>
              <a:gd name="connsiteY4" fmla="*/ 483541 h 641585"/>
              <a:gd name="connsiteX0" fmla="*/ 0 w 2957689"/>
              <a:gd name="connsiteY0" fmla="*/ 551274 h 641585"/>
              <a:gd name="connsiteX1" fmla="*/ 699911 w 2957689"/>
              <a:gd name="connsiteY1" fmla="*/ 551274 h 641585"/>
              <a:gd name="connsiteX2" fmla="*/ 1027289 w 2957689"/>
              <a:gd name="connsiteY2" fmla="*/ 9407 h 641585"/>
              <a:gd name="connsiteX3" fmla="*/ 1241778 w 2957689"/>
              <a:gd name="connsiteY3" fmla="*/ 494830 h 641585"/>
              <a:gd name="connsiteX4" fmla="*/ 2957689 w 2957689"/>
              <a:gd name="connsiteY4" fmla="*/ 483541 h 641585"/>
              <a:gd name="connsiteX0" fmla="*/ 0 w 2957689"/>
              <a:gd name="connsiteY0" fmla="*/ 581378 h 671689"/>
              <a:gd name="connsiteX1" fmla="*/ 699911 w 2957689"/>
              <a:gd name="connsiteY1" fmla="*/ 581378 h 671689"/>
              <a:gd name="connsiteX2" fmla="*/ 1027289 w 2957689"/>
              <a:gd name="connsiteY2" fmla="*/ 39511 h 671689"/>
              <a:gd name="connsiteX3" fmla="*/ 1215083 w 2957689"/>
              <a:gd name="connsiteY3" fmla="*/ 344311 h 671689"/>
              <a:gd name="connsiteX4" fmla="*/ 1241778 w 2957689"/>
              <a:gd name="connsiteY4" fmla="*/ 524934 h 671689"/>
              <a:gd name="connsiteX5" fmla="*/ 2957689 w 2957689"/>
              <a:gd name="connsiteY5" fmla="*/ 513645 h 671689"/>
              <a:gd name="connsiteX0" fmla="*/ 0 w 2957689"/>
              <a:gd name="connsiteY0" fmla="*/ 581378 h 671689"/>
              <a:gd name="connsiteX1" fmla="*/ 699911 w 2957689"/>
              <a:gd name="connsiteY1" fmla="*/ 581378 h 671689"/>
              <a:gd name="connsiteX2" fmla="*/ 1027289 w 2957689"/>
              <a:gd name="connsiteY2" fmla="*/ 39511 h 671689"/>
              <a:gd name="connsiteX3" fmla="*/ 1215083 w 2957689"/>
              <a:gd name="connsiteY3" fmla="*/ 344311 h 671689"/>
              <a:gd name="connsiteX4" fmla="*/ 1578270 w 2957689"/>
              <a:gd name="connsiteY4" fmla="*/ 524934 h 671689"/>
              <a:gd name="connsiteX5" fmla="*/ 2957689 w 2957689"/>
              <a:gd name="connsiteY5" fmla="*/ 513645 h 671689"/>
              <a:gd name="connsiteX0" fmla="*/ 0 w 2957689"/>
              <a:gd name="connsiteY0" fmla="*/ 557573 h 647884"/>
              <a:gd name="connsiteX1" fmla="*/ 699911 w 2957689"/>
              <a:gd name="connsiteY1" fmla="*/ 557573 h 647884"/>
              <a:gd name="connsiteX2" fmla="*/ 1027289 w 2957689"/>
              <a:gd name="connsiteY2" fmla="*/ 15706 h 647884"/>
              <a:gd name="connsiteX3" fmla="*/ 1215083 w 2957689"/>
              <a:gd name="connsiteY3" fmla="*/ 463336 h 647884"/>
              <a:gd name="connsiteX4" fmla="*/ 1578270 w 2957689"/>
              <a:gd name="connsiteY4" fmla="*/ 501129 h 647884"/>
              <a:gd name="connsiteX5" fmla="*/ 2957689 w 2957689"/>
              <a:gd name="connsiteY5" fmla="*/ 489840 h 647884"/>
              <a:gd name="connsiteX0" fmla="*/ 0 w 2957689"/>
              <a:gd name="connsiteY0" fmla="*/ 557573 h 647884"/>
              <a:gd name="connsiteX1" fmla="*/ 699911 w 2957689"/>
              <a:gd name="connsiteY1" fmla="*/ 557573 h 647884"/>
              <a:gd name="connsiteX2" fmla="*/ 1027289 w 2957689"/>
              <a:gd name="connsiteY2" fmla="*/ 15706 h 647884"/>
              <a:gd name="connsiteX3" fmla="*/ 1215083 w 2957689"/>
              <a:gd name="connsiteY3" fmla="*/ 463336 h 647884"/>
              <a:gd name="connsiteX4" fmla="*/ 1578270 w 2957689"/>
              <a:gd name="connsiteY4" fmla="*/ 501129 h 647884"/>
              <a:gd name="connsiteX5" fmla="*/ 2957689 w 2957689"/>
              <a:gd name="connsiteY5" fmla="*/ 489840 h 647884"/>
              <a:gd name="connsiteX0" fmla="*/ 0 w 2957689"/>
              <a:gd name="connsiteY0" fmla="*/ 557573 h 647884"/>
              <a:gd name="connsiteX1" fmla="*/ 699911 w 2957689"/>
              <a:gd name="connsiteY1" fmla="*/ 557573 h 647884"/>
              <a:gd name="connsiteX2" fmla="*/ 1027289 w 2957689"/>
              <a:gd name="connsiteY2" fmla="*/ 15706 h 647884"/>
              <a:gd name="connsiteX3" fmla="*/ 1215083 w 2957689"/>
              <a:gd name="connsiteY3" fmla="*/ 463336 h 647884"/>
              <a:gd name="connsiteX4" fmla="*/ 1578270 w 2957689"/>
              <a:gd name="connsiteY4" fmla="*/ 501129 h 647884"/>
              <a:gd name="connsiteX5" fmla="*/ 2957689 w 2957689"/>
              <a:gd name="connsiteY5" fmla="*/ 489840 h 647884"/>
              <a:gd name="connsiteX0" fmla="*/ 0 w 2957689"/>
              <a:gd name="connsiteY0" fmla="*/ 557573 h 602728"/>
              <a:gd name="connsiteX1" fmla="*/ 699911 w 2957689"/>
              <a:gd name="connsiteY1" fmla="*/ 557573 h 602728"/>
              <a:gd name="connsiteX2" fmla="*/ 1027289 w 2957689"/>
              <a:gd name="connsiteY2" fmla="*/ 15706 h 602728"/>
              <a:gd name="connsiteX3" fmla="*/ 1215083 w 2957689"/>
              <a:gd name="connsiteY3" fmla="*/ 463336 h 602728"/>
              <a:gd name="connsiteX4" fmla="*/ 1578270 w 2957689"/>
              <a:gd name="connsiteY4" fmla="*/ 501129 h 602728"/>
              <a:gd name="connsiteX5" fmla="*/ 2957689 w 2957689"/>
              <a:gd name="connsiteY5" fmla="*/ 489840 h 602728"/>
              <a:gd name="connsiteX0" fmla="*/ 0 w 2957689"/>
              <a:gd name="connsiteY0" fmla="*/ 557573 h 597980"/>
              <a:gd name="connsiteX1" fmla="*/ 699911 w 2957689"/>
              <a:gd name="connsiteY1" fmla="*/ 557573 h 597980"/>
              <a:gd name="connsiteX2" fmla="*/ 1027289 w 2957689"/>
              <a:gd name="connsiteY2" fmla="*/ 15706 h 597980"/>
              <a:gd name="connsiteX3" fmla="*/ 1215083 w 2957689"/>
              <a:gd name="connsiteY3" fmla="*/ 463336 h 597980"/>
              <a:gd name="connsiteX4" fmla="*/ 1578270 w 2957689"/>
              <a:gd name="connsiteY4" fmla="*/ 501129 h 597980"/>
              <a:gd name="connsiteX5" fmla="*/ 2957689 w 2957689"/>
              <a:gd name="connsiteY5" fmla="*/ 489840 h 597980"/>
              <a:gd name="connsiteX0" fmla="*/ 0 w 2957689"/>
              <a:gd name="connsiteY0" fmla="*/ 557573 h 597980"/>
              <a:gd name="connsiteX1" fmla="*/ 699911 w 2957689"/>
              <a:gd name="connsiteY1" fmla="*/ 557573 h 597980"/>
              <a:gd name="connsiteX2" fmla="*/ 1027289 w 2957689"/>
              <a:gd name="connsiteY2" fmla="*/ 15706 h 597980"/>
              <a:gd name="connsiteX3" fmla="*/ 1215083 w 2957689"/>
              <a:gd name="connsiteY3" fmla="*/ 463336 h 597980"/>
              <a:gd name="connsiteX4" fmla="*/ 1578270 w 2957689"/>
              <a:gd name="connsiteY4" fmla="*/ 501129 h 597980"/>
              <a:gd name="connsiteX5" fmla="*/ 2957689 w 2957689"/>
              <a:gd name="connsiteY5" fmla="*/ 489840 h 597980"/>
              <a:gd name="connsiteX0" fmla="*/ 0 w 2957689"/>
              <a:gd name="connsiteY0" fmla="*/ 557573 h 597980"/>
              <a:gd name="connsiteX1" fmla="*/ 699911 w 2957689"/>
              <a:gd name="connsiteY1" fmla="*/ 557573 h 597980"/>
              <a:gd name="connsiteX2" fmla="*/ 1027289 w 2957689"/>
              <a:gd name="connsiteY2" fmla="*/ 15706 h 597980"/>
              <a:gd name="connsiteX3" fmla="*/ 1215083 w 2957689"/>
              <a:gd name="connsiteY3" fmla="*/ 463336 h 597980"/>
              <a:gd name="connsiteX4" fmla="*/ 1578270 w 2957689"/>
              <a:gd name="connsiteY4" fmla="*/ 501129 h 597980"/>
              <a:gd name="connsiteX5" fmla="*/ 2957689 w 2957689"/>
              <a:gd name="connsiteY5" fmla="*/ 489840 h 597980"/>
              <a:gd name="connsiteX0" fmla="*/ 0 w 2957689"/>
              <a:gd name="connsiteY0" fmla="*/ 557573 h 597980"/>
              <a:gd name="connsiteX1" fmla="*/ 699911 w 2957689"/>
              <a:gd name="connsiteY1" fmla="*/ 557573 h 597980"/>
              <a:gd name="connsiteX2" fmla="*/ 1027289 w 2957689"/>
              <a:gd name="connsiteY2" fmla="*/ 15706 h 597980"/>
              <a:gd name="connsiteX3" fmla="*/ 1215083 w 2957689"/>
              <a:gd name="connsiteY3" fmla="*/ 463336 h 597980"/>
              <a:gd name="connsiteX4" fmla="*/ 1578270 w 2957689"/>
              <a:gd name="connsiteY4" fmla="*/ 501129 h 597980"/>
              <a:gd name="connsiteX5" fmla="*/ 2957689 w 2957689"/>
              <a:gd name="connsiteY5" fmla="*/ 489840 h 597980"/>
              <a:gd name="connsiteX0" fmla="*/ 0 w 2957689"/>
              <a:gd name="connsiteY0" fmla="*/ 549966 h 598559"/>
              <a:gd name="connsiteX1" fmla="*/ 699911 w 2957689"/>
              <a:gd name="connsiteY1" fmla="*/ 549966 h 598559"/>
              <a:gd name="connsiteX2" fmla="*/ 1027289 w 2957689"/>
              <a:gd name="connsiteY2" fmla="*/ 8099 h 598559"/>
              <a:gd name="connsiteX3" fmla="*/ 1215083 w 2957689"/>
              <a:gd name="connsiteY3" fmla="*/ 598559 h 598559"/>
              <a:gd name="connsiteX4" fmla="*/ 1578270 w 2957689"/>
              <a:gd name="connsiteY4" fmla="*/ 493522 h 598559"/>
              <a:gd name="connsiteX5" fmla="*/ 2957689 w 2957689"/>
              <a:gd name="connsiteY5" fmla="*/ 482233 h 598559"/>
              <a:gd name="connsiteX0" fmla="*/ 0 w 2957689"/>
              <a:gd name="connsiteY0" fmla="*/ 549966 h 598559"/>
              <a:gd name="connsiteX1" fmla="*/ 699911 w 2957689"/>
              <a:gd name="connsiteY1" fmla="*/ 549966 h 598559"/>
              <a:gd name="connsiteX2" fmla="*/ 1027289 w 2957689"/>
              <a:gd name="connsiteY2" fmla="*/ 8099 h 598559"/>
              <a:gd name="connsiteX3" fmla="*/ 1215083 w 2957689"/>
              <a:gd name="connsiteY3" fmla="*/ 598559 h 598559"/>
              <a:gd name="connsiteX4" fmla="*/ 1578270 w 2957689"/>
              <a:gd name="connsiteY4" fmla="*/ 493522 h 598559"/>
              <a:gd name="connsiteX5" fmla="*/ 2957689 w 2957689"/>
              <a:gd name="connsiteY5" fmla="*/ 482233 h 598559"/>
              <a:gd name="connsiteX0" fmla="*/ 0 w 2957689"/>
              <a:gd name="connsiteY0" fmla="*/ 549966 h 696396"/>
              <a:gd name="connsiteX1" fmla="*/ 699911 w 2957689"/>
              <a:gd name="connsiteY1" fmla="*/ 549966 h 696396"/>
              <a:gd name="connsiteX2" fmla="*/ 1027289 w 2957689"/>
              <a:gd name="connsiteY2" fmla="*/ 8099 h 696396"/>
              <a:gd name="connsiteX3" fmla="*/ 1215083 w 2957689"/>
              <a:gd name="connsiteY3" fmla="*/ 598559 h 696396"/>
              <a:gd name="connsiteX4" fmla="*/ 1230489 w 2957689"/>
              <a:gd name="connsiteY4" fmla="*/ 595121 h 696396"/>
              <a:gd name="connsiteX5" fmla="*/ 1578270 w 2957689"/>
              <a:gd name="connsiteY5" fmla="*/ 493522 h 696396"/>
              <a:gd name="connsiteX6" fmla="*/ 2957689 w 2957689"/>
              <a:gd name="connsiteY6" fmla="*/ 482233 h 696396"/>
              <a:gd name="connsiteX0" fmla="*/ 0 w 2957689"/>
              <a:gd name="connsiteY0" fmla="*/ 549966 h 696396"/>
              <a:gd name="connsiteX1" fmla="*/ 699911 w 2957689"/>
              <a:gd name="connsiteY1" fmla="*/ 549966 h 696396"/>
              <a:gd name="connsiteX2" fmla="*/ 1027289 w 2957689"/>
              <a:gd name="connsiteY2" fmla="*/ 8099 h 696396"/>
              <a:gd name="connsiteX3" fmla="*/ 1215083 w 2957689"/>
              <a:gd name="connsiteY3" fmla="*/ 598559 h 696396"/>
              <a:gd name="connsiteX4" fmla="*/ 1230489 w 2957689"/>
              <a:gd name="connsiteY4" fmla="*/ 595121 h 696396"/>
              <a:gd name="connsiteX5" fmla="*/ 1578270 w 2957689"/>
              <a:gd name="connsiteY5" fmla="*/ 493522 h 696396"/>
              <a:gd name="connsiteX6" fmla="*/ 2957689 w 2957689"/>
              <a:gd name="connsiteY6" fmla="*/ 482233 h 696396"/>
              <a:gd name="connsiteX0" fmla="*/ 0 w 2957689"/>
              <a:gd name="connsiteY0" fmla="*/ 549966 h 696396"/>
              <a:gd name="connsiteX1" fmla="*/ 699911 w 2957689"/>
              <a:gd name="connsiteY1" fmla="*/ 549966 h 696396"/>
              <a:gd name="connsiteX2" fmla="*/ 1027289 w 2957689"/>
              <a:gd name="connsiteY2" fmla="*/ 8099 h 696396"/>
              <a:gd name="connsiteX3" fmla="*/ 1215083 w 2957689"/>
              <a:gd name="connsiteY3" fmla="*/ 598559 h 696396"/>
              <a:gd name="connsiteX4" fmla="*/ 1230489 w 2957689"/>
              <a:gd name="connsiteY4" fmla="*/ 595121 h 696396"/>
              <a:gd name="connsiteX5" fmla="*/ 1578270 w 2957689"/>
              <a:gd name="connsiteY5" fmla="*/ 493522 h 696396"/>
              <a:gd name="connsiteX6" fmla="*/ 2957689 w 2957689"/>
              <a:gd name="connsiteY6" fmla="*/ 482233 h 696396"/>
              <a:gd name="connsiteX0" fmla="*/ 0 w 2957689"/>
              <a:gd name="connsiteY0" fmla="*/ 615301 h 676133"/>
              <a:gd name="connsiteX1" fmla="*/ 699911 w 2957689"/>
              <a:gd name="connsiteY1" fmla="*/ 615301 h 676133"/>
              <a:gd name="connsiteX2" fmla="*/ 1027289 w 2957689"/>
              <a:gd name="connsiteY2" fmla="*/ 73434 h 676133"/>
              <a:gd name="connsiteX3" fmla="*/ 1215083 w 2957689"/>
              <a:gd name="connsiteY3" fmla="*/ 663894 h 676133"/>
              <a:gd name="connsiteX4" fmla="*/ 1457442 w 2957689"/>
              <a:gd name="connsiteY4" fmla="*/ 0 h 676133"/>
              <a:gd name="connsiteX5" fmla="*/ 1578270 w 2957689"/>
              <a:gd name="connsiteY5" fmla="*/ 558857 h 676133"/>
              <a:gd name="connsiteX6" fmla="*/ 2957689 w 2957689"/>
              <a:gd name="connsiteY6" fmla="*/ 547568 h 676133"/>
              <a:gd name="connsiteX0" fmla="*/ 0 w 2957689"/>
              <a:gd name="connsiteY0" fmla="*/ 696205 h 736612"/>
              <a:gd name="connsiteX1" fmla="*/ 699911 w 2957689"/>
              <a:gd name="connsiteY1" fmla="*/ 696205 h 736612"/>
              <a:gd name="connsiteX2" fmla="*/ 1027289 w 2957689"/>
              <a:gd name="connsiteY2" fmla="*/ 154338 h 736612"/>
              <a:gd name="connsiteX3" fmla="*/ 1457442 w 2957689"/>
              <a:gd name="connsiteY3" fmla="*/ 80904 h 736612"/>
              <a:gd name="connsiteX4" fmla="*/ 1578270 w 2957689"/>
              <a:gd name="connsiteY4" fmla="*/ 639761 h 736612"/>
              <a:gd name="connsiteX5" fmla="*/ 2957689 w 2957689"/>
              <a:gd name="connsiteY5" fmla="*/ 628472 h 736612"/>
              <a:gd name="connsiteX0" fmla="*/ 0 w 2957689"/>
              <a:gd name="connsiteY0" fmla="*/ 548319 h 667934"/>
              <a:gd name="connsiteX1" fmla="*/ 699911 w 2957689"/>
              <a:gd name="connsiteY1" fmla="*/ 548319 h 667934"/>
              <a:gd name="connsiteX2" fmla="*/ 1027289 w 2957689"/>
              <a:gd name="connsiteY2" fmla="*/ 6452 h 667934"/>
              <a:gd name="connsiteX3" fmla="*/ 1282752 w 2957689"/>
              <a:gd name="connsiteY3" fmla="*/ 587030 h 667934"/>
              <a:gd name="connsiteX4" fmla="*/ 1578270 w 2957689"/>
              <a:gd name="connsiteY4" fmla="*/ 491875 h 667934"/>
              <a:gd name="connsiteX5" fmla="*/ 2957689 w 2957689"/>
              <a:gd name="connsiteY5" fmla="*/ 480586 h 667934"/>
              <a:gd name="connsiteX0" fmla="*/ 0 w 2957689"/>
              <a:gd name="connsiteY0" fmla="*/ 548319 h 667934"/>
              <a:gd name="connsiteX1" fmla="*/ 699911 w 2957689"/>
              <a:gd name="connsiteY1" fmla="*/ 548319 h 667934"/>
              <a:gd name="connsiteX2" fmla="*/ 1027289 w 2957689"/>
              <a:gd name="connsiteY2" fmla="*/ 6452 h 667934"/>
              <a:gd name="connsiteX3" fmla="*/ 1282752 w 2957689"/>
              <a:gd name="connsiteY3" fmla="*/ 587030 h 667934"/>
              <a:gd name="connsiteX4" fmla="*/ 1578270 w 2957689"/>
              <a:gd name="connsiteY4" fmla="*/ 491875 h 667934"/>
              <a:gd name="connsiteX5" fmla="*/ 2957689 w 2957689"/>
              <a:gd name="connsiteY5" fmla="*/ 480586 h 667934"/>
              <a:gd name="connsiteX0" fmla="*/ 0 w 2957689"/>
              <a:gd name="connsiteY0" fmla="*/ 548319 h 667934"/>
              <a:gd name="connsiteX1" fmla="*/ 699911 w 2957689"/>
              <a:gd name="connsiteY1" fmla="*/ 548319 h 667934"/>
              <a:gd name="connsiteX2" fmla="*/ 1027289 w 2957689"/>
              <a:gd name="connsiteY2" fmla="*/ 6452 h 667934"/>
              <a:gd name="connsiteX3" fmla="*/ 1282752 w 2957689"/>
              <a:gd name="connsiteY3" fmla="*/ 587030 h 667934"/>
              <a:gd name="connsiteX4" fmla="*/ 1578270 w 2957689"/>
              <a:gd name="connsiteY4" fmla="*/ 491875 h 667934"/>
              <a:gd name="connsiteX5" fmla="*/ 2957689 w 2957689"/>
              <a:gd name="connsiteY5" fmla="*/ 480586 h 667934"/>
              <a:gd name="connsiteX0" fmla="*/ 0 w 2957689"/>
              <a:gd name="connsiteY0" fmla="*/ 548319 h 602151"/>
              <a:gd name="connsiteX1" fmla="*/ 699911 w 2957689"/>
              <a:gd name="connsiteY1" fmla="*/ 548319 h 602151"/>
              <a:gd name="connsiteX2" fmla="*/ 1027289 w 2957689"/>
              <a:gd name="connsiteY2" fmla="*/ 6452 h 602151"/>
              <a:gd name="connsiteX3" fmla="*/ 1282752 w 2957689"/>
              <a:gd name="connsiteY3" fmla="*/ 587030 h 602151"/>
              <a:gd name="connsiteX4" fmla="*/ 1578270 w 2957689"/>
              <a:gd name="connsiteY4" fmla="*/ 491875 h 602151"/>
              <a:gd name="connsiteX5" fmla="*/ 2957689 w 2957689"/>
              <a:gd name="connsiteY5" fmla="*/ 480586 h 602151"/>
              <a:gd name="connsiteX0" fmla="*/ 0 w 2957689"/>
              <a:gd name="connsiteY0" fmla="*/ 548319 h 588726"/>
              <a:gd name="connsiteX1" fmla="*/ 699911 w 2957689"/>
              <a:gd name="connsiteY1" fmla="*/ 548319 h 588726"/>
              <a:gd name="connsiteX2" fmla="*/ 1027289 w 2957689"/>
              <a:gd name="connsiteY2" fmla="*/ 6452 h 588726"/>
              <a:gd name="connsiteX3" fmla="*/ 1282752 w 2957689"/>
              <a:gd name="connsiteY3" fmla="*/ 587030 h 588726"/>
              <a:gd name="connsiteX4" fmla="*/ 1578270 w 2957689"/>
              <a:gd name="connsiteY4" fmla="*/ 491875 h 588726"/>
              <a:gd name="connsiteX5" fmla="*/ 2957689 w 2957689"/>
              <a:gd name="connsiteY5" fmla="*/ 480586 h 588726"/>
              <a:gd name="connsiteX0" fmla="*/ 0 w 2957689"/>
              <a:gd name="connsiteY0" fmla="*/ 548319 h 588726"/>
              <a:gd name="connsiteX1" fmla="*/ 699911 w 2957689"/>
              <a:gd name="connsiteY1" fmla="*/ 548319 h 588726"/>
              <a:gd name="connsiteX2" fmla="*/ 1027289 w 2957689"/>
              <a:gd name="connsiteY2" fmla="*/ 6452 h 588726"/>
              <a:gd name="connsiteX3" fmla="*/ 1282752 w 2957689"/>
              <a:gd name="connsiteY3" fmla="*/ 587030 h 588726"/>
              <a:gd name="connsiteX4" fmla="*/ 1578270 w 2957689"/>
              <a:gd name="connsiteY4" fmla="*/ 491875 h 588726"/>
              <a:gd name="connsiteX5" fmla="*/ 2062988 w 2957689"/>
              <a:gd name="connsiteY5" fmla="*/ 490855 h 588726"/>
              <a:gd name="connsiteX6" fmla="*/ 2957689 w 2957689"/>
              <a:gd name="connsiteY6" fmla="*/ 480586 h 588726"/>
              <a:gd name="connsiteX0" fmla="*/ 0 w 2957689"/>
              <a:gd name="connsiteY0" fmla="*/ 548319 h 588726"/>
              <a:gd name="connsiteX1" fmla="*/ 699911 w 2957689"/>
              <a:gd name="connsiteY1" fmla="*/ 548319 h 588726"/>
              <a:gd name="connsiteX2" fmla="*/ 1027289 w 2957689"/>
              <a:gd name="connsiteY2" fmla="*/ 6452 h 588726"/>
              <a:gd name="connsiteX3" fmla="*/ 1282752 w 2957689"/>
              <a:gd name="connsiteY3" fmla="*/ 587030 h 588726"/>
              <a:gd name="connsiteX4" fmla="*/ 1578270 w 2957689"/>
              <a:gd name="connsiteY4" fmla="*/ 491875 h 588726"/>
              <a:gd name="connsiteX5" fmla="*/ 2957689 w 2957689"/>
              <a:gd name="connsiteY5" fmla="*/ 480586 h 588726"/>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480586 h 666052"/>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480586 h 666052"/>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480586 h 666052"/>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480586 h 666052"/>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623416 h 666052"/>
              <a:gd name="connsiteX0" fmla="*/ 0 w 2957689"/>
              <a:gd name="connsiteY0" fmla="*/ 960932 h 1078665"/>
              <a:gd name="connsiteX1" fmla="*/ 699911 w 2957689"/>
              <a:gd name="connsiteY1" fmla="*/ 960932 h 1078665"/>
              <a:gd name="connsiteX2" fmla="*/ 1027289 w 2957689"/>
              <a:gd name="connsiteY2" fmla="*/ 419065 h 1078665"/>
              <a:gd name="connsiteX3" fmla="*/ 1282752 w 2957689"/>
              <a:gd name="connsiteY3" fmla="*/ 999643 h 1078665"/>
              <a:gd name="connsiteX4" fmla="*/ 2957689 w 2957689"/>
              <a:gd name="connsiteY4" fmla="*/ 10443 h 1078665"/>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580459 h 666052"/>
              <a:gd name="connsiteX0" fmla="*/ 0 w 2957689"/>
              <a:gd name="connsiteY0" fmla="*/ 739162 h 779569"/>
              <a:gd name="connsiteX1" fmla="*/ 699911 w 2957689"/>
              <a:gd name="connsiteY1" fmla="*/ 739162 h 779569"/>
              <a:gd name="connsiteX2" fmla="*/ 1027289 w 2957689"/>
              <a:gd name="connsiteY2" fmla="*/ 197295 h 779569"/>
              <a:gd name="connsiteX3" fmla="*/ 1282752 w 2957689"/>
              <a:gd name="connsiteY3" fmla="*/ 80904 h 779569"/>
              <a:gd name="connsiteX4" fmla="*/ 2957689 w 2957689"/>
              <a:gd name="connsiteY4" fmla="*/ 771302 h 779569"/>
              <a:gd name="connsiteX0" fmla="*/ 0 w 2957689"/>
              <a:gd name="connsiteY0" fmla="*/ 542575 h 617351"/>
              <a:gd name="connsiteX1" fmla="*/ 699911 w 2957689"/>
              <a:gd name="connsiteY1" fmla="*/ 542575 h 617351"/>
              <a:gd name="connsiteX2" fmla="*/ 1027289 w 2957689"/>
              <a:gd name="connsiteY2" fmla="*/ 708 h 617351"/>
              <a:gd name="connsiteX3" fmla="*/ 1282752 w 2957689"/>
              <a:gd name="connsiteY3" fmla="*/ 538329 h 617351"/>
              <a:gd name="connsiteX4" fmla="*/ 2957689 w 2957689"/>
              <a:gd name="connsiteY4" fmla="*/ 574715 h 617351"/>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574715 h 582982"/>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574715 h 582982"/>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206363 h 582982"/>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531758 h 582982"/>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531758 h 582982"/>
              <a:gd name="connsiteX0" fmla="*/ 0 w 2957689"/>
              <a:gd name="connsiteY0" fmla="*/ 542575 h 582982"/>
              <a:gd name="connsiteX1" fmla="*/ 836930 w 2957689"/>
              <a:gd name="connsiteY1" fmla="*/ 542575 h 582982"/>
              <a:gd name="connsiteX2" fmla="*/ 1027289 w 2957689"/>
              <a:gd name="connsiteY2" fmla="*/ 708 h 582982"/>
              <a:gd name="connsiteX3" fmla="*/ 1282752 w 2957689"/>
              <a:gd name="connsiteY3" fmla="*/ 538329 h 582982"/>
              <a:gd name="connsiteX4" fmla="*/ 2957689 w 2957689"/>
              <a:gd name="connsiteY4" fmla="*/ 531758 h 582982"/>
              <a:gd name="connsiteX0" fmla="*/ 0 w 2957689"/>
              <a:gd name="connsiteY0" fmla="*/ 542575 h 582982"/>
              <a:gd name="connsiteX1" fmla="*/ 836930 w 2957689"/>
              <a:gd name="connsiteY1" fmla="*/ 542575 h 582982"/>
              <a:gd name="connsiteX2" fmla="*/ 1131805 w 2957689"/>
              <a:gd name="connsiteY2" fmla="*/ 708 h 582982"/>
              <a:gd name="connsiteX3" fmla="*/ 1282752 w 2957689"/>
              <a:gd name="connsiteY3" fmla="*/ 538329 h 582982"/>
              <a:gd name="connsiteX4" fmla="*/ 2957689 w 2957689"/>
              <a:gd name="connsiteY4" fmla="*/ 531758 h 582982"/>
              <a:gd name="connsiteX0" fmla="*/ 0 w 2957689"/>
              <a:gd name="connsiteY0" fmla="*/ 542575 h 582982"/>
              <a:gd name="connsiteX1" fmla="*/ 836930 w 2957689"/>
              <a:gd name="connsiteY1" fmla="*/ 542575 h 582982"/>
              <a:gd name="connsiteX2" fmla="*/ 1131805 w 2957689"/>
              <a:gd name="connsiteY2" fmla="*/ 708 h 582982"/>
              <a:gd name="connsiteX3" fmla="*/ 1387268 w 2957689"/>
              <a:gd name="connsiteY3" fmla="*/ 538329 h 582982"/>
              <a:gd name="connsiteX4" fmla="*/ 2957689 w 2957689"/>
              <a:gd name="connsiteY4" fmla="*/ 531758 h 582982"/>
              <a:gd name="connsiteX0" fmla="*/ 0 w 2957689"/>
              <a:gd name="connsiteY0" fmla="*/ 542575 h 582982"/>
              <a:gd name="connsiteX1" fmla="*/ 836930 w 2957689"/>
              <a:gd name="connsiteY1" fmla="*/ 542575 h 582982"/>
              <a:gd name="connsiteX2" fmla="*/ 1131805 w 2957689"/>
              <a:gd name="connsiteY2" fmla="*/ 708 h 582982"/>
              <a:gd name="connsiteX3" fmla="*/ 1784303 w 2957689"/>
              <a:gd name="connsiteY3" fmla="*/ 538329 h 582982"/>
              <a:gd name="connsiteX4" fmla="*/ 2957689 w 2957689"/>
              <a:gd name="connsiteY4" fmla="*/ 531758 h 582982"/>
              <a:gd name="connsiteX0" fmla="*/ 0 w 2957689"/>
              <a:gd name="connsiteY0" fmla="*/ 542575 h 582982"/>
              <a:gd name="connsiteX1" fmla="*/ 836930 w 2957689"/>
              <a:gd name="connsiteY1" fmla="*/ 542575 h 582982"/>
              <a:gd name="connsiteX2" fmla="*/ 1463836 w 2957689"/>
              <a:gd name="connsiteY2" fmla="*/ 708 h 582982"/>
              <a:gd name="connsiteX3" fmla="*/ 1784303 w 2957689"/>
              <a:gd name="connsiteY3" fmla="*/ 538329 h 582982"/>
              <a:gd name="connsiteX4" fmla="*/ 2957689 w 2957689"/>
              <a:gd name="connsiteY4" fmla="*/ 531758 h 582982"/>
              <a:gd name="connsiteX0" fmla="*/ 0 w 2957689"/>
              <a:gd name="connsiteY0" fmla="*/ 542575 h 582982"/>
              <a:gd name="connsiteX1" fmla="*/ 1168961 w 2957689"/>
              <a:gd name="connsiteY1" fmla="*/ 542575 h 582982"/>
              <a:gd name="connsiteX2" fmla="*/ 1463836 w 2957689"/>
              <a:gd name="connsiteY2" fmla="*/ 708 h 582982"/>
              <a:gd name="connsiteX3" fmla="*/ 1784303 w 2957689"/>
              <a:gd name="connsiteY3" fmla="*/ 538329 h 582982"/>
              <a:gd name="connsiteX4" fmla="*/ 2957689 w 2957689"/>
              <a:gd name="connsiteY4" fmla="*/ 531758 h 582982"/>
              <a:gd name="connsiteX0" fmla="*/ 0 w 2957689"/>
              <a:gd name="connsiteY0" fmla="*/ 542575 h 582982"/>
              <a:gd name="connsiteX1" fmla="*/ 1168961 w 2957689"/>
              <a:gd name="connsiteY1" fmla="*/ 542575 h 582982"/>
              <a:gd name="connsiteX2" fmla="*/ 1503348 w 2957689"/>
              <a:gd name="connsiteY2" fmla="*/ 708 h 582982"/>
              <a:gd name="connsiteX3" fmla="*/ 1784303 w 2957689"/>
              <a:gd name="connsiteY3" fmla="*/ 538329 h 582982"/>
              <a:gd name="connsiteX4" fmla="*/ 2957689 w 2957689"/>
              <a:gd name="connsiteY4" fmla="*/ 531758 h 582982"/>
              <a:gd name="connsiteX0" fmla="*/ 0 w 2957689"/>
              <a:gd name="connsiteY0" fmla="*/ 542575 h 582982"/>
              <a:gd name="connsiteX1" fmla="*/ 1168961 w 2957689"/>
              <a:gd name="connsiteY1" fmla="*/ 542575 h 582982"/>
              <a:gd name="connsiteX2" fmla="*/ 1542860 w 2957689"/>
              <a:gd name="connsiteY2" fmla="*/ 708 h 582982"/>
              <a:gd name="connsiteX3" fmla="*/ 1784303 w 2957689"/>
              <a:gd name="connsiteY3" fmla="*/ 538329 h 582982"/>
              <a:gd name="connsiteX4" fmla="*/ 2957689 w 2957689"/>
              <a:gd name="connsiteY4" fmla="*/ 531758 h 582982"/>
              <a:gd name="connsiteX0" fmla="*/ 0 w 2957689"/>
              <a:gd name="connsiteY0" fmla="*/ 542575 h 582982"/>
              <a:gd name="connsiteX1" fmla="*/ 1168961 w 2957689"/>
              <a:gd name="connsiteY1" fmla="*/ 542575 h 582982"/>
              <a:gd name="connsiteX2" fmla="*/ 1542860 w 2957689"/>
              <a:gd name="connsiteY2" fmla="*/ 708 h 582982"/>
              <a:gd name="connsiteX3" fmla="*/ 1823815 w 2957689"/>
              <a:gd name="connsiteY3" fmla="*/ 538329 h 582982"/>
              <a:gd name="connsiteX4" fmla="*/ 2957689 w 2957689"/>
              <a:gd name="connsiteY4" fmla="*/ 531758 h 582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7689" h="582982">
                <a:moveTo>
                  <a:pt x="0" y="542575"/>
                </a:moveTo>
                <a:lnTo>
                  <a:pt x="1168961" y="542575"/>
                </a:lnTo>
                <a:cubicBezTo>
                  <a:pt x="1350761" y="582982"/>
                  <a:pt x="1433718" y="1416"/>
                  <a:pt x="1542860" y="708"/>
                </a:cubicBezTo>
                <a:cubicBezTo>
                  <a:pt x="1652002" y="0"/>
                  <a:pt x="1731985" y="457425"/>
                  <a:pt x="1823815" y="538329"/>
                </a:cubicBezTo>
                <a:lnTo>
                  <a:pt x="2957689" y="531758"/>
                </a:lnTo>
              </a:path>
            </a:pathLst>
          </a:custGeom>
          <a:ln w="25400">
            <a:solidFill>
              <a:srgbClr val="FF0000"/>
            </a:solidFill>
          </a:ln>
          <a:scene3d>
            <a:camera prst="orthographicFront">
              <a:rot lat="0" lon="0" rev="1620000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eaLnBrk="0" hangingPunct="0">
              <a:defRPr/>
            </a:pPr>
            <a:endParaRPr lang="de-CH">
              <a:solidFill>
                <a:prstClr val="black"/>
              </a:solidFill>
            </a:endParaRPr>
          </a:p>
        </p:txBody>
      </p:sp>
      <p:sp>
        <p:nvSpPr>
          <p:cNvPr id="35" name="Freeform 34"/>
          <p:cNvSpPr/>
          <p:nvPr/>
        </p:nvSpPr>
        <p:spPr>
          <a:xfrm>
            <a:off x="6424618" y="3429000"/>
            <a:ext cx="3322683" cy="582982"/>
          </a:xfrm>
          <a:custGeom>
            <a:avLst/>
            <a:gdLst>
              <a:gd name="connsiteX0" fmla="*/ 0 w 2957689"/>
              <a:gd name="connsiteY0" fmla="*/ 551274 h 641585"/>
              <a:gd name="connsiteX1" fmla="*/ 699911 w 2957689"/>
              <a:gd name="connsiteY1" fmla="*/ 551274 h 641585"/>
              <a:gd name="connsiteX2" fmla="*/ 1027289 w 2957689"/>
              <a:gd name="connsiteY2" fmla="*/ 9407 h 641585"/>
              <a:gd name="connsiteX3" fmla="*/ 1241778 w 2957689"/>
              <a:gd name="connsiteY3" fmla="*/ 494830 h 641585"/>
              <a:gd name="connsiteX4" fmla="*/ 2957689 w 2957689"/>
              <a:gd name="connsiteY4" fmla="*/ 483541 h 641585"/>
              <a:gd name="connsiteX0" fmla="*/ 0 w 2957689"/>
              <a:gd name="connsiteY0" fmla="*/ 551274 h 641585"/>
              <a:gd name="connsiteX1" fmla="*/ 699911 w 2957689"/>
              <a:gd name="connsiteY1" fmla="*/ 551274 h 641585"/>
              <a:gd name="connsiteX2" fmla="*/ 1027289 w 2957689"/>
              <a:gd name="connsiteY2" fmla="*/ 9407 h 641585"/>
              <a:gd name="connsiteX3" fmla="*/ 1241778 w 2957689"/>
              <a:gd name="connsiteY3" fmla="*/ 494830 h 641585"/>
              <a:gd name="connsiteX4" fmla="*/ 2957689 w 2957689"/>
              <a:gd name="connsiteY4" fmla="*/ 483541 h 641585"/>
              <a:gd name="connsiteX0" fmla="*/ 0 w 2957689"/>
              <a:gd name="connsiteY0" fmla="*/ 581378 h 671689"/>
              <a:gd name="connsiteX1" fmla="*/ 699911 w 2957689"/>
              <a:gd name="connsiteY1" fmla="*/ 581378 h 671689"/>
              <a:gd name="connsiteX2" fmla="*/ 1027289 w 2957689"/>
              <a:gd name="connsiteY2" fmla="*/ 39511 h 671689"/>
              <a:gd name="connsiteX3" fmla="*/ 1215083 w 2957689"/>
              <a:gd name="connsiteY3" fmla="*/ 344311 h 671689"/>
              <a:gd name="connsiteX4" fmla="*/ 1241778 w 2957689"/>
              <a:gd name="connsiteY4" fmla="*/ 524934 h 671689"/>
              <a:gd name="connsiteX5" fmla="*/ 2957689 w 2957689"/>
              <a:gd name="connsiteY5" fmla="*/ 513645 h 671689"/>
              <a:gd name="connsiteX0" fmla="*/ 0 w 2957689"/>
              <a:gd name="connsiteY0" fmla="*/ 581378 h 671689"/>
              <a:gd name="connsiteX1" fmla="*/ 699911 w 2957689"/>
              <a:gd name="connsiteY1" fmla="*/ 581378 h 671689"/>
              <a:gd name="connsiteX2" fmla="*/ 1027289 w 2957689"/>
              <a:gd name="connsiteY2" fmla="*/ 39511 h 671689"/>
              <a:gd name="connsiteX3" fmla="*/ 1215083 w 2957689"/>
              <a:gd name="connsiteY3" fmla="*/ 344311 h 671689"/>
              <a:gd name="connsiteX4" fmla="*/ 1578270 w 2957689"/>
              <a:gd name="connsiteY4" fmla="*/ 524934 h 671689"/>
              <a:gd name="connsiteX5" fmla="*/ 2957689 w 2957689"/>
              <a:gd name="connsiteY5" fmla="*/ 513645 h 671689"/>
              <a:gd name="connsiteX0" fmla="*/ 0 w 2957689"/>
              <a:gd name="connsiteY0" fmla="*/ 557573 h 647884"/>
              <a:gd name="connsiteX1" fmla="*/ 699911 w 2957689"/>
              <a:gd name="connsiteY1" fmla="*/ 557573 h 647884"/>
              <a:gd name="connsiteX2" fmla="*/ 1027289 w 2957689"/>
              <a:gd name="connsiteY2" fmla="*/ 15706 h 647884"/>
              <a:gd name="connsiteX3" fmla="*/ 1215083 w 2957689"/>
              <a:gd name="connsiteY3" fmla="*/ 463336 h 647884"/>
              <a:gd name="connsiteX4" fmla="*/ 1578270 w 2957689"/>
              <a:gd name="connsiteY4" fmla="*/ 501129 h 647884"/>
              <a:gd name="connsiteX5" fmla="*/ 2957689 w 2957689"/>
              <a:gd name="connsiteY5" fmla="*/ 489840 h 647884"/>
              <a:gd name="connsiteX0" fmla="*/ 0 w 2957689"/>
              <a:gd name="connsiteY0" fmla="*/ 557573 h 647884"/>
              <a:gd name="connsiteX1" fmla="*/ 699911 w 2957689"/>
              <a:gd name="connsiteY1" fmla="*/ 557573 h 647884"/>
              <a:gd name="connsiteX2" fmla="*/ 1027289 w 2957689"/>
              <a:gd name="connsiteY2" fmla="*/ 15706 h 647884"/>
              <a:gd name="connsiteX3" fmla="*/ 1215083 w 2957689"/>
              <a:gd name="connsiteY3" fmla="*/ 463336 h 647884"/>
              <a:gd name="connsiteX4" fmla="*/ 1578270 w 2957689"/>
              <a:gd name="connsiteY4" fmla="*/ 501129 h 647884"/>
              <a:gd name="connsiteX5" fmla="*/ 2957689 w 2957689"/>
              <a:gd name="connsiteY5" fmla="*/ 489840 h 647884"/>
              <a:gd name="connsiteX0" fmla="*/ 0 w 2957689"/>
              <a:gd name="connsiteY0" fmla="*/ 557573 h 647884"/>
              <a:gd name="connsiteX1" fmla="*/ 699911 w 2957689"/>
              <a:gd name="connsiteY1" fmla="*/ 557573 h 647884"/>
              <a:gd name="connsiteX2" fmla="*/ 1027289 w 2957689"/>
              <a:gd name="connsiteY2" fmla="*/ 15706 h 647884"/>
              <a:gd name="connsiteX3" fmla="*/ 1215083 w 2957689"/>
              <a:gd name="connsiteY3" fmla="*/ 463336 h 647884"/>
              <a:gd name="connsiteX4" fmla="*/ 1578270 w 2957689"/>
              <a:gd name="connsiteY4" fmla="*/ 501129 h 647884"/>
              <a:gd name="connsiteX5" fmla="*/ 2957689 w 2957689"/>
              <a:gd name="connsiteY5" fmla="*/ 489840 h 647884"/>
              <a:gd name="connsiteX0" fmla="*/ 0 w 2957689"/>
              <a:gd name="connsiteY0" fmla="*/ 557573 h 602728"/>
              <a:gd name="connsiteX1" fmla="*/ 699911 w 2957689"/>
              <a:gd name="connsiteY1" fmla="*/ 557573 h 602728"/>
              <a:gd name="connsiteX2" fmla="*/ 1027289 w 2957689"/>
              <a:gd name="connsiteY2" fmla="*/ 15706 h 602728"/>
              <a:gd name="connsiteX3" fmla="*/ 1215083 w 2957689"/>
              <a:gd name="connsiteY3" fmla="*/ 463336 h 602728"/>
              <a:gd name="connsiteX4" fmla="*/ 1578270 w 2957689"/>
              <a:gd name="connsiteY4" fmla="*/ 501129 h 602728"/>
              <a:gd name="connsiteX5" fmla="*/ 2957689 w 2957689"/>
              <a:gd name="connsiteY5" fmla="*/ 489840 h 602728"/>
              <a:gd name="connsiteX0" fmla="*/ 0 w 2957689"/>
              <a:gd name="connsiteY0" fmla="*/ 557573 h 597980"/>
              <a:gd name="connsiteX1" fmla="*/ 699911 w 2957689"/>
              <a:gd name="connsiteY1" fmla="*/ 557573 h 597980"/>
              <a:gd name="connsiteX2" fmla="*/ 1027289 w 2957689"/>
              <a:gd name="connsiteY2" fmla="*/ 15706 h 597980"/>
              <a:gd name="connsiteX3" fmla="*/ 1215083 w 2957689"/>
              <a:gd name="connsiteY3" fmla="*/ 463336 h 597980"/>
              <a:gd name="connsiteX4" fmla="*/ 1578270 w 2957689"/>
              <a:gd name="connsiteY4" fmla="*/ 501129 h 597980"/>
              <a:gd name="connsiteX5" fmla="*/ 2957689 w 2957689"/>
              <a:gd name="connsiteY5" fmla="*/ 489840 h 597980"/>
              <a:gd name="connsiteX0" fmla="*/ 0 w 2957689"/>
              <a:gd name="connsiteY0" fmla="*/ 557573 h 597980"/>
              <a:gd name="connsiteX1" fmla="*/ 699911 w 2957689"/>
              <a:gd name="connsiteY1" fmla="*/ 557573 h 597980"/>
              <a:gd name="connsiteX2" fmla="*/ 1027289 w 2957689"/>
              <a:gd name="connsiteY2" fmla="*/ 15706 h 597980"/>
              <a:gd name="connsiteX3" fmla="*/ 1215083 w 2957689"/>
              <a:gd name="connsiteY3" fmla="*/ 463336 h 597980"/>
              <a:gd name="connsiteX4" fmla="*/ 1578270 w 2957689"/>
              <a:gd name="connsiteY4" fmla="*/ 501129 h 597980"/>
              <a:gd name="connsiteX5" fmla="*/ 2957689 w 2957689"/>
              <a:gd name="connsiteY5" fmla="*/ 489840 h 597980"/>
              <a:gd name="connsiteX0" fmla="*/ 0 w 2957689"/>
              <a:gd name="connsiteY0" fmla="*/ 557573 h 597980"/>
              <a:gd name="connsiteX1" fmla="*/ 699911 w 2957689"/>
              <a:gd name="connsiteY1" fmla="*/ 557573 h 597980"/>
              <a:gd name="connsiteX2" fmla="*/ 1027289 w 2957689"/>
              <a:gd name="connsiteY2" fmla="*/ 15706 h 597980"/>
              <a:gd name="connsiteX3" fmla="*/ 1215083 w 2957689"/>
              <a:gd name="connsiteY3" fmla="*/ 463336 h 597980"/>
              <a:gd name="connsiteX4" fmla="*/ 1578270 w 2957689"/>
              <a:gd name="connsiteY4" fmla="*/ 501129 h 597980"/>
              <a:gd name="connsiteX5" fmla="*/ 2957689 w 2957689"/>
              <a:gd name="connsiteY5" fmla="*/ 489840 h 597980"/>
              <a:gd name="connsiteX0" fmla="*/ 0 w 2957689"/>
              <a:gd name="connsiteY0" fmla="*/ 557573 h 597980"/>
              <a:gd name="connsiteX1" fmla="*/ 699911 w 2957689"/>
              <a:gd name="connsiteY1" fmla="*/ 557573 h 597980"/>
              <a:gd name="connsiteX2" fmla="*/ 1027289 w 2957689"/>
              <a:gd name="connsiteY2" fmla="*/ 15706 h 597980"/>
              <a:gd name="connsiteX3" fmla="*/ 1215083 w 2957689"/>
              <a:gd name="connsiteY3" fmla="*/ 463336 h 597980"/>
              <a:gd name="connsiteX4" fmla="*/ 1578270 w 2957689"/>
              <a:gd name="connsiteY4" fmla="*/ 501129 h 597980"/>
              <a:gd name="connsiteX5" fmla="*/ 2957689 w 2957689"/>
              <a:gd name="connsiteY5" fmla="*/ 489840 h 597980"/>
              <a:gd name="connsiteX0" fmla="*/ 0 w 2957689"/>
              <a:gd name="connsiteY0" fmla="*/ 549966 h 598559"/>
              <a:gd name="connsiteX1" fmla="*/ 699911 w 2957689"/>
              <a:gd name="connsiteY1" fmla="*/ 549966 h 598559"/>
              <a:gd name="connsiteX2" fmla="*/ 1027289 w 2957689"/>
              <a:gd name="connsiteY2" fmla="*/ 8099 h 598559"/>
              <a:gd name="connsiteX3" fmla="*/ 1215083 w 2957689"/>
              <a:gd name="connsiteY3" fmla="*/ 598559 h 598559"/>
              <a:gd name="connsiteX4" fmla="*/ 1578270 w 2957689"/>
              <a:gd name="connsiteY4" fmla="*/ 493522 h 598559"/>
              <a:gd name="connsiteX5" fmla="*/ 2957689 w 2957689"/>
              <a:gd name="connsiteY5" fmla="*/ 482233 h 598559"/>
              <a:gd name="connsiteX0" fmla="*/ 0 w 2957689"/>
              <a:gd name="connsiteY0" fmla="*/ 549966 h 598559"/>
              <a:gd name="connsiteX1" fmla="*/ 699911 w 2957689"/>
              <a:gd name="connsiteY1" fmla="*/ 549966 h 598559"/>
              <a:gd name="connsiteX2" fmla="*/ 1027289 w 2957689"/>
              <a:gd name="connsiteY2" fmla="*/ 8099 h 598559"/>
              <a:gd name="connsiteX3" fmla="*/ 1215083 w 2957689"/>
              <a:gd name="connsiteY3" fmla="*/ 598559 h 598559"/>
              <a:gd name="connsiteX4" fmla="*/ 1578270 w 2957689"/>
              <a:gd name="connsiteY4" fmla="*/ 493522 h 598559"/>
              <a:gd name="connsiteX5" fmla="*/ 2957689 w 2957689"/>
              <a:gd name="connsiteY5" fmla="*/ 482233 h 598559"/>
              <a:gd name="connsiteX0" fmla="*/ 0 w 2957689"/>
              <a:gd name="connsiteY0" fmla="*/ 549966 h 696396"/>
              <a:gd name="connsiteX1" fmla="*/ 699911 w 2957689"/>
              <a:gd name="connsiteY1" fmla="*/ 549966 h 696396"/>
              <a:gd name="connsiteX2" fmla="*/ 1027289 w 2957689"/>
              <a:gd name="connsiteY2" fmla="*/ 8099 h 696396"/>
              <a:gd name="connsiteX3" fmla="*/ 1215083 w 2957689"/>
              <a:gd name="connsiteY3" fmla="*/ 598559 h 696396"/>
              <a:gd name="connsiteX4" fmla="*/ 1230489 w 2957689"/>
              <a:gd name="connsiteY4" fmla="*/ 595121 h 696396"/>
              <a:gd name="connsiteX5" fmla="*/ 1578270 w 2957689"/>
              <a:gd name="connsiteY5" fmla="*/ 493522 h 696396"/>
              <a:gd name="connsiteX6" fmla="*/ 2957689 w 2957689"/>
              <a:gd name="connsiteY6" fmla="*/ 482233 h 696396"/>
              <a:gd name="connsiteX0" fmla="*/ 0 w 2957689"/>
              <a:gd name="connsiteY0" fmla="*/ 549966 h 696396"/>
              <a:gd name="connsiteX1" fmla="*/ 699911 w 2957689"/>
              <a:gd name="connsiteY1" fmla="*/ 549966 h 696396"/>
              <a:gd name="connsiteX2" fmla="*/ 1027289 w 2957689"/>
              <a:gd name="connsiteY2" fmla="*/ 8099 h 696396"/>
              <a:gd name="connsiteX3" fmla="*/ 1215083 w 2957689"/>
              <a:gd name="connsiteY3" fmla="*/ 598559 h 696396"/>
              <a:gd name="connsiteX4" fmla="*/ 1230489 w 2957689"/>
              <a:gd name="connsiteY4" fmla="*/ 595121 h 696396"/>
              <a:gd name="connsiteX5" fmla="*/ 1578270 w 2957689"/>
              <a:gd name="connsiteY5" fmla="*/ 493522 h 696396"/>
              <a:gd name="connsiteX6" fmla="*/ 2957689 w 2957689"/>
              <a:gd name="connsiteY6" fmla="*/ 482233 h 696396"/>
              <a:gd name="connsiteX0" fmla="*/ 0 w 2957689"/>
              <a:gd name="connsiteY0" fmla="*/ 549966 h 696396"/>
              <a:gd name="connsiteX1" fmla="*/ 699911 w 2957689"/>
              <a:gd name="connsiteY1" fmla="*/ 549966 h 696396"/>
              <a:gd name="connsiteX2" fmla="*/ 1027289 w 2957689"/>
              <a:gd name="connsiteY2" fmla="*/ 8099 h 696396"/>
              <a:gd name="connsiteX3" fmla="*/ 1215083 w 2957689"/>
              <a:gd name="connsiteY3" fmla="*/ 598559 h 696396"/>
              <a:gd name="connsiteX4" fmla="*/ 1230489 w 2957689"/>
              <a:gd name="connsiteY4" fmla="*/ 595121 h 696396"/>
              <a:gd name="connsiteX5" fmla="*/ 1578270 w 2957689"/>
              <a:gd name="connsiteY5" fmla="*/ 493522 h 696396"/>
              <a:gd name="connsiteX6" fmla="*/ 2957689 w 2957689"/>
              <a:gd name="connsiteY6" fmla="*/ 482233 h 696396"/>
              <a:gd name="connsiteX0" fmla="*/ 0 w 2957689"/>
              <a:gd name="connsiteY0" fmla="*/ 615301 h 676133"/>
              <a:gd name="connsiteX1" fmla="*/ 699911 w 2957689"/>
              <a:gd name="connsiteY1" fmla="*/ 615301 h 676133"/>
              <a:gd name="connsiteX2" fmla="*/ 1027289 w 2957689"/>
              <a:gd name="connsiteY2" fmla="*/ 73434 h 676133"/>
              <a:gd name="connsiteX3" fmla="*/ 1215083 w 2957689"/>
              <a:gd name="connsiteY3" fmla="*/ 663894 h 676133"/>
              <a:gd name="connsiteX4" fmla="*/ 1457442 w 2957689"/>
              <a:gd name="connsiteY4" fmla="*/ 0 h 676133"/>
              <a:gd name="connsiteX5" fmla="*/ 1578270 w 2957689"/>
              <a:gd name="connsiteY5" fmla="*/ 558857 h 676133"/>
              <a:gd name="connsiteX6" fmla="*/ 2957689 w 2957689"/>
              <a:gd name="connsiteY6" fmla="*/ 547568 h 676133"/>
              <a:gd name="connsiteX0" fmla="*/ 0 w 2957689"/>
              <a:gd name="connsiteY0" fmla="*/ 696205 h 736612"/>
              <a:gd name="connsiteX1" fmla="*/ 699911 w 2957689"/>
              <a:gd name="connsiteY1" fmla="*/ 696205 h 736612"/>
              <a:gd name="connsiteX2" fmla="*/ 1027289 w 2957689"/>
              <a:gd name="connsiteY2" fmla="*/ 154338 h 736612"/>
              <a:gd name="connsiteX3" fmla="*/ 1457442 w 2957689"/>
              <a:gd name="connsiteY3" fmla="*/ 80904 h 736612"/>
              <a:gd name="connsiteX4" fmla="*/ 1578270 w 2957689"/>
              <a:gd name="connsiteY4" fmla="*/ 639761 h 736612"/>
              <a:gd name="connsiteX5" fmla="*/ 2957689 w 2957689"/>
              <a:gd name="connsiteY5" fmla="*/ 628472 h 736612"/>
              <a:gd name="connsiteX0" fmla="*/ 0 w 2957689"/>
              <a:gd name="connsiteY0" fmla="*/ 548319 h 667934"/>
              <a:gd name="connsiteX1" fmla="*/ 699911 w 2957689"/>
              <a:gd name="connsiteY1" fmla="*/ 548319 h 667934"/>
              <a:gd name="connsiteX2" fmla="*/ 1027289 w 2957689"/>
              <a:gd name="connsiteY2" fmla="*/ 6452 h 667934"/>
              <a:gd name="connsiteX3" fmla="*/ 1282752 w 2957689"/>
              <a:gd name="connsiteY3" fmla="*/ 587030 h 667934"/>
              <a:gd name="connsiteX4" fmla="*/ 1578270 w 2957689"/>
              <a:gd name="connsiteY4" fmla="*/ 491875 h 667934"/>
              <a:gd name="connsiteX5" fmla="*/ 2957689 w 2957689"/>
              <a:gd name="connsiteY5" fmla="*/ 480586 h 667934"/>
              <a:gd name="connsiteX0" fmla="*/ 0 w 2957689"/>
              <a:gd name="connsiteY0" fmla="*/ 548319 h 667934"/>
              <a:gd name="connsiteX1" fmla="*/ 699911 w 2957689"/>
              <a:gd name="connsiteY1" fmla="*/ 548319 h 667934"/>
              <a:gd name="connsiteX2" fmla="*/ 1027289 w 2957689"/>
              <a:gd name="connsiteY2" fmla="*/ 6452 h 667934"/>
              <a:gd name="connsiteX3" fmla="*/ 1282752 w 2957689"/>
              <a:gd name="connsiteY3" fmla="*/ 587030 h 667934"/>
              <a:gd name="connsiteX4" fmla="*/ 1578270 w 2957689"/>
              <a:gd name="connsiteY4" fmla="*/ 491875 h 667934"/>
              <a:gd name="connsiteX5" fmla="*/ 2957689 w 2957689"/>
              <a:gd name="connsiteY5" fmla="*/ 480586 h 667934"/>
              <a:gd name="connsiteX0" fmla="*/ 0 w 2957689"/>
              <a:gd name="connsiteY0" fmla="*/ 548319 h 667934"/>
              <a:gd name="connsiteX1" fmla="*/ 699911 w 2957689"/>
              <a:gd name="connsiteY1" fmla="*/ 548319 h 667934"/>
              <a:gd name="connsiteX2" fmla="*/ 1027289 w 2957689"/>
              <a:gd name="connsiteY2" fmla="*/ 6452 h 667934"/>
              <a:gd name="connsiteX3" fmla="*/ 1282752 w 2957689"/>
              <a:gd name="connsiteY3" fmla="*/ 587030 h 667934"/>
              <a:gd name="connsiteX4" fmla="*/ 1578270 w 2957689"/>
              <a:gd name="connsiteY4" fmla="*/ 491875 h 667934"/>
              <a:gd name="connsiteX5" fmla="*/ 2957689 w 2957689"/>
              <a:gd name="connsiteY5" fmla="*/ 480586 h 667934"/>
              <a:gd name="connsiteX0" fmla="*/ 0 w 2957689"/>
              <a:gd name="connsiteY0" fmla="*/ 548319 h 602151"/>
              <a:gd name="connsiteX1" fmla="*/ 699911 w 2957689"/>
              <a:gd name="connsiteY1" fmla="*/ 548319 h 602151"/>
              <a:gd name="connsiteX2" fmla="*/ 1027289 w 2957689"/>
              <a:gd name="connsiteY2" fmla="*/ 6452 h 602151"/>
              <a:gd name="connsiteX3" fmla="*/ 1282752 w 2957689"/>
              <a:gd name="connsiteY3" fmla="*/ 587030 h 602151"/>
              <a:gd name="connsiteX4" fmla="*/ 1578270 w 2957689"/>
              <a:gd name="connsiteY4" fmla="*/ 491875 h 602151"/>
              <a:gd name="connsiteX5" fmla="*/ 2957689 w 2957689"/>
              <a:gd name="connsiteY5" fmla="*/ 480586 h 602151"/>
              <a:gd name="connsiteX0" fmla="*/ 0 w 2957689"/>
              <a:gd name="connsiteY0" fmla="*/ 548319 h 588726"/>
              <a:gd name="connsiteX1" fmla="*/ 699911 w 2957689"/>
              <a:gd name="connsiteY1" fmla="*/ 548319 h 588726"/>
              <a:gd name="connsiteX2" fmla="*/ 1027289 w 2957689"/>
              <a:gd name="connsiteY2" fmla="*/ 6452 h 588726"/>
              <a:gd name="connsiteX3" fmla="*/ 1282752 w 2957689"/>
              <a:gd name="connsiteY3" fmla="*/ 587030 h 588726"/>
              <a:gd name="connsiteX4" fmla="*/ 1578270 w 2957689"/>
              <a:gd name="connsiteY4" fmla="*/ 491875 h 588726"/>
              <a:gd name="connsiteX5" fmla="*/ 2957689 w 2957689"/>
              <a:gd name="connsiteY5" fmla="*/ 480586 h 588726"/>
              <a:gd name="connsiteX0" fmla="*/ 0 w 2957689"/>
              <a:gd name="connsiteY0" fmla="*/ 548319 h 588726"/>
              <a:gd name="connsiteX1" fmla="*/ 699911 w 2957689"/>
              <a:gd name="connsiteY1" fmla="*/ 548319 h 588726"/>
              <a:gd name="connsiteX2" fmla="*/ 1027289 w 2957689"/>
              <a:gd name="connsiteY2" fmla="*/ 6452 h 588726"/>
              <a:gd name="connsiteX3" fmla="*/ 1282752 w 2957689"/>
              <a:gd name="connsiteY3" fmla="*/ 587030 h 588726"/>
              <a:gd name="connsiteX4" fmla="*/ 1578270 w 2957689"/>
              <a:gd name="connsiteY4" fmla="*/ 491875 h 588726"/>
              <a:gd name="connsiteX5" fmla="*/ 2062988 w 2957689"/>
              <a:gd name="connsiteY5" fmla="*/ 490855 h 588726"/>
              <a:gd name="connsiteX6" fmla="*/ 2957689 w 2957689"/>
              <a:gd name="connsiteY6" fmla="*/ 480586 h 588726"/>
              <a:gd name="connsiteX0" fmla="*/ 0 w 2957689"/>
              <a:gd name="connsiteY0" fmla="*/ 548319 h 588726"/>
              <a:gd name="connsiteX1" fmla="*/ 699911 w 2957689"/>
              <a:gd name="connsiteY1" fmla="*/ 548319 h 588726"/>
              <a:gd name="connsiteX2" fmla="*/ 1027289 w 2957689"/>
              <a:gd name="connsiteY2" fmla="*/ 6452 h 588726"/>
              <a:gd name="connsiteX3" fmla="*/ 1282752 w 2957689"/>
              <a:gd name="connsiteY3" fmla="*/ 587030 h 588726"/>
              <a:gd name="connsiteX4" fmla="*/ 1578270 w 2957689"/>
              <a:gd name="connsiteY4" fmla="*/ 491875 h 588726"/>
              <a:gd name="connsiteX5" fmla="*/ 2957689 w 2957689"/>
              <a:gd name="connsiteY5" fmla="*/ 480586 h 588726"/>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480586 h 666052"/>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480586 h 666052"/>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480586 h 666052"/>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480586 h 666052"/>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623416 h 666052"/>
              <a:gd name="connsiteX0" fmla="*/ 0 w 2957689"/>
              <a:gd name="connsiteY0" fmla="*/ 960932 h 1078665"/>
              <a:gd name="connsiteX1" fmla="*/ 699911 w 2957689"/>
              <a:gd name="connsiteY1" fmla="*/ 960932 h 1078665"/>
              <a:gd name="connsiteX2" fmla="*/ 1027289 w 2957689"/>
              <a:gd name="connsiteY2" fmla="*/ 419065 h 1078665"/>
              <a:gd name="connsiteX3" fmla="*/ 1282752 w 2957689"/>
              <a:gd name="connsiteY3" fmla="*/ 999643 h 1078665"/>
              <a:gd name="connsiteX4" fmla="*/ 2957689 w 2957689"/>
              <a:gd name="connsiteY4" fmla="*/ 10443 h 1078665"/>
              <a:gd name="connsiteX0" fmla="*/ 0 w 2957689"/>
              <a:gd name="connsiteY0" fmla="*/ 548319 h 666052"/>
              <a:gd name="connsiteX1" fmla="*/ 699911 w 2957689"/>
              <a:gd name="connsiteY1" fmla="*/ 548319 h 666052"/>
              <a:gd name="connsiteX2" fmla="*/ 1027289 w 2957689"/>
              <a:gd name="connsiteY2" fmla="*/ 6452 h 666052"/>
              <a:gd name="connsiteX3" fmla="*/ 1282752 w 2957689"/>
              <a:gd name="connsiteY3" fmla="*/ 587030 h 666052"/>
              <a:gd name="connsiteX4" fmla="*/ 2957689 w 2957689"/>
              <a:gd name="connsiteY4" fmla="*/ 580459 h 666052"/>
              <a:gd name="connsiteX0" fmla="*/ 0 w 2957689"/>
              <a:gd name="connsiteY0" fmla="*/ 739162 h 779569"/>
              <a:gd name="connsiteX1" fmla="*/ 699911 w 2957689"/>
              <a:gd name="connsiteY1" fmla="*/ 739162 h 779569"/>
              <a:gd name="connsiteX2" fmla="*/ 1027289 w 2957689"/>
              <a:gd name="connsiteY2" fmla="*/ 197295 h 779569"/>
              <a:gd name="connsiteX3" fmla="*/ 1282752 w 2957689"/>
              <a:gd name="connsiteY3" fmla="*/ 80904 h 779569"/>
              <a:gd name="connsiteX4" fmla="*/ 2957689 w 2957689"/>
              <a:gd name="connsiteY4" fmla="*/ 771302 h 779569"/>
              <a:gd name="connsiteX0" fmla="*/ 0 w 2957689"/>
              <a:gd name="connsiteY0" fmla="*/ 542575 h 617351"/>
              <a:gd name="connsiteX1" fmla="*/ 699911 w 2957689"/>
              <a:gd name="connsiteY1" fmla="*/ 542575 h 617351"/>
              <a:gd name="connsiteX2" fmla="*/ 1027289 w 2957689"/>
              <a:gd name="connsiteY2" fmla="*/ 708 h 617351"/>
              <a:gd name="connsiteX3" fmla="*/ 1282752 w 2957689"/>
              <a:gd name="connsiteY3" fmla="*/ 538329 h 617351"/>
              <a:gd name="connsiteX4" fmla="*/ 2957689 w 2957689"/>
              <a:gd name="connsiteY4" fmla="*/ 574715 h 617351"/>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574715 h 582982"/>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574715 h 582982"/>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206363 h 582982"/>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531758 h 582982"/>
              <a:gd name="connsiteX0" fmla="*/ 0 w 2957689"/>
              <a:gd name="connsiteY0" fmla="*/ 542575 h 582982"/>
              <a:gd name="connsiteX1" fmla="*/ 699911 w 2957689"/>
              <a:gd name="connsiteY1" fmla="*/ 542575 h 582982"/>
              <a:gd name="connsiteX2" fmla="*/ 1027289 w 2957689"/>
              <a:gd name="connsiteY2" fmla="*/ 708 h 582982"/>
              <a:gd name="connsiteX3" fmla="*/ 1282752 w 2957689"/>
              <a:gd name="connsiteY3" fmla="*/ 538329 h 582982"/>
              <a:gd name="connsiteX4" fmla="*/ 2957689 w 2957689"/>
              <a:gd name="connsiteY4" fmla="*/ 531758 h 582982"/>
              <a:gd name="connsiteX0" fmla="*/ 0 w 2957689"/>
              <a:gd name="connsiteY0" fmla="*/ 542575 h 582982"/>
              <a:gd name="connsiteX1" fmla="*/ 219390 w 2957689"/>
              <a:gd name="connsiteY1" fmla="*/ 542575 h 582982"/>
              <a:gd name="connsiteX2" fmla="*/ 1027289 w 2957689"/>
              <a:gd name="connsiteY2" fmla="*/ 708 h 582982"/>
              <a:gd name="connsiteX3" fmla="*/ 1282752 w 2957689"/>
              <a:gd name="connsiteY3" fmla="*/ 538329 h 582982"/>
              <a:gd name="connsiteX4" fmla="*/ 2957689 w 2957689"/>
              <a:gd name="connsiteY4" fmla="*/ 531758 h 582982"/>
              <a:gd name="connsiteX0" fmla="*/ 0 w 2957689"/>
              <a:gd name="connsiteY0" fmla="*/ 542575 h 582982"/>
              <a:gd name="connsiteX1" fmla="*/ 219390 w 2957689"/>
              <a:gd name="connsiteY1" fmla="*/ 542575 h 582982"/>
              <a:gd name="connsiteX2" fmla="*/ 611772 w 2957689"/>
              <a:gd name="connsiteY2" fmla="*/ 708 h 582982"/>
              <a:gd name="connsiteX3" fmla="*/ 1282752 w 2957689"/>
              <a:gd name="connsiteY3" fmla="*/ 538329 h 582982"/>
              <a:gd name="connsiteX4" fmla="*/ 2957689 w 2957689"/>
              <a:gd name="connsiteY4" fmla="*/ 531758 h 582982"/>
              <a:gd name="connsiteX0" fmla="*/ 0 w 2957689"/>
              <a:gd name="connsiteY0" fmla="*/ 542575 h 582982"/>
              <a:gd name="connsiteX1" fmla="*/ 219390 w 2957689"/>
              <a:gd name="connsiteY1" fmla="*/ 542575 h 582982"/>
              <a:gd name="connsiteX2" fmla="*/ 611772 w 2957689"/>
              <a:gd name="connsiteY2" fmla="*/ 708 h 582982"/>
              <a:gd name="connsiteX3" fmla="*/ 867235 w 2957689"/>
              <a:gd name="connsiteY3" fmla="*/ 538329 h 582982"/>
              <a:gd name="connsiteX4" fmla="*/ 2957689 w 2957689"/>
              <a:gd name="connsiteY4" fmla="*/ 531758 h 582982"/>
              <a:gd name="connsiteX0" fmla="*/ 0 w 2957689"/>
              <a:gd name="connsiteY0" fmla="*/ 542575 h 582982"/>
              <a:gd name="connsiteX1" fmla="*/ 219390 w 2957689"/>
              <a:gd name="connsiteY1" fmla="*/ 542575 h 582982"/>
              <a:gd name="connsiteX2" fmla="*/ 611772 w 2957689"/>
              <a:gd name="connsiteY2" fmla="*/ 708 h 582982"/>
              <a:gd name="connsiteX3" fmla="*/ 906747 w 2957689"/>
              <a:gd name="connsiteY3" fmla="*/ 538329 h 582982"/>
              <a:gd name="connsiteX4" fmla="*/ 2957689 w 2957689"/>
              <a:gd name="connsiteY4" fmla="*/ 531758 h 582982"/>
              <a:gd name="connsiteX0" fmla="*/ 0 w 2957689"/>
              <a:gd name="connsiteY0" fmla="*/ 542575 h 582982"/>
              <a:gd name="connsiteX1" fmla="*/ 219390 w 2957689"/>
              <a:gd name="connsiteY1" fmla="*/ 542575 h 582982"/>
              <a:gd name="connsiteX2" fmla="*/ 611772 w 2957689"/>
              <a:gd name="connsiteY2" fmla="*/ 708 h 582982"/>
              <a:gd name="connsiteX3" fmla="*/ 906747 w 2957689"/>
              <a:gd name="connsiteY3" fmla="*/ 538329 h 582982"/>
              <a:gd name="connsiteX4" fmla="*/ 2957689 w 2957689"/>
              <a:gd name="connsiteY4" fmla="*/ 531758 h 582982"/>
              <a:gd name="connsiteX0" fmla="*/ 0 w 2957689"/>
              <a:gd name="connsiteY0" fmla="*/ 542575 h 582982"/>
              <a:gd name="connsiteX1" fmla="*/ 219390 w 2957689"/>
              <a:gd name="connsiteY1" fmla="*/ 542575 h 582982"/>
              <a:gd name="connsiteX2" fmla="*/ 611772 w 2957689"/>
              <a:gd name="connsiteY2" fmla="*/ 708 h 582982"/>
              <a:gd name="connsiteX3" fmla="*/ 906747 w 2957689"/>
              <a:gd name="connsiteY3" fmla="*/ 538329 h 582982"/>
              <a:gd name="connsiteX4" fmla="*/ 2957689 w 2957689"/>
              <a:gd name="connsiteY4" fmla="*/ 531758 h 582982"/>
              <a:gd name="connsiteX0" fmla="*/ 0 w 2957689"/>
              <a:gd name="connsiteY0" fmla="*/ 542575 h 582982"/>
              <a:gd name="connsiteX1" fmla="*/ 219390 w 2957689"/>
              <a:gd name="connsiteY1" fmla="*/ 542575 h 582982"/>
              <a:gd name="connsiteX2" fmla="*/ 611772 w 2957689"/>
              <a:gd name="connsiteY2" fmla="*/ 708 h 582982"/>
              <a:gd name="connsiteX3" fmla="*/ 906747 w 2957689"/>
              <a:gd name="connsiteY3" fmla="*/ 538329 h 582982"/>
              <a:gd name="connsiteX4" fmla="*/ 2957689 w 2957689"/>
              <a:gd name="connsiteY4" fmla="*/ 531758 h 582982"/>
              <a:gd name="connsiteX0" fmla="*/ 0 w 2957689"/>
              <a:gd name="connsiteY0" fmla="*/ 542575 h 582982"/>
              <a:gd name="connsiteX1" fmla="*/ 219390 w 2957689"/>
              <a:gd name="connsiteY1" fmla="*/ 542575 h 582982"/>
              <a:gd name="connsiteX2" fmla="*/ 611772 w 2957689"/>
              <a:gd name="connsiteY2" fmla="*/ 708 h 582982"/>
              <a:gd name="connsiteX3" fmla="*/ 906747 w 2957689"/>
              <a:gd name="connsiteY3" fmla="*/ 538329 h 582982"/>
              <a:gd name="connsiteX4" fmla="*/ 2957689 w 2957689"/>
              <a:gd name="connsiteY4" fmla="*/ 531758 h 582982"/>
              <a:gd name="connsiteX0" fmla="*/ 0 w 2957689"/>
              <a:gd name="connsiteY0" fmla="*/ 542575 h 582982"/>
              <a:gd name="connsiteX1" fmla="*/ 219390 w 2957689"/>
              <a:gd name="connsiteY1" fmla="*/ 542575 h 582982"/>
              <a:gd name="connsiteX2" fmla="*/ 611772 w 2957689"/>
              <a:gd name="connsiteY2" fmla="*/ 708 h 582982"/>
              <a:gd name="connsiteX3" fmla="*/ 906747 w 2957689"/>
              <a:gd name="connsiteY3" fmla="*/ 538329 h 582982"/>
              <a:gd name="connsiteX4" fmla="*/ 2957689 w 2957689"/>
              <a:gd name="connsiteY4" fmla="*/ 531758 h 582982"/>
              <a:gd name="connsiteX0" fmla="*/ 0 w 2957689"/>
              <a:gd name="connsiteY0" fmla="*/ 542575 h 582982"/>
              <a:gd name="connsiteX1" fmla="*/ 219390 w 2957689"/>
              <a:gd name="connsiteY1" fmla="*/ 542575 h 582982"/>
              <a:gd name="connsiteX2" fmla="*/ 611772 w 2957689"/>
              <a:gd name="connsiteY2" fmla="*/ 708 h 582982"/>
              <a:gd name="connsiteX3" fmla="*/ 906747 w 2957689"/>
              <a:gd name="connsiteY3" fmla="*/ 538329 h 582982"/>
              <a:gd name="connsiteX4" fmla="*/ 2957689 w 2957689"/>
              <a:gd name="connsiteY4" fmla="*/ 531758 h 582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7689" h="582982">
                <a:moveTo>
                  <a:pt x="0" y="542575"/>
                </a:moveTo>
                <a:lnTo>
                  <a:pt x="219390" y="542575"/>
                </a:lnTo>
                <a:cubicBezTo>
                  <a:pt x="401190" y="582982"/>
                  <a:pt x="497213" y="1416"/>
                  <a:pt x="611772" y="708"/>
                </a:cubicBezTo>
                <a:cubicBezTo>
                  <a:pt x="726331" y="0"/>
                  <a:pt x="814917" y="457425"/>
                  <a:pt x="906747" y="538329"/>
                </a:cubicBezTo>
                <a:cubicBezTo>
                  <a:pt x="1008147" y="544063"/>
                  <a:pt x="2274042" y="533948"/>
                  <a:pt x="2957689" y="531758"/>
                </a:cubicBezTo>
              </a:path>
            </a:pathLst>
          </a:custGeom>
          <a:ln w="25400">
            <a:solidFill>
              <a:srgbClr val="FF0000"/>
            </a:solidFill>
          </a:ln>
          <a:scene3d>
            <a:camera prst="orthographicFront">
              <a:rot lat="0" lon="0" rev="1620000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eaLnBrk="0" hangingPunct="0">
              <a:defRPr/>
            </a:pPr>
            <a:endParaRPr lang="de-CH">
              <a:solidFill>
                <a:prstClr val="black"/>
              </a:solidFill>
            </a:endParaRPr>
          </a:p>
        </p:txBody>
      </p:sp>
    </p:spTree>
    <p:extLst>
      <p:ext uri="{BB962C8B-B14F-4D97-AF65-F5344CB8AC3E}">
        <p14:creationId xmlns:p14="http://schemas.microsoft.com/office/powerpoint/2010/main" val="2861113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74434" name="Title 1"/>
          <p:cNvSpPr>
            <a:spLocks noGrp="1"/>
          </p:cNvSpPr>
          <p:nvPr>
            <p:ph type="title"/>
          </p:nvPr>
        </p:nvSpPr>
        <p:spPr/>
        <p:txBody>
          <a:bodyPr/>
          <a:lstStyle/>
          <a:p>
            <a:endParaRPr lang="en-US" altLang="en-US"/>
          </a:p>
        </p:txBody>
      </p:sp>
      <p:pic>
        <p:nvPicPr>
          <p:cNvPr id="27443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044700" y="1219201"/>
            <a:ext cx="8102600" cy="4557713"/>
          </a:xfrm>
        </p:spPr>
      </p:pic>
    </p:spTree>
    <p:extLst>
      <p:ext uri="{BB962C8B-B14F-4D97-AF65-F5344CB8AC3E}">
        <p14:creationId xmlns:p14="http://schemas.microsoft.com/office/powerpoint/2010/main" val="3250905840"/>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a:t>Difference-of-Gaussian (DoG)</a:t>
            </a:r>
            <a:endParaRPr lang="de-CH"/>
          </a:p>
        </p:txBody>
      </p:sp>
      <p:sp>
        <p:nvSpPr>
          <p:cNvPr id="36869"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grpSp>
        <p:nvGrpSpPr>
          <p:cNvPr id="50181" name="Group 5"/>
          <p:cNvGrpSpPr>
            <a:grpSpLocks/>
          </p:cNvGrpSpPr>
          <p:nvPr/>
        </p:nvGrpSpPr>
        <p:grpSpPr bwMode="auto">
          <a:xfrm>
            <a:off x="2293937" y="2138363"/>
            <a:ext cx="7715251" cy="4176713"/>
            <a:chOff x="565150" y="2420938"/>
            <a:chExt cx="7715250" cy="4176712"/>
          </a:xfrm>
        </p:grpSpPr>
        <p:pic>
          <p:nvPicPr>
            <p:cNvPr id="50182" name="Picture 4" descr="c-enhedg-laplap"/>
            <p:cNvPicPr>
              <a:picLocks noChangeAspect="1" noChangeArrowheads="1"/>
            </p:cNvPicPr>
            <p:nvPr/>
          </p:nvPicPr>
          <p:blipFill>
            <a:blip r:embed="rId3" cstate="print"/>
            <a:srcRect/>
            <a:stretch>
              <a:fillRect/>
            </a:stretch>
          </p:blipFill>
          <p:spPr bwMode="auto">
            <a:xfrm>
              <a:off x="6156325" y="2420938"/>
              <a:ext cx="2016125" cy="2016125"/>
            </a:xfrm>
            <a:prstGeom prst="rect">
              <a:avLst/>
            </a:prstGeom>
            <a:noFill/>
            <a:ln w="9525">
              <a:noFill/>
              <a:miter lim="800000"/>
              <a:headEnd/>
              <a:tailEnd/>
            </a:ln>
          </p:spPr>
        </p:pic>
        <p:grpSp>
          <p:nvGrpSpPr>
            <p:cNvPr id="50183" name="Group 11"/>
            <p:cNvGrpSpPr>
              <a:grpSpLocks/>
            </p:cNvGrpSpPr>
            <p:nvPr/>
          </p:nvGrpSpPr>
          <p:grpSpPr bwMode="auto">
            <a:xfrm>
              <a:off x="565150" y="4897438"/>
              <a:ext cx="7715250" cy="1700212"/>
              <a:chOff x="565150" y="4897438"/>
              <a:chExt cx="7715250" cy="1700212"/>
            </a:xfrm>
          </p:grpSpPr>
          <p:pic>
            <p:nvPicPr>
              <p:cNvPr id="50184" name="Picture 5"/>
              <p:cNvPicPr>
                <a:picLocks noChangeAspect="1" noChangeArrowheads="1"/>
              </p:cNvPicPr>
              <p:nvPr/>
            </p:nvPicPr>
            <p:blipFill>
              <a:blip r:embed="rId4" cstate="print"/>
              <a:srcRect/>
              <a:stretch>
                <a:fillRect/>
              </a:stretch>
            </p:blipFill>
            <p:spPr bwMode="auto">
              <a:xfrm>
                <a:off x="3156177" y="4899025"/>
                <a:ext cx="2170112" cy="1698625"/>
              </a:xfrm>
              <a:prstGeom prst="rect">
                <a:avLst/>
              </a:prstGeom>
              <a:noFill/>
              <a:ln w="12700" cap="sq">
                <a:noFill/>
                <a:miter lim="800000"/>
                <a:headEnd type="none" w="sm" len="sm"/>
                <a:tailEnd type="none" w="sm" len="sm"/>
              </a:ln>
            </p:spPr>
          </p:pic>
          <p:pic>
            <p:nvPicPr>
              <p:cNvPr id="50185" name="Picture 6"/>
              <p:cNvPicPr>
                <a:picLocks noChangeAspect="1" noChangeArrowheads="1"/>
              </p:cNvPicPr>
              <p:nvPr/>
            </p:nvPicPr>
            <p:blipFill>
              <a:blip r:embed="rId5" cstate="print"/>
              <a:srcRect/>
              <a:stretch>
                <a:fillRect/>
              </a:stretch>
            </p:blipFill>
            <p:spPr bwMode="auto">
              <a:xfrm>
                <a:off x="565150" y="4899025"/>
                <a:ext cx="2170113" cy="1698625"/>
              </a:xfrm>
              <a:prstGeom prst="rect">
                <a:avLst/>
              </a:prstGeom>
              <a:noFill/>
              <a:ln w="12700" cap="sq">
                <a:noFill/>
                <a:miter lim="800000"/>
                <a:headEnd type="none" w="sm" len="sm"/>
                <a:tailEnd type="none" w="sm" len="sm"/>
              </a:ln>
            </p:spPr>
          </p:pic>
          <p:pic>
            <p:nvPicPr>
              <p:cNvPr id="50186" name="Picture 7"/>
              <p:cNvPicPr>
                <a:picLocks noChangeAspect="1" noChangeArrowheads="1"/>
              </p:cNvPicPr>
              <p:nvPr/>
            </p:nvPicPr>
            <p:blipFill>
              <a:blip r:embed="rId6" cstate="print"/>
              <a:srcRect/>
              <a:stretch>
                <a:fillRect/>
              </a:stretch>
            </p:blipFill>
            <p:spPr bwMode="auto">
              <a:xfrm>
                <a:off x="6119813" y="4897438"/>
                <a:ext cx="2160587" cy="1700212"/>
              </a:xfrm>
              <a:prstGeom prst="rect">
                <a:avLst/>
              </a:prstGeom>
              <a:noFill/>
              <a:ln w="12700" cap="sq">
                <a:noFill/>
                <a:miter lim="800000"/>
                <a:headEnd type="none" w="sm" len="sm"/>
                <a:tailEnd type="none" w="sm" len="sm"/>
              </a:ln>
            </p:spPr>
          </p:pic>
          <p:sp>
            <p:nvSpPr>
              <p:cNvPr id="50187" name="Text Box 8"/>
              <p:cNvSpPr txBox="1">
                <a:spLocks noChangeArrowheads="1"/>
              </p:cNvSpPr>
              <p:nvPr/>
            </p:nvSpPr>
            <p:spPr bwMode="auto">
              <a:xfrm>
                <a:off x="2735263" y="5461000"/>
                <a:ext cx="431800" cy="519113"/>
              </a:xfrm>
              <a:prstGeom prst="rect">
                <a:avLst/>
              </a:prstGeom>
              <a:noFill/>
              <a:ln w="12700" cap="sq">
                <a:noFill/>
                <a:miter lim="800000"/>
                <a:headEnd type="none" w="sm" len="sm"/>
                <a:tailEnd type="none" w="sm" len="sm"/>
              </a:ln>
            </p:spPr>
            <p:txBody>
              <a:bodyPr>
                <a:spAutoFit/>
              </a:bodyPr>
              <a:lstStyle/>
              <a:p>
                <a:pPr algn="ctr" eaLnBrk="0" hangingPunct="0">
                  <a:spcBef>
                    <a:spcPct val="50000"/>
                  </a:spcBef>
                </a:pPr>
                <a:r>
                  <a:rPr lang="pl-PL" sz="2800" b="1">
                    <a:solidFill>
                      <a:prstClr val="black"/>
                    </a:solidFill>
                  </a:rPr>
                  <a:t>-</a:t>
                </a:r>
                <a:endParaRPr lang="en-US" sz="2800" b="1">
                  <a:solidFill>
                    <a:prstClr val="black"/>
                  </a:solidFill>
                </a:endParaRPr>
              </a:p>
            </p:txBody>
          </p:sp>
          <p:sp>
            <p:nvSpPr>
              <p:cNvPr id="50188" name="Text Box 9"/>
              <p:cNvSpPr txBox="1">
                <a:spLocks noChangeArrowheads="1"/>
              </p:cNvSpPr>
              <p:nvPr/>
            </p:nvSpPr>
            <p:spPr bwMode="auto">
              <a:xfrm>
                <a:off x="5507038" y="5403850"/>
                <a:ext cx="431800" cy="519113"/>
              </a:xfrm>
              <a:prstGeom prst="rect">
                <a:avLst/>
              </a:prstGeom>
              <a:noFill/>
              <a:ln w="12700" cap="sq">
                <a:noFill/>
                <a:miter lim="800000"/>
                <a:headEnd type="none" w="sm" len="sm"/>
                <a:tailEnd type="none" w="sm" len="sm"/>
              </a:ln>
            </p:spPr>
            <p:txBody>
              <a:bodyPr>
                <a:spAutoFit/>
              </a:bodyPr>
              <a:lstStyle/>
              <a:p>
                <a:pPr algn="ctr" eaLnBrk="0" hangingPunct="0">
                  <a:spcBef>
                    <a:spcPct val="50000"/>
                  </a:spcBef>
                </a:pPr>
                <a:r>
                  <a:rPr lang="pl-PL" sz="2800" b="1">
                    <a:solidFill>
                      <a:prstClr val="black"/>
                    </a:solidFill>
                  </a:rPr>
                  <a:t>=</a:t>
                </a:r>
                <a:endParaRPr lang="en-US" sz="2800" b="1">
                  <a:solidFill>
                    <a:prstClr val="black"/>
                  </a:solidFill>
                </a:endParaRPr>
              </a:p>
            </p:txBody>
          </p:sp>
        </p:grpSp>
      </p:grpSp>
    </p:spTree>
    <p:extLst>
      <p:ext uri="{BB962C8B-B14F-4D97-AF65-F5344CB8AC3E}">
        <p14:creationId xmlns:p14="http://schemas.microsoft.com/office/powerpoint/2010/main" val="2753748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err="1"/>
              <a:t>DoG</a:t>
            </a:r>
            <a:r>
              <a:rPr lang="en-US" dirty="0"/>
              <a:t> – Efficient Computation</a:t>
            </a:r>
            <a:endParaRPr lang="de-CH" dirty="0"/>
          </a:p>
        </p:txBody>
      </p:sp>
      <p:sp>
        <p:nvSpPr>
          <p:cNvPr id="51203" name="Content Placeholder 2"/>
          <p:cNvSpPr>
            <a:spLocks noGrp="1"/>
          </p:cNvSpPr>
          <p:nvPr>
            <p:ph idx="1"/>
          </p:nvPr>
        </p:nvSpPr>
        <p:spPr/>
        <p:txBody>
          <a:bodyPr/>
          <a:lstStyle/>
          <a:p>
            <a:r>
              <a:rPr lang="en-US"/>
              <a:t>Computation in Gaussian scale pyramid</a:t>
            </a:r>
            <a:endParaRPr lang="de-CH"/>
          </a:p>
        </p:txBody>
      </p:sp>
      <p:sp>
        <p:nvSpPr>
          <p:cNvPr id="17414" name="Footer Placeholder 4"/>
          <p:cNvSpPr>
            <a:spLocks noGrp="1"/>
          </p:cNvSpPr>
          <p:nvPr>
            <p:ph type="ftr" sz="quarter" idx="11"/>
          </p:nvPr>
        </p:nvSpPr>
        <p:spPr/>
        <p:txBody>
          <a:bodyPr/>
          <a:lstStyle/>
          <a:p>
            <a:pPr>
              <a:defRPr/>
            </a:pPr>
            <a:r>
              <a:rPr lang="de-DE" dirty="0">
                <a:solidFill>
                  <a:prstClr val="black">
                    <a:tint val="75000"/>
                  </a:prstClr>
                </a:solidFill>
              </a:rPr>
              <a:t>K. Grauman, B. Leibe</a:t>
            </a:r>
          </a:p>
        </p:txBody>
      </p:sp>
      <p:grpSp>
        <p:nvGrpSpPr>
          <p:cNvPr id="51205" name="Group 39"/>
          <p:cNvGrpSpPr>
            <a:grpSpLocks/>
          </p:cNvGrpSpPr>
          <p:nvPr/>
        </p:nvGrpSpPr>
        <p:grpSpPr bwMode="auto">
          <a:xfrm>
            <a:off x="1933576" y="1676400"/>
            <a:ext cx="8397875" cy="4483100"/>
            <a:chOff x="299979" y="1611314"/>
            <a:chExt cx="8397990" cy="4483136"/>
          </a:xfrm>
        </p:grpSpPr>
        <p:pic>
          <p:nvPicPr>
            <p:cNvPr id="51206" name="Picture 4"/>
            <p:cNvPicPr>
              <a:picLocks noChangeAspect="1" noChangeArrowheads="1"/>
            </p:cNvPicPr>
            <p:nvPr/>
          </p:nvPicPr>
          <p:blipFill>
            <a:blip r:embed="rId3" cstate="print"/>
            <a:srcRect/>
            <a:stretch>
              <a:fillRect/>
            </a:stretch>
          </p:blipFill>
          <p:spPr bwMode="auto">
            <a:xfrm>
              <a:off x="2581796" y="1611314"/>
              <a:ext cx="6116173" cy="4483136"/>
            </a:xfrm>
            <a:prstGeom prst="rect">
              <a:avLst/>
            </a:prstGeom>
            <a:noFill/>
            <a:ln w="9525">
              <a:noFill/>
              <a:miter lim="800000"/>
              <a:headEnd/>
              <a:tailEnd/>
            </a:ln>
          </p:spPr>
        </p:pic>
        <p:pic>
          <p:nvPicPr>
            <p:cNvPr id="51207" name="Picture 4"/>
            <p:cNvPicPr>
              <a:picLocks noChangeAspect="1" noChangeArrowheads="1"/>
            </p:cNvPicPr>
            <p:nvPr/>
          </p:nvPicPr>
          <p:blipFill>
            <a:blip r:embed="rId4" cstate="print"/>
            <a:srcRect/>
            <a:stretch>
              <a:fillRect/>
            </a:stretch>
          </p:blipFill>
          <p:spPr bwMode="auto">
            <a:xfrm>
              <a:off x="468313" y="3879833"/>
              <a:ext cx="1692275" cy="1355725"/>
            </a:xfrm>
            <a:prstGeom prst="rect">
              <a:avLst/>
            </a:prstGeom>
            <a:noFill/>
            <a:ln w="12700" cap="sq">
              <a:noFill/>
              <a:miter lim="800000"/>
              <a:headEnd type="none" w="sm" len="sm"/>
              <a:tailEnd type="none" w="sm" len="sm"/>
            </a:ln>
          </p:spPr>
        </p:pic>
        <p:sp>
          <p:nvSpPr>
            <p:cNvPr id="51208" name="Freeform 10"/>
            <p:cNvSpPr>
              <a:spLocks/>
            </p:cNvSpPr>
            <p:nvPr/>
          </p:nvSpPr>
          <p:spPr bwMode="auto">
            <a:xfrm>
              <a:off x="3544888" y="3171808"/>
              <a:ext cx="560387" cy="850900"/>
            </a:xfrm>
            <a:custGeom>
              <a:avLst/>
              <a:gdLst>
                <a:gd name="T0" fmla="*/ 2147483647 w 353"/>
                <a:gd name="T1" fmla="*/ 2147483647 h 536"/>
                <a:gd name="T2" fmla="*/ 2147483647 w 353"/>
                <a:gd name="T3" fmla="*/ 2147483647 h 536"/>
                <a:gd name="T4" fmla="*/ 2147483647 w 353"/>
                <a:gd name="T5" fmla="*/ 2147483647 h 536"/>
                <a:gd name="T6" fmla="*/ 2147483647 w 353"/>
                <a:gd name="T7" fmla="*/ 0 h 536"/>
                <a:gd name="T8" fmla="*/ 0 60000 65536"/>
                <a:gd name="T9" fmla="*/ 0 60000 65536"/>
                <a:gd name="T10" fmla="*/ 0 60000 65536"/>
                <a:gd name="T11" fmla="*/ 0 60000 65536"/>
                <a:gd name="T12" fmla="*/ 0 w 353"/>
                <a:gd name="T13" fmla="*/ 0 h 536"/>
                <a:gd name="T14" fmla="*/ 353 w 353"/>
                <a:gd name="T15" fmla="*/ 536 h 536"/>
              </a:gdLst>
              <a:ahLst/>
              <a:cxnLst>
                <a:cxn ang="T8">
                  <a:pos x="T0" y="T1"/>
                </a:cxn>
                <a:cxn ang="T9">
                  <a:pos x="T2" y="T3"/>
                </a:cxn>
                <a:cxn ang="T10">
                  <a:pos x="T4" y="T5"/>
                </a:cxn>
                <a:cxn ang="T11">
                  <a:pos x="T6" y="T7"/>
                </a:cxn>
              </a:cxnLst>
              <a:rect l="T12" t="T13" r="T14" b="T15"/>
              <a:pathLst>
                <a:path w="353" h="536">
                  <a:moveTo>
                    <a:pt x="194" y="536"/>
                  </a:moveTo>
                  <a:cubicBezTo>
                    <a:pt x="165" y="492"/>
                    <a:pt x="26" y="341"/>
                    <a:pt x="13" y="264"/>
                  </a:cubicBezTo>
                  <a:cubicBezTo>
                    <a:pt x="0" y="187"/>
                    <a:pt x="56" y="116"/>
                    <a:pt x="113" y="72"/>
                  </a:cubicBezTo>
                  <a:cubicBezTo>
                    <a:pt x="170" y="28"/>
                    <a:pt x="303" y="15"/>
                    <a:pt x="353" y="0"/>
                  </a:cubicBezTo>
                </a:path>
              </a:pathLst>
            </a:custGeom>
            <a:noFill/>
            <a:ln w="12700" cap="sq">
              <a:solidFill>
                <a:schemeClr val="tx1"/>
              </a:solidFill>
              <a:round/>
              <a:headEnd type="none" w="sm" len="sm"/>
              <a:tailEnd type="triangle" w="sm" len="sm"/>
            </a:ln>
          </p:spPr>
          <p:txBody>
            <a:bodyPr/>
            <a:lstStyle/>
            <a:p>
              <a:endParaRPr lang="en-US">
                <a:solidFill>
                  <a:prstClr val="black"/>
                </a:solidFill>
              </a:endParaRPr>
            </a:p>
          </p:txBody>
        </p:sp>
        <p:pic>
          <p:nvPicPr>
            <p:cNvPr id="51209" name="Picture 11"/>
            <p:cNvPicPr>
              <a:picLocks noChangeAspect="1" noChangeArrowheads="1"/>
            </p:cNvPicPr>
            <p:nvPr/>
          </p:nvPicPr>
          <p:blipFill>
            <a:blip r:embed="rId5" cstate="print"/>
            <a:srcRect/>
            <a:stretch>
              <a:fillRect/>
            </a:stretch>
          </p:blipFill>
          <p:spPr bwMode="auto">
            <a:xfrm>
              <a:off x="503238" y="2224071"/>
              <a:ext cx="1116012" cy="893762"/>
            </a:xfrm>
            <a:prstGeom prst="rect">
              <a:avLst/>
            </a:prstGeom>
            <a:noFill/>
            <a:ln w="12700" cap="sq">
              <a:noFill/>
              <a:miter lim="800000"/>
              <a:headEnd type="none" w="sm" len="sm"/>
              <a:tailEnd type="none" w="sm" len="sm"/>
            </a:ln>
          </p:spPr>
        </p:pic>
        <p:grpSp>
          <p:nvGrpSpPr>
            <p:cNvPr id="51210" name="Group 27"/>
            <p:cNvGrpSpPr>
              <a:grpSpLocks/>
            </p:cNvGrpSpPr>
            <p:nvPr/>
          </p:nvGrpSpPr>
          <p:grpSpPr bwMode="auto">
            <a:xfrm>
              <a:off x="3262300" y="4387339"/>
              <a:ext cx="433388" cy="358775"/>
              <a:chOff x="3311525" y="4457683"/>
              <a:chExt cx="433388" cy="358775"/>
            </a:xfrm>
          </p:grpSpPr>
          <p:sp>
            <p:nvSpPr>
              <p:cNvPr id="51226" name="Freeform 12"/>
              <p:cNvSpPr>
                <a:spLocks/>
              </p:cNvSpPr>
              <p:nvPr/>
            </p:nvSpPr>
            <p:spPr bwMode="auto">
              <a:xfrm flipH="1">
                <a:off x="3635375" y="4492608"/>
                <a:ext cx="77788" cy="323850"/>
              </a:xfrm>
              <a:custGeom>
                <a:avLst/>
                <a:gdLst>
                  <a:gd name="T0" fmla="*/ 0 w 19"/>
                  <a:gd name="T1" fmla="*/ 2147483647 h 204"/>
                  <a:gd name="T2" fmla="*/ 2147483647 w 19"/>
                  <a:gd name="T3" fmla="*/ 2147483647 h 204"/>
                  <a:gd name="T4" fmla="*/ 2147483647 w 19"/>
                  <a:gd name="T5" fmla="*/ 0 h 204"/>
                  <a:gd name="T6" fmla="*/ 0 60000 65536"/>
                  <a:gd name="T7" fmla="*/ 0 60000 65536"/>
                  <a:gd name="T8" fmla="*/ 0 60000 65536"/>
                  <a:gd name="T9" fmla="*/ 0 w 19"/>
                  <a:gd name="T10" fmla="*/ 0 h 204"/>
                  <a:gd name="T11" fmla="*/ 19 w 19"/>
                  <a:gd name="T12" fmla="*/ 204 h 204"/>
                </a:gdLst>
                <a:ahLst/>
                <a:cxnLst>
                  <a:cxn ang="T6">
                    <a:pos x="T0" y="T1"/>
                  </a:cxn>
                  <a:cxn ang="T7">
                    <a:pos x="T2" y="T3"/>
                  </a:cxn>
                  <a:cxn ang="T8">
                    <a:pos x="T4" y="T5"/>
                  </a:cxn>
                </a:cxnLst>
                <a:rect l="T9" t="T10" r="T11" b="T12"/>
                <a:pathLst>
                  <a:path w="19" h="204">
                    <a:moveTo>
                      <a:pt x="0" y="204"/>
                    </a:moveTo>
                    <a:cubicBezTo>
                      <a:pt x="3" y="188"/>
                      <a:pt x="19" y="140"/>
                      <a:pt x="19" y="106"/>
                    </a:cubicBezTo>
                    <a:cubicBezTo>
                      <a:pt x="19" y="72"/>
                      <a:pt x="5" y="22"/>
                      <a:pt x="1" y="0"/>
                    </a:cubicBezTo>
                  </a:path>
                </a:pathLst>
              </a:custGeom>
              <a:noFill/>
              <a:ln w="12700" cap="sq">
                <a:solidFill>
                  <a:schemeClr val="tx1"/>
                </a:solidFill>
                <a:round/>
                <a:headEnd type="none" w="sm" len="sm"/>
                <a:tailEnd type="triangle" w="med" len="med"/>
              </a:ln>
            </p:spPr>
            <p:txBody>
              <a:bodyPr/>
              <a:lstStyle/>
              <a:p>
                <a:endParaRPr lang="en-US">
                  <a:solidFill>
                    <a:prstClr val="black"/>
                  </a:solidFill>
                </a:endParaRPr>
              </a:p>
            </p:txBody>
          </p:sp>
          <p:sp>
            <p:nvSpPr>
              <p:cNvPr id="51227" name="Text Box 13"/>
              <p:cNvSpPr txBox="1">
                <a:spLocks noChangeArrowheads="1"/>
              </p:cNvSpPr>
              <p:nvPr/>
            </p:nvSpPr>
            <p:spPr bwMode="auto">
              <a:xfrm>
                <a:off x="3311525" y="4457683"/>
                <a:ext cx="433388" cy="336550"/>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sz="1600" b="1" i="1">
                    <a:solidFill>
                      <a:prstClr val="black"/>
                    </a:solidFill>
                    <a:latin typeface="Symbol" pitchFamily="18" charset="2"/>
                  </a:rPr>
                  <a:t>s</a:t>
                </a:r>
                <a:endParaRPr lang="en-US" sz="1600" b="1" i="1">
                  <a:solidFill>
                    <a:prstClr val="black"/>
                  </a:solidFill>
                  <a:latin typeface="Symbol" pitchFamily="18" charset="2"/>
                </a:endParaRPr>
              </a:p>
            </p:txBody>
          </p:sp>
        </p:grpSp>
        <p:sp>
          <p:nvSpPr>
            <p:cNvPr id="51211" name="Text Box 15"/>
            <p:cNvSpPr txBox="1">
              <a:spLocks noChangeArrowheads="1"/>
            </p:cNvSpPr>
            <p:nvPr/>
          </p:nvSpPr>
          <p:spPr bwMode="auto">
            <a:xfrm>
              <a:off x="299979" y="5218137"/>
              <a:ext cx="1952597" cy="338554"/>
            </a:xfrm>
            <a:prstGeom prst="rect">
              <a:avLst/>
            </a:prstGeom>
            <a:noFill/>
            <a:ln w="12700" cap="sq">
              <a:noFill/>
              <a:miter lim="800000"/>
              <a:headEnd type="none" w="sm" len="sm"/>
              <a:tailEnd type="none" w="sm" len="sm"/>
            </a:ln>
          </p:spPr>
          <p:txBody>
            <a:bodyPr>
              <a:spAutoFit/>
            </a:bodyPr>
            <a:lstStyle/>
            <a:p>
              <a:pPr algn="ctr" eaLnBrk="0" hangingPunct="0">
                <a:spcBef>
                  <a:spcPct val="50000"/>
                </a:spcBef>
              </a:pPr>
              <a:r>
                <a:rPr lang="pl-PL" sz="1600" b="1" i="1">
                  <a:solidFill>
                    <a:prstClr val="black"/>
                  </a:solidFill>
                </a:rPr>
                <a:t>Original image</a:t>
              </a:r>
              <a:r>
                <a:rPr lang="pl-PL" sz="1600" b="1" i="1">
                  <a:solidFill>
                    <a:prstClr val="black"/>
                  </a:solidFill>
                  <a:latin typeface="Symbol" pitchFamily="18" charset="2"/>
                </a:rPr>
                <a:t> </a:t>
              </a:r>
              <a:endParaRPr lang="en-US" sz="1600" b="1" i="1">
                <a:solidFill>
                  <a:prstClr val="black"/>
                </a:solidFill>
                <a:latin typeface="Symbol" pitchFamily="18" charset="2"/>
              </a:endParaRPr>
            </a:p>
          </p:txBody>
        </p:sp>
        <p:grpSp>
          <p:nvGrpSpPr>
            <p:cNvPr id="51212" name="Group 37"/>
            <p:cNvGrpSpPr>
              <a:grpSpLocks/>
            </p:cNvGrpSpPr>
            <p:nvPr/>
          </p:nvGrpSpPr>
          <p:grpSpPr bwMode="auto">
            <a:xfrm>
              <a:off x="2162142" y="4967315"/>
              <a:ext cx="1095390" cy="469900"/>
              <a:chOff x="2232026" y="4743433"/>
              <a:chExt cx="1095390" cy="469900"/>
            </a:xfrm>
          </p:grpSpPr>
          <p:sp>
            <p:nvSpPr>
              <p:cNvPr id="51224" name="Line 6"/>
              <p:cNvSpPr>
                <a:spLocks noChangeShapeType="1"/>
              </p:cNvSpPr>
              <p:nvPr/>
            </p:nvSpPr>
            <p:spPr bwMode="auto">
              <a:xfrm>
                <a:off x="2232026" y="5175232"/>
                <a:ext cx="1095390" cy="1587"/>
              </a:xfrm>
              <a:prstGeom prst="line">
                <a:avLst/>
              </a:prstGeom>
              <a:noFill/>
              <a:ln w="12700" cap="sq">
                <a:solidFill>
                  <a:srgbClr val="000000"/>
                </a:solidFill>
                <a:round/>
                <a:headEnd type="none" w="sm" len="sm"/>
                <a:tailEnd type="triangle" w="med" len="med"/>
              </a:ln>
            </p:spPr>
            <p:txBody>
              <a:bodyPr/>
              <a:lstStyle/>
              <a:p>
                <a:endParaRPr lang="en-US">
                  <a:solidFill>
                    <a:prstClr val="black"/>
                  </a:solidFill>
                </a:endParaRPr>
              </a:p>
            </p:txBody>
          </p:sp>
          <p:graphicFrame>
            <p:nvGraphicFramePr>
              <p:cNvPr id="51225" name="Object 3"/>
              <p:cNvGraphicFramePr>
                <a:graphicFrameLocks noChangeAspect="1"/>
              </p:cNvGraphicFramePr>
              <p:nvPr/>
            </p:nvGraphicFramePr>
            <p:xfrm>
              <a:off x="2373313" y="4743433"/>
              <a:ext cx="685800" cy="469900"/>
            </p:xfrm>
            <a:graphic>
              <a:graphicData uri="http://schemas.openxmlformats.org/presentationml/2006/ole">
                <mc:AlternateContent xmlns:mc="http://schemas.openxmlformats.org/markup-compatibility/2006">
                  <mc:Choice xmlns:v="urn:schemas-microsoft-com:vml" Requires="v">
                    <p:oleObj name="Microsoft Equation 3.0" r:id="rId6" imgW="444114" imgH="304536" progId="Equation.3">
                      <p:embed/>
                    </p:oleObj>
                  </mc:Choice>
                  <mc:Fallback>
                    <p:oleObj name="Microsoft Equation 3.0" r:id="rId6" imgW="444114" imgH="304536"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73313" y="4743433"/>
                            <a:ext cx="685800" cy="46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51213" name="Text Box 17"/>
            <p:cNvSpPr txBox="1">
              <a:spLocks noChangeArrowheads="1"/>
            </p:cNvSpPr>
            <p:nvPr/>
          </p:nvSpPr>
          <p:spPr bwMode="auto">
            <a:xfrm>
              <a:off x="482544" y="3100383"/>
              <a:ext cx="1606572" cy="584775"/>
            </a:xfrm>
            <a:prstGeom prst="rect">
              <a:avLst/>
            </a:prstGeom>
            <a:noFill/>
            <a:ln w="12700" cap="sq">
              <a:noFill/>
              <a:miter lim="800000"/>
              <a:headEnd type="none" w="sm" len="sm"/>
              <a:tailEnd type="none" w="sm" len="sm"/>
            </a:ln>
          </p:spPr>
          <p:txBody>
            <a:bodyPr>
              <a:spAutoFit/>
            </a:bodyPr>
            <a:lstStyle/>
            <a:p>
              <a:pPr algn="ctr" eaLnBrk="0" hangingPunct="0">
                <a:spcBef>
                  <a:spcPct val="50000"/>
                </a:spcBef>
              </a:pPr>
              <a:r>
                <a:rPr lang="en-US" sz="1600" b="1" i="1">
                  <a:solidFill>
                    <a:prstClr val="black"/>
                  </a:solidFill>
                </a:rPr>
                <a:t>S</a:t>
              </a:r>
              <a:r>
                <a:rPr lang="pl-PL" sz="1600" b="1" i="1">
                  <a:solidFill>
                    <a:prstClr val="black"/>
                  </a:solidFill>
                </a:rPr>
                <a:t>ampling with</a:t>
              </a:r>
              <a:br>
                <a:rPr lang="en-US" sz="1600" b="1" i="1">
                  <a:solidFill>
                    <a:prstClr val="black"/>
                  </a:solidFill>
                </a:rPr>
              </a:br>
              <a:r>
                <a:rPr lang="pl-PL" sz="1600" b="1" i="1">
                  <a:solidFill>
                    <a:prstClr val="black"/>
                  </a:solidFill>
                </a:rPr>
                <a:t>step </a:t>
              </a:r>
              <a:r>
                <a:rPr lang="pl-PL" sz="1600" b="1" i="1">
                  <a:solidFill>
                    <a:prstClr val="black"/>
                  </a:solidFill>
                  <a:latin typeface="Symbol" pitchFamily="18" charset="2"/>
                </a:rPr>
                <a:t>s</a:t>
              </a:r>
              <a:r>
                <a:rPr lang="pl-PL" sz="1600" b="1" i="1" baseline="30000">
                  <a:solidFill>
                    <a:prstClr val="black"/>
                  </a:solidFill>
                  <a:latin typeface="Symbol" pitchFamily="18" charset="2"/>
                </a:rPr>
                <a:t>4</a:t>
              </a:r>
              <a:r>
                <a:rPr lang="pl-PL" sz="1600" b="1" i="1">
                  <a:solidFill>
                    <a:prstClr val="black"/>
                  </a:solidFill>
                  <a:latin typeface="Symbol" pitchFamily="18" charset="2"/>
                </a:rPr>
                <a:t> </a:t>
              </a:r>
              <a:r>
                <a:rPr lang="pl-PL" sz="1600" b="1" i="1">
                  <a:solidFill>
                    <a:prstClr val="black"/>
                  </a:solidFill>
                </a:rPr>
                <a:t>=2</a:t>
              </a:r>
              <a:endParaRPr lang="en-US" sz="1600" b="1" i="1">
                <a:solidFill>
                  <a:prstClr val="black"/>
                </a:solidFill>
              </a:endParaRPr>
            </a:p>
          </p:txBody>
        </p:sp>
        <p:grpSp>
          <p:nvGrpSpPr>
            <p:cNvPr id="51214" name="Group 28"/>
            <p:cNvGrpSpPr>
              <a:grpSpLocks/>
            </p:cNvGrpSpPr>
            <p:nvPr/>
          </p:nvGrpSpPr>
          <p:grpSpPr bwMode="auto">
            <a:xfrm>
              <a:off x="3262300" y="3931539"/>
              <a:ext cx="433388" cy="358775"/>
              <a:chOff x="3311525" y="4457683"/>
              <a:chExt cx="433388" cy="358775"/>
            </a:xfrm>
          </p:grpSpPr>
          <p:sp>
            <p:nvSpPr>
              <p:cNvPr id="51222" name="Freeform 12"/>
              <p:cNvSpPr>
                <a:spLocks/>
              </p:cNvSpPr>
              <p:nvPr/>
            </p:nvSpPr>
            <p:spPr bwMode="auto">
              <a:xfrm flipH="1">
                <a:off x="3635375" y="4492608"/>
                <a:ext cx="77788" cy="323850"/>
              </a:xfrm>
              <a:custGeom>
                <a:avLst/>
                <a:gdLst>
                  <a:gd name="T0" fmla="*/ 0 w 19"/>
                  <a:gd name="T1" fmla="*/ 2147483647 h 204"/>
                  <a:gd name="T2" fmla="*/ 2147483647 w 19"/>
                  <a:gd name="T3" fmla="*/ 2147483647 h 204"/>
                  <a:gd name="T4" fmla="*/ 2147483647 w 19"/>
                  <a:gd name="T5" fmla="*/ 0 h 204"/>
                  <a:gd name="T6" fmla="*/ 0 60000 65536"/>
                  <a:gd name="T7" fmla="*/ 0 60000 65536"/>
                  <a:gd name="T8" fmla="*/ 0 60000 65536"/>
                  <a:gd name="T9" fmla="*/ 0 w 19"/>
                  <a:gd name="T10" fmla="*/ 0 h 204"/>
                  <a:gd name="T11" fmla="*/ 19 w 19"/>
                  <a:gd name="T12" fmla="*/ 204 h 204"/>
                </a:gdLst>
                <a:ahLst/>
                <a:cxnLst>
                  <a:cxn ang="T6">
                    <a:pos x="T0" y="T1"/>
                  </a:cxn>
                  <a:cxn ang="T7">
                    <a:pos x="T2" y="T3"/>
                  </a:cxn>
                  <a:cxn ang="T8">
                    <a:pos x="T4" y="T5"/>
                  </a:cxn>
                </a:cxnLst>
                <a:rect l="T9" t="T10" r="T11" b="T12"/>
                <a:pathLst>
                  <a:path w="19" h="204">
                    <a:moveTo>
                      <a:pt x="0" y="204"/>
                    </a:moveTo>
                    <a:cubicBezTo>
                      <a:pt x="3" y="188"/>
                      <a:pt x="19" y="140"/>
                      <a:pt x="19" y="106"/>
                    </a:cubicBezTo>
                    <a:cubicBezTo>
                      <a:pt x="19" y="72"/>
                      <a:pt x="5" y="22"/>
                      <a:pt x="1" y="0"/>
                    </a:cubicBezTo>
                  </a:path>
                </a:pathLst>
              </a:custGeom>
              <a:noFill/>
              <a:ln w="12700" cap="sq">
                <a:solidFill>
                  <a:schemeClr val="tx1"/>
                </a:solidFill>
                <a:round/>
                <a:headEnd type="none" w="sm" len="sm"/>
                <a:tailEnd type="triangle" w="med" len="med"/>
              </a:ln>
            </p:spPr>
            <p:txBody>
              <a:bodyPr/>
              <a:lstStyle/>
              <a:p>
                <a:endParaRPr lang="en-US">
                  <a:solidFill>
                    <a:prstClr val="black"/>
                  </a:solidFill>
                </a:endParaRPr>
              </a:p>
            </p:txBody>
          </p:sp>
          <p:sp>
            <p:nvSpPr>
              <p:cNvPr id="51223" name="Text Box 13"/>
              <p:cNvSpPr txBox="1">
                <a:spLocks noChangeArrowheads="1"/>
              </p:cNvSpPr>
              <p:nvPr/>
            </p:nvSpPr>
            <p:spPr bwMode="auto">
              <a:xfrm>
                <a:off x="3311525" y="4457683"/>
                <a:ext cx="433388" cy="336550"/>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sz="1600" b="1" i="1">
                    <a:solidFill>
                      <a:prstClr val="black"/>
                    </a:solidFill>
                    <a:latin typeface="Symbol" pitchFamily="18" charset="2"/>
                  </a:rPr>
                  <a:t>s</a:t>
                </a:r>
                <a:endParaRPr lang="en-US" sz="1600" b="1" i="1">
                  <a:solidFill>
                    <a:prstClr val="black"/>
                  </a:solidFill>
                  <a:latin typeface="Symbol" pitchFamily="18" charset="2"/>
                </a:endParaRPr>
              </a:p>
            </p:txBody>
          </p:sp>
        </p:grpSp>
        <p:grpSp>
          <p:nvGrpSpPr>
            <p:cNvPr id="51215" name="Group 31"/>
            <p:cNvGrpSpPr>
              <a:grpSpLocks/>
            </p:cNvGrpSpPr>
            <p:nvPr/>
          </p:nvGrpSpPr>
          <p:grpSpPr bwMode="auto">
            <a:xfrm>
              <a:off x="3262300" y="5296455"/>
              <a:ext cx="433388" cy="358775"/>
              <a:chOff x="3311525" y="4457683"/>
              <a:chExt cx="433388" cy="358775"/>
            </a:xfrm>
          </p:grpSpPr>
          <p:sp>
            <p:nvSpPr>
              <p:cNvPr id="51220" name="Freeform 12"/>
              <p:cNvSpPr>
                <a:spLocks/>
              </p:cNvSpPr>
              <p:nvPr/>
            </p:nvSpPr>
            <p:spPr bwMode="auto">
              <a:xfrm flipH="1">
                <a:off x="3635375" y="4492608"/>
                <a:ext cx="77788" cy="323850"/>
              </a:xfrm>
              <a:custGeom>
                <a:avLst/>
                <a:gdLst>
                  <a:gd name="T0" fmla="*/ 0 w 19"/>
                  <a:gd name="T1" fmla="*/ 2147483647 h 204"/>
                  <a:gd name="T2" fmla="*/ 2147483647 w 19"/>
                  <a:gd name="T3" fmla="*/ 2147483647 h 204"/>
                  <a:gd name="T4" fmla="*/ 2147483647 w 19"/>
                  <a:gd name="T5" fmla="*/ 0 h 204"/>
                  <a:gd name="T6" fmla="*/ 0 60000 65536"/>
                  <a:gd name="T7" fmla="*/ 0 60000 65536"/>
                  <a:gd name="T8" fmla="*/ 0 60000 65536"/>
                  <a:gd name="T9" fmla="*/ 0 w 19"/>
                  <a:gd name="T10" fmla="*/ 0 h 204"/>
                  <a:gd name="T11" fmla="*/ 19 w 19"/>
                  <a:gd name="T12" fmla="*/ 204 h 204"/>
                </a:gdLst>
                <a:ahLst/>
                <a:cxnLst>
                  <a:cxn ang="T6">
                    <a:pos x="T0" y="T1"/>
                  </a:cxn>
                  <a:cxn ang="T7">
                    <a:pos x="T2" y="T3"/>
                  </a:cxn>
                  <a:cxn ang="T8">
                    <a:pos x="T4" y="T5"/>
                  </a:cxn>
                </a:cxnLst>
                <a:rect l="T9" t="T10" r="T11" b="T12"/>
                <a:pathLst>
                  <a:path w="19" h="204">
                    <a:moveTo>
                      <a:pt x="0" y="204"/>
                    </a:moveTo>
                    <a:cubicBezTo>
                      <a:pt x="3" y="188"/>
                      <a:pt x="19" y="140"/>
                      <a:pt x="19" y="106"/>
                    </a:cubicBezTo>
                    <a:cubicBezTo>
                      <a:pt x="19" y="72"/>
                      <a:pt x="5" y="22"/>
                      <a:pt x="1" y="0"/>
                    </a:cubicBezTo>
                  </a:path>
                </a:pathLst>
              </a:custGeom>
              <a:noFill/>
              <a:ln w="12700" cap="sq">
                <a:solidFill>
                  <a:schemeClr val="tx1"/>
                </a:solidFill>
                <a:round/>
                <a:headEnd type="none" w="sm" len="sm"/>
                <a:tailEnd type="triangle" w="med" len="med"/>
              </a:ln>
            </p:spPr>
            <p:txBody>
              <a:bodyPr/>
              <a:lstStyle/>
              <a:p>
                <a:endParaRPr lang="en-US">
                  <a:solidFill>
                    <a:prstClr val="black"/>
                  </a:solidFill>
                </a:endParaRPr>
              </a:p>
            </p:txBody>
          </p:sp>
          <p:sp>
            <p:nvSpPr>
              <p:cNvPr id="51221" name="Text Box 13"/>
              <p:cNvSpPr txBox="1">
                <a:spLocks noChangeArrowheads="1"/>
              </p:cNvSpPr>
              <p:nvPr/>
            </p:nvSpPr>
            <p:spPr bwMode="auto">
              <a:xfrm>
                <a:off x="3311525" y="4457683"/>
                <a:ext cx="433388" cy="336550"/>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sz="1600" b="1" i="1">
                    <a:solidFill>
                      <a:prstClr val="black"/>
                    </a:solidFill>
                    <a:latin typeface="Symbol" pitchFamily="18" charset="2"/>
                  </a:rPr>
                  <a:t>s</a:t>
                </a:r>
                <a:endParaRPr lang="en-US" sz="1600" b="1" i="1">
                  <a:solidFill>
                    <a:prstClr val="black"/>
                  </a:solidFill>
                  <a:latin typeface="Symbol" pitchFamily="18" charset="2"/>
                </a:endParaRPr>
              </a:p>
            </p:txBody>
          </p:sp>
        </p:grpSp>
        <p:grpSp>
          <p:nvGrpSpPr>
            <p:cNvPr id="51216" name="Group 34"/>
            <p:cNvGrpSpPr>
              <a:grpSpLocks/>
            </p:cNvGrpSpPr>
            <p:nvPr/>
          </p:nvGrpSpPr>
          <p:grpSpPr bwMode="auto">
            <a:xfrm>
              <a:off x="3262300" y="4830429"/>
              <a:ext cx="433388" cy="358775"/>
              <a:chOff x="3311525" y="4457683"/>
              <a:chExt cx="433388" cy="358775"/>
            </a:xfrm>
          </p:grpSpPr>
          <p:sp>
            <p:nvSpPr>
              <p:cNvPr id="51218" name="Freeform 12"/>
              <p:cNvSpPr>
                <a:spLocks/>
              </p:cNvSpPr>
              <p:nvPr/>
            </p:nvSpPr>
            <p:spPr bwMode="auto">
              <a:xfrm flipH="1">
                <a:off x="3635375" y="4492608"/>
                <a:ext cx="77788" cy="323850"/>
              </a:xfrm>
              <a:custGeom>
                <a:avLst/>
                <a:gdLst>
                  <a:gd name="T0" fmla="*/ 0 w 19"/>
                  <a:gd name="T1" fmla="*/ 2147483647 h 204"/>
                  <a:gd name="T2" fmla="*/ 2147483647 w 19"/>
                  <a:gd name="T3" fmla="*/ 2147483647 h 204"/>
                  <a:gd name="T4" fmla="*/ 2147483647 w 19"/>
                  <a:gd name="T5" fmla="*/ 0 h 204"/>
                  <a:gd name="T6" fmla="*/ 0 60000 65536"/>
                  <a:gd name="T7" fmla="*/ 0 60000 65536"/>
                  <a:gd name="T8" fmla="*/ 0 60000 65536"/>
                  <a:gd name="T9" fmla="*/ 0 w 19"/>
                  <a:gd name="T10" fmla="*/ 0 h 204"/>
                  <a:gd name="T11" fmla="*/ 19 w 19"/>
                  <a:gd name="T12" fmla="*/ 204 h 204"/>
                </a:gdLst>
                <a:ahLst/>
                <a:cxnLst>
                  <a:cxn ang="T6">
                    <a:pos x="T0" y="T1"/>
                  </a:cxn>
                  <a:cxn ang="T7">
                    <a:pos x="T2" y="T3"/>
                  </a:cxn>
                  <a:cxn ang="T8">
                    <a:pos x="T4" y="T5"/>
                  </a:cxn>
                </a:cxnLst>
                <a:rect l="T9" t="T10" r="T11" b="T12"/>
                <a:pathLst>
                  <a:path w="19" h="204">
                    <a:moveTo>
                      <a:pt x="0" y="204"/>
                    </a:moveTo>
                    <a:cubicBezTo>
                      <a:pt x="3" y="188"/>
                      <a:pt x="19" y="140"/>
                      <a:pt x="19" y="106"/>
                    </a:cubicBezTo>
                    <a:cubicBezTo>
                      <a:pt x="19" y="72"/>
                      <a:pt x="5" y="22"/>
                      <a:pt x="1" y="0"/>
                    </a:cubicBezTo>
                  </a:path>
                </a:pathLst>
              </a:custGeom>
              <a:noFill/>
              <a:ln w="12700" cap="sq">
                <a:solidFill>
                  <a:schemeClr val="tx1"/>
                </a:solidFill>
                <a:round/>
                <a:headEnd type="none" w="sm" len="sm"/>
                <a:tailEnd type="triangle" w="med" len="med"/>
              </a:ln>
            </p:spPr>
            <p:txBody>
              <a:bodyPr/>
              <a:lstStyle/>
              <a:p>
                <a:endParaRPr lang="en-US">
                  <a:solidFill>
                    <a:prstClr val="black"/>
                  </a:solidFill>
                </a:endParaRPr>
              </a:p>
            </p:txBody>
          </p:sp>
          <p:sp>
            <p:nvSpPr>
              <p:cNvPr id="51219" name="Text Box 13"/>
              <p:cNvSpPr txBox="1">
                <a:spLocks noChangeArrowheads="1"/>
              </p:cNvSpPr>
              <p:nvPr/>
            </p:nvSpPr>
            <p:spPr bwMode="auto">
              <a:xfrm>
                <a:off x="3311525" y="4457683"/>
                <a:ext cx="433388" cy="336550"/>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sz="1600" b="1" i="1">
                    <a:solidFill>
                      <a:prstClr val="black"/>
                    </a:solidFill>
                    <a:latin typeface="Symbol" pitchFamily="18" charset="2"/>
                  </a:rPr>
                  <a:t>s</a:t>
                </a:r>
                <a:endParaRPr lang="en-US" sz="1600" b="1" i="1">
                  <a:solidFill>
                    <a:prstClr val="black"/>
                  </a:solidFill>
                  <a:latin typeface="Symbol" pitchFamily="18" charset="2"/>
                </a:endParaRPr>
              </a:p>
            </p:txBody>
          </p:sp>
        </p:grpSp>
        <p:sp>
          <p:nvSpPr>
            <p:cNvPr id="51217" name="Line 6"/>
            <p:cNvSpPr>
              <a:spLocks noChangeShapeType="1"/>
            </p:cNvSpPr>
            <p:nvPr/>
          </p:nvSpPr>
          <p:spPr bwMode="auto">
            <a:xfrm flipH="1">
              <a:off x="2162142" y="3209922"/>
              <a:ext cx="1095390" cy="1587"/>
            </a:xfrm>
            <a:prstGeom prst="line">
              <a:avLst/>
            </a:prstGeom>
            <a:noFill/>
            <a:ln w="12700" cap="sq">
              <a:solidFill>
                <a:srgbClr val="000000"/>
              </a:solidFill>
              <a:round/>
              <a:headEnd type="none" w="sm" len="sm"/>
              <a:tailEnd type="triangle" w="med" len="med"/>
            </a:ln>
          </p:spPr>
          <p:txBody>
            <a:bodyPr/>
            <a:lstStyle/>
            <a:p>
              <a:endParaRPr lang="en-US">
                <a:solidFill>
                  <a:prstClr val="black"/>
                </a:solidFill>
              </a:endParaRPr>
            </a:p>
          </p:txBody>
        </p:sp>
      </p:grpSp>
    </p:spTree>
    <p:extLst>
      <p:ext uri="{BB962C8B-B14F-4D97-AF65-F5344CB8AC3E}">
        <p14:creationId xmlns:p14="http://schemas.microsoft.com/office/powerpoint/2010/main" val="39069971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normAutofit fontScale="90000"/>
          </a:bodyPr>
          <a:lstStyle/>
          <a:p>
            <a:r>
              <a:rPr lang="en-US" dirty="0"/>
              <a:t>Find local maxima in position-scale space of Difference-of-Gaussian</a:t>
            </a:r>
            <a:endParaRPr lang="de-CH" dirty="0"/>
          </a:p>
        </p:txBody>
      </p:sp>
      <p:sp>
        <p:nvSpPr>
          <p:cNvPr id="16390"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pic>
        <p:nvPicPr>
          <p:cNvPr id="48133" name="Picture 5"/>
          <p:cNvPicPr>
            <a:picLocks noChangeAspect="1" noChangeArrowheads="1"/>
          </p:cNvPicPr>
          <p:nvPr/>
        </p:nvPicPr>
        <p:blipFill>
          <a:blip r:embed="rId3" cstate="print"/>
          <a:srcRect/>
          <a:stretch>
            <a:fillRect/>
          </a:stretch>
        </p:blipFill>
        <p:spPr bwMode="auto">
          <a:xfrm>
            <a:off x="2200276" y="2930525"/>
            <a:ext cx="1681163" cy="1443038"/>
          </a:xfrm>
          <a:prstGeom prst="rect">
            <a:avLst/>
          </a:prstGeom>
          <a:noFill/>
          <a:ln w="9525">
            <a:noFill/>
            <a:miter lim="800000"/>
            <a:headEnd/>
            <a:tailEnd/>
          </a:ln>
        </p:spPr>
      </p:pic>
      <p:grpSp>
        <p:nvGrpSpPr>
          <p:cNvPr id="48134" name="Group 6"/>
          <p:cNvGrpSpPr>
            <a:grpSpLocks/>
          </p:cNvGrpSpPr>
          <p:nvPr/>
        </p:nvGrpSpPr>
        <p:grpSpPr bwMode="auto">
          <a:xfrm>
            <a:off x="4008439" y="1163639"/>
            <a:ext cx="3584575" cy="4924425"/>
            <a:chOff x="2211388" y="1700213"/>
            <a:chExt cx="3584575" cy="4924425"/>
          </a:xfrm>
        </p:grpSpPr>
        <p:pic>
          <p:nvPicPr>
            <p:cNvPr id="48142" name="Picture 6"/>
            <p:cNvPicPr>
              <a:picLocks noChangeAspect="1" noChangeArrowheads="1"/>
            </p:cNvPicPr>
            <p:nvPr/>
          </p:nvPicPr>
          <p:blipFill>
            <a:blip r:embed="rId4" cstate="print"/>
            <a:srcRect/>
            <a:stretch>
              <a:fillRect/>
            </a:stretch>
          </p:blipFill>
          <p:spPr bwMode="auto">
            <a:xfrm>
              <a:off x="4570413" y="5665788"/>
              <a:ext cx="1225550" cy="958850"/>
            </a:xfrm>
            <a:prstGeom prst="rect">
              <a:avLst/>
            </a:prstGeom>
            <a:noFill/>
            <a:ln w="12700" cap="sq">
              <a:solidFill>
                <a:schemeClr val="tx1"/>
              </a:solidFill>
              <a:miter lim="800000"/>
              <a:headEnd type="none" w="sm" len="sm"/>
              <a:tailEnd type="none" w="sm" len="sm"/>
            </a:ln>
          </p:spPr>
        </p:pic>
        <p:pic>
          <p:nvPicPr>
            <p:cNvPr id="48143" name="Picture 7"/>
            <p:cNvPicPr>
              <a:picLocks noChangeAspect="1" noChangeArrowheads="1"/>
            </p:cNvPicPr>
            <p:nvPr/>
          </p:nvPicPr>
          <p:blipFill>
            <a:blip r:embed="rId5" cstate="print"/>
            <a:srcRect/>
            <a:stretch>
              <a:fillRect/>
            </a:stretch>
          </p:blipFill>
          <p:spPr bwMode="auto">
            <a:xfrm>
              <a:off x="4570413" y="4664075"/>
              <a:ext cx="1225550" cy="960438"/>
            </a:xfrm>
            <a:prstGeom prst="rect">
              <a:avLst/>
            </a:prstGeom>
            <a:noFill/>
            <a:ln w="12700" cap="sq">
              <a:solidFill>
                <a:schemeClr val="tx1"/>
              </a:solidFill>
              <a:miter lim="800000"/>
              <a:headEnd type="none" w="sm" len="sm"/>
              <a:tailEnd type="none" w="sm" len="sm"/>
            </a:ln>
          </p:spPr>
        </p:pic>
        <p:pic>
          <p:nvPicPr>
            <p:cNvPr id="48144" name="Picture 8"/>
            <p:cNvPicPr>
              <a:picLocks noChangeAspect="1" noChangeArrowheads="1"/>
            </p:cNvPicPr>
            <p:nvPr/>
          </p:nvPicPr>
          <p:blipFill>
            <a:blip r:embed="rId6" cstate="print"/>
            <a:srcRect/>
            <a:stretch>
              <a:fillRect/>
            </a:stretch>
          </p:blipFill>
          <p:spPr bwMode="auto">
            <a:xfrm>
              <a:off x="4570413" y="3681413"/>
              <a:ext cx="1225550" cy="958850"/>
            </a:xfrm>
            <a:prstGeom prst="rect">
              <a:avLst/>
            </a:prstGeom>
            <a:noFill/>
            <a:ln w="12700" cap="sq">
              <a:solidFill>
                <a:schemeClr val="tx1"/>
              </a:solidFill>
              <a:miter lim="800000"/>
              <a:headEnd type="none" w="sm" len="sm"/>
              <a:tailEnd type="none" w="sm" len="sm"/>
            </a:ln>
          </p:spPr>
        </p:pic>
        <p:pic>
          <p:nvPicPr>
            <p:cNvPr id="48145" name="Picture 9"/>
            <p:cNvPicPr>
              <a:picLocks noChangeAspect="1" noChangeArrowheads="1"/>
            </p:cNvPicPr>
            <p:nvPr/>
          </p:nvPicPr>
          <p:blipFill>
            <a:blip r:embed="rId7" cstate="print"/>
            <a:srcRect/>
            <a:stretch>
              <a:fillRect/>
            </a:stretch>
          </p:blipFill>
          <p:spPr bwMode="auto">
            <a:xfrm>
              <a:off x="4570413" y="2684463"/>
              <a:ext cx="1225550" cy="960437"/>
            </a:xfrm>
            <a:prstGeom prst="rect">
              <a:avLst/>
            </a:prstGeom>
            <a:noFill/>
            <a:ln w="12700" cap="sq">
              <a:solidFill>
                <a:schemeClr val="tx1"/>
              </a:solidFill>
              <a:miter lim="800000"/>
              <a:headEnd type="none" w="sm" len="sm"/>
              <a:tailEnd type="none" w="sm" len="sm"/>
            </a:ln>
          </p:spPr>
        </p:pic>
        <p:pic>
          <p:nvPicPr>
            <p:cNvPr id="48146" name="Picture 10"/>
            <p:cNvPicPr>
              <a:picLocks noChangeAspect="1" noChangeArrowheads="1"/>
            </p:cNvPicPr>
            <p:nvPr/>
          </p:nvPicPr>
          <p:blipFill>
            <a:blip r:embed="rId8" cstate="print"/>
            <a:srcRect/>
            <a:stretch>
              <a:fillRect/>
            </a:stretch>
          </p:blipFill>
          <p:spPr bwMode="auto">
            <a:xfrm>
              <a:off x="4570413" y="1700213"/>
              <a:ext cx="1225550" cy="960437"/>
            </a:xfrm>
            <a:prstGeom prst="rect">
              <a:avLst/>
            </a:prstGeom>
            <a:noFill/>
            <a:ln w="12700" cap="sq">
              <a:solidFill>
                <a:schemeClr val="tx1"/>
              </a:solidFill>
              <a:miter lim="800000"/>
              <a:headEnd type="none" w="sm" len="sm"/>
              <a:tailEnd type="none" w="sm" len="sm"/>
            </a:ln>
          </p:spPr>
        </p:pic>
        <p:graphicFrame>
          <p:nvGraphicFramePr>
            <p:cNvPr id="48147" name="Object 2"/>
            <p:cNvGraphicFramePr>
              <a:graphicFrameLocks noChangeAspect="1"/>
            </p:cNvGraphicFramePr>
            <p:nvPr/>
          </p:nvGraphicFramePr>
          <p:xfrm>
            <a:off x="2211388" y="3933825"/>
            <a:ext cx="1712912" cy="417513"/>
          </p:xfrm>
          <a:graphic>
            <a:graphicData uri="http://schemas.openxmlformats.org/presentationml/2006/ole">
              <mc:AlternateContent xmlns:mc="http://schemas.openxmlformats.org/markup-compatibility/2006">
                <mc:Choice xmlns:v="urn:schemas-microsoft-com:vml" Requires="v">
                  <p:oleObj name="Equation" r:id="rId9" imgW="990170" imgH="241195" progId="Equation.3">
                    <p:embed/>
                  </p:oleObj>
                </mc:Choice>
                <mc:Fallback>
                  <p:oleObj name="Equation" r:id="rId9" imgW="990170" imgH="241195"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11388" y="3933825"/>
                          <a:ext cx="1712912" cy="417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148" name="Text Box 12"/>
            <p:cNvSpPr txBox="1">
              <a:spLocks noChangeArrowheads="1"/>
            </p:cNvSpPr>
            <p:nvPr/>
          </p:nvSpPr>
          <p:spPr bwMode="auto">
            <a:xfrm>
              <a:off x="3959225" y="5972175"/>
              <a:ext cx="433388" cy="369332"/>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b="1" i="1">
                  <a:solidFill>
                    <a:prstClr val="black"/>
                  </a:solidFill>
                  <a:latin typeface="Symbol" pitchFamily="18" charset="2"/>
                </a:rPr>
                <a:t>s</a:t>
              </a:r>
              <a:endParaRPr lang="en-US" b="1" i="1">
                <a:solidFill>
                  <a:prstClr val="black"/>
                </a:solidFill>
                <a:latin typeface="Symbol" pitchFamily="18" charset="2"/>
              </a:endParaRPr>
            </a:p>
          </p:txBody>
        </p:sp>
        <p:sp>
          <p:nvSpPr>
            <p:cNvPr id="48149" name="Text Box 13"/>
            <p:cNvSpPr txBox="1">
              <a:spLocks noChangeArrowheads="1"/>
            </p:cNvSpPr>
            <p:nvPr/>
          </p:nvSpPr>
          <p:spPr bwMode="auto">
            <a:xfrm>
              <a:off x="3959225" y="4964113"/>
              <a:ext cx="433388" cy="369332"/>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b="1" i="1">
                  <a:solidFill>
                    <a:prstClr val="black"/>
                  </a:solidFill>
                  <a:latin typeface="Symbol" pitchFamily="18" charset="2"/>
                </a:rPr>
                <a:t>s</a:t>
              </a:r>
              <a:r>
                <a:rPr lang="pl-PL" b="1" i="1" baseline="30000">
                  <a:solidFill>
                    <a:prstClr val="black"/>
                  </a:solidFill>
                  <a:latin typeface="Symbol" pitchFamily="18" charset="2"/>
                </a:rPr>
                <a:t>2</a:t>
              </a:r>
              <a:endParaRPr lang="en-US" b="1" i="1" baseline="30000">
                <a:solidFill>
                  <a:prstClr val="black"/>
                </a:solidFill>
                <a:latin typeface="Symbol" pitchFamily="18" charset="2"/>
              </a:endParaRPr>
            </a:p>
          </p:txBody>
        </p:sp>
        <p:sp>
          <p:nvSpPr>
            <p:cNvPr id="48150" name="Text Box 14"/>
            <p:cNvSpPr txBox="1">
              <a:spLocks noChangeArrowheads="1"/>
            </p:cNvSpPr>
            <p:nvPr/>
          </p:nvSpPr>
          <p:spPr bwMode="auto">
            <a:xfrm>
              <a:off x="3995738" y="4005263"/>
              <a:ext cx="433387" cy="369332"/>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b="1" i="1">
                  <a:solidFill>
                    <a:prstClr val="black"/>
                  </a:solidFill>
                  <a:latin typeface="Symbol" pitchFamily="18" charset="2"/>
                </a:rPr>
                <a:t>s</a:t>
              </a:r>
              <a:r>
                <a:rPr lang="pl-PL" b="1" i="1" baseline="30000">
                  <a:solidFill>
                    <a:prstClr val="black"/>
                  </a:solidFill>
                  <a:latin typeface="Symbol" pitchFamily="18" charset="2"/>
                </a:rPr>
                <a:t>3</a:t>
              </a:r>
              <a:endParaRPr lang="en-US" b="1" i="1" baseline="30000">
                <a:solidFill>
                  <a:prstClr val="black"/>
                </a:solidFill>
                <a:latin typeface="Symbol" pitchFamily="18" charset="2"/>
              </a:endParaRPr>
            </a:p>
          </p:txBody>
        </p:sp>
        <p:sp>
          <p:nvSpPr>
            <p:cNvPr id="48151" name="Text Box 15"/>
            <p:cNvSpPr txBox="1">
              <a:spLocks noChangeArrowheads="1"/>
            </p:cNvSpPr>
            <p:nvPr/>
          </p:nvSpPr>
          <p:spPr bwMode="auto">
            <a:xfrm>
              <a:off x="4030663" y="2997200"/>
              <a:ext cx="433387" cy="369332"/>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b="1" i="1">
                  <a:solidFill>
                    <a:prstClr val="black"/>
                  </a:solidFill>
                  <a:latin typeface="Symbol" pitchFamily="18" charset="2"/>
                </a:rPr>
                <a:t>s</a:t>
              </a:r>
              <a:r>
                <a:rPr lang="pl-PL" b="1" i="1" baseline="30000">
                  <a:solidFill>
                    <a:prstClr val="black"/>
                  </a:solidFill>
                  <a:latin typeface="Symbol" pitchFamily="18" charset="2"/>
                </a:rPr>
                <a:t>4</a:t>
              </a:r>
              <a:endParaRPr lang="en-US" b="1" i="1" baseline="30000">
                <a:solidFill>
                  <a:prstClr val="black"/>
                </a:solidFill>
                <a:latin typeface="Symbol" pitchFamily="18" charset="2"/>
              </a:endParaRPr>
            </a:p>
          </p:txBody>
        </p:sp>
        <p:sp>
          <p:nvSpPr>
            <p:cNvPr id="48152" name="Text Box 16"/>
            <p:cNvSpPr txBox="1">
              <a:spLocks noChangeArrowheads="1"/>
            </p:cNvSpPr>
            <p:nvPr/>
          </p:nvSpPr>
          <p:spPr bwMode="auto">
            <a:xfrm>
              <a:off x="4067175" y="2024063"/>
              <a:ext cx="541338" cy="369332"/>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b="1" i="1">
                  <a:solidFill>
                    <a:prstClr val="black"/>
                  </a:solidFill>
                  <a:latin typeface="Symbol" pitchFamily="18" charset="2"/>
                </a:rPr>
                <a:t>s</a:t>
              </a:r>
              <a:r>
                <a:rPr lang="pl-PL" b="1" i="1" baseline="30000">
                  <a:solidFill>
                    <a:prstClr val="black"/>
                  </a:solidFill>
                  <a:latin typeface="Symbol" pitchFamily="18" charset="2"/>
                </a:rPr>
                <a:t>5</a:t>
              </a:r>
              <a:endParaRPr lang="en-US" b="1" i="1" baseline="30000">
                <a:solidFill>
                  <a:prstClr val="black"/>
                </a:solidFill>
                <a:latin typeface="Symbol" pitchFamily="18" charset="2"/>
              </a:endParaRPr>
            </a:p>
          </p:txBody>
        </p:sp>
        <p:sp>
          <p:nvSpPr>
            <p:cNvPr id="48153" name="Line 17"/>
            <p:cNvSpPr>
              <a:spLocks noChangeShapeType="1"/>
            </p:cNvSpPr>
            <p:nvPr/>
          </p:nvSpPr>
          <p:spPr bwMode="auto">
            <a:xfrm>
              <a:off x="3203575" y="4508500"/>
              <a:ext cx="755650" cy="1476375"/>
            </a:xfrm>
            <a:prstGeom prst="line">
              <a:avLst/>
            </a:prstGeom>
            <a:noFill/>
            <a:ln w="12700" cap="sq">
              <a:solidFill>
                <a:schemeClr val="tx1"/>
              </a:solidFill>
              <a:round/>
              <a:headEnd/>
              <a:tailEnd type="triangle" w="med" len="med"/>
            </a:ln>
          </p:spPr>
          <p:txBody>
            <a:bodyPr/>
            <a:lstStyle/>
            <a:p>
              <a:endParaRPr lang="en-US">
                <a:solidFill>
                  <a:prstClr val="black"/>
                </a:solidFill>
              </a:endParaRPr>
            </a:p>
          </p:txBody>
        </p:sp>
        <p:sp>
          <p:nvSpPr>
            <p:cNvPr id="48154" name="Line 18"/>
            <p:cNvSpPr>
              <a:spLocks noChangeShapeType="1"/>
            </p:cNvSpPr>
            <p:nvPr/>
          </p:nvSpPr>
          <p:spPr bwMode="auto">
            <a:xfrm>
              <a:off x="3384550" y="4437063"/>
              <a:ext cx="611188" cy="612775"/>
            </a:xfrm>
            <a:prstGeom prst="line">
              <a:avLst/>
            </a:prstGeom>
            <a:noFill/>
            <a:ln w="12700" cap="sq">
              <a:solidFill>
                <a:schemeClr val="tx1"/>
              </a:solidFill>
              <a:round/>
              <a:headEnd/>
              <a:tailEnd type="triangle" w="med" len="med"/>
            </a:ln>
          </p:spPr>
          <p:txBody>
            <a:bodyPr/>
            <a:lstStyle/>
            <a:p>
              <a:endParaRPr lang="en-US">
                <a:solidFill>
                  <a:prstClr val="black"/>
                </a:solidFill>
              </a:endParaRPr>
            </a:p>
          </p:txBody>
        </p:sp>
        <p:sp>
          <p:nvSpPr>
            <p:cNvPr id="48155" name="Line 19"/>
            <p:cNvSpPr>
              <a:spLocks noChangeShapeType="1"/>
            </p:cNvSpPr>
            <p:nvPr/>
          </p:nvSpPr>
          <p:spPr bwMode="auto">
            <a:xfrm>
              <a:off x="3779838" y="4149725"/>
              <a:ext cx="252412" cy="0"/>
            </a:xfrm>
            <a:prstGeom prst="line">
              <a:avLst/>
            </a:prstGeom>
            <a:noFill/>
            <a:ln w="12700" cap="sq">
              <a:solidFill>
                <a:schemeClr val="tx1"/>
              </a:solidFill>
              <a:round/>
              <a:headEnd/>
              <a:tailEnd type="triangle" w="med" len="med"/>
            </a:ln>
          </p:spPr>
          <p:txBody>
            <a:bodyPr/>
            <a:lstStyle/>
            <a:p>
              <a:endParaRPr lang="en-US">
                <a:solidFill>
                  <a:prstClr val="black"/>
                </a:solidFill>
              </a:endParaRPr>
            </a:p>
          </p:txBody>
        </p:sp>
        <p:sp>
          <p:nvSpPr>
            <p:cNvPr id="48156" name="Line 20"/>
            <p:cNvSpPr>
              <a:spLocks noChangeShapeType="1"/>
            </p:cNvSpPr>
            <p:nvPr/>
          </p:nvSpPr>
          <p:spPr bwMode="auto">
            <a:xfrm flipV="1">
              <a:off x="3384550" y="3249613"/>
              <a:ext cx="647700" cy="611187"/>
            </a:xfrm>
            <a:prstGeom prst="line">
              <a:avLst/>
            </a:prstGeom>
            <a:noFill/>
            <a:ln w="12700" cap="sq">
              <a:solidFill>
                <a:schemeClr val="tx1"/>
              </a:solidFill>
              <a:round/>
              <a:headEnd/>
              <a:tailEnd type="triangle" w="med" len="med"/>
            </a:ln>
          </p:spPr>
          <p:txBody>
            <a:bodyPr/>
            <a:lstStyle/>
            <a:p>
              <a:endParaRPr lang="en-US">
                <a:solidFill>
                  <a:prstClr val="black"/>
                </a:solidFill>
              </a:endParaRPr>
            </a:p>
          </p:txBody>
        </p:sp>
        <p:sp>
          <p:nvSpPr>
            <p:cNvPr id="48157" name="Line 21"/>
            <p:cNvSpPr>
              <a:spLocks noChangeShapeType="1"/>
            </p:cNvSpPr>
            <p:nvPr/>
          </p:nvSpPr>
          <p:spPr bwMode="auto">
            <a:xfrm flipV="1">
              <a:off x="3203575" y="2276475"/>
              <a:ext cx="900113" cy="1511300"/>
            </a:xfrm>
            <a:prstGeom prst="line">
              <a:avLst/>
            </a:prstGeom>
            <a:noFill/>
            <a:ln w="12700" cap="sq">
              <a:solidFill>
                <a:schemeClr val="tx1"/>
              </a:solidFill>
              <a:round/>
              <a:headEnd/>
              <a:tailEnd type="triangle" w="med" len="med"/>
            </a:ln>
          </p:spPr>
          <p:txBody>
            <a:bodyPr/>
            <a:lstStyle/>
            <a:p>
              <a:endParaRPr lang="en-US">
                <a:solidFill>
                  <a:prstClr val="black"/>
                </a:solidFill>
              </a:endParaRPr>
            </a:p>
          </p:txBody>
        </p:sp>
      </p:grpSp>
      <p:grpSp>
        <p:nvGrpSpPr>
          <p:cNvPr id="48135" name="Group 23"/>
          <p:cNvGrpSpPr>
            <a:grpSpLocks/>
          </p:cNvGrpSpPr>
          <p:nvPr/>
        </p:nvGrpSpPr>
        <p:grpSpPr bwMode="auto">
          <a:xfrm>
            <a:off x="7664451" y="1560514"/>
            <a:ext cx="3013075" cy="2670175"/>
            <a:chOff x="5867400" y="2168526"/>
            <a:chExt cx="3013134" cy="2670173"/>
          </a:xfrm>
        </p:grpSpPr>
        <p:pic>
          <p:nvPicPr>
            <p:cNvPr id="48138" name="Picture 4"/>
            <p:cNvPicPr>
              <a:picLocks noChangeAspect="1" noChangeArrowheads="1"/>
            </p:cNvPicPr>
            <p:nvPr/>
          </p:nvPicPr>
          <p:blipFill>
            <a:blip r:embed="rId11" cstate="print"/>
            <a:srcRect/>
            <a:stretch>
              <a:fillRect/>
            </a:stretch>
          </p:blipFill>
          <p:spPr bwMode="auto">
            <a:xfrm>
              <a:off x="6626284" y="2665412"/>
              <a:ext cx="2254250" cy="2173287"/>
            </a:xfrm>
            <a:prstGeom prst="rect">
              <a:avLst/>
            </a:prstGeom>
            <a:noFill/>
            <a:ln w="9525">
              <a:noFill/>
              <a:miter lim="800000"/>
              <a:headEnd/>
              <a:tailEnd/>
            </a:ln>
          </p:spPr>
        </p:pic>
        <p:sp>
          <p:nvSpPr>
            <p:cNvPr id="48139" name="Line 22"/>
            <p:cNvSpPr>
              <a:spLocks noChangeShapeType="1"/>
            </p:cNvSpPr>
            <p:nvPr/>
          </p:nvSpPr>
          <p:spPr bwMode="auto">
            <a:xfrm>
              <a:off x="5867400" y="4113213"/>
              <a:ext cx="1174750" cy="293132"/>
            </a:xfrm>
            <a:prstGeom prst="line">
              <a:avLst/>
            </a:prstGeom>
            <a:noFill/>
            <a:ln w="12700" cap="sq">
              <a:solidFill>
                <a:srgbClr val="000000"/>
              </a:solidFill>
              <a:round/>
              <a:headEnd/>
              <a:tailEnd type="triangle" w="med" len="med"/>
            </a:ln>
          </p:spPr>
          <p:txBody>
            <a:bodyPr/>
            <a:lstStyle/>
            <a:p>
              <a:endParaRPr lang="en-US">
                <a:solidFill>
                  <a:prstClr val="black"/>
                </a:solidFill>
              </a:endParaRPr>
            </a:p>
          </p:txBody>
        </p:sp>
        <p:sp>
          <p:nvSpPr>
            <p:cNvPr id="48140" name="Line 23"/>
            <p:cNvSpPr>
              <a:spLocks noChangeShapeType="1"/>
            </p:cNvSpPr>
            <p:nvPr/>
          </p:nvSpPr>
          <p:spPr bwMode="auto">
            <a:xfrm>
              <a:off x="5867400" y="3175795"/>
              <a:ext cx="1174750" cy="411162"/>
            </a:xfrm>
            <a:prstGeom prst="line">
              <a:avLst/>
            </a:prstGeom>
            <a:noFill/>
            <a:ln w="12700" cap="sq">
              <a:solidFill>
                <a:srgbClr val="000000"/>
              </a:solidFill>
              <a:round/>
              <a:headEnd/>
              <a:tailEnd type="triangle" w="med" len="med"/>
            </a:ln>
          </p:spPr>
          <p:txBody>
            <a:bodyPr/>
            <a:lstStyle/>
            <a:p>
              <a:endParaRPr lang="en-US">
                <a:solidFill>
                  <a:prstClr val="black"/>
                </a:solidFill>
              </a:endParaRPr>
            </a:p>
          </p:txBody>
        </p:sp>
        <p:sp>
          <p:nvSpPr>
            <p:cNvPr id="48141" name="Line 24"/>
            <p:cNvSpPr>
              <a:spLocks noChangeShapeType="1"/>
            </p:cNvSpPr>
            <p:nvPr/>
          </p:nvSpPr>
          <p:spPr bwMode="auto">
            <a:xfrm>
              <a:off x="5867400" y="2168526"/>
              <a:ext cx="1174750" cy="547687"/>
            </a:xfrm>
            <a:prstGeom prst="line">
              <a:avLst/>
            </a:prstGeom>
            <a:noFill/>
            <a:ln w="12700" cap="sq">
              <a:solidFill>
                <a:srgbClr val="000000"/>
              </a:solidFill>
              <a:round/>
              <a:headEnd/>
              <a:tailEnd type="triangle" w="med" len="med"/>
            </a:ln>
          </p:spPr>
          <p:txBody>
            <a:bodyPr/>
            <a:lstStyle/>
            <a:p>
              <a:endParaRPr lang="en-US">
                <a:solidFill>
                  <a:prstClr val="black"/>
                </a:solidFill>
              </a:endParaRPr>
            </a:p>
          </p:txBody>
        </p:sp>
      </p:grpSp>
      <p:sp>
        <p:nvSpPr>
          <p:cNvPr id="29" name="Text Box 26"/>
          <p:cNvSpPr txBox="1">
            <a:spLocks noChangeArrowheads="1"/>
          </p:cNvSpPr>
          <p:nvPr/>
        </p:nvSpPr>
        <p:spPr bwMode="auto">
          <a:xfrm>
            <a:off x="8596314" y="5010151"/>
            <a:ext cx="1500187" cy="646113"/>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pl-PL" b="1" dirty="0">
                <a:solidFill>
                  <a:prstClr val="black"/>
                </a:solidFill>
                <a:latin typeface="Calibri"/>
                <a:sym typeface="Symbol"/>
              </a:rPr>
              <a:t></a:t>
            </a:r>
            <a:r>
              <a:rPr lang="en-US" b="1" dirty="0">
                <a:solidFill>
                  <a:prstClr val="black"/>
                </a:solidFill>
                <a:latin typeface="Calibri"/>
                <a:sym typeface="Symbol"/>
              </a:rPr>
              <a:t> L</a:t>
            </a:r>
            <a:r>
              <a:rPr lang="pl-PL" b="1" dirty="0">
                <a:solidFill>
                  <a:prstClr val="black"/>
                </a:solidFill>
                <a:latin typeface="Calibri"/>
              </a:rPr>
              <a:t>ist of</a:t>
            </a:r>
            <a:r>
              <a:rPr lang="en-US" b="1" dirty="0">
                <a:solidFill>
                  <a:prstClr val="black"/>
                </a:solidFill>
                <a:latin typeface="Calibri"/>
              </a:rPr>
              <a:t>       </a:t>
            </a:r>
            <a:br>
              <a:rPr lang="en-US" b="1" dirty="0">
                <a:solidFill>
                  <a:prstClr val="black"/>
                </a:solidFill>
                <a:latin typeface="Calibri"/>
              </a:rPr>
            </a:br>
            <a:r>
              <a:rPr lang="en-US" b="1" i="1" dirty="0">
                <a:solidFill>
                  <a:prstClr val="black"/>
                </a:solidFill>
                <a:latin typeface="Calibri"/>
              </a:rPr>
              <a:t>    </a:t>
            </a:r>
            <a:r>
              <a:rPr lang="pl-PL" b="1" i="1" dirty="0">
                <a:solidFill>
                  <a:prstClr val="black"/>
                </a:solidFill>
                <a:latin typeface="Calibri"/>
              </a:rPr>
              <a:t>(x, y, s)</a:t>
            </a:r>
            <a:endParaRPr lang="en-US" b="1" i="1" dirty="0">
              <a:solidFill>
                <a:prstClr val="black"/>
              </a:solidFill>
              <a:latin typeface="Calibri"/>
            </a:endParaRPr>
          </a:p>
        </p:txBody>
      </p:sp>
      <p:pic>
        <p:nvPicPr>
          <p:cNvPr id="48137" name="Picture 27" descr="c-enhedg-laplap"/>
          <p:cNvPicPr>
            <a:picLocks noChangeAspect="1" noChangeArrowheads="1"/>
          </p:cNvPicPr>
          <p:nvPr/>
        </p:nvPicPr>
        <p:blipFill>
          <a:blip r:embed="rId12" cstate="print"/>
          <a:srcRect/>
          <a:stretch>
            <a:fillRect/>
          </a:stretch>
        </p:blipFill>
        <p:spPr bwMode="auto">
          <a:xfrm>
            <a:off x="2192338" y="4476750"/>
            <a:ext cx="1727200" cy="1727200"/>
          </a:xfrm>
          <a:prstGeom prst="rect">
            <a:avLst/>
          </a:prstGeom>
          <a:noFill/>
          <a:ln w="9525">
            <a:noFill/>
            <a:miter lim="800000"/>
            <a:headEnd/>
            <a:tailEnd/>
          </a:ln>
        </p:spPr>
      </p:pic>
    </p:spTree>
    <p:extLst>
      <p:ext uri="{BB962C8B-B14F-4D97-AF65-F5344CB8AC3E}">
        <p14:creationId xmlns:p14="http://schemas.microsoft.com/office/powerpoint/2010/main" val="3979468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Results: Difference-of-Gaussian</a:t>
            </a:r>
            <a:endParaRPr lang="de-CH" dirty="0"/>
          </a:p>
        </p:txBody>
      </p:sp>
      <p:sp>
        <p:nvSpPr>
          <p:cNvPr id="49155" name="Content Placeholder 2"/>
          <p:cNvSpPr>
            <a:spLocks noGrp="1"/>
          </p:cNvSpPr>
          <p:nvPr>
            <p:ph idx="1"/>
          </p:nvPr>
        </p:nvSpPr>
        <p:spPr/>
        <p:txBody>
          <a:bodyPr/>
          <a:lstStyle/>
          <a:p>
            <a:endParaRPr lang="de-CH"/>
          </a:p>
        </p:txBody>
      </p:sp>
      <p:sp>
        <p:nvSpPr>
          <p:cNvPr id="35845"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pic>
        <p:nvPicPr>
          <p:cNvPr id="49157" name="Picture 3"/>
          <p:cNvPicPr>
            <a:picLocks noChangeAspect="1" noChangeArrowheads="1"/>
          </p:cNvPicPr>
          <p:nvPr/>
        </p:nvPicPr>
        <p:blipFill>
          <a:blip r:embed="rId3" cstate="print"/>
          <a:srcRect/>
          <a:stretch>
            <a:fillRect/>
          </a:stretch>
        </p:blipFill>
        <p:spPr bwMode="auto">
          <a:xfrm>
            <a:off x="3559175" y="1238250"/>
            <a:ext cx="5316538" cy="4491038"/>
          </a:xfrm>
          <a:prstGeom prst="rect">
            <a:avLst/>
          </a:prstGeom>
          <a:noFill/>
          <a:ln w="9525">
            <a:noFill/>
            <a:miter lim="800000"/>
            <a:headEnd/>
            <a:tailEnd/>
          </a:ln>
        </p:spPr>
      </p:pic>
    </p:spTree>
    <p:extLst>
      <p:ext uri="{BB962C8B-B14F-4D97-AF65-F5344CB8AC3E}">
        <p14:creationId xmlns:p14="http://schemas.microsoft.com/office/powerpoint/2010/main" val="1601207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4"/>
          <p:cNvSpPr>
            <a:spLocks noGrp="1"/>
          </p:cNvSpPr>
          <p:nvPr>
            <p:ph type="ftr" sz="quarter" idx="11"/>
          </p:nvPr>
        </p:nvSpPr>
        <p:spPr/>
        <p:txBody>
          <a:bodyPr/>
          <a:lstStyle/>
          <a:p>
            <a:pPr>
              <a:defRPr/>
            </a:pPr>
            <a:r>
              <a:rPr lang="en-US">
                <a:solidFill>
                  <a:prstClr val="black">
                    <a:tint val="75000"/>
                  </a:prstClr>
                </a:solidFill>
              </a:rPr>
              <a:t>T. Tuytelaars, B. Leibe</a:t>
            </a:r>
          </a:p>
        </p:txBody>
      </p:sp>
      <p:grpSp>
        <p:nvGrpSpPr>
          <p:cNvPr id="2" name="Group 2"/>
          <p:cNvGrpSpPr>
            <a:grpSpLocks/>
          </p:cNvGrpSpPr>
          <p:nvPr/>
        </p:nvGrpSpPr>
        <p:grpSpPr bwMode="auto">
          <a:xfrm>
            <a:off x="4278314" y="4054476"/>
            <a:ext cx="2306637" cy="2327275"/>
            <a:chOff x="1735" y="2568"/>
            <a:chExt cx="1453" cy="1466"/>
          </a:xfrm>
        </p:grpSpPr>
        <p:sp>
          <p:nvSpPr>
            <p:cNvPr id="53319" name="Freeform 3"/>
            <p:cNvSpPr>
              <a:spLocks/>
            </p:cNvSpPr>
            <p:nvPr/>
          </p:nvSpPr>
          <p:spPr bwMode="auto">
            <a:xfrm>
              <a:off x="1742" y="2575"/>
              <a:ext cx="1438" cy="1451"/>
            </a:xfrm>
            <a:custGeom>
              <a:avLst/>
              <a:gdLst>
                <a:gd name="T0" fmla="*/ 1 w 8629"/>
                <a:gd name="T1" fmla="*/ 0 h 9641"/>
                <a:gd name="T2" fmla="*/ 1 w 8629"/>
                <a:gd name="T3" fmla="*/ 0 h 9641"/>
                <a:gd name="T4" fmla="*/ 1 w 8629"/>
                <a:gd name="T5" fmla="*/ 0 h 9641"/>
                <a:gd name="T6" fmla="*/ 1 w 8629"/>
                <a:gd name="T7" fmla="*/ 0 h 9641"/>
                <a:gd name="T8" fmla="*/ 1 w 8629"/>
                <a:gd name="T9" fmla="*/ 0 h 9641"/>
                <a:gd name="T10" fmla="*/ 1 w 8629"/>
                <a:gd name="T11" fmla="*/ 0 h 9641"/>
                <a:gd name="T12" fmla="*/ 1 w 8629"/>
                <a:gd name="T13" fmla="*/ 0 h 9641"/>
                <a:gd name="T14" fmla="*/ 1 w 8629"/>
                <a:gd name="T15" fmla="*/ 0 h 9641"/>
                <a:gd name="T16" fmla="*/ 1 w 8629"/>
                <a:gd name="T17" fmla="*/ 0 h 9641"/>
                <a:gd name="T18" fmla="*/ 1 w 8629"/>
                <a:gd name="T19" fmla="*/ 0 h 9641"/>
                <a:gd name="T20" fmla="*/ 1 w 8629"/>
                <a:gd name="T21" fmla="*/ 0 h 9641"/>
                <a:gd name="T22" fmla="*/ 1 w 8629"/>
                <a:gd name="T23" fmla="*/ 0 h 9641"/>
                <a:gd name="T24" fmla="*/ 1 w 8629"/>
                <a:gd name="T25" fmla="*/ 0 h 9641"/>
                <a:gd name="T26" fmla="*/ 1 w 8629"/>
                <a:gd name="T27" fmla="*/ 1 h 9641"/>
                <a:gd name="T28" fmla="*/ 1 w 8629"/>
                <a:gd name="T29" fmla="*/ 1 h 9641"/>
                <a:gd name="T30" fmla="*/ 1 w 8629"/>
                <a:gd name="T31" fmla="*/ 1 h 9641"/>
                <a:gd name="T32" fmla="*/ 1 w 8629"/>
                <a:gd name="T33" fmla="*/ 1 h 9641"/>
                <a:gd name="T34" fmla="*/ 1 w 8629"/>
                <a:gd name="T35" fmla="*/ 1 h 9641"/>
                <a:gd name="T36" fmla="*/ 1 w 8629"/>
                <a:gd name="T37" fmla="*/ 1 h 9641"/>
                <a:gd name="T38" fmla="*/ 1 w 8629"/>
                <a:gd name="T39" fmla="*/ 1 h 9641"/>
                <a:gd name="T40" fmla="*/ 1 w 8629"/>
                <a:gd name="T41" fmla="*/ 1 h 9641"/>
                <a:gd name="T42" fmla="*/ 0 w 8629"/>
                <a:gd name="T43" fmla="*/ 1 h 9641"/>
                <a:gd name="T44" fmla="*/ 0 w 8629"/>
                <a:gd name="T45" fmla="*/ 1 h 9641"/>
                <a:gd name="T46" fmla="*/ 0 w 8629"/>
                <a:gd name="T47" fmla="*/ 1 h 9641"/>
                <a:gd name="T48" fmla="*/ 0 w 8629"/>
                <a:gd name="T49" fmla="*/ 1 h 9641"/>
                <a:gd name="T50" fmla="*/ 0 w 8629"/>
                <a:gd name="T51" fmla="*/ 1 h 9641"/>
                <a:gd name="T52" fmla="*/ 0 w 8629"/>
                <a:gd name="T53" fmla="*/ 1 h 9641"/>
                <a:gd name="T54" fmla="*/ 0 w 8629"/>
                <a:gd name="T55" fmla="*/ 1 h 9641"/>
                <a:gd name="T56" fmla="*/ 0 w 8629"/>
                <a:gd name="T57" fmla="*/ 1 h 9641"/>
                <a:gd name="T58" fmla="*/ 0 w 8629"/>
                <a:gd name="T59" fmla="*/ 0 h 9641"/>
                <a:gd name="T60" fmla="*/ 0 w 8629"/>
                <a:gd name="T61" fmla="*/ 0 h 9641"/>
                <a:gd name="T62" fmla="*/ 0 w 8629"/>
                <a:gd name="T63" fmla="*/ 0 h 9641"/>
                <a:gd name="T64" fmla="*/ 0 w 8629"/>
                <a:gd name="T65" fmla="*/ 0 h 9641"/>
                <a:gd name="T66" fmla="*/ 0 w 8629"/>
                <a:gd name="T67" fmla="*/ 0 h 9641"/>
                <a:gd name="T68" fmla="*/ 0 w 8629"/>
                <a:gd name="T69" fmla="*/ 0 h 9641"/>
                <a:gd name="T70" fmla="*/ 0 w 8629"/>
                <a:gd name="T71" fmla="*/ 0 h 9641"/>
                <a:gd name="T72" fmla="*/ 0 w 8629"/>
                <a:gd name="T73" fmla="*/ 0 h 9641"/>
                <a:gd name="T74" fmla="*/ 0 w 8629"/>
                <a:gd name="T75" fmla="*/ 0 h 9641"/>
                <a:gd name="T76" fmla="*/ 0 w 8629"/>
                <a:gd name="T77" fmla="*/ 0 h 9641"/>
                <a:gd name="T78" fmla="*/ 0 w 8629"/>
                <a:gd name="T79" fmla="*/ 0 h 9641"/>
                <a:gd name="T80" fmla="*/ 0 w 8629"/>
                <a:gd name="T81" fmla="*/ 0 h 9641"/>
                <a:gd name="T82" fmla="*/ 0 w 8629"/>
                <a:gd name="T83" fmla="*/ 0 h 9641"/>
                <a:gd name="T84" fmla="*/ 0 w 8629"/>
                <a:gd name="T85" fmla="*/ 0 h 96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629"/>
                <a:gd name="T130" fmla="*/ 0 h 9641"/>
                <a:gd name="T131" fmla="*/ 8629 w 8629"/>
                <a:gd name="T132" fmla="*/ 9641 h 96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629" h="9641">
                  <a:moveTo>
                    <a:pt x="4314" y="0"/>
                  </a:moveTo>
                  <a:lnTo>
                    <a:pt x="4536" y="7"/>
                  </a:lnTo>
                  <a:lnTo>
                    <a:pt x="4754" y="25"/>
                  </a:lnTo>
                  <a:lnTo>
                    <a:pt x="4970" y="55"/>
                  </a:lnTo>
                  <a:lnTo>
                    <a:pt x="5182" y="98"/>
                  </a:lnTo>
                  <a:lnTo>
                    <a:pt x="5390" y="153"/>
                  </a:lnTo>
                  <a:lnTo>
                    <a:pt x="5594" y="217"/>
                  </a:lnTo>
                  <a:lnTo>
                    <a:pt x="5795" y="293"/>
                  </a:lnTo>
                  <a:lnTo>
                    <a:pt x="5991" y="380"/>
                  </a:lnTo>
                  <a:lnTo>
                    <a:pt x="6181" y="477"/>
                  </a:lnTo>
                  <a:lnTo>
                    <a:pt x="6368" y="583"/>
                  </a:lnTo>
                  <a:lnTo>
                    <a:pt x="6549" y="700"/>
                  </a:lnTo>
                  <a:lnTo>
                    <a:pt x="6724" y="825"/>
                  </a:lnTo>
                  <a:lnTo>
                    <a:pt x="6893" y="960"/>
                  </a:lnTo>
                  <a:lnTo>
                    <a:pt x="7056" y="1104"/>
                  </a:lnTo>
                  <a:lnTo>
                    <a:pt x="7213" y="1255"/>
                  </a:lnTo>
                  <a:lnTo>
                    <a:pt x="7363" y="1415"/>
                  </a:lnTo>
                  <a:lnTo>
                    <a:pt x="7505" y="1582"/>
                  </a:lnTo>
                  <a:lnTo>
                    <a:pt x="7641" y="1757"/>
                  </a:lnTo>
                  <a:lnTo>
                    <a:pt x="7769" y="1939"/>
                  </a:lnTo>
                  <a:lnTo>
                    <a:pt x="7890" y="2128"/>
                  </a:lnTo>
                  <a:lnTo>
                    <a:pt x="8002" y="2324"/>
                  </a:lnTo>
                  <a:lnTo>
                    <a:pt x="8106" y="2526"/>
                  </a:lnTo>
                  <a:lnTo>
                    <a:pt x="8202" y="2733"/>
                  </a:lnTo>
                  <a:lnTo>
                    <a:pt x="8289" y="2947"/>
                  </a:lnTo>
                  <a:lnTo>
                    <a:pt x="8366" y="3167"/>
                  </a:lnTo>
                  <a:lnTo>
                    <a:pt x="8433" y="3389"/>
                  </a:lnTo>
                  <a:lnTo>
                    <a:pt x="8492" y="3618"/>
                  </a:lnTo>
                  <a:lnTo>
                    <a:pt x="8541" y="3851"/>
                  </a:lnTo>
                  <a:lnTo>
                    <a:pt x="8578" y="4088"/>
                  </a:lnTo>
                  <a:lnTo>
                    <a:pt x="8606" y="4329"/>
                  </a:lnTo>
                  <a:lnTo>
                    <a:pt x="8623" y="4573"/>
                  </a:lnTo>
                  <a:lnTo>
                    <a:pt x="8629" y="4820"/>
                  </a:lnTo>
                  <a:lnTo>
                    <a:pt x="8623" y="5068"/>
                  </a:lnTo>
                  <a:lnTo>
                    <a:pt x="8606" y="5312"/>
                  </a:lnTo>
                  <a:lnTo>
                    <a:pt x="8578" y="5553"/>
                  </a:lnTo>
                  <a:lnTo>
                    <a:pt x="8541" y="5790"/>
                  </a:lnTo>
                  <a:lnTo>
                    <a:pt x="8492" y="6023"/>
                  </a:lnTo>
                  <a:lnTo>
                    <a:pt x="8433" y="6252"/>
                  </a:lnTo>
                  <a:lnTo>
                    <a:pt x="8366" y="6475"/>
                  </a:lnTo>
                  <a:lnTo>
                    <a:pt x="8289" y="6694"/>
                  </a:lnTo>
                  <a:lnTo>
                    <a:pt x="8202" y="6908"/>
                  </a:lnTo>
                  <a:lnTo>
                    <a:pt x="8106" y="7115"/>
                  </a:lnTo>
                  <a:lnTo>
                    <a:pt x="8002" y="7317"/>
                  </a:lnTo>
                  <a:lnTo>
                    <a:pt x="7890" y="7513"/>
                  </a:lnTo>
                  <a:lnTo>
                    <a:pt x="7769" y="7702"/>
                  </a:lnTo>
                  <a:lnTo>
                    <a:pt x="7641" y="7884"/>
                  </a:lnTo>
                  <a:lnTo>
                    <a:pt x="7505" y="8059"/>
                  </a:lnTo>
                  <a:lnTo>
                    <a:pt x="7363" y="8226"/>
                  </a:lnTo>
                  <a:lnTo>
                    <a:pt x="7213" y="8386"/>
                  </a:lnTo>
                  <a:lnTo>
                    <a:pt x="7056" y="8537"/>
                  </a:lnTo>
                  <a:lnTo>
                    <a:pt x="6893" y="8681"/>
                  </a:lnTo>
                  <a:lnTo>
                    <a:pt x="6724" y="8816"/>
                  </a:lnTo>
                  <a:lnTo>
                    <a:pt x="6549" y="8941"/>
                  </a:lnTo>
                  <a:lnTo>
                    <a:pt x="6368" y="9058"/>
                  </a:lnTo>
                  <a:lnTo>
                    <a:pt x="6181" y="9164"/>
                  </a:lnTo>
                  <a:lnTo>
                    <a:pt x="5991" y="9261"/>
                  </a:lnTo>
                  <a:lnTo>
                    <a:pt x="5795" y="9348"/>
                  </a:lnTo>
                  <a:lnTo>
                    <a:pt x="5594" y="9424"/>
                  </a:lnTo>
                  <a:lnTo>
                    <a:pt x="5390" y="9488"/>
                  </a:lnTo>
                  <a:lnTo>
                    <a:pt x="5182" y="9543"/>
                  </a:lnTo>
                  <a:lnTo>
                    <a:pt x="4970" y="9586"/>
                  </a:lnTo>
                  <a:lnTo>
                    <a:pt x="4754" y="9616"/>
                  </a:lnTo>
                  <a:lnTo>
                    <a:pt x="4536" y="9634"/>
                  </a:lnTo>
                  <a:lnTo>
                    <a:pt x="4314" y="9641"/>
                  </a:lnTo>
                  <a:lnTo>
                    <a:pt x="4093" y="9634"/>
                  </a:lnTo>
                  <a:lnTo>
                    <a:pt x="3875" y="9616"/>
                  </a:lnTo>
                  <a:lnTo>
                    <a:pt x="3659" y="9586"/>
                  </a:lnTo>
                  <a:lnTo>
                    <a:pt x="3447" y="9543"/>
                  </a:lnTo>
                  <a:lnTo>
                    <a:pt x="3238" y="9488"/>
                  </a:lnTo>
                  <a:lnTo>
                    <a:pt x="3034" y="9424"/>
                  </a:lnTo>
                  <a:lnTo>
                    <a:pt x="2833" y="9348"/>
                  </a:lnTo>
                  <a:lnTo>
                    <a:pt x="2638" y="9261"/>
                  </a:lnTo>
                  <a:lnTo>
                    <a:pt x="2447" y="9164"/>
                  </a:lnTo>
                  <a:lnTo>
                    <a:pt x="2260" y="9058"/>
                  </a:lnTo>
                  <a:lnTo>
                    <a:pt x="2080" y="8941"/>
                  </a:lnTo>
                  <a:lnTo>
                    <a:pt x="1905" y="8816"/>
                  </a:lnTo>
                  <a:lnTo>
                    <a:pt x="1736" y="8681"/>
                  </a:lnTo>
                  <a:lnTo>
                    <a:pt x="1573" y="8537"/>
                  </a:lnTo>
                  <a:lnTo>
                    <a:pt x="1416" y="8386"/>
                  </a:lnTo>
                  <a:lnTo>
                    <a:pt x="1266" y="8226"/>
                  </a:lnTo>
                  <a:lnTo>
                    <a:pt x="1124" y="8059"/>
                  </a:lnTo>
                  <a:lnTo>
                    <a:pt x="987" y="7884"/>
                  </a:lnTo>
                  <a:lnTo>
                    <a:pt x="860" y="7702"/>
                  </a:lnTo>
                  <a:lnTo>
                    <a:pt x="739" y="7513"/>
                  </a:lnTo>
                  <a:lnTo>
                    <a:pt x="627" y="7317"/>
                  </a:lnTo>
                  <a:lnTo>
                    <a:pt x="523" y="7115"/>
                  </a:lnTo>
                  <a:lnTo>
                    <a:pt x="426" y="6908"/>
                  </a:lnTo>
                  <a:lnTo>
                    <a:pt x="340" y="6694"/>
                  </a:lnTo>
                  <a:lnTo>
                    <a:pt x="262" y="6475"/>
                  </a:lnTo>
                  <a:lnTo>
                    <a:pt x="195" y="6252"/>
                  </a:lnTo>
                  <a:lnTo>
                    <a:pt x="137" y="6023"/>
                  </a:lnTo>
                  <a:lnTo>
                    <a:pt x="88" y="5790"/>
                  </a:lnTo>
                  <a:lnTo>
                    <a:pt x="50" y="5553"/>
                  </a:lnTo>
                  <a:lnTo>
                    <a:pt x="23" y="5312"/>
                  </a:lnTo>
                  <a:lnTo>
                    <a:pt x="6" y="5068"/>
                  </a:lnTo>
                  <a:lnTo>
                    <a:pt x="0" y="4820"/>
                  </a:lnTo>
                  <a:lnTo>
                    <a:pt x="6" y="4573"/>
                  </a:lnTo>
                  <a:lnTo>
                    <a:pt x="23" y="4329"/>
                  </a:lnTo>
                  <a:lnTo>
                    <a:pt x="50" y="4088"/>
                  </a:lnTo>
                  <a:lnTo>
                    <a:pt x="88" y="3851"/>
                  </a:lnTo>
                  <a:lnTo>
                    <a:pt x="137" y="3618"/>
                  </a:lnTo>
                  <a:lnTo>
                    <a:pt x="195" y="3389"/>
                  </a:lnTo>
                  <a:lnTo>
                    <a:pt x="262" y="3167"/>
                  </a:lnTo>
                  <a:lnTo>
                    <a:pt x="340" y="2947"/>
                  </a:lnTo>
                  <a:lnTo>
                    <a:pt x="426" y="2733"/>
                  </a:lnTo>
                  <a:lnTo>
                    <a:pt x="523" y="2526"/>
                  </a:lnTo>
                  <a:lnTo>
                    <a:pt x="627" y="2324"/>
                  </a:lnTo>
                  <a:lnTo>
                    <a:pt x="739" y="2128"/>
                  </a:lnTo>
                  <a:lnTo>
                    <a:pt x="860" y="1939"/>
                  </a:lnTo>
                  <a:lnTo>
                    <a:pt x="987" y="1757"/>
                  </a:lnTo>
                  <a:lnTo>
                    <a:pt x="1124" y="1582"/>
                  </a:lnTo>
                  <a:lnTo>
                    <a:pt x="1266" y="1415"/>
                  </a:lnTo>
                  <a:lnTo>
                    <a:pt x="1416" y="1255"/>
                  </a:lnTo>
                  <a:lnTo>
                    <a:pt x="1573" y="1104"/>
                  </a:lnTo>
                  <a:lnTo>
                    <a:pt x="1736" y="960"/>
                  </a:lnTo>
                  <a:lnTo>
                    <a:pt x="1905" y="825"/>
                  </a:lnTo>
                  <a:lnTo>
                    <a:pt x="2080" y="700"/>
                  </a:lnTo>
                  <a:lnTo>
                    <a:pt x="2260" y="583"/>
                  </a:lnTo>
                  <a:lnTo>
                    <a:pt x="2447" y="477"/>
                  </a:lnTo>
                  <a:lnTo>
                    <a:pt x="2638" y="380"/>
                  </a:lnTo>
                  <a:lnTo>
                    <a:pt x="2833" y="293"/>
                  </a:lnTo>
                  <a:lnTo>
                    <a:pt x="3034" y="217"/>
                  </a:lnTo>
                  <a:lnTo>
                    <a:pt x="3238" y="153"/>
                  </a:lnTo>
                  <a:lnTo>
                    <a:pt x="3447" y="98"/>
                  </a:lnTo>
                  <a:lnTo>
                    <a:pt x="3659" y="55"/>
                  </a:lnTo>
                  <a:lnTo>
                    <a:pt x="3875" y="25"/>
                  </a:lnTo>
                  <a:lnTo>
                    <a:pt x="4093" y="7"/>
                  </a:lnTo>
                  <a:lnTo>
                    <a:pt x="4314" y="0"/>
                  </a:lnTo>
                  <a:close/>
                </a:path>
              </a:pathLst>
            </a:custGeom>
            <a:solidFill>
              <a:srgbClr val="FFFFFF"/>
            </a:solidFill>
            <a:ln w="9525">
              <a:noFill/>
              <a:round/>
              <a:headEnd/>
              <a:tailEnd/>
            </a:ln>
          </p:spPr>
          <p:txBody>
            <a:bodyPr/>
            <a:lstStyle/>
            <a:p>
              <a:endParaRPr lang="en-US">
                <a:solidFill>
                  <a:prstClr val="black"/>
                </a:solidFill>
              </a:endParaRPr>
            </a:p>
          </p:txBody>
        </p:sp>
        <p:sp>
          <p:nvSpPr>
            <p:cNvPr id="53320" name="Freeform 4"/>
            <p:cNvSpPr>
              <a:spLocks/>
            </p:cNvSpPr>
            <p:nvPr/>
          </p:nvSpPr>
          <p:spPr bwMode="auto">
            <a:xfrm>
              <a:off x="2461" y="2568"/>
              <a:ext cx="727" cy="733"/>
            </a:xfrm>
            <a:custGeom>
              <a:avLst/>
              <a:gdLst>
                <a:gd name="T0" fmla="*/ 1 w 4360"/>
                <a:gd name="T1" fmla="*/ 0 h 4871"/>
                <a:gd name="T2" fmla="*/ 1 w 4360"/>
                <a:gd name="T3" fmla="*/ 0 h 4871"/>
                <a:gd name="T4" fmla="*/ 1 w 4360"/>
                <a:gd name="T5" fmla="*/ 0 h 4871"/>
                <a:gd name="T6" fmla="*/ 1 w 4360"/>
                <a:gd name="T7" fmla="*/ 0 h 4871"/>
                <a:gd name="T8" fmla="*/ 1 w 4360"/>
                <a:gd name="T9" fmla="*/ 0 h 4871"/>
                <a:gd name="T10" fmla="*/ 1 w 4360"/>
                <a:gd name="T11" fmla="*/ 0 h 4871"/>
                <a:gd name="T12" fmla="*/ 1 w 4360"/>
                <a:gd name="T13" fmla="*/ 0 h 4871"/>
                <a:gd name="T14" fmla="*/ 1 w 4360"/>
                <a:gd name="T15" fmla="*/ 0 h 4871"/>
                <a:gd name="T16" fmla="*/ 1 w 4360"/>
                <a:gd name="T17" fmla="*/ 0 h 4871"/>
                <a:gd name="T18" fmla="*/ 1 w 4360"/>
                <a:gd name="T19" fmla="*/ 0 h 4871"/>
                <a:gd name="T20" fmla="*/ 1 w 4360"/>
                <a:gd name="T21" fmla="*/ 0 h 4871"/>
                <a:gd name="T22" fmla="*/ 1 w 4360"/>
                <a:gd name="T23" fmla="*/ 0 h 4871"/>
                <a:gd name="T24" fmla="*/ 1 w 4360"/>
                <a:gd name="T25" fmla="*/ 0 h 4871"/>
                <a:gd name="T26" fmla="*/ 0 w 4360"/>
                <a:gd name="T27" fmla="*/ 0 h 4871"/>
                <a:gd name="T28" fmla="*/ 0 w 4360"/>
                <a:gd name="T29" fmla="*/ 0 h 4871"/>
                <a:gd name="T30" fmla="*/ 0 w 4360"/>
                <a:gd name="T31" fmla="*/ 0 h 4871"/>
                <a:gd name="T32" fmla="*/ 0 w 4360"/>
                <a:gd name="T33" fmla="*/ 0 h 4871"/>
                <a:gd name="T34" fmla="*/ 0 w 4360"/>
                <a:gd name="T35" fmla="*/ 0 h 4871"/>
                <a:gd name="T36" fmla="*/ 0 w 4360"/>
                <a:gd name="T37" fmla="*/ 0 h 4871"/>
                <a:gd name="T38" fmla="*/ 0 w 4360"/>
                <a:gd name="T39" fmla="*/ 0 h 4871"/>
                <a:gd name="T40" fmla="*/ 0 w 4360"/>
                <a:gd name="T41" fmla="*/ 0 h 4871"/>
                <a:gd name="T42" fmla="*/ 0 w 4360"/>
                <a:gd name="T43" fmla="*/ 0 h 4871"/>
                <a:gd name="T44" fmla="*/ 0 w 4360"/>
                <a:gd name="T45" fmla="*/ 0 h 4871"/>
                <a:gd name="T46" fmla="*/ 0 w 4360"/>
                <a:gd name="T47" fmla="*/ 0 h 4871"/>
                <a:gd name="T48" fmla="*/ 0 w 4360"/>
                <a:gd name="T49" fmla="*/ 0 h 4871"/>
                <a:gd name="T50" fmla="*/ 0 w 4360"/>
                <a:gd name="T51" fmla="*/ 0 h 4871"/>
                <a:gd name="T52" fmla="*/ 0 w 4360"/>
                <a:gd name="T53" fmla="*/ 0 h 4871"/>
                <a:gd name="T54" fmla="*/ 0 w 4360"/>
                <a:gd name="T55" fmla="*/ 0 h 4871"/>
                <a:gd name="T56" fmla="*/ 0 w 4360"/>
                <a:gd name="T57" fmla="*/ 0 h 4871"/>
                <a:gd name="T58" fmla="*/ 0 w 4360"/>
                <a:gd name="T59" fmla="*/ 0 h 4871"/>
                <a:gd name="T60" fmla="*/ 0 w 4360"/>
                <a:gd name="T61" fmla="*/ 0 h 4871"/>
                <a:gd name="T62" fmla="*/ 0 w 4360"/>
                <a:gd name="T63" fmla="*/ 0 h 4871"/>
                <a:gd name="T64" fmla="*/ 0 w 4360"/>
                <a:gd name="T65" fmla="*/ 0 h 4871"/>
                <a:gd name="T66" fmla="*/ 0 w 4360"/>
                <a:gd name="T67" fmla="*/ 0 h 4871"/>
                <a:gd name="T68" fmla="*/ 0 w 4360"/>
                <a:gd name="T69" fmla="*/ 0 h 4871"/>
                <a:gd name="T70" fmla="*/ 0 w 4360"/>
                <a:gd name="T71" fmla="*/ 0 h 4871"/>
                <a:gd name="T72" fmla="*/ 0 w 4360"/>
                <a:gd name="T73" fmla="*/ 0 h 4871"/>
                <a:gd name="T74" fmla="*/ 0 w 4360"/>
                <a:gd name="T75" fmla="*/ 0 h 4871"/>
                <a:gd name="T76" fmla="*/ 0 w 4360"/>
                <a:gd name="T77" fmla="*/ 0 h 4871"/>
                <a:gd name="T78" fmla="*/ 1 w 4360"/>
                <a:gd name="T79" fmla="*/ 0 h 4871"/>
                <a:gd name="T80" fmla="*/ 1 w 4360"/>
                <a:gd name="T81" fmla="*/ 0 h 4871"/>
                <a:gd name="T82" fmla="*/ 1 w 4360"/>
                <a:gd name="T83" fmla="*/ 0 h 4871"/>
                <a:gd name="T84" fmla="*/ 1 w 4360"/>
                <a:gd name="T85" fmla="*/ 0 h 4871"/>
                <a:gd name="T86" fmla="*/ 1 w 4360"/>
                <a:gd name="T87" fmla="*/ 0 h 4871"/>
                <a:gd name="T88" fmla="*/ 1 w 4360"/>
                <a:gd name="T89" fmla="*/ 0 h 4871"/>
                <a:gd name="T90" fmla="*/ 1 w 4360"/>
                <a:gd name="T91" fmla="*/ 0 h 4871"/>
                <a:gd name="T92" fmla="*/ 1 w 4360"/>
                <a:gd name="T93" fmla="*/ 0 h 4871"/>
                <a:gd name="T94" fmla="*/ 1 w 4360"/>
                <a:gd name="T95" fmla="*/ 0 h 4871"/>
                <a:gd name="T96" fmla="*/ 1 w 4360"/>
                <a:gd name="T97" fmla="*/ 0 h 4871"/>
                <a:gd name="T98" fmla="*/ 1 w 4360"/>
                <a:gd name="T99" fmla="*/ 0 h 4871"/>
                <a:gd name="T100" fmla="*/ 1 w 4360"/>
                <a:gd name="T101" fmla="*/ 0 h 4871"/>
                <a:gd name="T102" fmla="*/ 1 w 4360"/>
                <a:gd name="T103" fmla="*/ 0 h 487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360"/>
                <a:gd name="T157" fmla="*/ 0 h 4871"/>
                <a:gd name="T158" fmla="*/ 4360 w 4360"/>
                <a:gd name="T159" fmla="*/ 4871 h 487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360" h="4871">
                  <a:moveTo>
                    <a:pt x="4360" y="4871"/>
                  </a:moveTo>
                  <a:lnTo>
                    <a:pt x="4360" y="4871"/>
                  </a:lnTo>
                  <a:lnTo>
                    <a:pt x="4359" y="4809"/>
                  </a:lnTo>
                  <a:lnTo>
                    <a:pt x="4358" y="4747"/>
                  </a:lnTo>
                  <a:lnTo>
                    <a:pt x="4356" y="4684"/>
                  </a:lnTo>
                  <a:lnTo>
                    <a:pt x="4354" y="4621"/>
                  </a:lnTo>
                  <a:lnTo>
                    <a:pt x="4351" y="4560"/>
                  </a:lnTo>
                  <a:lnTo>
                    <a:pt x="4347" y="4498"/>
                  </a:lnTo>
                  <a:lnTo>
                    <a:pt x="4343" y="4437"/>
                  </a:lnTo>
                  <a:lnTo>
                    <a:pt x="4337" y="4374"/>
                  </a:lnTo>
                  <a:lnTo>
                    <a:pt x="4332" y="4313"/>
                  </a:lnTo>
                  <a:lnTo>
                    <a:pt x="4325" y="4252"/>
                  </a:lnTo>
                  <a:lnTo>
                    <a:pt x="4318" y="4192"/>
                  </a:lnTo>
                  <a:lnTo>
                    <a:pt x="4310" y="4131"/>
                  </a:lnTo>
                  <a:lnTo>
                    <a:pt x="4301" y="4071"/>
                  </a:lnTo>
                  <a:lnTo>
                    <a:pt x="4291" y="4011"/>
                  </a:lnTo>
                  <a:lnTo>
                    <a:pt x="4281" y="3951"/>
                  </a:lnTo>
                  <a:lnTo>
                    <a:pt x="4271" y="3892"/>
                  </a:lnTo>
                  <a:lnTo>
                    <a:pt x="4260" y="3833"/>
                  </a:lnTo>
                  <a:lnTo>
                    <a:pt x="4248" y="3774"/>
                  </a:lnTo>
                  <a:lnTo>
                    <a:pt x="4236" y="3715"/>
                  </a:lnTo>
                  <a:lnTo>
                    <a:pt x="4223" y="3656"/>
                  </a:lnTo>
                  <a:lnTo>
                    <a:pt x="4208" y="3599"/>
                  </a:lnTo>
                  <a:lnTo>
                    <a:pt x="4194" y="3541"/>
                  </a:lnTo>
                  <a:lnTo>
                    <a:pt x="4179" y="3483"/>
                  </a:lnTo>
                  <a:lnTo>
                    <a:pt x="4163" y="3426"/>
                  </a:lnTo>
                  <a:lnTo>
                    <a:pt x="4147" y="3369"/>
                  </a:lnTo>
                  <a:lnTo>
                    <a:pt x="4131" y="3311"/>
                  </a:lnTo>
                  <a:lnTo>
                    <a:pt x="4112" y="3256"/>
                  </a:lnTo>
                  <a:lnTo>
                    <a:pt x="4095" y="3199"/>
                  </a:lnTo>
                  <a:lnTo>
                    <a:pt x="4076" y="3144"/>
                  </a:lnTo>
                  <a:lnTo>
                    <a:pt x="4057" y="3089"/>
                  </a:lnTo>
                  <a:lnTo>
                    <a:pt x="4036" y="3033"/>
                  </a:lnTo>
                  <a:lnTo>
                    <a:pt x="4016" y="2979"/>
                  </a:lnTo>
                  <a:lnTo>
                    <a:pt x="3995" y="2923"/>
                  </a:lnTo>
                  <a:lnTo>
                    <a:pt x="3974" y="2870"/>
                  </a:lnTo>
                  <a:lnTo>
                    <a:pt x="3951" y="2816"/>
                  </a:lnTo>
                  <a:lnTo>
                    <a:pt x="3929" y="2763"/>
                  </a:lnTo>
                  <a:lnTo>
                    <a:pt x="3906" y="2710"/>
                  </a:lnTo>
                  <a:lnTo>
                    <a:pt x="3882" y="2657"/>
                  </a:lnTo>
                  <a:lnTo>
                    <a:pt x="3857" y="2605"/>
                  </a:lnTo>
                  <a:lnTo>
                    <a:pt x="3832" y="2553"/>
                  </a:lnTo>
                  <a:lnTo>
                    <a:pt x="3807" y="2502"/>
                  </a:lnTo>
                  <a:lnTo>
                    <a:pt x="3780" y="2450"/>
                  </a:lnTo>
                  <a:lnTo>
                    <a:pt x="3754" y="2399"/>
                  </a:lnTo>
                  <a:lnTo>
                    <a:pt x="3727" y="2349"/>
                  </a:lnTo>
                  <a:lnTo>
                    <a:pt x="3699" y="2299"/>
                  </a:lnTo>
                  <a:lnTo>
                    <a:pt x="3671" y="2249"/>
                  </a:lnTo>
                  <a:lnTo>
                    <a:pt x="3643" y="2200"/>
                  </a:lnTo>
                  <a:lnTo>
                    <a:pt x="3613" y="2151"/>
                  </a:lnTo>
                  <a:lnTo>
                    <a:pt x="3584" y="2102"/>
                  </a:lnTo>
                  <a:lnTo>
                    <a:pt x="3554" y="2055"/>
                  </a:lnTo>
                  <a:lnTo>
                    <a:pt x="3523" y="2007"/>
                  </a:lnTo>
                  <a:lnTo>
                    <a:pt x="3492" y="1960"/>
                  </a:lnTo>
                  <a:lnTo>
                    <a:pt x="3461" y="1914"/>
                  </a:lnTo>
                  <a:lnTo>
                    <a:pt x="3428" y="1867"/>
                  </a:lnTo>
                  <a:lnTo>
                    <a:pt x="3396" y="1821"/>
                  </a:lnTo>
                  <a:lnTo>
                    <a:pt x="3362" y="1776"/>
                  </a:lnTo>
                  <a:lnTo>
                    <a:pt x="3329" y="1731"/>
                  </a:lnTo>
                  <a:lnTo>
                    <a:pt x="3295" y="1686"/>
                  </a:lnTo>
                  <a:lnTo>
                    <a:pt x="3260" y="1642"/>
                  </a:lnTo>
                  <a:lnTo>
                    <a:pt x="3225" y="1599"/>
                  </a:lnTo>
                  <a:lnTo>
                    <a:pt x="3189" y="1556"/>
                  </a:lnTo>
                  <a:lnTo>
                    <a:pt x="3154" y="1513"/>
                  </a:lnTo>
                  <a:lnTo>
                    <a:pt x="3117" y="1471"/>
                  </a:lnTo>
                  <a:lnTo>
                    <a:pt x="3081" y="1430"/>
                  </a:lnTo>
                  <a:lnTo>
                    <a:pt x="3044" y="1389"/>
                  </a:lnTo>
                  <a:lnTo>
                    <a:pt x="3006" y="1348"/>
                  </a:lnTo>
                  <a:lnTo>
                    <a:pt x="2968" y="1307"/>
                  </a:lnTo>
                  <a:lnTo>
                    <a:pt x="2929" y="1268"/>
                  </a:lnTo>
                  <a:lnTo>
                    <a:pt x="2890" y="1229"/>
                  </a:lnTo>
                  <a:lnTo>
                    <a:pt x="2851" y="1191"/>
                  </a:lnTo>
                  <a:lnTo>
                    <a:pt x="2811" y="1152"/>
                  </a:lnTo>
                  <a:lnTo>
                    <a:pt x="2771" y="1115"/>
                  </a:lnTo>
                  <a:lnTo>
                    <a:pt x="2730" y="1078"/>
                  </a:lnTo>
                  <a:lnTo>
                    <a:pt x="2689" y="1042"/>
                  </a:lnTo>
                  <a:lnTo>
                    <a:pt x="2648" y="1005"/>
                  </a:lnTo>
                  <a:lnTo>
                    <a:pt x="2606" y="970"/>
                  </a:lnTo>
                  <a:lnTo>
                    <a:pt x="2564" y="935"/>
                  </a:lnTo>
                  <a:lnTo>
                    <a:pt x="2521" y="901"/>
                  </a:lnTo>
                  <a:lnTo>
                    <a:pt x="2479" y="867"/>
                  </a:lnTo>
                  <a:lnTo>
                    <a:pt x="2435" y="834"/>
                  </a:lnTo>
                  <a:lnTo>
                    <a:pt x="2392" y="802"/>
                  </a:lnTo>
                  <a:lnTo>
                    <a:pt x="2347" y="769"/>
                  </a:lnTo>
                  <a:lnTo>
                    <a:pt x="2303" y="737"/>
                  </a:lnTo>
                  <a:lnTo>
                    <a:pt x="2258" y="707"/>
                  </a:lnTo>
                  <a:lnTo>
                    <a:pt x="2213" y="676"/>
                  </a:lnTo>
                  <a:lnTo>
                    <a:pt x="2167" y="647"/>
                  </a:lnTo>
                  <a:lnTo>
                    <a:pt x="2121" y="619"/>
                  </a:lnTo>
                  <a:lnTo>
                    <a:pt x="2076" y="589"/>
                  </a:lnTo>
                  <a:lnTo>
                    <a:pt x="2029" y="562"/>
                  </a:lnTo>
                  <a:lnTo>
                    <a:pt x="1982" y="535"/>
                  </a:lnTo>
                  <a:lnTo>
                    <a:pt x="1935" y="508"/>
                  </a:lnTo>
                  <a:lnTo>
                    <a:pt x="1888" y="482"/>
                  </a:lnTo>
                  <a:lnTo>
                    <a:pt x="1840" y="457"/>
                  </a:lnTo>
                  <a:lnTo>
                    <a:pt x="1791" y="432"/>
                  </a:lnTo>
                  <a:lnTo>
                    <a:pt x="1743" y="407"/>
                  </a:lnTo>
                  <a:lnTo>
                    <a:pt x="1694" y="385"/>
                  </a:lnTo>
                  <a:lnTo>
                    <a:pt x="1646" y="361"/>
                  </a:lnTo>
                  <a:lnTo>
                    <a:pt x="1596" y="339"/>
                  </a:lnTo>
                  <a:lnTo>
                    <a:pt x="1547" y="318"/>
                  </a:lnTo>
                  <a:lnTo>
                    <a:pt x="1497" y="296"/>
                  </a:lnTo>
                  <a:lnTo>
                    <a:pt x="1446" y="276"/>
                  </a:lnTo>
                  <a:lnTo>
                    <a:pt x="1396" y="257"/>
                  </a:lnTo>
                  <a:lnTo>
                    <a:pt x="1345" y="237"/>
                  </a:lnTo>
                  <a:lnTo>
                    <a:pt x="1295" y="219"/>
                  </a:lnTo>
                  <a:lnTo>
                    <a:pt x="1243" y="202"/>
                  </a:lnTo>
                  <a:lnTo>
                    <a:pt x="1191" y="185"/>
                  </a:lnTo>
                  <a:lnTo>
                    <a:pt x="1140" y="170"/>
                  </a:lnTo>
                  <a:lnTo>
                    <a:pt x="1088" y="154"/>
                  </a:lnTo>
                  <a:lnTo>
                    <a:pt x="1035" y="139"/>
                  </a:lnTo>
                  <a:lnTo>
                    <a:pt x="983" y="126"/>
                  </a:lnTo>
                  <a:lnTo>
                    <a:pt x="930" y="112"/>
                  </a:lnTo>
                  <a:lnTo>
                    <a:pt x="877" y="100"/>
                  </a:lnTo>
                  <a:lnTo>
                    <a:pt x="824" y="87"/>
                  </a:lnTo>
                  <a:lnTo>
                    <a:pt x="770" y="77"/>
                  </a:lnTo>
                  <a:lnTo>
                    <a:pt x="717" y="66"/>
                  </a:lnTo>
                  <a:lnTo>
                    <a:pt x="663" y="57"/>
                  </a:lnTo>
                  <a:lnTo>
                    <a:pt x="608" y="47"/>
                  </a:lnTo>
                  <a:lnTo>
                    <a:pt x="555" y="40"/>
                  </a:lnTo>
                  <a:lnTo>
                    <a:pt x="500" y="32"/>
                  </a:lnTo>
                  <a:lnTo>
                    <a:pt x="444" y="25"/>
                  </a:lnTo>
                  <a:lnTo>
                    <a:pt x="390" y="19"/>
                  </a:lnTo>
                  <a:lnTo>
                    <a:pt x="335" y="15"/>
                  </a:lnTo>
                  <a:lnTo>
                    <a:pt x="279" y="10"/>
                  </a:lnTo>
                  <a:lnTo>
                    <a:pt x="224" y="7"/>
                  </a:lnTo>
                  <a:lnTo>
                    <a:pt x="168" y="3"/>
                  </a:lnTo>
                  <a:lnTo>
                    <a:pt x="112" y="2"/>
                  </a:lnTo>
                  <a:lnTo>
                    <a:pt x="57" y="0"/>
                  </a:lnTo>
                  <a:lnTo>
                    <a:pt x="0" y="0"/>
                  </a:lnTo>
                  <a:lnTo>
                    <a:pt x="0" y="102"/>
                  </a:lnTo>
                  <a:lnTo>
                    <a:pt x="56" y="103"/>
                  </a:lnTo>
                  <a:lnTo>
                    <a:pt x="110" y="103"/>
                  </a:lnTo>
                  <a:lnTo>
                    <a:pt x="165" y="105"/>
                  </a:lnTo>
                  <a:lnTo>
                    <a:pt x="220" y="109"/>
                  </a:lnTo>
                  <a:lnTo>
                    <a:pt x="274" y="112"/>
                  </a:lnTo>
                  <a:lnTo>
                    <a:pt x="328" y="116"/>
                  </a:lnTo>
                  <a:lnTo>
                    <a:pt x="382" y="121"/>
                  </a:lnTo>
                  <a:lnTo>
                    <a:pt x="436" y="127"/>
                  </a:lnTo>
                  <a:lnTo>
                    <a:pt x="489" y="133"/>
                  </a:lnTo>
                  <a:lnTo>
                    <a:pt x="543" y="140"/>
                  </a:lnTo>
                  <a:lnTo>
                    <a:pt x="596" y="148"/>
                  </a:lnTo>
                  <a:lnTo>
                    <a:pt x="649" y="157"/>
                  </a:lnTo>
                  <a:lnTo>
                    <a:pt x="701" y="166"/>
                  </a:lnTo>
                  <a:lnTo>
                    <a:pt x="754" y="176"/>
                  </a:lnTo>
                  <a:lnTo>
                    <a:pt x="807" y="188"/>
                  </a:lnTo>
                  <a:lnTo>
                    <a:pt x="859" y="199"/>
                  </a:lnTo>
                  <a:lnTo>
                    <a:pt x="911" y="211"/>
                  </a:lnTo>
                  <a:lnTo>
                    <a:pt x="963" y="224"/>
                  </a:lnTo>
                  <a:lnTo>
                    <a:pt x="1014" y="239"/>
                  </a:lnTo>
                  <a:lnTo>
                    <a:pt x="1065" y="252"/>
                  </a:lnTo>
                  <a:lnTo>
                    <a:pt x="1115" y="268"/>
                  </a:lnTo>
                  <a:lnTo>
                    <a:pt x="1167" y="284"/>
                  </a:lnTo>
                  <a:lnTo>
                    <a:pt x="1217" y="300"/>
                  </a:lnTo>
                  <a:lnTo>
                    <a:pt x="1267" y="317"/>
                  </a:lnTo>
                  <a:lnTo>
                    <a:pt x="1317" y="335"/>
                  </a:lnTo>
                  <a:lnTo>
                    <a:pt x="1366" y="353"/>
                  </a:lnTo>
                  <a:lnTo>
                    <a:pt x="1416" y="372"/>
                  </a:lnTo>
                  <a:lnTo>
                    <a:pt x="1466" y="392"/>
                  </a:lnTo>
                  <a:lnTo>
                    <a:pt x="1514" y="413"/>
                  </a:lnTo>
                  <a:lnTo>
                    <a:pt x="1563" y="434"/>
                  </a:lnTo>
                  <a:lnTo>
                    <a:pt x="1611" y="456"/>
                  </a:lnTo>
                  <a:lnTo>
                    <a:pt x="1659" y="477"/>
                  </a:lnTo>
                  <a:lnTo>
                    <a:pt x="1706" y="501"/>
                  </a:lnTo>
                  <a:lnTo>
                    <a:pt x="1754" y="525"/>
                  </a:lnTo>
                  <a:lnTo>
                    <a:pt x="1802" y="549"/>
                  </a:lnTo>
                  <a:lnTo>
                    <a:pt x="1848" y="573"/>
                  </a:lnTo>
                  <a:lnTo>
                    <a:pt x="1895" y="599"/>
                  </a:lnTo>
                  <a:lnTo>
                    <a:pt x="1940" y="625"/>
                  </a:lnTo>
                  <a:lnTo>
                    <a:pt x="1987" y="651"/>
                  </a:lnTo>
                  <a:lnTo>
                    <a:pt x="2032" y="679"/>
                  </a:lnTo>
                  <a:lnTo>
                    <a:pt x="2077" y="707"/>
                  </a:lnTo>
                  <a:lnTo>
                    <a:pt x="2122" y="735"/>
                  </a:lnTo>
                  <a:lnTo>
                    <a:pt x="2167" y="765"/>
                  </a:lnTo>
                  <a:lnTo>
                    <a:pt x="2211" y="794"/>
                  </a:lnTo>
                  <a:lnTo>
                    <a:pt x="2255" y="824"/>
                  </a:lnTo>
                  <a:lnTo>
                    <a:pt x="2299" y="855"/>
                  </a:lnTo>
                  <a:lnTo>
                    <a:pt x="2341" y="887"/>
                  </a:lnTo>
                  <a:lnTo>
                    <a:pt x="2384" y="918"/>
                  </a:lnTo>
                  <a:lnTo>
                    <a:pt x="2426" y="951"/>
                  </a:lnTo>
                  <a:lnTo>
                    <a:pt x="2469" y="984"/>
                  </a:lnTo>
                  <a:lnTo>
                    <a:pt x="2510" y="1018"/>
                  </a:lnTo>
                  <a:lnTo>
                    <a:pt x="2552" y="1052"/>
                  </a:lnTo>
                  <a:lnTo>
                    <a:pt x="2592" y="1087"/>
                  </a:lnTo>
                  <a:lnTo>
                    <a:pt x="2633" y="1122"/>
                  </a:lnTo>
                  <a:lnTo>
                    <a:pt x="2673" y="1157"/>
                  </a:lnTo>
                  <a:lnTo>
                    <a:pt x="2713" y="1193"/>
                  </a:lnTo>
                  <a:lnTo>
                    <a:pt x="2752" y="1230"/>
                  </a:lnTo>
                  <a:lnTo>
                    <a:pt x="2791" y="1268"/>
                  </a:lnTo>
                  <a:lnTo>
                    <a:pt x="2830" y="1305"/>
                  </a:lnTo>
                  <a:lnTo>
                    <a:pt x="2867" y="1344"/>
                  </a:lnTo>
                  <a:lnTo>
                    <a:pt x="2906" y="1382"/>
                  </a:lnTo>
                  <a:lnTo>
                    <a:pt x="2943" y="1422"/>
                  </a:lnTo>
                  <a:lnTo>
                    <a:pt x="2980" y="1461"/>
                  </a:lnTo>
                  <a:lnTo>
                    <a:pt x="3016" y="1502"/>
                  </a:lnTo>
                  <a:lnTo>
                    <a:pt x="3053" y="1543"/>
                  </a:lnTo>
                  <a:lnTo>
                    <a:pt x="3088" y="1583"/>
                  </a:lnTo>
                  <a:lnTo>
                    <a:pt x="3123" y="1625"/>
                  </a:lnTo>
                  <a:lnTo>
                    <a:pt x="3158" y="1667"/>
                  </a:lnTo>
                  <a:lnTo>
                    <a:pt x="3192" y="1710"/>
                  </a:lnTo>
                  <a:lnTo>
                    <a:pt x="3226" y="1753"/>
                  </a:lnTo>
                  <a:lnTo>
                    <a:pt x="3259" y="1797"/>
                  </a:lnTo>
                  <a:lnTo>
                    <a:pt x="3292" y="1841"/>
                  </a:lnTo>
                  <a:lnTo>
                    <a:pt x="3325" y="1885"/>
                  </a:lnTo>
                  <a:lnTo>
                    <a:pt x="3356" y="1931"/>
                  </a:lnTo>
                  <a:lnTo>
                    <a:pt x="3388" y="1975"/>
                  </a:lnTo>
                  <a:lnTo>
                    <a:pt x="3419" y="2021"/>
                  </a:lnTo>
                  <a:lnTo>
                    <a:pt x="3449" y="2067"/>
                  </a:lnTo>
                  <a:lnTo>
                    <a:pt x="3480" y="2114"/>
                  </a:lnTo>
                  <a:lnTo>
                    <a:pt x="3509" y="2161"/>
                  </a:lnTo>
                  <a:lnTo>
                    <a:pt x="3538" y="2208"/>
                  </a:lnTo>
                  <a:lnTo>
                    <a:pt x="3567" y="2256"/>
                  </a:lnTo>
                  <a:lnTo>
                    <a:pt x="3595" y="2304"/>
                  </a:lnTo>
                  <a:lnTo>
                    <a:pt x="3622" y="2352"/>
                  </a:lnTo>
                  <a:lnTo>
                    <a:pt x="3650" y="2402"/>
                  </a:lnTo>
                  <a:lnTo>
                    <a:pt x="3676" y="2451"/>
                  </a:lnTo>
                  <a:lnTo>
                    <a:pt x="3702" y="2501"/>
                  </a:lnTo>
                  <a:lnTo>
                    <a:pt x="3728" y="2551"/>
                  </a:lnTo>
                  <a:lnTo>
                    <a:pt x="3752" y="2601"/>
                  </a:lnTo>
                  <a:lnTo>
                    <a:pt x="3776" y="2652"/>
                  </a:lnTo>
                  <a:lnTo>
                    <a:pt x="3801" y="2703"/>
                  </a:lnTo>
                  <a:lnTo>
                    <a:pt x="3824" y="2755"/>
                  </a:lnTo>
                  <a:lnTo>
                    <a:pt x="3847" y="2807"/>
                  </a:lnTo>
                  <a:lnTo>
                    <a:pt x="3869" y="2859"/>
                  </a:lnTo>
                  <a:lnTo>
                    <a:pt x="3891" y="2912"/>
                  </a:lnTo>
                  <a:lnTo>
                    <a:pt x="3912" y="2964"/>
                  </a:lnTo>
                  <a:lnTo>
                    <a:pt x="3932" y="3018"/>
                  </a:lnTo>
                  <a:lnTo>
                    <a:pt x="3952" y="3072"/>
                  </a:lnTo>
                  <a:lnTo>
                    <a:pt x="3972" y="3126"/>
                  </a:lnTo>
                  <a:lnTo>
                    <a:pt x="3991" y="3180"/>
                  </a:lnTo>
                  <a:lnTo>
                    <a:pt x="4009" y="3234"/>
                  </a:lnTo>
                  <a:lnTo>
                    <a:pt x="4027" y="3290"/>
                  </a:lnTo>
                  <a:lnTo>
                    <a:pt x="4043" y="3344"/>
                  </a:lnTo>
                  <a:lnTo>
                    <a:pt x="4061" y="3400"/>
                  </a:lnTo>
                  <a:lnTo>
                    <a:pt x="4076" y="3456"/>
                  </a:lnTo>
                  <a:lnTo>
                    <a:pt x="4092" y="3512"/>
                  </a:lnTo>
                  <a:lnTo>
                    <a:pt x="4106" y="3568"/>
                  </a:lnTo>
                  <a:lnTo>
                    <a:pt x="4120" y="3625"/>
                  </a:lnTo>
                  <a:lnTo>
                    <a:pt x="4135" y="3682"/>
                  </a:lnTo>
                  <a:lnTo>
                    <a:pt x="4147" y="3739"/>
                  </a:lnTo>
                  <a:lnTo>
                    <a:pt x="4159" y="3797"/>
                  </a:lnTo>
                  <a:lnTo>
                    <a:pt x="4171" y="3854"/>
                  </a:lnTo>
                  <a:lnTo>
                    <a:pt x="4182" y="3912"/>
                  </a:lnTo>
                  <a:lnTo>
                    <a:pt x="4192" y="3971"/>
                  </a:lnTo>
                  <a:lnTo>
                    <a:pt x="4201" y="4030"/>
                  </a:lnTo>
                  <a:lnTo>
                    <a:pt x="4212" y="4088"/>
                  </a:lnTo>
                  <a:lnTo>
                    <a:pt x="4220" y="4147"/>
                  </a:lnTo>
                  <a:lnTo>
                    <a:pt x="4228" y="4206"/>
                  </a:lnTo>
                  <a:lnTo>
                    <a:pt x="4235" y="4266"/>
                  </a:lnTo>
                  <a:lnTo>
                    <a:pt x="4241" y="4325"/>
                  </a:lnTo>
                  <a:lnTo>
                    <a:pt x="4247" y="4385"/>
                  </a:lnTo>
                  <a:lnTo>
                    <a:pt x="4252" y="4445"/>
                  </a:lnTo>
                  <a:lnTo>
                    <a:pt x="4256" y="4506"/>
                  </a:lnTo>
                  <a:lnTo>
                    <a:pt x="4260" y="4566"/>
                  </a:lnTo>
                  <a:lnTo>
                    <a:pt x="4263" y="4627"/>
                  </a:lnTo>
                  <a:lnTo>
                    <a:pt x="4266" y="4688"/>
                  </a:lnTo>
                  <a:lnTo>
                    <a:pt x="4267" y="4749"/>
                  </a:lnTo>
                  <a:lnTo>
                    <a:pt x="4268" y="4810"/>
                  </a:lnTo>
                  <a:lnTo>
                    <a:pt x="4269" y="4871"/>
                  </a:lnTo>
                  <a:lnTo>
                    <a:pt x="4360" y="4871"/>
                  </a:lnTo>
                  <a:close/>
                </a:path>
              </a:pathLst>
            </a:custGeom>
            <a:solidFill>
              <a:srgbClr val="008FE0"/>
            </a:solidFill>
            <a:ln w="9525">
              <a:noFill/>
              <a:round/>
              <a:headEnd/>
              <a:tailEnd/>
            </a:ln>
          </p:spPr>
          <p:txBody>
            <a:bodyPr/>
            <a:lstStyle/>
            <a:p>
              <a:endParaRPr lang="en-US">
                <a:solidFill>
                  <a:prstClr val="black"/>
                </a:solidFill>
              </a:endParaRPr>
            </a:p>
          </p:txBody>
        </p:sp>
        <p:sp>
          <p:nvSpPr>
            <p:cNvPr id="53321" name="Freeform 5"/>
            <p:cNvSpPr>
              <a:spLocks/>
            </p:cNvSpPr>
            <p:nvPr/>
          </p:nvSpPr>
          <p:spPr bwMode="auto">
            <a:xfrm>
              <a:off x="2461" y="3301"/>
              <a:ext cx="727" cy="733"/>
            </a:xfrm>
            <a:custGeom>
              <a:avLst/>
              <a:gdLst>
                <a:gd name="T0" fmla="*/ 0 w 4360"/>
                <a:gd name="T1" fmla="*/ 0 h 4872"/>
                <a:gd name="T2" fmla="*/ 0 w 4360"/>
                <a:gd name="T3" fmla="*/ 0 h 4872"/>
                <a:gd name="T4" fmla="*/ 0 w 4360"/>
                <a:gd name="T5" fmla="*/ 0 h 4872"/>
                <a:gd name="T6" fmla="*/ 0 w 4360"/>
                <a:gd name="T7" fmla="*/ 0 h 4872"/>
                <a:gd name="T8" fmla="*/ 0 w 4360"/>
                <a:gd name="T9" fmla="*/ 0 h 4872"/>
                <a:gd name="T10" fmla="*/ 0 w 4360"/>
                <a:gd name="T11" fmla="*/ 0 h 4872"/>
                <a:gd name="T12" fmla="*/ 0 w 4360"/>
                <a:gd name="T13" fmla="*/ 0 h 4872"/>
                <a:gd name="T14" fmla="*/ 0 w 4360"/>
                <a:gd name="T15" fmla="*/ 0 h 4872"/>
                <a:gd name="T16" fmla="*/ 0 w 4360"/>
                <a:gd name="T17" fmla="*/ 0 h 4872"/>
                <a:gd name="T18" fmla="*/ 0 w 4360"/>
                <a:gd name="T19" fmla="*/ 0 h 4872"/>
                <a:gd name="T20" fmla="*/ 0 w 4360"/>
                <a:gd name="T21" fmla="*/ 0 h 4872"/>
                <a:gd name="T22" fmla="*/ 0 w 4360"/>
                <a:gd name="T23" fmla="*/ 0 h 4872"/>
                <a:gd name="T24" fmla="*/ 0 w 4360"/>
                <a:gd name="T25" fmla="*/ 0 h 4872"/>
                <a:gd name="T26" fmla="*/ 1 w 4360"/>
                <a:gd name="T27" fmla="*/ 0 h 4872"/>
                <a:gd name="T28" fmla="*/ 1 w 4360"/>
                <a:gd name="T29" fmla="*/ 0 h 4872"/>
                <a:gd name="T30" fmla="*/ 1 w 4360"/>
                <a:gd name="T31" fmla="*/ 0 h 4872"/>
                <a:gd name="T32" fmla="*/ 1 w 4360"/>
                <a:gd name="T33" fmla="*/ 0 h 4872"/>
                <a:gd name="T34" fmla="*/ 1 w 4360"/>
                <a:gd name="T35" fmla="*/ 0 h 4872"/>
                <a:gd name="T36" fmla="*/ 1 w 4360"/>
                <a:gd name="T37" fmla="*/ 0 h 4872"/>
                <a:gd name="T38" fmla="*/ 1 w 4360"/>
                <a:gd name="T39" fmla="*/ 0 h 4872"/>
                <a:gd name="T40" fmla="*/ 1 w 4360"/>
                <a:gd name="T41" fmla="*/ 0 h 4872"/>
                <a:gd name="T42" fmla="*/ 1 w 4360"/>
                <a:gd name="T43" fmla="*/ 0 h 4872"/>
                <a:gd name="T44" fmla="*/ 1 w 4360"/>
                <a:gd name="T45" fmla="*/ 0 h 4872"/>
                <a:gd name="T46" fmla="*/ 1 w 4360"/>
                <a:gd name="T47" fmla="*/ 0 h 4872"/>
                <a:gd name="T48" fmla="*/ 1 w 4360"/>
                <a:gd name="T49" fmla="*/ 0 h 4872"/>
                <a:gd name="T50" fmla="*/ 1 w 4360"/>
                <a:gd name="T51" fmla="*/ 0 h 4872"/>
                <a:gd name="T52" fmla="*/ 1 w 4360"/>
                <a:gd name="T53" fmla="*/ 0 h 4872"/>
                <a:gd name="T54" fmla="*/ 1 w 4360"/>
                <a:gd name="T55" fmla="*/ 0 h 4872"/>
                <a:gd name="T56" fmla="*/ 1 w 4360"/>
                <a:gd name="T57" fmla="*/ 0 h 4872"/>
                <a:gd name="T58" fmla="*/ 1 w 4360"/>
                <a:gd name="T59" fmla="*/ 0 h 4872"/>
                <a:gd name="T60" fmla="*/ 1 w 4360"/>
                <a:gd name="T61" fmla="*/ 0 h 4872"/>
                <a:gd name="T62" fmla="*/ 1 w 4360"/>
                <a:gd name="T63" fmla="*/ 0 h 4872"/>
                <a:gd name="T64" fmla="*/ 1 w 4360"/>
                <a:gd name="T65" fmla="*/ 0 h 4872"/>
                <a:gd name="T66" fmla="*/ 1 w 4360"/>
                <a:gd name="T67" fmla="*/ 0 h 4872"/>
                <a:gd name="T68" fmla="*/ 1 w 4360"/>
                <a:gd name="T69" fmla="*/ 0 h 4872"/>
                <a:gd name="T70" fmla="*/ 1 w 4360"/>
                <a:gd name="T71" fmla="*/ 0 h 4872"/>
                <a:gd name="T72" fmla="*/ 1 w 4360"/>
                <a:gd name="T73" fmla="*/ 0 h 4872"/>
                <a:gd name="T74" fmla="*/ 1 w 4360"/>
                <a:gd name="T75" fmla="*/ 0 h 4872"/>
                <a:gd name="T76" fmla="*/ 0 w 4360"/>
                <a:gd name="T77" fmla="*/ 0 h 4872"/>
                <a:gd name="T78" fmla="*/ 0 w 4360"/>
                <a:gd name="T79" fmla="*/ 0 h 4872"/>
                <a:gd name="T80" fmla="*/ 0 w 4360"/>
                <a:gd name="T81" fmla="*/ 0 h 4872"/>
                <a:gd name="T82" fmla="*/ 0 w 4360"/>
                <a:gd name="T83" fmla="*/ 0 h 4872"/>
                <a:gd name="T84" fmla="*/ 0 w 4360"/>
                <a:gd name="T85" fmla="*/ 0 h 4872"/>
                <a:gd name="T86" fmla="*/ 0 w 4360"/>
                <a:gd name="T87" fmla="*/ 0 h 4872"/>
                <a:gd name="T88" fmla="*/ 0 w 4360"/>
                <a:gd name="T89" fmla="*/ 0 h 4872"/>
                <a:gd name="T90" fmla="*/ 0 w 4360"/>
                <a:gd name="T91" fmla="*/ 0 h 4872"/>
                <a:gd name="T92" fmla="*/ 0 w 4360"/>
                <a:gd name="T93" fmla="*/ 0 h 4872"/>
                <a:gd name="T94" fmla="*/ 0 w 4360"/>
                <a:gd name="T95" fmla="*/ 0 h 4872"/>
                <a:gd name="T96" fmla="*/ 0 w 4360"/>
                <a:gd name="T97" fmla="*/ 0 h 4872"/>
                <a:gd name="T98" fmla="*/ 0 w 4360"/>
                <a:gd name="T99" fmla="*/ 0 h 4872"/>
                <a:gd name="T100" fmla="*/ 0 w 4360"/>
                <a:gd name="T101" fmla="*/ 0 h 4872"/>
                <a:gd name="T102" fmla="*/ 0 w 4360"/>
                <a:gd name="T103" fmla="*/ 0 h 48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360"/>
                <a:gd name="T157" fmla="*/ 0 h 4872"/>
                <a:gd name="T158" fmla="*/ 4360 w 4360"/>
                <a:gd name="T159" fmla="*/ 4872 h 487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360" h="4872">
                  <a:moveTo>
                    <a:pt x="0" y="4872"/>
                  </a:moveTo>
                  <a:lnTo>
                    <a:pt x="0" y="4872"/>
                  </a:lnTo>
                  <a:lnTo>
                    <a:pt x="57" y="4872"/>
                  </a:lnTo>
                  <a:lnTo>
                    <a:pt x="112" y="4870"/>
                  </a:lnTo>
                  <a:lnTo>
                    <a:pt x="168" y="4869"/>
                  </a:lnTo>
                  <a:lnTo>
                    <a:pt x="224" y="4865"/>
                  </a:lnTo>
                  <a:lnTo>
                    <a:pt x="279" y="4862"/>
                  </a:lnTo>
                  <a:lnTo>
                    <a:pt x="335" y="4857"/>
                  </a:lnTo>
                  <a:lnTo>
                    <a:pt x="390" y="4853"/>
                  </a:lnTo>
                  <a:lnTo>
                    <a:pt x="445" y="4847"/>
                  </a:lnTo>
                  <a:lnTo>
                    <a:pt x="500" y="4840"/>
                  </a:lnTo>
                  <a:lnTo>
                    <a:pt x="555" y="4832"/>
                  </a:lnTo>
                  <a:lnTo>
                    <a:pt x="608" y="4825"/>
                  </a:lnTo>
                  <a:lnTo>
                    <a:pt x="663" y="4815"/>
                  </a:lnTo>
                  <a:lnTo>
                    <a:pt x="717" y="4806"/>
                  </a:lnTo>
                  <a:lnTo>
                    <a:pt x="770" y="4796"/>
                  </a:lnTo>
                  <a:lnTo>
                    <a:pt x="824" y="4785"/>
                  </a:lnTo>
                  <a:lnTo>
                    <a:pt x="877" y="4773"/>
                  </a:lnTo>
                  <a:lnTo>
                    <a:pt x="930" y="4760"/>
                  </a:lnTo>
                  <a:lnTo>
                    <a:pt x="983" y="4746"/>
                  </a:lnTo>
                  <a:lnTo>
                    <a:pt x="1035" y="4733"/>
                  </a:lnTo>
                  <a:lnTo>
                    <a:pt x="1088" y="4718"/>
                  </a:lnTo>
                  <a:lnTo>
                    <a:pt x="1140" y="4702"/>
                  </a:lnTo>
                  <a:lnTo>
                    <a:pt x="1191" y="4687"/>
                  </a:lnTo>
                  <a:lnTo>
                    <a:pt x="1243" y="4670"/>
                  </a:lnTo>
                  <a:lnTo>
                    <a:pt x="1295" y="4653"/>
                  </a:lnTo>
                  <a:lnTo>
                    <a:pt x="1345" y="4635"/>
                  </a:lnTo>
                  <a:lnTo>
                    <a:pt x="1396" y="4615"/>
                  </a:lnTo>
                  <a:lnTo>
                    <a:pt x="1446" y="4596"/>
                  </a:lnTo>
                  <a:lnTo>
                    <a:pt x="1497" y="4576"/>
                  </a:lnTo>
                  <a:lnTo>
                    <a:pt x="1547" y="4554"/>
                  </a:lnTo>
                  <a:lnTo>
                    <a:pt x="1596" y="4533"/>
                  </a:lnTo>
                  <a:lnTo>
                    <a:pt x="1646" y="4511"/>
                  </a:lnTo>
                  <a:lnTo>
                    <a:pt x="1694" y="4488"/>
                  </a:lnTo>
                  <a:lnTo>
                    <a:pt x="1743" y="4465"/>
                  </a:lnTo>
                  <a:lnTo>
                    <a:pt x="1791" y="4440"/>
                  </a:lnTo>
                  <a:lnTo>
                    <a:pt x="1840" y="4415"/>
                  </a:lnTo>
                  <a:lnTo>
                    <a:pt x="1888" y="4390"/>
                  </a:lnTo>
                  <a:lnTo>
                    <a:pt x="1935" y="4364"/>
                  </a:lnTo>
                  <a:lnTo>
                    <a:pt x="1982" y="4337"/>
                  </a:lnTo>
                  <a:lnTo>
                    <a:pt x="2029" y="4310"/>
                  </a:lnTo>
                  <a:lnTo>
                    <a:pt x="2076" y="4283"/>
                  </a:lnTo>
                  <a:lnTo>
                    <a:pt x="2121" y="4255"/>
                  </a:lnTo>
                  <a:lnTo>
                    <a:pt x="2167" y="4225"/>
                  </a:lnTo>
                  <a:lnTo>
                    <a:pt x="2213" y="4196"/>
                  </a:lnTo>
                  <a:lnTo>
                    <a:pt x="2258" y="4165"/>
                  </a:lnTo>
                  <a:lnTo>
                    <a:pt x="2303" y="4135"/>
                  </a:lnTo>
                  <a:lnTo>
                    <a:pt x="2347" y="4103"/>
                  </a:lnTo>
                  <a:lnTo>
                    <a:pt x="2392" y="4070"/>
                  </a:lnTo>
                  <a:lnTo>
                    <a:pt x="2435" y="4039"/>
                  </a:lnTo>
                  <a:lnTo>
                    <a:pt x="2478" y="4005"/>
                  </a:lnTo>
                  <a:lnTo>
                    <a:pt x="2521" y="3971"/>
                  </a:lnTo>
                  <a:lnTo>
                    <a:pt x="2564" y="3937"/>
                  </a:lnTo>
                  <a:lnTo>
                    <a:pt x="2606" y="3902"/>
                  </a:lnTo>
                  <a:lnTo>
                    <a:pt x="2648" y="3867"/>
                  </a:lnTo>
                  <a:lnTo>
                    <a:pt x="2689" y="3830"/>
                  </a:lnTo>
                  <a:lnTo>
                    <a:pt x="2730" y="3794"/>
                  </a:lnTo>
                  <a:lnTo>
                    <a:pt x="2771" y="3757"/>
                  </a:lnTo>
                  <a:lnTo>
                    <a:pt x="2811" y="3720"/>
                  </a:lnTo>
                  <a:lnTo>
                    <a:pt x="2851" y="3681"/>
                  </a:lnTo>
                  <a:lnTo>
                    <a:pt x="2890" y="3643"/>
                  </a:lnTo>
                  <a:lnTo>
                    <a:pt x="2929" y="3604"/>
                  </a:lnTo>
                  <a:lnTo>
                    <a:pt x="2968" y="3565"/>
                  </a:lnTo>
                  <a:lnTo>
                    <a:pt x="3006" y="3524"/>
                  </a:lnTo>
                  <a:lnTo>
                    <a:pt x="3044" y="3483"/>
                  </a:lnTo>
                  <a:lnTo>
                    <a:pt x="3081" y="3443"/>
                  </a:lnTo>
                  <a:lnTo>
                    <a:pt x="3117" y="3401"/>
                  </a:lnTo>
                  <a:lnTo>
                    <a:pt x="3154" y="3359"/>
                  </a:lnTo>
                  <a:lnTo>
                    <a:pt x="3189" y="3316"/>
                  </a:lnTo>
                  <a:lnTo>
                    <a:pt x="3225" y="3273"/>
                  </a:lnTo>
                  <a:lnTo>
                    <a:pt x="3260" y="3230"/>
                  </a:lnTo>
                  <a:lnTo>
                    <a:pt x="3295" y="3186"/>
                  </a:lnTo>
                  <a:lnTo>
                    <a:pt x="3329" y="3141"/>
                  </a:lnTo>
                  <a:lnTo>
                    <a:pt x="3362" y="3096"/>
                  </a:lnTo>
                  <a:lnTo>
                    <a:pt x="3396" y="3051"/>
                  </a:lnTo>
                  <a:lnTo>
                    <a:pt x="3428" y="3005"/>
                  </a:lnTo>
                  <a:lnTo>
                    <a:pt x="3461" y="2958"/>
                  </a:lnTo>
                  <a:lnTo>
                    <a:pt x="3492" y="2912"/>
                  </a:lnTo>
                  <a:lnTo>
                    <a:pt x="3523" y="2865"/>
                  </a:lnTo>
                  <a:lnTo>
                    <a:pt x="3554" y="2817"/>
                  </a:lnTo>
                  <a:lnTo>
                    <a:pt x="3584" y="2770"/>
                  </a:lnTo>
                  <a:lnTo>
                    <a:pt x="3613" y="2721"/>
                  </a:lnTo>
                  <a:lnTo>
                    <a:pt x="3643" y="2672"/>
                  </a:lnTo>
                  <a:lnTo>
                    <a:pt x="3671" y="2623"/>
                  </a:lnTo>
                  <a:lnTo>
                    <a:pt x="3699" y="2573"/>
                  </a:lnTo>
                  <a:lnTo>
                    <a:pt x="3727" y="2523"/>
                  </a:lnTo>
                  <a:lnTo>
                    <a:pt x="3754" y="2473"/>
                  </a:lnTo>
                  <a:lnTo>
                    <a:pt x="3780" y="2422"/>
                  </a:lnTo>
                  <a:lnTo>
                    <a:pt x="3807" y="2372"/>
                  </a:lnTo>
                  <a:lnTo>
                    <a:pt x="3832" y="2320"/>
                  </a:lnTo>
                  <a:lnTo>
                    <a:pt x="3857" y="2267"/>
                  </a:lnTo>
                  <a:lnTo>
                    <a:pt x="3882" y="2215"/>
                  </a:lnTo>
                  <a:lnTo>
                    <a:pt x="3906" y="2162"/>
                  </a:lnTo>
                  <a:lnTo>
                    <a:pt x="3929" y="2109"/>
                  </a:lnTo>
                  <a:lnTo>
                    <a:pt x="3951" y="2056"/>
                  </a:lnTo>
                  <a:lnTo>
                    <a:pt x="3974" y="2002"/>
                  </a:lnTo>
                  <a:lnTo>
                    <a:pt x="3995" y="1949"/>
                  </a:lnTo>
                  <a:lnTo>
                    <a:pt x="4016" y="1893"/>
                  </a:lnTo>
                  <a:lnTo>
                    <a:pt x="4036" y="1839"/>
                  </a:lnTo>
                  <a:lnTo>
                    <a:pt x="4057" y="1783"/>
                  </a:lnTo>
                  <a:lnTo>
                    <a:pt x="4076" y="1728"/>
                  </a:lnTo>
                  <a:lnTo>
                    <a:pt x="4095" y="1673"/>
                  </a:lnTo>
                  <a:lnTo>
                    <a:pt x="4112" y="1616"/>
                  </a:lnTo>
                  <a:lnTo>
                    <a:pt x="4131" y="1561"/>
                  </a:lnTo>
                  <a:lnTo>
                    <a:pt x="4147" y="1503"/>
                  </a:lnTo>
                  <a:lnTo>
                    <a:pt x="4163" y="1446"/>
                  </a:lnTo>
                  <a:lnTo>
                    <a:pt x="4179" y="1389"/>
                  </a:lnTo>
                  <a:lnTo>
                    <a:pt x="4194" y="1331"/>
                  </a:lnTo>
                  <a:lnTo>
                    <a:pt x="4208" y="1273"/>
                  </a:lnTo>
                  <a:lnTo>
                    <a:pt x="4223" y="1216"/>
                  </a:lnTo>
                  <a:lnTo>
                    <a:pt x="4236" y="1157"/>
                  </a:lnTo>
                  <a:lnTo>
                    <a:pt x="4248" y="1098"/>
                  </a:lnTo>
                  <a:lnTo>
                    <a:pt x="4260" y="1039"/>
                  </a:lnTo>
                  <a:lnTo>
                    <a:pt x="4271" y="980"/>
                  </a:lnTo>
                  <a:lnTo>
                    <a:pt x="4281" y="921"/>
                  </a:lnTo>
                  <a:lnTo>
                    <a:pt x="4291" y="861"/>
                  </a:lnTo>
                  <a:lnTo>
                    <a:pt x="4301" y="801"/>
                  </a:lnTo>
                  <a:lnTo>
                    <a:pt x="4310" y="741"/>
                  </a:lnTo>
                  <a:lnTo>
                    <a:pt x="4318" y="680"/>
                  </a:lnTo>
                  <a:lnTo>
                    <a:pt x="4325" y="620"/>
                  </a:lnTo>
                  <a:lnTo>
                    <a:pt x="4332" y="559"/>
                  </a:lnTo>
                  <a:lnTo>
                    <a:pt x="4337" y="498"/>
                  </a:lnTo>
                  <a:lnTo>
                    <a:pt x="4343" y="435"/>
                  </a:lnTo>
                  <a:lnTo>
                    <a:pt x="4347" y="374"/>
                  </a:lnTo>
                  <a:lnTo>
                    <a:pt x="4351" y="312"/>
                  </a:lnTo>
                  <a:lnTo>
                    <a:pt x="4354" y="251"/>
                  </a:lnTo>
                  <a:lnTo>
                    <a:pt x="4356" y="188"/>
                  </a:lnTo>
                  <a:lnTo>
                    <a:pt x="4358" y="125"/>
                  </a:lnTo>
                  <a:lnTo>
                    <a:pt x="4359" y="63"/>
                  </a:lnTo>
                  <a:lnTo>
                    <a:pt x="4360" y="0"/>
                  </a:lnTo>
                  <a:lnTo>
                    <a:pt x="4269" y="0"/>
                  </a:lnTo>
                  <a:lnTo>
                    <a:pt x="4268" y="62"/>
                  </a:lnTo>
                  <a:lnTo>
                    <a:pt x="4267" y="123"/>
                  </a:lnTo>
                  <a:lnTo>
                    <a:pt x="4266" y="184"/>
                  </a:lnTo>
                  <a:lnTo>
                    <a:pt x="4263" y="245"/>
                  </a:lnTo>
                  <a:lnTo>
                    <a:pt x="4260" y="306"/>
                  </a:lnTo>
                  <a:lnTo>
                    <a:pt x="4256" y="366"/>
                  </a:lnTo>
                  <a:lnTo>
                    <a:pt x="4252" y="427"/>
                  </a:lnTo>
                  <a:lnTo>
                    <a:pt x="4247" y="487"/>
                  </a:lnTo>
                  <a:lnTo>
                    <a:pt x="4241" y="547"/>
                  </a:lnTo>
                  <a:lnTo>
                    <a:pt x="4235" y="606"/>
                  </a:lnTo>
                  <a:lnTo>
                    <a:pt x="4228" y="666"/>
                  </a:lnTo>
                  <a:lnTo>
                    <a:pt x="4220" y="725"/>
                  </a:lnTo>
                  <a:lnTo>
                    <a:pt x="4212" y="784"/>
                  </a:lnTo>
                  <a:lnTo>
                    <a:pt x="4201" y="842"/>
                  </a:lnTo>
                  <a:lnTo>
                    <a:pt x="4192" y="901"/>
                  </a:lnTo>
                  <a:lnTo>
                    <a:pt x="4182" y="960"/>
                  </a:lnTo>
                  <a:lnTo>
                    <a:pt x="4171" y="1018"/>
                  </a:lnTo>
                  <a:lnTo>
                    <a:pt x="4159" y="1075"/>
                  </a:lnTo>
                  <a:lnTo>
                    <a:pt x="4147" y="1133"/>
                  </a:lnTo>
                  <a:lnTo>
                    <a:pt x="4135" y="1190"/>
                  </a:lnTo>
                  <a:lnTo>
                    <a:pt x="4120" y="1247"/>
                  </a:lnTo>
                  <a:lnTo>
                    <a:pt x="4106" y="1304"/>
                  </a:lnTo>
                  <a:lnTo>
                    <a:pt x="4092" y="1360"/>
                  </a:lnTo>
                  <a:lnTo>
                    <a:pt x="4076" y="1416"/>
                  </a:lnTo>
                  <a:lnTo>
                    <a:pt x="4061" y="1472"/>
                  </a:lnTo>
                  <a:lnTo>
                    <a:pt x="4043" y="1528"/>
                  </a:lnTo>
                  <a:lnTo>
                    <a:pt x="4027" y="1582"/>
                  </a:lnTo>
                  <a:lnTo>
                    <a:pt x="4009" y="1638"/>
                  </a:lnTo>
                  <a:lnTo>
                    <a:pt x="3991" y="1692"/>
                  </a:lnTo>
                  <a:lnTo>
                    <a:pt x="3972" y="1746"/>
                  </a:lnTo>
                  <a:lnTo>
                    <a:pt x="3952" y="1800"/>
                  </a:lnTo>
                  <a:lnTo>
                    <a:pt x="3932" y="1854"/>
                  </a:lnTo>
                  <a:lnTo>
                    <a:pt x="3912" y="1908"/>
                  </a:lnTo>
                  <a:lnTo>
                    <a:pt x="3891" y="1960"/>
                  </a:lnTo>
                  <a:lnTo>
                    <a:pt x="3869" y="2013"/>
                  </a:lnTo>
                  <a:lnTo>
                    <a:pt x="3847" y="2065"/>
                  </a:lnTo>
                  <a:lnTo>
                    <a:pt x="3824" y="2117"/>
                  </a:lnTo>
                  <a:lnTo>
                    <a:pt x="3801" y="2169"/>
                  </a:lnTo>
                  <a:lnTo>
                    <a:pt x="3776" y="2220"/>
                  </a:lnTo>
                  <a:lnTo>
                    <a:pt x="3752" y="2271"/>
                  </a:lnTo>
                  <a:lnTo>
                    <a:pt x="3728" y="2321"/>
                  </a:lnTo>
                  <a:lnTo>
                    <a:pt x="3702" y="2372"/>
                  </a:lnTo>
                  <a:lnTo>
                    <a:pt x="3676" y="2421"/>
                  </a:lnTo>
                  <a:lnTo>
                    <a:pt x="3650" y="2470"/>
                  </a:lnTo>
                  <a:lnTo>
                    <a:pt x="3622" y="2520"/>
                  </a:lnTo>
                  <a:lnTo>
                    <a:pt x="3595" y="2568"/>
                  </a:lnTo>
                  <a:lnTo>
                    <a:pt x="3567" y="2616"/>
                  </a:lnTo>
                  <a:lnTo>
                    <a:pt x="3538" y="2664"/>
                  </a:lnTo>
                  <a:lnTo>
                    <a:pt x="3509" y="2711"/>
                  </a:lnTo>
                  <a:lnTo>
                    <a:pt x="3480" y="2758"/>
                  </a:lnTo>
                  <a:lnTo>
                    <a:pt x="3449" y="2805"/>
                  </a:lnTo>
                  <a:lnTo>
                    <a:pt x="3419" y="2851"/>
                  </a:lnTo>
                  <a:lnTo>
                    <a:pt x="3388" y="2897"/>
                  </a:lnTo>
                  <a:lnTo>
                    <a:pt x="3356" y="2942"/>
                  </a:lnTo>
                  <a:lnTo>
                    <a:pt x="3325" y="2987"/>
                  </a:lnTo>
                  <a:lnTo>
                    <a:pt x="3292" y="3031"/>
                  </a:lnTo>
                  <a:lnTo>
                    <a:pt x="3259" y="3075"/>
                  </a:lnTo>
                  <a:lnTo>
                    <a:pt x="3226" y="3119"/>
                  </a:lnTo>
                  <a:lnTo>
                    <a:pt x="3192" y="3162"/>
                  </a:lnTo>
                  <a:lnTo>
                    <a:pt x="3158" y="3205"/>
                  </a:lnTo>
                  <a:lnTo>
                    <a:pt x="3123" y="3247"/>
                  </a:lnTo>
                  <a:lnTo>
                    <a:pt x="3088" y="3289"/>
                  </a:lnTo>
                  <a:lnTo>
                    <a:pt x="3053" y="3329"/>
                  </a:lnTo>
                  <a:lnTo>
                    <a:pt x="3016" y="3370"/>
                  </a:lnTo>
                  <a:lnTo>
                    <a:pt x="2980" y="3411"/>
                  </a:lnTo>
                  <a:lnTo>
                    <a:pt x="2943" y="3450"/>
                  </a:lnTo>
                  <a:lnTo>
                    <a:pt x="2906" y="3490"/>
                  </a:lnTo>
                  <a:lnTo>
                    <a:pt x="2867" y="3528"/>
                  </a:lnTo>
                  <a:lnTo>
                    <a:pt x="2830" y="3567"/>
                  </a:lnTo>
                  <a:lnTo>
                    <a:pt x="2791" y="3604"/>
                  </a:lnTo>
                  <a:lnTo>
                    <a:pt x="2752" y="3642"/>
                  </a:lnTo>
                  <a:lnTo>
                    <a:pt x="2713" y="3679"/>
                  </a:lnTo>
                  <a:lnTo>
                    <a:pt x="2673" y="3715"/>
                  </a:lnTo>
                  <a:lnTo>
                    <a:pt x="2633" y="3750"/>
                  </a:lnTo>
                  <a:lnTo>
                    <a:pt x="2592" y="3785"/>
                  </a:lnTo>
                  <a:lnTo>
                    <a:pt x="2552" y="3820"/>
                  </a:lnTo>
                  <a:lnTo>
                    <a:pt x="2510" y="3854"/>
                  </a:lnTo>
                  <a:lnTo>
                    <a:pt x="2469" y="3888"/>
                  </a:lnTo>
                  <a:lnTo>
                    <a:pt x="2426" y="3921"/>
                  </a:lnTo>
                  <a:lnTo>
                    <a:pt x="2384" y="3954"/>
                  </a:lnTo>
                  <a:lnTo>
                    <a:pt x="2341" y="3985"/>
                  </a:lnTo>
                  <a:lnTo>
                    <a:pt x="2299" y="4017"/>
                  </a:lnTo>
                  <a:lnTo>
                    <a:pt x="2255" y="4048"/>
                  </a:lnTo>
                  <a:lnTo>
                    <a:pt x="2211" y="4078"/>
                  </a:lnTo>
                  <a:lnTo>
                    <a:pt x="2167" y="4108"/>
                  </a:lnTo>
                  <a:lnTo>
                    <a:pt x="2122" y="4137"/>
                  </a:lnTo>
                  <a:lnTo>
                    <a:pt x="2077" y="4165"/>
                  </a:lnTo>
                  <a:lnTo>
                    <a:pt x="2032" y="4193"/>
                  </a:lnTo>
                  <a:lnTo>
                    <a:pt x="1987" y="4221"/>
                  </a:lnTo>
                  <a:lnTo>
                    <a:pt x="1940" y="4247"/>
                  </a:lnTo>
                  <a:lnTo>
                    <a:pt x="1895" y="4273"/>
                  </a:lnTo>
                  <a:lnTo>
                    <a:pt x="1848" y="4299"/>
                  </a:lnTo>
                  <a:lnTo>
                    <a:pt x="1802" y="4324"/>
                  </a:lnTo>
                  <a:lnTo>
                    <a:pt x="1754" y="4347"/>
                  </a:lnTo>
                  <a:lnTo>
                    <a:pt x="1706" y="4371"/>
                  </a:lnTo>
                  <a:lnTo>
                    <a:pt x="1659" y="4395"/>
                  </a:lnTo>
                  <a:lnTo>
                    <a:pt x="1611" y="4416"/>
                  </a:lnTo>
                  <a:lnTo>
                    <a:pt x="1563" y="4438"/>
                  </a:lnTo>
                  <a:lnTo>
                    <a:pt x="1514" y="4459"/>
                  </a:lnTo>
                  <a:lnTo>
                    <a:pt x="1466" y="4480"/>
                  </a:lnTo>
                  <a:lnTo>
                    <a:pt x="1416" y="4500"/>
                  </a:lnTo>
                  <a:lnTo>
                    <a:pt x="1366" y="4519"/>
                  </a:lnTo>
                  <a:lnTo>
                    <a:pt x="1317" y="4537"/>
                  </a:lnTo>
                  <a:lnTo>
                    <a:pt x="1267" y="4555"/>
                  </a:lnTo>
                  <a:lnTo>
                    <a:pt x="1217" y="4572"/>
                  </a:lnTo>
                  <a:lnTo>
                    <a:pt x="1167" y="4588"/>
                  </a:lnTo>
                  <a:lnTo>
                    <a:pt x="1115" y="4604"/>
                  </a:lnTo>
                  <a:lnTo>
                    <a:pt x="1065" y="4620"/>
                  </a:lnTo>
                  <a:lnTo>
                    <a:pt x="1014" y="4633"/>
                  </a:lnTo>
                  <a:lnTo>
                    <a:pt x="963" y="4648"/>
                  </a:lnTo>
                  <a:lnTo>
                    <a:pt x="911" y="4661"/>
                  </a:lnTo>
                  <a:lnTo>
                    <a:pt x="859" y="4673"/>
                  </a:lnTo>
                  <a:lnTo>
                    <a:pt x="807" y="4684"/>
                  </a:lnTo>
                  <a:lnTo>
                    <a:pt x="754" y="4696"/>
                  </a:lnTo>
                  <a:lnTo>
                    <a:pt x="701" y="4706"/>
                  </a:lnTo>
                  <a:lnTo>
                    <a:pt x="649" y="4715"/>
                  </a:lnTo>
                  <a:lnTo>
                    <a:pt x="596" y="4724"/>
                  </a:lnTo>
                  <a:lnTo>
                    <a:pt x="543" y="4732"/>
                  </a:lnTo>
                  <a:lnTo>
                    <a:pt x="489" y="4739"/>
                  </a:lnTo>
                  <a:lnTo>
                    <a:pt x="435" y="4745"/>
                  </a:lnTo>
                  <a:lnTo>
                    <a:pt x="382" y="4751"/>
                  </a:lnTo>
                  <a:lnTo>
                    <a:pt x="328" y="4756"/>
                  </a:lnTo>
                  <a:lnTo>
                    <a:pt x="274" y="4760"/>
                  </a:lnTo>
                  <a:lnTo>
                    <a:pt x="220" y="4763"/>
                  </a:lnTo>
                  <a:lnTo>
                    <a:pt x="165" y="4767"/>
                  </a:lnTo>
                  <a:lnTo>
                    <a:pt x="110" y="4769"/>
                  </a:lnTo>
                  <a:lnTo>
                    <a:pt x="56" y="4769"/>
                  </a:lnTo>
                  <a:lnTo>
                    <a:pt x="0" y="4770"/>
                  </a:lnTo>
                  <a:lnTo>
                    <a:pt x="0" y="4872"/>
                  </a:lnTo>
                  <a:close/>
                </a:path>
              </a:pathLst>
            </a:custGeom>
            <a:solidFill>
              <a:srgbClr val="008FE0"/>
            </a:solidFill>
            <a:ln w="9525">
              <a:noFill/>
              <a:round/>
              <a:headEnd/>
              <a:tailEnd/>
            </a:ln>
          </p:spPr>
          <p:txBody>
            <a:bodyPr/>
            <a:lstStyle/>
            <a:p>
              <a:endParaRPr lang="en-US">
                <a:solidFill>
                  <a:prstClr val="black"/>
                </a:solidFill>
              </a:endParaRPr>
            </a:p>
          </p:txBody>
        </p:sp>
        <p:sp>
          <p:nvSpPr>
            <p:cNvPr id="53322" name="Freeform 6"/>
            <p:cNvSpPr>
              <a:spLocks/>
            </p:cNvSpPr>
            <p:nvPr/>
          </p:nvSpPr>
          <p:spPr bwMode="auto">
            <a:xfrm>
              <a:off x="1735" y="3301"/>
              <a:ext cx="726" cy="733"/>
            </a:xfrm>
            <a:custGeom>
              <a:avLst/>
              <a:gdLst>
                <a:gd name="T0" fmla="*/ 0 w 4359"/>
                <a:gd name="T1" fmla="*/ 0 h 4872"/>
                <a:gd name="T2" fmla="*/ 0 w 4359"/>
                <a:gd name="T3" fmla="*/ 0 h 4872"/>
                <a:gd name="T4" fmla="*/ 0 w 4359"/>
                <a:gd name="T5" fmla="*/ 0 h 4872"/>
                <a:gd name="T6" fmla="*/ 0 w 4359"/>
                <a:gd name="T7" fmla="*/ 0 h 4872"/>
                <a:gd name="T8" fmla="*/ 0 w 4359"/>
                <a:gd name="T9" fmla="*/ 0 h 4872"/>
                <a:gd name="T10" fmla="*/ 0 w 4359"/>
                <a:gd name="T11" fmla="*/ 0 h 4872"/>
                <a:gd name="T12" fmla="*/ 0 w 4359"/>
                <a:gd name="T13" fmla="*/ 0 h 4872"/>
                <a:gd name="T14" fmla="*/ 0 w 4359"/>
                <a:gd name="T15" fmla="*/ 0 h 4872"/>
                <a:gd name="T16" fmla="*/ 0 w 4359"/>
                <a:gd name="T17" fmla="*/ 0 h 4872"/>
                <a:gd name="T18" fmla="*/ 0 w 4359"/>
                <a:gd name="T19" fmla="*/ 0 h 4872"/>
                <a:gd name="T20" fmla="*/ 0 w 4359"/>
                <a:gd name="T21" fmla="*/ 0 h 4872"/>
                <a:gd name="T22" fmla="*/ 0 w 4359"/>
                <a:gd name="T23" fmla="*/ 0 h 4872"/>
                <a:gd name="T24" fmla="*/ 0 w 4359"/>
                <a:gd name="T25" fmla="*/ 0 h 4872"/>
                <a:gd name="T26" fmla="*/ 0 w 4359"/>
                <a:gd name="T27" fmla="*/ 0 h 4872"/>
                <a:gd name="T28" fmla="*/ 0 w 4359"/>
                <a:gd name="T29" fmla="*/ 0 h 4872"/>
                <a:gd name="T30" fmla="*/ 0 w 4359"/>
                <a:gd name="T31" fmla="*/ 0 h 4872"/>
                <a:gd name="T32" fmla="*/ 0 w 4359"/>
                <a:gd name="T33" fmla="*/ 0 h 4872"/>
                <a:gd name="T34" fmla="*/ 0 w 4359"/>
                <a:gd name="T35" fmla="*/ 0 h 4872"/>
                <a:gd name="T36" fmla="*/ 0 w 4359"/>
                <a:gd name="T37" fmla="*/ 0 h 4872"/>
                <a:gd name="T38" fmla="*/ 0 w 4359"/>
                <a:gd name="T39" fmla="*/ 0 h 4872"/>
                <a:gd name="T40" fmla="*/ 0 w 4359"/>
                <a:gd name="T41" fmla="*/ 0 h 4872"/>
                <a:gd name="T42" fmla="*/ 0 w 4359"/>
                <a:gd name="T43" fmla="*/ 0 h 4872"/>
                <a:gd name="T44" fmla="*/ 0 w 4359"/>
                <a:gd name="T45" fmla="*/ 0 h 4872"/>
                <a:gd name="T46" fmla="*/ 0 w 4359"/>
                <a:gd name="T47" fmla="*/ 0 h 4872"/>
                <a:gd name="T48" fmla="*/ 0 w 4359"/>
                <a:gd name="T49" fmla="*/ 0 h 4872"/>
                <a:gd name="T50" fmla="*/ 0 w 4359"/>
                <a:gd name="T51" fmla="*/ 0 h 4872"/>
                <a:gd name="T52" fmla="*/ 0 w 4359"/>
                <a:gd name="T53" fmla="*/ 0 h 4872"/>
                <a:gd name="T54" fmla="*/ 0 w 4359"/>
                <a:gd name="T55" fmla="*/ 0 h 4872"/>
                <a:gd name="T56" fmla="*/ 0 w 4359"/>
                <a:gd name="T57" fmla="*/ 0 h 4872"/>
                <a:gd name="T58" fmla="*/ 0 w 4359"/>
                <a:gd name="T59" fmla="*/ 0 h 4872"/>
                <a:gd name="T60" fmla="*/ 0 w 4359"/>
                <a:gd name="T61" fmla="*/ 0 h 4872"/>
                <a:gd name="T62" fmla="*/ 0 w 4359"/>
                <a:gd name="T63" fmla="*/ 0 h 4872"/>
                <a:gd name="T64" fmla="*/ 0 w 4359"/>
                <a:gd name="T65" fmla="*/ 0 h 4872"/>
                <a:gd name="T66" fmla="*/ 0 w 4359"/>
                <a:gd name="T67" fmla="*/ 0 h 4872"/>
                <a:gd name="T68" fmla="*/ 0 w 4359"/>
                <a:gd name="T69" fmla="*/ 0 h 4872"/>
                <a:gd name="T70" fmla="*/ 0 w 4359"/>
                <a:gd name="T71" fmla="*/ 0 h 4872"/>
                <a:gd name="T72" fmla="*/ 0 w 4359"/>
                <a:gd name="T73" fmla="*/ 0 h 4872"/>
                <a:gd name="T74" fmla="*/ 0 w 4359"/>
                <a:gd name="T75" fmla="*/ 0 h 4872"/>
                <a:gd name="T76" fmla="*/ 0 w 4359"/>
                <a:gd name="T77" fmla="*/ 0 h 4872"/>
                <a:gd name="T78" fmla="*/ 0 w 4359"/>
                <a:gd name="T79" fmla="*/ 0 h 4872"/>
                <a:gd name="T80" fmla="*/ 0 w 4359"/>
                <a:gd name="T81" fmla="*/ 0 h 4872"/>
                <a:gd name="T82" fmla="*/ 0 w 4359"/>
                <a:gd name="T83" fmla="*/ 0 h 4872"/>
                <a:gd name="T84" fmla="*/ 0 w 4359"/>
                <a:gd name="T85" fmla="*/ 0 h 4872"/>
                <a:gd name="T86" fmla="*/ 0 w 4359"/>
                <a:gd name="T87" fmla="*/ 0 h 4872"/>
                <a:gd name="T88" fmla="*/ 0 w 4359"/>
                <a:gd name="T89" fmla="*/ 0 h 4872"/>
                <a:gd name="T90" fmla="*/ 0 w 4359"/>
                <a:gd name="T91" fmla="*/ 0 h 4872"/>
                <a:gd name="T92" fmla="*/ 0 w 4359"/>
                <a:gd name="T93" fmla="*/ 0 h 4872"/>
                <a:gd name="T94" fmla="*/ 0 w 4359"/>
                <a:gd name="T95" fmla="*/ 0 h 4872"/>
                <a:gd name="T96" fmla="*/ 0 w 4359"/>
                <a:gd name="T97" fmla="*/ 0 h 4872"/>
                <a:gd name="T98" fmla="*/ 0 w 4359"/>
                <a:gd name="T99" fmla="*/ 0 h 4872"/>
                <a:gd name="T100" fmla="*/ 0 w 4359"/>
                <a:gd name="T101" fmla="*/ 0 h 4872"/>
                <a:gd name="T102" fmla="*/ 0 w 4359"/>
                <a:gd name="T103" fmla="*/ 0 h 48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359"/>
                <a:gd name="T157" fmla="*/ 0 h 4872"/>
                <a:gd name="T158" fmla="*/ 4359 w 4359"/>
                <a:gd name="T159" fmla="*/ 4872 h 487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359" h="4872">
                  <a:moveTo>
                    <a:pt x="0" y="0"/>
                  </a:moveTo>
                  <a:lnTo>
                    <a:pt x="0" y="0"/>
                  </a:lnTo>
                  <a:lnTo>
                    <a:pt x="0" y="63"/>
                  </a:lnTo>
                  <a:lnTo>
                    <a:pt x="1" y="125"/>
                  </a:lnTo>
                  <a:lnTo>
                    <a:pt x="3" y="188"/>
                  </a:lnTo>
                  <a:lnTo>
                    <a:pt x="6" y="251"/>
                  </a:lnTo>
                  <a:lnTo>
                    <a:pt x="9" y="312"/>
                  </a:lnTo>
                  <a:lnTo>
                    <a:pt x="13" y="374"/>
                  </a:lnTo>
                  <a:lnTo>
                    <a:pt x="17" y="435"/>
                  </a:lnTo>
                  <a:lnTo>
                    <a:pt x="22" y="498"/>
                  </a:lnTo>
                  <a:lnTo>
                    <a:pt x="28" y="559"/>
                  </a:lnTo>
                  <a:lnTo>
                    <a:pt x="35" y="620"/>
                  </a:lnTo>
                  <a:lnTo>
                    <a:pt x="42" y="680"/>
                  </a:lnTo>
                  <a:lnTo>
                    <a:pt x="50" y="741"/>
                  </a:lnTo>
                  <a:lnTo>
                    <a:pt x="58" y="801"/>
                  </a:lnTo>
                  <a:lnTo>
                    <a:pt x="68" y="861"/>
                  </a:lnTo>
                  <a:lnTo>
                    <a:pt x="78" y="921"/>
                  </a:lnTo>
                  <a:lnTo>
                    <a:pt x="89" y="980"/>
                  </a:lnTo>
                  <a:lnTo>
                    <a:pt x="100" y="1039"/>
                  </a:lnTo>
                  <a:lnTo>
                    <a:pt x="112" y="1098"/>
                  </a:lnTo>
                  <a:lnTo>
                    <a:pt x="124" y="1157"/>
                  </a:lnTo>
                  <a:lnTo>
                    <a:pt x="137" y="1216"/>
                  </a:lnTo>
                  <a:lnTo>
                    <a:pt x="152" y="1273"/>
                  </a:lnTo>
                  <a:lnTo>
                    <a:pt x="166" y="1331"/>
                  </a:lnTo>
                  <a:lnTo>
                    <a:pt x="181" y="1389"/>
                  </a:lnTo>
                  <a:lnTo>
                    <a:pt x="196" y="1446"/>
                  </a:lnTo>
                  <a:lnTo>
                    <a:pt x="212" y="1503"/>
                  </a:lnTo>
                  <a:lnTo>
                    <a:pt x="229" y="1561"/>
                  </a:lnTo>
                  <a:lnTo>
                    <a:pt x="247" y="1616"/>
                  </a:lnTo>
                  <a:lnTo>
                    <a:pt x="265" y="1673"/>
                  </a:lnTo>
                  <a:lnTo>
                    <a:pt x="283" y="1728"/>
                  </a:lnTo>
                  <a:lnTo>
                    <a:pt x="302" y="1783"/>
                  </a:lnTo>
                  <a:lnTo>
                    <a:pt x="323" y="1839"/>
                  </a:lnTo>
                  <a:lnTo>
                    <a:pt x="343" y="1893"/>
                  </a:lnTo>
                  <a:lnTo>
                    <a:pt x="364" y="1949"/>
                  </a:lnTo>
                  <a:lnTo>
                    <a:pt x="385" y="2002"/>
                  </a:lnTo>
                  <a:lnTo>
                    <a:pt x="408" y="2056"/>
                  </a:lnTo>
                  <a:lnTo>
                    <a:pt x="431" y="2109"/>
                  </a:lnTo>
                  <a:lnTo>
                    <a:pt x="454" y="2162"/>
                  </a:lnTo>
                  <a:lnTo>
                    <a:pt x="477" y="2215"/>
                  </a:lnTo>
                  <a:lnTo>
                    <a:pt x="502" y="2267"/>
                  </a:lnTo>
                  <a:lnTo>
                    <a:pt x="527" y="2320"/>
                  </a:lnTo>
                  <a:lnTo>
                    <a:pt x="552" y="2372"/>
                  </a:lnTo>
                  <a:lnTo>
                    <a:pt x="579" y="2422"/>
                  </a:lnTo>
                  <a:lnTo>
                    <a:pt x="605" y="2473"/>
                  </a:lnTo>
                  <a:lnTo>
                    <a:pt x="632" y="2523"/>
                  </a:lnTo>
                  <a:lnTo>
                    <a:pt x="660" y="2573"/>
                  </a:lnTo>
                  <a:lnTo>
                    <a:pt x="688" y="2623"/>
                  </a:lnTo>
                  <a:lnTo>
                    <a:pt x="717" y="2672"/>
                  </a:lnTo>
                  <a:lnTo>
                    <a:pt x="746" y="2721"/>
                  </a:lnTo>
                  <a:lnTo>
                    <a:pt x="776" y="2770"/>
                  </a:lnTo>
                  <a:lnTo>
                    <a:pt x="805" y="2817"/>
                  </a:lnTo>
                  <a:lnTo>
                    <a:pt x="837" y="2865"/>
                  </a:lnTo>
                  <a:lnTo>
                    <a:pt x="868" y="2912"/>
                  </a:lnTo>
                  <a:lnTo>
                    <a:pt x="900" y="2958"/>
                  </a:lnTo>
                  <a:lnTo>
                    <a:pt x="932" y="3005"/>
                  </a:lnTo>
                  <a:lnTo>
                    <a:pt x="964" y="3051"/>
                  </a:lnTo>
                  <a:lnTo>
                    <a:pt x="998" y="3096"/>
                  </a:lnTo>
                  <a:lnTo>
                    <a:pt x="1031" y="3141"/>
                  </a:lnTo>
                  <a:lnTo>
                    <a:pt x="1066" y="3186"/>
                  </a:lnTo>
                  <a:lnTo>
                    <a:pt x="1100" y="3230"/>
                  </a:lnTo>
                  <a:lnTo>
                    <a:pt x="1134" y="3273"/>
                  </a:lnTo>
                  <a:lnTo>
                    <a:pt x="1170" y="3316"/>
                  </a:lnTo>
                  <a:lnTo>
                    <a:pt x="1206" y="3359"/>
                  </a:lnTo>
                  <a:lnTo>
                    <a:pt x="1243" y="3401"/>
                  </a:lnTo>
                  <a:lnTo>
                    <a:pt x="1279" y="3443"/>
                  </a:lnTo>
                  <a:lnTo>
                    <a:pt x="1317" y="3483"/>
                  </a:lnTo>
                  <a:lnTo>
                    <a:pt x="1354" y="3524"/>
                  </a:lnTo>
                  <a:lnTo>
                    <a:pt x="1392" y="3565"/>
                  </a:lnTo>
                  <a:lnTo>
                    <a:pt x="1431" y="3604"/>
                  </a:lnTo>
                  <a:lnTo>
                    <a:pt x="1469" y="3643"/>
                  </a:lnTo>
                  <a:lnTo>
                    <a:pt x="1509" y="3681"/>
                  </a:lnTo>
                  <a:lnTo>
                    <a:pt x="1548" y="3720"/>
                  </a:lnTo>
                  <a:lnTo>
                    <a:pt x="1589" y="3757"/>
                  </a:lnTo>
                  <a:lnTo>
                    <a:pt x="1629" y="3794"/>
                  </a:lnTo>
                  <a:lnTo>
                    <a:pt x="1671" y="3830"/>
                  </a:lnTo>
                  <a:lnTo>
                    <a:pt x="1712" y="3867"/>
                  </a:lnTo>
                  <a:lnTo>
                    <a:pt x="1754" y="3902"/>
                  </a:lnTo>
                  <a:lnTo>
                    <a:pt x="1796" y="3937"/>
                  </a:lnTo>
                  <a:lnTo>
                    <a:pt x="1839" y="3971"/>
                  </a:lnTo>
                  <a:lnTo>
                    <a:pt x="1881" y="4005"/>
                  </a:lnTo>
                  <a:lnTo>
                    <a:pt x="1925" y="4039"/>
                  </a:lnTo>
                  <a:lnTo>
                    <a:pt x="1968" y="4070"/>
                  </a:lnTo>
                  <a:lnTo>
                    <a:pt x="2012" y="4103"/>
                  </a:lnTo>
                  <a:lnTo>
                    <a:pt x="2056" y="4135"/>
                  </a:lnTo>
                  <a:lnTo>
                    <a:pt x="2102" y="4165"/>
                  </a:lnTo>
                  <a:lnTo>
                    <a:pt x="2146" y="4196"/>
                  </a:lnTo>
                  <a:lnTo>
                    <a:pt x="2192" y="4225"/>
                  </a:lnTo>
                  <a:lnTo>
                    <a:pt x="2238" y="4255"/>
                  </a:lnTo>
                  <a:lnTo>
                    <a:pt x="2284" y="4283"/>
                  </a:lnTo>
                  <a:lnTo>
                    <a:pt x="2331" y="4310"/>
                  </a:lnTo>
                  <a:lnTo>
                    <a:pt x="2377" y="4337"/>
                  </a:lnTo>
                  <a:lnTo>
                    <a:pt x="2425" y="4364"/>
                  </a:lnTo>
                  <a:lnTo>
                    <a:pt x="2472" y="4390"/>
                  </a:lnTo>
                  <a:lnTo>
                    <a:pt x="2520" y="4415"/>
                  </a:lnTo>
                  <a:lnTo>
                    <a:pt x="2568" y="4440"/>
                  </a:lnTo>
                  <a:lnTo>
                    <a:pt x="2616" y="4465"/>
                  </a:lnTo>
                  <a:lnTo>
                    <a:pt x="2666" y="4488"/>
                  </a:lnTo>
                  <a:lnTo>
                    <a:pt x="2714" y="4511"/>
                  </a:lnTo>
                  <a:lnTo>
                    <a:pt x="2764" y="4533"/>
                  </a:lnTo>
                  <a:lnTo>
                    <a:pt x="2813" y="4554"/>
                  </a:lnTo>
                  <a:lnTo>
                    <a:pt x="2863" y="4576"/>
                  </a:lnTo>
                  <a:lnTo>
                    <a:pt x="2913" y="4596"/>
                  </a:lnTo>
                  <a:lnTo>
                    <a:pt x="2963" y="4615"/>
                  </a:lnTo>
                  <a:lnTo>
                    <a:pt x="3014" y="4635"/>
                  </a:lnTo>
                  <a:lnTo>
                    <a:pt x="3066" y="4653"/>
                  </a:lnTo>
                  <a:lnTo>
                    <a:pt x="3116" y="4670"/>
                  </a:lnTo>
                  <a:lnTo>
                    <a:pt x="3168" y="4687"/>
                  </a:lnTo>
                  <a:lnTo>
                    <a:pt x="3220" y="4702"/>
                  </a:lnTo>
                  <a:lnTo>
                    <a:pt x="3272" y="4718"/>
                  </a:lnTo>
                  <a:lnTo>
                    <a:pt x="3325" y="4733"/>
                  </a:lnTo>
                  <a:lnTo>
                    <a:pt x="3377" y="4746"/>
                  </a:lnTo>
                  <a:lnTo>
                    <a:pt x="3430" y="4760"/>
                  </a:lnTo>
                  <a:lnTo>
                    <a:pt x="3483" y="4773"/>
                  </a:lnTo>
                  <a:lnTo>
                    <a:pt x="3536" y="4785"/>
                  </a:lnTo>
                  <a:lnTo>
                    <a:pt x="3590" y="4796"/>
                  </a:lnTo>
                  <a:lnTo>
                    <a:pt x="3643" y="4806"/>
                  </a:lnTo>
                  <a:lnTo>
                    <a:pt x="3697" y="4815"/>
                  </a:lnTo>
                  <a:lnTo>
                    <a:pt x="3751" y="4825"/>
                  </a:lnTo>
                  <a:lnTo>
                    <a:pt x="3805" y="4832"/>
                  </a:lnTo>
                  <a:lnTo>
                    <a:pt x="3860" y="4840"/>
                  </a:lnTo>
                  <a:lnTo>
                    <a:pt x="3915" y="4847"/>
                  </a:lnTo>
                  <a:lnTo>
                    <a:pt x="3969" y="4853"/>
                  </a:lnTo>
                  <a:lnTo>
                    <a:pt x="4025" y="4857"/>
                  </a:lnTo>
                  <a:lnTo>
                    <a:pt x="4080" y="4862"/>
                  </a:lnTo>
                  <a:lnTo>
                    <a:pt x="4135" y="4865"/>
                  </a:lnTo>
                  <a:lnTo>
                    <a:pt x="4191" y="4869"/>
                  </a:lnTo>
                  <a:lnTo>
                    <a:pt x="4248" y="4870"/>
                  </a:lnTo>
                  <a:lnTo>
                    <a:pt x="4303" y="4872"/>
                  </a:lnTo>
                  <a:lnTo>
                    <a:pt x="4359" y="4872"/>
                  </a:lnTo>
                  <a:lnTo>
                    <a:pt x="4359" y="4770"/>
                  </a:lnTo>
                  <a:lnTo>
                    <a:pt x="4304" y="4769"/>
                  </a:lnTo>
                  <a:lnTo>
                    <a:pt x="4250" y="4769"/>
                  </a:lnTo>
                  <a:lnTo>
                    <a:pt x="4195" y="4767"/>
                  </a:lnTo>
                  <a:lnTo>
                    <a:pt x="4140" y="4763"/>
                  </a:lnTo>
                  <a:lnTo>
                    <a:pt x="4086" y="4760"/>
                  </a:lnTo>
                  <a:lnTo>
                    <a:pt x="4032" y="4756"/>
                  </a:lnTo>
                  <a:lnTo>
                    <a:pt x="3977" y="4751"/>
                  </a:lnTo>
                  <a:lnTo>
                    <a:pt x="3924" y="4745"/>
                  </a:lnTo>
                  <a:lnTo>
                    <a:pt x="3870" y="4739"/>
                  </a:lnTo>
                  <a:lnTo>
                    <a:pt x="3817" y="4732"/>
                  </a:lnTo>
                  <a:lnTo>
                    <a:pt x="3764" y="4724"/>
                  </a:lnTo>
                  <a:lnTo>
                    <a:pt x="3710" y="4715"/>
                  </a:lnTo>
                  <a:lnTo>
                    <a:pt x="3658" y="4706"/>
                  </a:lnTo>
                  <a:lnTo>
                    <a:pt x="3605" y="4696"/>
                  </a:lnTo>
                  <a:lnTo>
                    <a:pt x="3553" y="4684"/>
                  </a:lnTo>
                  <a:lnTo>
                    <a:pt x="3501" y="4673"/>
                  </a:lnTo>
                  <a:lnTo>
                    <a:pt x="3449" y="4661"/>
                  </a:lnTo>
                  <a:lnTo>
                    <a:pt x="3397" y="4648"/>
                  </a:lnTo>
                  <a:lnTo>
                    <a:pt x="3346" y="4633"/>
                  </a:lnTo>
                  <a:lnTo>
                    <a:pt x="3295" y="4620"/>
                  </a:lnTo>
                  <a:lnTo>
                    <a:pt x="3244" y="4604"/>
                  </a:lnTo>
                  <a:lnTo>
                    <a:pt x="3193" y="4588"/>
                  </a:lnTo>
                  <a:lnTo>
                    <a:pt x="3142" y="4572"/>
                  </a:lnTo>
                  <a:lnTo>
                    <a:pt x="3093" y="4555"/>
                  </a:lnTo>
                  <a:lnTo>
                    <a:pt x="3042" y="4537"/>
                  </a:lnTo>
                  <a:lnTo>
                    <a:pt x="2993" y="4519"/>
                  </a:lnTo>
                  <a:lnTo>
                    <a:pt x="2943" y="4500"/>
                  </a:lnTo>
                  <a:lnTo>
                    <a:pt x="2894" y="4480"/>
                  </a:lnTo>
                  <a:lnTo>
                    <a:pt x="2846" y="4459"/>
                  </a:lnTo>
                  <a:lnTo>
                    <a:pt x="2797" y="4438"/>
                  </a:lnTo>
                  <a:lnTo>
                    <a:pt x="2749" y="4416"/>
                  </a:lnTo>
                  <a:lnTo>
                    <a:pt x="2700" y="4395"/>
                  </a:lnTo>
                  <a:lnTo>
                    <a:pt x="2653" y="4371"/>
                  </a:lnTo>
                  <a:lnTo>
                    <a:pt x="2605" y="4347"/>
                  </a:lnTo>
                  <a:lnTo>
                    <a:pt x="2558" y="4324"/>
                  </a:lnTo>
                  <a:lnTo>
                    <a:pt x="2512" y="4299"/>
                  </a:lnTo>
                  <a:lnTo>
                    <a:pt x="2465" y="4273"/>
                  </a:lnTo>
                  <a:lnTo>
                    <a:pt x="2419" y="4247"/>
                  </a:lnTo>
                  <a:lnTo>
                    <a:pt x="2373" y="4221"/>
                  </a:lnTo>
                  <a:lnTo>
                    <a:pt x="2328" y="4193"/>
                  </a:lnTo>
                  <a:lnTo>
                    <a:pt x="2282" y="4165"/>
                  </a:lnTo>
                  <a:lnTo>
                    <a:pt x="2238" y="4137"/>
                  </a:lnTo>
                  <a:lnTo>
                    <a:pt x="2193" y="4108"/>
                  </a:lnTo>
                  <a:lnTo>
                    <a:pt x="2149" y="4078"/>
                  </a:lnTo>
                  <a:lnTo>
                    <a:pt x="2105" y="4048"/>
                  </a:lnTo>
                  <a:lnTo>
                    <a:pt x="2061" y="4017"/>
                  </a:lnTo>
                  <a:lnTo>
                    <a:pt x="2018" y="3985"/>
                  </a:lnTo>
                  <a:lnTo>
                    <a:pt x="1975" y="3954"/>
                  </a:lnTo>
                  <a:lnTo>
                    <a:pt x="1933" y="3921"/>
                  </a:lnTo>
                  <a:lnTo>
                    <a:pt x="1891" y="3888"/>
                  </a:lnTo>
                  <a:lnTo>
                    <a:pt x="1849" y="3854"/>
                  </a:lnTo>
                  <a:lnTo>
                    <a:pt x="1808" y="3820"/>
                  </a:lnTo>
                  <a:lnTo>
                    <a:pt x="1767" y="3785"/>
                  </a:lnTo>
                  <a:lnTo>
                    <a:pt x="1726" y="3750"/>
                  </a:lnTo>
                  <a:lnTo>
                    <a:pt x="1687" y="3715"/>
                  </a:lnTo>
                  <a:lnTo>
                    <a:pt x="1646" y="3679"/>
                  </a:lnTo>
                  <a:lnTo>
                    <a:pt x="1608" y="3642"/>
                  </a:lnTo>
                  <a:lnTo>
                    <a:pt x="1569" y="3604"/>
                  </a:lnTo>
                  <a:lnTo>
                    <a:pt x="1530" y="3567"/>
                  </a:lnTo>
                  <a:lnTo>
                    <a:pt x="1492" y="3528"/>
                  </a:lnTo>
                  <a:lnTo>
                    <a:pt x="1454" y="3490"/>
                  </a:lnTo>
                  <a:lnTo>
                    <a:pt x="1417" y="3450"/>
                  </a:lnTo>
                  <a:lnTo>
                    <a:pt x="1380" y="3411"/>
                  </a:lnTo>
                  <a:lnTo>
                    <a:pt x="1344" y="3370"/>
                  </a:lnTo>
                  <a:lnTo>
                    <a:pt x="1307" y="3329"/>
                  </a:lnTo>
                  <a:lnTo>
                    <a:pt x="1272" y="3289"/>
                  </a:lnTo>
                  <a:lnTo>
                    <a:pt x="1237" y="3247"/>
                  </a:lnTo>
                  <a:lnTo>
                    <a:pt x="1202" y="3205"/>
                  </a:lnTo>
                  <a:lnTo>
                    <a:pt x="1168" y="3162"/>
                  </a:lnTo>
                  <a:lnTo>
                    <a:pt x="1134" y="3119"/>
                  </a:lnTo>
                  <a:lnTo>
                    <a:pt x="1101" y="3075"/>
                  </a:lnTo>
                  <a:lnTo>
                    <a:pt x="1068" y="3031"/>
                  </a:lnTo>
                  <a:lnTo>
                    <a:pt x="1035" y="2987"/>
                  </a:lnTo>
                  <a:lnTo>
                    <a:pt x="1003" y="2942"/>
                  </a:lnTo>
                  <a:lnTo>
                    <a:pt x="971" y="2897"/>
                  </a:lnTo>
                  <a:lnTo>
                    <a:pt x="941" y="2851"/>
                  </a:lnTo>
                  <a:lnTo>
                    <a:pt x="910" y="2805"/>
                  </a:lnTo>
                  <a:lnTo>
                    <a:pt x="880" y="2758"/>
                  </a:lnTo>
                  <a:lnTo>
                    <a:pt x="851" y="2712"/>
                  </a:lnTo>
                  <a:lnTo>
                    <a:pt x="822" y="2664"/>
                  </a:lnTo>
                  <a:lnTo>
                    <a:pt x="793" y="2616"/>
                  </a:lnTo>
                  <a:lnTo>
                    <a:pt x="765" y="2568"/>
                  </a:lnTo>
                  <a:lnTo>
                    <a:pt x="738" y="2520"/>
                  </a:lnTo>
                  <a:lnTo>
                    <a:pt x="710" y="2470"/>
                  </a:lnTo>
                  <a:lnTo>
                    <a:pt x="684" y="2421"/>
                  </a:lnTo>
                  <a:lnTo>
                    <a:pt x="658" y="2372"/>
                  </a:lnTo>
                  <a:lnTo>
                    <a:pt x="632" y="2321"/>
                  </a:lnTo>
                  <a:lnTo>
                    <a:pt x="607" y="2271"/>
                  </a:lnTo>
                  <a:lnTo>
                    <a:pt x="583" y="2220"/>
                  </a:lnTo>
                  <a:lnTo>
                    <a:pt x="558" y="2169"/>
                  </a:lnTo>
                  <a:lnTo>
                    <a:pt x="535" y="2117"/>
                  </a:lnTo>
                  <a:lnTo>
                    <a:pt x="513" y="2065"/>
                  </a:lnTo>
                  <a:lnTo>
                    <a:pt x="491" y="2013"/>
                  </a:lnTo>
                  <a:lnTo>
                    <a:pt x="469" y="1960"/>
                  </a:lnTo>
                  <a:lnTo>
                    <a:pt x="448" y="1908"/>
                  </a:lnTo>
                  <a:lnTo>
                    <a:pt x="427" y="1854"/>
                  </a:lnTo>
                  <a:lnTo>
                    <a:pt x="407" y="1800"/>
                  </a:lnTo>
                  <a:lnTo>
                    <a:pt x="387" y="1746"/>
                  </a:lnTo>
                  <a:lnTo>
                    <a:pt x="369" y="1692"/>
                  </a:lnTo>
                  <a:lnTo>
                    <a:pt x="351" y="1638"/>
                  </a:lnTo>
                  <a:lnTo>
                    <a:pt x="333" y="1582"/>
                  </a:lnTo>
                  <a:lnTo>
                    <a:pt x="316" y="1528"/>
                  </a:lnTo>
                  <a:lnTo>
                    <a:pt x="299" y="1472"/>
                  </a:lnTo>
                  <a:lnTo>
                    <a:pt x="283" y="1416"/>
                  </a:lnTo>
                  <a:lnTo>
                    <a:pt x="268" y="1360"/>
                  </a:lnTo>
                  <a:lnTo>
                    <a:pt x="253" y="1304"/>
                  </a:lnTo>
                  <a:lnTo>
                    <a:pt x="240" y="1247"/>
                  </a:lnTo>
                  <a:lnTo>
                    <a:pt x="225" y="1190"/>
                  </a:lnTo>
                  <a:lnTo>
                    <a:pt x="212" y="1133"/>
                  </a:lnTo>
                  <a:lnTo>
                    <a:pt x="200" y="1075"/>
                  </a:lnTo>
                  <a:lnTo>
                    <a:pt x="189" y="1018"/>
                  </a:lnTo>
                  <a:lnTo>
                    <a:pt x="178" y="960"/>
                  </a:lnTo>
                  <a:lnTo>
                    <a:pt x="168" y="901"/>
                  </a:lnTo>
                  <a:lnTo>
                    <a:pt x="158" y="842"/>
                  </a:lnTo>
                  <a:lnTo>
                    <a:pt x="149" y="784"/>
                  </a:lnTo>
                  <a:lnTo>
                    <a:pt x="140" y="725"/>
                  </a:lnTo>
                  <a:lnTo>
                    <a:pt x="132" y="666"/>
                  </a:lnTo>
                  <a:lnTo>
                    <a:pt x="125" y="606"/>
                  </a:lnTo>
                  <a:lnTo>
                    <a:pt x="119" y="547"/>
                  </a:lnTo>
                  <a:lnTo>
                    <a:pt x="113" y="487"/>
                  </a:lnTo>
                  <a:lnTo>
                    <a:pt x="108" y="427"/>
                  </a:lnTo>
                  <a:lnTo>
                    <a:pt x="103" y="366"/>
                  </a:lnTo>
                  <a:lnTo>
                    <a:pt x="100" y="306"/>
                  </a:lnTo>
                  <a:lnTo>
                    <a:pt x="96" y="245"/>
                  </a:lnTo>
                  <a:lnTo>
                    <a:pt x="94" y="184"/>
                  </a:lnTo>
                  <a:lnTo>
                    <a:pt x="92" y="123"/>
                  </a:lnTo>
                  <a:lnTo>
                    <a:pt x="91" y="62"/>
                  </a:lnTo>
                  <a:lnTo>
                    <a:pt x="91" y="0"/>
                  </a:lnTo>
                  <a:lnTo>
                    <a:pt x="0" y="0"/>
                  </a:lnTo>
                  <a:close/>
                </a:path>
              </a:pathLst>
            </a:custGeom>
            <a:solidFill>
              <a:srgbClr val="008FE0"/>
            </a:solidFill>
            <a:ln w="9525">
              <a:noFill/>
              <a:round/>
              <a:headEnd/>
              <a:tailEnd/>
            </a:ln>
          </p:spPr>
          <p:txBody>
            <a:bodyPr/>
            <a:lstStyle/>
            <a:p>
              <a:endParaRPr lang="en-US">
                <a:solidFill>
                  <a:prstClr val="black"/>
                </a:solidFill>
              </a:endParaRPr>
            </a:p>
          </p:txBody>
        </p:sp>
        <p:sp>
          <p:nvSpPr>
            <p:cNvPr id="53323" name="Freeform 7"/>
            <p:cNvSpPr>
              <a:spLocks/>
            </p:cNvSpPr>
            <p:nvPr/>
          </p:nvSpPr>
          <p:spPr bwMode="auto">
            <a:xfrm>
              <a:off x="1735" y="2568"/>
              <a:ext cx="726" cy="733"/>
            </a:xfrm>
            <a:custGeom>
              <a:avLst/>
              <a:gdLst>
                <a:gd name="T0" fmla="*/ 0 w 4359"/>
                <a:gd name="T1" fmla="*/ 0 h 4871"/>
                <a:gd name="T2" fmla="*/ 0 w 4359"/>
                <a:gd name="T3" fmla="*/ 0 h 4871"/>
                <a:gd name="T4" fmla="*/ 0 w 4359"/>
                <a:gd name="T5" fmla="*/ 0 h 4871"/>
                <a:gd name="T6" fmla="*/ 0 w 4359"/>
                <a:gd name="T7" fmla="*/ 0 h 4871"/>
                <a:gd name="T8" fmla="*/ 0 w 4359"/>
                <a:gd name="T9" fmla="*/ 0 h 4871"/>
                <a:gd name="T10" fmla="*/ 0 w 4359"/>
                <a:gd name="T11" fmla="*/ 0 h 4871"/>
                <a:gd name="T12" fmla="*/ 0 w 4359"/>
                <a:gd name="T13" fmla="*/ 0 h 4871"/>
                <a:gd name="T14" fmla="*/ 0 w 4359"/>
                <a:gd name="T15" fmla="*/ 0 h 4871"/>
                <a:gd name="T16" fmla="*/ 0 w 4359"/>
                <a:gd name="T17" fmla="*/ 0 h 4871"/>
                <a:gd name="T18" fmla="*/ 0 w 4359"/>
                <a:gd name="T19" fmla="*/ 0 h 4871"/>
                <a:gd name="T20" fmla="*/ 0 w 4359"/>
                <a:gd name="T21" fmla="*/ 0 h 4871"/>
                <a:gd name="T22" fmla="*/ 0 w 4359"/>
                <a:gd name="T23" fmla="*/ 0 h 4871"/>
                <a:gd name="T24" fmla="*/ 0 w 4359"/>
                <a:gd name="T25" fmla="*/ 0 h 4871"/>
                <a:gd name="T26" fmla="*/ 0 w 4359"/>
                <a:gd name="T27" fmla="*/ 0 h 4871"/>
                <a:gd name="T28" fmla="*/ 0 w 4359"/>
                <a:gd name="T29" fmla="*/ 0 h 4871"/>
                <a:gd name="T30" fmla="*/ 0 w 4359"/>
                <a:gd name="T31" fmla="*/ 0 h 4871"/>
                <a:gd name="T32" fmla="*/ 0 w 4359"/>
                <a:gd name="T33" fmla="*/ 0 h 4871"/>
                <a:gd name="T34" fmla="*/ 0 w 4359"/>
                <a:gd name="T35" fmla="*/ 0 h 4871"/>
                <a:gd name="T36" fmla="*/ 0 w 4359"/>
                <a:gd name="T37" fmla="*/ 0 h 4871"/>
                <a:gd name="T38" fmla="*/ 0 w 4359"/>
                <a:gd name="T39" fmla="*/ 0 h 4871"/>
                <a:gd name="T40" fmla="*/ 0 w 4359"/>
                <a:gd name="T41" fmla="*/ 0 h 4871"/>
                <a:gd name="T42" fmla="*/ 0 w 4359"/>
                <a:gd name="T43" fmla="*/ 0 h 4871"/>
                <a:gd name="T44" fmla="*/ 0 w 4359"/>
                <a:gd name="T45" fmla="*/ 0 h 4871"/>
                <a:gd name="T46" fmla="*/ 0 w 4359"/>
                <a:gd name="T47" fmla="*/ 0 h 4871"/>
                <a:gd name="T48" fmla="*/ 0 w 4359"/>
                <a:gd name="T49" fmla="*/ 0 h 4871"/>
                <a:gd name="T50" fmla="*/ 0 w 4359"/>
                <a:gd name="T51" fmla="*/ 0 h 4871"/>
                <a:gd name="T52" fmla="*/ 0 w 4359"/>
                <a:gd name="T53" fmla="*/ 0 h 4871"/>
                <a:gd name="T54" fmla="*/ 0 w 4359"/>
                <a:gd name="T55" fmla="*/ 0 h 4871"/>
                <a:gd name="T56" fmla="*/ 0 w 4359"/>
                <a:gd name="T57" fmla="*/ 0 h 4871"/>
                <a:gd name="T58" fmla="*/ 0 w 4359"/>
                <a:gd name="T59" fmla="*/ 0 h 4871"/>
                <a:gd name="T60" fmla="*/ 0 w 4359"/>
                <a:gd name="T61" fmla="*/ 0 h 4871"/>
                <a:gd name="T62" fmla="*/ 0 w 4359"/>
                <a:gd name="T63" fmla="*/ 0 h 4871"/>
                <a:gd name="T64" fmla="*/ 0 w 4359"/>
                <a:gd name="T65" fmla="*/ 0 h 4871"/>
                <a:gd name="T66" fmla="*/ 0 w 4359"/>
                <a:gd name="T67" fmla="*/ 0 h 4871"/>
                <a:gd name="T68" fmla="*/ 0 w 4359"/>
                <a:gd name="T69" fmla="*/ 0 h 4871"/>
                <a:gd name="T70" fmla="*/ 0 w 4359"/>
                <a:gd name="T71" fmla="*/ 0 h 4871"/>
                <a:gd name="T72" fmla="*/ 0 w 4359"/>
                <a:gd name="T73" fmla="*/ 0 h 4871"/>
                <a:gd name="T74" fmla="*/ 0 w 4359"/>
                <a:gd name="T75" fmla="*/ 0 h 4871"/>
                <a:gd name="T76" fmla="*/ 0 w 4359"/>
                <a:gd name="T77" fmla="*/ 0 h 4871"/>
                <a:gd name="T78" fmla="*/ 0 w 4359"/>
                <a:gd name="T79" fmla="*/ 0 h 4871"/>
                <a:gd name="T80" fmla="*/ 0 w 4359"/>
                <a:gd name="T81" fmla="*/ 0 h 4871"/>
                <a:gd name="T82" fmla="*/ 0 w 4359"/>
                <a:gd name="T83" fmla="*/ 0 h 4871"/>
                <a:gd name="T84" fmla="*/ 0 w 4359"/>
                <a:gd name="T85" fmla="*/ 0 h 4871"/>
                <a:gd name="T86" fmla="*/ 0 w 4359"/>
                <a:gd name="T87" fmla="*/ 0 h 4871"/>
                <a:gd name="T88" fmla="*/ 0 w 4359"/>
                <a:gd name="T89" fmla="*/ 0 h 4871"/>
                <a:gd name="T90" fmla="*/ 0 w 4359"/>
                <a:gd name="T91" fmla="*/ 0 h 4871"/>
                <a:gd name="T92" fmla="*/ 0 w 4359"/>
                <a:gd name="T93" fmla="*/ 0 h 4871"/>
                <a:gd name="T94" fmla="*/ 0 w 4359"/>
                <a:gd name="T95" fmla="*/ 0 h 4871"/>
                <a:gd name="T96" fmla="*/ 0 w 4359"/>
                <a:gd name="T97" fmla="*/ 0 h 4871"/>
                <a:gd name="T98" fmla="*/ 0 w 4359"/>
                <a:gd name="T99" fmla="*/ 0 h 4871"/>
                <a:gd name="T100" fmla="*/ 0 w 4359"/>
                <a:gd name="T101" fmla="*/ 0 h 4871"/>
                <a:gd name="T102" fmla="*/ 0 w 4359"/>
                <a:gd name="T103" fmla="*/ 0 h 487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359"/>
                <a:gd name="T157" fmla="*/ 0 h 4871"/>
                <a:gd name="T158" fmla="*/ 4359 w 4359"/>
                <a:gd name="T159" fmla="*/ 4871 h 487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359" h="4871">
                  <a:moveTo>
                    <a:pt x="4359" y="0"/>
                  </a:moveTo>
                  <a:lnTo>
                    <a:pt x="4359" y="0"/>
                  </a:lnTo>
                  <a:lnTo>
                    <a:pt x="4303" y="0"/>
                  </a:lnTo>
                  <a:lnTo>
                    <a:pt x="4248" y="2"/>
                  </a:lnTo>
                  <a:lnTo>
                    <a:pt x="4191" y="3"/>
                  </a:lnTo>
                  <a:lnTo>
                    <a:pt x="4135" y="7"/>
                  </a:lnTo>
                  <a:lnTo>
                    <a:pt x="4080" y="10"/>
                  </a:lnTo>
                  <a:lnTo>
                    <a:pt x="4025" y="15"/>
                  </a:lnTo>
                  <a:lnTo>
                    <a:pt x="3969" y="19"/>
                  </a:lnTo>
                  <a:lnTo>
                    <a:pt x="3915" y="25"/>
                  </a:lnTo>
                  <a:lnTo>
                    <a:pt x="3860" y="32"/>
                  </a:lnTo>
                  <a:lnTo>
                    <a:pt x="3805" y="40"/>
                  </a:lnTo>
                  <a:lnTo>
                    <a:pt x="3751" y="47"/>
                  </a:lnTo>
                  <a:lnTo>
                    <a:pt x="3697" y="57"/>
                  </a:lnTo>
                  <a:lnTo>
                    <a:pt x="3643" y="66"/>
                  </a:lnTo>
                  <a:lnTo>
                    <a:pt x="3590" y="77"/>
                  </a:lnTo>
                  <a:lnTo>
                    <a:pt x="3536" y="87"/>
                  </a:lnTo>
                  <a:lnTo>
                    <a:pt x="3483" y="100"/>
                  </a:lnTo>
                  <a:lnTo>
                    <a:pt x="3430" y="112"/>
                  </a:lnTo>
                  <a:lnTo>
                    <a:pt x="3377" y="126"/>
                  </a:lnTo>
                  <a:lnTo>
                    <a:pt x="3325" y="139"/>
                  </a:lnTo>
                  <a:lnTo>
                    <a:pt x="3272" y="154"/>
                  </a:lnTo>
                  <a:lnTo>
                    <a:pt x="3220" y="170"/>
                  </a:lnTo>
                  <a:lnTo>
                    <a:pt x="3168" y="185"/>
                  </a:lnTo>
                  <a:lnTo>
                    <a:pt x="3116" y="202"/>
                  </a:lnTo>
                  <a:lnTo>
                    <a:pt x="3066" y="219"/>
                  </a:lnTo>
                  <a:lnTo>
                    <a:pt x="3014" y="237"/>
                  </a:lnTo>
                  <a:lnTo>
                    <a:pt x="2963" y="257"/>
                  </a:lnTo>
                  <a:lnTo>
                    <a:pt x="2913" y="276"/>
                  </a:lnTo>
                  <a:lnTo>
                    <a:pt x="2863" y="296"/>
                  </a:lnTo>
                  <a:lnTo>
                    <a:pt x="2813" y="318"/>
                  </a:lnTo>
                  <a:lnTo>
                    <a:pt x="2764" y="339"/>
                  </a:lnTo>
                  <a:lnTo>
                    <a:pt x="2714" y="361"/>
                  </a:lnTo>
                  <a:lnTo>
                    <a:pt x="2666" y="385"/>
                  </a:lnTo>
                  <a:lnTo>
                    <a:pt x="2616" y="407"/>
                  </a:lnTo>
                  <a:lnTo>
                    <a:pt x="2568" y="432"/>
                  </a:lnTo>
                  <a:lnTo>
                    <a:pt x="2520" y="457"/>
                  </a:lnTo>
                  <a:lnTo>
                    <a:pt x="2472" y="482"/>
                  </a:lnTo>
                  <a:lnTo>
                    <a:pt x="2425" y="508"/>
                  </a:lnTo>
                  <a:lnTo>
                    <a:pt x="2377" y="535"/>
                  </a:lnTo>
                  <a:lnTo>
                    <a:pt x="2331" y="562"/>
                  </a:lnTo>
                  <a:lnTo>
                    <a:pt x="2284" y="589"/>
                  </a:lnTo>
                  <a:lnTo>
                    <a:pt x="2238" y="619"/>
                  </a:lnTo>
                  <a:lnTo>
                    <a:pt x="2192" y="647"/>
                  </a:lnTo>
                  <a:lnTo>
                    <a:pt x="2146" y="676"/>
                  </a:lnTo>
                  <a:lnTo>
                    <a:pt x="2102" y="707"/>
                  </a:lnTo>
                  <a:lnTo>
                    <a:pt x="2056" y="737"/>
                  </a:lnTo>
                  <a:lnTo>
                    <a:pt x="2012" y="769"/>
                  </a:lnTo>
                  <a:lnTo>
                    <a:pt x="1968" y="802"/>
                  </a:lnTo>
                  <a:lnTo>
                    <a:pt x="1925" y="834"/>
                  </a:lnTo>
                  <a:lnTo>
                    <a:pt x="1881" y="867"/>
                  </a:lnTo>
                  <a:lnTo>
                    <a:pt x="1839" y="901"/>
                  </a:lnTo>
                  <a:lnTo>
                    <a:pt x="1796" y="935"/>
                  </a:lnTo>
                  <a:lnTo>
                    <a:pt x="1754" y="970"/>
                  </a:lnTo>
                  <a:lnTo>
                    <a:pt x="1712" y="1005"/>
                  </a:lnTo>
                  <a:lnTo>
                    <a:pt x="1671" y="1042"/>
                  </a:lnTo>
                  <a:lnTo>
                    <a:pt x="1629" y="1078"/>
                  </a:lnTo>
                  <a:lnTo>
                    <a:pt x="1589" y="1115"/>
                  </a:lnTo>
                  <a:lnTo>
                    <a:pt x="1548" y="1152"/>
                  </a:lnTo>
                  <a:lnTo>
                    <a:pt x="1509" y="1191"/>
                  </a:lnTo>
                  <a:lnTo>
                    <a:pt x="1469" y="1229"/>
                  </a:lnTo>
                  <a:lnTo>
                    <a:pt x="1431" y="1268"/>
                  </a:lnTo>
                  <a:lnTo>
                    <a:pt x="1392" y="1307"/>
                  </a:lnTo>
                  <a:lnTo>
                    <a:pt x="1354" y="1348"/>
                  </a:lnTo>
                  <a:lnTo>
                    <a:pt x="1317" y="1389"/>
                  </a:lnTo>
                  <a:lnTo>
                    <a:pt x="1279" y="1430"/>
                  </a:lnTo>
                  <a:lnTo>
                    <a:pt x="1243" y="1471"/>
                  </a:lnTo>
                  <a:lnTo>
                    <a:pt x="1206" y="1513"/>
                  </a:lnTo>
                  <a:lnTo>
                    <a:pt x="1170" y="1556"/>
                  </a:lnTo>
                  <a:lnTo>
                    <a:pt x="1134" y="1599"/>
                  </a:lnTo>
                  <a:lnTo>
                    <a:pt x="1100" y="1642"/>
                  </a:lnTo>
                  <a:lnTo>
                    <a:pt x="1066" y="1686"/>
                  </a:lnTo>
                  <a:lnTo>
                    <a:pt x="1031" y="1731"/>
                  </a:lnTo>
                  <a:lnTo>
                    <a:pt x="998" y="1776"/>
                  </a:lnTo>
                  <a:lnTo>
                    <a:pt x="964" y="1821"/>
                  </a:lnTo>
                  <a:lnTo>
                    <a:pt x="932" y="1867"/>
                  </a:lnTo>
                  <a:lnTo>
                    <a:pt x="900" y="1914"/>
                  </a:lnTo>
                  <a:lnTo>
                    <a:pt x="868" y="1960"/>
                  </a:lnTo>
                  <a:lnTo>
                    <a:pt x="837" y="2007"/>
                  </a:lnTo>
                  <a:lnTo>
                    <a:pt x="805" y="2055"/>
                  </a:lnTo>
                  <a:lnTo>
                    <a:pt x="776" y="2102"/>
                  </a:lnTo>
                  <a:lnTo>
                    <a:pt x="746" y="2151"/>
                  </a:lnTo>
                  <a:lnTo>
                    <a:pt x="717" y="2200"/>
                  </a:lnTo>
                  <a:lnTo>
                    <a:pt x="688" y="2249"/>
                  </a:lnTo>
                  <a:lnTo>
                    <a:pt x="660" y="2299"/>
                  </a:lnTo>
                  <a:lnTo>
                    <a:pt x="632" y="2349"/>
                  </a:lnTo>
                  <a:lnTo>
                    <a:pt x="605" y="2399"/>
                  </a:lnTo>
                  <a:lnTo>
                    <a:pt x="579" y="2450"/>
                  </a:lnTo>
                  <a:lnTo>
                    <a:pt x="552" y="2502"/>
                  </a:lnTo>
                  <a:lnTo>
                    <a:pt x="527" y="2553"/>
                  </a:lnTo>
                  <a:lnTo>
                    <a:pt x="502" y="2605"/>
                  </a:lnTo>
                  <a:lnTo>
                    <a:pt x="477" y="2657"/>
                  </a:lnTo>
                  <a:lnTo>
                    <a:pt x="454" y="2710"/>
                  </a:lnTo>
                  <a:lnTo>
                    <a:pt x="431" y="2763"/>
                  </a:lnTo>
                  <a:lnTo>
                    <a:pt x="408" y="2816"/>
                  </a:lnTo>
                  <a:lnTo>
                    <a:pt x="385" y="2870"/>
                  </a:lnTo>
                  <a:lnTo>
                    <a:pt x="364" y="2923"/>
                  </a:lnTo>
                  <a:lnTo>
                    <a:pt x="343" y="2979"/>
                  </a:lnTo>
                  <a:lnTo>
                    <a:pt x="323" y="3033"/>
                  </a:lnTo>
                  <a:lnTo>
                    <a:pt x="302" y="3089"/>
                  </a:lnTo>
                  <a:lnTo>
                    <a:pt x="283" y="3144"/>
                  </a:lnTo>
                  <a:lnTo>
                    <a:pt x="265" y="3199"/>
                  </a:lnTo>
                  <a:lnTo>
                    <a:pt x="247" y="3256"/>
                  </a:lnTo>
                  <a:lnTo>
                    <a:pt x="229" y="3311"/>
                  </a:lnTo>
                  <a:lnTo>
                    <a:pt x="212" y="3369"/>
                  </a:lnTo>
                  <a:lnTo>
                    <a:pt x="196" y="3426"/>
                  </a:lnTo>
                  <a:lnTo>
                    <a:pt x="181" y="3483"/>
                  </a:lnTo>
                  <a:lnTo>
                    <a:pt x="166" y="3541"/>
                  </a:lnTo>
                  <a:lnTo>
                    <a:pt x="152" y="3599"/>
                  </a:lnTo>
                  <a:lnTo>
                    <a:pt x="137" y="3656"/>
                  </a:lnTo>
                  <a:lnTo>
                    <a:pt x="124" y="3715"/>
                  </a:lnTo>
                  <a:lnTo>
                    <a:pt x="112" y="3774"/>
                  </a:lnTo>
                  <a:lnTo>
                    <a:pt x="100" y="3833"/>
                  </a:lnTo>
                  <a:lnTo>
                    <a:pt x="89" y="3892"/>
                  </a:lnTo>
                  <a:lnTo>
                    <a:pt x="78" y="3951"/>
                  </a:lnTo>
                  <a:lnTo>
                    <a:pt x="68" y="4011"/>
                  </a:lnTo>
                  <a:lnTo>
                    <a:pt x="58" y="4071"/>
                  </a:lnTo>
                  <a:lnTo>
                    <a:pt x="50" y="4131"/>
                  </a:lnTo>
                  <a:lnTo>
                    <a:pt x="42" y="4192"/>
                  </a:lnTo>
                  <a:lnTo>
                    <a:pt x="35" y="4252"/>
                  </a:lnTo>
                  <a:lnTo>
                    <a:pt x="28" y="4313"/>
                  </a:lnTo>
                  <a:lnTo>
                    <a:pt x="22" y="4374"/>
                  </a:lnTo>
                  <a:lnTo>
                    <a:pt x="17" y="4437"/>
                  </a:lnTo>
                  <a:lnTo>
                    <a:pt x="13" y="4498"/>
                  </a:lnTo>
                  <a:lnTo>
                    <a:pt x="9" y="4560"/>
                  </a:lnTo>
                  <a:lnTo>
                    <a:pt x="6" y="4621"/>
                  </a:lnTo>
                  <a:lnTo>
                    <a:pt x="3" y="4684"/>
                  </a:lnTo>
                  <a:lnTo>
                    <a:pt x="1" y="4747"/>
                  </a:lnTo>
                  <a:lnTo>
                    <a:pt x="0" y="4809"/>
                  </a:lnTo>
                  <a:lnTo>
                    <a:pt x="0" y="4871"/>
                  </a:lnTo>
                  <a:lnTo>
                    <a:pt x="91" y="4871"/>
                  </a:lnTo>
                  <a:lnTo>
                    <a:pt x="91" y="4810"/>
                  </a:lnTo>
                  <a:lnTo>
                    <a:pt x="92" y="4749"/>
                  </a:lnTo>
                  <a:lnTo>
                    <a:pt x="94" y="4688"/>
                  </a:lnTo>
                  <a:lnTo>
                    <a:pt x="96" y="4627"/>
                  </a:lnTo>
                  <a:lnTo>
                    <a:pt x="100" y="4566"/>
                  </a:lnTo>
                  <a:lnTo>
                    <a:pt x="103" y="4506"/>
                  </a:lnTo>
                  <a:lnTo>
                    <a:pt x="108" y="4445"/>
                  </a:lnTo>
                  <a:lnTo>
                    <a:pt x="113" y="4385"/>
                  </a:lnTo>
                  <a:lnTo>
                    <a:pt x="119" y="4325"/>
                  </a:lnTo>
                  <a:lnTo>
                    <a:pt x="125" y="4266"/>
                  </a:lnTo>
                  <a:lnTo>
                    <a:pt x="132" y="4206"/>
                  </a:lnTo>
                  <a:lnTo>
                    <a:pt x="140" y="4147"/>
                  </a:lnTo>
                  <a:lnTo>
                    <a:pt x="149" y="4088"/>
                  </a:lnTo>
                  <a:lnTo>
                    <a:pt x="158" y="4030"/>
                  </a:lnTo>
                  <a:lnTo>
                    <a:pt x="168" y="3971"/>
                  </a:lnTo>
                  <a:lnTo>
                    <a:pt x="178" y="3912"/>
                  </a:lnTo>
                  <a:lnTo>
                    <a:pt x="189" y="3854"/>
                  </a:lnTo>
                  <a:lnTo>
                    <a:pt x="200" y="3797"/>
                  </a:lnTo>
                  <a:lnTo>
                    <a:pt x="212" y="3739"/>
                  </a:lnTo>
                  <a:lnTo>
                    <a:pt x="225" y="3682"/>
                  </a:lnTo>
                  <a:lnTo>
                    <a:pt x="240" y="3625"/>
                  </a:lnTo>
                  <a:lnTo>
                    <a:pt x="253" y="3568"/>
                  </a:lnTo>
                  <a:lnTo>
                    <a:pt x="268" y="3512"/>
                  </a:lnTo>
                  <a:lnTo>
                    <a:pt x="283" y="3456"/>
                  </a:lnTo>
                  <a:lnTo>
                    <a:pt x="299" y="3400"/>
                  </a:lnTo>
                  <a:lnTo>
                    <a:pt x="316" y="3344"/>
                  </a:lnTo>
                  <a:lnTo>
                    <a:pt x="333" y="3290"/>
                  </a:lnTo>
                  <a:lnTo>
                    <a:pt x="351" y="3234"/>
                  </a:lnTo>
                  <a:lnTo>
                    <a:pt x="369" y="3180"/>
                  </a:lnTo>
                  <a:lnTo>
                    <a:pt x="387" y="3126"/>
                  </a:lnTo>
                  <a:lnTo>
                    <a:pt x="407" y="3072"/>
                  </a:lnTo>
                  <a:lnTo>
                    <a:pt x="427" y="3018"/>
                  </a:lnTo>
                  <a:lnTo>
                    <a:pt x="448" y="2964"/>
                  </a:lnTo>
                  <a:lnTo>
                    <a:pt x="469" y="2912"/>
                  </a:lnTo>
                  <a:lnTo>
                    <a:pt x="491" y="2859"/>
                  </a:lnTo>
                  <a:lnTo>
                    <a:pt x="513" y="2807"/>
                  </a:lnTo>
                  <a:lnTo>
                    <a:pt x="535" y="2755"/>
                  </a:lnTo>
                  <a:lnTo>
                    <a:pt x="558" y="2703"/>
                  </a:lnTo>
                  <a:lnTo>
                    <a:pt x="583" y="2652"/>
                  </a:lnTo>
                  <a:lnTo>
                    <a:pt x="607" y="2601"/>
                  </a:lnTo>
                  <a:lnTo>
                    <a:pt x="632" y="2551"/>
                  </a:lnTo>
                  <a:lnTo>
                    <a:pt x="658" y="2501"/>
                  </a:lnTo>
                  <a:lnTo>
                    <a:pt x="684" y="2451"/>
                  </a:lnTo>
                  <a:lnTo>
                    <a:pt x="710" y="2402"/>
                  </a:lnTo>
                  <a:lnTo>
                    <a:pt x="738" y="2352"/>
                  </a:lnTo>
                  <a:lnTo>
                    <a:pt x="765" y="2304"/>
                  </a:lnTo>
                  <a:lnTo>
                    <a:pt x="793" y="2256"/>
                  </a:lnTo>
                  <a:lnTo>
                    <a:pt x="822" y="2208"/>
                  </a:lnTo>
                  <a:lnTo>
                    <a:pt x="851" y="2160"/>
                  </a:lnTo>
                  <a:lnTo>
                    <a:pt x="880" y="2114"/>
                  </a:lnTo>
                  <a:lnTo>
                    <a:pt x="910" y="2067"/>
                  </a:lnTo>
                  <a:lnTo>
                    <a:pt x="941" y="2021"/>
                  </a:lnTo>
                  <a:lnTo>
                    <a:pt x="971" y="1975"/>
                  </a:lnTo>
                  <a:lnTo>
                    <a:pt x="1003" y="1931"/>
                  </a:lnTo>
                  <a:lnTo>
                    <a:pt x="1035" y="1885"/>
                  </a:lnTo>
                  <a:lnTo>
                    <a:pt x="1068" y="1841"/>
                  </a:lnTo>
                  <a:lnTo>
                    <a:pt x="1101" y="1797"/>
                  </a:lnTo>
                  <a:lnTo>
                    <a:pt x="1134" y="1753"/>
                  </a:lnTo>
                  <a:lnTo>
                    <a:pt x="1168" y="1710"/>
                  </a:lnTo>
                  <a:lnTo>
                    <a:pt x="1202" y="1667"/>
                  </a:lnTo>
                  <a:lnTo>
                    <a:pt x="1237" y="1625"/>
                  </a:lnTo>
                  <a:lnTo>
                    <a:pt x="1272" y="1583"/>
                  </a:lnTo>
                  <a:lnTo>
                    <a:pt x="1307" y="1543"/>
                  </a:lnTo>
                  <a:lnTo>
                    <a:pt x="1344" y="1502"/>
                  </a:lnTo>
                  <a:lnTo>
                    <a:pt x="1380" y="1461"/>
                  </a:lnTo>
                  <a:lnTo>
                    <a:pt x="1417" y="1422"/>
                  </a:lnTo>
                  <a:lnTo>
                    <a:pt x="1454" y="1382"/>
                  </a:lnTo>
                  <a:lnTo>
                    <a:pt x="1492" y="1344"/>
                  </a:lnTo>
                  <a:lnTo>
                    <a:pt x="1530" y="1305"/>
                  </a:lnTo>
                  <a:lnTo>
                    <a:pt x="1569" y="1268"/>
                  </a:lnTo>
                  <a:lnTo>
                    <a:pt x="1608" y="1230"/>
                  </a:lnTo>
                  <a:lnTo>
                    <a:pt x="1646" y="1193"/>
                  </a:lnTo>
                  <a:lnTo>
                    <a:pt x="1687" y="1157"/>
                  </a:lnTo>
                  <a:lnTo>
                    <a:pt x="1726" y="1122"/>
                  </a:lnTo>
                  <a:lnTo>
                    <a:pt x="1767" y="1087"/>
                  </a:lnTo>
                  <a:lnTo>
                    <a:pt x="1808" y="1052"/>
                  </a:lnTo>
                  <a:lnTo>
                    <a:pt x="1849" y="1018"/>
                  </a:lnTo>
                  <a:lnTo>
                    <a:pt x="1891" y="984"/>
                  </a:lnTo>
                  <a:lnTo>
                    <a:pt x="1933" y="951"/>
                  </a:lnTo>
                  <a:lnTo>
                    <a:pt x="1975" y="918"/>
                  </a:lnTo>
                  <a:lnTo>
                    <a:pt x="2018" y="887"/>
                  </a:lnTo>
                  <a:lnTo>
                    <a:pt x="2061" y="855"/>
                  </a:lnTo>
                  <a:lnTo>
                    <a:pt x="2105" y="824"/>
                  </a:lnTo>
                  <a:lnTo>
                    <a:pt x="2149" y="794"/>
                  </a:lnTo>
                  <a:lnTo>
                    <a:pt x="2193" y="765"/>
                  </a:lnTo>
                  <a:lnTo>
                    <a:pt x="2238" y="735"/>
                  </a:lnTo>
                  <a:lnTo>
                    <a:pt x="2282" y="707"/>
                  </a:lnTo>
                  <a:lnTo>
                    <a:pt x="2328" y="679"/>
                  </a:lnTo>
                  <a:lnTo>
                    <a:pt x="2373" y="651"/>
                  </a:lnTo>
                  <a:lnTo>
                    <a:pt x="2419" y="625"/>
                  </a:lnTo>
                  <a:lnTo>
                    <a:pt x="2465" y="599"/>
                  </a:lnTo>
                  <a:lnTo>
                    <a:pt x="2512" y="573"/>
                  </a:lnTo>
                  <a:lnTo>
                    <a:pt x="2558" y="549"/>
                  </a:lnTo>
                  <a:lnTo>
                    <a:pt x="2605" y="525"/>
                  </a:lnTo>
                  <a:lnTo>
                    <a:pt x="2653" y="501"/>
                  </a:lnTo>
                  <a:lnTo>
                    <a:pt x="2700" y="477"/>
                  </a:lnTo>
                  <a:lnTo>
                    <a:pt x="2749" y="456"/>
                  </a:lnTo>
                  <a:lnTo>
                    <a:pt x="2797" y="434"/>
                  </a:lnTo>
                  <a:lnTo>
                    <a:pt x="2846" y="413"/>
                  </a:lnTo>
                  <a:lnTo>
                    <a:pt x="2894" y="392"/>
                  </a:lnTo>
                  <a:lnTo>
                    <a:pt x="2943" y="372"/>
                  </a:lnTo>
                  <a:lnTo>
                    <a:pt x="2993" y="353"/>
                  </a:lnTo>
                  <a:lnTo>
                    <a:pt x="3042" y="335"/>
                  </a:lnTo>
                  <a:lnTo>
                    <a:pt x="3093" y="317"/>
                  </a:lnTo>
                  <a:lnTo>
                    <a:pt x="3142" y="300"/>
                  </a:lnTo>
                  <a:lnTo>
                    <a:pt x="3193" y="284"/>
                  </a:lnTo>
                  <a:lnTo>
                    <a:pt x="3244" y="268"/>
                  </a:lnTo>
                  <a:lnTo>
                    <a:pt x="3295" y="252"/>
                  </a:lnTo>
                  <a:lnTo>
                    <a:pt x="3346" y="239"/>
                  </a:lnTo>
                  <a:lnTo>
                    <a:pt x="3397" y="224"/>
                  </a:lnTo>
                  <a:lnTo>
                    <a:pt x="3449" y="211"/>
                  </a:lnTo>
                  <a:lnTo>
                    <a:pt x="3501" y="199"/>
                  </a:lnTo>
                  <a:lnTo>
                    <a:pt x="3553" y="188"/>
                  </a:lnTo>
                  <a:lnTo>
                    <a:pt x="3605" y="176"/>
                  </a:lnTo>
                  <a:lnTo>
                    <a:pt x="3658" y="166"/>
                  </a:lnTo>
                  <a:lnTo>
                    <a:pt x="3710" y="157"/>
                  </a:lnTo>
                  <a:lnTo>
                    <a:pt x="3764" y="148"/>
                  </a:lnTo>
                  <a:lnTo>
                    <a:pt x="3817" y="140"/>
                  </a:lnTo>
                  <a:lnTo>
                    <a:pt x="3870" y="133"/>
                  </a:lnTo>
                  <a:lnTo>
                    <a:pt x="3924" y="127"/>
                  </a:lnTo>
                  <a:lnTo>
                    <a:pt x="3977" y="121"/>
                  </a:lnTo>
                  <a:lnTo>
                    <a:pt x="4032" y="116"/>
                  </a:lnTo>
                  <a:lnTo>
                    <a:pt x="4086" y="112"/>
                  </a:lnTo>
                  <a:lnTo>
                    <a:pt x="4140" y="109"/>
                  </a:lnTo>
                  <a:lnTo>
                    <a:pt x="4195" y="105"/>
                  </a:lnTo>
                  <a:lnTo>
                    <a:pt x="4250" y="103"/>
                  </a:lnTo>
                  <a:lnTo>
                    <a:pt x="4304" y="103"/>
                  </a:lnTo>
                  <a:lnTo>
                    <a:pt x="4359" y="102"/>
                  </a:lnTo>
                  <a:lnTo>
                    <a:pt x="4359" y="0"/>
                  </a:lnTo>
                  <a:close/>
                </a:path>
              </a:pathLst>
            </a:custGeom>
            <a:solidFill>
              <a:srgbClr val="008FE0"/>
            </a:solidFill>
            <a:ln w="9525">
              <a:noFill/>
              <a:round/>
              <a:headEnd/>
              <a:tailEnd/>
            </a:ln>
          </p:spPr>
          <p:txBody>
            <a:bodyPr/>
            <a:lstStyle/>
            <a:p>
              <a:endParaRPr lang="en-US">
                <a:solidFill>
                  <a:prstClr val="black"/>
                </a:solidFill>
              </a:endParaRPr>
            </a:p>
          </p:txBody>
        </p:sp>
        <p:sp>
          <p:nvSpPr>
            <p:cNvPr id="53324" name="Freeform 8"/>
            <p:cNvSpPr>
              <a:spLocks/>
            </p:cNvSpPr>
            <p:nvPr/>
          </p:nvSpPr>
          <p:spPr bwMode="auto">
            <a:xfrm>
              <a:off x="1971" y="2827"/>
              <a:ext cx="485" cy="513"/>
            </a:xfrm>
            <a:custGeom>
              <a:avLst/>
              <a:gdLst>
                <a:gd name="T0" fmla="*/ 0 w 2905"/>
                <a:gd name="T1" fmla="*/ 0 h 3409"/>
                <a:gd name="T2" fmla="*/ 0 w 2905"/>
                <a:gd name="T3" fmla="*/ 0 h 3409"/>
                <a:gd name="T4" fmla="*/ 0 w 2905"/>
                <a:gd name="T5" fmla="*/ 0 h 3409"/>
                <a:gd name="T6" fmla="*/ 0 w 2905"/>
                <a:gd name="T7" fmla="*/ 0 h 3409"/>
                <a:gd name="T8" fmla="*/ 0 w 2905"/>
                <a:gd name="T9" fmla="*/ 0 h 3409"/>
                <a:gd name="T10" fmla="*/ 0 w 2905"/>
                <a:gd name="T11" fmla="*/ 0 h 3409"/>
                <a:gd name="T12" fmla="*/ 0 w 2905"/>
                <a:gd name="T13" fmla="*/ 0 h 3409"/>
                <a:gd name="T14" fmla="*/ 0 w 2905"/>
                <a:gd name="T15" fmla="*/ 0 h 3409"/>
                <a:gd name="T16" fmla="*/ 0 w 2905"/>
                <a:gd name="T17" fmla="*/ 0 h 3409"/>
                <a:gd name="T18" fmla="*/ 0 w 2905"/>
                <a:gd name="T19" fmla="*/ 0 h 34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05"/>
                <a:gd name="T31" fmla="*/ 0 h 3409"/>
                <a:gd name="T32" fmla="*/ 2905 w 2905"/>
                <a:gd name="T33" fmla="*/ 3409 h 340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05" h="3409">
                  <a:moveTo>
                    <a:pt x="95" y="3357"/>
                  </a:moveTo>
                  <a:lnTo>
                    <a:pt x="85" y="3409"/>
                  </a:lnTo>
                  <a:lnTo>
                    <a:pt x="2905" y="69"/>
                  </a:lnTo>
                  <a:lnTo>
                    <a:pt x="2838" y="0"/>
                  </a:lnTo>
                  <a:lnTo>
                    <a:pt x="19" y="3339"/>
                  </a:lnTo>
                  <a:lnTo>
                    <a:pt x="9" y="3391"/>
                  </a:lnTo>
                  <a:lnTo>
                    <a:pt x="19" y="3339"/>
                  </a:lnTo>
                  <a:lnTo>
                    <a:pt x="0" y="3362"/>
                  </a:lnTo>
                  <a:lnTo>
                    <a:pt x="9" y="3391"/>
                  </a:lnTo>
                  <a:lnTo>
                    <a:pt x="95" y="3357"/>
                  </a:lnTo>
                  <a:close/>
                </a:path>
              </a:pathLst>
            </a:custGeom>
            <a:solidFill>
              <a:srgbClr val="DC2B19"/>
            </a:solidFill>
            <a:ln w="9525">
              <a:noFill/>
              <a:round/>
              <a:headEnd/>
              <a:tailEnd/>
            </a:ln>
          </p:spPr>
          <p:txBody>
            <a:bodyPr/>
            <a:lstStyle/>
            <a:p>
              <a:endParaRPr lang="en-US">
                <a:solidFill>
                  <a:prstClr val="black"/>
                </a:solidFill>
              </a:endParaRPr>
            </a:p>
          </p:txBody>
        </p:sp>
        <p:sp>
          <p:nvSpPr>
            <p:cNvPr id="53325" name="Freeform 9"/>
            <p:cNvSpPr>
              <a:spLocks/>
            </p:cNvSpPr>
            <p:nvPr/>
          </p:nvSpPr>
          <p:spPr bwMode="auto">
            <a:xfrm>
              <a:off x="1973" y="3332"/>
              <a:ext cx="133" cy="351"/>
            </a:xfrm>
            <a:custGeom>
              <a:avLst/>
              <a:gdLst>
                <a:gd name="T0" fmla="*/ 0 w 799"/>
                <a:gd name="T1" fmla="*/ 0 h 2329"/>
                <a:gd name="T2" fmla="*/ 0 w 799"/>
                <a:gd name="T3" fmla="*/ 0 h 2329"/>
                <a:gd name="T4" fmla="*/ 0 w 799"/>
                <a:gd name="T5" fmla="*/ 0 h 2329"/>
                <a:gd name="T6" fmla="*/ 0 w 799"/>
                <a:gd name="T7" fmla="*/ 0 h 2329"/>
                <a:gd name="T8" fmla="*/ 0 w 799"/>
                <a:gd name="T9" fmla="*/ 0 h 2329"/>
                <a:gd name="T10" fmla="*/ 0 w 799"/>
                <a:gd name="T11" fmla="*/ 0 h 2329"/>
                <a:gd name="T12" fmla="*/ 0 w 799"/>
                <a:gd name="T13" fmla="*/ 0 h 2329"/>
                <a:gd name="T14" fmla="*/ 0 w 799"/>
                <a:gd name="T15" fmla="*/ 0 h 2329"/>
                <a:gd name="T16" fmla="*/ 0 w 799"/>
                <a:gd name="T17" fmla="*/ 0 h 2329"/>
                <a:gd name="T18" fmla="*/ 0 w 799"/>
                <a:gd name="T19" fmla="*/ 0 h 23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9"/>
                <a:gd name="T31" fmla="*/ 0 h 2329"/>
                <a:gd name="T32" fmla="*/ 799 w 799"/>
                <a:gd name="T33" fmla="*/ 2329 h 23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9" h="2329">
                  <a:moveTo>
                    <a:pt x="736" y="2211"/>
                  </a:moveTo>
                  <a:lnTo>
                    <a:pt x="799" y="2240"/>
                  </a:lnTo>
                  <a:lnTo>
                    <a:pt x="86" y="0"/>
                  </a:lnTo>
                  <a:lnTo>
                    <a:pt x="0" y="34"/>
                  </a:lnTo>
                  <a:lnTo>
                    <a:pt x="713" y="2274"/>
                  </a:lnTo>
                  <a:lnTo>
                    <a:pt x="777" y="2302"/>
                  </a:lnTo>
                  <a:lnTo>
                    <a:pt x="713" y="2274"/>
                  </a:lnTo>
                  <a:lnTo>
                    <a:pt x="731" y="2329"/>
                  </a:lnTo>
                  <a:lnTo>
                    <a:pt x="777" y="2302"/>
                  </a:lnTo>
                  <a:lnTo>
                    <a:pt x="736" y="2211"/>
                  </a:lnTo>
                  <a:close/>
                </a:path>
              </a:pathLst>
            </a:custGeom>
            <a:solidFill>
              <a:srgbClr val="DC2B19"/>
            </a:solidFill>
            <a:ln w="9525">
              <a:noFill/>
              <a:round/>
              <a:headEnd/>
              <a:tailEnd/>
            </a:ln>
          </p:spPr>
          <p:txBody>
            <a:bodyPr/>
            <a:lstStyle/>
            <a:p>
              <a:endParaRPr lang="en-US">
                <a:solidFill>
                  <a:prstClr val="black"/>
                </a:solidFill>
              </a:endParaRPr>
            </a:p>
          </p:txBody>
        </p:sp>
        <p:sp>
          <p:nvSpPr>
            <p:cNvPr id="53326" name="Freeform 10"/>
            <p:cNvSpPr>
              <a:spLocks/>
            </p:cNvSpPr>
            <p:nvPr/>
          </p:nvSpPr>
          <p:spPr bwMode="auto">
            <a:xfrm>
              <a:off x="2096" y="3323"/>
              <a:ext cx="663" cy="356"/>
            </a:xfrm>
            <a:custGeom>
              <a:avLst/>
              <a:gdLst>
                <a:gd name="T0" fmla="*/ 0 w 3980"/>
                <a:gd name="T1" fmla="*/ 0 h 2368"/>
                <a:gd name="T2" fmla="*/ 0 w 3980"/>
                <a:gd name="T3" fmla="*/ 0 h 2368"/>
                <a:gd name="T4" fmla="*/ 0 w 3980"/>
                <a:gd name="T5" fmla="*/ 0 h 2368"/>
                <a:gd name="T6" fmla="*/ 0 w 3980"/>
                <a:gd name="T7" fmla="*/ 0 h 2368"/>
                <a:gd name="T8" fmla="*/ 0 w 3980"/>
                <a:gd name="T9" fmla="*/ 0 h 2368"/>
                <a:gd name="T10" fmla="*/ 0 w 3980"/>
                <a:gd name="T11" fmla="*/ 0 h 2368"/>
                <a:gd name="T12" fmla="*/ 0 60000 65536"/>
                <a:gd name="T13" fmla="*/ 0 60000 65536"/>
                <a:gd name="T14" fmla="*/ 0 60000 65536"/>
                <a:gd name="T15" fmla="*/ 0 60000 65536"/>
                <a:gd name="T16" fmla="*/ 0 60000 65536"/>
                <a:gd name="T17" fmla="*/ 0 60000 65536"/>
                <a:gd name="T18" fmla="*/ 0 w 3980"/>
                <a:gd name="T19" fmla="*/ 0 h 2368"/>
                <a:gd name="T20" fmla="*/ 3980 w 3980"/>
                <a:gd name="T21" fmla="*/ 2368 h 2368"/>
              </a:gdLst>
              <a:ahLst/>
              <a:cxnLst>
                <a:cxn ang="T12">
                  <a:pos x="T0" y="T1"/>
                </a:cxn>
                <a:cxn ang="T13">
                  <a:pos x="T2" y="T3"/>
                </a:cxn>
                <a:cxn ang="T14">
                  <a:pos x="T4" y="T5"/>
                </a:cxn>
                <a:cxn ang="T15">
                  <a:pos x="T6" y="T7"/>
                </a:cxn>
                <a:cxn ang="T16">
                  <a:pos x="T8" y="T9"/>
                </a:cxn>
                <a:cxn ang="T17">
                  <a:pos x="T10" y="T11"/>
                </a:cxn>
              </a:cxnLst>
              <a:rect l="T18" t="T19" r="T20" b="T21"/>
              <a:pathLst>
                <a:path w="3980" h="2368">
                  <a:moveTo>
                    <a:pt x="3959" y="45"/>
                  </a:moveTo>
                  <a:lnTo>
                    <a:pt x="3938" y="0"/>
                  </a:lnTo>
                  <a:lnTo>
                    <a:pt x="0" y="2277"/>
                  </a:lnTo>
                  <a:lnTo>
                    <a:pt x="41" y="2368"/>
                  </a:lnTo>
                  <a:lnTo>
                    <a:pt x="3980" y="90"/>
                  </a:lnTo>
                  <a:lnTo>
                    <a:pt x="3959" y="45"/>
                  </a:lnTo>
                  <a:close/>
                </a:path>
              </a:pathLst>
            </a:custGeom>
            <a:solidFill>
              <a:srgbClr val="DC2B19"/>
            </a:solidFill>
            <a:ln w="9525">
              <a:noFill/>
              <a:round/>
              <a:headEnd/>
              <a:tailEnd/>
            </a:ln>
          </p:spPr>
          <p:txBody>
            <a:bodyPr/>
            <a:lstStyle/>
            <a:p>
              <a:endParaRPr lang="en-US">
                <a:solidFill>
                  <a:prstClr val="black"/>
                </a:solidFill>
              </a:endParaRPr>
            </a:p>
          </p:txBody>
        </p:sp>
        <p:sp>
          <p:nvSpPr>
            <p:cNvPr id="53327" name="Freeform 11"/>
            <p:cNvSpPr>
              <a:spLocks/>
            </p:cNvSpPr>
            <p:nvPr/>
          </p:nvSpPr>
          <p:spPr bwMode="auto">
            <a:xfrm>
              <a:off x="2401" y="3425"/>
              <a:ext cx="528" cy="322"/>
            </a:xfrm>
            <a:custGeom>
              <a:avLst/>
              <a:gdLst>
                <a:gd name="T0" fmla="*/ 0 w 3171"/>
                <a:gd name="T1" fmla="*/ 0 h 2138"/>
                <a:gd name="T2" fmla="*/ 0 w 3171"/>
                <a:gd name="T3" fmla="*/ 0 h 2138"/>
                <a:gd name="T4" fmla="*/ 0 w 3171"/>
                <a:gd name="T5" fmla="*/ 0 h 2138"/>
                <a:gd name="T6" fmla="*/ 0 w 3171"/>
                <a:gd name="T7" fmla="*/ 0 h 2138"/>
                <a:gd name="T8" fmla="*/ 0 w 3171"/>
                <a:gd name="T9" fmla="*/ 0 h 2138"/>
                <a:gd name="T10" fmla="*/ 0 w 3171"/>
                <a:gd name="T11" fmla="*/ 0 h 2138"/>
                <a:gd name="T12" fmla="*/ 0 60000 65536"/>
                <a:gd name="T13" fmla="*/ 0 60000 65536"/>
                <a:gd name="T14" fmla="*/ 0 60000 65536"/>
                <a:gd name="T15" fmla="*/ 0 60000 65536"/>
                <a:gd name="T16" fmla="*/ 0 60000 65536"/>
                <a:gd name="T17" fmla="*/ 0 60000 65536"/>
                <a:gd name="T18" fmla="*/ 0 w 3171"/>
                <a:gd name="T19" fmla="*/ 0 h 2138"/>
                <a:gd name="T20" fmla="*/ 3171 w 3171"/>
                <a:gd name="T21" fmla="*/ 2138 h 2138"/>
              </a:gdLst>
              <a:ahLst/>
              <a:cxnLst>
                <a:cxn ang="T12">
                  <a:pos x="T0" y="T1"/>
                </a:cxn>
                <a:cxn ang="T13">
                  <a:pos x="T2" y="T3"/>
                </a:cxn>
                <a:cxn ang="T14">
                  <a:pos x="T4" y="T5"/>
                </a:cxn>
                <a:cxn ang="T15">
                  <a:pos x="T6" y="T7"/>
                </a:cxn>
                <a:cxn ang="T16">
                  <a:pos x="T8" y="T9"/>
                </a:cxn>
                <a:cxn ang="T17">
                  <a:pos x="T10" y="T11"/>
                </a:cxn>
              </a:cxnLst>
              <a:rect l="T18" t="T19" r="T20" b="T21"/>
              <a:pathLst>
                <a:path w="3171" h="2138">
                  <a:moveTo>
                    <a:pt x="3147" y="43"/>
                  </a:moveTo>
                  <a:lnTo>
                    <a:pt x="3125" y="0"/>
                  </a:lnTo>
                  <a:lnTo>
                    <a:pt x="0" y="2049"/>
                  </a:lnTo>
                  <a:lnTo>
                    <a:pt x="45" y="2138"/>
                  </a:lnTo>
                  <a:lnTo>
                    <a:pt x="3171" y="87"/>
                  </a:lnTo>
                  <a:lnTo>
                    <a:pt x="3147" y="43"/>
                  </a:lnTo>
                  <a:close/>
                </a:path>
              </a:pathLst>
            </a:custGeom>
            <a:solidFill>
              <a:srgbClr val="DC2B19"/>
            </a:solidFill>
            <a:ln w="9525">
              <a:noFill/>
              <a:round/>
              <a:headEnd/>
              <a:tailEnd/>
            </a:ln>
          </p:spPr>
          <p:txBody>
            <a:bodyPr/>
            <a:lstStyle/>
            <a:p>
              <a:endParaRPr lang="en-US">
                <a:solidFill>
                  <a:prstClr val="black"/>
                </a:solidFill>
              </a:endParaRPr>
            </a:p>
          </p:txBody>
        </p:sp>
        <p:sp>
          <p:nvSpPr>
            <p:cNvPr id="53328" name="Freeform 12"/>
            <p:cNvSpPr>
              <a:spLocks/>
            </p:cNvSpPr>
            <p:nvPr/>
          </p:nvSpPr>
          <p:spPr bwMode="auto">
            <a:xfrm>
              <a:off x="2677" y="2901"/>
              <a:ext cx="356" cy="227"/>
            </a:xfrm>
            <a:custGeom>
              <a:avLst/>
              <a:gdLst>
                <a:gd name="T0" fmla="*/ 0 w 2136"/>
                <a:gd name="T1" fmla="*/ 0 h 1515"/>
                <a:gd name="T2" fmla="*/ 0 w 2136"/>
                <a:gd name="T3" fmla="*/ 0 h 1515"/>
                <a:gd name="T4" fmla="*/ 0 w 2136"/>
                <a:gd name="T5" fmla="*/ 0 h 1515"/>
                <a:gd name="T6" fmla="*/ 0 w 2136"/>
                <a:gd name="T7" fmla="*/ 0 h 1515"/>
                <a:gd name="T8" fmla="*/ 0 w 2136"/>
                <a:gd name="T9" fmla="*/ 0 h 1515"/>
                <a:gd name="T10" fmla="*/ 0 w 2136"/>
                <a:gd name="T11" fmla="*/ 0 h 1515"/>
                <a:gd name="T12" fmla="*/ 0 w 2136"/>
                <a:gd name="T13" fmla="*/ 0 h 1515"/>
                <a:gd name="T14" fmla="*/ 0 w 2136"/>
                <a:gd name="T15" fmla="*/ 0 h 1515"/>
                <a:gd name="T16" fmla="*/ 0 w 2136"/>
                <a:gd name="T17" fmla="*/ 0 h 1515"/>
                <a:gd name="T18" fmla="*/ 0 w 2136"/>
                <a:gd name="T19" fmla="*/ 0 h 15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36"/>
                <a:gd name="T31" fmla="*/ 0 h 1515"/>
                <a:gd name="T32" fmla="*/ 2136 w 2136"/>
                <a:gd name="T33" fmla="*/ 1515 h 15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36" h="1515">
                  <a:moveTo>
                    <a:pt x="104" y="90"/>
                  </a:moveTo>
                  <a:lnTo>
                    <a:pt x="35" y="141"/>
                  </a:lnTo>
                  <a:lnTo>
                    <a:pt x="2090" y="1515"/>
                  </a:lnTo>
                  <a:lnTo>
                    <a:pt x="2136" y="1428"/>
                  </a:lnTo>
                  <a:lnTo>
                    <a:pt x="82" y="54"/>
                  </a:lnTo>
                  <a:lnTo>
                    <a:pt x="13" y="105"/>
                  </a:lnTo>
                  <a:lnTo>
                    <a:pt x="82" y="54"/>
                  </a:lnTo>
                  <a:lnTo>
                    <a:pt x="0" y="0"/>
                  </a:lnTo>
                  <a:lnTo>
                    <a:pt x="13" y="105"/>
                  </a:lnTo>
                  <a:lnTo>
                    <a:pt x="104" y="90"/>
                  </a:lnTo>
                  <a:close/>
                </a:path>
              </a:pathLst>
            </a:custGeom>
            <a:solidFill>
              <a:srgbClr val="DC2B19"/>
            </a:solidFill>
            <a:ln w="9525">
              <a:noFill/>
              <a:round/>
              <a:headEnd/>
              <a:tailEnd/>
            </a:ln>
          </p:spPr>
          <p:txBody>
            <a:bodyPr/>
            <a:lstStyle/>
            <a:p>
              <a:endParaRPr lang="en-US">
                <a:solidFill>
                  <a:prstClr val="black"/>
                </a:solidFill>
              </a:endParaRPr>
            </a:p>
          </p:txBody>
        </p:sp>
        <p:sp>
          <p:nvSpPr>
            <p:cNvPr id="53329" name="Freeform 13"/>
            <p:cNvSpPr>
              <a:spLocks/>
            </p:cNvSpPr>
            <p:nvPr/>
          </p:nvSpPr>
          <p:spPr bwMode="auto">
            <a:xfrm>
              <a:off x="2679" y="2913"/>
              <a:ext cx="75" cy="410"/>
            </a:xfrm>
            <a:custGeom>
              <a:avLst/>
              <a:gdLst>
                <a:gd name="T0" fmla="*/ 0 w 446"/>
                <a:gd name="T1" fmla="*/ 0 h 2717"/>
                <a:gd name="T2" fmla="*/ 0 w 446"/>
                <a:gd name="T3" fmla="*/ 0 h 2717"/>
                <a:gd name="T4" fmla="*/ 0 w 446"/>
                <a:gd name="T5" fmla="*/ 0 h 2717"/>
                <a:gd name="T6" fmla="*/ 0 w 446"/>
                <a:gd name="T7" fmla="*/ 0 h 2717"/>
                <a:gd name="T8" fmla="*/ 0 w 446"/>
                <a:gd name="T9" fmla="*/ 0 h 2717"/>
                <a:gd name="T10" fmla="*/ 0 w 446"/>
                <a:gd name="T11" fmla="*/ 0 h 2717"/>
                <a:gd name="T12" fmla="*/ 0 60000 65536"/>
                <a:gd name="T13" fmla="*/ 0 60000 65536"/>
                <a:gd name="T14" fmla="*/ 0 60000 65536"/>
                <a:gd name="T15" fmla="*/ 0 60000 65536"/>
                <a:gd name="T16" fmla="*/ 0 60000 65536"/>
                <a:gd name="T17" fmla="*/ 0 60000 65536"/>
                <a:gd name="T18" fmla="*/ 0 w 446"/>
                <a:gd name="T19" fmla="*/ 0 h 2717"/>
                <a:gd name="T20" fmla="*/ 446 w 446"/>
                <a:gd name="T21" fmla="*/ 2717 h 2717"/>
              </a:gdLst>
              <a:ahLst/>
              <a:cxnLst>
                <a:cxn ang="T12">
                  <a:pos x="T0" y="T1"/>
                </a:cxn>
                <a:cxn ang="T13">
                  <a:pos x="T2" y="T3"/>
                </a:cxn>
                <a:cxn ang="T14">
                  <a:pos x="T4" y="T5"/>
                </a:cxn>
                <a:cxn ang="T15">
                  <a:pos x="T6" y="T7"/>
                </a:cxn>
                <a:cxn ang="T16">
                  <a:pos x="T8" y="T9"/>
                </a:cxn>
                <a:cxn ang="T17">
                  <a:pos x="T10" y="T11"/>
                </a:cxn>
              </a:cxnLst>
              <a:rect l="T18" t="T19" r="T20" b="T21"/>
              <a:pathLst>
                <a:path w="446" h="2717">
                  <a:moveTo>
                    <a:pt x="402" y="2710"/>
                  </a:moveTo>
                  <a:lnTo>
                    <a:pt x="446" y="2702"/>
                  </a:lnTo>
                  <a:lnTo>
                    <a:pt x="91" y="0"/>
                  </a:lnTo>
                  <a:lnTo>
                    <a:pt x="0" y="15"/>
                  </a:lnTo>
                  <a:lnTo>
                    <a:pt x="356" y="2717"/>
                  </a:lnTo>
                  <a:lnTo>
                    <a:pt x="402" y="2710"/>
                  </a:lnTo>
                  <a:close/>
                </a:path>
              </a:pathLst>
            </a:custGeom>
            <a:solidFill>
              <a:srgbClr val="DC2B19"/>
            </a:solidFill>
            <a:ln w="9525">
              <a:noFill/>
              <a:round/>
              <a:headEnd/>
              <a:tailEnd/>
            </a:ln>
          </p:spPr>
          <p:txBody>
            <a:bodyPr/>
            <a:lstStyle/>
            <a:p>
              <a:endParaRPr lang="en-US">
                <a:solidFill>
                  <a:prstClr val="black"/>
                </a:solidFill>
              </a:endParaRPr>
            </a:p>
          </p:txBody>
        </p:sp>
      </p:grpSp>
      <p:sp>
        <p:nvSpPr>
          <p:cNvPr id="3546126" name="Freeform 14"/>
          <p:cNvSpPr>
            <a:spLocks/>
          </p:cNvSpPr>
          <p:nvPr/>
        </p:nvSpPr>
        <p:spPr bwMode="auto">
          <a:xfrm>
            <a:off x="6456363" y="4292600"/>
            <a:ext cx="360362" cy="298450"/>
          </a:xfrm>
          <a:custGeom>
            <a:avLst/>
            <a:gdLst>
              <a:gd name="T0" fmla="*/ 2147483647 w 1361"/>
              <a:gd name="T1" fmla="*/ 2147483647 h 1317"/>
              <a:gd name="T2" fmla="*/ 2147483647 w 1361"/>
              <a:gd name="T3" fmla="*/ 2147483647 h 1317"/>
              <a:gd name="T4" fmla="*/ 2147483647 w 1361"/>
              <a:gd name="T5" fmla="*/ 2147483647 h 1317"/>
              <a:gd name="T6" fmla="*/ 2147483647 w 1361"/>
              <a:gd name="T7" fmla="*/ 2147483647 h 1317"/>
              <a:gd name="T8" fmla="*/ 2147483647 w 1361"/>
              <a:gd name="T9" fmla="*/ 2147483647 h 1317"/>
              <a:gd name="T10" fmla="*/ 2147483647 w 1361"/>
              <a:gd name="T11" fmla="*/ 2147483647 h 1317"/>
              <a:gd name="T12" fmla="*/ 2147483647 w 1361"/>
              <a:gd name="T13" fmla="*/ 2147483647 h 1317"/>
              <a:gd name="T14" fmla="*/ 2147483647 w 1361"/>
              <a:gd name="T15" fmla="*/ 2147483647 h 1317"/>
              <a:gd name="T16" fmla="*/ 2147483647 w 1361"/>
              <a:gd name="T17" fmla="*/ 2147483647 h 1317"/>
              <a:gd name="T18" fmla="*/ 2147483647 w 1361"/>
              <a:gd name="T19" fmla="*/ 2147483647 h 1317"/>
              <a:gd name="T20" fmla="*/ 2147483647 w 1361"/>
              <a:gd name="T21" fmla="*/ 2147483647 h 1317"/>
              <a:gd name="T22" fmla="*/ 2147483647 w 1361"/>
              <a:gd name="T23" fmla="*/ 2147483647 h 1317"/>
              <a:gd name="T24" fmla="*/ 2147483647 w 1361"/>
              <a:gd name="T25" fmla="*/ 2147483647 h 1317"/>
              <a:gd name="T26" fmla="*/ 2147483647 w 1361"/>
              <a:gd name="T27" fmla="*/ 2147483647 h 1317"/>
              <a:gd name="T28" fmla="*/ 2147483647 w 1361"/>
              <a:gd name="T29" fmla="*/ 2147483647 h 1317"/>
              <a:gd name="T30" fmla="*/ 2147483647 w 1361"/>
              <a:gd name="T31" fmla="*/ 2147483647 h 1317"/>
              <a:gd name="T32" fmla="*/ 2147483647 w 1361"/>
              <a:gd name="T33" fmla="*/ 2147483647 h 1317"/>
              <a:gd name="T34" fmla="*/ 2147483647 w 1361"/>
              <a:gd name="T35" fmla="*/ 2147483647 h 1317"/>
              <a:gd name="T36" fmla="*/ 2147483647 w 1361"/>
              <a:gd name="T37" fmla="*/ 2147483647 h 1317"/>
              <a:gd name="T38" fmla="*/ 2147483647 w 1361"/>
              <a:gd name="T39" fmla="*/ 2147483647 h 1317"/>
              <a:gd name="T40" fmla="*/ 2147483647 w 1361"/>
              <a:gd name="T41" fmla="*/ 2147483647 h 1317"/>
              <a:gd name="T42" fmla="*/ 2147483647 w 1361"/>
              <a:gd name="T43" fmla="*/ 2147483647 h 1317"/>
              <a:gd name="T44" fmla="*/ 2147483647 w 1361"/>
              <a:gd name="T45" fmla="*/ 2147483647 h 1317"/>
              <a:gd name="T46" fmla="*/ 2147483647 w 1361"/>
              <a:gd name="T47" fmla="*/ 2147483647 h 1317"/>
              <a:gd name="T48" fmla="*/ 2147483647 w 1361"/>
              <a:gd name="T49" fmla="*/ 2147483647 h 1317"/>
              <a:gd name="T50" fmla="*/ 2147483647 w 1361"/>
              <a:gd name="T51" fmla="*/ 2147483647 h 1317"/>
              <a:gd name="T52" fmla="*/ 2147483647 w 1361"/>
              <a:gd name="T53" fmla="*/ 2147483647 h 1317"/>
              <a:gd name="T54" fmla="*/ 2147483647 w 1361"/>
              <a:gd name="T55" fmla="*/ 2147483647 h 1317"/>
              <a:gd name="T56" fmla="*/ 2147483647 w 1361"/>
              <a:gd name="T57" fmla="*/ 2147483647 h 1317"/>
              <a:gd name="T58" fmla="*/ 2147483647 w 1361"/>
              <a:gd name="T59" fmla="*/ 2147483647 h 1317"/>
              <a:gd name="T60" fmla="*/ 2147483647 w 1361"/>
              <a:gd name="T61" fmla="*/ 2147483647 h 1317"/>
              <a:gd name="T62" fmla="*/ 2147483647 w 1361"/>
              <a:gd name="T63" fmla="*/ 2147483647 h 1317"/>
              <a:gd name="T64" fmla="*/ 2147483647 w 1361"/>
              <a:gd name="T65" fmla="*/ 2147483647 h 1317"/>
              <a:gd name="T66" fmla="*/ 2147483647 w 1361"/>
              <a:gd name="T67" fmla="*/ 2147483647 h 1317"/>
              <a:gd name="T68" fmla="*/ 2147483647 w 1361"/>
              <a:gd name="T69" fmla="*/ 2147483647 h 1317"/>
              <a:gd name="T70" fmla="*/ 2147483647 w 1361"/>
              <a:gd name="T71" fmla="*/ 2147483647 h 1317"/>
              <a:gd name="T72" fmla="*/ 2147483647 w 1361"/>
              <a:gd name="T73" fmla="*/ 2147483647 h 1317"/>
              <a:gd name="T74" fmla="*/ 2147483647 w 1361"/>
              <a:gd name="T75" fmla="*/ 2147483647 h 1317"/>
              <a:gd name="T76" fmla="*/ 2147483647 w 1361"/>
              <a:gd name="T77" fmla="*/ 2147483647 h 1317"/>
              <a:gd name="T78" fmla="*/ 2147483647 w 1361"/>
              <a:gd name="T79" fmla="*/ 2147483647 h 1317"/>
              <a:gd name="T80" fmla="*/ 2147483647 w 1361"/>
              <a:gd name="T81" fmla="*/ 2147483647 h 1317"/>
              <a:gd name="T82" fmla="*/ 2147483647 w 1361"/>
              <a:gd name="T83" fmla="*/ 2147483647 h 1317"/>
              <a:gd name="T84" fmla="*/ 2147483647 w 1361"/>
              <a:gd name="T85" fmla="*/ 2147483647 h 1317"/>
              <a:gd name="T86" fmla="*/ 2147483647 w 1361"/>
              <a:gd name="T87" fmla="*/ 0 h 13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61"/>
              <a:gd name="T133" fmla="*/ 0 h 1317"/>
              <a:gd name="T134" fmla="*/ 1361 w 1361"/>
              <a:gd name="T135" fmla="*/ 1317 h 13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61" h="1317">
                <a:moveTo>
                  <a:pt x="1361" y="0"/>
                </a:moveTo>
                <a:lnTo>
                  <a:pt x="625" y="1317"/>
                </a:lnTo>
                <a:lnTo>
                  <a:pt x="624" y="1307"/>
                </a:lnTo>
                <a:lnTo>
                  <a:pt x="622" y="1296"/>
                </a:lnTo>
                <a:lnTo>
                  <a:pt x="621" y="1285"/>
                </a:lnTo>
                <a:lnTo>
                  <a:pt x="619" y="1275"/>
                </a:lnTo>
                <a:lnTo>
                  <a:pt x="618" y="1265"/>
                </a:lnTo>
                <a:lnTo>
                  <a:pt x="616" y="1254"/>
                </a:lnTo>
                <a:lnTo>
                  <a:pt x="614" y="1244"/>
                </a:lnTo>
                <a:lnTo>
                  <a:pt x="613" y="1233"/>
                </a:lnTo>
                <a:lnTo>
                  <a:pt x="611" y="1223"/>
                </a:lnTo>
                <a:lnTo>
                  <a:pt x="609" y="1213"/>
                </a:lnTo>
                <a:lnTo>
                  <a:pt x="607" y="1203"/>
                </a:lnTo>
                <a:lnTo>
                  <a:pt x="605" y="1193"/>
                </a:lnTo>
                <a:lnTo>
                  <a:pt x="603" y="1184"/>
                </a:lnTo>
                <a:lnTo>
                  <a:pt x="601" y="1173"/>
                </a:lnTo>
                <a:lnTo>
                  <a:pt x="599" y="1163"/>
                </a:lnTo>
                <a:lnTo>
                  <a:pt x="597" y="1153"/>
                </a:lnTo>
                <a:lnTo>
                  <a:pt x="594" y="1143"/>
                </a:lnTo>
                <a:lnTo>
                  <a:pt x="592" y="1134"/>
                </a:lnTo>
                <a:lnTo>
                  <a:pt x="590" y="1124"/>
                </a:lnTo>
                <a:lnTo>
                  <a:pt x="587" y="1114"/>
                </a:lnTo>
                <a:lnTo>
                  <a:pt x="585" y="1104"/>
                </a:lnTo>
                <a:lnTo>
                  <a:pt x="582" y="1094"/>
                </a:lnTo>
                <a:lnTo>
                  <a:pt x="580" y="1085"/>
                </a:lnTo>
                <a:lnTo>
                  <a:pt x="577" y="1075"/>
                </a:lnTo>
                <a:lnTo>
                  <a:pt x="574" y="1066"/>
                </a:lnTo>
                <a:lnTo>
                  <a:pt x="572" y="1057"/>
                </a:lnTo>
                <a:lnTo>
                  <a:pt x="568" y="1047"/>
                </a:lnTo>
                <a:lnTo>
                  <a:pt x="565" y="1038"/>
                </a:lnTo>
                <a:lnTo>
                  <a:pt x="562" y="1029"/>
                </a:lnTo>
                <a:lnTo>
                  <a:pt x="559" y="1019"/>
                </a:lnTo>
                <a:lnTo>
                  <a:pt x="556" y="1009"/>
                </a:lnTo>
                <a:lnTo>
                  <a:pt x="553" y="1000"/>
                </a:lnTo>
                <a:lnTo>
                  <a:pt x="550" y="991"/>
                </a:lnTo>
                <a:lnTo>
                  <a:pt x="547" y="982"/>
                </a:lnTo>
                <a:lnTo>
                  <a:pt x="543" y="973"/>
                </a:lnTo>
                <a:lnTo>
                  <a:pt x="540" y="964"/>
                </a:lnTo>
                <a:lnTo>
                  <a:pt x="537" y="955"/>
                </a:lnTo>
                <a:lnTo>
                  <a:pt x="533" y="946"/>
                </a:lnTo>
                <a:lnTo>
                  <a:pt x="530" y="937"/>
                </a:lnTo>
                <a:lnTo>
                  <a:pt x="527" y="928"/>
                </a:lnTo>
                <a:lnTo>
                  <a:pt x="523" y="919"/>
                </a:lnTo>
                <a:lnTo>
                  <a:pt x="519" y="910"/>
                </a:lnTo>
                <a:lnTo>
                  <a:pt x="516" y="902"/>
                </a:lnTo>
                <a:lnTo>
                  <a:pt x="512" y="893"/>
                </a:lnTo>
                <a:lnTo>
                  <a:pt x="508" y="884"/>
                </a:lnTo>
                <a:lnTo>
                  <a:pt x="504" y="876"/>
                </a:lnTo>
                <a:lnTo>
                  <a:pt x="501" y="867"/>
                </a:lnTo>
                <a:lnTo>
                  <a:pt x="497" y="859"/>
                </a:lnTo>
                <a:lnTo>
                  <a:pt x="493" y="850"/>
                </a:lnTo>
                <a:lnTo>
                  <a:pt x="489" y="842"/>
                </a:lnTo>
                <a:lnTo>
                  <a:pt x="483" y="833"/>
                </a:lnTo>
                <a:lnTo>
                  <a:pt x="479" y="825"/>
                </a:lnTo>
                <a:lnTo>
                  <a:pt x="475" y="816"/>
                </a:lnTo>
                <a:lnTo>
                  <a:pt x="471" y="808"/>
                </a:lnTo>
                <a:lnTo>
                  <a:pt x="467" y="800"/>
                </a:lnTo>
                <a:lnTo>
                  <a:pt x="462" y="791"/>
                </a:lnTo>
                <a:lnTo>
                  <a:pt x="458" y="783"/>
                </a:lnTo>
                <a:lnTo>
                  <a:pt x="453" y="775"/>
                </a:lnTo>
                <a:lnTo>
                  <a:pt x="449" y="767"/>
                </a:lnTo>
                <a:lnTo>
                  <a:pt x="444" y="760"/>
                </a:lnTo>
                <a:lnTo>
                  <a:pt x="440" y="752"/>
                </a:lnTo>
                <a:lnTo>
                  <a:pt x="435" y="744"/>
                </a:lnTo>
                <a:lnTo>
                  <a:pt x="430" y="736"/>
                </a:lnTo>
                <a:lnTo>
                  <a:pt x="425" y="728"/>
                </a:lnTo>
                <a:lnTo>
                  <a:pt x="420" y="720"/>
                </a:lnTo>
                <a:lnTo>
                  <a:pt x="416" y="712"/>
                </a:lnTo>
                <a:lnTo>
                  <a:pt x="411" y="704"/>
                </a:lnTo>
                <a:lnTo>
                  <a:pt x="406" y="696"/>
                </a:lnTo>
                <a:lnTo>
                  <a:pt x="399" y="689"/>
                </a:lnTo>
                <a:lnTo>
                  <a:pt x="394" y="682"/>
                </a:lnTo>
                <a:lnTo>
                  <a:pt x="389" y="674"/>
                </a:lnTo>
                <a:lnTo>
                  <a:pt x="384" y="667"/>
                </a:lnTo>
                <a:lnTo>
                  <a:pt x="379" y="659"/>
                </a:lnTo>
                <a:lnTo>
                  <a:pt x="373" y="651"/>
                </a:lnTo>
                <a:lnTo>
                  <a:pt x="368" y="644"/>
                </a:lnTo>
                <a:lnTo>
                  <a:pt x="362" y="636"/>
                </a:lnTo>
                <a:lnTo>
                  <a:pt x="357" y="629"/>
                </a:lnTo>
                <a:lnTo>
                  <a:pt x="351" y="622"/>
                </a:lnTo>
                <a:lnTo>
                  <a:pt x="346" y="615"/>
                </a:lnTo>
                <a:lnTo>
                  <a:pt x="340" y="608"/>
                </a:lnTo>
                <a:lnTo>
                  <a:pt x="334" y="600"/>
                </a:lnTo>
                <a:lnTo>
                  <a:pt x="329" y="593"/>
                </a:lnTo>
                <a:lnTo>
                  <a:pt x="323" y="587"/>
                </a:lnTo>
                <a:lnTo>
                  <a:pt x="316" y="580"/>
                </a:lnTo>
                <a:lnTo>
                  <a:pt x="310" y="572"/>
                </a:lnTo>
                <a:lnTo>
                  <a:pt x="304" y="565"/>
                </a:lnTo>
                <a:lnTo>
                  <a:pt x="298" y="558"/>
                </a:lnTo>
                <a:lnTo>
                  <a:pt x="292" y="551"/>
                </a:lnTo>
                <a:lnTo>
                  <a:pt x="286" y="545"/>
                </a:lnTo>
                <a:lnTo>
                  <a:pt x="279" y="538"/>
                </a:lnTo>
                <a:lnTo>
                  <a:pt x="273" y="531"/>
                </a:lnTo>
                <a:lnTo>
                  <a:pt x="267" y="524"/>
                </a:lnTo>
                <a:lnTo>
                  <a:pt x="261" y="519"/>
                </a:lnTo>
                <a:lnTo>
                  <a:pt x="254" y="512"/>
                </a:lnTo>
                <a:lnTo>
                  <a:pt x="248" y="505"/>
                </a:lnTo>
                <a:lnTo>
                  <a:pt x="241" y="498"/>
                </a:lnTo>
                <a:lnTo>
                  <a:pt x="233" y="492"/>
                </a:lnTo>
                <a:lnTo>
                  <a:pt x="227" y="486"/>
                </a:lnTo>
                <a:lnTo>
                  <a:pt x="220" y="479"/>
                </a:lnTo>
                <a:lnTo>
                  <a:pt x="213" y="473"/>
                </a:lnTo>
                <a:lnTo>
                  <a:pt x="207" y="467"/>
                </a:lnTo>
                <a:lnTo>
                  <a:pt x="200" y="460"/>
                </a:lnTo>
                <a:lnTo>
                  <a:pt x="193" y="454"/>
                </a:lnTo>
                <a:lnTo>
                  <a:pt x="186" y="449"/>
                </a:lnTo>
                <a:lnTo>
                  <a:pt x="179" y="442"/>
                </a:lnTo>
                <a:lnTo>
                  <a:pt x="172" y="436"/>
                </a:lnTo>
                <a:lnTo>
                  <a:pt x="165" y="429"/>
                </a:lnTo>
                <a:lnTo>
                  <a:pt x="157" y="424"/>
                </a:lnTo>
                <a:lnTo>
                  <a:pt x="149" y="418"/>
                </a:lnTo>
                <a:lnTo>
                  <a:pt x="142" y="412"/>
                </a:lnTo>
                <a:lnTo>
                  <a:pt x="135" y="406"/>
                </a:lnTo>
                <a:lnTo>
                  <a:pt x="127" y="400"/>
                </a:lnTo>
                <a:lnTo>
                  <a:pt x="120" y="394"/>
                </a:lnTo>
                <a:lnTo>
                  <a:pt x="112" y="389"/>
                </a:lnTo>
                <a:lnTo>
                  <a:pt x="105" y="383"/>
                </a:lnTo>
                <a:lnTo>
                  <a:pt x="97" y="377"/>
                </a:lnTo>
                <a:lnTo>
                  <a:pt x="89" y="372"/>
                </a:lnTo>
                <a:lnTo>
                  <a:pt x="82" y="366"/>
                </a:lnTo>
                <a:lnTo>
                  <a:pt x="74" y="360"/>
                </a:lnTo>
                <a:lnTo>
                  <a:pt x="65" y="356"/>
                </a:lnTo>
                <a:lnTo>
                  <a:pt x="57" y="350"/>
                </a:lnTo>
                <a:lnTo>
                  <a:pt x="49" y="344"/>
                </a:lnTo>
                <a:lnTo>
                  <a:pt x="41" y="339"/>
                </a:lnTo>
                <a:lnTo>
                  <a:pt x="33" y="334"/>
                </a:lnTo>
                <a:lnTo>
                  <a:pt x="25" y="329"/>
                </a:lnTo>
                <a:lnTo>
                  <a:pt x="17" y="323"/>
                </a:lnTo>
                <a:lnTo>
                  <a:pt x="9" y="318"/>
                </a:lnTo>
                <a:lnTo>
                  <a:pt x="0" y="313"/>
                </a:lnTo>
                <a:lnTo>
                  <a:pt x="1361" y="0"/>
                </a:lnTo>
                <a:close/>
              </a:path>
            </a:pathLst>
          </a:custGeom>
          <a:solidFill>
            <a:srgbClr val="1F1A17"/>
          </a:solidFill>
          <a:ln w="9525">
            <a:noFill/>
            <a:round/>
            <a:headEnd/>
            <a:tailEnd/>
          </a:ln>
        </p:spPr>
        <p:txBody>
          <a:bodyPr/>
          <a:lstStyle/>
          <a:p>
            <a:endParaRPr lang="en-US">
              <a:solidFill>
                <a:prstClr val="black"/>
              </a:solidFill>
            </a:endParaRPr>
          </a:p>
        </p:txBody>
      </p:sp>
      <p:sp>
        <p:nvSpPr>
          <p:cNvPr id="3546127" name="Freeform 15"/>
          <p:cNvSpPr>
            <a:spLocks/>
          </p:cNvSpPr>
          <p:nvPr/>
        </p:nvSpPr>
        <p:spPr bwMode="auto">
          <a:xfrm>
            <a:off x="5394325" y="4384675"/>
            <a:ext cx="1257300" cy="901700"/>
          </a:xfrm>
          <a:custGeom>
            <a:avLst/>
            <a:gdLst>
              <a:gd name="T0" fmla="*/ 2147483647 w 4749"/>
              <a:gd name="T1" fmla="*/ 2147483647 h 3780"/>
              <a:gd name="T2" fmla="*/ 2147483647 w 4749"/>
              <a:gd name="T3" fmla="*/ 2147483647 h 3780"/>
              <a:gd name="T4" fmla="*/ 2147483647 w 4749"/>
              <a:gd name="T5" fmla="*/ 2147483647 h 3780"/>
              <a:gd name="T6" fmla="*/ 2147483647 w 4749"/>
              <a:gd name="T7" fmla="*/ 0 h 3780"/>
              <a:gd name="T8" fmla="*/ 0 w 4749"/>
              <a:gd name="T9" fmla="*/ 2147483647 h 3780"/>
              <a:gd name="T10" fmla="*/ 2147483647 w 4749"/>
              <a:gd name="T11" fmla="*/ 2147483647 h 3780"/>
              <a:gd name="T12" fmla="*/ 0 60000 65536"/>
              <a:gd name="T13" fmla="*/ 0 60000 65536"/>
              <a:gd name="T14" fmla="*/ 0 60000 65536"/>
              <a:gd name="T15" fmla="*/ 0 60000 65536"/>
              <a:gd name="T16" fmla="*/ 0 60000 65536"/>
              <a:gd name="T17" fmla="*/ 0 60000 65536"/>
              <a:gd name="T18" fmla="*/ 0 w 4749"/>
              <a:gd name="T19" fmla="*/ 0 h 3780"/>
              <a:gd name="T20" fmla="*/ 4749 w 4749"/>
              <a:gd name="T21" fmla="*/ 3780 h 3780"/>
            </a:gdLst>
            <a:ahLst/>
            <a:cxnLst>
              <a:cxn ang="T12">
                <a:pos x="T0" y="T1"/>
              </a:cxn>
              <a:cxn ang="T13">
                <a:pos x="T2" y="T3"/>
              </a:cxn>
              <a:cxn ang="T14">
                <a:pos x="T4" y="T5"/>
              </a:cxn>
              <a:cxn ang="T15">
                <a:pos x="T6" y="T7"/>
              </a:cxn>
              <a:cxn ang="T16">
                <a:pos x="T8" y="T9"/>
              </a:cxn>
              <a:cxn ang="T17">
                <a:pos x="T10" y="T11"/>
              </a:cxn>
            </a:cxnLst>
            <a:rect l="T18" t="T19" r="T20" b="T21"/>
            <a:pathLst>
              <a:path w="4749" h="3780">
                <a:moveTo>
                  <a:pt x="53" y="3696"/>
                </a:moveTo>
                <a:lnTo>
                  <a:pt x="105" y="3780"/>
                </a:lnTo>
                <a:lnTo>
                  <a:pt x="4749" y="168"/>
                </a:lnTo>
                <a:lnTo>
                  <a:pt x="4645" y="0"/>
                </a:lnTo>
                <a:lnTo>
                  <a:pt x="0" y="3612"/>
                </a:lnTo>
                <a:lnTo>
                  <a:pt x="53" y="3696"/>
                </a:lnTo>
                <a:close/>
              </a:path>
            </a:pathLst>
          </a:custGeom>
          <a:solidFill>
            <a:srgbClr val="1F1A17"/>
          </a:solidFill>
          <a:ln w="9525">
            <a:noFill/>
            <a:round/>
            <a:headEnd/>
            <a:tailEnd/>
          </a:ln>
        </p:spPr>
        <p:txBody>
          <a:bodyPr/>
          <a:lstStyle/>
          <a:p>
            <a:endParaRPr lang="en-US">
              <a:solidFill>
                <a:prstClr val="black"/>
              </a:solidFill>
            </a:endParaRPr>
          </a:p>
        </p:txBody>
      </p:sp>
      <p:sp useBgFill="1">
        <p:nvSpPr>
          <p:cNvPr id="3546128" name="Rectangle 16"/>
          <p:cNvSpPr>
            <a:spLocks noChangeArrowheads="1"/>
          </p:cNvSpPr>
          <p:nvPr/>
        </p:nvSpPr>
        <p:spPr bwMode="auto">
          <a:xfrm>
            <a:off x="3287713" y="3429001"/>
            <a:ext cx="3816350" cy="3313113"/>
          </a:xfrm>
          <a:prstGeom prst="rect">
            <a:avLst/>
          </a:prstGeom>
          <a:ln w="9525">
            <a:noFill/>
            <a:miter lim="800000"/>
            <a:headEnd/>
            <a:tailEnd/>
          </a:ln>
        </p:spPr>
        <p:txBody>
          <a:bodyPr wrap="none" anchor="ctr"/>
          <a:lstStyle/>
          <a:p>
            <a:pPr eaLnBrk="0" hangingPunct="0"/>
            <a:endParaRPr lang="de-CH">
              <a:solidFill>
                <a:prstClr val="black"/>
              </a:solidFill>
            </a:endParaRPr>
          </a:p>
        </p:txBody>
      </p:sp>
      <p:sp>
        <p:nvSpPr>
          <p:cNvPr id="53255" name="Rectangle 17"/>
          <p:cNvSpPr>
            <a:spLocks noGrp="1" noRot="1" noChangeArrowheads="1"/>
          </p:cNvSpPr>
          <p:nvPr>
            <p:ph type="title"/>
          </p:nvPr>
        </p:nvSpPr>
        <p:spPr/>
        <p:txBody>
          <a:bodyPr/>
          <a:lstStyle/>
          <a:p>
            <a:pPr eaLnBrk="1" hangingPunct="1"/>
            <a:r>
              <a:rPr lang="en-US"/>
              <a:t>Orientation Normalization</a:t>
            </a:r>
          </a:p>
        </p:txBody>
      </p:sp>
      <p:sp>
        <p:nvSpPr>
          <p:cNvPr id="3546130" name="Rectangle 18"/>
          <p:cNvSpPr>
            <a:spLocks noGrp="1" noRot="1" noChangeArrowheads="1"/>
          </p:cNvSpPr>
          <p:nvPr>
            <p:ph type="body" idx="1"/>
          </p:nvPr>
        </p:nvSpPr>
        <p:spPr/>
        <p:txBody>
          <a:bodyPr/>
          <a:lstStyle/>
          <a:p>
            <a:pPr eaLnBrk="1" hangingPunct="1"/>
            <a:r>
              <a:rPr lang="en-US"/>
              <a:t>Compute orientation histogram</a:t>
            </a:r>
          </a:p>
          <a:p>
            <a:pPr eaLnBrk="1" hangingPunct="1"/>
            <a:r>
              <a:rPr lang="en-US"/>
              <a:t>Select dominant orientation</a:t>
            </a:r>
          </a:p>
          <a:p>
            <a:pPr eaLnBrk="1" hangingPunct="1"/>
            <a:r>
              <a:rPr lang="en-US"/>
              <a:t>Normalize: rotate to fixed orientation </a:t>
            </a:r>
          </a:p>
        </p:txBody>
      </p:sp>
      <p:grpSp>
        <p:nvGrpSpPr>
          <p:cNvPr id="3" name="Group 19"/>
          <p:cNvGrpSpPr>
            <a:grpSpLocks/>
          </p:cNvGrpSpPr>
          <p:nvPr/>
        </p:nvGrpSpPr>
        <p:grpSpPr bwMode="auto">
          <a:xfrm>
            <a:off x="7608888" y="4652963"/>
            <a:ext cx="2609849" cy="1693862"/>
            <a:chOff x="3787" y="2931"/>
            <a:chExt cx="1644" cy="1067"/>
          </a:xfrm>
        </p:grpSpPr>
        <p:sp>
          <p:nvSpPr>
            <p:cNvPr id="53277" name="Freeform 20"/>
            <p:cNvSpPr>
              <a:spLocks/>
            </p:cNvSpPr>
            <p:nvPr/>
          </p:nvSpPr>
          <p:spPr bwMode="auto">
            <a:xfrm>
              <a:off x="3860" y="2931"/>
              <a:ext cx="1446" cy="15"/>
            </a:xfrm>
            <a:custGeom>
              <a:avLst/>
              <a:gdLst>
                <a:gd name="T0" fmla="*/ 1 w 8674"/>
                <a:gd name="T1" fmla="*/ 0 h 103"/>
                <a:gd name="T2" fmla="*/ 1 w 8674"/>
                <a:gd name="T3" fmla="*/ 0 h 103"/>
                <a:gd name="T4" fmla="*/ 0 w 8674"/>
                <a:gd name="T5" fmla="*/ 0 h 103"/>
                <a:gd name="T6" fmla="*/ 0 w 8674"/>
                <a:gd name="T7" fmla="*/ 0 h 103"/>
                <a:gd name="T8" fmla="*/ 1 w 8674"/>
                <a:gd name="T9" fmla="*/ 0 h 103"/>
                <a:gd name="T10" fmla="*/ 1 w 8674"/>
                <a:gd name="T11" fmla="*/ 0 h 103"/>
                <a:gd name="T12" fmla="*/ 1 w 8674"/>
                <a:gd name="T13" fmla="*/ 0 h 103"/>
                <a:gd name="T14" fmla="*/ 1 w 8674"/>
                <a:gd name="T15" fmla="*/ 0 h 103"/>
                <a:gd name="T16" fmla="*/ 1 w 8674"/>
                <a:gd name="T17" fmla="*/ 0 h 103"/>
                <a:gd name="T18" fmla="*/ 1 w 8674"/>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74"/>
                <a:gd name="T31" fmla="*/ 0 h 103"/>
                <a:gd name="T32" fmla="*/ 8674 w 8674"/>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74" h="103">
                  <a:moveTo>
                    <a:pt x="8674" y="52"/>
                  </a:moveTo>
                  <a:lnTo>
                    <a:pt x="8629" y="0"/>
                  </a:lnTo>
                  <a:lnTo>
                    <a:pt x="0" y="0"/>
                  </a:lnTo>
                  <a:lnTo>
                    <a:pt x="0" y="103"/>
                  </a:lnTo>
                  <a:lnTo>
                    <a:pt x="8629" y="103"/>
                  </a:lnTo>
                  <a:lnTo>
                    <a:pt x="8582" y="52"/>
                  </a:lnTo>
                  <a:lnTo>
                    <a:pt x="8674" y="52"/>
                  </a:lnTo>
                  <a:lnTo>
                    <a:pt x="8674" y="0"/>
                  </a:lnTo>
                  <a:lnTo>
                    <a:pt x="8629" y="0"/>
                  </a:lnTo>
                  <a:lnTo>
                    <a:pt x="8674" y="52"/>
                  </a:lnTo>
                  <a:close/>
                </a:path>
              </a:pathLst>
            </a:custGeom>
            <a:solidFill>
              <a:srgbClr val="1F1A17"/>
            </a:solidFill>
            <a:ln w="9525">
              <a:noFill/>
              <a:round/>
              <a:headEnd/>
              <a:tailEnd/>
            </a:ln>
          </p:spPr>
          <p:txBody>
            <a:bodyPr/>
            <a:lstStyle/>
            <a:p>
              <a:endParaRPr lang="en-US">
                <a:solidFill>
                  <a:prstClr val="black"/>
                </a:solidFill>
              </a:endParaRPr>
            </a:p>
          </p:txBody>
        </p:sp>
        <p:sp>
          <p:nvSpPr>
            <p:cNvPr id="53278" name="Freeform 21"/>
            <p:cNvSpPr>
              <a:spLocks/>
            </p:cNvSpPr>
            <p:nvPr/>
          </p:nvSpPr>
          <p:spPr bwMode="auto">
            <a:xfrm>
              <a:off x="5291" y="2939"/>
              <a:ext cx="15" cy="794"/>
            </a:xfrm>
            <a:custGeom>
              <a:avLst/>
              <a:gdLst>
                <a:gd name="T0" fmla="*/ 0 w 92"/>
                <a:gd name="T1" fmla="*/ 0 h 5560"/>
                <a:gd name="T2" fmla="*/ 0 w 92"/>
                <a:gd name="T3" fmla="*/ 0 h 5560"/>
                <a:gd name="T4" fmla="*/ 0 w 92"/>
                <a:gd name="T5" fmla="*/ 0 h 5560"/>
                <a:gd name="T6" fmla="*/ 0 w 92"/>
                <a:gd name="T7" fmla="*/ 0 h 5560"/>
                <a:gd name="T8" fmla="*/ 0 w 92"/>
                <a:gd name="T9" fmla="*/ 0 h 5560"/>
                <a:gd name="T10" fmla="*/ 0 w 92"/>
                <a:gd name="T11" fmla="*/ 0 h 5560"/>
                <a:gd name="T12" fmla="*/ 0 w 92"/>
                <a:gd name="T13" fmla="*/ 0 h 5560"/>
                <a:gd name="T14" fmla="*/ 0 w 92"/>
                <a:gd name="T15" fmla="*/ 0 h 5560"/>
                <a:gd name="T16" fmla="*/ 0 w 92"/>
                <a:gd name="T17" fmla="*/ 0 h 5560"/>
                <a:gd name="T18" fmla="*/ 0 w 92"/>
                <a:gd name="T19" fmla="*/ 0 h 55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
                <a:gd name="T31" fmla="*/ 0 h 5560"/>
                <a:gd name="T32" fmla="*/ 92 w 92"/>
                <a:gd name="T33" fmla="*/ 5560 h 55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 h="5560">
                  <a:moveTo>
                    <a:pt x="47" y="5560"/>
                  </a:moveTo>
                  <a:lnTo>
                    <a:pt x="92" y="5509"/>
                  </a:lnTo>
                  <a:lnTo>
                    <a:pt x="92" y="0"/>
                  </a:lnTo>
                  <a:lnTo>
                    <a:pt x="0" y="0"/>
                  </a:lnTo>
                  <a:lnTo>
                    <a:pt x="0" y="5509"/>
                  </a:lnTo>
                  <a:lnTo>
                    <a:pt x="47" y="5458"/>
                  </a:lnTo>
                  <a:lnTo>
                    <a:pt x="47" y="5560"/>
                  </a:lnTo>
                  <a:lnTo>
                    <a:pt x="92" y="5560"/>
                  </a:lnTo>
                  <a:lnTo>
                    <a:pt x="92" y="5509"/>
                  </a:lnTo>
                  <a:lnTo>
                    <a:pt x="47" y="5560"/>
                  </a:lnTo>
                  <a:close/>
                </a:path>
              </a:pathLst>
            </a:custGeom>
            <a:solidFill>
              <a:srgbClr val="1F1A17"/>
            </a:solidFill>
            <a:ln w="9525">
              <a:noFill/>
              <a:round/>
              <a:headEnd/>
              <a:tailEnd/>
            </a:ln>
          </p:spPr>
          <p:txBody>
            <a:bodyPr/>
            <a:lstStyle/>
            <a:p>
              <a:endParaRPr lang="en-US">
                <a:solidFill>
                  <a:prstClr val="black"/>
                </a:solidFill>
              </a:endParaRPr>
            </a:p>
          </p:txBody>
        </p:sp>
        <p:sp>
          <p:nvSpPr>
            <p:cNvPr id="53279" name="Freeform 22"/>
            <p:cNvSpPr>
              <a:spLocks/>
            </p:cNvSpPr>
            <p:nvPr/>
          </p:nvSpPr>
          <p:spPr bwMode="auto">
            <a:xfrm>
              <a:off x="3853" y="3718"/>
              <a:ext cx="1445" cy="15"/>
            </a:xfrm>
            <a:custGeom>
              <a:avLst/>
              <a:gdLst>
                <a:gd name="T0" fmla="*/ 0 w 8674"/>
                <a:gd name="T1" fmla="*/ 0 h 102"/>
                <a:gd name="T2" fmla="*/ 0 w 8674"/>
                <a:gd name="T3" fmla="*/ 0 h 102"/>
                <a:gd name="T4" fmla="*/ 1 w 8674"/>
                <a:gd name="T5" fmla="*/ 0 h 102"/>
                <a:gd name="T6" fmla="*/ 1 w 8674"/>
                <a:gd name="T7" fmla="*/ 0 h 102"/>
                <a:gd name="T8" fmla="*/ 0 w 8674"/>
                <a:gd name="T9" fmla="*/ 0 h 102"/>
                <a:gd name="T10" fmla="*/ 0 w 8674"/>
                <a:gd name="T11" fmla="*/ 0 h 102"/>
                <a:gd name="T12" fmla="*/ 0 w 8674"/>
                <a:gd name="T13" fmla="*/ 0 h 102"/>
                <a:gd name="T14" fmla="*/ 0 w 8674"/>
                <a:gd name="T15" fmla="*/ 0 h 102"/>
                <a:gd name="T16" fmla="*/ 0 w 8674"/>
                <a:gd name="T17" fmla="*/ 0 h 102"/>
                <a:gd name="T18" fmla="*/ 0 w 8674"/>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74"/>
                <a:gd name="T31" fmla="*/ 0 h 102"/>
                <a:gd name="T32" fmla="*/ 8674 w 8674"/>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74" h="102">
                  <a:moveTo>
                    <a:pt x="0" y="51"/>
                  </a:moveTo>
                  <a:lnTo>
                    <a:pt x="45" y="102"/>
                  </a:lnTo>
                  <a:lnTo>
                    <a:pt x="8674" y="102"/>
                  </a:lnTo>
                  <a:lnTo>
                    <a:pt x="8674" y="0"/>
                  </a:lnTo>
                  <a:lnTo>
                    <a:pt x="45" y="0"/>
                  </a:lnTo>
                  <a:lnTo>
                    <a:pt x="91" y="51"/>
                  </a:lnTo>
                  <a:lnTo>
                    <a:pt x="0" y="51"/>
                  </a:lnTo>
                  <a:lnTo>
                    <a:pt x="0" y="102"/>
                  </a:lnTo>
                  <a:lnTo>
                    <a:pt x="45" y="102"/>
                  </a:lnTo>
                  <a:lnTo>
                    <a:pt x="0" y="51"/>
                  </a:lnTo>
                  <a:close/>
                </a:path>
              </a:pathLst>
            </a:custGeom>
            <a:solidFill>
              <a:srgbClr val="1F1A17"/>
            </a:solidFill>
            <a:ln w="9525">
              <a:noFill/>
              <a:round/>
              <a:headEnd/>
              <a:tailEnd/>
            </a:ln>
          </p:spPr>
          <p:txBody>
            <a:bodyPr/>
            <a:lstStyle/>
            <a:p>
              <a:endParaRPr lang="en-US">
                <a:solidFill>
                  <a:prstClr val="black"/>
                </a:solidFill>
              </a:endParaRPr>
            </a:p>
          </p:txBody>
        </p:sp>
        <p:sp>
          <p:nvSpPr>
            <p:cNvPr id="53280" name="Freeform 23"/>
            <p:cNvSpPr>
              <a:spLocks/>
            </p:cNvSpPr>
            <p:nvPr/>
          </p:nvSpPr>
          <p:spPr bwMode="auto">
            <a:xfrm>
              <a:off x="3853" y="2931"/>
              <a:ext cx="15" cy="795"/>
            </a:xfrm>
            <a:custGeom>
              <a:avLst/>
              <a:gdLst>
                <a:gd name="T0" fmla="*/ 0 w 91"/>
                <a:gd name="T1" fmla="*/ 0 h 5561"/>
                <a:gd name="T2" fmla="*/ 0 w 91"/>
                <a:gd name="T3" fmla="*/ 0 h 5561"/>
                <a:gd name="T4" fmla="*/ 0 w 91"/>
                <a:gd name="T5" fmla="*/ 0 h 5561"/>
                <a:gd name="T6" fmla="*/ 0 w 91"/>
                <a:gd name="T7" fmla="*/ 0 h 5561"/>
                <a:gd name="T8" fmla="*/ 0 w 91"/>
                <a:gd name="T9" fmla="*/ 0 h 5561"/>
                <a:gd name="T10" fmla="*/ 0 w 91"/>
                <a:gd name="T11" fmla="*/ 0 h 5561"/>
                <a:gd name="T12" fmla="*/ 0 w 91"/>
                <a:gd name="T13" fmla="*/ 0 h 5561"/>
                <a:gd name="T14" fmla="*/ 0 w 91"/>
                <a:gd name="T15" fmla="*/ 0 h 5561"/>
                <a:gd name="T16" fmla="*/ 0 w 91"/>
                <a:gd name="T17" fmla="*/ 0 h 5561"/>
                <a:gd name="T18" fmla="*/ 0 w 91"/>
                <a:gd name="T19" fmla="*/ 0 h 55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1"/>
                <a:gd name="T31" fmla="*/ 0 h 5561"/>
                <a:gd name="T32" fmla="*/ 91 w 91"/>
                <a:gd name="T33" fmla="*/ 5561 h 55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1" h="5561">
                  <a:moveTo>
                    <a:pt x="45" y="0"/>
                  </a:moveTo>
                  <a:lnTo>
                    <a:pt x="0" y="52"/>
                  </a:lnTo>
                  <a:lnTo>
                    <a:pt x="0" y="5561"/>
                  </a:lnTo>
                  <a:lnTo>
                    <a:pt x="91" y="5561"/>
                  </a:lnTo>
                  <a:lnTo>
                    <a:pt x="91" y="52"/>
                  </a:lnTo>
                  <a:lnTo>
                    <a:pt x="45" y="103"/>
                  </a:lnTo>
                  <a:lnTo>
                    <a:pt x="45" y="0"/>
                  </a:lnTo>
                  <a:lnTo>
                    <a:pt x="0" y="0"/>
                  </a:lnTo>
                  <a:lnTo>
                    <a:pt x="0" y="52"/>
                  </a:lnTo>
                  <a:lnTo>
                    <a:pt x="45" y="0"/>
                  </a:lnTo>
                  <a:close/>
                </a:path>
              </a:pathLst>
            </a:custGeom>
            <a:solidFill>
              <a:srgbClr val="1F1A17"/>
            </a:solidFill>
            <a:ln w="9525">
              <a:noFill/>
              <a:round/>
              <a:headEnd/>
              <a:tailEnd/>
            </a:ln>
          </p:spPr>
          <p:txBody>
            <a:bodyPr/>
            <a:lstStyle/>
            <a:p>
              <a:endParaRPr lang="en-US">
                <a:solidFill>
                  <a:prstClr val="black"/>
                </a:solidFill>
              </a:endParaRPr>
            </a:p>
          </p:txBody>
        </p:sp>
        <p:sp>
          <p:nvSpPr>
            <p:cNvPr id="53281" name="Rectangle 24"/>
            <p:cNvSpPr>
              <a:spLocks noChangeArrowheads="1"/>
            </p:cNvSpPr>
            <p:nvPr/>
          </p:nvSpPr>
          <p:spPr bwMode="auto">
            <a:xfrm>
              <a:off x="3860" y="3529"/>
              <a:ext cx="206" cy="197"/>
            </a:xfrm>
            <a:prstGeom prst="rect">
              <a:avLst/>
            </a:prstGeom>
            <a:solidFill>
              <a:srgbClr val="DC2B19"/>
            </a:solidFill>
            <a:ln w="9525">
              <a:noFill/>
              <a:miter lim="800000"/>
              <a:headEnd/>
              <a:tailEnd/>
            </a:ln>
          </p:spPr>
          <p:txBody>
            <a:bodyPr/>
            <a:lstStyle/>
            <a:p>
              <a:pPr eaLnBrk="0" hangingPunct="0"/>
              <a:endParaRPr lang="de-CH">
                <a:solidFill>
                  <a:prstClr val="black"/>
                </a:solidFill>
              </a:endParaRPr>
            </a:p>
          </p:txBody>
        </p:sp>
        <p:sp>
          <p:nvSpPr>
            <p:cNvPr id="53282" name="Freeform 25"/>
            <p:cNvSpPr>
              <a:spLocks/>
            </p:cNvSpPr>
            <p:nvPr/>
          </p:nvSpPr>
          <p:spPr bwMode="auto">
            <a:xfrm>
              <a:off x="3860" y="3522"/>
              <a:ext cx="213" cy="14"/>
            </a:xfrm>
            <a:custGeom>
              <a:avLst/>
              <a:gdLst>
                <a:gd name="T0" fmla="*/ 0 w 1279"/>
                <a:gd name="T1" fmla="*/ 0 h 102"/>
                <a:gd name="T2" fmla="*/ 0 w 1279"/>
                <a:gd name="T3" fmla="*/ 0 h 102"/>
                <a:gd name="T4" fmla="*/ 0 w 1279"/>
                <a:gd name="T5" fmla="*/ 0 h 102"/>
                <a:gd name="T6" fmla="*/ 0 w 1279"/>
                <a:gd name="T7" fmla="*/ 0 h 102"/>
                <a:gd name="T8" fmla="*/ 0 w 1279"/>
                <a:gd name="T9" fmla="*/ 0 h 102"/>
                <a:gd name="T10" fmla="*/ 0 w 1279"/>
                <a:gd name="T11" fmla="*/ 0 h 102"/>
                <a:gd name="T12" fmla="*/ 0 w 1279"/>
                <a:gd name="T13" fmla="*/ 0 h 102"/>
                <a:gd name="T14" fmla="*/ 0 w 1279"/>
                <a:gd name="T15" fmla="*/ 0 h 102"/>
                <a:gd name="T16" fmla="*/ 0 w 1279"/>
                <a:gd name="T17" fmla="*/ 0 h 102"/>
                <a:gd name="T18" fmla="*/ 0 w 1279"/>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9"/>
                <a:gd name="T31" fmla="*/ 0 h 102"/>
                <a:gd name="T32" fmla="*/ 1279 w 1279"/>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9" h="102">
                  <a:moveTo>
                    <a:pt x="1279" y="51"/>
                  </a:moveTo>
                  <a:lnTo>
                    <a:pt x="1233" y="0"/>
                  </a:lnTo>
                  <a:lnTo>
                    <a:pt x="0" y="0"/>
                  </a:lnTo>
                  <a:lnTo>
                    <a:pt x="0" y="102"/>
                  </a:lnTo>
                  <a:lnTo>
                    <a:pt x="1233" y="102"/>
                  </a:lnTo>
                  <a:lnTo>
                    <a:pt x="1188" y="51"/>
                  </a:lnTo>
                  <a:lnTo>
                    <a:pt x="1279" y="51"/>
                  </a:lnTo>
                  <a:lnTo>
                    <a:pt x="1279" y="0"/>
                  </a:lnTo>
                  <a:lnTo>
                    <a:pt x="1233" y="0"/>
                  </a:lnTo>
                  <a:lnTo>
                    <a:pt x="1279" y="51"/>
                  </a:lnTo>
                  <a:close/>
                </a:path>
              </a:pathLst>
            </a:custGeom>
            <a:solidFill>
              <a:srgbClr val="1F1A17"/>
            </a:solidFill>
            <a:ln w="9525">
              <a:noFill/>
              <a:round/>
              <a:headEnd/>
              <a:tailEnd/>
            </a:ln>
          </p:spPr>
          <p:txBody>
            <a:bodyPr/>
            <a:lstStyle/>
            <a:p>
              <a:endParaRPr lang="en-US">
                <a:solidFill>
                  <a:prstClr val="black"/>
                </a:solidFill>
              </a:endParaRPr>
            </a:p>
          </p:txBody>
        </p:sp>
        <p:sp>
          <p:nvSpPr>
            <p:cNvPr id="53283" name="Freeform 26"/>
            <p:cNvSpPr>
              <a:spLocks/>
            </p:cNvSpPr>
            <p:nvPr/>
          </p:nvSpPr>
          <p:spPr bwMode="auto">
            <a:xfrm>
              <a:off x="4058" y="3529"/>
              <a:ext cx="15" cy="204"/>
            </a:xfrm>
            <a:custGeom>
              <a:avLst/>
              <a:gdLst>
                <a:gd name="T0" fmla="*/ 0 w 91"/>
                <a:gd name="T1" fmla="*/ 0 h 1429"/>
                <a:gd name="T2" fmla="*/ 0 w 91"/>
                <a:gd name="T3" fmla="*/ 0 h 1429"/>
                <a:gd name="T4" fmla="*/ 0 w 91"/>
                <a:gd name="T5" fmla="*/ 0 h 1429"/>
                <a:gd name="T6" fmla="*/ 0 w 91"/>
                <a:gd name="T7" fmla="*/ 0 h 1429"/>
                <a:gd name="T8" fmla="*/ 0 w 91"/>
                <a:gd name="T9" fmla="*/ 0 h 1429"/>
                <a:gd name="T10" fmla="*/ 0 w 91"/>
                <a:gd name="T11" fmla="*/ 0 h 1429"/>
                <a:gd name="T12" fmla="*/ 0 w 91"/>
                <a:gd name="T13" fmla="*/ 0 h 1429"/>
                <a:gd name="T14" fmla="*/ 0 w 91"/>
                <a:gd name="T15" fmla="*/ 0 h 1429"/>
                <a:gd name="T16" fmla="*/ 0 w 91"/>
                <a:gd name="T17" fmla="*/ 0 h 1429"/>
                <a:gd name="T18" fmla="*/ 0 w 91"/>
                <a:gd name="T19" fmla="*/ 0 h 14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1"/>
                <a:gd name="T31" fmla="*/ 0 h 1429"/>
                <a:gd name="T32" fmla="*/ 91 w 91"/>
                <a:gd name="T33" fmla="*/ 1429 h 14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1" h="1429">
                  <a:moveTo>
                    <a:pt x="45" y="1429"/>
                  </a:moveTo>
                  <a:lnTo>
                    <a:pt x="91" y="1378"/>
                  </a:lnTo>
                  <a:lnTo>
                    <a:pt x="91" y="0"/>
                  </a:lnTo>
                  <a:lnTo>
                    <a:pt x="0" y="0"/>
                  </a:lnTo>
                  <a:lnTo>
                    <a:pt x="0" y="1378"/>
                  </a:lnTo>
                  <a:lnTo>
                    <a:pt x="45" y="1327"/>
                  </a:lnTo>
                  <a:lnTo>
                    <a:pt x="45" y="1429"/>
                  </a:lnTo>
                  <a:lnTo>
                    <a:pt x="91" y="1429"/>
                  </a:lnTo>
                  <a:lnTo>
                    <a:pt x="91" y="1378"/>
                  </a:lnTo>
                  <a:lnTo>
                    <a:pt x="45" y="1429"/>
                  </a:lnTo>
                  <a:close/>
                </a:path>
              </a:pathLst>
            </a:custGeom>
            <a:solidFill>
              <a:srgbClr val="1F1A17"/>
            </a:solidFill>
            <a:ln w="9525">
              <a:noFill/>
              <a:round/>
              <a:headEnd/>
              <a:tailEnd/>
            </a:ln>
          </p:spPr>
          <p:txBody>
            <a:bodyPr/>
            <a:lstStyle/>
            <a:p>
              <a:endParaRPr lang="en-US">
                <a:solidFill>
                  <a:prstClr val="black"/>
                </a:solidFill>
              </a:endParaRPr>
            </a:p>
          </p:txBody>
        </p:sp>
        <p:sp>
          <p:nvSpPr>
            <p:cNvPr id="53284" name="Freeform 27"/>
            <p:cNvSpPr>
              <a:spLocks/>
            </p:cNvSpPr>
            <p:nvPr/>
          </p:nvSpPr>
          <p:spPr bwMode="auto">
            <a:xfrm>
              <a:off x="3853" y="3718"/>
              <a:ext cx="213" cy="15"/>
            </a:xfrm>
            <a:custGeom>
              <a:avLst/>
              <a:gdLst>
                <a:gd name="T0" fmla="*/ 0 w 1278"/>
                <a:gd name="T1" fmla="*/ 0 h 102"/>
                <a:gd name="T2" fmla="*/ 0 w 1278"/>
                <a:gd name="T3" fmla="*/ 0 h 102"/>
                <a:gd name="T4" fmla="*/ 0 w 1278"/>
                <a:gd name="T5" fmla="*/ 0 h 102"/>
                <a:gd name="T6" fmla="*/ 0 w 1278"/>
                <a:gd name="T7" fmla="*/ 0 h 102"/>
                <a:gd name="T8" fmla="*/ 0 w 1278"/>
                <a:gd name="T9" fmla="*/ 0 h 102"/>
                <a:gd name="T10" fmla="*/ 0 w 1278"/>
                <a:gd name="T11" fmla="*/ 0 h 102"/>
                <a:gd name="T12" fmla="*/ 0 w 1278"/>
                <a:gd name="T13" fmla="*/ 0 h 102"/>
                <a:gd name="T14" fmla="*/ 0 w 1278"/>
                <a:gd name="T15" fmla="*/ 0 h 102"/>
                <a:gd name="T16" fmla="*/ 0 w 1278"/>
                <a:gd name="T17" fmla="*/ 0 h 102"/>
                <a:gd name="T18" fmla="*/ 0 w 1278"/>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8"/>
                <a:gd name="T31" fmla="*/ 0 h 102"/>
                <a:gd name="T32" fmla="*/ 1278 w 1278"/>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8" h="102">
                  <a:moveTo>
                    <a:pt x="0" y="51"/>
                  </a:moveTo>
                  <a:lnTo>
                    <a:pt x="45" y="102"/>
                  </a:lnTo>
                  <a:lnTo>
                    <a:pt x="1278" y="102"/>
                  </a:lnTo>
                  <a:lnTo>
                    <a:pt x="1278" y="0"/>
                  </a:lnTo>
                  <a:lnTo>
                    <a:pt x="45" y="0"/>
                  </a:lnTo>
                  <a:lnTo>
                    <a:pt x="91" y="51"/>
                  </a:lnTo>
                  <a:lnTo>
                    <a:pt x="0" y="51"/>
                  </a:lnTo>
                  <a:lnTo>
                    <a:pt x="0" y="102"/>
                  </a:lnTo>
                  <a:lnTo>
                    <a:pt x="45" y="102"/>
                  </a:lnTo>
                  <a:lnTo>
                    <a:pt x="0" y="51"/>
                  </a:lnTo>
                  <a:close/>
                </a:path>
              </a:pathLst>
            </a:custGeom>
            <a:solidFill>
              <a:srgbClr val="1F1A17"/>
            </a:solidFill>
            <a:ln w="9525">
              <a:noFill/>
              <a:round/>
              <a:headEnd/>
              <a:tailEnd/>
            </a:ln>
          </p:spPr>
          <p:txBody>
            <a:bodyPr/>
            <a:lstStyle/>
            <a:p>
              <a:endParaRPr lang="en-US">
                <a:solidFill>
                  <a:prstClr val="black"/>
                </a:solidFill>
              </a:endParaRPr>
            </a:p>
          </p:txBody>
        </p:sp>
        <p:sp>
          <p:nvSpPr>
            <p:cNvPr id="53285" name="Freeform 28"/>
            <p:cNvSpPr>
              <a:spLocks/>
            </p:cNvSpPr>
            <p:nvPr/>
          </p:nvSpPr>
          <p:spPr bwMode="auto">
            <a:xfrm>
              <a:off x="3853" y="3522"/>
              <a:ext cx="15" cy="204"/>
            </a:xfrm>
            <a:custGeom>
              <a:avLst/>
              <a:gdLst>
                <a:gd name="T0" fmla="*/ 0 w 91"/>
                <a:gd name="T1" fmla="*/ 0 h 1429"/>
                <a:gd name="T2" fmla="*/ 0 w 91"/>
                <a:gd name="T3" fmla="*/ 0 h 1429"/>
                <a:gd name="T4" fmla="*/ 0 w 91"/>
                <a:gd name="T5" fmla="*/ 0 h 1429"/>
                <a:gd name="T6" fmla="*/ 0 w 91"/>
                <a:gd name="T7" fmla="*/ 0 h 1429"/>
                <a:gd name="T8" fmla="*/ 0 w 91"/>
                <a:gd name="T9" fmla="*/ 0 h 1429"/>
                <a:gd name="T10" fmla="*/ 0 w 91"/>
                <a:gd name="T11" fmla="*/ 0 h 1429"/>
                <a:gd name="T12" fmla="*/ 0 w 91"/>
                <a:gd name="T13" fmla="*/ 0 h 1429"/>
                <a:gd name="T14" fmla="*/ 0 w 91"/>
                <a:gd name="T15" fmla="*/ 0 h 1429"/>
                <a:gd name="T16" fmla="*/ 0 w 91"/>
                <a:gd name="T17" fmla="*/ 0 h 1429"/>
                <a:gd name="T18" fmla="*/ 0 w 91"/>
                <a:gd name="T19" fmla="*/ 0 h 14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1"/>
                <a:gd name="T31" fmla="*/ 0 h 1429"/>
                <a:gd name="T32" fmla="*/ 91 w 91"/>
                <a:gd name="T33" fmla="*/ 1429 h 14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1" h="1429">
                  <a:moveTo>
                    <a:pt x="45" y="0"/>
                  </a:moveTo>
                  <a:lnTo>
                    <a:pt x="0" y="51"/>
                  </a:lnTo>
                  <a:lnTo>
                    <a:pt x="0" y="1429"/>
                  </a:lnTo>
                  <a:lnTo>
                    <a:pt x="91" y="1429"/>
                  </a:lnTo>
                  <a:lnTo>
                    <a:pt x="91" y="51"/>
                  </a:lnTo>
                  <a:lnTo>
                    <a:pt x="45" y="102"/>
                  </a:lnTo>
                  <a:lnTo>
                    <a:pt x="45" y="0"/>
                  </a:lnTo>
                  <a:lnTo>
                    <a:pt x="0" y="0"/>
                  </a:lnTo>
                  <a:lnTo>
                    <a:pt x="0" y="51"/>
                  </a:lnTo>
                  <a:lnTo>
                    <a:pt x="45" y="0"/>
                  </a:lnTo>
                  <a:close/>
                </a:path>
              </a:pathLst>
            </a:custGeom>
            <a:solidFill>
              <a:srgbClr val="1F1A17"/>
            </a:solidFill>
            <a:ln w="9525">
              <a:noFill/>
              <a:round/>
              <a:headEnd/>
              <a:tailEnd/>
            </a:ln>
          </p:spPr>
          <p:txBody>
            <a:bodyPr/>
            <a:lstStyle/>
            <a:p>
              <a:endParaRPr lang="en-US">
                <a:solidFill>
                  <a:prstClr val="black"/>
                </a:solidFill>
              </a:endParaRPr>
            </a:p>
          </p:txBody>
        </p:sp>
        <p:sp>
          <p:nvSpPr>
            <p:cNvPr id="53286" name="Rectangle 29"/>
            <p:cNvSpPr>
              <a:spLocks noChangeArrowheads="1"/>
            </p:cNvSpPr>
            <p:nvPr/>
          </p:nvSpPr>
          <p:spPr bwMode="auto">
            <a:xfrm>
              <a:off x="4066" y="3135"/>
              <a:ext cx="205" cy="591"/>
            </a:xfrm>
            <a:prstGeom prst="rect">
              <a:avLst/>
            </a:prstGeom>
            <a:solidFill>
              <a:srgbClr val="DC2B19"/>
            </a:solidFill>
            <a:ln w="9525">
              <a:noFill/>
              <a:miter lim="800000"/>
              <a:headEnd/>
              <a:tailEnd/>
            </a:ln>
          </p:spPr>
          <p:txBody>
            <a:bodyPr/>
            <a:lstStyle/>
            <a:p>
              <a:pPr eaLnBrk="0" hangingPunct="0"/>
              <a:endParaRPr lang="de-CH">
                <a:solidFill>
                  <a:prstClr val="black"/>
                </a:solidFill>
              </a:endParaRPr>
            </a:p>
          </p:txBody>
        </p:sp>
        <p:sp>
          <p:nvSpPr>
            <p:cNvPr id="53287" name="Freeform 30"/>
            <p:cNvSpPr>
              <a:spLocks/>
            </p:cNvSpPr>
            <p:nvPr/>
          </p:nvSpPr>
          <p:spPr bwMode="auto">
            <a:xfrm>
              <a:off x="4066" y="3128"/>
              <a:ext cx="213" cy="15"/>
            </a:xfrm>
            <a:custGeom>
              <a:avLst/>
              <a:gdLst>
                <a:gd name="T0" fmla="*/ 0 w 1278"/>
                <a:gd name="T1" fmla="*/ 0 h 102"/>
                <a:gd name="T2" fmla="*/ 0 w 1278"/>
                <a:gd name="T3" fmla="*/ 0 h 102"/>
                <a:gd name="T4" fmla="*/ 0 w 1278"/>
                <a:gd name="T5" fmla="*/ 0 h 102"/>
                <a:gd name="T6" fmla="*/ 0 w 1278"/>
                <a:gd name="T7" fmla="*/ 0 h 102"/>
                <a:gd name="T8" fmla="*/ 0 w 1278"/>
                <a:gd name="T9" fmla="*/ 0 h 102"/>
                <a:gd name="T10" fmla="*/ 0 w 1278"/>
                <a:gd name="T11" fmla="*/ 0 h 102"/>
                <a:gd name="T12" fmla="*/ 0 w 1278"/>
                <a:gd name="T13" fmla="*/ 0 h 102"/>
                <a:gd name="T14" fmla="*/ 0 w 1278"/>
                <a:gd name="T15" fmla="*/ 0 h 102"/>
                <a:gd name="T16" fmla="*/ 0 w 1278"/>
                <a:gd name="T17" fmla="*/ 0 h 102"/>
                <a:gd name="T18" fmla="*/ 0 w 1278"/>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8"/>
                <a:gd name="T31" fmla="*/ 0 h 102"/>
                <a:gd name="T32" fmla="*/ 1278 w 1278"/>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8" h="102">
                  <a:moveTo>
                    <a:pt x="1278" y="51"/>
                  </a:moveTo>
                  <a:lnTo>
                    <a:pt x="1233" y="0"/>
                  </a:lnTo>
                  <a:lnTo>
                    <a:pt x="0" y="0"/>
                  </a:lnTo>
                  <a:lnTo>
                    <a:pt x="0" y="102"/>
                  </a:lnTo>
                  <a:lnTo>
                    <a:pt x="1233" y="102"/>
                  </a:lnTo>
                  <a:lnTo>
                    <a:pt x="1186" y="51"/>
                  </a:lnTo>
                  <a:lnTo>
                    <a:pt x="1278" y="51"/>
                  </a:lnTo>
                  <a:lnTo>
                    <a:pt x="1278" y="0"/>
                  </a:lnTo>
                  <a:lnTo>
                    <a:pt x="1233" y="0"/>
                  </a:lnTo>
                  <a:lnTo>
                    <a:pt x="1278" y="51"/>
                  </a:lnTo>
                  <a:close/>
                </a:path>
              </a:pathLst>
            </a:custGeom>
            <a:solidFill>
              <a:srgbClr val="1F1A17"/>
            </a:solidFill>
            <a:ln w="9525">
              <a:noFill/>
              <a:round/>
              <a:headEnd/>
              <a:tailEnd/>
            </a:ln>
          </p:spPr>
          <p:txBody>
            <a:bodyPr/>
            <a:lstStyle/>
            <a:p>
              <a:endParaRPr lang="en-US">
                <a:solidFill>
                  <a:prstClr val="black"/>
                </a:solidFill>
              </a:endParaRPr>
            </a:p>
          </p:txBody>
        </p:sp>
        <p:sp>
          <p:nvSpPr>
            <p:cNvPr id="53288" name="Freeform 31"/>
            <p:cNvSpPr>
              <a:spLocks/>
            </p:cNvSpPr>
            <p:nvPr/>
          </p:nvSpPr>
          <p:spPr bwMode="auto">
            <a:xfrm>
              <a:off x="4264" y="3135"/>
              <a:ext cx="15" cy="598"/>
            </a:xfrm>
            <a:custGeom>
              <a:avLst/>
              <a:gdLst>
                <a:gd name="T0" fmla="*/ 0 w 92"/>
                <a:gd name="T1" fmla="*/ 0 h 4184"/>
                <a:gd name="T2" fmla="*/ 0 w 92"/>
                <a:gd name="T3" fmla="*/ 0 h 4184"/>
                <a:gd name="T4" fmla="*/ 0 w 92"/>
                <a:gd name="T5" fmla="*/ 0 h 4184"/>
                <a:gd name="T6" fmla="*/ 0 w 92"/>
                <a:gd name="T7" fmla="*/ 0 h 4184"/>
                <a:gd name="T8" fmla="*/ 0 w 92"/>
                <a:gd name="T9" fmla="*/ 0 h 4184"/>
                <a:gd name="T10" fmla="*/ 0 w 92"/>
                <a:gd name="T11" fmla="*/ 0 h 4184"/>
                <a:gd name="T12" fmla="*/ 0 w 92"/>
                <a:gd name="T13" fmla="*/ 0 h 4184"/>
                <a:gd name="T14" fmla="*/ 0 w 92"/>
                <a:gd name="T15" fmla="*/ 0 h 4184"/>
                <a:gd name="T16" fmla="*/ 0 w 92"/>
                <a:gd name="T17" fmla="*/ 0 h 4184"/>
                <a:gd name="T18" fmla="*/ 0 w 92"/>
                <a:gd name="T19" fmla="*/ 0 h 41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
                <a:gd name="T31" fmla="*/ 0 h 4184"/>
                <a:gd name="T32" fmla="*/ 92 w 92"/>
                <a:gd name="T33" fmla="*/ 4184 h 41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 h="4184">
                  <a:moveTo>
                    <a:pt x="47" y="4184"/>
                  </a:moveTo>
                  <a:lnTo>
                    <a:pt x="92" y="4133"/>
                  </a:lnTo>
                  <a:lnTo>
                    <a:pt x="92" y="0"/>
                  </a:lnTo>
                  <a:lnTo>
                    <a:pt x="0" y="0"/>
                  </a:lnTo>
                  <a:lnTo>
                    <a:pt x="0" y="4133"/>
                  </a:lnTo>
                  <a:lnTo>
                    <a:pt x="47" y="4082"/>
                  </a:lnTo>
                  <a:lnTo>
                    <a:pt x="47" y="4184"/>
                  </a:lnTo>
                  <a:lnTo>
                    <a:pt x="92" y="4184"/>
                  </a:lnTo>
                  <a:lnTo>
                    <a:pt x="92" y="4133"/>
                  </a:lnTo>
                  <a:lnTo>
                    <a:pt x="47" y="4184"/>
                  </a:lnTo>
                  <a:close/>
                </a:path>
              </a:pathLst>
            </a:custGeom>
            <a:solidFill>
              <a:srgbClr val="1F1A17"/>
            </a:solidFill>
            <a:ln w="9525">
              <a:noFill/>
              <a:round/>
              <a:headEnd/>
              <a:tailEnd/>
            </a:ln>
          </p:spPr>
          <p:txBody>
            <a:bodyPr/>
            <a:lstStyle/>
            <a:p>
              <a:endParaRPr lang="en-US">
                <a:solidFill>
                  <a:prstClr val="black"/>
                </a:solidFill>
              </a:endParaRPr>
            </a:p>
          </p:txBody>
        </p:sp>
        <p:sp>
          <p:nvSpPr>
            <p:cNvPr id="53289" name="Freeform 32"/>
            <p:cNvSpPr>
              <a:spLocks/>
            </p:cNvSpPr>
            <p:nvPr/>
          </p:nvSpPr>
          <p:spPr bwMode="auto">
            <a:xfrm>
              <a:off x="4058" y="3718"/>
              <a:ext cx="213" cy="15"/>
            </a:xfrm>
            <a:custGeom>
              <a:avLst/>
              <a:gdLst>
                <a:gd name="T0" fmla="*/ 0 w 1278"/>
                <a:gd name="T1" fmla="*/ 0 h 102"/>
                <a:gd name="T2" fmla="*/ 0 w 1278"/>
                <a:gd name="T3" fmla="*/ 0 h 102"/>
                <a:gd name="T4" fmla="*/ 0 w 1278"/>
                <a:gd name="T5" fmla="*/ 0 h 102"/>
                <a:gd name="T6" fmla="*/ 0 w 1278"/>
                <a:gd name="T7" fmla="*/ 0 h 102"/>
                <a:gd name="T8" fmla="*/ 0 w 1278"/>
                <a:gd name="T9" fmla="*/ 0 h 102"/>
                <a:gd name="T10" fmla="*/ 0 w 1278"/>
                <a:gd name="T11" fmla="*/ 0 h 102"/>
                <a:gd name="T12" fmla="*/ 0 w 1278"/>
                <a:gd name="T13" fmla="*/ 0 h 102"/>
                <a:gd name="T14" fmla="*/ 0 w 1278"/>
                <a:gd name="T15" fmla="*/ 0 h 102"/>
                <a:gd name="T16" fmla="*/ 0 w 1278"/>
                <a:gd name="T17" fmla="*/ 0 h 102"/>
                <a:gd name="T18" fmla="*/ 0 w 1278"/>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8"/>
                <a:gd name="T31" fmla="*/ 0 h 102"/>
                <a:gd name="T32" fmla="*/ 1278 w 1278"/>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8" h="102">
                  <a:moveTo>
                    <a:pt x="0" y="51"/>
                  </a:moveTo>
                  <a:lnTo>
                    <a:pt x="45" y="102"/>
                  </a:lnTo>
                  <a:lnTo>
                    <a:pt x="1278" y="102"/>
                  </a:lnTo>
                  <a:lnTo>
                    <a:pt x="1278" y="0"/>
                  </a:lnTo>
                  <a:lnTo>
                    <a:pt x="45" y="0"/>
                  </a:lnTo>
                  <a:lnTo>
                    <a:pt x="91" y="51"/>
                  </a:lnTo>
                  <a:lnTo>
                    <a:pt x="0" y="51"/>
                  </a:lnTo>
                  <a:lnTo>
                    <a:pt x="0" y="102"/>
                  </a:lnTo>
                  <a:lnTo>
                    <a:pt x="45" y="102"/>
                  </a:lnTo>
                  <a:lnTo>
                    <a:pt x="0" y="51"/>
                  </a:lnTo>
                  <a:close/>
                </a:path>
              </a:pathLst>
            </a:custGeom>
            <a:solidFill>
              <a:srgbClr val="1F1A17"/>
            </a:solidFill>
            <a:ln w="9525">
              <a:noFill/>
              <a:round/>
              <a:headEnd/>
              <a:tailEnd/>
            </a:ln>
          </p:spPr>
          <p:txBody>
            <a:bodyPr/>
            <a:lstStyle/>
            <a:p>
              <a:endParaRPr lang="en-US">
                <a:solidFill>
                  <a:prstClr val="black"/>
                </a:solidFill>
              </a:endParaRPr>
            </a:p>
          </p:txBody>
        </p:sp>
        <p:sp>
          <p:nvSpPr>
            <p:cNvPr id="53290" name="Freeform 33"/>
            <p:cNvSpPr>
              <a:spLocks/>
            </p:cNvSpPr>
            <p:nvPr/>
          </p:nvSpPr>
          <p:spPr bwMode="auto">
            <a:xfrm>
              <a:off x="4058" y="3128"/>
              <a:ext cx="15" cy="598"/>
            </a:xfrm>
            <a:custGeom>
              <a:avLst/>
              <a:gdLst>
                <a:gd name="T0" fmla="*/ 0 w 91"/>
                <a:gd name="T1" fmla="*/ 0 h 4184"/>
                <a:gd name="T2" fmla="*/ 0 w 91"/>
                <a:gd name="T3" fmla="*/ 0 h 4184"/>
                <a:gd name="T4" fmla="*/ 0 w 91"/>
                <a:gd name="T5" fmla="*/ 0 h 4184"/>
                <a:gd name="T6" fmla="*/ 0 w 91"/>
                <a:gd name="T7" fmla="*/ 0 h 4184"/>
                <a:gd name="T8" fmla="*/ 0 w 91"/>
                <a:gd name="T9" fmla="*/ 0 h 4184"/>
                <a:gd name="T10" fmla="*/ 0 w 91"/>
                <a:gd name="T11" fmla="*/ 0 h 4184"/>
                <a:gd name="T12" fmla="*/ 0 w 91"/>
                <a:gd name="T13" fmla="*/ 0 h 4184"/>
                <a:gd name="T14" fmla="*/ 0 w 91"/>
                <a:gd name="T15" fmla="*/ 0 h 4184"/>
                <a:gd name="T16" fmla="*/ 0 w 91"/>
                <a:gd name="T17" fmla="*/ 0 h 4184"/>
                <a:gd name="T18" fmla="*/ 0 w 91"/>
                <a:gd name="T19" fmla="*/ 0 h 41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1"/>
                <a:gd name="T31" fmla="*/ 0 h 4184"/>
                <a:gd name="T32" fmla="*/ 91 w 91"/>
                <a:gd name="T33" fmla="*/ 4184 h 41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1" h="4184">
                  <a:moveTo>
                    <a:pt x="45" y="0"/>
                  </a:moveTo>
                  <a:lnTo>
                    <a:pt x="0" y="51"/>
                  </a:lnTo>
                  <a:lnTo>
                    <a:pt x="0" y="4184"/>
                  </a:lnTo>
                  <a:lnTo>
                    <a:pt x="91" y="4184"/>
                  </a:lnTo>
                  <a:lnTo>
                    <a:pt x="91" y="51"/>
                  </a:lnTo>
                  <a:lnTo>
                    <a:pt x="45" y="102"/>
                  </a:lnTo>
                  <a:lnTo>
                    <a:pt x="45" y="0"/>
                  </a:lnTo>
                  <a:lnTo>
                    <a:pt x="0" y="0"/>
                  </a:lnTo>
                  <a:lnTo>
                    <a:pt x="0" y="51"/>
                  </a:lnTo>
                  <a:lnTo>
                    <a:pt x="45" y="0"/>
                  </a:lnTo>
                  <a:close/>
                </a:path>
              </a:pathLst>
            </a:custGeom>
            <a:solidFill>
              <a:srgbClr val="1F1A17"/>
            </a:solidFill>
            <a:ln w="9525">
              <a:noFill/>
              <a:round/>
              <a:headEnd/>
              <a:tailEnd/>
            </a:ln>
          </p:spPr>
          <p:txBody>
            <a:bodyPr/>
            <a:lstStyle/>
            <a:p>
              <a:endParaRPr lang="en-US">
                <a:solidFill>
                  <a:prstClr val="black"/>
                </a:solidFill>
              </a:endParaRPr>
            </a:p>
          </p:txBody>
        </p:sp>
        <p:sp>
          <p:nvSpPr>
            <p:cNvPr id="53291" name="Rectangle 34"/>
            <p:cNvSpPr>
              <a:spLocks noChangeArrowheads="1"/>
            </p:cNvSpPr>
            <p:nvPr/>
          </p:nvSpPr>
          <p:spPr bwMode="auto">
            <a:xfrm>
              <a:off x="4271" y="3332"/>
              <a:ext cx="206" cy="394"/>
            </a:xfrm>
            <a:prstGeom prst="rect">
              <a:avLst/>
            </a:prstGeom>
            <a:solidFill>
              <a:srgbClr val="DC2B19"/>
            </a:solidFill>
            <a:ln w="9525">
              <a:noFill/>
              <a:miter lim="800000"/>
              <a:headEnd/>
              <a:tailEnd/>
            </a:ln>
          </p:spPr>
          <p:txBody>
            <a:bodyPr/>
            <a:lstStyle/>
            <a:p>
              <a:pPr eaLnBrk="0" hangingPunct="0"/>
              <a:endParaRPr lang="de-CH">
                <a:solidFill>
                  <a:prstClr val="black"/>
                </a:solidFill>
              </a:endParaRPr>
            </a:p>
          </p:txBody>
        </p:sp>
        <p:sp>
          <p:nvSpPr>
            <p:cNvPr id="53292" name="Freeform 35"/>
            <p:cNvSpPr>
              <a:spLocks/>
            </p:cNvSpPr>
            <p:nvPr/>
          </p:nvSpPr>
          <p:spPr bwMode="auto">
            <a:xfrm>
              <a:off x="4264" y="3325"/>
              <a:ext cx="213" cy="14"/>
            </a:xfrm>
            <a:custGeom>
              <a:avLst/>
              <a:gdLst>
                <a:gd name="T0" fmla="*/ 0 w 1279"/>
                <a:gd name="T1" fmla="*/ 0 h 102"/>
                <a:gd name="T2" fmla="*/ 0 w 1279"/>
                <a:gd name="T3" fmla="*/ 0 h 102"/>
                <a:gd name="T4" fmla="*/ 0 w 1279"/>
                <a:gd name="T5" fmla="*/ 0 h 102"/>
                <a:gd name="T6" fmla="*/ 0 w 1279"/>
                <a:gd name="T7" fmla="*/ 0 h 102"/>
                <a:gd name="T8" fmla="*/ 0 w 1279"/>
                <a:gd name="T9" fmla="*/ 0 h 102"/>
                <a:gd name="T10" fmla="*/ 0 w 1279"/>
                <a:gd name="T11" fmla="*/ 0 h 102"/>
                <a:gd name="T12" fmla="*/ 0 w 1279"/>
                <a:gd name="T13" fmla="*/ 0 h 102"/>
                <a:gd name="T14" fmla="*/ 0 w 1279"/>
                <a:gd name="T15" fmla="*/ 0 h 102"/>
                <a:gd name="T16" fmla="*/ 0 w 1279"/>
                <a:gd name="T17" fmla="*/ 0 h 102"/>
                <a:gd name="T18" fmla="*/ 0 w 1279"/>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9"/>
                <a:gd name="T31" fmla="*/ 0 h 102"/>
                <a:gd name="T32" fmla="*/ 1279 w 1279"/>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9" h="102">
                  <a:moveTo>
                    <a:pt x="92" y="51"/>
                  </a:moveTo>
                  <a:lnTo>
                    <a:pt x="47" y="102"/>
                  </a:lnTo>
                  <a:lnTo>
                    <a:pt x="1279" y="102"/>
                  </a:lnTo>
                  <a:lnTo>
                    <a:pt x="1279" y="0"/>
                  </a:lnTo>
                  <a:lnTo>
                    <a:pt x="47" y="0"/>
                  </a:lnTo>
                  <a:lnTo>
                    <a:pt x="0" y="51"/>
                  </a:lnTo>
                  <a:lnTo>
                    <a:pt x="47" y="0"/>
                  </a:lnTo>
                  <a:lnTo>
                    <a:pt x="0" y="0"/>
                  </a:lnTo>
                  <a:lnTo>
                    <a:pt x="0" y="51"/>
                  </a:lnTo>
                  <a:lnTo>
                    <a:pt x="92" y="51"/>
                  </a:lnTo>
                  <a:close/>
                </a:path>
              </a:pathLst>
            </a:custGeom>
            <a:solidFill>
              <a:srgbClr val="1F1A17"/>
            </a:solidFill>
            <a:ln w="9525">
              <a:noFill/>
              <a:round/>
              <a:headEnd/>
              <a:tailEnd/>
            </a:ln>
          </p:spPr>
          <p:txBody>
            <a:bodyPr/>
            <a:lstStyle/>
            <a:p>
              <a:endParaRPr lang="en-US">
                <a:solidFill>
                  <a:prstClr val="black"/>
                </a:solidFill>
              </a:endParaRPr>
            </a:p>
          </p:txBody>
        </p:sp>
        <p:sp>
          <p:nvSpPr>
            <p:cNvPr id="53293" name="Freeform 36"/>
            <p:cNvSpPr>
              <a:spLocks/>
            </p:cNvSpPr>
            <p:nvPr/>
          </p:nvSpPr>
          <p:spPr bwMode="auto">
            <a:xfrm>
              <a:off x="4264" y="3332"/>
              <a:ext cx="15" cy="401"/>
            </a:xfrm>
            <a:custGeom>
              <a:avLst/>
              <a:gdLst>
                <a:gd name="T0" fmla="*/ 0 w 92"/>
                <a:gd name="T1" fmla="*/ 0 h 2806"/>
                <a:gd name="T2" fmla="*/ 0 w 92"/>
                <a:gd name="T3" fmla="*/ 0 h 2806"/>
                <a:gd name="T4" fmla="*/ 0 w 92"/>
                <a:gd name="T5" fmla="*/ 0 h 2806"/>
                <a:gd name="T6" fmla="*/ 0 w 92"/>
                <a:gd name="T7" fmla="*/ 0 h 2806"/>
                <a:gd name="T8" fmla="*/ 0 w 92"/>
                <a:gd name="T9" fmla="*/ 0 h 2806"/>
                <a:gd name="T10" fmla="*/ 0 w 92"/>
                <a:gd name="T11" fmla="*/ 0 h 2806"/>
                <a:gd name="T12" fmla="*/ 0 w 92"/>
                <a:gd name="T13" fmla="*/ 0 h 2806"/>
                <a:gd name="T14" fmla="*/ 0 w 92"/>
                <a:gd name="T15" fmla="*/ 0 h 2806"/>
                <a:gd name="T16" fmla="*/ 0 w 92"/>
                <a:gd name="T17" fmla="*/ 0 h 2806"/>
                <a:gd name="T18" fmla="*/ 0 w 92"/>
                <a:gd name="T19" fmla="*/ 0 h 28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
                <a:gd name="T31" fmla="*/ 0 h 2806"/>
                <a:gd name="T32" fmla="*/ 92 w 92"/>
                <a:gd name="T33" fmla="*/ 2806 h 28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 h="2806">
                  <a:moveTo>
                    <a:pt x="47" y="2704"/>
                  </a:moveTo>
                  <a:lnTo>
                    <a:pt x="92" y="2755"/>
                  </a:lnTo>
                  <a:lnTo>
                    <a:pt x="92" y="0"/>
                  </a:lnTo>
                  <a:lnTo>
                    <a:pt x="0" y="0"/>
                  </a:lnTo>
                  <a:lnTo>
                    <a:pt x="0" y="2755"/>
                  </a:lnTo>
                  <a:lnTo>
                    <a:pt x="47" y="2806"/>
                  </a:lnTo>
                  <a:lnTo>
                    <a:pt x="0" y="2755"/>
                  </a:lnTo>
                  <a:lnTo>
                    <a:pt x="0" y="2806"/>
                  </a:lnTo>
                  <a:lnTo>
                    <a:pt x="47" y="2806"/>
                  </a:lnTo>
                  <a:lnTo>
                    <a:pt x="47" y="2704"/>
                  </a:lnTo>
                  <a:close/>
                </a:path>
              </a:pathLst>
            </a:custGeom>
            <a:solidFill>
              <a:srgbClr val="1F1A17"/>
            </a:solidFill>
            <a:ln w="9525">
              <a:noFill/>
              <a:round/>
              <a:headEnd/>
              <a:tailEnd/>
            </a:ln>
          </p:spPr>
          <p:txBody>
            <a:bodyPr/>
            <a:lstStyle/>
            <a:p>
              <a:endParaRPr lang="en-US">
                <a:solidFill>
                  <a:prstClr val="black"/>
                </a:solidFill>
              </a:endParaRPr>
            </a:p>
          </p:txBody>
        </p:sp>
        <p:sp>
          <p:nvSpPr>
            <p:cNvPr id="53294" name="Freeform 37"/>
            <p:cNvSpPr>
              <a:spLocks/>
            </p:cNvSpPr>
            <p:nvPr/>
          </p:nvSpPr>
          <p:spPr bwMode="auto">
            <a:xfrm>
              <a:off x="4271" y="3718"/>
              <a:ext cx="213" cy="15"/>
            </a:xfrm>
            <a:custGeom>
              <a:avLst/>
              <a:gdLst>
                <a:gd name="T0" fmla="*/ 0 w 1277"/>
                <a:gd name="T1" fmla="*/ 0 h 102"/>
                <a:gd name="T2" fmla="*/ 0 w 1277"/>
                <a:gd name="T3" fmla="*/ 0 h 102"/>
                <a:gd name="T4" fmla="*/ 0 w 1277"/>
                <a:gd name="T5" fmla="*/ 0 h 102"/>
                <a:gd name="T6" fmla="*/ 0 w 1277"/>
                <a:gd name="T7" fmla="*/ 0 h 102"/>
                <a:gd name="T8" fmla="*/ 0 w 1277"/>
                <a:gd name="T9" fmla="*/ 0 h 102"/>
                <a:gd name="T10" fmla="*/ 0 w 1277"/>
                <a:gd name="T11" fmla="*/ 0 h 102"/>
                <a:gd name="T12" fmla="*/ 0 w 1277"/>
                <a:gd name="T13" fmla="*/ 0 h 102"/>
                <a:gd name="T14" fmla="*/ 0 w 1277"/>
                <a:gd name="T15" fmla="*/ 0 h 102"/>
                <a:gd name="T16" fmla="*/ 0 w 1277"/>
                <a:gd name="T17" fmla="*/ 0 h 102"/>
                <a:gd name="T18" fmla="*/ 0 w 1277"/>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7"/>
                <a:gd name="T31" fmla="*/ 0 h 102"/>
                <a:gd name="T32" fmla="*/ 1277 w 1277"/>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7" h="102">
                  <a:moveTo>
                    <a:pt x="1186" y="51"/>
                  </a:moveTo>
                  <a:lnTo>
                    <a:pt x="1232" y="0"/>
                  </a:lnTo>
                  <a:lnTo>
                    <a:pt x="0" y="0"/>
                  </a:lnTo>
                  <a:lnTo>
                    <a:pt x="0" y="102"/>
                  </a:lnTo>
                  <a:lnTo>
                    <a:pt x="1232" y="102"/>
                  </a:lnTo>
                  <a:lnTo>
                    <a:pt x="1277" y="51"/>
                  </a:lnTo>
                  <a:lnTo>
                    <a:pt x="1232" y="102"/>
                  </a:lnTo>
                  <a:lnTo>
                    <a:pt x="1277" y="102"/>
                  </a:lnTo>
                  <a:lnTo>
                    <a:pt x="1277" y="51"/>
                  </a:lnTo>
                  <a:lnTo>
                    <a:pt x="1186" y="51"/>
                  </a:lnTo>
                  <a:close/>
                </a:path>
              </a:pathLst>
            </a:custGeom>
            <a:solidFill>
              <a:srgbClr val="1F1A17"/>
            </a:solidFill>
            <a:ln w="9525">
              <a:noFill/>
              <a:round/>
              <a:headEnd/>
              <a:tailEnd/>
            </a:ln>
          </p:spPr>
          <p:txBody>
            <a:bodyPr/>
            <a:lstStyle/>
            <a:p>
              <a:endParaRPr lang="en-US">
                <a:solidFill>
                  <a:prstClr val="black"/>
                </a:solidFill>
              </a:endParaRPr>
            </a:p>
          </p:txBody>
        </p:sp>
        <p:sp>
          <p:nvSpPr>
            <p:cNvPr id="53295" name="Freeform 38"/>
            <p:cNvSpPr>
              <a:spLocks/>
            </p:cNvSpPr>
            <p:nvPr/>
          </p:nvSpPr>
          <p:spPr bwMode="auto">
            <a:xfrm>
              <a:off x="4469" y="3325"/>
              <a:ext cx="15" cy="401"/>
            </a:xfrm>
            <a:custGeom>
              <a:avLst/>
              <a:gdLst>
                <a:gd name="T0" fmla="*/ 0 w 91"/>
                <a:gd name="T1" fmla="*/ 0 h 2806"/>
                <a:gd name="T2" fmla="*/ 0 w 91"/>
                <a:gd name="T3" fmla="*/ 0 h 2806"/>
                <a:gd name="T4" fmla="*/ 0 w 91"/>
                <a:gd name="T5" fmla="*/ 0 h 2806"/>
                <a:gd name="T6" fmla="*/ 0 w 91"/>
                <a:gd name="T7" fmla="*/ 0 h 2806"/>
                <a:gd name="T8" fmla="*/ 0 w 91"/>
                <a:gd name="T9" fmla="*/ 0 h 2806"/>
                <a:gd name="T10" fmla="*/ 0 w 91"/>
                <a:gd name="T11" fmla="*/ 0 h 2806"/>
                <a:gd name="T12" fmla="*/ 0 w 91"/>
                <a:gd name="T13" fmla="*/ 0 h 2806"/>
                <a:gd name="T14" fmla="*/ 0 w 91"/>
                <a:gd name="T15" fmla="*/ 0 h 2806"/>
                <a:gd name="T16" fmla="*/ 0 w 91"/>
                <a:gd name="T17" fmla="*/ 0 h 2806"/>
                <a:gd name="T18" fmla="*/ 0 w 91"/>
                <a:gd name="T19" fmla="*/ 0 h 28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1"/>
                <a:gd name="T31" fmla="*/ 0 h 2806"/>
                <a:gd name="T32" fmla="*/ 91 w 91"/>
                <a:gd name="T33" fmla="*/ 2806 h 28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1" h="2806">
                  <a:moveTo>
                    <a:pt x="46" y="102"/>
                  </a:moveTo>
                  <a:lnTo>
                    <a:pt x="0" y="51"/>
                  </a:lnTo>
                  <a:lnTo>
                    <a:pt x="0" y="2806"/>
                  </a:lnTo>
                  <a:lnTo>
                    <a:pt x="91" y="2806"/>
                  </a:lnTo>
                  <a:lnTo>
                    <a:pt x="91" y="51"/>
                  </a:lnTo>
                  <a:lnTo>
                    <a:pt x="46" y="0"/>
                  </a:lnTo>
                  <a:lnTo>
                    <a:pt x="91" y="51"/>
                  </a:lnTo>
                  <a:lnTo>
                    <a:pt x="91" y="0"/>
                  </a:lnTo>
                  <a:lnTo>
                    <a:pt x="46" y="0"/>
                  </a:lnTo>
                  <a:lnTo>
                    <a:pt x="46" y="102"/>
                  </a:lnTo>
                  <a:close/>
                </a:path>
              </a:pathLst>
            </a:custGeom>
            <a:solidFill>
              <a:srgbClr val="1F1A17"/>
            </a:solidFill>
            <a:ln w="9525">
              <a:noFill/>
              <a:round/>
              <a:headEnd/>
              <a:tailEnd/>
            </a:ln>
          </p:spPr>
          <p:txBody>
            <a:bodyPr/>
            <a:lstStyle/>
            <a:p>
              <a:endParaRPr lang="en-US">
                <a:solidFill>
                  <a:prstClr val="black"/>
                </a:solidFill>
              </a:endParaRPr>
            </a:p>
          </p:txBody>
        </p:sp>
        <p:sp>
          <p:nvSpPr>
            <p:cNvPr id="53296" name="Rectangle 39"/>
            <p:cNvSpPr>
              <a:spLocks noChangeArrowheads="1"/>
            </p:cNvSpPr>
            <p:nvPr/>
          </p:nvSpPr>
          <p:spPr bwMode="auto">
            <a:xfrm>
              <a:off x="4477" y="3595"/>
              <a:ext cx="205" cy="131"/>
            </a:xfrm>
            <a:prstGeom prst="rect">
              <a:avLst/>
            </a:prstGeom>
            <a:solidFill>
              <a:srgbClr val="DC2B19"/>
            </a:solidFill>
            <a:ln w="9525">
              <a:noFill/>
              <a:miter lim="800000"/>
              <a:headEnd/>
              <a:tailEnd/>
            </a:ln>
          </p:spPr>
          <p:txBody>
            <a:bodyPr/>
            <a:lstStyle/>
            <a:p>
              <a:pPr eaLnBrk="0" hangingPunct="0"/>
              <a:endParaRPr lang="de-CH">
                <a:solidFill>
                  <a:prstClr val="black"/>
                </a:solidFill>
              </a:endParaRPr>
            </a:p>
          </p:txBody>
        </p:sp>
        <p:sp>
          <p:nvSpPr>
            <p:cNvPr id="53297" name="Freeform 40"/>
            <p:cNvSpPr>
              <a:spLocks/>
            </p:cNvSpPr>
            <p:nvPr/>
          </p:nvSpPr>
          <p:spPr bwMode="auto">
            <a:xfrm>
              <a:off x="4477" y="3587"/>
              <a:ext cx="213" cy="15"/>
            </a:xfrm>
            <a:custGeom>
              <a:avLst/>
              <a:gdLst>
                <a:gd name="T0" fmla="*/ 0 w 1278"/>
                <a:gd name="T1" fmla="*/ 0 h 101"/>
                <a:gd name="T2" fmla="*/ 0 w 1278"/>
                <a:gd name="T3" fmla="*/ 0 h 101"/>
                <a:gd name="T4" fmla="*/ 0 w 1278"/>
                <a:gd name="T5" fmla="*/ 0 h 101"/>
                <a:gd name="T6" fmla="*/ 0 w 1278"/>
                <a:gd name="T7" fmla="*/ 0 h 101"/>
                <a:gd name="T8" fmla="*/ 0 w 1278"/>
                <a:gd name="T9" fmla="*/ 0 h 101"/>
                <a:gd name="T10" fmla="*/ 0 w 1278"/>
                <a:gd name="T11" fmla="*/ 0 h 101"/>
                <a:gd name="T12" fmla="*/ 0 w 1278"/>
                <a:gd name="T13" fmla="*/ 0 h 101"/>
                <a:gd name="T14" fmla="*/ 0 w 1278"/>
                <a:gd name="T15" fmla="*/ 0 h 101"/>
                <a:gd name="T16" fmla="*/ 0 w 1278"/>
                <a:gd name="T17" fmla="*/ 0 h 101"/>
                <a:gd name="T18" fmla="*/ 0 w 1278"/>
                <a:gd name="T19" fmla="*/ 0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8"/>
                <a:gd name="T31" fmla="*/ 0 h 101"/>
                <a:gd name="T32" fmla="*/ 1278 w 1278"/>
                <a:gd name="T33" fmla="*/ 101 h 1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8" h="101">
                  <a:moveTo>
                    <a:pt x="1278" y="51"/>
                  </a:moveTo>
                  <a:lnTo>
                    <a:pt x="1232" y="0"/>
                  </a:lnTo>
                  <a:lnTo>
                    <a:pt x="0" y="0"/>
                  </a:lnTo>
                  <a:lnTo>
                    <a:pt x="0" y="101"/>
                  </a:lnTo>
                  <a:lnTo>
                    <a:pt x="1232" y="101"/>
                  </a:lnTo>
                  <a:lnTo>
                    <a:pt x="1187" y="51"/>
                  </a:lnTo>
                  <a:lnTo>
                    <a:pt x="1278" y="51"/>
                  </a:lnTo>
                  <a:lnTo>
                    <a:pt x="1278" y="0"/>
                  </a:lnTo>
                  <a:lnTo>
                    <a:pt x="1232" y="0"/>
                  </a:lnTo>
                  <a:lnTo>
                    <a:pt x="1278" y="51"/>
                  </a:lnTo>
                  <a:close/>
                </a:path>
              </a:pathLst>
            </a:custGeom>
            <a:solidFill>
              <a:srgbClr val="1F1A17"/>
            </a:solidFill>
            <a:ln w="9525">
              <a:noFill/>
              <a:round/>
              <a:headEnd/>
              <a:tailEnd/>
            </a:ln>
          </p:spPr>
          <p:txBody>
            <a:bodyPr/>
            <a:lstStyle/>
            <a:p>
              <a:endParaRPr lang="en-US">
                <a:solidFill>
                  <a:prstClr val="black"/>
                </a:solidFill>
              </a:endParaRPr>
            </a:p>
          </p:txBody>
        </p:sp>
        <p:sp>
          <p:nvSpPr>
            <p:cNvPr id="53298" name="Freeform 41"/>
            <p:cNvSpPr>
              <a:spLocks/>
            </p:cNvSpPr>
            <p:nvPr/>
          </p:nvSpPr>
          <p:spPr bwMode="auto">
            <a:xfrm>
              <a:off x="4674" y="3595"/>
              <a:ext cx="16" cy="138"/>
            </a:xfrm>
            <a:custGeom>
              <a:avLst/>
              <a:gdLst>
                <a:gd name="T0" fmla="*/ 0 w 91"/>
                <a:gd name="T1" fmla="*/ 0 h 969"/>
                <a:gd name="T2" fmla="*/ 0 w 91"/>
                <a:gd name="T3" fmla="*/ 0 h 969"/>
                <a:gd name="T4" fmla="*/ 0 w 91"/>
                <a:gd name="T5" fmla="*/ 0 h 969"/>
                <a:gd name="T6" fmla="*/ 0 w 91"/>
                <a:gd name="T7" fmla="*/ 0 h 969"/>
                <a:gd name="T8" fmla="*/ 0 w 91"/>
                <a:gd name="T9" fmla="*/ 0 h 969"/>
                <a:gd name="T10" fmla="*/ 0 w 91"/>
                <a:gd name="T11" fmla="*/ 0 h 969"/>
                <a:gd name="T12" fmla="*/ 0 w 91"/>
                <a:gd name="T13" fmla="*/ 0 h 969"/>
                <a:gd name="T14" fmla="*/ 0 w 91"/>
                <a:gd name="T15" fmla="*/ 0 h 969"/>
                <a:gd name="T16" fmla="*/ 0 w 91"/>
                <a:gd name="T17" fmla="*/ 0 h 969"/>
                <a:gd name="T18" fmla="*/ 0 w 91"/>
                <a:gd name="T19" fmla="*/ 0 h 9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1"/>
                <a:gd name="T31" fmla="*/ 0 h 969"/>
                <a:gd name="T32" fmla="*/ 91 w 91"/>
                <a:gd name="T33" fmla="*/ 969 h 9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1" h="969">
                  <a:moveTo>
                    <a:pt x="45" y="969"/>
                  </a:moveTo>
                  <a:lnTo>
                    <a:pt x="91" y="918"/>
                  </a:lnTo>
                  <a:lnTo>
                    <a:pt x="91" y="0"/>
                  </a:lnTo>
                  <a:lnTo>
                    <a:pt x="0" y="0"/>
                  </a:lnTo>
                  <a:lnTo>
                    <a:pt x="0" y="918"/>
                  </a:lnTo>
                  <a:lnTo>
                    <a:pt x="45" y="867"/>
                  </a:lnTo>
                  <a:lnTo>
                    <a:pt x="45" y="969"/>
                  </a:lnTo>
                  <a:lnTo>
                    <a:pt x="91" y="969"/>
                  </a:lnTo>
                  <a:lnTo>
                    <a:pt x="91" y="918"/>
                  </a:lnTo>
                  <a:lnTo>
                    <a:pt x="45" y="969"/>
                  </a:lnTo>
                  <a:close/>
                </a:path>
              </a:pathLst>
            </a:custGeom>
            <a:solidFill>
              <a:srgbClr val="1F1A17"/>
            </a:solidFill>
            <a:ln w="9525">
              <a:noFill/>
              <a:round/>
              <a:headEnd/>
              <a:tailEnd/>
            </a:ln>
          </p:spPr>
          <p:txBody>
            <a:bodyPr/>
            <a:lstStyle/>
            <a:p>
              <a:endParaRPr lang="en-US">
                <a:solidFill>
                  <a:prstClr val="black"/>
                </a:solidFill>
              </a:endParaRPr>
            </a:p>
          </p:txBody>
        </p:sp>
        <p:sp>
          <p:nvSpPr>
            <p:cNvPr id="53299" name="Freeform 42"/>
            <p:cNvSpPr>
              <a:spLocks/>
            </p:cNvSpPr>
            <p:nvPr/>
          </p:nvSpPr>
          <p:spPr bwMode="auto">
            <a:xfrm>
              <a:off x="4469" y="3718"/>
              <a:ext cx="213" cy="15"/>
            </a:xfrm>
            <a:custGeom>
              <a:avLst/>
              <a:gdLst>
                <a:gd name="T0" fmla="*/ 0 w 1278"/>
                <a:gd name="T1" fmla="*/ 0 h 102"/>
                <a:gd name="T2" fmla="*/ 0 w 1278"/>
                <a:gd name="T3" fmla="*/ 0 h 102"/>
                <a:gd name="T4" fmla="*/ 0 w 1278"/>
                <a:gd name="T5" fmla="*/ 0 h 102"/>
                <a:gd name="T6" fmla="*/ 0 w 1278"/>
                <a:gd name="T7" fmla="*/ 0 h 102"/>
                <a:gd name="T8" fmla="*/ 0 w 1278"/>
                <a:gd name="T9" fmla="*/ 0 h 102"/>
                <a:gd name="T10" fmla="*/ 0 w 1278"/>
                <a:gd name="T11" fmla="*/ 0 h 102"/>
                <a:gd name="T12" fmla="*/ 0 w 1278"/>
                <a:gd name="T13" fmla="*/ 0 h 102"/>
                <a:gd name="T14" fmla="*/ 0 w 1278"/>
                <a:gd name="T15" fmla="*/ 0 h 102"/>
                <a:gd name="T16" fmla="*/ 0 w 1278"/>
                <a:gd name="T17" fmla="*/ 0 h 102"/>
                <a:gd name="T18" fmla="*/ 0 w 1278"/>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8"/>
                <a:gd name="T31" fmla="*/ 0 h 102"/>
                <a:gd name="T32" fmla="*/ 1278 w 1278"/>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8" h="102">
                  <a:moveTo>
                    <a:pt x="0" y="51"/>
                  </a:moveTo>
                  <a:lnTo>
                    <a:pt x="46" y="102"/>
                  </a:lnTo>
                  <a:lnTo>
                    <a:pt x="1278" y="102"/>
                  </a:lnTo>
                  <a:lnTo>
                    <a:pt x="1278" y="0"/>
                  </a:lnTo>
                  <a:lnTo>
                    <a:pt x="46" y="0"/>
                  </a:lnTo>
                  <a:lnTo>
                    <a:pt x="91" y="51"/>
                  </a:lnTo>
                  <a:lnTo>
                    <a:pt x="0" y="51"/>
                  </a:lnTo>
                  <a:lnTo>
                    <a:pt x="0" y="102"/>
                  </a:lnTo>
                  <a:lnTo>
                    <a:pt x="46" y="102"/>
                  </a:lnTo>
                  <a:lnTo>
                    <a:pt x="0" y="51"/>
                  </a:lnTo>
                  <a:close/>
                </a:path>
              </a:pathLst>
            </a:custGeom>
            <a:solidFill>
              <a:srgbClr val="1F1A17"/>
            </a:solidFill>
            <a:ln w="9525">
              <a:noFill/>
              <a:round/>
              <a:headEnd/>
              <a:tailEnd/>
            </a:ln>
          </p:spPr>
          <p:txBody>
            <a:bodyPr/>
            <a:lstStyle/>
            <a:p>
              <a:endParaRPr lang="en-US">
                <a:solidFill>
                  <a:prstClr val="black"/>
                </a:solidFill>
              </a:endParaRPr>
            </a:p>
          </p:txBody>
        </p:sp>
        <p:sp>
          <p:nvSpPr>
            <p:cNvPr id="53300" name="Freeform 43"/>
            <p:cNvSpPr>
              <a:spLocks/>
            </p:cNvSpPr>
            <p:nvPr/>
          </p:nvSpPr>
          <p:spPr bwMode="auto">
            <a:xfrm>
              <a:off x="4469" y="3587"/>
              <a:ext cx="15" cy="139"/>
            </a:xfrm>
            <a:custGeom>
              <a:avLst/>
              <a:gdLst>
                <a:gd name="T0" fmla="*/ 0 w 91"/>
                <a:gd name="T1" fmla="*/ 0 h 969"/>
                <a:gd name="T2" fmla="*/ 0 w 91"/>
                <a:gd name="T3" fmla="*/ 0 h 969"/>
                <a:gd name="T4" fmla="*/ 0 w 91"/>
                <a:gd name="T5" fmla="*/ 0 h 969"/>
                <a:gd name="T6" fmla="*/ 0 w 91"/>
                <a:gd name="T7" fmla="*/ 0 h 969"/>
                <a:gd name="T8" fmla="*/ 0 w 91"/>
                <a:gd name="T9" fmla="*/ 0 h 969"/>
                <a:gd name="T10" fmla="*/ 0 w 91"/>
                <a:gd name="T11" fmla="*/ 0 h 969"/>
                <a:gd name="T12" fmla="*/ 0 w 91"/>
                <a:gd name="T13" fmla="*/ 0 h 969"/>
                <a:gd name="T14" fmla="*/ 0 w 91"/>
                <a:gd name="T15" fmla="*/ 0 h 969"/>
                <a:gd name="T16" fmla="*/ 0 w 91"/>
                <a:gd name="T17" fmla="*/ 0 h 969"/>
                <a:gd name="T18" fmla="*/ 0 w 91"/>
                <a:gd name="T19" fmla="*/ 0 h 9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1"/>
                <a:gd name="T31" fmla="*/ 0 h 969"/>
                <a:gd name="T32" fmla="*/ 91 w 91"/>
                <a:gd name="T33" fmla="*/ 969 h 9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1" h="969">
                  <a:moveTo>
                    <a:pt x="46" y="0"/>
                  </a:moveTo>
                  <a:lnTo>
                    <a:pt x="0" y="51"/>
                  </a:lnTo>
                  <a:lnTo>
                    <a:pt x="0" y="969"/>
                  </a:lnTo>
                  <a:lnTo>
                    <a:pt x="91" y="969"/>
                  </a:lnTo>
                  <a:lnTo>
                    <a:pt x="91" y="51"/>
                  </a:lnTo>
                  <a:lnTo>
                    <a:pt x="46" y="101"/>
                  </a:lnTo>
                  <a:lnTo>
                    <a:pt x="46" y="0"/>
                  </a:lnTo>
                  <a:lnTo>
                    <a:pt x="0" y="0"/>
                  </a:lnTo>
                  <a:lnTo>
                    <a:pt x="0" y="51"/>
                  </a:lnTo>
                  <a:lnTo>
                    <a:pt x="46" y="0"/>
                  </a:lnTo>
                  <a:close/>
                </a:path>
              </a:pathLst>
            </a:custGeom>
            <a:solidFill>
              <a:srgbClr val="1F1A17"/>
            </a:solidFill>
            <a:ln w="9525">
              <a:noFill/>
              <a:round/>
              <a:headEnd/>
              <a:tailEnd/>
            </a:ln>
          </p:spPr>
          <p:txBody>
            <a:bodyPr/>
            <a:lstStyle/>
            <a:p>
              <a:endParaRPr lang="en-US">
                <a:solidFill>
                  <a:prstClr val="black"/>
                </a:solidFill>
              </a:endParaRPr>
            </a:p>
          </p:txBody>
        </p:sp>
        <p:sp>
          <p:nvSpPr>
            <p:cNvPr id="53301" name="Rectangle 44"/>
            <p:cNvSpPr>
              <a:spLocks noChangeArrowheads="1"/>
            </p:cNvSpPr>
            <p:nvPr/>
          </p:nvSpPr>
          <p:spPr bwMode="auto">
            <a:xfrm>
              <a:off x="4682" y="3529"/>
              <a:ext cx="206" cy="197"/>
            </a:xfrm>
            <a:prstGeom prst="rect">
              <a:avLst/>
            </a:prstGeom>
            <a:solidFill>
              <a:srgbClr val="DC2B19"/>
            </a:solidFill>
            <a:ln w="9525">
              <a:noFill/>
              <a:miter lim="800000"/>
              <a:headEnd/>
              <a:tailEnd/>
            </a:ln>
          </p:spPr>
          <p:txBody>
            <a:bodyPr/>
            <a:lstStyle/>
            <a:p>
              <a:pPr eaLnBrk="0" hangingPunct="0"/>
              <a:endParaRPr lang="de-CH">
                <a:solidFill>
                  <a:prstClr val="black"/>
                </a:solidFill>
              </a:endParaRPr>
            </a:p>
          </p:txBody>
        </p:sp>
        <p:sp>
          <p:nvSpPr>
            <p:cNvPr id="53302" name="Freeform 45"/>
            <p:cNvSpPr>
              <a:spLocks/>
            </p:cNvSpPr>
            <p:nvPr/>
          </p:nvSpPr>
          <p:spPr bwMode="auto">
            <a:xfrm>
              <a:off x="4682" y="3522"/>
              <a:ext cx="213" cy="14"/>
            </a:xfrm>
            <a:custGeom>
              <a:avLst/>
              <a:gdLst>
                <a:gd name="T0" fmla="*/ 0 w 1279"/>
                <a:gd name="T1" fmla="*/ 0 h 102"/>
                <a:gd name="T2" fmla="*/ 0 w 1279"/>
                <a:gd name="T3" fmla="*/ 0 h 102"/>
                <a:gd name="T4" fmla="*/ 0 w 1279"/>
                <a:gd name="T5" fmla="*/ 0 h 102"/>
                <a:gd name="T6" fmla="*/ 0 w 1279"/>
                <a:gd name="T7" fmla="*/ 0 h 102"/>
                <a:gd name="T8" fmla="*/ 0 w 1279"/>
                <a:gd name="T9" fmla="*/ 0 h 102"/>
                <a:gd name="T10" fmla="*/ 0 w 1279"/>
                <a:gd name="T11" fmla="*/ 0 h 102"/>
                <a:gd name="T12" fmla="*/ 0 w 1279"/>
                <a:gd name="T13" fmla="*/ 0 h 102"/>
                <a:gd name="T14" fmla="*/ 0 w 1279"/>
                <a:gd name="T15" fmla="*/ 0 h 102"/>
                <a:gd name="T16" fmla="*/ 0 w 1279"/>
                <a:gd name="T17" fmla="*/ 0 h 102"/>
                <a:gd name="T18" fmla="*/ 0 w 1279"/>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9"/>
                <a:gd name="T31" fmla="*/ 0 h 102"/>
                <a:gd name="T32" fmla="*/ 1279 w 1279"/>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9" h="102">
                  <a:moveTo>
                    <a:pt x="1279" y="51"/>
                  </a:moveTo>
                  <a:lnTo>
                    <a:pt x="1233" y="0"/>
                  </a:lnTo>
                  <a:lnTo>
                    <a:pt x="0" y="0"/>
                  </a:lnTo>
                  <a:lnTo>
                    <a:pt x="0" y="102"/>
                  </a:lnTo>
                  <a:lnTo>
                    <a:pt x="1233" y="102"/>
                  </a:lnTo>
                  <a:lnTo>
                    <a:pt x="1188" y="51"/>
                  </a:lnTo>
                  <a:lnTo>
                    <a:pt x="1279" y="51"/>
                  </a:lnTo>
                  <a:lnTo>
                    <a:pt x="1279" y="0"/>
                  </a:lnTo>
                  <a:lnTo>
                    <a:pt x="1233" y="0"/>
                  </a:lnTo>
                  <a:lnTo>
                    <a:pt x="1279" y="51"/>
                  </a:lnTo>
                  <a:close/>
                </a:path>
              </a:pathLst>
            </a:custGeom>
            <a:solidFill>
              <a:srgbClr val="1F1A17"/>
            </a:solidFill>
            <a:ln w="9525">
              <a:noFill/>
              <a:round/>
              <a:headEnd/>
              <a:tailEnd/>
            </a:ln>
          </p:spPr>
          <p:txBody>
            <a:bodyPr/>
            <a:lstStyle/>
            <a:p>
              <a:endParaRPr lang="en-US">
                <a:solidFill>
                  <a:prstClr val="black"/>
                </a:solidFill>
              </a:endParaRPr>
            </a:p>
          </p:txBody>
        </p:sp>
        <p:sp>
          <p:nvSpPr>
            <p:cNvPr id="53303" name="Freeform 46"/>
            <p:cNvSpPr>
              <a:spLocks/>
            </p:cNvSpPr>
            <p:nvPr/>
          </p:nvSpPr>
          <p:spPr bwMode="auto">
            <a:xfrm>
              <a:off x="4880" y="3529"/>
              <a:ext cx="15" cy="204"/>
            </a:xfrm>
            <a:custGeom>
              <a:avLst/>
              <a:gdLst>
                <a:gd name="T0" fmla="*/ 0 w 91"/>
                <a:gd name="T1" fmla="*/ 0 h 1429"/>
                <a:gd name="T2" fmla="*/ 0 w 91"/>
                <a:gd name="T3" fmla="*/ 0 h 1429"/>
                <a:gd name="T4" fmla="*/ 0 w 91"/>
                <a:gd name="T5" fmla="*/ 0 h 1429"/>
                <a:gd name="T6" fmla="*/ 0 w 91"/>
                <a:gd name="T7" fmla="*/ 0 h 1429"/>
                <a:gd name="T8" fmla="*/ 0 w 91"/>
                <a:gd name="T9" fmla="*/ 0 h 1429"/>
                <a:gd name="T10" fmla="*/ 0 w 91"/>
                <a:gd name="T11" fmla="*/ 0 h 1429"/>
                <a:gd name="T12" fmla="*/ 0 w 91"/>
                <a:gd name="T13" fmla="*/ 0 h 1429"/>
                <a:gd name="T14" fmla="*/ 0 w 91"/>
                <a:gd name="T15" fmla="*/ 0 h 1429"/>
                <a:gd name="T16" fmla="*/ 0 w 91"/>
                <a:gd name="T17" fmla="*/ 0 h 1429"/>
                <a:gd name="T18" fmla="*/ 0 w 91"/>
                <a:gd name="T19" fmla="*/ 0 h 14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1"/>
                <a:gd name="T31" fmla="*/ 0 h 1429"/>
                <a:gd name="T32" fmla="*/ 91 w 91"/>
                <a:gd name="T33" fmla="*/ 1429 h 14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1" h="1429">
                  <a:moveTo>
                    <a:pt x="45" y="1429"/>
                  </a:moveTo>
                  <a:lnTo>
                    <a:pt x="91" y="1378"/>
                  </a:lnTo>
                  <a:lnTo>
                    <a:pt x="91" y="0"/>
                  </a:lnTo>
                  <a:lnTo>
                    <a:pt x="0" y="0"/>
                  </a:lnTo>
                  <a:lnTo>
                    <a:pt x="0" y="1378"/>
                  </a:lnTo>
                  <a:lnTo>
                    <a:pt x="45" y="1327"/>
                  </a:lnTo>
                  <a:lnTo>
                    <a:pt x="45" y="1429"/>
                  </a:lnTo>
                  <a:lnTo>
                    <a:pt x="91" y="1429"/>
                  </a:lnTo>
                  <a:lnTo>
                    <a:pt x="91" y="1378"/>
                  </a:lnTo>
                  <a:lnTo>
                    <a:pt x="45" y="1429"/>
                  </a:lnTo>
                  <a:close/>
                </a:path>
              </a:pathLst>
            </a:custGeom>
            <a:solidFill>
              <a:srgbClr val="1F1A17"/>
            </a:solidFill>
            <a:ln w="9525">
              <a:noFill/>
              <a:round/>
              <a:headEnd/>
              <a:tailEnd/>
            </a:ln>
          </p:spPr>
          <p:txBody>
            <a:bodyPr/>
            <a:lstStyle/>
            <a:p>
              <a:endParaRPr lang="en-US">
                <a:solidFill>
                  <a:prstClr val="black"/>
                </a:solidFill>
              </a:endParaRPr>
            </a:p>
          </p:txBody>
        </p:sp>
        <p:sp>
          <p:nvSpPr>
            <p:cNvPr id="53304" name="Freeform 47"/>
            <p:cNvSpPr>
              <a:spLocks/>
            </p:cNvSpPr>
            <p:nvPr/>
          </p:nvSpPr>
          <p:spPr bwMode="auto">
            <a:xfrm>
              <a:off x="4674" y="3718"/>
              <a:ext cx="214" cy="15"/>
            </a:xfrm>
            <a:custGeom>
              <a:avLst/>
              <a:gdLst>
                <a:gd name="T0" fmla="*/ 0 w 1278"/>
                <a:gd name="T1" fmla="*/ 0 h 102"/>
                <a:gd name="T2" fmla="*/ 0 w 1278"/>
                <a:gd name="T3" fmla="*/ 0 h 102"/>
                <a:gd name="T4" fmla="*/ 0 w 1278"/>
                <a:gd name="T5" fmla="*/ 0 h 102"/>
                <a:gd name="T6" fmla="*/ 0 w 1278"/>
                <a:gd name="T7" fmla="*/ 0 h 102"/>
                <a:gd name="T8" fmla="*/ 0 w 1278"/>
                <a:gd name="T9" fmla="*/ 0 h 102"/>
                <a:gd name="T10" fmla="*/ 0 w 1278"/>
                <a:gd name="T11" fmla="*/ 0 h 102"/>
                <a:gd name="T12" fmla="*/ 0 w 1278"/>
                <a:gd name="T13" fmla="*/ 0 h 102"/>
                <a:gd name="T14" fmla="*/ 0 w 1278"/>
                <a:gd name="T15" fmla="*/ 0 h 102"/>
                <a:gd name="T16" fmla="*/ 0 w 1278"/>
                <a:gd name="T17" fmla="*/ 0 h 102"/>
                <a:gd name="T18" fmla="*/ 0 w 1278"/>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8"/>
                <a:gd name="T31" fmla="*/ 0 h 102"/>
                <a:gd name="T32" fmla="*/ 1278 w 1278"/>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8" h="102">
                  <a:moveTo>
                    <a:pt x="0" y="51"/>
                  </a:moveTo>
                  <a:lnTo>
                    <a:pt x="45" y="102"/>
                  </a:lnTo>
                  <a:lnTo>
                    <a:pt x="1278" y="102"/>
                  </a:lnTo>
                  <a:lnTo>
                    <a:pt x="1278" y="0"/>
                  </a:lnTo>
                  <a:lnTo>
                    <a:pt x="45" y="0"/>
                  </a:lnTo>
                  <a:lnTo>
                    <a:pt x="91" y="51"/>
                  </a:lnTo>
                  <a:lnTo>
                    <a:pt x="0" y="51"/>
                  </a:lnTo>
                  <a:lnTo>
                    <a:pt x="0" y="102"/>
                  </a:lnTo>
                  <a:lnTo>
                    <a:pt x="45" y="102"/>
                  </a:lnTo>
                  <a:lnTo>
                    <a:pt x="0" y="51"/>
                  </a:lnTo>
                  <a:close/>
                </a:path>
              </a:pathLst>
            </a:custGeom>
            <a:solidFill>
              <a:srgbClr val="1F1A17"/>
            </a:solidFill>
            <a:ln w="9525">
              <a:noFill/>
              <a:round/>
              <a:headEnd/>
              <a:tailEnd/>
            </a:ln>
          </p:spPr>
          <p:txBody>
            <a:bodyPr/>
            <a:lstStyle/>
            <a:p>
              <a:endParaRPr lang="en-US">
                <a:solidFill>
                  <a:prstClr val="black"/>
                </a:solidFill>
              </a:endParaRPr>
            </a:p>
          </p:txBody>
        </p:sp>
        <p:sp>
          <p:nvSpPr>
            <p:cNvPr id="53305" name="Freeform 48"/>
            <p:cNvSpPr>
              <a:spLocks/>
            </p:cNvSpPr>
            <p:nvPr/>
          </p:nvSpPr>
          <p:spPr bwMode="auto">
            <a:xfrm>
              <a:off x="4674" y="3522"/>
              <a:ext cx="16" cy="204"/>
            </a:xfrm>
            <a:custGeom>
              <a:avLst/>
              <a:gdLst>
                <a:gd name="T0" fmla="*/ 0 w 91"/>
                <a:gd name="T1" fmla="*/ 0 h 1429"/>
                <a:gd name="T2" fmla="*/ 0 w 91"/>
                <a:gd name="T3" fmla="*/ 0 h 1429"/>
                <a:gd name="T4" fmla="*/ 0 w 91"/>
                <a:gd name="T5" fmla="*/ 0 h 1429"/>
                <a:gd name="T6" fmla="*/ 0 w 91"/>
                <a:gd name="T7" fmla="*/ 0 h 1429"/>
                <a:gd name="T8" fmla="*/ 0 w 91"/>
                <a:gd name="T9" fmla="*/ 0 h 1429"/>
                <a:gd name="T10" fmla="*/ 0 w 91"/>
                <a:gd name="T11" fmla="*/ 0 h 1429"/>
                <a:gd name="T12" fmla="*/ 0 w 91"/>
                <a:gd name="T13" fmla="*/ 0 h 1429"/>
                <a:gd name="T14" fmla="*/ 0 w 91"/>
                <a:gd name="T15" fmla="*/ 0 h 1429"/>
                <a:gd name="T16" fmla="*/ 0 w 91"/>
                <a:gd name="T17" fmla="*/ 0 h 1429"/>
                <a:gd name="T18" fmla="*/ 0 w 91"/>
                <a:gd name="T19" fmla="*/ 0 h 14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1"/>
                <a:gd name="T31" fmla="*/ 0 h 1429"/>
                <a:gd name="T32" fmla="*/ 91 w 91"/>
                <a:gd name="T33" fmla="*/ 1429 h 14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1" h="1429">
                  <a:moveTo>
                    <a:pt x="45" y="0"/>
                  </a:moveTo>
                  <a:lnTo>
                    <a:pt x="0" y="51"/>
                  </a:lnTo>
                  <a:lnTo>
                    <a:pt x="0" y="1429"/>
                  </a:lnTo>
                  <a:lnTo>
                    <a:pt x="91" y="1429"/>
                  </a:lnTo>
                  <a:lnTo>
                    <a:pt x="91" y="51"/>
                  </a:lnTo>
                  <a:lnTo>
                    <a:pt x="45" y="102"/>
                  </a:lnTo>
                  <a:lnTo>
                    <a:pt x="45" y="0"/>
                  </a:lnTo>
                  <a:lnTo>
                    <a:pt x="0" y="0"/>
                  </a:lnTo>
                  <a:lnTo>
                    <a:pt x="0" y="51"/>
                  </a:lnTo>
                  <a:lnTo>
                    <a:pt x="45" y="0"/>
                  </a:lnTo>
                  <a:close/>
                </a:path>
              </a:pathLst>
            </a:custGeom>
            <a:solidFill>
              <a:srgbClr val="1F1A17"/>
            </a:solidFill>
            <a:ln w="9525">
              <a:noFill/>
              <a:round/>
              <a:headEnd/>
              <a:tailEnd/>
            </a:ln>
          </p:spPr>
          <p:txBody>
            <a:bodyPr/>
            <a:lstStyle/>
            <a:p>
              <a:endParaRPr lang="en-US">
                <a:solidFill>
                  <a:prstClr val="black"/>
                </a:solidFill>
              </a:endParaRPr>
            </a:p>
          </p:txBody>
        </p:sp>
        <p:sp>
          <p:nvSpPr>
            <p:cNvPr id="53306" name="Rectangle 49"/>
            <p:cNvSpPr>
              <a:spLocks noChangeArrowheads="1"/>
            </p:cNvSpPr>
            <p:nvPr/>
          </p:nvSpPr>
          <p:spPr bwMode="auto">
            <a:xfrm>
              <a:off x="4888" y="3660"/>
              <a:ext cx="205" cy="66"/>
            </a:xfrm>
            <a:prstGeom prst="rect">
              <a:avLst/>
            </a:prstGeom>
            <a:solidFill>
              <a:srgbClr val="DC2B19"/>
            </a:solidFill>
            <a:ln w="9525">
              <a:noFill/>
              <a:miter lim="800000"/>
              <a:headEnd/>
              <a:tailEnd/>
            </a:ln>
          </p:spPr>
          <p:txBody>
            <a:bodyPr/>
            <a:lstStyle/>
            <a:p>
              <a:pPr eaLnBrk="0" hangingPunct="0"/>
              <a:endParaRPr lang="de-CH">
                <a:solidFill>
                  <a:prstClr val="black"/>
                </a:solidFill>
              </a:endParaRPr>
            </a:p>
          </p:txBody>
        </p:sp>
        <p:sp>
          <p:nvSpPr>
            <p:cNvPr id="53307" name="Freeform 50"/>
            <p:cNvSpPr>
              <a:spLocks/>
            </p:cNvSpPr>
            <p:nvPr/>
          </p:nvSpPr>
          <p:spPr bwMode="auto">
            <a:xfrm>
              <a:off x="4880" y="3653"/>
              <a:ext cx="213" cy="14"/>
            </a:xfrm>
            <a:custGeom>
              <a:avLst/>
              <a:gdLst>
                <a:gd name="T0" fmla="*/ 0 w 1278"/>
                <a:gd name="T1" fmla="*/ 0 h 102"/>
                <a:gd name="T2" fmla="*/ 0 w 1278"/>
                <a:gd name="T3" fmla="*/ 0 h 102"/>
                <a:gd name="T4" fmla="*/ 0 w 1278"/>
                <a:gd name="T5" fmla="*/ 0 h 102"/>
                <a:gd name="T6" fmla="*/ 0 w 1278"/>
                <a:gd name="T7" fmla="*/ 0 h 102"/>
                <a:gd name="T8" fmla="*/ 0 w 1278"/>
                <a:gd name="T9" fmla="*/ 0 h 102"/>
                <a:gd name="T10" fmla="*/ 0 w 1278"/>
                <a:gd name="T11" fmla="*/ 0 h 102"/>
                <a:gd name="T12" fmla="*/ 0 w 1278"/>
                <a:gd name="T13" fmla="*/ 0 h 102"/>
                <a:gd name="T14" fmla="*/ 0 w 1278"/>
                <a:gd name="T15" fmla="*/ 0 h 102"/>
                <a:gd name="T16" fmla="*/ 0 w 1278"/>
                <a:gd name="T17" fmla="*/ 0 h 102"/>
                <a:gd name="T18" fmla="*/ 0 w 1278"/>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8"/>
                <a:gd name="T31" fmla="*/ 0 h 102"/>
                <a:gd name="T32" fmla="*/ 1278 w 1278"/>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8" h="102">
                  <a:moveTo>
                    <a:pt x="91" y="51"/>
                  </a:moveTo>
                  <a:lnTo>
                    <a:pt x="45" y="102"/>
                  </a:lnTo>
                  <a:lnTo>
                    <a:pt x="1278" y="102"/>
                  </a:lnTo>
                  <a:lnTo>
                    <a:pt x="1278" y="0"/>
                  </a:lnTo>
                  <a:lnTo>
                    <a:pt x="45" y="0"/>
                  </a:lnTo>
                  <a:lnTo>
                    <a:pt x="0" y="51"/>
                  </a:lnTo>
                  <a:lnTo>
                    <a:pt x="45" y="0"/>
                  </a:lnTo>
                  <a:lnTo>
                    <a:pt x="0" y="0"/>
                  </a:lnTo>
                  <a:lnTo>
                    <a:pt x="0" y="51"/>
                  </a:lnTo>
                  <a:lnTo>
                    <a:pt x="91" y="51"/>
                  </a:lnTo>
                  <a:close/>
                </a:path>
              </a:pathLst>
            </a:custGeom>
            <a:solidFill>
              <a:srgbClr val="1F1A17"/>
            </a:solidFill>
            <a:ln w="9525">
              <a:noFill/>
              <a:round/>
              <a:headEnd/>
              <a:tailEnd/>
            </a:ln>
          </p:spPr>
          <p:txBody>
            <a:bodyPr/>
            <a:lstStyle/>
            <a:p>
              <a:endParaRPr lang="en-US">
                <a:solidFill>
                  <a:prstClr val="black"/>
                </a:solidFill>
              </a:endParaRPr>
            </a:p>
          </p:txBody>
        </p:sp>
        <p:sp>
          <p:nvSpPr>
            <p:cNvPr id="53308" name="Freeform 51"/>
            <p:cNvSpPr>
              <a:spLocks/>
            </p:cNvSpPr>
            <p:nvPr/>
          </p:nvSpPr>
          <p:spPr bwMode="auto">
            <a:xfrm>
              <a:off x="4880" y="3660"/>
              <a:ext cx="15" cy="73"/>
            </a:xfrm>
            <a:custGeom>
              <a:avLst/>
              <a:gdLst>
                <a:gd name="T0" fmla="*/ 0 w 91"/>
                <a:gd name="T1" fmla="*/ 0 h 510"/>
                <a:gd name="T2" fmla="*/ 0 w 91"/>
                <a:gd name="T3" fmla="*/ 0 h 510"/>
                <a:gd name="T4" fmla="*/ 0 w 91"/>
                <a:gd name="T5" fmla="*/ 0 h 510"/>
                <a:gd name="T6" fmla="*/ 0 w 91"/>
                <a:gd name="T7" fmla="*/ 0 h 510"/>
                <a:gd name="T8" fmla="*/ 0 w 91"/>
                <a:gd name="T9" fmla="*/ 0 h 510"/>
                <a:gd name="T10" fmla="*/ 0 w 91"/>
                <a:gd name="T11" fmla="*/ 0 h 510"/>
                <a:gd name="T12" fmla="*/ 0 w 91"/>
                <a:gd name="T13" fmla="*/ 0 h 510"/>
                <a:gd name="T14" fmla="*/ 0 w 91"/>
                <a:gd name="T15" fmla="*/ 0 h 510"/>
                <a:gd name="T16" fmla="*/ 0 w 91"/>
                <a:gd name="T17" fmla="*/ 0 h 510"/>
                <a:gd name="T18" fmla="*/ 0 w 91"/>
                <a:gd name="T19" fmla="*/ 0 h 5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1"/>
                <a:gd name="T31" fmla="*/ 0 h 510"/>
                <a:gd name="T32" fmla="*/ 91 w 91"/>
                <a:gd name="T33" fmla="*/ 510 h 5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1" h="510">
                  <a:moveTo>
                    <a:pt x="45" y="408"/>
                  </a:moveTo>
                  <a:lnTo>
                    <a:pt x="91" y="459"/>
                  </a:lnTo>
                  <a:lnTo>
                    <a:pt x="91" y="0"/>
                  </a:lnTo>
                  <a:lnTo>
                    <a:pt x="0" y="0"/>
                  </a:lnTo>
                  <a:lnTo>
                    <a:pt x="0" y="459"/>
                  </a:lnTo>
                  <a:lnTo>
                    <a:pt x="45" y="510"/>
                  </a:lnTo>
                  <a:lnTo>
                    <a:pt x="0" y="459"/>
                  </a:lnTo>
                  <a:lnTo>
                    <a:pt x="0" y="510"/>
                  </a:lnTo>
                  <a:lnTo>
                    <a:pt x="45" y="510"/>
                  </a:lnTo>
                  <a:lnTo>
                    <a:pt x="45" y="408"/>
                  </a:lnTo>
                  <a:close/>
                </a:path>
              </a:pathLst>
            </a:custGeom>
            <a:solidFill>
              <a:srgbClr val="1F1A17"/>
            </a:solidFill>
            <a:ln w="9525">
              <a:noFill/>
              <a:round/>
              <a:headEnd/>
              <a:tailEnd/>
            </a:ln>
          </p:spPr>
          <p:txBody>
            <a:bodyPr/>
            <a:lstStyle/>
            <a:p>
              <a:endParaRPr lang="en-US">
                <a:solidFill>
                  <a:prstClr val="black"/>
                </a:solidFill>
              </a:endParaRPr>
            </a:p>
          </p:txBody>
        </p:sp>
        <p:sp>
          <p:nvSpPr>
            <p:cNvPr id="53309" name="Freeform 52"/>
            <p:cNvSpPr>
              <a:spLocks/>
            </p:cNvSpPr>
            <p:nvPr/>
          </p:nvSpPr>
          <p:spPr bwMode="auto">
            <a:xfrm>
              <a:off x="4888" y="3718"/>
              <a:ext cx="213" cy="15"/>
            </a:xfrm>
            <a:custGeom>
              <a:avLst/>
              <a:gdLst>
                <a:gd name="T0" fmla="*/ 0 w 1279"/>
                <a:gd name="T1" fmla="*/ 0 h 102"/>
                <a:gd name="T2" fmla="*/ 0 w 1279"/>
                <a:gd name="T3" fmla="*/ 0 h 102"/>
                <a:gd name="T4" fmla="*/ 0 w 1279"/>
                <a:gd name="T5" fmla="*/ 0 h 102"/>
                <a:gd name="T6" fmla="*/ 0 w 1279"/>
                <a:gd name="T7" fmla="*/ 0 h 102"/>
                <a:gd name="T8" fmla="*/ 0 w 1279"/>
                <a:gd name="T9" fmla="*/ 0 h 102"/>
                <a:gd name="T10" fmla="*/ 0 w 1279"/>
                <a:gd name="T11" fmla="*/ 0 h 102"/>
                <a:gd name="T12" fmla="*/ 0 w 1279"/>
                <a:gd name="T13" fmla="*/ 0 h 102"/>
                <a:gd name="T14" fmla="*/ 0 w 1279"/>
                <a:gd name="T15" fmla="*/ 0 h 102"/>
                <a:gd name="T16" fmla="*/ 0 w 1279"/>
                <a:gd name="T17" fmla="*/ 0 h 102"/>
                <a:gd name="T18" fmla="*/ 0 w 1279"/>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9"/>
                <a:gd name="T31" fmla="*/ 0 h 102"/>
                <a:gd name="T32" fmla="*/ 1279 w 1279"/>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9" h="102">
                  <a:moveTo>
                    <a:pt x="1187" y="51"/>
                  </a:moveTo>
                  <a:lnTo>
                    <a:pt x="1233" y="0"/>
                  </a:lnTo>
                  <a:lnTo>
                    <a:pt x="0" y="0"/>
                  </a:lnTo>
                  <a:lnTo>
                    <a:pt x="0" y="102"/>
                  </a:lnTo>
                  <a:lnTo>
                    <a:pt x="1233" y="102"/>
                  </a:lnTo>
                  <a:lnTo>
                    <a:pt x="1279" y="51"/>
                  </a:lnTo>
                  <a:lnTo>
                    <a:pt x="1233" y="102"/>
                  </a:lnTo>
                  <a:lnTo>
                    <a:pt x="1279" y="102"/>
                  </a:lnTo>
                  <a:lnTo>
                    <a:pt x="1279" y="51"/>
                  </a:lnTo>
                  <a:lnTo>
                    <a:pt x="1187" y="51"/>
                  </a:lnTo>
                  <a:close/>
                </a:path>
              </a:pathLst>
            </a:custGeom>
            <a:solidFill>
              <a:srgbClr val="1F1A17"/>
            </a:solidFill>
            <a:ln w="9525">
              <a:noFill/>
              <a:round/>
              <a:headEnd/>
              <a:tailEnd/>
            </a:ln>
          </p:spPr>
          <p:txBody>
            <a:bodyPr/>
            <a:lstStyle/>
            <a:p>
              <a:endParaRPr lang="en-US">
                <a:solidFill>
                  <a:prstClr val="black"/>
                </a:solidFill>
              </a:endParaRPr>
            </a:p>
          </p:txBody>
        </p:sp>
        <p:sp>
          <p:nvSpPr>
            <p:cNvPr id="53310" name="Freeform 53"/>
            <p:cNvSpPr>
              <a:spLocks/>
            </p:cNvSpPr>
            <p:nvPr/>
          </p:nvSpPr>
          <p:spPr bwMode="auto">
            <a:xfrm>
              <a:off x="5085" y="3653"/>
              <a:ext cx="16" cy="73"/>
            </a:xfrm>
            <a:custGeom>
              <a:avLst/>
              <a:gdLst>
                <a:gd name="T0" fmla="*/ 0 w 92"/>
                <a:gd name="T1" fmla="*/ 0 h 510"/>
                <a:gd name="T2" fmla="*/ 0 w 92"/>
                <a:gd name="T3" fmla="*/ 0 h 510"/>
                <a:gd name="T4" fmla="*/ 0 w 92"/>
                <a:gd name="T5" fmla="*/ 0 h 510"/>
                <a:gd name="T6" fmla="*/ 0 w 92"/>
                <a:gd name="T7" fmla="*/ 0 h 510"/>
                <a:gd name="T8" fmla="*/ 0 w 92"/>
                <a:gd name="T9" fmla="*/ 0 h 510"/>
                <a:gd name="T10" fmla="*/ 0 w 92"/>
                <a:gd name="T11" fmla="*/ 0 h 510"/>
                <a:gd name="T12" fmla="*/ 0 w 92"/>
                <a:gd name="T13" fmla="*/ 0 h 510"/>
                <a:gd name="T14" fmla="*/ 0 w 92"/>
                <a:gd name="T15" fmla="*/ 0 h 510"/>
                <a:gd name="T16" fmla="*/ 0 w 92"/>
                <a:gd name="T17" fmla="*/ 0 h 510"/>
                <a:gd name="T18" fmla="*/ 0 w 92"/>
                <a:gd name="T19" fmla="*/ 0 h 5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
                <a:gd name="T31" fmla="*/ 0 h 510"/>
                <a:gd name="T32" fmla="*/ 92 w 92"/>
                <a:gd name="T33" fmla="*/ 510 h 5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 h="510">
                  <a:moveTo>
                    <a:pt x="46" y="102"/>
                  </a:moveTo>
                  <a:lnTo>
                    <a:pt x="0" y="51"/>
                  </a:lnTo>
                  <a:lnTo>
                    <a:pt x="0" y="510"/>
                  </a:lnTo>
                  <a:lnTo>
                    <a:pt x="92" y="510"/>
                  </a:lnTo>
                  <a:lnTo>
                    <a:pt x="92" y="51"/>
                  </a:lnTo>
                  <a:lnTo>
                    <a:pt x="46" y="0"/>
                  </a:lnTo>
                  <a:lnTo>
                    <a:pt x="92" y="51"/>
                  </a:lnTo>
                  <a:lnTo>
                    <a:pt x="92" y="0"/>
                  </a:lnTo>
                  <a:lnTo>
                    <a:pt x="46" y="0"/>
                  </a:lnTo>
                  <a:lnTo>
                    <a:pt x="46" y="102"/>
                  </a:lnTo>
                  <a:close/>
                </a:path>
              </a:pathLst>
            </a:custGeom>
            <a:solidFill>
              <a:srgbClr val="1F1A17"/>
            </a:solidFill>
            <a:ln w="9525">
              <a:noFill/>
              <a:round/>
              <a:headEnd/>
              <a:tailEnd/>
            </a:ln>
          </p:spPr>
          <p:txBody>
            <a:bodyPr/>
            <a:lstStyle/>
            <a:p>
              <a:endParaRPr lang="en-US">
                <a:solidFill>
                  <a:prstClr val="black"/>
                </a:solidFill>
              </a:endParaRPr>
            </a:p>
          </p:txBody>
        </p:sp>
        <p:sp>
          <p:nvSpPr>
            <p:cNvPr id="53311" name="Rectangle 54"/>
            <p:cNvSpPr>
              <a:spLocks noChangeArrowheads="1"/>
            </p:cNvSpPr>
            <p:nvPr/>
          </p:nvSpPr>
          <p:spPr bwMode="auto">
            <a:xfrm>
              <a:off x="5093" y="3595"/>
              <a:ext cx="205" cy="131"/>
            </a:xfrm>
            <a:prstGeom prst="rect">
              <a:avLst/>
            </a:prstGeom>
            <a:solidFill>
              <a:srgbClr val="DC2B19"/>
            </a:solidFill>
            <a:ln w="9525">
              <a:noFill/>
              <a:miter lim="800000"/>
              <a:headEnd/>
              <a:tailEnd/>
            </a:ln>
          </p:spPr>
          <p:txBody>
            <a:bodyPr/>
            <a:lstStyle/>
            <a:p>
              <a:pPr eaLnBrk="0" hangingPunct="0"/>
              <a:endParaRPr lang="de-CH">
                <a:solidFill>
                  <a:prstClr val="black"/>
                </a:solidFill>
              </a:endParaRPr>
            </a:p>
          </p:txBody>
        </p:sp>
        <p:sp>
          <p:nvSpPr>
            <p:cNvPr id="53312" name="Freeform 55"/>
            <p:cNvSpPr>
              <a:spLocks/>
            </p:cNvSpPr>
            <p:nvPr/>
          </p:nvSpPr>
          <p:spPr bwMode="auto">
            <a:xfrm>
              <a:off x="5093" y="3587"/>
              <a:ext cx="213" cy="15"/>
            </a:xfrm>
            <a:custGeom>
              <a:avLst/>
              <a:gdLst>
                <a:gd name="T0" fmla="*/ 0 w 1278"/>
                <a:gd name="T1" fmla="*/ 0 h 101"/>
                <a:gd name="T2" fmla="*/ 0 w 1278"/>
                <a:gd name="T3" fmla="*/ 0 h 101"/>
                <a:gd name="T4" fmla="*/ 0 w 1278"/>
                <a:gd name="T5" fmla="*/ 0 h 101"/>
                <a:gd name="T6" fmla="*/ 0 w 1278"/>
                <a:gd name="T7" fmla="*/ 0 h 101"/>
                <a:gd name="T8" fmla="*/ 0 w 1278"/>
                <a:gd name="T9" fmla="*/ 0 h 101"/>
                <a:gd name="T10" fmla="*/ 0 w 1278"/>
                <a:gd name="T11" fmla="*/ 0 h 101"/>
                <a:gd name="T12" fmla="*/ 0 w 1278"/>
                <a:gd name="T13" fmla="*/ 0 h 101"/>
                <a:gd name="T14" fmla="*/ 0 w 1278"/>
                <a:gd name="T15" fmla="*/ 0 h 101"/>
                <a:gd name="T16" fmla="*/ 0 w 1278"/>
                <a:gd name="T17" fmla="*/ 0 h 101"/>
                <a:gd name="T18" fmla="*/ 0 w 1278"/>
                <a:gd name="T19" fmla="*/ 0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8"/>
                <a:gd name="T31" fmla="*/ 0 h 101"/>
                <a:gd name="T32" fmla="*/ 1278 w 1278"/>
                <a:gd name="T33" fmla="*/ 101 h 1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8" h="101">
                  <a:moveTo>
                    <a:pt x="1278" y="51"/>
                  </a:moveTo>
                  <a:lnTo>
                    <a:pt x="1233" y="0"/>
                  </a:lnTo>
                  <a:lnTo>
                    <a:pt x="0" y="0"/>
                  </a:lnTo>
                  <a:lnTo>
                    <a:pt x="0" y="101"/>
                  </a:lnTo>
                  <a:lnTo>
                    <a:pt x="1233" y="101"/>
                  </a:lnTo>
                  <a:lnTo>
                    <a:pt x="1186" y="51"/>
                  </a:lnTo>
                  <a:lnTo>
                    <a:pt x="1278" y="51"/>
                  </a:lnTo>
                  <a:lnTo>
                    <a:pt x="1278" y="0"/>
                  </a:lnTo>
                  <a:lnTo>
                    <a:pt x="1233" y="0"/>
                  </a:lnTo>
                  <a:lnTo>
                    <a:pt x="1278" y="51"/>
                  </a:lnTo>
                  <a:close/>
                </a:path>
              </a:pathLst>
            </a:custGeom>
            <a:solidFill>
              <a:srgbClr val="1F1A17"/>
            </a:solidFill>
            <a:ln w="9525">
              <a:noFill/>
              <a:round/>
              <a:headEnd/>
              <a:tailEnd/>
            </a:ln>
          </p:spPr>
          <p:txBody>
            <a:bodyPr/>
            <a:lstStyle/>
            <a:p>
              <a:endParaRPr lang="en-US">
                <a:solidFill>
                  <a:prstClr val="black"/>
                </a:solidFill>
              </a:endParaRPr>
            </a:p>
          </p:txBody>
        </p:sp>
        <p:sp>
          <p:nvSpPr>
            <p:cNvPr id="53313" name="Freeform 56"/>
            <p:cNvSpPr>
              <a:spLocks/>
            </p:cNvSpPr>
            <p:nvPr/>
          </p:nvSpPr>
          <p:spPr bwMode="auto">
            <a:xfrm>
              <a:off x="5291" y="3595"/>
              <a:ext cx="15" cy="138"/>
            </a:xfrm>
            <a:custGeom>
              <a:avLst/>
              <a:gdLst>
                <a:gd name="T0" fmla="*/ 0 w 92"/>
                <a:gd name="T1" fmla="*/ 0 h 969"/>
                <a:gd name="T2" fmla="*/ 0 w 92"/>
                <a:gd name="T3" fmla="*/ 0 h 969"/>
                <a:gd name="T4" fmla="*/ 0 w 92"/>
                <a:gd name="T5" fmla="*/ 0 h 969"/>
                <a:gd name="T6" fmla="*/ 0 w 92"/>
                <a:gd name="T7" fmla="*/ 0 h 969"/>
                <a:gd name="T8" fmla="*/ 0 w 92"/>
                <a:gd name="T9" fmla="*/ 0 h 969"/>
                <a:gd name="T10" fmla="*/ 0 w 92"/>
                <a:gd name="T11" fmla="*/ 0 h 969"/>
                <a:gd name="T12" fmla="*/ 0 w 92"/>
                <a:gd name="T13" fmla="*/ 0 h 969"/>
                <a:gd name="T14" fmla="*/ 0 w 92"/>
                <a:gd name="T15" fmla="*/ 0 h 969"/>
                <a:gd name="T16" fmla="*/ 0 w 92"/>
                <a:gd name="T17" fmla="*/ 0 h 969"/>
                <a:gd name="T18" fmla="*/ 0 w 92"/>
                <a:gd name="T19" fmla="*/ 0 h 9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
                <a:gd name="T31" fmla="*/ 0 h 969"/>
                <a:gd name="T32" fmla="*/ 92 w 92"/>
                <a:gd name="T33" fmla="*/ 969 h 9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 h="969">
                  <a:moveTo>
                    <a:pt x="47" y="969"/>
                  </a:moveTo>
                  <a:lnTo>
                    <a:pt x="92" y="918"/>
                  </a:lnTo>
                  <a:lnTo>
                    <a:pt x="92" y="0"/>
                  </a:lnTo>
                  <a:lnTo>
                    <a:pt x="0" y="0"/>
                  </a:lnTo>
                  <a:lnTo>
                    <a:pt x="0" y="918"/>
                  </a:lnTo>
                  <a:lnTo>
                    <a:pt x="47" y="867"/>
                  </a:lnTo>
                  <a:lnTo>
                    <a:pt x="47" y="969"/>
                  </a:lnTo>
                  <a:lnTo>
                    <a:pt x="92" y="969"/>
                  </a:lnTo>
                  <a:lnTo>
                    <a:pt x="92" y="918"/>
                  </a:lnTo>
                  <a:lnTo>
                    <a:pt x="47" y="969"/>
                  </a:lnTo>
                  <a:close/>
                </a:path>
              </a:pathLst>
            </a:custGeom>
            <a:solidFill>
              <a:srgbClr val="1F1A17"/>
            </a:solidFill>
            <a:ln w="9525">
              <a:noFill/>
              <a:round/>
              <a:headEnd/>
              <a:tailEnd/>
            </a:ln>
          </p:spPr>
          <p:txBody>
            <a:bodyPr/>
            <a:lstStyle/>
            <a:p>
              <a:endParaRPr lang="en-US">
                <a:solidFill>
                  <a:prstClr val="black"/>
                </a:solidFill>
              </a:endParaRPr>
            </a:p>
          </p:txBody>
        </p:sp>
        <p:sp>
          <p:nvSpPr>
            <p:cNvPr id="53314" name="Freeform 57"/>
            <p:cNvSpPr>
              <a:spLocks/>
            </p:cNvSpPr>
            <p:nvPr/>
          </p:nvSpPr>
          <p:spPr bwMode="auto">
            <a:xfrm>
              <a:off x="5085" y="3718"/>
              <a:ext cx="213" cy="15"/>
            </a:xfrm>
            <a:custGeom>
              <a:avLst/>
              <a:gdLst>
                <a:gd name="T0" fmla="*/ 0 w 1279"/>
                <a:gd name="T1" fmla="*/ 0 h 102"/>
                <a:gd name="T2" fmla="*/ 0 w 1279"/>
                <a:gd name="T3" fmla="*/ 0 h 102"/>
                <a:gd name="T4" fmla="*/ 0 w 1279"/>
                <a:gd name="T5" fmla="*/ 0 h 102"/>
                <a:gd name="T6" fmla="*/ 0 w 1279"/>
                <a:gd name="T7" fmla="*/ 0 h 102"/>
                <a:gd name="T8" fmla="*/ 0 w 1279"/>
                <a:gd name="T9" fmla="*/ 0 h 102"/>
                <a:gd name="T10" fmla="*/ 0 w 1279"/>
                <a:gd name="T11" fmla="*/ 0 h 102"/>
                <a:gd name="T12" fmla="*/ 0 w 1279"/>
                <a:gd name="T13" fmla="*/ 0 h 102"/>
                <a:gd name="T14" fmla="*/ 0 w 1279"/>
                <a:gd name="T15" fmla="*/ 0 h 102"/>
                <a:gd name="T16" fmla="*/ 0 w 1279"/>
                <a:gd name="T17" fmla="*/ 0 h 102"/>
                <a:gd name="T18" fmla="*/ 0 w 1279"/>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9"/>
                <a:gd name="T31" fmla="*/ 0 h 102"/>
                <a:gd name="T32" fmla="*/ 1279 w 1279"/>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9" h="102">
                  <a:moveTo>
                    <a:pt x="0" y="51"/>
                  </a:moveTo>
                  <a:lnTo>
                    <a:pt x="46" y="102"/>
                  </a:lnTo>
                  <a:lnTo>
                    <a:pt x="1279" y="102"/>
                  </a:lnTo>
                  <a:lnTo>
                    <a:pt x="1279" y="0"/>
                  </a:lnTo>
                  <a:lnTo>
                    <a:pt x="46" y="0"/>
                  </a:lnTo>
                  <a:lnTo>
                    <a:pt x="92" y="51"/>
                  </a:lnTo>
                  <a:lnTo>
                    <a:pt x="0" y="51"/>
                  </a:lnTo>
                  <a:lnTo>
                    <a:pt x="0" y="102"/>
                  </a:lnTo>
                  <a:lnTo>
                    <a:pt x="46" y="102"/>
                  </a:lnTo>
                  <a:lnTo>
                    <a:pt x="0" y="51"/>
                  </a:lnTo>
                  <a:close/>
                </a:path>
              </a:pathLst>
            </a:custGeom>
            <a:solidFill>
              <a:srgbClr val="1F1A17"/>
            </a:solidFill>
            <a:ln w="9525">
              <a:noFill/>
              <a:round/>
              <a:headEnd/>
              <a:tailEnd/>
            </a:ln>
          </p:spPr>
          <p:txBody>
            <a:bodyPr/>
            <a:lstStyle/>
            <a:p>
              <a:endParaRPr lang="en-US">
                <a:solidFill>
                  <a:prstClr val="black"/>
                </a:solidFill>
              </a:endParaRPr>
            </a:p>
          </p:txBody>
        </p:sp>
        <p:sp>
          <p:nvSpPr>
            <p:cNvPr id="53315" name="Freeform 58"/>
            <p:cNvSpPr>
              <a:spLocks/>
            </p:cNvSpPr>
            <p:nvPr/>
          </p:nvSpPr>
          <p:spPr bwMode="auto">
            <a:xfrm>
              <a:off x="5085" y="3587"/>
              <a:ext cx="16" cy="139"/>
            </a:xfrm>
            <a:custGeom>
              <a:avLst/>
              <a:gdLst>
                <a:gd name="T0" fmla="*/ 0 w 92"/>
                <a:gd name="T1" fmla="*/ 0 h 969"/>
                <a:gd name="T2" fmla="*/ 0 w 92"/>
                <a:gd name="T3" fmla="*/ 0 h 969"/>
                <a:gd name="T4" fmla="*/ 0 w 92"/>
                <a:gd name="T5" fmla="*/ 0 h 969"/>
                <a:gd name="T6" fmla="*/ 0 w 92"/>
                <a:gd name="T7" fmla="*/ 0 h 969"/>
                <a:gd name="T8" fmla="*/ 0 w 92"/>
                <a:gd name="T9" fmla="*/ 0 h 969"/>
                <a:gd name="T10" fmla="*/ 0 w 92"/>
                <a:gd name="T11" fmla="*/ 0 h 969"/>
                <a:gd name="T12" fmla="*/ 0 w 92"/>
                <a:gd name="T13" fmla="*/ 0 h 969"/>
                <a:gd name="T14" fmla="*/ 0 w 92"/>
                <a:gd name="T15" fmla="*/ 0 h 969"/>
                <a:gd name="T16" fmla="*/ 0 w 92"/>
                <a:gd name="T17" fmla="*/ 0 h 969"/>
                <a:gd name="T18" fmla="*/ 0 w 92"/>
                <a:gd name="T19" fmla="*/ 0 h 9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
                <a:gd name="T31" fmla="*/ 0 h 969"/>
                <a:gd name="T32" fmla="*/ 92 w 92"/>
                <a:gd name="T33" fmla="*/ 969 h 9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 h="969">
                  <a:moveTo>
                    <a:pt x="46" y="0"/>
                  </a:moveTo>
                  <a:lnTo>
                    <a:pt x="0" y="51"/>
                  </a:lnTo>
                  <a:lnTo>
                    <a:pt x="0" y="969"/>
                  </a:lnTo>
                  <a:lnTo>
                    <a:pt x="92" y="969"/>
                  </a:lnTo>
                  <a:lnTo>
                    <a:pt x="92" y="51"/>
                  </a:lnTo>
                  <a:lnTo>
                    <a:pt x="46" y="101"/>
                  </a:lnTo>
                  <a:lnTo>
                    <a:pt x="46" y="0"/>
                  </a:lnTo>
                  <a:lnTo>
                    <a:pt x="0" y="0"/>
                  </a:lnTo>
                  <a:lnTo>
                    <a:pt x="0" y="51"/>
                  </a:lnTo>
                  <a:lnTo>
                    <a:pt x="46" y="0"/>
                  </a:lnTo>
                  <a:close/>
                </a:path>
              </a:pathLst>
            </a:custGeom>
            <a:solidFill>
              <a:srgbClr val="1F1A17"/>
            </a:solidFill>
            <a:ln w="9525">
              <a:noFill/>
              <a:round/>
              <a:headEnd/>
              <a:tailEnd/>
            </a:ln>
          </p:spPr>
          <p:txBody>
            <a:bodyPr/>
            <a:lstStyle/>
            <a:p>
              <a:endParaRPr lang="en-US">
                <a:solidFill>
                  <a:prstClr val="black"/>
                </a:solidFill>
              </a:endParaRPr>
            </a:p>
          </p:txBody>
        </p:sp>
        <p:sp>
          <p:nvSpPr>
            <p:cNvPr id="53316" name="Rectangle 59"/>
            <p:cNvSpPr>
              <a:spLocks noChangeArrowheads="1"/>
            </p:cNvSpPr>
            <p:nvPr/>
          </p:nvSpPr>
          <p:spPr bwMode="auto">
            <a:xfrm>
              <a:off x="3787" y="3785"/>
              <a:ext cx="99" cy="213"/>
            </a:xfrm>
            <a:prstGeom prst="rect">
              <a:avLst/>
            </a:prstGeom>
            <a:noFill/>
            <a:ln w="9525">
              <a:noFill/>
              <a:miter lim="800000"/>
              <a:headEnd/>
              <a:tailEnd/>
            </a:ln>
          </p:spPr>
          <p:txBody>
            <a:bodyPr wrap="none" lIns="0" tIns="0" rIns="0" bIns="0">
              <a:spAutoFit/>
            </a:bodyPr>
            <a:lstStyle/>
            <a:p>
              <a:pPr eaLnBrk="0" hangingPunct="0"/>
              <a:r>
                <a:rPr lang="en-US" sz="2200">
                  <a:solidFill>
                    <a:srgbClr val="000000"/>
                  </a:solidFill>
                  <a:latin typeface="AvantGarde Bk BT" pitchFamily="34" charset="0"/>
                </a:rPr>
                <a:t>0</a:t>
              </a:r>
              <a:endParaRPr lang="en-US">
                <a:solidFill>
                  <a:prstClr val="black"/>
                </a:solidFill>
                <a:latin typeface="Tahoma" pitchFamily="34" charset="0"/>
              </a:endParaRPr>
            </a:p>
          </p:txBody>
        </p:sp>
        <p:sp>
          <p:nvSpPr>
            <p:cNvPr id="53317" name="Rectangle 60"/>
            <p:cNvSpPr>
              <a:spLocks noChangeArrowheads="1"/>
            </p:cNvSpPr>
            <p:nvPr/>
          </p:nvSpPr>
          <p:spPr bwMode="auto">
            <a:xfrm>
              <a:off x="5230" y="3764"/>
              <a:ext cx="99" cy="213"/>
            </a:xfrm>
            <a:prstGeom prst="rect">
              <a:avLst/>
            </a:prstGeom>
            <a:noFill/>
            <a:ln w="9525">
              <a:noFill/>
              <a:miter lim="800000"/>
              <a:headEnd/>
              <a:tailEnd/>
            </a:ln>
          </p:spPr>
          <p:txBody>
            <a:bodyPr wrap="none" lIns="0" tIns="0" rIns="0" bIns="0">
              <a:spAutoFit/>
            </a:bodyPr>
            <a:lstStyle/>
            <a:p>
              <a:pPr eaLnBrk="0" hangingPunct="0"/>
              <a:r>
                <a:rPr lang="en-US" sz="2200">
                  <a:solidFill>
                    <a:srgbClr val="000000"/>
                  </a:solidFill>
                  <a:latin typeface="AvantGarde Bk BT" pitchFamily="34" charset="0"/>
                </a:rPr>
                <a:t>2</a:t>
              </a:r>
              <a:endParaRPr lang="en-US">
                <a:solidFill>
                  <a:prstClr val="black"/>
                </a:solidFill>
                <a:latin typeface="Tahoma" pitchFamily="34" charset="0"/>
              </a:endParaRPr>
            </a:p>
          </p:txBody>
        </p:sp>
        <p:sp>
          <p:nvSpPr>
            <p:cNvPr id="53318" name="Rectangle 61"/>
            <p:cNvSpPr>
              <a:spLocks noChangeArrowheads="1"/>
            </p:cNvSpPr>
            <p:nvPr/>
          </p:nvSpPr>
          <p:spPr bwMode="auto">
            <a:xfrm>
              <a:off x="5333" y="3746"/>
              <a:ext cx="98" cy="213"/>
            </a:xfrm>
            <a:prstGeom prst="rect">
              <a:avLst/>
            </a:prstGeom>
            <a:noFill/>
            <a:ln w="9525">
              <a:noFill/>
              <a:miter lim="800000"/>
              <a:headEnd/>
              <a:tailEnd/>
            </a:ln>
          </p:spPr>
          <p:txBody>
            <a:bodyPr wrap="none" lIns="0" tIns="0" rIns="0" bIns="0">
              <a:spAutoFit/>
            </a:bodyPr>
            <a:lstStyle/>
            <a:p>
              <a:pPr eaLnBrk="0" hangingPunct="0"/>
              <a:r>
                <a:rPr lang="en-US" sz="2200">
                  <a:solidFill>
                    <a:srgbClr val="000000"/>
                  </a:solidFill>
                  <a:latin typeface="Symbol" pitchFamily="18" charset="2"/>
                </a:rPr>
                <a:t>p</a:t>
              </a:r>
              <a:endParaRPr lang="en-US">
                <a:solidFill>
                  <a:prstClr val="black"/>
                </a:solidFill>
                <a:latin typeface="Tahoma" pitchFamily="34" charset="0"/>
              </a:endParaRPr>
            </a:p>
          </p:txBody>
        </p:sp>
      </p:grpSp>
      <p:sp>
        <p:nvSpPr>
          <p:cNvPr id="3546174" name="Freeform 62"/>
          <p:cNvSpPr>
            <a:spLocks/>
          </p:cNvSpPr>
          <p:nvPr/>
        </p:nvSpPr>
        <p:spPr bwMode="auto">
          <a:xfrm>
            <a:off x="8132763" y="5991225"/>
            <a:ext cx="125412" cy="109538"/>
          </a:xfrm>
          <a:custGeom>
            <a:avLst/>
            <a:gdLst>
              <a:gd name="T0" fmla="*/ 2147483647 w 477"/>
              <a:gd name="T1" fmla="*/ 2147483647 h 485"/>
              <a:gd name="T2" fmla="*/ 2147483647 w 477"/>
              <a:gd name="T3" fmla="*/ 0 h 485"/>
              <a:gd name="T4" fmla="*/ 0 w 477"/>
              <a:gd name="T5" fmla="*/ 2147483647 h 485"/>
              <a:gd name="T6" fmla="*/ 2147483647 w 477"/>
              <a:gd name="T7" fmla="*/ 2147483647 h 485"/>
              <a:gd name="T8" fmla="*/ 2147483647 w 477"/>
              <a:gd name="T9" fmla="*/ 0 h 485"/>
              <a:gd name="T10" fmla="*/ 2147483647 w 477"/>
              <a:gd name="T11" fmla="*/ 2147483647 h 485"/>
              <a:gd name="T12" fmla="*/ 0 60000 65536"/>
              <a:gd name="T13" fmla="*/ 0 60000 65536"/>
              <a:gd name="T14" fmla="*/ 0 60000 65536"/>
              <a:gd name="T15" fmla="*/ 0 60000 65536"/>
              <a:gd name="T16" fmla="*/ 0 60000 65536"/>
              <a:gd name="T17" fmla="*/ 0 60000 65536"/>
              <a:gd name="T18" fmla="*/ 0 w 477"/>
              <a:gd name="T19" fmla="*/ 0 h 485"/>
              <a:gd name="T20" fmla="*/ 477 w 477"/>
              <a:gd name="T21" fmla="*/ 485 h 485"/>
            </a:gdLst>
            <a:ahLst/>
            <a:cxnLst>
              <a:cxn ang="T12">
                <a:pos x="T0" y="T1"/>
              </a:cxn>
              <a:cxn ang="T13">
                <a:pos x="T2" y="T3"/>
              </a:cxn>
              <a:cxn ang="T14">
                <a:pos x="T4" y="T5"/>
              </a:cxn>
              <a:cxn ang="T15">
                <a:pos x="T6" y="T7"/>
              </a:cxn>
              <a:cxn ang="T16">
                <a:pos x="T8" y="T9"/>
              </a:cxn>
              <a:cxn ang="T17">
                <a:pos x="T10" y="T11"/>
              </a:cxn>
            </a:cxnLst>
            <a:rect l="T18" t="T19" r="T20" b="T21"/>
            <a:pathLst>
              <a:path w="477" h="485">
                <a:moveTo>
                  <a:pt x="477" y="485"/>
                </a:moveTo>
                <a:lnTo>
                  <a:pt x="239" y="0"/>
                </a:lnTo>
                <a:lnTo>
                  <a:pt x="0" y="485"/>
                </a:lnTo>
                <a:lnTo>
                  <a:pt x="477" y="485"/>
                </a:lnTo>
                <a:lnTo>
                  <a:pt x="239" y="0"/>
                </a:lnTo>
                <a:lnTo>
                  <a:pt x="477" y="485"/>
                </a:lnTo>
                <a:close/>
              </a:path>
            </a:pathLst>
          </a:custGeom>
          <a:solidFill>
            <a:srgbClr val="1F1A17"/>
          </a:solidFill>
          <a:ln w="9525">
            <a:noFill/>
            <a:round/>
            <a:headEnd/>
            <a:tailEnd/>
          </a:ln>
        </p:spPr>
        <p:txBody>
          <a:bodyPr/>
          <a:lstStyle/>
          <a:p>
            <a:endParaRPr lang="en-US">
              <a:solidFill>
                <a:prstClr val="black"/>
              </a:solidFill>
            </a:endParaRPr>
          </a:p>
        </p:txBody>
      </p:sp>
      <p:sp>
        <p:nvSpPr>
          <p:cNvPr id="3546175" name="Freeform 63"/>
          <p:cNvSpPr>
            <a:spLocks/>
          </p:cNvSpPr>
          <p:nvPr/>
        </p:nvSpPr>
        <p:spPr bwMode="auto">
          <a:xfrm>
            <a:off x="8183563" y="6091238"/>
            <a:ext cx="23812" cy="176212"/>
          </a:xfrm>
          <a:custGeom>
            <a:avLst/>
            <a:gdLst>
              <a:gd name="T0" fmla="*/ 2147483647 w 92"/>
              <a:gd name="T1" fmla="*/ 2147483647 h 775"/>
              <a:gd name="T2" fmla="*/ 2147483647 w 92"/>
              <a:gd name="T3" fmla="*/ 2147483647 h 775"/>
              <a:gd name="T4" fmla="*/ 2147483647 w 92"/>
              <a:gd name="T5" fmla="*/ 0 h 775"/>
              <a:gd name="T6" fmla="*/ 0 w 92"/>
              <a:gd name="T7" fmla="*/ 0 h 775"/>
              <a:gd name="T8" fmla="*/ 0 w 92"/>
              <a:gd name="T9" fmla="*/ 2147483647 h 775"/>
              <a:gd name="T10" fmla="*/ 2147483647 w 92"/>
              <a:gd name="T11" fmla="*/ 2147483647 h 775"/>
              <a:gd name="T12" fmla="*/ 0 60000 65536"/>
              <a:gd name="T13" fmla="*/ 0 60000 65536"/>
              <a:gd name="T14" fmla="*/ 0 60000 65536"/>
              <a:gd name="T15" fmla="*/ 0 60000 65536"/>
              <a:gd name="T16" fmla="*/ 0 60000 65536"/>
              <a:gd name="T17" fmla="*/ 0 60000 65536"/>
              <a:gd name="T18" fmla="*/ 0 w 92"/>
              <a:gd name="T19" fmla="*/ 0 h 775"/>
              <a:gd name="T20" fmla="*/ 92 w 92"/>
              <a:gd name="T21" fmla="*/ 775 h 775"/>
            </a:gdLst>
            <a:ahLst/>
            <a:cxnLst>
              <a:cxn ang="T12">
                <a:pos x="T0" y="T1"/>
              </a:cxn>
              <a:cxn ang="T13">
                <a:pos x="T2" y="T3"/>
              </a:cxn>
              <a:cxn ang="T14">
                <a:pos x="T4" y="T5"/>
              </a:cxn>
              <a:cxn ang="T15">
                <a:pos x="T6" y="T7"/>
              </a:cxn>
              <a:cxn ang="T16">
                <a:pos x="T8" y="T9"/>
              </a:cxn>
              <a:cxn ang="T17">
                <a:pos x="T10" y="T11"/>
              </a:cxn>
            </a:cxnLst>
            <a:rect l="T18" t="T19" r="T20" b="T21"/>
            <a:pathLst>
              <a:path w="92" h="775">
                <a:moveTo>
                  <a:pt x="47" y="775"/>
                </a:moveTo>
                <a:lnTo>
                  <a:pt x="92" y="775"/>
                </a:lnTo>
                <a:lnTo>
                  <a:pt x="92" y="0"/>
                </a:lnTo>
                <a:lnTo>
                  <a:pt x="0" y="0"/>
                </a:lnTo>
                <a:lnTo>
                  <a:pt x="0" y="775"/>
                </a:lnTo>
                <a:lnTo>
                  <a:pt x="47" y="775"/>
                </a:lnTo>
                <a:close/>
              </a:path>
            </a:pathLst>
          </a:custGeom>
          <a:solidFill>
            <a:srgbClr val="1F1A17"/>
          </a:solidFill>
          <a:ln w="9525">
            <a:noFill/>
            <a:round/>
            <a:headEnd/>
            <a:tailEnd/>
          </a:ln>
        </p:spPr>
        <p:txBody>
          <a:bodyPr/>
          <a:lstStyle/>
          <a:p>
            <a:endParaRPr lang="en-US">
              <a:solidFill>
                <a:prstClr val="black"/>
              </a:solidFill>
            </a:endParaRPr>
          </a:p>
        </p:txBody>
      </p:sp>
      <p:grpSp>
        <p:nvGrpSpPr>
          <p:cNvPr id="4" name="Group 64"/>
          <p:cNvGrpSpPr>
            <a:grpSpLocks/>
          </p:cNvGrpSpPr>
          <p:nvPr/>
        </p:nvGrpSpPr>
        <p:grpSpPr bwMode="auto">
          <a:xfrm rot="-3389670">
            <a:off x="4961732" y="3626645"/>
            <a:ext cx="2625725" cy="4246562"/>
            <a:chOff x="3948" y="1525"/>
            <a:chExt cx="1654" cy="2585"/>
          </a:xfrm>
        </p:grpSpPr>
        <p:sp>
          <p:nvSpPr>
            <p:cNvPr id="53263" name="AutoShape 65"/>
            <p:cNvSpPr>
              <a:spLocks noChangeAspect="1" noChangeArrowheads="1" noTextEdit="1"/>
            </p:cNvSpPr>
            <p:nvPr/>
          </p:nvSpPr>
          <p:spPr bwMode="auto">
            <a:xfrm>
              <a:off x="3948" y="1525"/>
              <a:ext cx="1654" cy="2585"/>
            </a:xfrm>
            <a:prstGeom prst="rect">
              <a:avLst/>
            </a:prstGeom>
            <a:noFill/>
            <a:ln w="9525">
              <a:noFill/>
              <a:miter lim="800000"/>
              <a:headEnd/>
              <a:tailEnd/>
            </a:ln>
          </p:spPr>
          <p:txBody>
            <a:bodyPr/>
            <a:lstStyle/>
            <a:p>
              <a:endParaRPr lang="en-US">
                <a:solidFill>
                  <a:prstClr val="black"/>
                </a:solidFill>
              </a:endParaRPr>
            </a:p>
          </p:txBody>
        </p:sp>
        <p:sp>
          <p:nvSpPr>
            <p:cNvPr id="53264" name="Freeform 66"/>
            <p:cNvSpPr>
              <a:spLocks/>
            </p:cNvSpPr>
            <p:nvPr/>
          </p:nvSpPr>
          <p:spPr bwMode="auto">
            <a:xfrm>
              <a:off x="4035" y="1532"/>
              <a:ext cx="1438" cy="1378"/>
            </a:xfrm>
            <a:custGeom>
              <a:avLst/>
              <a:gdLst>
                <a:gd name="T0" fmla="*/ 1 w 8629"/>
                <a:gd name="T1" fmla="*/ 0 h 9641"/>
                <a:gd name="T2" fmla="*/ 1 w 8629"/>
                <a:gd name="T3" fmla="*/ 0 h 9641"/>
                <a:gd name="T4" fmla="*/ 1 w 8629"/>
                <a:gd name="T5" fmla="*/ 0 h 9641"/>
                <a:gd name="T6" fmla="*/ 1 w 8629"/>
                <a:gd name="T7" fmla="*/ 0 h 9641"/>
                <a:gd name="T8" fmla="*/ 1 w 8629"/>
                <a:gd name="T9" fmla="*/ 0 h 9641"/>
                <a:gd name="T10" fmla="*/ 1 w 8629"/>
                <a:gd name="T11" fmla="*/ 0 h 9641"/>
                <a:gd name="T12" fmla="*/ 1 w 8629"/>
                <a:gd name="T13" fmla="*/ 0 h 9641"/>
                <a:gd name="T14" fmla="*/ 1 w 8629"/>
                <a:gd name="T15" fmla="*/ 0 h 9641"/>
                <a:gd name="T16" fmla="*/ 1 w 8629"/>
                <a:gd name="T17" fmla="*/ 0 h 9641"/>
                <a:gd name="T18" fmla="*/ 1 w 8629"/>
                <a:gd name="T19" fmla="*/ 0 h 9641"/>
                <a:gd name="T20" fmla="*/ 1 w 8629"/>
                <a:gd name="T21" fmla="*/ 0 h 9641"/>
                <a:gd name="T22" fmla="*/ 1 w 8629"/>
                <a:gd name="T23" fmla="*/ 0 h 9641"/>
                <a:gd name="T24" fmla="*/ 1 w 8629"/>
                <a:gd name="T25" fmla="*/ 0 h 9641"/>
                <a:gd name="T26" fmla="*/ 1 w 8629"/>
                <a:gd name="T27" fmla="*/ 0 h 9641"/>
                <a:gd name="T28" fmla="*/ 1 w 8629"/>
                <a:gd name="T29" fmla="*/ 0 h 9641"/>
                <a:gd name="T30" fmla="*/ 1 w 8629"/>
                <a:gd name="T31" fmla="*/ 0 h 9641"/>
                <a:gd name="T32" fmla="*/ 1 w 8629"/>
                <a:gd name="T33" fmla="*/ 1 h 9641"/>
                <a:gd name="T34" fmla="*/ 1 w 8629"/>
                <a:gd name="T35" fmla="*/ 1 h 9641"/>
                <a:gd name="T36" fmla="*/ 1 w 8629"/>
                <a:gd name="T37" fmla="*/ 1 h 9641"/>
                <a:gd name="T38" fmla="*/ 1 w 8629"/>
                <a:gd name="T39" fmla="*/ 1 h 9641"/>
                <a:gd name="T40" fmla="*/ 1 w 8629"/>
                <a:gd name="T41" fmla="*/ 1 h 9641"/>
                <a:gd name="T42" fmla="*/ 0 w 8629"/>
                <a:gd name="T43" fmla="*/ 1 h 9641"/>
                <a:gd name="T44" fmla="*/ 0 w 8629"/>
                <a:gd name="T45" fmla="*/ 1 h 9641"/>
                <a:gd name="T46" fmla="*/ 0 w 8629"/>
                <a:gd name="T47" fmla="*/ 1 h 9641"/>
                <a:gd name="T48" fmla="*/ 0 w 8629"/>
                <a:gd name="T49" fmla="*/ 1 h 9641"/>
                <a:gd name="T50" fmla="*/ 0 w 8629"/>
                <a:gd name="T51" fmla="*/ 1 h 9641"/>
                <a:gd name="T52" fmla="*/ 0 w 8629"/>
                <a:gd name="T53" fmla="*/ 0 h 9641"/>
                <a:gd name="T54" fmla="*/ 0 w 8629"/>
                <a:gd name="T55" fmla="*/ 0 h 9641"/>
                <a:gd name="T56" fmla="*/ 0 w 8629"/>
                <a:gd name="T57" fmla="*/ 0 h 9641"/>
                <a:gd name="T58" fmla="*/ 0 w 8629"/>
                <a:gd name="T59" fmla="*/ 0 h 9641"/>
                <a:gd name="T60" fmla="*/ 0 w 8629"/>
                <a:gd name="T61" fmla="*/ 0 h 9641"/>
                <a:gd name="T62" fmla="*/ 0 w 8629"/>
                <a:gd name="T63" fmla="*/ 0 h 9641"/>
                <a:gd name="T64" fmla="*/ 0 w 8629"/>
                <a:gd name="T65" fmla="*/ 0 h 9641"/>
                <a:gd name="T66" fmla="*/ 0 w 8629"/>
                <a:gd name="T67" fmla="*/ 0 h 9641"/>
                <a:gd name="T68" fmla="*/ 0 w 8629"/>
                <a:gd name="T69" fmla="*/ 0 h 9641"/>
                <a:gd name="T70" fmla="*/ 0 w 8629"/>
                <a:gd name="T71" fmla="*/ 0 h 9641"/>
                <a:gd name="T72" fmla="*/ 0 w 8629"/>
                <a:gd name="T73" fmla="*/ 0 h 9641"/>
                <a:gd name="T74" fmla="*/ 0 w 8629"/>
                <a:gd name="T75" fmla="*/ 0 h 9641"/>
                <a:gd name="T76" fmla="*/ 0 w 8629"/>
                <a:gd name="T77" fmla="*/ 0 h 9641"/>
                <a:gd name="T78" fmla="*/ 0 w 8629"/>
                <a:gd name="T79" fmla="*/ 0 h 9641"/>
                <a:gd name="T80" fmla="*/ 0 w 8629"/>
                <a:gd name="T81" fmla="*/ 0 h 9641"/>
                <a:gd name="T82" fmla="*/ 0 w 8629"/>
                <a:gd name="T83" fmla="*/ 0 h 9641"/>
                <a:gd name="T84" fmla="*/ 0 w 8629"/>
                <a:gd name="T85" fmla="*/ 0 h 96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629"/>
                <a:gd name="T130" fmla="*/ 0 h 9641"/>
                <a:gd name="T131" fmla="*/ 8629 w 8629"/>
                <a:gd name="T132" fmla="*/ 9641 h 96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629" h="9641">
                  <a:moveTo>
                    <a:pt x="4314" y="0"/>
                  </a:moveTo>
                  <a:lnTo>
                    <a:pt x="4536" y="7"/>
                  </a:lnTo>
                  <a:lnTo>
                    <a:pt x="4754" y="25"/>
                  </a:lnTo>
                  <a:lnTo>
                    <a:pt x="4970" y="55"/>
                  </a:lnTo>
                  <a:lnTo>
                    <a:pt x="5182" y="98"/>
                  </a:lnTo>
                  <a:lnTo>
                    <a:pt x="5390" y="153"/>
                  </a:lnTo>
                  <a:lnTo>
                    <a:pt x="5594" y="217"/>
                  </a:lnTo>
                  <a:lnTo>
                    <a:pt x="5795" y="293"/>
                  </a:lnTo>
                  <a:lnTo>
                    <a:pt x="5991" y="380"/>
                  </a:lnTo>
                  <a:lnTo>
                    <a:pt x="6181" y="477"/>
                  </a:lnTo>
                  <a:lnTo>
                    <a:pt x="6368" y="583"/>
                  </a:lnTo>
                  <a:lnTo>
                    <a:pt x="6549" y="700"/>
                  </a:lnTo>
                  <a:lnTo>
                    <a:pt x="6724" y="825"/>
                  </a:lnTo>
                  <a:lnTo>
                    <a:pt x="6893" y="960"/>
                  </a:lnTo>
                  <a:lnTo>
                    <a:pt x="7056" y="1104"/>
                  </a:lnTo>
                  <a:lnTo>
                    <a:pt x="7213" y="1255"/>
                  </a:lnTo>
                  <a:lnTo>
                    <a:pt x="7363" y="1415"/>
                  </a:lnTo>
                  <a:lnTo>
                    <a:pt x="7505" y="1582"/>
                  </a:lnTo>
                  <a:lnTo>
                    <a:pt x="7641" y="1757"/>
                  </a:lnTo>
                  <a:lnTo>
                    <a:pt x="7769" y="1939"/>
                  </a:lnTo>
                  <a:lnTo>
                    <a:pt x="7890" y="2128"/>
                  </a:lnTo>
                  <a:lnTo>
                    <a:pt x="8002" y="2324"/>
                  </a:lnTo>
                  <a:lnTo>
                    <a:pt x="8106" y="2526"/>
                  </a:lnTo>
                  <a:lnTo>
                    <a:pt x="8202" y="2733"/>
                  </a:lnTo>
                  <a:lnTo>
                    <a:pt x="8289" y="2947"/>
                  </a:lnTo>
                  <a:lnTo>
                    <a:pt x="8366" y="3167"/>
                  </a:lnTo>
                  <a:lnTo>
                    <a:pt x="8433" y="3389"/>
                  </a:lnTo>
                  <a:lnTo>
                    <a:pt x="8492" y="3618"/>
                  </a:lnTo>
                  <a:lnTo>
                    <a:pt x="8541" y="3851"/>
                  </a:lnTo>
                  <a:lnTo>
                    <a:pt x="8578" y="4088"/>
                  </a:lnTo>
                  <a:lnTo>
                    <a:pt x="8606" y="4329"/>
                  </a:lnTo>
                  <a:lnTo>
                    <a:pt x="8623" y="4573"/>
                  </a:lnTo>
                  <a:lnTo>
                    <a:pt x="8629" y="4820"/>
                  </a:lnTo>
                  <a:lnTo>
                    <a:pt x="8623" y="5068"/>
                  </a:lnTo>
                  <a:lnTo>
                    <a:pt x="8606" y="5312"/>
                  </a:lnTo>
                  <a:lnTo>
                    <a:pt x="8578" y="5553"/>
                  </a:lnTo>
                  <a:lnTo>
                    <a:pt x="8541" y="5790"/>
                  </a:lnTo>
                  <a:lnTo>
                    <a:pt x="8492" y="6023"/>
                  </a:lnTo>
                  <a:lnTo>
                    <a:pt x="8433" y="6252"/>
                  </a:lnTo>
                  <a:lnTo>
                    <a:pt x="8366" y="6475"/>
                  </a:lnTo>
                  <a:lnTo>
                    <a:pt x="8289" y="6694"/>
                  </a:lnTo>
                  <a:lnTo>
                    <a:pt x="8202" y="6908"/>
                  </a:lnTo>
                  <a:lnTo>
                    <a:pt x="8106" y="7115"/>
                  </a:lnTo>
                  <a:lnTo>
                    <a:pt x="8002" y="7317"/>
                  </a:lnTo>
                  <a:lnTo>
                    <a:pt x="7890" y="7513"/>
                  </a:lnTo>
                  <a:lnTo>
                    <a:pt x="7769" y="7702"/>
                  </a:lnTo>
                  <a:lnTo>
                    <a:pt x="7641" y="7884"/>
                  </a:lnTo>
                  <a:lnTo>
                    <a:pt x="7505" y="8059"/>
                  </a:lnTo>
                  <a:lnTo>
                    <a:pt x="7363" y="8226"/>
                  </a:lnTo>
                  <a:lnTo>
                    <a:pt x="7213" y="8386"/>
                  </a:lnTo>
                  <a:lnTo>
                    <a:pt x="7056" y="8537"/>
                  </a:lnTo>
                  <a:lnTo>
                    <a:pt x="6893" y="8681"/>
                  </a:lnTo>
                  <a:lnTo>
                    <a:pt x="6724" y="8816"/>
                  </a:lnTo>
                  <a:lnTo>
                    <a:pt x="6549" y="8941"/>
                  </a:lnTo>
                  <a:lnTo>
                    <a:pt x="6368" y="9058"/>
                  </a:lnTo>
                  <a:lnTo>
                    <a:pt x="6181" y="9164"/>
                  </a:lnTo>
                  <a:lnTo>
                    <a:pt x="5991" y="9261"/>
                  </a:lnTo>
                  <a:lnTo>
                    <a:pt x="5795" y="9348"/>
                  </a:lnTo>
                  <a:lnTo>
                    <a:pt x="5594" y="9424"/>
                  </a:lnTo>
                  <a:lnTo>
                    <a:pt x="5390" y="9488"/>
                  </a:lnTo>
                  <a:lnTo>
                    <a:pt x="5182" y="9543"/>
                  </a:lnTo>
                  <a:lnTo>
                    <a:pt x="4970" y="9586"/>
                  </a:lnTo>
                  <a:lnTo>
                    <a:pt x="4754" y="9616"/>
                  </a:lnTo>
                  <a:lnTo>
                    <a:pt x="4536" y="9634"/>
                  </a:lnTo>
                  <a:lnTo>
                    <a:pt x="4314" y="9641"/>
                  </a:lnTo>
                  <a:lnTo>
                    <a:pt x="4093" y="9634"/>
                  </a:lnTo>
                  <a:lnTo>
                    <a:pt x="3875" y="9616"/>
                  </a:lnTo>
                  <a:lnTo>
                    <a:pt x="3659" y="9586"/>
                  </a:lnTo>
                  <a:lnTo>
                    <a:pt x="3447" y="9543"/>
                  </a:lnTo>
                  <a:lnTo>
                    <a:pt x="3238" y="9488"/>
                  </a:lnTo>
                  <a:lnTo>
                    <a:pt x="3034" y="9424"/>
                  </a:lnTo>
                  <a:lnTo>
                    <a:pt x="2833" y="9348"/>
                  </a:lnTo>
                  <a:lnTo>
                    <a:pt x="2638" y="9261"/>
                  </a:lnTo>
                  <a:lnTo>
                    <a:pt x="2447" y="9164"/>
                  </a:lnTo>
                  <a:lnTo>
                    <a:pt x="2260" y="9058"/>
                  </a:lnTo>
                  <a:lnTo>
                    <a:pt x="2080" y="8941"/>
                  </a:lnTo>
                  <a:lnTo>
                    <a:pt x="1905" y="8816"/>
                  </a:lnTo>
                  <a:lnTo>
                    <a:pt x="1736" y="8681"/>
                  </a:lnTo>
                  <a:lnTo>
                    <a:pt x="1573" y="8537"/>
                  </a:lnTo>
                  <a:lnTo>
                    <a:pt x="1416" y="8386"/>
                  </a:lnTo>
                  <a:lnTo>
                    <a:pt x="1266" y="8226"/>
                  </a:lnTo>
                  <a:lnTo>
                    <a:pt x="1124" y="8059"/>
                  </a:lnTo>
                  <a:lnTo>
                    <a:pt x="987" y="7884"/>
                  </a:lnTo>
                  <a:lnTo>
                    <a:pt x="860" y="7702"/>
                  </a:lnTo>
                  <a:lnTo>
                    <a:pt x="739" y="7513"/>
                  </a:lnTo>
                  <a:lnTo>
                    <a:pt x="627" y="7317"/>
                  </a:lnTo>
                  <a:lnTo>
                    <a:pt x="523" y="7115"/>
                  </a:lnTo>
                  <a:lnTo>
                    <a:pt x="426" y="6908"/>
                  </a:lnTo>
                  <a:lnTo>
                    <a:pt x="340" y="6694"/>
                  </a:lnTo>
                  <a:lnTo>
                    <a:pt x="262" y="6475"/>
                  </a:lnTo>
                  <a:lnTo>
                    <a:pt x="195" y="6252"/>
                  </a:lnTo>
                  <a:lnTo>
                    <a:pt x="137" y="6023"/>
                  </a:lnTo>
                  <a:lnTo>
                    <a:pt x="88" y="5790"/>
                  </a:lnTo>
                  <a:lnTo>
                    <a:pt x="50" y="5553"/>
                  </a:lnTo>
                  <a:lnTo>
                    <a:pt x="23" y="5312"/>
                  </a:lnTo>
                  <a:lnTo>
                    <a:pt x="6" y="5068"/>
                  </a:lnTo>
                  <a:lnTo>
                    <a:pt x="0" y="4820"/>
                  </a:lnTo>
                  <a:lnTo>
                    <a:pt x="6" y="4573"/>
                  </a:lnTo>
                  <a:lnTo>
                    <a:pt x="23" y="4329"/>
                  </a:lnTo>
                  <a:lnTo>
                    <a:pt x="50" y="4088"/>
                  </a:lnTo>
                  <a:lnTo>
                    <a:pt x="88" y="3851"/>
                  </a:lnTo>
                  <a:lnTo>
                    <a:pt x="137" y="3618"/>
                  </a:lnTo>
                  <a:lnTo>
                    <a:pt x="195" y="3389"/>
                  </a:lnTo>
                  <a:lnTo>
                    <a:pt x="262" y="3167"/>
                  </a:lnTo>
                  <a:lnTo>
                    <a:pt x="340" y="2947"/>
                  </a:lnTo>
                  <a:lnTo>
                    <a:pt x="426" y="2733"/>
                  </a:lnTo>
                  <a:lnTo>
                    <a:pt x="523" y="2526"/>
                  </a:lnTo>
                  <a:lnTo>
                    <a:pt x="627" y="2324"/>
                  </a:lnTo>
                  <a:lnTo>
                    <a:pt x="739" y="2128"/>
                  </a:lnTo>
                  <a:lnTo>
                    <a:pt x="860" y="1939"/>
                  </a:lnTo>
                  <a:lnTo>
                    <a:pt x="987" y="1757"/>
                  </a:lnTo>
                  <a:lnTo>
                    <a:pt x="1124" y="1582"/>
                  </a:lnTo>
                  <a:lnTo>
                    <a:pt x="1266" y="1415"/>
                  </a:lnTo>
                  <a:lnTo>
                    <a:pt x="1416" y="1255"/>
                  </a:lnTo>
                  <a:lnTo>
                    <a:pt x="1573" y="1104"/>
                  </a:lnTo>
                  <a:lnTo>
                    <a:pt x="1736" y="960"/>
                  </a:lnTo>
                  <a:lnTo>
                    <a:pt x="1905" y="825"/>
                  </a:lnTo>
                  <a:lnTo>
                    <a:pt x="2080" y="700"/>
                  </a:lnTo>
                  <a:lnTo>
                    <a:pt x="2260" y="583"/>
                  </a:lnTo>
                  <a:lnTo>
                    <a:pt x="2447" y="477"/>
                  </a:lnTo>
                  <a:lnTo>
                    <a:pt x="2638" y="380"/>
                  </a:lnTo>
                  <a:lnTo>
                    <a:pt x="2833" y="293"/>
                  </a:lnTo>
                  <a:lnTo>
                    <a:pt x="3034" y="217"/>
                  </a:lnTo>
                  <a:lnTo>
                    <a:pt x="3238" y="153"/>
                  </a:lnTo>
                  <a:lnTo>
                    <a:pt x="3447" y="98"/>
                  </a:lnTo>
                  <a:lnTo>
                    <a:pt x="3659" y="55"/>
                  </a:lnTo>
                  <a:lnTo>
                    <a:pt x="3875" y="25"/>
                  </a:lnTo>
                  <a:lnTo>
                    <a:pt x="4093" y="7"/>
                  </a:lnTo>
                  <a:lnTo>
                    <a:pt x="4314" y="0"/>
                  </a:lnTo>
                  <a:close/>
                </a:path>
              </a:pathLst>
            </a:custGeom>
            <a:solidFill>
              <a:srgbClr val="FFFFFF"/>
            </a:solidFill>
            <a:ln w="9525">
              <a:noFill/>
              <a:round/>
              <a:headEnd/>
              <a:tailEnd/>
            </a:ln>
          </p:spPr>
          <p:txBody>
            <a:bodyPr/>
            <a:lstStyle/>
            <a:p>
              <a:endParaRPr lang="en-US">
                <a:solidFill>
                  <a:prstClr val="black"/>
                </a:solidFill>
              </a:endParaRPr>
            </a:p>
          </p:txBody>
        </p:sp>
        <p:sp>
          <p:nvSpPr>
            <p:cNvPr id="53265" name="Freeform 67"/>
            <p:cNvSpPr>
              <a:spLocks/>
            </p:cNvSpPr>
            <p:nvPr/>
          </p:nvSpPr>
          <p:spPr bwMode="auto">
            <a:xfrm>
              <a:off x="4754" y="1525"/>
              <a:ext cx="727" cy="696"/>
            </a:xfrm>
            <a:custGeom>
              <a:avLst/>
              <a:gdLst>
                <a:gd name="T0" fmla="*/ 1 w 4360"/>
                <a:gd name="T1" fmla="*/ 0 h 4871"/>
                <a:gd name="T2" fmla="*/ 1 w 4360"/>
                <a:gd name="T3" fmla="*/ 0 h 4871"/>
                <a:gd name="T4" fmla="*/ 1 w 4360"/>
                <a:gd name="T5" fmla="*/ 0 h 4871"/>
                <a:gd name="T6" fmla="*/ 1 w 4360"/>
                <a:gd name="T7" fmla="*/ 0 h 4871"/>
                <a:gd name="T8" fmla="*/ 1 w 4360"/>
                <a:gd name="T9" fmla="*/ 0 h 4871"/>
                <a:gd name="T10" fmla="*/ 1 w 4360"/>
                <a:gd name="T11" fmla="*/ 0 h 4871"/>
                <a:gd name="T12" fmla="*/ 1 w 4360"/>
                <a:gd name="T13" fmla="*/ 0 h 4871"/>
                <a:gd name="T14" fmla="*/ 1 w 4360"/>
                <a:gd name="T15" fmla="*/ 0 h 4871"/>
                <a:gd name="T16" fmla="*/ 1 w 4360"/>
                <a:gd name="T17" fmla="*/ 0 h 4871"/>
                <a:gd name="T18" fmla="*/ 1 w 4360"/>
                <a:gd name="T19" fmla="*/ 0 h 4871"/>
                <a:gd name="T20" fmla="*/ 1 w 4360"/>
                <a:gd name="T21" fmla="*/ 0 h 4871"/>
                <a:gd name="T22" fmla="*/ 1 w 4360"/>
                <a:gd name="T23" fmla="*/ 0 h 4871"/>
                <a:gd name="T24" fmla="*/ 1 w 4360"/>
                <a:gd name="T25" fmla="*/ 0 h 4871"/>
                <a:gd name="T26" fmla="*/ 0 w 4360"/>
                <a:gd name="T27" fmla="*/ 0 h 4871"/>
                <a:gd name="T28" fmla="*/ 0 w 4360"/>
                <a:gd name="T29" fmla="*/ 0 h 4871"/>
                <a:gd name="T30" fmla="*/ 0 w 4360"/>
                <a:gd name="T31" fmla="*/ 0 h 4871"/>
                <a:gd name="T32" fmla="*/ 0 w 4360"/>
                <a:gd name="T33" fmla="*/ 0 h 4871"/>
                <a:gd name="T34" fmla="*/ 0 w 4360"/>
                <a:gd name="T35" fmla="*/ 0 h 4871"/>
                <a:gd name="T36" fmla="*/ 0 w 4360"/>
                <a:gd name="T37" fmla="*/ 0 h 4871"/>
                <a:gd name="T38" fmla="*/ 0 w 4360"/>
                <a:gd name="T39" fmla="*/ 0 h 4871"/>
                <a:gd name="T40" fmla="*/ 0 w 4360"/>
                <a:gd name="T41" fmla="*/ 0 h 4871"/>
                <a:gd name="T42" fmla="*/ 0 w 4360"/>
                <a:gd name="T43" fmla="*/ 0 h 4871"/>
                <a:gd name="T44" fmla="*/ 0 w 4360"/>
                <a:gd name="T45" fmla="*/ 0 h 4871"/>
                <a:gd name="T46" fmla="*/ 0 w 4360"/>
                <a:gd name="T47" fmla="*/ 0 h 4871"/>
                <a:gd name="T48" fmla="*/ 0 w 4360"/>
                <a:gd name="T49" fmla="*/ 0 h 4871"/>
                <a:gd name="T50" fmla="*/ 0 w 4360"/>
                <a:gd name="T51" fmla="*/ 0 h 4871"/>
                <a:gd name="T52" fmla="*/ 0 w 4360"/>
                <a:gd name="T53" fmla="*/ 0 h 4871"/>
                <a:gd name="T54" fmla="*/ 0 w 4360"/>
                <a:gd name="T55" fmla="*/ 0 h 4871"/>
                <a:gd name="T56" fmla="*/ 0 w 4360"/>
                <a:gd name="T57" fmla="*/ 0 h 4871"/>
                <a:gd name="T58" fmla="*/ 0 w 4360"/>
                <a:gd name="T59" fmla="*/ 0 h 4871"/>
                <a:gd name="T60" fmla="*/ 0 w 4360"/>
                <a:gd name="T61" fmla="*/ 0 h 4871"/>
                <a:gd name="T62" fmla="*/ 0 w 4360"/>
                <a:gd name="T63" fmla="*/ 0 h 4871"/>
                <a:gd name="T64" fmla="*/ 0 w 4360"/>
                <a:gd name="T65" fmla="*/ 0 h 4871"/>
                <a:gd name="T66" fmla="*/ 0 w 4360"/>
                <a:gd name="T67" fmla="*/ 0 h 4871"/>
                <a:gd name="T68" fmla="*/ 0 w 4360"/>
                <a:gd name="T69" fmla="*/ 0 h 4871"/>
                <a:gd name="T70" fmla="*/ 0 w 4360"/>
                <a:gd name="T71" fmla="*/ 0 h 4871"/>
                <a:gd name="T72" fmla="*/ 0 w 4360"/>
                <a:gd name="T73" fmla="*/ 0 h 4871"/>
                <a:gd name="T74" fmla="*/ 0 w 4360"/>
                <a:gd name="T75" fmla="*/ 0 h 4871"/>
                <a:gd name="T76" fmla="*/ 0 w 4360"/>
                <a:gd name="T77" fmla="*/ 0 h 4871"/>
                <a:gd name="T78" fmla="*/ 1 w 4360"/>
                <a:gd name="T79" fmla="*/ 0 h 4871"/>
                <a:gd name="T80" fmla="*/ 1 w 4360"/>
                <a:gd name="T81" fmla="*/ 0 h 4871"/>
                <a:gd name="T82" fmla="*/ 1 w 4360"/>
                <a:gd name="T83" fmla="*/ 0 h 4871"/>
                <a:gd name="T84" fmla="*/ 1 w 4360"/>
                <a:gd name="T85" fmla="*/ 0 h 4871"/>
                <a:gd name="T86" fmla="*/ 1 w 4360"/>
                <a:gd name="T87" fmla="*/ 0 h 4871"/>
                <a:gd name="T88" fmla="*/ 1 w 4360"/>
                <a:gd name="T89" fmla="*/ 0 h 4871"/>
                <a:gd name="T90" fmla="*/ 1 w 4360"/>
                <a:gd name="T91" fmla="*/ 0 h 4871"/>
                <a:gd name="T92" fmla="*/ 1 w 4360"/>
                <a:gd name="T93" fmla="*/ 0 h 4871"/>
                <a:gd name="T94" fmla="*/ 1 w 4360"/>
                <a:gd name="T95" fmla="*/ 0 h 4871"/>
                <a:gd name="T96" fmla="*/ 1 w 4360"/>
                <a:gd name="T97" fmla="*/ 0 h 4871"/>
                <a:gd name="T98" fmla="*/ 1 w 4360"/>
                <a:gd name="T99" fmla="*/ 0 h 4871"/>
                <a:gd name="T100" fmla="*/ 1 w 4360"/>
                <a:gd name="T101" fmla="*/ 0 h 4871"/>
                <a:gd name="T102" fmla="*/ 1 w 4360"/>
                <a:gd name="T103" fmla="*/ 0 h 487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360"/>
                <a:gd name="T157" fmla="*/ 0 h 4871"/>
                <a:gd name="T158" fmla="*/ 4360 w 4360"/>
                <a:gd name="T159" fmla="*/ 4871 h 487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360" h="4871">
                  <a:moveTo>
                    <a:pt x="4360" y="4871"/>
                  </a:moveTo>
                  <a:lnTo>
                    <a:pt x="4360" y="4871"/>
                  </a:lnTo>
                  <a:lnTo>
                    <a:pt x="4359" y="4809"/>
                  </a:lnTo>
                  <a:lnTo>
                    <a:pt x="4358" y="4747"/>
                  </a:lnTo>
                  <a:lnTo>
                    <a:pt x="4356" y="4684"/>
                  </a:lnTo>
                  <a:lnTo>
                    <a:pt x="4354" y="4621"/>
                  </a:lnTo>
                  <a:lnTo>
                    <a:pt x="4351" y="4560"/>
                  </a:lnTo>
                  <a:lnTo>
                    <a:pt x="4347" y="4498"/>
                  </a:lnTo>
                  <a:lnTo>
                    <a:pt x="4343" y="4437"/>
                  </a:lnTo>
                  <a:lnTo>
                    <a:pt x="4337" y="4374"/>
                  </a:lnTo>
                  <a:lnTo>
                    <a:pt x="4332" y="4313"/>
                  </a:lnTo>
                  <a:lnTo>
                    <a:pt x="4325" y="4252"/>
                  </a:lnTo>
                  <a:lnTo>
                    <a:pt x="4318" y="4192"/>
                  </a:lnTo>
                  <a:lnTo>
                    <a:pt x="4310" y="4131"/>
                  </a:lnTo>
                  <a:lnTo>
                    <a:pt x="4301" y="4071"/>
                  </a:lnTo>
                  <a:lnTo>
                    <a:pt x="4291" y="4011"/>
                  </a:lnTo>
                  <a:lnTo>
                    <a:pt x="4281" y="3951"/>
                  </a:lnTo>
                  <a:lnTo>
                    <a:pt x="4271" y="3892"/>
                  </a:lnTo>
                  <a:lnTo>
                    <a:pt x="4260" y="3833"/>
                  </a:lnTo>
                  <a:lnTo>
                    <a:pt x="4248" y="3774"/>
                  </a:lnTo>
                  <a:lnTo>
                    <a:pt x="4236" y="3715"/>
                  </a:lnTo>
                  <a:lnTo>
                    <a:pt x="4223" y="3656"/>
                  </a:lnTo>
                  <a:lnTo>
                    <a:pt x="4208" y="3599"/>
                  </a:lnTo>
                  <a:lnTo>
                    <a:pt x="4194" y="3541"/>
                  </a:lnTo>
                  <a:lnTo>
                    <a:pt x="4179" y="3483"/>
                  </a:lnTo>
                  <a:lnTo>
                    <a:pt x="4163" y="3426"/>
                  </a:lnTo>
                  <a:lnTo>
                    <a:pt x="4147" y="3369"/>
                  </a:lnTo>
                  <a:lnTo>
                    <a:pt x="4131" y="3311"/>
                  </a:lnTo>
                  <a:lnTo>
                    <a:pt x="4112" y="3256"/>
                  </a:lnTo>
                  <a:lnTo>
                    <a:pt x="4095" y="3199"/>
                  </a:lnTo>
                  <a:lnTo>
                    <a:pt x="4076" y="3144"/>
                  </a:lnTo>
                  <a:lnTo>
                    <a:pt x="4057" y="3089"/>
                  </a:lnTo>
                  <a:lnTo>
                    <a:pt x="4036" y="3033"/>
                  </a:lnTo>
                  <a:lnTo>
                    <a:pt x="4016" y="2979"/>
                  </a:lnTo>
                  <a:lnTo>
                    <a:pt x="3995" y="2923"/>
                  </a:lnTo>
                  <a:lnTo>
                    <a:pt x="3974" y="2870"/>
                  </a:lnTo>
                  <a:lnTo>
                    <a:pt x="3951" y="2816"/>
                  </a:lnTo>
                  <a:lnTo>
                    <a:pt x="3929" y="2763"/>
                  </a:lnTo>
                  <a:lnTo>
                    <a:pt x="3906" y="2710"/>
                  </a:lnTo>
                  <a:lnTo>
                    <a:pt x="3882" y="2657"/>
                  </a:lnTo>
                  <a:lnTo>
                    <a:pt x="3857" y="2605"/>
                  </a:lnTo>
                  <a:lnTo>
                    <a:pt x="3832" y="2553"/>
                  </a:lnTo>
                  <a:lnTo>
                    <a:pt x="3807" y="2502"/>
                  </a:lnTo>
                  <a:lnTo>
                    <a:pt x="3780" y="2450"/>
                  </a:lnTo>
                  <a:lnTo>
                    <a:pt x="3754" y="2399"/>
                  </a:lnTo>
                  <a:lnTo>
                    <a:pt x="3727" y="2349"/>
                  </a:lnTo>
                  <a:lnTo>
                    <a:pt x="3699" y="2299"/>
                  </a:lnTo>
                  <a:lnTo>
                    <a:pt x="3671" y="2249"/>
                  </a:lnTo>
                  <a:lnTo>
                    <a:pt x="3643" y="2200"/>
                  </a:lnTo>
                  <a:lnTo>
                    <a:pt x="3613" y="2151"/>
                  </a:lnTo>
                  <a:lnTo>
                    <a:pt x="3584" y="2102"/>
                  </a:lnTo>
                  <a:lnTo>
                    <a:pt x="3554" y="2055"/>
                  </a:lnTo>
                  <a:lnTo>
                    <a:pt x="3523" y="2007"/>
                  </a:lnTo>
                  <a:lnTo>
                    <a:pt x="3492" y="1960"/>
                  </a:lnTo>
                  <a:lnTo>
                    <a:pt x="3461" y="1914"/>
                  </a:lnTo>
                  <a:lnTo>
                    <a:pt x="3428" y="1867"/>
                  </a:lnTo>
                  <a:lnTo>
                    <a:pt x="3396" y="1821"/>
                  </a:lnTo>
                  <a:lnTo>
                    <a:pt x="3362" y="1776"/>
                  </a:lnTo>
                  <a:lnTo>
                    <a:pt x="3329" y="1731"/>
                  </a:lnTo>
                  <a:lnTo>
                    <a:pt x="3295" y="1686"/>
                  </a:lnTo>
                  <a:lnTo>
                    <a:pt x="3260" y="1642"/>
                  </a:lnTo>
                  <a:lnTo>
                    <a:pt x="3225" y="1599"/>
                  </a:lnTo>
                  <a:lnTo>
                    <a:pt x="3189" y="1556"/>
                  </a:lnTo>
                  <a:lnTo>
                    <a:pt x="3154" y="1513"/>
                  </a:lnTo>
                  <a:lnTo>
                    <a:pt x="3117" y="1471"/>
                  </a:lnTo>
                  <a:lnTo>
                    <a:pt x="3081" y="1430"/>
                  </a:lnTo>
                  <a:lnTo>
                    <a:pt x="3044" y="1389"/>
                  </a:lnTo>
                  <a:lnTo>
                    <a:pt x="3006" y="1348"/>
                  </a:lnTo>
                  <a:lnTo>
                    <a:pt x="2968" y="1307"/>
                  </a:lnTo>
                  <a:lnTo>
                    <a:pt x="2929" y="1268"/>
                  </a:lnTo>
                  <a:lnTo>
                    <a:pt x="2890" y="1229"/>
                  </a:lnTo>
                  <a:lnTo>
                    <a:pt x="2851" y="1191"/>
                  </a:lnTo>
                  <a:lnTo>
                    <a:pt x="2811" y="1152"/>
                  </a:lnTo>
                  <a:lnTo>
                    <a:pt x="2771" y="1115"/>
                  </a:lnTo>
                  <a:lnTo>
                    <a:pt x="2730" y="1078"/>
                  </a:lnTo>
                  <a:lnTo>
                    <a:pt x="2689" y="1042"/>
                  </a:lnTo>
                  <a:lnTo>
                    <a:pt x="2648" y="1005"/>
                  </a:lnTo>
                  <a:lnTo>
                    <a:pt x="2606" y="970"/>
                  </a:lnTo>
                  <a:lnTo>
                    <a:pt x="2564" y="935"/>
                  </a:lnTo>
                  <a:lnTo>
                    <a:pt x="2521" y="901"/>
                  </a:lnTo>
                  <a:lnTo>
                    <a:pt x="2479" y="867"/>
                  </a:lnTo>
                  <a:lnTo>
                    <a:pt x="2435" y="834"/>
                  </a:lnTo>
                  <a:lnTo>
                    <a:pt x="2392" y="802"/>
                  </a:lnTo>
                  <a:lnTo>
                    <a:pt x="2347" y="769"/>
                  </a:lnTo>
                  <a:lnTo>
                    <a:pt x="2303" y="737"/>
                  </a:lnTo>
                  <a:lnTo>
                    <a:pt x="2258" y="707"/>
                  </a:lnTo>
                  <a:lnTo>
                    <a:pt x="2213" y="676"/>
                  </a:lnTo>
                  <a:lnTo>
                    <a:pt x="2167" y="647"/>
                  </a:lnTo>
                  <a:lnTo>
                    <a:pt x="2121" y="619"/>
                  </a:lnTo>
                  <a:lnTo>
                    <a:pt x="2076" y="589"/>
                  </a:lnTo>
                  <a:lnTo>
                    <a:pt x="2029" y="562"/>
                  </a:lnTo>
                  <a:lnTo>
                    <a:pt x="1982" y="535"/>
                  </a:lnTo>
                  <a:lnTo>
                    <a:pt x="1935" y="508"/>
                  </a:lnTo>
                  <a:lnTo>
                    <a:pt x="1888" y="482"/>
                  </a:lnTo>
                  <a:lnTo>
                    <a:pt x="1840" y="457"/>
                  </a:lnTo>
                  <a:lnTo>
                    <a:pt x="1791" y="432"/>
                  </a:lnTo>
                  <a:lnTo>
                    <a:pt x="1743" y="407"/>
                  </a:lnTo>
                  <a:lnTo>
                    <a:pt x="1694" y="385"/>
                  </a:lnTo>
                  <a:lnTo>
                    <a:pt x="1646" y="361"/>
                  </a:lnTo>
                  <a:lnTo>
                    <a:pt x="1596" y="339"/>
                  </a:lnTo>
                  <a:lnTo>
                    <a:pt x="1547" y="318"/>
                  </a:lnTo>
                  <a:lnTo>
                    <a:pt x="1497" y="296"/>
                  </a:lnTo>
                  <a:lnTo>
                    <a:pt x="1446" y="276"/>
                  </a:lnTo>
                  <a:lnTo>
                    <a:pt x="1396" y="257"/>
                  </a:lnTo>
                  <a:lnTo>
                    <a:pt x="1345" y="237"/>
                  </a:lnTo>
                  <a:lnTo>
                    <a:pt x="1295" y="219"/>
                  </a:lnTo>
                  <a:lnTo>
                    <a:pt x="1243" y="202"/>
                  </a:lnTo>
                  <a:lnTo>
                    <a:pt x="1191" y="185"/>
                  </a:lnTo>
                  <a:lnTo>
                    <a:pt x="1140" y="170"/>
                  </a:lnTo>
                  <a:lnTo>
                    <a:pt x="1088" y="154"/>
                  </a:lnTo>
                  <a:lnTo>
                    <a:pt x="1035" y="139"/>
                  </a:lnTo>
                  <a:lnTo>
                    <a:pt x="983" y="126"/>
                  </a:lnTo>
                  <a:lnTo>
                    <a:pt x="930" y="112"/>
                  </a:lnTo>
                  <a:lnTo>
                    <a:pt x="877" y="100"/>
                  </a:lnTo>
                  <a:lnTo>
                    <a:pt x="824" y="87"/>
                  </a:lnTo>
                  <a:lnTo>
                    <a:pt x="770" y="77"/>
                  </a:lnTo>
                  <a:lnTo>
                    <a:pt x="717" y="66"/>
                  </a:lnTo>
                  <a:lnTo>
                    <a:pt x="663" y="57"/>
                  </a:lnTo>
                  <a:lnTo>
                    <a:pt x="608" y="47"/>
                  </a:lnTo>
                  <a:lnTo>
                    <a:pt x="555" y="40"/>
                  </a:lnTo>
                  <a:lnTo>
                    <a:pt x="500" y="32"/>
                  </a:lnTo>
                  <a:lnTo>
                    <a:pt x="444" y="25"/>
                  </a:lnTo>
                  <a:lnTo>
                    <a:pt x="390" y="19"/>
                  </a:lnTo>
                  <a:lnTo>
                    <a:pt x="335" y="15"/>
                  </a:lnTo>
                  <a:lnTo>
                    <a:pt x="279" y="10"/>
                  </a:lnTo>
                  <a:lnTo>
                    <a:pt x="224" y="7"/>
                  </a:lnTo>
                  <a:lnTo>
                    <a:pt x="168" y="3"/>
                  </a:lnTo>
                  <a:lnTo>
                    <a:pt x="112" y="2"/>
                  </a:lnTo>
                  <a:lnTo>
                    <a:pt x="57" y="0"/>
                  </a:lnTo>
                  <a:lnTo>
                    <a:pt x="0" y="0"/>
                  </a:lnTo>
                  <a:lnTo>
                    <a:pt x="0" y="102"/>
                  </a:lnTo>
                  <a:lnTo>
                    <a:pt x="56" y="103"/>
                  </a:lnTo>
                  <a:lnTo>
                    <a:pt x="110" y="103"/>
                  </a:lnTo>
                  <a:lnTo>
                    <a:pt x="165" y="105"/>
                  </a:lnTo>
                  <a:lnTo>
                    <a:pt x="220" y="109"/>
                  </a:lnTo>
                  <a:lnTo>
                    <a:pt x="274" y="112"/>
                  </a:lnTo>
                  <a:lnTo>
                    <a:pt x="328" y="116"/>
                  </a:lnTo>
                  <a:lnTo>
                    <a:pt x="382" y="121"/>
                  </a:lnTo>
                  <a:lnTo>
                    <a:pt x="436" y="127"/>
                  </a:lnTo>
                  <a:lnTo>
                    <a:pt x="489" y="133"/>
                  </a:lnTo>
                  <a:lnTo>
                    <a:pt x="543" y="140"/>
                  </a:lnTo>
                  <a:lnTo>
                    <a:pt x="596" y="148"/>
                  </a:lnTo>
                  <a:lnTo>
                    <a:pt x="649" y="157"/>
                  </a:lnTo>
                  <a:lnTo>
                    <a:pt x="701" y="166"/>
                  </a:lnTo>
                  <a:lnTo>
                    <a:pt x="754" y="176"/>
                  </a:lnTo>
                  <a:lnTo>
                    <a:pt x="807" y="188"/>
                  </a:lnTo>
                  <a:lnTo>
                    <a:pt x="859" y="199"/>
                  </a:lnTo>
                  <a:lnTo>
                    <a:pt x="911" y="211"/>
                  </a:lnTo>
                  <a:lnTo>
                    <a:pt x="963" y="224"/>
                  </a:lnTo>
                  <a:lnTo>
                    <a:pt x="1014" y="239"/>
                  </a:lnTo>
                  <a:lnTo>
                    <a:pt x="1065" y="252"/>
                  </a:lnTo>
                  <a:lnTo>
                    <a:pt x="1115" y="268"/>
                  </a:lnTo>
                  <a:lnTo>
                    <a:pt x="1167" y="284"/>
                  </a:lnTo>
                  <a:lnTo>
                    <a:pt x="1217" y="300"/>
                  </a:lnTo>
                  <a:lnTo>
                    <a:pt x="1267" y="317"/>
                  </a:lnTo>
                  <a:lnTo>
                    <a:pt x="1317" y="335"/>
                  </a:lnTo>
                  <a:lnTo>
                    <a:pt x="1366" y="353"/>
                  </a:lnTo>
                  <a:lnTo>
                    <a:pt x="1416" y="372"/>
                  </a:lnTo>
                  <a:lnTo>
                    <a:pt x="1466" y="392"/>
                  </a:lnTo>
                  <a:lnTo>
                    <a:pt x="1514" y="413"/>
                  </a:lnTo>
                  <a:lnTo>
                    <a:pt x="1563" y="434"/>
                  </a:lnTo>
                  <a:lnTo>
                    <a:pt x="1611" y="456"/>
                  </a:lnTo>
                  <a:lnTo>
                    <a:pt x="1659" y="477"/>
                  </a:lnTo>
                  <a:lnTo>
                    <a:pt x="1706" y="501"/>
                  </a:lnTo>
                  <a:lnTo>
                    <a:pt x="1754" y="525"/>
                  </a:lnTo>
                  <a:lnTo>
                    <a:pt x="1802" y="549"/>
                  </a:lnTo>
                  <a:lnTo>
                    <a:pt x="1848" y="573"/>
                  </a:lnTo>
                  <a:lnTo>
                    <a:pt x="1895" y="599"/>
                  </a:lnTo>
                  <a:lnTo>
                    <a:pt x="1940" y="625"/>
                  </a:lnTo>
                  <a:lnTo>
                    <a:pt x="1987" y="651"/>
                  </a:lnTo>
                  <a:lnTo>
                    <a:pt x="2032" y="679"/>
                  </a:lnTo>
                  <a:lnTo>
                    <a:pt x="2077" y="707"/>
                  </a:lnTo>
                  <a:lnTo>
                    <a:pt x="2122" y="735"/>
                  </a:lnTo>
                  <a:lnTo>
                    <a:pt x="2167" y="765"/>
                  </a:lnTo>
                  <a:lnTo>
                    <a:pt x="2211" y="794"/>
                  </a:lnTo>
                  <a:lnTo>
                    <a:pt x="2255" y="824"/>
                  </a:lnTo>
                  <a:lnTo>
                    <a:pt x="2299" y="855"/>
                  </a:lnTo>
                  <a:lnTo>
                    <a:pt x="2341" y="887"/>
                  </a:lnTo>
                  <a:lnTo>
                    <a:pt x="2384" y="918"/>
                  </a:lnTo>
                  <a:lnTo>
                    <a:pt x="2426" y="951"/>
                  </a:lnTo>
                  <a:lnTo>
                    <a:pt x="2469" y="984"/>
                  </a:lnTo>
                  <a:lnTo>
                    <a:pt x="2510" y="1018"/>
                  </a:lnTo>
                  <a:lnTo>
                    <a:pt x="2552" y="1052"/>
                  </a:lnTo>
                  <a:lnTo>
                    <a:pt x="2592" y="1087"/>
                  </a:lnTo>
                  <a:lnTo>
                    <a:pt x="2633" y="1122"/>
                  </a:lnTo>
                  <a:lnTo>
                    <a:pt x="2673" y="1157"/>
                  </a:lnTo>
                  <a:lnTo>
                    <a:pt x="2713" y="1193"/>
                  </a:lnTo>
                  <a:lnTo>
                    <a:pt x="2752" y="1230"/>
                  </a:lnTo>
                  <a:lnTo>
                    <a:pt x="2791" y="1268"/>
                  </a:lnTo>
                  <a:lnTo>
                    <a:pt x="2830" y="1305"/>
                  </a:lnTo>
                  <a:lnTo>
                    <a:pt x="2867" y="1344"/>
                  </a:lnTo>
                  <a:lnTo>
                    <a:pt x="2906" y="1382"/>
                  </a:lnTo>
                  <a:lnTo>
                    <a:pt x="2943" y="1422"/>
                  </a:lnTo>
                  <a:lnTo>
                    <a:pt x="2980" y="1461"/>
                  </a:lnTo>
                  <a:lnTo>
                    <a:pt x="3016" y="1502"/>
                  </a:lnTo>
                  <a:lnTo>
                    <a:pt x="3053" y="1543"/>
                  </a:lnTo>
                  <a:lnTo>
                    <a:pt x="3088" y="1583"/>
                  </a:lnTo>
                  <a:lnTo>
                    <a:pt x="3123" y="1625"/>
                  </a:lnTo>
                  <a:lnTo>
                    <a:pt x="3158" y="1667"/>
                  </a:lnTo>
                  <a:lnTo>
                    <a:pt x="3192" y="1710"/>
                  </a:lnTo>
                  <a:lnTo>
                    <a:pt x="3226" y="1753"/>
                  </a:lnTo>
                  <a:lnTo>
                    <a:pt x="3259" y="1797"/>
                  </a:lnTo>
                  <a:lnTo>
                    <a:pt x="3292" y="1841"/>
                  </a:lnTo>
                  <a:lnTo>
                    <a:pt x="3325" y="1885"/>
                  </a:lnTo>
                  <a:lnTo>
                    <a:pt x="3356" y="1931"/>
                  </a:lnTo>
                  <a:lnTo>
                    <a:pt x="3388" y="1975"/>
                  </a:lnTo>
                  <a:lnTo>
                    <a:pt x="3419" y="2021"/>
                  </a:lnTo>
                  <a:lnTo>
                    <a:pt x="3449" y="2067"/>
                  </a:lnTo>
                  <a:lnTo>
                    <a:pt x="3480" y="2114"/>
                  </a:lnTo>
                  <a:lnTo>
                    <a:pt x="3509" y="2161"/>
                  </a:lnTo>
                  <a:lnTo>
                    <a:pt x="3538" y="2208"/>
                  </a:lnTo>
                  <a:lnTo>
                    <a:pt x="3567" y="2256"/>
                  </a:lnTo>
                  <a:lnTo>
                    <a:pt x="3595" y="2304"/>
                  </a:lnTo>
                  <a:lnTo>
                    <a:pt x="3622" y="2352"/>
                  </a:lnTo>
                  <a:lnTo>
                    <a:pt x="3650" y="2402"/>
                  </a:lnTo>
                  <a:lnTo>
                    <a:pt x="3676" y="2451"/>
                  </a:lnTo>
                  <a:lnTo>
                    <a:pt x="3702" y="2501"/>
                  </a:lnTo>
                  <a:lnTo>
                    <a:pt x="3728" y="2551"/>
                  </a:lnTo>
                  <a:lnTo>
                    <a:pt x="3752" y="2601"/>
                  </a:lnTo>
                  <a:lnTo>
                    <a:pt x="3776" y="2652"/>
                  </a:lnTo>
                  <a:lnTo>
                    <a:pt x="3801" y="2703"/>
                  </a:lnTo>
                  <a:lnTo>
                    <a:pt x="3824" y="2755"/>
                  </a:lnTo>
                  <a:lnTo>
                    <a:pt x="3847" y="2807"/>
                  </a:lnTo>
                  <a:lnTo>
                    <a:pt x="3869" y="2859"/>
                  </a:lnTo>
                  <a:lnTo>
                    <a:pt x="3891" y="2912"/>
                  </a:lnTo>
                  <a:lnTo>
                    <a:pt x="3912" y="2964"/>
                  </a:lnTo>
                  <a:lnTo>
                    <a:pt x="3932" y="3018"/>
                  </a:lnTo>
                  <a:lnTo>
                    <a:pt x="3952" y="3072"/>
                  </a:lnTo>
                  <a:lnTo>
                    <a:pt x="3972" y="3126"/>
                  </a:lnTo>
                  <a:lnTo>
                    <a:pt x="3991" y="3180"/>
                  </a:lnTo>
                  <a:lnTo>
                    <a:pt x="4009" y="3234"/>
                  </a:lnTo>
                  <a:lnTo>
                    <a:pt x="4027" y="3290"/>
                  </a:lnTo>
                  <a:lnTo>
                    <a:pt x="4043" y="3344"/>
                  </a:lnTo>
                  <a:lnTo>
                    <a:pt x="4061" y="3400"/>
                  </a:lnTo>
                  <a:lnTo>
                    <a:pt x="4076" y="3456"/>
                  </a:lnTo>
                  <a:lnTo>
                    <a:pt x="4092" y="3512"/>
                  </a:lnTo>
                  <a:lnTo>
                    <a:pt x="4106" y="3568"/>
                  </a:lnTo>
                  <a:lnTo>
                    <a:pt x="4120" y="3625"/>
                  </a:lnTo>
                  <a:lnTo>
                    <a:pt x="4135" y="3682"/>
                  </a:lnTo>
                  <a:lnTo>
                    <a:pt x="4147" y="3739"/>
                  </a:lnTo>
                  <a:lnTo>
                    <a:pt x="4159" y="3797"/>
                  </a:lnTo>
                  <a:lnTo>
                    <a:pt x="4171" y="3854"/>
                  </a:lnTo>
                  <a:lnTo>
                    <a:pt x="4182" y="3912"/>
                  </a:lnTo>
                  <a:lnTo>
                    <a:pt x="4192" y="3971"/>
                  </a:lnTo>
                  <a:lnTo>
                    <a:pt x="4201" y="4030"/>
                  </a:lnTo>
                  <a:lnTo>
                    <a:pt x="4212" y="4088"/>
                  </a:lnTo>
                  <a:lnTo>
                    <a:pt x="4220" y="4147"/>
                  </a:lnTo>
                  <a:lnTo>
                    <a:pt x="4228" y="4206"/>
                  </a:lnTo>
                  <a:lnTo>
                    <a:pt x="4235" y="4266"/>
                  </a:lnTo>
                  <a:lnTo>
                    <a:pt x="4241" y="4325"/>
                  </a:lnTo>
                  <a:lnTo>
                    <a:pt x="4247" y="4385"/>
                  </a:lnTo>
                  <a:lnTo>
                    <a:pt x="4252" y="4445"/>
                  </a:lnTo>
                  <a:lnTo>
                    <a:pt x="4256" y="4506"/>
                  </a:lnTo>
                  <a:lnTo>
                    <a:pt x="4260" y="4566"/>
                  </a:lnTo>
                  <a:lnTo>
                    <a:pt x="4263" y="4627"/>
                  </a:lnTo>
                  <a:lnTo>
                    <a:pt x="4266" y="4688"/>
                  </a:lnTo>
                  <a:lnTo>
                    <a:pt x="4267" y="4749"/>
                  </a:lnTo>
                  <a:lnTo>
                    <a:pt x="4268" y="4810"/>
                  </a:lnTo>
                  <a:lnTo>
                    <a:pt x="4269" y="4871"/>
                  </a:lnTo>
                  <a:lnTo>
                    <a:pt x="4360" y="4871"/>
                  </a:lnTo>
                  <a:close/>
                </a:path>
              </a:pathLst>
            </a:custGeom>
            <a:solidFill>
              <a:srgbClr val="008FE0"/>
            </a:solidFill>
            <a:ln w="9525">
              <a:noFill/>
              <a:round/>
              <a:headEnd/>
              <a:tailEnd/>
            </a:ln>
          </p:spPr>
          <p:txBody>
            <a:bodyPr/>
            <a:lstStyle/>
            <a:p>
              <a:endParaRPr lang="en-US">
                <a:solidFill>
                  <a:prstClr val="black"/>
                </a:solidFill>
              </a:endParaRPr>
            </a:p>
          </p:txBody>
        </p:sp>
        <p:sp>
          <p:nvSpPr>
            <p:cNvPr id="53266" name="Freeform 68"/>
            <p:cNvSpPr>
              <a:spLocks/>
            </p:cNvSpPr>
            <p:nvPr/>
          </p:nvSpPr>
          <p:spPr bwMode="auto">
            <a:xfrm>
              <a:off x="4754" y="2221"/>
              <a:ext cx="727" cy="696"/>
            </a:xfrm>
            <a:custGeom>
              <a:avLst/>
              <a:gdLst>
                <a:gd name="T0" fmla="*/ 0 w 4360"/>
                <a:gd name="T1" fmla="*/ 0 h 4872"/>
                <a:gd name="T2" fmla="*/ 0 w 4360"/>
                <a:gd name="T3" fmla="*/ 0 h 4872"/>
                <a:gd name="T4" fmla="*/ 0 w 4360"/>
                <a:gd name="T5" fmla="*/ 0 h 4872"/>
                <a:gd name="T6" fmla="*/ 0 w 4360"/>
                <a:gd name="T7" fmla="*/ 0 h 4872"/>
                <a:gd name="T8" fmla="*/ 0 w 4360"/>
                <a:gd name="T9" fmla="*/ 0 h 4872"/>
                <a:gd name="T10" fmla="*/ 0 w 4360"/>
                <a:gd name="T11" fmla="*/ 0 h 4872"/>
                <a:gd name="T12" fmla="*/ 0 w 4360"/>
                <a:gd name="T13" fmla="*/ 0 h 4872"/>
                <a:gd name="T14" fmla="*/ 0 w 4360"/>
                <a:gd name="T15" fmla="*/ 0 h 4872"/>
                <a:gd name="T16" fmla="*/ 0 w 4360"/>
                <a:gd name="T17" fmla="*/ 0 h 4872"/>
                <a:gd name="T18" fmla="*/ 0 w 4360"/>
                <a:gd name="T19" fmla="*/ 0 h 4872"/>
                <a:gd name="T20" fmla="*/ 0 w 4360"/>
                <a:gd name="T21" fmla="*/ 0 h 4872"/>
                <a:gd name="T22" fmla="*/ 0 w 4360"/>
                <a:gd name="T23" fmla="*/ 0 h 4872"/>
                <a:gd name="T24" fmla="*/ 0 w 4360"/>
                <a:gd name="T25" fmla="*/ 0 h 4872"/>
                <a:gd name="T26" fmla="*/ 1 w 4360"/>
                <a:gd name="T27" fmla="*/ 0 h 4872"/>
                <a:gd name="T28" fmla="*/ 1 w 4360"/>
                <a:gd name="T29" fmla="*/ 0 h 4872"/>
                <a:gd name="T30" fmla="*/ 1 w 4360"/>
                <a:gd name="T31" fmla="*/ 0 h 4872"/>
                <a:gd name="T32" fmla="*/ 1 w 4360"/>
                <a:gd name="T33" fmla="*/ 0 h 4872"/>
                <a:gd name="T34" fmla="*/ 1 w 4360"/>
                <a:gd name="T35" fmla="*/ 0 h 4872"/>
                <a:gd name="T36" fmla="*/ 1 w 4360"/>
                <a:gd name="T37" fmla="*/ 0 h 4872"/>
                <a:gd name="T38" fmla="*/ 1 w 4360"/>
                <a:gd name="T39" fmla="*/ 0 h 4872"/>
                <a:gd name="T40" fmla="*/ 1 w 4360"/>
                <a:gd name="T41" fmla="*/ 0 h 4872"/>
                <a:gd name="T42" fmla="*/ 1 w 4360"/>
                <a:gd name="T43" fmla="*/ 0 h 4872"/>
                <a:gd name="T44" fmla="*/ 1 w 4360"/>
                <a:gd name="T45" fmla="*/ 0 h 4872"/>
                <a:gd name="T46" fmla="*/ 1 w 4360"/>
                <a:gd name="T47" fmla="*/ 0 h 4872"/>
                <a:gd name="T48" fmla="*/ 1 w 4360"/>
                <a:gd name="T49" fmla="*/ 0 h 4872"/>
                <a:gd name="T50" fmla="*/ 1 w 4360"/>
                <a:gd name="T51" fmla="*/ 0 h 4872"/>
                <a:gd name="T52" fmla="*/ 1 w 4360"/>
                <a:gd name="T53" fmla="*/ 0 h 4872"/>
                <a:gd name="T54" fmla="*/ 1 w 4360"/>
                <a:gd name="T55" fmla="*/ 0 h 4872"/>
                <a:gd name="T56" fmla="*/ 1 w 4360"/>
                <a:gd name="T57" fmla="*/ 0 h 4872"/>
                <a:gd name="T58" fmla="*/ 1 w 4360"/>
                <a:gd name="T59" fmla="*/ 0 h 4872"/>
                <a:gd name="T60" fmla="*/ 1 w 4360"/>
                <a:gd name="T61" fmla="*/ 0 h 4872"/>
                <a:gd name="T62" fmla="*/ 1 w 4360"/>
                <a:gd name="T63" fmla="*/ 0 h 4872"/>
                <a:gd name="T64" fmla="*/ 1 w 4360"/>
                <a:gd name="T65" fmla="*/ 0 h 4872"/>
                <a:gd name="T66" fmla="*/ 1 w 4360"/>
                <a:gd name="T67" fmla="*/ 0 h 4872"/>
                <a:gd name="T68" fmla="*/ 1 w 4360"/>
                <a:gd name="T69" fmla="*/ 0 h 4872"/>
                <a:gd name="T70" fmla="*/ 1 w 4360"/>
                <a:gd name="T71" fmla="*/ 0 h 4872"/>
                <a:gd name="T72" fmla="*/ 1 w 4360"/>
                <a:gd name="T73" fmla="*/ 0 h 4872"/>
                <a:gd name="T74" fmla="*/ 1 w 4360"/>
                <a:gd name="T75" fmla="*/ 0 h 4872"/>
                <a:gd name="T76" fmla="*/ 0 w 4360"/>
                <a:gd name="T77" fmla="*/ 0 h 4872"/>
                <a:gd name="T78" fmla="*/ 0 w 4360"/>
                <a:gd name="T79" fmla="*/ 0 h 4872"/>
                <a:gd name="T80" fmla="*/ 0 w 4360"/>
                <a:gd name="T81" fmla="*/ 0 h 4872"/>
                <a:gd name="T82" fmla="*/ 0 w 4360"/>
                <a:gd name="T83" fmla="*/ 0 h 4872"/>
                <a:gd name="T84" fmla="*/ 0 w 4360"/>
                <a:gd name="T85" fmla="*/ 0 h 4872"/>
                <a:gd name="T86" fmla="*/ 0 w 4360"/>
                <a:gd name="T87" fmla="*/ 0 h 4872"/>
                <a:gd name="T88" fmla="*/ 0 w 4360"/>
                <a:gd name="T89" fmla="*/ 0 h 4872"/>
                <a:gd name="T90" fmla="*/ 0 w 4360"/>
                <a:gd name="T91" fmla="*/ 0 h 4872"/>
                <a:gd name="T92" fmla="*/ 0 w 4360"/>
                <a:gd name="T93" fmla="*/ 0 h 4872"/>
                <a:gd name="T94" fmla="*/ 0 w 4360"/>
                <a:gd name="T95" fmla="*/ 0 h 4872"/>
                <a:gd name="T96" fmla="*/ 0 w 4360"/>
                <a:gd name="T97" fmla="*/ 0 h 4872"/>
                <a:gd name="T98" fmla="*/ 0 w 4360"/>
                <a:gd name="T99" fmla="*/ 0 h 4872"/>
                <a:gd name="T100" fmla="*/ 0 w 4360"/>
                <a:gd name="T101" fmla="*/ 0 h 4872"/>
                <a:gd name="T102" fmla="*/ 0 w 4360"/>
                <a:gd name="T103" fmla="*/ 0 h 48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360"/>
                <a:gd name="T157" fmla="*/ 0 h 4872"/>
                <a:gd name="T158" fmla="*/ 4360 w 4360"/>
                <a:gd name="T159" fmla="*/ 4872 h 487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360" h="4872">
                  <a:moveTo>
                    <a:pt x="0" y="4872"/>
                  </a:moveTo>
                  <a:lnTo>
                    <a:pt x="0" y="4872"/>
                  </a:lnTo>
                  <a:lnTo>
                    <a:pt x="57" y="4872"/>
                  </a:lnTo>
                  <a:lnTo>
                    <a:pt x="112" y="4870"/>
                  </a:lnTo>
                  <a:lnTo>
                    <a:pt x="168" y="4869"/>
                  </a:lnTo>
                  <a:lnTo>
                    <a:pt x="224" y="4865"/>
                  </a:lnTo>
                  <a:lnTo>
                    <a:pt x="279" y="4862"/>
                  </a:lnTo>
                  <a:lnTo>
                    <a:pt x="335" y="4857"/>
                  </a:lnTo>
                  <a:lnTo>
                    <a:pt x="390" y="4853"/>
                  </a:lnTo>
                  <a:lnTo>
                    <a:pt x="445" y="4847"/>
                  </a:lnTo>
                  <a:lnTo>
                    <a:pt x="500" y="4840"/>
                  </a:lnTo>
                  <a:lnTo>
                    <a:pt x="555" y="4832"/>
                  </a:lnTo>
                  <a:lnTo>
                    <a:pt x="608" y="4825"/>
                  </a:lnTo>
                  <a:lnTo>
                    <a:pt x="663" y="4815"/>
                  </a:lnTo>
                  <a:lnTo>
                    <a:pt x="717" y="4806"/>
                  </a:lnTo>
                  <a:lnTo>
                    <a:pt x="770" y="4796"/>
                  </a:lnTo>
                  <a:lnTo>
                    <a:pt x="824" y="4785"/>
                  </a:lnTo>
                  <a:lnTo>
                    <a:pt x="877" y="4773"/>
                  </a:lnTo>
                  <a:lnTo>
                    <a:pt x="930" y="4760"/>
                  </a:lnTo>
                  <a:lnTo>
                    <a:pt x="983" y="4746"/>
                  </a:lnTo>
                  <a:lnTo>
                    <a:pt x="1035" y="4733"/>
                  </a:lnTo>
                  <a:lnTo>
                    <a:pt x="1088" y="4718"/>
                  </a:lnTo>
                  <a:lnTo>
                    <a:pt x="1140" y="4702"/>
                  </a:lnTo>
                  <a:lnTo>
                    <a:pt x="1191" y="4687"/>
                  </a:lnTo>
                  <a:lnTo>
                    <a:pt x="1243" y="4670"/>
                  </a:lnTo>
                  <a:lnTo>
                    <a:pt x="1295" y="4653"/>
                  </a:lnTo>
                  <a:lnTo>
                    <a:pt x="1345" y="4635"/>
                  </a:lnTo>
                  <a:lnTo>
                    <a:pt x="1396" y="4615"/>
                  </a:lnTo>
                  <a:lnTo>
                    <a:pt x="1446" y="4596"/>
                  </a:lnTo>
                  <a:lnTo>
                    <a:pt x="1497" y="4576"/>
                  </a:lnTo>
                  <a:lnTo>
                    <a:pt x="1547" y="4554"/>
                  </a:lnTo>
                  <a:lnTo>
                    <a:pt x="1596" y="4533"/>
                  </a:lnTo>
                  <a:lnTo>
                    <a:pt x="1646" y="4511"/>
                  </a:lnTo>
                  <a:lnTo>
                    <a:pt x="1694" y="4488"/>
                  </a:lnTo>
                  <a:lnTo>
                    <a:pt x="1743" y="4465"/>
                  </a:lnTo>
                  <a:lnTo>
                    <a:pt x="1791" y="4440"/>
                  </a:lnTo>
                  <a:lnTo>
                    <a:pt x="1840" y="4415"/>
                  </a:lnTo>
                  <a:lnTo>
                    <a:pt x="1888" y="4390"/>
                  </a:lnTo>
                  <a:lnTo>
                    <a:pt x="1935" y="4364"/>
                  </a:lnTo>
                  <a:lnTo>
                    <a:pt x="1982" y="4337"/>
                  </a:lnTo>
                  <a:lnTo>
                    <a:pt x="2029" y="4310"/>
                  </a:lnTo>
                  <a:lnTo>
                    <a:pt x="2076" y="4283"/>
                  </a:lnTo>
                  <a:lnTo>
                    <a:pt x="2121" y="4255"/>
                  </a:lnTo>
                  <a:lnTo>
                    <a:pt x="2167" y="4225"/>
                  </a:lnTo>
                  <a:lnTo>
                    <a:pt x="2213" y="4196"/>
                  </a:lnTo>
                  <a:lnTo>
                    <a:pt x="2258" y="4165"/>
                  </a:lnTo>
                  <a:lnTo>
                    <a:pt x="2303" y="4135"/>
                  </a:lnTo>
                  <a:lnTo>
                    <a:pt x="2347" y="4103"/>
                  </a:lnTo>
                  <a:lnTo>
                    <a:pt x="2392" y="4070"/>
                  </a:lnTo>
                  <a:lnTo>
                    <a:pt x="2435" y="4039"/>
                  </a:lnTo>
                  <a:lnTo>
                    <a:pt x="2478" y="4005"/>
                  </a:lnTo>
                  <a:lnTo>
                    <a:pt x="2521" y="3971"/>
                  </a:lnTo>
                  <a:lnTo>
                    <a:pt x="2564" y="3937"/>
                  </a:lnTo>
                  <a:lnTo>
                    <a:pt x="2606" y="3902"/>
                  </a:lnTo>
                  <a:lnTo>
                    <a:pt x="2648" y="3867"/>
                  </a:lnTo>
                  <a:lnTo>
                    <a:pt x="2689" y="3830"/>
                  </a:lnTo>
                  <a:lnTo>
                    <a:pt x="2730" y="3794"/>
                  </a:lnTo>
                  <a:lnTo>
                    <a:pt x="2771" y="3757"/>
                  </a:lnTo>
                  <a:lnTo>
                    <a:pt x="2811" y="3720"/>
                  </a:lnTo>
                  <a:lnTo>
                    <a:pt x="2851" y="3681"/>
                  </a:lnTo>
                  <a:lnTo>
                    <a:pt x="2890" y="3643"/>
                  </a:lnTo>
                  <a:lnTo>
                    <a:pt x="2929" y="3604"/>
                  </a:lnTo>
                  <a:lnTo>
                    <a:pt x="2968" y="3565"/>
                  </a:lnTo>
                  <a:lnTo>
                    <a:pt x="3006" y="3524"/>
                  </a:lnTo>
                  <a:lnTo>
                    <a:pt x="3044" y="3483"/>
                  </a:lnTo>
                  <a:lnTo>
                    <a:pt x="3081" y="3443"/>
                  </a:lnTo>
                  <a:lnTo>
                    <a:pt x="3117" y="3401"/>
                  </a:lnTo>
                  <a:lnTo>
                    <a:pt x="3154" y="3359"/>
                  </a:lnTo>
                  <a:lnTo>
                    <a:pt x="3189" y="3316"/>
                  </a:lnTo>
                  <a:lnTo>
                    <a:pt x="3225" y="3273"/>
                  </a:lnTo>
                  <a:lnTo>
                    <a:pt x="3260" y="3230"/>
                  </a:lnTo>
                  <a:lnTo>
                    <a:pt x="3295" y="3186"/>
                  </a:lnTo>
                  <a:lnTo>
                    <a:pt x="3329" y="3141"/>
                  </a:lnTo>
                  <a:lnTo>
                    <a:pt x="3362" y="3096"/>
                  </a:lnTo>
                  <a:lnTo>
                    <a:pt x="3396" y="3051"/>
                  </a:lnTo>
                  <a:lnTo>
                    <a:pt x="3428" y="3005"/>
                  </a:lnTo>
                  <a:lnTo>
                    <a:pt x="3461" y="2958"/>
                  </a:lnTo>
                  <a:lnTo>
                    <a:pt x="3492" y="2912"/>
                  </a:lnTo>
                  <a:lnTo>
                    <a:pt x="3523" y="2865"/>
                  </a:lnTo>
                  <a:lnTo>
                    <a:pt x="3554" y="2817"/>
                  </a:lnTo>
                  <a:lnTo>
                    <a:pt x="3584" y="2770"/>
                  </a:lnTo>
                  <a:lnTo>
                    <a:pt x="3613" y="2721"/>
                  </a:lnTo>
                  <a:lnTo>
                    <a:pt x="3643" y="2672"/>
                  </a:lnTo>
                  <a:lnTo>
                    <a:pt x="3671" y="2623"/>
                  </a:lnTo>
                  <a:lnTo>
                    <a:pt x="3699" y="2573"/>
                  </a:lnTo>
                  <a:lnTo>
                    <a:pt x="3727" y="2523"/>
                  </a:lnTo>
                  <a:lnTo>
                    <a:pt x="3754" y="2473"/>
                  </a:lnTo>
                  <a:lnTo>
                    <a:pt x="3780" y="2422"/>
                  </a:lnTo>
                  <a:lnTo>
                    <a:pt x="3807" y="2372"/>
                  </a:lnTo>
                  <a:lnTo>
                    <a:pt x="3832" y="2320"/>
                  </a:lnTo>
                  <a:lnTo>
                    <a:pt x="3857" y="2267"/>
                  </a:lnTo>
                  <a:lnTo>
                    <a:pt x="3882" y="2215"/>
                  </a:lnTo>
                  <a:lnTo>
                    <a:pt x="3906" y="2162"/>
                  </a:lnTo>
                  <a:lnTo>
                    <a:pt x="3929" y="2109"/>
                  </a:lnTo>
                  <a:lnTo>
                    <a:pt x="3951" y="2056"/>
                  </a:lnTo>
                  <a:lnTo>
                    <a:pt x="3974" y="2002"/>
                  </a:lnTo>
                  <a:lnTo>
                    <a:pt x="3995" y="1949"/>
                  </a:lnTo>
                  <a:lnTo>
                    <a:pt x="4016" y="1893"/>
                  </a:lnTo>
                  <a:lnTo>
                    <a:pt x="4036" y="1839"/>
                  </a:lnTo>
                  <a:lnTo>
                    <a:pt x="4057" y="1783"/>
                  </a:lnTo>
                  <a:lnTo>
                    <a:pt x="4076" y="1728"/>
                  </a:lnTo>
                  <a:lnTo>
                    <a:pt x="4095" y="1673"/>
                  </a:lnTo>
                  <a:lnTo>
                    <a:pt x="4112" y="1616"/>
                  </a:lnTo>
                  <a:lnTo>
                    <a:pt x="4131" y="1561"/>
                  </a:lnTo>
                  <a:lnTo>
                    <a:pt x="4147" y="1503"/>
                  </a:lnTo>
                  <a:lnTo>
                    <a:pt x="4163" y="1446"/>
                  </a:lnTo>
                  <a:lnTo>
                    <a:pt x="4179" y="1389"/>
                  </a:lnTo>
                  <a:lnTo>
                    <a:pt x="4194" y="1331"/>
                  </a:lnTo>
                  <a:lnTo>
                    <a:pt x="4208" y="1273"/>
                  </a:lnTo>
                  <a:lnTo>
                    <a:pt x="4223" y="1216"/>
                  </a:lnTo>
                  <a:lnTo>
                    <a:pt x="4236" y="1157"/>
                  </a:lnTo>
                  <a:lnTo>
                    <a:pt x="4248" y="1098"/>
                  </a:lnTo>
                  <a:lnTo>
                    <a:pt x="4260" y="1039"/>
                  </a:lnTo>
                  <a:lnTo>
                    <a:pt x="4271" y="980"/>
                  </a:lnTo>
                  <a:lnTo>
                    <a:pt x="4281" y="921"/>
                  </a:lnTo>
                  <a:lnTo>
                    <a:pt x="4291" y="861"/>
                  </a:lnTo>
                  <a:lnTo>
                    <a:pt x="4301" y="801"/>
                  </a:lnTo>
                  <a:lnTo>
                    <a:pt x="4310" y="741"/>
                  </a:lnTo>
                  <a:lnTo>
                    <a:pt x="4318" y="680"/>
                  </a:lnTo>
                  <a:lnTo>
                    <a:pt x="4325" y="620"/>
                  </a:lnTo>
                  <a:lnTo>
                    <a:pt x="4332" y="559"/>
                  </a:lnTo>
                  <a:lnTo>
                    <a:pt x="4337" y="498"/>
                  </a:lnTo>
                  <a:lnTo>
                    <a:pt x="4343" y="435"/>
                  </a:lnTo>
                  <a:lnTo>
                    <a:pt x="4347" y="374"/>
                  </a:lnTo>
                  <a:lnTo>
                    <a:pt x="4351" y="312"/>
                  </a:lnTo>
                  <a:lnTo>
                    <a:pt x="4354" y="251"/>
                  </a:lnTo>
                  <a:lnTo>
                    <a:pt x="4356" y="188"/>
                  </a:lnTo>
                  <a:lnTo>
                    <a:pt x="4358" y="125"/>
                  </a:lnTo>
                  <a:lnTo>
                    <a:pt x="4359" y="63"/>
                  </a:lnTo>
                  <a:lnTo>
                    <a:pt x="4360" y="0"/>
                  </a:lnTo>
                  <a:lnTo>
                    <a:pt x="4269" y="0"/>
                  </a:lnTo>
                  <a:lnTo>
                    <a:pt x="4268" y="62"/>
                  </a:lnTo>
                  <a:lnTo>
                    <a:pt x="4267" y="123"/>
                  </a:lnTo>
                  <a:lnTo>
                    <a:pt x="4266" y="184"/>
                  </a:lnTo>
                  <a:lnTo>
                    <a:pt x="4263" y="245"/>
                  </a:lnTo>
                  <a:lnTo>
                    <a:pt x="4260" y="306"/>
                  </a:lnTo>
                  <a:lnTo>
                    <a:pt x="4256" y="366"/>
                  </a:lnTo>
                  <a:lnTo>
                    <a:pt x="4252" y="427"/>
                  </a:lnTo>
                  <a:lnTo>
                    <a:pt x="4247" y="487"/>
                  </a:lnTo>
                  <a:lnTo>
                    <a:pt x="4241" y="547"/>
                  </a:lnTo>
                  <a:lnTo>
                    <a:pt x="4235" y="606"/>
                  </a:lnTo>
                  <a:lnTo>
                    <a:pt x="4228" y="666"/>
                  </a:lnTo>
                  <a:lnTo>
                    <a:pt x="4220" y="725"/>
                  </a:lnTo>
                  <a:lnTo>
                    <a:pt x="4212" y="784"/>
                  </a:lnTo>
                  <a:lnTo>
                    <a:pt x="4201" y="842"/>
                  </a:lnTo>
                  <a:lnTo>
                    <a:pt x="4192" y="901"/>
                  </a:lnTo>
                  <a:lnTo>
                    <a:pt x="4182" y="960"/>
                  </a:lnTo>
                  <a:lnTo>
                    <a:pt x="4171" y="1018"/>
                  </a:lnTo>
                  <a:lnTo>
                    <a:pt x="4159" y="1075"/>
                  </a:lnTo>
                  <a:lnTo>
                    <a:pt x="4147" y="1133"/>
                  </a:lnTo>
                  <a:lnTo>
                    <a:pt x="4135" y="1190"/>
                  </a:lnTo>
                  <a:lnTo>
                    <a:pt x="4120" y="1247"/>
                  </a:lnTo>
                  <a:lnTo>
                    <a:pt x="4106" y="1304"/>
                  </a:lnTo>
                  <a:lnTo>
                    <a:pt x="4092" y="1360"/>
                  </a:lnTo>
                  <a:lnTo>
                    <a:pt x="4076" y="1416"/>
                  </a:lnTo>
                  <a:lnTo>
                    <a:pt x="4061" y="1472"/>
                  </a:lnTo>
                  <a:lnTo>
                    <a:pt x="4043" y="1528"/>
                  </a:lnTo>
                  <a:lnTo>
                    <a:pt x="4027" y="1582"/>
                  </a:lnTo>
                  <a:lnTo>
                    <a:pt x="4009" y="1638"/>
                  </a:lnTo>
                  <a:lnTo>
                    <a:pt x="3991" y="1692"/>
                  </a:lnTo>
                  <a:lnTo>
                    <a:pt x="3972" y="1746"/>
                  </a:lnTo>
                  <a:lnTo>
                    <a:pt x="3952" y="1800"/>
                  </a:lnTo>
                  <a:lnTo>
                    <a:pt x="3932" y="1854"/>
                  </a:lnTo>
                  <a:lnTo>
                    <a:pt x="3912" y="1908"/>
                  </a:lnTo>
                  <a:lnTo>
                    <a:pt x="3891" y="1960"/>
                  </a:lnTo>
                  <a:lnTo>
                    <a:pt x="3869" y="2013"/>
                  </a:lnTo>
                  <a:lnTo>
                    <a:pt x="3847" y="2065"/>
                  </a:lnTo>
                  <a:lnTo>
                    <a:pt x="3824" y="2117"/>
                  </a:lnTo>
                  <a:lnTo>
                    <a:pt x="3801" y="2169"/>
                  </a:lnTo>
                  <a:lnTo>
                    <a:pt x="3776" y="2220"/>
                  </a:lnTo>
                  <a:lnTo>
                    <a:pt x="3752" y="2271"/>
                  </a:lnTo>
                  <a:lnTo>
                    <a:pt x="3728" y="2321"/>
                  </a:lnTo>
                  <a:lnTo>
                    <a:pt x="3702" y="2372"/>
                  </a:lnTo>
                  <a:lnTo>
                    <a:pt x="3676" y="2421"/>
                  </a:lnTo>
                  <a:lnTo>
                    <a:pt x="3650" y="2470"/>
                  </a:lnTo>
                  <a:lnTo>
                    <a:pt x="3622" y="2520"/>
                  </a:lnTo>
                  <a:lnTo>
                    <a:pt x="3595" y="2568"/>
                  </a:lnTo>
                  <a:lnTo>
                    <a:pt x="3567" y="2616"/>
                  </a:lnTo>
                  <a:lnTo>
                    <a:pt x="3538" y="2664"/>
                  </a:lnTo>
                  <a:lnTo>
                    <a:pt x="3509" y="2711"/>
                  </a:lnTo>
                  <a:lnTo>
                    <a:pt x="3480" y="2758"/>
                  </a:lnTo>
                  <a:lnTo>
                    <a:pt x="3449" y="2805"/>
                  </a:lnTo>
                  <a:lnTo>
                    <a:pt x="3419" y="2851"/>
                  </a:lnTo>
                  <a:lnTo>
                    <a:pt x="3388" y="2897"/>
                  </a:lnTo>
                  <a:lnTo>
                    <a:pt x="3356" y="2942"/>
                  </a:lnTo>
                  <a:lnTo>
                    <a:pt x="3325" y="2987"/>
                  </a:lnTo>
                  <a:lnTo>
                    <a:pt x="3292" y="3031"/>
                  </a:lnTo>
                  <a:lnTo>
                    <a:pt x="3259" y="3075"/>
                  </a:lnTo>
                  <a:lnTo>
                    <a:pt x="3226" y="3119"/>
                  </a:lnTo>
                  <a:lnTo>
                    <a:pt x="3192" y="3162"/>
                  </a:lnTo>
                  <a:lnTo>
                    <a:pt x="3158" y="3205"/>
                  </a:lnTo>
                  <a:lnTo>
                    <a:pt x="3123" y="3247"/>
                  </a:lnTo>
                  <a:lnTo>
                    <a:pt x="3088" y="3289"/>
                  </a:lnTo>
                  <a:lnTo>
                    <a:pt x="3053" y="3329"/>
                  </a:lnTo>
                  <a:lnTo>
                    <a:pt x="3016" y="3370"/>
                  </a:lnTo>
                  <a:lnTo>
                    <a:pt x="2980" y="3411"/>
                  </a:lnTo>
                  <a:lnTo>
                    <a:pt x="2943" y="3450"/>
                  </a:lnTo>
                  <a:lnTo>
                    <a:pt x="2906" y="3490"/>
                  </a:lnTo>
                  <a:lnTo>
                    <a:pt x="2867" y="3528"/>
                  </a:lnTo>
                  <a:lnTo>
                    <a:pt x="2830" y="3567"/>
                  </a:lnTo>
                  <a:lnTo>
                    <a:pt x="2791" y="3604"/>
                  </a:lnTo>
                  <a:lnTo>
                    <a:pt x="2752" y="3642"/>
                  </a:lnTo>
                  <a:lnTo>
                    <a:pt x="2713" y="3679"/>
                  </a:lnTo>
                  <a:lnTo>
                    <a:pt x="2673" y="3715"/>
                  </a:lnTo>
                  <a:lnTo>
                    <a:pt x="2633" y="3750"/>
                  </a:lnTo>
                  <a:lnTo>
                    <a:pt x="2592" y="3785"/>
                  </a:lnTo>
                  <a:lnTo>
                    <a:pt x="2552" y="3820"/>
                  </a:lnTo>
                  <a:lnTo>
                    <a:pt x="2510" y="3854"/>
                  </a:lnTo>
                  <a:lnTo>
                    <a:pt x="2469" y="3888"/>
                  </a:lnTo>
                  <a:lnTo>
                    <a:pt x="2426" y="3921"/>
                  </a:lnTo>
                  <a:lnTo>
                    <a:pt x="2384" y="3954"/>
                  </a:lnTo>
                  <a:lnTo>
                    <a:pt x="2341" y="3985"/>
                  </a:lnTo>
                  <a:lnTo>
                    <a:pt x="2299" y="4017"/>
                  </a:lnTo>
                  <a:lnTo>
                    <a:pt x="2255" y="4048"/>
                  </a:lnTo>
                  <a:lnTo>
                    <a:pt x="2211" y="4078"/>
                  </a:lnTo>
                  <a:lnTo>
                    <a:pt x="2167" y="4108"/>
                  </a:lnTo>
                  <a:lnTo>
                    <a:pt x="2122" y="4137"/>
                  </a:lnTo>
                  <a:lnTo>
                    <a:pt x="2077" y="4165"/>
                  </a:lnTo>
                  <a:lnTo>
                    <a:pt x="2032" y="4193"/>
                  </a:lnTo>
                  <a:lnTo>
                    <a:pt x="1987" y="4221"/>
                  </a:lnTo>
                  <a:lnTo>
                    <a:pt x="1940" y="4247"/>
                  </a:lnTo>
                  <a:lnTo>
                    <a:pt x="1895" y="4273"/>
                  </a:lnTo>
                  <a:lnTo>
                    <a:pt x="1848" y="4299"/>
                  </a:lnTo>
                  <a:lnTo>
                    <a:pt x="1802" y="4324"/>
                  </a:lnTo>
                  <a:lnTo>
                    <a:pt x="1754" y="4347"/>
                  </a:lnTo>
                  <a:lnTo>
                    <a:pt x="1706" y="4371"/>
                  </a:lnTo>
                  <a:lnTo>
                    <a:pt x="1659" y="4395"/>
                  </a:lnTo>
                  <a:lnTo>
                    <a:pt x="1611" y="4416"/>
                  </a:lnTo>
                  <a:lnTo>
                    <a:pt x="1563" y="4438"/>
                  </a:lnTo>
                  <a:lnTo>
                    <a:pt x="1514" y="4459"/>
                  </a:lnTo>
                  <a:lnTo>
                    <a:pt x="1466" y="4480"/>
                  </a:lnTo>
                  <a:lnTo>
                    <a:pt x="1416" y="4500"/>
                  </a:lnTo>
                  <a:lnTo>
                    <a:pt x="1366" y="4519"/>
                  </a:lnTo>
                  <a:lnTo>
                    <a:pt x="1317" y="4537"/>
                  </a:lnTo>
                  <a:lnTo>
                    <a:pt x="1267" y="4555"/>
                  </a:lnTo>
                  <a:lnTo>
                    <a:pt x="1217" y="4572"/>
                  </a:lnTo>
                  <a:lnTo>
                    <a:pt x="1167" y="4588"/>
                  </a:lnTo>
                  <a:lnTo>
                    <a:pt x="1115" y="4604"/>
                  </a:lnTo>
                  <a:lnTo>
                    <a:pt x="1065" y="4620"/>
                  </a:lnTo>
                  <a:lnTo>
                    <a:pt x="1014" y="4633"/>
                  </a:lnTo>
                  <a:lnTo>
                    <a:pt x="963" y="4648"/>
                  </a:lnTo>
                  <a:lnTo>
                    <a:pt x="911" y="4661"/>
                  </a:lnTo>
                  <a:lnTo>
                    <a:pt x="859" y="4673"/>
                  </a:lnTo>
                  <a:lnTo>
                    <a:pt x="807" y="4684"/>
                  </a:lnTo>
                  <a:lnTo>
                    <a:pt x="754" y="4696"/>
                  </a:lnTo>
                  <a:lnTo>
                    <a:pt x="701" y="4706"/>
                  </a:lnTo>
                  <a:lnTo>
                    <a:pt x="649" y="4715"/>
                  </a:lnTo>
                  <a:lnTo>
                    <a:pt x="596" y="4724"/>
                  </a:lnTo>
                  <a:lnTo>
                    <a:pt x="543" y="4732"/>
                  </a:lnTo>
                  <a:lnTo>
                    <a:pt x="489" y="4739"/>
                  </a:lnTo>
                  <a:lnTo>
                    <a:pt x="435" y="4745"/>
                  </a:lnTo>
                  <a:lnTo>
                    <a:pt x="382" y="4751"/>
                  </a:lnTo>
                  <a:lnTo>
                    <a:pt x="328" y="4756"/>
                  </a:lnTo>
                  <a:lnTo>
                    <a:pt x="274" y="4760"/>
                  </a:lnTo>
                  <a:lnTo>
                    <a:pt x="220" y="4763"/>
                  </a:lnTo>
                  <a:lnTo>
                    <a:pt x="165" y="4767"/>
                  </a:lnTo>
                  <a:lnTo>
                    <a:pt x="110" y="4769"/>
                  </a:lnTo>
                  <a:lnTo>
                    <a:pt x="56" y="4769"/>
                  </a:lnTo>
                  <a:lnTo>
                    <a:pt x="0" y="4770"/>
                  </a:lnTo>
                  <a:lnTo>
                    <a:pt x="0" y="4872"/>
                  </a:lnTo>
                  <a:close/>
                </a:path>
              </a:pathLst>
            </a:custGeom>
            <a:solidFill>
              <a:srgbClr val="008FE0"/>
            </a:solidFill>
            <a:ln w="9525">
              <a:noFill/>
              <a:round/>
              <a:headEnd/>
              <a:tailEnd/>
            </a:ln>
          </p:spPr>
          <p:txBody>
            <a:bodyPr/>
            <a:lstStyle/>
            <a:p>
              <a:endParaRPr lang="en-US">
                <a:solidFill>
                  <a:prstClr val="black"/>
                </a:solidFill>
              </a:endParaRPr>
            </a:p>
          </p:txBody>
        </p:sp>
        <p:sp>
          <p:nvSpPr>
            <p:cNvPr id="53267" name="Freeform 69"/>
            <p:cNvSpPr>
              <a:spLocks/>
            </p:cNvSpPr>
            <p:nvPr/>
          </p:nvSpPr>
          <p:spPr bwMode="auto">
            <a:xfrm>
              <a:off x="4028" y="2221"/>
              <a:ext cx="726" cy="696"/>
            </a:xfrm>
            <a:custGeom>
              <a:avLst/>
              <a:gdLst>
                <a:gd name="T0" fmla="*/ 0 w 4359"/>
                <a:gd name="T1" fmla="*/ 0 h 4872"/>
                <a:gd name="T2" fmla="*/ 0 w 4359"/>
                <a:gd name="T3" fmla="*/ 0 h 4872"/>
                <a:gd name="T4" fmla="*/ 0 w 4359"/>
                <a:gd name="T5" fmla="*/ 0 h 4872"/>
                <a:gd name="T6" fmla="*/ 0 w 4359"/>
                <a:gd name="T7" fmla="*/ 0 h 4872"/>
                <a:gd name="T8" fmla="*/ 0 w 4359"/>
                <a:gd name="T9" fmla="*/ 0 h 4872"/>
                <a:gd name="T10" fmla="*/ 0 w 4359"/>
                <a:gd name="T11" fmla="*/ 0 h 4872"/>
                <a:gd name="T12" fmla="*/ 0 w 4359"/>
                <a:gd name="T13" fmla="*/ 0 h 4872"/>
                <a:gd name="T14" fmla="*/ 0 w 4359"/>
                <a:gd name="T15" fmla="*/ 0 h 4872"/>
                <a:gd name="T16" fmla="*/ 0 w 4359"/>
                <a:gd name="T17" fmla="*/ 0 h 4872"/>
                <a:gd name="T18" fmla="*/ 0 w 4359"/>
                <a:gd name="T19" fmla="*/ 0 h 4872"/>
                <a:gd name="T20" fmla="*/ 0 w 4359"/>
                <a:gd name="T21" fmla="*/ 0 h 4872"/>
                <a:gd name="T22" fmla="*/ 0 w 4359"/>
                <a:gd name="T23" fmla="*/ 0 h 4872"/>
                <a:gd name="T24" fmla="*/ 0 w 4359"/>
                <a:gd name="T25" fmla="*/ 0 h 4872"/>
                <a:gd name="T26" fmla="*/ 0 w 4359"/>
                <a:gd name="T27" fmla="*/ 0 h 4872"/>
                <a:gd name="T28" fmla="*/ 0 w 4359"/>
                <a:gd name="T29" fmla="*/ 0 h 4872"/>
                <a:gd name="T30" fmla="*/ 0 w 4359"/>
                <a:gd name="T31" fmla="*/ 0 h 4872"/>
                <a:gd name="T32" fmla="*/ 0 w 4359"/>
                <a:gd name="T33" fmla="*/ 0 h 4872"/>
                <a:gd name="T34" fmla="*/ 0 w 4359"/>
                <a:gd name="T35" fmla="*/ 0 h 4872"/>
                <a:gd name="T36" fmla="*/ 0 w 4359"/>
                <a:gd name="T37" fmla="*/ 0 h 4872"/>
                <a:gd name="T38" fmla="*/ 0 w 4359"/>
                <a:gd name="T39" fmla="*/ 0 h 4872"/>
                <a:gd name="T40" fmla="*/ 0 w 4359"/>
                <a:gd name="T41" fmla="*/ 0 h 4872"/>
                <a:gd name="T42" fmla="*/ 0 w 4359"/>
                <a:gd name="T43" fmla="*/ 0 h 4872"/>
                <a:gd name="T44" fmla="*/ 0 w 4359"/>
                <a:gd name="T45" fmla="*/ 0 h 4872"/>
                <a:gd name="T46" fmla="*/ 0 w 4359"/>
                <a:gd name="T47" fmla="*/ 0 h 4872"/>
                <a:gd name="T48" fmla="*/ 0 w 4359"/>
                <a:gd name="T49" fmla="*/ 0 h 4872"/>
                <a:gd name="T50" fmla="*/ 0 w 4359"/>
                <a:gd name="T51" fmla="*/ 0 h 4872"/>
                <a:gd name="T52" fmla="*/ 0 w 4359"/>
                <a:gd name="T53" fmla="*/ 0 h 4872"/>
                <a:gd name="T54" fmla="*/ 0 w 4359"/>
                <a:gd name="T55" fmla="*/ 0 h 4872"/>
                <a:gd name="T56" fmla="*/ 0 w 4359"/>
                <a:gd name="T57" fmla="*/ 0 h 4872"/>
                <a:gd name="T58" fmla="*/ 0 w 4359"/>
                <a:gd name="T59" fmla="*/ 0 h 4872"/>
                <a:gd name="T60" fmla="*/ 0 w 4359"/>
                <a:gd name="T61" fmla="*/ 0 h 4872"/>
                <a:gd name="T62" fmla="*/ 0 w 4359"/>
                <a:gd name="T63" fmla="*/ 0 h 4872"/>
                <a:gd name="T64" fmla="*/ 0 w 4359"/>
                <a:gd name="T65" fmla="*/ 0 h 4872"/>
                <a:gd name="T66" fmla="*/ 0 w 4359"/>
                <a:gd name="T67" fmla="*/ 0 h 4872"/>
                <a:gd name="T68" fmla="*/ 0 w 4359"/>
                <a:gd name="T69" fmla="*/ 0 h 4872"/>
                <a:gd name="T70" fmla="*/ 0 w 4359"/>
                <a:gd name="T71" fmla="*/ 0 h 4872"/>
                <a:gd name="T72" fmla="*/ 0 w 4359"/>
                <a:gd name="T73" fmla="*/ 0 h 4872"/>
                <a:gd name="T74" fmla="*/ 0 w 4359"/>
                <a:gd name="T75" fmla="*/ 0 h 4872"/>
                <a:gd name="T76" fmla="*/ 0 w 4359"/>
                <a:gd name="T77" fmla="*/ 0 h 4872"/>
                <a:gd name="T78" fmla="*/ 0 w 4359"/>
                <a:gd name="T79" fmla="*/ 0 h 4872"/>
                <a:gd name="T80" fmla="*/ 0 w 4359"/>
                <a:gd name="T81" fmla="*/ 0 h 4872"/>
                <a:gd name="T82" fmla="*/ 0 w 4359"/>
                <a:gd name="T83" fmla="*/ 0 h 4872"/>
                <a:gd name="T84" fmla="*/ 0 w 4359"/>
                <a:gd name="T85" fmla="*/ 0 h 4872"/>
                <a:gd name="T86" fmla="*/ 0 w 4359"/>
                <a:gd name="T87" fmla="*/ 0 h 4872"/>
                <a:gd name="T88" fmla="*/ 0 w 4359"/>
                <a:gd name="T89" fmla="*/ 0 h 4872"/>
                <a:gd name="T90" fmla="*/ 0 w 4359"/>
                <a:gd name="T91" fmla="*/ 0 h 4872"/>
                <a:gd name="T92" fmla="*/ 0 w 4359"/>
                <a:gd name="T93" fmla="*/ 0 h 4872"/>
                <a:gd name="T94" fmla="*/ 0 w 4359"/>
                <a:gd name="T95" fmla="*/ 0 h 4872"/>
                <a:gd name="T96" fmla="*/ 0 w 4359"/>
                <a:gd name="T97" fmla="*/ 0 h 4872"/>
                <a:gd name="T98" fmla="*/ 0 w 4359"/>
                <a:gd name="T99" fmla="*/ 0 h 4872"/>
                <a:gd name="T100" fmla="*/ 0 w 4359"/>
                <a:gd name="T101" fmla="*/ 0 h 4872"/>
                <a:gd name="T102" fmla="*/ 0 w 4359"/>
                <a:gd name="T103" fmla="*/ 0 h 48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359"/>
                <a:gd name="T157" fmla="*/ 0 h 4872"/>
                <a:gd name="T158" fmla="*/ 4359 w 4359"/>
                <a:gd name="T159" fmla="*/ 4872 h 487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359" h="4872">
                  <a:moveTo>
                    <a:pt x="0" y="0"/>
                  </a:moveTo>
                  <a:lnTo>
                    <a:pt x="0" y="0"/>
                  </a:lnTo>
                  <a:lnTo>
                    <a:pt x="0" y="63"/>
                  </a:lnTo>
                  <a:lnTo>
                    <a:pt x="1" y="125"/>
                  </a:lnTo>
                  <a:lnTo>
                    <a:pt x="3" y="188"/>
                  </a:lnTo>
                  <a:lnTo>
                    <a:pt x="6" y="251"/>
                  </a:lnTo>
                  <a:lnTo>
                    <a:pt x="9" y="312"/>
                  </a:lnTo>
                  <a:lnTo>
                    <a:pt x="13" y="374"/>
                  </a:lnTo>
                  <a:lnTo>
                    <a:pt x="17" y="435"/>
                  </a:lnTo>
                  <a:lnTo>
                    <a:pt x="22" y="498"/>
                  </a:lnTo>
                  <a:lnTo>
                    <a:pt x="28" y="559"/>
                  </a:lnTo>
                  <a:lnTo>
                    <a:pt x="35" y="620"/>
                  </a:lnTo>
                  <a:lnTo>
                    <a:pt x="42" y="680"/>
                  </a:lnTo>
                  <a:lnTo>
                    <a:pt x="50" y="741"/>
                  </a:lnTo>
                  <a:lnTo>
                    <a:pt x="58" y="801"/>
                  </a:lnTo>
                  <a:lnTo>
                    <a:pt x="68" y="861"/>
                  </a:lnTo>
                  <a:lnTo>
                    <a:pt x="78" y="921"/>
                  </a:lnTo>
                  <a:lnTo>
                    <a:pt x="89" y="980"/>
                  </a:lnTo>
                  <a:lnTo>
                    <a:pt x="100" y="1039"/>
                  </a:lnTo>
                  <a:lnTo>
                    <a:pt x="112" y="1098"/>
                  </a:lnTo>
                  <a:lnTo>
                    <a:pt x="124" y="1157"/>
                  </a:lnTo>
                  <a:lnTo>
                    <a:pt x="137" y="1216"/>
                  </a:lnTo>
                  <a:lnTo>
                    <a:pt x="152" y="1273"/>
                  </a:lnTo>
                  <a:lnTo>
                    <a:pt x="166" y="1331"/>
                  </a:lnTo>
                  <a:lnTo>
                    <a:pt x="181" y="1389"/>
                  </a:lnTo>
                  <a:lnTo>
                    <a:pt x="196" y="1446"/>
                  </a:lnTo>
                  <a:lnTo>
                    <a:pt x="212" y="1503"/>
                  </a:lnTo>
                  <a:lnTo>
                    <a:pt x="229" y="1561"/>
                  </a:lnTo>
                  <a:lnTo>
                    <a:pt x="247" y="1616"/>
                  </a:lnTo>
                  <a:lnTo>
                    <a:pt x="265" y="1673"/>
                  </a:lnTo>
                  <a:lnTo>
                    <a:pt x="283" y="1728"/>
                  </a:lnTo>
                  <a:lnTo>
                    <a:pt x="302" y="1783"/>
                  </a:lnTo>
                  <a:lnTo>
                    <a:pt x="323" y="1839"/>
                  </a:lnTo>
                  <a:lnTo>
                    <a:pt x="343" y="1893"/>
                  </a:lnTo>
                  <a:lnTo>
                    <a:pt x="364" y="1949"/>
                  </a:lnTo>
                  <a:lnTo>
                    <a:pt x="385" y="2002"/>
                  </a:lnTo>
                  <a:lnTo>
                    <a:pt x="408" y="2056"/>
                  </a:lnTo>
                  <a:lnTo>
                    <a:pt x="431" y="2109"/>
                  </a:lnTo>
                  <a:lnTo>
                    <a:pt x="454" y="2162"/>
                  </a:lnTo>
                  <a:lnTo>
                    <a:pt x="477" y="2215"/>
                  </a:lnTo>
                  <a:lnTo>
                    <a:pt x="502" y="2267"/>
                  </a:lnTo>
                  <a:lnTo>
                    <a:pt x="527" y="2320"/>
                  </a:lnTo>
                  <a:lnTo>
                    <a:pt x="552" y="2372"/>
                  </a:lnTo>
                  <a:lnTo>
                    <a:pt x="579" y="2422"/>
                  </a:lnTo>
                  <a:lnTo>
                    <a:pt x="605" y="2473"/>
                  </a:lnTo>
                  <a:lnTo>
                    <a:pt x="632" y="2523"/>
                  </a:lnTo>
                  <a:lnTo>
                    <a:pt x="660" y="2573"/>
                  </a:lnTo>
                  <a:lnTo>
                    <a:pt x="688" y="2623"/>
                  </a:lnTo>
                  <a:lnTo>
                    <a:pt x="717" y="2672"/>
                  </a:lnTo>
                  <a:lnTo>
                    <a:pt x="746" y="2721"/>
                  </a:lnTo>
                  <a:lnTo>
                    <a:pt x="776" y="2770"/>
                  </a:lnTo>
                  <a:lnTo>
                    <a:pt x="805" y="2817"/>
                  </a:lnTo>
                  <a:lnTo>
                    <a:pt x="837" y="2865"/>
                  </a:lnTo>
                  <a:lnTo>
                    <a:pt x="868" y="2912"/>
                  </a:lnTo>
                  <a:lnTo>
                    <a:pt x="900" y="2958"/>
                  </a:lnTo>
                  <a:lnTo>
                    <a:pt x="932" y="3005"/>
                  </a:lnTo>
                  <a:lnTo>
                    <a:pt x="964" y="3051"/>
                  </a:lnTo>
                  <a:lnTo>
                    <a:pt x="998" y="3096"/>
                  </a:lnTo>
                  <a:lnTo>
                    <a:pt x="1031" y="3141"/>
                  </a:lnTo>
                  <a:lnTo>
                    <a:pt x="1066" y="3186"/>
                  </a:lnTo>
                  <a:lnTo>
                    <a:pt x="1100" y="3230"/>
                  </a:lnTo>
                  <a:lnTo>
                    <a:pt x="1134" y="3273"/>
                  </a:lnTo>
                  <a:lnTo>
                    <a:pt x="1170" y="3316"/>
                  </a:lnTo>
                  <a:lnTo>
                    <a:pt x="1206" y="3359"/>
                  </a:lnTo>
                  <a:lnTo>
                    <a:pt x="1243" y="3401"/>
                  </a:lnTo>
                  <a:lnTo>
                    <a:pt x="1279" y="3443"/>
                  </a:lnTo>
                  <a:lnTo>
                    <a:pt x="1317" y="3483"/>
                  </a:lnTo>
                  <a:lnTo>
                    <a:pt x="1354" y="3524"/>
                  </a:lnTo>
                  <a:lnTo>
                    <a:pt x="1392" y="3565"/>
                  </a:lnTo>
                  <a:lnTo>
                    <a:pt x="1431" y="3604"/>
                  </a:lnTo>
                  <a:lnTo>
                    <a:pt x="1469" y="3643"/>
                  </a:lnTo>
                  <a:lnTo>
                    <a:pt x="1509" y="3681"/>
                  </a:lnTo>
                  <a:lnTo>
                    <a:pt x="1548" y="3720"/>
                  </a:lnTo>
                  <a:lnTo>
                    <a:pt x="1589" y="3757"/>
                  </a:lnTo>
                  <a:lnTo>
                    <a:pt x="1629" y="3794"/>
                  </a:lnTo>
                  <a:lnTo>
                    <a:pt x="1671" y="3830"/>
                  </a:lnTo>
                  <a:lnTo>
                    <a:pt x="1712" y="3867"/>
                  </a:lnTo>
                  <a:lnTo>
                    <a:pt x="1754" y="3902"/>
                  </a:lnTo>
                  <a:lnTo>
                    <a:pt x="1796" y="3937"/>
                  </a:lnTo>
                  <a:lnTo>
                    <a:pt x="1839" y="3971"/>
                  </a:lnTo>
                  <a:lnTo>
                    <a:pt x="1881" y="4005"/>
                  </a:lnTo>
                  <a:lnTo>
                    <a:pt x="1925" y="4039"/>
                  </a:lnTo>
                  <a:lnTo>
                    <a:pt x="1968" y="4070"/>
                  </a:lnTo>
                  <a:lnTo>
                    <a:pt x="2012" y="4103"/>
                  </a:lnTo>
                  <a:lnTo>
                    <a:pt x="2056" y="4135"/>
                  </a:lnTo>
                  <a:lnTo>
                    <a:pt x="2102" y="4165"/>
                  </a:lnTo>
                  <a:lnTo>
                    <a:pt x="2146" y="4196"/>
                  </a:lnTo>
                  <a:lnTo>
                    <a:pt x="2192" y="4225"/>
                  </a:lnTo>
                  <a:lnTo>
                    <a:pt x="2238" y="4255"/>
                  </a:lnTo>
                  <a:lnTo>
                    <a:pt x="2284" y="4283"/>
                  </a:lnTo>
                  <a:lnTo>
                    <a:pt x="2331" y="4310"/>
                  </a:lnTo>
                  <a:lnTo>
                    <a:pt x="2377" y="4337"/>
                  </a:lnTo>
                  <a:lnTo>
                    <a:pt x="2425" y="4364"/>
                  </a:lnTo>
                  <a:lnTo>
                    <a:pt x="2472" y="4390"/>
                  </a:lnTo>
                  <a:lnTo>
                    <a:pt x="2520" y="4415"/>
                  </a:lnTo>
                  <a:lnTo>
                    <a:pt x="2568" y="4440"/>
                  </a:lnTo>
                  <a:lnTo>
                    <a:pt x="2616" y="4465"/>
                  </a:lnTo>
                  <a:lnTo>
                    <a:pt x="2666" y="4488"/>
                  </a:lnTo>
                  <a:lnTo>
                    <a:pt x="2714" y="4511"/>
                  </a:lnTo>
                  <a:lnTo>
                    <a:pt x="2764" y="4533"/>
                  </a:lnTo>
                  <a:lnTo>
                    <a:pt x="2813" y="4554"/>
                  </a:lnTo>
                  <a:lnTo>
                    <a:pt x="2863" y="4576"/>
                  </a:lnTo>
                  <a:lnTo>
                    <a:pt x="2913" y="4596"/>
                  </a:lnTo>
                  <a:lnTo>
                    <a:pt x="2963" y="4615"/>
                  </a:lnTo>
                  <a:lnTo>
                    <a:pt x="3014" y="4635"/>
                  </a:lnTo>
                  <a:lnTo>
                    <a:pt x="3066" y="4653"/>
                  </a:lnTo>
                  <a:lnTo>
                    <a:pt x="3116" y="4670"/>
                  </a:lnTo>
                  <a:lnTo>
                    <a:pt x="3168" y="4687"/>
                  </a:lnTo>
                  <a:lnTo>
                    <a:pt x="3220" y="4702"/>
                  </a:lnTo>
                  <a:lnTo>
                    <a:pt x="3272" y="4718"/>
                  </a:lnTo>
                  <a:lnTo>
                    <a:pt x="3325" y="4733"/>
                  </a:lnTo>
                  <a:lnTo>
                    <a:pt x="3377" y="4746"/>
                  </a:lnTo>
                  <a:lnTo>
                    <a:pt x="3430" y="4760"/>
                  </a:lnTo>
                  <a:lnTo>
                    <a:pt x="3483" y="4773"/>
                  </a:lnTo>
                  <a:lnTo>
                    <a:pt x="3536" y="4785"/>
                  </a:lnTo>
                  <a:lnTo>
                    <a:pt x="3590" y="4796"/>
                  </a:lnTo>
                  <a:lnTo>
                    <a:pt x="3643" y="4806"/>
                  </a:lnTo>
                  <a:lnTo>
                    <a:pt x="3697" y="4815"/>
                  </a:lnTo>
                  <a:lnTo>
                    <a:pt x="3751" y="4825"/>
                  </a:lnTo>
                  <a:lnTo>
                    <a:pt x="3805" y="4832"/>
                  </a:lnTo>
                  <a:lnTo>
                    <a:pt x="3860" y="4840"/>
                  </a:lnTo>
                  <a:lnTo>
                    <a:pt x="3915" y="4847"/>
                  </a:lnTo>
                  <a:lnTo>
                    <a:pt x="3969" y="4853"/>
                  </a:lnTo>
                  <a:lnTo>
                    <a:pt x="4025" y="4857"/>
                  </a:lnTo>
                  <a:lnTo>
                    <a:pt x="4080" y="4862"/>
                  </a:lnTo>
                  <a:lnTo>
                    <a:pt x="4135" y="4865"/>
                  </a:lnTo>
                  <a:lnTo>
                    <a:pt x="4191" y="4869"/>
                  </a:lnTo>
                  <a:lnTo>
                    <a:pt x="4248" y="4870"/>
                  </a:lnTo>
                  <a:lnTo>
                    <a:pt x="4303" y="4872"/>
                  </a:lnTo>
                  <a:lnTo>
                    <a:pt x="4359" y="4872"/>
                  </a:lnTo>
                  <a:lnTo>
                    <a:pt x="4359" y="4770"/>
                  </a:lnTo>
                  <a:lnTo>
                    <a:pt x="4304" y="4769"/>
                  </a:lnTo>
                  <a:lnTo>
                    <a:pt x="4250" y="4769"/>
                  </a:lnTo>
                  <a:lnTo>
                    <a:pt x="4195" y="4767"/>
                  </a:lnTo>
                  <a:lnTo>
                    <a:pt x="4140" y="4763"/>
                  </a:lnTo>
                  <a:lnTo>
                    <a:pt x="4086" y="4760"/>
                  </a:lnTo>
                  <a:lnTo>
                    <a:pt x="4032" y="4756"/>
                  </a:lnTo>
                  <a:lnTo>
                    <a:pt x="3977" y="4751"/>
                  </a:lnTo>
                  <a:lnTo>
                    <a:pt x="3924" y="4745"/>
                  </a:lnTo>
                  <a:lnTo>
                    <a:pt x="3870" y="4739"/>
                  </a:lnTo>
                  <a:lnTo>
                    <a:pt x="3817" y="4732"/>
                  </a:lnTo>
                  <a:lnTo>
                    <a:pt x="3764" y="4724"/>
                  </a:lnTo>
                  <a:lnTo>
                    <a:pt x="3710" y="4715"/>
                  </a:lnTo>
                  <a:lnTo>
                    <a:pt x="3658" y="4706"/>
                  </a:lnTo>
                  <a:lnTo>
                    <a:pt x="3605" y="4696"/>
                  </a:lnTo>
                  <a:lnTo>
                    <a:pt x="3553" y="4684"/>
                  </a:lnTo>
                  <a:lnTo>
                    <a:pt x="3501" y="4673"/>
                  </a:lnTo>
                  <a:lnTo>
                    <a:pt x="3449" y="4661"/>
                  </a:lnTo>
                  <a:lnTo>
                    <a:pt x="3397" y="4648"/>
                  </a:lnTo>
                  <a:lnTo>
                    <a:pt x="3346" y="4633"/>
                  </a:lnTo>
                  <a:lnTo>
                    <a:pt x="3295" y="4620"/>
                  </a:lnTo>
                  <a:lnTo>
                    <a:pt x="3244" y="4604"/>
                  </a:lnTo>
                  <a:lnTo>
                    <a:pt x="3193" y="4588"/>
                  </a:lnTo>
                  <a:lnTo>
                    <a:pt x="3142" y="4572"/>
                  </a:lnTo>
                  <a:lnTo>
                    <a:pt x="3093" y="4555"/>
                  </a:lnTo>
                  <a:lnTo>
                    <a:pt x="3042" y="4537"/>
                  </a:lnTo>
                  <a:lnTo>
                    <a:pt x="2993" y="4519"/>
                  </a:lnTo>
                  <a:lnTo>
                    <a:pt x="2943" y="4500"/>
                  </a:lnTo>
                  <a:lnTo>
                    <a:pt x="2894" y="4480"/>
                  </a:lnTo>
                  <a:lnTo>
                    <a:pt x="2846" y="4459"/>
                  </a:lnTo>
                  <a:lnTo>
                    <a:pt x="2797" y="4438"/>
                  </a:lnTo>
                  <a:lnTo>
                    <a:pt x="2749" y="4416"/>
                  </a:lnTo>
                  <a:lnTo>
                    <a:pt x="2700" y="4395"/>
                  </a:lnTo>
                  <a:lnTo>
                    <a:pt x="2653" y="4371"/>
                  </a:lnTo>
                  <a:lnTo>
                    <a:pt x="2605" y="4347"/>
                  </a:lnTo>
                  <a:lnTo>
                    <a:pt x="2558" y="4324"/>
                  </a:lnTo>
                  <a:lnTo>
                    <a:pt x="2512" y="4299"/>
                  </a:lnTo>
                  <a:lnTo>
                    <a:pt x="2465" y="4273"/>
                  </a:lnTo>
                  <a:lnTo>
                    <a:pt x="2419" y="4247"/>
                  </a:lnTo>
                  <a:lnTo>
                    <a:pt x="2373" y="4221"/>
                  </a:lnTo>
                  <a:lnTo>
                    <a:pt x="2328" y="4193"/>
                  </a:lnTo>
                  <a:lnTo>
                    <a:pt x="2282" y="4165"/>
                  </a:lnTo>
                  <a:lnTo>
                    <a:pt x="2238" y="4137"/>
                  </a:lnTo>
                  <a:lnTo>
                    <a:pt x="2193" y="4108"/>
                  </a:lnTo>
                  <a:lnTo>
                    <a:pt x="2149" y="4078"/>
                  </a:lnTo>
                  <a:lnTo>
                    <a:pt x="2105" y="4048"/>
                  </a:lnTo>
                  <a:lnTo>
                    <a:pt x="2061" y="4017"/>
                  </a:lnTo>
                  <a:lnTo>
                    <a:pt x="2018" y="3985"/>
                  </a:lnTo>
                  <a:lnTo>
                    <a:pt x="1975" y="3954"/>
                  </a:lnTo>
                  <a:lnTo>
                    <a:pt x="1933" y="3921"/>
                  </a:lnTo>
                  <a:lnTo>
                    <a:pt x="1891" y="3888"/>
                  </a:lnTo>
                  <a:lnTo>
                    <a:pt x="1849" y="3854"/>
                  </a:lnTo>
                  <a:lnTo>
                    <a:pt x="1808" y="3820"/>
                  </a:lnTo>
                  <a:lnTo>
                    <a:pt x="1767" y="3785"/>
                  </a:lnTo>
                  <a:lnTo>
                    <a:pt x="1726" y="3750"/>
                  </a:lnTo>
                  <a:lnTo>
                    <a:pt x="1687" y="3715"/>
                  </a:lnTo>
                  <a:lnTo>
                    <a:pt x="1646" y="3679"/>
                  </a:lnTo>
                  <a:lnTo>
                    <a:pt x="1608" y="3642"/>
                  </a:lnTo>
                  <a:lnTo>
                    <a:pt x="1569" y="3604"/>
                  </a:lnTo>
                  <a:lnTo>
                    <a:pt x="1530" y="3567"/>
                  </a:lnTo>
                  <a:lnTo>
                    <a:pt x="1492" y="3528"/>
                  </a:lnTo>
                  <a:lnTo>
                    <a:pt x="1454" y="3490"/>
                  </a:lnTo>
                  <a:lnTo>
                    <a:pt x="1417" y="3450"/>
                  </a:lnTo>
                  <a:lnTo>
                    <a:pt x="1380" y="3411"/>
                  </a:lnTo>
                  <a:lnTo>
                    <a:pt x="1344" y="3370"/>
                  </a:lnTo>
                  <a:lnTo>
                    <a:pt x="1307" y="3329"/>
                  </a:lnTo>
                  <a:lnTo>
                    <a:pt x="1272" y="3289"/>
                  </a:lnTo>
                  <a:lnTo>
                    <a:pt x="1237" y="3247"/>
                  </a:lnTo>
                  <a:lnTo>
                    <a:pt x="1202" y="3205"/>
                  </a:lnTo>
                  <a:lnTo>
                    <a:pt x="1168" y="3162"/>
                  </a:lnTo>
                  <a:lnTo>
                    <a:pt x="1134" y="3119"/>
                  </a:lnTo>
                  <a:lnTo>
                    <a:pt x="1101" y="3075"/>
                  </a:lnTo>
                  <a:lnTo>
                    <a:pt x="1068" y="3031"/>
                  </a:lnTo>
                  <a:lnTo>
                    <a:pt x="1035" y="2987"/>
                  </a:lnTo>
                  <a:lnTo>
                    <a:pt x="1003" y="2942"/>
                  </a:lnTo>
                  <a:lnTo>
                    <a:pt x="971" y="2897"/>
                  </a:lnTo>
                  <a:lnTo>
                    <a:pt x="941" y="2851"/>
                  </a:lnTo>
                  <a:lnTo>
                    <a:pt x="910" y="2805"/>
                  </a:lnTo>
                  <a:lnTo>
                    <a:pt x="880" y="2758"/>
                  </a:lnTo>
                  <a:lnTo>
                    <a:pt x="851" y="2712"/>
                  </a:lnTo>
                  <a:lnTo>
                    <a:pt x="822" y="2664"/>
                  </a:lnTo>
                  <a:lnTo>
                    <a:pt x="793" y="2616"/>
                  </a:lnTo>
                  <a:lnTo>
                    <a:pt x="765" y="2568"/>
                  </a:lnTo>
                  <a:lnTo>
                    <a:pt x="738" y="2520"/>
                  </a:lnTo>
                  <a:lnTo>
                    <a:pt x="710" y="2470"/>
                  </a:lnTo>
                  <a:lnTo>
                    <a:pt x="684" y="2421"/>
                  </a:lnTo>
                  <a:lnTo>
                    <a:pt x="658" y="2372"/>
                  </a:lnTo>
                  <a:lnTo>
                    <a:pt x="632" y="2321"/>
                  </a:lnTo>
                  <a:lnTo>
                    <a:pt x="607" y="2271"/>
                  </a:lnTo>
                  <a:lnTo>
                    <a:pt x="583" y="2220"/>
                  </a:lnTo>
                  <a:lnTo>
                    <a:pt x="558" y="2169"/>
                  </a:lnTo>
                  <a:lnTo>
                    <a:pt x="535" y="2117"/>
                  </a:lnTo>
                  <a:lnTo>
                    <a:pt x="513" y="2065"/>
                  </a:lnTo>
                  <a:lnTo>
                    <a:pt x="491" y="2013"/>
                  </a:lnTo>
                  <a:lnTo>
                    <a:pt x="469" y="1960"/>
                  </a:lnTo>
                  <a:lnTo>
                    <a:pt x="448" y="1908"/>
                  </a:lnTo>
                  <a:lnTo>
                    <a:pt x="427" y="1854"/>
                  </a:lnTo>
                  <a:lnTo>
                    <a:pt x="407" y="1800"/>
                  </a:lnTo>
                  <a:lnTo>
                    <a:pt x="387" y="1746"/>
                  </a:lnTo>
                  <a:lnTo>
                    <a:pt x="369" y="1692"/>
                  </a:lnTo>
                  <a:lnTo>
                    <a:pt x="351" y="1638"/>
                  </a:lnTo>
                  <a:lnTo>
                    <a:pt x="333" y="1582"/>
                  </a:lnTo>
                  <a:lnTo>
                    <a:pt x="316" y="1528"/>
                  </a:lnTo>
                  <a:lnTo>
                    <a:pt x="299" y="1472"/>
                  </a:lnTo>
                  <a:lnTo>
                    <a:pt x="283" y="1416"/>
                  </a:lnTo>
                  <a:lnTo>
                    <a:pt x="268" y="1360"/>
                  </a:lnTo>
                  <a:lnTo>
                    <a:pt x="253" y="1304"/>
                  </a:lnTo>
                  <a:lnTo>
                    <a:pt x="240" y="1247"/>
                  </a:lnTo>
                  <a:lnTo>
                    <a:pt x="225" y="1190"/>
                  </a:lnTo>
                  <a:lnTo>
                    <a:pt x="212" y="1133"/>
                  </a:lnTo>
                  <a:lnTo>
                    <a:pt x="200" y="1075"/>
                  </a:lnTo>
                  <a:lnTo>
                    <a:pt x="189" y="1018"/>
                  </a:lnTo>
                  <a:lnTo>
                    <a:pt x="178" y="960"/>
                  </a:lnTo>
                  <a:lnTo>
                    <a:pt x="168" y="901"/>
                  </a:lnTo>
                  <a:lnTo>
                    <a:pt x="158" y="842"/>
                  </a:lnTo>
                  <a:lnTo>
                    <a:pt x="149" y="784"/>
                  </a:lnTo>
                  <a:lnTo>
                    <a:pt x="140" y="725"/>
                  </a:lnTo>
                  <a:lnTo>
                    <a:pt x="132" y="666"/>
                  </a:lnTo>
                  <a:lnTo>
                    <a:pt x="125" y="606"/>
                  </a:lnTo>
                  <a:lnTo>
                    <a:pt x="119" y="547"/>
                  </a:lnTo>
                  <a:lnTo>
                    <a:pt x="113" y="487"/>
                  </a:lnTo>
                  <a:lnTo>
                    <a:pt x="108" y="427"/>
                  </a:lnTo>
                  <a:lnTo>
                    <a:pt x="103" y="366"/>
                  </a:lnTo>
                  <a:lnTo>
                    <a:pt x="100" y="306"/>
                  </a:lnTo>
                  <a:lnTo>
                    <a:pt x="96" y="245"/>
                  </a:lnTo>
                  <a:lnTo>
                    <a:pt x="94" y="184"/>
                  </a:lnTo>
                  <a:lnTo>
                    <a:pt x="92" y="123"/>
                  </a:lnTo>
                  <a:lnTo>
                    <a:pt x="91" y="62"/>
                  </a:lnTo>
                  <a:lnTo>
                    <a:pt x="91" y="0"/>
                  </a:lnTo>
                  <a:lnTo>
                    <a:pt x="0" y="0"/>
                  </a:lnTo>
                  <a:close/>
                </a:path>
              </a:pathLst>
            </a:custGeom>
            <a:solidFill>
              <a:srgbClr val="008FE0"/>
            </a:solidFill>
            <a:ln w="9525">
              <a:noFill/>
              <a:round/>
              <a:headEnd/>
              <a:tailEnd/>
            </a:ln>
          </p:spPr>
          <p:txBody>
            <a:bodyPr/>
            <a:lstStyle/>
            <a:p>
              <a:endParaRPr lang="en-US">
                <a:solidFill>
                  <a:prstClr val="black"/>
                </a:solidFill>
              </a:endParaRPr>
            </a:p>
          </p:txBody>
        </p:sp>
        <p:sp>
          <p:nvSpPr>
            <p:cNvPr id="53268" name="Freeform 70"/>
            <p:cNvSpPr>
              <a:spLocks/>
            </p:cNvSpPr>
            <p:nvPr/>
          </p:nvSpPr>
          <p:spPr bwMode="auto">
            <a:xfrm>
              <a:off x="4028" y="1525"/>
              <a:ext cx="726" cy="696"/>
            </a:xfrm>
            <a:custGeom>
              <a:avLst/>
              <a:gdLst>
                <a:gd name="T0" fmla="*/ 0 w 4359"/>
                <a:gd name="T1" fmla="*/ 0 h 4871"/>
                <a:gd name="T2" fmla="*/ 0 w 4359"/>
                <a:gd name="T3" fmla="*/ 0 h 4871"/>
                <a:gd name="T4" fmla="*/ 0 w 4359"/>
                <a:gd name="T5" fmla="*/ 0 h 4871"/>
                <a:gd name="T6" fmla="*/ 0 w 4359"/>
                <a:gd name="T7" fmla="*/ 0 h 4871"/>
                <a:gd name="T8" fmla="*/ 0 w 4359"/>
                <a:gd name="T9" fmla="*/ 0 h 4871"/>
                <a:gd name="T10" fmla="*/ 0 w 4359"/>
                <a:gd name="T11" fmla="*/ 0 h 4871"/>
                <a:gd name="T12" fmla="*/ 0 w 4359"/>
                <a:gd name="T13" fmla="*/ 0 h 4871"/>
                <a:gd name="T14" fmla="*/ 0 w 4359"/>
                <a:gd name="T15" fmla="*/ 0 h 4871"/>
                <a:gd name="T16" fmla="*/ 0 w 4359"/>
                <a:gd name="T17" fmla="*/ 0 h 4871"/>
                <a:gd name="T18" fmla="*/ 0 w 4359"/>
                <a:gd name="T19" fmla="*/ 0 h 4871"/>
                <a:gd name="T20" fmla="*/ 0 w 4359"/>
                <a:gd name="T21" fmla="*/ 0 h 4871"/>
                <a:gd name="T22" fmla="*/ 0 w 4359"/>
                <a:gd name="T23" fmla="*/ 0 h 4871"/>
                <a:gd name="T24" fmla="*/ 0 w 4359"/>
                <a:gd name="T25" fmla="*/ 0 h 4871"/>
                <a:gd name="T26" fmla="*/ 0 w 4359"/>
                <a:gd name="T27" fmla="*/ 0 h 4871"/>
                <a:gd name="T28" fmla="*/ 0 w 4359"/>
                <a:gd name="T29" fmla="*/ 0 h 4871"/>
                <a:gd name="T30" fmla="*/ 0 w 4359"/>
                <a:gd name="T31" fmla="*/ 0 h 4871"/>
                <a:gd name="T32" fmla="*/ 0 w 4359"/>
                <a:gd name="T33" fmla="*/ 0 h 4871"/>
                <a:gd name="T34" fmla="*/ 0 w 4359"/>
                <a:gd name="T35" fmla="*/ 0 h 4871"/>
                <a:gd name="T36" fmla="*/ 0 w 4359"/>
                <a:gd name="T37" fmla="*/ 0 h 4871"/>
                <a:gd name="T38" fmla="*/ 0 w 4359"/>
                <a:gd name="T39" fmla="*/ 0 h 4871"/>
                <a:gd name="T40" fmla="*/ 0 w 4359"/>
                <a:gd name="T41" fmla="*/ 0 h 4871"/>
                <a:gd name="T42" fmla="*/ 0 w 4359"/>
                <a:gd name="T43" fmla="*/ 0 h 4871"/>
                <a:gd name="T44" fmla="*/ 0 w 4359"/>
                <a:gd name="T45" fmla="*/ 0 h 4871"/>
                <a:gd name="T46" fmla="*/ 0 w 4359"/>
                <a:gd name="T47" fmla="*/ 0 h 4871"/>
                <a:gd name="T48" fmla="*/ 0 w 4359"/>
                <a:gd name="T49" fmla="*/ 0 h 4871"/>
                <a:gd name="T50" fmla="*/ 0 w 4359"/>
                <a:gd name="T51" fmla="*/ 0 h 4871"/>
                <a:gd name="T52" fmla="*/ 0 w 4359"/>
                <a:gd name="T53" fmla="*/ 0 h 4871"/>
                <a:gd name="T54" fmla="*/ 0 w 4359"/>
                <a:gd name="T55" fmla="*/ 0 h 4871"/>
                <a:gd name="T56" fmla="*/ 0 w 4359"/>
                <a:gd name="T57" fmla="*/ 0 h 4871"/>
                <a:gd name="T58" fmla="*/ 0 w 4359"/>
                <a:gd name="T59" fmla="*/ 0 h 4871"/>
                <a:gd name="T60" fmla="*/ 0 w 4359"/>
                <a:gd name="T61" fmla="*/ 0 h 4871"/>
                <a:gd name="T62" fmla="*/ 0 w 4359"/>
                <a:gd name="T63" fmla="*/ 0 h 4871"/>
                <a:gd name="T64" fmla="*/ 0 w 4359"/>
                <a:gd name="T65" fmla="*/ 0 h 4871"/>
                <a:gd name="T66" fmla="*/ 0 w 4359"/>
                <a:gd name="T67" fmla="*/ 0 h 4871"/>
                <a:gd name="T68" fmla="*/ 0 w 4359"/>
                <a:gd name="T69" fmla="*/ 0 h 4871"/>
                <a:gd name="T70" fmla="*/ 0 w 4359"/>
                <a:gd name="T71" fmla="*/ 0 h 4871"/>
                <a:gd name="T72" fmla="*/ 0 w 4359"/>
                <a:gd name="T73" fmla="*/ 0 h 4871"/>
                <a:gd name="T74" fmla="*/ 0 w 4359"/>
                <a:gd name="T75" fmla="*/ 0 h 4871"/>
                <a:gd name="T76" fmla="*/ 0 w 4359"/>
                <a:gd name="T77" fmla="*/ 0 h 4871"/>
                <a:gd name="T78" fmla="*/ 0 w 4359"/>
                <a:gd name="T79" fmla="*/ 0 h 4871"/>
                <a:gd name="T80" fmla="*/ 0 w 4359"/>
                <a:gd name="T81" fmla="*/ 0 h 4871"/>
                <a:gd name="T82" fmla="*/ 0 w 4359"/>
                <a:gd name="T83" fmla="*/ 0 h 4871"/>
                <a:gd name="T84" fmla="*/ 0 w 4359"/>
                <a:gd name="T85" fmla="*/ 0 h 4871"/>
                <a:gd name="T86" fmla="*/ 0 w 4359"/>
                <a:gd name="T87" fmla="*/ 0 h 4871"/>
                <a:gd name="T88" fmla="*/ 0 w 4359"/>
                <a:gd name="T89" fmla="*/ 0 h 4871"/>
                <a:gd name="T90" fmla="*/ 0 w 4359"/>
                <a:gd name="T91" fmla="*/ 0 h 4871"/>
                <a:gd name="T92" fmla="*/ 0 w 4359"/>
                <a:gd name="T93" fmla="*/ 0 h 4871"/>
                <a:gd name="T94" fmla="*/ 0 w 4359"/>
                <a:gd name="T95" fmla="*/ 0 h 4871"/>
                <a:gd name="T96" fmla="*/ 0 w 4359"/>
                <a:gd name="T97" fmla="*/ 0 h 4871"/>
                <a:gd name="T98" fmla="*/ 0 w 4359"/>
                <a:gd name="T99" fmla="*/ 0 h 4871"/>
                <a:gd name="T100" fmla="*/ 0 w 4359"/>
                <a:gd name="T101" fmla="*/ 0 h 4871"/>
                <a:gd name="T102" fmla="*/ 0 w 4359"/>
                <a:gd name="T103" fmla="*/ 0 h 487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359"/>
                <a:gd name="T157" fmla="*/ 0 h 4871"/>
                <a:gd name="T158" fmla="*/ 4359 w 4359"/>
                <a:gd name="T159" fmla="*/ 4871 h 487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359" h="4871">
                  <a:moveTo>
                    <a:pt x="4359" y="0"/>
                  </a:moveTo>
                  <a:lnTo>
                    <a:pt x="4359" y="0"/>
                  </a:lnTo>
                  <a:lnTo>
                    <a:pt x="4303" y="0"/>
                  </a:lnTo>
                  <a:lnTo>
                    <a:pt x="4248" y="2"/>
                  </a:lnTo>
                  <a:lnTo>
                    <a:pt x="4191" y="3"/>
                  </a:lnTo>
                  <a:lnTo>
                    <a:pt x="4135" y="7"/>
                  </a:lnTo>
                  <a:lnTo>
                    <a:pt x="4080" y="10"/>
                  </a:lnTo>
                  <a:lnTo>
                    <a:pt x="4025" y="15"/>
                  </a:lnTo>
                  <a:lnTo>
                    <a:pt x="3969" y="19"/>
                  </a:lnTo>
                  <a:lnTo>
                    <a:pt x="3915" y="25"/>
                  </a:lnTo>
                  <a:lnTo>
                    <a:pt x="3860" y="32"/>
                  </a:lnTo>
                  <a:lnTo>
                    <a:pt x="3805" y="40"/>
                  </a:lnTo>
                  <a:lnTo>
                    <a:pt x="3751" y="47"/>
                  </a:lnTo>
                  <a:lnTo>
                    <a:pt x="3697" y="57"/>
                  </a:lnTo>
                  <a:lnTo>
                    <a:pt x="3643" y="66"/>
                  </a:lnTo>
                  <a:lnTo>
                    <a:pt x="3590" y="77"/>
                  </a:lnTo>
                  <a:lnTo>
                    <a:pt x="3536" y="87"/>
                  </a:lnTo>
                  <a:lnTo>
                    <a:pt x="3483" y="100"/>
                  </a:lnTo>
                  <a:lnTo>
                    <a:pt x="3430" y="112"/>
                  </a:lnTo>
                  <a:lnTo>
                    <a:pt x="3377" y="126"/>
                  </a:lnTo>
                  <a:lnTo>
                    <a:pt x="3325" y="139"/>
                  </a:lnTo>
                  <a:lnTo>
                    <a:pt x="3272" y="154"/>
                  </a:lnTo>
                  <a:lnTo>
                    <a:pt x="3220" y="170"/>
                  </a:lnTo>
                  <a:lnTo>
                    <a:pt x="3168" y="185"/>
                  </a:lnTo>
                  <a:lnTo>
                    <a:pt x="3116" y="202"/>
                  </a:lnTo>
                  <a:lnTo>
                    <a:pt x="3066" y="219"/>
                  </a:lnTo>
                  <a:lnTo>
                    <a:pt x="3014" y="237"/>
                  </a:lnTo>
                  <a:lnTo>
                    <a:pt x="2963" y="257"/>
                  </a:lnTo>
                  <a:lnTo>
                    <a:pt x="2913" y="276"/>
                  </a:lnTo>
                  <a:lnTo>
                    <a:pt x="2863" y="296"/>
                  </a:lnTo>
                  <a:lnTo>
                    <a:pt x="2813" y="318"/>
                  </a:lnTo>
                  <a:lnTo>
                    <a:pt x="2764" y="339"/>
                  </a:lnTo>
                  <a:lnTo>
                    <a:pt x="2714" y="361"/>
                  </a:lnTo>
                  <a:lnTo>
                    <a:pt x="2666" y="385"/>
                  </a:lnTo>
                  <a:lnTo>
                    <a:pt x="2616" y="407"/>
                  </a:lnTo>
                  <a:lnTo>
                    <a:pt x="2568" y="432"/>
                  </a:lnTo>
                  <a:lnTo>
                    <a:pt x="2520" y="457"/>
                  </a:lnTo>
                  <a:lnTo>
                    <a:pt x="2472" y="482"/>
                  </a:lnTo>
                  <a:lnTo>
                    <a:pt x="2425" y="508"/>
                  </a:lnTo>
                  <a:lnTo>
                    <a:pt x="2377" y="535"/>
                  </a:lnTo>
                  <a:lnTo>
                    <a:pt x="2331" y="562"/>
                  </a:lnTo>
                  <a:lnTo>
                    <a:pt x="2284" y="589"/>
                  </a:lnTo>
                  <a:lnTo>
                    <a:pt x="2238" y="619"/>
                  </a:lnTo>
                  <a:lnTo>
                    <a:pt x="2192" y="647"/>
                  </a:lnTo>
                  <a:lnTo>
                    <a:pt x="2146" y="676"/>
                  </a:lnTo>
                  <a:lnTo>
                    <a:pt x="2102" y="707"/>
                  </a:lnTo>
                  <a:lnTo>
                    <a:pt x="2056" y="737"/>
                  </a:lnTo>
                  <a:lnTo>
                    <a:pt x="2012" y="769"/>
                  </a:lnTo>
                  <a:lnTo>
                    <a:pt x="1968" y="802"/>
                  </a:lnTo>
                  <a:lnTo>
                    <a:pt x="1925" y="834"/>
                  </a:lnTo>
                  <a:lnTo>
                    <a:pt x="1881" y="867"/>
                  </a:lnTo>
                  <a:lnTo>
                    <a:pt x="1839" y="901"/>
                  </a:lnTo>
                  <a:lnTo>
                    <a:pt x="1796" y="935"/>
                  </a:lnTo>
                  <a:lnTo>
                    <a:pt x="1754" y="970"/>
                  </a:lnTo>
                  <a:lnTo>
                    <a:pt x="1712" y="1005"/>
                  </a:lnTo>
                  <a:lnTo>
                    <a:pt x="1671" y="1042"/>
                  </a:lnTo>
                  <a:lnTo>
                    <a:pt x="1629" y="1078"/>
                  </a:lnTo>
                  <a:lnTo>
                    <a:pt x="1589" y="1115"/>
                  </a:lnTo>
                  <a:lnTo>
                    <a:pt x="1548" y="1152"/>
                  </a:lnTo>
                  <a:lnTo>
                    <a:pt x="1509" y="1191"/>
                  </a:lnTo>
                  <a:lnTo>
                    <a:pt x="1469" y="1229"/>
                  </a:lnTo>
                  <a:lnTo>
                    <a:pt x="1431" y="1268"/>
                  </a:lnTo>
                  <a:lnTo>
                    <a:pt x="1392" y="1307"/>
                  </a:lnTo>
                  <a:lnTo>
                    <a:pt x="1354" y="1348"/>
                  </a:lnTo>
                  <a:lnTo>
                    <a:pt x="1317" y="1389"/>
                  </a:lnTo>
                  <a:lnTo>
                    <a:pt x="1279" y="1430"/>
                  </a:lnTo>
                  <a:lnTo>
                    <a:pt x="1243" y="1471"/>
                  </a:lnTo>
                  <a:lnTo>
                    <a:pt x="1206" y="1513"/>
                  </a:lnTo>
                  <a:lnTo>
                    <a:pt x="1170" y="1556"/>
                  </a:lnTo>
                  <a:lnTo>
                    <a:pt x="1134" y="1599"/>
                  </a:lnTo>
                  <a:lnTo>
                    <a:pt x="1100" y="1642"/>
                  </a:lnTo>
                  <a:lnTo>
                    <a:pt x="1066" y="1686"/>
                  </a:lnTo>
                  <a:lnTo>
                    <a:pt x="1031" y="1731"/>
                  </a:lnTo>
                  <a:lnTo>
                    <a:pt x="998" y="1776"/>
                  </a:lnTo>
                  <a:lnTo>
                    <a:pt x="964" y="1821"/>
                  </a:lnTo>
                  <a:lnTo>
                    <a:pt x="932" y="1867"/>
                  </a:lnTo>
                  <a:lnTo>
                    <a:pt x="900" y="1914"/>
                  </a:lnTo>
                  <a:lnTo>
                    <a:pt x="868" y="1960"/>
                  </a:lnTo>
                  <a:lnTo>
                    <a:pt x="837" y="2007"/>
                  </a:lnTo>
                  <a:lnTo>
                    <a:pt x="805" y="2055"/>
                  </a:lnTo>
                  <a:lnTo>
                    <a:pt x="776" y="2102"/>
                  </a:lnTo>
                  <a:lnTo>
                    <a:pt x="746" y="2151"/>
                  </a:lnTo>
                  <a:lnTo>
                    <a:pt x="717" y="2200"/>
                  </a:lnTo>
                  <a:lnTo>
                    <a:pt x="688" y="2249"/>
                  </a:lnTo>
                  <a:lnTo>
                    <a:pt x="660" y="2299"/>
                  </a:lnTo>
                  <a:lnTo>
                    <a:pt x="632" y="2349"/>
                  </a:lnTo>
                  <a:lnTo>
                    <a:pt x="605" y="2399"/>
                  </a:lnTo>
                  <a:lnTo>
                    <a:pt x="579" y="2450"/>
                  </a:lnTo>
                  <a:lnTo>
                    <a:pt x="552" y="2502"/>
                  </a:lnTo>
                  <a:lnTo>
                    <a:pt x="527" y="2553"/>
                  </a:lnTo>
                  <a:lnTo>
                    <a:pt x="502" y="2605"/>
                  </a:lnTo>
                  <a:lnTo>
                    <a:pt x="477" y="2657"/>
                  </a:lnTo>
                  <a:lnTo>
                    <a:pt x="454" y="2710"/>
                  </a:lnTo>
                  <a:lnTo>
                    <a:pt x="431" y="2763"/>
                  </a:lnTo>
                  <a:lnTo>
                    <a:pt x="408" y="2816"/>
                  </a:lnTo>
                  <a:lnTo>
                    <a:pt x="385" y="2870"/>
                  </a:lnTo>
                  <a:lnTo>
                    <a:pt x="364" y="2923"/>
                  </a:lnTo>
                  <a:lnTo>
                    <a:pt x="343" y="2979"/>
                  </a:lnTo>
                  <a:lnTo>
                    <a:pt x="323" y="3033"/>
                  </a:lnTo>
                  <a:lnTo>
                    <a:pt x="302" y="3089"/>
                  </a:lnTo>
                  <a:lnTo>
                    <a:pt x="283" y="3144"/>
                  </a:lnTo>
                  <a:lnTo>
                    <a:pt x="265" y="3199"/>
                  </a:lnTo>
                  <a:lnTo>
                    <a:pt x="247" y="3256"/>
                  </a:lnTo>
                  <a:lnTo>
                    <a:pt x="229" y="3311"/>
                  </a:lnTo>
                  <a:lnTo>
                    <a:pt x="212" y="3369"/>
                  </a:lnTo>
                  <a:lnTo>
                    <a:pt x="196" y="3426"/>
                  </a:lnTo>
                  <a:lnTo>
                    <a:pt x="181" y="3483"/>
                  </a:lnTo>
                  <a:lnTo>
                    <a:pt x="166" y="3541"/>
                  </a:lnTo>
                  <a:lnTo>
                    <a:pt x="152" y="3599"/>
                  </a:lnTo>
                  <a:lnTo>
                    <a:pt x="137" y="3656"/>
                  </a:lnTo>
                  <a:lnTo>
                    <a:pt x="124" y="3715"/>
                  </a:lnTo>
                  <a:lnTo>
                    <a:pt x="112" y="3774"/>
                  </a:lnTo>
                  <a:lnTo>
                    <a:pt x="100" y="3833"/>
                  </a:lnTo>
                  <a:lnTo>
                    <a:pt x="89" y="3892"/>
                  </a:lnTo>
                  <a:lnTo>
                    <a:pt x="78" y="3951"/>
                  </a:lnTo>
                  <a:lnTo>
                    <a:pt x="68" y="4011"/>
                  </a:lnTo>
                  <a:lnTo>
                    <a:pt x="58" y="4071"/>
                  </a:lnTo>
                  <a:lnTo>
                    <a:pt x="50" y="4131"/>
                  </a:lnTo>
                  <a:lnTo>
                    <a:pt x="42" y="4192"/>
                  </a:lnTo>
                  <a:lnTo>
                    <a:pt x="35" y="4252"/>
                  </a:lnTo>
                  <a:lnTo>
                    <a:pt x="28" y="4313"/>
                  </a:lnTo>
                  <a:lnTo>
                    <a:pt x="22" y="4374"/>
                  </a:lnTo>
                  <a:lnTo>
                    <a:pt x="17" y="4437"/>
                  </a:lnTo>
                  <a:lnTo>
                    <a:pt x="13" y="4498"/>
                  </a:lnTo>
                  <a:lnTo>
                    <a:pt x="9" y="4560"/>
                  </a:lnTo>
                  <a:lnTo>
                    <a:pt x="6" y="4621"/>
                  </a:lnTo>
                  <a:lnTo>
                    <a:pt x="3" y="4684"/>
                  </a:lnTo>
                  <a:lnTo>
                    <a:pt x="1" y="4747"/>
                  </a:lnTo>
                  <a:lnTo>
                    <a:pt x="0" y="4809"/>
                  </a:lnTo>
                  <a:lnTo>
                    <a:pt x="0" y="4871"/>
                  </a:lnTo>
                  <a:lnTo>
                    <a:pt x="91" y="4871"/>
                  </a:lnTo>
                  <a:lnTo>
                    <a:pt x="91" y="4810"/>
                  </a:lnTo>
                  <a:lnTo>
                    <a:pt x="92" y="4749"/>
                  </a:lnTo>
                  <a:lnTo>
                    <a:pt x="94" y="4688"/>
                  </a:lnTo>
                  <a:lnTo>
                    <a:pt x="96" y="4627"/>
                  </a:lnTo>
                  <a:lnTo>
                    <a:pt x="100" y="4566"/>
                  </a:lnTo>
                  <a:lnTo>
                    <a:pt x="103" y="4506"/>
                  </a:lnTo>
                  <a:lnTo>
                    <a:pt x="108" y="4445"/>
                  </a:lnTo>
                  <a:lnTo>
                    <a:pt x="113" y="4385"/>
                  </a:lnTo>
                  <a:lnTo>
                    <a:pt x="119" y="4325"/>
                  </a:lnTo>
                  <a:lnTo>
                    <a:pt x="125" y="4266"/>
                  </a:lnTo>
                  <a:lnTo>
                    <a:pt x="132" y="4206"/>
                  </a:lnTo>
                  <a:lnTo>
                    <a:pt x="140" y="4147"/>
                  </a:lnTo>
                  <a:lnTo>
                    <a:pt x="149" y="4088"/>
                  </a:lnTo>
                  <a:lnTo>
                    <a:pt x="158" y="4030"/>
                  </a:lnTo>
                  <a:lnTo>
                    <a:pt x="168" y="3971"/>
                  </a:lnTo>
                  <a:lnTo>
                    <a:pt x="178" y="3912"/>
                  </a:lnTo>
                  <a:lnTo>
                    <a:pt x="189" y="3854"/>
                  </a:lnTo>
                  <a:lnTo>
                    <a:pt x="200" y="3797"/>
                  </a:lnTo>
                  <a:lnTo>
                    <a:pt x="212" y="3739"/>
                  </a:lnTo>
                  <a:lnTo>
                    <a:pt x="225" y="3682"/>
                  </a:lnTo>
                  <a:lnTo>
                    <a:pt x="240" y="3625"/>
                  </a:lnTo>
                  <a:lnTo>
                    <a:pt x="253" y="3568"/>
                  </a:lnTo>
                  <a:lnTo>
                    <a:pt x="268" y="3512"/>
                  </a:lnTo>
                  <a:lnTo>
                    <a:pt x="283" y="3456"/>
                  </a:lnTo>
                  <a:lnTo>
                    <a:pt x="299" y="3400"/>
                  </a:lnTo>
                  <a:lnTo>
                    <a:pt x="316" y="3344"/>
                  </a:lnTo>
                  <a:lnTo>
                    <a:pt x="333" y="3290"/>
                  </a:lnTo>
                  <a:lnTo>
                    <a:pt x="351" y="3234"/>
                  </a:lnTo>
                  <a:lnTo>
                    <a:pt x="369" y="3180"/>
                  </a:lnTo>
                  <a:lnTo>
                    <a:pt x="387" y="3126"/>
                  </a:lnTo>
                  <a:lnTo>
                    <a:pt x="407" y="3072"/>
                  </a:lnTo>
                  <a:lnTo>
                    <a:pt x="427" y="3018"/>
                  </a:lnTo>
                  <a:lnTo>
                    <a:pt x="448" y="2964"/>
                  </a:lnTo>
                  <a:lnTo>
                    <a:pt x="469" y="2912"/>
                  </a:lnTo>
                  <a:lnTo>
                    <a:pt x="491" y="2859"/>
                  </a:lnTo>
                  <a:lnTo>
                    <a:pt x="513" y="2807"/>
                  </a:lnTo>
                  <a:lnTo>
                    <a:pt x="535" y="2755"/>
                  </a:lnTo>
                  <a:lnTo>
                    <a:pt x="558" y="2703"/>
                  </a:lnTo>
                  <a:lnTo>
                    <a:pt x="583" y="2652"/>
                  </a:lnTo>
                  <a:lnTo>
                    <a:pt x="607" y="2601"/>
                  </a:lnTo>
                  <a:lnTo>
                    <a:pt x="632" y="2551"/>
                  </a:lnTo>
                  <a:lnTo>
                    <a:pt x="658" y="2501"/>
                  </a:lnTo>
                  <a:lnTo>
                    <a:pt x="684" y="2451"/>
                  </a:lnTo>
                  <a:lnTo>
                    <a:pt x="710" y="2402"/>
                  </a:lnTo>
                  <a:lnTo>
                    <a:pt x="738" y="2352"/>
                  </a:lnTo>
                  <a:lnTo>
                    <a:pt x="765" y="2304"/>
                  </a:lnTo>
                  <a:lnTo>
                    <a:pt x="793" y="2256"/>
                  </a:lnTo>
                  <a:lnTo>
                    <a:pt x="822" y="2208"/>
                  </a:lnTo>
                  <a:lnTo>
                    <a:pt x="851" y="2160"/>
                  </a:lnTo>
                  <a:lnTo>
                    <a:pt x="880" y="2114"/>
                  </a:lnTo>
                  <a:lnTo>
                    <a:pt x="910" y="2067"/>
                  </a:lnTo>
                  <a:lnTo>
                    <a:pt x="941" y="2021"/>
                  </a:lnTo>
                  <a:lnTo>
                    <a:pt x="971" y="1975"/>
                  </a:lnTo>
                  <a:lnTo>
                    <a:pt x="1003" y="1931"/>
                  </a:lnTo>
                  <a:lnTo>
                    <a:pt x="1035" y="1885"/>
                  </a:lnTo>
                  <a:lnTo>
                    <a:pt x="1068" y="1841"/>
                  </a:lnTo>
                  <a:lnTo>
                    <a:pt x="1101" y="1797"/>
                  </a:lnTo>
                  <a:lnTo>
                    <a:pt x="1134" y="1753"/>
                  </a:lnTo>
                  <a:lnTo>
                    <a:pt x="1168" y="1710"/>
                  </a:lnTo>
                  <a:lnTo>
                    <a:pt x="1202" y="1667"/>
                  </a:lnTo>
                  <a:lnTo>
                    <a:pt x="1237" y="1625"/>
                  </a:lnTo>
                  <a:lnTo>
                    <a:pt x="1272" y="1583"/>
                  </a:lnTo>
                  <a:lnTo>
                    <a:pt x="1307" y="1543"/>
                  </a:lnTo>
                  <a:lnTo>
                    <a:pt x="1344" y="1502"/>
                  </a:lnTo>
                  <a:lnTo>
                    <a:pt x="1380" y="1461"/>
                  </a:lnTo>
                  <a:lnTo>
                    <a:pt x="1417" y="1422"/>
                  </a:lnTo>
                  <a:lnTo>
                    <a:pt x="1454" y="1382"/>
                  </a:lnTo>
                  <a:lnTo>
                    <a:pt x="1492" y="1344"/>
                  </a:lnTo>
                  <a:lnTo>
                    <a:pt x="1530" y="1305"/>
                  </a:lnTo>
                  <a:lnTo>
                    <a:pt x="1569" y="1268"/>
                  </a:lnTo>
                  <a:lnTo>
                    <a:pt x="1608" y="1230"/>
                  </a:lnTo>
                  <a:lnTo>
                    <a:pt x="1646" y="1193"/>
                  </a:lnTo>
                  <a:lnTo>
                    <a:pt x="1687" y="1157"/>
                  </a:lnTo>
                  <a:lnTo>
                    <a:pt x="1726" y="1122"/>
                  </a:lnTo>
                  <a:lnTo>
                    <a:pt x="1767" y="1087"/>
                  </a:lnTo>
                  <a:lnTo>
                    <a:pt x="1808" y="1052"/>
                  </a:lnTo>
                  <a:lnTo>
                    <a:pt x="1849" y="1018"/>
                  </a:lnTo>
                  <a:lnTo>
                    <a:pt x="1891" y="984"/>
                  </a:lnTo>
                  <a:lnTo>
                    <a:pt x="1933" y="951"/>
                  </a:lnTo>
                  <a:lnTo>
                    <a:pt x="1975" y="918"/>
                  </a:lnTo>
                  <a:lnTo>
                    <a:pt x="2018" y="887"/>
                  </a:lnTo>
                  <a:lnTo>
                    <a:pt x="2061" y="855"/>
                  </a:lnTo>
                  <a:lnTo>
                    <a:pt x="2105" y="824"/>
                  </a:lnTo>
                  <a:lnTo>
                    <a:pt x="2149" y="794"/>
                  </a:lnTo>
                  <a:lnTo>
                    <a:pt x="2193" y="765"/>
                  </a:lnTo>
                  <a:lnTo>
                    <a:pt x="2238" y="735"/>
                  </a:lnTo>
                  <a:lnTo>
                    <a:pt x="2282" y="707"/>
                  </a:lnTo>
                  <a:lnTo>
                    <a:pt x="2328" y="679"/>
                  </a:lnTo>
                  <a:lnTo>
                    <a:pt x="2373" y="651"/>
                  </a:lnTo>
                  <a:lnTo>
                    <a:pt x="2419" y="625"/>
                  </a:lnTo>
                  <a:lnTo>
                    <a:pt x="2465" y="599"/>
                  </a:lnTo>
                  <a:lnTo>
                    <a:pt x="2512" y="573"/>
                  </a:lnTo>
                  <a:lnTo>
                    <a:pt x="2558" y="549"/>
                  </a:lnTo>
                  <a:lnTo>
                    <a:pt x="2605" y="525"/>
                  </a:lnTo>
                  <a:lnTo>
                    <a:pt x="2653" y="501"/>
                  </a:lnTo>
                  <a:lnTo>
                    <a:pt x="2700" y="477"/>
                  </a:lnTo>
                  <a:lnTo>
                    <a:pt x="2749" y="456"/>
                  </a:lnTo>
                  <a:lnTo>
                    <a:pt x="2797" y="434"/>
                  </a:lnTo>
                  <a:lnTo>
                    <a:pt x="2846" y="413"/>
                  </a:lnTo>
                  <a:lnTo>
                    <a:pt x="2894" y="392"/>
                  </a:lnTo>
                  <a:lnTo>
                    <a:pt x="2943" y="372"/>
                  </a:lnTo>
                  <a:lnTo>
                    <a:pt x="2993" y="353"/>
                  </a:lnTo>
                  <a:lnTo>
                    <a:pt x="3042" y="335"/>
                  </a:lnTo>
                  <a:lnTo>
                    <a:pt x="3093" y="317"/>
                  </a:lnTo>
                  <a:lnTo>
                    <a:pt x="3142" y="300"/>
                  </a:lnTo>
                  <a:lnTo>
                    <a:pt x="3193" y="284"/>
                  </a:lnTo>
                  <a:lnTo>
                    <a:pt x="3244" y="268"/>
                  </a:lnTo>
                  <a:lnTo>
                    <a:pt x="3295" y="252"/>
                  </a:lnTo>
                  <a:lnTo>
                    <a:pt x="3346" y="239"/>
                  </a:lnTo>
                  <a:lnTo>
                    <a:pt x="3397" y="224"/>
                  </a:lnTo>
                  <a:lnTo>
                    <a:pt x="3449" y="211"/>
                  </a:lnTo>
                  <a:lnTo>
                    <a:pt x="3501" y="199"/>
                  </a:lnTo>
                  <a:lnTo>
                    <a:pt x="3553" y="188"/>
                  </a:lnTo>
                  <a:lnTo>
                    <a:pt x="3605" y="176"/>
                  </a:lnTo>
                  <a:lnTo>
                    <a:pt x="3658" y="166"/>
                  </a:lnTo>
                  <a:lnTo>
                    <a:pt x="3710" y="157"/>
                  </a:lnTo>
                  <a:lnTo>
                    <a:pt x="3764" y="148"/>
                  </a:lnTo>
                  <a:lnTo>
                    <a:pt x="3817" y="140"/>
                  </a:lnTo>
                  <a:lnTo>
                    <a:pt x="3870" y="133"/>
                  </a:lnTo>
                  <a:lnTo>
                    <a:pt x="3924" y="127"/>
                  </a:lnTo>
                  <a:lnTo>
                    <a:pt x="3977" y="121"/>
                  </a:lnTo>
                  <a:lnTo>
                    <a:pt x="4032" y="116"/>
                  </a:lnTo>
                  <a:lnTo>
                    <a:pt x="4086" y="112"/>
                  </a:lnTo>
                  <a:lnTo>
                    <a:pt x="4140" y="109"/>
                  </a:lnTo>
                  <a:lnTo>
                    <a:pt x="4195" y="105"/>
                  </a:lnTo>
                  <a:lnTo>
                    <a:pt x="4250" y="103"/>
                  </a:lnTo>
                  <a:lnTo>
                    <a:pt x="4304" y="103"/>
                  </a:lnTo>
                  <a:lnTo>
                    <a:pt x="4359" y="102"/>
                  </a:lnTo>
                  <a:lnTo>
                    <a:pt x="4359" y="0"/>
                  </a:lnTo>
                  <a:close/>
                </a:path>
              </a:pathLst>
            </a:custGeom>
            <a:solidFill>
              <a:srgbClr val="008FE0"/>
            </a:solidFill>
            <a:ln w="9525">
              <a:noFill/>
              <a:round/>
              <a:headEnd/>
              <a:tailEnd/>
            </a:ln>
          </p:spPr>
          <p:txBody>
            <a:bodyPr/>
            <a:lstStyle/>
            <a:p>
              <a:endParaRPr lang="en-US">
                <a:solidFill>
                  <a:prstClr val="black"/>
                </a:solidFill>
              </a:endParaRPr>
            </a:p>
          </p:txBody>
        </p:sp>
        <p:sp>
          <p:nvSpPr>
            <p:cNvPr id="53269" name="Freeform 71"/>
            <p:cNvSpPr>
              <a:spLocks/>
            </p:cNvSpPr>
            <p:nvPr/>
          </p:nvSpPr>
          <p:spPr bwMode="auto">
            <a:xfrm>
              <a:off x="4264" y="1771"/>
              <a:ext cx="485" cy="487"/>
            </a:xfrm>
            <a:custGeom>
              <a:avLst/>
              <a:gdLst>
                <a:gd name="T0" fmla="*/ 0 w 2905"/>
                <a:gd name="T1" fmla="*/ 0 h 3409"/>
                <a:gd name="T2" fmla="*/ 0 w 2905"/>
                <a:gd name="T3" fmla="*/ 0 h 3409"/>
                <a:gd name="T4" fmla="*/ 0 w 2905"/>
                <a:gd name="T5" fmla="*/ 0 h 3409"/>
                <a:gd name="T6" fmla="*/ 0 w 2905"/>
                <a:gd name="T7" fmla="*/ 0 h 3409"/>
                <a:gd name="T8" fmla="*/ 0 w 2905"/>
                <a:gd name="T9" fmla="*/ 0 h 3409"/>
                <a:gd name="T10" fmla="*/ 0 w 2905"/>
                <a:gd name="T11" fmla="*/ 0 h 3409"/>
                <a:gd name="T12" fmla="*/ 0 w 2905"/>
                <a:gd name="T13" fmla="*/ 0 h 3409"/>
                <a:gd name="T14" fmla="*/ 0 w 2905"/>
                <a:gd name="T15" fmla="*/ 0 h 3409"/>
                <a:gd name="T16" fmla="*/ 0 w 2905"/>
                <a:gd name="T17" fmla="*/ 0 h 3409"/>
                <a:gd name="T18" fmla="*/ 0 w 2905"/>
                <a:gd name="T19" fmla="*/ 0 h 34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05"/>
                <a:gd name="T31" fmla="*/ 0 h 3409"/>
                <a:gd name="T32" fmla="*/ 2905 w 2905"/>
                <a:gd name="T33" fmla="*/ 3409 h 340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05" h="3409">
                  <a:moveTo>
                    <a:pt x="95" y="3357"/>
                  </a:moveTo>
                  <a:lnTo>
                    <a:pt x="85" y="3409"/>
                  </a:lnTo>
                  <a:lnTo>
                    <a:pt x="2905" y="69"/>
                  </a:lnTo>
                  <a:lnTo>
                    <a:pt x="2838" y="0"/>
                  </a:lnTo>
                  <a:lnTo>
                    <a:pt x="19" y="3339"/>
                  </a:lnTo>
                  <a:lnTo>
                    <a:pt x="9" y="3391"/>
                  </a:lnTo>
                  <a:lnTo>
                    <a:pt x="19" y="3339"/>
                  </a:lnTo>
                  <a:lnTo>
                    <a:pt x="0" y="3362"/>
                  </a:lnTo>
                  <a:lnTo>
                    <a:pt x="9" y="3391"/>
                  </a:lnTo>
                  <a:lnTo>
                    <a:pt x="95" y="3357"/>
                  </a:lnTo>
                  <a:close/>
                </a:path>
              </a:pathLst>
            </a:custGeom>
            <a:solidFill>
              <a:srgbClr val="DC2B19"/>
            </a:solidFill>
            <a:ln w="9525">
              <a:noFill/>
              <a:round/>
              <a:headEnd/>
              <a:tailEnd/>
            </a:ln>
          </p:spPr>
          <p:txBody>
            <a:bodyPr/>
            <a:lstStyle/>
            <a:p>
              <a:endParaRPr lang="en-US">
                <a:solidFill>
                  <a:prstClr val="black"/>
                </a:solidFill>
              </a:endParaRPr>
            </a:p>
          </p:txBody>
        </p:sp>
        <p:sp>
          <p:nvSpPr>
            <p:cNvPr id="53270" name="Freeform 72"/>
            <p:cNvSpPr>
              <a:spLocks/>
            </p:cNvSpPr>
            <p:nvPr/>
          </p:nvSpPr>
          <p:spPr bwMode="auto">
            <a:xfrm>
              <a:off x="4266" y="2251"/>
              <a:ext cx="133" cy="333"/>
            </a:xfrm>
            <a:custGeom>
              <a:avLst/>
              <a:gdLst>
                <a:gd name="T0" fmla="*/ 0 w 799"/>
                <a:gd name="T1" fmla="*/ 0 h 2329"/>
                <a:gd name="T2" fmla="*/ 0 w 799"/>
                <a:gd name="T3" fmla="*/ 0 h 2329"/>
                <a:gd name="T4" fmla="*/ 0 w 799"/>
                <a:gd name="T5" fmla="*/ 0 h 2329"/>
                <a:gd name="T6" fmla="*/ 0 w 799"/>
                <a:gd name="T7" fmla="*/ 0 h 2329"/>
                <a:gd name="T8" fmla="*/ 0 w 799"/>
                <a:gd name="T9" fmla="*/ 0 h 2329"/>
                <a:gd name="T10" fmla="*/ 0 w 799"/>
                <a:gd name="T11" fmla="*/ 0 h 2329"/>
                <a:gd name="T12" fmla="*/ 0 w 799"/>
                <a:gd name="T13" fmla="*/ 0 h 2329"/>
                <a:gd name="T14" fmla="*/ 0 w 799"/>
                <a:gd name="T15" fmla="*/ 0 h 2329"/>
                <a:gd name="T16" fmla="*/ 0 w 799"/>
                <a:gd name="T17" fmla="*/ 0 h 2329"/>
                <a:gd name="T18" fmla="*/ 0 w 799"/>
                <a:gd name="T19" fmla="*/ 0 h 23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9"/>
                <a:gd name="T31" fmla="*/ 0 h 2329"/>
                <a:gd name="T32" fmla="*/ 799 w 799"/>
                <a:gd name="T33" fmla="*/ 2329 h 23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9" h="2329">
                  <a:moveTo>
                    <a:pt x="736" y="2211"/>
                  </a:moveTo>
                  <a:lnTo>
                    <a:pt x="799" y="2240"/>
                  </a:lnTo>
                  <a:lnTo>
                    <a:pt x="86" y="0"/>
                  </a:lnTo>
                  <a:lnTo>
                    <a:pt x="0" y="34"/>
                  </a:lnTo>
                  <a:lnTo>
                    <a:pt x="713" y="2274"/>
                  </a:lnTo>
                  <a:lnTo>
                    <a:pt x="777" y="2302"/>
                  </a:lnTo>
                  <a:lnTo>
                    <a:pt x="713" y="2274"/>
                  </a:lnTo>
                  <a:lnTo>
                    <a:pt x="731" y="2329"/>
                  </a:lnTo>
                  <a:lnTo>
                    <a:pt x="777" y="2302"/>
                  </a:lnTo>
                  <a:lnTo>
                    <a:pt x="736" y="2211"/>
                  </a:lnTo>
                  <a:close/>
                </a:path>
              </a:pathLst>
            </a:custGeom>
            <a:solidFill>
              <a:srgbClr val="DC2B19"/>
            </a:solidFill>
            <a:ln w="9525">
              <a:noFill/>
              <a:round/>
              <a:headEnd/>
              <a:tailEnd/>
            </a:ln>
          </p:spPr>
          <p:txBody>
            <a:bodyPr/>
            <a:lstStyle/>
            <a:p>
              <a:endParaRPr lang="en-US">
                <a:solidFill>
                  <a:prstClr val="black"/>
                </a:solidFill>
              </a:endParaRPr>
            </a:p>
          </p:txBody>
        </p:sp>
        <p:sp>
          <p:nvSpPr>
            <p:cNvPr id="53271" name="Freeform 73"/>
            <p:cNvSpPr>
              <a:spLocks/>
            </p:cNvSpPr>
            <p:nvPr/>
          </p:nvSpPr>
          <p:spPr bwMode="auto">
            <a:xfrm>
              <a:off x="4389" y="2242"/>
              <a:ext cx="663" cy="338"/>
            </a:xfrm>
            <a:custGeom>
              <a:avLst/>
              <a:gdLst>
                <a:gd name="T0" fmla="*/ 0 w 3980"/>
                <a:gd name="T1" fmla="*/ 0 h 2368"/>
                <a:gd name="T2" fmla="*/ 0 w 3980"/>
                <a:gd name="T3" fmla="*/ 0 h 2368"/>
                <a:gd name="T4" fmla="*/ 0 w 3980"/>
                <a:gd name="T5" fmla="*/ 0 h 2368"/>
                <a:gd name="T6" fmla="*/ 0 w 3980"/>
                <a:gd name="T7" fmla="*/ 0 h 2368"/>
                <a:gd name="T8" fmla="*/ 0 w 3980"/>
                <a:gd name="T9" fmla="*/ 0 h 2368"/>
                <a:gd name="T10" fmla="*/ 0 w 3980"/>
                <a:gd name="T11" fmla="*/ 0 h 2368"/>
                <a:gd name="T12" fmla="*/ 0 60000 65536"/>
                <a:gd name="T13" fmla="*/ 0 60000 65536"/>
                <a:gd name="T14" fmla="*/ 0 60000 65536"/>
                <a:gd name="T15" fmla="*/ 0 60000 65536"/>
                <a:gd name="T16" fmla="*/ 0 60000 65536"/>
                <a:gd name="T17" fmla="*/ 0 60000 65536"/>
                <a:gd name="T18" fmla="*/ 0 w 3980"/>
                <a:gd name="T19" fmla="*/ 0 h 2368"/>
                <a:gd name="T20" fmla="*/ 3980 w 3980"/>
                <a:gd name="T21" fmla="*/ 2368 h 2368"/>
              </a:gdLst>
              <a:ahLst/>
              <a:cxnLst>
                <a:cxn ang="T12">
                  <a:pos x="T0" y="T1"/>
                </a:cxn>
                <a:cxn ang="T13">
                  <a:pos x="T2" y="T3"/>
                </a:cxn>
                <a:cxn ang="T14">
                  <a:pos x="T4" y="T5"/>
                </a:cxn>
                <a:cxn ang="T15">
                  <a:pos x="T6" y="T7"/>
                </a:cxn>
                <a:cxn ang="T16">
                  <a:pos x="T8" y="T9"/>
                </a:cxn>
                <a:cxn ang="T17">
                  <a:pos x="T10" y="T11"/>
                </a:cxn>
              </a:cxnLst>
              <a:rect l="T18" t="T19" r="T20" b="T21"/>
              <a:pathLst>
                <a:path w="3980" h="2368">
                  <a:moveTo>
                    <a:pt x="3959" y="45"/>
                  </a:moveTo>
                  <a:lnTo>
                    <a:pt x="3938" y="0"/>
                  </a:lnTo>
                  <a:lnTo>
                    <a:pt x="0" y="2277"/>
                  </a:lnTo>
                  <a:lnTo>
                    <a:pt x="41" y="2368"/>
                  </a:lnTo>
                  <a:lnTo>
                    <a:pt x="3980" y="90"/>
                  </a:lnTo>
                  <a:lnTo>
                    <a:pt x="3959" y="45"/>
                  </a:lnTo>
                  <a:close/>
                </a:path>
              </a:pathLst>
            </a:custGeom>
            <a:solidFill>
              <a:srgbClr val="DC2B19"/>
            </a:solidFill>
            <a:ln w="9525">
              <a:noFill/>
              <a:round/>
              <a:headEnd/>
              <a:tailEnd/>
            </a:ln>
          </p:spPr>
          <p:txBody>
            <a:bodyPr/>
            <a:lstStyle/>
            <a:p>
              <a:endParaRPr lang="en-US">
                <a:solidFill>
                  <a:prstClr val="black"/>
                </a:solidFill>
              </a:endParaRPr>
            </a:p>
          </p:txBody>
        </p:sp>
        <p:sp>
          <p:nvSpPr>
            <p:cNvPr id="53272" name="Freeform 74"/>
            <p:cNvSpPr>
              <a:spLocks/>
            </p:cNvSpPr>
            <p:nvPr/>
          </p:nvSpPr>
          <p:spPr bwMode="auto">
            <a:xfrm>
              <a:off x="4694" y="2339"/>
              <a:ext cx="528" cy="306"/>
            </a:xfrm>
            <a:custGeom>
              <a:avLst/>
              <a:gdLst>
                <a:gd name="T0" fmla="*/ 0 w 3171"/>
                <a:gd name="T1" fmla="*/ 0 h 2138"/>
                <a:gd name="T2" fmla="*/ 0 w 3171"/>
                <a:gd name="T3" fmla="*/ 0 h 2138"/>
                <a:gd name="T4" fmla="*/ 0 w 3171"/>
                <a:gd name="T5" fmla="*/ 0 h 2138"/>
                <a:gd name="T6" fmla="*/ 0 w 3171"/>
                <a:gd name="T7" fmla="*/ 0 h 2138"/>
                <a:gd name="T8" fmla="*/ 0 w 3171"/>
                <a:gd name="T9" fmla="*/ 0 h 2138"/>
                <a:gd name="T10" fmla="*/ 0 w 3171"/>
                <a:gd name="T11" fmla="*/ 0 h 2138"/>
                <a:gd name="T12" fmla="*/ 0 60000 65536"/>
                <a:gd name="T13" fmla="*/ 0 60000 65536"/>
                <a:gd name="T14" fmla="*/ 0 60000 65536"/>
                <a:gd name="T15" fmla="*/ 0 60000 65536"/>
                <a:gd name="T16" fmla="*/ 0 60000 65536"/>
                <a:gd name="T17" fmla="*/ 0 60000 65536"/>
                <a:gd name="T18" fmla="*/ 0 w 3171"/>
                <a:gd name="T19" fmla="*/ 0 h 2138"/>
                <a:gd name="T20" fmla="*/ 3171 w 3171"/>
                <a:gd name="T21" fmla="*/ 2138 h 2138"/>
              </a:gdLst>
              <a:ahLst/>
              <a:cxnLst>
                <a:cxn ang="T12">
                  <a:pos x="T0" y="T1"/>
                </a:cxn>
                <a:cxn ang="T13">
                  <a:pos x="T2" y="T3"/>
                </a:cxn>
                <a:cxn ang="T14">
                  <a:pos x="T4" y="T5"/>
                </a:cxn>
                <a:cxn ang="T15">
                  <a:pos x="T6" y="T7"/>
                </a:cxn>
                <a:cxn ang="T16">
                  <a:pos x="T8" y="T9"/>
                </a:cxn>
                <a:cxn ang="T17">
                  <a:pos x="T10" y="T11"/>
                </a:cxn>
              </a:cxnLst>
              <a:rect l="T18" t="T19" r="T20" b="T21"/>
              <a:pathLst>
                <a:path w="3171" h="2138">
                  <a:moveTo>
                    <a:pt x="3147" y="43"/>
                  </a:moveTo>
                  <a:lnTo>
                    <a:pt x="3125" y="0"/>
                  </a:lnTo>
                  <a:lnTo>
                    <a:pt x="0" y="2049"/>
                  </a:lnTo>
                  <a:lnTo>
                    <a:pt x="45" y="2138"/>
                  </a:lnTo>
                  <a:lnTo>
                    <a:pt x="3171" y="87"/>
                  </a:lnTo>
                  <a:lnTo>
                    <a:pt x="3147" y="43"/>
                  </a:lnTo>
                  <a:close/>
                </a:path>
              </a:pathLst>
            </a:custGeom>
            <a:solidFill>
              <a:srgbClr val="DC2B19"/>
            </a:solidFill>
            <a:ln w="9525">
              <a:noFill/>
              <a:round/>
              <a:headEnd/>
              <a:tailEnd/>
            </a:ln>
          </p:spPr>
          <p:txBody>
            <a:bodyPr/>
            <a:lstStyle/>
            <a:p>
              <a:endParaRPr lang="en-US">
                <a:solidFill>
                  <a:prstClr val="black"/>
                </a:solidFill>
              </a:endParaRPr>
            </a:p>
          </p:txBody>
        </p:sp>
        <p:sp>
          <p:nvSpPr>
            <p:cNvPr id="53273" name="Freeform 75"/>
            <p:cNvSpPr>
              <a:spLocks/>
            </p:cNvSpPr>
            <p:nvPr/>
          </p:nvSpPr>
          <p:spPr bwMode="auto">
            <a:xfrm>
              <a:off x="4970" y="1841"/>
              <a:ext cx="356" cy="216"/>
            </a:xfrm>
            <a:custGeom>
              <a:avLst/>
              <a:gdLst>
                <a:gd name="T0" fmla="*/ 0 w 2136"/>
                <a:gd name="T1" fmla="*/ 0 h 1515"/>
                <a:gd name="T2" fmla="*/ 0 w 2136"/>
                <a:gd name="T3" fmla="*/ 0 h 1515"/>
                <a:gd name="T4" fmla="*/ 0 w 2136"/>
                <a:gd name="T5" fmla="*/ 0 h 1515"/>
                <a:gd name="T6" fmla="*/ 0 w 2136"/>
                <a:gd name="T7" fmla="*/ 0 h 1515"/>
                <a:gd name="T8" fmla="*/ 0 w 2136"/>
                <a:gd name="T9" fmla="*/ 0 h 1515"/>
                <a:gd name="T10" fmla="*/ 0 w 2136"/>
                <a:gd name="T11" fmla="*/ 0 h 1515"/>
                <a:gd name="T12" fmla="*/ 0 w 2136"/>
                <a:gd name="T13" fmla="*/ 0 h 1515"/>
                <a:gd name="T14" fmla="*/ 0 w 2136"/>
                <a:gd name="T15" fmla="*/ 0 h 1515"/>
                <a:gd name="T16" fmla="*/ 0 w 2136"/>
                <a:gd name="T17" fmla="*/ 0 h 1515"/>
                <a:gd name="T18" fmla="*/ 0 w 2136"/>
                <a:gd name="T19" fmla="*/ 0 h 15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36"/>
                <a:gd name="T31" fmla="*/ 0 h 1515"/>
                <a:gd name="T32" fmla="*/ 2136 w 2136"/>
                <a:gd name="T33" fmla="*/ 1515 h 15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36" h="1515">
                  <a:moveTo>
                    <a:pt x="104" y="90"/>
                  </a:moveTo>
                  <a:lnTo>
                    <a:pt x="35" y="141"/>
                  </a:lnTo>
                  <a:lnTo>
                    <a:pt x="2090" y="1515"/>
                  </a:lnTo>
                  <a:lnTo>
                    <a:pt x="2136" y="1428"/>
                  </a:lnTo>
                  <a:lnTo>
                    <a:pt x="82" y="54"/>
                  </a:lnTo>
                  <a:lnTo>
                    <a:pt x="13" y="105"/>
                  </a:lnTo>
                  <a:lnTo>
                    <a:pt x="82" y="54"/>
                  </a:lnTo>
                  <a:lnTo>
                    <a:pt x="0" y="0"/>
                  </a:lnTo>
                  <a:lnTo>
                    <a:pt x="13" y="105"/>
                  </a:lnTo>
                  <a:lnTo>
                    <a:pt x="104" y="90"/>
                  </a:lnTo>
                  <a:close/>
                </a:path>
              </a:pathLst>
            </a:custGeom>
            <a:solidFill>
              <a:srgbClr val="DC2B19"/>
            </a:solidFill>
            <a:ln w="9525">
              <a:noFill/>
              <a:round/>
              <a:headEnd/>
              <a:tailEnd/>
            </a:ln>
          </p:spPr>
          <p:txBody>
            <a:bodyPr/>
            <a:lstStyle/>
            <a:p>
              <a:endParaRPr lang="en-US">
                <a:solidFill>
                  <a:prstClr val="black"/>
                </a:solidFill>
              </a:endParaRPr>
            </a:p>
          </p:txBody>
        </p:sp>
        <p:sp>
          <p:nvSpPr>
            <p:cNvPr id="53274" name="Freeform 76"/>
            <p:cNvSpPr>
              <a:spLocks/>
            </p:cNvSpPr>
            <p:nvPr/>
          </p:nvSpPr>
          <p:spPr bwMode="auto">
            <a:xfrm>
              <a:off x="4972" y="1853"/>
              <a:ext cx="75" cy="389"/>
            </a:xfrm>
            <a:custGeom>
              <a:avLst/>
              <a:gdLst>
                <a:gd name="T0" fmla="*/ 0 w 446"/>
                <a:gd name="T1" fmla="*/ 0 h 2717"/>
                <a:gd name="T2" fmla="*/ 0 w 446"/>
                <a:gd name="T3" fmla="*/ 0 h 2717"/>
                <a:gd name="T4" fmla="*/ 0 w 446"/>
                <a:gd name="T5" fmla="*/ 0 h 2717"/>
                <a:gd name="T6" fmla="*/ 0 w 446"/>
                <a:gd name="T7" fmla="*/ 0 h 2717"/>
                <a:gd name="T8" fmla="*/ 0 w 446"/>
                <a:gd name="T9" fmla="*/ 0 h 2717"/>
                <a:gd name="T10" fmla="*/ 0 w 446"/>
                <a:gd name="T11" fmla="*/ 0 h 2717"/>
                <a:gd name="T12" fmla="*/ 0 60000 65536"/>
                <a:gd name="T13" fmla="*/ 0 60000 65536"/>
                <a:gd name="T14" fmla="*/ 0 60000 65536"/>
                <a:gd name="T15" fmla="*/ 0 60000 65536"/>
                <a:gd name="T16" fmla="*/ 0 60000 65536"/>
                <a:gd name="T17" fmla="*/ 0 60000 65536"/>
                <a:gd name="T18" fmla="*/ 0 w 446"/>
                <a:gd name="T19" fmla="*/ 0 h 2717"/>
                <a:gd name="T20" fmla="*/ 446 w 446"/>
                <a:gd name="T21" fmla="*/ 2717 h 2717"/>
              </a:gdLst>
              <a:ahLst/>
              <a:cxnLst>
                <a:cxn ang="T12">
                  <a:pos x="T0" y="T1"/>
                </a:cxn>
                <a:cxn ang="T13">
                  <a:pos x="T2" y="T3"/>
                </a:cxn>
                <a:cxn ang="T14">
                  <a:pos x="T4" y="T5"/>
                </a:cxn>
                <a:cxn ang="T15">
                  <a:pos x="T6" y="T7"/>
                </a:cxn>
                <a:cxn ang="T16">
                  <a:pos x="T8" y="T9"/>
                </a:cxn>
                <a:cxn ang="T17">
                  <a:pos x="T10" y="T11"/>
                </a:cxn>
              </a:cxnLst>
              <a:rect l="T18" t="T19" r="T20" b="T21"/>
              <a:pathLst>
                <a:path w="446" h="2717">
                  <a:moveTo>
                    <a:pt x="402" y="2710"/>
                  </a:moveTo>
                  <a:lnTo>
                    <a:pt x="446" y="2702"/>
                  </a:lnTo>
                  <a:lnTo>
                    <a:pt x="91" y="0"/>
                  </a:lnTo>
                  <a:lnTo>
                    <a:pt x="0" y="15"/>
                  </a:lnTo>
                  <a:lnTo>
                    <a:pt x="356" y="2717"/>
                  </a:lnTo>
                  <a:lnTo>
                    <a:pt x="402" y="2710"/>
                  </a:lnTo>
                  <a:close/>
                </a:path>
              </a:pathLst>
            </a:custGeom>
            <a:solidFill>
              <a:srgbClr val="DC2B19"/>
            </a:solidFill>
            <a:ln w="9525">
              <a:noFill/>
              <a:round/>
              <a:headEnd/>
              <a:tailEnd/>
            </a:ln>
          </p:spPr>
          <p:txBody>
            <a:bodyPr/>
            <a:lstStyle/>
            <a:p>
              <a:endParaRPr lang="en-US">
                <a:solidFill>
                  <a:prstClr val="black"/>
                </a:solidFill>
              </a:endParaRPr>
            </a:p>
          </p:txBody>
        </p:sp>
        <p:sp>
          <p:nvSpPr>
            <p:cNvPr id="53275" name="Freeform 77"/>
            <p:cNvSpPr>
              <a:spLocks/>
            </p:cNvSpPr>
            <p:nvPr/>
          </p:nvSpPr>
          <p:spPr bwMode="auto">
            <a:xfrm>
              <a:off x="5375" y="1663"/>
              <a:ext cx="227" cy="188"/>
            </a:xfrm>
            <a:custGeom>
              <a:avLst/>
              <a:gdLst>
                <a:gd name="T0" fmla="*/ 0 w 1361"/>
                <a:gd name="T1" fmla="*/ 0 h 1317"/>
                <a:gd name="T2" fmla="*/ 0 w 1361"/>
                <a:gd name="T3" fmla="*/ 0 h 1317"/>
                <a:gd name="T4" fmla="*/ 0 w 1361"/>
                <a:gd name="T5" fmla="*/ 0 h 1317"/>
                <a:gd name="T6" fmla="*/ 0 w 1361"/>
                <a:gd name="T7" fmla="*/ 0 h 1317"/>
                <a:gd name="T8" fmla="*/ 0 w 1361"/>
                <a:gd name="T9" fmla="*/ 0 h 1317"/>
                <a:gd name="T10" fmla="*/ 0 w 1361"/>
                <a:gd name="T11" fmla="*/ 0 h 1317"/>
                <a:gd name="T12" fmla="*/ 0 w 1361"/>
                <a:gd name="T13" fmla="*/ 0 h 1317"/>
                <a:gd name="T14" fmla="*/ 0 w 1361"/>
                <a:gd name="T15" fmla="*/ 0 h 1317"/>
                <a:gd name="T16" fmla="*/ 0 w 1361"/>
                <a:gd name="T17" fmla="*/ 0 h 1317"/>
                <a:gd name="T18" fmla="*/ 0 w 1361"/>
                <a:gd name="T19" fmla="*/ 0 h 1317"/>
                <a:gd name="T20" fmla="*/ 0 w 1361"/>
                <a:gd name="T21" fmla="*/ 0 h 1317"/>
                <a:gd name="T22" fmla="*/ 0 w 1361"/>
                <a:gd name="T23" fmla="*/ 0 h 1317"/>
                <a:gd name="T24" fmla="*/ 0 w 1361"/>
                <a:gd name="T25" fmla="*/ 0 h 1317"/>
                <a:gd name="T26" fmla="*/ 0 w 1361"/>
                <a:gd name="T27" fmla="*/ 0 h 1317"/>
                <a:gd name="T28" fmla="*/ 0 w 1361"/>
                <a:gd name="T29" fmla="*/ 0 h 1317"/>
                <a:gd name="T30" fmla="*/ 0 w 1361"/>
                <a:gd name="T31" fmla="*/ 0 h 1317"/>
                <a:gd name="T32" fmla="*/ 0 w 1361"/>
                <a:gd name="T33" fmla="*/ 0 h 1317"/>
                <a:gd name="T34" fmla="*/ 0 w 1361"/>
                <a:gd name="T35" fmla="*/ 0 h 1317"/>
                <a:gd name="T36" fmla="*/ 0 w 1361"/>
                <a:gd name="T37" fmla="*/ 0 h 1317"/>
                <a:gd name="T38" fmla="*/ 0 w 1361"/>
                <a:gd name="T39" fmla="*/ 0 h 1317"/>
                <a:gd name="T40" fmla="*/ 0 w 1361"/>
                <a:gd name="T41" fmla="*/ 0 h 1317"/>
                <a:gd name="T42" fmla="*/ 0 w 1361"/>
                <a:gd name="T43" fmla="*/ 0 h 1317"/>
                <a:gd name="T44" fmla="*/ 0 w 1361"/>
                <a:gd name="T45" fmla="*/ 0 h 1317"/>
                <a:gd name="T46" fmla="*/ 0 w 1361"/>
                <a:gd name="T47" fmla="*/ 0 h 1317"/>
                <a:gd name="T48" fmla="*/ 0 w 1361"/>
                <a:gd name="T49" fmla="*/ 0 h 1317"/>
                <a:gd name="T50" fmla="*/ 0 w 1361"/>
                <a:gd name="T51" fmla="*/ 0 h 1317"/>
                <a:gd name="T52" fmla="*/ 0 w 1361"/>
                <a:gd name="T53" fmla="*/ 0 h 1317"/>
                <a:gd name="T54" fmla="*/ 0 w 1361"/>
                <a:gd name="T55" fmla="*/ 0 h 1317"/>
                <a:gd name="T56" fmla="*/ 0 w 1361"/>
                <a:gd name="T57" fmla="*/ 0 h 1317"/>
                <a:gd name="T58" fmla="*/ 0 w 1361"/>
                <a:gd name="T59" fmla="*/ 0 h 1317"/>
                <a:gd name="T60" fmla="*/ 0 w 1361"/>
                <a:gd name="T61" fmla="*/ 0 h 1317"/>
                <a:gd name="T62" fmla="*/ 0 w 1361"/>
                <a:gd name="T63" fmla="*/ 0 h 1317"/>
                <a:gd name="T64" fmla="*/ 0 w 1361"/>
                <a:gd name="T65" fmla="*/ 0 h 1317"/>
                <a:gd name="T66" fmla="*/ 0 w 1361"/>
                <a:gd name="T67" fmla="*/ 0 h 1317"/>
                <a:gd name="T68" fmla="*/ 0 w 1361"/>
                <a:gd name="T69" fmla="*/ 0 h 1317"/>
                <a:gd name="T70" fmla="*/ 0 w 1361"/>
                <a:gd name="T71" fmla="*/ 0 h 1317"/>
                <a:gd name="T72" fmla="*/ 0 w 1361"/>
                <a:gd name="T73" fmla="*/ 0 h 1317"/>
                <a:gd name="T74" fmla="*/ 0 w 1361"/>
                <a:gd name="T75" fmla="*/ 0 h 1317"/>
                <a:gd name="T76" fmla="*/ 0 w 1361"/>
                <a:gd name="T77" fmla="*/ 0 h 1317"/>
                <a:gd name="T78" fmla="*/ 0 w 1361"/>
                <a:gd name="T79" fmla="*/ 0 h 1317"/>
                <a:gd name="T80" fmla="*/ 0 w 1361"/>
                <a:gd name="T81" fmla="*/ 0 h 1317"/>
                <a:gd name="T82" fmla="*/ 0 w 1361"/>
                <a:gd name="T83" fmla="*/ 0 h 1317"/>
                <a:gd name="T84" fmla="*/ 0 w 1361"/>
                <a:gd name="T85" fmla="*/ 0 h 1317"/>
                <a:gd name="T86" fmla="*/ 0 w 1361"/>
                <a:gd name="T87" fmla="*/ 0 h 13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61"/>
                <a:gd name="T133" fmla="*/ 0 h 1317"/>
                <a:gd name="T134" fmla="*/ 1361 w 1361"/>
                <a:gd name="T135" fmla="*/ 1317 h 13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61" h="1317">
                  <a:moveTo>
                    <a:pt x="1361" y="0"/>
                  </a:moveTo>
                  <a:lnTo>
                    <a:pt x="625" y="1317"/>
                  </a:lnTo>
                  <a:lnTo>
                    <a:pt x="624" y="1307"/>
                  </a:lnTo>
                  <a:lnTo>
                    <a:pt x="622" y="1296"/>
                  </a:lnTo>
                  <a:lnTo>
                    <a:pt x="621" y="1285"/>
                  </a:lnTo>
                  <a:lnTo>
                    <a:pt x="619" y="1275"/>
                  </a:lnTo>
                  <a:lnTo>
                    <a:pt x="618" y="1265"/>
                  </a:lnTo>
                  <a:lnTo>
                    <a:pt x="616" y="1254"/>
                  </a:lnTo>
                  <a:lnTo>
                    <a:pt x="614" y="1244"/>
                  </a:lnTo>
                  <a:lnTo>
                    <a:pt x="613" y="1233"/>
                  </a:lnTo>
                  <a:lnTo>
                    <a:pt x="611" y="1223"/>
                  </a:lnTo>
                  <a:lnTo>
                    <a:pt x="609" y="1213"/>
                  </a:lnTo>
                  <a:lnTo>
                    <a:pt x="607" y="1203"/>
                  </a:lnTo>
                  <a:lnTo>
                    <a:pt x="605" y="1193"/>
                  </a:lnTo>
                  <a:lnTo>
                    <a:pt x="603" y="1184"/>
                  </a:lnTo>
                  <a:lnTo>
                    <a:pt x="601" y="1173"/>
                  </a:lnTo>
                  <a:lnTo>
                    <a:pt x="599" y="1163"/>
                  </a:lnTo>
                  <a:lnTo>
                    <a:pt x="597" y="1153"/>
                  </a:lnTo>
                  <a:lnTo>
                    <a:pt x="594" y="1143"/>
                  </a:lnTo>
                  <a:lnTo>
                    <a:pt x="592" y="1134"/>
                  </a:lnTo>
                  <a:lnTo>
                    <a:pt x="590" y="1124"/>
                  </a:lnTo>
                  <a:lnTo>
                    <a:pt x="587" y="1114"/>
                  </a:lnTo>
                  <a:lnTo>
                    <a:pt x="585" y="1104"/>
                  </a:lnTo>
                  <a:lnTo>
                    <a:pt x="582" y="1094"/>
                  </a:lnTo>
                  <a:lnTo>
                    <a:pt x="580" y="1085"/>
                  </a:lnTo>
                  <a:lnTo>
                    <a:pt x="577" y="1075"/>
                  </a:lnTo>
                  <a:lnTo>
                    <a:pt x="574" y="1066"/>
                  </a:lnTo>
                  <a:lnTo>
                    <a:pt x="572" y="1057"/>
                  </a:lnTo>
                  <a:lnTo>
                    <a:pt x="568" y="1047"/>
                  </a:lnTo>
                  <a:lnTo>
                    <a:pt x="565" y="1038"/>
                  </a:lnTo>
                  <a:lnTo>
                    <a:pt x="562" y="1029"/>
                  </a:lnTo>
                  <a:lnTo>
                    <a:pt x="559" y="1019"/>
                  </a:lnTo>
                  <a:lnTo>
                    <a:pt x="556" y="1009"/>
                  </a:lnTo>
                  <a:lnTo>
                    <a:pt x="553" y="1000"/>
                  </a:lnTo>
                  <a:lnTo>
                    <a:pt x="550" y="991"/>
                  </a:lnTo>
                  <a:lnTo>
                    <a:pt x="547" y="982"/>
                  </a:lnTo>
                  <a:lnTo>
                    <a:pt x="543" y="973"/>
                  </a:lnTo>
                  <a:lnTo>
                    <a:pt x="540" y="964"/>
                  </a:lnTo>
                  <a:lnTo>
                    <a:pt x="537" y="955"/>
                  </a:lnTo>
                  <a:lnTo>
                    <a:pt x="533" y="946"/>
                  </a:lnTo>
                  <a:lnTo>
                    <a:pt x="530" y="937"/>
                  </a:lnTo>
                  <a:lnTo>
                    <a:pt x="527" y="928"/>
                  </a:lnTo>
                  <a:lnTo>
                    <a:pt x="523" y="919"/>
                  </a:lnTo>
                  <a:lnTo>
                    <a:pt x="519" y="910"/>
                  </a:lnTo>
                  <a:lnTo>
                    <a:pt x="516" y="902"/>
                  </a:lnTo>
                  <a:lnTo>
                    <a:pt x="512" y="893"/>
                  </a:lnTo>
                  <a:lnTo>
                    <a:pt x="508" y="884"/>
                  </a:lnTo>
                  <a:lnTo>
                    <a:pt x="504" y="876"/>
                  </a:lnTo>
                  <a:lnTo>
                    <a:pt x="501" y="867"/>
                  </a:lnTo>
                  <a:lnTo>
                    <a:pt x="497" y="859"/>
                  </a:lnTo>
                  <a:lnTo>
                    <a:pt x="493" y="850"/>
                  </a:lnTo>
                  <a:lnTo>
                    <a:pt x="489" y="842"/>
                  </a:lnTo>
                  <a:lnTo>
                    <a:pt x="483" y="833"/>
                  </a:lnTo>
                  <a:lnTo>
                    <a:pt x="479" y="825"/>
                  </a:lnTo>
                  <a:lnTo>
                    <a:pt x="475" y="816"/>
                  </a:lnTo>
                  <a:lnTo>
                    <a:pt x="471" y="808"/>
                  </a:lnTo>
                  <a:lnTo>
                    <a:pt x="467" y="800"/>
                  </a:lnTo>
                  <a:lnTo>
                    <a:pt x="462" y="791"/>
                  </a:lnTo>
                  <a:lnTo>
                    <a:pt x="458" y="783"/>
                  </a:lnTo>
                  <a:lnTo>
                    <a:pt x="453" y="775"/>
                  </a:lnTo>
                  <a:lnTo>
                    <a:pt x="449" y="767"/>
                  </a:lnTo>
                  <a:lnTo>
                    <a:pt x="444" y="760"/>
                  </a:lnTo>
                  <a:lnTo>
                    <a:pt x="440" y="752"/>
                  </a:lnTo>
                  <a:lnTo>
                    <a:pt x="435" y="744"/>
                  </a:lnTo>
                  <a:lnTo>
                    <a:pt x="430" y="736"/>
                  </a:lnTo>
                  <a:lnTo>
                    <a:pt x="425" y="728"/>
                  </a:lnTo>
                  <a:lnTo>
                    <a:pt x="420" y="720"/>
                  </a:lnTo>
                  <a:lnTo>
                    <a:pt x="416" y="712"/>
                  </a:lnTo>
                  <a:lnTo>
                    <a:pt x="411" y="704"/>
                  </a:lnTo>
                  <a:lnTo>
                    <a:pt x="406" y="696"/>
                  </a:lnTo>
                  <a:lnTo>
                    <a:pt x="399" y="689"/>
                  </a:lnTo>
                  <a:lnTo>
                    <a:pt x="394" y="682"/>
                  </a:lnTo>
                  <a:lnTo>
                    <a:pt x="389" y="674"/>
                  </a:lnTo>
                  <a:lnTo>
                    <a:pt x="384" y="667"/>
                  </a:lnTo>
                  <a:lnTo>
                    <a:pt x="379" y="659"/>
                  </a:lnTo>
                  <a:lnTo>
                    <a:pt x="373" y="651"/>
                  </a:lnTo>
                  <a:lnTo>
                    <a:pt x="368" y="644"/>
                  </a:lnTo>
                  <a:lnTo>
                    <a:pt x="362" y="636"/>
                  </a:lnTo>
                  <a:lnTo>
                    <a:pt x="357" y="629"/>
                  </a:lnTo>
                  <a:lnTo>
                    <a:pt x="351" y="622"/>
                  </a:lnTo>
                  <a:lnTo>
                    <a:pt x="346" y="615"/>
                  </a:lnTo>
                  <a:lnTo>
                    <a:pt x="340" y="608"/>
                  </a:lnTo>
                  <a:lnTo>
                    <a:pt x="334" y="600"/>
                  </a:lnTo>
                  <a:lnTo>
                    <a:pt x="329" y="593"/>
                  </a:lnTo>
                  <a:lnTo>
                    <a:pt x="323" y="587"/>
                  </a:lnTo>
                  <a:lnTo>
                    <a:pt x="316" y="580"/>
                  </a:lnTo>
                  <a:lnTo>
                    <a:pt x="310" y="572"/>
                  </a:lnTo>
                  <a:lnTo>
                    <a:pt x="304" y="565"/>
                  </a:lnTo>
                  <a:lnTo>
                    <a:pt x="298" y="558"/>
                  </a:lnTo>
                  <a:lnTo>
                    <a:pt x="292" y="551"/>
                  </a:lnTo>
                  <a:lnTo>
                    <a:pt x="286" y="545"/>
                  </a:lnTo>
                  <a:lnTo>
                    <a:pt x="279" y="538"/>
                  </a:lnTo>
                  <a:lnTo>
                    <a:pt x="273" y="531"/>
                  </a:lnTo>
                  <a:lnTo>
                    <a:pt x="267" y="524"/>
                  </a:lnTo>
                  <a:lnTo>
                    <a:pt x="261" y="519"/>
                  </a:lnTo>
                  <a:lnTo>
                    <a:pt x="254" y="512"/>
                  </a:lnTo>
                  <a:lnTo>
                    <a:pt x="248" y="505"/>
                  </a:lnTo>
                  <a:lnTo>
                    <a:pt x="241" y="498"/>
                  </a:lnTo>
                  <a:lnTo>
                    <a:pt x="233" y="492"/>
                  </a:lnTo>
                  <a:lnTo>
                    <a:pt x="227" y="486"/>
                  </a:lnTo>
                  <a:lnTo>
                    <a:pt x="220" y="479"/>
                  </a:lnTo>
                  <a:lnTo>
                    <a:pt x="213" y="473"/>
                  </a:lnTo>
                  <a:lnTo>
                    <a:pt x="207" y="467"/>
                  </a:lnTo>
                  <a:lnTo>
                    <a:pt x="200" y="460"/>
                  </a:lnTo>
                  <a:lnTo>
                    <a:pt x="193" y="454"/>
                  </a:lnTo>
                  <a:lnTo>
                    <a:pt x="186" y="449"/>
                  </a:lnTo>
                  <a:lnTo>
                    <a:pt x="179" y="442"/>
                  </a:lnTo>
                  <a:lnTo>
                    <a:pt x="172" y="436"/>
                  </a:lnTo>
                  <a:lnTo>
                    <a:pt x="165" y="429"/>
                  </a:lnTo>
                  <a:lnTo>
                    <a:pt x="157" y="424"/>
                  </a:lnTo>
                  <a:lnTo>
                    <a:pt x="149" y="418"/>
                  </a:lnTo>
                  <a:lnTo>
                    <a:pt x="142" y="412"/>
                  </a:lnTo>
                  <a:lnTo>
                    <a:pt x="135" y="406"/>
                  </a:lnTo>
                  <a:lnTo>
                    <a:pt x="127" y="400"/>
                  </a:lnTo>
                  <a:lnTo>
                    <a:pt x="120" y="394"/>
                  </a:lnTo>
                  <a:lnTo>
                    <a:pt x="112" y="389"/>
                  </a:lnTo>
                  <a:lnTo>
                    <a:pt x="105" y="383"/>
                  </a:lnTo>
                  <a:lnTo>
                    <a:pt x="97" y="377"/>
                  </a:lnTo>
                  <a:lnTo>
                    <a:pt x="89" y="372"/>
                  </a:lnTo>
                  <a:lnTo>
                    <a:pt x="82" y="366"/>
                  </a:lnTo>
                  <a:lnTo>
                    <a:pt x="74" y="360"/>
                  </a:lnTo>
                  <a:lnTo>
                    <a:pt x="65" y="356"/>
                  </a:lnTo>
                  <a:lnTo>
                    <a:pt x="57" y="350"/>
                  </a:lnTo>
                  <a:lnTo>
                    <a:pt x="49" y="344"/>
                  </a:lnTo>
                  <a:lnTo>
                    <a:pt x="41" y="339"/>
                  </a:lnTo>
                  <a:lnTo>
                    <a:pt x="33" y="334"/>
                  </a:lnTo>
                  <a:lnTo>
                    <a:pt x="25" y="329"/>
                  </a:lnTo>
                  <a:lnTo>
                    <a:pt x="17" y="323"/>
                  </a:lnTo>
                  <a:lnTo>
                    <a:pt x="9" y="318"/>
                  </a:lnTo>
                  <a:lnTo>
                    <a:pt x="0" y="313"/>
                  </a:lnTo>
                  <a:lnTo>
                    <a:pt x="1361" y="0"/>
                  </a:lnTo>
                  <a:close/>
                </a:path>
              </a:pathLst>
            </a:custGeom>
            <a:solidFill>
              <a:srgbClr val="1F1A17"/>
            </a:solidFill>
            <a:ln w="9525">
              <a:noFill/>
              <a:round/>
              <a:headEnd/>
              <a:tailEnd/>
            </a:ln>
          </p:spPr>
          <p:txBody>
            <a:bodyPr/>
            <a:lstStyle/>
            <a:p>
              <a:endParaRPr lang="en-US">
                <a:solidFill>
                  <a:prstClr val="black"/>
                </a:solidFill>
              </a:endParaRPr>
            </a:p>
          </p:txBody>
        </p:sp>
        <p:sp>
          <p:nvSpPr>
            <p:cNvPr id="53276" name="Freeform 78"/>
            <p:cNvSpPr>
              <a:spLocks/>
            </p:cNvSpPr>
            <p:nvPr/>
          </p:nvSpPr>
          <p:spPr bwMode="auto">
            <a:xfrm>
              <a:off x="4731" y="1709"/>
              <a:ext cx="792" cy="540"/>
            </a:xfrm>
            <a:custGeom>
              <a:avLst/>
              <a:gdLst>
                <a:gd name="T0" fmla="*/ 0 w 4749"/>
                <a:gd name="T1" fmla="*/ 0 h 3780"/>
                <a:gd name="T2" fmla="*/ 0 w 4749"/>
                <a:gd name="T3" fmla="*/ 0 h 3780"/>
                <a:gd name="T4" fmla="*/ 1 w 4749"/>
                <a:gd name="T5" fmla="*/ 0 h 3780"/>
                <a:gd name="T6" fmla="*/ 1 w 4749"/>
                <a:gd name="T7" fmla="*/ 0 h 3780"/>
                <a:gd name="T8" fmla="*/ 0 w 4749"/>
                <a:gd name="T9" fmla="*/ 0 h 3780"/>
                <a:gd name="T10" fmla="*/ 0 w 4749"/>
                <a:gd name="T11" fmla="*/ 0 h 3780"/>
                <a:gd name="T12" fmla="*/ 0 60000 65536"/>
                <a:gd name="T13" fmla="*/ 0 60000 65536"/>
                <a:gd name="T14" fmla="*/ 0 60000 65536"/>
                <a:gd name="T15" fmla="*/ 0 60000 65536"/>
                <a:gd name="T16" fmla="*/ 0 60000 65536"/>
                <a:gd name="T17" fmla="*/ 0 60000 65536"/>
                <a:gd name="T18" fmla="*/ 0 w 4749"/>
                <a:gd name="T19" fmla="*/ 0 h 3780"/>
                <a:gd name="T20" fmla="*/ 4749 w 4749"/>
                <a:gd name="T21" fmla="*/ 3780 h 3780"/>
              </a:gdLst>
              <a:ahLst/>
              <a:cxnLst>
                <a:cxn ang="T12">
                  <a:pos x="T0" y="T1"/>
                </a:cxn>
                <a:cxn ang="T13">
                  <a:pos x="T2" y="T3"/>
                </a:cxn>
                <a:cxn ang="T14">
                  <a:pos x="T4" y="T5"/>
                </a:cxn>
                <a:cxn ang="T15">
                  <a:pos x="T6" y="T7"/>
                </a:cxn>
                <a:cxn ang="T16">
                  <a:pos x="T8" y="T9"/>
                </a:cxn>
                <a:cxn ang="T17">
                  <a:pos x="T10" y="T11"/>
                </a:cxn>
              </a:cxnLst>
              <a:rect l="T18" t="T19" r="T20" b="T21"/>
              <a:pathLst>
                <a:path w="4749" h="3780">
                  <a:moveTo>
                    <a:pt x="53" y="3696"/>
                  </a:moveTo>
                  <a:lnTo>
                    <a:pt x="105" y="3780"/>
                  </a:lnTo>
                  <a:lnTo>
                    <a:pt x="4749" y="168"/>
                  </a:lnTo>
                  <a:lnTo>
                    <a:pt x="4645" y="0"/>
                  </a:lnTo>
                  <a:lnTo>
                    <a:pt x="0" y="3612"/>
                  </a:lnTo>
                  <a:lnTo>
                    <a:pt x="53" y="3696"/>
                  </a:lnTo>
                  <a:close/>
                </a:path>
              </a:pathLst>
            </a:custGeom>
            <a:solidFill>
              <a:srgbClr val="1F1A17"/>
            </a:solidFill>
            <a:ln w="9525">
              <a:noFill/>
              <a:round/>
              <a:headEnd/>
              <a:tailEnd/>
            </a:ln>
          </p:spPr>
          <p:txBody>
            <a:bodyPr/>
            <a:lstStyle/>
            <a:p>
              <a:endParaRPr lang="en-US">
                <a:solidFill>
                  <a:prstClr val="black"/>
                </a:solidFill>
              </a:endParaRPr>
            </a:p>
          </p:txBody>
        </p:sp>
      </p:grpSp>
      <p:sp>
        <p:nvSpPr>
          <p:cNvPr id="53261" name="AutoShape 79"/>
          <p:cNvSpPr>
            <a:spLocks noChangeAspect="1" noChangeArrowheads="1" noTextEdit="1"/>
          </p:cNvSpPr>
          <p:nvPr/>
        </p:nvSpPr>
        <p:spPr bwMode="auto">
          <a:xfrm>
            <a:off x="4117976" y="4076701"/>
            <a:ext cx="2625725" cy="4321175"/>
          </a:xfrm>
          <a:prstGeom prst="rect">
            <a:avLst/>
          </a:prstGeom>
          <a:noFill/>
          <a:ln w="9525">
            <a:noFill/>
            <a:miter lim="800000"/>
            <a:headEnd/>
            <a:tailEnd/>
          </a:ln>
        </p:spPr>
        <p:txBody>
          <a:bodyPr/>
          <a:lstStyle/>
          <a:p>
            <a:endParaRPr lang="en-US">
              <a:solidFill>
                <a:prstClr val="black"/>
              </a:solidFill>
            </a:endParaRPr>
          </a:p>
        </p:txBody>
      </p:sp>
      <p:sp>
        <p:nvSpPr>
          <p:cNvPr id="3546192" name="Text Box 80"/>
          <p:cNvSpPr txBox="1">
            <a:spLocks noChangeArrowheads="1"/>
          </p:cNvSpPr>
          <p:nvPr/>
        </p:nvSpPr>
        <p:spPr bwMode="auto">
          <a:xfrm>
            <a:off x="8478839" y="1233489"/>
            <a:ext cx="1870075" cy="369887"/>
          </a:xfrm>
          <a:prstGeom prst="rect">
            <a:avLst/>
          </a:prstGeom>
          <a:noFill/>
          <a:ln w="9525">
            <a:noFill/>
            <a:miter lim="800000"/>
            <a:headEnd/>
            <a:tailEnd/>
          </a:ln>
          <a:effectLst/>
        </p:spPr>
        <p:txBody>
          <a:bodyPr wrap="none">
            <a:spAutoFit/>
          </a:bodyPr>
          <a:lstStyle/>
          <a:p>
            <a:pPr eaLnBrk="0" hangingPunct="0">
              <a:defRPr/>
            </a:pPr>
            <a:r>
              <a:rPr lang="en-US" dirty="0">
                <a:solidFill>
                  <a:prstClr val="black"/>
                </a:solidFill>
                <a:latin typeface="Calibri"/>
              </a:rPr>
              <a:t>[Lowe, SIFT, 1999]</a:t>
            </a:r>
          </a:p>
        </p:txBody>
      </p:sp>
    </p:spTree>
    <p:extLst>
      <p:ext uri="{BB962C8B-B14F-4D97-AF65-F5344CB8AC3E}">
        <p14:creationId xmlns:p14="http://schemas.microsoft.com/office/powerpoint/2010/main" val="5166879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546130">
                                            <p:txEl>
                                              <p:pRg st="0" end="0"/>
                                            </p:txEl>
                                          </p:spTgt>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546130">
                                            <p:txEl>
                                              <p:pRg st="1" end="1"/>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546126"/>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54612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54617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546175"/>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546130">
                                            <p:txEl>
                                              <p:pRg st="2" end="2"/>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5461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6126" grpId="0" animBg="1"/>
      <p:bldP spid="3546127" grpId="0" animBg="1"/>
      <p:bldP spid="3546128" grpId="0" animBg="1"/>
      <p:bldP spid="3546130" grpId="0" build="p"/>
      <p:bldP spid="3546174" grpId="0" animBg="1"/>
      <p:bldP spid="3546175"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4274" name="Title 5"/>
          <p:cNvSpPr>
            <a:spLocks noGrp="1"/>
          </p:cNvSpPr>
          <p:nvPr>
            <p:ph type="title"/>
          </p:nvPr>
        </p:nvSpPr>
        <p:spPr/>
        <p:txBody>
          <a:bodyPr/>
          <a:lstStyle/>
          <a:p>
            <a:pPr eaLnBrk="1" hangingPunct="1"/>
            <a:r>
              <a:rPr lang="en-US"/>
              <a:t>Harris-Laplace </a:t>
            </a:r>
            <a:r>
              <a:rPr lang="en-US" sz="1800"/>
              <a:t>[Mikolajczyk ‘01]</a:t>
            </a:r>
            <a:endParaRPr lang="de-CH"/>
          </a:p>
        </p:txBody>
      </p:sp>
      <p:sp>
        <p:nvSpPr>
          <p:cNvPr id="54275" name="Content Placeholder 6"/>
          <p:cNvSpPr>
            <a:spLocks noGrp="1"/>
          </p:cNvSpPr>
          <p:nvPr>
            <p:ph idx="1"/>
          </p:nvPr>
        </p:nvSpPr>
        <p:spPr/>
        <p:txBody>
          <a:bodyPr/>
          <a:lstStyle/>
          <a:p>
            <a:pPr marL="457200" indent="-457200" eaLnBrk="1" hangingPunct="1">
              <a:buFont typeface="Trebuchet MS" pitchFamily="34" charset="0"/>
              <a:buAutoNum type="arabicPeriod"/>
            </a:pPr>
            <a:r>
              <a:rPr lang="en-US" sz="2800"/>
              <a:t>Initialization: Multiscale Harris corner detection</a:t>
            </a:r>
          </a:p>
        </p:txBody>
      </p:sp>
      <p:pic>
        <p:nvPicPr>
          <p:cNvPr id="54276" name="Picture 3"/>
          <p:cNvPicPr>
            <a:picLocks noChangeAspect="1" noChangeArrowheads="1"/>
          </p:cNvPicPr>
          <p:nvPr/>
        </p:nvPicPr>
        <p:blipFill>
          <a:blip r:embed="rId2" cstate="print"/>
          <a:srcRect/>
          <a:stretch>
            <a:fillRect/>
          </a:stretch>
        </p:blipFill>
        <p:spPr bwMode="auto">
          <a:xfrm>
            <a:off x="2243139" y="3465513"/>
            <a:ext cx="1584325" cy="1270000"/>
          </a:xfrm>
          <a:prstGeom prst="rect">
            <a:avLst/>
          </a:prstGeom>
          <a:noFill/>
          <a:ln w="12700" cap="sq">
            <a:noFill/>
            <a:miter lim="800000"/>
            <a:headEnd type="none" w="sm" len="sm"/>
            <a:tailEnd type="none" w="sm" len="sm"/>
          </a:ln>
        </p:spPr>
      </p:pic>
      <p:pic>
        <p:nvPicPr>
          <p:cNvPr id="54277" name="Picture 4"/>
          <p:cNvPicPr>
            <a:picLocks noChangeAspect="1" noChangeArrowheads="1"/>
          </p:cNvPicPr>
          <p:nvPr/>
        </p:nvPicPr>
        <p:blipFill>
          <a:blip r:embed="rId3" cstate="print"/>
          <a:srcRect/>
          <a:stretch>
            <a:fillRect/>
          </a:stretch>
        </p:blipFill>
        <p:spPr bwMode="auto">
          <a:xfrm>
            <a:off x="6446839" y="5283201"/>
            <a:ext cx="1449387" cy="1135063"/>
          </a:xfrm>
          <a:prstGeom prst="rect">
            <a:avLst/>
          </a:prstGeom>
          <a:noFill/>
          <a:ln w="12700" cap="sq">
            <a:noFill/>
            <a:miter lim="800000"/>
            <a:headEnd type="none" w="sm" len="sm"/>
            <a:tailEnd type="none" w="sm" len="sm"/>
          </a:ln>
        </p:spPr>
      </p:pic>
      <p:pic>
        <p:nvPicPr>
          <p:cNvPr id="14" name="Picture 5"/>
          <p:cNvPicPr>
            <a:picLocks noChangeAspect="1" noChangeArrowheads="1"/>
          </p:cNvPicPr>
          <p:nvPr/>
        </p:nvPicPr>
        <p:blipFill>
          <a:blip r:embed="rId4" cstate="print"/>
          <a:srcRect/>
          <a:stretch>
            <a:fillRect/>
          </a:stretch>
        </p:blipFill>
        <p:spPr bwMode="auto">
          <a:xfrm>
            <a:off x="6456363" y="4132264"/>
            <a:ext cx="1439862" cy="1127125"/>
          </a:xfrm>
          <a:prstGeom prst="rect">
            <a:avLst/>
          </a:prstGeom>
          <a:noFill/>
          <a:ln w="12700" cap="sq">
            <a:noFill/>
            <a:miter lim="800000"/>
            <a:headEnd type="none" w="sm" len="sm"/>
            <a:tailEnd type="none" w="sm" len="sm"/>
          </a:ln>
        </p:spPr>
      </p:pic>
      <p:pic>
        <p:nvPicPr>
          <p:cNvPr id="15" name="Picture 6"/>
          <p:cNvPicPr>
            <a:picLocks noChangeAspect="1" noChangeArrowheads="1"/>
          </p:cNvPicPr>
          <p:nvPr/>
        </p:nvPicPr>
        <p:blipFill>
          <a:blip r:embed="rId5" cstate="print"/>
          <a:srcRect/>
          <a:stretch>
            <a:fillRect/>
          </a:stretch>
        </p:blipFill>
        <p:spPr bwMode="auto">
          <a:xfrm>
            <a:off x="6456363" y="2979739"/>
            <a:ext cx="1439862" cy="1127125"/>
          </a:xfrm>
          <a:prstGeom prst="rect">
            <a:avLst/>
          </a:prstGeom>
          <a:noFill/>
          <a:ln w="12700" cap="sq">
            <a:noFill/>
            <a:miter lim="800000"/>
            <a:headEnd type="none" w="sm" len="sm"/>
            <a:tailEnd type="none" w="sm" len="sm"/>
          </a:ln>
        </p:spPr>
      </p:pic>
      <p:pic>
        <p:nvPicPr>
          <p:cNvPr id="16" name="Picture 7"/>
          <p:cNvPicPr>
            <a:picLocks noChangeAspect="1" noChangeArrowheads="1"/>
          </p:cNvPicPr>
          <p:nvPr/>
        </p:nvPicPr>
        <p:blipFill>
          <a:blip r:embed="rId6" cstate="print"/>
          <a:srcRect/>
          <a:stretch>
            <a:fillRect/>
          </a:stretch>
        </p:blipFill>
        <p:spPr bwMode="auto">
          <a:xfrm>
            <a:off x="6456363" y="1827214"/>
            <a:ext cx="1439862" cy="1127125"/>
          </a:xfrm>
          <a:prstGeom prst="rect">
            <a:avLst/>
          </a:prstGeom>
          <a:noFill/>
          <a:ln w="12700" cap="sq">
            <a:noFill/>
            <a:miter lim="800000"/>
            <a:headEnd type="none" w="sm" len="sm"/>
            <a:tailEnd type="none" w="sm" len="sm"/>
          </a:ln>
        </p:spPr>
      </p:pic>
      <p:sp>
        <p:nvSpPr>
          <p:cNvPr id="54281" name="Text Box 8"/>
          <p:cNvSpPr txBox="1">
            <a:spLocks noChangeArrowheads="1"/>
          </p:cNvSpPr>
          <p:nvPr/>
        </p:nvSpPr>
        <p:spPr bwMode="auto">
          <a:xfrm>
            <a:off x="5915025" y="5794375"/>
            <a:ext cx="433388" cy="336550"/>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sz="1600" b="1" i="1">
                <a:solidFill>
                  <a:prstClr val="black"/>
                </a:solidFill>
                <a:latin typeface="Symbol" pitchFamily="18" charset="2"/>
              </a:rPr>
              <a:t>s</a:t>
            </a:r>
            <a:endParaRPr lang="en-US" sz="1600" b="1" i="1">
              <a:solidFill>
                <a:prstClr val="black"/>
              </a:solidFill>
              <a:latin typeface="Symbol" pitchFamily="18" charset="2"/>
            </a:endParaRPr>
          </a:p>
        </p:txBody>
      </p:sp>
      <p:sp>
        <p:nvSpPr>
          <p:cNvPr id="18" name="Text Box 9"/>
          <p:cNvSpPr txBox="1">
            <a:spLocks noChangeArrowheads="1"/>
          </p:cNvSpPr>
          <p:nvPr/>
        </p:nvSpPr>
        <p:spPr bwMode="auto">
          <a:xfrm>
            <a:off x="5915025" y="4786313"/>
            <a:ext cx="433388" cy="336550"/>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sz="1600" b="1" i="1">
                <a:solidFill>
                  <a:prstClr val="black"/>
                </a:solidFill>
                <a:latin typeface="Symbol" pitchFamily="18" charset="2"/>
              </a:rPr>
              <a:t>s</a:t>
            </a:r>
            <a:r>
              <a:rPr lang="pl-PL" sz="1600" b="1" i="1" baseline="30000">
                <a:solidFill>
                  <a:prstClr val="black"/>
                </a:solidFill>
                <a:latin typeface="Symbol" pitchFamily="18" charset="2"/>
              </a:rPr>
              <a:t>2</a:t>
            </a:r>
            <a:endParaRPr lang="en-US" sz="1600" b="1" i="1" baseline="30000">
              <a:solidFill>
                <a:prstClr val="black"/>
              </a:solidFill>
              <a:latin typeface="Symbol" pitchFamily="18" charset="2"/>
            </a:endParaRPr>
          </a:p>
        </p:txBody>
      </p:sp>
      <p:grpSp>
        <p:nvGrpSpPr>
          <p:cNvPr id="2" name="Group 38"/>
          <p:cNvGrpSpPr>
            <a:grpSpLocks/>
          </p:cNvGrpSpPr>
          <p:nvPr/>
        </p:nvGrpSpPr>
        <p:grpSpPr bwMode="auto">
          <a:xfrm>
            <a:off x="8040689" y="5554663"/>
            <a:ext cx="2268537" cy="787400"/>
            <a:chOff x="6516688" y="5554663"/>
            <a:chExt cx="2268537" cy="787400"/>
          </a:xfrm>
        </p:grpSpPr>
        <p:pic>
          <p:nvPicPr>
            <p:cNvPr id="54303" name="Picture 10"/>
            <p:cNvPicPr>
              <a:picLocks noChangeAspect="1" noChangeArrowheads="1"/>
            </p:cNvPicPr>
            <p:nvPr/>
          </p:nvPicPr>
          <p:blipFill>
            <a:blip r:embed="rId7" cstate="print"/>
            <a:srcRect/>
            <a:stretch>
              <a:fillRect/>
            </a:stretch>
          </p:blipFill>
          <p:spPr bwMode="auto">
            <a:xfrm>
              <a:off x="6516688" y="5554663"/>
              <a:ext cx="2268537" cy="787400"/>
            </a:xfrm>
            <a:prstGeom prst="rect">
              <a:avLst/>
            </a:prstGeom>
            <a:noFill/>
            <a:ln w="12700" cap="sq">
              <a:noFill/>
              <a:miter lim="800000"/>
              <a:headEnd type="none" w="sm" len="sm"/>
              <a:tailEnd type="none" w="sm" len="sm"/>
            </a:ln>
          </p:spPr>
        </p:pic>
        <p:grpSp>
          <p:nvGrpSpPr>
            <p:cNvPr id="54304" name="Group 34"/>
            <p:cNvGrpSpPr>
              <a:grpSpLocks/>
            </p:cNvGrpSpPr>
            <p:nvPr/>
          </p:nvGrpSpPr>
          <p:grpSpPr bwMode="auto">
            <a:xfrm>
              <a:off x="7602538" y="5949950"/>
              <a:ext cx="180975" cy="88900"/>
              <a:chOff x="7602538" y="5949950"/>
              <a:chExt cx="180975" cy="88900"/>
            </a:xfrm>
          </p:grpSpPr>
          <p:sp>
            <p:nvSpPr>
              <p:cNvPr id="54305" name="Line 11"/>
              <p:cNvSpPr>
                <a:spLocks noChangeShapeType="1"/>
              </p:cNvSpPr>
              <p:nvPr/>
            </p:nvSpPr>
            <p:spPr bwMode="auto">
              <a:xfrm>
                <a:off x="7669213" y="5949950"/>
                <a:ext cx="71437" cy="73025"/>
              </a:xfrm>
              <a:prstGeom prst="line">
                <a:avLst/>
              </a:prstGeom>
              <a:noFill/>
              <a:ln w="25400" cap="sq">
                <a:solidFill>
                  <a:schemeClr val="bg2"/>
                </a:solidFill>
                <a:round/>
                <a:headEnd type="none" w="sm" len="sm"/>
                <a:tailEnd type="none" w="sm" len="sm"/>
              </a:ln>
            </p:spPr>
            <p:txBody>
              <a:bodyPr/>
              <a:lstStyle/>
              <a:p>
                <a:endParaRPr lang="en-US">
                  <a:solidFill>
                    <a:prstClr val="black"/>
                  </a:solidFill>
                </a:endParaRPr>
              </a:p>
            </p:txBody>
          </p:sp>
          <p:sp>
            <p:nvSpPr>
              <p:cNvPr id="54306" name="Line 12"/>
              <p:cNvSpPr>
                <a:spLocks noChangeShapeType="1"/>
              </p:cNvSpPr>
              <p:nvPr/>
            </p:nvSpPr>
            <p:spPr bwMode="auto">
              <a:xfrm flipV="1">
                <a:off x="7602538" y="5965825"/>
                <a:ext cx="180975" cy="73025"/>
              </a:xfrm>
              <a:prstGeom prst="line">
                <a:avLst/>
              </a:prstGeom>
              <a:noFill/>
              <a:ln w="25400" cap="sq">
                <a:solidFill>
                  <a:schemeClr val="bg2"/>
                </a:solidFill>
                <a:round/>
                <a:headEnd type="none" w="sm" len="sm"/>
                <a:tailEnd type="none" w="sm" len="sm"/>
              </a:ln>
            </p:spPr>
            <p:txBody>
              <a:bodyPr/>
              <a:lstStyle/>
              <a:p>
                <a:endParaRPr lang="en-US">
                  <a:solidFill>
                    <a:prstClr val="black"/>
                  </a:solidFill>
                </a:endParaRPr>
              </a:p>
            </p:txBody>
          </p:sp>
        </p:grpSp>
      </p:grpSp>
      <p:grpSp>
        <p:nvGrpSpPr>
          <p:cNvPr id="4" name="Group 39"/>
          <p:cNvGrpSpPr>
            <a:grpSpLocks/>
          </p:cNvGrpSpPr>
          <p:nvPr/>
        </p:nvGrpSpPr>
        <p:grpSpPr bwMode="auto">
          <a:xfrm>
            <a:off x="8112125" y="4370388"/>
            <a:ext cx="2268538" cy="787400"/>
            <a:chOff x="6588125" y="4370388"/>
            <a:chExt cx="2268538" cy="787400"/>
          </a:xfrm>
        </p:grpSpPr>
        <p:pic>
          <p:nvPicPr>
            <p:cNvPr id="54299" name="Picture 13"/>
            <p:cNvPicPr>
              <a:picLocks noChangeAspect="1" noChangeArrowheads="1"/>
            </p:cNvPicPr>
            <p:nvPr/>
          </p:nvPicPr>
          <p:blipFill>
            <a:blip r:embed="rId7" cstate="print"/>
            <a:srcRect/>
            <a:stretch>
              <a:fillRect/>
            </a:stretch>
          </p:blipFill>
          <p:spPr bwMode="auto">
            <a:xfrm>
              <a:off x="6588125" y="4370388"/>
              <a:ext cx="2268538" cy="787400"/>
            </a:xfrm>
            <a:prstGeom prst="rect">
              <a:avLst/>
            </a:prstGeom>
            <a:noFill/>
            <a:ln w="12700" cap="sq">
              <a:noFill/>
              <a:miter lim="800000"/>
              <a:headEnd type="none" w="sm" len="sm"/>
              <a:tailEnd type="none" w="sm" len="sm"/>
            </a:ln>
          </p:spPr>
        </p:pic>
        <p:grpSp>
          <p:nvGrpSpPr>
            <p:cNvPr id="54300" name="Group 35"/>
            <p:cNvGrpSpPr>
              <a:grpSpLocks/>
            </p:cNvGrpSpPr>
            <p:nvPr/>
          </p:nvGrpSpPr>
          <p:grpSpPr bwMode="auto">
            <a:xfrm>
              <a:off x="7673975" y="4765675"/>
              <a:ext cx="180975" cy="88900"/>
              <a:chOff x="7673975" y="4765675"/>
              <a:chExt cx="180975" cy="88900"/>
            </a:xfrm>
          </p:grpSpPr>
          <p:sp>
            <p:nvSpPr>
              <p:cNvPr id="54301" name="Line 14"/>
              <p:cNvSpPr>
                <a:spLocks noChangeShapeType="1"/>
              </p:cNvSpPr>
              <p:nvPr/>
            </p:nvSpPr>
            <p:spPr bwMode="auto">
              <a:xfrm>
                <a:off x="7740650" y="4765675"/>
                <a:ext cx="71438" cy="73025"/>
              </a:xfrm>
              <a:prstGeom prst="line">
                <a:avLst/>
              </a:prstGeom>
              <a:noFill/>
              <a:ln w="25400" cap="sq">
                <a:solidFill>
                  <a:schemeClr val="bg2"/>
                </a:solidFill>
                <a:round/>
                <a:headEnd type="none" w="sm" len="sm"/>
                <a:tailEnd type="none" w="sm" len="sm"/>
              </a:ln>
            </p:spPr>
            <p:txBody>
              <a:bodyPr/>
              <a:lstStyle/>
              <a:p>
                <a:endParaRPr lang="en-US">
                  <a:solidFill>
                    <a:prstClr val="black"/>
                  </a:solidFill>
                </a:endParaRPr>
              </a:p>
            </p:txBody>
          </p:sp>
          <p:sp>
            <p:nvSpPr>
              <p:cNvPr id="54302" name="Line 15"/>
              <p:cNvSpPr>
                <a:spLocks noChangeShapeType="1"/>
              </p:cNvSpPr>
              <p:nvPr/>
            </p:nvSpPr>
            <p:spPr bwMode="auto">
              <a:xfrm flipV="1">
                <a:off x="7673975" y="4781550"/>
                <a:ext cx="180975" cy="73025"/>
              </a:xfrm>
              <a:prstGeom prst="line">
                <a:avLst/>
              </a:prstGeom>
              <a:noFill/>
              <a:ln w="25400" cap="sq">
                <a:solidFill>
                  <a:schemeClr val="bg2"/>
                </a:solidFill>
                <a:round/>
                <a:headEnd type="none" w="sm" len="sm"/>
                <a:tailEnd type="none" w="sm" len="sm"/>
              </a:ln>
            </p:spPr>
            <p:txBody>
              <a:bodyPr/>
              <a:lstStyle/>
              <a:p>
                <a:endParaRPr lang="en-US">
                  <a:solidFill>
                    <a:prstClr val="black"/>
                  </a:solidFill>
                </a:endParaRPr>
              </a:p>
            </p:txBody>
          </p:sp>
        </p:grpSp>
      </p:grpSp>
      <p:grpSp>
        <p:nvGrpSpPr>
          <p:cNvPr id="6" name="Group 40"/>
          <p:cNvGrpSpPr>
            <a:grpSpLocks/>
          </p:cNvGrpSpPr>
          <p:nvPr/>
        </p:nvGrpSpPr>
        <p:grpSpPr bwMode="auto">
          <a:xfrm>
            <a:off x="8112125" y="3178175"/>
            <a:ext cx="2268538" cy="787400"/>
            <a:chOff x="6588125" y="3178175"/>
            <a:chExt cx="2268538" cy="787400"/>
          </a:xfrm>
        </p:grpSpPr>
        <p:pic>
          <p:nvPicPr>
            <p:cNvPr id="54295" name="Picture 16"/>
            <p:cNvPicPr>
              <a:picLocks noChangeAspect="1" noChangeArrowheads="1"/>
            </p:cNvPicPr>
            <p:nvPr/>
          </p:nvPicPr>
          <p:blipFill>
            <a:blip r:embed="rId7" cstate="print"/>
            <a:srcRect/>
            <a:stretch>
              <a:fillRect/>
            </a:stretch>
          </p:blipFill>
          <p:spPr bwMode="auto">
            <a:xfrm>
              <a:off x="6588125" y="3178175"/>
              <a:ext cx="2268538" cy="787400"/>
            </a:xfrm>
            <a:prstGeom prst="rect">
              <a:avLst/>
            </a:prstGeom>
            <a:noFill/>
            <a:ln w="12700" cap="sq">
              <a:noFill/>
              <a:miter lim="800000"/>
              <a:headEnd type="none" w="sm" len="sm"/>
              <a:tailEnd type="none" w="sm" len="sm"/>
            </a:ln>
          </p:spPr>
        </p:pic>
        <p:grpSp>
          <p:nvGrpSpPr>
            <p:cNvPr id="54296" name="Group 36"/>
            <p:cNvGrpSpPr>
              <a:grpSpLocks/>
            </p:cNvGrpSpPr>
            <p:nvPr/>
          </p:nvGrpSpPr>
          <p:grpSpPr bwMode="auto">
            <a:xfrm>
              <a:off x="7673975" y="3573463"/>
              <a:ext cx="180975" cy="88900"/>
              <a:chOff x="7673975" y="3573463"/>
              <a:chExt cx="180975" cy="88900"/>
            </a:xfrm>
          </p:grpSpPr>
          <p:sp>
            <p:nvSpPr>
              <p:cNvPr id="54297" name="Line 17"/>
              <p:cNvSpPr>
                <a:spLocks noChangeShapeType="1"/>
              </p:cNvSpPr>
              <p:nvPr/>
            </p:nvSpPr>
            <p:spPr bwMode="auto">
              <a:xfrm>
                <a:off x="7740650" y="3573463"/>
                <a:ext cx="71438" cy="73025"/>
              </a:xfrm>
              <a:prstGeom prst="line">
                <a:avLst/>
              </a:prstGeom>
              <a:noFill/>
              <a:ln w="25400" cap="sq">
                <a:solidFill>
                  <a:schemeClr val="bg2"/>
                </a:solidFill>
                <a:round/>
                <a:headEnd type="none" w="sm" len="sm"/>
                <a:tailEnd type="none" w="sm" len="sm"/>
              </a:ln>
            </p:spPr>
            <p:txBody>
              <a:bodyPr/>
              <a:lstStyle/>
              <a:p>
                <a:endParaRPr lang="en-US">
                  <a:solidFill>
                    <a:prstClr val="black"/>
                  </a:solidFill>
                </a:endParaRPr>
              </a:p>
            </p:txBody>
          </p:sp>
          <p:sp>
            <p:nvSpPr>
              <p:cNvPr id="54298" name="Line 18"/>
              <p:cNvSpPr>
                <a:spLocks noChangeShapeType="1"/>
              </p:cNvSpPr>
              <p:nvPr/>
            </p:nvSpPr>
            <p:spPr bwMode="auto">
              <a:xfrm flipV="1">
                <a:off x="7673975" y="3589338"/>
                <a:ext cx="180975" cy="73025"/>
              </a:xfrm>
              <a:prstGeom prst="line">
                <a:avLst/>
              </a:prstGeom>
              <a:noFill/>
              <a:ln w="25400" cap="sq">
                <a:solidFill>
                  <a:schemeClr val="bg2"/>
                </a:solidFill>
                <a:round/>
                <a:headEnd type="none" w="sm" len="sm"/>
                <a:tailEnd type="none" w="sm" len="sm"/>
              </a:ln>
            </p:spPr>
            <p:txBody>
              <a:bodyPr/>
              <a:lstStyle/>
              <a:p>
                <a:endParaRPr lang="en-US">
                  <a:solidFill>
                    <a:prstClr val="black"/>
                  </a:solidFill>
                </a:endParaRPr>
              </a:p>
            </p:txBody>
          </p:sp>
        </p:grpSp>
      </p:grpSp>
      <p:grpSp>
        <p:nvGrpSpPr>
          <p:cNvPr id="8" name="Group 41"/>
          <p:cNvGrpSpPr>
            <a:grpSpLocks/>
          </p:cNvGrpSpPr>
          <p:nvPr/>
        </p:nvGrpSpPr>
        <p:grpSpPr bwMode="auto">
          <a:xfrm>
            <a:off x="8112125" y="2030413"/>
            <a:ext cx="2268538" cy="787400"/>
            <a:chOff x="6588125" y="2030413"/>
            <a:chExt cx="2268538" cy="787400"/>
          </a:xfrm>
        </p:grpSpPr>
        <p:pic>
          <p:nvPicPr>
            <p:cNvPr id="54291" name="Picture 19"/>
            <p:cNvPicPr>
              <a:picLocks noChangeAspect="1" noChangeArrowheads="1"/>
            </p:cNvPicPr>
            <p:nvPr/>
          </p:nvPicPr>
          <p:blipFill>
            <a:blip r:embed="rId7" cstate="print"/>
            <a:srcRect/>
            <a:stretch>
              <a:fillRect/>
            </a:stretch>
          </p:blipFill>
          <p:spPr bwMode="auto">
            <a:xfrm>
              <a:off x="6588125" y="2030413"/>
              <a:ext cx="2268538" cy="787400"/>
            </a:xfrm>
            <a:prstGeom prst="rect">
              <a:avLst/>
            </a:prstGeom>
            <a:noFill/>
            <a:ln w="12700" cap="sq">
              <a:noFill/>
              <a:miter lim="800000"/>
              <a:headEnd type="none" w="sm" len="sm"/>
              <a:tailEnd type="none" w="sm" len="sm"/>
            </a:ln>
          </p:spPr>
        </p:pic>
        <p:grpSp>
          <p:nvGrpSpPr>
            <p:cNvPr id="54292" name="Group 37"/>
            <p:cNvGrpSpPr>
              <a:grpSpLocks/>
            </p:cNvGrpSpPr>
            <p:nvPr/>
          </p:nvGrpSpPr>
          <p:grpSpPr bwMode="auto">
            <a:xfrm>
              <a:off x="7673975" y="2425700"/>
              <a:ext cx="180975" cy="88900"/>
              <a:chOff x="7673975" y="2425700"/>
              <a:chExt cx="180975" cy="88900"/>
            </a:xfrm>
          </p:grpSpPr>
          <p:sp>
            <p:nvSpPr>
              <p:cNvPr id="54293" name="Line 20"/>
              <p:cNvSpPr>
                <a:spLocks noChangeShapeType="1"/>
              </p:cNvSpPr>
              <p:nvPr/>
            </p:nvSpPr>
            <p:spPr bwMode="auto">
              <a:xfrm>
                <a:off x="7740650" y="2425700"/>
                <a:ext cx="71438" cy="73025"/>
              </a:xfrm>
              <a:prstGeom prst="line">
                <a:avLst/>
              </a:prstGeom>
              <a:noFill/>
              <a:ln w="25400" cap="sq">
                <a:solidFill>
                  <a:schemeClr val="bg2"/>
                </a:solidFill>
                <a:round/>
                <a:headEnd type="none" w="sm" len="sm"/>
                <a:tailEnd type="none" w="sm" len="sm"/>
              </a:ln>
            </p:spPr>
            <p:txBody>
              <a:bodyPr/>
              <a:lstStyle/>
              <a:p>
                <a:endParaRPr lang="en-US">
                  <a:solidFill>
                    <a:prstClr val="black"/>
                  </a:solidFill>
                </a:endParaRPr>
              </a:p>
            </p:txBody>
          </p:sp>
          <p:sp>
            <p:nvSpPr>
              <p:cNvPr id="54294" name="Line 21"/>
              <p:cNvSpPr>
                <a:spLocks noChangeShapeType="1"/>
              </p:cNvSpPr>
              <p:nvPr/>
            </p:nvSpPr>
            <p:spPr bwMode="auto">
              <a:xfrm flipV="1">
                <a:off x="7673975" y="2441575"/>
                <a:ext cx="180975" cy="73025"/>
              </a:xfrm>
              <a:prstGeom prst="line">
                <a:avLst/>
              </a:prstGeom>
              <a:noFill/>
              <a:ln w="25400" cap="sq">
                <a:solidFill>
                  <a:schemeClr val="bg2"/>
                </a:solidFill>
                <a:round/>
                <a:headEnd type="none" w="sm" len="sm"/>
                <a:tailEnd type="none" w="sm" len="sm"/>
              </a:ln>
            </p:spPr>
            <p:txBody>
              <a:bodyPr/>
              <a:lstStyle/>
              <a:p>
                <a:endParaRPr lang="en-US">
                  <a:solidFill>
                    <a:prstClr val="black"/>
                  </a:solidFill>
                </a:endParaRPr>
              </a:p>
            </p:txBody>
          </p:sp>
        </p:grpSp>
      </p:grpSp>
      <p:sp>
        <p:nvSpPr>
          <p:cNvPr id="31" name="Text Box 22"/>
          <p:cNvSpPr txBox="1">
            <a:spLocks noChangeArrowheads="1"/>
          </p:cNvSpPr>
          <p:nvPr/>
        </p:nvSpPr>
        <p:spPr bwMode="auto">
          <a:xfrm>
            <a:off x="5951539" y="3573463"/>
            <a:ext cx="433387" cy="336550"/>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sz="1600" b="1" i="1">
                <a:solidFill>
                  <a:prstClr val="black"/>
                </a:solidFill>
                <a:latin typeface="Symbol" pitchFamily="18" charset="2"/>
              </a:rPr>
              <a:t>s</a:t>
            </a:r>
            <a:r>
              <a:rPr lang="pl-PL" sz="1600" b="1" i="1" baseline="30000">
                <a:solidFill>
                  <a:prstClr val="black"/>
                </a:solidFill>
                <a:latin typeface="Symbol" pitchFamily="18" charset="2"/>
              </a:rPr>
              <a:t>3</a:t>
            </a:r>
            <a:endParaRPr lang="en-US" sz="1600" b="1" i="1" baseline="30000">
              <a:solidFill>
                <a:prstClr val="black"/>
              </a:solidFill>
              <a:latin typeface="Symbol" pitchFamily="18" charset="2"/>
            </a:endParaRPr>
          </a:p>
        </p:txBody>
      </p:sp>
      <p:sp>
        <p:nvSpPr>
          <p:cNvPr id="32" name="Text Box 23"/>
          <p:cNvSpPr txBox="1">
            <a:spLocks noChangeArrowheads="1"/>
          </p:cNvSpPr>
          <p:nvPr/>
        </p:nvSpPr>
        <p:spPr bwMode="auto">
          <a:xfrm>
            <a:off x="5986464" y="2565400"/>
            <a:ext cx="433387" cy="336550"/>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sz="1600" b="1" i="1">
                <a:solidFill>
                  <a:prstClr val="black"/>
                </a:solidFill>
                <a:latin typeface="Symbol" pitchFamily="18" charset="2"/>
              </a:rPr>
              <a:t>s</a:t>
            </a:r>
            <a:r>
              <a:rPr lang="pl-PL" sz="1600" b="1" i="1" baseline="30000">
                <a:solidFill>
                  <a:prstClr val="black"/>
                </a:solidFill>
                <a:latin typeface="Symbol" pitchFamily="18" charset="2"/>
              </a:rPr>
              <a:t>4</a:t>
            </a:r>
            <a:endParaRPr lang="en-US" sz="1600" b="1" i="1" baseline="30000">
              <a:solidFill>
                <a:prstClr val="black"/>
              </a:solidFill>
              <a:latin typeface="Symbol" pitchFamily="18" charset="2"/>
            </a:endParaRPr>
          </a:p>
        </p:txBody>
      </p:sp>
      <p:sp>
        <p:nvSpPr>
          <p:cNvPr id="54289" name="Text Box 24"/>
          <p:cNvSpPr txBox="1">
            <a:spLocks noChangeArrowheads="1"/>
          </p:cNvSpPr>
          <p:nvPr/>
        </p:nvSpPr>
        <p:spPr bwMode="auto">
          <a:xfrm>
            <a:off x="5292726" y="6450014"/>
            <a:ext cx="3095625" cy="338137"/>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sz="1600" b="1">
                <a:solidFill>
                  <a:prstClr val="black"/>
                </a:solidFill>
              </a:rPr>
              <a:t>Computing Harris function</a:t>
            </a:r>
            <a:endParaRPr lang="en-US" sz="1600" b="1">
              <a:solidFill>
                <a:prstClr val="black"/>
              </a:solidFill>
            </a:endParaRPr>
          </a:p>
        </p:txBody>
      </p:sp>
      <p:sp>
        <p:nvSpPr>
          <p:cNvPr id="34" name="Text Box 25"/>
          <p:cNvSpPr txBox="1">
            <a:spLocks noChangeArrowheads="1"/>
          </p:cNvSpPr>
          <p:nvPr/>
        </p:nvSpPr>
        <p:spPr bwMode="auto">
          <a:xfrm>
            <a:off x="7994651" y="6450014"/>
            <a:ext cx="2447925" cy="338137"/>
          </a:xfrm>
          <a:prstGeom prst="rect">
            <a:avLst/>
          </a:prstGeom>
          <a:noFill/>
          <a:ln w="12700" cap="sq">
            <a:noFill/>
            <a:miter lim="800000"/>
            <a:headEnd type="none" w="sm" len="sm"/>
            <a:tailEnd type="none" w="sm" len="sm"/>
          </a:ln>
        </p:spPr>
        <p:txBody>
          <a:bodyPr>
            <a:spAutoFit/>
          </a:bodyPr>
          <a:lstStyle/>
          <a:p>
            <a:pPr eaLnBrk="0" hangingPunct="0">
              <a:spcBef>
                <a:spcPct val="50000"/>
              </a:spcBef>
            </a:pPr>
            <a:r>
              <a:rPr lang="pl-PL" sz="1600" b="1">
                <a:solidFill>
                  <a:prstClr val="black"/>
                </a:solidFill>
              </a:rPr>
              <a:t>Detecting local maxima</a:t>
            </a:r>
            <a:endParaRPr lang="en-US" sz="1600" b="1">
              <a:solidFill>
                <a:prstClr val="black"/>
              </a:solidFill>
            </a:endParaRPr>
          </a:p>
        </p:txBody>
      </p:sp>
    </p:spTree>
    <p:extLst>
      <p:ext uri="{BB962C8B-B14F-4D97-AF65-F5344CB8AC3E}">
        <p14:creationId xmlns:p14="http://schemas.microsoft.com/office/powerpoint/2010/main" val="126584828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par>
                          <p:cTn id="9" fill="hold" nodeType="afterGroup">
                            <p:stCondLst>
                              <p:cond delay="0"/>
                            </p:stCondLst>
                            <p:childTnLst>
                              <p:par>
                                <p:cTn id="10" presetID="1" presetClass="entr" presetSubtype="0" fill="hold" nodeType="afterEffect">
                                  <p:stCondLst>
                                    <p:cond delay="200"/>
                                  </p:stCondLst>
                                  <p:childTnLst>
                                    <p:set>
                                      <p:cBhvr>
                                        <p:cTn id="11" dur="1" fill="hold">
                                          <p:stCondLst>
                                            <p:cond delay="0"/>
                                          </p:stCondLst>
                                        </p:cTn>
                                        <p:tgtEl>
                                          <p:spTgt spid="15"/>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1"/>
                                        </p:tgtEl>
                                        <p:attrNameLst>
                                          <p:attrName>style.visibility</p:attrName>
                                        </p:attrNameLst>
                                      </p:cBhvr>
                                      <p:to>
                                        <p:strVal val="visible"/>
                                      </p:to>
                                    </p:set>
                                  </p:childTnLst>
                                </p:cTn>
                              </p:par>
                            </p:childTnLst>
                          </p:cTn>
                        </p:par>
                        <p:par>
                          <p:cTn id="14" fill="hold" nodeType="afterGroup">
                            <p:stCondLst>
                              <p:cond delay="200"/>
                            </p:stCondLst>
                            <p:childTnLst>
                              <p:par>
                                <p:cTn id="15" presetID="1" presetClass="entr" presetSubtype="0" fill="hold" nodeType="afterEffect">
                                  <p:stCondLst>
                                    <p:cond delay="20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nodeType="afterEffect">
                                  <p:stCondLst>
                                    <p:cond delay="200"/>
                                  </p:stCondLst>
                                  <p:childTnLst>
                                    <p:set>
                                      <p:cBhvr>
                                        <p:cTn id="28" dur="1" fill="hold">
                                          <p:stCondLst>
                                            <p:cond delay="0"/>
                                          </p:stCondLst>
                                        </p:cTn>
                                        <p:tgtEl>
                                          <p:spTgt spid="4"/>
                                        </p:tgtEl>
                                        <p:attrNameLst>
                                          <p:attrName>style.visibility</p:attrName>
                                        </p:attrNameLst>
                                      </p:cBhvr>
                                      <p:to>
                                        <p:strVal val="visible"/>
                                      </p:to>
                                    </p:set>
                                  </p:childTnLst>
                                </p:cTn>
                              </p:par>
                            </p:childTnLst>
                          </p:cTn>
                        </p:par>
                        <p:par>
                          <p:cTn id="29" fill="hold" nodeType="afterGroup">
                            <p:stCondLst>
                              <p:cond delay="200"/>
                            </p:stCondLst>
                            <p:childTnLst>
                              <p:par>
                                <p:cTn id="30" presetID="1" presetClass="entr" presetSubtype="0" fill="hold" nodeType="afterEffect">
                                  <p:stCondLst>
                                    <p:cond delay="200"/>
                                  </p:stCondLst>
                                  <p:childTnLst>
                                    <p:set>
                                      <p:cBhvr>
                                        <p:cTn id="31" dur="1" fill="hold">
                                          <p:stCondLst>
                                            <p:cond delay="0"/>
                                          </p:stCondLst>
                                        </p:cTn>
                                        <p:tgtEl>
                                          <p:spTgt spid="6"/>
                                        </p:tgtEl>
                                        <p:attrNameLst>
                                          <p:attrName>style.visibility</p:attrName>
                                        </p:attrNameLst>
                                      </p:cBhvr>
                                      <p:to>
                                        <p:strVal val="visible"/>
                                      </p:to>
                                    </p:set>
                                  </p:childTnLst>
                                </p:cTn>
                              </p:par>
                            </p:childTnLst>
                          </p:cTn>
                        </p:par>
                        <p:par>
                          <p:cTn id="32" fill="hold" nodeType="afterGroup">
                            <p:stCondLst>
                              <p:cond delay="400"/>
                            </p:stCondLst>
                            <p:childTnLst>
                              <p:par>
                                <p:cTn id="33" presetID="1" presetClass="entr" presetSubtype="0" fill="hold" nodeType="afterEffect">
                                  <p:stCondLst>
                                    <p:cond delay="20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1" grpId="0"/>
      <p:bldP spid="32" grpId="0"/>
      <p:bldP spid="34" grpId="0"/>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8" name="Title 5"/>
          <p:cNvSpPr>
            <a:spLocks noGrp="1"/>
          </p:cNvSpPr>
          <p:nvPr>
            <p:ph type="title"/>
          </p:nvPr>
        </p:nvSpPr>
        <p:spPr/>
        <p:txBody>
          <a:bodyPr/>
          <a:lstStyle/>
          <a:p>
            <a:pPr eaLnBrk="1" hangingPunct="1"/>
            <a:r>
              <a:rPr lang="en-US"/>
              <a:t>Harris-Laplace </a:t>
            </a:r>
            <a:r>
              <a:rPr lang="en-US" sz="1800"/>
              <a:t>[Mikolajczyk ‘01]</a:t>
            </a:r>
            <a:endParaRPr lang="de-CH"/>
          </a:p>
        </p:txBody>
      </p:sp>
      <p:sp>
        <p:nvSpPr>
          <p:cNvPr id="55299" name="Content Placeholder 6"/>
          <p:cNvSpPr>
            <a:spLocks noGrp="1"/>
          </p:cNvSpPr>
          <p:nvPr>
            <p:ph idx="1"/>
          </p:nvPr>
        </p:nvSpPr>
        <p:spPr/>
        <p:txBody>
          <a:bodyPr/>
          <a:lstStyle/>
          <a:p>
            <a:pPr marL="457200" indent="-457200" eaLnBrk="1" hangingPunct="1">
              <a:buFont typeface="Trebuchet MS" pitchFamily="34" charset="0"/>
              <a:buAutoNum type="arabicPeriod"/>
            </a:pPr>
            <a:r>
              <a:rPr lang="en-US" sz="2800"/>
              <a:t>Initialization: Multiscale Harris corner detection</a:t>
            </a:r>
          </a:p>
          <a:p>
            <a:pPr marL="457200" indent="-457200" eaLnBrk="1" hangingPunct="1">
              <a:buFont typeface="Trebuchet MS" pitchFamily="34" charset="0"/>
              <a:buAutoNum type="arabicPeriod"/>
            </a:pPr>
            <a:r>
              <a:rPr lang="en-US" sz="2800"/>
              <a:t>Scale selection based on Laplacian</a:t>
            </a:r>
            <a:br>
              <a:rPr lang="en-US" sz="2800"/>
            </a:br>
            <a:r>
              <a:rPr lang="en-US" sz="2800"/>
              <a:t>(same procedure with Hessian </a:t>
            </a:r>
            <a:r>
              <a:rPr lang="en-US" sz="2800">
                <a:sym typeface="Symbol" pitchFamily="18" charset="2"/>
              </a:rPr>
              <a:t> </a:t>
            </a:r>
            <a:r>
              <a:rPr lang="en-US" sz="2800"/>
              <a:t>Hessian-Laplace)</a:t>
            </a:r>
            <a:endParaRPr lang="de-CH" sz="2800"/>
          </a:p>
        </p:txBody>
      </p:sp>
      <p:sp>
        <p:nvSpPr>
          <p:cNvPr id="39941" name="Footer Placeholder 4"/>
          <p:cNvSpPr>
            <a:spLocks noGrp="1"/>
          </p:cNvSpPr>
          <p:nvPr>
            <p:ph type="ftr" sz="quarter" idx="11"/>
          </p:nvPr>
        </p:nvSpPr>
        <p:spPr/>
        <p:txBody>
          <a:bodyPr/>
          <a:lstStyle/>
          <a:p>
            <a:pPr>
              <a:defRPr/>
            </a:pPr>
            <a:r>
              <a:rPr lang="de-DE">
                <a:solidFill>
                  <a:prstClr val="black"/>
                </a:solidFill>
              </a:rPr>
              <a:t>K. Grauman, B. Leibe</a:t>
            </a:r>
          </a:p>
        </p:txBody>
      </p:sp>
      <p:pic>
        <p:nvPicPr>
          <p:cNvPr id="55301" name="Picture 3"/>
          <p:cNvPicPr>
            <a:picLocks noChangeAspect="1" noChangeArrowheads="1"/>
          </p:cNvPicPr>
          <p:nvPr/>
        </p:nvPicPr>
        <p:blipFill>
          <a:blip r:embed="rId2" cstate="print"/>
          <a:srcRect/>
          <a:stretch>
            <a:fillRect/>
          </a:stretch>
        </p:blipFill>
        <p:spPr bwMode="auto">
          <a:xfrm>
            <a:off x="2079625" y="3349625"/>
            <a:ext cx="8294688" cy="2743200"/>
          </a:xfrm>
          <a:prstGeom prst="rect">
            <a:avLst/>
          </a:prstGeom>
          <a:noFill/>
          <a:ln w="9525">
            <a:noFill/>
            <a:miter lim="800000"/>
            <a:headEnd/>
            <a:tailEnd/>
          </a:ln>
        </p:spPr>
      </p:pic>
      <p:sp>
        <p:nvSpPr>
          <p:cNvPr id="55302" name="Text Box 4"/>
          <p:cNvSpPr txBox="1">
            <a:spLocks noChangeArrowheads="1"/>
          </p:cNvSpPr>
          <p:nvPr/>
        </p:nvSpPr>
        <p:spPr bwMode="auto">
          <a:xfrm>
            <a:off x="4911725" y="2917825"/>
            <a:ext cx="2628900" cy="369888"/>
          </a:xfrm>
          <a:prstGeom prst="rect">
            <a:avLst/>
          </a:prstGeom>
          <a:noFill/>
          <a:ln w="12700" cap="sq">
            <a:noFill/>
            <a:miter lim="800000"/>
            <a:headEnd type="none" w="sm" len="sm"/>
            <a:tailEnd type="none" w="sm" len="sm"/>
          </a:ln>
        </p:spPr>
        <p:txBody>
          <a:bodyPr>
            <a:spAutoFit/>
          </a:bodyPr>
          <a:lstStyle/>
          <a:p>
            <a:pPr algn="ctr" eaLnBrk="0" hangingPunct="0">
              <a:spcBef>
                <a:spcPct val="50000"/>
              </a:spcBef>
            </a:pPr>
            <a:r>
              <a:rPr lang="pl-PL" b="1">
                <a:solidFill>
                  <a:prstClr val="black"/>
                </a:solidFill>
              </a:rPr>
              <a:t>Harris points</a:t>
            </a:r>
            <a:endParaRPr lang="en-US" b="1">
              <a:solidFill>
                <a:prstClr val="black"/>
              </a:solidFill>
            </a:endParaRPr>
          </a:p>
        </p:txBody>
      </p:sp>
      <p:sp>
        <p:nvSpPr>
          <p:cNvPr id="55303" name="Text Box 5"/>
          <p:cNvSpPr txBox="1">
            <a:spLocks noChangeArrowheads="1"/>
          </p:cNvSpPr>
          <p:nvPr/>
        </p:nvSpPr>
        <p:spPr bwMode="auto">
          <a:xfrm>
            <a:off x="4695825" y="6049964"/>
            <a:ext cx="3060700" cy="369887"/>
          </a:xfrm>
          <a:prstGeom prst="rect">
            <a:avLst/>
          </a:prstGeom>
          <a:noFill/>
          <a:ln w="12700" cap="sq">
            <a:noFill/>
            <a:miter lim="800000"/>
            <a:headEnd type="none" w="sm" len="sm"/>
            <a:tailEnd type="none" w="sm" len="sm"/>
          </a:ln>
        </p:spPr>
        <p:txBody>
          <a:bodyPr>
            <a:spAutoFit/>
          </a:bodyPr>
          <a:lstStyle/>
          <a:p>
            <a:pPr algn="ctr" eaLnBrk="0" hangingPunct="0">
              <a:spcBef>
                <a:spcPct val="50000"/>
              </a:spcBef>
            </a:pPr>
            <a:r>
              <a:rPr lang="pl-PL" b="1">
                <a:solidFill>
                  <a:prstClr val="black"/>
                </a:solidFill>
              </a:rPr>
              <a:t>Harris-Laplace points</a:t>
            </a:r>
            <a:endParaRPr lang="en-US" b="1">
              <a:solidFill>
                <a:prstClr val="black"/>
              </a:solidFill>
            </a:endParaRPr>
          </a:p>
        </p:txBody>
      </p:sp>
    </p:spTree>
    <p:extLst>
      <p:ext uri="{BB962C8B-B14F-4D97-AF65-F5344CB8AC3E}">
        <p14:creationId xmlns:p14="http://schemas.microsoft.com/office/powerpoint/2010/main" val="4204594840"/>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981200" y="381000"/>
            <a:ext cx="8897938" cy="609600"/>
          </a:xfrm>
        </p:spPr>
        <p:txBody>
          <a:bodyPr>
            <a:normAutofit fontScale="90000"/>
          </a:bodyPr>
          <a:lstStyle/>
          <a:p>
            <a:pPr eaLnBrk="1" hangingPunct="1">
              <a:defRPr/>
            </a:pPr>
            <a:r>
              <a:rPr lang="en-US" dirty="0"/>
              <a:t>Maximally Stable Extremal Regions</a:t>
            </a:r>
            <a:endParaRPr lang="de-CH" dirty="0"/>
          </a:p>
        </p:txBody>
      </p:sp>
      <p:sp>
        <p:nvSpPr>
          <p:cNvPr id="56323" name="Content Placeholder 2"/>
          <p:cNvSpPr>
            <a:spLocks noGrp="1"/>
          </p:cNvSpPr>
          <p:nvPr>
            <p:ph idx="1"/>
          </p:nvPr>
        </p:nvSpPr>
        <p:spPr/>
        <p:txBody>
          <a:bodyPr/>
          <a:lstStyle/>
          <a:p>
            <a:pPr eaLnBrk="1" hangingPunct="1"/>
            <a:r>
              <a:rPr lang="en-US" dirty="0"/>
              <a:t>Based on Watershed segmentation algorithm</a:t>
            </a:r>
          </a:p>
          <a:p>
            <a:pPr eaLnBrk="1" hangingPunct="1"/>
            <a:r>
              <a:rPr lang="en-US" dirty="0"/>
              <a:t>Select regions that stay stable over a large parameter range</a:t>
            </a:r>
            <a:endParaRPr lang="de-CH" dirty="0"/>
          </a:p>
          <a:p>
            <a:pPr eaLnBrk="1" hangingPunct="1"/>
            <a:endParaRPr lang="de-CH" dirty="0"/>
          </a:p>
        </p:txBody>
      </p:sp>
      <p:sp>
        <p:nvSpPr>
          <p:cNvPr id="40965"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pic>
        <p:nvPicPr>
          <p:cNvPr id="56325" name="Picture 4" descr="g1a"/>
          <p:cNvPicPr>
            <a:picLocks noChangeAspect="1" noChangeArrowheads="1"/>
          </p:cNvPicPr>
          <p:nvPr/>
        </p:nvPicPr>
        <p:blipFill>
          <a:blip r:embed="rId3" cstate="print"/>
          <a:srcRect/>
          <a:stretch>
            <a:fillRect/>
          </a:stretch>
        </p:blipFill>
        <p:spPr bwMode="auto">
          <a:xfrm>
            <a:off x="3216276" y="2781301"/>
            <a:ext cx="2519363" cy="2519363"/>
          </a:xfrm>
          <a:prstGeom prst="rect">
            <a:avLst/>
          </a:prstGeom>
          <a:noFill/>
          <a:ln w="9525">
            <a:noFill/>
            <a:miter lim="800000"/>
            <a:headEnd/>
            <a:tailEnd/>
          </a:ln>
        </p:spPr>
      </p:pic>
      <p:pic>
        <p:nvPicPr>
          <p:cNvPr id="56326" name="Picture 5" descr="g1a_35000"/>
          <p:cNvPicPr>
            <a:picLocks noChangeAspect="1" noChangeArrowheads="1"/>
          </p:cNvPicPr>
          <p:nvPr/>
        </p:nvPicPr>
        <p:blipFill>
          <a:blip r:embed="rId4" cstate="print"/>
          <a:srcRect/>
          <a:stretch>
            <a:fillRect/>
          </a:stretch>
        </p:blipFill>
        <p:spPr bwMode="auto">
          <a:xfrm>
            <a:off x="6024563" y="2781301"/>
            <a:ext cx="2519362" cy="2519363"/>
          </a:xfrm>
          <a:prstGeom prst="rect">
            <a:avLst/>
          </a:prstGeom>
          <a:noFill/>
          <a:ln w="9525">
            <a:noFill/>
            <a:miter lim="800000"/>
            <a:headEnd/>
            <a:tailEnd/>
          </a:ln>
        </p:spPr>
      </p:pic>
      <p:grpSp>
        <p:nvGrpSpPr>
          <p:cNvPr id="2" name="Group 7"/>
          <p:cNvGrpSpPr>
            <a:grpSpLocks/>
          </p:cNvGrpSpPr>
          <p:nvPr/>
        </p:nvGrpSpPr>
        <p:grpSpPr bwMode="auto">
          <a:xfrm>
            <a:off x="3216275" y="2781301"/>
            <a:ext cx="5327650" cy="2519363"/>
            <a:chOff x="1692275" y="2781300"/>
            <a:chExt cx="5327650" cy="2519363"/>
          </a:xfrm>
        </p:grpSpPr>
        <p:pic>
          <p:nvPicPr>
            <p:cNvPr id="56370"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71" name="Picture 5" descr="g1a_34000"/>
            <p:cNvPicPr>
              <a:picLocks noChangeAspect="1" noChangeArrowheads="1"/>
            </p:cNvPicPr>
            <p:nvPr/>
          </p:nvPicPr>
          <p:blipFill>
            <a:blip r:embed="rId5" cstate="print"/>
            <a:srcRect/>
            <a:stretch>
              <a:fillRect/>
            </a:stretch>
          </p:blipFill>
          <p:spPr bwMode="auto">
            <a:xfrm>
              <a:off x="4500563" y="2781300"/>
              <a:ext cx="2519362" cy="2519363"/>
            </a:xfrm>
            <a:prstGeom prst="rect">
              <a:avLst/>
            </a:prstGeom>
            <a:noFill/>
            <a:ln w="9525">
              <a:noFill/>
              <a:miter lim="800000"/>
              <a:headEnd/>
              <a:tailEnd/>
            </a:ln>
          </p:spPr>
        </p:pic>
      </p:grpSp>
      <p:grpSp>
        <p:nvGrpSpPr>
          <p:cNvPr id="3" name="Group 13"/>
          <p:cNvGrpSpPr>
            <a:grpSpLocks/>
          </p:cNvGrpSpPr>
          <p:nvPr/>
        </p:nvGrpSpPr>
        <p:grpSpPr bwMode="auto">
          <a:xfrm>
            <a:off x="3216275" y="2781301"/>
            <a:ext cx="5327650" cy="2519363"/>
            <a:chOff x="1692275" y="2781300"/>
            <a:chExt cx="5327650" cy="2519363"/>
          </a:xfrm>
        </p:grpSpPr>
        <p:pic>
          <p:nvPicPr>
            <p:cNvPr id="56368"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69" name="Picture 5" descr="g1a_33000"/>
            <p:cNvPicPr>
              <a:picLocks noChangeAspect="1" noChangeArrowheads="1"/>
            </p:cNvPicPr>
            <p:nvPr/>
          </p:nvPicPr>
          <p:blipFill>
            <a:blip r:embed="rId6" cstate="print"/>
            <a:srcRect/>
            <a:stretch>
              <a:fillRect/>
            </a:stretch>
          </p:blipFill>
          <p:spPr bwMode="auto">
            <a:xfrm>
              <a:off x="4500563" y="2781300"/>
              <a:ext cx="2519362" cy="2519363"/>
            </a:xfrm>
            <a:prstGeom prst="rect">
              <a:avLst/>
            </a:prstGeom>
            <a:noFill/>
            <a:ln w="9525">
              <a:noFill/>
              <a:miter lim="800000"/>
              <a:headEnd/>
              <a:tailEnd/>
            </a:ln>
          </p:spPr>
        </p:pic>
      </p:grpSp>
      <p:grpSp>
        <p:nvGrpSpPr>
          <p:cNvPr id="4" name="Group 16"/>
          <p:cNvGrpSpPr>
            <a:grpSpLocks/>
          </p:cNvGrpSpPr>
          <p:nvPr/>
        </p:nvGrpSpPr>
        <p:grpSpPr bwMode="auto">
          <a:xfrm>
            <a:off x="3216275" y="2781301"/>
            <a:ext cx="5327650" cy="2519363"/>
            <a:chOff x="1692275" y="2781300"/>
            <a:chExt cx="5327650" cy="2519363"/>
          </a:xfrm>
        </p:grpSpPr>
        <p:pic>
          <p:nvPicPr>
            <p:cNvPr id="56366"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67" name="Picture 5" descr="g1a_32000"/>
            <p:cNvPicPr>
              <a:picLocks noChangeAspect="1" noChangeArrowheads="1"/>
            </p:cNvPicPr>
            <p:nvPr/>
          </p:nvPicPr>
          <p:blipFill>
            <a:blip r:embed="rId7" cstate="print"/>
            <a:srcRect/>
            <a:stretch>
              <a:fillRect/>
            </a:stretch>
          </p:blipFill>
          <p:spPr bwMode="auto">
            <a:xfrm>
              <a:off x="4500563" y="2781300"/>
              <a:ext cx="2519362" cy="2519363"/>
            </a:xfrm>
            <a:prstGeom prst="rect">
              <a:avLst/>
            </a:prstGeom>
            <a:noFill/>
            <a:ln w="9525">
              <a:noFill/>
              <a:miter lim="800000"/>
              <a:headEnd/>
              <a:tailEnd/>
            </a:ln>
          </p:spPr>
        </p:pic>
      </p:grpSp>
      <p:grpSp>
        <p:nvGrpSpPr>
          <p:cNvPr id="5" name="Group 19"/>
          <p:cNvGrpSpPr>
            <a:grpSpLocks/>
          </p:cNvGrpSpPr>
          <p:nvPr/>
        </p:nvGrpSpPr>
        <p:grpSpPr bwMode="auto">
          <a:xfrm>
            <a:off x="3216275" y="2781301"/>
            <a:ext cx="5327650" cy="2519363"/>
            <a:chOff x="1692275" y="2781300"/>
            <a:chExt cx="5327650" cy="2519363"/>
          </a:xfrm>
        </p:grpSpPr>
        <p:pic>
          <p:nvPicPr>
            <p:cNvPr id="56364"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65" name="Picture 5" descr="g1a_31000"/>
            <p:cNvPicPr>
              <a:picLocks noChangeAspect="1" noChangeArrowheads="1"/>
            </p:cNvPicPr>
            <p:nvPr/>
          </p:nvPicPr>
          <p:blipFill>
            <a:blip r:embed="rId8" cstate="print"/>
            <a:srcRect/>
            <a:stretch>
              <a:fillRect/>
            </a:stretch>
          </p:blipFill>
          <p:spPr bwMode="auto">
            <a:xfrm>
              <a:off x="4500563" y="2781300"/>
              <a:ext cx="2519362" cy="2519363"/>
            </a:xfrm>
            <a:prstGeom prst="rect">
              <a:avLst/>
            </a:prstGeom>
            <a:noFill/>
            <a:ln w="9525">
              <a:noFill/>
              <a:miter lim="800000"/>
              <a:headEnd/>
              <a:tailEnd/>
            </a:ln>
          </p:spPr>
        </p:pic>
      </p:grpSp>
      <p:grpSp>
        <p:nvGrpSpPr>
          <p:cNvPr id="6" name="Group 22"/>
          <p:cNvGrpSpPr>
            <a:grpSpLocks/>
          </p:cNvGrpSpPr>
          <p:nvPr/>
        </p:nvGrpSpPr>
        <p:grpSpPr bwMode="auto">
          <a:xfrm>
            <a:off x="3216275" y="2781300"/>
            <a:ext cx="5327650" cy="2527300"/>
            <a:chOff x="1692275" y="2781300"/>
            <a:chExt cx="5327650" cy="2527300"/>
          </a:xfrm>
        </p:grpSpPr>
        <p:pic>
          <p:nvPicPr>
            <p:cNvPr id="56362"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63" name="Picture 5" descr="g1a_30000"/>
            <p:cNvPicPr>
              <a:picLocks noChangeAspect="1" noChangeArrowheads="1"/>
            </p:cNvPicPr>
            <p:nvPr/>
          </p:nvPicPr>
          <p:blipFill>
            <a:blip r:embed="rId9" cstate="print"/>
            <a:srcRect/>
            <a:stretch>
              <a:fillRect/>
            </a:stretch>
          </p:blipFill>
          <p:spPr bwMode="auto">
            <a:xfrm>
              <a:off x="4498975" y="2787650"/>
              <a:ext cx="2520950" cy="2520950"/>
            </a:xfrm>
            <a:prstGeom prst="rect">
              <a:avLst/>
            </a:prstGeom>
            <a:noFill/>
            <a:ln w="9525">
              <a:noFill/>
              <a:miter lim="800000"/>
              <a:headEnd/>
              <a:tailEnd/>
            </a:ln>
          </p:spPr>
        </p:pic>
      </p:grpSp>
      <p:grpSp>
        <p:nvGrpSpPr>
          <p:cNvPr id="7" name="Group 25"/>
          <p:cNvGrpSpPr>
            <a:grpSpLocks/>
          </p:cNvGrpSpPr>
          <p:nvPr/>
        </p:nvGrpSpPr>
        <p:grpSpPr bwMode="auto">
          <a:xfrm>
            <a:off x="3216275" y="2781301"/>
            <a:ext cx="5327650" cy="2519363"/>
            <a:chOff x="1692275" y="2781300"/>
            <a:chExt cx="5327650" cy="2519363"/>
          </a:xfrm>
        </p:grpSpPr>
        <p:pic>
          <p:nvPicPr>
            <p:cNvPr id="56360"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61" name="Picture 5" descr="g1a_29000"/>
            <p:cNvPicPr>
              <a:picLocks noChangeAspect="1" noChangeArrowheads="1"/>
            </p:cNvPicPr>
            <p:nvPr/>
          </p:nvPicPr>
          <p:blipFill>
            <a:blip r:embed="rId10" cstate="print"/>
            <a:srcRect/>
            <a:stretch>
              <a:fillRect/>
            </a:stretch>
          </p:blipFill>
          <p:spPr bwMode="auto">
            <a:xfrm>
              <a:off x="4500563" y="2781300"/>
              <a:ext cx="2519362" cy="2519363"/>
            </a:xfrm>
            <a:prstGeom prst="rect">
              <a:avLst/>
            </a:prstGeom>
            <a:noFill/>
            <a:ln w="9525">
              <a:noFill/>
              <a:miter lim="800000"/>
              <a:headEnd/>
              <a:tailEnd/>
            </a:ln>
          </p:spPr>
        </p:pic>
      </p:grpSp>
      <p:grpSp>
        <p:nvGrpSpPr>
          <p:cNvPr id="8" name="Group 28"/>
          <p:cNvGrpSpPr>
            <a:grpSpLocks/>
          </p:cNvGrpSpPr>
          <p:nvPr/>
        </p:nvGrpSpPr>
        <p:grpSpPr bwMode="auto">
          <a:xfrm>
            <a:off x="3216275" y="2781301"/>
            <a:ext cx="5327650" cy="2519363"/>
            <a:chOff x="1692275" y="2781300"/>
            <a:chExt cx="5327650" cy="2519363"/>
          </a:xfrm>
        </p:grpSpPr>
        <p:pic>
          <p:nvPicPr>
            <p:cNvPr id="56358"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59" name="Picture 5" descr="g1a_28000"/>
            <p:cNvPicPr>
              <a:picLocks noChangeAspect="1" noChangeArrowheads="1"/>
            </p:cNvPicPr>
            <p:nvPr/>
          </p:nvPicPr>
          <p:blipFill>
            <a:blip r:embed="rId11" cstate="print"/>
            <a:srcRect/>
            <a:stretch>
              <a:fillRect/>
            </a:stretch>
          </p:blipFill>
          <p:spPr bwMode="auto">
            <a:xfrm>
              <a:off x="4500563" y="2781300"/>
              <a:ext cx="2519362" cy="2519363"/>
            </a:xfrm>
            <a:prstGeom prst="rect">
              <a:avLst/>
            </a:prstGeom>
            <a:noFill/>
            <a:ln w="9525">
              <a:noFill/>
              <a:miter lim="800000"/>
              <a:headEnd/>
              <a:tailEnd/>
            </a:ln>
          </p:spPr>
        </p:pic>
      </p:grpSp>
      <p:grpSp>
        <p:nvGrpSpPr>
          <p:cNvPr id="9" name="Group 31"/>
          <p:cNvGrpSpPr>
            <a:grpSpLocks/>
          </p:cNvGrpSpPr>
          <p:nvPr/>
        </p:nvGrpSpPr>
        <p:grpSpPr bwMode="auto">
          <a:xfrm>
            <a:off x="3216275" y="2781301"/>
            <a:ext cx="5327650" cy="2519363"/>
            <a:chOff x="1692275" y="2781300"/>
            <a:chExt cx="5327650" cy="2519363"/>
          </a:xfrm>
        </p:grpSpPr>
        <p:pic>
          <p:nvPicPr>
            <p:cNvPr id="56356"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57" name="Picture 5" descr="g1a_27000"/>
            <p:cNvPicPr>
              <a:picLocks noChangeAspect="1" noChangeArrowheads="1"/>
            </p:cNvPicPr>
            <p:nvPr/>
          </p:nvPicPr>
          <p:blipFill>
            <a:blip r:embed="rId12" cstate="print"/>
            <a:srcRect/>
            <a:stretch>
              <a:fillRect/>
            </a:stretch>
          </p:blipFill>
          <p:spPr bwMode="auto">
            <a:xfrm>
              <a:off x="4500563" y="2781300"/>
              <a:ext cx="2519362" cy="2519363"/>
            </a:xfrm>
            <a:prstGeom prst="rect">
              <a:avLst/>
            </a:prstGeom>
            <a:noFill/>
            <a:ln w="9525">
              <a:noFill/>
              <a:miter lim="800000"/>
              <a:headEnd/>
              <a:tailEnd/>
            </a:ln>
          </p:spPr>
        </p:pic>
      </p:grpSp>
      <p:grpSp>
        <p:nvGrpSpPr>
          <p:cNvPr id="10" name="Group 34"/>
          <p:cNvGrpSpPr>
            <a:grpSpLocks/>
          </p:cNvGrpSpPr>
          <p:nvPr/>
        </p:nvGrpSpPr>
        <p:grpSpPr bwMode="auto">
          <a:xfrm>
            <a:off x="3216275" y="2781301"/>
            <a:ext cx="5327650" cy="2519363"/>
            <a:chOff x="1692275" y="2781300"/>
            <a:chExt cx="5327650" cy="2519363"/>
          </a:xfrm>
        </p:grpSpPr>
        <p:pic>
          <p:nvPicPr>
            <p:cNvPr id="56354"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55" name="Picture 5" descr="g1a_26000"/>
            <p:cNvPicPr>
              <a:picLocks noChangeAspect="1" noChangeArrowheads="1"/>
            </p:cNvPicPr>
            <p:nvPr/>
          </p:nvPicPr>
          <p:blipFill>
            <a:blip r:embed="rId13" cstate="print"/>
            <a:srcRect/>
            <a:stretch>
              <a:fillRect/>
            </a:stretch>
          </p:blipFill>
          <p:spPr bwMode="auto">
            <a:xfrm>
              <a:off x="4500563" y="2781300"/>
              <a:ext cx="2519362" cy="2519363"/>
            </a:xfrm>
            <a:prstGeom prst="rect">
              <a:avLst/>
            </a:prstGeom>
            <a:noFill/>
            <a:ln w="9525">
              <a:noFill/>
              <a:miter lim="800000"/>
              <a:headEnd/>
              <a:tailEnd/>
            </a:ln>
          </p:spPr>
        </p:pic>
      </p:grpSp>
      <p:grpSp>
        <p:nvGrpSpPr>
          <p:cNvPr id="11" name="Group 37"/>
          <p:cNvGrpSpPr>
            <a:grpSpLocks/>
          </p:cNvGrpSpPr>
          <p:nvPr/>
        </p:nvGrpSpPr>
        <p:grpSpPr bwMode="auto">
          <a:xfrm>
            <a:off x="3216275" y="2781300"/>
            <a:ext cx="5327650" cy="2520950"/>
            <a:chOff x="1692275" y="2781300"/>
            <a:chExt cx="5327650" cy="2520950"/>
          </a:xfrm>
        </p:grpSpPr>
        <p:pic>
          <p:nvPicPr>
            <p:cNvPr id="56352" name="Picture 4" descr="g1a_25000"/>
            <p:cNvPicPr>
              <a:picLocks noChangeAspect="1" noChangeArrowheads="1"/>
            </p:cNvPicPr>
            <p:nvPr/>
          </p:nvPicPr>
          <p:blipFill>
            <a:blip r:embed="rId14" cstate="print"/>
            <a:srcRect/>
            <a:stretch>
              <a:fillRect/>
            </a:stretch>
          </p:blipFill>
          <p:spPr bwMode="auto">
            <a:xfrm>
              <a:off x="4498975" y="2781300"/>
              <a:ext cx="2520950" cy="2520950"/>
            </a:xfrm>
            <a:prstGeom prst="rect">
              <a:avLst/>
            </a:prstGeom>
            <a:noFill/>
            <a:ln w="9525">
              <a:noFill/>
              <a:miter lim="800000"/>
              <a:headEnd/>
              <a:tailEnd/>
            </a:ln>
          </p:spPr>
        </p:pic>
        <p:pic>
          <p:nvPicPr>
            <p:cNvPr id="56353" name="Picture 5"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grpSp>
      <p:grpSp>
        <p:nvGrpSpPr>
          <p:cNvPr id="12" name="Group 40"/>
          <p:cNvGrpSpPr>
            <a:grpSpLocks/>
          </p:cNvGrpSpPr>
          <p:nvPr/>
        </p:nvGrpSpPr>
        <p:grpSpPr bwMode="auto">
          <a:xfrm>
            <a:off x="3216275" y="2781301"/>
            <a:ext cx="5327650" cy="2519363"/>
            <a:chOff x="1692275" y="2781300"/>
            <a:chExt cx="5327650" cy="2519363"/>
          </a:xfrm>
        </p:grpSpPr>
        <p:pic>
          <p:nvPicPr>
            <p:cNvPr id="56350"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51" name="Picture 5" descr="g1a_24000"/>
            <p:cNvPicPr>
              <a:picLocks noChangeAspect="1" noChangeArrowheads="1"/>
            </p:cNvPicPr>
            <p:nvPr/>
          </p:nvPicPr>
          <p:blipFill>
            <a:blip r:embed="rId15" cstate="print"/>
            <a:srcRect/>
            <a:stretch>
              <a:fillRect/>
            </a:stretch>
          </p:blipFill>
          <p:spPr bwMode="auto">
            <a:xfrm>
              <a:off x="4500563" y="2781300"/>
              <a:ext cx="2519362" cy="2519363"/>
            </a:xfrm>
            <a:prstGeom prst="rect">
              <a:avLst/>
            </a:prstGeom>
            <a:noFill/>
            <a:ln w="9525">
              <a:noFill/>
              <a:miter lim="800000"/>
              <a:headEnd/>
              <a:tailEnd/>
            </a:ln>
          </p:spPr>
        </p:pic>
      </p:grpSp>
      <p:grpSp>
        <p:nvGrpSpPr>
          <p:cNvPr id="13" name="Group 43"/>
          <p:cNvGrpSpPr>
            <a:grpSpLocks/>
          </p:cNvGrpSpPr>
          <p:nvPr/>
        </p:nvGrpSpPr>
        <p:grpSpPr bwMode="auto">
          <a:xfrm>
            <a:off x="3216275" y="2781301"/>
            <a:ext cx="5327650" cy="2519363"/>
            <a:chOff x="1692275" y="2781300"/>
            <a:chExt cx="5327650" cy="2519363"/>
          </a:xfrm>
        </p:grpSpPr>
        <p:pic>
          <p:nvPicPr>
            <p:cNvPr id="56348"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49" name="Picture 5" descr="g1a_23000"/>
            <p:cNvPicPr>
              <a:picLocks noChangeAspect="1" noChangeArrowheads="1"/>
            </p:cNvPicPr>
            <p:nvPr/>
          </p:nvPicPr>
          <p:blipFill>
            <a:blip r:embed="rId16" cstate="print"/>
            <a:srcRect/>
            <a:stretch>
              <a:fillRect/>
            </a:stretch>
          </p:blipFill>
          <p:spPr bwMode="auto">
            <a:xfrm>
              <a:off x="4500563" y="2781300"/>
              <a:ext cx="2519362" cy="2519363"/>
            </a:xfrm>
            <a:prstGeom prst="rect">
              <a:avLst/>
            </a:prstGeom>
            <a:noFill/>
            <a:ln w="9525">
              <a:noFill/>
              <a:miter lim="800000"/>
              <a:headEnd/>
              <a:tailEnd/>
            </a:ln>
          </p:spPr>
        </p:pic>
      </p:grpSp>
      <p:grpSp>
        <p:nvGrpSpPr>
          <p:cNvPr id="14" name="Group 46"/>
          <p:cNvGrpSpPr>
            <a:grpSpLocks/>
          </p:cNvGrpSpPr>
          <p:nvPr/>
        </p:nvGrpSpPr>
        <p:grpSpPr bwMode="auto">
          <a:xfrm>
            <a:off x="3216275" y="2781301"/>
            <a:ext cx="5327650" cy="2519363"/>
            <a:chOff x="1692275" y="2781300"/>
            <a:chExt cx="5327650" cy="2519363"/>
          </a:xfrm>
        </p:grpSpPr>
        <p:pic>
          <p:nvPicPr>
            <p:cNvPr id="56346"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47" name="Picture 5" descr="g1a_22000"/>
            <p:cNvPicPr>
              <a:picLocks noChangeAspect="1" noChangeArrowheads="1"/>
            </p:cNvPicPr>
            <p:nvPr/>
          </p:nvPicPr>
          <p:blipFill>
            <a:blip r:embed="rId17" cstate="print"/>
            <a:srcRect/>
            <a:stretch>
              <a:fillRect/>
            </a:stretch>
          </p:blipFill>
          <p:spPr bwMode="auto">
            <a:xfrm>
              <a:off x="4500563" y="2781300"/>
              <a:ext cx="2519362" cy="2519363"/>
            </a:xfrm>
            <a:prstGeom prst="rect">
              <a:avLst/>
            </a:prstGeom>
            <a:noFill/>
            <a:ln w="9525">
              <a:noFill/>
              <a:miter lim="800000"/>
              <a:headEnd/>
              <a:tailEnd/>
            </a:ln>
          </p:spPr>
        </p:pic>
      </p:grpSp>
      <p:grpSp>
        <p:nvGrpSpPr>
          <p:cNvPr id="15" name="Group 49"/>
          <p:cNvGrpSpPr>
            <a:grpSpLocks/>
          </p:cNvGrpSpPr>
          <p:nvPr/>
        </p:nvGrpSpPr>
        <p:grpSpPr bwMode="auto">
          <a:xfrm>
            <a:off x="3216275" y="2781301"/>
            <a:ext cx="5327650" cy="2519363"/>
            <a:chOff x="1692275" y="2781300"/>
            <a:chExt cx="5327650" cy="2519363"/>
          </a:xfrm>
        </p:grpSpPr>
        <p:pic>
          <p:nvPicPr>
            <p:cNvPr id="56344"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45" name="Picture 5" descr="g1a_21000"/>
            <p:cNvPicPr>
              <a:picLocks noChangeAspect="1" noChangeArrowheads="1"/>
            </p:cNvPicPr>
            <p:nvPr/>
          </p:nvPicPr>
          <p:blipFill>
            <a:blip r:embed="rId18" cstate="print"/>
            <a:srcRect/>
            <a:stretch>
              <a:fillRect/>
            </a:stretch>
          </p:blipFill>
          <p:spPr bwMode="auto">
            <a:xfrm>
              <a:off x="4500563" y="2781300"/>
              <a:ext cx="2519362" cy="2519363"/>
            </a:xfrm>
            <a:prstGeom prst="rect">
              <a:avLst/>
            </a:prstGeom>
            <a:noFill/>
            <a:ln w="9525">
              <a:noFill/>
              <a:miter lim="800000"/>
              <a:headEnd/>
              <a:tailEnd/>
            </a:ln>
          </p:spPr>
        </p:pic>
      </p:grpSp>
      <p:grpSp>
        <p:nvGrpSpPr>
          <p:cNvPr id="16" name="Group 52"/>
          <p:cNvGrpSpPr>
            <a:grpSpLocks/>
          </p:cNvGrpSpPr>
          <p:nvPr/>
        </p:nvGrpSpPr>
        <p:grpSpPr bwMode="auto">
          <a:xfrm>
            <a:off x="3216275" y="2781301"/>
            <a:ext cx="5327650" cy="2519363"/>
            <a:chOff x="1692275" y="2781300"/>
            <a:chExt cx="5327650" cy="2519363"/>
          </a:xfrm>
        </p:grpSpPr>
        <p:pic>
          <p:nvPicPr>
            <p:cNvPr id="56342" name="Picture 4" descr="g1a"/>
            <p:cNvPicPr>
              <a:picLocks noChangeAspect="1" noChangeArrowheads="1"/>
            </p:cNvPicPr>
            <p:nvPr/>
          </p:nvPicPr>
          <p:blipFill>
            <a:blip r:embed="rId3" cstate="print"/>
            <a:srcRect/>
            <a:stretch>
              <a:fillRect/>
            </a:stretch>
          </p:blipFill>
          <p:spPr bwMode="auto">
            <a:xfrm>
              <a:off x="1692275" y="2781300"/>
              <a:ext cx="2519363" cy="2519363"/>
            </a:xfrm>
            <a:prstGeom prst="rect">
              <a:avLst/>
            </a:prstGeom>
            <a:noFill/>
            <a:ln w="9525">
              <a:noFill/>
              <a:miter lim="800000"/>
              <a:headEnd/>
              <a:tailEnd/>
            </a:ln>
          </p:spPr>
        </p:pic>
        <p:pic>
          <p:nvPicPr>
            <p:cNvPr id="56343" name="Picture 5" descr="g1a_20000"/>
            <p:cNvPicPr>
              <a:picLocks noChangeAspect="1" noChangeArrowheads="1"/>
            </p:cNvPicPr>
            <p:nvPr/>
          </p:nvPicPr>
          <p:blipFill>
            <a:blip r:embed="rId19" cstate="print"/>
            <a:srcRect/>
            <a:stretch>
              <a:fillRect/>
            </a:stretch>
          </p:blipFill>
          <p:spPr bwMode="auto">
            <a:xfrm>
              <a:off x="4500563" y="2781300"/>
              <a:ext cx="2519362" cy="2519363"/>
            </a:xfrm>
            <a:prstGeom prst="rect">
              <a:avLst/>
            </a:prstGeom>
            <a:noFill/>
            <a:ln w="9525">
              <a:noFill/>
              <a:miter lim="800000"/>
              <a:headEnd/>
              <a:tailEnd/>
            </a:ln>
          </p:spPr>
        </p:pic>
      </p:grpSp>
      <p:sp>
        <p:nvSpPr>
          <p:cNvPr id="17" name="Rectangle 16"/>
          <p:cNvSpPr/>
          <p:nvPr/>
        </p:nvSpPr>
        <p:spPr>
          <a:xfrm>
            <a:off x="2362200" y="5433021"/>
            <a:ext cx="7772400" cy="923330"/>
          </a:xfrm>
          <a:prstGeom prst="rect">
            <a:avLst/>
          </a:prstGeom>
        </p:spPr>
        <p:txBody>
          <a:bodyPr wrap="square">
            <a:spAutoFit/>
          </a:bodyPr>
          <a:lstStyle/>
          <a:p>
            <a:r>
              <a:rPr lang="en-US" dirty="0"/>
              <a:t>"Robust Wide Baseline Stereo from Maximally Stable Extremal Regions", </a:t>
            </a:r>
            <a:r>
              <a:rPr lang="en-US" dirty="0" err="1"/>
              <a:t>Matas</a:t>
            </a:r>
            <a:r>
              <a:rPr lang="en-US" dirty="0"/>
              <a:t>, Chum, Urban, and </a:t>
            </a:r>
            <a:r>
              <a:rPr lang="en-US" dirty="0" err="1"/>
              <a:t>Pajdla</a:t>
            </a:r>
            <a:r>
              <a:rPr lang="en-US" dirty="0"/>
              <a:t>, BMVC 2002</a:t>
            </a:r>
            <a:br>
              <a:rPr lang="en-US" dirty="0"/>
            </a:br>
            <a:r>
              <a:rPr lang="en-US" dirty="0"/>
              <a:t>6k+ citations</a:t>
            </a:r>
          </a:p>
        </p:txBody>
      </p:sp>
    </p:spTree>
    <p:extLst>
      <p:ext uri="{BB962C8B-B14F-4D97-AF65-F5344CB8AC3E}">
        <p14:creationId xmlns:p14="http://schemas.microsoft.com/office/powerpoint/2010/main" val="34316004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30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nodeType="afterGroup">
                            <p:stCondLst>
                              <p:cond delay="300"/>
                            </p:stCondLst>
                            <p:childTnLst>
                              <p:par>
                                <p:cTn id="11" presetID="1" presetClass="entr" presetSubtype="0" fill="hold" nodeType="afterEffect">
                                  <p:stCondLst>
                                    <p:cond delay="300"/>
                                  </p:stCondLst>
                                  <p:childTnLst>
                                    <p:set>
                                      <p:cBhvr>
                                        <p:cTn id="12" dur="1" fill="hold">
                                          <p:stCondLst>
                                            <p:cond delay="0"/>
                                          </p:stCondLst>
                                        </p:cTn>
                                        <p:tgtEl>
                                          <p:spTgt spid="4"/>
                                        </p:tgtEl>
                                        <p:attrNameLst>
                                          <p:attrName>style.visibility</p:attrName>
                                        </p:attrNameLst>
                                      </p:cBhvr>
                                      <p:to>
                                        <p:strVal val="visible"/>
                                      </p:to>
                                    </p:set>
                                  </p:childTnLst>
                                </p:cTn>
                              </p:par>
                            </p:childTnLst>
                          </p:cTn>
                        </p:par>
                        <p:par>
                          <p:cTn id="13" fill="hold" nodeType="afterGroup">
                            <p:stCondLst>
                              <p:cond delay="600"/>
                            </p:stCondLst>
                            <p:childTnLst>
                              <p:par>
                                <p:cTn id="14" presetID="1" presetClass="entr" presetSubtype="0" fill="hold" nodeType="afterEffect">
                                  <p:stCondLst>
                                    <p:cond delay="300"/>
                                  </p:stCondLst>
                                  <p:childTnLst>
                                    <p:set>
                                      <p:cBhvr>
                                        <p:cTn id="15" dur="1" fill="hold">
                                          <p:stCondLst>
                                            <p:cond delay="0"/>
                                          </p:stCondLst>
                                        </p:cTn>
                                        <p:tgtEl>
                                          <p:spTgt spid="5"/>
                                        </p:tgtEl>
                                        <p:attrNameLst>
                                          <p:attrName>style.visibility</p:attrName>
                                        </p:attrNameLst>
                                      </p:cBhvr>
                                      <p:to>
                                        <p:strVal val="visible"/>
                                      </p:to>
                                    </p:set>
                                  </p:childTnLst>
                                </p:cTn>
                              </p:par>
                            </p:childTnLst>
                          </p:cTn>
                        </p:par>
                        <p:par>
                          <p:cTn id="16" fill="hold" nodeType="afterGroup">
                            <p:stCondLst>
                              <p:cond delay="900"/>
                            </p:stCondLst>
                            <p:childTnLst>
                              <p:par>
                                <p:cTn id="17" presetID="1" presetClass="entr" presetSubtype="0" fill="hold" nodeType="afterEffect">
                                  <p:stCondLst>
                                    <p:cond delay="300"/>
                                  </p:stCondLst>
                                  <p:childTnLst>
                                    <p:set>
                                      <p:cBhvr>
                                        <p:cTn id="18" dur="1" fill="hold">
                                          <p:stCondLst>
                                            <p:cond delay="0"/>
                                          </p:stCondLst>
                                        </p:cTn>
                                        <p:tgtEl>
                                          <p:spTgt spid="6"/>
                                        </p:tgtEl>
                                        <p:attrNameLst>
                                          <p:attrName>style.visibility</p:attrName>
                                        </p:attrNameLst>
                                      </p:cBhvr>
                                      <p:to>
                                        <p:strVal val="visible"/>
                                      </p:to>
                                    </p:set>
                                  </p:childTnLst>
                                </p:cTn>
                              </p:par>
                            </p:childTnLst>
                          </p:cTn>
                        </p:par>
                        <p:par>
                          <p:cTn id="19" fill="hold" nodeType="afterGroup">
                            <p:stCondLst>
                              <p:cond delay="1200"/>
                            </p:stCondLst>
                            <p:childTnLst>
                              <p:par>
                                <p:cTn id="20" presetID="1" presetClass="entr" presetSubtype="0" fill="hold" nodeType="afterEffect">
                                  <p:stCondLst>
                                    <p:cond delay="300"/>
                                  </p:stCondLst>
                                  <p:childTnLst>
                                    <p:set>
                                      <p:cBhvr>
                                        <p:cTn id="21" dur="1" fill="hold">
                                          <p:stCondLst>
                                            <p:cond delay="0"/>
                                          </p:stCondLst>
                                        </p:cTn>
                                        <p:tgtEl>
                                          <p:spTgt spid="7"/>
                                        </p:tgtEl>
                                        <p:attrNameLst>
                                          <p:attrName>style.visibility</p:attrName>
                                        </p:attrNameLst>
                                      </p:cBhvr>
                                      <p:to>
                                        <p:strVal val="visible"/>
                                      </p:to>
                                    </p:set>
                                  </p:childTnLst>
                                </p:cTn>
                              </p:par>
                            </p:childTnLst>
                          </p:cTn>
                        </p:par>
                        <p:par>
                          <p:cTn id="22" fill="hold" nodeType="afterGroup">
                            <p:stCondLst>
                              <p:cond delay="1500"/>
                            </p:stCondLst>
                            <p:childTnLst>
                              <p:par>
                                <p:cTn id="23" presetID="1" presetClass="entr" presetSubtype="0" fill="hold" nodeType="afterEffect">
                                  <p:stCondLst>
                                    <p:cond delay="300"/>
                                  </p:stCondLst>
                                  <p:childTnLst>
                                    <p:set>
                                      <p:cBhvr>
                                        <p:cTn id="24" dur="1" fill="hold">
                                          <p:stCondLst>
                                            <p:cond delay="0"/>
                                          </p:stCondLst>
                                        </p:cTn>
                                        <p:tgtEl>
                                          <p:spTgt spid="8"/>
                                        </p:tgtEl>
                                        <p:attrNameLst>
                                          <p:attrName>style.visibility</p:attrName>
                                        </p:attrNameLst>
                                      </p:cBhvr>
                                      <p:to>
                                        <p:strVal val="visible"/>
                                      </p:to>
                                    </p:set>
                                  </p:childTnLst>
                                </p:cTn>
                              </p:par>
                            </p:childTnLst>
                          </p:cTn>
                        </p:par>
                        <p:par>
                          <p:cTn id="25" fill="hold" nodeType="afterGroup">
                            <p:stCondLst>
                              <p:cond delay="1800"/>
                            </p:stCondLst>
                            <p:childTnLst>
                              <p:par>
                                <p:cTn id="26" presetID="1" presetClass="entr" presetSubtype="0" fill="hold" nodeType="afterEffect">
                                  <p:stCondLst>
                                    <p:cond delay="300"/>
                                  </p:stCondLst>
                                  <p:childTnLst>
                                    <p:set>
                                      <p:cBhvr>
                                        <p:cTn id="27" dur="1" fill="hold">
                                          <p:stCondLst>
                                            <p:cond delay="0"/>
                                          </p:stCondLst>
                                        </p:cTn>
                                        <p:tgtEl>
                                          <p:spTgt spid="9"/>
                                        </p:tgtEl>
                                        <p:attrNameLst>
                                          <p:attrName>style.visibility</p:attrName>
                                        </p:attrNameLst>
                                      </p:cBhvr>
                                      <p:to>
                                        <p:strVal val="visible"/>
                                      </p:to>
                                    </p:set>
                                  </p:childTnLst>
                                </p:cTn>
                              </p:par>
                            </p:childTnLst>
                          </p:cTn>
                        </p:par>
                        <p:par>
                          <p:cTn id="28" fill="hold" nodeType="afterGroup">
                            <p:stCondLst>
                              <p:cond delay="2100"/>
                            </p:stCondLst>
                            <p:childTnLst>
                              <p:par>
                                <p:cTn id="29" presetID="1" presetClass="entr" presetSubtype="0" fill="hold" nodeType="afterEffect">
                                  <p:stCondLst>
                                    <p:cond delay="300"/>
                                  </p:stCondLst>
                                  <p:childTnLst>
                                    <p:set>
                                      <p:cBhvr>
                                        <p:cTn id="30" dur="1" fill="hold">
                                          <p:stCondLst>
                                            <p:cond delay="0"/>
                                          </p:stCondLst>
                                        </p:cTn>
                                        <p:tgtEl>
                                          <p:spTgt spid="10"/>
                                        </p:tgtEl>
                                        <p:attrNameLst>
                                          <p:attrName>style.visibility</p:attrName>
                                        </p:attrNameLst>
                                      </p:cBhvr>
                                      <p:to>
                                        <p:strVal val="visible"/>
                                      </p:to>
                                    </p:set>
                                  </p:childTnLst>
                                </p:cTn>
                              </p:par>
                            </p:childTnLst>
                          </p:cTn>
                        </p:par>
                        <p:par>
                          <p:cTn id="31" fill="hold" nodeType="afterGroup">
                            <p:stCondLst>
                              <p:cond delay="2400"/>
                            </p:stCondLst>
                            <p:childTnLst>
                              <p:par>
                                <p:cTn id="32" presetID="1" presetClass="entr" presetSubtype="0" fill="hold" nodeType="afterEffect">
                                  <p:stCondLst>
                                    <p:cond delay="300"/>
                                  </p:stCondLst>
                                  <p:childTnLst>
                                    <p:set>
                                      <p:cBhvr>
                                        <p:cTn id="33" dur="1" fill="hold">
                                          <p:stCondLst>
                                            <p:cond delay="0"/>
                                          </p:stCondLst>
                                        </p:cTn>
                                        <p:tgtEl>
                                          <p:spTgt spid="11"/>
                                        </p:tgtEl>
                                        <p:attrNameLst>
                                          <p:attrName>style.visibility</p:attrName>
                                        </p:attrNameLst>
                                      </p:cBhvr>
                                      <p:to>
                                        <p:strVal val="visible"/>
                                      </p:to>
                                    </p:set>
                                  </p:childTnLst>
                                </p:cTn>
                              </p:par>
                            </p:childTnLst>
                          </p:cTn>
                        </p:par>
                        <p:par>
                          <p:cTn id="34" fill="hold" nodeType="afterGroup">
                            <p:stCondLst>
                              <p:cond delay="2700"/>
                            </p:stCondLst>
                            <p:childTnLst>
                              <p:par>
                                <p:cTn id="35" presetID="1" presetClass="entr" presetSubtype="0" fill="hold" nodeType="afterEffect">
                                  <p:stCondLst>
                                    <p:cond delay="300"/>
                                  </p:stCondLst>
                                  <p:childTnLst>
                                    <p:set>
                                      <p:cBhvr>
                                        <p:cTn id="36" dur="1" fill="hold">
                                          <p:stCondLst>
                                            <p:cond delay="0"/>
                                          </p:stCondLst>
                                        </p:cTn>
                                        <p:tgtEl>
                                          <p:spTgt spid="12"/>
                                        </p:tgtEl>
                                        <p:attrNameLst>
                                          <p:attrName>style.visibility</p:attrName>
                                        </p:attrNameLst>
                                      </p:cBhvr>
                                      <p:to>
                                        <p:strVal val="visible"/>
                                      </p:to>
                                    </p:set>
                                  </p:childTnLst>
                                </p:cTn>
                              </p:par>
                            </p:childTnLst>
                          </p:cTn>
                        </p:par>
                        <p:par>
                          <p:cTn id="37" fill="hold" nodeType="afterGroup">
                            <p:stCondLst>
                              <p:cond delay="3000"/>
                            </p:stCondLst>
                            <p:childTnLst>
                              <p:par>
                                <p:cTn id="38" presetID="1" presetClass="entr" presetSubtype="0" fill="hold" nodeType="afterEffect">
                                  <p:stCondLst>
                                    <p:cond delay="300"/>
                                  </p:stCondLst>
                                  <p:childTnLst>
                                    <p:set>
                                      <p:cBhvr>
                                        <p:cTn id="39" dur="1" fill="hold">
                                          <p:stCondLst>
                                            <p:cond delay="0"/>
                                          </p:stCondLst>
                                        </p:cTn>
                                        <p:tgtEl>
                                          <p:spTgt spid="13"/>
                                        </p:tgtEl>
                                        <p:attrNameLst>
                                          <p:attrName>style.visibility</p:attrName>
                                        </p:attrNameLst>
                                      </p:cBhvr>
                                      <p:to>
                                        <p:strVal val="visible"/>
                                      </p:to>
                                    </p:set>
                                  </p:childTnLst>
                                </p:cTn>
                              </p:par>
                            </p:childTnLst>
                          </p:cTn>
                        </p:par>
                        <p:par>
                          <p:cTn id="40" fill="hold" nodeType="afterGroup">
                            <p:stCondLst>
                              <p:cond delay="3300"/>
                            </p:stCondLst>
                            <p:childTnLst>
                              <p:par>
                                <p:cTn id="41" presetID="1" presetClass="entr" presetSubtype="0" fill="hold" nodeType="afterEffect">
                                  <p:stCondLst>
                                    <p:cond delay="30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nodeType="afterGroup">
                            <p:stCondLst>
                              <p:cond delay="3600"/>
                            </p:stCondLst>
                            <p:childTnLst>
                              <p:par>
                                <p:cTn id="44" presetID="1" presetClass="entr" presetSubtype="0" fill="hold" nodeType="afterEffect">
                                  <p:stCondLst>
                                    <p:cond delay="300"/>
                                  </p:stCondLst>
                                  <p:childTnLst>
                                    <p:set>
                                      <p:cBhvr>
                                        <p:cTn id="45" dur="1" fill="hold">
                                          <p:stCondLst>
                                            <p:cond delay="0"/>
                                          </p:stCondLst>
                                        </p:cTn>
                                        <p:tgtEl>
                                          <p:spTgt spid="15"/>
                                        </p:tgtEl>
                                        <p:attrNameLst>
                                          <p:attrName>style.visibility</p:attrName>
                                        </p:attrNameLst>
                                      </p:cBhvr>
                                      <p:to>
                                        <p:strVal val="visible"/>
                                      </p:to>
                                    </p:set>
                                  </p:childTnLst>
                                </p:cTn>
                              </p:par>
                            </p:childTnLst>
                          </p:cTn>
                        </p:par>
                        <p:par>
                          <p:cTn id="46" fill="hold" nodeType="afterGroup">
                            <p:stCondLst>
                              <p:cond delay="3900"/>
                            </p:stCondLst>
                            <p:childTnLst>
                              <p:par>
                                <p:cTn id="47" presetID="1" presetClass="entr" presetSubtype="0" fill="hold" nodeType="afterEffect">
                                  <p:stCondLst>
                                    <p:cond delay="300"/>
                                  </p:stCondLst>
                                  <p:childTnLst>
                                    <p:set>
                                      <p:cBhvr>
                                        <p:cTn id="4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981200" y="381000"/>
            <a:ext cx="8686800" cy="609600"/>
          </a:xfrm>
        </p:spPr>
        <p:txBody>
          <a:bodyPr>
            <a:normAutofit fontScale="90000"/>
          </a:bodyPr>
          <a:lstStyle/>
          <a:p>
            <a:pPr eaLnBrk="1" hangingPunct="1">
              <a:defRPr/>
            </a:pPr>
            <a:r>
              <a:rPr lang="en-US"/>
              <a:t>Example Results: MSER</a:t>
            </a:r>
            <a:endParaRPr lang="de-CH"/>
          </a:p>
        </p:txBody>
      </p:sp>
      <p:sp>
        <p:nvSpPr>
          <p:cNvPr id="41987" name="Slide Number Placeholder 3"/>
          <p:cNvSpPr>
            <a:spLocks noGrp="1"/>
          </p:cNvSpPr>
          <p:nvPr>
            <p:ph type="sldNum" sz="quarter" idx="12"/>
          </p:nvPr>
        </p:nvSpPr>
        <p:spPr>
          <a:xfrm>
            <a:off x="1981200" y="6356351"/>
            <a:ext cx="2133600" cy="365125"/>
          </a:xfrm>
        </p:spPr>
        <p:txBody>
          <a:bodyPr/>
          <a:lstStyle/>
          <a:p>
            <a:pPr algn="l">
              <a:defRPr/>
            </a:pPr>
            <a:fld id="{9B34A58F-610F-430F-A04D-DB1053A60612}" type="slidenum">
              <a:rPr lang="de-DE" smtClean="0">
                <a:solidFill>
                  <a:prstClr val="black">
                    <a:tint val="75000"/>
                  </a:prstClr>
                </a:solidFill>
              </a:rPr>
              <a:pPr algn="l">
                <a:defRPr/>
              </a:pPr>
              <a:t>38</a:t>
            </a:fld>
            <a:endParaRPr lang="de-DE">
              <a:solidFill>
                <a:prstClr val="black">
                  <a:tint val="75000"/>
                </a:prstClr>
              </a:solidFill>
            </a:endParaRPr>
          </a:p>
        </p:txBody>
      </p:sp>
      <p:sp>
        <p:nvSpPr>
          <p:cNvPr id="41988"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pic>
        <p:nvPicPr>
          <p:cNvPr id="57349" name="Picture 4"/>
          <p:cNvPicPr>
            <a:picLocks noChangeAspect="1" noChangeArrowheads="1"/>
          </p:cNvPicPr>
          <p:nvPr/>
        </p:nvPicPr>
        <p:blipFill>
          <a:blip r:embed="rId2" cstate="print"/>
          <a:srcRect r="56670" b="7520"/>
          <a:stretch>
            <a:fillRect/>
          </a:stretch>
        </p:blipFill>
        <p:spPr bwMode="auto">
          <a:xfrm>
            <a:off x="2528888" y="1238250"/>
            <a:ext cx="3713162" cy="3143250"/>
          </a:xfrm>
          <a:prstGeom prst="rect">
            <a:avLst/>
          </a:prstGeom>
          <a:noFill/>
          <a:ln w="12700" cap="sq">
            <a:noFill/>
            <a:miter lim="800000"/>
            <a:headEnd type="none" w="sm" len="sm"/>
            <a:tailEnd type="none" w="sm" len="sm"/>
          </a:ln>
        </p:spPr>
      </p:pic>
      <p:pic>
        <p:nvPicPr>
          <p:cNvPr id="57350" name="Picture 3" descr="matas_nesquik1"/>
          <p:cNvPicPr>
            <a:picLocks noGrp="1" noChangeAspect="1" noChangeArrowheads="1"/>
          </p:cNvPicPr>
          <p:nvPr>
            <p:ph sz="half" idx="1"/>
          </p:nvPr>
        </p:nvPicPr>
        <p:blipFill>
          <a:blip r:embed="rId3" cstate="print"/>
          <a:srcRect/>
          <a:stretch>
            <a:fillRect/>
          </a:stretch>
        </p:blipFill>
        <p:spPr>
          <a:xfrm>
            <a:off x="4081464" y="4414839"/>
            <a:ext cx="2160587" cy="2160587"/>
          </a:xfrm>
        </p:spPr>
      </p:pic>
      <p:pic>
        <p:nvPicPr>
          <p:cNvPr id="57351" name="Picture 4" descr="matas_nesquik2"/>
          <p:cNvPicPr>
            <a:picLocks noChangeAspect="1" noChangeArrowheads="1"/>
          </p:cNvPicPr>
          <p:nvPr/>
        </p:nvPicPr>
        <p:blipFill>
          <a:blip r:embed="rId4" cstate="print"/>
          <a:srcRect/>
          <a:stretch>
            <a:fillRect/>
          </a:stretch>
        </p:blipFill>
        <p:spPr bwMode="auto">
          <a:xfrm>
            <a:off x="6508751" y="4414838"/>
            <a:ext cx="2232025" cy="2214562"/>
          </a:xfrm>
          <a:prstGeom prst="rect">
            <a:avLst/>
          </a:prstGeom>
          <a:noFill/>
          <a:ln w="9525">
            <a:noFill/>
            <a:miter lim="800000"/>
            <a:headEnd/>
            <a:tailEnd/>
          </a:ln>
        </p:spPr>
      </p:pic>
      <p:pic>
        <p:nvPicPr>
          <p:cNvPr id="57352" name="Picture 4"/>
          <p:cNvPicPr>
            <a:picLocks noChangeAspect="1" noChangeArrowheads="1"/>
          </p:cNvPicPr>
          <p:nvPr/>
        </p:nvPicPr>
        <p:blipFill>
          <a:blip r:embed="rId2" cstate="print"/>
          <a:srcRect l="56670" b="7520"/>
          <a:stretch>
            <a:fillRect/>
          </a:stretch>
        </p:blipFill>
        <p:spPr bwMode="auto">
          <a:xfrm>
            <a:off x="6508751" y="1238250"/>
            <a:ext cx="3713163" cy="3143250"/>
          </a:xfrm>
          <a:prstGeom prst="rect">
            <a:avLst/>
          </a:prstGeom>
          <a:noFill/>
          <a:ln w="12700" cap="sq">
            <a:noFill/>
            <a:miter lim="800000"/>
            <a:headEnd type="none" w="sm" len="sm"/>
            <a:tailEnd type="none" w="sm" len="sm"/>
          </a:ln>
        </p:spPr>
      </p:pic>
    </p:spTree>
    <p:extLst>
      <p:ext uri="{BB962C8B-B14F-4D97-AF65-F5344CB8AC3E}">
        <p14:creationId xmlns:p14="http://schemas.microsoft.com/office/powerpoint/2010/main" val="3982984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a:t>Comparison</a:t>
            </a:r>
          </a:p>
        </p:txBody>
      </p:sp>
      <p:sp>
        <p:nvSpPr>
          <p:cNvPr id="58371" name="Content Placeholder 2"/>
          <p:cNvSpPr>
            <a:spLocks noGrp="1"/>
          </p:cNvSpPr>
          <p:nvPr>
            <p:ph idx="1"/>
          </p:nvPr>
        </p:nvSpPr>
        <p:spPr/>
        <p:txBody>
          <a:bodyPr/>
          <a:lstStyle/>
          <a:p>
            <a:endParaRPr lang="en-US"/>
          </a:p>
        </p:txBody>
      </p:sp>
      <p:pic>
        <p:nvPicPr>
          <p:cNvPr id="58372" name="Picture 4"/>
          <p:cNvPicPr>
            <a:picLocks noChangeAspect="1" noChangeArrowheads="1"/>
          </p:cNvPicPr>
          <p:nvPr/>
        </p:nvPicPr>
        <p:blipFill>
          <a:blip r:embed="rId2" cstate="print"/>
          <a:srcRect l="56670" b="7520"/>
          <a:stretch>
            <a:fillRect/>
          </a:stretch>
        </p:blipFill>
        <p:spPr bwMode="auto">
          <a:xfrm>
            <a:off x="6553201" y="3759200"/>
            <a:ext cx="3713163" cy="3143250"/>
          </a:xfrm>
          <a:prstGeom prst="rect">
            <a:avLst/>
          </a:prstGeom>
          <a:noFill/>
          <a:ln w="12700" cap="sq">
            <a:noFill/>
            <a:miter lim="800000"/>
            <a:headEnd type="none" w="sm" len="sm"/>
            <a:tailEnd type="none" w="sm" len="sm"/>
          </a:ln>
        </p:spPr>
      </p:pic>
      <p:pic>
        <p:nvPicPr>
          <p:cNvPr id="58373" name="Picture 3"/>
          <p:cNvPicPr>
            <a:picLocks noChangeAspect="1" noChangeArrowheads="1"/>
          </p:cNvPicPr>
          <p:nvPr/>
        </p:nvPicPr>
        <p:blipFill>
          <a:blip r:embed="rId3" cstate="print"/>
          <a:srcRect r="53581" b="33736"/>
          <a:stretch>
            <a:fillRect/>
          </a:stretch>
        </p:blipFill>
        <p:spPr bwMode="auto">
          <a:xfrm>
            <a:off x="2362200" y="3733800"/>
            <a:ext cx="2590800" cy="3124200"/>
          </a:xfrm>
          <a:prstGeom prst="rect">
            <a:avLst/>
          </a:prstGeom>
          <a:noFill/>
          <a:ln w="9525">
            <a:noFill/>
            <a:miter lim="800000"/>
            <a:headEnd/>
            <a:tailEnd/>
          </a:ln>
        </p:spPr>
      </p:pic>
      <p:sp>
        <p:nvSpPr>
          <p:cNvPr id="58374" name="TextBox 5"/>
          <p:cNvSpPr txBox="1">
            <a:spLocks noChangeArrowheads="1"/>
          </p:cNvSpPr>
          <p:nvPr/>
        </p:nvSpPr>
        <p:spPr bwMode="auto">
          <a:xfrm>
            <a:off x="4953001" y="4572000"/>
            <a:ext cx="620713" cy="369888"/>
          </a:xfrm>
          <a:prstGeom prst="rect">
            <a:avLst/>
          </a:prstGeom>
          <a:noFill/>
          <a:ln w="9525">
            <a:noFill/>
            <a:miter lim="800000"/>
            <a:headEnd/>
            <a:tailEnd/>
          </a:ln>
        </p:spPr>
        <p:txBody>
          <a:bodyPr wrap="none">
            <a:spAutoFit/>
          </a:bodyPr>
          <a:lstStyle/>
          <a:p>
            <a:r>
              <a:rPr lang="en-US">
                <a:solidFill>
                  <a:prstClr val="black"/>
                </a:solidFill>
              </a:rPr>
              <a:t>LoG</a:t>
            </a:r>
          </a:p>
        </p:txBody>
      </p:sp>
      <p:pic>
        <p:nvPicPr>
          <p:cNvPr id="58375" name="Picture 4"/>
          <p:cNvPicPr>
            <a:picLocks noChangeAspect="1" noChangeArrowheads="1"/>
          </p:cNvPicPr>
          <p:nvPr/>
        </p:nvPicPr>
        <p:blipFill>
          <a:blip r:embed="rId4" cstate="print"/>
          <a:srcRect l="13226" t="6660" r="47676" b="44778"/>
          <a:stretch>
            <a:fillRect/>
          </a:stretch>
        </p:blipFill>
        <p:spPr bwMode="auto">
          <a:xfrm>
            <a:off x="6934200" y="533400"/>
            <a:ext cx="3316288" cy="2971800"/>
          </a:xfrm>
          <a:prstGeom prst="rect">
            <a:avLst/>
          </a:prstGeom>
          <a:noFill/>
          <a:ln w="9525">
            <a:noFill/>
            <a:miter lim="800000"/>
            <a:headEnd/>
            <a:tailEnd/>
          </a:ln>
        </p:spPr>
      </p:pic>
      <p:sp>
        <p:nvSpPr>
          <p:cNvPr id="58376" name="TextBox 7"/>
          <p:cNvSpPr txBox="1">
            <a:spLocks noChangeArrowheads="1"/>
          </p:cNvSpPr>
          <p:nvPr/>
        </p:nvSpPr>
        <p:spPr bwMode="auto">
          <a:xfrm>
            <a:off x="7924800" y="228600"/>
            <a:ext cx="1017588" cy="369888"/>
          </a:xfrm>
          <a:prstGeom prst="rect">
            <a:avLst/>
          </a:prstGeom>
          <a:noFill/>
          <a:ln w="9525">
            <a:noFill/>
            <a:miter lim="800000"/>
            <a:headEnd/>
            <a:tailEnd/>
          </a:ln>
        </p:spPr>
        <p:txBody>
          <a:bodyPr wrap="none">
            <a:spAutoFit/>
          </a:bodyPr>
          <a:lstStyle/>
          <a:p>
            <a:r>
              <a:rPr lang="en-US">
                <a:solidFill>
                  <a:prstClr val="black"/>
                </a:solidFill>
              </a:rPr>
              <a:t>Hessian</a:t>
            </a:r>
          </a:p>
        </p:txBody>
      </p:sp>
      <p:sp>
        <p:nvSpPr>
          <p:cNvPr id="58377" name="TextBox 8"/>
          <p:cNvSpPr txBox="1">
            <a:spLocks noChangeArrowheads="1"/>
          </p:cNvSpPr>
          <p:nvPr/>
        </p:nvSpPr>
        <p:spPr bwMode="auto">
          <a:xfrm>
            <a:off x="7924800" y="3516314"/>
            <a:ext cx="850900" cy="369887"/>
          </a:xfrm>
          <a:prstGeom prst="rect">
            <a:avLst/>
          </a:prstGeom>
          <a:noFill/>
          <a:ln w="9525">
            <a:noFill/>
            <a:miter lim="800000"/>
            <a:headEnd/>
            <a:tailEnd/>
          </a:ln>
        </p:spPr>
        <p:txBody>
          <a:bodyPr wrap="none">
            <a:spAutoFit/>
          </a:bodyPr>
          <a:lstStyle/>
          <a:p>
            <a:r>
              <a:rPr lang="en-US">
                <a:solidFill>
                  <a:prstClr val="black"/>
                </a:solidFill>
              </a:rPr>
              <a:t>MSER</a:t>
            </a:r>
          </a:p>
        </p:txBody>
      </p:sp>
      <p:pic>
        <p:nvPicPr>
          <p:cNvPr id="58378" name="Picture 4"/>
          <p:cNvPicPr>
            <a:picLocks noChangeAspect="1" noChangeArrowheads="1"/>
          </p:cNvPicPr>
          <p:nvPr/>
        </p:nvPicPr>
        <p:blipFill>
          <a:blip r:embed="rId5" cstate="print"/>
          <a:srcRect l="13028" t="6926" r="48698" b="49718"/>
          <a:stretch>
            <a:fillRect/>
          </a:stretch>
        </p:blipFill>
        <p:spPr bwMode="auto">
          <a:xfrm>
            <a:off x="2057401" y="914401"/>
            <a:ext cx="3241675" cy="2760663"/>
          </a:xfrm>
          <a:prstGeom prst="rect">
            <a:avLst/>
          </a:prstGeom>
          <a:noFill/>
          <a:ln w="9525">
            <a:noFill/>
            <a:miter lim="800000"/>
            <a:headEnd/>
            <a:tailEnd/>
          </a:ln>
        </p:spPr>
      </p:pic>
      <p:sp>
        <p:nvSpPr>
          <p:cNvPr id="58379" name="TextBox 10"/>
          <p:cNvSpPr txBox="1">
            <a:spLocks noChangeArrowheads="1"/>
          </p:cNvSpPr>
          <p:nvPr/>
        </p:nvSpPr>
        <p:spPr bwMode="auto">
          <a:xfrm>
            <a:off x="5257800" y="990600"/>
            <a:ext cx="800100" cy="369888"/>
          </a:xfrm>
          <a:prstGeom prst="rect">
            <a:avLst/>
          </a:prstGeom>
          <a:noFill/>
          <a:ln w="9525">
            <a:noFill/>
            <a:miter lim="800000"/>
            <a:headEnd/>
            <a:tailEnd/>
          </a:ln>
        </p:spPr>
        <p:txBody>
          <a:bodyPr wrap="none">
            <a:spAutoFit/>
          </a:bodyPr>
          <a:lstStyle/>
          <a:p>
            <a:r>
              <a:rPr lang="en-US">
                <a:solidFill>
                  <a:prstClr val="black"/>
                </a:solidFill>
              </a:rPr>
              <a:t>Harris</a:t>
            </a:r>
          </a:p>
        </p:txBody>
      </p:sp>
    </p:spTree>
    <p:extLst>
      <p:ext uri="{BB962C8B-B14F-4D97-AF65-F5344CB8AC3E}">
        <p14:creationId xmlns:p14="http://schemas.microsoft.com/office/powerpoint/2010/main" val="295721215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8452321" y="228600"/>
            <a:ext cx="3409271" cy="4711082"/>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1E62AD8C-B14E-736E-33D1-4A51880DBFCB}"/>
              </a:ext>
            </a:extLst>
          </p:cNvPr>
          <p:cNvPicPr>
            <a:picLocks noChangeAspect="1"/>
          </p:cNvPicPr>
          <p:nvPr/>
        </p:nvPicPr>
        <p:blipFill>
          <a:blip r:embed="rId3"/>
          <a:stretch>
            <a:fillRect/>
          </a:stretch>
        </p:blipFill>
        <p:spPr>
          <a:xfrm>
            <a:off x="6838867" y="619278"/>
            <a:ext cx="3712165" cy="4953000"/>
          </a:xfrm>
          <a:prstGeom prst="rect">
            <a:avLst/>
          </a:prstGeom>
          <a:effectLst>
            <a:outerShdw blurRad="63500" sx="102000" sy="102000" algn="ctr" rotWithShape="0">
              <a:prstClr val="black">
                <a:alpha val="40000"/>
              </a:prstClr>
            </a:outerShdw>
          </a:effectLst>
        </p:spPr>
      </p:pic>
      <p:sp>
        <p:nvSpPr>
          <p:cNvPr id="2" name="Title 1"/>
          <p:cNvSpPr>
            <a:spLocks noGrp="1"/>
          </p:cNvSpPr>
          <p:nvPr>
            <p:ph type="title"/>
          </p:nvPr>
        </p:nvSpPr>
        <p:spPr/>
        <p:txBody>
          <a:bodyPr/>
          <a:lstStyle/>
          <a:p>
            <a:r>
              <a:rPr lang="en-US" dirty="0"/>
              <a:t>Project 2</a:t>
            </a:r>
          </a:p>
        </p:txBody>
      </p:sp>
      <p:pic>
        <p:nvPicPr>
          <p:cNvPr id="5" name="Picture 4"/>
          <p:cNvPicPr>
            <a:picLocks noChangeAspect="1"/>
          </p:cNvPicPr>
          <p:nvPr/>
        </p:nvPicPr>
        <p:blipFill>
          <a:blip r:embed="rId4"/>
          <a:stretch>
            <a:fillRect/>
          </a:stretch>
        </p:blipFill>
        <p:spPr>
          <a:xfrm>
            <a:off x="4318902" y="1007776"/>
            <a:ext cx="3428222" cy="4690608"/>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5"/>
          <a:stretch>
            <a:fillRect/>
          </a:stretch>
        </p:blipFill>
        <p:spPr>
          <a:xfrm>
            <a:off x="2576081" y="1524000"/>
            <a:ext cx="3557589" cy="4687991"/>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6B778D85-6593-EA7A-FFBB-BF351E0A9E78}"/>
              </a:ext>
            </a:extLst>
          </p:cNvPr>
          <p:cNvPicPr>
            <a:picLocks noChangeAspect="1"/>
          </p:cNvPicPr>
          <p:nvPr/>
        </p:nvPicPr>
        <p:blipFill>
          <a:blip r:embed="rId6"/>
          <a:stretch>
            <a:fillRect/>
          </a:stretch>
        </p:blipFill>
        <p:spPr>
          <a:xfrm>
            <a:off x="362115" y="1905000"/>
            <a:ext cx="4081183" cy="4823215"/>
          </a:xfrm>
          <a:prstGeom prst="rect">
            <a:avLst/>
          </a:prstGeom>
          <a:effectLst>
            <a:outerShdw blurRad="63500" sx="102000" sy="102000" algn="ctr" rotWithShape="0">
              <a:prstClr val="black">
                <a:alpha val="40000"/>
              </a:prstClr>
            </a:outerShdw>
          </a:effectLst>
        </p:spPr>
      </p:pic>
      <p:sp>
        <p:nvSpPr>
          <p:cNvPr id="13" name="Rectangle 12">
            <a:extLst>
              <a:ext uri="{FF2B5EF4-FFF2-40B4-BE49-F238E27FC236}">
                <a16:creationId xmlns:a16="http://schemas.microsoft.com/office/drawing/2014/main" id="{9949FDFB-A5F1-1554-A3C9-9C6875E5F4FF}"/>
              </a:ext>
            </a:extLst>
          </p:cNvPr>
          <p:cNvSpPr/>
          <p:nvPr/>
        </p:nvSpPr>
        <p:spPr>
          <a:xfrm>
            <a:off x="1752600" y="2286000"/>
            <a:ext cx="1295400" cy="381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418114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n-US"/>
              <a:t>Available at a web site near you…</a:t>
            </a:r>
            <a:endParaRPr lang="de-CH"/>
          </a:p>
        </p:txBody>
      </p:sp>
      <p:sp>
        <p:nvSpPr>
          <p:cNvPr id="40963" name="Content Placeholder 2"/>
          <p:cNvSpPr>
            <a:spLocks noGrp="1"/>
          </p:cNvSpPr>
          <p:nvPr>
            <p:ph idx="1"/>
          </p:nvPr>
        </p:nvSpPr>
        <p:spPr/>
        <p:txBody>
          <a:bodyPr/>
          <a:lstStyle/>
          <a:p>
            <a:pPr eaLnBrk="1" hangingPunct="1">
              <a:buFont typeface="Arial" pitchFamily="34" charset="0"/>
              <a:buChar char="•"/>
              <a:defRPr/>
            </a:pPr>
            <a:r>
              <a:rPr lang="en-US" dirty="0"/>
              <a:t>For most local feature detectors, executables are available online:</a:t>
            </a:r>
          </a:p>
          <a:p>
            <a:pPr lvl="1" eaLnBrk="1" hangingPunct="1">
              <a:buFont typeface="Arial" pitchFamily="34" charset="0"/>
              <a:buChar char="–"/>
              <a:defRPr/>
            </a:pPr>
            <a:r>
              <a:rPr lang="en-US" u="sng" dirty="0">
                <a:solidFill>
                  <a:schemeClr val="tx1">
                    <a:lumMod val="75000"/>
                    <a:lumOff val="25000"/>
                  </a:schemeClr>
                </a:solidFill>
              </a:rPr>
              <a:t>http://www.robots.ox.ac.uk/~vgg/research/affine</a:t>
            </a:r>
          </a:p>
          <a:p>
            <a:pPr lvl="1" eaLnBrk="1" hangingPunct="1">
              <a:buFont typeface="Arial" pitchFamily="34" charset="0"/>
              <a:buChar char="–"/>
              <a:defRPr/>
            </a:pPr>
            <a:r>
              <a:rPr lang="en-US" u="sng" dirty="0">
                <a:solidFill>
                  <a:schemeClr val="tx1">
                    <a:lumMod val="75000"/>
                    <a:lumOff val="25000"/>
                  </a:schemeClr>
                </a:solidFill>
              </a:rPr>
              <a:t>http://www.cs.ubc.ca/~lowe/keypoints/</a:t>
            </a:r>
          </a:p>
          <a:p>
            <a:pPr lvl="1" eaLnBrk="1" hangingPunct="1">
              <a:buFont typeface="Arial" pitchFamily="34" charset="0"/>
              <a:buChar char="–"/>
              <a:defRPr/>
            </a:pPr>
            <a:r>
              <a:rPr lang="en-US" u="sng" dirty="0">
                <a:solidFill>
                  <a:schemeClr val="tx1">
                    <a:lumMod val="75000"/>
                    <a:lumOff val="25000"/>
                  </a:schemeClr>
                </a:solidFill>
              </a:rPr>
              <a:t>http://www.vision.ee.ethz.ch/~surf</a:t>
            </a:r>
          </a:p>
          <a:p>
            <a:pPr eaLnBrk="1" hangingPunct="1">
              <a:buFont typeface="Arial" pitchFamily="34" charset="0"/>
              <a:buChar char="•"/>
              <a:defRPr/>
            </a:pPr>
            <a:endParaRPr lang="de-CH" dirty="0"/>
          </a:p>
        </p:txBody>
      </p:sp>
      <p:sp>
        <p:nvSpPr>
          <p:cNvPr id="43013" name="Footer Placeholder 4"/>
          <p:cNvSpPr>
            <a:spLocks noGrp="1"/>
          </p:cNvSpPr>
          <p:nvPr>
            <p:ph type="ftr" sz="quarter" idx="11"/>
          </p:nvPr>
        </p:nvSpPr>
        <p:spPr/>
        <p:txBody>
          <a:bodyPr/>
          <a:lstStyle/>
          <a:p>
            <a:pPr>
              <a:defRPr/>
            </a:pPr>
            <a:r>
              <a:rPr lang="de-DE">
                <a:solidFill>
                  <a:prstClr val="black">
                    <a:tint val="75000"/>
                  </a:prstClr>
                </a:solidFill>
              </a:rPr>
              <a:t>K. Grauman, B. Leibe</a:t>
            </a:r>
          </a:p>
        </p:txBody>
      </p:sp>
    </p:spTree>
    <p:extLst>
      <p:ext uri="{BB962C8B-B14F-4D97-AF65-F5344CB8AC3E}">
        <p14:creationId xmlns:p14="http://schemas.microsoft.com/office/powerpoint/2010/main" val="32906797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val 29"/>
          <p:cNvSpPr/>
          <p:nvPr/>
        </p:nvSpPr>
        <p:spPr>
          <a:xfrm>
            <a:off x="4943008" y="1284714"/>
            <a:ext cx="1106983" cy="110698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6401209" y="2679631"/>
            <a:ext cx="1106983" cy="110698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Recap Quiz: Are these Harris Corners?</a:t>
            </a:r>
          </a:p>
        </p:txBody>
      </p:sp>
      <p:sp>
        <p:nvSpPr>
          <p:cNvPr id="4" name="Rectangle 3"/>
          <p:cNvSpPr/>
          <p:nvPr/>
        </p:nvSpPr>
        <p:spPr>
          <a:xfrm rot="8179075">
            <a:off x="2042450" y="1090664"/>
            <a:ext cx="1573460" cy="2957968"/>
          </a:xfrm>
          <a:prstGeom prst="rect">
            <a:avLst/>
          </a:prstGeom>
          <a:gradFill>
            <a:gsLst>
              <a:gs pos="0">
                <a:schemeClr val="accent1">
                  <a:lumMod val="5000"/>
                  <a:lumOff val="95000"/>
                </a:schemeClr>
              </a:gs>
              <a:gs pos="100000">
                <a:schemeClr val="tx2">
                  <a:lumMod val="75000"/>
                </a:schemeClr>
              </a:gs>
              <a:gs pos="100000">
                <a:schemeClr val="tx2">
                  <a:lumMod val="75000"/>
                </a:schemeClr>
              </a:gs>
              <a:gs pos="100000">
                <a:schemeClr val="tx2">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Rectangle 4"/>
          <p:cNvSpPr/>
          <p:nvPr/>
        </p:nvSpPr>
        <p:spPr>
          <a:xfrm>
            <a:off x="1351116" y="2118359"/>
            <a:ext cx="1905000" cy="19807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5273100" y="1579257"/>
            <a:ext cx="1905000" cy="19807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8839200" y="1579257"/>
            <a:ext cx="1905000" cy="19807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p:cNvSpPr txBox="1"/>
          <p:nvPr/>
        </p:nvSpPr>
        <p:spPr>
          <a:xfrm>
            <a:off x="3104785" y="4176804"/>
            <a:ext cx="1143000" cy="646331"/>
          </a:xfrm>
          <a:prstGeom prst="rect">
            <a:avLst/>
          </a:prstGeom>
          <a:noFill/>
        </p:spPr>
        <p:txBody>
          <a:bodyPr wrap="square" rtlCol="0">
            <a:spAutoFit/>
          </a:bodyPr>
          <a:lstStyle/>
          <a:p>
            <a:r>
              <a:rPr lang="en-US" dirty="0">
                <a:solidFill>
                  <a:prstClr val="black"/>
                </a:solidFill>
              </a:rPr>
              <a:t>Current Window</a:t>
            </a:r>
          </a:p>
        </p:txBody>
      </p:sp>
      <p:sp>
        <p:nvSpPr>
          <p:cNvPr id="15" name="TextBox 14"/>
          <p:cNvSpPr txBox="1"/>
          <p:nvPr/>
        </p:nvSpPr>
        <p:spPr>
          <a:xfrm>
            <a:off x="111819" y="2806479"/>
            <a:ext cx="1874357" cy="2585323"/>
          </a:xfrm>
          <a:prstGeom prst="rect">
            <a:avLst/>
          </a:prstGeom>
          <a:noFill/>
        </p:spPr>
        <p:txBody>
          <a:bodyPr wrap="square" rtlCol="0">
            <a:spAutoFit/>
          </a:bodyPr>
          <a:lstStyle/>
          <a:p>
            <a:r>
              <a:rPr lang="en-US" dirty="0">
                <a:latin typeface="Consolas" panose="020B0609020204030204" pitchFamily="49" charset="0"/>
              </a:rPr>
              <a:t>[  0  0</a:t>
            </a:r>
          </a:p>
          <a:p>
            <a:r>
              <a:rPr lang="en-US" dirty="0">
                <a:latin typeface="Consolas" panose="020B0609020204030204" pitchFamily="49" charset="0"/>
              </a:rPr>
              <a:t>  -1  1</a:t>
            </a:r>
          </a:p>
          <a:p>
            <a:r>
              <a:rPr lang="en-US" dirty="0">
                <a:latin typeface="Consolas" panose="020B0609020204030204" pitchFamily="49" charset="0"/>
              </a:rPr>
              <a:t> -.6 .6</a:t>
            </a:r>
          </a:p>
          <a:p>
            <a:r>
              <a:rPr lang="en-US" dirty="0">
                <a:latin typeface="Consolas" panose="020B0609020204030204" pitchFamily="49" charset="0"/>
              </a:rPr>
              <a:t>   0  0</a:t>
            </a:r>
          </a:p>
          <a:p>
            <a:r>
              <a:rPr lang="en-US" dirty="0">
                <a:latin typeface="Consolas" panose="020B0609020204030204" pitchFamily="49" charset="0"/>
              </a:rPr>
              <a:t>   0  0</a:t>
            </a:r>
          </a:p>
          <a:p>
            <a:r>
              <a:rPr lang="en-US" dirty="0">
                <a:latin typeface="Consolas" panose="020B0609020204030204" pitchFamily="49" charset="0"/>
              </a:rPr>
              <a:t> -.3 .3</a:t>
            </a:r>
          </a:p>
          <a:p>
            <a:r>
              <a:rPr lang="en-US" dirty="0">
                <a:latin typeface="Consolas" panose="020B0609020204030204" pitchFamily="49" charset="0"/>
              </a:rPr>
              <a:t>   0  0</a:t>
            </a:r>
          </a:p>
          <a:p>
            <a:r>
              <a:rPr lang="en-US" dirty="0">
                <a:latin typeface="Consolas" panose="020B0609020204030204" pitchFamily="49" charset="0"/>
              </a:rPr>
              <a:t> -.1 .1</a:t>
            </a:r>
          </a:p>
          <a:p>
            <a:r>
              <a:rPr lang="en-US" dirty="0">
                <a:latin typeface="Consolas" panose="020B0609020204030204" pitchFamily="49" charset="0"/>
              </a:rPr>
              <a:t>    …  ]</a:t>
            </a:r>
          </a:p>
        </p:txBody>
      </p:sp>
      <p:sp>
        <p:nvSpPr>
          <p:cNvPr id="3" name="TextBox 2"/>
          <p:cNvSpPr txBox="1"/>
          <p:nvPr/>
        </p:nvSpPr>
        <p:spPr>
          <a:xfrm>
            <a:off x="138326" y="5709187"/>
            <a:ext cx="3695700" cy="646331"/>
          </a:xfrm>
          <a:prstGeom prst="rect">
            <a:avLst/>
          </a:prstGeom>
          <a:noFill/>
        </p:spPr>
        <p:txBody>
          <a:bodyPr wrap="square" rtlCol="0">
            <a:spAutoFit/>
          </a:bodyPr>
          <a:lstStyle/>
          <a:p>
            <a:r>
              <a:rPr lang="en-US" dirty="0"/>
              <a:t>Matrix contains pairs of (</a:t>
            </a:r>
            <a:r>
              <a:rPr lang="en-US" dirty="0" err="1"/>
              <a:t>x,y</a:t>
            </a:r>
            <a:r>
              <a:rPr lang="en-US" dirty="0"/>
              <a:t>) gradients at pixels in the patch</a:t>
            </a:r>
          </a:p>
        </p:txBody>
      </p:sp>
      <p:cxnSp>
        <p:nvCxnSpPr>
          <p:cNvPr id="19" name="Straight Arrow Connector 18"/>
          <p:cNvCxnSpPr/>
          <p:nvPr/>
        </p:nvCxnSpPr>
        <p:spPr>
          <a:xfrm flipV="1">
            <a:off x="1142846" y="2286000"/>
            <a:ext cx="381154" cy="9906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1154497" y="2806479"/>
            <a:ext cx="813896" cy="75376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1134514" y="3444241"/>
            <a:ext cx="1383688" cy="92247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1154497" y="3914362"/>
            <a:ext cx="1854374" cy="99434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8834838" y="1589295"/>
            <a:ext cx="283029" cy="19654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9374423" y="1589295"/>
            <a:ext cx="283029" cy="19654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9914008" y="1589295"/>
            <a:ext cx="283029" cy="19654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10453593" y="1589295"/>
            <a:ext cx="283029" cy="19654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8831372" y="2982238"/>
            <a:ext cx="1898991" cy="2878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8828830" y="2393616"/>
            <a:ext cx="1898991" cy="2878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8828829" y="1848904"/>
            <a:ext cx="1898991" cy="2878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Arrow Connector 39"/>
          <p:cNvCxnSpPr/>
          <p:nvPr/>
        </p:nvCxnSpPr>
        <p:spPr>
          <a:xfrm flipV="1">
            <a:off x="9182911" y="3444241"/>
            <a:ext cx="608789" cy="103489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8064502" y="4585544"/>
            <a:ext cx="3695700" cy="646331"/>
          </a:xfrm>
          <a:prstGeom prst="rect">
            <a:avLst/>
          </a:prstGeom>
          <a:noFill/>
        </p:spPr>
        <p:txBody>
          <a:bodyPr wrap="square" rtlCol="0">
            <a:spAutoFit/>
          </a:bodyPr>
          <a:lstStyle/>
          <a:p>
            <a:r>
              <a:rPr lang="en-US" dirty="0"/>
              <a:t>Light and dark regions are a single pixel in width</a:t>
            </a:r>
          </a:p>
        </p:txBody>
      </p:sp>
      <p:sp>
        <p:nvSpPr>
          <p:cNvPr id="44" name="TextBox 43"/>
          <p:cNvSpPr txBox="1"/>
          <p:nvPr/>
        </p:nvSpPr>
        <p:spPr>
          <a:xfrm>
            <a:off x="860873" y="910710"/>
            <a:ext cx="609600" cy="523220"/>
          </a:xfrm>
          <a:prstGeom prst="rect">
            <a:avLst/>
          </a:prstGeom>
          <a:noFill/>
        </p:spPr>
        <p:txBody>
          <a:bodyPr wrap="square" rtlCol="0">
            <a:spAutoFit/>
          </a:bodyPr>
          <a:lstStyle/>
          <a:p>
            <a:r>
              <a:rPr lang="en-US" sz="2800" dirty="0"/>
              <a:t>1.</a:t>
            </a:r>
          </a:p>
        </p:txBody>
      </p:sp>
      <p:sp>
        <p:nvSpPr>
          <p:cNvPr id="45" name="TextBox 44"/>
          <p:cNvSpPr txBox="1"/>
          <p:nvPr/>
        </p:nvSpPr>
        <p:spPr>
          <a:xfrm>
            <a:off x="6008149" y="790992"/>
            <a:ext cx="609600" cy="523220"/>
          </a:xfrm>
          <a:prstGeom prst="rect">
            <a:avLst/>
          </a:prstGeom>
          <a:noFill/>
        </p:spPr>
        <p:txBody>
          <a:bodyPr wrap="square" rtlCol="0">
            <a:spAutoFit/>
          </a:bodyPr>
          <a:lstStyle/>
          <a:p>
            <a:r>
              <a:rPr lang="en-US" sz="2800" dirty="0"/>
              <a:t>2.</a:t>
            </a:r>
          </a:p>
        </p:txBody>
      </p:sp>
      <p:sp>
        <p:nvSpPr>
          <p:cNvPr id="46" name="TextBox 45"/>
          <p:cNvSpPr txBox="1"/>
          <p:nvPr/>
        </p:nvSpPr>
        <p:spPr>
          <a:xfrm>
            <a:off x="9514285" y="878500"/>
            <a:ext cx="609600" cy="523220"/>
          </a:xfrm>
          <a:prstGeom prst="rect">
            <a:avLst/>
          </a:prstGeom>
          <a:noFill/>
        </p:spPr>
        <p:txBody>
          <a:bodyPr wrap="square" rtlCol="0">
            <a:spAutoFit/>
          </a:bodyPr>
          <a:lstStyle/>
          <a:p>
            <a:r>
              <a:rPr lang="en-US" sz="2800" dirty="0"/>
              <a:t>3.</a:t>
            </a:r>
          </a:p>
        </p:txBody>
      </p:sp>
    </p:spTree>
    <p:extLst>
      <p:ext uri="{BB962C8B-B14F-4D97-AF65-F5344CB8AC3E}">
        <p14:creationId xmlns:p14="http://schemas.microsoft.com/office/powerpoint/2010/main" val="28419274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itle 1"/>
          <p:cNvSpPr>
            <a:spLocks noGrp="1"/>
          </p:cNvSpPr>
          <p:nvPr>
            <p:ph type="title"/>
          </p:nvPr>
        </p:nvSpPr>
        <p:spPr>
          <a:xfrm>
            <a:off x="1524000" y="0"/>
            <a:ext cx="9144000" cy="1143000"/>
          </a:xfrm>
        </p:spPr>
        <p:txBody>
          <a:bodyPr/>
          <a:lstStyle/>
          <a:p>
            <a:pPr eaLnBrk="1" hangingPunct="1"/>
            <a:r>
              <a:rPr lang="en-US" altLang="en-US"/>
              <a:t>Local features: main components</a:t>
            </a:r>
          </a:p>
        </p:txBody>
      </p:sp>
      <p:sp>
        <p:nvSpPr>
          <p:cNvPr id="3" name="Content Placeholder 2"/>
          <p:cNvSpPr>
            <a:spLocks noGrp="1"/>
          </p:cNvSpPr>
          <p:nvPr>
            <p:ph idx="1"/>
          </p:nvPr>
        </p:nvSpPr>
        <p:spPr>
          <a:xfrm>
            <a:off x="1981200" y="1143001"/>
            <a:ext cx="4724400" cy="4525963"/>
          </a:xfrm>
        </p:spPr>
        <p:txBody>
          <a:bodyPr>
            <a:normAutofit lnSpcReduction="10000"/>
          </a:bodyPr>
          <a:lstStyle/>
          <a:p>
            <a:pPr marL="514350" indent="-514350" eaLnBrk="1" hangingPunct="1">
              <a:buFontTx/>
              <a:buAutoNum type="arabicParenR"/>
            </a:pPr>
            <a:r>
              <a:rPr lang="en-US" altLang="en-US" sz="2800"/>
              <a:t>Detection: </a:t>
            </a:r>
            <a:r>
              <a:rPr lang="en-US" altLang="en-US" sz="2400"/>
              <a:t>Identify the interest points</a:t>
            </a:r>
          </a:p>
          <a:p>
            <a:pPr marL="514350" indent="-514350" eaLnBrk="1" hangingPunct="1">
              <a:buFontTx/>
              <a:buAutoNum type="arabicParenR"/>
            </a:pPr>
            <a:endParaRPr lang="en-US" altLang="en-US" sz="1000"/>
          </a:p>
          <a:p>
            <a:pPr marL="514350" indent="-514350" eaLnBrk="1" hangingPunct="1">
              <a:buFontTx/>
              <a:buAutoNum type="arabicParenR"/>
            </a:pPr>
            <a:endParaRPr lang="en-US" altLang="en-US" sz="1000"/>
          </a:p>
          <a:p>
            <a:pPr marL="514350" indent="-514350" eaLnBrk="1" hangingPunct="1">
              <a:buFontTx/>
              <a:buAutoNum type="arabicParenR"/>
            </a:pPr>
            <a:endParaRPr lang="en-US" altLang="en-US" sz="1000"/>
          </a:p>
          <a:p>
            <a:pPr marL="514350" indent="-514350" eaLnBrk="1" hangingPunct="1">
              <a:buFontTx/>
              <a:buAutoNum type="arabicParenR"/>
            </a:pPr>
            <a:endParaRPr lang="en-US" altLang="en-US" sz="1000"/>
          </a:p>
          <a:p>
            <a:pPr marL="514350" indent="-514350" eaLnBrk="1" hangingPunct="1">
              <a:buFontTx/>
              <a:buAutoNum type="arabicParenR"/>
            </a:pPr>
            <a:r>
              <a:rPr lang="en-US" altLang="en-US" sz="2800"/>
              <a:t>Description</a:t>
            </a:r>
            <a:r>
              <a:rPr lang="en-US" altLang="en-US" sz="2400"/>
              <a:t>: Extract vector feature descriptor surrounding each interest point.</a:t>
            </a:r>
          </a:p>
          <a:p>
            <a:pPr marL="514350" indent="-514350" eaLnBrk="1" hangingPunct="1">
              <a:buFontTx/>
              <a:buAutoNum type="arabicParenR"/>
            </a:pPr>
            <a:endParaRPr lang="en-US" altLang="en-US" sz="1000"/>
          </a:p>
          <a:p>
            <a:pPr marL="514350" indent="-514350" eaLnBrk="1" hangingPunct="1">
              <a:buFontTx/>
              <a:buAutoNum type="arabicParenR"/>
            </a:pPr>
            <a:endParaRPr lang="en-US" altLang="en-US" sz="1000"/>
          </a:p>
          <a:p>
            <a:pPr marL="514350" indent="-514350" eaLnBrk="1" hangingPunct="1">
              <a:buFontTx/>
              <a:buAutoNum type="arabicParenR"/>
            </a:pPr>
            <a:endParaRPr lang="en-US" altLang="en-US" sz="1000"/>
          </a:p>
          <a:p>
            <a:pPr marL="514350" indent="-514350" eaLnBrk="1" hangingPunct="1">
              <a:buFontTx/>
              <a:buAutoNum type="arabicParenR"/>
            </a:pPr>
            <a:endParaRPr lang="en-US" altLang="en-US" sz="1000"/>
          </a:p>
          <a:p>
            <a:pPr marL="514350" indent="-514350" eaLnBrk="1" hangingPunct="1">
              <a:buFontTx/>
              <a:buAutoNum type="arabicParenR"/>
            </a:pPr>
            <a:r>
              <a:rPr lang="en-US" altLang="en-US" sz="2800"/>
              <a:t>Matching: </a:t>
            </a:r>
            <a:r>
              <a:rPr lang="en-US" altLang="en-US" sz="2400"/>
              <a:t>Determine correspondence between descriptors in two views</a:t>
            </a:r>
          </a:p>
        </p:txBody>
      </p:sp>
      <p:pic>
        <p:nvPicPr>
          <p:cNvPr id="154628" name="Picture 4" descr="SIF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1066800"/>
            <a:ext cx="2438400"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SIF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2971800"/>
            <a:ext cx="2438400"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0"/>
          <p:cNvGrpSpPr>
            <a:grpSpLocks noChangeAspect="1"/>
          </p:cNvGrpSpPr>
          <p:nvPr/>
        </p:nvGrpSpPr>
        <p:grpSpPr bwMode="auto">
          <a:xfrm>
            <a:off x="6400800" y="2982914"/>
            <a:ext cx="2306638" cy="1131887"/>
            <a:chOff x="4191000" y="4216493"/>
            <a:chExt cx="2667000" cy="1308192"/>
          </a:xfrm>
        </p:grpSpPr>
        <p:sp>
          <p:nvSpPr>
            <p:cNvPr id="8" name="Rectangle 7"/>
            <p:cNvSpPr/>
            <p:nvPr/>
          </p:nvSpPr>
          <p:spPr bwMode="auto">
            <a:xfrm rot="20018806">
              <a:off x="6065059" y="5082505"/>
              <a:ext cx="411155" cy="442180"/>
            </a:xfrm>
            <a:prstGeom prst="rect">
              <a:avLst/>
            </a:prstGeom>
            <a:noFill/>
            <a:ln w="9525" cap="flat" cmpd="sng" algn="ctr">
              <a:solidFill>
                <a:srgbClr val="FF0000"/>
              </a:solidFill>
              <a:prstDash val="solid"/>
              <a:round/>
              <a:headEnd type="none" w="med" len="med"/>
              <a:tailEnd type="none" w="med" len="med"/>
            </a:ln>
            <a:effectLst/>
          </p:spPr>
          <p:txBody>
            <a:bodyPr/>
            <a:lstStyle/>
            <a:p>
              <a:pPr>
                <a:defRPr/>
              </a:pPr>
              <a:endParaRPr lang="en-US">
                <a:solidFill>
                  <a:srgbClr val="000000"/>
                </a:solidFill>
                <a:latin typeface="Arial"/>
              </a:endParaRPr>
            </a:p>
          </p:txBody>
        </p:sp>
        <p:graphicFrame>
          <p:nvGraphicFramePr>
            <p:cNvPr id="154645" name="Object 2"/>
            <p:cNvGraphicFramePr>
              <a:graphicFrameLocks noChangeAspect="1"/>
            </p:cNvGraphicFramePr>
            <p:nvPr/>
          </p:nvGraphicFramePr>
          <p:xfrm>
            <a:off x="4191000" y="4216493"/>
            <a:ext cx="2667000" cy="603250"/>
          </p:xfrm>
          <a:graphic>
            <a:graphicData uri="http://schemas.openxmlformats.org/presentationml/2006/ole">
              <mc:AlternateContent xmlns:mc="http://schemas.openxmlformats.org/markup-compatibility/2006">
                <mc:Choice xmlns:v="urn:schemas-microsoft-com:vml" Requires="v">
                  <p:oleObj name="Equation" r:id="rId4" imgW="1066800" imgH="241300" progId="Equation.3">
                    <p:embed/>
                  </p:oleObj>
                </mc:Choice>
                <mc:Fallback>
                  <p:oleObj name="Equation" r:id="rId4" imgW="1066800" imgH="2413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4216493"/>
                          <a:ext cx="26670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54646" name="Shape 17"/>
            <p:cNvCxnSpPr>
              <a:cxnSpLocks noChangeShapeType="1"/>
              <a:stCxn id="8" idx="1"/>
            </p:cNvCxnSpPr>
            <p:nvPr/>
          </p:nvCxnSpPr>
          <p:spPr bwMode="auto">
            <a:xfrm rot="10800000">
              <a:off x="5410201" y="4648201"/>
              <a:ext cx="675407" cy="746517"/>
            </a:xfrm>
            <a:prstGeom prst="curvedConnector2">
              <a:avLst/>
            </a:prstGeom>
            <a:noFill/>
            <a:ln w="9525" algn="ctr">
              <a:solidFill>
                <a:srgbClr val="FF0000"/>
              </a:solidFill>
              <a:round/>
              <a:headEnd/>
              <a:tailEnd type="arrow" w="med" len="med"/>
            </a:ln>
            <a:extLst>
              <a:ext uri="{909E8E84-426E-40DD-AFC4-6F175D3DCCD1}">
                <a14:hiddenFill xmlns:a14="http://schemas.microsoft.com/office/drawing/2010/main">
                  <a:noFill/>
                </a14:hiddenFill>
              </a:ext>
            </a:extLst>
          </p:spPr>
        </p:cxnSp>
      </p:grpSp>
      <p:grpSp>
        <p:nvGrpSpPr>
          <p:cNvPr id="4" name="Group 21"/>
          <p:cNvGrpSpPr>
            <a:grpSpLocks/>
          </p:cNvGrpSpPr>
          <p:nvPr/>
        </p:nvGrpSpPr>
        <p:grpSpPr bwMode="auto">
          <a:xfrm>
            <a:off x="8242300" y="3352801"/>
            <a:ext cx="2425700" cy="1984375"/>
            <a:chOff x="7042516" y="4800600"/>
            <a:chExt cx="2794000" cy="2232025"/>
          </a:xfrm>
        </p:grpSpPr>
        <p:grpSp>
          <p:nvGrpSpPr>
            <p:cNvPr id="154640" name="Group 11"/>
            <p:cNvGrpSpPr>
              <a:grpSpLocks/>
            </p:cNvGrpSpPr>
            <p:nvPr/>
          </p:nvGrpSpPr>
          <p:grpSpPr bwMode="auto">
            <a:xfrm>
              <a:off x="7042516" y="4800600"/>
              <a:ext cx="2794000" cy="2232025"/>
              <a:chOff x="7042516" y="4800600"/>
              <a:chExt cx="2794000" cy="2232025"/>
            </a:xfrm>
          </p:grpSpPr>
          <p:sp>
            <p:nvSpPr>
              <p:cNvPr id="10" name="Rectangle 9"/>
              <p:cNvSpPr/>
              <p:nvPr/>
            </p:nvSpPr>
            <p:spPr bwMode="auto">
              <a:xfrm>
                <a:off x="7470393" y="4800600"/>
                <a:ext cx="530275" cy="533901"/>
              </a:xfrm>
              <a:prstGeom prst="rect">
                <a:avLst/>
              </a:prstGeom>
              <a:noFill/>
              <a:ln w="9525" cap="flat" cmpd="sng" algn="ctr">
                <a:solidFill>
                  <a:srgbClr val="FF0000"/>
                </a:solidFill>
                <a:prstDash val="solid"/>
                <a:round/>
                <a:headEnd type="none" w="med" len="med"/>
                <a:tailEnd type="none" w="med" len="med"/>
              </a:ln>
              <a:effectLst/>
            </p:spPr>
            <p:txBody>
              <a:bodyPr/>
              <a:lstStyle/>
              <a:p>
                <a:pPr>
                  <a:defRPr/>
                </a:pPr>
                <a:endParaRPr lang="en-US">
                  <a:solidFill>
                    <a:srgbClr val="000000"/>
                  </a:solidFill>
                  <a:latin typeface="Arial"/>
                </a:endParaRPr>
              </a:p>
            </p:txBody>
          </p:sp>
          <p:graphicFrame>
            <p:nvGraphicFramePr>
              <p:cNvPr id="154643" name="Object 3"/>
              <p:cNvGraphicFramePr>
                <a:graphicFrameLocks noChangeAspect="1"/>
              </p:cNvGraphicFramePr>
              <p:nvPr/>
            </p:nvGraphicFramePr>
            <p:xfrm>
              <a:off x="7042516" y="6429375"/>
              <a:ext cx="2794000" cy="603250"/>
            </p:xfrm>
            <a:graphic>
              <a:graphicData uri="http://schemas.openxmlformats.org/presentationml/2006/ole">
                <mc:AlternateContent xmlns:mc="http://schemas.openxmlformats.org/markup-compatibility/2006">
                  <mc:Choice xmlns:v="urn:schemas-microsoft-com:vml" Requires="v">
                    <p:oleObj name="Equation" r:id="rId6" imgW="1117600" imgH="241300" progId="Equation.3">
                      <p:embed/>
                    </p:oleObj>
                  </mc:Choice>
                  <mc:Fallback>
                    <p:oleObj name="Equation" r:id="rId6" imgW="1117600" imgH="2413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2516" y="6429375"/>
                            <a:ext cx="27940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cxnSp>
          <p:nvCxnSpPr>
            <p:cNvPr id="154641" name="Curved Connector 19"/>
            <p:cNvCxnSpPr>
              <a:cxnSpLocks noChangeShapeType="1"/>
            </p:cNvCxnSpPr>
            <p:nvPr/>
          </p:nvCxnSpPr>
          <p:spPr bwMode="auto">
            <a:xfrm rot="5400000">
              <a:off x="6866069" y="5846896"/>
              <a:ext cx="1266829" cy="241036"/>
            </a:xfrm>
            <a:prstGeom prst="curvedConnector3">
              <a:avLst>
                <a:gd name="adj1" fmla="val 50000"/>
              </a:avLst>
            </a:prstGeom>
            <a:noFill/>
            <a:ln w="9525" algn="ctr">
              <a:solidFill>
                <a:srgbClr val="FF0000"/>
              </a:solidFill>
              <a:round/>
              <a:headEnd/>
              <a:tailEnd type="arrow" w="med" len="med"/>
            </a:ln>
            <a:extLst>
              <a:ext uri="{909E8E84-426E-40DD-AFC4-6F175D3DCCD1}">
                <a14:hiddenFill xmlns:a14="http://schemas.microsoft.com/office/drawing/2010/main">
                  <a:noFill/>
                </a14:hiddenFill>
              </a:ext>
            </a:extLst>
          </p:spPr>
        </p:cxnSp>
      </p:grpSp>
      <p:grpSp>
        <p:nvGrpSpPr>
          <p:cNvPr id="6" name="Group 34"/>
          <p:cNvGrpSpPr>
            <a:grpSpLocks/>
          </p:cNvGrpSpPr>
          <p:nvPr/>
        </p:nvGrpSpPr>
        <p:grpSpPr bwMode="auto">
          <a:xfrm>
            <a:off x="6324600" y="5391150"/>
            <a:ext cx="4343400" cy="1162050"/>
            <a:chOff x="4800600" y="5391912"/>
            <a:chExt cx="4343400" cy="1161288"/>
          </a:xfrm>
        </p:grpSpPr>
        <p:pic>
          <p:nvPicPr>
            <p:cNvPr id="154634"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0600" y="5391912"/>
              <a:ext cx="2121408" cy="116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35"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11052" y="5395686"/>
              <a:ext cx="2132948" cy="115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4636" name="Straight Arrow Connector 27"/>
            <p:cNvCxnSpPr>
              <a:cxnSpLocks noChangeShapeType="1"/>
            </p:cNvCxnSpPr>
            <p:nvPr/>
          </p:nvCxnSpPr>
          <p:spPr bwMode="auto">
            <a:xfrm flipV="1">
              <a:off x="5562600" y="5562600"/>
              <a:ext cx="1981200" cy="228600"/>
            </a:xfrm>
            <a:prstGeom prst="straightConnector1">
              <a:avLst/>
            </a:prstGeom>
            <a:noFill/>
            <a:ln w="28575" algn="ctr">
              <a:solidFill>
                <a:schemeClr val="tx2"/>
              </a:solidFill>
              <a:round/>
              <a:headEnd type="arrow" w="med" len="med"/>
              <a:tailEnd type="arrow" w="med" len="med"/>
            </a:ln>
            <a:extLst>
              <a:ext uri="{909E8E84-426E-40DD-AFC4-6F175D3DCCD1}">
                <a14:hiddenFill xmlns:a14="http://schemas.microsoft.com/office/drawing/2010/main">
                  <a:noFill/>
                </a14:hiddenFill>
              </a:ext>
            </a:extLst>
          </p:spPr>
        </p:cxnSp>
        <p:cxnSp>
          <p:nvCxnSpPr>
            <p:cNvPr id="154637" name="Straight Arrow Connector 28"/>
            <p:cNvCxnSpPr>
              <a:cxnSpLocks noChangeShapeType="1"/>
            </p:cNvCxnSpPr>
            <p:nvPr/>
          </p:nvCxnSpPr>
          <p:spPr bwMode="auto">
            <a:xfrm>
              <a:off x="6629400" y="5943600"/>
              <a:ext cx="2133600" cy="1588"/>
            </a:xfrm>
            <a:prstGeom prst="straightConnector1">
              <a:avLst/>
            </a:prstGeom>
            <a:noFill/>
            <a:ln w="28575" algn="ctr">
              <a:solidFill>
                <a:schemeClr val="tx2"/>
              </a:solidFill>
              <a:round/>
              <a:headEnd type="arrow" w="med" len="med"/>
              <a:tailEnd type="arrow" w="med" len="med"/>
            </a:ln>
            <a:extLst>
              <a:ext uri="{909E8E84-426E-40DD-AFC4-6F175D3DCCD1}">
                <a14:hiddenFill xmlns:a14="http://schemas.microsoft.com/office/drawing/2010/main">
                  <a:noFill/>
                </a14:hiddenFill>
              </a:ext>
            </a:extLst>
          </p:spPr>
        </p:cxnSp>
        <p:cxnSp>
          <p:nvCxnSpPr>
            <p:cNvPr id="154638" name="Straight Arrow Connector 31"/>
            <p:cNvCxnSpPr>
              <a:cxnSpLocks noChangeShapeType="1"/>
            </p:cNvCxnSpPr>
            <p:nvPr/>
          </p:nvCxnSpPr>
          <p:spPr bwMode="auto">
            <a:xfrm>
              <a:off x="5410200" y="6248400"/>
              <a:ext cx="2133600" cy="1588"/>
            </a:xfrm>
            <a:prstGeom prst="straightConnector1">
              <a:avLst/>
            </a:prstGeom>
            <a:noFill/>
            <a:ln w="28575" algn="ctr">
              <a:solidFill>
                <a:schemeClr val="tx2"/>
              </a:solidFill>
              <a:round/>
              <a:headEnd type="arrow" w="med" len="med"/>
              <a:tailEnd type="arrow" w="med" len="med"/>
            </a:ln>
            <a:extLst>
              <a:ext uri="{909E8E84-426E-40DD-AFC4-6F175D3DCCD1}">
                <a14:hiddenFill xmlns:a14="http://schemas.microsoft.com/office/drawing/2010/main">
                  <a:noFill/>
                </a14:hiddenFill>
              </a:ext>
            </a:extLst>
          </p:spPr>
        </p:cxnSp>
        <p:cxnSp>
          <p:nvCxnSpPr>
            <p:cNvPr id="154639" name="Straight Arrow Connector 32"/>
            <p:cNvCxnSpPr>
              <a:cxnSpLocks noChangeShapeType="1"/>
            </p:cNvCxnSpPr>
            <p:nvPr/>
          </p:nvCxnSpPr>
          <p:spPr bwMode="auto">
            <a:xfrm flipV="1">
              <a:off x="5334000" y="5791200"/>
              <a:ext cx="2133600" cy="228600"/>
            </a:xfrm>
            <a:prstGeom prst="straightConnector1">
              <a:avLst/>
            </a:prstGeom>
            <a:noFill/>
            <a:ln w="28575" algn="ctr">
              <a:solidFill>
                <a:schemeClr val="tx2"/>
              </a:solidFill>
              <a:round/>
              <a:headEnd type="arrow" w="med" len="med"/>
              <a:tailEnd type="arrow" w="med" len="med"/>
            </a:ln>
            <a:extLst>
              <a:ext uri="{909E8E84-426E-40DD-AFC4-6F175D3DCCD1}">
                <a14:hiddenFill xmlns:a14="http://schemas.microsoft.com/office/drawing/2010/main">
                  <a:noFill/>
                </a14:hiddenFill>
              </a:ext>
            </a:extLst>
          </p:spPr>
        </p:cxnSp>
      </p:grpSp>
      <p:sp>
        <p:nvSpPr>
          <p:cNvPr id="23" name="TextBox 22"/>
          <p:cNvSpPr txBox="1"/>
          <p:nvPr/>
        </p:nvSpPr>
        <p:spPr>
          <a:xfrm>
            <a:off x="1447800" y="6626226"/>
            <a:ext cx="2209800" cy="307975"/>
          </a:xfrm>
          <a:prstGeom prst="rect">
            <a:avLst/>
          </a:prstGeom>
          <a:noFill/>
        </p:spPr>
        <p:txBody>
          <a:bodyPr>
            <a:spAutoFit/>
          </a:bodyPr>
          <a:lstStyle/>
          <a:p>
            <a:pPr fontAlgn="auto">
              <a:spcBef>
                <a:spcPts val="0"/>
              </a:spcBef>
              <a:spcAft>
                <a:spcPts val="0"/>
              </a:spcAft>
              <a:defRPr/>
            </a:pPr>
            <a:r>
              <a:rPr lang="en-US" sz="1400" dirty="0">
                <a:solidFill>
                  <a:srgbClr val="000000"/>
                </a:solidFill>
                <a:latin typeface="Arial"/>
              </a:rPr>
              <a:t>Kristen </a:t>
            </a:r>
            <a:r>
              <a:rPr lang="en-US" sz="1400" dirty="0" err="1">
                <a:solidFill>
                  <a:srgbClr val="000000"/>
                </a:solidFill>
                <a:latin typeface="Arial"/>
              </a:rPr>
              <a:t>Grauman</a:t>
            </a:r>
            <a:endParaRPr lang="en-US" sz="1400" dirty="0">
              <a:solidFill>
                <a:srgbClr val="000000"/>
              </a:solidFill>
              <a:latin typeface="Arial"/>
            </a:endParaRPr>
          </a:p>
        </p:txBody>
      </p:sp>
    </p:spTree>
    <p:extLst>
      <p:ext uri="{BB962C8B-B14F-4D97-AF65-F5344CB8AC3E}">
        <p14:creationId xmlns:p14="http://schemas.microsoft.com/office/powerpoint/2010/main" val="330539687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altLang="en-US"/>
              <a:t>Image representations</a:t>
            </a:r>
          </a:p>
        </p:txBody>
      </p:sp>
      <p:sp>
        <p:nvSpPr>
          <p:cNvPr id="57347" name="Content Placeholder 2"/>
          <p:cNvSpPr>
            <a:spLocks noGrp="1"/>
          </p:cNvSpPr>
          <p:nvPr>
            <p:ph idx="1"/>
          </p:nvPr>
        </p:nvSpPr>
        <p:spPr>
          <a:xfrm>
            <a:off x="990600" y="1066800"/>
            <a:ext cx="7074635" cy="5486400"/>
          </a:xfrm>
        </p:spPr>
        <p:txBody>
          <a:bodyPr/>
          <a:lstStyle/>
          <a:p>
            <a:endParaRPr lang="en-US" altLang="en-US" dirty="0"/>
          </a:p>
          <a:p>
            <a:r>
              <a:rPr lang="en-US" altLang="en-US" dirty="0"/>
              <a:t>Templates</a:t>
            </a:r>
          </a:p>
          <a:p>
            <a:pPr lvl="1"/>
            <a:r>
              <a:rPr lang="en-US" altLang="en-US" dirty="0"/>
              <a:t>Intensity, color, gradients, etc.</a:t>
            </a:r>
          </a:p>
          <a:p>
            <a:pPr lvl="1"/>
            <a:r>
              <a:rPr lang="en-US" altLang="en-US" dirty="0"/>
              <a:t>Keeps spatial layout</a:t>
            </a:r>
          </a:p>
          <a:p>
            <a:endParaRPr lang="en-US" altLang="en-US" dirty="0"/>
          </a:p>
          <a:p>
            <a:endParaRPr lang="en-US" altLang="en-US" dirty="0"/>
          </a:p>
          <a:p>
            <a:r>
              <a:rPr lang="en-US" altLang="en-US" dirty="0"/>
              <a:t>Histograms</a:t>
            </a:r>
          </a:p>
          <a:p>
            <a:pPr lvl="1"/>
            <a:r>
              <a:rPr lang="en-US" altLang="en-US" dirty="0"/>
              <a:t>Distribution of intensity, color, texture, SIFT descriptors, etc.</a:t>
            </a:r>
          </a:p>
          <a:p>
            <a:pPr lvl="1"/>
            <a:r>
              <a:rPr lang="en-US" altLang="en-US" dirty="0"/>
              <a:t>Discards spatial layout</a:t>
            </a:r>
          </a:p>
          <a:p>
            <a:endParaRPr lang="en-US" altLang="en-US" dirty="0"/>
          </a:p>
        </p:txBody>
      </p:sp>
      <p:pic>
        <p:nvPicPr>
          <p:cNvPr id="5" name="Picture 6" descr="seagu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486" y="2438400"/>
            <a:ext cx="2209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seagu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2600" y="1219200"/>
            <a:ext cx="2209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seagull_hi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3337" y="4038600"/>
            <a:ext cx="2392362" cy="239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2352324308"/>
              </p:ext>
            </p:extLst>
          </p:nvPr>
        </p:nvGraphicFramePr>
        <p:xfrm>
          <a:off x="9372600" y="1219199"/>
          <a:ext cx="2209800" cy="2209800"/>
        </p:xfrm>
        <a:graphic>
          <a:graphicData uri="http://schemas.openxmlformats.org/drawingml/2006/table">
            <a:tbl>
              <a:tblPr>
                <a:tableStyleId>{5C22544A-7EE6-4342-B048-85BDC9FD1C3A}</a:tableStyleId>
              </a:tblPr>
              <a:tblGrid>
                <a:gridCol w="276225">
                  <a:extLst>
                    <a:ext uri="{9D8B030D-6E8A-4147-A177-3AD203B41FA5}">
                      <a16:colId xmlns:a16="http://schemas.microsoft.com/office/drawing/2014/main" val="1047534154"/>
                    </a:ext>
                  </a:extLst>
                </a:gridCol>
                <a:gridCol w="276225">
                  <a:extLst>
                    <a:ext uri="{9D8B030D-6E8A-4147-A177-3AD203B41FA5}">
                      <a16:colId xmlns:a16="http://schemas.microsoft.com/office/drawing/2014/main" val="2828563773"/>
                    </a:ext>
                  </a:extLst>
                </a:gridCol>
                <a:gridCol w="276225">
                  <a:extLst>
                    <a:ext uri="{9D8B030D-6E8A-4147-A177-3AD203B41FA5}">
                      <a16:colId xmlns:a16="http://schemas.microsoft.com/office/drawing/2014/main" val="667335450"/>
                    </a:ext>
                  </a:extLst>
                </a:gridCol>
                <a:gridCol w="276225">
                  <a:extLst>
                    <a:ext uri="{9D8B030D-6E8A-4147-A177-3AD203B41FA5}">
                      <a16:colId xmlns:a16="http://schemas.microsoft.com/office/drawing/2014/main" val="542078245"/>
                    </a:ext>
                  </a:extLst>
                </a:gridCol>
                <a:gridCol w="276225">
                  <a:extLst>
                    <a:ext uri="{9D8B030D-6E8A-4147-A177-3AD203B41FA5}">
                      <a16:colId xmlns:a16="http://schemas.microsoft.com/office/drawing/2014/main" val="2319400673"/>
                    </a:ext>
                  </a:extLst>
                </a:gridCol>
                <a:gridCol w="276225">
                  <a:extLst>
                    <a:ext uri="{9D8B030D-6E8A-4147-A177-3AD203B41FA5}">
                      <a16:colId xmlns:a16="http://schemas.microsoft.com/office/drawing/2014/main" val="2940690583"/>
                    </a:ext>
                  </a:extLst>
                </a:gridCol>
                <a:gridCol w="276225">
                  <a:extLst>
                    <a:ext uri="{9D8B030D-6E8A-4147-A177-3AD203B41FA5}">
                      <a16:colId xmlns:a16="http://schemas.microsoft.com/office/drawing/2014/main" val="2474758650"/>
                    </a:ext>
                  </a:extLst>
                </a:gridCol>
                <a:gridCol w="276225">
                  <a:extLst>
                    <a:ext uri="{9D8B030D-6E8A-4147-A177-3AD203B41FA5}">
                      <a16:colId xmlns:a16="http://schemas.microsoft.com/office/drawing/2014/main" val="171249432"/>
                    </a:ext>
                  </a:extLst>
                </a:gridCol>
              </a:tblGrid>
              <a:tr h="307830">
                <a:tc>
                  <a:txBody>
                    <a:bodyPr/>
                    <a:lstStyle/>
                    <a:p>
                      <a:pPr algn="ctr"/>
                      <a:r>
                        <a:rPr lang="en-US" sz="800" dirty="0"/>
                        <a:t>23</a:t>
                      </a:r>
                    </a:p>
                  </a:txBody>
                  <a:tcPr marL="0" marR="0" marT="0" marB="0" anchor="ctr">
                    <a:solidFill>
                      <a:srgbClr val="E9EDF4">
                        <a:alpha val="60000"/>
                      </a:srgbClr>
                    </a:solidFill>
                  </a:tcPr>
                </a:tc>
                <a:tc>
                  <a:txBody>
                    <a:bodyPr/>
                    <a:lstStyle/>
                    <a:p>
                      <a:pPr algn="ctr"/>
                      <a:r>
                        <a:rPr lang="en-US" sz="800" dirty="0"/>
                        <a:t>31</a:t>
                      </a:r>
                    </a:p>
                  </a:txBody>
                  <a:tcPr marL="0" marR="0" marT="0" marB="0" anchor="ctr">
                    <a:solidFill>
                      <a:srgbClr val="E9EDF4">
                        <a:alpha val="60000"/>
                      </a:srgbClr>
                    </a:solidFill>
                  </a:tcPr>
                </a:tc>
                <a:tc>
                  <a:txBody>
                    <a:bodyPr/>
                    <a:lstStyle/>
                    <a:p>
                      <a:pPr algn="ctr"/>
                      <a:r>
                        <a:rPr lang="en-US" sz="800" dirty="0"/>
                        <a:t>25</a:t>
                      </a:r>
                    </a:p>
                  </a:txBody>
                  <a:tcPr marL="0" marR="0" marT="0" marB="0" anchor="ctr">
                    <a:solidFill>
                      <a:srgbClr val="E9EDF4">
                        <a:alpha val="60000"/>
                      </a:srgbClr>
                    </a:solidFill>
                  </a:tcPr>
                </a:tc>
                <a:tc>
                  <a:txBody>
                    <a:bodyPr/>
                    <a:lstStyle/>
                    <a:p>
                      <a:pPr algn="ctr"/>
                      <a:r>
                        <a:rPr lang="en-US" sz="800" dirty="0"/>
                        <a:t>17</a:t>
                      </a:r>
                    </a:p>
                  </a:txBody>
                  <a:tcPr marL="0" marR="0" marT="0" marB="0" anchor="ctr">
                    <a:solidFill>
                      <a:srgbClr val="E9EDF4">
                        <a:alpha val="60000"/>
                      </a:srgbClr>
                    </a:solidFill>
                  </a:tcPr>
                </a:tc>
                <a:tc>
                  <a:txBody>
                    <a:bodyPr/>
                    <a:lstStyle/>
                    <a:p>
                      <a:pPr algn="ctr"/>
                      <a:r>
                        <a:rPr lang="en-US" sz="800" dirty="0"/>
                        <a:t>22</a:t>
                      </a:r>
                    </a:p>
                  </a:txBody>
                  <a:tcPr marL="0" marR="0" marT="0" marB="0" anchor="ctr">
                    <a:solidFill>
                      <a:srgbClr val="E9EDF4">
                        <a:alpha val="60000"/>
                      </a:srgbClr>
                    </a:solidFill>
                  </a:tcPr>
                </a:tc>
                <a:tc>
                  <a:txBody>
                    <a:bodyPr/>
                    <a:lstStyle/>
                    <a:p>
                      <a:pPr algn="ctr"/>
                      <a:r>
                        <a:rPr lang="en-US" sz="800" dirty="0"/>
                        <a:t>80</a:t>
                      </a:r>
                    </a:p>
                  </a:txBody>
                  <a:tcPr marL="0" marR="0" marT="0" marB="0" anchor="ctr">
                    <a:solidFill>
                      <a:srgbClr val="E9EDF4">
                        <a:alpha val="60000"/>
                      </a:srgbClr>
                    </a:solidFill>
                  </a:tcPr>
                </a:tc>
                <a:tc>
                  <a:txBody>
                    <a:bodyPr/>
                    <a:lstStyle/>
                    <a:p>
                      <a:pPr algn="ctr"/>
                      <a:r>
                        <a:rPr lang="en-US" sz="800" dirty="0"/>
                        <a:t>170</a:t>
                      </a:r>
                    </a:p>
                  </a:txBody>
                  <a:tcPr marL="0" marR="0" marT="0" marB="0" anchor="ctr">
                    <a:solidFill>
                      <a:srgbClr val="E9EDF4">
                        <a:alpha val="60000"/>
                      </a:srgbClr>
                    </a:solidFill>
                  </a:tcPr>
                </a:tc>
                <a:tc>
                  <a:txBody>
                    <a:bodyPr/>
                    <a:lstStyle/>
                    <a:p>
                      <a:pPr algn="ctr"/>
                      <a:r>
                        <a:rPr lang="en-US" sz="800" dirty="0"/>
                        <a:t>38</a:t>
                      </a:r>
                    </a:p>
                  </a:txBody>
                  <a:tcPr marL="0" marR="0" marT="0" marB="0" anchor="ctr">
                    <a:solidFill>
                      <a:srgbClr val="E9EDF4">
                        <a:alpha val="60000"/>
                      </a:srgbClr>
                    </a:solidFill>
                  </a:tcPr>
                </a:tc>
                <a:extLst>
                  <a:ext uri="{0D108BD9-81ED-4DB2-BD59-A6C34878D82A}">
                    <a16:rowId xmlns:a16="http://schemas.microsoft.com/office/drawing/2014/main" val="800699256"/>
                  </a:ext>
                </a:extLst>
              </a:tr>
              <a:tr h="271710">
                <a:tc>
                  <a:txBody>
                    <a:bodyPr/>
                    <a:lstStyle/>
                    <a:p>
                      <a:pPr algn="ctr"/>
                      <a:r>
                        <a:rPr lang="en-US" sz="800" dirty="0"/>
                        <a:t>81</a:t>
                      </a:r>
                    </a:p>
                  </a:txBody>
                  <a:tcPr marL="0" marR="0" marT="0" marB="0" anchor="ctr">
                    <a:solidFill>
                      <a:srgbClr val="E9EDF4">
                        <a:alpha val="60000"/>
                      </a:srgbClr>
                    </a:solidFill>
                  </a:tcPr>
                </a:tc>
                <a:tc>
                  <a:txBody>
                    <a:bodyPr/>
                    <a:lstStyle/>
                    <a:p>
                      <a:pPr algn="ctr"/>
                      <a:r>
                        <a:rPr lang="en-US" sz="800" dirty="0"/>
                        <a:t>77</a:t>
                      </a:r>
                    </a:p>
                  </a:txBody>
                  <a:tcPr marL="0" marR="0" marT="0" marB="0" anchor="ctr">
                    <a:solidFill>
                      <a:srgbClr val="E9EDF4">
                        <a:alpha val="60000"/>
                      </a:srgbClr>
                    </a:solidFill>
                  </a:tcPr>
                </a:tc>
                <a:tc>
                  <a:txBody>
                    <a:bodyPr/>
                    <a:lstStyle/>
                    <a:p>
                      <a:pPr algn="ctr"/>
                      <a:r>
                        <a:rPr lang="en-US" sz="800" dirty="0"/>
                        <a:t>42</a:t>
                      </a:r>
                    </a:p>
                  </a:txBody>
                  <a:tcPr marL="0" marR="0" marT="0" marB="0" anchor="ctr">
                    <a:solidFill>
                      <a:srgbClr val="E9EDF4">
                        <a:alpha val="60000"/>
                      </a:srgbClr>
                    </a:solidFill>
                  </a:tcPr>
                </a:tc>
                <a:tc>
                  <a:txBody>
                    <a:bodyPr/>
                    <a:lstStyle/>
                    <a:p>
                      <a:pPr algn="ctr"/>
                      <a:r>
                        <a:rPr lang="en-US" sz="800" dirty="0"/>
                        <a:t>21</a:t>
                      </a:r>
                    </a:p>
                  </a:txBody>
                  <a:tcPr marL="0" marR="0" marT="0" marB="0" anchor="ctr">
                    <a:solidFill>
                      <a:srgbClr val="E9EDF4">
                        <a:alpha val="60000"/>
                      </a:srgbClr>
                    </a:solidFill>
                  </a:tcPr>
                </a:tc>
                <a:tc>
                  <a:txBody>
                    <a:bodyPr/>
                    <a:lstStyle/>
                    <a:p>
                      <a:pPr algn="ctr"/>
                      <a:r>
                        <a:rPr lang="en-US" sz="800" dirty="0"/>
                        <a:t>17</a:t>
                      </a:r>
                    </a:p>
                  </a:txBody>
                  <a:tcPr marL="0" marR="0" marT="0" marB="0" anchor="ctr">
                    <a:solidFill>
                      <a:srgbClr val="E9EDF4">
                        <a:alpha val="60000"/>
                      </a:srgbClr>
                    </a:solidFill>
                  </a:tcPr>
                </a:tc>
                <a:tc>
                  <a:txBody>
                    <a:bodyPr/>
                    <a:lstStyle/>
                    <a:p>
                      <a:pPr algn="ctr"/>
                      <a:r>
                        <a:rPr lang="en-US" sz="800" dirty="0"/>
                        <a:t>75</a:t>
                      </a:r>
                    </a:p>
                  </a:txBody>
                  <a:tcPr marL="0" marR="0" marT="0" marB="0" anchor="ctr">
                    <a:solidFill>
                      <a:srgbClr val="E9EDF4">
                        <a:alpha val="60000"/>
                      </a:srgbClr>
                    </a:solidFill>
                  </a:tcPr>
                </a:tc>
                <a:tc>
                  <a:txBody>
                    <a:bodyPr/>
                    <a:lstStyle/>
                    <a:p>
                      <a:pPr algn="ctr"/>
                      <a:r>
                        <a:rPr lang="en-US" sz="800" dirty="0"/>
                        <a:t>85</a:t>
                      </a:r>
                    </a:p>
                  </a:txBody>
                  <a:tcPr marL="0" marR="0" marT="0" marB="0" anchor="ctr">
                    <a:solidFill>
                      <a:srgbClr val="E9EDF4">
                        <a:alpha val="60000"/>
                      </a:srgbClr>
                    </a:solidFill>
                  </a:tcPr>
                </a:tc>
                <a:tc>
                  <a:txBody>
                    <a:bodyPr/>
                    <a:lstStyle/>
                    <a:p>
                      <a:pPr algn="ctr"/>
                      <a:r>
                        <a:rPr lang="en-US" sz="800" dirty="0"/>
                        <a:t>67</a:t>
                      </a:r>
                    </a:p>
                  </a:txBody>
                  <a:tcPr marL="0" marR="0" marT="0" marB="0" anchor="ctr">
                    <a:solidFill>
                      <a:srgbClr val="E9EDF4">
                        <a:alpha val="60000"/>
                      </a:srgbClr>
                    </a:solidFill>
                  </a:tcPr>
                </a:tc>
                <a:extLst>
                  <a:ext uri="{0D108BD9-81ED-4DB2-BD59-A6C34878D82A}">
                    <a16:rowId xmlns:a16="http://schemas.microsoft.com/office/drawing/2014/main" val="222988373"/>
                  </a:ext>
                </a:extLst>
              </a:tr>
              <a:tr h="271710">
                <a:tc>
                  <a:txBody>
                    <a:bodyPr/>
                    <a:lstStyle/>
                    <a:p>
                      <a:pPr algn="ctr"/>
                      <a:r>
                        <a:rPr lang="en-US" sz="800" dirty="0"/>
                        <a:t>88</a:t>
                      </a:r>
                    </a:p>
                  </a:txBody>
                  <a:tcPr marL="0" marR="0" marT="0" marB="0" anchor="ctr">
                    <a:solidFill>
                      <a:srgbClr val="E9EDF4">
                        <a:alpha val="60000"/>
                      </a:srgbClr>
                    </a:solidFill>
                  </a:tcPr>
                </a:tc>
                <a:tc>
                  <a:txBody>
                    <a:bodyPr/>
                    <a:lstStyle/>
                    <a:p>
                      <a:pPr algn="ctr"/>
                      <a:r>
                        <a:rPr lang="en-US" sz="800" dirty="0"/>
                        <a:t>83</a:t>
                      </a:r>
                    </a:p>
                  </a:txBody>
                  <a:tcPr marL="0" marR="0" marT="0" marB="0" anchor="ctr">
                    <a:solidFill>
                      <a:srgbClr val="E9EDF4">
                        <a:alpha val="60000"/>
                      </a:srgbClr>
                    </a:solidFill>
                  </a:tcPr>
                </a:tc>
                <a:tc>
                  <a:txBody>
                    <a:bodyPr/>
                    <a:lstStyle/>
                    <a:p>
                      <a:pPr algn="ctr"/>
                      <a:r>
                        <a:rPr lang="en-US" sz="800" dirty="0"/>
                        <a:t>24</a:t>
                      </a:r>
                    </a:p>
                  </a:txBody>
                  <a:tcPr marL="0" marR="0" marT="0" marB="0" anchor="ctr">
                    <a:solidFill>
                      <a:srgbClr val="E9EDF4">
                        <a:alpha val="60000"/>
                      </a:srgbClr>
                    </a:solidFill>
                  </a:tcPr>
                </a:tc>
                <a:tc>
                  <a:txBody>
                    <a:bodyPr/>
                    <a:lstStyle/>
                    <a:p>
                      <a:pPr algn="ctr"/>
                      <a:r>
                        <a:rPr lang="en-US" sz="800" dirty="0"/>
                        <a:t>30</a:t>
                      </a:r>
                    </a:p>
                  </a:txBody>
                  <a:tcPr marL="0" marR="0" marT="0" marB="0" anchor="ctr">
                    <a:solidFill>
                      <a:srgbClr val="E9EDF4">
                        <a:alpha val="60000"/>
                      </a:srgbClr>
                    </a:solidFill>
                  </a:tcPr>
                </a:tc>
                <a:tc>
                  <a:txBody>
                    <a:bodyPr/>
                    <a:lstStyle/>
                    <a:p>
                      <a:pPr algn="ctr"/>
                      <a:r>
                        <a:rPr lang="en-US" sz="800" dirty="0"/>
                        <a:t>29</a:t>
                      </a:r>
                    </a:p>
                  </a:txBody>
                  <a:tcPr marL="0" marR="0" marT="0" marB="0" anchor="ctr">
                    <a:solidFill>
                      <a:srgbClr val="E9EDF4">
                        <a:alpha val="60000"/>
                      </a:srgbClr>
                    </a:solidFill>
                  </a:tcPr>
                </a:tc>
                <a:tc>
                  <a:txBody>
                    <a:bodyPr/>
                    <a:lstStyle/>
                    <a:p>
                      <a:pPr algn="ctr"/>
                      <a:r>
                        <a:rPr lang="en-US" sz="800" dirty="0"/>
                        <a:t>34</a:t>
                      </a:r>
                    </a:p>
                  </a:txBody>
                  <a:tcPr marL="0" marR="0" marT="0" marB="0" anchor="ctr">
                    <a:solidFill>
                      <a:srgbClr val="E9EDF4">
                        <a:alpha val="60000"/>
                      </a:srgbClr>
                    </a:solidFill>
                  </a:tcPr>
                </a:tc>
                <a:tc>
                  <a:txBody>
                    <a:bodyPr/>
                    <a:lstStyle/>
                    <a:p>
                      <a:pPr algn="ctr"/>
                      <a:r>
                        <a:rPr lang="en-US" sz="800" dirty="0"/>
                        <a:t>51</a:t>
                      </a:r>
                    </a:p>
                  </a:txBody>
                  <a:tcPr marL="0" marR="0" marT="0" marB="0" anchor="ctr">
                    <a:solidFill>
                      <a:srgbClr val="E9EDF4">
                        <a:alpha val="60000"/>
                      </a:srgbClr>
                    </a:solidFill>
                  </a:tcPr>
                </a:tc>
                <a:tc>
                  <a:txBody>
                    <a:bodyPr/>
                    <a:lstStyle/>
                    <a:p>
                      <a:pPr algn="ctr"/>
                      <a:r>
                        <a:rPr lang="en-US" sz="800" dirty="0"/>
                        <a:t>21</a:t>
                      </a:r>
                    </a:p>
                  </a:txBody>
                  <a:tcPr marL="0" marR="0" marT="0" marB="0" anchor="ctr">
                    <a:solidFill>
                      <a:srgbClr val="E9EDF4">
                        <a:alpha val="60000"/>
                      </a:srgbClr>
                    </a:solidFill>
                  </a:tcPr>
                </a:tc>
                <a:extLst>
                  <a:ext uri="{0D108BD9-81ED-4DB2-BD59-A6C34878D82A}">
                    <a16:rowId xmlns:a16="http://schemas.microsoft.com/office/drawing/2014/main" val="3081833716"/>
                  </a:ext>
                </a:extLst>
              </a:tr>
              <a:tr h="271710">
                <a:tc>
                  <a:txBody>
                    <a:bodyPr/>
                    <a:lstStyle/>
                    <a:p>
                      <a:pPr algn="ctr"/>
                      <a:r>
                        <a:rPr lang="en-US" sz="800" dirty="0"/>
                        <a:t>79</a:t>
                      </a:r>
                    </a:p>
                  </a:txBody>
                  <a:tcPr marL="0" marR="0" marT="0" marB="0" anchor="ctr">
                    <a:solidFill>
                      <a:srgbClr val="E9EDF4">
                        <a:alpha val="60000"/>
                      </a:srgbClr>
                    </a:solidFill>
                  </a:tcPr>
                </a:tc>
                <a:tc>
                  <a:txBody>
                    <a:bodyPr/>
                    <a:lstStyle/>
                    <a:p>
                      <a:pPr algn="ctr"/>
                      <a:r>
                        <a:rPr lang="en-US" sz="800" dirty="0"/>
                        <a:t>85</a:t>
                      </a:r>
                    </a:p>
                  </a:txBody>
                  <a:tcPr marL="0" marR="0" marT="0" marB="0" anchor="ctr">
                    <a:solidFill>
                      <a:srgbClr val="E9EDF4">
                        <a:alpha val="60000"/>
                      </a:srgbClr>
                    </a:solidFill>
                  </a:tcPr>
                </a:tc>
                <a:tc>
                  <a:txBody>
                    <a:bodyPr/>
                    <a:lstStyle/>
                    <a:p>
                      <a:pPr algn="ctr"/>
                      <a:r>
                        <a:rPr lang="en-US" sz="800" dirty="0"/>
                        <a:t>92</a:t>
                      </a:r>
                    </a:p>
                  </a:txBody>
                  <a:tcPr marL="0" marR="0" marT="0" marB="0" anchor="ctr">
                    <a:solidFill>
                      <a:srgbClr val="E9EDF4">
                        <a:alpha val="60000"/>
                      </a:srgbClr>
                    </a:solidFill>
                  </a:tcPr>
                </a:tc>
                <a:tc>
                  <a:txBody>
                    <a:bodyPr/>
                    <a:lstStyle/>
                    <a:p>
                      <a:pPr algn="ctr"/>
                      <a:r>
                        <a:rPr lang="en-US" sz="800" dirty="0"/>
                        <a:t>61</a:t>
                      </a:r>
                    </a:p>
                  </a:txBody>
                  <a:tcPr marL="0" marR="0" marT="0" marB="0" anchor="ctr">
                    <a:solidFill>
                      <a:srgbClr val="E9EDF4">
                        <a:alpha val="60000"/>
                      </a:srgbClr>
                    </a:solidFill>
                  </a:tcPr>
                </a:tc>
                <a:tc>
                  <a:txBody>
                    <a:bodyPr/>
                    <a:lstStyle/>
                    <a:p>
                      <a:pPr algn="ctr"/>
                      <a:r>
                        <a:rPr lang="en-US" sz="800" dirty="0"/>
                        <a:t>112</a:t>
                      </a:r>
                    </a:p>
                  </a:txBody>
                  <a:tcPr marL="0" marR="0" marT="0" marB="0" anchor="ctr">
                    <a:solidFill>
                      <a:srgbClr val="E9EDF4">
                        <a:alpha val="60000"/>
                      </a:srgbClr>
                    </a:solidFill>
                  </a:tcPr>
                </a:tc>
                <a:tc>
                  <a:txBody>
                    <a:bodyPr/>
                    <a:lstStyle/>
                    <a:p>
                      <a:pPr algn="ctr"/>
                      <a:r>
                        <a:rPr lang="en-US" sz="800" dirty="0"/>
                        <a:t>103</a:t>
                      </a:r>
                    </a:p>
                  </a:txBody>
                  <a:tcPr marL="0" marR="0" marT="0" marB="0" anchor="ctr">
                    <a:solidFill>
                      <a:srgbClr val="E9EDF4">
                        <a:alpha val="60000"/>
                      </a:srgbClr>
                    </a:solidFill>
                  </a:tcPr>
                </a:tc>
                <a:tc>
                  <a:txBody>
                    <a:bodyPr/>
                    <a:lstStyle/>
                    <a:p>
                      <a:pPr algn="ctr"/>
                      <a:r>
                        <a:rPr lang="en-US" sz="800" dirty="0"/>
                        <a:t>181</a:t>
                      </a:r>
                    </a:p>
                  </a:txBody>
                  <a:tcPr marL="0" marR="0" marT="0" marB="0" anchor="ctr">
                    <a:solidFill>
                      <a:srgbClr val="E9EDF4">
                        <a:alpha val="60000"/>
                      </a:srgbClr>
                    </a:solidFill>
                  </a:tcPr>
                </a:tc>
                <a:tc>
                  <a:txBody>
                    <a:bodyPr/>
                    <a:lstStyle/>
                    <a:p>
                      <a:pPr algn="ctr"/>
                      <a:r>
                        <a:rPr lang="en-US" sz="800" dirty="0"/>
                        <a:t>20</a:t>
                      </a:r>
                    </a:p>
                  </a:txBody>
                  <a:tcPr marL="0" marR="0" marT="0" marB="0" anchor="ctr">
                    <a:solidFill>
                      <a:srgbClr val="E9EDF4">
                        <a:alpha val="60000"/>
                      </a:srgbClr>
                    </a:solidFill>
                  </a:tcPr>
                </a:tc>
                <a:extLst>
                  <a:ext uri="{0D108BD9-81ED-4DB2-BD59-A6C34878D82A}">
                    <a16:rowId xmlns:a16="http://schemas.microsoft.com/office/drawing/2014/main" val="3668157492"/>
                  </a:ext>
                </a:extLst>
              </a:tr>
              <a:tr h="271710">
                <a:tc>
                  <a:txBody>
                    <a:bodyPr/>
                    <a:lstStyle/>
                    <a:p>
                      <a:pPr algn="ctr"/>
                      <a:r>
                        <a:rPr lang="en-US" sz="800" dirty="0"/>
                        <a:t>75</a:t>
                      </a:r>
                    </a:p>
                  </a:txBody>
                  <a:tcPr marL="0" marR="0" marT="0" marB="0" anchor="ctr">
                    <a:solidFill>
                      <a:srgbClr val="E9EDF4">
                        <a:alpha val="60000"/>
                      </a:srgbClr>
                    </a:solidFill>
                  </a:tcPr>
                </a:tc>
                <a:tc>
                  <a:txBody>
                    <a:bodyPr/>
                    <a:lstStyle/>
                    <a:p>
                      <a:pPr algn="ctr"/>
                      <a:r>
                        <a:rPr lang="en-US" sz="800" dirty="0"/>
                        <a:t>77</a:t>
                      </a:r>
                    </a:p>
                  </a:txBody>
                  <a:tcPr marL="0" marR="0" marT="0" marB="0" anchor="ctr">
                    <a:solidFill>
                      <a:srgbClr val="E9EDF4">
                        <a:alpha val="60000"/>
                      </a:srgbClr>
                    </a:solidFill>
                  </a:tcPr>
                </a:tc>
                <a:tc>
                  <a:txBody>
                    <a:bodyPr/>
                    <a:lstStyle/>
                    <a:p>
                      <a:pPr algn="ctr"/>
                      <a:r>
                        <a:rPr lang="en-US" sz="800" dirty="0"/>
                        <a:t>113</a:t>
                      </a:r>
                    </a:p>
                  </a:txBody>
                  <a:tcPr marL="0" marR="0" marT="0" marB="0" anchor="ctr">
                    <a:solidFill>
                      <a:srgbClr val="E9EDF4">
                        <a:alpha val="60000"/>
                      </a:srgbClr>
                    </a:solidFill>
                  </a:tcPr>
                </a:tc>
                <a:tc>
                  <a:txBody>
                    <a:bodyPr/>
                    <a:lstStyle/>
                    <a:p>
                      <a:pPr algn="ctr"/>
                      <a:r>
                        <a:rPr lang="en-US" sz="800" dirty="0"/>
                        <a:t>103</a:t>
                      </a:r>
                    </a:p>
                  </a:txBody>
                  <a:tcPr marL="0" marR="0" marT="0" marB="0" anchor="ctr">
                    <a:solidFill>
                      <a:srgbClr val="E9EDF4">
                        <a:alpha val="60000"/>
                      </a:srgbClr>
                    </a:solidFill>
                  </a:tcPr>
                </a:tc>
                <a:tc>
                  <a:txBody>
                    <a:bodyPr/>
                    <a:lstStyle/>
                    <a:p>
                      <a:pPr algn="ctr"/>
                      <a:r>
                        <a:rPr lang="en-US" sz="800" dirty="0"/>
                        <a:t>75</a:t>
                      </a:r>
                    </a:p>
                  </a:txBody>
                  <a:tcPr marL="0" marR="0" marT="0" marB="0" anchor="ctr">
                    <a:solidFill>
                      <a:srgbClr val="E9EDF4">
                        <a:alpha val="60000"/>
                      </a:srgbClr>
                    </a:solidFill>
                  </a:tcPr>
                </a:tc>
                <a:tc>
                  <a:txBody>
                    <a:bodyPr/>
                    <a:lstStyle/>
                    <a:p>
                      <a:pPr algn="ctr"/>
                      <a:r>
                        <a:rPr lang="en-US" sz="800" dirty="0"/>
                        <a:t>83</a:t>
                      </a:r>
                    </a:p>
                  </a:txBody>
                  <a:tcPr marL="0" marR="0" marT="0" marB="0" anchor="ctr">
                    <a:solidFill>
                      <a:srgbClr val="E9EDF4">
                        <a:alpha val="60000"/>
                      </a:srgbClr>
                    </a:solidFill>
                  </a:tcPr>
                </a:tc>
                <a:tc>
                  <a:txBody>
                    <a:bodyPr/>
                    <a:lstStyle/>
                    <a:p>
                      <a:pPr algn="ctr"/>
                      <a:r>
                        <a:rPr lang="en-US" sz="800" dirty="0"/>
                        <a:t>97</a:t>
                      </a:r>
                    </a:p>
                  </a:txBody>
                  <a:tcPr marL="0" marR="0" marT="0" marB="0" anchor="ctr">
                    <a:solidFill>
                      <a:srgbClr val="E9EDF4">
                        <a:alpha val="60000"/>
                      </a:srgbClr>
                    </a:solidFill>
                  </a:tcPr>
                </a:tc>
                <a:tc>
                  <a:txBody>
                    <a:bodyPr/>
                    <a:lstStyle/>
                    <a:p>
                      <a:pPr algn="ctr"/>
                      <a:r>
                        <a:rPr lang="en-US" sz="800" dirty="0"/>
                        <a:t>19</a:t>
                      </a:r>
                    </a:p>
                  </a:txBody>
                  <a:tcPr marL="0" marR="0" marT="0" marB="0" anchor="ctr">
                    <a:solidFill>
                      <a:srgbClr val="E9EDF4">
                        <a:alpha val="60000"/>
                      </a:srgbClr>
                    </a:solidFill>
                  </a:tcPr>
                </a:tc>
                <a:extLst>
                  <a:ext uri="{0D108BD9-81ED-4DB2-BD59-A6C34878D82A}">
                    <a16:rowId xmlns:a16="http://schemas.microsoft.com/office/drawing/2014/main" val="2363276230"/>
                  </a:ext>
                </a:extLst>
              </a:tr>
              <a:tr h="271710">
                <a:tc>
                  <a:txBody>
                    <a:bodyPr/>
                    <a:lstStyle/>
                    <a:p>
                      <a:pPr algn="ctr"/>
                      <a:r>
                        <a:rPr lang="en-US" sz="800" dirty="0"/>
                        <a:t>57</a:t>
                      </a:r>
                    </a:p>
                  </a:txBody>
                  <a:tcPr marL="0" marR="0" marT="0" marB="0" anchor="ctr">
                    <a:solidFill>
                      <a:srgbClr val="E9EDF4">
                        <a:alpha val="60000"/>
                      </a:srgbClr>
                    </a:solidFill>
                  </a:tcPr>
                </a:tc>
                <a:tc>
                  <a:txBody>
                    <a:bodyPr/>
                    <a:lstStyle/>
                    <a:p>
                      <a:pPr algn="ctr"/>
                      <a:r>
                        <a:rPr lang="en-US" sz="800" dirty="0"/>
                        <a:t>68</a:t>
                      </a:r>
                    </a:p>
                  </a:txBody>
                  <a:tcPr marL="0" marR="0" marT="0" marB="0" anchor="ctr">
                    <a:solidFill>
                      <a:srgbClr val="E9EDF4">
                        <a:alpha val="60000"/>
                      </a:srgbClr>
                    </a:solidFill>
                  </a:tcPr>
                </a:tc>
                <a:tc>
                  <a:txBody>
                    <a:bodyPr/>
                    <a:lstStyle/>
                    <a:p>
                      <a:pPr algn="ctr"/>
                      <a:r>
                        <a:rPr lang="en-US" sz="800" dirty="0"/>
                        <a:t>106</a:t>
                      </a:r>
                    </a:p>
                  </a:txBody>
                  <a:tcPr marL="0" marR="0" marT="0" marB="0" anchor="ctr">
                    <a:solidFill>
                      <a:srgbClr val="E9EDF4">
                        <a:alpha val="60000"/>
                      </a:srgbClr>
                    </a:solidFill>
                  </a:tcPr>
                </a:tc>
                <a:tc>
                  <a:txBody>
                    <a:bodyPr/>
                    <a:lstStyle/>
                    <a:p>
                      <a:pPr algn="ctr"/>
                      <a:r>
                        <a:rPr lang="en-US" sz="800" dirty="0"/>
                        <a:t>98</a:t>
                      </a:r>
                    </a:p>
                  </a:txBody>
                  <a:tcPr marL="0" marR="0" marT="0" marB="0" anchor="ctr">
                    <a:solidFill>
                      <a:srgbClr val="E9EDF4">
                        <a:alpha val="60000"/>
                      </a:srgbClr>
                    </a:solidFill>
                  </a:tcPr>
                </a:tc>
                <a:tc>
                  <a:txBody>
                    <a:bodyPr/>
                    <a:lstStyle/>
                    <a:p>
                      <a:pPr algn="ctr"/>
                      <a:r>
                        <a:rPr lang="en-US" sz="800" dirty="0"/>
                        <a:t>86</a:t>
                      </a:r>
                    </a:p>
                  </a:txBody>
                  <a:tcPr marL="0" marR="0" marT="0" marB="0" anchor="ctr">
                    <a:solidFill>
                      <a:srgbClr val="E9EDF4">
                        <a:alpha val="60000"/>
                      </a:srgbClr>
                    </a:solidFill>
                  </a:tcPr>
                </a:tc>
                <a:tc>
                  <a:txBody>
                    <a:bodyPr/>
                    <a:lstStyle/>
                    <a:p>
                      <a:pPr algn="ctr"/>
                      <a:r>
                        <a:rPr lang="en-US" sz="800" dirty="0"/>
                        <a:t>97</a:t>
                      </a:r>
                    </a:p>
                  </a:txBody>
                  <a:tcPr marL="0" marR="0" marT="0" marB="0" anchor="ctr">
                    <a:solidFill>
                      <a:srgbClr val="E9EDF4">
                        <a:alpha val="60000"/>
                      </a:srgbClr>
                    </a:solidFill>
                  </a:tcPr>
                </a:tc>
                <a:tc>
                  <a:txBody>
                    <a:bodyPr/>
                    <a:lstStyle/>
                    <a:p>
                      <a:pPr algn="ctr"/>
                      <a:r>
                        <a:rPr lang="en-US" sz="800" dirty="0"/>
                        <a:t>51</a:t>
                      </a:r>
                    </a:p>
                  </a:txBody>
                  <a:tcPr marL="0" marR="0" marT="0" marB="0" anchor="ctr">
                    <a:solidFill>
                      <a:srgbClr val="E9EDF4">
                        <a:alpha val="60000"/>
                      </a:srgbClr>
                    </a:solidFill>
                  </a:tcPr>
                </a:tc>
                <a:tc>
                  <a:txBody>
                    <a:bodyPr/>
                    <a:lstStyle/>
                    <a:p>
                      <a:pPr algn="ctr"/>
                      <a:r>
                        <a:rPr lang="en-US" sz="800" dirty="0"/>
                        <a:t>41</a:t>
                      </a:r>
                    </a:p>
                  </a:txBody>
                  <a:tcPr marL="0" marR="0" marT="0" marB="0" anchor="ctr">
                    <a:solidFill>
                      <a:srgbClr val="E9EDF4">
                        <a:alpha val="60000"/>
                      </a:srgbClr>
                    </a:solidFill>
                  </a:tcPr>
                </a:tc>
                <a:extLst>
                  <a:ext uri="{0D108BD9-81ED-4DB2-BD59-A6C34878D82A}">
                    <a16:rowId xmlns:a16="http://schemas.microsoft.com/office/drawing/2014/main" val="650184179"/>
                  </a:ext>
                </a:extLst>
              </a:tr>
              <a:tr h="271710">
                <a:tc>
                  <a:txBody>
                    <a:bodyPr/>
                    <a:lstStyle/>
                    <a:p>
                      <a:pPr algn="ctr"/>
                      <a:r>
                        <a:rPr lang="en-US" sz="800" dirty="0"/>
                        <a:t>61</a:t>
                      </a:r>
                    </a:p>
                  </a:txBody>
                  <a:tcPr marL="0" marR="0" marT="0" marB="0" anchor="ctr">
                    <a:solidFill>
                      <a:srgbClr val="E9EDF4">
                        <a:alpha val="60000"/>
                      </a:srgbClr>
                    </a:solidFill>
                  </a:tcPr>
                </a:tc>
                <a:tc>
                  <a:txBody>
                    <a:bodyPr/>
                    <a:lstStyle/>
                    <a:p>
                      <a:pPr algn="ctr"/>
                      <a:r>
                        <a:rPr lang="en-US" sz="800" dirty="0"/>
                        <a:t>52</a:t>
                      </a:r>
                    </a:p>
                  </a:txBody>
                  <a:tcPr marL="0" marR="0" marT="0" marB="0" anchor="ctr">
                    <a:solidFill>
                      <a:srgbClr val="E9EDF4">
                        <a:alpha val="60000"/>
                      </a:srgbClr>
                    </a:solidFill>
                  </a:tcPr>
                </a:tc>
                <a:tc>
                  <a:txBody>
                    <a:bodyPr/>
                    <a:lstStyle/>
                    <a:p>
                      <a:pPr algn="ctr"/>
                      <a:r>
                        <a:rPr lang="en-US" sz="800" dirty="0"/>
                        <a:t>89</a:t>
                      </a:r>
                    </a:p>
                  </a:txBody>
                  <a:tcPr marL="0" marR="0" marT="0" marB="0" anchor="ctr">
                    <a:solidFill>
                      <a:srgbClr val="E9EDF4">
                        <a:alpha val="60000"/>
                      </a:srgbClr>
                    </a:solidFill>
                  </a:tcPr>
                </a:tc>
                <a:tc>
                  <a:txBody>
                    <a:bodyPr/>
                    <a:lstStyle/>
                    <a:p>
                      <a:pPr algn="ctr"/>
                      <a:r>
                        <a:rPr lang="en-US" sz="800" dirty="0"/>
                        <a:t>97</a:t>
                      </a:r>
                    </a:p>
                  </a:txBody>
                  <a:tcPr marL="0" marR="0" marT="0" marB="0" anchor="ctr">
                    <a:solidFill>
                      <a:srgbClr val="E9EDF4">
                        <a:alpha val="60000"/>
                      </a:srgbClr>
                    </a:solidFill>
                  </a:tcPr>
                </a:tc>
                <a:tc>
                  <a:txBody>
                    <a:bodyPr/>
                    <a:lstStyle/>
                    <a:p>
                      <a:pPr algn="ctr"/>
                      <a:r>
                        <a:rPr lang="en-US" sz="800" dirty="0"/>
                        <a:t>115</a:t>
                      </a:r>
                    </a:p>
                  </a:txBody>
                  <a:tcPr marL="0" marR="0" marT="0" marB="0" anchor="ctr">
                    <a:solidFill>
                      <a:srgbClr val="E9EDF4">
                        <a:alpha val="60000"/>
                      </a:srgbClr>
                    </a:solidFill>
                  </a:tcPr>
                </a:tc>
                <a:tc>
                  <a:txBody>
                    <a:bodyPr/>
                    <a:lstStyle/>
                    <a:p>
                      <a:pPr algn="ctr"/>
                      <a:r>
                        <a:rPr lang="en-US" sz="800" dirty="0"/>
                        <a:t>97</a:t>
                      </a:r>
                    </a:p>
                  </a:txBody>
                  <a:tcPr marL="0" marR="0" marT="0" marB="0" anchor="ctr">
                    <a:solidFill>
                      <a:srgbClr val="E9EDF4">
                        <a:alpha val="60000"/>
                      </a:srgbClr>
                    </a:solidFill>
                  </a:tcPr>
                </a:tc>
                <a:tc>
                  <a:txBody>
                    <a:bodyPr/>
                    <a:lstStyle/>
                    <a:p>
                      <a:pPr algn="ctr"/>
                      <a:r>
                        <a:rPr lang="en-US" sz="800" dirty="0"/>
                        <a:t>103</a:t>
                      </a:r>
                    </a:p>
                  </a:txBody>
                  <a:tcPr marL="0" marR="0" marT="0" marB="0" anchor="ctr">
                    <a:solidFill>
                      <a:srgbClr val="E9EDF4">
                        <a:alpha val="60000"/>
                      </a:srgbClr>
                    </a:solidFill>
                  </a:tcPr>
                </a:tc>
                <a:tc>
                  <a:txBody>
                    <a:bodyPr/>
                    <a:lstStyle/>
                    <a:p>
                      <a:pPr algn="ctr"/>
                      <a:r>
                        <a:rPr lang="en-US" sz="800" dirty="0"/>
                        <a:t>101</a:t>
                      </a:r>
                    </a:p>
                  </a:txBody>
                  <a:tcPr marL="0" marR="0" marT="0" marB="0" anchor="ctr">
                    <a:solidFill>
                      <a:srgbClr val="E9EDF4">
                        <a:alpha val="60000"/>
                      </a:srgbClr>
                    </a:solidFill>
                  </a:tcPr>
                </a:tc>
                <a:extLst>
                  <a:ext uri="{0D108BD9-81ED-4DB2-BD59-A6C34878D82A}">
                    <a16:rowId xmlns:a16="http://schemas.microsoft.com/office/drawing/2014/main" val="2943019818"/>
                  </a:ext>
                </a:extLst>
              </a:tr>
              <a:tr h="271710">
                <a:tc>
                  <a:txBody>
                    <a:bodyPr/>
                    <a:lstStyle/>
                    <a:p>
                      <a:pPr algn="ctr"/>
                      <a:r>
                        <a:rPr lang="en-US" sz="800" dirty="0"/>
                        <a:t>155</a:t>
                      </a:r>
                    </a:p>
                  </a:txBody>
                  <a:tcPr marL="0" marR="0" marT="0" marB="0" anchor="ctr">
                    <a:solidFill>
                      <a:srgbClr val="E9EDF4">
                        <a:alpha val="60000"/>
                      </a:srgbClr>
                    </a:solidFill>
                  </a:tcPr>
                </a:tc>
                <a:tc>
                  <a:txBody>
                    <a:bodyPr/>
                    <a:lstStyle/>
                    <a:p>
                      <a:pPr algn="ctr"/>
                      <a:r>
                        <a:rPr lang="en-US" sz="800" dirty="0"/>
                        <a:t>196</a:t>
                      </a:r>
                    </a:p>
                  </a:txBody>
                  <a:tcPr marL="0" marR="0" marT="0" marB="0" anchor="ctr">
                    <a:solidFill>
                      <a:srgbClr val="E9EDF4">
                        <a:alpha val="60000"/>
                      </a:srgbClr>
                    </a:solidFill>
                  </a:tcPr>
                </a:tc>
                <a:tc>
                  <a:txBody>
                    <a:bodyPr/>
                    <a:lstStyle/>
                    <a:p>
                      <a:pPr algn="ctr"/>
                      <a:r>
                        <a:rPr lang="en-US" sz="800" dirty="0"/>
                        <a:t>180</a:t>
                      </a:r>
                    </a:p>
                  </a:txBody>
                  <a:tcPr marL="0" marR="0" marT="0" marB="0" anchor="ctr">
                    <a:solidFill>
                      <a:srgbClr val="E9EDF4">
                        <a:alpha val="60000"/>
                      </a:srgbClr>
                    </a:solidFill>
                  </a:tcPr>
                </a:tc>
                <a:tc>
                  <a:txBody>
                    <a:bodyPr/>
                    <a:lstStyle/>
                    <a:p>
                      <a:pPr algn="ctr"/>
                      <a:r>
                        <a:rPr lang="en-US" sz="800" dirty="0"/>
                        <a:t>183</a:t>
                      </a:r>
                    </a:p>
                  </a:txBody>
                  <a:tcPr marL="0" marR="0" marT="0" marB="0" anchor="ctr">
                    <a:solidFill>
                      <a:srgbClr val="E9EDF4">
                        <a:alpha val="60000"/>
                      </a:srgbClr>
                    </a:solidFill>
                  </a:tcPr>
                </a:tc>
                <a:tc>
                  <a:txBody>
                    <a:bodyPr/>
                    <a:lstStyle/>
                    <a:p>
                      <a:pPr algn="ctr"/>
                      <a:r>
                        <a:rPr lang="en-US" sz="800" dirty="0"/>
                        <a:t>183</a:t>
                      </a:r>
                    </a:p>
                  </a:txBody>
                  <a:tcPr marL="0" marR="0" marT="0" marB="0" anchor="ctr">
                    <a:solidFill>
                      <a:srgbClr val="E9EDF4">
                        <a:alpha val="60000"/>
                      </a:srgbClr>
                    </a:solidFill>
                  </a:tcPr>
                </a:tc>
                <a:tc>
                  <a:txBody>
                    <a:bodyPr/>
                    <a:lstStyle/>
                    <a:p>
                      <a:pPr algn="ctr"/>
                      <a:r>
                        <a:rPr lang="en-US" sz="800" dirty="0"/>
                        <a:t>197</a:t>
                      </a:r>
                    </a:p>
                  </a:txBody>
                  <a:tcPr marL="0" marR="0" marT="0" marB="0" anchor="ctr">
                    <a:solidFill>
                      <a:srgbClr val="E9EDF4">
                        <a:alpha val="60000"/>
                      </a:srgbClr>
                    </a:solidFill>
                  </a:tcPr>
                </a:tc>
                <a:tc>
                  <a:txBody>
                    <a:bodyPr/>
                    <a:lstStyle/>
                    <a:p>
                      <a:pPr algn="ctr"/>
                      <a:r>
                        <a:rPr lang="en-US" sz="800" dirty="0"/>
                        <a:t>201</a:t>
                      </a:r>
                    </a:p>
                  </a:txBody>
                  <a:tcPr marL="0" marR="0" marT="0" marB="0" anchor="ctr">
                    <a:solidFill>
                      <a:srgbClr val="E9EDF4">
                        <a:alpha val="60000"/>
                      </a:srgbClr>
                    </a:solidFill>
                  </a:tcPr>
                </a:tc>
                <a:tc>
                  <a:txBody>
                    <a:bodyPr/>
                    <a:lstStyle/>
                    <a:p>
                      <a:pPr algn="ctr"/>
                      <a:r>
                        <a:rPr lang="en-US" sz="800" dirty="0"/>
                        <a:t>212</a:t>
                      </a:r>
                    </a:p>
                  </a:txBody>
                  <a:tcPr marL="0" marR="0" marT="0" marB="0" anchor="ctr">
                    <a:solidFill>
                      <a:srgbClr val="E9EDF4">
                        <a:alpha val="60000"/>
                      </a:srgbClr>
                    </a:solidFill>
                  </a:tcPr>
                </a:tc>
                <a:extLst>
                  <a:ext uri="{0D108BD9-81ED-4DB2-BD59-A6C34878D82A}">
                    <a16:rowId xmlns:a16="http://schemas.microsoft.com/office/drawing/2014/main" val="2125223753"/>
                  </a:ext>
                </a:extLst>
              </a:tr>
            </a:tbl>
          </a:graphicData>
        </a:graphic>
      </p:graphicFrame>
    </p:spTree>
    <p:extLst>
      <p:ext uri="{BB962C8B-B14F-4D97-AF65-F5344CB8AC3E}">
        <p14:creationId xmlns:p14="http://schemas.microsoft.com/office/powerpoint/2010/main" val="1803402297"/>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ltLang="en-US"/>
              <a:t>Image Representations: Histograms</a:t>
            </a:r>
          </a:p>
        </p:txBody>
      </p:sp>
      <p:sp>
        <p:nvSpPr>
          <p:cNvPr id="850947" name="Rectangle 3"/>
          <p:cNvSpPr>
            <a:spLocks noGrp="1" noChangeArrowheads="1"/>
          </p:cNvSpPr>
          <p:nvPr>
            <p:ph type="body" idx="1"/>
          </p:nvPr>
        </p:nvSpPr>
        <p:spPr>
          <a:xfrm>
            <a:off x="3019426" y="5410200"/>
            <a:ext cx="3609975" cy="1219200"/>
          </a:xfrm>
        </p:spPr>
        <p:txBody>
          <a:bodyPr>
            <a:normAutofit lnSpcReduction="10000"/>
          </a:bodyPr>
          <a:lstStyle/>
          <a:p>
            <a:pPr>
              <a:defRPr/>
            </a:pPr>
            <a:r>
              <a:rPr lang="en-US" sz="2400"/>
              <a:t>Joint histogram</a:t>
            </a:r>
          </a:p>
          <a:p>
            <a:pPr lvl="1">
              <a:defRPr/>
            </a:pPr>
            <a:r>
              <a:rPr lang="en-US" sz="1500"/>
              <a:t>Requires lots of data</a:t>
            </a:r>
          </a:p>
          <a:p>
            <a:pPr lvl="1">
              <a:defRPr/>
            </a:pPr>
            <a:r>
              <a:rPr lang="en-US" sz="1500"/>
              <a:t>Loss of resolution to </a:t>
            </a:r>
            <a:br>
              <a:rPr lang="en-US" sz="1500"/>
            </a:br>
            <a:r>
              <a:rPr lang="en-US" sz="1500"/>
              <a:t>avoid empty bins</a:t>
            </a:r>
          </a:p>
        </p:txBody>
      </p:sp>
      <p:sp>
        <p:nvSpPr>
          <p:cNvPr id="59396" name="Text Box 4"/>
          <p:cNvSpPr txBox="1">
            <a:spLocks noChangeArrowheads="1"/>
          </p:cNvSpPr>
          <p:nvPr/>
        </p:nvSpPr>
        <p:spPr bwMode="auto">
          <a:xfrm>
            <a:off x="1524000" y="6583364"/>
            <a:ext cx="2057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1200">
                <a:solidFill>
                  <a:prstClr val="black"/>
                </a:solidFill>
                <a:latin typeface="Trebuchet MS" pitchFamily="34" charset="0"/>
                <a:ea typeface="Arial Unicode MS" pitchFamily="34" charset="-128"/>
                <a:cs typeface="Arial Unicode MS" pitchFamily="34" charset="-128"/>
              </a:rPr>
              <a:t>Images from Dave Kauchak</a:t>
            </a:r>
          </a:p>
        </p:txBody>
      </p:sp>
      <p:pic>
        <p:nvPicPr>
          <p:cNvPr id="59397" name="Picture 5" descr="marg-bin2"/>
          <p:cNvPicPr>
            <a:picLocks noChangeAspect="1" noChangeArrowheads="1"/>
          </p:cNvPicPr>
          <p:nvPr/>
        </p:nvPicPr>
        <p:blipFill>
          <a:blip r:embed="rId3">
            <a:extLst>
              <a:ext uri="{28A0092B-C50C-407E-A947-70E740481C1C}">
                <a14:useLocalDpi xmlns:a14="http://schemas.microsoft.com/office/drawing/2010/main" val="0"/>
              </a:ext>
            </a:extLst>
          </a:blip>
          <a:srcRect t="7805"/>
          <a:stretch>
            <a:fillRect/>
          </a:stretch>
        </p:blipFill>
        <p:spPr bwMode="auto">
          <a:xfrm>
            <a:off x="7239000" y="1600201"/>
            <a:ext cx="30099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Picture 6" descr="marg-bin1"/>
          <p:cNvPicPr>
            <a:picLocks noChangeAspect="1" noChangeArrowheads="1"/>
          </p:cNvPicPr>
          <p:nvPr/>
        </p:nvPicPr>
        <p:blipFill>
          <a:blip r:embed="rId4">
            <a:extLst>
              <a:ext uri="{28A0092B-C50C-407E-A947-70E740481C1C}">
                <a14:useLocalDpi xmlns:a14="http://schemas.microsoft.com/office/drawing/2010/main" val="0"/>
              </a:ext>
            </a:extLst>
          </a:blip>
          <a:srcRect t="7495"/>
          <a:stretch>
            <a:fillRect/>
          </a:stretch>
        </p:blipFill>
        <p:spPr bwMode="auto">
          <a:xfrm>
            <a:off x="7239000" y="3365500"/>
            <a:ext cx="3429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9" name="Picture 7" descr="normal-binning"/>
          <p:cNvPicPr>
            <a:picLocks noChangeAspect="1" noChangeArrowheads="1"/>
          </p:cNvPicPr>
          <p:nvPr/>
        </p:nvPicPr>
        <p:blipFill>
          <a:blip r:embed="rId5">
            <a:extLst>
              <a:ext uri="{28A0092B-C50C-407E-A947-70E740481C1C}">
                <a14:useLocalDpi xmlns:a14="http://schemas.microsoft.com/office/drawing/2010/main" val="0"/>
              </a:ext>
            </a:extLst>
          </a:blip>
          <a:srcRect t="7007"/>
          <a:stretch>
            <a:fillRect/>
          </a:stretch>
        </p:blipFill>
        <p:spPr bwMode="auto">
          <a:xfrm>
            <a:off x="2895600" y="3400426"/>
            <a:ext cx="335280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5600" y="1371601"/>
            <a:ext cx="300990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1" name="Rectangle 9"/>
          <p:cNvSpPr>
            <a:spLocks noChangeArrowheads="1"/>
          </p:cNvSpPr>
          <p:nvPr/>
        </p:nvSpPr>
        <p:spPr bwMode="auto">
          <a:xfrm>
            <a:off x="6781800" y="5410200"/>
            <a:ext cx="36258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n-US" altLang="en-US" sz="2400">
                <a:solidFill>
                  <a:prstClr val="black"/>
                </a:solidFill>
                <a:cs typeface="Arial" pitchFamily="34" charset="0"/>
              </a:rPr>
              <a:t>Marginal histogram</a:t>
            </a:r>
          </a:p>
          <a:p>
            <a:pPr lvl="1" eaLnBrk="1" hangingPunct="1">
              <a:spcBef>
                <a:spcPct val="20000"/>
              </a:spcBef>
              <a:buFontTx/>
              <a:buChar char="•"/>
            </a:pPr>
            <a:r>
              <a:rPr lang="en-US" altLang="en-US" sz="1500">
                <a:solidFill>
                  <a:prstClr val="black"/>
                </a:solidFill>
                <a:cs typeface="Arial" pitchFamily="34" charset="0"/>
              </a:rPr>
              <a:t>Requires independent features</a:t>
            </a:r>
          </a:p>
          <a:p>
            <a:pPr lvl="1" eaLnBrk="1" hangingPunct="1">
              <a:spcBef>
                <a:spcPct val="20000"/>
              </a:spcBef>
              <a:buFontTx/>
              <a:buChar char="•"/>
            </a:pPr>
            <a:r>
              <a:rPr lang="en-US" altLang="en-US" sz="1500">
                <a:solidFill>
                  <a:prstClr val="black"/>
                </a:solidFill>
                <a:cs typeface="Arial" pitchFamily="34" charset="0"/>
              </a:rPr>
              <a:t>More data/bin than </a:t>
            </a:r>
            <a:br>
              <a:rPr lang="en-US" altLang="en-US" sz="1500">
                <a:solidFill>
                  <a:prstClr val="black"/>
                </a:solidFill>
                <a:cs typeface="Arial" pitchFamily="34" charset="0"/>
              </a:rPr>
            </a:br>
            <a:r>
              <a:rPr lang="en-US" altLang="en-US" sz="1500">
                <a:solidFill>
                  <a:prstClr val="black"/>
                </a:solidFill>
                <a:cs typeface="Arial" pitchFamily="34" charset="0"/>
              </a:rPr>
              <a:t>joint histogram</a:t>
            </a:r>
            <a:endParaRPr lang="en-US" altLang="en-US" sz="2000">
              <a:solidFill>
                <a:prstClr val="black"/>
              </a:solidFill>
              <a:cs typeface="Arial" pitchFamily="34" charset="0"/>
            </a:endParaRPr>
          </a:p>
        </p:txBody>
      </p:sp>
      <p:sp>
        <p:nvSpPr>
          <p:cNvPr id="59402" name="TextBox 9"/>
          <p:cNvSpPr txBox="1">
            <a:spLocks noChangeArrowheads="1"/>
          </p:cNvSpPr>
          <p:nvPr/>
        </p:nvSpPr>
        <p:spPr bwMode="auto">
          <a:xfrm>
            <a:off x="2438400" y="990601"/>
            <a:ext cx="6997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a:solidFill>
                  <a:prstClr val="black"/>
                </a:solidFill>
              </a:rPr>
              <a:t>Histogram: Probability or count of data in each bin</a:t>
            </a:r>
          </a:p>
        </p:txBody>
      </p:sp>
    </p:spTree>
    <p:extLst>
      <p:ext uri="{BB962C8B-B14F-4D97-AF65-F5344CB8AC3E}">
        <p14:creationId xmlns:p14="http://schemas.microsoft.com/office/powerpoint/2010/main" val="3127983528"/>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2232026" y="3878264"/>
            <a:ext cx="1654175" cy="783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102000"/>
              </a:lnSpc>
              <a:spcBef>
                <a:spcPct val="50000"/>
              </a:spcBef>
              <a:buClr>
                <a:srgbClr val="000000"/>
              </a:buClr>
              <a:buSzPct val="100000"/>
              <a:buFont typeface="Times New Roman" pitchFamily="18" charset="0"/>
              <a:buNone/>
            </a:pPr>
            <a:r>
              <a:rPr lang="en-US" altLang="en-US" sz="2200">
                <a:solidFill>
                  <a:prstClr val="white"/>
                </a:solidFill>
                <a:latin typeface="Trebuchet MS" pitchFamily="34" charset="0"/>
                <a:ea typeface="Arial Unicode MS" pitchFamily="34" charset="-128"/>
                <a:cs typeface="Arial Unicode MS" pitchFamily="34" charset="-128"/>
              </a:rPr>
              <a:t>EASE Truss </a:t>
            </a:r>
            <a:br>
              <a:rPr lang="en-US" altLang="en-US" sz="2200">
                <a:solidFill>
                  <a:prstClr val="white"/>
                </a:solidFill>
                <a:latin typeface="Trebuchet MS" pitchFamily="34" charset="0"/>
                <a:ea typeface="Arial Unicode MS" pitchFamily="34" charset="-128"/>
                <a:cs typeface="Arial Unicode MS" pitchFamily="34" charset="-128"/>
              </a:rPr>
            </a:br>
            <a:r>
              <a:rPr lang="en-US" altLang="en-US" sz="2200">
                <a:solidFill>
                  <a:prstClr val="white"/>
                </a:solidFill>
                <a:latin typeface="Trebuchet MS" pitchFamily="34" charset="0"/>
                <a:ea typeface="Arial Unicode MS" pitchFamily="34" charset="-128"/>
                <a:cs typeface="Arial Unicode MS" pitchFamily="34" charset="-128"/>
              </a:rPr>
              <a:t>Assembly</a:t>
            </a:r>
          </a:p>
        </p:txBody>
      </p:sp>
      <p:sp>
        <p:nvSpPr>
          <p:cNvPr id="60419" name="Text Box 3"/>
          <p:cNvSpPr txBox="1">
            <a:spLocks noChangeArrowheads="1"/>
          </p:cNvSpPr>
          <p:nvPr/>
        </p:nvSpPr>
        <p:spPr bwMode="auto">
          <a:xfrm>
            <a:off x="7772400" y="5778501"/>
            <a:ext cx="2438400" cy="783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102000"/>
              </a:lnSpc>
              <a:spcBef>
                <a:spcPct val="50000"/>
              </a:spcBef>
              <a:buClr>
                <a:srgbClr val="000000"/>
              </a:buClr>
              <a:buSzPct val="100000"/>
              <a:buFont typeface="Times New Roman" pitchFamily="18" charset="0"/>
              <a:buNone/>
            </a:pPr>
            <a:r>
              <a:rPr lang="en-US" altLang="en-US" sz="2200">
                <a:solidFill>
                  <a:prstClr val="white"/>
                </a:solidFill>
                <a:latin typeface="Trebuchet MS" pitchFamily="34" charset="0"/>
                <a:ea typeface="Arial Unicode MS" pitchFamily="34" charset="-128"/>
                <a:cs typeface="Arial Unicode MS" pitchFamily="34" charset="-128"/>
              </a:rPr>
              <a:t>Space Shuttle Cargo Bay</a:t>
            </a:r>
          </a:p>
        </p:txBody>
      </p:sp>
      <p:sp>
        <p:nvSpPr>
          <p:cNvPr id="60420" name="Rectangle 4"/>
          <p:cNvSpPr>
            <a:spLocks noGrp="1" noChangeArrowheads="1"/>
          </p:cNvSpPr>
          <p:nvPr>
            <p:ph type="title"/>
          </p:nvPr>
        </p:nvSpPr>
        <p:spPr/>
        <p:txBody>
          <a:bodyPr/>
          <a:lstStyle/>
          <a:p>
            <a:r>
              <a:rPr lang="en-US" altLang="en-US"/>
              <a:t>Image Representations: Histograms</a:t>
            </a:r>
          </a:p>
        </p:txBody>
      </p:sp>
      <p:sp>
        <p:nvSpPr>
          <p:cNvPr id="60421" name="Text Box 6"/>
          <p:cNvSpPr txBox="1">
            <a:spLocks noChangeArrowheads="1"/>
          </p:cNvSpPr>
          <p:nvPr/>
        </p:nvSpPr>
        <p:spPr bwMode="auto">
          <a:xfrm>
            <a:off x="1524000" y="6583364"/>
            <a:ext cx="2057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sz="1200">
                <a:solidFill>
                  <a:prstClr val="black"/>
                </a:solidFill>
                <a:latin typeface="Trebuchet MS" pitchFamily="34" charset="0"/>
                <a:ea typeface="Arial Unicode MS" pitchFamily="34" charset="-128"/>
                <a:cs typeface="Arial Unicode MS" pitchFamily="34" charset="-128"/>
              </a:rPr>
              <a:t>Images from Dave Kauchak</a:t>
            </a:r>
          </a:p>
        </p:txBody>
      </p:sp>
      <p:pic>
        <p:nvPicPr>
          <p:cNvPr id="6042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362201"/>
            <a:ext cx="300990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3"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2362201"/>
            <a:ext cx="300990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4" name="TextBox 8"/>
          <p:cNvSpPr txBox="1">
            <a:spLocks noChangeArrowheads="1"/>
          </p:cNvSpPr>
          <p:nvPr/>
        </p:nvSpPr>
        <p:spPr bwMode="auto">
          <a:xfrm>
            <a:off x="4800601" y="1447800"/>
            <a:ext cx="20304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200">
                <a:solidFill>
                  <a:prstClr val="black"/>
                </a:solidFill>
              </a:rPr>
              <a:t>Clustering</a:t>
            </a:r>
          </a:p>
        </p:txBody>
      </p:sp>
      <p:sp>
        <p:nvSpPr>
          <p:cNvPr id="60425" name="TextBox 9"/>
          <p:cNvSpPr txBox="1">
            <a:spLocks noChangeArrowheads="1"/>
          </p:cNvSpPr>
          <p:nvPr/>
        </p:nvSpPr>
        <p:spPr bwMode="auto">
          <a:xfrm>
            <a:off x="2895601" y="5334001"/>
            <a:ext cx="6088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a:solidFill>
                  <a:prstClr val="black"/>
                </a:solidFill>
              </a:rPr>
              <a:t>Use the same cluster centers for all images</a:t>
            </a:r>
          </a:p>
        </p:txBody>
      </p:sp>
    </p:spTree>
    <p:extLst>
      <p:ext uri="{BB962C8B-B14F-4D97-AF65-F5344CB8AC3E}">
        <p14:creationId xmlns:p14="http://schemas.microsoft.com/office/powerpoint/2010/main" val="814520294"/>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2133601" y="76201"/>
            <a:ext cx="8202613" cy="987425"/>
          </a:xfrm>
        </p:spPr>
        <p:txBody>
          <a:bodyPr/>
          <a:lstStyle/>
          <a:p>
            <a:r>
              <a:rPr lang="en-US" altLang="en-US"/>
              <a:t>Computing histogram distance</a:t>
            </a:r>
          </a:p>
        </p:txBody>
      </p:sp>
      <p:pic>
        <p:nvPicPr>
          <p:cNvPr id="859139" name="Picture 3"/>
          <p:cNvPicPr>
            <a:picLocks noChangeAspect="1" noChangeArrowheads="1"/>
          </p:cNvPicPr>
          <p:nvPr/>
        </p:nvPicPr>
        <p:blipFill>
          <a:blip r:embed="rId3">
            <a:extLst>
              <a:ext uri="{28A0092B-C50C-407E-A947-70E740481C1C}">
                <a14:useLocalDpi xmlns:a14="http://schemas.microsoft.com/office/drawing/2010/main" val="0"/>
              </a:ext>
            </a:extLst>
          </a:blip>
          <a:srcRect t="1520" b="66121"/>
          <a:stretch>
            <a:fillRect/>
          </a:stretch>
        </p:blipFill>
        <p:spPr bwMode="auto">
          <a:xfrm>
            <a:off x="2438400" y="4906964"/>
            <a:ext cx="6858000" cy="172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9141" name="Text Box 5"/>
          <p:cNvSpPr txBox="1">
            <a:spLocks noChangeArrowheads="1"/>
          </p:cNvSpPr>
          <p:nvPr/>
        </p:nvSpPr>
        <p:spPr bwMode="auto">
          <a:xfrm>
            <a:off x="3505201" y="4038600"/>
            <a:ext cx="4479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a:solidFill>
                  <a:prstClr val="black"/>
                </a:solidFill>
              </a:rPr>
              <a:t>Chi-squared Histogram matching distance</a:t>
            </a:r>
            <a:endParaRPr lang="ru-RU" altLang="en-US">
              <a:solidFill>
                <a:prstClr val="black"/>
              </a:solidFill>
            </a:endParaRPr>
          </a:p>
        </p:txBody>
      </p:sp>
      <p:graphicFrame>
        <p:nvGraphicFramePr>
          <p:cNvPr id="8" name="Object 2"/>
          <p:cNvGraphicFramePr>
            <a:graphicFrameLocks noChangeAspect="1"/>
          </p:cNvGraphicFramePr>
          <p:nvPr/>
        </p:nvGraphicFramePr>
        <p:xfrm>
          <a:off x="3124201" y="3048000"/>
          <a:ext cx="4384675" cy="1016000"/>
        </p:xfrm>
        <a:graphic>
          <a:graphicData uri="http://schemas.openxmlformats.org/presentationml/2006/ole">
            <mc:AlternateContent xmlns:mc="http://schemas.openxmlformats.org/markup-compatibility/2006">
              <mc:Choice xmlns:v="urn:schemas-microsoft-com:vml" Requires="v">
                <p:oleObj name="Equation" r:id="rId4" imgW="2082600" imgH="482400" progId="Equation.3">
                  <p:embed/>
                </p:oleObj>
              </mc:Choice>
              <mc:Fallback>
                <p:oleObj name="Equation" r:id="rId4" imgW="2082600" imgH="4824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1" y="3048000"/>
                        <a:ext cx="4384675" cy="101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7" name="Object 3"/>
          <p:cNvGraphicFramePr>
            <a:graphicFrameLocks noChangeAspect="1"/>
          </p:cNvGraphicFramePr>
          <p:nvPr/>
        </p:nvGraphicFramePr>
        <p:xfrm>
          <a:off x="3200400" y="1219200"/>
          <a:ext cx="5081588" cy="908050"/>
        </p:xfrm>
        <a:graphic>
          <a:graphicData uri="http://schemas.openxmlformats.org/presentationml/2006/ole">
            <mc:AlternateContent xmlns:mc="http://schemas.openxmlformats.org/markup-compatibility/2006">
              <mc:Choice xmlns:v="urn:schemas-microsoft-com:vml" Requires="v">
                <p:oleObj name="Equation" r:id="rId6" imgW="2412720" imgH="431640" progId="Equation.3">
                  <p:embed/>
                </p:oleObj>
              </mc:Choice>
              <mc:Fallback>
                <p:oleObj name="Equation" r:id="rId6" imgW="2412720" imgH="431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0400" y="1219200"/>
                        <a:ext cx="5081588" cy="90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31" name="Text Box 5"/>
          <p:cNvSpPr txBox="1">
            <a:spLocks noChangeArrowheads="1"/>
          </p:cNvSpPr>
          <p:nvPr/>
        </p:nvSpPr>
        <p:spPr bwMode="auto">
          <a:xfrm>
            <a:off x="3048000" y="2133600"/>
            <a:ext cx="607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a:solidFill>
                  <a:prstClr val="black"/>
                </a:solidFill>
              </a:rPr>
              <a:t>Histogram intersection (assuming normalized histograms)</a:t>
            </a:r>
            <a:endParaRPr lang="ru-RU" altLang="en-US">
              <a:solidFill>
                <a:prstClr val="black"/>
              </a:solidFill>
            </a:endParaRPr>
          </a:p>
        </p:txBody>
      </p:sp>
      <p:sp>
        <p:nvSpPr>
          <p:cNvPr id="9" name="TextBox 8"/>
          <p:cNvSpPr txBox="1">
            <a:spLocks noChangeArrowheads="1"/>
          </p:cNvSpPr>
          <p:nvPr/>
        </p:nvSpPr>
        <p:spPr bwMode="auto">
          <a:xfrm>
            <a:off x="2743200" y="6488114"/>
            <a:ext cx="6148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a:solidFill>
                  <a:prstClr val="black"/>
                </a:solidFill>
              </a:rPr>
              <a:t>Cars found by color histogram matching using chi-squared</a:t>
            </a:r>
          </a:p>
        </p:txBody>
      </p:sp>
    </p:spTree>
    <p:extLst>
      <p:ext uri="{BB962C8B-B14F-4D97-AF65-F5344CB8AC3E}">
        <p14:creationId xmlns:p14="http://schemas.microsoft.com/office/powerpoint/2010/main" val="9412150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591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8591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9141"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altLang="en-US"/>
              <a:t>Histograms: Implementation issues</a:t>
            </a:r>
          </a:p>
        </p:txBody>
      </p:sp>
      <p:grpSp>
        <p:nvGrpSpPr>
          <p:cNvPr id="2" name="Group 7"/>
          <p:cNvGrpSpPr>
            <a:grpSpLocks/>
          </p:cNvGrpSpPr>
          <p:nvPr/>
        </p:nvGrpSpPr>
        <p:grpSpPr bwMode="auto">
          <a:xfrm>
            <a:off x="1905000" y="2590800"/>
            <a:ext cx="8229600" cy="1701800"/>
            <a:chOff x="228600" y="1219200"/>
            <a:chExt cx="8229600" cy="1701463"/>
          </a:xfrm>
        </p:grpSpPr>
        <p:sp>
          <p:nvSpPr>
            <p:cNvPr id="4" name="Left-Right Arrow 3"/>
            <p:cNvSpPr/>
            <p:nvPr/>
          </p:nvSpPr>
          <p:spPr>
            <a:xfrm>
              <a:off x="609600" y="1219200"/>
              <a:ext cx="7848600" cy="609479"/>
            </a:xfrm>
            <a:prstGeom prst="leftRightArrow">
              <a:avLst/>
            </a:prstGeom>
            <a:gradFill flip="none" rotWithShape="1">
              <a:gsLst>
                <a:gs pos="0">
                  <a:srgbClr val="000082"/>
                </a:gs>
                <a:gs pos="30000">
                  <a:srgbClr val="66008F"/>
                </a:gs>
                <a:gs pos="64999">
                  <a:srgbClr val="BA0066"/>
                </a:gs>
                <a:gs pos="89999">
                  <a:srgbClr val="FF0000"/>
                </a:gs>
                <a:gs pos="100000">
                  <a:srgbClr val="FF8200"/>
                </a:gs>
              </a:gsLst>
              <a:lin ang="10800000" scaled="0"/>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1446" name="TextBox 4"/>
            <p:cNvSpPr txBox="1">
              <a:spLocks noChangeArrowheads="1"/>
            </p:cNvSpPr>
            <p:nvPr/>
          </p:nvSpPr>
          <p:spPr bwMode="auto">
            <a:xfrm>
              <a:off x="228600" y="1828800"/>
              <a:ext cx="254428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a:solidFill>
                    <a:prstClr val="black"/>
                  </a:solidFill>
                </a:rPr>
                <a:t>Few Bins</a:t>
              </a:r>
            </a:p>
            <a:p>
              <a:pPr eaLnBrk="1" hangingPunct="1"/>
              <a:r>
                <a:rPr lang="en-US" altLang="en-US">
                  <a:solidFill>
                    <a:prstClr val="black"/>
                  </a:solidFill>
                </a:rPr>
                <a:t>Need less data</a:t>
              </a:r>
            </a:p>
            <a:p>
              <a:pPr eaLnBrk="1" hangingPunct="1"/>
              <a:r>
                <a:rPr lang="en-US" altLang="en-US">
                  <a:solidFill>
                    <a:prstClr val="black"/>
                  </a:solidFill>
                </a:rPr>
                <a:t>Coarser representation</a:t>
              </a:r>
            </a:p>
          </p:txBody>
        </p:sp>
        <p:sp>
          <p:nvSpPr>
            <p:cNvPr id="61447" name="TextBox 5"/>
            <p:cNvSpPr txBox="1">
              <a:spLocks noChangeArrowheads="1"/>
            </p:cNvSpPr>
            <p:nvPr/>
          </p:nvSpPr>
          <p:spPr bwMode="auto">
            <a:xfrm>
              <a:off x="6019800" y="1905000"/>
              <a:ext cx="224933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a:solidFill>
                    <a:prstClr val="black"/>
                  </a:solidFill>
                </a:rPr>
                <a:t>Many Bins</a:t>
              </a:r>
            </a:p>
            <a:p>
              <a:pPr eaLnBrk="1" hangingPunct="1"/>
              <a:r>
                <a:rPr lang="en-US" altLang="en-US">
                  <a:solidFill>
                    <a:prstClr val="black"/>
                  </a:solidFill>
                </a:rPr>
                <a:t>Need more data</a:t>
              </a:r>
            </a:p>
            <a:p>
              <a:pPr eaLnBrk="1" hangingPunct="1"/>
              <a:r>
                <a:rPr lang="en-US" altLang="en-US">
                  <a:solidFill>
                    <a:prstClr val="black"/>
                  </a:solidFill>
                </a:rPr>
                <a:t>Finer representation</a:t>
              </a:r>
            </a:p>
          </p:txBody>
        </p:sp>
      </p:grpSp>
      <p:sp>
        <p:nvSpPr>
          <p:cNvPr id="7" name="Content Placeholder 6"/>
          <p:cNvSpPr>
            <a:spLocks noGrp="1"/>
          </p:cNvSpPr>
          <p:nvPr>
            <p:ph idx="1"/>
          </p:nvPr>
        </p:nvSpPr>
        <p:spPr>
          <a:xfrm>
            <a:off x="1981200" y="990600"/>
            <a:ext cx="8229600" cy="5562600"/>
          </a:xfrm>
        </p:spPr>
        <p:txBody>
          <a:bodyPr>
            <a:normAutofit fontScale="85000" lnSpcReduction="20000"/>
          </a:bodyPr>
          <a:lstStyle/>
          <a:p>
            <a:pPr>
              <a:defRPr/>
            </a:pPr>
            <a:r>
              <a:rPr lang="en-US" dirty="0"/>
              <a:t>Quantization</a:t>
            </a:r>
          </a:p>
          <a:p>
            <a:pPr lvl="1">
              <a:defRPr/>
            </a:pPr>
            <a:r>
              <a:rPr lang="en-US" dirty="0"/>
              <a:t>Grids: fast but applicable only with few dimensions</a:t>
            </a:r>
          </a:p>
          <a:p>
            <a:pPr lvl="1">
              <a:defRPr/>
            </a:pPr>
            <a:r>
              <a:rPr lang="en-US" dirty="0"/>
              <a:t>Clustering: slower but can quantize data in higher dimensions</a:t>
            </a:r>
          </a:p>
          <a:p>
            <a:pPr>
              <a:defRPr/>
            </a:pPr>
            <a:endParaRPr lang="en-US" dirty="0"/>
          </a:p>
          <a:p>
            <a:pPr>
              <a:defRPr/>
            </a:pPr>
            <a:endParaRPr lang="en-US" dirty="0"/>
          </a:p>
          <a:p>
            <a:pPr>
              <a:defRPr/>
            </a:pPr>
            <a:endParaRPr lang="en-US" dirty="0"/>
          </a:p>
          <a:p>
            <a:pPr>
              <a:defRPr/>
            </a:pPr>
            <a:endParaRPr lang="en-US" dirty="0"/>
          </a:p>
          <a:p>
            <a:pPr>
              <a:defRPr/>
            </a:pPr>
            <a:endParaRPr lang="en-US" dirty="0"/>
          </a:p>
          <a:p>
            <a:pPr>
              <a:defRPr/>
            </a:pPr>
            <a:r>
              <a:rPr lang="en-US" dirty="0"/>
              <a:t>Matching</a:t>
            </a:r>
          </a:p>
          <a:p>
            <a:pPr lvl="1">
              <a:defRPr/>
            </a:pPr>
            <a:r>
              <a:rPr lang="en-US" dirty="0"/>
              <a:t>Histogram intersection or Euclidean may be faster</a:t>
            </a:r>
          </a:p>
          <a:p>
            <a:pPr lvl="1">
              <a:defRPr/>
            </a:pPr>
            <a:r>
              <a:rPr lang="en-US" dirty="0"/>
              <a:t>Chi-squared often works better</a:t>
            </a:r>
          </a:p>
          <a:p>
            <a:pPr lvl="1">
              <a:defRPr/>
            </a:pPr>
            <a:r>
              <a:rPr lang="en-US" dirty="0"/>
              <a:t>Earth mover’s distance is good for when nearby bins represent similar values</a:t>
            </a:r>
          </a:p>
        </p:txBody>
      </p:sp>
    </p:spTree>
    <p:extLst>
      <p:ext uri="{BB962C8B-B14F-4D97-AF65-F5344CB8AC3E}">
        <p14:creationId xmlns:p14="http://schemas.microsoft.com/office/powerpoint/2010/main" val="41985547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676400"/>
            <a:ext cx="33147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8" name="Title 1"/>
          <p:cNvSpPr>
            <a:spLocks noGrp="1"/>
          </p:cNvSpPr>
          <p:nvPr>
            <p:ph type="title"/>
          </p:nvPr>
        </p:nvSpPr>
        <p:spPr>
          <a:xfrm>
            <a:off x="1981200" y="76200"/>
            <a:ext cx="8229600" cy="914400"/>
          </a:xfrm>
        </p:spPr>
        <p:txBody>
          <a:bodyPr>
            <a:normAutofit fontScale="90000"/>
          </a:bodyPr>
          <a:lstStyle/>
          <a:p>
            <a:pPr eaLnBrk="1" hangingPunct="1">
              <a:defRPr/>
            </a:pPr>
            <a:r>
              <a:rPr lang="en-US" dirty="0"/>
              <a:t>What kind of things do we compute histograms of?</a:t>
            </a:r>
          </a:p>
        </p:txBody>
      </p:sp>
      <p:sp>
        <p:nvSpPr>
          <p:cNvPr id="24579" name="Content Placeholder 2"/>
          <p:cNvSpPr>
            <a:spLocks noGrp="1"/>
          </p:cNvSpPr>
          <p:nvPr>
            <p:ph idx="1"/>
          </p:nvPr>
        </p:nvSpPr>
        <p:spPr/>
        <p:txBody>
          <a:bodyPr>
            <a:normAutofit lnSpcReduction="10000"/>
          </a:bodyPr>
          <a:lstStyle/>
          <a:p>
            <a:pPr eaLnBrk="1" hangingPunct="1">
              <a:defRPr/>
            </a:pPr>
            <a:endParaRPr lang="en-US" dirty="0"/>
          </a:p>
          <a:p>
            <a:pPr eaLnBrk="1" hangingPunct="1">
              <a:defRPr/>
            </a:pPr>
            <a:r>
              <a:rPr lang="en-US" dirty="0"/>
              <a:t>Color</a:t>
            </a:r>
          </a:p>
          <a:p>
            <a:pPr eaLnBrk="1" hangingPunct="1">
              <a:defRPr/>
            </a:pPr>
            <a:endParaRPr lang="en-US" dirty="0"/>
          </a:p>
          <a:p>
            <a:pPr eaLnBrk="1" hangingPunct="1">
              <a:defRPr/>
            </a:pPr>
            <a:endParaRPr lang="en-US" dirty="0"/>
          </a:p>
          <a:p>
            <a:pPr eaLnBrk="1" hangingPunct="1">
              <a:defRPr/>
            </a:pPr>
            <a:endParaRPr lang="en-US" dirty="0"/>
          </a:p>
          <a:p>
            <a:pPr eaLnBrk="1" hangingPunct="1">
              <a:defRPr/>
            </a:pPr>
            <a:endParaRPr lang="en-US" dirty="0"/>
          </a:p>
          <a:p>
            <a:pPr eaLnBrk="1" hangingPunct="1">
              <a:defRPr/>
            </a:pPr>
            <a:endParaRPr lang="en-US" dirty="0"/>
          </a:p>
          <a:p>
            <a:pPr eaLnBrk="1" hangingPunct="1">
              <a:defRPr/>
            </a:pPr>
            <a:endParaRPr lang="en-US" dirty="0"/>
          </a:p>
          <a:p>
            <a:pPr eaLnBrk="1" hangingPunct="1">
              <a:defRPr/>
            </a:pPr>
            <a:r>
              <a:rPr lang="en-US" dirty="0"/>
              <a:t>Texture (filter banks or HOG over regions)</a:t>
            </a:r>
          </a:p>
        </p:txBody>
      </p:sp>
      <p:sp>
        <p:nvSpPr>
          <p:cNvPr id="62469" name="TextBox 6"/>
          <p:cNvSpPr txBox="1">
            <a:spLocks noChangeArrowheads="1"/>
          </p:cNvSpPr>
          <p:nvPr/>
        </p:nvSpPr>
        <p:spPr bwMode="auto">
          <a:xfrm>
            <a:off x="2895600" y="4876800"/>
            <a:ext cx="2146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a:solidFill>
                  <a:prstClr val="black"/>
                </a:solidFill>
              </a:rPr>
              <a:t>L*a*b* color space </a:t>
            </a:r>
          </a:p>
        </p:txBody>
      </p:sp>
      <p:pic>
        <p:nvPicPr>
          <p:cNvPr id="6247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1905001"/>
            <a:ext cx="3124200"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1" name="TextBox 8"/>
          <p:cNvSpPr txBox="1">
            <a:spLocks noChangeArrowheads="1"/>
          </p:cNvSpPr>
          <p:nvPr/>
        </p:nvSpPr>
        <p:spPr bwMode="auto">
          <a:xfrm>
            <a:off x="7162801" y="4876800"/>
            <a:ext cx="1966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a:solidFill>
                  <a:prstClr val="black"/>
                </a:solidFill>
              </a:rPr>
              <a:t>HSV color space </a:t>
            </a:r>
          </a:p>
        </p:txBody>
      </p:sp>
    </p:spTree>
    <p:extLst>
      <p:ext uri="{BB962C8B-B14F-4D97-AF65-F5344CB8AC3E}">
        <p14:creationId xmlns:p14="http://schemas.microsoft.com/office/powerpoint/2010/main" val="29218663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1" y="1676401"/>
            <a:ext cx="5305425"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le 1"/>
          <p:cNvSpPr>
            <a:spLocks noGrp="1"/>
          </p:cNvSpPr>
          <p:nvPr>
            <p:ph type="title"/>
          </p:nvPr>
        </p:nvSpPr>
        <p:spPr/>
        <p:txBody>
          <a:bodyPr>
            <a:normAutofit/>
          </a:bodyPr>
          <a:lstStyle/>
          <a:p>
            <a:pPr eaLnBrk="1" hangingPunct="1">
              <a:defRPr/>
            </a:pPr>
            <a:r>
              <a:rPr lang="en-US" dirty="0"/>
              <a:t>What kind of things do we compute histograms of?</a:t>
            </a:r>
          </a:p>
        </p:txBody>
      </p:sp>
      <p:sp>
        <p:nvSpPr>
          <p:cNvPr id="63492" name="Content Placeholder 2"/>
          <p:cNvSpPr>
            <a:spLocks noGrp="1"/>
          </p:cNvSpPr>
          <p:nvPr>
            <p:ph idx="1"/>
          </p:nvPr>
        </p:nvSpPr>
        <p:spPr/>
        <p:txBody>
          <a:bodyPr/>
          <a:lstStyle/>
          <a:p>
            <a:pPr eaLnBrk="1" hangingPunct="1"/>
            <a:r>
              <a:rPr lang="en-US" altLang="en-US"/>
              <a:t>Histograms of oriented gradients</a:t>
            </a:r>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p:txBody>
      </p:sp>
      <p:sp>
        <p:nvSpPr>
          <p:cNvPr id="63493" name="TextBox 5"/>
          <p:cNvSpPr txBox="1">
            <a:spLocks noChangeArrowheads="1"/>
          </p:cNvSpPr>
          <p:nvPr/>
        </p:nvSpPr>
        <p:spPr bwMode="auto">
          <a:xfrm>
            <a:off x="4543426" y="4038600"/>
            <a:ext cx="2466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000">
                <a:solidFill>
                  <a:prstClr val="black"/>
                </a:solidFill>
                <a:latin typeface="Calibri" pitchFamily="34" charset="0"/>
              </a:rPr>
              <a:t>SIFT – Lowe IJCV 2004</a:t>
            </a:r>
          </a:p>
        </p:txBody>
      </p:sp>
      <p:pic>
        <p:nvPicPr>
          <p:cNvPr id="6349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905000"/>
            <a:ext cx="2590800"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6921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This section: correspondence and alignment</a:t>
            </a:r>
          </a:p>
        </p:txBody>
      </p:sp>
      <p:sp>
        <p:nvSpPr>
          <p:cNvPr id="3" name="Content Placeholder 2"/>
          <p:cNvSpPr>
            <a:spLocks noGrp="1"/>
          </p:cNvSpPr>
          <p:nvPr>
            <p:ph idx="1"/>
          </p:nvPr>
        </p:nvSpPr>
        <p:spPr/>
        <p:txBody>
          <a:bodyPr/>
          <a:lstStyle/>
          <a:p>
            <a:endParaRPr lang="en-US" dirty="0"/>
          </a:p>
          <a:p>
            <a:r>
              <a:rPr lang="en-US" dirty="0"/>
              <a:t>Correspondence: matching points, patches, edges, or regions across images</a:t>
            </a:r>
          </a:p>
          <a:p>
            <a:endParaRPr lang="en-US" dirty="0"/>
          </a:p>
          <a:p>
            <a:endParaRPr lang="en-US" dirty="0"/>
          </a:p>
        </p:txBody>
      </p:sp>
      <p:pic>
        <p:nvPicPr>
          <p:cNvPr id="53250" name="Picture 2" descr="http://blog.chron.com/goodmombadmom/files/legacy/Br%20stop%20sign%202%20copy.jpg"/>
          <p:cNvPicPr>
            <a:picLocks noChangeAspect="1" noChangeArrowheads="1"/>
          </p:cNvPicPr>
          <p:nvPr/>
        </p:nvPicPr>
        <p:blipFill rotWithShape="1">
          <a:blip r:embed="rId2">
            <a:extLst>
              <a:ext uri="{28A0092B-C50C-407E-A947-70E740481C1C}">
                <a14:useLocalDpi xmlns:a14="http://schemas.microsoft.com/office/drawing/2010/main" val="0"/>
              </a:ext>
            </a:extLst>
          </a:blip>
          <a:srcRect t="7614" r="24119" b="6260"/>
          <a:stretch/>
        </p:blipFill>
        <p:spPr bwMode="auto">
          <a:xfrm>
            <a:off x="2717292" y="2927445"/>
            <a:ext cx="1987600" cy="2871216"/>
          </a:xfrm>
          <a:prstGeom prst="rect">
            <a:avLst/>
          </a:prstGeom>
          <a:noFill/>
          <a:extLst>
            <a:ext uri="{909E8E84-426E-40DD-AFC4-6F175D3DCCD1}">
              <a14:hiddenFill xmlns:a14="http://schemas.microsoft.com/office/drawing/2010/main">
                <a:solidFill>
                  <a:srgbClr val="FFFFFF"/>
                </a:solidFill>
              </a14:hiddenFill>
            </a:ext>
          </a:extLst>
        </p:spPr>
      </p:pic>
      <p:pic>
        <p:nvPicPr>
          <p:cNvPr id="53252" name="Picture 4" descr="http://www.freefoto.com/images/41/15/41_15_85---Stop-Sign_we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3992" y="3168874"/>
            <a:ext cx="1600200" cy="238835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blog.chron.com/goodmombadmom/files/legacy/Br%20stop%20sign%202%20copy.jpg"/>
          <p:cNvPicPr>
            <a:picLocks noChangeAspect="1" noChangeArrowheads="1"/>
          </p:cNvPicPr>
          <p:nvPr/>
        </p:nvPicPr>
        <p:blipFill rotWithShape="1">
          <a:blip r:embed="rId2">
            <a:extLst>
              <a:ext uri="{28A0092B-C50C-407E-A947-70E740481C1C}">
                <a14:useLocalDpi xmlns:a14="http://schemas.microsoft.com/office/drawing/2010/main" val="0"/>
              </a:ext>
            </a:extLst>
          </a:blip>
          <a:srcRect l="32123" t="30582" r="48683" b="53894"/>
          <a:stretch/>
        </p:blipFill>
        <p:spPr bwMode="auto">
          <a:xfrm>
            <a:off x="5079492" y="3845531"/>
            <a:ext cx="502768" cy="5175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ttp://www.freefoto.com/images/41/15/41_15_85---Stop-Sign_web.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476" t="32785" r="29762" b="42061"/>
          <a:stretch/>
        </p:blipFill>
        <p:spPr bwMode="auto">
          <a:xfrm>
            <a:off x="5880354" y="3803903"/>
            <a:ext cx="476250" cy="600776"/>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p:cNvSpPr/>
          <p:nvPr/>
        </p:nvSpPr>
        <p:spPr>
          <a:xfrm>
            <a:off x="3457956" y="3475517"/>
            <a:ext cx="685800" cy="887537"/>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Oval 13"/>
          <p:cNvSpPr/>
          <p:nvPr/>
        </p:nvSpPr>
        <p:spPr>
          <a:xfrm>
            <a:off x="7295388" y="3803904"/>
            <a:ext cx="685800" cy="887537"/>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Box 9"/>
          <p:cNvSpPr txBox="1"/>
          <p:nvPr/>
        </p:nvSpPr>
        <p:spPr>
          <a:xfrm>
            <a:off x="5536692" y="3851626"/>
            <a:ext cx="394660" cy="523220"/>
          </a:xfrm>
          <a:prstGeom prst="rect">
            <a:avLst/>
          </a:prstGeom>
          <a:noFill/>
        </p:spPr>
        <p:txBody>
          <a:bodyPr wrap="none" rtlCol="0">
            <a:spAutoFit/>
          </a:bodyPr>
          <a:lstStyle/>
          <a:p>
            <a:r>
              <a:rPr lang="en-US" sz="2800" dirty="0">
                <a:solidFill>
                  <a:prstClr val="black"/>
                </a:solidFill>
                <a:latin typeface="Arial"/>
                <a:cs typeface="Arial"/>
              </a:rPr>
              <a:t>≈</a:t>
            </a:r>
            <a:endParaRPr lang="en-US" sz="2800" dirty="0">
              <a:solidFill>
                <a:prstClr val="black"/>
              </a:solidFill>
            </a:endParaRPr>
          </a:p>
        </p:txBody>
      </p:sp>
      <p:cxnSp>
        <p:nvCxnSpPr>
          <p:cNvPr id="15" name="Straight Arrow Connector 14"/>
          <p:cNvCxnSpPr/>
          <p:nvPr/>
        </p:nvCxnSpPr>
        <p:spPr>
          <a:xfrm>
            <a:off x="4143756" y="3919285"/>
            <a:ext cx="783336" cy="185007"/>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6356604" y="4190857"/>
            <a:ext cx="938784"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14332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4514" name="Picture 1"/>
          <p:cNvPicPr>
            <a:picLocks noChangeArrowheads="1"/>
          </p:cNvPicPr>
          <p:nvPr/>
        </p:nvPicPr>
        <p:blipFill>
          <a:blip r:embed="rId2">
            <a:extLst>
              <a:ext uri="{28A0092B-C50C-407E-A947-70E740481C1C}">
                <a14:useLocalDpi xmlns:a14="http://schemas.microsoft.com/office/drawing/2010/main" val="0"/>
              </a:ext>
            </a:extLst>
          </a:blip>
          <a:srcRect t="3790" r="58810"/>
          <a:stretch>
            <a:fillRect/>
          </a:stretch>
        </p:blipFill>
        <p:spPr bwMode="auto">
          <a:xfrm>
            <a:off x="4548188" y="3721100"/>
            <a:ext cx="2322512"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4515" name="Rectangle 2"/>
          <p:cNvSpPr>
            <a:spLocks noGrp="1" noChangeArrowheads="1"/>
          </p:cNvSpPr>
          <p:nvPr>
            <p:ph type="title"/>
          </p:nvPr>
        </p:nvSpPr>
        <p:spPr>
          <a:xfrm>
            <a:off x="2209800" y="-76200"/>
            <a:ext cx="7772400" cy="1143000"/>
          </a:xfrm>
        </p:spPr>
        <p:txBody>
          <a:bodyPr vert="horz" wrap="square" lIns="50800" tIns="50800" rIns="132080" bIns="50800" numCol="1" anchor="ctr" anchorCtr="0" compatLnSpc="1">
            <a:prstTxWarp prst="textNoShape">
              <a:avLst/>
            </a:prstTxWarp>
          </a:bodyPr>
          <a:lstStyle/>
          <a:p>
            <a:pPr eaLnBrk="1" hangingPunct="1"/>
            <a:r>
              <a:rPr lang="en-US" altLang="en-US" b="1"/>
              <a:t>SIFT vector formation</a:t>
            </a:r>
            <a:endParaRPr lang="en-US" altLang="en-US" b="1">
              <a:ea typeface="ヒラギノ明朝 ProN W6" charset="0"/>
              <a:cs typeface="ヒラギノ明朝 ProN W6" charset="0"/>
            </a:endParaRPr>
          </a:p>
        </p:txBody>
      </p:sp>
      <p:sp>
        <p:nvSpPr>
          <p:cNvPr id="64516" name="Rectangle 3"/>
          <p:cNvSpPr>
            <a:spLocks noGrp="1" noChangeArrowheads="1"/>
          </p:cNvSpPr>
          <p:nvPr>
            <p:ph type="body" idx="1"/>
          </p:nvPr>
        </p:nvSpPr>
        <p:spPr>
          <a:xfrm>
            <a:off x="1981200" y="914400"/>
            <a:ext cx="8382000" cy="2590800"/>
          </a:xfrm>
        </p:spPr>
        <p:txBody>
          <a:bodyPr vert="horz" wrap="square" lIns="50800" tIns="50800" rIns="132080" bIns="50800" numCol="1" anchor="t" anchorCtr="0" compatLnSpc="1">
            <a:prstTxWarp prst="textNoShape">
              <a:avLst/>
            </a:prstTxWarp>
          </a:bodyPr>
          <a:lstStyle/>
          <a:p>
            <a:pPr eaLnBrk="1" hangingPunct="1"/>
            <a:r>
              <a:rPr lang="en-US" altLang="en-US" sz="2800"/>
              <a:t>Computed on rotated and scaled version of window according to computed orientation &amp; scale</a:t>
            </a:r>
          </a:p>
          <a:p>
            <a:pPr marL="782638" lvl="1" eaLnBrk="1" hangingPunct="1"/>
            <a:r>
              <a:rPr lang="en-US" altLang="en-US"/>
              <a:t>resample the window</a:t>
            </a:r>
          </a:p>
          <a:p>
            <a:pPr eaLnBrk="1" hangingPunct="1"/>
            <a:r>
              <a:rPr lang="en-US" altLang="en-US" sz="2800"/>
              <a:t>Based on gradients weighted by a Gaussian of variance half the window (for smooth falloff)</a:t>
            </a:r>
          </a:p>
        </p:txBody>
      </p:sp>
      <p:pic>
        <p:nvPicPr>
          <p:cNvPr id="64517" name="Picture 4"/>
          <p:cNvPicPr>
            <a:picLocks noChangeArrowheads="1"/>
          </p:cNvPicPr>
          <p:nvPr/>
        </p:nvPicPr>
        <p:blipFill>
          <a:blip r:embed="rId3" cstate="print">
            <a:extLst>
              <a:ext uri="{28A0092B-C50C-407E-A947-70E740481C1C}">
                <a14:useLocalDpi xmlns:a14="http://schemas.microsoft.com/office/drawing/2010/main" val="0"/>
              </a:ext>
            </a:extLst>
          </a:blip>
          <a:srcRect r="45232"/>
          <a:stretch>
            <a:fillRect/>
          </a:stretch>
        </p:blipFill>
        <p:spPr bwMode="auto">
          <a:xfrm>
            <a:off x="1673226" y="3865563"/>
            <a:ext cx="2136775" cy="173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4518" name="Line 5"/>
          <p:cNvSpPr>
            <a:spLocks noChangeShapeType="1"/>
          </p:cNvSpPr>
          <p:nvPr/>
        </p:nvSpPr>
        <p:spPr bwMode="auto">
          <a:xfrm rot="10800000" flipH="1">
            <a:off x="3506788" y="3954464"/>
            <a:ext cx="1160462" cy="58737"/>
          </a:xfrm>
          <a:prstGeom prst="line">
            <a:avLst/>
          </a:prstGeom>
          <a:noFill/>
          <a:ln w="12700">
            <a:solidFill>
              <a:srgbClr val="86CD4D"/>
            </a:solidFill>
            <a:round/>
            <a:headEn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4519" name="Line 6"/>
          <p:cNvSpPr>
            <a:spLocks noChangeShapeType="1"/>
          </p:cNvSpPr>
          <p:nvPr/>
        </p:nvSpPr>
        <p:spPr bwMode="auto">
          <a:xfrm>
            <a:off x="3511550" y="4241800"/>
            <a:ext cx="1155700" cy="1670050"/>
          </a:xfrm>
          <a:prstGeom prst="line">
            <a:avLst/>
          </a:prstGeom>
          <a:noFill/>
          <a:ln w="12700">
            <a:solidFill>
              <a:srgbClr val="86CD4D"/>
            </a:solidFill>
            <a:round/>
            <a:headEn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Tree>
    <p:extLst>
      <p:ext uri="{BB962C8B-B14F-4D97-AF65-F5344CB8AC3E}">
        <p14:creationId xmlns:p14="http://schemas.microsoft.com/office/powerpoint/2010/main" val="4092771322"/>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188" y="3619500"/>
            <a:ext cx="563880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5539" name="Rectangle 2"/>
          <p:cNvSpPr>
            <a:spLocks noGrp="1" noChangeArrowheads="1"/>
          </p:cNvSpPr>
          <p:nvPr>
            <p:ph type="title"/>
          </p:nvPr>
        </p:nvSpPr>
        <p:spPr>
          <a:xfrm>
            <a:off x="2209800" y="-76200"/>
            <a:ext cx="7772400" cy="1143000"/>
          </a:xfrm>
        </p:spPr>
        <p:txBody>
          <a:bodyPr vert="horz" wrap="square" lIns="50800" tIns="50800" rIns="132080" bIns="50800" numCol="1" anchor="ctr" anchorCtr="0" compatLnSpc="1">
            <a:prstTxWarp prst="textNoShape">
              <a:avLst/>
            </a:prstTxWarp>
          </a:bodyPr>
          <a:lstStyle/>
          <a:p>
            <a:pPr eaLnBrk="1" hangingPunct="1"/>
            <a:r>
              <a:rPr lang="en-US" altLang="en-US" b="1"/>
              <a:t>SIFT vector formation</a:t>
            </a:r>
            <a:endParaRPr lang="en-US" altLang="en-US" b="1">
              <a:ea typeface="ヒラギノ明朝 ProN W6" charset="0"/>
              <a:cs typeface="ヒラギノ明朝 ProN W6" charset="0"/>
            </a:endParaRPr>
          </a:p>
        </p:txBody>
      </p:sp>
      <p:sp>
        <p:nvSpPr>
          <p:cNvPr id="65540" name="Rectangle 3"/>
          <p:cNvSpPr>
            <a:spLocks noGrp="1" noChangeArrowheads="1"/>
          </p:cNvSpPr>
          <p:nvPr>
            <p:ph type="body" idx="1"/>
          </p:nvPr>
        </p:nvSpPr>
        <p:spPr>
          <a:xfrm>
            <a:off x="1981200" y="914400"/>
            <a:ext cx="8382000" cy="2590800"/>
          </a:xfrm>
        </p:spPr>
        <p:txBody>
          <a:bodyPr vert="horz" wrap="square" lIns="50800" tIns="50800" rIns="132080" bIns="50800" numCol="1" anchor="t" anchorCtr="0" compatLnSpc="1">
            <a:prstTxWarp prst="textNoShape">
              <a:avLst/>
            </a:prstTxWarp>
          </a:bodyPr>
          <a:lstStyle/>
          <a:p>
            <a:pPr eaLnBrk="1" hangingPunct="1"/>
            <a:r>
              <a:rPr lang="en-US" altLang="en-US" sz="2800" dirty="0"/>
              <a:t>4x4 array of gradient orientation histogram weighted by magnitude</a:t>
            </a:r>
          </a:p>
          <a:p>
            <a:pPr eaLnBrk="1" hangingPunct="1"/>
            <a:r>
              <a:rPr lang="en-US" altLang="en-US" sz="2800" dirty="0"/>
              <a:t>8 orientations x 4x4 array = 128 dimensions</a:t>
            </a:r>
          </a:p>
          <a:p>
            <a:pPr eaLnBrk="1" hangingPunct="1"/>
            <a:r>
              <a:rPr lang="en-US" altLang="en-US" sz="2800" dirty="0"/>
              <a:t>Motivation:  some sensitivity to spatial layout, but not too much.</a:t>
            </a:r>
          </a:p>
        </p:txBody>
      </p:sp>
      <p:sp>
        <p:nvSpPr>
          <p:cNvPr id="65541" name="Rectangle 4"/>
          <p:cNvSpPr>
            <a:spLocks/>
          </p:cNvSpPr>
          <p:nvPr/>
        </p:nvSpPr>
        <p:spPr bwMode="auto">
          <a:xfrm>
            <a:off x="7010400" y="6403340"/>
            <a:ext cx="500585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40639" bIns="0">
            <a:spAutoFit/>
          </a:bodyPr>
          <a:lstStyle>
            <a:lvl1pPr marL="396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700" dirty="0">
                <a:solidFill>
                  <a:srgbClr val="000000"/>
                </a:solidFill>
                <a:latin typeface="Times New Roman" pitchFamily="18" charset="0"/>
                <a:cs typeface="Times New Roman" pitchFamily="18" charset="0"/>
                <a:sym typeface="Times New Roman" pitchFamily="18" charset="0"/>
              </a:rPr>
              <a:t>showing only 2x2 here, but typical feature would be 4x4</a:t>
            </a:r>
          </a:p>
        </p:txBody>
      </p:sp>
      <p:pic>
        <p:nvPicPr>
          <p:cNvPr id="65542" name="Picture 5"/>
          <p:cNvPicPr>
            <a:picLocks noChangeArrowheads="1"/>
          </p:cNvPicPr>
          <p:nvPr/>
        </p:nvPicPr>
        <p:blipFill>
          <a:blip r:embed="rId4" cstate="print">
            <a:extLst>
              <a:ext uri="{28A0092B-C50C-407E-A947-70E740481C1C}">
                <a14:useLocalDpi xmlns:a14="http://schemas.microsoft.com/office/drawing/2010/main" val="0"/>
              </a:ext>
            </a:extLst>
          </a:blip>
          <a:srcRect r="45232"/>
          <a:stretch>
            <a:fillRect/>
          </a:stretch>
        </p:blipFill>
        <p:spPr bwMode="auto">
          <a:xfrm>
            <a:off x="1673226" y="3865563"/>
            <a:ext cx="2136775" cy="173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5543" name="Line 6"/>
          <p:cNvSpPr>
            <a:spLocks noChangeShapeType="1"/>
          </p:cNvSpPr>
          <p:nvPr/>
        </p:nvSpPr>
        <p:spPr bwMode="auto">
          <a:xfrm rot="10800000" flipH="1">
            <a:off x="3506788" y="3954464"/>
            <a:ext cx="1160462" cy="58737"/>
          </a:xfrm>
          <a:prstGeom prst="line">
            <a:avLst/>
          </a:prstGeom>
          <a:noFill/>
          <a:ln w="12700">
            <a:solidFill>
              <a:srgbClr val="86CD4D"/>
            </a:solidFill>
            <a:round/>
            <a:headEn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5544" name="Line 7"/>
          <p:cNvSpPr>
            <a:spLocks noChangeShapeType="1"/>
          </p:cNvSpPr>
          <p:nvPr/>
        </p:nvSpPr>
        <p:spPr bwMode="auto">
          <a:xfrm>
            <a:off x="3511550" y="4241800"/>
            <a:ext cx="1155700" cy="1670050"/>
          </a:xfrm>
          <a:prstGeom prst="line">
            <a:avLst/>
          </a:prstGeom>
          <a:noFill/>
          <a:ln w="12700">
            <a:solidFill>
              <a:srgbClr val="86CD4D"/>
            </a:solidFill>
            <a:round/>
            <a:headEn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Tree>
    <p:extLst>
      <p:ext uri="{BB962C8B-B14F-4D97-AF65-F5344CB8AC3E}">
        <p14:creationId xmlns:p14="http://schemas.microsoft.com/office/powerpoint/2010/main" val="12432923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
          <p:cNvSpPr>
            <a:spLocks noGrp="1" noChangeArrowheads="1"/>
          </p:cNvSpPr>
          <p:nvPr>
            <p:ph type="title"/>
          </p:nvPr>
        </p:nvSpPr>
        <p:spPr>
          <a:xfrm>
            <a:off x="2209800" y="-76200"/>
            <a:ext cx="7772400" cy="1143000"/>
          </a:xfrm>
        </p:spPr>
        <p:txBody>
          <a:bodyPr vert="horz" wrap="square" lIns="50800" tIns="50800" rIns="132080" bIns="50800" numCol="1" anchor="ctr" anchorCtr="0" compatLnSpc="1">
            <a:prstTxWarp prst="textNoShape">
              <a:avLst/>
            </a:prstTxWarp>
          </a:bodyPr>
          <a:lstStyle/>
          <a:p>
            <a:pPr eaLnBrk="1" hangingPunct="1"/>
            <a:r>
              <a:rPr lang="en-US" altLang="en-US" b="1"/>
              <a:t>Ensure smoothness</a:t>
            </a:r>
            <a:endParaRPr lang="en-US" altLang="en-US" b="1">
              <a:ea typeface="ヒラギノ明朝 ProN W6" charset="0"/>
              <a:cs typeface="ヒラギノ明朝 ProN W6" charset="0"/>
            </a:endParaRPr>
          </a:p>
        </p:txBody>
      </p:sp>
      <p:sp>
        <p:nvSpPr>
          <p:cNvPr id="66563" name="Rectangle 2"/>
          <p:cNvSpPr>
            <a:spLocks noGrp="1" noChangeArrowheads="1"/>
          </p:cNvSpPr>
          <p:nvPr>
            <p:ph type="body" idx="1"/>
          </p:nvPr>
        </p:nvSpPr>
        <p:spPr>
          <a:xfrm>
            <a:off x="1981200" y="914400"/>
            <a:ext cx="8382000" cy="2590800"/>
          </a:xfrm>
        </p:spPr>
        <p:txBody>
          <a:bodyPr vert="horz" wrap="square" lIns="50800" tIns="50800" rIns="132080" bIns="50800" numCol="1" anchor="t" anchorCtr="0" compatLnSpc="1">
            <a:prstTxWarp prst="textNoShape">
              <a:avLst/>
            </a:prstTxWarp>
          </a:bodyPr>
          <a:lstStyle/>
          <a:p>
            <a:pPr eaLnBrk="1" hangingPunct="1"/>
            <a:r>
              <a:rPr lang="en-US" altLang="en-US" dirty="0"/>
              <a:t>Gaussian weight </a:t>
            </a:r>
          </a:p>
          <a:p>
            <a:pPr eaLnBrk="1" hangingPunct="1"/>
            <a:r>
              <a:rPr lang="en-US" altLang="en-US" dirty="0"/>
              <a:t>Interpolation </a:t>
            </a:r>
          </a:p>
          <a:p>
            <a:pPr marL="782638" lvl="1" eaLnBrk="1" hangingPunct="1"/>
            <a:r>
              <a:rPr lang="en-US" altLang="en-US" dirty="0"/>
              <a:t>a given gradient contributes to 8 bins: </a:t>
            </a:r>
            <a:br>
              <a:rPr lang="en-US" altLang="en-US" dirty="0"/>
            </a:br>
            <a:r>
              <a:rPr lang="en-US" altLang="en-US" dirty="0"/>
              <a:t>4 in space times 2 in orientation</a:t>
            </a:r>
          </a:p>
        </p:txBody>
      </p:sp>
      <p:pic>
        <p:nvPicPr>
          <p:cNvPr id="66564"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8188" y="3619500"/>
            <a:ext cx="563880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6565" name="Picture 4"/>
          <p:cNvPicPr>
            <a:picLocks noChangeArrowheads="1"/>
          </p:cNvPicPr>
          <p:nvPr/>
        </p:nvPicPr>
        <p:blipFill>
          <a:blip r:embed="rId3" cstate="print">
            <a:extLst>
              <a:ext uri="{28A0092B-C50C-407E-A947-70E740481C1C}">
                <a14:useLocalDpi xmlns:a14="http://schemas.microsoft.com/office/drawing/2010/main" val="0"/>
              </a:ext>
            </a:extLst>
          </a:blip>
          <a:srcRect r="45232"/>
          <a:stretch>
            <a:fillRect/>
          </a:stretch>
        </p:blipFill>
        <p:spPr bwMode="auto">
          <a:xfrm>
            <a:off x="1673226" y="3865563"/>
            <a:ext cx="2136775" cy="173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6566" name="Line 5"/>
          <p:cNvSpPr>
            <a:spLocks noChangeShapeType="1"/>
          </p:cNvSpPr>
          <p:nvPr/>
        </p:nvSpPr>
        <p:spPr bwMode="auto">
          <a:xfrm rot="10800000" flipH="1">
            <a:off x="3506788" y="3954464"/>
            <a:ext cx="1160462" cy="58737"/>
          </a:xfrm>
          <a:prstGeom prst="line">
            <a:avLst/>
          </a:prstGeom>
          <a:noFill/>
          <a:ln w="12700">
            <a:solidFill>
              <a:srgbClr val="86CD4D"/>
            </a:solidFill>
            <a:round/>
            <a:headEn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6567" name="Line 6"/>
          <p:cNvSpPr>
            <a:spLocks noChangeShapeType="1"/>
          </p:cNvSpPr>
          <p:nvPr/>
        </p:nvSpPr>
        <p:spPr bwMode="auto">
          <a:xfrm>
            <a:off x="3511550" y="4241800"/>
            <a:ext cx="1155700" cy="1670050"/>
          </a:xfrm>
          <a:prstGeom prst="line">
            <a:avLst/>
          </a:prstGeom>
          <a:noFill/>
          <a:ln w="12700">
            <a:solidFill>
              <a:srgbClr val="86CD4D"/>
            </a:solidFill>
            <a:round/>
            <a:headEn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6568" name="Line 7"/>
          <p:cNvSpPr>
            <a:spLocks noChangeShapeType="1"/>
          </p:cNvSpPr>
          <p:nvPr/>
        </p:nvSpPr>
        <p:spPr bwMode="auto">
          <a:xfrm flipH="1">
            <a:off x="5291138" y="4498975"/>
            <a:ext cx="163512" cy="57150"/>
          </a:xfrm>
          <a:prstGeom prst="line">
            <a:avLst/>
          </a:prstGeom>
          <a:noFill/>
          <a:ln w="38100">
            <a:solidFill>
              <a:srgbClr val="FF2712"/>
            </a:solidFill>
            <a:round/>
            <a:headEnd type="stealth" w="med" len="me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6569" name="Line 8"/>
          <p:cNvSpPr>
            <a:spLocks noChangeShapeType="1"/>
          </p:cNvSpPr>
          <p:nvPr/>
        </p:nvSpPr>
        <p:spPr bwMode="auto">
          <a:xfrm flipH="1">
            <a:off x="8618539" y="5195889"/>
            <a:ext cx="211137" cy="223837"/>
          </a:xfrm>
          <a:prstGeom prst="line">
            <a:avLst/>
          </a:prstGeom>
          <a:noFill/>
          <a:ln w="38100">
            <a:solidFill>
              <a:srgbClr val="FF2712"/>
            </a:solidFill>
            <a:round/>
            <a:headEnd type="stealth" w="med" len="me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6570" name="Line 9"/>
          <p:cNvSpPr>
            <a:spLocks noChangeShapeType="1"/>
          </p:cNvSpPr>
          <p:nvPr/>
        </p:nvSpPr>
        <p:spPr bwMode="auto">
          <a:xfrm flipH="1">
            <a:off x="8618539" y="4217989"/>
            <a:ext cx="211137" cy="223837"/>
          </a:xfrm>
          <a:prstGeom prst="line">
            <a:avLst/>
          </a:prstGeom>
          <a:noFill/>
          <a:ln w="38100">
            <a:solidFill>
              <a:srgbClr val="FF2712"/>
            </a:solidFill>
            <a:round/>
            <a:headEnd type="stealth" w="med" len="me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6571" name="Line 10"/>
          <p:cNvSpPr>
            <a:spLocks noChangeShapeType="1"/>
          </p:cNvSpPr>
          <p:nvPr/>
        </p:nvSpPr>
        <p:spPr bwMode="auto">
          <a:xfrm flipH="1">
            <a:off x="9571039" y="5265739"/>
            <a:ext cx="173037" cy="166687"/>
          </a:xfrm>
          <a:prstGeom prst="line">
            <a:avLst/>
          </a:prstGeom>
          <a:noFill/>
          <a:ln w="38100">
            <a:solidFill>
              <a:srgbClr val="FF2712"/>
            </a:solidFill>
            <a:round/>
            <a:headEnd type="stealth" w="med" len="me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6572" name="Line 11"/>
          <p:cNvSpPr>
            <a:spLocks noChangeShapeType="1"/>
          </p:cNvSpPr>
          <p:nvPr/>
        </p:nvSpPr>
        <p:spPr bwMode="auto">
          <a:xfrm flipH="1">
            <a:off x="9609139" y="4089401"/>
            <a:ext cx="331787" cy="339725"/>
          </a:xfrm>
          <a:prstGeom prst="line">
            <a:avLst/>
          </a:prstGeom>
          <a:noFill/>
          <a:ln w="38100">
            <a:solidFill>
              <a:srgbClr val="FF2712"/>
            </a:solidFill>
            <a:round/>
            <a:headEnd type="stealth" w="med" len="me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6573" name="Line 12"/>
          <p:cNvSpPr>
            <a:spLocks noChangeShapeType="1"/>
          </p:cNvSpPr>
          <p:nvPr/>
        </p:nvSpPr>
        <p:spPr bwMode="auto">
          <a:xfrm flipH="1">
            <a:off x="9598025" y="4419600"/>
            <a:ext cx="304800" cy="0"/>
          </a:xfrm>
          <a:prstGeom prst="line">
            <a:avLst/>
          </a:prstGeom>
          <a:noFill/>
          <a:ln w="38100">
            <a:solidFill>
              <a:srgbClr val="FF2712"/>
            </a:solidFill>
            <a:round/>
            <a:headEnd type="stealth" w="med" len="me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6574" name="Line 13"/>
          <p:cNvSpPr>
            <a:spLocks noChangeShapeType="1"/>
          </p:cNvSpPr>
          <p:nvPr/>
        </p:nvSpPr>
        <p:spPr bwMode="auto">
          <a:xfrm flipH="1">
            <a:off x="9572626" y="5422900"/>
            <a:ext cx="466725" cy="0"/>
          </a:xfrm>
          <a:prstGeom prst="line">
            <a:avLst/>
          </a:prstGeom>
          <a:noFill/>
          <a:ln w="38100">
            <a:solidFill>
              <a:srgbClr val="FF2712"/>
            </a:solidFill>
            <a:round/>
            <a:headEnd type="stealth" w="med" len="me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6575" name="Line 14"/>
          <p:cNvSpPr>
            <a:spLocks noChangeShapeType="1"/>
          </p:cNvSpPr>
          <p:nvPr/>
        </p:nvSpPr>
        <p:spPr bwMode="auto">
          <a:xfrm flipH="1">
            <a:off x="8607425" y="5422900"/>
            <a:ext cx="376238" cy="0"/>
          </a:xfrm>
          <a:prstGeom prst="line">
            <a:avLst/>
          </a:prstGeom>
          <a:noFill/>
          <a:ln w="38100">
            <a:solidFill>
              <a:srgbClr val="FF2712"/>
            </a:solidFill>
            <a:round/>
            <a:headEnd type="stealth" w="med" len="me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6576" name="Line 15"/>
          <p:cNvSpPr>
            <a:spLocks noChangeShapeType="1"/>
          </p:cNvSpPr>
          <p:nvPr/>
        </p:nvSpPr>
        <p:spPr bwMode="auto">
          <a:xfrm flipH="1">
            <a:off x="8607425" y="4445000"/>
            <a:ext cx="376238" cy="0"/>
          </a:xfrm>
          <a:prstGeom prst="line">
            <a:avLst/>
          </a:prstGeom>
          <a:noFill/>
          <a:ln w="38100">
            <a:solidFill>
              <a:srgbClr val="FF2712"/>
            </a:solidFill>
            <a:round/>
            <a:headEnd type="stealth" w="med" len="me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6577" name="Freeform 16"/>
          <p:cNvSpPr>
            <a:spLocks/>
          </p:cNvSpPr>
          <p:nvPr/>
        </p:nvSpPr>
        <p:spPr bwMode="auto">
          <a:xfrm>
            <a:off x="4230688" y="4108450"/>
            <a:ext cx="2806700" cy="939800"/>
          </a:xfrm>
          <a:custGeom>
            <a:avLst/>
            <a:gdLst>
              <a:gd name="T0" fmla="*/ 0 w 21600"/>
              <a:gd name="T1" fmla="*/ 39960510 h 21600"/>
              <a:gd name="T2" fmla="*/ 182671859 w 21600"/>
              <a:gd name="T3" fmla="*/ 0 h 21600"/>
              <a:gd name="T4" fmla="*/ 364702076 w 21600"/>
              <a:gd name="T5" fmla="*/ 4088999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a:moveTo>
                  <a:pt x="0" y="21109"/>
                </a:moveTo>
                <a:cubicBezTo>
                  <a:pt x="2135" y="21109"/>
                  <a:pt x="6006" y="0"/>
                  <a:pt x="10819" y="0"/>
                </a:cubicBezTo>
                <a:cubicBezTo>
                  <a:pt x="15633" y="0"/>
                  <a:pt x="17913" y="21600"/>
                  <a:pt x="21600" y="21600"/>
                </a:cubicBezTo>
              </a:path>
            </a:pathLst>
          </a:custGeom>
          <a:noFill/>
          <a:ln w="38100" cap="flat">
            <a:solidFill>
              <a:srgbClr val="4A00E6"/>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solidFill>
                <a:srgbClr val="000000"/>
              </a:solidFill>
              <a:latin typeface="Arial" pitchFamily="34" charset="0"/>
            </a:endParaRPr>
          </a:p>
        </p:txBody>
      </p:sp>
    </p:spTree>
    <p:extLst>
      <p:ext uri="{BB962C8B-B14F-4D97-AF65-F5344CB8AC3E}">
        <p14:creationId xmlns:p14="http://schemas.microsoft.com/office/powerpoint/2010/main" val="1398053295"/>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
          <p:cNvSpPr>
            <a:spLocks noGrp="1" noChangeArrowheads="1"/>
          </p:cNvSpPr>
          <p:nvPr>
            <p:ph type="title"/>
          </p:nvPr>
        </p:nvSpPr>
        <p:spPr>
          <a:xfrm>
            <a:off x="2209800" y="-76200"/>
            <a:ext cx="7772400" cy="1143000"/>
          </a:xfrm>
        </p:spPr>
        <p:txBody>
          <a:bodyPr vert="horz" wrap="square" lIns="50800" tIns="50800" rIns="132080" bIns="50800" numCol="1" anchor="ctr" anchorCtr="0" compatLnSpc="1">
            <a:prstTxWarp prst="textNoShape">
              <a:avLst/>
            </a:prstTxWarp>
          </a:bodyPr>
          <a:lstStyle/>
          <a:p>
            <a:pPr eaLnBrk="1" hangingPunct="1"/>
            <a:r>
              <a:rPr lang="en-US" altLang="en-US" b="1"/>
              <a:t>Reduce effect of illumination</a:t>
            </a:r>
            <a:endParaRPr lang="en-US" altLang="en-US" b="1">
              <a:ea typeface="ヒラギノ明朝 ProN W6" charset="0"/>
              <a:cs typeface="ヒラギノ明朝 ProN W6" charset="0"/>
            </a:endParaRPr>
          </a:p>
        </p:txBody>
      </p:sp>
      <p:sp>
        <p:nvSpPr>
          <p:cNvPr id="67587" name="Rectangle 2"/>
          <p:cNvSpPr>
            <a:spLocks noGrp="1" noChangeArrowheads="1"/>
          </p:cNvSpPr>
          <p:nvPr>
            <p:ph type="body" idx="1"/>
          </p:nvPr>
        </p:nvSpPr>
        <p:spPr>
          <a:xfrm>
            <a:off x="1981200" y="914400"/>
            <a:ext cx="8382000" cy="2819400"/>
          </a:xfrm>
        </p:spPr>
        <p:txBody>
          <a:bodyPr vert="horz" wrap="square" lIns="50800" tIns="50800" rIns="132080" bIns="50800" numCol="1" anchor="t" anchorCtr="0" compatLnSpc="1">
            <a:prstTxWarp prst="textNoShape">
              <a:avLst/>
            </a:prstTxWarp>
          </a:bodyPr>
          <a:lstStyle/>
          <a:p>
            <a:pPr eaLnBrk="1" hangingPunct="1"/>
            <a:r>
              <a:rPr lang="en-US" altLang="en-US" sz="2800" dirty="0"/>
              <a:t>128-dim vector normalized to 1 </a:t>
            </a:r>
          </a:p>
          <a:p>
            <a:pPr eaLnBrk="1" hangingPunct="1"/>
            <a:r>
              <a:rPr lang="en-US" altLang="en-US" sz="2800" dirty="0"/>
              <a:t>Optionally, threshold gradient magnitudes to avoid excessive influence of high gradients</a:t>
            </a:r>
          </a:p>
          <a:p>
            <a:pPr marL="782638" lvl="1" eaLnBrk="1" hangingPunct="1"/>
            <a:r>
              <a:rPr lang="en-US" altLang="en-US" dirty="0"/>
              <a:t>after normalization, clamp gradients &gt;0.2</a:t>
            </a:r>
          </a:p>
          <a:p>
            <a:pPr marL="782638" lvl="1" eaLnBrk="1" hangingPunct="1"/>
            <a:r>
              <a:rPr lang="en-US" altLang="en-US" dirty="0"/>
              <a:t>renormalize</a:t>
            </a:r>
          </a:p>
        </p:txBody>
      </p:sp>
      <p:pic>
        <p:nvPicPr>
          <p:cNvPr id="67588"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8188" y="3619500"/>
            <a:ext cx="563880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7589" name="Picture 4"/>
          <p:cNvPicPr>
            <a:picLocks noChangeArrowheads="1"/>
          </p:cNvPicPr>
          <p:nvPr/>
        </p:nvPicPr>
        <p:blipFill>
          <a:blip r:embed="rId3" cstate="print">
            <a:extLst>
              <a:ext uri="{28A0092B-C50C-407E-A947-70E740481C1C}">
                <a14:useLocalDpi xmlns:a14="http://schemas.microsoft.com/office/drawing/2010/main" val="0"/>
              </a:ext>
            </a:extLst>
          </a:blip>
          <a:srcRect r="45232"/>
          <a:stretch>
            <a:fillRect/>
          </a:stretch>
        </p:blipFill>
        <p:spPr bwMode="auto">
          <a:xfrm>
            <a:off x="1673226" y="3865563"/>
            <a:ext cx="2136775" cy="173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7590" name="Line 5"/>
          <p:cNvSpPr>
            <a:spLocks noChangeShapeType="1"/>
          </p:cNvSpPr>
          <p:nvPr/>
        </p:nvSpPr>
        <p:spPr bwMode="auto">
          <a:xfrm rot="10800000" flipH="1">
            <a:off x="3506788" y="3954464"/>
            <a:ext cx="1160462" cy="58737"/>
          </a:xfrm>
          <a:prstGeom prst="line">
            <a:avLst/>
          </a:prstGeom>
          <a:noFill/>
          <a:ln w="12700">
            <a:solidFill>
              <a:srgbClr val="86CD4D"/>
            </a:solidFill>
            <a:round/>
            <a:headEn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
        <p:nvSpPr>
          <p:cNvPr id="67591" name="Line 6"/>
          <p:cNvSpPr>
            <a:spLocks noChangeShapeType="1"/>
          </p:cNvSpPr>
          <p:nvPr/>
        </p:nvSpPr>
        <p:spPr bwMode="auto">
          <a:xfrm>
            <a:off x="3511550" y="4241800"/>
            <a:ext cx="1155700" cy="1670050"/>
          </a:xfrm>
          <a:prstGeom prst="line">
            <a:avLst/>
          </a:prstGeom>
          <a:noFill/>
          <a:ln w="12700">
            <a:solidFill>
              <a:srgbClr val="86CD4D"/>
            </a:solidFill>
            <a:round/>
            <a:headEnd/>
            <a:tailEnd/>
          </a:ln>
          <a:extLst>
            <a:ext uri="{909E8E84-426E-40DD-AFC4-6F175D3DCCD1}">
              <a14:hiddenFill xmlns:a14="http://schemas.microsoft.com/office/drawing/2010/main">
                <a:noFill/>
              </a14:hiddenFill>
            </a:ext>
          </a:extLst>
        </p:spPr>
        <p:txBody>
          <a:bodyPr lIns="0" tIns="0" rIns="0" bIns="0"/>
          <a:lstStyle/>
          <a:p>
            <a:endParaRPr lang="en-US">
              <a:solidFill>
                <a:srgbClr val="000000"/>
              </a:solidFill>
              <a:latin typeface="Arial" pitchFamily="34" charset="0"/>
            </a:endParaRPr>
          </a:p>
        </p:txBody>
      </p:sp>
    </p:spTree>
    <p:extLst>
      <p:ext uri="{BB962C8B-B14F-4D97-AF65-F5344CB8AC3E}">
        <p14:creationId xmlns:p14="http://schemas.microsoft.com/office/powerpoint/2010/main" val="3103845152"/>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A50FF-309D-6478-4518-38DF1DB6179D}"/>
              </a:ext>
            </a:extLst>
          </p:cNvPr>
          <p:cNvSpPr>
            <a:spLocks noGrp="1"/>
          </p:cNvSpPr>
          <p:nvPr>
            <p:ph type="title"/>
          </p:nvPr>
        </p:nvSpPr>
        <p:spPr/>
        <p:txBody>
          <a:bodyPr/>
          <a:lstStyle/>
          <a:p>
            <a:r>
              <a:rPr lang="en-US" dirty="0"/>
              <a:t>SIFT Interactive Demo</a:t>
            </a:r>
          </a:p>
        </p:txBody>
      </p:sp>
      <p:sp>
        <p:nvSpPr>
          <p:cNvPr id="3" name="Content Placeholder 2">
            <a:extLst>
              <a:ext uri="{FF2B5EF4-FFF2-40B4-BE49-F238E27FC236}">
                <a16:creationId xmlns:a16="http://schemas.microsoft.com/office/drawing/2014/main" id="{8B4E4B9A-7CA4-A1AA-ADAF-9868D54F09D2}"/>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6AEA22CF-8372-6409-78C8-DA920D8983F5}"/>
              </a:ext>
            </a:extLst>
          </p:cNvPr>
          <p:cNvSpPr>
            <a:spLocks noGrp="1"/>
          </p:cNvSpPr>
          <p:nvPr>
            <p:ph type="sldNum" sz="quarter" idx="10"/>
          </p:nvPr>
        </p:nvSpPr>
        <p:spPr/>
        <p:txBody>
          <a:bodyPr/>
          <a:lstStyle/>
          <a:p>
            <a:pPr>
              <a:defRPr/>
            </a:pPr>
            <a:fld id="{3B4A5B00-17EA-42AB-86D1-6700AF472814}" type="slidenum">
              <a:rPr lang="en-US" smtClean="0"/>
              <a:pPr>
                <a:defRPr/>
              </a:pPr>
              <a:t>54</a:t>
            </a:fld>
            <a:endParaRPr lang="en-US"/>
          </a:p>
        </p:txBody>
      </p:sp>
    </p:spTree>
    <p:extLst>
      <p:ext uri="{BB962C8B-B14F-4D97-AF65-F5344CB8AC3E}">
        <p14:creationId xmlns:p14="http://schemas.microsoft.com/office/powerpoint/2010/main" val="4287704309"/>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5880" y="5383280"/>
            <a:ext cx="7306854" cy="1392174"/>
          </a:xfrm>
          <a:prstGeom prst="rect">
            <a:avLst/>
          </a:prstGeom>
        </p:spPr>
      </p:pic>
      <p:sp>
        <p:nvSpPr>
          <p:cNvPr id="64514" name="Title 1"/>
          <p:cNvSpPr>
            <a:spLocks noGrp="1"/>
          </p:cNvSpPr>
          <p:nvPr>
            <p:ph type="title"/>
          </p:nvPr>
        </p:nvSpPr>
        <p:spPr>
          <a:xfrm>
            <a:off x="914400" y="-228600"/>
            <a:ext cx="10363200" cy="1600200"/>
          </a:xfrm>
        </p:spPr>
        <p:txBody>
          <a:bodyPr/>
          <a:lstStyle/>
          <a:p>
            <a:r>
              <a:rPr lang="en-US" dirty="0"/>
              <a:t>SIFT Repeatability</a:t>
            </a:r>
          </a:p>
        </p:txBody>
      </p:sp>
      <p:pic>
        <p:nvPicPr>
          <p:cNvPr id="64515" name="Picture 2"/>
          <p:cNvPicPr>
            <a:picLocks noChangeAspect="1" noChangeArrowheads="1"/>
          </p:cNvPicPr>
          <p:nvPr/>
        </p:nvPicPr>
        <p:blipFill>
          <a:blip r:embed="rId3" cstate="print"/>
          <a:srcRect/>
          <a:stretch>
            <a:fillRect/>
          </a:stretch>
        </p:blipFill>
        <p:spPr bwMode="auto">
          <a:xfrm>
            <a:off x="3581400" y="1143000"/>
            <a:ext cx="6819900" cy="4559371"/>
          </a:xfrm>
          <a:prstGeom prst="rect">
            <a:avLst/>
          </a:prstGeom>
          <a:noFill/>
          <a:ln w="9525">
            <a:noFill/>
            <a:miter lim="800000"/>
            <a:headEnd/>
            <a:tailEnd/>
          </a:ln>
        </p:spPr>
      </p:pic>
      <p:sp>
        <p:nvSpPr>
          <p:cNvPr id="6" name="TextBox 5"/>
          <p:cNvSpPr txBox="1">
            <a:spLocks noChangeArrowheads="1"/>
          </p:cNvSpPr>
          <p:nvPr/>
        </p:nvSpPr>
        <p:spPr bwMode="auto">
          <a:xfrm>
            <a:off x="8789988" y="6488114"/>
            <a:ext cx="1878012" cy="369887"/>
          </a:xfrm>
          <a:prstGeom prst="rect">
            <a:avLst/>
          </a:prstGeom>
          <a:noFill/>
          <a:ln w="9525">
            <a:noFill/>
            <a:miter lim="800000"/>
            <a:headEnd/>
            <a:tailEnd/>
          </a:ln>
        </p:spPr>
        <p:txBody>
          <a:bodyPr wrap="none">
            <a:spAutoFit/>
          </a:bodyPr>
          <a:lstStyle/>
          <a:p>
            <a:r>
              <a:rPr lang="en-US" dirty="0">
                <a:solidFill>
                  <a:prstClr val="black"/>
                </a:solidFill>
                <a:hlinkClick r:id="rId4"/>
              </a:rPr>
              <a:t>Lowe IJCV 2004</a:t>
            </a:r>
            <a:endParaRPr lang="en-US" dirty="0">
              <a:solidFill>
                <a:prstClr val="black"/>
              </a:solidFill>
            </a:endParaRPr>
          </a:p>
        </p:txBody>
      </p:sp>
    </p:spTree>
    <p:extLst>
      <p:ext uri="{BB962C8B-B14F-4D97-AF65-F5344CB8AC3E}">
        <p14:creationId xmlns:p14="http://schemas.microsoft.com/office/powerpoint/2010/main" val="1192147777"/>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4"/>
          <p:cNvPicPr>
            <a:picLocks noGrp="1" noChangeAspect="1" noChangeArrowheads="1"/>
          </p:cNvPicPr>
          <p:nvPr>
            <p:ph/>
          </p:nvPr>
        </p:nvPicPr>
        <p:blipFill>
          <a:blip r:embed="rId2" cstate="print"/>
          <a:srcRect/>
          <a:stretch>
            <a:fillRect/>
          </a:stretch>
        </p:blipFill>
        <p:spPr>
          <a:xfrm>
            <a:off x="2286001" y="1676401"/>
            <a:ext cx="7345363" cy="4881563"/>
          </a:xfrm>
          <a:noFill/>
        </p:spPr>
      </p:pic>
      <p:sp>
        <p:nvSpPr>
          <p:cNvPr id="4" name="TextBox 5"/>
          <p:cNvSpPr txBox="1">
            <a:spLocks noChangeArrowheads="1"/>
          </p:cNvSpPr>
          <p:nvPr/>
        </p:nvSpPr>
        <p:spPr bwMode="auto">
          <a:xfrm>
            <a:off x="8789988" y="6488114"/>
            <a:ext cx="1878012" cy="369887"/>
          </a:xfrm>
          <a:prstGeom prst="rect">
            <a:avLst/>
          </a:prstGeom>
          <a:noFill/>
          <a:ln w="9525">
            <a:noFill/>
            <a:miter lim="800000"/>
            <a:headEnd/>
            <a:tailEnd/>
          </a:ln>
        </p:spPr>
        <p:txBody>
          <a:bodyPr wrap="none">
            <a:spAutoFit/>
          </a:bodyPr>
          <a:lstStyle/>
          <a:p>
            <a:r>
              <a:rPr lang="en-US" dirty="0">
                <a:solidFill>
                  <a:prstClr val="black"/>
                </a:solidFill>
                <a:hlinkClick r:id="rId3"/>
              </a:rPr>
              <a:t>Lowe IJCV 2004</a:t>
            </a:r>
            <a:endParaRPr lang="en-US" dirty="0">
              <a:solidFill>
                <a:prstClr val="black"/>
              </a:solidFill>
            </a:endParaRPr>
          </a:p>
        </p:txBody>
      </p:sp>
      <p:sp>
        <p:nvSpPr>
          <p:cNvPr id="3" name="Title 1">
            <a:extLst>
              <a:ext uri="{FF2B5EF4-FFF2-40B4-BE49-F238E27FC236}">
                <a16:creationId xmlns:a16="http://schemas.microsoft.com/office/drawing/2014/main" id="{4F1605FB-605E-103F-47A6-0935DE84DD22}"/>
              </a:ext>
            </a:extLst>
          </p:cNvPr>
          <p:cNvSpPr txBox="1">
            <a:spLocks/>
          </p:cNvSpPr>
          <p:nvPr/>
        </p:nvSpPr>
        <p:spPr bwMode="auto">
          <a:xfrm>
            <a:off x="914400" y="-228600"/>
            <a:ext cx="10363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ctr" anchorCtr="0" compatLnSpc="1">
            <a:prstTxWarp prst="textNoShape">
              <a:avLst/>
            </a:prstTxWarp>
          </a:bodyPr>
          <a:lstStyle>
            <a:lvl1pPr marL="39688" algn="ctr" rtl="0" eaLnBrk="0" fontAlgn="base" hangingPunct="0">
              <a:spcBef>
                <a:spcPct val="0"/>
              </a:spcBef>
              <a:spcAft>
                <a:spcPct val="0"/>
              </a:spcAft>
              <a:defRPr sz="4400">
                <a:solidFill>
                  <a:schemeClr val="tx1"/>
                </a:solidFill>
                <a:latin typeface="+mj-lt"/>
                <a:ea typeface="+mj-ea"/>
                <a:cs typeface="+mj-cs"/>
                <a:sym typeface="Times New Roman" pitchFamily="18" charset="0"/>
              </a:defRPr>
            </a:lvl1pPr>
            <a:lvl2pPr marL="39688" algn="ctr" rtl="0" eaLnBrk="0" fontAlgn="base" hangingPunct="0">
              <a:spcBef>
                <a:spcPct val="0"/>
              </a:spcBef>
              <a:spcAft>
                <a:spcPct val="0"/>
              </a:spcAft>
              <a:defRPr sz="4400">
                <a:solidFill>
                  <a:schemeClr val="tx1"/>
                </a:solidFill>
                <a:latin typeface="Times New Roman" charset="0"/>
                <a:ea typeface="ヒラギノ明朝 ProN W3" charset="0"/>
                <a:cs typeface="ヒラギノ明朝 ProN W3" charset="0"/>
                <a:sym typeface="Times New Roman" pitchFamily="18" charset="0"/>
              </a:defRPr>
            </a:lvl2pPr>
            <a:lvl3pPr marL="39688" algn="ctr" rtl="0" eaLnBrk="0" fontAlgn="base" hangingPunct="0">
              <a:spcBef>
                <a:spcPct val="0"/>
              </a:spcBef>
              <a:spcAft>
                <a:spcPct val="0"/>
              </a:spcAft>
              <a:defRPr sz="4400">
                <a:solidFill>
                  <a:schemeClr val="tx1"/>
                </a:solidFill>
                <a:latin typeface="Times New Roman" charset="0"/>
                <a:ea typeface="ヒラギノ明朝 ProN W3" charset="0"/>
                <a:cs typeface="ヒラギノ明朝 ProN W3" charset="0"/>
                <a:sym typeface="Times New Roman" pitchFamily="18" charset="0"/>
              </a:defRPr>
            </a:lvl3pPr>
            <a:lvl4pPr marL="39688" algn="ctr" rtl="0" eaLnBrk="0" fontAlgn="base" hangingPunct="0">
              <a:spcBef>
                <a:spcPct val="0"/>
              </a:spcBef>
              <a:spcAft>
                <a:spcPct val="0"/>
              </a:spcAft>
              <a:defRPr sz="4400">
                <a:solidFill>
                  <a:schemeClr val="tx1"/>
                </a:solidFill>
                <a:latin typeface="Times New Roman" charset="0"/>
                <a:ea typeface="ヒラギノ明朝 ProN W3" charset="0"/>
                <a:cs typeface="ヒラギノ明朝 ProN W3" charset="0"/>
                <a:sym typeface="Times New Roman" pitchFamily="18" charset="0"/>
              </a:defRPr>
            </a:lvl4pPr>
            <a:lvl5pPr marL="39688" algn="ctr" rtl="0" eaLnBrk="0" fontAlgn="base" hangingPunct="0">
              <a:spcBef>
                <a:spcPct val="0"/>
              </a:spcBef>
              <a:spcAft>
                <a:spcPct val="0"/>
              </a:spcAft>
              <a:defRPr sz="4400">
                <a:solidFill>
                  <a:schemeClr val="tx1"/>
                </a:solidFill>
                <a:latin typeface="Times New Roman" charset="0"/>
                <a:ea typeface="ヒラギノ明朝 ProN W3" charset="0"/>
                <a:cs typeface="ヒラギノ明朝 ProN W3" charset="0"/>
                <a:sym typeface="Times New Roman" pitchFamily="18" charset="0"/>
              </a:defRPr>
            </a:lvl5pPr>
            <a:lvl6pPr marL="496888" algn="ctr" rtl="0" fontAlgn="base">
              <a:spcBef>
                <a:spcPct val="0"/>
              </a:spcBef>
              <a:spcAft>
                <a:spcPct val="0"/>
              </a:spcAft>
              <a:defRPr sz="4400">
                <a:solidFill>
                  <a:schemeClr val="tx1"/>
                </a:solidFill>
                <a:latin typeface="Times New Roman" charset="0"/>
                <a:ea typeface="ヒラギノ明朝 ProN W3" charset="0"/>
                <a:cs typeface="ヒラギノ明朝 ProN W3" charset="0"/>
                <a:sym typeface="Times New Roman" charset="0"/>
              </a:defRPr>
            </a:lvl6pPr>
            <a:lvl7pPr marL="954088" algn="ctr" rtl="0" fontAlgn="base">
              <a:spcBef>
                <a:spcPct val="0"/>
              </a:spcBef>
              <a:spcAft>
                <a:spcPct val="0"/>
              </a:spcAft>
              <a:defRPr sz="4400">
                <a:solidFill>
                  <a:schemeClr val="tx1"/>
                </a:solidFill>
                <a:latin typeface="Times New Roman" charset="0"/>
                <a:ea typeface="ヒラギノ明朝 ProN W3" charset="0"/>
                <a:cs typeface="ヒラギノ明朝 ProN W3" charset="0"/>
                <a:sym typeface="Times New Roman" charset="0"/>
              </a:defRPr>
            </a:lvl7pPr>
            <a:lvl8pPr marL="1411288" algn="ctr" rtl="0" fontAlgn="base">
              <a:spcBef>
                <a:spcPct val="0"/>
              </a:spcBef>
              <a:spcAft>
                <a:spcPct val="0"/>
              </a:spcAft>
              <a:defRPr sz="4400">
                <a:solidFill>
                  <a:schemeClr val="tx1"/>
                </a:solidFill>
                <a:latin typeface="Times New Roman" charset="0"/>
                <a:ea typeface="ヒラギノ明朝 ProN W3" charset="0"/>
                <a:cs typeface="ヒラギノ明朝 ProN W3" charset="0"/>
                <a:sym typeface="Times New Roman" charset="0"/>
              </a:defRPr>
            </a:lvl8pPr>
            <a:lvl9pPr marL="1868488" algn="ctr" rtl="0" fontAlgn="base">
              <a:spcBef>
                <a:spcPct val="0"/>
              </a:spcBef>
              <a:spcAft>
                <a:spcPct val="0"/>
              </a:spcAft>
              <a:defRPr sz="4400">
                <a:solidFill>
                  <a:schemeClr val="tx1"/>
                </a:solidFill>
                <a:latin typeface="Times New Roman" charset="0"/>
                <a:ea typeface="ヒラギノ明朝 ProN W3" charset="0"/>
                <a:cs typeface="ヒラギノ明朝 ProN W3" charset="0"/>
                <a:sym typeface="Times New Roman" charset="0"/>
              </a:defRPr>
            </a:lvl9pPr>
          </a:lstStyle>
          <a:p>
            <a:r>
              <a:rPr lang="en-US" kern="0"/>
              <a:t>SIFT Repeatability</a:t>
            </a:r>
            <a:endParaRPr lang="en-US" kern="0" dirty="0"/>
          </a:p>
        </p:txBody>
      </p:sp>
    </p:spTree>
    <p:extLst>
      <p:ext uri="{BB962C8B-B14F-4D97-AF65-F5344CB8AC3E}">
        <p14:creationId xmlns:p14="http://schemas.microsoft.com/office/powerpoint/2010/main" val="1712007309"/>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3"/>
          <p:cNvPicPr>
            <a:picLocks noChangeAspect="1" noChangeArrowheads="1"/>
          </p:cNvPicPr>
          <p:nvPr/>
        </p:nvPicPr>
        <p:blipFill>
          <a:blip r:embed="rId2" cstate="print"/>
          <a:srcRect/>
          <a:stretch>
            <a:fillRect/>
          </a:stretch>
        </p:blipFill>
        <p:spPr bwMode="auto">
          <a:xfrm>
            <a:off x="2819400" y="1600200"/>
            <a:ext cx="6419850" cy="4308338"/>
          </a:xfrm>
          <a:prstGeom prst="rect">
            <a:avLst/>
          </a:prstGeom>
          <a:noFill/>
          <a:ln w="9525">
            <a:noFill/>
            <a:miter lim="800000"/>
            <a:headEnd/>
            <a:tailEnd/>
          </a:ln>
        </p:spPr>
      </p:pic>
      <p:sp>
        <p:nvSpPr>
          <p:cNvPr id="7" name="TextBox 5"/>
          <p:cNvSpPr txBox="1">
            <a:spLocks noChangeArrowheads="1"/>
          </p:cNvSpPr>
          <p:nvPr/>
        </p:nvSpPr>
        <p:spPr bwMode="auto">
          <a:xfrm>
            <a:off x="8789988" y="6488114"/>
            <a:ext cx="1878012" cy="369887"/>
          </a:xfrm>
          <a:prstGeom prst="rect">
            <a:avLst/>
          </a:prstGeom>
          <a:noFill/>
          <a:ln w="9525">
            <a:noFill/>
            <a:miter lim="800000"/>
            <a:headEnd/>
            <a:tailEnd/>
          </a:ln>
        </p:spPr>
        <p:txBody>
          <a:bodyPr wrap="none">
            <a:spAutoFit/>
          </a:bodyPr>
          <a:lstStyle/>
          <a:p>
            <a:r>
              <a:rPr lang="en-US" dirty="0">
                <a:solidFill>
                  <a:prstClr val="black"/>
                </a:solidFill>
                <a:hlinkClick r:id="rId3"/>
              </a:rPr>
              <a:t>Lowe IJCV 2004</a:t>
            </a:r>
            <a:endParaRPr lang="en-US" dirty="0">
              <a:solidFill>
                <a:prstClr val="black"/>
              </a:solidFill>
            </a:endParaRPr>
          </a:p>
        </p:txBody>
      </p:sp>
      <p:sp>
        <p:nvSpPr>
          <p:cNvPr id="3" name="Title 1">
            <a:extLst>
              <a:ext uri="{FF2B5EF4-FFF2-40B4-BE49-F238E27FC236}">
                <a16:creationId xmlns:a16="http://schemas.microsoft.com/office/drawing/2014/main" id="{5DF81E74-B5FA-A2C4-3881-87D00896B064}"/>
              </a:ext>
            </a:extLst>
          </p:cNvPr>
          <p:cNvSpPr txBox="1">
            <a:spLocks/>
          </p:cNvSpPr>
          <p:nvPr/>
        </p:nvSpPr>
        <p:spPr bwMode="auto">
          <a:xfrm>
            <a:off x="914400" y="-228600"/>
            <a:ext cx="10363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91440" bIns="50800" numCol="1" anchor="ctr" anchorCtr="0" compatLnSpc="1">
            <a:prstTxWarp prst="textNoShape">
              <a:avLst/>
            </a:prstTxWarp>
          </a:bodyPr>
          <a:lstStyle>
            <a:lvl1pPr marL="39688" algn="ctr" rtl="0" eaLnBrk="0" fontAlgn="base" hangingPunct="0">
              <a:spcBef>
                <a:spcPct val="0"/>
              </a:spcBef>
              <a:spcAft>
                <a:spcPct val="0"/>
              </a:spcAft>
              <a:defRPr sz="4400">
                <a:solidFill>
                  <a:schemeClr val="tx1"/>
                </a:solidFill>
                <a:latin typeface="+mj-lt"/>
                <a:ea typeface="+mj-ea"/>
                <a:cs typeface="+mj-cs"/>
                <a:sym typeface="Times New Roman" pitchFamily="18" charset="0"/>
              </a:defRPr>
            </a:lvl1pPr>
            <a:lvl2pPr marL="39688" algn="ctr" rtl="0" eaLnBrk="0" fontAlgn="base" hangingPunct="0">
              <a:spcBef>
                <a:spcPct val="0"/>
              </a:spcBef>
              <a:spcAft>
                <a:spcPct val="0"/>
              </a:spcAft>
              <a:defRPr sz="4400">
                <a:solidFill>
                  <a:schemeClr val="tx1"/>
                </a:solidFill>
                <a:latin typeface="Times New Roman" charset="0"/>
                <a:ea typeface="ヒラギノ明朝 ProN W3" charset="0"/>
                <a:cs typeface="ヒラギノ明朝 ProN W3" charset="0"/>
                <a:sym typeface="Times New Roman" pitchFamily="18" charset="0"/>
              </a:defRPr>
            </a:lvl2pPr>
            <a:lvl3pPr marL="39688" algn="ctr" rtl="0" eaLnBrk="0" fontAlgn="base" hangingPunct="0">
              <a:spcBef>
                <a:spcPct val="0"/>
              </a:spcBef>
              <a:spcAft>
                <a:spcPct val="0"/>
              </a:spcAft>
              <a:defRPr sz="4400">
                <a:solidFill>
                  <a:schemeClr val="tx1"/>
                </a:solidFill>
                <a:latin typeface="Times New Roman" charset="0"/>
                <a:ea typeface="ヒラギノ明朝 ProN W3" charset="0"/>
                <a:cs typeface="ヒラギノ明朝 ProN W3" charset="0"/>
                <a:sym typeface="Times New Roman" pitchFamily="18" charset="0"/>
              </a:defRPr>
            </a:lvl3pPr>
            <a:lvl4pPr marL="39688" algn="ctr" rtl="0" eaLnBrk="0" fontAlgn="base" hangingPunct="0">
              <a:spcBef>
                <a:spcPct val="0"/>
              </a:spcBef>
              <a:spcAft>
                <a:spcPct val="0"/>
              </a:spcAft>
              <a:defRPr sz="4400">
                <a:solidFill>
                  <a:schemeClr val="tx1"/>
                </a:solidFill>
                <a:latin typeface="Times New Roman" charset="0"/>
                <a:ea typeface="ヒラギノ明朝 ProN W3" charset="0"/>
                <a:cs typeface="ヒラギノ明朝 ProN W3" charset="0"/>
                <a:sym typeface="Times New Roman" pitchFamily="18" charset="0"/>
              </a:defRPr>
            </a:lvl4pPr>
            <a:lvl5pPr marL="39688" algn="ctr" rtl="0" eaLnBrk="0" fontAlgn="base" hangingPunct="0">
              <a:spcBef>
                <a:spcPct val="0"/>
              </a:spcBef>
              <a:spcAft>
                <a:spcPct val="0"/>
              </a:spcAft>
              <a:defRPr sz="4400">
                <a:solidFill>
                  <a:schemeClr val="tx1"/>
                </a:solidFill>
                <a:latin typeface="Times New Roman" charset="0"/>
                <a:ea typeface="ヒラギノ明朝 ProN W3" charset="0"/>
                <a:cs typeface="ヒラギノ明朝 ProN W3" charset="0"/>
                <a:sym typeface="Times New Roman" pitchFamily="18" charset="0"/>
              </a:defRPr>
            </a:lvl5pPr>
            <a:lvl6pPr marL="496888" algn="ctr" rtl="0" fontAlgn="base">
              <a:spcBef>
                <a:spcPct val="0"/>
              </a:spcBef>
              <a:spcAft>
                <a:spcPct val="0"/>
              </a:spcAft>
              <a:defRPr sz="4400">
                <a:solidFill>
                  <a:schemeClr val="tx1"/>
                </a:solidFill>
                <a:latin typeface="Times New Roman" charset="0"/>
                <a:ea typeface="ヒラギノ明朝 ProN W3" charset="0"/>
                <a:cs typeface="ヒラギノ明朝 ProN W3" charset="0"/>
                <a:sym typeface="Times New Roman" charset="0"/>
              </a:defRPr>
            </a:lvl6pPr>
            <a:lvl7pPr marL="954088" algn="ctr" rtl="0" fontAlgn="base">
              <a:spcBef>
                <a:spcPct val="0"/>
              </a:spcBef>
              <a:spcAft>
                <a:spcPct val="0"/>
              </a:spcAft>
              <a:defRPr sz="4400">
                <a:solidFill>
                  <a:schemeClr val="tx1"/>
                </a:solidFill>
                <a:latin typeface="Times New Roman" charset="0"/>
                <a:ea typeface="ヒラギノ明朝 ProN W3" charset="0"/>
                <a:cs typeface="ヒラギノ明朝 ProN W3" charset="0"/>
                <a:sym typeface="Times New Roman" charset="0"/>
              </a:defRPr>
            </a:lvl7pPr>
            <a:lvl8pPr marL="1411288" algn="ctr" rtl="0" fontAlgn="base">
              <a:spcBef>
                <a:spcPct val="0"/>
              </a:spcBef>
              <a:spcAft>
                <a:spcPct val="0"/>
              </a:spcAft>
              <a:defRPr sz="4400">
                <a:solidFill>
                  <a:schemeClr val="tx1"/>
                </a:solidFill>
                <a:latin typeface="Times New Roman" charset="0"/>
                <a:ea typeface="ヒラギノ明朝 ProN W3" charset="0"/>
                <a:cs typeface="ヒラギノ明朝 ProN W3" charset="0"/>
                <a:sym typeface="Times New Roman" charset="0"/>
              </a:defRPr>
            </a:lvl8pPr>
            <a:lvl9pPr marL="1868488" algn="ctr" rtl="0" fontAlgn="base">
              <a:spcBef>
                <a:spcPct val="0"/>
              </a:spcBef>
              <a:spcAft>
                <a:spcPct val="0"/>
              </a:spcAft>
              <a:defRPr sz="4400">
                <a:solidFill>
                  <a:schemeClr val="tx1"/>
                </a:solidFill>
                <a:latin typeface="Times New Roman" charset="0"/>
                <a:ea typeface="ヒラギノ明朝 ProN W3" charset="0"/>
                <a:cs typeface="ヒラギノ明朝 ProN W3" charset="0"/>
                <a:sym typeface="Times New Roman" charset="0"/>
              </a:defRPr>
            </a:lvl9pPr>
          </a:lstStyle>
          <a:p>
            <a:r>
              <a:rPr lang="en-US" kern="0"/>
              <a:t>SIFT Repeatability</a:t>
            </a:r>
            <a:endParaRPr lang="en-US" kern="0" dirty="0"/>
          </a:p>
        </p:txBody>
      </p:sp>
    </p:spTree>
    <p:extLst>
      <p:ext uri="{BB962C8B-B14F-4D97-AF65-F5344CB8AC3E}">
        <p14:creationId xmlns:p14="http://schemas.microsoft.com/office/powerpoint/2010/main" val="4064121093"/>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8610" name="Title 3"/>
          <p:cNvSpPr>
            <a:spLocks noGrp="1"/>
          </p:cNvSpPr>
          <p:nvPr>
            <p:ph type="title"/>
          </p:nvPr>
        </p:nvSpPr>
        <p:spPr/>
        <p:txBody>
          <a:bodyPr/>
          <a:lstStyle/>
          <a:p>
            <a:pPr eaLnBrk="1" hangingPunct="1"/>
            <a:r>
              <a:rPr lang="en-US"/>
              <a:t>Local Descriptors: SURF</a:t>
            </a:r>
            <a:endParaRPr lang="de-CH"/>
          </a:p>
        </p:txBody>
      </p:sp>
      <p:sp>
        <p:nvSpPr>
          <p:cNvPr id="47108" name="Footer Placeholder 2"/>
          <p:cNvSpPr>
            <a:spLocks noGrp="1"/>
          </p:cNvSpPr>
          <p:nvPr>
            <p:ph type="ftr" sz="quarter" idx="11"/>
          </p:nvPr>
        </p:nvSpPr>
        <p:spPr>
          <a:xfrm>
            <a:off x="7772400" y="6492876"/>
            <a:ext cx="2895600" cy="365125"/>
          </a:xfrm>
        </p:spPr>
        <p:txBody>
          <a:bodyPr/>
          <a:lstStyle/>
          <a:p>
            <a:pPr>
              <a:defRPr/>
            </a:pPr>
            <a:r>
              <a:rPr lang="de-DE">
                <a:solidFill>
                  <a:prstClr val="black"/>
                </a:solidFill>
              </a:rPr>
              <a:t>K. Grauman, B. Leibe</a:t>
            </a:r>
          </a:p>
        </p:txBody>
      </p:sp>
      <p:pic>
        <p:nvPicPr>
          <p:cNvPr id="68612" name="Picture 4"/>
          <p:cNvPicPr>
            <a:picLocks noChangeAspect="1" noChangeArrowheads="1"/>
          </p:cNvPicPr>
          <p:nvPr/>
        </p:nvPicPr>
        <p:blipFill>
          <a:blip r:embed="rId2" cstate="print"/>
          <a:srcRect/>
          <a:stretch>
            <a:fillRect/>
          </a:stretch>
        </p:blipFill>
        <p:spPr bwMode="auto">
          <a:xfrm>
            <a:off x="2006600" y="1311275"/>
            <a:ext cx="3525838" cy="2063750"/>
          </a:xfrm>
          <a:prstGeom prst="rect">
            <a:avLst/>
          </a:prstGeom>
          <a:noFill/>
          <a:ln w="9525">
            <a:noFill/>
            <a:miter lim="800000"/>
            <a:headEnd/>
            <a:tailEnd/>
          </a:ln>
        </p:spPr>
      </p:pic>
      <p:pic>
        <p:nvPicPr>
          <p:cNvPr id="68613" name="Picture 10"/>
          <p:cNvPicPr>
            <a:picLocks noChangeAspect="1" noChangeArrowheads="1"/>
          </p:cNvPicPr>
          <p:nvPr/>
        </p:nvPicPr>
        <p:blipFill>
          <a:blip r:embed="rId3" cstate="print"/>
          <a:srcRect/>
          <a:stretch>
            <a:fillRect/>
          </a:stretch>
        </p:blipFill>
        <p:spPr bwMode="auto">
          <a:xfrm>
            <a:off x="2025651" y="3286126"/>
            <a:ext cx="3548063" cy="684213"/>
          </a:xfrm>
          <a:prstGeom prst="rect">
            <a:avLst/>
          </a:prstGeom>
          <a:noFill/>
          <a:ln w="9525">
            <a:noFill/>
            <a:miter lim="800000"/>
            <a:headEnd/>
            <a:tailEnd/>
          </a:ln>
        </p:spPr>
      </p:pic>
      <p:sp>
        <p:nvSpPr>
          <p:cNvPr id="8" name="Rectangle 11"/>
          <p:cNvSpPr txBox="1">
            <a:spLocks noChangeArrowheads="1"/>
          </p:cNvSpPr>
          <p:nvPr/>
        </p:nvSpPr>
        <p:spPr bwMode="auto">
          <a:xfrm>
            <a:off x="5402263" y="1201738"/>
            <a:ext cx="5257800" cy="3067050"/>
          </a:xfrm>
          <a:prstGeom prst="rect">
            <a:avLst/>
          </a:prstGeom>
          <a:noFill/>
          <a:ln w="9525">
            <a:noFill/>
            <a:miter lim="800000"/>
            <a:headEnd/>
            <a:tailEnd/>
          </a:ln>
        </p:spPr>
        <p:txBody>
          <a:bodyPr/>
          <a:lstStyle/>
          <a:p>
            <a:pPr marL="342900" indent="-342900">
              <a:spcBef>
                <a:spcPct val="20000"/>
              </a:spcBef>
              <a:buClr>
                <a:prstClr val="white"/>
              </a:buClr>
              <a:buSzPct val="115000"/>
              <a:buFontTx/>
              <a:buChar char="•"/>
              <a:defRPr/>
            </a:pPr>
            <a:r>
              <a:rPr kumimoji="1" lang="en-US" sz="2400" b="1" kern="0" dirty="0">
                <a:solidFill>
                  <a:prstClr val="black"/>
                </a:solidFill>
                <a:latin typeface="Calibri"/>
              </a:rPr>
              <a:t>Fast approximation of SIFT idea</a:t>
            </a:r>
          </a:p>
          <a:p>
            <a:pPr marL="742950" lvl="1" indent="-285750">
              <a:spcBef>
                <a:spcPct val="20000"/>
              </a:spcBef>
              <a:buClr>
                <a:prstClr val="white"/>
              </a:buClr>
              <a:buSzPct val="50000"/>
              <a:buFont typeface="Wingdings" pitchFamily="2" charset="2"/>
              <a:buChar char="Ø"/>
              <a:defRPr/>
            </a:pPr>
            <a:r>
              <a:rPr kumimoji="1" lang="en-US" b="1" kern="0" dirty="0">
                <a:solidFill>
                  <a:prstClr val="black"/>
                </a:solidFill>
                <a:latin typeface="Calibri"/>
              </a:rPr>
              <a:t>Efficient computation by 2D box filters &amp; integral images</a:t>
            </a:r>
            <a:br>
              <a:rPr kumimoji="1" lang="en-US" b="1" kern="0" dirty="0">
                <a:solidFill>
                  <a:prstClr val="black"/>
                </a:solidFill>
                <a:latin typeface="Calibri"/>
              </a:rPr>
            </a:br>
            <a:r>
              <a:rPr kumimoji="1" lang="en-US" b="1" kern="0" dirty="0">
                <a:solidFill>
                  <a:prstClr val="black"/>
                </a:solidFill>
                <a:latin typeface="Calibri"/>
                <a:sym typeface="Symbol" pitchFamily="18" charset="2"/>
              </a:rPr>
              <a:t> </a:t>
            </a:r>
            <a:r>
              <a:rPr kumimoji="1" lang="en-US" b="1" kern="0" dirty="0">
                <a:solidFill>
                  <a:prstClr val="black"/>
                </a:solidFill>
                <a:latin typeface="Calibri"/>
              </a:rPr>
              <a:t>6 times faster than SIFT</a:t>
            </a:r>
          </a:p>
          <a:p>
            <a:pPr marL="742950" lvl="1" indent="-285750">
              <a:spcBef>
                <a:spcPct val="20000"/>
              </a:spcBef>
              <a:buClr>
                <a:prstClr val="white"/>
              </a:buClr>
              <a:buSzPct val="50000"/>
              <a:buFont typeface="Wingdings" pitchFamily="2" charset="2"/>
              <a:buChar char="Ø"/>
              <a:defRPr/>
            </a:pPr>
            <a:r>
              <a:rPr kumimoji="1" lang="en-US" b="1" kern="0" dirty="0">
                <a:solidFill>
                  <a:prstClr val="black"/>
                </a:solidFill>
                <a:latin typeface="Calibri"/>
              </a:rPr>
              <a:t>Equivalent quality for object identification</a:t>
            </a:r>
          </a:p>
        </p:txBody>
      </p:sp>
      <p:sp>
        <p:nvSpPr>
          <p:cNvPr id="68615" name="Text Box 7"/>
          <p:cNvSpPr txBox="1">
            <a:spLocks noChangeArrowheads="1"/>
          </p:cNvSpPr>
          <p:nvPr/>
        </p:nvSpPr>
        <p:spPr bwMode="auto">
          <a:xfrm>
            <a:off x="1897064" y="6276975"/>
            <a:ext cx="4435475" cy="369888"/>
          </a:xfrm>
          <a:prstGeom prst="rect">
            <a:avLst/>
          </a:prstGeom>
          <a:noFill/>
          <a:ln w="9525">
            <a:noFill/>
            <a:miter lim="800000"/>
            <a:headEnd/>
            <a:tailEnd/>
          </a:ln>
        </p:spPr>
        <p:txBody>
          <a:bodyPr>
            <a:spAutoFit/>
          </a:bodyPr>
          <a:lstStyle/>
          <a:p>
            <a:pPr eaLnBrk="0" hangingPunct="0">
              <a:spcBef>
                <a:spcPct val="50000"/>
              </a:spcBef>
            </a:pPr>
            <a:r>
              <a:rPr lang="en-US">
                <a:solidFill>
                  <a:prstClr val="black"/>
                </a:solidFill>
              </a:rPr>
              <a:t>[Bay, ECCV’06], [Cornelis, CVGPU’08]</a:t>
            </a:r>
          </a:p>
        </p:txBody>
      </p:sp>
      <p:sp>
        <p:nvSpPr>
          <p:cNvPr id="10" name="Rectangle 11"/>
          <p:cNvSpPr txBox="1">
            <a:spLocks noChangeArrowheads="1"/>
          </p:cNvSpPr>
          <p:nvPr/>
        </p:nvSpPr>
        <p:spPr bwMode="auto">
          <a:xfrm>
            <a:off x="5402263" y="4451350"/>
            <a:ext cx="5435600" cy="2146300"/>
          </a:xfrm>
          <a:prstGeom prst="rect">
            <a:avLst/>
          </a:prstGeom>
          <a:noFill/>
          <a:ln w="9525">
            <a:noFill/>
            <a:miter lim="800000"/>
            <a:headEnd/>
            <a:tailEnd/>
          </a:ln>
        </p:spPr>
        <p:txBody>
          <a:bodyPr/>
          <a:lstStyle/>
          <a:p>
            <a:pPr marL="342900" indent="-342900">
              <a:spcBef>
                <a:spcPct val="20000"/>
              </a:spcBef>
              <a:buClr>
                <a:prstClr val="white"/>
              </a:buClr>
              <a:buSzPct val="115000"/>
              <a:buFontTx/>
              <a:buChar char="•"/>
              <a:defRPr/>
            </a:pPr>
            <a:r>
              <a:rPr kumimoji="1" lang="en-US" sz="2400" b="1" kern="0" dirty="0">
                <a:solidFill>
                  <a:prstClr val="black"/>
                </a:solidFill>
                <a:latin typeface="Calibri"/>
              </a:rPr>
              <a:t>GPU implementation available</a:t>
            </a:r>
          </a:p>
          <a:p>
            <a:pPr marL="742950" lvl="1" indent="-285750">
              <a:spcBef>
                <a:spcPct val="20000"/>
              </a:spcBef>
              <a:buClr>
                <a:prstClr val="white"/>
              </a:buClr>
              <a:buSzPct val="50000"/>
              <a:buFont typeface="Wingdings" pitchFamily="2" charset="2"/>
              <a:buChar char="Ø"/>
              <a:defRPr/>
            </a:pPr>
            <a:r>
              <a:rPr kumimoji="1" lang="en-US" b="1" kern="0" dirty="0">
                <a:solidFill>
                  <a:prstClr val="black"/>
                </a:solidFill>
                <a:latin typeface="Calibri"/>
              </a:rPr>
              <a:t>Feature extraction @ 200Hz</a:t>
            </a:r>
            <a:br>
              <a:rPr kumimoji="1" lang="en-US" b="1" kern="0" dirty="0">
                <a:solidFill>
                  <a:prstClr val="black"/>
                </a:solidFill>
                <a:latin typeface="Calibri"/>
              </a:rPr>
            </a:br>
            <a:r>
              <a:rPr kumimoji="1" lang="en-US" b="1" kern="0" dirty="0">
                <a:solidFill>
                  <a:prstClr val="black"/>
                </a:solidFill>
                <a:latin typeface="Calibri"/>
              </a:rPr>
              <a:t>(detector + descriptor, 640×480 </a:t>
            </a:r>
            <a:r>
              <a:rPr kumimoji="1" lang="en-US" b="1" kern="0" dirty="0" err="1">
                <a:solidFill>
                  <a:prstClr val="black"/>
                </a:solidFill>
                <a:latin typeface="Calibri"/>
              </a:rPr>
              <a:t>img</a:t>
            </a:r>
            <a:r>
              <a:rPr kumimoji="1" lang="en-US" b="1" kern="0" dirty="0">
                <a:solidFill>
                  <a:prstClr val="black"/>
                </a:solidFill>
                <a:latin typeface="Calibri"/>
              </a:rPr>
              <a:t>)</a:t>
            </a:r>
          </a:p>
          <a:p>
            <a:pPr marL="742950" lvl="1" indent="-285750">
              <a:spcBef>
                <a:spcPct val="20000"/>
              </a:spcBef>
              <a:buClr>
                <a:prstClr val="white"/>
              </a:buClr>
              <a:buSzPct val="50000"/>
              <a:buFont typeface="Wingdings" pitchFamily="2" charset="2"/>
              <a:buChar char="Ø"/>
              <a:defRPr/>
            </a:pPr>
            <a:r>
              <a:rPr lang="en-US" u="sng" dirty="0">
                <a:solidFill>
                  <a:prstClr val="black"/>
                </a:solidFill>
                <a:latin typeface="Arial" pitchFamily="34" charset="0"/>
              </a:rPr>
              <a:t>http://www.vision.ee.ethz.ch/~surf</a:t>
            </a:r>
            <a:endParaRPr kumimoji="1" lang="en-US" b="1" kern="0" dirty="0">
              <a:solidFill>
                <a:prstClr val="black"/>
              </a:solidFill>
              <a:latin typeface="Calibri"/>
            </a:endParaRPr>
          </a:p>
          <a:p>
            <a:pPr marL="742950" lvl="1" indent="-285750">
              <a:spcBef>
                <a:spcPct val="20000"/>
              </a:spcBef>
              <a:buClr>
                <a:prstClr val="white"/>
              </a:buClr>
              <a:buSzPct val="50000"/>
              <a:buFont typeface="Wingdings" pitchFamily="2" charset="2"/>
              <a:buChar char="Ø"/>
              <a:defRPr/>
            </a:pPr>
            <a:endParaRPr kumimoji="1" lang="en-US" b="1" kern="0" dirty="0">
              <a:solidFill>
                <a:prstClr val="black"/>
              </a:solidFill>
              <a:latin typeface="Calibri"/>
            </a:endParaRPr>
          </a:p>
        </p:txBody>
      </p:sp>
    </p:spTree>
    <p:extLst>
      <p:ext uri="{BB962C8B-B14F-4D97-AF65-F5344CB8AC3E}">
        <p14:creationId xmlns:p14="http://schemas.microsoft.com/office/powerpoint/2010/main" val="6637137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F3009-CA03-D0C0-5887-841E7F9948E7}"/>
              </a:ext>
            </a:extLst>
          </p:cNvPr>
          <p:cNvSpPr>
            <a:spLocks noGrp="1"/>
          </p:cNvSpPr>
          <p:nvPr>
            <p:ph type="title"/>
          </p:nvPr>
        </p:nvSpPr>
        <p:spPr>
          <a:xfrm>
            <a:off x="685800" y="2526102"/>
            <a:ext cx="10972800" cy="914400"/>
          </a:xfrm>
        </p:spPr>
        <p:txBody>
          <a:bodyPr/>
          <a:lstStyle/>
          <a:p>
            <a:pPr algn="ctr"/>
            <a:r>
              <a:rPr lang="en-US" dirty="0"/>
              <a:t>Are there alternatives to SIFT?</a:t>
            </a:r>
          </a:p>
        </p:txBody>
      </p:sp>
    </p:spTree>
    <p:extLst>
      <p:ext uri="{BB962C8B-B14F-4D97-AF65-F5344CB8AC3E}">
        <p14:creationId xmlns:p14="http://schemas.microsoft.com/office/powerpoint/2010/main" val="1506418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itle 5"/>
          <p:cNvSpPr>
            <a:spLocks noGrp="1"/>
          </p:cNvSpPr>
          <p:nvPr>
            <p:ph type="title"/>
          </p:nvPr>
        </p:nvSpPr>
        <p:spPr/>
        <p:txBody>
          <a:bodyPr/>
          <a:lstStyle/>
          <a:p>
            <a:pPr eaLnBrk="1" hangingPunct="1"/>
            <a:r>
              <a:rPr lang="en-US" altLang="en-US"/>
              <a:t>Overview of Keypoint Matching</a:t>
            </a:r>
            <a:endParaRPr lang="de-CH" altLang="en-US"/>
          </a:p>
        </p:txBody>
      </p:sp>
      <p:sp>
        <p:nvSpPr>
          <p:cNvPr id="1031" name="Footer Placeholder 4"/>
          <p:cNvSpPr>
            <a:spLocks noGrp="1"/>
          </p:cNvSpPr>
          <p:nvPr>
            <p:ph type="ftr" sz="quarter" idx="11"/>
          </p:nvPr>
        </p:nvSpPr>
        <p:spPr/>
        <p:txBody>
          <a:bodyPr/>
          <a:lstStyle/>
          <a:p>
            <a:pPr>
              <a:defRPr/>
            </a:pPr>
            <a:r>
              <a:rPr lang="de-DE"/>
              <a:t>K. Grauman, B. Leibe</a:t>
            </a:r>
          </a:p>
        </p:txBody>
      </p:sp>
      <p:pic>
        <p:nvPicPr>
          <p:cNvPr id="45" name="Picture 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6850" y="4573588"/>
            <a:ext cx="8636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9663" y="4573589"/>
            <a:ext cx="93345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 name="AutoShape 83"/>
          <p:cNvSpPr>
            <a:spLocks noChangeArrowheads="1"/>
          </p:cNvSpPr>
          <p:nvPr/>
        </p:nvSpPr>
        <p:spPr bwMode="auto">
          <a:xfrm>
            <a:off x="4645026" y="4860926"/>
            <a:ext cx="612775" cy="252413"/>
          </a:xfrm>
          <a:prstGeom prst="leftRightArrow">
            <a:avLst>
              <a:gd name="adj1" fmla="val 50000"/>
              <a:gd name="adj2" fmla="val 48553"/>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grpSp>
        <p:nvGrpSpPr>
          <p:cNvPr id="2" name="Group 105"/>
          <p:cNvGrpSpPr>
            <a:grpSpLocks/>
          </p:cNvGrpSpPr>
          <p:nvPr/>
        </p:nvGrpSpPr>
        <p:grpSpPr bwMode="auto">
          <a:xfrm>
            <a:off x="3492501" y="4213226"/>
            <a:ext cx="828675" cy="1020763"/>
            <a:chOff x="2771775" y="4797425"/>
            <a:chExt cx="828675" cy="1020657"/>
          </a:xfrm>
        </p:grpSpPr>
        <p:grpSp>
          <p:nvGrpSpPr>
            <p:cNvPr id="149586" name="Group 52"/>
            <p:cNvGrpSpPr>
              <a:grpSpLocks/>
            </p:cNvGrpSpPr>
            <p:nvPr/>
          </p:nvGrpSpPr>
          <p:grpSpPr bwMode="auto">
            <a:xfrm>
              <a:off x="2771775" y="5265735"/>
              <a:ext cx="828675" cy="552347"/>
              <a:chOff x="1859" y="3339"/>
              <a:chExt cx="363" cy="301"/>
            </a:xfrm>
          </p:grpSpPr>
          <p:sp>
            <p:nvSpPr>
              <p:cNvPr id="149588" name="Line 53"/>
              <p:cNvSpPr>
                <a:spLocks noChangeShapeType="1"/>
              </p:cNvSpPr>
              <p:nvPr/>
            </p:nvSpPr>
            <p:spPr bwMode="auto">
              <a:xfrm>
                <a:off x="1859" y="3362"/>
                <a:ext cx="0" cy="272"/>
              </a:xfrm>
              <a:prstGeom prst="line">
                <a:avLst/>
              </a:prstGeom>
              <a:noFill/>
              <a:ln w="12700" cap="sq">
                <a:solidFill>
                  <a:schemeClr val="tx1"/>
                </a:solidFill>
                <a:round/>
                <a:headEnd type="triangl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89" name="Line 54"/>
              <p:cNvSpPr>
                <a:spLocks noChangeShapeType="1"/>
              </p:cNvSpPr>
              <p:nvPr/>
            </p:nvSpPr>
            <p:spPr bwMode="auto">
              <a:xfrm>
                <a:off x="1859" y="3640"/>
                <a:ext cx="363"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90" name="Rectangle 55"/>
              <p:cNvSpPr>
                <a:spLocks noChangeArrowheads="1"/>
              </p:cNvSpPr>
              <p:nvPr/>
            </p:nvSpPr>
            <p:spPr bwMode="auto">
              <a:xfrm>
                <a:off x="1882" y="3498"/>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91" name="Rectangle 56"/>
              <p:cNvSpPr>
                <a:spLocks noChangeArrowheads="1"/>
              </p:cNvSpPr>
              <p:nvPr/>
            </p:nvSpPr>
            <p:spPr bwMode="auto">
              <a:xfrm>
                <a:off x="1904" y="3498"/>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92" name="Rectangle 57"/>
              <p:cNvSpPr>
                <a:spLocks noChangeArrowheads="1"/>
              </p:cNvSpPr>
              <p:nvPr/>
            </p:nvSpPr>
            <p:spPr bwMode="auto">
              <a:xfrm>
                <a:off x="1927" y="3498"/>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93" name="Rectangle 58"/>
              <p:cNvSpPr>
                <a:spLocks noChangeArrowheads="1"/>
              </p:cNvSpPr>
              <p:nvPr/>
            </p:nvSpPr>
            <p:spPr bwMode="auto">
              <a:xfrm>
                <a:off x="1950" y="3430"/>
                <a:ext cx="23" cy="204"/>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94" name="Rectangle 59"/>
              <p:cNvSpPr>
                <a:spLocks noChangeArrowheads="1"/>
              </p:cNvSpPr>
              <p:nvPr/>
            </p:nvSpPr>
            <p:spPr bwMode="auto">
              <a:xfrm>
                <a:off x="1972" y="3498"/>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95" name="Rectangle 60"/>
              <p:cNvSpPr>
                <a:spLocks noChangeArrowheads="1"/>
              </p:cNvSpPr>
              <p:nvPr/>
            </p:nvSpPr>
            <p:spPr bwMode="auto">
              <a:xfrm>
                <a:off x="1995" y="3385"/>
                <a:ext cx="23" cy="249"/>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96" name="Rectangle 61"/>
              <p:cNvSpPr>
                <a:spLocks noChangeArrowheads="1"/>
              </p:cNvSpPr>
              <p:nvPr/>
            </p:nvSpPr>
            <p:spPr bwMode="auto">
              <a:xfrm>
                <a:off x="2018" y="3362"/>
                <a:ext cx="22" cy="272"/>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97" name="Rectangle 62"/>
              <p:cNvSpPr>
                <a:spLocks noChangeArrowheads="1"/>
              </p:cNvSpPr>
              <p:nvPr/>
            </p:nvSpPr>
            <p:spPr bwMode="auto">
              <a:xfrm>
                <a:off x="2040" y="3339"/>
                <a:ext cx="23" cy="295"/>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98" name="Rectangle 63"/>
              <p:cNvSpPr>
                <a:spLocks noChangeArrowheads="1"/>
              </p:cNvSpPr>
              <p:nvPr/>
            </p:nvSpPr>
            <p:spPr bwMode="auto">
              <a:xfrm>
                <a:off x="2063" y="3339"/>
                <a:ext cx="23" cy="295"/>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99" name="Rectangle 64"/>
              <p:cNvSpPr>
                <a:spLocks noChangeArrowheads="1"/>
              </p:cNvSpPr>
              <p:nvPr/>
            </p:nvSpPr>
            <p:spPr bwMode="auto">
              <a:xfrm>
                <a:off x="2086" y="3362"/>
                <a:ext cx="23" cy="272"/>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600" name="Rectangle 65"/>
              <p:cNvSpPr>
                <a:spLocks noChangeArrowheads="1"/>
              </p:cNvSpPr>
              <p:nvPr/>
            </p:nvSpPr>
            <p:spPr bwMode="auto">
              <a:xfrm>
                <a:off x="2108" y="3498"/>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601" name="Rectangle 66"/>
              <p:cNvSpPr>
                <a:spLocks noChangeArrowheads="1"/>
              </p:cNvSpPr>
              <p:nvPr/>
            </p:nvSpPr>
            <p:spPr bwMode="auto">
              <a:xfrm>
                <a:off x="2131" y="3498"/>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grpSp>
        <p:graphicFrame>
          <p:nvGraphicFramePr>
            <p:cNvPr id="149587" name="Object 2"/>
            <p:cNvGraphicFramePr>
              <a:graphicFrameLocks noChangeAspect="1"/>
            </p:cNvGraphicFramePr>
            <p:nvPr/>
          </p:nvGraphicFramePr>
          <p:xfrm>
            <a:off x="2951163" y="4797425"/>
            <a:ext cx="349250" cy="395288"/>
          </p:xfrm>
          <a:graphic>
            <a:graphicData uri="http://schemas.openxmlformats.org/presentationml/2006/ole">
              <mc:AlternateContent xmlns:mc="http://schemas.openxmlformats.org/markup-compatibility/2006">
                <mc:Choice xmlns:v="urn:schemas-microsoft-com:vml" Requires="v">
                  <p:oleObj name="Equation" r:id="rId4" imgW="190335" imgH="215713" progId="Equation.3">
                    <p:embed/>
                  </p:oleObj>
                </mc:Choice>
                <mc:Fallback>
                  <p:oleObj name="Equation" r:id="rId4" imgW="190335" imgH="215713" progId="Equation.3">
                    <p:embed/>
                    <p:pic>
                      <p:nvPicPr>
                        <p:cNvPr id="149587"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1163" y="4797425"/>
                          <a:ext cx="34925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nvGrpSpPr>
          <p:cNvPr id="4" name="Group 106"/>
          <p:cNvGrpSpPr>
            <a:grpSpLocks/>
          </p:cNvGrpSpPr>
          <p:nvPr/>
        </p:nvGrpSpPr>
        <p:grpSpPr bwMode="auto">
          <a:xfrm>
            <a:off x="5681664" y="4249738"/>
            <a:ext cx="757237" cy="982662"/>
            <a:chOff x="4967288" y="4833938"/>
            <a:chExt cx="757237" cy="982688"/>
          </a:xfrm>
        </p:grpSpPr>
        <p:grpSp>
          <p:nvGrpSpPr>
            <p:cNvPr id="149570" name="Group 67"/>
            <p:cNvGrpSpPr>
              <a:grpSpLocks/>
            </p:cNvGrpSpPr>
            <p:nvPr/>
          </p:nvGrpSpPr>
          <p:grpSpPr bwMode="auto">
            <a:xfrm>
              <a:off x="4967288" y="5300665"/>
              <a:ext cx="757237" cy="515961"/>
              <a:chOff x="3515" y="3498"/>
              <a:chExt cx="363" cy="278"/>
            </a:xfrm>
          </p:grpSpPr>
          <p:sp>
            <p:nvSpPr>
              <p:cNvPr id="149572" name="Line 68"/>
              <p:cNvSpPr>
                <a:spLocks noChangeShapeType="1"/>
              </p:cNvSpPr>
              <p:nvPr/>
            </p:nvSpPr>
            <p:spPr bwMode="auto">
              <a:xfrm>
                <a:off x="3515" y="3498"/>
                <a:ext cx="0" cy="272"/>
              </a:xfrm>
              <a:prstGeom prst="line">
                <a:avLst/>
              </a:prstGeom>
              <a:noFill/>
              <a:ln w="12700" cap="sq">
                <a:solidFill>
                  <a:schemeClr val="tx1"/>
                </a:solidFill>
                <a:round/>
                <a:headEnd type="triangl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73" name="Line 69"/>
              <p:cNvSpPr>
                <a:spLocks noChangeShapeType="1"/>
              </p:cNvSpPr>
              <p:nvPr/>
            </p:nvSpPr>
            <p:spPr bwMode="auto">
              <a:xfrm>
                <a:off x="3515" y="3776"/>
                <a:ext cx="363"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74" name="Rectangle 70"/>
              <p:cNvSpPr>
                <a:spLocks noChangeArrowheads="1"/>
              </p:cNvSpPr>
              <p:nvPr/>
            </p:nvSpPr>
            <p:spPr bwMode="auto">
              <a:xfrm>
                <a:off x="3538"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75" name="Rectangle 71"/>
              <p:cNvSpPr>
                <a:spLocks noChangeArrowheads="1"/>
              </p:cNvSpPr>
              <p:nvPr/>
            </p:nvSpPr>
            <p:spPr bwMode="auto">
              <a:xfrm>
                <a:off x="3560"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76" name="Rectangle 72"/>
              <p:cNvSpPr>
                <a:spLocks noChangeArrowheads="1"/>
              </p:cNvSpPr>
              <p:nvPr/>
            </p:nvSpPr>
            <p:spPr bwMode="auto">
              <a:xfrm>
                <a:off x="3583"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77" name="Rectangle 73"/>
              <p:cNvSpPr>
                <a:spLocks noChangeArrowheads="1"/>
              </p:cNvSpPr>
              <p:nvPr/>
            </p:nvSpPr>
            <p:spPr bwMode="auto">
              <a:xfrm>
                <a:off x="3606" y="3566"/>
                <a:ext cx="23" cy="204"/>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78" name="Rectangle 74"/>
              <p:cNvSpPr>
                <a:spLocks noChangeArrowheads="1"/>
              </p:cNvSpPr>
              <p:nvPr/>
            </p:nvSpPr>
            <p:spPr bwMode="auto">
              <a:xfrm>
                <a:off x="3628" y="3543"/>
                <a:ext cx="23" cy="227"/>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79" name="Rectangle 75"/>
              <p:cNvSpPr>
                <a:spLocks noChangeArrowheads="1"/>
              </p:cNvSpPr>
              <p:nvPr/>
            </p:nvSpPr>
            <p:spPr bwMode="auto">
              <a:xfrm>
                <a:off x="3651"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80" name="Rectangle 76"/>
              <p:cNvSpPr>
                <a:spLocks noChangeArrowheads="1"/>
              </p:cNvSpPr>
              <p:nvPr/>
            </p:nvSpPr>
            <p:spPr bwMode="auto">
              <a:xfrm>
                <a:off x="3674" y="3498"/>
                <a:ext cx="22" cy="272"/>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81" name="Rectangle 77"/>
              <p:cNvSpPr>
                <a:spLocks noChangeArrowheads="1"/>
              </p:cNvSpPr>
              <p:nvPr/>
            </p:nvSpPr>
            <p:spPr bwMode="auto">
              <a:xfrm>
                <a:off x="3696"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82" name="Rectangle 78"/>
              <p:cNvSpPr>
                <a:spLocks noChangeArrowheads="1"/>
              </p:cNvSpPr>
              <p:nvPr/>
            </p:nvSpPr>
            <p:spPr bwMode="auto">
              <a:xfrm>
                <a:off x="3719"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83" name="Rectangle 79"/>
              <p:cNvSpPr>
                <a:spLocks noChangeArrowheads="1"/>
              </p:cNvSpPr>
              <p:nvPr/>
            </p:nvSpPr>
            <p:spPr bwMode="auto">
              <a:xfrm>
                <a:off x="3742"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84" name="Rectangle 80"/>
              <p:cNvSpPr>
                <a:spLocks noChangeArrowheads="1"/>
              </p:cNvSpPr>
              <p:nvPr/>
            </p:nvSpPr>
            <p:spPr bwMode="auto">
              <a:xfrm>
                <a:off x="3764" y="3634"/>
                <a:ext cx="23" cy="136"/>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sp>
            <p:nvSpPr>
              <p:cNvPr id="149585" name="Rectangle 81"/>
              <p:cNvSpPr>
                <a:spLocks noChangeArrowheads="1"/>
              </p:cNvSpPr>
              <p:nvPr/>
            </p:nvSpPr>
            <p:spPr bwMode="auto">
              <a:xfrm>
                <a:off x="3787" y="3543"/>
                <a:ext cx="23" cy="227"/>
              </a:xfrm>
              <a:prstGeom prst="rect">
                <a:avLst/>
              </a:prstGeom>
              <a:solidFill>
                <a:schemeClr val="bg2"/>
              </a:solidFill>
              <a:ln w="12700" cap="sq">
                <a:solidFill>
                  <a:schemeClr val="tx1"/>
                </a:solidFill>
                <a:miter lim="800000"/>
                <a:headEnd type="none" w="sm" len="sm"/>
                <a:tailEnd type="none" w="sm" len="sm"/>
              </a:ln>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000000"/>
                  </a:solidFill>
                  <a:latin typeface="Arial" panose="020B0604020202020204" pitchFamily="34" charset="0"/>
                  <a:cs typeface="Arial" panose="020B0604020202020204" pitchFamily="34" charset="0"/>
                </a:endParaRPr>
              </a:p>
            </p:txBody>
          </p:sp>
        </p:grpSp>
        <p:graphicFrame>
          <p:nvGraphicFramePr>
            <p:cNvPr id="149571" name="Object 3"/>
            <p:cNvGraphicFramePr>
              <a:graphicFrameLocks noChangeAspect="1"/>
            </p:cNvGraphicFramePr>
            <p:nvPr/>
          </p:nvGraphicFramePr>
          <p:xfrm>
            <a:off x="5111750" y="4833938"/>
            <a:ext cx="349250" cy="395287"/>
          </p:xfrm>
          <a:graphic>
            <a:graphicData uri="http://schemas.openxmlformats.org/presentationml/2006/ole">
              <mc:AlternateContent xmlns:mc="http://schemas.openxmlformats.org/markup-compatibility/2006">
                <mc:Choice xmlns:v="urn:schemas-microsoft-com:vml" Requires="v">
                  <p:oleObj name="Equation" r:id="rId6" imgW="190335" imgH="215713" progId="Equation.3">
                    <p:embed/>
                  </p:oleObj>
                </mc:Choice>
                <mc:Fallback>
                  <p:oleObj name="Equation" r:id="rId6" imgW="190335" imgH="215713" progId="Equation.3">
                    <p:embed/>
                    <p:pic>
                      <p:nvPicPr>
                        <p:cNvPr id="149571"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11750" y="4833938"/>
                          <a:ext cx="34925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pic>
        <p:nvPicPr>
          <p:cNvPr id="149513" name="Picture 25" descr="obj14__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580961">
            <a:off x="5168900" y="1530350"/>
            <a:ext cx="2376488"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angle 42"/>
          <p:cNvSpPr>
            <a:spLocks noChangeArrowheads="1"/>
          </p:cNvSpPr>
          <p:nvPr/>
        </p:nvSpPr>
        <p:spPr bwMode="auto">
          <a:xfrm rot="15180961">
            <a:off x="6401595" y="3150395"/>
            <a:ext cx="519113" cy="492125"/>
          </a:xfrm>
          <a:prstGeom prst="rect">
            <a:avLst/>
          </a:prstGeom>
          <a:noFill/>
          <a:ln w="25400" cap="sq">
            <a:solidFill>
              <a:srgbClr val="FFFF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FFFF00"/>
              </a:solidFill>
              <a:latin typeface="Arial" panose="020B0604020202020204" pitchFamily="34" charset="0"/>
              <a:cs typeface="Arial" panose="020B0604020202020204" pitchFamily="34" charset="0"/>
            </a:endParaRPr>
          </a:p>
        </p:txBody>
      </p:sp>
      <p:grpSp>
        <p:nvGrpSpPr>
          <p:cNvPr id="6" name="Group 107"/>
          <p:cNvGrpSpPr>
            <a:grpSpLocks/>
          </p:cNvGrpSpPr>
          <p:nvPr/>
        </p:nvGrpSpPr>
        <p:grpSpPr bwMode="auto">
          <a:xfrm rot="20580961">
            <a:off x="5529263" y="2078038"/>
            <a:ext cx="1560512" cy="1771650"/>
            <a:chOff x="5087938" y="2849563"/>
            <a:chExt cx="1333500" cy="1511678"/>
          </a:xfrm>
        </p:grpSpPr>
        <p:grpSp>
          <p:nvGrpSpPr>
            <p:cNvPr id="149548" name="Group 35"/>
            <p:cNvGrpSpPr>
              <a:grpSpLocks/>
            </p:cNvGrpSpPr>
            <p:nvPr/>
          </p:nvGrpSpPr>
          <p:grpSpPr bwMode="auto">
            <a:xfrm rot="-5400000">
              <a:off x="6348413" y="3101975"/>
              <a:ext cx="73025" cy="73025"/>
              <a:chOff x="1292" y="2205"/>
              <a:chExt cx="46" cy="46"/>
            </a:xfrm>
          </p:grpSpPr>
          <p:sp>
            <p:nvSpPr>
              <p:cNvPr id="149568" name="Line 36"/>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69" name="Line 37"/>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grpSp>
        <p:grpSp>
          <p:nvGrpSpPr>
            <p:cNvPr id="149549" name="Group 101"/>
            <p:cNvGrpSpPr>
              <a:grpSpLocks/>
            </p:cNvGrpSpPr>
            <p:nvPr/>
          </p:nvGrpSpPr>
          <p:grpSpPr bwMode="auto">
            <a:xfrm>
              <a:off x="5087938" y="2849563"/>
              <a:ext cx="1320665" cy="1511678"/>
              <a:chOff x="5087938" y="2849563"/>
              <a:chExt cx="1320665" cy="1511678"/>
            </a:xfrm>
          </p:grpSpPr>
          <p:grpSp>
            <p:nvGrpSpPr>
              <p:cNvPr id="149550" name="Group 26"/>
              <p:cNvGrpSpPr>
                <a:grpSpLocks/>
              </p:cNvGrpSpPr>
              <p:nvPr/>
            </p:nvGrpSpPr>
            <p:grpSpPr bwMode="auto">
              <a:xfrm rot="-5400000">
                <a:off x="5124450" y="4000500"/>
                <a:ext cx="73025" cy="73025"/>
                <a:chOff x="1292" y="2205"/>
                <a:chExt cx="46" cy="46"/>
              </a:xfrm>
            </p:grpSpPr>
            <p:sp>
              <p:nvSpPr>
                <p:cNvPr id="149566" name="Line 27"/>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67" name="Line 28"/>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grpSp>
          <p:grpSp>
            <p:nvGrpSpPr>
              <p:cNvPr id="149551" name="Group 29"/>
              <p:cNvGrpSpPr>
                <a:grpSpLocks/>
              </p:cNvGrpSpPr>
              <p:nvPr/>
            </p:nvGrpSpPr>
            <p:grpSpPr bwMode="auto">
              <a:xfrm rot="-5400000">
                <a:off x="5411788" y="3713163"/>
                <a:ext cx="73025" cy="73025"/>
                <a:chOff x="1292" y="2205"/>
                <a:chExt cx="46" cy="46"/>
              </a:xfrm>
            </p:grpSpPr>
            <p:sp>
              <p:nvSpPr>
                <p:cNvPr id="149564" name="Line 30"/>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65" name="Line 31"/>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grpSp>
          <p:grpSp>
            <p:nvGrpSpPr>
              <p:cNvPr id="149552" name="Group 32"/>
              <p:cNvGrpSpPr>
                <a:grpSpLocks/>
              </p:cNvGrpSpPr>
              <p:nvPr/>
            </p:nvGrpSpPr>
            <p:grpSpPr bwMode="auto">
              <a:xfrm rot="-5400000">
                <a:off x="5986463" y="2849563"/>
                <a:ext cx="73025" cy="73025"/>
                <a:chOff x="1292" y="2205"/>
                <a:chExt cx="46" cy="46"/>
              </a:xfrm>
            </p:grpSpPr>
            <p:sp>
              <p:nvSpPr>
                <p:cNvPr id="149562" name="Line 33"/>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63" name="Line 34"/>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grpSp>
          <p:grpSp>
            <p:nvGrpSpPr>
              <p:cNvPr id="149553" name="Group 38"/>
              <p:cNvGrpSpPr>
                <a:grpSpLocks/>
              </p:cNvGrpSpPr>
              <p:nvPr/>
            </p:nvGrpSpPr>
            <p:grpSpPr bwMode="auto">
              <a:xfrm rot="-5400000">
                <a:off x="5087938" y="2957513"/>
                <a:ext cx="73025" cy="73025"/>
                <a:chOff x="1292" y="2205"/>
                <a:chExt cx="46" cy="46"/>
              </a:xfrm>
            </p:grpSpPr>
            <p:sp>
              <p:nvSpPr>
                <p:cNvPr id="149560" name="Line 39"/>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61" name="Line 40"/>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grpSp>
          <p:grpSp>
            <p:nvGrpSpPr>
              <p:cNvPr id="149554" name="Group 43"/>
              <p:cNvGrpSpPr>
                <a:grpSpLocks/>
              </p:cNvGrpSpPr>
              <p:nvPr/>
            </p:nvGrpSpPr>
            <p:grpSpPr bwMode="auto">
              <a:xfrm rot="-5400000">
                <a:off x="5916613" y="4005263"/>
                <a:ext cx="73025" cy="73025"/>
                <a:chOff x="1292" y="2205"/>
                <a:chExt cx="46" cy="46"/>
              </a:xfrm>
            </p:grpSpPr>
            <p:sp>
              <p:nvSpPr>
                <p:cNvPr id="149558" name="Line 44"/>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59" name="Line 45"/>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grpSp>
          <p:sp>
            <p:nvSpPr>
              <p:cNvPr id="149555" name="Rectangle 88"/>
              <p:cNvSpPr>
                <a:spLocks noChangeArrowheads="1"/>
              </p:cNvSpPr>
              <p:nvPr/>
            </p:nvSpPr>
            <p:spPr bwMode="auto">
              <a:xfrm>
                <a:off x="5219834" y="4046158"/>
                <a:ext cx="361681" cy="315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r>
                  <a:rPr lang="pl-PL" altLang="en-US" sz="1800">
                    <a:solidFill>
                      <a:srgbClr val="FFFF00"/>
                    </a:solidFill>
                    <a:latin typeface="Arial" panose="020B0604020202020204" pitchFamily="34" charset="0"/>
                    <a:cs typeface="Arial" panose="020B0604020202020204" pitchFamily="34" charset="0"/>
                  </a:rPr>
                  <a:t>B</a:t>
                </a:r>
                <a:r>
                  <a:rPr lang="pl-PL" altLang="en-US" sz="1800" baseline="-25000">
                    <a:solidFill>
                      <a:srgbClr val="FFFF00"/>
                    </a:solidFill>
                    <a:latin typeface="Arial" panose="020B0604020202020204" pitchFamily="34" charset="0"/>
                    <a:cs typeface="Arial" panose="020B0604020202020204" pitchFamily="34" charset="0"/>
                  </a:rPr>
                  <a:t>1</a:t>
                </a:r>
                <a:endParaRPr lang="en-US" altLang="en-US" sz="1800">
                  <a:solidFill>
                    <a:srgbClr val="FFFF00"/>
                  </a:solidFill>
                  <a:latin typeface="Arial" panose="020B0604020202020204" pitchFamily="34" charset="0"/>
                  <a:cs typeface="Arial" panose="020B0604020202020204" pitchFamily="34" charset="0"/>
                </a:endParaRPr>
              </a:p>
            </p:txBody>
          </p:sp>
          <p:sp>
            <p:nvSpPr>
              <p:cNvPr id="149556" name="Rectangle 89"/>
              <p:cNvSpPr>
                <a:spLocks noChangeArrowheads="1"/>
              </p:cNvSpPr>
              <p:nvPr/>
            </p:nvSpPr>
            <p:spPr bwMode="auto">
              <a:xfrm>
                <a:off x="6011997" y="4009647"/>
                <a:ext cx="361681" cy="315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r>
                  <a:rPr lang="pl-PL" altLang="en-US" sz="1800">
                    <a:solidFill>
                      <a:srgbClr val="FFFF00"/>
                    </a:solidFill>
                    <a:latin typeface="Arial" panose="020B0604020202020204" pitchFamily="34" charset="0"/>
                    <a:cs typeface="Arial" panose="020B0604020202020204" pitchFamily="34" charset="0"/>
                  </a:rPr>
                  <a:t>B</a:t>
                </a:r>
                <a:r>
                  <a:rPr lang="pl-PL" altLang="en-US" sz="1800" baseline="-25000">
                    <a:solidFill>
                      <a:srgbClr val="FFFF00"/>
                    </a:solidFill>
                    <a:latin typeface="Arial" panose="020B0604020202020204" pitchFamily="34" charset="0"/>
                    <a:cs typeface="Arial" panose="020B0604020202020204" pitchFamily="34" charset="0"/>
                  </a:rPr>
                  <a:t>2</a:t>
                </a:r>
                <a:endParaRPr lang="en-US" altLang="en-US" sz="1800">
                  <a:solidFill>
                    <a:srgbClr val="FFFF00"/>
                  </a:solidFill>
                  <a:latin typeface="Arial" panose="020B0604020202020204" pitchFamily="34" charset="0"/>
                  <a:cs typeface="Arial" panose="020B0604020202020204" pitchFamily="34" charset="0"/>
                </a:endParaRPr>
              </a:p>
            </p:txBody>
          </p:sp>
          <p:sp>
            <p:nvSpPr>
              <p:cNvPr id="149557" name="Rectangle 90"/>
              <p:cNvSpPr>
                <a:spLocks noChangeArrowheads="1"/>
              </p:cNvSpPr>
              <p:nvPr/>
            </p:nvSpPr>
            <p:spPr bwMode="auto">
              <a:xfrm>
                <a:off x="6046922" y="2857122"/>
                <a:ext cx="361681" cy="315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r>
                  <a:rPr lang="pl-PL" altLang="en-US" sz="1800">
                    <a:solidFill>
                      <a:srgbClr val="FFFF00"/>
                    </a:solidFill>
                    <a:latin typeface="Arial" panose="020B0604020202020204" pitchFamily="34" charset="0"/>
                    <a:cs typeface="Arial" panose="020B0604020202020204" pitchFamily="34" charset="0"/>
                  </a:rPr>
                  <a:t>B</a:t>
                </a:r>
                <a:r>
                  <a:rPr lang="pl-PL" altLang="en-US" sz="1800" baseline="-25000">
                    <a:solidFill>
                      <a:srgbClr val="FFFF00"/>
                    </a:solidFill>
                    <a:latin typeface="Arial" panose="020B0604020202020204" pitchFamily="34" charset="0"/>
                    <a:cs typeface="Arial" panose="020B0604020202020204" pitchFamily="34" charset="0"/>
                  </a:rPr>
                  <a:t>3</a:t>
                </a:r>
                <a:endParaRPr lang="en-US" altLang="en-US" sz="1800">
                  <a:solidFill>
                    <a:srgbClr val="FFFF00"/>
                  </a:solidFill>
                  <a:latin typeface="Arial" panose="020B0604020202020204" pitchFamily="34" charset="0"/>
                  <a:cs typeface="Arial" panose="020B0604020202020204" pitchFamily="34" charset="0"/>
                </a:endParaRPr>
              </a:p>
            </p:txBody>
          </p:sp>
        </p:grpSp>
      </p:grpSp>
      <p:pic>
        <p:nvPicPr>
          <p:cNvPr id="149516" name="Picture 5" descr="obj14__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39975" y="1824039"/>
            <a:ext cx="2141538"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6"/>
          <p:cNvSpPr>
            <a:spLocks noChangeArrowheads="1"/>
          </p:cNvSpPr>
          <p:nvPr/>
        </p:nvSpPr>
        <p:spPr bwMode="auto">
          <a:xfrm>
            <a:off x="2593976" y="2722564"/>
            <a:ext cx="442913" cy="420687"/>
          </a:xfrm>
          <a:prstGeom prst="rect">
            <a:avLst/>
          </a:prstGeom>
          <a:noFill/>
          <a:ln w="25400" cap="sq">
            <a:solidFill>
              <a:srgbClr val="FFFF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endParaRPr lang="de-CH" altLang="en-US" sz="1800">
              <a:solidFill>
                <a:srgbClr val="FFFF00"/>
              </a:solidFill>
              <a:latin typeface="Arial" panose="020B0604020202020204" pitchFamily="34" charset="0"/>
              <a:cs typeface="Arial" panose="020B0604020202020204" pitchFamily="34" charset="0"/>
            </a:endParaRPr>
          </a:p>
        </p:txBody>
      </p:sp>
      <p:grpSp>
        <p:nvGrpSpPr>
          <p:cNvPr id="15" name="Group 100"/>
          <p:cNvGrpSpPr>
            <a:grpSpLocks/>
          </p:cNvGrpSpPr>
          <p:nvPr/>
        </p:nvGrpSpPr>
        <p:grpSpPr bwMode="auto">
          <a:xfrm>
            <a:off x="2771775" y="2016126"/>
            <a:ext cx="1612900" cy="1406525"/>
            <a:chOff x="2051050" y="2600325"/>
            <a:chExt cx="1612552" cy="1406525"/>
          </a:xfrm>
        </p:grpSpPr>
        <p:grpSp>
          <p:nvGrpSpPr>
            <p:cNvPr id="149527" name="Group 7"/>
            <p:cNvGrpSpPr>
              <a:grpSpLocks/>
            </p:cNvGrpSpPr>
            <p:nvPr/>
          </p:nvGrpSpPr>
          <p:grpSpPr bwMode="auto">
            <a:xfrm>
              <a:off x="2051050" y="3500438"/>
              <a:ext cx="73025" cy="73025"/>
              <a:chOff x="1292" y="2205"/>
              <a:chExt cx="46" cy="46"/>
            </a:xfrm>
          </p:grpSpPr>
          <p:sp>
            <p:nvSpPr>
              <p:cNvPr id="149546" name="Line 8"/>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47" name="Line 9"/>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grpSp>
        <p:grpSp>
          <p:nvGrpSpPr>
            <p:cNvPr id="149528" name="Group 10"/>
            <p:cNvGrpSpPr>
              <a:grpSpLocks/>
            </p:cNvGrpSpPr>
            <p:nvPr/>
          </p:nvGrpSpPr>
          <p:grpSpPr bwMode="auto">
            <a:xfrm>
              <a:off x="2087563" y="2708275"/>
              <a:ext cx="73025" cy="73025"/>
              <a:chOff x="1292" y="2205"/>
              <a:chExt cx="46" cy="46"/>
            </a:xfrm>
          </p:grpSpPr>
          <p:sp>
            <p:nvSpPr>
              <p:cNvPr id="149544" name="Line 11"/>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45" name="Line 12"/>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grpSp>
        <p:grpSp>
          <p:nvGrpSpPr>
            <p:cNvPr id="149529" name="Group 13"/>
            <p:cNvGrpSpPr>
              <a:grpSpLocks/>
            </p:cNvGrpSpPr>
            <p:nvPr/>
          </p:nvGrpSpPr>
          <p:grpSpPr bwMode="auto">
            <a:xfrm>
              <a:off x="2374900" y="2995613"/>
              <a:ext cx="73025" cy="73025"/>
              <a:chOff x="1292" y="2205"/>
              <a:chExt cx="46" cy="46"/>
            </a:xfrm>
          </p:grpSpPr>
          <p:sp>
            <p:nvSpPr>
              <p:cNvPr id="149542" name="Line 14"/>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43" name="Line 15"/>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grpSp>
        <p:grpSp>
          <p:nvGrpSpPr>
            <p:cNvPr id="149530" name="Group 16"/>
            <p:cNvGrpSpPr>
              <a:grpSpLocks/>
            </p:cNvGrpSpPr>
            <p:nvPr/>
          </p:nvGrpSpPr>
          <p:grpSpPr bwMode="auto">
            <a:xfrm>
              <a:off x="3238500" y="3571875"/>
              <a:ext cx="73025" cy="73025"/>
              <a:chOff x="1292" y="2205"/>
              <a:chExt cx="46" cy="46"/>
            </a:xfrm>
          </p:grpSpPr>
          <p:sp>
            <p:nvSpPr>
              <p:cNvPr id="149540" name="Line 17"/>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41" name="Line 18"/>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grpSp>
        <p:grpSp>
          <p:nvGrpSpPr>
            <p:cNvPr id="149531" name="Group 19"/>
            <p:cNvGrpSpPr>
              <a:grpSpLocks/>
            </p:cNvGrpSpPr>
            <p:nvPr/>
          </p:nvGrpSpPr>
          <p:grpSpPr bwMode="auto">
            <a:xfrm>
              <a:off x="2986088" y="3933825"/>
              <a:ext cx="73025" cy="73025"/>
              <a:chOff x="1292" y="2205"/>
              <a:chExt cx="46" cy="46"/>
            </a:xfrm>
          </p:grpSpPr>
          <p:sp>
            <p:nvSpPr>
              <p:cNvPr id="149538" name="Line 20"/>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39" name="Line 21"/>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grpSp>
        <p:grpSp>
          <p:nvGrpSpPr>
            <p:cNvPr id="149532" name="Group 22"/>
            <p:cNvGrpSpPr>
              <a:grpSpLocks/>
            </p:cNvGrpSpPr>
            <p:nvPr/>
          </p:nvGrpSpPr>
          <p:grpSpPr bwMode="auto">
            <a:xfrm>
              <a:off x="3130550" y="2673350"/>
              <a:ext cx="73025" cy="73025"/>
              <a:chOff x="1292" y="2205"/>
              <a:chExt cx="46" cy="46"/>
            </a:xfrm>
          </p:grpSpPr>
          <p:sp>
            <p:nvSpPr>
              <p:cNvPr id="149536" name="Line 23"/>
              <p:cNvSpPr>
                <a:spLocks noChangeShapeType="1"/>
              </p:cNvSpPr>
              <p:nvPr/>
            </p:nvSpPr>
            <p:spPr bwMode="auto">
              <a:xfrm>
                <a:off x="1292" y="2205"/>
                <a:ext cx="46"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49537" name="Line 24"/>
              <p:cNvSpPr>
                <a:spLocks noChangeShapeType="1"/>
              </p:cNvSpPr>
              <p:nvPr/>
            </p:nvSpPr>
            <p:spPr bwMode="auto">
              <a:xfrm flipH="1">
                <a:off x="1293" y="2205"/>
                <a:ext cx="45" cy="46"/>
              </a:xfrm>
              <a:prstGeom prst="line">
                <a:avLst/>
              </a:prstGeom>
              <a:noFill/>
              <a:ln w="2540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grpSp>
        <p:sp>
          <p:nvSpPr>
            <p:cNvPr id="149533" name="Rectangle 91"/>
            <p:cNvSpPr>
              <a:spLocks noChangeArrowheads="1"/>
            </p:cNvSpPr>
            <p:nvPr/>
          </p:nvSpPr>
          <p:spPr bwMode="auto">
            <a:xfrm>
              <a:off x="2124075" y="2600325"/>
              <a:ext cx="423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r>
                <a:rPr lang="pl-PL" altLang="en-US" sz="1800">
                  <a:solidFill>
                    <a:srgbClr val="FFFF00"/>
                  </a:solidFill>
                  <a:latin typeface="Arial" panose="020B0604020202020204" pitchFamily="34" charset="0"/>
                  <a:cs typeface="Arial" panose="020B0604020202020204" pitchFamily="34" charset="0"/>
                </a:rPr>
                <a:t>A</a:t>
              </a:r>
              <a:r>
                <a:rPr lang="pl-PL" altLang="en-US" sz="1800" baseline="-25000">
                  <a:solidFill>
                    <a:srgbClr val="FFFF00"/>
                  </a:solidFill>
                  <a:latin typeface="Arial" panose="020B0604020202020204" pitchFamily="34" charset="0"/>
                  <a:cs typeface="Arial" panose="020B0604020202020204" pitchFamily="34" charset="0"/>
                </a:rPr>
                <a:t>1</a:t>
              </a:r>
              <a:endParaRPr lang="en-US" altLang="en-US" sz="1800">
                <a:solidFill>
                  <a:srgbClr val="FFFF00"/>
                </a:solidFill>
                <a:latin typeface="Arial" panose="020B0604020202020204" pitchFamily="34" charset="0"/>
                <a:cs typeface="Arial" panose="020B0604020202020204" pitchFamily="34" charset="0"/>
              </a:endParaRPr>
            </a:p>
          </p:txBody>
        </p:sp>
        <p:sp>
          <p:nvSpPr>
            <p:cNvPr id="149534" name="Rectangle 92"/>
            <p:cNvSpPr>
              <a:spLocks noChangeArrowheads="1"/>
            </p:cNvSpPr>
            <p:nvPr/>
          </p:nvSpPr>
          <p:spPr bwMode="auto">
            <a:xfrm>
              <a:off x="2051050" y="3429000"/>
              <a:ext cx="423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r>
                <a:rPr lang="pl-PL" altLang="en-US" sz="1800">
                  <a:solidFill>
                    <a:srgbClr val="FFFF00"/>
                  </a:solidFill>
                  <a:latin typeface="Arial" panose="020B0604020202020204" pitchFamily="34" charset="0"/>
                  <a:cs typeface="Arial" panose="020B0604020202020204" pitchFamily="34" charset="0"/>
                </a:rPr>
                <a:t>A</a:t>
              </a:r>
              <a:r>
                <a:rPr lang="pl-PL" altLang="en-US" sz="1800" baseline="-25000">
                  <a:solidFill>
                    <a:srgbClr val="FFFF00"/>
                  </a:solidFill>
                  <a:latin typeface="Arial" panose="020B0604020202020204" pitchFamily="34" charset="0"/>
                  <a:cs typeface="Arial" panose="020B0604020202020204" pitchFamily="34" charset="0"/>
                </a:rPr>
                <a:t>2</a:t>
              </a:r>
              <a:endParaRPr lang="en-US" altLang="en-US" sz="1800">
                <a:solidFill>
                  <a:srgbClr val="FFFF00"/>
                </a:solidFill>
                <a:latin typeface="Arial" panose="020B0604020202020204" pitchFamily="34" charset="0"/>
                <a:cs typeface="Arial" panose="020B0604020202020204" pitchFamily="34" charset="0"/>
              </a:endParaRPr>
            </a:p>
          </p:txBody>
        </p:sp>
        <p:sp>
          <p:nvSpPr>
            <p:cNvPr id="149535" name="Rectangle 93"/>
            <p:cNvSpPr>
              <a:spLocks noChangeArrowheads="1"/>
            </p:cNvSpPr>
            <p:nvPr/>
          </p:nvSpPr>
          <p:spPr bwMode="auto">
            <a:xfrm>
              <a:off x="3240088" y="3500438"/>
              <a:ext cx="423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FontTx/>
                <a:buNone/>
              </a:pPr>
              <a:r>
                <a:rPr lang="pl-PL" altLang="en-US" sz="1800">
                  <a:solidFill>
                    <a:srgbClr val="FFFF00"/>
                  </a:solidFill>
                  <a:latin typeface="Arial" panose="020B0604020202020204" pitchFamily="34" charset="0"/>
                  <a:cs typeface="Arial" panose="020B0604020202020204" pitchFamily="34" charset="0"/>
                </a:rPr>
                <a:t>A</a:t>
              </a:r>
              <a:r>
                <a:rPr lang="pl-PL" altLang="en-US" sz="1800" baseline="-25000">
                  <a:solidFill>
                    <a:srgbClr val="FFFF00"/>
                  </a:solidFill>
                  <a:latin typeface="Arial" panose="020B0604020202020204" pitchFamily="34" charset="0"/>
                  <a:cs typeface="Arial" panose="020B0604020202020204" pitchFamily="34" charset="0"/>
                </a:rPr>
                <a:t>3</a:t>
              </a:r>
              <a:endParaRPr lang="en-US" altLang="en-US" sz="1800">
                <a:solidFill>
                  <a:srgbClr val="FFFF00"/>
                </a:solidFill>
                <a:latin typeface="Arial" panose="020B0604020202020204" pitchFamily="34" charset="0"/>
                <a:cs typeface="Arial" panose="020B0604020202020204" pitchFamily="34" charset="0"/>
              </a:endParaRPr>
            </a:p>
          </p:txBody>
        </p:sp>
      </p:grpSp>
      <p:graphicFrame>
        <p:nvGraphicFramePr>
          <p:cNvPr id="99" name="Object 5"/>
          <p:cNvGraphicFramePr>
            <a:graphicFrameLocks noChangeAspect="1"/>
          </p:cNvGraphicFramePr>
          <p:nvPr/>
        </p:nvGraphicFramePr>
        <p:xfrm>
          <a:off x="4262439" y="5508625"/>
          <a:ext cx="1449387" cy="361950"/>
        </p:xfrm>
        <a:graphic>
          <a:graphicData uri="http://schemas.openxmlformats.org/presentationml/2006/ole">
            <mc:AlternateContent xmlns:mc="http://schemas.openxmlformats.org/markup-compatibility/2006">
              <mc:Choice xmlns:v="urn:schemas-microsoft-com:vml" Requires="v">
                <p:oleObj name="Equation" r:id="rId10" imgW="863225" imgH="215806" progId="Equation.3">
                  <p:embed/>
                </p:oleObj>
              </mc:Choice>
              <mc:Fallback>
                <p:oleObj name="Equation" r:id="rId10" imgW="863225" imgH="215806" progId="Equation.3">
                  <p:embed/>
                  <p:pic>
                    <p:nvPicPr>
                      <p:cNvPr id="99"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62439" y="5508625"/>
                        <a:ext cx="1449387"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0" name="Line 96"/>
          <p:cNvSpPr>
            <a:spLocks noChangeShapeType="1"/>
          </p:cNvSpPr>
          <p:nvPr/>
        </p:nvSpPr>
        <p:spPr bwMode="auto">
          <a:xfrm>
            <a:off x="3028951" y="2954339"/>
            <a:ext cx="3395663" cy="511175"/>
          </a:xfrm>
          <a:prstGeom prst="line">
            <a:avLst/>
          </a:prstGeom>
          <a:noFill/>
          <a:ln w="19050" cap="sq">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50" name="Line 46"/>
          <p:cNvSpPr>
            <a:spLocks noChangeShapeType="1"/>
          </p:cNvSpPr>
          <p:nvPr/>
        </p:nvSpPr>
        <p:spPr bwMode="auto">
          <a:xfrm>
            <a:off x="2808288" y="3205164"/>
            <a:ext cx="36512" cy="1260475"/>
          </a:xfrm>
          <a:prstGeom prst="line">
            <a:avLst/>
          </a:prstGeom>
          <a:noFill/>
          <a:ln w="25400" cap="sq">
            <a:solidFill>
              <a:srgbClr val="FFFF00"/>
            </a:solidFill>
            <a:round/>
            <a:headEnd type="none" w="sm" len="sm"/>
            <a:tailEnd type="triangle" w="med" len="med"/>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13" name="Line 46"/>
          <p:cNvSpPr>
            <a:spLocks noChangeShapeType="1"/>
          </p:cNvSpPr>
          <p:nvPr/>
        </p:nvSpPr>
        <p:spPr bwMode="auto">
          <a:xfrm>
            <a:off x="6789738" y="3684588"/>
            <a:ext cx="182562" cy="895350"/>
          </a:xfrm>
          <a:prstGeom prst="line">
            <a:avLst/>
          </a:prstGeom>
          <a:noFill/>
          <a:ln w="25400" cap="sq">
            <a:solidFill>
              <a:srgbClr val="FFFF00"/>
            </a:solidFill>
            <a:round/>
            <a:headEnd type="none" w="sm" len="sm"/>
            <a:tailEnd type="triangle" w="med" len="med"/>
          </a:ln>
          <a:extLst>
            <a:ext uri="{909E8E84-426E-40DD-AFC4-6F175D3DCCD1}">
              <a14:hiddenFill xmlns:a14="http://schemas.microsoft.com/office/drawing/2010/main">
                <a:noFill/>
              </a14:hiddenFill>
            </a:ext>
          </a:extLst>
        </p:spPr>
        <p:txBody>
          <a:bodyPr/>
          <a:lstStyle/>
          <a:p>
            <a:pPr eaLnBrk="0" hangingPunct="0"/>
            <a:endParaRPr lang="en-US" sz="2800">
              <a:solidFill>
                <a:prstClr val="black"/>
              </a:solidFill>
              <a:latin typeface="Arial" panose="020B0604020202020204" pitchFamily="34" charset="0"/>
              <a:cs typeface="Arial" panose="020B0604020202020204" pitchFamily="34" charset="0"/>
            </a:endParaRPr>
          </a:p>
        </p:txBody>
      </p:sp>
      <p:sp>
        <p:nvSpPr>
          <p:cNvPr id="117" name="Text Box 26"/>
          <p:cNvSpPr txBox="1">
            <a:spLocks noChangeArrowheads="1"/>
          </p:cNvSpPr>
          <p:nvPr/>
        </p:nvSpPr>
        <p:spPr bwMode="auto">
          <a:xfrm>
            <a:off x="8153400" y="1082075"/>
            <a:ext cx="3505200" cy="740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0000" tIns="46800" rIns="90000" bIns="46800">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50000"/>
              </a:spcBef>
              <a:buFontTx/>
              <a:buNone/>
            </a:pPr>
            <a:r>
              <a:rPr lang="en-US" altLang="en-US" sz="2100" b="1" dirty="0">
                <a:solidFill>
                  <a:srgbClr val="000000"/>
                </a:solidFill>
                <a:latin typeface="Arial" panose="020B0604020202020204" pitchFamily="34" charset="0"/>
                <a:cs typeface="Arial" panose="020B0604020202020204" pitchFamily="34" charset="0"/>
              </a:rPr>
              <a:t>1. Find a set of distinctive </a:t>
            </a:r>
            <a:r>
              <a:rPr lang="en-US" altLang="en-US" sz="2100" b="1" dirty="0" err="1">
                <a:solidFill>
                  <a:srgbClr val="000000"/>
                </a:solidFill>
                <a:latin typeface="Arial" panose="020B0604020202020204" pitchFamily="34" charset="0"/>
                <a:cs typeface="Arial" panose="020B0604020202020204" pitchFamily="34" charset="0"/>
              </a:rPr>
              <a:t>keypoints</a:t>
            </a:r>
            <a:r>
              <a:rPr lang="en-US" altLang="en-US" sz="2100" b="1" dirty="0">
                <a:solidFill>
                  <a:srgbClr val="000000"/>
                </a:solidFill>
                <a:latin typeface="Arial" panose="020B0604020202020204" pitchFamily="34" charset="0"/>
                <a:cs typeface="Arial" panose="020B0604020202020204" pitchFamily="34" charset="0"/>
              </a:rPr>
              <a:t> </a:t>
            </a:r>
            <a:endParaRPr lang="en-US" altLang="en-US" sz="1800" b="1" dirty="0">
              <a:solidFill>
                <a:srgbClr val="000000"/>
              </a:solidFill>
              <a:latin typeface="Arial" panose="020B0604020202020204" pitchFamily="34" charset="0"/>
              <a:cs typeface="Arial" panose="020B0604020202020204" pitchFamily="34" charset="0"/>
            </a:endParaRPr>
          </a:p>
        </p:txBody>
      </p:sp>
      <p:sp>
        <p:nvSpPr>
          <p:cNvPr id="120" name="Text Box 26"/>
          <p:cNvSpPr txBox="1">
            <a:spLocks noChangeArrowheads="1"/>
          </p:cNvSpPr>
          <p:nvPr/>
        </p:nvSpPr>
        <p:spPr bwMode="auto">
          <a:xfrm>
            <a:off x="8153400" y="2803824"/>
            <a:ext cx="3403600" cy="1387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lIns="90000" tIns="46800" rIns="90000" bIns="46800">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50000"/>
              </a:spcBef>
              <a:buFontTx/>
              <a:buNone/>
            </a:pPr>
            <a:r>
              <a:rPr lang="en-US" altLang="en-US" sz="2100" b="1" dirty="0">
                <a:solidFill>
                  <a:srgbClr val="000000"/>
                </a:solidFill>
                <a:latin typeface="Arial" panose="020B0604020202020204" pitchFamily="34" charset="0"/>
                <a:cs typeface="Arial" panose="020B0604020202020204" pitchFamily="34" charset="0"/>
              </a:rPr>
              <a:t>2. Compute a local descriptor from the region around each     </a:t>
            </a:r>
            <a:r>
              <a:rPr lang="en-US" altLang="en-US" sz="2100" b="1" dirty="0" err="1">
                <a:solidFill>
                  <a:srgbClr val="000000"/>
                </a:solidFill>
                <a:latin typeface="Arial" panose="020B0604020202020204" pitchFamily="34" charset="0"/>
                <a:cs typeface="Arial" panose="020B0604020202020204" pitchFamily="34" charset="0"/>
              </a:rPr>
              <a:t>keypoint</a:t>
            </a:r>
            <a:endParaRPr lang="en-US" altLang="en-US" sz="1800" b="1" dirty="0">
              <a:solidFill>
                <a:srgbClr val="000000"/>
              </a:solidFill>
              <a:latin typeface="Arial" panose="020B0604020202020204" pitchFamily="34" charset="0"/>
              <a:cs typeface="Arial" panose="020B0604020202020204" pitchFamily="34" charset="0"/>
            </a:endParaRPr>
          </a:p>
        </p:txBody>
      </p:sp>
      <p:sp>
        <p:nvSpPr>
          <p:cNvPr id="121" name="Text Box 26"/>
          <p:cNvSpPr txBox="1">
            <a:spLocks noChangeArrowheads="1"/>
          </p:cNvSpPr>
          <p:nvPr/>
        </p:nvSpPr>
        <p:spPr bwMode="auto">
          <a:xfrm>
            <a:off x="8153400" y="4973637"/>
            <a:ext cx="3001962" cy="7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0000" tIns="46800" rIns="90000" bIns="46800">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50000"/>
              </a:spcBef>
              <a:buFontTx/>
              <a:buNone/>
            </a:pPr>
            <a:r>
              <a:rPr lang="en-US" altLang="en-US" sz="2100" b="1" dirty="0">
                <a:solidFill>
                  <a:srgbClr val="000000"/>
                </a:solidFill>
                <a:latin typeface="Arial" panose="020B0604020202020204" pitchFamily="34" charset="0"/>
                <a:cs typeface="Arial" panose="020B0604020202020204" pitchFamily="34" charset="0"/>
              </a:rPr>
              <a:t>3. Match local    descriptors</a:t>
            </a:r>
            <a:endParaRPr lang="en-US" altLang="en-US" sz="18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95112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7">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nodeType="afterGroup">
                            <p:stCondLst>
                              <p:cond delay="0"/>
                            </p:stCondLst>
                            <p:childTnLst>
                              <p:par>
                                <p:cTn id="14" presetID="23" presetClass="entr" presetSubtype="16"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childTnLst>
                                </p:cTn>
                              </p:par>
                            </p:childTnLst>
                          </p:cTn>
                        </p:par>
                        <p:par>
                          <p:cTn id="18" fill="hold" nodeType="afterGroup">
                            <p:stCondLst>
                              <p:cond delay="500"/>
                            </p:stCondLst>
                            <p:childTnLst>
                              <p:par>
                                <p:cTn id="19" presetID="23" presetClass="entr" presetSubtype="16" fill="hold" grpId="0" nodeType="afterEffect">
                                  <p:stCondLst>
                                    <p:cond delay="0"/>
                                  </p:stCondLst>
                                  <p:childTnLst>
                                    <p:set>
                                      <p:cBhvr>
                                        <p:cTn id="20" dur="1" fill="hold">
                                          <p:stCondLst>
                                            <p:cond delay="0"/>
                                          </p:stCondLst>
                                        </p:cTn>
                                        <p:tgtEl>
                                          <p:spTgt spid="46"/>
                                        </p:tgtEl>
                                        <p:attrNameLst>
                                          <p:attrName>style.visibility</p:attrName>
                                        </p:attrNameLst>
                                      </p:cBhvr>
                                      <p:to>
                                        <p:strVal val="visible"/>
                                      </p:to>
                                    </p:set>
                                    <p:anim calcmode="lin" valueType="num">
                                      <p:cBhvr>
                                        <p:cTn id="21" dur="500" fill="hold"/>
                                        <p:tgtEl>
                                          <p:spTgt spid="46"/>
                                        </p:tgtEl>
                                        <p:attrNameLst>
                                          <p:attrName>ppt_w</p:attrName>
                                        </p:attrNameLst>
                                      </p:cBhvr>
                                      <p:tavLst>
                                        <p:tav tm="0">
                                          <p:val>
                                            <p:fltVal val="0"/>
                                          </p:val>
                                        </p:tav>
                                        <p:tav tm="100000">
                                          <p:val>
                                            <p:strVal val="#ppt_w"/>
                                          </p:val>
                                        </p:tav>
                                      </p:tavLst>
                                    </p:anim>
                                    <p:anim calcmode="lin" valueType="num">
                                      <p:cBhvr>
                                        <p:cTn id="22" dur="500" fill="hold"/>
                                        <p:tgtEl>
                                          <p:spTgt spid="46"/>
                                        </p:tgtEl>
                                        <p:attrNameLst>
                                          <p:attrName>ppt_h</p:attrName>
                                        </p:attrNameLst>
                                      </p:cBhvr>
                                      <p:tavLst>
                                        <p:tav tm="0">
                                          <p:val>
                                            <p:fltVal val="0"/>
                                          </p:val>
                                        </p:tav>
                                        <p:tav tm="100000">
                                          <p:val>
                                            <p:strVal val="#ppt_h"/>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wipe(up)">
                                      <p:cBhvr>
                                        <p:cTn id="27" dur="500"/>
                                        <p:tgtEl>
                                          <p:spTgt spid="50"/>
                                        </p:tgtEl>
                                      </p:cBhvr>
                                    </p:animEffect>
                                  </p:childTnLst>
                                </p:cTn>
                              </p:par>
                            </p:childTnLst>
                          </p:cTn>
                        </p:par>
                        <p:par>
                          <p:cTn id="28" fill="hold" nodeType="afterGroup">
                            <p:stCondLst>
                              <p:cond delay="500"/>
                            </p:stCondLst>
                            <p:childTnLst>
                              <p:par>
                                <p:cTn id="29" presetID="1" presetClass="entr" presetSubtype="0" fill="hold" nodeType="afterEffect">
                                  <p:stCondLst>
                                    <p:cond delay="0"/>
                                  </p:stCondLst>
                                  <p:childTnLst>
                                    <p:set>
                                      <p:cBhvr>
                                        <p:cTn id="30" dur="1" fill="hold">
                                          <p:stCondLst>
                                            <p:cond delay="0"/>
                                          </p:stCondLst>
                                        </p:cTn>
                                        <p:tgtEl>
                                          <p:spTgt spid="1125"/>
                                        </p:tgtEl>
                                        <p:attrNameLst>
                                          <p:attrName>style.visibility</p:attrName>
                                        </p:attrNameLst>
                                      </p:cBhvr>
                                      <p:to>
                                        <p:strVal val="visible"/>
                                      </p:to>
                                    </p:set>
                                  </p:childTnLst>
                                </p:cTn>
                              </p:par>
                            </p:childTnLst>
                          </p:cTn>
                        </p:par>
                        <p:par>
                          <p:cTn id="31" fill="hold" nodeType="afterGroup">
                            <p:stCondLst>
                              <p:cond delay="500"/>
                            </p:stCondLst>
                            <p:childTnLst>
                              <p:par>
                                <p:cTn id="32" presetID="22" presetClass="entr" presetSubtype="1" fill="hold" grpId="0" nodeType="afterEffect">
                                  <p:stCondLst>
                                    <p:cond delay="0"/>
                                  </p:stCondLst>
                                  <p:childTnLst>
                                    <p:set>
                                      <p:cBhvr>
                                        <p:cTn id="33" dur="1" fill="hold">
                                          <p:stCondLst>
                                            <p:cond delay="0"/>
                                          </p:stCondLst>
                                        </p:cTn>
                                        <p:tgtEl>
                                          <p:spTgt spid="113"/>
                                        </p:tgtEl>
                                        <p:attrNameLst>
                                          <p:attrName>style.visibility</p:attrName>
                                        </p:attrNameLst>
                                      </p:cBhvr>
                                      <p:to>
                                        <p:strVal val="visible"/>
                                      </p:to>
                                    </p:set>
                                    <p:animEffect transition="in" filter="wipe(up)">
                                      <p:cBhvr>
                                        <p:cTn id="34" dur="500"/>
                                        <p:tgtEl>
                                          <p:spTgt spid="113"/>
                                        </p:tgtEl>
                                      </p:cBhvr>
                                    </p:animEffect>
                                  </p:childTnLst>
                                </p:cTn>
                              </p:par>
                            </p:childTnLst>
                          </p:cTn>
                        </p:par>
                        <p:par>
                          <p:cTn id="35" fill="hold" nodeType="afterGroup">
                            <p:stCondLst>
                              <p:cond delay="1000"/>
                            </p:stCondLst>
                            <p:childTnLst>
                              <p:par>
                                <p:cTn id="36" presetID="1" presetClass="entr" presetSubtype="0" fill="hold" nodeType="afterEffect">
                                  <p:stCondLst>
                                    <p:cond delay="0"/>
                                  </p:stCondLst>
                                  <p:childTnLst>
                                    <p:set>
                                      <p:cBhvr>
                                        <p:cTn id="37" dur="1" fill="hold">
                                          <p:stCondLst>
                                            <p:cond delay="0"/>
                                          </p:stCondLst>
                                        </p:cTn>
                                        <p:tgtEl>
                                          <p:spTgt spid="4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20">
                                            <p:txEl>
                                              <p:pRg st="0" end="0"/>
                                            </p:txEl>
                                          </p:spTgt>
                                        </p:tgtEl>
                                        <p:attrNameLst>
                                          <p:attrName>style.visibility</p:attrName>
                                        </p:attrNameLst>
                                      </p:cBhvr>
                                      <p:to>
                                        <p:strVal val="visible"/>
                                      </p:to>
                                    </p:set>
                                  </p:childTnLst>
                                </p:cTn>
                              </p:par>
                            </p:childTnLst>
                          </p:cTn>
                        </p:par>
                        <p:par>
                          <p:cTn id="40" fill="hold" nodeType="afterGroup">
                            <p:stCondLst>
                              <p:cond delay="1000"/>
                            </p:stCondLst>
                            <p:childTnLst>
                              <p:par>
                                <p:cTn id="41" presetID="1" presetClass="entr" presetSubtype="0" fill="hold" nodeType="after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par>
                          <p:cTn id="43" fill="hold" nodeType="afterGroup">
                            <p:stCondLst>
                              <p:cond delay="1000"/>
                            </p:stCondLst>
                            <p:childTnLst>
                              <p:par>
                                <p:cTn id="44" presetID="1" presetClass="entr" presetSubtype="0" fill="hold" nodeType="afterEffect">
                                  <p:stCondLst>
                                    <p:cond delay="0"/>
                                  </p:stCondLst>
                                  <p:childTnLst>
                                    <p:set>
                                      <p:cBhvr>
                                        <p:cTn id="45" dur="1" fill="hold">
                                          <p:stCondLst>
                                            <p:cond delay="0"/>
                                          </p:stCondLst>
                                        </p:cTn>
                                        <p:tgtEl>
                                          <p:spTgt spid="4"/>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nodeType="clickEffect">
                                  <p:stCondLst>
                                    <p:cond delay="0"/>
                                  </p:stCondLst>
                                  <p:childTnLst>
                                    <p:set>
                                      <p:cBhvr>
                                        <p:cTn id="49" dur="1" fill="hold">
                                          <p:stCondLst>
                                            <p:cond delay="0"/>
                                          </p:stCondLst>
                                        </p:cTn>
                                        <p:tgtEl>
                                          <p:spTgt spid="121">
                                            <p:txEl>
                                              <p:pRg st="0" end="0"/>
                                            </p:txEl>
                                          </p:spTgt>
                                        </p:tgtEl>
                                        <p:attrNameLst>
                                          <p:attrName>style.visibility</p:attrName>
                                        </p:attrNameLst>
                                      </p:cBhvr>
                                      <p:to>
                                        <p:strVal val="visible"/>
                                      </p:to>
                                    </p:set>
                                  </p:childTnLst>
                                </p:cTn>
                              </p:par>
                            </p:childTnLst>
                          </p:cTn>
                        </p:par>
                        <p:par>
                          <p:cTn id="50" fill="hold" nodeType="afterGroup">
                            <p:stCondLst>
                              <p:cond delay="0"/>
                            </p:stCondLst>
                            <p:childTnLst>
                              <p:par>
                                <p:cTn id="51" presetID="23" presetClass="entr" presetSubtype="16" fill="hold" grpId="0" nodeType="afterEffect">
                                  <p:stCondLst>
                                    <p:cond delay="0"/>
                                  </p:stCondLst>
                                  <p:childTnLst>
                                    <p:set>
                                      <p:cBhvr>
                                        <p:cTn id="52" dur="1" fill="hold">
                                          <p:stCondLst>
                                            <p:cond delay="0"/>
                                          </p:stCondLst>
                                        </p:cTn>
                                        <p:tgtEl>
                                          <p:spTgt spid="87"/>
                                        </p:tgtEl>
                                        <p:attrNameLst>
                                          <p:attrName>style.visibility</p:attrName>
                                        </p:attrNameLst>
                                      </p:cBhvr>
                                      <p:to>
                                        <p:strVal val="visible"/>
                                      </p:to>
                                    </p:set>
                                    <p:anim calcmode="lin" valueType="num">
                                      <p:cBhvr>
                                        <p:cTn id="53" dur="500" fill="hold"/>
                                        <p:tgtEl>
                                          <p:spTgt spid="87"/>
                                        </p:tgtEl>
                                        <p:attrNameLst>
                                          <p:attrName>ppt_w</p:attrName>
                                        </p:attrNameLst>
                                      </p:cBhvr>
                                      <p:tavLst>
                                        <p:tav tm="0">
                                          <p:val>
                                            <p:fltVal val="0"/>
                                          </p:val>
                                        </p:tav>
                                        <p:tav tm="100000">
                                          <p:val>
                                            <p:strVal val="#ppt_w"/>
                                          </p:val>
                                        </p:tav>
                                      </p:tavLst>
                                    </p:anim>
                                    <p:anim calcmode="lin" valueType="num">
                                      <p:cBhvr>
                                        <p:cTn id="54" dur="500" fill="hold"/>
                                        <p:tgtEl>
                                          <p:spTgt spid="87"/>
                                        </p:tgtEl>
                                        <p:attrNameLst>
                                          <p:attrName>ppt_h</p:attrName>
                                        </p:attrNameLst>
                                      </p:cBhvr>
                                      <p:tavLst>
                                        <p:tav tm="0">
                                          <p:val>
                                            <p:fltVal val="0"/>
                                          </p:val>
                                        </p:tav>
                                        <p:tav tm="100000">
                                          <p:val>
                                            <p:strVal val="#ppt_h"/>
                                          </p:val>
                                        </p:tav>
                                      </p:tavLst>
                                    </p:anim>
                                  </p:childTnLst>
                                </p:cTn>
                              </p:par>
                            </p:childTnLst>
                          </p:cTn>
                        </p:par>
                        <p:par>
                          <p:cTn id="55" fill="hold" nodeType="afterGroup">
                            <p:stCondLst>
                              <p:cond delay="500"/>
                            </p:stCondLst>
                            <p:childTnLst>
                              <p:par>
                                <p:cTn id="56" presetID="1" presetClass="entr" presetSubtype="0" fill="hold" nodeType="afterEffect">
                                  <p:stCondLst>
                                    <p:cond delay="0"/>
                                  </p:stCondLst>
                                  <p:childTnLst>
                                    <p:set>
                                      <p:cBhvr>
                                        <p:cTn id="57" dur="1" fill="hold">
                                          <p:stCondLst>
                                            <p:cond delay="0"/>
                                          </p:stCondLst>
                                        </p:cTn>
                                        <p:tgtEl>
                                          <p:spTgt spid="99"/>
                                        </p:tgtEl>
                                        <p:attrNameLst>
                                          <p:attrName>style.visibility</p:attrName>
                                        </p:attrNameLst>
                                      </p:cBhvr>
                                      <p:to>
                                        <p:strVal val="visible"/>
                                      </p:to>
                                    </p:set>
                                  </p:childTnLst>
                                </p:cTn>
                              </p:par>
                            </p:childTnLst>
                          </p:cTn>
                        </p:par>
                        <p:par>
                          <p:cTn id="58" fill="hold" nodeType="afterGroup">
                            <p:stCondLst>
                              <p:cond delay="500"/>
                            </p:stCondLst>
                            <p:childTnLst>
                              <p:par>
                                <p:cTn id="59" presetID="23" presetClass="entr" presetSubtype="16" fill="hold" grpId="0" nodeType="afterEffect">
                                  <p:stCondLst>
                                    <p:cond delay="0"/>
                                  </p:stCondLst>
                                  <p:childTnLst>
                                    <p:set>
                                      <p:cBhvr>
                                        <p:cTn id="60" dur="1" fill="hold">
                                          <p:stCondLst>
                                            <p:cond delay="0"/>
                                          </p:stCondLst>
                                        </p:cTn>
                                        <p:tgtEl>
                                          <p:spTgt spid="100"/>
                                        </p:tgtEl>
                                        <p:attrNameLst>
                                          <p:attrName>style.visibility</p:attrName>
                                        </p:attrNameLst>
                                      </p:cBhvr>
                                      <p:to>
                                        <p:strVal val="visible"/>
                                      </p:to>
                                    </p:set>
                                    <p:anim calcmode="lin" valueType="num">
                                      <p:cBhvr>
                                        <p:cTn id="61" dur="500" fill="hold"/>
                                        <p:tgtEl>
                                          <p:spTgt spid="100"/>
                                        </p:tgtEl>
                                        <p:attrNameLst>
                                          <p:attrName>ppt_w</p:attrName>
                                        </p:attrNameLst>
                                      </p:cBhvr>
                                      <p:tavLst>
                                        <p:tav tm="0">
                                          <p:val>
                                            <p:fltVal val="0"/>
                                          </p:val>
                                        </p:tav>
                                        <p:tav tm="100000">
                                          <p:val>
                                            <p:strVal val="#ppt_w"/>
                                          </p:val>
                                        </p:tav>
                                      </p:tavLst>
                                    </p:anim>
                                    <p:anim calcmode="lin" valueType="num">
                                      <p:cBhvr>
                                        <p:cTn id="62" dur="500" fill="hold"/>
                                        <p:tgtEl>
                                          <p:spTgt spid="10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46" grpId="0" animBg="1"/>
      <p:bldP spid="10" grpId="0" animBg="1"/>
      <p:bldP spid="100" grpId="0" animBg="1"/>
      <p:bldP spid="50" grpId="0" animBg="1"/>
      <p:bldP spid="11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body" idx="4294967295"/>
          </p:nvPr>
        </p:nvSpPr>
        <p:spPr/>
        <p:txBody>
          <a:bodyPr/>
          <a:lstStyle/>
          <a:p>
            <a:pPr eaLnBrk="1" hangingPunct="1"/>
            <a:endParaRPr lang="de-DE" altLang="en-US"/>
          </a:p>
        </p:txBody>
      </p:sp>
      <p:sp>
        <p:nvSpPr>
          <p:cNvPr id="68611" name="Rectangle 4"/>
          <p:cNvSpPr>
            <a:spLocks noChangeArrowheads="1"/>
          </p:cNvSpPr>
          <p:nvPr/>
        </p:nvSpPr>
        <p:spPr bwMode="auto">
          <a:xfrm>
            <a:off x="1981200" y="442913"/>
            <a:ext cx="7315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en-US" sz="2800" b="1" i="0" u="none" strike="noStrike" kern="1200" cap="none" spc="0" normalizeH="0" baseline="0" noProof="0">
                <a:ln>
                  <a:noFill/>
                </a:ln>
                <a:solidFill>
                  <a:prstClr val="black"/>
                </a:solidFill>
                <a:effectLst/>
                <a:uLnTx/>
                <a:uFillTx/>
                <a:latin typeface="Arial" pitchFamily="34" charset="0"/>
                <a:ea typeface="+mn-ea"/>
                <a:cs typeface="+mn-cs"/>
              </a:rPr>
              <a:t>Local Descriptors: Shape Context</a:t>
            </a:r>
          </a:p>
        </p:txBody>
      </p:sp>
      <p:sp>
        <p:nvSpPr>
          <p:cNvPr id="68612" name="Rectangle 26"/>
          <p:cNvSpPr>
            <a:spLocks noChangeArrowheads="1"/>
          </p:cNvSpPr>
          <p:nvPr/>
        </p:nvSpPr>
        <p:spPr bwMode="auto">
          <a:xfrm>
            <a:off x="1905000" y="1066800"/>
            <a:ext cx="4191000" cy="4724400"/>
          </a:xfrm>
          <a:prstGeom prst="rect">
            <a:avLst/>
          </a:prstGeom>
          <a:solidFill>
            <a:srgbClr val="000000"/>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EEECE1"/>
              </a:solidFill>
              <a:effectLst/>
              <a:uLnTx/>
              <a:uFillTx/>
              <a:latin typeface="Arial" pitchFamily="34" charset="0"/>
              <a:ea typeface="+mn-ea"/>
              <a:cs typeface="+mn-cs"/>
            </a:endParaRPr>
          </a:p>
        </p:txBody>
      </p:sp>
      <p:pic>
        <p:nvPicPr>
          <p:cNvPr id="68613" name="Picture 27" descr="sample_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828800"/>
            <a:ext cx="31369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8614" name="Group 28"/>
          <p:cNvGrpSpPr>
            <a:grpSpLocks/>
          </p:cNvGrpSpPr>
          <p:nvPr/>
        </p:nvGrpSpPr>
        <p:grpSpPr bwMode="auto">
          <a:xfrm>
            <a:off x="2133600" y="1219200"/>
            <a:ext cx="3810000" cy="3733800"/>
            <a:chOff x="1200" y="1152"/>
            <a:chExt cx="2400" cy="2352"/>
          </a:xfrm>
        </p:grpSpPr>
        <p:sp>
          <p:nvSpPr>
            <p:cNvPr id="68624" name="Oval 29"/>
            <p:cNvSpPr>
              <a:spLocks noChangeArrowheads="1"/>
            </p:cNvSpPr>
            <p:nvPr/>
          </p:nvSpPr>
          <p:spPr bwMode="auto">
            <a:xfrm>
              <a:off x="1200" y="1152"/>
              <a:ext cx="2400" cy="2352"/>
            </a:xfrm>
            <a:prstGeom prst="ellipse">
              <a:avLst/>
            </a:prstGeom>
            <a:noFill/>
            <a:ln w="25400">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EEECE1"/>
                </a:solidFill>
                <a:effectLst/>
                <a:uLnTx/>
                <a:uFillTx/>
                <a:latin typeface="Arial" pitchFamily="34" charset="0"/>
                <a:ea typeface="+mn-ea"/>
                <a:cs typeface="+mn-cs"/>
              </a:endParaRPr>
            </a:p>
          </p:txBody>
        </p:sp>
        <p:sp>
          <p:nvSpPr>
            <p:cNvPr id="68625" name="Oval 30"/>
            <p:cNvSpPr>
              <a:spLocks noChangeArrowheads="1"/>
            </p:cNvSpPr>
            <p:nvPr/>
          </p:nvSpPr>
          <p:spPr bwMode="auto">
            <a:xfrm>
              <a:off x="1824" y="1776"/>
              <a:ext cx="1152" cy="1152"/>
            </a:xfrm>
            <a:prstGeom prst="ellipse">
              <a:avLst/>
            </a:prstGeom>
            <a:noFill/>
            <a:ln w="25400">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EEECE1"/>
                </a:solidFill>
                <a:effectLst/>
                <a:uLnTx/>
                <a:uFillTx/>
                <a:latin typeface="Arial" pitchFamily="34" charset="0"/>
                <a:ea typeface="+mn-ea"/>
                <a:cs typeface="+mn-cs"/>
              </a:endParaRPr>
            </a:p>
          </p:txBody>
        </p:sp>
        <p:sp>
          <p:nvSpPr>
            <p:cNvPr id="68626" name="Oval 31"/>
            <p:cNvSpPr>
              <a:spLocks noChangeArrowheads="1"/>
            </p:cNvSpPr>
            <p:nvPr/>
          </p:nvSpPr>
          <p:spPr bwMode="auto">
            <a:xfrm>
              <a:off x="2112" y="2064"/>
              <a:ext cx="576" cy="576"/>
            </a:xfrm>
            <a:prstGeom prst="ellipse">
              <a:avLst/>
            </a:prstGeom>
            <a:noFill/>
            <a:ln w="25400">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EEECE1"/>
                </a:solidFill>
                <a:effectLst/>
                <a:uLnTx/>
                <a:uFillTx/>
                <a:latin typeface="Arial" pitchFamily="34" charset="0"/>
                <a:ea typeface="+mn-ea"/>
                <a:cs typeface="+mn-cs"/>
              </a:endParaRPr>
            </a:p>
          </p:txBody>
        </p:sp>
        <p:sp>
          <p:nvSpPr>
            <p:cNvPr id="68627" name="Oval 32"/>
            <p:cNvSpPr>
              <a:spLocks noChangeArrowheads="1"/>
            </p:cNvSpPr>
            <p:nvPr/>
          </p:nvSpPr>
          <p:spPr bwMode="auto">
            <a:xfrm>
              <a:off x="2256" y="2208"/>
              <a:ext cx="288" cy="288"/>
            </a:xfrm>
            <a:prstGeom prst="ellipse">
              <a:avLst/>
            </a:prstGeom>
            <a:noFill/>
            <a:ln w="25400">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EEECE1"/>
                </a:solidFill>
                <a:effectLst/>
                <a:uLnTx/>
                <a:uFillTx/>
                <a:latin typeface="Arial" pitchFamily="34" charset="0"/>
                <a:ea typeface="+mn-ea"/>
                <a:cs typeface="+mn-cs"/>
              </a:endParaRPr>
            </a:p>
          </p:txBody>
        </p:sp>
        <p:sp>
          <p:nvSpPr>
            <p:cNvPr id="68628" name="Oval 33"/>
            <p:cNvSpPr>
              <a:spLocks noChangeArrowheads="1"/>
            </p:cNvSpPr>
            <p:nvPr/>
          </p:nvSpPr>
          <p:spPr bwMode="auto">
            <a:xfrm>
              <a:off x="2352" y="2304"/>
              <a:ext cx="96" cy="96"/>
            </a:xfrm>
            <a:prstGeom prst="ellipse">
              <a:avLst/>
            </a:prstGeom>
            <a:noFill/>
            <a:ln w="25400">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EEECE1"/>
                </a:solidFill>
                <a:effectLst/>
                <a:uLnTx/>
                <a:uFillTx/>
                <a:latin typeface="Arial" pitchFamily="34" charset="0"/>
                <a:ea typeface="+mn-ea"/>
                <a:cs typeface="+mn-cs"/>
              </a:endParaRPr>
            </a:p>
          </p:txBody>
        </p:sp>
        <p:sp>
          <p:nvSpPr>
            <p:cNvPr id="68629" name="Line 34"/>
            <p:cNvSpPr>
              <a:spLocks noChangeShapeType="1"/>
            </p:cNvSpPr>
            <p:nvPr/>
          </p:nvSpPr>
          <p:spPr bwMode="auto">
            <a:xfrm>
              <a:off x="1200" y="2352"/>
              <a:ext cx="2400" cy="0"/>
            </a:xfrm>
            <a:prstGeom prst="line">
              <a:avLst/>
            </a:prstGeom>
            <a:noFill/>
            <a:ln w="25400">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68630" name="Line 35"/>
            <p:cNvSpPr>
              <a:spLocks noChangeShapeType="1"/>
            </p:cNvSpPr>
            <p:nvPr/>
          </p:nvSpPr>
          <p:spPr bwMode="auto">
            <a:xfrm flipV="1">
              <a:off x="1392" y="1728"/>
              <a:ext cx="2064" cy="1200"/>
            </a:xfrm>
            <a:prstGeom prst="line">
              <a:avLst/>
            </a:prstGeom>
            <a:noFill/>
            <a:ln w="25400">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68631" name="Line 36"/>
            <p:cNvSpPr>
              <a:spLocks noChangeShapeType="1"/>
            </p:cNvSpPr>
            <p:nvPr/>
          </p:nvSpPr>
          <p:spPr bwMode="auto">
            <a:xfrm flipV="1">
              <a:off x="1824" y="1344"/>
              <a:ext cx="1152" cy="2016"/>
            </a:xfrm>
            <a:prstGeom prst="line">
              <a:avLst/>
            </a:prstGeom>
            <a:noFill/>
            <a:ln w="25400">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68632" name="Line 37"/>
            <p:cNvSpPr>
              <a:spLocks noChangeShapeType="1"/>
            </p:cNvSpPr>
            <p:nvPr/>
          </p:nvSpPr>
          <p:spPr bwMode="auto">
            <a:xfrm flipV="1">
              <a:off x="2400" y="1200"/>
              <a:ext cx="0" cy="2304"/>
            </a:xfrm>
            <a:prstGeom prst="line">
              <a:avLst/>
            </a:prstGeom>
            <a:noFill/>
            <a:ln w="25400">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68633" name="Line 38"/>
            <p:cNvSpPr>
              <a:spLocks noChangeShapeType="1"/>
            </p:cNvSpPr>
            <p:nvPr/>
          </p:nvSpPr>
          <p:spPr bwMode="auto">
            <a:xfrm flipH="1" flipV="1">
              <a:off x="1824" y="1344"/>
              <a:ext cx="1152" cy="2016"/>
            </a:xfrm>
            <a:prstGeom prst="line">
              <a:avLst/>
            </a:prstGeom>
            <a:noFill/>
            <a:ln w="25400">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68634" name="Line 39"/>
            <p:cNvSpPr>
              <a:spLocks noChangeShapeType="1"/>
            </p:cNvSpPr>
            <p:nvPr/>
          </p:nvSpPr>
          <p:spPr bwMode="auto">
            <a:xfrm flipH="1" flipV="1">
              <a:off x="1392" y="1776"/>
              <a:ext cx="2016" cy="1152"/>
            </a:xfrm>
            <a:prstGeom prst="line">
              <a:avLst/>
            </a:prstGeom>
            <a:noFill/>
            <a:ln w="25400">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grpSp>
      <p:sp>
        <p:nvSpPr>
          <p:cNvPr id="68615" name="Text Box 40"/>
          <p:cNvSpPr txBox="1">
            <a:spLocks noChangeArrowheads="1"/>
          </p:cNvSpPr>
          <p:nvPr/>
        </p:nvSpPr>
        <p:spPr bwMode="auto">
          <a:xfrm>
            <a:off x="6361113" y="1543051"/>
            <a:ext cx="4164012"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100" b="1" i="0" u="none" strike="noStrike" kern="1200" cap="none" spc="0" normalizeH="0" baseline="0" noProof="0">
                <a:ln>
                  <a:noFill/>
                </a:ln>
                <a:solidFill>
                  <a:prstClr val="black"/>
                </a:solidFill>
                <a:effectLst/>
                <a:uLnTx/>
                <a:uFillTx/>
                <a:latin typeface="Arial" pitchFamily="34" charset="0"/>
                <a:ea typeface="+mn-ea"/>
                <a:cs typeface="+mn-cs"/>
              </a:rPr>
              <a:t>Count the number of points inside each bin, e.g.:</a:t>
            </a:r>
          </a:p>
        </p:txBody>
      </p:sp>
      <p:sp>
        <p:nvSpPr>
          <p:cNvPr id="68616" name="Text Box 41"/>
          <p:cNvSpPr txBox="1">
            <a:spLocks noChangeArrowheads="1"/>
          </p:cNvSpPr>
          <p:nvPr/>
        </p:nvSpPr>
        <p:spPr bwMode="auto">
          <a:xfrm>
            <a:off x="6553200" y="2667000"/>
            <a:ext cx="24384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100" b="1" i="0" u="none" strike="noStrike" kern="1200" cap="none" spc="0" normalizeH="0" baseline="0" noProof="0">
                <a:ln>
                  <a:noFill/>
                </a:ln>
                <a:solidFill>
                  <a:prstClr val="black"/>
                </a:solidFill>
                <a:effectLst/>
                <a:uLnTx/>
                <a:uFillTx/>
                <a:latin typeface="Arial" pitchFamily="34" charset="0"/>
                <a:ea typeface="+mn-ea"/>
                <a:cs typeface="+mn-cs"/>
              </a:rPr>
              <a:t>Count = 4</a:t>
            </a:r>
          </a:p>
        </p:txBody>
      </p:sp>
      <p:sp>
        <p:nvSpPr>
          <p:cNvPr id="68617" name="Text Box 42"/>
          <p:cNvSpPr txBox="1">
            <a:spLocks noChangeArrowheads="1"/>
          </p:cNvSpPr>
          <p:nvPr/>
        </p:nvSpPr>
        <p:spPr bwMode="auto">
          <a:xfrm>
            <a:off x="6553200" y="3357563"/>
            <a:ext cx="24384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100" b="1" i="0" u="none" strike="noStrike" kern="1200" cap="none" spc="0" normalizeH="0" baseline="0" noProof="0">
                <a:ln>
                  <a:noFill/>
                </a:ln>
                <a:solidFill>
                  <a:prstClr val="black"/>
                </a:solidFill>
                <a:effectLst/>
                <a:uLnTx/>
                <a:uFillTx/>
                <a:latin typeface="Arial" pitchFamily="34" charset="0"/>
                <a:ea typeface="+mn-ea"/>
                <a:cs typeface="+mn-cs"/>
              </a:rPr>
              <a:t>Count = 10</a:t>
            </a:r>
          </a:p>
        </p:txBody>
      </p:sp>
      <p:sp>
        <p:nvSpPr>
          <p:cNvPr id="68618" name="Line 43"/>
          <p:cNvSpPr>
            <a:spLocks noChangeShapeType="1"/>
          </p:cNvSpPr>
          <p:nvPr/>
        </p:nvSpPr>
        <p:spPr bwMode="auto">
          <a:xfrm flipH="1" flipV="1">
            <a:off x="5486400" y="2743200"/>
            <a:ext cx="1066800" cy="152400"/>
          </a:xfrm>
          <a:prstGeom prst="line">
            <a:avLst/>
          </a:prstGeom>
          <a:noFill/>
          <a:ln w="25400">
            <a:solidFill>
              <a:srgbClr val="969696"/>
            </a:solidFill>
            <a:round/>
            <a:headEnd type="none" w="sm" len="sm"/>
            <a:tailEnd type="arrow" w="med" len="lg"/>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68619" name="Line 44"/>
          <p:cNvSpPr>
            <a:spLocks noChangeShapeType="1"/>
          </p:cNvSpPr>
          <p:nvPr/>
        </p:nvSpPr>
        <p:spPr bwMode="auto">
          <a:xfrm flipH="1">
            <a:off x="5257801" y="3644900"/>
            <a:ext cx="1343025" cy="622300"/>
          </a:xfrm>
          <a:prstGeom prst="line">
            <a:avLst/>
          </a:prstGeom>
          <a:noFill/>
          <a:ln w="25400">
            <a:solidFill>
              <a:srgbClr val="969696"/>
            </a:solidFill>
            <a:round/>
            <a:headEnd type="none" w="sm" len="sm"/>
            <a:tailEnd type="arrow" w="med" len="lg"/>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68620" name="Text Box 45"/>
          <p:cNvSpPr txBox="1">
            <a:spLocks noChangeArrowheads="1"/>
          </p:cNvSpPr>
          <p:nvPr/>
        </p:nvSpPr>
        <p:spPr bwMode="auto">
          <a:xfrm rot="5400000">
            <a:off x="6880225" y="3055938"/>
            <a:ext cx="4572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100" b="1" i="0" u="none" strike="noStrike" kern="1200" cap="none" spc="0" normalizeH="0" baseline="0" noProof="0">
                <a:ln>
                  <a:noFill/>
                </a:ln>
                <a:solidFill>
                  <a:prstClr val="black"/>
                </a:solidFill>
                <a:effectLst/>
                <a:uLnTx/>
                <a:uFillTx/>
                <a:latin typeface="Times New Roman" pitchFamily="18" charset="0"/>
                <a:ea typeface="+mn-ea"/>
                <a:cs typeface="+mn-cs"/>
              </a:rPr>
              <a:t>...</a:t>
            </a:r>
          </a:p>
        </p:txBody>
      </p:sp>
      <p:sp>
        <p:nvSpPr>
          <p:cNvPr id="68621" name="Text Box 46"/>
          <p:cNvSpPr txBox="1">
            <a:spLocks noChangeArrowheads="1"/>
          </p:cNvSpPr>
          <p:nvPr/>
        </p:nvSpPr>
        <p:spPr bwMode="auto">
          <a:xfrm>
            <a:off x="6456363" y="4210051"/>
            <a:ext cx="3708400"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ZapfDingbats"/>
              <a:buNone/>
              <a:tabLst/>
              <a:defRPr/>
            </a:pPr>
            <a:r>
              <a:rPr kumimoji="0" lang="en-US" altLang="en-US" sz="2100" b="1" i="0" u="none" strike="noStrike" kern="1200" cap="none" spc="0" normalizeH="0" baseline="0" noProof="0">
                <a:ln>
                  <a:noFill/>
                </a:ln>
                <a:solidFill>
                  <a:prstClr val="black"/>
                </a:solidFill>
                <a:effectLst/>
                <a:uLnTx/>
                <a:uFillTx/>
                <a:latin typeface="Arial" pitchFamily="34" charset="0"/>
                <a:ea typeface="+mn-ea"/>
                <a:cs typeface="+mn-cs"/>
              </a:rPr>
              <a:t>Log-polar binning: more precision for nearby points, more flexibility for farther points.</a:t>
            </a:r>
          </a:p>
        </p:txBody>
      </p:sp>
      <p:sp>
        <p:nvSpPr>
          <p:cNvPr id="68622" name="Text Box 47"/>
          <p:cNvSpPr txBox="1">
            <a:spLocks noChangeArrowheads="1"/>
          </p:cNvSpPr>
          <p:nvPr/>
        </p:nvSpPr>
        <p:spPr bwMode="auto">
          <a:xfrm>
            <a:off x="2135188" y="6345238"/>
            <a:ext cx="3200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itchFamily="34" charset="0"/>
                <a:ea typeface="+mn-ea"/>
                <a:cs typeface="+mn-cs"/>
              </a:rPr>
              <a:t>Belongie &amp; Malik, ICCV 2001</a:t>
            </a:r>
          </a:p>
        </p:txBody>
      </p:sp>
      <p:sp>
        <p:nvSpPr>
          <p:cNvPr id="68623" name="Footer Placeholder 4"/>
          <p:cNvSpPr txBox="1">
            <a:spLocks noGrp="1"/>
          </p:cNvSpPr>
          <p:nvPr/>
        </p:nvSpPr>
        <p:spPr bwMode="auto">
          <a:xfrm>
            <a:off x="3900488" y="6553200"/>
            <a:ext cx="457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de-DE" altLang="en-US" sz="1200" b="0" i="0" u="none" strike="noStrike" kern="1200" cap="none" spc="0" normalizeH="0" baseline="0" noProof="0">
                <a:ln>
                  <a:noFill/>
                </a:ln>
                <a:solidFill>
                  <a:srgbClr val="EEECE1"/>
                </a:solidFill>
                <a:effectLst/>
                <a:uLnTx/>
                <a:uFillTx/>
                <a:latin typeface="Arial" pitchFamily="34" charset="0"/>
                <a:ea typeface="+mn-ea"/>
                <a:cs typeface="+mn-cs"/>
              </a:rPr>
              <a:t>K. Grauman, B. Leibe</a:t>
            </a:r>
          </a:p>
        </p:txBody>
      </p:sp>
    </p:spTree>
    <p:extLst>
      <p:ext uri="{BB962C8B-B14F-4D97-AF65-F5344CB8AC3E}">
        <p14:creationId xmlns:p14="http://schemas.microsoft.com/office/powerpoint/2010/main" val="7571937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altLang="en-US"/>
              <a:t>Shape Context Descriptor</a:t>
            </a:r>
          </a:p>
        </p:txBody>
      </p:sp>
      <p:sp>
        <p:nvSpPr>
          <p:cNvPr id="69635" name="Content Placeholder 2"/>
          <p:cNvSpPr>
            <a:spLocks noGrp="1"/>
          </p:cNvSpPr>
          <p:nvPr>
            <p:ph idx="1"/>
          </p:nvPr>
        </p:nvSpPr>
        <p:spPr/>
        <p:txBody>
          <a:bodyPr/>
          <a:lstStyle/>
          <a:p>
            <a:endParaRPr lang="en-US" altLang="en-US"/>
          </a:p>
        </p:txBody>
      </p:sp>
      <p:pic>
        <p:nvPicPr>
          <p:cNvPr id="69636" name="Picture 2" descr="C:\Users\hays\Desktop\143 Computer Vision\slides\16\shape_context_sc_examp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2689" y="946150"/>
            <a:ext cx="7286625" cy="496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18140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Rectangle 4"/>
          <p:cNvSpPr>
            <a:spLocks noChangeArrowheads="1"/>
          </p:cNvSpPr>
          <p:nvPr/>
        </p:nvSpPr>
        <p:spPr bwMode="auto">
          <a:xfrm>
            <a:off x="1981200" y="442913"/>
            <a:ext cx="7315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en-US" sz="2800" b="1" i="0" u="none" strike="noStrike" kern="1200" cap="none" spc="0" normalizeH="0" baseline="0" noProof="0">
                <a:ln>
                  <a:noFill/>
                </a:ln>
                <a:solidFill>
                  <a:srgbClr val="000000"/>
                </a:solidFill>
                <a:effectLst/>
                <a:uLnTx/>
                <a:uFillTx/>
                <a:latin typeface="Arial" pitchFamily="34" charset="0"/>
                <a:ea typeface="+mn-ea"/>
                <a:cs typeface="+mn-cs"/>
              </a:rPr>
              <a:t>Local Descriptors: Geometric Blur</a:t>
            </a:r>
          </a:p>
        </p:txBody>
      </p:sp>
      <p:pic>
        <p:nvPicPr>
          <p:cNvPr id="70659" name="Picture 5"/>
          <p:cNvPicPr>
            <a:picLocks noChangeAspect="1" noChangeArrowheads="1"/>
          </p:cNvPicPr>
          <p:nvPr/>
        </p:nvPicPr>
        <p:blipFill>
          <a:blip r:embed="rId3">
            <a:extLst>
              <a:ext uri="{28A0092B-C50C-407E-A947-70E740481C1C}">
                <a14:useLocalDpi xmlns:a14="http://schemas.microsoft.com/office/drawing/2010/main" val="0"/>
              </a:ext>
            </a:extLst>
          </a:blip>
          <a:srcRect l="1189" t="3668" r="53844" b="5482"/>
          <a:stretch>
            <a:fillRect/>
          </a:stretch>
        </p:blipFill>
        <p:spPr bwMode="auto">
          <a:xfrm>
            <a:off x="1935164" y="1630363"/>
            <a:ext cx="2822575"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0660" name="Group 6"/>
          <p:cNvGrpSpPr>
            <a:grpSpLocks/>
          </p:cNvGrpSpPr>
          <p:nvPr/>
        </p:nvGrpSpPr>
        <p:grpSpPr bwMode="auto">
          <a:xfrm>
            <a:off x="2044700" y="2265363"/>
            <a:ext cx="781050" cy="781050"/>
            <a:chOff x="385" y="2062"/>
            <a:chExt cx="492" cy="492"/>
          </a:xfrm>
        </p:grpSpPr>
        <p:sp>
          <p:nvSpPr>
            <p:cNvPr id="70697" name="Oval 7"/>
            <p:cNvSpPr>
              <a:spLocks noChangeArrowheads="1"/>
            </p:cNvSpPr>
            <p:nvPr/>
          </p:nvSpPr>
          <p:spPr bwMode="auto">
            <a:xfrm>
              <a:off x="385" y="2062"/>
              <a:ext cx="493" cy="493"/>
            </a:xfrm>
            <a:prstGeom prst="ellipse">
              <a:avLst/>
            </a:prstGeom>
            <a:noFill/>
            <a:ln w="64080">
              <a:solidFill>
                <a:srgbClr val="3333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0698" name="Oval 8"/>
            <p:cNvSpPr>
              <a:spLocks noChangeArrowheads="1"/>
            </p:cNvSpPr>
            <p:nvPr/>
          </p:nvSpPr>
          <p:spPr bwMode="auto">
            <a:xfrm>
              <a:off x="385" y="2062"/>
              <a:ext cx="493" cy="493"/>
            </a:xfrm>
            <a:prstGeom prst="ellipse">
              <a:avLst/>
            </a:prstGeom>
            <a:noFill/>
            <a:ln w="2736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000000"/>
                </a:solidFill>
                <a:effectLst/>
                <a:uLnTx/>
                <a:uFillTx/>
                <a:latin typeface="Arial" pitchFamily="34" charset="0"/>
                <a:ea typeface="+mn-ea"/>
                <a:cs typeface="+mn-cs"/>
              </a:endParaRPr>
            </a:p>
          </p:txBody>
        </p:sp>
      </p:grpSp>
      <p:grpSp>
        <p:nvGrpSpPr>
          <p:cNvPr id="70661" name="Group 9"/>
          <p:cNvGrpSpPr>
            <a:grpSpLocks/>
          </p:cNvGrpSpPr>
          <p:nvPr/>
        </p:nvGrpSpPr>
        <p:grpSpPr bwMode="auto">
          <a:xfrm>
            <a:off x="2316163" y="4117976"/>
            <a:ext cx="1289050" cy="1255713"/>
            <a:chOff x="556" y="3229"/>
            <a:chExt cx="812" cy="791"/>
          </a:xfrm>
        </p:grpSpPr>
        <p:pic>
          <p:nvPicPr>
            <p:cNvPr id="70695" name="Picture 10"/>
            <p:cNvPicPr>
              <a:picLocks noChangeAspect="1" noChangeArrowheads="1"/>
            </p:cNvPicPr>
            <p:nvPr/>
          </p:nvPicPr>
          <p:blipFill>
            <a:blip r:embed="rId4">
              <a:extLst>
                <a:ext uri="{28A0092B-C50C-407E-A947-70E740481C1C}">
                  <a14:useLocalDpi xmlns:a14="http://schemas.microsoft.com/office/drawing/2010/main" val="0"/>
                </a:ext>
              </a:extLst>
            </a:blip>
            <a:srcRect r="50130"/>
            <a:stretch>
              <a:fillRect/>
            </a:stretch>
          </p:blipFill>
          <p:spPr bwMode="auto">
            <a:xfrm>
              <a:off x="609" y="3261"/>
              <a:ext cx="760" cy="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96" name="AutoShape 11"/>
            <p:cNvSpPr>
              <a:spLocks noChangeArrowheads="1"/>
            </p:cNvSpPr>
            <p:nvPr/>
          </p:nvSpPr>
          <p:spPr bwMode="auto">
            <a:xfrm>
              <a:off x="556" y="3229"/>
              <a:ext cx="800" cy="792"/>
            </a:xfrm>
            <a:prstGeom prst="roundRect">
              <a:avLst>
                <a:gd name="adj" fmla="val 125"/>
              </a:avLst>
            </a:prstGeom>
            <a:noFill/>
            <a:ln w="9360">
              <a:solidFill>
                <a:srgbClr val="C0C0C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000000"/>
                </a:solidFill>
                <a:effectLst/>
                <a:uLnTx/>
                <a:uFillTx/>
                <a:latin typeface="Arial" pitchFamily="34" charset="0"/>
                <a:ea typeface="+mn-ea"/>
                <a:cs typeface="+mn-cs"/>
              </a:endParaRPr>
            </a:p>
          </p:txBody>
        </p:sp>
      </p:grpSp>
      <p:sp>
        <p:nvSpPr>
          <p:cNvPr id="70662" name="Freeform 12"/>
          <p:cNvSpPr>
            <a:spLocks/>
          </p:cNvSpPr>
          <p:nvPr/>
        </p:nvSpPr>
        <p:spPr bwMode="auto">
          <a:xfrm>
            <a:off x="2355850" y="2674939"/>
            <a:ext cx="293688" cy="1387475"/>
          </a:xfrm>
          <a:custGeom>
            <a:avLst/>
            <a:gdLst>
              <a:gd name="T0" fmla="*/ 2147483647 w 817"/>
              <a:gd name="T1" fmla="*/ 0 h 3854"/>
              <a:gd name="T2" fmla="*/ 2147483647 w 817"/>
              <a:gd name="T3" fmla="*/ 2147483647 h 3854"/>
              <a:gd name="T4" fmla="*/ 0 60000 65536"/>
              <a:gd name="T5" fmla="*/ 0 60000 65536"/>
              <a:gd name="T6" fmla="*/ 0 w 817"/>
              <a:gd name="T7" fmla="*/ 0 h 3854"/>
              <a:gd name="T8" fmla="*/ 817 w 817"/>
              <a:gd name="T9" fmla="*/ 3854 h 3854"/>
            </a:gdLst>
            <a:ahLst/>
            <a:cxnLst>
              <a:cxn ang="T4">
                <a:pos x="T0" y="T1"/>
              </a:cxn>
              <a:cxn ang="T5">
                <a:pos x="T2" y="T3"/>
              </a:cxn>
            </a:cxnLst>
            <a:rect l="T6" t="T7" r="T8" b="T9"/>
            <a:pathLst>
              <a:path w="817" h="3854">
                <a:moveTo>
                  <a:pt x="56" y="0"/>
                </a:moveTo>
                <a:cubicBezTo>
                  <a:pt x="0" y="3060"/>
                  <a:pt x="816" y="3853"/>
                  <a:pt x="816" y="3853"/>
                </a:cubicBezTo>
              </a:path>
            </a:pathLst>
          </a:custGeom>
          <a:noFill/>
          <a:ln w="36720">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70663" name="Text Box 13"/>
          <p:cNvSpPr txBox="1">
            <a:spLocks noChangeArrowheads="1"/>
          </p:cNvSpPr>
          <p:nvPr/>
        </p:nvSpPr>
        <p:spPr bwMode="auto">
          <a:xfrm>
            <a:off x="1987551" y="5338764"/>
            <a:ext cx="2054225" cy="359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pPr marL="0" marR="0" lvl="0" indent="0" algn="ctr" defTabSz="914400" rtl="0" eaLnBrk="1" fontAlgn="base" latinLnBrk="0" hangingPunct="0">
              <a:lnSpc>
                <a:spcPts val="2775"/>
              </a:lnSpc>
              <a:spcBef>
                <a:spcPct val="0"/>
              </a:spcBef>
              <a:spcAft>
                <a:spcPct val="0"/>
              </a:spcAft>
              <a:buClr>
                <a:srgbClr val="000000"/>
              </a:buClr>
              <a:buSzPct val="45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rPr>
              <a:t>Example descriptor</a:t>
            </a:r>
          </a:p>
        </p:txBody>
      </p:sp>
      <p:sp>
        <p:nvSpPr>
          <p:cNvPr id="70664" name="AutoShape 14"/>
          <p:cNvSpPr>
            <a:spLocks noChangeArrowheads="1"/>
          </p:cNvSpPr>
          <p:nvPr/>
        </p:nvSpPr>
        <p:spPr bwMode="auto">
          <a:xfrm>
            <a:off x="5260975" y="4179888"/>
            <a:ext cx="277320" cy="714042"/>
          </a:xfrm>
          <a:prstGeom prst="roundRect">
            <a:avLst>
              <a:gd name="adj" fmla="val 57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pPr marL="0" marR="0" lvl="0" indent="0" algn="l" defTabSz="914400" rtl="0" eaLnBrk="1" fontAlgn="base" latinLnBrk="0" hangingPunct="0">
              <a:lnSpc>
                <a:spcPct val="116000"/>
              </a:lnSpc>
              <a:spcBef>
                <a:spcPct val="0"/>
              </a:spcBef>
              <a:spcAft>
                <a:spcPct val="0"/>
              </a:spcAft>
              <a:buClr>
                <a:srgbClr val="000000"/>
              </a:buClr>
              <a:buSzPct val="45000"/>
              <a:buFont typeface="StarSymbol"/>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altLang="en-US" sz="4000" b="0" i="0" u="none" strike="noStrike" kern="1200" cap="none" spc="0" normalizeH="0" baseline="0" noProof="0">
                <a:ln>
                  <a:noFill/>
                </a:ln>
                <a:solidFill>
                  <a:srgbClr val="000000"/>
                </a:solidFill>
                <a:effectLst/>
                <a:uLnTx/>
                <a:uFillTx/>
                <a:latin typeface="Times New Roman" pitchFamily="18" charset="0"/>
                <a:ea typeface="+mn-ea"/>
                <a:cs typeface="+mn-cs"/>
              </a:rPr>
              <a:t>~</a:t>
            </a:r>
          </a:p>
        </p:txBody>
      </p:sp>
      <p:grpSp>
        <p:nvGrpSpPr>
          <p:cNvPr id="70665" name="Group 15"/>
          <p:cNvGrpSpPr>
            <a:grpSpLocks/>
          </p:cNvGrpSpPr>
          <p:nvPr/>
        </p:nvGrpSpPr>
        <p:grpSpPr bwMode="auto">
          <a:xfrm>
            <a:off x="5556251" y="1628776"/>
            <a:ext cx="2976563" cy="2003425"/>
            <a:chOff x="2597" y="1661"/>
            <a:chExt cx="1875" cy="1262"/>
          </a:xfrm>
        </p:grpSpPr>
        <p:grpSp>
          <p:nvGrpSpPr>
            <p:cNvPr id="70678" name="Group 16"/>
            <p:cNvGrpSpPr>
              <a:grpSpLocks/>
            </p:cNvGrpSpPr>
            <p:nvPr/>
          </p:nvGrpSpPr>
          <p:grpSpPr bwMode="auto">
            <a:xfrm>
              <a:off x="2597" y="1661"/>
              <a:ext cx="1875" cy="1262"/>
              <a:chOff x="2597" y="1661"/>
              <a:chExt cx="1875" cy="1262"/>
            </a:xfrm>
          </p:grpSpPr>
          <p:pic>
            <p:nvPicPr>
              <p:cNvPr id="70691" name="Picture 17"/>
              <p:cNvPicPr>
                <a:picLocks noChangeAspect="1" noChangeArrowheads="1"/>
              </p:cNvPicPr>
              <p:nvPr/>
            </p:nvPicPr>
            <p:blipFill>
              <a:blip r:embed="rId5">
                <a:extLst>
                  <a:ext uri="{28A0092B-C50C-407E-A947-70E740481C1C}">
                    <a14:useLocalDpi xmlns:a14="http://schemas.microsoft.com/office/drawing/2010/main" val="0"/>
                  </a:ext>
                </a:extLst>
              </a:blip>
              <a:srcRect l="51616" b="45901"/>
              <a:stretch>
                <a:fillRect/>
              </a:stretch>
            </p:blipFill>
            <p:spPr bwMode="auto">
              <a:xfrm>
                <a:off x="2605" y="1662"/>
                <a:ext cx="1860" cy="1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92" name="AutoShape 18"/>
              <p:cNvSpPr>
                <a:spLocks noChangeArrowheads="1"/>
              </p:cNvSpPr>
              <p:nvPr/>
            </p:nvSpPr>
            <p:spPr bwMode="auto">
              <a:xfrm>
                <a:off x="2597" y="1661"/>
                <a:ext cx="1876" cy="1263"/>
              </a:xfrm>
              <a:prstGeom prst="roundRect">
                <a:avLst>
                  <a:gd name="adj" fmla="val 79"/>
                </a:avLst>
              </a:prstGeom>
              <a:noFill/>
              <a:ln w="36720">
                <a:solidFill>
                  <a:srgbClr val="3333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0693" name="Line 19"/>
              <p:cNvSpPr>
                <a:spLocks noChangeShapeType="1"/>
              </p:cNvSpPr>
              <p:nvPr/>
            </p:nvSpPr>
            <p:spPr bwMode="auto">
              <a:xfrm>
                <a:off x="3534" y="1671"/>
                <a:ext cx="1" cy="1238"/>
              </a:xfrm>
              <a:prstGeom prst="line">
                <a:avLst/>
              </a:prstGeom>
              <a:noFill/>
              <a:ln w="18360">
                <a:solidFill>
                  <a:srgbClr val="333333"/>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70694" name="Line 20"/>
              <p:cNvSpPr>
                <a:spLocks noChangeShapeType="1"/>
              </p:cNvSpPr>
              <p:nvPr/>
            </p:nvSpPr>
            <p:spPr bwMode="auto">
              <a:xfrm flipH="1">
                <a:off x="2596" y="2313"/>
                <a:ext cx="1872" cy="1"/>
              </a:xfrm>
              <a:prstGeom prst="line">
                <a:avLst/>
              </a:prstGeom>
              <a:noFill/>
              <a:ln w="18360">
                <a:solidFill>
                  <a:srgbClr val="333333"/>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grpSp>
        <p:grpSp>
          <p:nvGrpSpPr>
            <p:cNvPr id="70679" name="Group 21"/>
            <p:cNvGrpSpPr>
              <a:grpSpLocks/>
            </p:cNvGrpSpPr>
            <p:nvPr/>
          </p:nvGrpSpPr>
          <p:grpSpPr bwMode="auto">
            <a:xfrm>
              <a:off x="3604" y="2512"/>
              <a:ext cx="225" cy="225"/>
              <a:chOff x="3604" y="2512"/>
              <a:chExt cx="225" cy="225"/>
            </a:xfrm>
          </p:grpSpPr>
          <p:sp>
            <p:nvSpPr>
              <p:cNvPr id="70689" name="Oval 22"/>
              <p:cNvSpPr>
                <a:spLocks noChangeArrowheads="1"/>
              </p:cNvSpPr>
              <p:nvPr/>
            </p:nvSpPr>
            <p:spPr bwMode="auto">
              <a:xfrm>
                <a:off x="3604" y="2512"/>
                <a:ext cx="226" cy="226"/>
              </a:xfrm>
              <a:prstGeom prst="ellipse">
                <a:avLst/>
              </a:prstGeom>
              <a:noFill/>
              <a:ln w="64080">
                <a:solidFill>
                  <a:srgbClr val="3333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0690" name="Oval 23"/>
              <p:cNvSpPr>
                <a:spLocks noChangeArrowheads="1"/>
              </p:cNvSpPr>
              <p:nvPr/>
            </p:nvSpPr>
            <p:spPr bwMode="auto">
              <a:xfrm>
                <a:off x="3604" y="2512"/>
                <a:ext cx="226" cy="226"/>
              </a:xfrm>
              <a:prstGeom prst="ellipse">
                <a:avLst/>
              </a:prstGeom>
              <a:noFill/>
              <a:ln w="2736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000000"/>
                  </a:solidFill>
                  <a:effectLst/>
                  <a:uLnTx/>
                  <a:uFillTx/>
                  <a:latin typeface="Arial" pitchFamily="34" charset="0"/>
                  <a:ea typeface="+mn-ea"/>
                  <a:cs typeface="+mn-cs"/>
                </a:endParaRPr>
              </a:p>
            </p:txBody>
          </p:sp>
        </p:grpSp>
        <p:grpSp>
          <p:nvGrpSpPr>
            <p:cNvPr id="70680" name="Group 24"/>
            <p:cNvGrpSpPr>
              <a:grpSpLocks/>
            </p:cNvGrpSpPr>
            <p:nvPr/>
          </p:nvGrpSpPr>
          <p:grpSpPr bwMode="auto">
            <a:xfrm>
              <a:off x="2659" y="2512"/>
              <a:ext cx="226" cy="225"/>
              <a:chOff x="2659" y="2512"/>
              <a:chExt cx="226" cy="225"/>
            </a:xfrm>
          </p:grpSpPr>
          <p:sp>
            <p:nvSpPr>
              <p:cNvPr id="70687" name="Oval 25"/>
              <p:cNvSpPr>
                <a:spLocks noChangeArrowheads="1"/>
              </p:cNvSpPr>
              <p:nvPr/>
            </p:nvSpPr>
            <p:spPr bwMode="auto">
              <a:xfrm>
                <a:off x="2659" y="2512"/>
                <a:ext cx="226" cy="226"/>
              </a:xfrm>
              <a:prstGeom prst="ellipse">
                <a:avLst/>
              </a:prstGeom>
              <a:noFill/>
              <a:ln w="64080">
                <a:solidFill>
                  <a:srgbClr val="3333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0688" name="Oval 26"/>
              <p:cNvSpPr>
                <a:spLocks noChangeArrowheads="1"/>
              </p:cNvSpPr>
              <p:nvPr/>
            </p:nvSpPr>
            <p:spPr bwMode="auto">
              <a:xfrm>
                <a:off x="2659" y="2512"/>
                <a:ext cx="226" cy="226"/>
              </a:xfrm>
              <a:prstGeom prst="ellipse">
                <a:avLst/>
              </a:prstGeom>
              <a:noFill/>
              <a:ln w="2736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000000"/>
                  </a:solidFill>
                  <a:effectLst/>
                  <a:uLnTx/>
                  <a:uFillTx/>
                  <a:latin typeface="Arial" pitchFamily="34" charset="0"/>
                  <a:ea typeface="+mn-ea"/>
                  <a:cs typeface="+mn-cs"/>
                </a:endParaRPr>
              </a:p>
            </p:txBody>
          </p:sp>
        </p:grpSp>
        <p:grpSp>
          <p:nvGrpSpPr>
            <p:cNvPr id="70681" name="Group 27"/>
            <p:cNvGrpSpPr>
              <a:grpSpLocks/>
            </p:cNvGrpSpPr>
            <p:nvPr/>
          </p:nvGrpSpPr>
          <p:grpSpPr bwMode="auto">
            <a:xfrm>
              <a:off x="3604" y="1957"/>
              <a:ext cx="225" cy="225"/>
              <a:chOff x="3604" y="1957"/>
              <a:chExt cx="225" cy="225"/>
            </a:xfrm>
          </p:grpSpPr>
          <p:sp>
            <p:nvSpPr>
              <p:cNvPr id="70685" name="Oval 28"/>
              <p:cNvSpPr>
                <a:spLocks noChangeArrowheads="1"/>
              </p:cNvSpPr>
              <p:nvPr/>
            </p:nvSpPr>
            <p:spPr bwMode="auto">
              <a:xfrm>
                <a:off x="3604" y="1957"/>
                <a:ext cx="226" cy="226"/>
              </a:xfrm>
              <a:prstGeom prst="ellipse">
                <a:avLst/>
              </a:prstGeom>
              <a:noFill/>
              <a:ln w="64080">
                <a:solidFill>
                  <a:srgbClr val="3333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0686" name="Oval 29"/>
              <p:cNvSpPr>
                <a:spLocks noChangeArrowheads="1"/>
              </p:cNvSpPr>
              <p:nvPr/>
            </p:nvSpPr>
            <p:spPr bwMode="auto">
              <a:xfrm>
                <a:off x="3604" y="1957"/>
                <a:ext cx="226" cy="226"/>
              </a:xfrm>
              <a:prstGeom prst="ellipse">
                <a:avLst/>
              </a:prstGeom>
              <a:noFill/>
              <a:ln w="2736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000000"/>
                  </a:solidFill>
                  <a:effectLst/>
                  <a:uLnTx/>
                  <a:uFillTx/>
                  <a:latin typeface="Arial" pitchFamily="34" charset="0"/>
                  <a:ea typeface="+mn-ea"/>
                  <a:cs typeface="+mn-cs"/>
                </a:endParaRPr>
              </a:p>
            </p:txBody>
          </p:sp>
        </p:grpSp>
        <p:grpSp>
          <p:nvGrpSpPr>
            <p:cNvPr id="70682" name="Group 30"/>
            <p:cNvGrpSpPr>
              <a:grpSpLocks/>
            </p:cNvGrpSpPr>
            <p:nvPr/>
          </p:nvGrpSpPr>
          <p:grpSpPr bwMode="auto">
            <a:xfrm>
              <a:off x="2647" y="1957"/>
              <a:ext cx="225" cy="225"/>
              <a:chOff x="2647" y="1957"/>
              <a:chExt cx="225" cy="225"/>
            </a:xfrm>
          </p:grpSpPr>
          <p:sp>
            <p:nvSpPr>
              <p:cNvPr id="70683" name="Oval 31"/>
              <p:cNvSpPr>
                <a:spLocks noChangeArrowheads="1"/>
              </p:cNvSpPr>
              <p:nvPr/>
            </p:nvSpPr>
            <p:spPr bwMode="auto">
              <a:xfrm>
                <a:off x="2647" y="1957"/>
                <a:ext cx="226" cy="226"/>
              </a:xfrm>
              <a:prstGeom prst="ellipse">
                <a:avLst/>
              </a:prstGeom>
              <a:noFill/>
              <a:ln w="64080">
                <a:solidFill>
                  <a:srgbClr val="3333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0684" name="Oval 32"/>
              <p:cNvSpPr>
                <a:spLocks noChangeArrowheads="1"/>
              </p:cNvSpPr>
              <p:nvPr/>
            </p:nvSpPr>
            <p:spPr bwMode="auto">
              <a:xfrm>
                <a:off x="2647" y="1957"/>
                <a:ext cx="226" cy="225"/>
              </a:xfrm>
              <a:prstGeom prst="ellipse">
                <a:avLst/>
              </a:prstGeom>
              <a:noFill/>
              <a:ln w="27360">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en-US" sz="2100" b="1" i="0" u="none" strike="noStrike" kern="1200" cap="none" spc="0" normalizeH="0" baseline="0" noProof="0">
                  <a:ln>
                    <a:noFill/>
                  </a:ln>
                  <a:solidFill>
                    <a:srgbClr val="000000"/>
                  </a:solidFill>
                  <a:effectLst/>
                  <a:uLnTx/>
                  <a:uFillTx/>
                  <a:latin typeface="Arial" pitchFamily="34" charset="0"/>
                  <a:ea typeface="+mn-ea"/>
                  <a:cs typeface="+mn-cs"/>
                </a:endParaRPr>
              </a:p>
            </p:txBody>
          </p:sp>
        </p:grpSp>
      </p:grpSp>
      <p:pic>
        <p:nvPicPr>
          <p:cNvPr id="70666" name="Picture 33"/>
          <p:cNvPicPr>
            <a:picLocks noChangeAspect="1" noChangeArrowheads="1"/>
          </p:cNvPicPr>
          <p:nvPr/>
        </p:nvPicPr>
        <p:blipFill>
          <a:blip r:embed="rId6" cstate="print">
            <a:extLst>
              <a:ext uri="{28A0092B-C50C-407E-A947-70E740481C1C}">
                <a14:useLocalDpi xmlns:a14="http://schemas.microsoft.com/office/drawing/2010/main" val="0"/>
              </a:ext>
            </a:extLst>
          </a:blip>
          <a:srcRect r="50459"/>
          <a:stretch>
            <a:fillRect/>
          </a:stretch>
        </p:blipFill>
        <p:spPr bwMode="auto">
          <a:xfrm>
            <a:off x="6356351" y="4276725"/>
            <a:ext cx="1528763" cy="130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7" name="Picture 34"/>
          <p:cNvPicPr>
            <a:picLocks noChangeAspect="1" noChangeArrowheads="1"/>
          </p:cNvPicPr>
          <p:nvPr/>
        </p:nvPicPr>
        <p:blipFill>
          <a:blip r:embed="rId6" cstate="print">
            <a:extLst>
              <a:ext uri="{28A0092B-C50C-407E-A947-70E740481C1C}">
                <a14:useLocalDpi xmlns:a14="http://schemas.microsoft.com/office/drawing/2010/main" val="0"/>
              </a:ext>
            </a:extLst>
          </a:blip>
          <a:srcRect l="50459"/>
          <a:stretch>
            <a:fillRect/>
          </a:stretch>
        </p:blipFill>
        <p:spPr bwMode="auto">
          <a:xfrm>
            <a:off x="4265613" y="4284664"/>
            <a:ext cx="1528762" cy="130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8" name="Line 35"/>
          <p:cNvSpPr>
            <a:spLocks noChangeShapeType="1"/>
          </p:cNvSpPr>
          <p:nvPr/>
        </p:nvSpPr>
        <p:spPr bwMode="auto">
          <a:xfrm>
            <a:off x="4878389" y="2655889"/>
            <a:ext cx="592137" cy="1587"/>
          </a:xfrm>
          <a:prstGeom prst="line">
            <a:avLst/>
          </a:prstGeom>
          <a:noFill/>
          <a:ln w="128160">
            <a:solidFill>
              <a:srgbClr val="CCCCCC"/>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70669" name="Line 36"/>
          <p:cNvSpPr>
            <a:spLocks noChangeShapeType="1"/>
          </p:cNvSpPr>
          <p:nvPr/>
        </p:nvSpPr>
        <p:spPr bwMode="auto">
          <a:xfrm flipH="1">
            <a:off x="5818188" y="4910139"/>
            <a:ext cx="493712" cy="1587"/>
          </a:xfrm>
          <a:prstGeom prst="line">
            <a:avLst/>
          </a:prstGeom>
          <a:noFill/>
          <a:ln w="128160">
            <a:solidFill>
              <a:srgbClr val="CCCCCC"/>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70670" name="Line 37"/>
          <p:cNvSpPr>
            <a:spLocks noChangeShapeType="1"/>
          </p:cNvSpPr>
          <p:nvPr/>
        </p:nvSpPr>
        <p:spPr bwMode="auto">
          <a:xfrm flipH="1">
            <a:off x="3722688" y="4878389"/>
            <a:ext cx="493712" cy="1587"/>
          </a:xfrm>
          <a:prstGeom prst="line">
            <a:avLst/>
          </a:prstGeom>
          <a:noFill/>
          <a:ln w="128160">
            <a:solidFill>
              <a:srgbClr val="CCCCCC"/>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70671" name="Line 38"/>
          <p:cNvSpPr>
            <a:spLocks noChangeShapeType="1"/>
          </p:cNvSpPr>
          <p:nvPr/>
        </p:nvSpPr>
        <p:spPr bwMode="auto">
          <a:xfrm>
            <a:off x="7053264" y="3690938"/>
            <a:ext cx="1587" cy="519112"/>
          </a:xfrm>
          <a:prstGeom prst="line">
            <a:avLst/>
          </a:prstGeom>
          <a:noFill/>
          <a:ln w="128160">
            <a:solidFill>
              <a:srgbClr val="CCCCCC"/>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70672" name="AutoShape 39"/>
          <p:cNvSpPr>
            <a:spLocks noChangeArrowheads="1"/>
          </p:cNvSpPr>
          <p:nvPr/>
        </p:nvSpPr>
        <p:spPr bwMode="auto">
          <a:xfrm>
            <a:off x="8653463" y="1663700"/>
            <a:ext cx="1835150" cy="1077218"/>
          </a:xfrm>
          <a:prstGeom prst="roundRect">
            <a:avLst>
              <a:gd name="adj" fmla="val 222"/>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pPr marL="0" marR="0" lvl="0" indent="0" algn="l" defTabSz="914400" rtl="0" eaLnBrk="1" fontAlgn="base" latinLnBrk="0" hangingPunct="0">
              <a:lnSpc>
                <a:spcPts val="2775"/>
              </a:lnSpc>
              <a:spcBef>
                <a:spcPct val="0"/>
              </a:spcBef>
              <a:spcAft>
                <a:spcPct val="0"/>
              </a:spcAft>
              <a:buClr>
                <a:srgbClr val="000000"/>
              </a:buClr>
              <a:buSzPct val="45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altLang="en-US" sz="2100" b="0" i="0" u="none" strike="noStrike" kern="1200" cap="none" spc="0" normalizeH="0" baseline="0" noProof="0">
                <a:ln>
                  <a:noFill/>
                </a:ln>
                <a:solidFill>
                  <a:srgbClr val="000000"/>
                </a:solidFill>
                <a:effectLst/>
                <a:uLnTx/>
                <a:uFillTx/>
                <a:latin typeface="Arial" pitchFamily="34" charset="0"/>
                <a:ea typeface="+mn-ea"/>
                <a:cs typeface="+mn-cs"/>
              </a:rPr>
              <a:t>Compute edges at four orientations</a:t>
            </a:r>
          </a:p>
        </p:txBody>
      </p:sp>
      <p:sp>
        <p:nvSpPr>
          <p:cNvPr id="70673" name="AutoShape 40"/>
          <p:cNvSpPr>
            <a:spLocks noChangeArrowheads="1"/>
          </p:cNvSpPr>
          <p:nvPr/>
        </p:nvSpPr>
        <p:spPr bwMode="auto">
          <a:xfrm>
            <a:off x="8651876" y="2901951"/>
            <a:ext cx="1880323" cy="718145"/>
          </a:xfrm>
          <a:prstGeom prst="roundRect">
            <a:avLst>
              <a:gd name="adj" fmla="val 222"/>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pPr marL="0" marR="0" lvl="0" indent="0" algn="l" defTabSz="914400" rtl="0" eaLnBrk="1" fontAlgn="base" latinLnBrk="0" hangingPunct="0">
              <a:lnSpc>
                <a:spcPts val="2775"/>
              </a:lnSpc>
              <a:spcBef>
                <a:spcPct val="0"/>
              </a:spcBef>
              <a:spcAft>
                <a:spcPct val="0"/>
              </a:spcAft>
              <a:buClr>
                <a:srgbClr val="000000"/>
              </a:buClr>
              <a:buSzPct val="45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altLang="en-US" sz="2100" b="0" i="0" u="none" strike="noStrike" kern="1200" cap="none" spc="0" normalizeH="0" baseline="0" noProof="0">
                <a:ln>
                  <a:noFill/>
                </a:ln>
                <a:solidFill>
                  <a:srgbClr val="000000"/>
                </a:solidFill>
                <a:effectLst/>
                <a:uLnTx/>
                <a:uFillTx/>
                <a:latin typeface="Arial" pitchFamily="34" charset="0"/>
                <a:ea typeface="+mn-ea"/>
                <a:cs typeface="+mn-cs"/>
              </a:rPr>
              <a:t>Extract a patch</a:t>
            </a:r>
          </a:p>
          <a:p>
            <a:pPr marL="0" marR="0" lvl="0" indent="0" algn="l" defTabSz="914400" rtl="0" eaLnBrk="1" fontAlgn="base" latinLnBrk="0" hangingPunct="0">
              <a:lnSpc>
                <a:spcPts val="2775"/>
              </a:lnSpc>
              <a:spcBef>
                <a:spcPct val="0"/>
              </a:spcBef>
              <a:spcAft>
                <a:spcPct val="0"/>
              </a:spcAft>
              <a:buClr>
                <a:srgbClr val="000000"/>
              </a:buClr>
              <a:buSzPct val="45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altLang="en-US" sz="2100" b="0" i="0" u="none" strike="noStrike" kern="1200" cap="none" spc="0" normalizeH="0" baseline="0" noProof="0">
                <a:ln>
                  <a:noFill/>
                </a:ln>
                <a:solidFill>
                  <a:srgbClr val="000000"/>
                </a:solidFill>
                <a:effectLst/>
                <a:uLnTx/>
                <a:uFillTx/>
                <a:latin typeface="Arial" pitchFamily="34" charset="0"/>
                <a:ea typeface="+mn-ea"/>
                <a:cs typeface="+mn-cs"/>
              </a:rPr>
              <a:t>in each channel</a:t>
            </a:r>
          </a:p>
        </p:txBody>
      </p:sp>
      <p:sp>
        <p:nvSpPr>
          <p:cNvPr id="70674" name="AutoShape 41"/>
          <p:cNvSpPr>
            <a:spLocks noChangeArrowheads="1"/>
          </p:cNvSpPr>
          <p:nvPr/>
        </p:nvSpPr>
        <p:spPr bwMode="auto">
          <a:xfrm>
            <a:off x="7788276" y="4702176"/>
            <a:ext cx="2790829" cy="718145"/>
          </a:xfrm>
          <a:prstGeom prst="roundRect">
            <a:avLst>
              <a:gd name="adj" fmla="val 222"/>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pPr marL="0" marR="0" lvl="0" indent="0" algn="l" defTabSz="914400" rtl="0" eaLnBrk="1" fontAlgn="base" latinLnBrk="0" hangingPunct="0">
              <a:lnSpc>
                <a:spcPts val="2775"/>
              </a:lnSpc>
              <a:spcBef>
                <a:spcPct val="0"/>
              </a:spcBef>
              <a:spcAft>
                <a:spcPct val="0"/>
              </a:spcAft>
              <a:buClr>
                <a:srgbClr val="000000"/>
              </a:buClr>
              <a:buSzPct val="45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altLang="en-US" sz="2000" b="1" i="0" u="none" strike="noStrike" kern="1200" cap="none" spc="0" normalizeH="0" baseline="0" noProof="0">
                <a:ln>
                  <a:noFill/>
                </a:ln>
                <a:solidFill>
                  <a:srgbClr val="000000"/>
                </a:solidFill>
                <a:effectLst/>
                <a:uLnTx/>
                <a:uFillTx/>
                <a:latin typeface="Arial" pitchFamily="34" charset="0"/>
                <a:ea typeface="+mn-ea"/>
                <a:cs typeface="+mn-cs"/>
              </a:rPr>
              <a:t>Apply spatially varying</a:t>
            </a:r>
          </a:p>
          <a:p>
            <a:pPr marL="0" marR="0" lvl="0" indent="0" algn="l" defTabSz="914400" rtl="0" eaLnBrk="1" fontAlgn="base" latinLnBrk="0" hangingPunct="0">
              <a:lnSpc>
                <a:spcPts val="2775"/>
              </a:lnSpc>
              <a:spcBef>
                <a:spcPct val="0"/>
              </a:spcBef>
              <a:spcAft>
                <a:spcPct val="0"/>
              </a:spcAft>
              <a:buClr>
                <a:srgbClr val="000000"/>
              </a:buClr>
              <a:buSzPct val="45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altLang="en-US" sz="2000" b="1" i="0" u="none" strike="noStrike" kern="1200" cap="none" spc="0" normalizeH="0" baseline="0" noProof="0">
                <a:ln>
                  <a:noFill/>
                </a:ln>
                <a:solidFill>
                  <a:srgbClr val="000000"/>
                </a:solidFill>
                <a:effectLst/>
                <a:uLnTx/>
                <a:uFillTx/>
                <a:latin typeface="Arial" pitchFamily="34" charset="0"/>
                <a:ea typeface="+mn-ea"/>
                <a:cs typeface="+mn-cs"/>
              </a:rPr>
              <a:t>blur and sub-sample </a:t>
            </a:r>
          </a:p>
        </p:txBody>
      </p:sp>
      <p:sp>
        <p:nvSpPr>
          <p:cNvPr id="70675" name="AutoShape 42"/>
          <p:cNvSpPr>
            <a:spLocks noChangeArrowheads="1"/>
          </p:cNvSpPr>
          <p:nvPr/>
        </p:nvSpPr>
        <p:spPr bwMode="auto">
          <a:xfrm>
            <a:off x="6643688" y="5546726"/>
            <a:ext cx="1157368" cy="359073"/>
          </a:xfrm>
          <a:prstGeom prst="roundRect">
            <a:avLst>
              <a:gd name="adj" fmla="val 37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0" tIns="0" rIns="0" bIns="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pPr marL="0" marR="0" lvl="0" indent="0" algn="l" defTabSz="914400" rtl="0" eaLnBrk="1" fontAlgn="base" latinLnBrk="0" hangingPunct="0">
              <a:lnSpc>
                <a:spcPts val="2775"/>
              </a:lnSpc>
              <a:spcBef>
                <a:spcPct val="0"/>
              </a:spcBef>
              <a:spcAft>
                <a:spcPct val="0"/>
              </a:spcAft>
              <a:buClr>
                <a:srgbClr val="000000"/>
              </a:buClr>
              <a:buSzPct val="45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rPr>
              <a:t>(Idealized signal)</a:t>
            </a:r>
          </a:p>
        </p:txBody>
      </p:sp>
      <p:sp>
        <p:nvSpPr>
          <p:cNvPr id="70676" name="Text Box 45"/>
          <p:cNvSpPr txBox="1">
            <a:spLocks noChangeArrowheads="1"/>
          </p:cNvSpPr>
          <p:nvPr/>
        </p:nvSpPr>
        <p:spPr bwMode="auto">
          <a:xfrm>
            <a:off x="2135188" y="6345238"/>
            <a:ext cx="3200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itchFamily="34" charset="0"/>
                <a:ea typeface="+mn-ea"/>
                <a:cs typeface="+mn-cs"/>
              </a:rPr>
              <a:t>Berg &amp; Malik, CVPR 2001</a:t>
            </a:r>
          </a:p>
        </p:txBody>
      </p:sp>
      <p:sp>
        <p:nvSpPr>
          <p:cNvPr id="70677" name="Footer Placeholder 4"/>
          <p:cNvSpPr txBox="1">
            <a:spLocks noGrp="1"/>
          </p:cNvSpPr>
          <p:nvPr/>
        </p:nvSpPr>
        <p:spPr bwMode="auto">
          <a:xfrm>
            <a:off x="3900488" y="6553200"/>
            <a:ext cx="457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de-DE" altLang="en-US" sz="1200" b="0" i="0" u="none" strike="noStrike" kern="1200" cap="none" spc="0" normalizeH="0" baseline="0" noProof="0">
                <a:ln>
                  <a:noFill/>
                </a:ln>
                <a:solidFill>
                  <a:srgbClr val="000000"/>
                </a:solidFill>
                <a:effectLst/>
                <a:uLnTx/>
                <a:uFillTx/>
                <a:latin typeface="Arial" pitchFamily="34" charset="0"/>
                <a:ea typeface="+mn-ea"/>
                <a:cs typeface="+mn-cs"/>
              </a:rPr>
              <a:t>K. Grauman, B. Leibe</a:t>
            </a:r>
          </a:p>
        </p:txBody>
      </p:sp>
    </p:spTree>
    <p:extLst>
      <p:ext uri="{BB962C8B-B14F-4D97-AF65-F5344CB8AC3E}">
        <p14:creationId xmlns:p14="http://schemas.microsoft.com/office/powerpoint/2010/main" val="8039458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r>
              <a:rPr lang="en-US" altLang="en-US"/>
              <a:t>Self-similarity Descriptor</a:t>
            </a:r>
          </a:p>
        </p:txBody>
      </p:sp>
      <p:sp>
        <p:nvSpPr>
          <p:cNvPr id="71683" name="Content Placeholder 2"/>
          <p:cNvSpPr>
            <a:spLocks noGrp="1"/>
          </p:cNvSpPr>
          <p:nvPr>
            <p:ph idx="1"/>
          </p:nvPr>
        </p:nvSpPr>
        <p:spPr>
          <a:xfrm>
            <a:off x="2133600" y="5410200"/>
            <a:ext cx="8229600" cy="1066800"/>
          </a:xfrm>
        </p:spPr>
        <p:txBody>
          <a:bodyPr/>
          <a:lstStyle/>
          <a:p>
            <a:pPr>
              <a:buFont typeface="Arial" pitchFamily="34" charset="0"/>
              <a:buNone/>
            </a:pPr>
            <a:r>
              <a:rPr lang="en-US" altLang="en-US"/>
              <a:t>Matching Local Self-Similarities across Images and Videos, Shechtman and Irani, 2007</a:t>
            </a:r>
          </a:p>
        </p:txBody>
      </p:sp>
      <p:pic>
        <p:nvPicPr>
          <p:cNvPr id="71684" name="Picture 2" descr="C:\Users\hays\Desktop\143 Computer Vision\slides\16\ssim-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443" y="1152768"/>
            <a:ext cx="10565113" cy="4257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25278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altLang="en-US"/>
              <a:t>Self-similarity Descriptor</a:t>
            </a:r>
          </a:p>
        </p:txBody>
      </p:sp>
      <p:sp>
        <p:nvSpPr>
          <p:cNvPr id="72707" name="Content Placeholder 2"/>
          <p:cNvSpPr>
            <a:spLocks noGrp="1"/>
          </p:cNvSpPr>
          <p:nvPr>
            <p:ph idx="1"/>
          </p:nvPr>
        </p:nvSpPr>
        <p:spPr>
          <a:xfrm>
            <a:off x="2133600" y="5410200"/>
            <a:ext cx="8229600" cy="1066800"/>
          </a:xfrm>
        </p:spPr>
        <p:txBody>
          <a:bodyPr/>
          <a:lstStyle/>
          <a:p>
            <a:pPr>
              <a:buFont typeface="Arial" pitchFamily="34" charset="0"/>
              <a:buNone/>
            </a:pPr>
            <a:r>
              <a:rPr lang="en-US" altLang="en-US"/>
              <a:t>Matching Local Self-Similarities across Images and Videos, Shechtman and Irani, 2007</a:t>
            </a:r>
          </a:p>
        </p:txBody>
      </p:sp>
      <p:pic>
        <p:nvPicPr>
          <p:cNvPr id="72708" name="Picture 2" descr="C:\Users\hays\Desktop\143 Computer Vision\slides\16\ssim-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47800"/>
            <a:ext cx="10867821" cy="3657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30014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3" descr="C:\Users\hays\Desktop\143 Computer Vision\slides\16\ssim-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6" y="914400"/>
            <a:ext cx="6848475"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1" name="Title 1"/>
          <p:cNvSpPr>
            <a:spLocks noGrp="1"/>
          </p:cNvSpPr>
          <p:nvPr>
            <p:ph type="title"/>
          </p:nvPr>
        </p:nvSpPr>
        <p:spPr/>
        <p:txBody>
          <a:bodyPr/>
          <a:lstStyle/>
          <a:p>
            <a:r>
              <a:rPr lang="en-US" altLang="en-US"/>
              <a:t>Self-similarity Descriptor</a:t>
            </a:r>
          </a:p>
        </p:txBody>
      </p:sp>
      <p:sp>
        <p:nvSpPr>
          <p:cNvPr id="73732" name="Content Placeholder 2"/>
          <p:cNvSpPr>
            <a:spLocks noGrp="1"/>
          </p:cNvSpPr>
          <p:nvPr>
            <p:ph idx="1"/>
          </p:nvPr>
        </p:nvSpPr>
        <p:spPr>
          <a:xfrm>
            <a:off x="2133600" y="5410200"/>
            <a:ext cx="8229600" cy="1066800"/>
          </a:xfrm>
        </p:spPr>
        <p:txBody>
          <a:bodyPr/>
          <a:lstStyle/>
          <a:p>
            <a:pPr>
              <a:buFont typeface="Arial" pitchFamily="34" charset="0"/>
              <a:buNone/>
            </a:pPr>
            <a:r>
              <a:rPr lang="en-US" altLang="en-US"/>
              <a:t>Matching Local Self-Similarities across Images and Videos, Shechtman and Irani, 2007</a:t>
            </a:r>
          </a:p>
        </p:txBody>
      </p:sp>
    </p:spTree>
    <p:extLst>
      <p:ext uri="{BB962C8B-B14F-4D97-AF65-F5344CB8AC3E}">
        <p14:creationId xmlns:p14="http://schemas.microsoft.com/office/powerpoint/2010/main" val="18148381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8229600" cy="914400"/>
          </a:xfrm>
        </p:spPr>
        <p:txBody>
          <a:bodyPr>
            <a:normAutofit fontScale="90000"/>
          </a:bodyPr>
          <a:lstStyle/>
          <a:p>
            <a:pPr>
              <a:defRPr/>
            </a:pPr>
            <a:r>
              <a:rPr lang="en-US" dirty="0">
                <a:hlinkClick r:id="rId2"/>
              </a:rPr>
              <a:t>Learning Local Image Descriptors, Winder and Brown, CVPR 2007</a:t>
            </a:r>
            <a:endParaRPr lang="en-US" dirty="0"/>
          </a:p>
        </p:txBody>
      </p:sp>
      <p:pic>
        <p:nvPicPr>
          <p:cNvPr id="74755" name="Picture 2" descr="C:\Users\hays\Desktop\143 Computer Vision\slides\16\winder-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639" y="1358900"/>
            <a:ext cx="8313737"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3" descr="C:\Users\hays\Desktop\143 Computer Vision\slides\16\winder-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1" y="3776664"/>
            <a:ext cx="8456613" cy="277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70760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FAE35E-8A41-4CEC-8484-5D3B72CE511F}"/>
              </a:ext>
            </a:extLst>
          </p:cNvPr>
          <p:cNvPicPr>
            <a:picLocks noChangeAspect="1"/>
          </p:cNvPicPr>
          <p:nvPr/>
        </p:nvPicPr>
        <p:blipFill>
          <a:blip r:embed="rId3"/>
          <a:stretch>
            <a:fillRect/>
          </a:stretch>
        </p:blipFill>
        <p:spPr>
          <a:xfrm>
            <a:off x="707270" y="1482135"/>
            <a:ext cx="5430375" cy="4766761"/>
          </a:xfrm>
          <a:prstGeom prst="rect">
            <a:avLst/>
          </a:prstGeom>
        </p:spPr>
      </p:pic>
      <p:pic>
        <p:nvPicPr>
          <p:cNvPr id="7" name="Picture 6">
            <a:extLst>
              <a:ext uri="{FF2B5EF4-FFF2-40B4-BE49-F238E27FC236}">
                <a16:creationId xmlns:a16="http://schemas.microsoft.com/office/drawing/2014/main" id="{1ACCE0A8-6CF1-4806-9C8A-0F99DFEB2DDA}"/>
              </a:ext>
            </a:extLst>
          </p:cNvPr>
          <p:cNvPicPr>
            <a:picLocks noChangeAspect="1"/>
          </p:cNvPicPr>
          <p:nvPr/>
        </p:nvPicPr>
        <p:blipFill rotWithShape="1">
          <a:blip r:embed="rId4"/>
          <a:srcRect t="1140"/>
          <a:stretch/>
        </p:blipFill>
        <p:spPr>
          <a:xfrm>
            <a:off x="6400800" y="2093296"/>
            <a:ext cx="5456862" cy="3112502"/>
          </a:xfrm>
          <a:prstGeom prst="rect">
            <a:avLst/>
          </a:prstGeom>
        </p:spPr>
      </p:pic>
      <p:sp>
        <p:nvSpPr>
          <p:cNvPr id="8" name="Title 1">
            <a:extLst>
              <a:ext uri="{FF2B5EF4-FFF2-40B4-BE49-F238E27FC236}">
                <a16:creationId xmlns:a16="http://schemas.microsoft.com/office/drawing/2014/main" id="{2CB62232-D5D5-4FAF-A913-88B155203693}"/>
              </a:ext>
            </a:extLst>
          </p:cNvPr>
          <p:cNvSpPr txBox="1">
            <a:spLocks/>
          </p:cNvSpPr>
          <p:nvPr/>
        </p:nvSpPr>
        <p:spPr bwMode="auto">
          <a:xfrm>
            <a:off x="1981200" y="304800"/>
            <a:ext cx="8229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82500" lnSpcReduction="20000"/>
          </a:bodyPr>
          <a:lstStyle>
            <a:lvl1pPr algn="l" rtl="0" eaLnBrk="0" fontAlgn="base" hangingPunct="0">
              <a:spcBef>
                <a:spcPct val="0"/>
              </a:spcBef>
              <a:spcAft>
                <a:spcPct val="0"/>
              </a:spcAft>
              <a:defRPr sz="40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j-ea"/>
                <a:cs typeface="+mj-cs"/>
                <a:hlinkClick r:id="rId5"/>
              </a:rPr>
              <a:t>Learning Local Image Descriptors, Winder and Brown, CVPR 2007</a:t>
            </a:r>
            <a:endParaRPr kumimoji="0" lang="en-US" sz="4000" b="0" i="0" u="none" strike="noStrike" kern="1200" cap="none" spc="0" normalizeH="0" baseline="0" noProof="0" dirty="0">
              <a:ln>
                <a:noFill/>
              </a:ln>
              <a:solidFill>
                <a:prstClr val="black"/>
              </a:solidFill>
              <a:effectLst/>
              <a:uLnTx/>
              <a:uFillTx/>
              <a:latin typeface="Calibri"/>
              <a:ea typeface="+mj-ea"/>
              <a:cs typeface="+mj-cs"/>
            </a:endParaRPr>
          </a:p>
        </p:txBody>
      </p:sp>
    </p:spTree>
    <p:extLst>
      <p:ext uri="{BB962C8B-B14F-4D97-AF65-F5344CB8AC3E}">
        <p14:creationId xmlns:p14="http://schemas.microsoft.com/office/powerpoint/2010/main" val="8172147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6120E-C6A7-55F4-D0D7-C9868E1B03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06720B-FD1D-85B1-3BBE-5653129938F2}"/>
              </a:ext>
            </a:extLst>
          </p:cNvPr>
          <p:cNvSpPr>
            <a:spLocks noGrp="1"/>
          </p:cNvSpPr>
          <p:nvPr>
            <p:ph type="title"/>
          </p:nvPr>
        </p:nvSpPr>
        <p:spPr/>
        <p:txBody>
          <a:bodyPr/>
          <a:lstStyle/>
          <a:p>
            <a:r>
              <a:rPr lang="en-US" dirty="0"/>
              <a:t>How lossy is this? Can we invert SIFT descriptors?</a:t>
            </a:r>
          </a:p>
        </p:txBody>
      </p:sp>
      <p:pic>
        <p:nvPicPr>
          <p:cNvPr id="4" name="Picture 6">
            <a:extLst>
              <a:ext uri="{FF2B5EF4-FFF2-40B4-BE49-F238E27FC236}">
                <a16:creationId xmlns:a16="http://schemas.microsoft.com/office/drawing/2014/main" id="{28F4C3E2-B00B-C778-B992-8EC6395FF5A9}"/>
              </a:ext>
            </a:extLst>
          </p:cNvPr>
          <p:cNvPicPr>
            <a:picLocks noChangeAspect="1" noChangeArrowheads="1"/>
          </p:cNvPicPr>
          <p:nvPr/>
        </p:nvPicPr>
        <p:blipFill>
          <a:blip r:embed="rId2" cstate="print"/>
          <a:srcRect/>
          <a:stretch>
            <a:fillRect/>
          </a:stretch>
        </p:blipFill>
        <p:spPr bwMode="auto">
          <a:xfrm>
            <a:off x="2362200" y="1752600"/>
            <a:ext cx="8030536" cy="3505200"/>
          </a:xfrm>
          <a:prstGeom prst="rect">
            <a:avLst/>
          </a:prstGeom>
          <a:noFill/>
          <a:ln w="9525">
            <a:noFill/>
            <a:miter lim="800000"/>
            <a:headEnd/>
            <a:tailEnd/>
          </a:ln>
        </p:spPr>
      </p:pic>
    </p:spTree>
    <p:extLst>
      <p:ext uri="{BB962C8B-B14F-4D97-AF65-F5344CB8AC3E}">
        <p14:creationId xmlns:p14="http://schemas.microsoft.com/office/powerpoint/2010/main" val="19065084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 we invert SIFT descriptors?</a:t>
            </a:r>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1828800" y="840045"/>
            <a:ext cx="8778790" cy="6017955"/>
          </a:xfrm>
          <a:prstGeom prst="rect">
            <a:avLst/>
          </a:prstGeom>
        </p:spPr>
      </p:pic>
    </p:spTree>
    <p:extLst>
      <p:ext uri="{BB962C8B-B14F-4D97-AF65-F5344CB8AC3E}">
        <p14:creationId xmlns:p14="http://schemas.microsoft.com/office/powerpoint/2010/main" val="3978661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Harris corner detector</a:t>
            </a:r>
          </a:p>
        </p:txBody>
      </p:sp>
      <p:sp>
        <p:nvSpPr>
          <p:cNvPr id="3" name="Content Placeholder 2"/>
          <p:cNvSpPr>
            <a:spLocks noGrp="1"/>
          </p:cNvSpPr>
          <p:nvPr>
            <p:ph idx="1"/>
          </p:nvPr>
        </p:nvSpPr>
        <p:spPr>
          <a:xfrm>
            <a:off x="1981200" y="990600"/>
            <a:ext cx="7086600" cy="5410200"/>
          </a:xfrm>
        </p:spPr>
        <p:txBody>
          <a:bodyPr>
            <a:normAutofit lnSpcReduction="10000"/>
          </a:bodyPr>
          <a:lstStyle/>
          <a:p>
            <a:r>
              <a:rPr lang="en-US" dirty="0"/>
              <a:t>Define distinctiveness by local auto-correlation.</a:t>
            </a:r>
          </a:p>
          <a:p>
            <a:r>
              <a:rPr lang="en-US" dirty="0"/>
              <a:t>Approximate local auto-correlation by  second moment matrix</a:t>
            </a:r>
          </a:p>
          <a:p>
            <a:r>
              <a:rPr lang="en-US" dirty="0"/>
              <a:t>Quantify distinctiveness (or </a:t>
            </a:r>
            <a:r>
              <a:rPr lang="en-US" dirty="0" err="1"/>
              <a:t>cornerness</a:t>
            </a:r>
            <a:r>
              <a:rPr lang="en-US" dirty="0"/>
              <a:t>) as function of the eigenvalues of the second moment matrix.</a:t>
            </a:r>
          </a:p>
          <a:p>
            <a:r>
              <a:rPr lang="en-US" dirty="0"/>
              <a:t>But we don’t actually need to </a:t>
            </a:r>
            <a:br>
              <a:rPr lang="en-US" dirty="0"/>
            </a:br>
            <a:r>
              <a:rPr lang="en-US" dirty="0"/>
              <a:t>compute the eigenvalues. Instead, we</a:t>
            </a:r>
            <a:br>
              <a:rPr lang="en-US" dirty="0"/>
            </a:br>
            <a:r>
              <a:rPr lang="en-US" dirty="0"/>
              <a:t>use the determinant and trace</a:t>
            </a:r>
            <a:br>
              <a:rPr lang="en-US" dirty="0"/>
            </a:br>
            <a:r>
              <a:rPr lang="en-US" dirty="0"/>
              <a:t>of the second moment matrix.</a:t>
            </a:r>
          </a:p>
        </p:txBody>
      </p:sp>
      <p:grpSp>
        <p:nvGrpSpPr>
          <p:cNvPr id="8" name="Group 7"/>
          <p:cNvGrpSpPr/>
          <p:nvPr/>
        </p:nvGrpSpPr>
        <p:grpSpPr>
          <a:xfrm>
            <a:off x="9296400" y="403553"/>
            <a:ext cx="990600" cy="1349048"/>
            <a:chOff x="5715000" y="3487078"/>
            <a:chExt cx="1971675" cy="2685122"/>
          </a:xfrm>
        </p:grpSpPr>
        <p:pic>
          <p:nvPicPr>
            <p:cNvPr id="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4191000"/>
              <a:ext cx="1971675" cy="1981200"/>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12"/>
            <p:cNvSpPr txBox="1">
              <a:spLocks noChangeArrowheads="1"/>
            </p:cNvSpPr>
            <p:nvPr/>
          </p:nvSpPr>
          <p:spPr bwMode="auto">
            <a:xfrm>
              <a:off x="6003124" y="3487078"/>
              <a:ext cx="1337497" cy="612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buChar char="•"/>
                <a:defRPr sz="2000">
                  <a:solidFill>
                    <a:schemeClr val="tx1"/>
                  </a:solidFill>
                  <a:latin typeface="Arial" pitchFamily="34" charset="0"/>
                </a:defRPr>
              </a:lvl2pPr>
              <a:lvl3pPr marL="1143000" indent="-228600" eaLnBrk="0" hangingPunct="0">
                <a:spcBef>
                  <a:spcPct val="20000"/>
                </a:spcBef>
                <a:buChar char="–"/>
                <a:defRPr>
                  <a:solidFill>
                    <a:schemeClr val="tx1"/>
                  </a:solidFill>
                  <a:latin typeface="Arial" pitchFamily="34" charset="0"/>
                </a:defRPr>
              </a:lvl3pPr>
              <a:lvl4pPr marL="1600200" indent="-228600" eaLnBrk="0" hangingPunct="0">
                <a:spcBef>
                  <a:spcPct val="20000"/>
                </a:spcBef>
                <a:buChar char="»"/>
                <a:defRPr sz="1600">
                  <a:solidFill>
                    <a:schemeClr val="tx1"/>
                  </a:solidFill>
                  <a:latin typeface="Arial" pitchFamily="34" charset="0"/>
                </a:defRPr>
              </a:lvl4pPr>
              <a:lvl5pPr marL="2057400" indent="-228600" eaLnBrk="0" hangingPunct="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r>
                <a:rPr lang="en-US" altLang="en-US" sz="1400" i="1" dirty="0">
                  <a:solidFill>
                    <a:prstClr val="black"/>
                  </a:solidFill>
                  <a:latin typeface="Times New Roman" pitchFamily="18" charset="0"/>
                  <a:cs typeface="Times New Roman" pitchFamily="18" charset="0"/>
                </a:rPr>
                <a:t>E</a:t>
              </a:r>
              <a:r>
                <a:rPr lang="en-US" altLang="en-US" sz="1400" dirty="0">
                  <a:solidFill>
                    <a:prstClr val="black"/>
                  </a:solidFill>
                  <a:latin typeface="Times New Roman" pitchFamily="18" charset="0"/>
                  <a:cs typeface="Times New Roman" pitchFamily="18" charset="0"/>
                </a:rPr>
                <a:t>(</a:t>
              </a:r>
              <a:r>
                <a:rPr lang="en-US" altLang="en-US" sz="1400" i="1" dirty="0">
                  <a:solidFill>
                    <a:prstClr val="black"/>
                  </a:solidFill>
                  <a:latin typeface="Times New Roman" pitchFamily="18" charset="0"/>
                  <a:cs typeface="Times New Roman" pitchFamily="18" charset="0"/>
                </a:rPr>
                <a:t>u</a:t>
              </a:r>
              <a:r>
                <a:rPr lang="en-US" altLang="en-US" sz="1400" dirty="0">
                  <a:solidFill>
                    <a:prstClr val="black"/>
                  </a:solidFill>
                  <a:latin typeface="Times New Roman" pitchFamily="18" charset="0"/>
                  <a:cs typeface="Times New Roman" pitchFamily="18" charset="0"/>
                </a:rPr>
                <a:t>, </a:t>
              </a:r>
              <a:r>
                <a:rPr lang="en-US" altLang="en-US" sz="1400" i="1" dirty="0">
                  <a:solidFill>
                    <a:prstClr val="black"/>
                  </a:solidFill>
                  <a:latin typeface="Times New Roman" pitchFamily="18" charset="0"/>
                  <a:cs typeface="Times New Roman" pitchFamily="18" charset="0"/>
                </a:rPr>
                <a:t>v</a:t>
              </a:r>
              <a:r>
                <a:rPr lang="en-US" altLang="en-US" sz="1400" dirty="0">
                  <a:solidFill>
                    <a:prstClr val="black"/>
                  </a:solidFill>
                  <a:latin typeface="Times New Roman" pitchFamily="18" charset="0"/>
                  <a:cs typeface="Times New Roman" pitchFamily="18" charset="0"/>
                </a:rPr>
                <a:t>)</a:t>
              </a:r>
            </a:p>
          </p:txBody>
        </p:sp>
      </p:grpSp>
      <p:pic>
        <p:nvPicPr>
          <p:cNvPr id="9"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9992" y="2133600"/>
            <a:ext cx="1435609"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17"/>
          <p:cNvGrpSpPr/>
          <p:nvPr/>
        </p:nvGrpSpPr>
        <p:grpSpPr>
          <a:xfrm>
            <a:off x="9029700" y="4114800"/>
            <a:ext cx="2514600" cy="1610659"/>
            <a:chOff x="2438400" y="4368800"/>
            <a:chExt cx="3886200" cy="2489200"/>
          </a:xfrm>
        </p:grpSpPr>
        <p:sp>
          <p:nvSpPr>
            <p:cNvPr id="11" name="Oval 11"/>
            <p:cNvSpPr>
              <a:spLocks noChangeArrowheads="1"/>
            </p:cNvSpPr>
            <p:nvPr/>
          </p:nvSpPr>
          <p:spPr bwMode="auto">
            <a:xfrm rot="20493121">
              <a:off x="2438400" y="4645025"/>
              <a:ext cx="3886200" cy="1931987"/>
            </a:xfrm>
            <a:prstGeom prst="ellipse">
              <a:avLst/>
            </a:prstGeom>
            <a:solidFill>
              <a:srgbClr val="7CF6D3"/>
            </a:solidFill>
            <a:ln w="19050">
              <a:solidFill>
                <a:schemeClr val="tx1"/>
              </a:solidFill>
              <a:round/>
              <a:headEnd/>
              <a:tailEnd/>
            </a:ln>
          </p:spPr>
          <p:txBody>
            <a:bodyPr wrap="none" anchor="ct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buChar char="•"/>
                <a:defRPr sz="2000">
                  <a:solidFill>
                    <a:schemeClr val="tx1"/>
                  </a:solidFill>
                  <a:latin typeface="Arial" pitchFamily="34" charset="0"/>
                </a:defRPr>
              </a:lvl2pPr>
              <a:lvl3pPr marL="1143000" indent="-228600" eaLnBrk="0" hangingPunct="0">
                <a:spcBef>
                  <a:spcPct val="20000"/>
                </a:spcBef>
                <a:buChar char="–"/>
                <a:defRPr>
                  <a:solidFill>
                    <a:schemeClr val="tx1"/>
                  </a:solidFill>
                  <a:latin typeface="Arial" pitchFamily="34" charset="0"/>
                </a:defRPr>
              </a:lvl3pPr>
              <a:lvl4pPr marL="1600200" indent="-228600" eaLnBrk="0" hangingPunct="0">
                <a:spcBef>
                  <a:spcPct val="20000"/>
                </a:spcBef>
                <a:buChar char="»"/>
                <a:defRPr sz="1600">
                  <a:solidFill>
                    <a:schemeClr val="tx1"/>
                  </a:solidFill>
                  <a:latin typeface="Arial" pitchFamily="34" charset="0"/>
                </a:defRPr>
              </a:lvl4pPr>
              <a:lvl5pPr marL="2057400" indent="-228600" eaLnBrk="0" hangingPunct="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endParaRPr lang="en-US" altLang="en-US">
                <a:solidFill>
                  <a:prstClr val="black"/>
                </a:solidFill>
              </a:endParaRPr>
            </a:p>
          </p:txBody>
        </p:sp>
        <p:sp>
          <p:nvSpPr>
            <p:cNvPr id="12" name="Line 12"/>
            <p:cNvSpPr>
              <a:spLocks noChangeShapeType="1"/>
            </p:cNvSpPr>
            <p:nvPr/>
          </p:nvSpPr>
          <p:spPr bwMode="auto">
            <a:xfrm rot="1280297" flipV="1">
              <a:off x="2916238" y="4368800"/>
              <a:ext cx="2976563" cy="2489200"/>
            </a:xfrm>
            <a:prstGeom prst="line">
              <a:avLst/>
            </a:prstGeom>
            <a:noFill/>
            <a:ln w="19050">
              <a:solidFill>
                <a:srgbClr val="FF3300"/>
              </a:solidFill>
              <a:round/>
              <a:headEnd/>
              <a:tailEnd type="stealth" w="med" len="lg"/>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3" name="Line 13"/>
            <p:cNvSpPr>
              <a:spLocks noChangeShapeType="1"/>
            </p:cNvSpPr>
            <p:nvPr/>
          </p:nvSpPr>
          <p:spPr bwMode="auto">
            <a:xfrm rot="1280297" flipH="1" flipV="1">
              <a:off x="3771900" y="4856163"/>
              <a:ext cx="1266825" cy="1492250"/>
            </a:xfrm>
            <a:prstGeom prst="line">
              <a:avLst/>
            </a:prstGeom>
            <a:noFill/>
            <a:ln w="19050">
              <a:solidFill>
                <a:schemeClr val="accent2"/>
              </a:solidFill>
              <a:round/>
              <a:headEnd/>
              <a:tailEnd type="stealth" w="med" len="lg"/>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4" name="AutoShape 14"/>
            <p:cNvSpPr>
              <a:spLocks/>
            </p:cNvSpPr>
            <p:nvPr/>
          </p:nvSpPr>
          <p:spPr bwMode="auto">
            <a:xfrm rot="15103514">
              <a:off x="5268913" y="4621213"/>
              <a:ext cx="184150" cy="1738313"/>
            </a:xfrm>
            <a:prstGeom prst="leftBrace">
              <a:avLst>
                <a:gd name="adj1" fmla="val 78664"/>
                <a:gd name="adj2" fmla="val 49065"/>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buChar char="•"/>
                <a:defRPr sz="2000">
                  <a:solidFill>
                    <a:schemeClr val="tx1"/>
                  </a:solidFill>
                  <a:latin typeface="Arial" pitchFamily="34" charset="0"/>
                </a:defRPr>
              </a:lvl2pPr>
              <a:lvl3pPr marL="1143000" indent="-228600" eaLnBrk="0" hangingPunct="0">
                <a:spcBef>
                  <a:spcPct val="20000"/>
                </a:spcBef>
                <a:buChar char="–"/>
                <a:defRPr>
                  <a:solidFill>
                    <a:schemeClr val="tx1"/>
                  </a:solidFill>
                  <a:latin typeface="Arial" pitchFamily="34" charset="0"/>
                </a:defRPr>
              </a:lvl3pPr>
              <a:lvl4pPr marL="1600200" indent="-228600" eaLnBrk="0" hangingPunct="0">
                <a:spcBef>
                  <a:spcPct val="20000"/>
                </a:spcBef>
                <a:buChar char="»"/>
                <a:defRPr sz="1600">
                  <a:solidFill>
                    <a:schemeClr val="tx1"/>
                  </a:solidFill>
                  <a:latin typeface="Arial" pitchFamily="34" charset="0"/>
                </a:defRPr>
              </a:lvl4pPr>
              <a:lvl5pPr marL="2057400" indent="-228600" eaLnBrk="0" hangingPunct="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endParaRPr lang="en-US" altLang="en-US">
                <a:solidFill>
                  <a:prstClr val="black"/>
                </a:solidFill>
              </a:endParaRPr>
            </a:p>
          </p:txBody>
        </p:sp>
        <p:sp>
          <p:nvSpPr>
            <p:cNvPr id="15" name="AutoShape 15"/>
            <p:cNvSpPr>
              <a:spLocks/>
            </p:cNvSpPr>
            <p:nvPr/>
          </p:nvSpPr>
          <p:spPr bwMode="auto">
            <a:xfrm rot="20421326">
              <a:off x="3959225" y="4792663"/>
              <a:ext cx="222250" cy="814387"/>
            </a:xfrm>
            <a:prstGeom prst="leftBrace">
              <a:avLst>
                <a:gd name="adj1" fmla="val 30536"/>
                <a:gd name="adj2" fmla="val 49065"/>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buChar char="•"/>
                <a:defRPr sz="2000">
                  <a:solidFill>
                    <a:schemeClr val="tx1"/>
                  </a:solidFill>
                  <a:latin typeface="Arial" pitchFamily="34" charset="0"/>
                </a:defRPr>
              </a:lvl2pPr>
              <a:lvl3pPr marL="1143000" indent="-228600" eaLnBrk="0" hangingPunct="0">
                <a:spcBef>
                  <a:spcPct val="20000"/>
                </a:spcBef>
                <a:buChar char="–"/>
                <a:defRPr>
                  <a:solidFill>
                    <a:schemeClr val="tx1"/>
                  </a:solidFill>
                  <a:latin typeface="Arial" pitchFamily="34" charset="0"/>
                </a:defRPr>
              </a:lvl3pPr>
              <a:lvl4pPr marL="1600200" indent="-228600" eaLnBrk="0" hangingPunct="0">
                <a:spcBef>
                  <a:spcPct val="20000"/>
                </a:spcBef>
                <a:buChar char="»"/>
                <a:defRPr sz="1600">
                  <a:solidFill>
                    <a:schemeClr val="tx1"/>
                  </a:solidFill>
                  <a:latin typeface="Arial" pitchFamily="34" charset="0"/>
                </a:defRPr>
              </a:lvl4pPr>
              <a:lvl5pPr marL="2057400" indent="-228600" eaLnBrk="0" hangingPunct="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spcBef>
                  <a:spcPct val="0"/>
                </a:spcBef>
              </a:pPr>
              <a:endParaRPr lang="en-US" altLang="en-US">
                <a:solidFill>
                  <a:prstClr val="black"/>
                </a:solidFill>
              </a:endParaRPr>
            </a:p>
          </p:txBody>
        </p:sp>
        <p:sp>
          <p:nvSpPr>
            <p:cNvPr id="16" name="Rectangle 16"/>
            <p:cNvSpPr>
              <a:spLocks noChangeArrowheads="1"/>
            </p:cNvSpPr>
            <p:nvPr/>
          </p:nvSpPr>
          <p:spPr bwMode="auto">
            <a:xfrm>
              <a:off x="2556164" y="4856020"/>
              <a:ext cx="1752600" cy="61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buChar char="•"/>
                <a:defRPr sz="2000">
                  <a:solidFill>
                    <a:schemeClr val="tx1"/>
                  </a:solidFill>
                  <a:latin typeface="Arial" pitchFamily="34" charset="0"/>
                </a:defRPr>
              </a:lvl2pPr>
              <a:lvl3pPr marL="1143000" indent="-228600" eaLnBrk="0" hangingPunct="0">
                <a:spcBef>
                  <a:spcPct val="20000"/>
                </a:spcBef>
                <a:buChar char="–"/>
                <a:defRPr>
                  <a:solidFill>
                    <a:schemeClr val="tx1"/>
                  </a:solidFill>
                  <a:latin typeface="Arial" pitchFamily="34" charset="0"/>
                </a:defRPr>
              </a:lvl3pPr>
              <a:lvl4pPr marL="1600200" indent="-228600" eaLnBrk="0" hangingPunct="0">
                <a:spcBef>
                  <a:spcPct val="20000"/>
                </a:spcBef>
                <a:buChar char="»"/>
                <a:defRPr sz="1600">
                  <a:solidFill>
                    <a:schemeClr val="tx1"/>
                  </a:solidFill>
                  <a:latin typeface="Arial" pitchFamily="34" charset="0"/>
                </a:defRPr>
              </a:lvl4pPr>
              <a:lvl5pPr marL="2057400" indent="-228600" eaLnBrk="0" hangingPunct="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lgn="ctr" eaLnBrk="1" hangingPunct="1">
                <a:spcBef>
                  <a:spcPct val="0"/>
                </a:spcBef>
              </a:pPr>
              <a:r>
                <a:rPr lang="en-US" altLang="en-US" sz="2000" dirty="0">
                  <a:solidFill>
                    <a:srgbClr val="0033CC"/>
                  </a:solidFill>
                  <a:latin typeface="Times New Roman" pitchFamily="18" charset="0"/>
                  <a:cs typeface="Times New Roman" pitchFamily="18" charset="0"/>
                  <a:sym typeface="Symbol" pitchFamily="18" charset="2"/>
                </a:rPr>
                <a:t>(</a:t>
              </a:r>
              <a:r>
                <a:rPr lang="ru-RU" altLang="en-US" sz="2000" dirty="0">
                  <a:solidFill>
                    <a:srgbClr val="0033CC"/>
                  </a:solidFill>
                  <a:latin typeface="Times New Roman" pitchFamily="18" charset="0"/>
                  <a:cs typeface="Times New Roman" pitchFamily="18" charset="0"/>
                  <a:sym typeface="Symbol" pitchFamily="18" charset="2"/>
                </a:rPr>
                <a:t></a:t>
              </a:r>
              <a:r>
                <a:rPr lang="en-US" altLang="en-US" sz="2000" baseline="-25000" dirty="0">
                  <a:solidFill>
                    <a:srgbClr val="0033CC"/>
                  </a:solidFill>
                  <a:latin typeface="Times New Roman" pitchFamily="18" charset="0"/>
                  <a:cs typeface="Times New Roman" pitchFamily="18" charset="0"/>
                  <a:sym typeface="Symbol" pitchFamily="18" charset="2"/>
                </a:rPr>
                <a:t>max</a:t>
              </a:r>
              <a:r>
                <a:rPr lang="en-US" altLang="en-US" sz="2000" dirty="0">
                  <a:solidFill>
                    <a:srgbClr val="0033CC"/>
                  </a:solidFill>
                  <a:latin typeface="Times New Roman" pitchFamily="18" charset="0"/>
                  <a:cs typeface="Times New Roman" pitchFamily="18" charset="0"/>
                  <a:sym typeface="Symbol" pitchFamily="18" charset="2"/>
                </a:rPr>
                <a:t>)</a:t>
              </a:r>
              <a:r>
                <a:rPr lang="en-US" altLang="en-US" sz="2000" baseline="30000" dirty="0">
                  <a:solidFill>
                    <a:srgbClr val="0033CC"/>
                  </a:solidFill>
                  <a:latin typeface="Times New Roman" pitchFamily="18" charset="0"/>
                  <a:cs typeface="Times New Roman" pitchFamily="18" charset="0"/>
                  <a:sym typeface="Symbol" pitchFamily="18" charset="2"/>
                </a:rPr>
                <a:t>-1/2</a:t>
              </a:r>
              <a:endParaRPr lang="ru-RU" altLang="en-US" sz="2000" baseline="30000" dirty="0">
                <a:solidFill>
                  <a:srgbClr val="0033CC"/>
                </a:solidFill>
                <a:latin typeface="Times New Roman" pitchFamily="18" charset="0"/>
                <a:cs typeface="Times New Roman" pitchFamily="18" charset="0"/>
                <a:sym typeface="Symbol" pitchFamily="18" charset="2"/>
              </a:endParaRPr>
            </a:p>
          </p:txBody>
        </p:sp>
        <p:sp>
          <p:nvSpPr>
            <p:cNvPr id="17" name="Rectangle 17"/>
            <p:cNvSpPr>
              <a:spLocks noChangeArrowheads="1"/>
            </p:cNvSpPr>
            <p:nvPr/>
          </p:nvSpPr>
          <p:spPr bwMode="auto">
            <a:xfrm>
              <a:off x="4498975" y="5580062"/>
              <a:ext cx="1752600" cy="61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defRPr sz="2800">
                  <a:solidFill>
                    <a:schemeClr val="tx1"/>
                  </a:solidFill>
                  <a:latin typeface="Arial" pitchFamily="34" charset="0"/>
                </a:defRPr>
              </a:lvl1pPr>
              <a:lvl2pPr marL="742950" indent="-285750" eaLnBrk="0" hangingPunct="0">
                <a:spcBef>
                  <a:spcPct val="20000"/>
                </a:spcBef>
                <a:buChar char="•"/>
                <a:defRPr sz="2000">
                  <a:solidFill>
                    <a:schemeClr val="tx1"/>
                  </a:solidFill>
                  <a:latin typeface="Arial" pitchFamily="34" charset="0"/>
                </a:defRPr>
              </a:lvl2pPr>
              <a:lvl3pPr marL="1143000" indent="-228600" eaLnBrk="0" hangingPunct="0">
                <a:spcBef>
                  <a:spcPct val="20000"/>
                </a:spcBef>
                <a:buChar char="–"/>
                <a:defRPr>
                  <a:solidFill>
                    <a:schemeClr val="tx1"/>
                  </a:solidFill>
                  <a:latin typeface="Arial" pitchFamily="34" charset="0"/>
                </a:defRPr>
              </a:lvl3pPr>
              <a:lvl4pPr marL="1600200" indent="-228600" eaLnBrk="0" hangingPunct="0">
                <a:spcBef>
                  <a:spcPct val="20000"/>
                </a:spcBef>
                <a:buChar char="»"/>
                <a:defRPr sz="1600">
                  <a:solidFill>
                    <a:schemeClr val="tx1"/>
                  </a:solidFill>
                  <a:latin typeface="Arial" pitchFamily="34" charset="0"/>
                </a:defRPr>
              </a:lvl4pPr>
              <a:lvl5pPr marL="2057400" indent="-228600" eaLnBrk="0" hangingPunct="0">
                <a:spcBef>
                  <a:spcPct val="20000"/>
                </a:spcBef>
                <a:buChar char="»"/>
                <a:defRPr sz="1400">
                  <a:solidFill>
                    <a:schemeClr val="tx1"/>
                  </a:solidFill>
                  <a:latin typeface="Arial" pitchFamily="34" charset="0"/>
                </a:defRPr>
              </a:lvl5pPr>
              <a:lvl6pPr marL="2514600" indent="-228600" eaLnBrk="0" fontAlgn="base" hangingPunct="0">
                <a:spcBef>
                  <a:spcPct val="20000"/>
                </a:spcBef>
                <a:spcAft>
                  <a:spcPct val="0"/>
                </a:spcAft>
                <a:buChar char="»"/>
                <a:defRPr sz="1400">
                  <a:solidFill>
                    <a:schemeClr val="tx1"/>
                  </a:solidFill>
                  <a:latin typeface="Arial" pitchFamily="34" charset="0"/>
                </a:defRPr>
              </a:lvl6pPr>
              <a:lvl7pPr marL="2971800" indent="-228600" eaLnBrk="0" fontAlgn="base" hangingPunct="0">
                <a:spcBef>
                  <a:spcPct val="20000"/>
                </a:spcBef>
                <a:spcAft>
                  <a:spcPct val="0"/>
                </a:spcAft>
                <a:buChar char="»"/>
                <a:defRPr sz="1400">
                  <a:solidFill>
                    <a:schemeClr val="tx1"/>
                  </a:solidFill>
                  <a:latin typeface="Arial" pitchFamily="34" charset="0"/>
                </a:defRPr>
              </a:lvl7pPr>
              <a:lvl8pPr marL="3429000" indent="-228600" eaLnBrk="0" fontAlgn="base" hangingPunct="0">
                <a:spcBef>
                  <a:spcPct val="20000"/>
                </a:spcBef>
                <a:spcAft>
                  <a:spcPct val="0"/>
                </a:spcAft>
                <a:buChar char="»"/>
                <a:defRPr sz="1400">
                  <a:solidFill>
                    <a:schemeClr val="tx1"/>
                  </a:solidFill>
                  <a:latin typeface="Arial" pitchFamily="34" charset="0"/>
                </a:defRPr>
              </a:lvl8pPr>
              <a:lvl9pPr marL="3886200" indent="-228600" eaLnBrk="0" fontAlgn="base" hangingPunct="0">
                <a:spcBef>
                  <a:spcPct val="20000"/>
                </a:spcBef>
                <a:spcAft>
                  <a:spcPct val="0"/>
                </a:spcAft>
                <a:buChar char="»"/>
                <a:defRPr sz="1400">
                  <a:solidFill>
                    <a:schemeClr val="tx1"/>
                  </a:solidFill>
                  <a:latin typeface="Arial" pitchFamily="34" charset="0"/>
                </a:defRPr>
              </a:lvl9pPr>
            </a:lstStyle>
            <a:p>
              <a:pPr algn="ctr" eaLnBrk="1" hangingPunct="1">
                <a:spcBef>
                  <a:spcPct val="0"/>
                </a:spcBef>
              </a:pPr>
              <a:r>
                <a:rPr lang="en-US" altLang="en-US" sz="2000" dirty="0">
                  <a:solidFill>
                    <a:srgbClr val="FF3300"/>
                  </a:solidFill>
                  <a:latin typeface="Times New Roman" pitchFamily="18" charset="0"/>
                  <a:cs typeface="Times New Roman" pitchFamily="18" charset="0"/>
                  <a:sym typeface="Symbol" pitchFamily="18" charset="2"/>
                </a:rPr>
                <a:t>(</a:t>
              </a:r>
              <a:r>
                <a:rPr lang="ru-RU" altLang="en-US" sz="2000" dirty="0">
                  <a:solidFill>
                    <a:srgbClr val="FF3300"/>
                  </a:solidFill>
                  <a:latin typeface="Times New Roman" pitchFamily="18" charset="0"/>
                  <a:cs typeface="Times New Roman" pitchFamily="18" charset="0"/>
                  <a:sym typeface="Symbol" pitchFamily="18" charset="2"/>
                </a:rPr>
                <a:t></a:t>
              </a:r>
              <a:r>
                <a:rPr lang="en-US" altLang="en-US" sz="2000" baseline="-25000" dirty="0">
                  <a:solidFill>
                    <a:srgbClr val="FF3300"/>
                  </a:solidFill>
                  <a:latin typeface="Times New Roman" pitchFamily="18" charset="0"/>
                  <a:cs typeface="Times New Roman" pitchFamily="18" charset="0"/>
                  <a:sym typeface="Symbol" pitchFamily="18" charset="2"/>
                </a:rPr>
                <a:t>min</a:t>
              </a:r>
              <a:r>
                <a:rPr lang="en-US" altLang="en-US" sz="2000" dirty="0">
                  <a:solidFill>
                    <a:srgbClr val="FF3300"/>
                  </a:solidFill>
                  <a:latin typeface="Times New Roman" pitchFamily="18" charset="0"/>
                  <a:cs typeface="Times New Roman" pitchFamily="18" charset="0"/>
                  <a:sym typeface="Symbol" pitchFamily="18" charset="2"/>
                </a:rPr>
                <a:t>)</a:t>
              </a:r>
              <a:r>
                <a:rPr lang="en-US" altLang="en-US" sz="2000" baseline="30000" dirty="0">
                  <a:solidFill>
                    <a:srgbClr val="FF3300"/>
                  </a:solidFill>
                  <a:latin typeface="Times New Roman" pitchFamily="18" charset="0"/>
                  <a:cs typeface="Times New Roman" pitchFamily="18" charset="0"/>
                  <a:sym typeface="Symbol" pitchFamily="18" charset="2"/>
                </a:rPr>
                <a:t>-1/2</a:t>
              </a:r>
              <a:endParaRPr lang="ru-RU" altLang="en-US" sz="2000" baseline="30000" dirty="0">
                <a:solidFill>
                  <a:srgbClr val="FF3300"/>
                </a:solidFill>
                <a:latin typeface="Times New Roman" pitchFamily="18" charset="0"/>
                <a:cs typeface="Times New Roman" pitchFamily="18" charset="0"/>
                <a:sym typeface="Symbol" pitchFamily="18" charset="2"/>
              </a:endParaRPr>
            </a:p>
          </p:txBody>
        </p:sp>
      </p:grpSp>
    </p:spTree>
    <p:extLst>
      <p:ext uri="{BB962C8B-B14F-4D97-AF65-F5344CB8AC3E}">
        <p14:creationId xmlns:p14="http://schemas.microsoft.com/office/powerpoint/2010/main" val="461619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 we invert SIFT descriptors?</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75062" y="1006598"/>
            <a:ext cx="11841876" cy="5623352"/>
          </a:xfrm>
          <a:prstGeom prst="rect">
            <a:avLst/>
          </a:prstGeom>
        </p:spPr>
      </p:pic>
    </p:spTree>
    <p:extLst>
      <p:ext uri="{BB962C8B-B14F-4D97-AF65-F5344CB8AC3E}">
        <p14:creationId xmlns:p14="http://schemas.microsoft.com/office/powerpoint/2010/main" val="2019408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SIFT is 20+ years old. Is it still useful?</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0665318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SIFT is 20+ years old. Is it still useful?</a:t>
            </a:r>
          </a:p>
        </p:txBody>
      </p:sp>
      <p:sp>
        <p:nvSpPr>
          <p:cNvPr id="3" name="Content Placeholder 2"/>
          <p:cNvSpPr>
            <a:spLocks noGrp="1"/>
          </p:cNvSpPr>
          <p:nvPr>
            <p:ph idx="1"/>
          </p:nvPr>
        </p:nvSpPr>
        <p:spPr>
          <a:xfrm>
            <a:off x="625867" y="990600"/>
            <a:ext cx="3444982" cy="5135563"/>
          </a:xfrm>
        </p:spPr>
        <p:txBody>
          <a:bodyPr/>
          <a:lstStyle/>
          <a:p>
            <a:r>
              <a:rPr lang="en-US" dirty="0"/>
              <a:t>Let’s look at some trendy research on Neural Radiance Fields (</a:t>
            </a:r>
            <a:r>
              <a:rPr lang="en-US" dirty="0" err="1"/>
              <a:t>NeRF</a:t>
            </a:r>
            <a:r>
              <a:rPr lang="en-US" dirty="0"/>
              <a:t>)</a:t>
            </a:r>
          </a:p>
        </p:txBody>
      </p:sp>
      <p:pic>
        <p:nvPicPr>
          <p:cNvPr id="4" name="Picture 3"/>
          <p:cNvPicPr>
            <a:picLocks noChangeAspect="1"/>
          </p:cNvPicPr>
          <p:nvPr/>
        </p:nvPicPr>
        <p:blipFill>
          <a:blip r:embed="rId3"/>
          <a:stretch>
            <a:fillRect/>
          </a:stretch>
        </p:blipFill>
        <p:spPr>
          <a:xfrm>
            <a:off x="4267200" y="914400"/>
            <a:ext cx="7102582" cy="57912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9000" y="1981200"/>
            <a:ext cx="3581400" cy="2693532"/>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7762" y="1992330"/>
            <a:ext cx="2682402" cy="2682402"/>
          </a:xfrm>
          <a:prstGeom prst="rect">
            <a:avLst/>
          </a:prstGeom>
        </p:spPr>
      </p:pic>
    </p:spTree>
    <p:extLst>
      <p:ext uri="{BB962C8B-B14F-4D97-AF65-F5344CB8AC3E}">
        <p14:creationId xmlns:p14="http://schemas.microsoft.com/office/powerpoint/2010/main" val="25368455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9A524-0303-40D2-24F2-8C0B6EF99A5C}"/>
              </a:ext>
            </a:extLst>
          </p:cNvPr>
          <p:cNvSpPr>
            <a:spLocks noGrp="1"/>
          </p:cNvSpPr>
          <p:nvPr>
            <p:ph type="title"/>
          </p:nvPr>
        </p:nvSpPr>
        <p:spPr/>
        <p:txBody>
          <a:bodyPr/>
          <a:lstStyle/>
          <a:p>
            <a:r>
              <a:rPr lang="en-US" dirty="0" err="1"/>
              <a:t>NeRFs</a:t>
            </a:r>
            <a:r>
              <a:rPr lang="en-US" dirty="0"/>
              <a:t> optimized with </a:t>
            </a:r>
            <a:r>
              <a:rPr lang="en-US" dirty="0" err="1"/>
              <a:t>InstantNGP</a:t>
            </a:r>
            <a:endParaRPr lang="en-US" dirty="0"/>
          </a:p>
        </p:txBody>
      </p:sp>
      <p:pic>
        <p:nvPicPr>
          <p:cNvPr id="4" name="modsynth">
            <a:hlinkClick r:id="" action="ppaction://media"/>
            <a:extLst>
              <a:ext uri="{FF2B5EF4-FFF2-40B4-BE49-F238E27FC236}">
                <a16:creationId xmlns:a16="http://schemas.microsoft.com/office/drawing/2014/main" id="{B838F216-666A-EBB7-5707-825CBD84CA1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6324600" y="1752600"/>
            <a:ext cx="5689490" cy="3200400"/>
          </a:xfrm>
        </p:spPr>
      </p:pic>
      <p:pic>
        <p:nvPicPr>
          <p:cNvPr id="5" name="robot">
            <a:hlinkClick r:id="" action="ppaction://media"/>
            <a:extLst>
              <a:ext uri="{FF2B5EF4-FFF2-40B4-BE49-F238E27FC236}">
                <a16:creationId xmlns:a16="http://schemas.microsoft.com/office/drawing/2014/main" id="{51E45853-C0FB-B9BE-3E51-70FBD322537F}"/>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363623" y="1752600"/>
            <a:ext cx="5767827" cy="3244403"/>
          </a:xfrm>
          <a:prstGeom prst="rect">
            <a:avLst/>
          </a:prstGeom>
        </p:spPr>
      </p:pic>
      <p:sp>
        <p:nvSpPr>
          <p:cNvPr id="8" name="TextBox 7">
            <a:extLst>
              <a:ext uri="{FF2B5EF4-FFF2-40B4-BE49-F238E27FC236}">
                <a16:creationId xmlns:a16="http://schemas.microsoft.com/office/drawing/2014/main" id="{DE601019-FBC1-7677-28BC-CB8845B67624}"/>
              </a:ext>
            </a:extLst>
          </p:cNvPr>
          <p:cNvSpPr txBox="1"/>
          <p:nvPr/>
        </p:nvSpPr>
        <p:spPr>
          <a:xfrm>
            <a:off x="990600" y="5235038"/>
            <a:ext cx="10591800" cy="120032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Fly-throughs of trained real-world </a:t>
            </a:r>
            <a:r>
              <a:rPr kumimoji="0" lang="en-US" sz="1800" b="0" i="0" u="none" strike="noStrike" kern="1200" cap="none" spc="0" normalizeH="0" baseline="0" noProof="0" dirty="0" err="1">
                <a:ln>
                  <a:noFill/>
                </a:ln>
                <a:solidFill>
                  <a:prstClr val="black"/>
                </a:solidFill>
                <a:effectLst/>
                <a:uLnTx/>
                <a:uFillTx/>
                <a:latin typeface="Arial" charset="0"/>
                <a:ea typeface="+mn-ea"/>
                <a:cs typeface="+mn-cs"/>
              </a:rPr>
              <a:t>NeRFs</a:t>
            </a:r>
            <a:r>
              <a:rPr kumimoji="0" lang="en-US" sz="1800" b="0" i="0" u="none" strike="noStrike" kern="1200" cap="none" spc="0" normalizeH="0" baseline="0" noProof="0" dirty="0">
                <a:ln>
                  <a:noFill/>
                </a:ln>
                <a:solidFill>
                  <a:prstClr val="black"/>
                </a:solidFill>
                <a:effectLst/>
                <a:uLnTx/>
                <a:uFillTx/>
                <a:latin typeface="Arial" charset="0"/>
                <a:ea typeface="+mn-ea"/>
                <a:cs typeface="+mn-cs"/>
              </a:rPr>
              <a:t>. Large, natural 360 scenes (left) as well as complex scenes with many disocclusions and specular surfaces (right) are well supported. Both models can be rendered in real time and were trained in under 5 minutes from casually captured data: the left one from an iPhone video and the right one from 34 photographs. </a:t>
            </a:r>
          </a:p>
        </p:txBody>
      </p:sp>
    </p:spTree>
    <p:extLst>
      <p:ext uri="{BB962C8B-B14F-4D97-AF65-F5344CB8AC3E}">
        <p14:creationId xmlns:p14="http://schemas.microsoft.com/office/powerpoint/2010/main" val="85926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998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SIFT is 20+ years old. Is it still useful?</a:t>
            </a:r>
          </a:p>
        </p:txBody>
      </p:sp>
      <p:sp>
        <p:nvSpPr>
          <p:cNvPr id="3" name="Content Placeholder 2"/>
          <p:cNvSpPr>
            <a:spLocks noGrp="1"/>
          </p:cNvSpPr>
          <p:nvPr>
            <p:ph idx="1"/>
          </p:nvPr>
        </p:nvSpPr>
        <p:spPr>
          <a:xfrm>
            <a:off x="625867" y="990600"/>
            <a:ext cx="3444982" cy="5135563"/>
          </a:xfrm>
        </p:spPr>
        <p:txBody>
          <a:bodyPr/>
          <a:lstStyle/>
          <a:p>
            <a:r>
              <a:rPr lang="en-US" dirty="0"/>
              <a:t>Let’s look at some trendy research on Neural Radiance Fields (</a:t>
            </a:r>
            <a:r>
              <a:rPr lang="en-US" dirty="0" err="1"/>
              <a:t>NeRF</a:t>
            </a:r>
            <a:r>
              <a:rPr lang="en-US" dirty="0"/>
              <a:t>)</a:t>
            </a:r>
          </a:p>
          <a:p>
            <a:r>
              <a:rPr lang="en-US" dirty="0"/>
              <a:t>Let’s look under the hood</a:t>
            </a:r>
          </a:p>
        </p:txBody>
      </p:sp>
      <p:pic>
        <p:nvPicPr>
          <p:cNvPr id="4" name="Picture 3"/>
          <p:cNvPicPr>
            <a:picLocks noChangeAspect="1"/>
          </p:cNvPicPr>
          <p:nvPr/>
        </p:nvPicPr>
        <p:blipFill>
          <a:blip r:embed="rId3"/>
          <a:stretch>
            <a:fillRect/>
          </a:stretch>
        </p:blipFill>
        <p:spPr>
          <a:xfrm>
            <a:off x="4267200" y="914400"/>
            <a:ext cx="7102582" cy="57912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9000" y="1981200"/>
            <a:ext cx="3581400" cy="2693532"/>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7762" y="1992330"/>
            <a:ext cx="2682402" cy="2682402"/>
          </a:xfrm>
          <a:prstGeom prst="rect">
            <a:avLst/>
          </a:prstGeom>
        </p:spPr>
      </p:pic>
      <p:pic>
        <p:nvPicPr>
          <p:cNvPr id="5" name="Picture 4"/>
          <p:cNvPicPr>
            <a:picLocks noChangeAspect="1"/>
          </p:cNvPicPr>
          <p:nvPr/>
        </p:nvPicPr>
        <p:blipFill>
          <a:blip r:embed="rId6"/>
          <a:stretch>
            <a:fillRect/>
          </a:stretch>
        </p:blipFill>
        <p:spPr>
          <a:xfrm>
            <a:off x="1016289" y="5199440"/>
            <a:ext cx="10566111" cy="1527631"/>
          </a:xfrm>
          <a:prstGeom prst="rect">
            <a:avLst/>
          </a:prstGeom>
        </p:spPr>
      </p:pic>
    </p:spTree>
    <p:extLst>
      <p:ext uri="{BB962C8B-B14F-4D97-AF65-F5344CB8AC3E}">
        <p14:creationId xmlns:p14="http://schemas.microsoft.com/office/powerpoint/2010/main" val="15770492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SIFT is 20+ years old. Is it still useful?</a:t>
            </a:r>
          </a:p>
        </p:txBody>
      </p:sp>
      <p:sp>
        <p:nvSpPr>
          <p:cNvPr id="3" name="Content Placeholder 2"/>
          <p:cNvSpPr>
            <a:spLocks noGrp="1"/>
          </p:cNvSpPr>
          <p:nvPr>
            <p:ph idx="1"/>
          </p:nvPr>
        </p:nvSpPr>
        <p:spPr>
          <a:xfrm>
            <a:off x="625867" y="990600"/>
            <a:ext cx="3444982" cy="5135563"/>
          </a:xfrm>
        </p:spPr>
        <p:txBody>
          <a:bodyPr/>
          <a:lstStyle/>
          <a:p>
            <a:r>
              <a:rPr lang="en-US" dirty="0"/>
              <a:t>COLMAP is the “standard” way to do structure from motion these days</a:t>
            </a:r>
          </a:p>
        </p:txBody>
      </p:sp>
      <p:pic>
        <p:nvPicPr>
          <p:cNvPr id="7" name="Picture 6"/>
          <p:cNvPicPr>
            <a:picLocks noChangeAspect="1"/>
          </p:cNvPicPr>
          <p:nvPr/>
        </p:nvPicPr>
        <p:blipFill>
          <a:blip r:embed="rId3"/>
          <a:stretch>
            <a:fillRect/>
          </a:stretch>
        </p:blipFill>
        <p:spPr>
          <a:xfrm>
            <a:off x="4191000" y="914400"/>
            <a:ext cx="7326428" cy="4981514"/>
          </a:xfrm>
          <a:prstGeom prst="rect">
            <a:avLst/>
          </a:prstGeom>
        </p:spPr>
      </p:pic>
      <p:sp>
        <p:nvSpPr>
          <p:cNvPr id="8" name="Rectangle 7"/>
          <p:cNvSpPr/>
          <p:nvPr/>
        </p:nvSpPr>
        <p:spPr>
          <a:xfrm>
            <a:off x="838200" y="6096000"/>
            <a:ext cx="11201400"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“Structure-From-Motion Revisited”. Johannes L. </a:t>
            </a:r>
            <a:r>
              <a:rPr kumimoji="0" lang="en-US" sz="1800" b="0" i="0" u="none" strike="noStrike" kern="1200" cap="none" spc="0" normalizeH="0" baseline="0" noProof="0" dirty="0" err="1">
                <a:ln>
                  <a:noFill/>
                </a:ln>
                <a:solidFill>
                  <a:prstClr val="black"/>
                </a:solidFill>
                <a:effectLst/>
                <a:uLnTx/>
                <a:uFillTx/>
                <a:latin typeface="Arial" charset="0"/>
                <a:ea typeface="+mn-ea"/>
                <a:cs typeface="+mn-cs"/>
              </a:rPr>
              <a:t>Schonberger</a:t>
            </a:r>
            <a:r>
              <a:rPr kumimoji="0" lang="en-US" sz="1800" b="0" i="0" u="none" strike="noStrike" kern="1200" cap="none" spc="0" normalizeH="0" baseline="0" noProof="0" dirty="0">
                <a:ln>
                  <a:noFill/>
                </a:ln>
                <a:solidFill>
                  <a:prstClr val="black"/>
                </a:solidFill>
                <a:effectLst/>
                <a:uLnTx/>
                <a:uFillTx/>
                <a:latin typeface="Arial" charset="0"/>
                <a:ea typeface="+mn-ea"/>
                <a:cs typeface="+mn-cs"/>
              </a:rPr>
              <a:t>, Jan-Michael </a:t>
            </a:r>
            <a:r>
              <a:rPr kumimoji="0" lang="en-US" sz="1800" b="0" i="0" u="none" strike="noStrike" kern="1200" cap="none" spc="0" normalizeH="0" baseline="0" noProof="0" dirty="0" err="1">
                <a:ln>
                  <a:noFill/>
                </a:ln>
                <a:solidFill>
                  <a:prstClr val="black"/>
                </a:solidFill>
                <a:effectLst/>
                <a:uLnTx/>
                <a:uFillTx/>
                <a:latin typeface="Arial" charset="0"/>
                <a:ea typeface="+mn-ea"/>
                <a:cs typeface="+mn-cs"/>
              </a:rPr>
              <a:t>Frahm</a:t>
            </a:r>
            <a:r>
              <a:rPr kumimoji="0" lang="en-US" sz="1800" b="0" i="0" u="none" strike="noStrike" kern="1200" cap="none" spc="0" normalizeH="0" baseline="0" noProof="0" dirty="0">
                <a:ln>
                  <a:noFill/>
                </a:ln>
                <a:solidFill>
                  <a:prstClr val="black"/>
                </a:solidFill>
                <a:effectLst/>
                <a:uLnTx/>
                <a:uFillTx/>
                <a:latin typeface="Arial" charset="0"/>
                <a:ea typeface="+mn-ea"/>
                <a:cs typeface="+mn-cs"/>
              </a:rPr>
              <a:t>; CVPR 2016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9k+ citations</a:t>
            </a:r>
          </a:p>
        </p:txBody>
      </p:sp>
    </p:spTree>
    <p:extLst>
      <p:ext uri="{BB962C8B-B14F-4D97-AF65-F5344CB8AC3E}">
        <p14:creationId xmlns:p14="http://schemas.microsoft.com/office/powerpoint/2010/main" val="35050417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SIFT is 20+ years old. Is it still useful?</a:t>
            </a:r>
          </a:p>
        </p:txBody>
      </p:sp>
      <p:sp>
        <p:nvSpPr>
          <p:cNvPr id="3" name="Content Placeholder 2"/>
          <p:cNvSpPr>
            <a:spLocks noGrp="1"/>
          </p:cNvSpPr>
          <p:nvPr>
            <p:ph idx="1"/>
          </p:nvPr>
        </p:nvSpPr>
        <p:spPr>
          <a:xfrm>
            <a:off x="625867" y="990600"/>
            <a:ext cx="3444982" cy="5135563"/>
          </a:xfrm>
        </p:spPr>
        <p:txBody>
          <a:bodyPr/>
          <a:lstStyle/>
          <a:p>
            <a:r>
              <a:rPr lang="en-US" dirty="0"/>
              <a:t>COLMAP is the “standard” way to do structure from motion these days</a:t>
            </a:r>
          </a:p>
        </p:txBody>
      </p:sp>
      <p:sp>
        <p:nvSpPr>
          <p:cNvPr id="8" name="Rectangle 7"/>
          <p:cNvSpPr/>
          <p:nvPr/>
        </p:nvSpPr>
        <p:spPr>
          <a:xfrm>
            <a:off x="838200" y="6096000"/>
            <a:ext cx="11201400"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“Structure-From-Motion Revisited”. Johannes L. </a:t>
            </a:r>
            <a:r>
              <a:rPr kumimoji="0" lang="en-US" sz="1800" b="0" i="0" u="none" strike="noStrike" kern="1200" cap="none" spc="0" normalizeH="0" baseline="0" noProof="0" dirty="0" err="1">
                <a:ln>
                  <a:noFill/>
                </a:ln>
                <a:solidFill>
                  <a:prstClr val="black"/>
                </a:solidFill>
                <a:effectLst/>
                <a:uLnTx/>
                <a:uFillTx/>
                <a:latin typeface="Arial" charset="0"/>
                <a:ea typeface="+mn-ea"/>
                <a:cs typeface="+mn-cs"/>
              </a:rPr>
              <a:t>Schonberger</a:t>
            </a:r>
            <a:r>
              <a:rPr kumimoji="0" lang="en-US" sz="1800" b="0" i="0" u="none" strike="noStrike" kern="1200" cap="none" spc="0" normalizeH="0" baseline="0" noProof="0" dirty="0">
                <a:ln>
                  <a:noFill/>
                </a:ln>
                <a:solidFill>
                  <a:prstClr val="black"/>
                </a:solidFill>
                <a:effectLst/>
                <a:uLnTx/>
                <a:uFillTx/>
                <a:latin typeface="Arial" charset="0"/>
                <a:ea typeface="+mn-ea"/>
                <a:cs typeface="+mn-cs"/>
              </a:rPr>
              <a:t>, Jan-Michael </a:t>
            </a:r>
            <a:r>
              <a:rPr kumimoji="0" lang="en-US" sz="1800" b="0" i="0" u="none" strike="noStrike" kern="1200" cap="none" spc="0" normalizeH="0" baseline="0" noProof="0" dirty="0" err="1">
                <a:ln>
                  <a:noFill/>
                </a:ln>
                <a:solidFill>
                  <a:prstClr val="black"/>
                </a:solidFill>
                <a:effectLst/>
                <a:uLnTx/>
                <a:uFillTx/>
                <a:latin typeface="Arial" charset="0"/>
                <a:ea typeface="+mn-ea"/>
                <a:cs typeface="+mn-cs"/>
              </a:rPr>
              <a:t>Frahm</a:t>
            </a:r>
            <a:r>
              <a:rPr kumimoji="0" lang="en-US" sz="1800" b="0" i="0" u="none" strike="noStrike" kern="1200" cap="none" spc="0" normalizeH="0" baseline="0" noProof="0" dirty="0">
                <a:ln>
                  <a:noFill/>
                </a:ln>
                <a:solidFill>
                  <a:prstClr val="black"/>
                </a:solidFill>
                <a:effectLst/>
                <a:uLnTx/>
                <a:uFillTx/>
                <a:latin typeface="Arial" charset="0"/>
                <a:ea typeface="+mn-ea"/>
                <a:cs typeface="+mn-cs"/>
              </a:rPr>
              <a:t>; CVPR 2016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9k+ citations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657600"/>
            <a:ext cx="11830050" cy="2238375"/>
          </a:xfrm>
          <a:prstGeom prst="rect">
            <a:avLst/>
          </a:prstGeom>
        </p:spPr>
      </p:pic>
    </p:spTree>
    <p:extLst>
      <p:ext uri="{BB962C8B-B14F-4D97-AF65-F5344CB8AC3E}">
        <p14:creationId xmlns:p14="http://schemas.microsoft.com/office/powerpoint/2010/main" val="32113532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SIFT is 20+ years old. Is it still useful?</a:t>
            </a:r>
          </a:p>
        </p:txBody>
      </p:sp>
      <p:sp>
        <p:nvSpPr>
          <p:cNvPr id="3" name="Content Placeholder 2"/>
          <p:cNvSpPr>
            <a:spLocks noGrp="1"/>
          </p:cNvSpPr>
          <p:nvPr>
            <p:ph idx="1"/>
          </p:nvPr>
        </p:nvSpPr>
        <p:spPr>
          <a:xfrm>
            <a:off x="625867" y="990600"/>
            <a:ext cx="3444982" cy="5135563"/>
          </a:xfrm>
        </p:spPr>
        <p:txBody>
          <a:bodyPr/>
          <a:lstStyle/>
          <a:p>
            <a:r>
              <a:rPr lang="en-US" dirty="0"/>
              <a:t>COLMAP is the “standard” way to do structure from motion these days</a:t>
            </a:r>
          </a:p>
        </p:txBody>
      </p:sp>
      <p:sp>
        <p:nvSpPr>
          <p:cNvPr id="8" name="Rectangle 7"/>
          <p:cNvSpPr/>
          <p:nvPr/>
        </p:nvSpPr>
        <p:spPr>
          <a:xfrm>
            <a:off x="838200" y="6096000"/>
            <a:ext cx="11201400"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“Structure-From-Motion Revisited”. Johannes L. </a:t>
            </a:r>
            <a:r>
              <a:rPr kumimoji="0" lang="en-US" sz="1800" b="0" i="0" u="none" strike="noStrike" kern="1200" cap="none" spc="0" normalizeH="0" baseline="0" noProof="0" dirty="0" err="1">
                <a:ln>
                  <a:noFill/>
                </a:ln>
                <a:solidFill>
                  <a:prstClr val="black"/>
                </a:solidFill>
                <a:effectLst/>
                <a:uLnTx/>
                <a:uFillTx/>
                <a:latin typeface="Arial" charset="0"/>
                <a:ea typeface="+mn-ea"/>
                <a:cs typeface="+mn-cs"/>
              </a:rPr>
              <a:t>Schonberger</a:t>
            </a:r>
            <a:r>
              <a:rPr kumimoji="0" lang="en-US" sz="1800" b="0" i="0" u="none" strike="noStrike" kern="1200" cap="none" spc="0" normalizeH="0" baseline="0" noProof="0" dirty="0">
                <a:ln>
                  <a:noFill/>
                </a:ln>
                <a:solidFill>
                  <a:prstClr val="black"/>
                </a:solidFill>
                <a:effectLst/>
                <a:uLnTx/>
                <a:uFillTx/>
                <a:latin typeface="Arial" charset="0"/>
                <a:ea typeface="+mn-ea"/>
                <a:cs typeface="+mn-cs"/>
              </a:rPr>
              <a:t>, Jan-Michael </a:t>
            </a:r>
            <a:r>
              <a:rPr kumimoji="0" lang="en-US" sz="1800" b="0" i="0" u="none" strike="noStrike" kern="1200" cap="none" spc="0" normalizeH="0" baseline="0" noProof="0" dirty="0" err="1">
                <a:ln>
                  <a:noFill/>
                </a:ln>
                <a:solidFill>
                  <a:prstClr val="black"/>
                </a:solidFill>
                <a:effectLst/>
                <a:uLnTx/>
                <a:uFillTx/>
                <a:latin typeface="Arial" charset="0"/>
                <a:ea typeface="+mn-ea"/>
                <a:cs typeface="+mn-cs"/>
              </a:rPr>
              <a:t>Frahm</a:t>
            </a:r>
            <a:r>
              <a:rPr kumimoji="0" lang="en-US" sz="1800" b="0" i="0" u="none" strike="noStrike" kern="1200" cap="none" spc="0" normalizeH="0" baseline="0" noProof="0" dirty="0">
                <a:ln>
                  <a:noFill/>
                </a:ln>
                <a:solidFill>
                  <a:prstClr val="black"/>
                </a:solidFill>
                <a:effectLst/>
                <a:uLnTx/>
                <a:uFillTx/>
                <a:latin typeface="Arial" charset="0"/>
                <a:ea typeface="+mn-ea"/>
                <a:cs typeface="+mn-cs"/>
              </a:rPr>
              <a:t>; CVPR 2016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9k+ citations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657600"/>
            <a:ext cx="11830050" cy="2238375"/>
          </a:xfrm>
          <a:prstGeom prst="rect">
            <a:avLst/>
          </a:prstGeom>
        </p:spPr>
      </p:pic>
      <p:pic>
        <p:nvPicPr>
          <p:cNvPr id="5" name="Picture 4"/>
          <p:cNvPicPr>
            <a:picLocks noChangeAspect="1"/>
          </p:cNvPicPr>
          <p:nvPr/>
        </p:nvPicPr>
        <p:blipFill>
          <a:blip r:embed="rId4"/>
          <a:stretch>
            <a:fillRect/>
          </a:stretch>
        </p:blipFill>
        <p:spPr>
          <a:xfrm>
            <a:off x="4474889" y="1028069"/>
            <a:ext cx="7082672" cy="28826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410057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714500" y="-10886"/>
            <a:ext cx="8763000" cy="6871236"/>
          </a:xfrm>
          <a:prstGeom prst="rect">
            <a:avLst/>
          </a:prstGeom>
        </p:spPr>
      </p:pic>
    </p:spTree>
    <p:extLst>
      <p:ext uri="{BB962C8B-B14F-4D97-AF65-F5344CB8AC3E}">
        <p14:creationId xmlns:p14="http://schemas.microsoft.com/office/powerpoint/2010/main" val="23619718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609600" y="0"/>
            <a:ext cx="11201400" cy="6871936"/>
          </a:xfrm>
          <a:prstGeom prst="rect">
            <a:avLst/>
          </a:prstGeom>
        </p:spPr>
      </p:pic>
      <p:pic>
        <p:nvPicPr>
          <p:cNvPr id="5" name="Picture 4"/>
          <p:cNvPicPr>
            <a:picLocks noChangeAspect="1"/>
          </p:cNvPicPr>
          <p:nvPr/>
        </p:nvPicPr>
        <p:blipFill>
          <a:blip r:embed="rId3"/>
          <a:stretch>
            <a:fillRect/>
          </a:stretch>
        </p:blipFill>
        <p:spPr>
          <a:xfrm>
            <a:off x="7280020" y="5062060"/>
            <a:ext cx="4901094" cy="1886076"/>
          </a:xfrm>
          <a:prstGeom prst="rect">
            <a:avLst/>
          </a:prstGeom>
        </p:spPr>
      </p:pic>
    </p:spTree>
    <p:extLst>
      <p:ext uri="{BB962C8B-B14F-4D97-AF65-F5344CB8AC3E}">
        <p14:creationId xmlns:p14="http://schemas.microsoft.com/office/powerpoint/2010/main" val="1683589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Harris corner detector</a:t>
            </a:r>
          </a:p>
        </p:txBody>
      </p:sp>
      <p:sp>
        <p:nvSpPr>
          <p:cNvPr id="3" name="Content Placeholder 2"/>
          <p:cNvSpPr>
            <a:spLocks noGrp="1"/>
          </p:cNvSpPr>
          <p:nvPr>
            <p:ph idx="1"/>
          </p:nvPr>
        </p:nvSpPr>
        <p:spPr>
          <a:xfrm>
            <a:off x="762000" y="990600"/>
            <a:ext cx="8077200" cy="5410200"/>
          </a:xfrm>
        </p:spPr>
        <p:txBody>
          <a:bodyPr>
            <a:normAutofit/>
          </a:bodyPr>
          <a:lstStyle/>
          <a:p>
            <a:r>
              <a:rPr lang="en-US" dirty="0"/>
              <a:t>We want to find </a:t>
            </a:r>
            <a:r>
              <a:rPr lang="en-US" i="1" dirty="0"/>
              <a:t>distinctive</a:t>
            </a:r>
            <a:r>
              <a:rPr lang="en-US" dirty="0"/>
              <a:t> patches that don’t look self-similar to neighboring patches</a:t>
            </a:r>
          </a:p>
          <a:p>
            <a:r>
              <a:rPr lang="en-US" dirty="0"/>
              <a:t>If there are </a:t>
            </a:r>
            <a:r>
              <a:rPr lang="en-US" i="1" dirty="0"/>
              <a:t>gradients</a:t>
            </a:r>
            <a:r>
              <a:rPr lang="en-US" dirty="0"/>
              <a:t> in a patch, those gradients indicate distinctiveness in a particular direction.</a:t>
            </a:r>
          </a:p>
          <a:p>
            <a:r>
              <a:rPr lang="en-US" dirty="0"/>
              <a:t>We want to check that we have strong, independent gradients in all directions.</a:t>
            </a:r>
          </a:p>
          <a:p>
            <a:r>
              <a:rPr lang="en-US" dirty="0"/>
              <a:t>The eigenvalues of a collection of gradients [characterized by the structure matrix M] tell us this.</a:t>
            </a:r>
          </a:p>
        </p:txBody>
      </p:sp>
    </p:spTree>
    <p:extLst>
      <p:ext uri="{BB962C8B-B14F-4D97-AF65-F5344CB8AC3E}">
        <p14:creationId xmlns:p14="http://schemas.microsoft.com/office/powerpoint/2010/main" val="3406498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“Geometric Verification”?</a:t>
            </a:r>
          </a:p>
        </p:txBody>
      </p:sp>
      <p:sp>
        <p:nvSpPr>
          <p:cNvPr id="3" name="Content Placeholder 2"/>
          <p:cNvSpPr>
            <a:spLocks noGrp="1"/>
          </p:cNvSpPr>
          <p:nvPr>
            <p:ph idx="1"/>
          </p:nvPr>
        </p:nvSpPr>
        <p:spPr>
          <a:xfrm>
            <a:off x="625867" y="990600"/>
            <a:ext cx="3444982" cy="5135563"/>
          </a:xfrm>
        </p:spPr>
        <p:txBody>
          <a:bodyPr/>
          <a:lstStyle/>
          <a:p>
            <a:r>
              <a:rPr lang="en-US" dirty="0"/>
              <a:t>COLMAP is the standard way to do structure from motion these days</a:t>
            </a:r>
          </a:p>
        </p:txBody>
      </p:sp>
      <p:sp>
        <p:nvSpPr>
          <p:cNvPr id="8" name="Rectangle 7"/>
          <p:cNvSpPr/>
          <p:nvPr/>
        </p:nvSpPr>
        <p:spPr>
          <a:xfrm>
            <a:off x="838200" y="6096000"/>
            <a:ext cx="11201400"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“Structure-From-Motion Revisited”. Johannes L. </a:t>
            </a:r>
            <a:r>
              <a:rPr kumimoji="0" lang="en-US" sz="1800" b="0" i="0" u="none" strike="noStrike" kern="1200" cap="none" spc="0" normalizeH="0" baseline="0" noProof="0" dirty="0" err="1">
                <a:ln>
                  <a:noFill/>
                </a:ln>
                <a:solidFill>
                  <a:prstClr val="black"/>
                </a:solidFill>
                <a:effectLst/>
                <a:uLnTx/>
                <a:uFillTx/>
                <a:latin typeface="Arial" charset="0"/>
                <a:ea typeface="+mn-ea"/>
                <a:cs typeface="+mn-cs"/>
              </a:rPr>
              <a:t>Schonberger</a:t>
            </a:r>
            <a:r>
              <a:rPr kumimoji="0" lang="en-US" sz="1800" b="0" i="0" u="none" strike="noStrike" kern="1200" cap="none" spc="0" normalizeH="0" baseline="0" noProof="0" dirty="0">
                <a:ln>
                  <a:noFill/>
                </a:ln>
                <a:solidFill>
                  <a:prstClr val="black"/>
                </a:solidFill>
                <a:effectLst/>
                <a:uLnTx/>
                <a:uFillTx/>
                <a:latin typeface="Arial" charset="0"/>
                <a:ea typeface="+mn-ea"/>
                <a:cs typeface="+mn-cs"/>
              </a:rPr>
              <a:t>, Jan-Michael </a:t>
            </a:r>
            <a:r>
              <a:rPr kumimoji="0" lang="en-US" sz="1800" b="0" i="0" u="none" strike="noStrike" kern="1200" cap="none" spc="0" normalizeH="0" baseline="0" noProof="0" dirty="0" err="1">
                <a:ln>
                  <a:noFill/>
                </a:ln>
                <a:solidFill>
                  <a:prstClr val="black"/>
                </a:solidFill>
                <a:effectLst/>
                <a:uLnTx/>
                <a:uFillTx/>
                <a:latin typeface="Arial" charset="0"/>
                <a:ea typeface="+mn-ea"/>
                <a:cs typeface="+mn-cs"/>
              </a:rPr>
              <a:t>Frahm</a:t>
            </a:r>
            <a:r>
              <a:rPr kumimoji="0" lang="en-US" sz="1800" b="0" i="0" u="none" strike="noStrike" kern="1200" cap="none" spc="0" normalizeH="0" baseline="0" noProof="0" dirty="0">
                <a:ln>
                  <a:noFill/>
                </a:ln>
                <a:solidFill>
                  <a:prstClr val="black"/>
                </a:solidFill>
                <a:effectLst/>
                <a:uLnTx/>
                <a:uFillTx/>
                <a:latin typeface="Arial" charset="0"/>
                <a:ea typeface="+mn-ea"/>
                <a:cs typeface="+mn-cs"/>
              </a:rPr>
              <a:t>; CVPR 2016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5k+ citations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657600"/>
            <a:ext cx="11830050" cy="2238375"/>
          </a:xfrm>
          <a:prstGeom prst="rect">
            <a:avLst/>
          </a:prstGeom>
        </p:spPr>
      </p:pic>
    </p:spTree>
    <p:extLst>
      <p:ext uri="{BB962C8B-B14F-4D97-AF65-F5344CB8AC3E}">
        <p14:creationId xmlns:p14="http://schemas.microsoft.com/office/powerpoint/2010/main" val="5987529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A56C5-D0DE-2AAD-4D45-FFCF6C0C62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ACE0F0-A995-04FB-04FB-AC38C669B3FD}"/>
              </a:ext>
            </a:extLst>
          </p:cNvPr>
          <p:cNvSpPr>
            <a:spLocks noGrp="1"/>
          </p:cNvSpPr>
          <p:nvPr>
            <p:ph type="title"/>
          </p:nvPr>
        </p:nvSpPr>
        <p:spPr/>
        <p:txBody>
          <a:bodyPr/>
          <a:lstStyle/>
          <a:p>
            <a:r>
              <a:rPr lang="en-US" dirty="0"/>
              <a:t>What is “Geometric Verification”?</a:t>
            </a:r>
          </a:p>
        </p:txBody>
      </p:sp>
      <p:sp>
        <p:nvSpPr>
          <p:cNvPr id="3" name="Content Placeholder 2">
            <a:extLst>
              <a:ext uri="{FF2B5EF4-FFF2-40B4-BE49-F238E27FC236}">
                <a16:creationId xmlns:a16="http://schemas.microsoft.com/office/drawing/2014/main" id="{C1F3581E-9D58-F072-4AFD-126D95C4766B}"/>
              </a:ext>
            </a:extLst>
          </p:cNvPr>
          <p:cNvSpPr>
            <a:spLocks noGrp="1"/>
          </p:cNvSpPr>
          <p:nvPr>
            <p:ph idx="1"/>
          </p:nvPr>
        </p:nvSpPr>
        <p:spPr>
          <a:xfrm>
            <a:off x="625867" y="990600"/>
            <a:ext cx="3444982" cy="5135563"/>
          </a:xfrm>
        </p:spPr>
        <p:txBody>
          <a:bodyPr/>
          <a:lstStyle/>
          <a:p>
            <a:r>
              <a:rPr lang="en-US" dirty="0"/>
              <a:t>COLMAP is the standard way to do structure from motion these days</a:t>
            </a:r>
          </a:p>
        </p:txBody>
      </p:sp>
      <p:sp>
        <p:nvSpPr>
          <p:cNvPr id="8" name="Rectangle 7">
            <a:extLst>
              <a:ext uri="{FF2B5EF4-FFF2-40B4-BE49-F238E27FC236}">
                <a16:creationId xmlns:a16="http://schemas.microsoft.com/office/drawing/2014/main" id="{908902F5-9D87-7301-703C-BDC5CB9666EC}"/>
              </a:ext>
            </a:extLst>
          </p:cNvPr>
          <p:cNvSpPr/>
          <p:nvPr/>
        </p:nvSpPr>
        <p:spPr>
          <a:xfrm>
            <a:off x="838200" y="6096000"/>
            <a:ext cx="11201400"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“Structure-From-Motion Revisited”. Johannes L. </a:t>
            </a:r>
            <a:r>
              <a:rPr kumimoji="0" lang="en-US" sz="1800" b="0" i="0" u="none" strike="noStrike" kern="1200" cap="none" spc="0" normalizeH="0" baseline="0" noProof="0" dirty="0" err="1">
                <a:ln>
                  <a:noFill/>
                </a:ln>
                <a:solidFill>
                  <a:prstClr val="black"/>
                </a:solidFill>
                <a:effectLst/>
                <a:uLnTx/>
                <a:uFillTx/>
                <a:latin typeface="Arial" charset="0"/>
                <a:ea typeface="+mn-ea"/>
                <a:cs typeface="+mn-cs"/>
              </a:rPr>
              <a:t>Schonberger</a:t>
            </a:r>
            <a:r>
              <a:rPr kumimoji="0" lang="en-US" sz="1800" b="0" i="0" u="none" strike="noStrike" kern="1200" cap="none" spc="0" normalizeH="0" baseline="0" noProof="0" dirty="0">
                <a:ln>
                  <a:noFill/>
                </a:ln>
                <a:solidFill>
                  <a:prstClr val="black"/>
                </a:solidFill>
                <a:effectLst/>
                <a:uLnTx/>
                <a:uFillTx/>
                <a:latin typeface="Arial" charset="0"/>
                <a:ea typeface="+mn-ea"/>
                <a:cs typeface="+mn-cs"/>
              </a:rPr>
              <a:t>, Jan-Michael </a:t>
            </a:r>
            <a:r>
              <a:rPr kumimoji="0" lang="en-US" sz="1800" b="0" i="0" u="none" strike="noStrike" kern="1200" cap="none" spc="0" normalizeH="0" baseline="0" noProof="0" dirty="0" err="1">
                <a:ln>
                  <a:noFill/>
                </a:ln>
                <a:solidFill>
                  <a:prstClr val="black"/>
                </a:solidFill>
                <a:effectLst/>
                <a:uLnTx/>
                <a:uFillTx/>
                <a:latin typeface="Arial" charset="0"/>
                <a:ea typeface="+mn-ea"/>
                <a:cs typeface="+mn-cs"/>
              </a:rPr>
              <a:t>Frahm</a:t>
            </a:r>
            <a:r>
              <a:rPr kumimoji="0" lang="en-US" sz="1800" b="0" i="0" u="none" strike="noStrike" kern="1200" cap="none" spc="0" normalizeH="0" baseline="0" noProof="0" dirty="0">
                <a:ln>
                  <a:noFill/>
                </a:ln>
                <a:solidFill>
                  <a:prstClr val="black"/>
                </a:solidFill>
                <a:effectLst/>
                <a:uLnTx/>
                <a:uFillTx/>
                <a:latin typeface="Arial" charset="0"/>
                <a:ea typeface="+mn-ea"/>
                <a:cs typeface="+mn-cs"/>
              </a:rPr>
              <a:t>; CVPR 2016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5k+ citations</a:t>
            </a:r>
          </a:p>
        </p:txBody>
      </p:sp>
      <p:pic>
        <p:nvPicPr>
          <p:cNvPr id="4" name="Picture 3">
            <a:extLst>
              <a:ext uri="{FF2B5EF4-FFF2-40B4-BE49-F238E27FC236}">
                <a16:creationId xmlns:a16="http://schemas.microsoft.com/office/drawing/2014/main" id="{B7B78373-5FAB-C038-9BA2-8C764CF520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657600"/>
            <a:ext cx="11830050" cy="2238375"/>
          </a:xfrm>
          <a:prstGeom prst="rect">
            <a:avLst/>
          </a:prstGeom>
        </p:spPr>
      </p:pic>
      <p:pic>
        <p:nvPicPr>
          <p:cNvPr id="7" name="Picture 6">
            <a:extLst>
              <a:ext uri="{FF2B5EF4-FFF2-40B4-BE49-F238E27FC236}">
                <a16:creationId xmlns:a16="http://schemas.microsoft.com/office/drawing/2014/main" id="{6ADAB751-ED05-A70F-7A6A-F2F1E96D3E3C}"/>
              </a:ext>
            </a:extLst>
          </p:cNvPr>
          <p:cNvPicPr>
            <a:picLocks noChangeAspect="1"/>
          </p:cNvPicPr>
          <p:nvPr/>
        </p:nvPicPr>
        <p:blipFill>
          <a:blip r:embed="rId4"/>
          <a:stretch>
            <a:fillRect/>
          </a:stretch>
        </p:blipFill>
        <p:spPr>
          <a:xfrm>
            <a:off x="4724400" y="762000"/>
            <a:ext cx="5093686" cy="3405311"/>
          </a:xfrm>
          <a:prstGeom prst="rect">
            <a:avLst/>
          </a:prstGeom>
          <a:effectLst>
            <a:outerShdw blurRad="63500" sx="102000" sy="102000" algn="ctr" rotWithShape="0">
              <a:prstClr val="black">
                <a:alpha val="40000"/>
              </a:prstClr>
            </a:outerShdw>
          </a:effectLst>
        </p:spPr>
      </p:pic>
      <p:cxnSp>
        <p:nvCxnSpPr>
          <p:cNvPr id="9" name="Straight Arrow Connector 8">
            <a:extLst>
              <a:ext uri="{FF2B5EF4-FFF2-40B4-BE49-F238E27FC236}">
                <a16:creationId xmlns:a16="http://schemas.microsoft.com/office/drawing/2014/main" id="{FAFB0C01-4E1C-F1A0-9643-E42D7D93BAD4}"/>
              </a:ext>
            </a:extLst>
          </p:cNvPr>
          <p:cNvCxnSpPr>
            <a:cxnSpLocks/>
          </p:cNvCxnSpPr>
          <p:nvPr/>
        </p:nvCxnSpPr>
        <p:spPr>
          <a:xfrm flipV="1">
            <a:off x="4070849" y="1676400"/>
            <a:ext cx="958351" cy="2490911"/>
          </a:xfrm>
          <a:prstGeom prst="straightConnector1">
            <a:avLst/>
          </a:prstGeom>
          <a:ln w="381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5A6CCE3-E581-6365-B3F0-7B165AA71E1C}"/>
              </a:ext>
            </a:extLst>
          </p:cNvPr>
          <p:cNvCxnSpPr>
            <a:cxnSpLocks/>
          </p:cNvCxnSpPr>
          <p:nvPr/>
        </p:nvCxnSpPr>
        <p:spPr>
          <a:xfrm flipV="1">
            <a:off x="4191000" y="2362200"/>
            <a:ext cx="838200" cy="1805111"/>
          </a:xfrm>
          <a:prstGeom prst="straightConnector1">
            <a:avLst/>
          </a:prstGeom>
          <a:ln w="381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51EB27D-912C-65A8-5D7A-E99B08329290}"/>
              </a:ext>
            </a:extLst>
          </p:cNvPr>
          <p:cNvCxnSpPr>
            <a:cxnSpLocks/>
          </p:cNvCxnSpPr>
          <p:nvPr/>
        </p:nvCxnSpPr>
        <p:spPr>
          <a:xfrm flipV="1">
            <a:off x="4343400" y="3276600"/>
            <a:ext cx="762000" cy="1600200"/>
          </a:xfrm>
          <a:prstGeom prst="straightConnector1">
            <a:avLst/>
          </a:prstGeom>
          <a:ln w="381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1776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Matching</a:t>
            </a:r>
          </a:p>
        </p:txBody>
      </p:sp>
      <p:sp>
        <p:nvSpPr>
          <p:cNvPr id="3" name="Content Placeholder 2"/>
          <p:cNvSpPr>
            <a:spLocks noGrp="1"/>
          </p:cNvSpPr>
          <p:nvPr>
            <p:ph idx="1"/>
          </p:nvPr>
        </p:nvSpPr>
        <p:spPr/>
        <p:txBody>
          <a:bodyPr/>
          <a:lstStyle/>
          <a:p>
            <a:r>
              <a:rPr lang="en-US" dirty="0"/>
              <a:t>Simplest approach: Pick the nearest neighbor. Threshold on absolute distance</a:t>
            </a:r>
          </a:p>
          <a:p>
            <a:r>
              <a:rPr lang="en-US" dirty="0"/>
              <a:t>Problem: Lots of self similarity in many photos</a:t>
            </a:r>
          </a:p>
        </p:txBody>
      </p:sp>
    </p:spTree>
    <p:extLst>
      <p:ext uri="{BB962C8B-B14F-4D97-AF65-F5344CB8AC3E}">
        <p14:creationId xmlns:p14="http://schemas.microsoft.com/office/powerpoint/2010/main" val="1216951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61572" y="1"/>
            <a:ext cx="4506428" cy="600857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14171"/>
            <a:ext cx="4495800" cy="5994400"/>
          </a:xfrm>
          <a:prstGeom prst="rect">
            <a:avLst/>
          </a:prstGeom>
        </p:spPr>
      </p:pic>
      <p:sp>
        <p:nvSpPr>
          <p:cNvPr id="6" name="Rectangle 5"/>
          <p:cNvSpPr/>
          <p:nvPr/>
        </p:nvSpPr>
        <p:spPr>
          <a:xfrm>
            <a:off x="2514600" y="3759200"/>
            <a:ext cx="3048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p:cNvSpPr/>
          <p:nvPr/>
        </p:nvSpPr>
        <p:spPr>
          <a:xfrm>
            <a:off x="6934200" y="4149788"/>
            <a:ext cx="3048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p:cNvSpPr/>
          <p:nvPr/>
        </p:nvSpPr>
        <p:spPr>
          <a:xfrm>
            <a:off x="9372600" y="4142218"/>
            <a:ext cx="3048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8534400" y="4136163"/>
            <a:ext cx="3048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3645488" y="3045648"/>
            <a:ext cx="304800" cy="304800"/>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p:cNvSpPr/>
          <p:nvPr/>
        </p:nvSpPr>
        <p:spPr>
          <a:xfrm>
            <a:off x="8305800" y="3302000"/>
            <a:ext cx="304800" cy="304800"/>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2971800" y="6058065"/>
            <a:ext cx="601475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Arial" charset="0"/>
                <a:ea typeface="+mn-ea"/>
                <a:cs typeface="+mn-cs"/>
              </a:rPr>
              <a:t>Distance: 0.34, 0.30, 0.40    </a:t>
            </a:r>
            <a:r>
              <a:rPr kumimoji="0" lang="en-US" sz="2400" b="0" i="0" u="none" strike="noStrike" kern="1200" cap="none" spc="0" normalizeH="0" baseline="0" noProof="0" dirty="0">
                <a:ln>
                  <a:noFill/>
                </a:ln>
                <a:solidFill>
                  <a:srgbClr val="00FF00"/>
                </a:solidFill>
                <a:effectLst/>
                <a:uLnTx/>
                <a:uFillTx/>
                <a:latin typeface="Arial" charset="0"/>
                <a:ea typeface="+mn-ea"/>
                <a:cs typeface="+mn-cs"/>
              </a:rPr>
              <a:t>Distance: 0.61</a:t>
            </a:r>
          </a:p>
        </p:txBody>
      </p:sp>
      <p:sp>
        <p:nvSpPr>
          <p:cNvPr id="14" name="Rectangle 13"/>
          <p:cNvSpPr/>
          <p:nvPr/>
        </p:nvSpPr>
        <p:spPr>
          <a:xfrm>
            <a:off x="9338792" y="3048000"/>
            <a:ext cx="304800" cy="304800"/>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6305708" y="6378168"/>
            <a:ext cx="3149149"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FF00"/>
                </a:solidFill>
                <a:effectLst/>
                <a:uLnTx/>
                <a:uFillTx/>
                <a:latin typeface="Arial" charset="0"/>
                <a:ea typeface="+mn-ea"/>
                <a:cs typeface="+mn-cs"/>
              </a:rPr>
              <a:t>Distance: 1.22</a:t>
            </a:r>
          </a:p>
        </p:txBody>
      </p:sp>
    </p:spTree>
    <p:extLst>
      <p:ext uri="{BB962C8B-B14F-4D97-AF65-F5344CB8AC3E}">
        <p14:creationId xmlns:p14="http://schemas.microsoft.com/office/powerpoint/2010/main" val="206977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2" grpId="0" animBg="1"/>
      <p:bldP spid="13" grpId="0"/>
      <p:bldP spid="14" grpId="0" animBg="1"/>
      <p:bldP spid="15"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Nearest Neighbor Distance Ratio</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14:m>
                  <m:oMath xmlns:m="http://schemas.openxmlformats.org/officeDocument/2006/math">
                    <m:f>
                      <m:fPr>
                        <m:ctrlPr>
                          <a:rPr lang="en-US" b="0" i="1" smtClean="0">
                            <a:latin typeface="Cambria Math" panose="02040503050406030204" pitchFamily="18" charset="0"/>
                          </a:rPr>
                        </m:ctrlPr>
                      </m:fPr>
                      <m:num>
                        <m:r>
                          <a:rPr lang="en-US" i="1">
                            <a:latin typeface="Cambria Math" panose="02040503050406030204" pitchFamily="18" charset="0"/>
                          </a:rPr>
                          <m:t>𝑁𝑁</m:t>
                        </m:r>
                        <m:r>
                          <a:rPr lang="en-US" i="1">
                            <a:latin typeface="Cambria Math" panose="02040503050406030204" pitchFamily="18" charset="0"/>
                          </a:rPr>
                          <m:t>1</m:t>
                        </m:r>
                      </m:num>
                      <m:den>
                        <m:r>
                          <a:rPr lang="en-US" i="1">
                            <a:latin typeface="Cambria Math" panose="02040503050406030204" pitchFamily="18" charset="0"/>
                          </a:rPr>
                          <m:t>𝑁𝑁</m:t>
                        </m:r>
                        <m:r>
                          <a:rPr lang="en-US" i="1">
                            <a:latin typeface="Cambria Math" panose="02040503050406030204" pitchFamily="18" charset="0"/>
                          </a:rPr>
                          <m:t>2</m:t>
                        </m:r>
                      </m:den>
                    </m:f>
                  </m:oMath>
                </a14:m>
                <a:r>
                  <a:rPr lang="en-US" dirty="0"/>
                  <a:t> where NN1 is the distance to the first nearest neighbor and NN2 is the distance to the second nearest neighbor.</a:t>
                </a:r>
              </a:p>
              <a:p>
                <a:r>
                  <a:rPr lang="en-US" dirty="0"/>
                  <a:t>Sorting by this ratio (into ascending order) puts matches in order of confidence (in descending order of confidence).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78"/>
                </a:stretch>
              </a:blipFill>
            </p:spPr>
            <p:txBody>
              <a:bodyPr/>
              <a:lstStyle/>
              <a:p>
                <a:r>
                  <a:rPr lang="en-US">
                    <a:noFill/>
                  </a:rPr>
                  <a:t> </a:t>
                </a:r>
              </a:p>
            </p:txBody>
          </p:sp>
        </mc:Fallback>
      </mc:AlternateContent>
    </p:spTree>
    <p:extLst>
      <p:ext uri="{BB962C8B-B14F-4D97-AF65-F5344CB8AC3E}">
        <p14:creationId xmlns:p14="http://schemas.microsoft.com/office/powerpoint/2010/main" val="4891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dirty="0"/>
              <a:t>Matching Local Features</a:t>
            </a:r>
          </a:p>
        </p:txBody>
      </p:sp>
      <p:sp>
        <p:nvSpPr>
          <p:cNvPr id="63491" name="Content Placeholder 4"/>
          <p:cNvSpPr>
            <a:spLocks noGrp="1"/>
          </p:cNvSpPr>
          <p:nvPr>
            <p:ph idx="1"/>
          </p:nvPr>
        </p:nvSpPr>
        <p:spPr/>
        <p:txBody>
          <a:bodyPr/>
          <a:lstStyle/>
          <a:p>
            <a:r>
              <a:rPr lang="en-US" sz="2800" dirty="0"/>
              <a:t>Nearest neighbor (Euclidean distance)</a:t>
            </a:r>
          </a:p>
          <a:p>
            <a:r>
              <a:rPr lang="en-US" sz="2800" dirty="0"/>
              <a:t>Threshold ratio of nearest to 2</a:t>
            </a:r>
            <a:r>
              <a:rPr lang="en-US" sz="2800" baseline="30000" dirty="0"/>
              <a:t>nd</a:t>
            </a:r>
            <a:r>
              <a:rPr lang="en-US" sz="2800" dirty="0"/>
              <a:t> nearest descriptor</a:t>
            </a:r>
          </a:p>
        </p:txBody>
      </p:sp>
      <p:pic>
        <p:nvPicPr>
          <p:cNvPr id="63492" name="Picture 2"/>
          <p:cNvPicPr>
            <a:picLocks noChangeAspect="1" noChangeArrowheads="1"/>
          </p:cNvPicPr>
          <p:nvPr/>
        </p:nvPicPr>
        <p:blipFill>
          <a:blip r:embed="rId2" cstate="print"/>
          <a:srcRect/>
          <a:stretch>
            <a:fillRect/>
          </a:stretch>
        </p:blipFill>
        <p:spPr bwMode="auto">
          <a:xfrm>
            <a:off x="2362201" y="2286000"/>
            <a:ext cx="6353175" cy="4572000"/>
          </a:xfrm>
          <a:prstGeom prst="rect">
            <a:avLst/>
          </a:prstGeom>
          <a:noFill/>
          <a:ln w="9525">
            <a:noFill/>
            <a:miter lim="800000"/>
            <a:headEnd/>
            <a:tailEnd/>
          </a:ln>
        </p:spPr>
      </p:pic>
      <p:sp>
        <p:nvSpPr>
          <p:cNvPr id="63493" name="TextBox 5"/>
          <p:cNvSpPr txBox="1">
            <a:spLocks noChangeArrowheads="1"/>
          </p:cNvSpPr>
          <p:nvPr/>
        </p:nvSpPr>
        <p:spPr bwMode="auto">
          <a:xfrm>
            <a:off x="8789988" y="6488114"/>
            <a:ext cx="1878012" cy="369887"/>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hlinkClick r:id="rId3"/>
              </a:rPr>
              <a:t>Lowe IJCV 2004</a:t>
            </a:r>
            <a:endParaRPr kumimoji="0" lang="en-US" sz="18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8790903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Can we refine this further?</a:t>
            </a:r>
          </a:p>
        </p:txBody>
      </p:sp>
      <p:sp>
        <p:nvSpPr>
          <p:cNvPr id="3" name="Content Placeholder 2"/>
          <p:cNvSpPr>
            <a:spLocks noGrp="1"/>
          </p:cNvSpPr>
          <p:nvPr>
            <p:ph idx="1"/>
          </p:nvPr>
        </p:nvSpPr>
        <p:spPr/>
        <p:txBody>
          <a:bodyPr/>
          <a:lstStyle/>
          <a:p>
            <a:endParaRPr lang="en-US"/>
          </a:p>
        </p:txBody>
      </p:sp>
      <p:pic>
        <p:nvPicPr>
          <p:cNvPr id="62466" name="Picture 2" descr="C:\Users\James\Dropbox\cs143 fall 2013\cs 143 fall 2013 projects\Local features\www\match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926" y="990601"/>
            <a:ext cx="8905875" cy="576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23444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06F09-17B0-10BA-5433-FD7BA67B44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563E4F-6DA1-29DC-BDFD-CCB68D9B9FAE}"/>
              </a:ext>
            </a:extLst>
          </p:cNvPr>
          <p:cNvSpPr>
            <a:spLocks noGrp="1"/>
          </p:cNvSpPr>
          <p:nvPr>
            <p:ph type="title"/>
          </p:nvPr>
        </p:nvSpPr>
        <p:spPr/>
        <p:txBody>
          <a:bodyPr>
            <a:normAutofit/>
          </a:bodyPr>
          <a:lstStyle/>
          <a:p>
            <a:r>
              <a:rPr lang="en-US" dirty="0"/>
              <a:t>Can we refine this further?</a:t>
            </a:r>
          </a:p>
        </p:txBody>
      </p:sp>
      <p:sp>
        <p:nvSpPr>
          <p:cNvPr id="3" name="Content Placeholder 2">
            <a:extLst>
              <a:ext uri="{FF2B5EF4-FFF2-40B4-BE49-F238E27FC236}">
                <a16:creationId xmlns:a16="http://schemas.microsoft.com/office/drawing/2014/main" id="{227446F1-7A8A-EE60-7E8C-1A3A7DEF3085}"/>
              </a:ext>
            </a:extLst>
          </p:cNvPr>
          <p:cNvSpPr>
            <a:spLocks noGrp="1"/>
          </p:cNvSpPr>
          <p:nvPr>
            <p:ph idx="1"/>
          </p:nvPr>
        </p:nvSpPr>
        <p:spPr/>
        <p:txBody>
          <a:bodyPr/>
          <a:lstStyle/>
          <a:p>
            <a:endParaRPr lang="en-US"/>
          </a:p>
        </p:txBody>
      </p:sp>
      <p:pic>
        <p:nvPicPr>
          <p:cNvPr id="62466" name="Picture 2" descr="C:\Users\James\Dropbox\cs143 fall 2013\cs 143 fall 2013 projects\Local features\www\matches.jpg">
            <a:extLst>
              <a:ext uri="{FF2B5EF4-FFF2-40B4-BE49-F238E27FC236}">
                <a16:creationId xmlns:a16="http://schemas.microsoft.com/office/drawing/2014/main" id="{1F3057AF-60F2-753A-A0DE-448D1F63EC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5926" y="990601"/>
            <a:ext cx="8905875" cy="5762625"/>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a:extLst>
              <a:ext uri="{FF2B5EF4-FFF2-40B4-BE49-F238E27FC236}">
                <a16:creationId xmlns:a16="http://schemas.microsoft.com/office/drawing/2014/main" id="{9EAFE671-4587-FEF0-EEC8-1D40D5AAD4FC}"/>
              </a:ext>
            </a:extLst>
          </p:cNvPr>
          <p:cNvCxnSpPr>
            <a:cxnSpLocks/>
          </p:cNvCxnSpPr>
          <p:nvPr/>
        </p:nvCxnSpPr>
        <p:spPr>
          <a:xfrm flipV="1">
            <a:off x="3505200" y="4724400"/>
            <a:ext cx="4114800" cy="381000"/>
          </a:xfrm>
          <a:prstGeom prst="straightConnector1">
            <a:avLst/>
          </a:prstGeom>
          <a:ln w="38100">
            <a:solidFill>
              <a:srgbClr val="FF000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1097548-704D-5C7D-FB73-7488BF585778}"/>
              </a:ext>
            </a:extLst>
          </p:cNvPr>
          <p:cNvCxnSpPr>
            <a:cxnSpLocks/>
          </p:cNvCxnSpPr>
          <p:nvPr/>
        </p:nvCxnSpPr>
        <p:spPr>
          <a:xfrm flipV="1">
            <a:off x="4419600" y="5410200"/>
            <a:ext cx="5410200" cy="546819"/>
          </a:xfrm>
          <a:prstGeom prst="straightConnector1">
            <a:avLst/>
          </a:prstGeom>
          <a:ln w="38100">
            <a:solidFill>
              <a:srgbClr val="FF000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8C37C3B-4751-AC3F-4D7B-145820A99A45}"/>
              </a:ext>
            </a:extLst>
          </p:cNvPr>
          <p:cNvCxnSpPr>
            <a:cxnSpLocks/>
          </p:cNvCxnSpPr>
          <p:nvPr/>
        </p:nvCxnSpPr>
        <p:spPr>
          <a:xfrm flipV="1">
            <a:off x="5410200" y="2895600"/>
            <a:ext cx="2590800" cy="76200"/>
          </a:xfrm>
          <a:prstGeom prst="straightConnector1">
            <a:avLst/>
          </a:prstGeom>
          <a:ln w="38100">
            <a:solidFill>
              <a:srgbClr val="FF000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83AA509-0E84-AD1C-64D7-D35C31610A0B}"/>
              </a:ext>
            </a:extLst>
          </p:cNvPr>
          <p:cNvCxnSpPr>
            <a:cxnSpLocks/>
          </p:cNvCxnSpPr>
          <p:nvPr/>
        </p:nvCxnSpPr>
        <p:spPr>
          <a:xfrm flipV="1">
            <a:off x="4914901" y="5562600"/>
            <a:ext cx="2628899" cy="449384"/>
          </a:xfrm>
          <a:prstGeom prst="straightConnector1">
            <a:avLst/>
          </a:prstGeom>
          <a:ln w="38100">
            <a:solidFill>
              <a:srgbClr val="FF000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265542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Can we refine this further?</a:t>
            </a:r>
          </a:p>
        </p:txBody>
      </p:sp>
      <p:pic>
        <p:nvPicPr>
          <p:cNvPr id="62466" name="Picture 2" descr="C:\Users\James\Dropbox\cs143 fall 2013\cs 143 fall 2013 projects\Local features\www\match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926" y="990601"/>
            <a:ext cx="8905875" cy="57626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905000" y="1524000"/>
            <a:ext cx="3758023" cy="4862513"/>
          </a:xfrm>
          <a:prstGeom prst="rect">
            <a:avLst/>
          </a:prstGeom>
          <a:solidFill>
            <a:schemeClr val="accent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6858000" y="1828800"/>
            <a:ext cx="3200400" cy="4038600"/>
          </a:xfrm>
          <a:prstGeom prst="rect">
            <a:avLst/>
          </a:prstGeom>
          <a:solidFill>
            <a:schemeClr val="accent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Arrow Connector 9"/>
          <p:cNvCxnSpPr/>
          <p:nvPr/>
        </p:nvCxnSpPr>
        <p:spPr>
          <a:xfrm>
            <a:off x="1905000" y="1524000"/>
            <a:ext cx="4953000" cy="30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626185" y="1524000"/>
            <a:ext cx="4432215" cy="30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5663023" y="5867400"/>
            <a:ext cx="4471577" cy="519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1905000" y="5867400"/>
            <a:ext cx="4953000" cy="5127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23819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Can we refine this further?</a:t>
            </a:r>
          </a:p>
        </p:txBody>
      </p:sp>
      <p:pic>
        <p:nvPicPr>
          <p:cNvPr id="62466" name="Picture 2" descr="C:\Users\James\Dropbox\cs143 fall 2013\cs 143 fall 2013 projects\Local features\www\match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926" y="990601"/>
            <a:ext cx="8905875" cy="576262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p:cNvCxnSpPr/>
          <p:nvPr/>
        </p:nvCxnSpPr>
        <p:spPr>
          <a:xfrm>
            <a:off x="2362200" y="1533374"/>
            <a:ext cx="4648200" cy="3716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317644" y="1524000"/>
            <a:ext cx="4359756" cy="2302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5910799" y="5791200"/>
            <a:ext cx="4350214" cy="6991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1752600" y="5941995"/>
            <a:ext cx="5029200" cy="5083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rapezoid 2"/>
          <p:cNvSpPr/>
          <p:nvPr/>
        </p:nvSpPr>
        <p:spPr>
          <a:xfrm>
            <a:off x="1752600" y="1524000"/>
            <a:ext cx="4191000" cy="4953000"/>
          </a:xfrm>
          <a:prstGeom prst="trapezoid">
            <a:avLst>
              <a:gd name="adj" fmla="val 15198"/>
            </a:avLst>
          </a:prstGeom>
          <a:solidFill>
            <a:schemeClr val="accent1">
              <a:alpha val="48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rapezoid 10"/>
          <p:cNvSpPr/>
          <p:nvPr/>
        </p:nvSpPr>
        <p:spPr>
          <a:xfrm rot="21446336">
            <a:off x="6707871" y="1828800"/>
            <a:ext cx="3429000" cy="4038600"/>
          </a:xfrm>
          <a:prstGeom prst="trapezoid">
            <a:avLst>
              <a:gd name="adj" fmla="val 11658"/>
            </a:avLst>
          </a:prstGeom>
          <a:solidFill>
            <a:schemeClr val="accent1">
              <a:alpha val="48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41208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the gradients / structure matrix look like?</a:t>
            </a:r>
          </a:p>
        </p:txBody>
      </p:sp>
      <p:sp>
        <p:nvSpPr>
          <p:cNvPr id="4" name="Rectangle 3"/>
          <p:cNvSpPr/>
          <p:nvPr/>
        </p:nvSpPr>
        <p:spPr>
          <a:xfrm rot="8179075">
            <a:off x="2022080" y="868176"/>
            <a:ext cx="1573460" cy="34912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Rectangle 4"/>
          <p:cNvSpPr/>
          <p:nvPr/>
        </p:nvSpPr>
        <p:spPr>
          <a:xfrm>
            <a:off x="1205449" y="2118359"/>
            <a:ext cx="1905000" cy="19807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Rectangle 5"/>
          <p:cNvSpPr/>
          <p:nvPr/>
        </p:nvSpPr>
        <p:spPr>
          <a:xfrm>
            <a:off x="4813300" y="1234399"/>
            <a:ext cx="1573460" cy="32679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5273100" y="1579257"/>
            <a:ext cx="1905000" cy="19807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rot="16200000">
            <a:off x="9261271" y="1385426"/>
            <a:ext cx="476658" cy="248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9303768" y="1325048"/>
            <a:ext cx="447891" cy="248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8547100" y="1579257"/>
            <a:ext cx="1905000" cy="19807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p:cNvSpPr txBox="1"/>
          <p:nvPr/>
        </p:nvSpPr>
        <p:spPr>
          <a:xfrm>
            <a:off x="10471045" y="1080509"/>
            <a:ext cx="1143000" cy="646331"/>
          </a:xfrm>
          <a:prstGeom prst="rect">
            <a:avLst/>
          </a:prstGeom>
          <a:noFill/>
        </p:spPr>
        <p:txBody>
          <a:bodyPr wrap="square" rtlCol="0">
            <a:spAutoFit/>
          </a:bodyPr>
          <a:lstStyle/>
          <a:p>
            <a:r>
              <a:rPr lang="en-US" dirty="0">
                <a:solidFill>
                  <a:prstClr val="black"/>
                </a:solidFill>
              </a:rPr>
              <a:t>Current Window</a:t>
            </a:r>
          </a:p>
        </p:txBody>
      </p:sp>
      <p:graphicFrame>
        <p:nvGraphicFramePr>
          <p:cNvPr id="12" name="Object 2"/>
          <p:cNvGraphicFramePr>
            <a:graphicFrameLocks noChangeAspect="1"/>
          </p:cNvGraphicFramePr>
          <p:nvPr>
            <p:extLst>
              <p:ext uri="{D42A27DB-BD31-4B8C-83A1-F6EECF244321}">
                <p14:modId xmlns:p14="http://schemas.microsoft.com/office/powerpoint/2010/main" val="2243797224"/>
              </p:ext>
            </p:extLst>
          </p:nvPr>
        </p:nvGraphicFramePr>
        <p:xfrm>
          <a:off x="8769350" y="5047861"/>
          <a:ext cx="1473200" cy="1258887"/>
        </p:xfrm>
        <a:graphic>
          <a:graphicData uri="http://schemas.openxmlformats.org/presentationml/2006/ole">
            <mc:AlternateContent xmlns:mc="http://schemas.openxmlformats.org/markup-compatibility/2006">
              <mc:Choice xmlns:v="urn:schemas-microsoft-com:vml" Requires="v">
                <p:oleObj name="Equation" r:id="rId3" imgW="533160" imgH="457200" progId="Equation.3">
                  <p:embed/>
                </p:oleObj>
              </mc:Choice>
              <mc:Fallback>
                <p:oleObj name="Equation" r:id="rId3" imgW="533160" imgH="457200" progId="Equation.3">
                  <p:embed/>
                  <p:pic>
                    <p:nvPicPr>
                      <p:cNvPr id="7" name="Object 2"/>
                      <p:cNvPicPr>
                        <a:picLocks noChangeAspect="1" noChangeArrowheads="1"/>
                      </p:cNvPicPr>
                      <p:nvPr/>
                    </p:nvPicPr>
                    <p:blipFill>
                      <a:blip r:embed="rId4"/>
                      <a:srcRect/>
                      <a:stretch>
                        <a:fillRect/>
                      </a:stretch>
                    </p:blipFill>
                    <p:spPr bwMode="auto">
                      <a:xfrm>
                        <a:off x="8769350" y="5047861"/>
                        <a:ext cx="1473200" cy="1258887"/>
                      </a:xfrm>
                      <a:prstGeom prst="rect">
                        <a:avLst/>
                      </a:prstGeom>
                      <a:noFill/>
                      <a:ln>
                        <a:noFill/>
                      </a:ln>
                    </p:spPr>
                  </p:pic>
                </p:oleObj>
              </mc:Fallback>
            </mc:AlternateContent>
          </a:graphicData>
        </a:graphic>
      </p:graphicFrame>
      <p:graphicFrame>
        <p:nvGraphicFramePr>
          <p:cNvPr id="13" name="Object 2"/>
          <p:cNvGraphicFramePr>
            <a:graphicFrameLocks noChangeAspect="1"/>
          </p:cNvGraphicFramePr>
          <p:nvPr>
            <p:extLst>
              <p:ext uri="{D42A27DB-BD31-4B8C-83A1-F6EECF244321}">
                <p14:modId xmlns:p14="http://schemas.microsoft.com/office/powerpoint/2010/main" val="1917241021"/>
              </p:ext>
            </p:extLst>
          </p:nvPr>
        </p:nvGraphicFramePr>
        <p:xfrm>
          <a:off x="5411787" y="5047861"/>
          <a:ext cx="1368425" cy="1258887"/>
        </p:xfrm>
        <a:graphic>
          <a:graphicData uri="http://schemas.openxmlformats.org/presentationml/2006/ole">
            <mc:AlternateContent xmlns:mc="http://schemas.openxmlformats.org/markup-compatibility/2006">
              <mc:Choice xmlns:v="urn:schemas-microsoft-com:vml" Requires="v">
                <p:oleObj name="Equation" r:id="rId5" imgW="495000" imgH="457200" progId="Equation.3">
                  <p:embed/>
                </p:oleObj>
              </mc:Choice>
              <mc:Fallback>
                <p:oleObj name="Equation" r:id="rId5" imgW="495000" imgH="457200" progId="Equation.3">
                  <p:embed/>
                  <p:pic>
                    <p:nvPicPr>
                      <p:cNvPr id="7" name="Object 2"/>
                      <p:cNvPicPr>
                        <a:picLocks noChangeAspect="1" noChangeArrowheads="1"/>
                      </p:cNvPicPr>
                      <p:nvPr/>
                    </p:nvPicPr>
                    <p:blipFill>
                      <a:blip r:embed="rId6"/>
                      <a:srcRect/>
                      <a:stretch>
                        <a:fillRect/>
                      </a:stretch>
                    </p:blipFill>
                    <p:spPr bwMode="auto">
                      <a:xfrm>
                        <a:off x="5411787" y="5047861"/>
                        <a:ext cx="1368425" cy="1258887"/>
                      </a:xfrm>
                      <a:prstGeom prst="rect">
                        <a:avLst/>
                      </a:prstGeom>
                      <a:noFill/>
                      <a:ln>
                        <a:noFill/>
                      </a:ln>
                    </p:spPr>
                  </p:pic>
                </p:oleObj>
              </mc:Fallback>
            </mc:AlternateContent>
          </a:graphicData>
        </a:graphic>
      </p:graphicFrame>
      <p:graphicFrame>
        <p:nvGraphicFramePr>
          <p:cNvPr id="14" name="Object 2"/>
          <p:cNvGraphicFramePr>
            <a:graphicFrameLocks noChangeAspect="1"/>
          </p:cNvGraphicFramePr>
          <p:nvPr>
            <p:extLst>
              <p:ext uri="{D42A27DB-BD31-4B8C-83A1-F6EECF244321}">
                <p14:modId xmlns:p14="http://schemas.microsoft.com/office/powerpoint/2010/main" val="2623027348"/>
              </p:ext>
            </p:extLst>
          </p:nvPr>
        </p:nvGraphicFramePr>
        <p:xfrm>
          <a:off x="1707219" y="5047860"/>
          <a:ext cx="2106612" cy="1258887"/>
        </p:xfrm>
        <a:graphic>
          <a:graphicData uri="http://schemas.openxmlformats.org/presentationml/2006/ole">
            <mc:AlternateContent xmlns:mc="http://schemas.openxmlformats.org/markup-compatibility/2006">
              <mc:Choice xmlns:v="urn:schemas-microsoft-com:vml" Requires="v">
                <p:oleObj name="Equation" r:id="rId7" imgW="761760" imgH="457200" progId="Equation.3">
                  <p:embed/>
                </p:oleObj>
              </mc:Choice>
              <mc:Fallback>
                <p:oleObj name="Equation" r:id="rId7" imgW="761760" imgH="457200" progId="Equation.3">
                  <p:embed/>
                  <p:pic>
                    <p:nvPicPr>
                      <p:cNvPr id="7" name="Object 2"/>
                      <p:cNvPicPr>
                        <a:picLocks noChangeAspect="1" noChangeArrowheads="1"/>
                      </p:cNvPicPr>
                      <p:nvPr/>
                    </p:nvPicPr>
                    <p:blipFill>
                      <a:blip r:embed="rId8"/>
                      <a:srcRect/>
                      <a:stretch>
                        <a:fillRect/>
                      </a:stretch>
                    </p:blipFill>
                    <p:spPr bwMode="auto">
                      <a:xfrm>
                        <a:off x="1707219" y="5047860"/>
                        <a:ext cx="2106612" cy="1258887"/>
                      </a:xfrm>
                      <a:prstGeom prst="rect">
                        <a:avLst/>
                      </a:prstGeom>
                      <a:noFill/>
                      <a:ln>
                        <a:noFill/>
                      </a:ln>
                    </p:spPr>
                  </p:pic>
                </p:oleObj>
              </mc:Fallback>
            </mc:AlternateContent>
          </a:graphicData>
        </a:graphic>
      </p:graphicFrame>
      <p:sp>
        <p:nvSpPr>
          <p:cNvPr id="15" name="TextBox 14"/>
          <p:cNvSpPr txBox="1"/>
          <p:nvPr/>
        </p:nvSpPr>
        <p:spPr>
          <a:xfrm>
            <a:off x="183043" y="2868355"/>
            <a:ext cx="1752600" cy="2308324"/>
          </a:xfrm>
          <a:prstGeom prst="rect">
            <a:avLst/>
          </a:prstGeom>
          <a:noFill/>
        </p:spPr>
        <p:txBody>
          <a:bodyPr wrap="square" rtlCol="0">
            <a:spAutoFit/>
          </a:bodyPr>
          <a:lstStyle/>
          <a:p>
            <a:r>
              <a:rPr lang="en-US" dirty="0">
                <a:latin typeface="Consolas" panose="020B0609020204030204" pitchFamily="49" charset="0"/>
              </a:rPr>
              <a:t>[ 0 0</a:t>
            </a:r>
          </a:p>
          <a:p>
            <a:r>
              <a:rPr lang="en-US" dirty="0">
                <a:latin typeface="Consolas" panose="020B0609020204030204" pitchFamily="49" charset="0"/>
              </a:rPr>
              <a:t> -1 1</a:t>
            </a:r>
          </a:p>
          <a:p>
            <a:r>
              <a:rPr lang="en-US" dirty="0">
                <a:latin typeface="Consolas" panose="020B0609020204030204" pitchFamily="49" charset="0"/>
              </a:rPr>
              <a:t> -1 1</a:t>
            </a:r>
          </a:p>
          <a:p>
            <a:r>
              <a:rPr lang="en-US" dirty="0">
                <a:latin typeface="Consolas" panose="020B0609020204030204" pitchFamily="49" charset="0"/>
              </a:rPr>
              <a:t>  0 0</a:t>
            </a:r>
          </a:p>
          <a:p>
            <a:r>
              <a:rPr lang="en-US" dirty="0">
                <a:latin typeface="Consolas" panose="020B0609020204030204" pitchFamily="49" charset="0"/>
              </a:rPr>
              <a:t>  0 0</a:t>
            </a:r>
          </a:p>
          <a:p>
            <a:r>
              <a:rPr lang="en-US" dirty="0">
                <a:latin typeface="Consolas" panose="020B0609020204030204" pitchFamily="49" charset="0"/>
              </a:rPr>
              <a:t> -1 1</a:t>
            </a:r>
          </a:p>
          <a:p>
            <a:r>
              <a:rPr lang="en-US" dirty="0">
                <a:latin typeface="Consolas" panose="020B0609020204030204" pitchFamily="49" charset="0"/>
              </a:rPr>
              <a:t>  0 0</a:t>
            </a:r>
          </a:p>
          <a:p>
            <a:r>
              <a:rPr lang="en-US" dirty="0">
                <a:latin typeface="Consolas" panose="020B0609020204030204" pitchFamily="49" charset="0"/>
              </a:rPr>
              <a:t>  …  ]</a:t>
            </a:r>
          </a:p>
        </p:txBody>
      </p:sp>
      <p:sp>
        <p:nvSpPr>
          <p:cNvPr id="16" name="TextBox 15"/>
          <p:cNvSpPr txBox="1"/>
          <p:nvPr/>
        </p:nvSpPr>
        <p:spPr>
          <a:xfrm>
            <a:off x="10856557" y="2933006"/>
            <a:ext cx="1752600" cy="2308324"/>
          </a:xfrm>
          <a:prstGeom prst="rect">
            <a:avLst/>
          </a:prstGeom>
          <a:noFill/>
        </p:spPr>
        <p:txBody>
          <a:bodyPr wrap="square" rtlCol="0">
            <a:spAutoFit/>
          </a:bodyPr>
          <a:lstStyle/>
          <a:p>
            <a:r>
              <a:rPr lang="en-US" dirty="0">
                <a:latin typeface="Consolas" panose="020B0609020204030204" pitchFamily="49" charset="0"/>
              </a:rPr>
              <a:t>[ 0 0</a:t>
            </a:r>
          </a:p>
          <a:p>
            <a:r>
              <a:rPr lang="en-US" dirty="0">
                <a:latin typeface="Consolas" panose="020B0609020204030204" pitchFamily="49" charset="0"/>
              </a:rPr>
              <a:t> -1 0</a:t>
            </a:r>
          </a:p>
          <a:p>
            <a:r>
              <a:rPr lang="en-US" dirty="0">
                <a:latin typeface="Consolas" panose="020B0609020204030204" pitchFamily="49" charset="0"/>
              </a:rPr>
              <a:t> -1 0</a:t>
            </a:r>
          </a:p>
          <a:p>
            <a:r>
              <a:rPr lang="en-US" dirty="0">
                <a:latin typeface="Consolas" panose="020B0609020204030204" pitchFamily="49" charset="0"/>
              </a:rPr>
              <a:t>  0 0</a:t>
            </a:r>
          </a:p>
          <a:p>
            <a:r>
              <a:rPr lang="en-US" dirty="0">
                <a:latin typeface="Consolas" panose="020B0609020204030204" pitchFamily="49" charset="0"/>
              </a:rPr>
              <a:t>  0 0</a:t>
            </a:r>
          </a:p>
          <a:p>
            <a:r>
              <a:rPr lang="en-US" dirty="0">
                <a:latin typeface="Consolas" panose="020B0609020204030204" pitchFamily="49" charset="0"/>
              </a:rPr>
              <a:t>  0 1</a:t>
            </a:r>
          </a:p>
          <a:p>
            <a:r>
              <a:rPr lang="en-US" dirty="0">
                <a:latin typeface="Consolas" panose="020B0609020204030204" pitchFamily="49" charset="0"/>
              </a:rPr>
              <a:t>  1 0</a:t>
            </a:r>
          </a:p>
          <a:p>
            <a:r>
              <a:rPr lang="en-US" dirty="0">
                <a:latin typeface="Consolas" panose="020B0609020204030204" pitchFamily="49" charset="0"/>
              </a:rPr>
              <a:t>  …  ]</a:t>
            </a:r>
          </a:p>
        </p:txBody>
      </p:sp>
      <p:sp>
        <p:nvSpPr>
          <p:cNvPr id="17" name="TextBox 16"/>
          <p:cNvSpPr txBox="1"/>
          <p:nvPr/>
        </p:nvSpPr>
        <p:spPr>
          <a:xfrm>
            <a:off x="7114819" y="2914903"/>
            <a:ext cx="1752600" cy="2308324"/>
          </a:xfrm>
          <a:prstGeom prst="rect">
            <a:avLst/>
          </a:prstGeom>
          <a:noFill/>
        </p:spPr>
        <p:txBody>
          <a:bodyPr wrap="square" rtlCol="0">
            <a:spAutoFit/>
          </a:bodyPr>
          <a:lstStyle/>
          <a:p>
            <a:r>
              <a:rPr lang="en-US" dirty="0">
                <a:latin typeface="Consolas" panose="020B0609020204030204" pitchFamily="49" charset="0"/>
              </a:rPr>
              <a:t>[ 0 0</a:t>
            </a:r>
          </a:p>
          <a:p>
            <a:r>
              <a:rPr lang="en-US" dirty="0">
                <a:latin typeface="Consolas" panose="020B0609020204030204" pitchFamily="49" charset="0"/>
              </a:rPr>
              <a:t>  1 0</a:t>
            </a:r>
          </a:p>
          <a:p>
            <a:r>
              <a:rPr lang="en-US" dirty="0">
                <a:latin typeface="Consolas" panose="020B0609020204030204" pitchFamily="49" charset="0"/>
              </a:rPr>
              <a:t>  1 0</a:t>
            </a:r>
          </a:p>
          <a:p>
            <a:r>
              <a:rPr lang="en-US" dirty="0">
                <a:latin typeface="Consolas" panose="020B0609020204030204" pitchFamily="49" charset="0"/>
              </a:rPr>
              <a:t>  0 0</a:t>
            </a:r>
          </a:p>
          <a:p>
            <a:r>
              <a:rPr lang="en-US" dirty="0">
                <a:latin typeface="Consolas" panose="020B0609020204030204" pitchFamily="49" charset="0"/>
              </a:rPr>
              <a:t>  0 0</a:t>
            </a:r>
          </a:p>
          <a:p>
            <a:r>
              <a:rPr lang="en-US" dirty="0">
                <a:latin typeface="Consolas" panose="020B0609020204030204" pitchFamily="49" charset="0"/>
              </a:rPr>
              <a:t>  0 0</a:t>
            </a:r>
          </a:p>
          <a:p>
            <a:r>
              <a:rPr lang="en-US" dirty="0">
                <a:latin typeface="Consolas" panose="020B0609020204030204" pitchFamily="49" charset="0"/>
              </a:rPr>
              <a:t>  1 0</a:t>
            </a:r>
          </a:p>
          <a:p>
            <a:r>
              <a:rPr lang="en-US" dirty="0">
                <a:latin typeface="Consolas" panose="020B0609020204030204" pitchFamily="49" charset="0"/>
              </a:rPr>
              <a:t>  …  ]</a:t>
            </a:r>
          </a:p>
        </p:txBody>
      </p:sp>
    </p:spTree>
    <p:extLst>
      <p:ext uri="{BB962C8B-B14F-4D97-AF65-F5344CB8AC3E}">
        <p14:creationId xmlns:p14="http://schemas.microsoft.com/office/powerpoint/2010/main" val="4202927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BAA2F-8363-9BA0-B778-5B0BBD9812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83688E-961F-4FCA-2BB3-358951401F4A}"/>
              </a:ext>
            </a:extLst>
          </p:cNvPr>
          <p:cNvSpPr>
            <a:spLocks noGrp="1"/>
          </p:cNvSpPr>
          <p:nvPr>
            <p:ph type="title"/>
          </p:nvPr>
        </p:nvSpPr>
        <p:spPr/>
        <p:txBody>
          <a:bodyPr>
            <a:normAutofit/>
          </a:bodyPr>
          <a:lstStyle/>
          <a:p>
            <a:r>
              <a:rPr lang="en-US" dirty="0"/>
              <a:t>What is the space of allowable correspondences?</a:t>
            </a:r>
          </a:p>
        </p:txBody>
      </p:sp>
      <p:pic>
        <p:nvPicPr>
          <p:cNvPr id="62466" name="Picture 2" descr="C:\Users\James\Dropbox\cs143 fall 2013\cs 143 fall 2013 projects\Local features\www\matches.jpg">
            <a:extLst>
              <a:ext uri="{FF2B5EF4-FFF2-40B4-BE49-F238E27FC236}">
                <a16:creationId xmlns:a16="http://schemas.microsoft.com/office/drawing/2014/main" id="{F8228DF2-995E-B6DE-21EF-0F01F494ED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926" y="990601"/>
            <a:ext cx="8905875" cy="576262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D5228CC4-0E13-4668-C2B1-64F97CE904C7}"/>
              </a:ext>
            </a:extLst>
          </p:cNvPr>
          <p:cNvCxnSpPr/>
          <p:nvPr/>
        </p:nvCxnSpPr>
        <p:spPr>
          <a:xfrm>
            <a:off x="2895600" y="2514600"/>
            <a:ext cx="4572000" cy="76200"/>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15DA14D6-6774-C666-6C8F-3122DF4194A0}"/>
              </a:ext>
            </a:extLst>
          </p:cNvPr>
          <p:cNvCxnSpPr>
            <a:cxnSpLocks/>
          </p:cNvCxnSpPr>
          <p:nvPr/>
        </p:nvCxnSpPr>
        <p:spPr>
          <a:xfrm flipV="1">
            <a:off x="2971800" y="3505200"/>
            <a:ext cx="4495800" cy="76200"/>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49E6FEA-8EF2-AE21-01EF-6A58E92C1BD8}"/>
              </a:ext>
            </a:extLst>
          </p:cNvPr>
          <p:cNvCxnSpPr>
            <a:cxnSpLocks/>
          </p:cNvCxnSpPr>
          <p:nvPr/>
        </p:nvCxnSpPr>
        <p:spPr>
          <a:xfrm>
            <a:off x="2868495" y="4800600"/>
            <a:ext cx="4675305" cy="838200"/>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7E82D1A-5771-6D52-4F49-BF5F711DEBF2}"/>
              </a:ext>
            </a:extLst>
          </p:cNvPr>
          <p:cNvCxnSpPr>
            <a:cxnSpLocks/>
          </p:cNvCxnSpPr>
          <p:nvPr/>
        </p:nvCxnSpPr>
        <p:spPr>
          <a:xfrm flipV="1">
            <a:off x="2177838" y="2286000"/>
            <a:ext cx="6661362" cy="1181100"/>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8A8BCEB-6FBA-DD1F-EC61-0DC34D5FD389}"/>
              </a:ext>
            </a:extLst>
          </p:cNvPr>
          <p:cNvCxnSpPr>
            <a:cxnSpLocks/>
          </p:cNvCxnSpPr>
          <p:nvPr/>
        </p:nvCxnSpPr>
        <p:spPr>
          <a:xfrm>
            <a:off x="4572000" y="2247900"/>
            <a:ext cx="4724400" cy="419101"/>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F19EE98-D4BA-C731-0A10-9517CA975A54}"/>
              </a:ext>
            </a:extLst>
          </p:cNvPr>
          <p:cNvCxnSpPr>
            <a:cxnSpLocks/>
          </p:cNvCxnSpPr>
          <p:nvPr/>
        </p:nvCxnSpPr>
        <p:spPr>
          <a:xfrm flipV="1">
            <a:off x="2971800" y="4271964"/>
            <a:ext cx="6324600" cy="1747836"/>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091ADC9-1FAE-9724-78F2-D967B562C849}"/>
              </a:ext>
            </a:extLst>
          </p:cNvPr>
          <p:cNvCxnSpPr/>
          <p:nvPr/>
        </p:nvCxnSpPr>
        <p:spPr>
          <a:xfrm>
            <a:off x="2514600" y="1907382"/>
            <a:ext cx="4572000" cy="76200"/>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C4887E7-0702-EFC7-9E3F-1AD22D4952DD}"/>
              </a:ext>
            </a:extLst>
          </p:cNvPr>
          <p:cNvCxnSpPr>
            <a:cxnSpLocks/>
          </p:cNvCxnSpPr>
          <p:nvPr/>
        </p:nvCxnSpPr>
        <p:spPr>
          <a:xfrm>
            <a:off x="2376008" y="2595755"/>
            <a:ext cx="7148992" cy="1023745"/>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A869B48-3A9B-A7FE-50FB-E318EB77A165}"/>
              </a:ext>
            </a:extLst>
          </p:cNvPr>
          <p:cNvCxnSpPr>
            <a:cxnSpLocks/>
          </p:cNvCxnSpPr>
          <p:nvPr/>
        </p:nvCxnSpPr>
        <p:spPr>
          <a:xfrm flipV="1">
            <a:off x="2743200" y="2133600"/>
            <a:ext cx="6477000" cy="1969855"/>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BFE34B0-FED2-D790-B675-F0A597A36934}"/>
              </a:ext>
            </a:extLst>
          </p:cNvPr>
          <p:cNvCxnSpPr>
            <a:cxnSpLocks/>
          </p:cNvCxnSpPr>
          <p:nvPr/>
        </p:nvCxnSpPr>
        <p:spPr>
          <a:xfrm>
            <a:off x="4343400" y="2324022"/>
            <a:ext cx="3048000" cy="1866978"/>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299D50F-7330-B07B-C5DD-F03F20C1B43C}"/>
              </a:ext>
            </a:extLst>
          </p:cNvPr>
          <p:cNvCxnSpPr>
            <a:cxnSpLocks/>
          </p:cNvCxnSpPr>
          <p:nvPr/>
        </p:nvCxnSpPr>
        <p:spPr>
          <a:xfrm flipV="1">
            <a:off x="2198806" y="5390240"/>
            <a:ext cx="7478594" cy="172360"/>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4F2F0E3-3AB7-8AA6-7423-9672E86033E5}"/>
              </a:ext>
            </a:extLst>
          </p:cNvPr>
          <p:cNvCxnSpPr>
            <a:cxnSpLocks/>
          </p:cNvCxnSpPr>
          <p:nvPr/>
        </p:nvCxnSpPr>
        <p:spPr>
          <a:xfrm>
            <a:off x="3429000" y="4337010"/>
            <a:ext cx="6324600" cy="596030"/>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903FFAE-7546-E5FC-EF8D-6948890A8E73}"/>
              </a:ext>
            </a:extLst>
          </p:cNvPr>
          <p:cNvCxnSpPr>
            <a:cxnSpLocks/>
          </p:cNvCxnSpPr>
          <p:nvPr/>
        </p:nvCxnSpPr>
        <p:spPr>
          <a:xfrm flipV="1">
            <a:off x="2331003" y="3054390"/>
            <a:ext cx="7117797" cy="1221880"/>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E2C1CBE5-1F4E-FAE3-95E8-A0BB92AC793F}"/>
              </a:ext>
            </a:extLst>
          </p:cNvPr>
          <p:cNvCxnSpPr>
            <a:cxnSpLocks/>
          </p:cNvCxnSpPr>
          <p:nvPr/>
        </p:nvCxnSpPr>
        <p:spPr>
          <a:xfrm>
            <a:off x="4376642" y="3439261"/>
            <a:ext cx="5270328" cy="724934"/>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D9CE929-D00F-7854-4E6E-FA4C3334589B}"/>
              </a:ext>
            </a:extLst>
          </p:cNvPr>
          <p:cNvCxnSpPr>
            <a:cxnSpLocks/>
          </p:cNvCxnSpPr>
          <p:nvPr/>
        </p:nvCxnSpPr>
        <p:spPr>
          <a:xfrm>
            <a:off x="2423185" y="2886206"/>
            <a:ext cx="6339815" cy="52449"/>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765647C-0D63-DFD8-9253-0006E36F0BD2}"/>
              </a:ext>
            </a:extLst>
          </p:cNvPr>
          <p:cNvCxnSpPr>
            <a:cxnSpLocks/>
          </p:cNvCxnSpPr>
          <p:nvPr/>
        </p:nvCxnSpPr>
        <p:spPr>
          <a:xfrm>
            <a:off x="3317513" y="2555895"/>
            <a:ext cx="4641999" cy="1171374"/>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6E97CA36-5D9C-B987-6BE0-04E2A9FC6CC4}"/>
              </a:ext>
            </a:extLst>
          </p:cNvPr>
          <p:cNvCxnSpPr>
            <a:cxnSpLocks/>
          </p:cNvCxnSpPr>
          <p:nvPr/>
        </p:nvCxnSpPr>
        <p:spPr>
          <a:xfrm>
            <a:off x="5181600" y="6016228"/>
            <a:ext cx="2057400" cy="560785"/>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9E503A9E-FD71-9191-F21F-81E1C9FB23C2}"/>
              </a:ext>
            </a:extLst>
          </p:cNvPr>
          <p:cNvCxnSpPr>
            <a:cxnSpLocks/>
          </p:cNvCxnSpPr>
          <p:nvPr/>
        </p:nvCxnSpPr>
        <p:spPr>
          <a:xfrm flipV="1">
            <a:off x="3848100" y="2065130"/>
            <a:ext cx="3771900" cy="4397583"/>
          </a:xfrm>
          <a:prstGeom prst="straightConnector1">
            <a:avLst/>
          </a:prstGeom>
          <a:ln w="25400">
            <a:solidFill>
              <a:srgbClr val="00B0F0"/>
            </a:solidFill>
            <a:headEnd type="triangle"/>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93547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Presentatio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Custom 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7365D"/>
      </a:hlink>
      <a:folHlink>
        <a:srgbClr val="17365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Оформление по умолчанию">
  <a:themeElements>
    <a:clrScheme name="">
      <a:dk1>
        <a:srgbClr val="000000"/>
      </a:dk1>
      <a:lt1>
        <a:srgbClr val="FFFFFF"/>
      </a:lt1>
      <a:dk2>
        <a:srgbClr val="000000"/>
      </a:dk2>
      <a:lt2>
        <a:srgbClr val="000000"/>
      </a:lt2>
      <a:accent1>
        <a:srgbClr val="00CC99"/>
      </a:accent1>
      <a:accent2>
        <a:srgbClr val="333399"/>
      </a:accent2>
      <a:accent3>
        <a:srgbClr val="FFFFFF"/>
      </a:accent3>
      <a:accent4>
        <a:srgbClr val="000000"/>
      </a:accent4>
      <a:accent5>
        <a:srgbClr val="AAE2CA"/>
      </a:accent5>
      <a:accent6>
        <a:srgbClr val="2D2D8A"/>
      </a:accent6>
      <a:hlink>
        <a:srgbClr val="009999"/>
      </a:hlink>
      <a:folHlink>
        <a:srgbClr val="99CC00"/>
      </a:folHlink>
    </a:clrScheme>
    <a:fontScheme name="Оформление по умолчанию">
      <a:majorFont>
        <a:latin typeface="Times New Roman"/>
        <a:ea typeface="ヒラギノ明朝 ProN W3"/>
        <a:cs typeface="ヒラギノ明朝 ProN W3"/>
      </a:majorFont>
      <a:minorFont>
        <a:latin typeface="Times New Roman"/>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spDef>
    <a:lnDef>
      <a:spPr bwMode="auto">
        <a:xfrm>
          <a:off x="0" y="0"/>
          <a:ext cx="1" cy="1"/>
        </a:xfrm>
        <a:custGeom>
          <a:avLst/>
          <a:gdLst/>
          <a:ahLst/>
          <a:cxnLst/>
          <a:rect l="0" t="0" r="0" b="0"/>
          <a:pathLst/>
        </a:custGeom>
        <a:solidFill>
          <a:srgbClr val="00CC99"/>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rgbClr val="000000"/>
            </a:solidFill>
            <a:effectLst/>
            <a:latin typeface="Times New Roman" charset="0"/>
            <a:ea typeface="ヒラギノ明朝 ProN W3" charset="0"/>
            <a:cs typeface="ヒラギノ明朝 ProN W3" charset="0"/>
            <a:sym typeface="Times New Roman"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37617</TotalTime>
  <Words>2714</Words>
  <Application>Microsoft Office PowerPoint</Application>
  <PresentationFormat>Widescreen</PresentationFormat>
  <Paragraphs>536</Paragraphs>
  <Slides>90</Slides>
  <Notes>46</Notes>
  <HiddenSlides>15</HiddenSlides>
  <MMClips>2</MMClips>
  <ScaleCrop>false</ScaleCrop>
  <HeadingPairs>
    <vt:vector size="8" baseType="variant">
      <vt:variant>
        <vt:lpstr>Fonts Used</vt:lpstr>
      </vt:variant>
      <vt:variant>
        <vt:i4>13</vt:i4>
      </vt:variant>
      <vt:variant>
        <vt:lpstr>Theme</vt:lpstr>
      </vt:variant>
      <vt:variant>
        <vt:i4>5</vt:i4>
      </vt:variant>
      <vt:variant>
        <vt:lpstr>Embedded OLE Servers</vt:lpstr>
      </vt:variant>
      <vt:variant>
        <vt:i4>2</vt:i4>
      </vt:variant>
      <vt:variant>
        <vt:lpstr>Slide Titles</vt:lpstr>
      </vt:variant>
      <vt:variant>
        <vt:i4>90</vt:i4>
      </vt:variant>
    </vt:vector>
  </HeadingPairs>
  <TitlesOfParts>
    <vt:vector size="110" baseType="lpstr">
      <vt:lpstr>Arial</vt:lpstr>
      <vt:lpstr>AvantGarde Bk BT</vt:lpstr>
      <vt:lpstr>Calibri</vt:lpstr>
      <vt:lpstr>Cambria Math</vt:lpstr>
      <vt:lpstr>Consolas</vt:lpstr>
      <vt:lpstr>StarSymbol</vt:lpstr>
      <vt:lpstr>Symbol</vt:lpstr>
      <vt:lpstr>Tahoma</vt:lpstr>
      <vt:lpstr>Times New Roman</vt:lpstr>
      <vt:lpstr>Trebuchet MS</vt:lpstr>
      <vt:lpstr>Wingdings</vt:lpstr>
      <vt:lpstr>ZapfDingbats</vt:lpstr>
      <vt:lpstr>ヒラギノ明朝 ProN W6</vt:lpstr>
      <vt:lpstr>Office Theme</vt:lpstr>
      <vt:lpstr>Blank Presentation</vt:lpstr>
      <vt:lpstr>2_Office Theme</vt:lpstr>
      <vt:lpstr>Оформление по умолчанию</vt:lpstr>
      <vt:lpstr>3_Office Theme</vt:lpstr>
      <vt:lpstr>Equation</vt:lpstr>
      <vt:lpstr>Microsoft Equation 3.0</vt:lpstr>
      <vt:lpstr>Local Image Features</vt:lpstr>
      <vt:lpstr>PowerPoint Presentation</vt:lpstr>
      <vt:lpstr>PowerPoint Presentation</vt:lpstr>
      <vt:lpstr>Project 2</vt:lpstr>
      <vt:lpstr>This section: correspondence and alignment</vt:lpstr>
      <vt:lpstr>Overview of Keypoint Matching</vt:lpstr>
      <vt:lpstr>Review: Harris corner detector</vt:lpstr>
      <vt:lpstr>Review: Harris corner detector</vt:lpstr>
      <vt:lpstr>What do the gradients / structure matrix look like?</vt:lpstr>
      <vt:lpstr>If you’re not comfortable with Eigenvalues and Eigenvectors, Gilbert Strang’s linear algebra lectures are linked from the course homepage</vt:lpstr>
      <vt:lpstr>Harris Detector [Harris88]</vt:lpstr>
      <vt:lpstr>Invariance and covariance</vt:lpstr>
      <vt:lpstr>Cat Classifier – we want invariance</vt:lpstr>
      <vt:lpstr>Cat Detector – we want covariance</vt:lpstr>
      <vt:lpstr>Invariance and covariance</vt:lpstr>
      <vt:lpstr>Affine intensity change</vt:lpstr>
      <vt:lpstr>Image translation</vt:lpstr>
      <vt:lpstr>Spatial Scaling / Zoom</vt:lpstr>
      <vt:lpstr>Image rotation</vt:lpstr>
      <vt:lpstr>Overview of Keypoint Matching</vt:lpstr>
      <vt:lpstr>So far: can localize in x-y, but not scale</vt:lpstr>
      <vt:lpstr>Automatic Scale Selection</vt:lpstr>
      <vt:lpstr>Automatic Scale Selection</vt:lpstr>
      <vt:lpstr>Automatic Scale Selection</vt:lpstr>
      <vt:lpstr>Automatic Scale Selection</vt:lpstr>
      <vt:lpstr>Automatic Scale Selection</vt:lpstr>
      <vt:lpstr>Automatic Scale Selection</vt:lpstr>
      <vt:lpstr>Automatic Scale Selection</vt:lpstr>
      <vt:lpstr>What Is A Useful Signature Function?</vt:lpstr>
      <vt:lpstr>Difference-of-Gaussian (DoG)</vt:lpstr>
      <vt:lpstr>DoG – Efficient Computation</vt:lpstr>
      <vt:lpstr>Find local maxima in position-scale space of Difference-of-Gaussian</vt:lpstr>
      <vt:lpstr>Results: Difference-of-Gaussian</vt:lpstr>
      <vt:lpstr>Orientation Normalization</vt:lpstr>
      <vt:lpstr>Harris-Laplace [Mikolajczyk ‘01]</vt:lpstr>
      <vt:lpstr>Harris-Laplace [Mikolajczyk ‘01]</vt:lpstr>
      <vt:lpstr>Maximally Stable Extremal Regions</vt:lpstr>
      <vt:lpstr>Example Results: MSER</vt:lpstr>
      <vt:lpstr>Comparison</vt:lpstr>
      <vt:lpstr>Available at a web site near you…</vt:lpstr>
      <vt:lpstr>Recap Quiz: Are these Harris Corners?</vt:lpstr>
      <vt:lpstr>Local features: main components</vt:lpstr>
      <vt:lpstr>Image representations</vt:lpstr>
      <vt:lpstr>Image Representations: Histograms</vt:lpstr>
      <vt:lpstr>Image Representations: Histograms</vt:lpstr>
      <vt:lpstr>Computing histogram distance</vt:lpstr>
      <vt:lpstr>Histograms: Implementation issues</vt:lpstr>
      <vt:lpstr>What kind of things do we compute histograms of?</vt:lpstr>
      <vt:lpstr>What kind of things do we compute histograms of?</vt:lpstr>
      <vt:lpstr>SIFT vector formation</vt:lpstr>
      <vt:lpstr>SIFT vector formation</vt:lpstr>
      <vt:lpstr>Ensure smoothness</vt:lpstr>
      <vt:lpstr>Reduce effect of illumination</vt:lpstr>
      <vt:lpstr>SIFT Interactive Demo</vt:lpstr>
      <vt:lpstr>SIFT Repeatability</vt:lpstr>
      <vt:lpstr>PowerPoint Presentation</vt:lpstr>
      <vt:lpstr>PowerPoint Presentation</vt:lpstr>
      <vt:lpstr>Local Descriptors: SURF</vt:lpstr>
      <vt:lpstr>Are there alternatives to SIFT?</vt:lpstr>
      <vt:lpstr>PowerPoint Presentation</vt:lpstr>
      <vt:lpstr>Shape Context Descriptor</vt:lpstr>
      <vt:lpstr>PowerPoint Presentation</vt:lpstr>
      <vt:lpstr>Self-similarity Descriptor</vt:lpstr>
      <vt:lpstr>Self-similarity Descriptor</vt:lpstr>
      <vt:lpstr>Self-similarity Descriptor</vt:lpstr>
      <vt:lpstr>Learning Local Image Descriptors, Winder and Brown, CVPR 2007</vt:lpstr>
      <vt:lpstr>PowerPoint Presentation</vt:lpstr>
      <vt:lpstr>How lossy is this? Can we invert SIFT descriptors?</vt:lpstr>
      <vt:lpstr>Can we invert SIFT descriptors?</vt:lpstr>
      <vt:lpstr>Can we invert SIFT descriptors?</vt:lpstr>
      <vt:lpstr>SIFT is 20+ years old. Is it still useful?</vt:lpstr>
      <vt:lpstr>SIFT is 20+ years old. Is it still useful?</vt:lpstr>
      <vt:lpstr>NeRFs optimized with InstantNGP</vt:lpstr>
      <vt:lpstr>SIFT is 20+ years old. Is it still useful?</vt:lpstr>
      <vt:lpstr>SIFT is 20+ years old. Is it still useful?</vt:lpstr>
      <vt:lpstr>SIFT is 20+ years old. Is it still useful?</vt:lpstr>
      <vt:lpstr>SIFT is 20+ years old. Is it still useful?</vt:lpstr>
      <vt:lpstr>PowerPoint Presentation</vt:lpstr>
      <vt:lpstr>PowerPoint Presentation</vt:lpstr>
      <vt:lpstr>What is “Geometric Verification”?</vt:lpstr>
      <vt:lpstr>What is “Geometric Verification”?</vt:lpstr>
      <vt:lpstr>Matching</vt:lpstr>
      <vt:lpstr>PowerPoint Presentation</vt:lpstr>
      <vt:lpstr>Nearest Neighbor Distance Ratio</vt:lpstr>
      <vt:lpstr>Matching Local Features</vt:lpstr>
      <vt:lpstr>Can we refine this further?</vt:lpstr>
      <vt:lpstr>Can we refine this further?</vt:lpstr>
      <vt:lpstr>Can we refine this further?</vt:lpstr>
      <vt:lpstr>Can we refine this further?</vt:lpstr>
      <vt:lpstr>What is the space of allowable correspondences?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Derek Hoiem</dc:creator>
  <cp:lastModifiedBy>Hays, James H</cp:lastModifiedBy>
  <cp:revision>202</cp:revision>
  <dcterms:created xsi:type="dcterms:W3CDTF">2009-12-16T02:55:56Z</dcterms:created>
  <dcterms:modified xsi:type="dcterms:W3CDTF">2026-02-04T18:46:55Z</dcterms:modified>
</cp:coreProperties>
</file>