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2" r:id="rId2"/>
    <p:sldMasterId id="2147483725" r:id="rId3"/>
  </p:sldMasterIdLst>
  <p:notesMasterIdLst>
    <p:notesMasterId r:id="rId76"/>
  </p:notesMasterIdLst>
  <p:handoutMasterIdLst>
    <p:handoutMasterId r:id="rId77"/>
  </p:handoutMasterIdLst>
  <p:sldIdLst>
    <p:sldId id="457" r:id="rId4"/>
    <p:sldId id="458" r:id="rId5"/>
    <p:sldId id="459" r:id="rId6"/>
    <p:sldId id="256" r:id="rId7"/>
    <p:sldId id="351" r:id="rId8"/>
    <p:sldId id="750" r:id="rId9"/>
    <p:sldId id="349" r:id="rId10"/>
    <p:sldId id="299" r:id="rId11"/>
    <p:sldId id="488" r:id="rId12"/>
    <p:sldId id="489" r:id="rId13"/>
    <p:sldId id="490" r:id="rId14"/>
    <p:sldId id="405" r:id="rId15"/>
    <p:sldId id="747" r:id="rId16"/>
    <p:sldId id="463" r:id="rId17"/>
    <p:sldId id="464" r:id="rId18"/>
    <p:sldId id="745" r:id="rId19"/>
    <p:sldId id="751" r:id="rId20"/>
    <p:sldId id="753" r:id="rId21"/>
    <p:sldId id="752" r:id="rId22"/>
    <p:sldId id="356" r:id="rId23"/>
    <p:sldId id="358" r:id="rId24"/>
    <p:sldId id="359" r:id="rId25"/>
    <p:sldId id="456" r:id="rId26"/>
    <p:sldId id="360" r:id="rId27"/>
    <p:sldId id="361" r:id="rId28"/>
    <p:sldId id="362" r:id="rId29"/>
    <p:sldId id="363" r:id="rId30"/>
    <p:sldId id="364" r:id="rId31"/>
    <p:sldId id="365" r:id="rId32"/>
    <p:sldId id="366" r:id="rId33"/>
    <p:sldId id="367" r:id="rId34"/>
    <p:sldId id="411" r:id="rId35"/>
    <p:sldId id="412" r:id="rId36"/>
    <p:sldId id="434" r:id="rId37"/>
    <p:sldId id="368" r:id="rId38"/>
    <p:sldId id="413" r:id="rId39"/>
    <p:sldId id="414" r:id="rId40"/>
    <p:sldId id="415" r:id="rId41"/>
    <p:sldId id="416" r:id="rId42"/>
    <p:sldId id="455" r:id="rId43"/>
    <p:sldId id="371" r:id="rId44"/>
    <p:sldId id="436" r:id="rId45"/>
    <p:sldId id="372" r:id="rId46"/>
    <p:sldId id="435" r:id="rId47"/>
    <p:sldId id="373" r:id="rId48"/>
    <p:sldId id="374" r:id="rId49"/>
    <p:sldId id="375" r:id="rId50"/>
    <p:sldId id="460" r:id="rId51"/>
    <p:sldId id="376" r:id="rId52"/>
    <p:sldId id="377" r:id="rId53"/>
    <p:sldId id="378" r:id="rId54"/>
    <p:sldId id="379" r:id="rId55"/>
    <p:sldId id="380" r:id="rId56"/>
    <p:sldId id="381" r:id="rId57"/>
    <p:sldId id="382" r:id="rId58"/>
    <p:sldId id="383" r:id="rId59"/>
    <p:sldId id="417" r:id="rId60"/>
    <p:sldId id="384" r:id="rId61"/>
    <p:sldId id="755" r:id="rId62"/>
    <p:sldId id="469" r:id="rId63"/>
    <p:sldId id="470" r:id="rId64"/>
    <p:sldId id="429" r:id="rId65"/>
    <p:sldId id="440" r:id="rId66"/>
    <p:sldId id="441" r:id="rId67"/>
    <p:sldId id="442" r:id="rId68"/>
    <p:sldId id="443" r:id="rId69"/>
    <p:sldId id="748" r:id="rId70"/>
    <p:sldId id="388" r:id="rId71"/>
    <p:sldId id="389" r:id="rId72"/>
    <p:sldId id="390" r:id="rId73"/>
    <p:sldId id="391" r:id="rId74"/>
    <p:sldId id="392" r:id="rId75"/>
  </p:sldIdLst>
  <p:sldSz cx="12192000" cy="6858000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0000"/>
    <a:srgbClr val="FF7979"/>
    <a:srgbClr val="00FF00"/>
    <a:srgbClr val="0AA676"/>
    <a:srgbClr val="32000C"/>
    <a:srgbClr val="CB6B30"/>
    <a:srgbClr val="E36243"/>
    <a:srgbClr val="FF4A7E"/>
    <a:srgbClr val="0B0B0B"/>
    <a:srgbClr val="234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98" autoAdjust="0"/>
    <p:restoredTop sz="88505" autoAdjust="0"/>
  </p:normalViewPr>
  <p:slideViewPr>
    <p:cSldViewPr>
      <p:cViewPr>
        <p:scale>
          <a:sx n="87" d="100"/>
          <a:sy n="87" d="100"/>
        </p:scale>
        <p:origin x="66" y="162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1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0450A14-1984-4078-9E10-83FDC85EC0C0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550F79F-EF92-4013-8754-5DC0A7245B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4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B36E14-FA26-4874-9D32-5FFCA3E43F60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79503E-BF1B-43C0-B836-0C9F9F6E2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5438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2021 poll results </a:t>
            </a:r>
          </a:p>
          <a:p>
            <a:r>
              <a:rPr lang="en-US" dirty="0"/>
              <a:t>https://linkto.run/p/2VGXTJD3  </a:t>
            </a:r>
            <a:br>
              <a:rPr lang="en-US" dirty="0"/>
            </a:br>
            <a:r>
              <a:rPr lang="en-US" dirty="0"/>
              <a:t>Surprisingly many people</a:t>
            </a:r>
            <a:r>
              <a:rPr lang="en-US" baseline="0" dirty="0"/>
              <a:t> could see it rotating either way, hypothesizing that the low framerate on </a:t>
            </a:r>
            <a:r>
              <a:rPr lang="en-US" baseline="0" dirty="0" err="1"/>
              <a:t>Bluejeans</a:t>
            </a:r>
            <a:r>
              <a:rPr lang="en-US" baseline="0" dirty="0"/>
              <a:t> made it easier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63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0CF905-B841-496A-B875-C57F48F094A9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30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EA0B85-EA4F-45E7-BE3E-08F52E0DBB03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81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5F3BC5-00F7-4DAC-A736-B2A3AE200196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925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426615-B5F7-48FA-B3E6-C728F086742C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319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9E7AD6-EB1A-47D4-99FC-95330ECF7A85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98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EEBF6F-8A88-45E6-B0A8-FAB2F2278B44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196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096F29-F946-436A-8460-9ABE207C5C60}" type="slidenum">
              <a:rPr lang="en-US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2000" cy="2571750"/>
          </a:xfr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464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961044-AB6B-4990-9FC1-2395A1101F2A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r>
              <a:rPr lang="en-US"/>
              <a:t>Fit to earlier data with an appropriate choice of s</a:t>
            </a:r>
          </a:p>
        </p:txBody>
      </p:sp>
    </p:spTree>
    <p:extLst>
      <p:ext uri="{BB962C8B-B14F-4D97-AF65-F5344CB8AC3E}">
        <p14:creationId xmlns:p14="http://schemas.microsoft.com/office/powerpoint/2010/main" val="3084935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9953AA-7609-4F7A-8036-A3D5CEFC3ECC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904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ED9A9A-3E1E-493A-9C50-276CC760CBA5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69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64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8D2D09-EA91-41FC-8DB9-953599CBB162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9862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885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678068-ED93-4428-9CEE-9C213D6868CA}" type="slidenum">
              <a:rPr lang="en-US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􀁑 Basic ideas</a:t>
            </a:r>
          </a:p>
          <a:p>
            <a:r>
              <a:rPr lang="en-US"/>
              <a:t>• A line is represented as . Every line in the image corresponds</a:t>
            </a:r>
          </a:p>
          <a:p>
            <a:r>
              <a:rPr lang="en-US"/>
              <a:t>to a point in the parameter space</a:t>
            </a:r>
          </a:p>
          <a:p>
            <a:r>
              <a:rPr lang="en-US"/>
              <a:t>• Every point in the image domain corresponds to a line in the parameter</a:t>
            </a:r>
          </a:p>
          <a:p>
            <a:r>
              <a:rPr lang="en-US"/>
              <a:t>space (why ? Fix (x,y), (m,n) can change on the line . In other</a:t>
            </a:r>
          </a:p>
          <a:p>
            <a:r>
              <a:rPr lang="en-US"/>
              <a:t>words, for all the lines passing through (x,y) in the image space, their</a:t>
            </a:r>
          </a:p>
          <a:p>
            <a:r>
              <a:rPr lang="en-US"/>
              <a:t>parameters form a line in the parameter space)</a:t>
            </a:r>
          </a:p>
          <a:p>
            <a:r>
              <a:rPr lang="en-US"/>
              <a:t>• Points along a line in the space correspond to lines passing through the</a:t>
            </a:r>
          </a:p>
          <a:p>
            <a:r>
              <a:rPr lang="en-US"/>
              <a:t>same point in the parameter space (why ?)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3243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833BA-FE9C-4849-B1DD-792FC6F09BFA}" type="slidenum">
              <a:rPr lang="en-US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􀁑 Basic ideas</a:t>
            </a:r>
          </a:p>
          <a:p>
            <a:r>
              <a:rPr lang="en-US"/>
              <a:t>• A line is represented as . Every line in the image corresponds</a:t>
            </a:r>
          </a:p>
          <a:p>
            <a:r>
              <a:rPr lang="en-US"/>
              <a:t>to a point in the parameter space</a:t>
            </a:r>
          </a:p>
          <a:p>
            <a:r>
              <a:rPr lang="en-US"/>
              <a:t>• Every point in the image domain corresponds to a line in the parameter</a:t>
            </a:r>
          </a:p>
          <a:p>
            <a:r>
              <a:rPr lang="en-US"/>
              <a:t>space (why ? Fix (x,y), (m,n) can change on the line . In other</a:t>
            </a:r>
          </a:p>
          <a:p>
            <a:r>
              <a:rPr lang="en-US"/>
              <a:t>words, for all the lines passing through (x,y) in the image space, their</a:t>
            </a:r>
          </a:p>
          <a:p>
            <a:r>
              <a:rPr lang="en-US"/>
              <a:t>parameters form a line in the parameter space)</a:t>
            </a:r>
          </a:p>
          <a:p>
            <a:r>
              <a:rPr lang="en-US"/>
              <a:t>• Points along a line in the space correspond to lines passing through the</a:t>
            </a:r>
          </a:p>
          <a:p>
            <a:r>
              <a:rPr lang="en-US"/>
              <a:t>same point in the parameter space (why ?)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813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AB9DD-3AB1-4AB0-A8A3-1E278AB587F4}" type="slidenum">
              <a:rPr lang="en-US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􀁑 Basic ideas</a:t>
            </a:r>
          </a:p>
          <a:p>
            <a:r>
              <a:rPr lang="en-US"/>
              <a:t>• A line is represented as . Every line in the image corresponds</a:t>
            </a:r>
          </a:p>
          <a:p>
            <a:r>
              <a:rPr lang="en-US"/>
              <a:t>to a point in the parameter space</a:t>
            </a:r>
          </a:p>
          <a:p>
            <a:r>
              <a:rPr lang="en-US"/>
              <a:t>• Every point in the image domain corresponds to a line in the parameter</a:t>
            </a:r>
          </a:p>
          <a:p>
            <a:r>
              <a:rPr lang="en-US"/>
              <a:t>space (why ? Fix (x,y), (m,n) can change on the line . In other</a:t>
            </a:r>
          </a:p>
          <a:p>
            <a:r>
              <a:rPr lang="en-US"/>
              <a:t>words, for all the lines passing through (x,y) in the image space, their</a:t>
            </a:r>
          </a:p>
          <a:p>
            <a:r>
              <a:rPr lang="en-US"/>
              <a:t>parameters form a line in the parameter space)</a:t>
            </a:r>
          </a:p>
          <a:p>
            <a:r>
              <a:rPr lang="en-US"/>
              <a:t>• Points along a line in the space correspond to lines passing through the</a:t>
            </a:r>
          </a:p>
          <a:p>
            <a:r>
              <a:rPr lang="en-US"/>
              <a:t>same point in the parameter space (why ?)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474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AB9DD-3AB1-4AB0-A8A3-1E278AB587F4}" type="slidenum">
              <a:rPr lang="en-US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􀁑 Basic ideas</a:t>
            </a:r>
          </a:p>
          <a:p>
            <a:r>
              <a:rPr lang="en-US" dirty="0"/>
              <a:t>• A line is represented as . Every line in the image corresponds</a:t>
            </a:r>
          </a:p>
          <a:p>
            <a:r>
              <a:rPr lang="en-US" dirty="0"/>
              <a:t>to a point in the parameter space</a:t>
            </a:r>
          </a:p>
          <a:p>
            <a:r>
              <a:rPr lang="en-US" dirty="0"/>
              <a:t>• Every point in the image domain corresponds to a line in the parameter</a:t>
            </a:r>
          </a:p>
          <a:p>
            <a:r>
              <a:rPr lang="en-US" dirty="0"/>
              <a:t>space (why ? Fix (</a:t>
            </a:r>
            <a:r>
              <a:rPr lang="en-US" dirty="0" err="1"/>
              <a:t>x,y</a:t>
            </a:r>
            <a:r>
              <a:rPr lang="en-US" dirty="0"/>
              <a:t>), (</a:t>
            </a:r>
            <a:r>
              <a:rPr lang="en-US" dirty="0" err="1"/>
              <a:t>m,n</a:t>
            </a:r>
            <a:r>
              <a:rPr lang="en-US" dirty="0"/>
              <a:t>) can change on the line . In other</a:t>
            </a:r>
          </a:p>
          <a:p>
            <a:r>
              <a:rPr lang="en-US" dirty="0"/>
              <a:t>words, for all the lines passing through (</a:t>
            </a:r>
            <a:r>
              <a:rPr lang="en-US" dirty="0" err="1"/>
              <a:t>x,y</a:t>
            </a:r>
            <a:r>
              <a:rPr lang="en-US" dirty="0"/>
              <a:t>) in the image space, their</a:t>
            </a:r>
          </a:p>
          <a:p>
            <a:r>
              <a:rPr lang="en-US" dirty="0"/>
              <a:t>parameters form a line in the parameter space)</a:t>
            </a:r>
          </a:p>
          <a:p>
            <a:r>
              <a:rPr lang="en-US" dirty="0"/>
              <a:t>• Points along a line in the space correspond to lines passing through the</a:t>
            </a:r>
          </a:p>
          <a:p>
            <a:r>
              <a:rPr lang="en-US" dirty="0"/>
              <a:t>same point in the parameter space (why ?)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1963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C52745-2203-4836-98DA-E8D8D3C18AD1}" type="slidenum">
              <a:rPr lang="en-US">
                <a:solidFill>
                  <a:prstClr val="black"/>
                </a:solidFill>
              </a:rPr>
              <a:pPr/>
              <a:t>50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2000" cy="2571750"/>
          </a:xfrm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</p:spPr>
        <p:txBody>
          <a:bodyPr/>
          <a:lstStyle/>
          <a:p>
            <a:r>
              <a:rPr lang="en-US"/>
              <a:t>Figure 15.1, top half.  Note that most points in the vote array are very dark, because they</a:t>
            </a:r>
          </a:p>
          <a:p>
            <a:r>
              <a:rPr lang="en-US"/>
              <a:t>get only one vote.</a:t>
            </a:r>
          </a:p>
        </p:txBody>
      </p:sp>
    </p:spTree>
    <p:extLst>
      <p:ext uri="{BB962C8B-B14F-4D97-AF65-F5344CB8AC3E}">
        <p14:creationId xmlns:p14="http://schemas.microsoft.com/office/powerpoint/2010/main" val="15850618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48BAB5-E73D-4B86-ABF4-67E76C87BFF0}" type="slidenum">
              <a:rPr lang="en-US">
                <a:solidFill>
                  <a:prstClr val="black"/>
                </a:solidFill>
              </a:rPr>
              <a:pPr/>
              <a:t>51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2000" cy="2571750"/>
          </a:xfrm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</p:spPr>
        <p:txBody>
          <a:bodyPr/>
          <a:lstStyle/>
          <a:p>
            <a:r>
              <a:rPr lang="en-US"/>
              <a:t>This is 15.1 lower half</a:t>
            </a:r>
          </a:p>
        </p:txBody>
      </p:sp>
    </p:spTree>
    <p:extLst>
      <p:ext uri="{BB962C8B-B14F-4D97-AF65-F5344CB8AC3E}">
        <p14:creationId xmlns:p14="http://schemas.microsoft.com/office/powerpoint/2010/main" val="2311532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393315-43C0-4A35-AA55-A6E520376B19}" type="slidenum">
              <a:rPr lang="en-US">
                <a:solidFill>
                  <a:prstClr val="black"/>
                </a:solidFill>
              </a:rPr>
              <a:pPr/>
              <a:t>52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7588" y="514350"/>
            <a:ext cx="4572000" cy="2571750"/>
          </a:xfrm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3257550"/>
            <a:ext cx="6705600" cy="3086100"/>
          </a:xfrm>
        </p:spPr>
        <p:txBody>
          <a:bodyPr/>
          <a:lstStyle/>
          <a:p>
            <a:r>
              <a:rPr lang="en-US"/>
              <a:t>15.2; main point is that lots of noise can lead to large peaks in the array</a:t>
            </a:r>
          </a:p>
        </p:txBody>
      </p:sp>
    </p:spTree>
    <p:extLst>
      <p:ext uri="{BB962C8B-B14F-4D97-AF65-F5344CB8AC3E}">
        <p14:creationId xmlns:p14="http://schemas.microsoft.com/office/powerpoint/2010/main" val="5033453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852F9D-87D8-45CE-813A-2C5D2C79CB12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074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17AE7C-562B-4A6A-8F4A-8E41B6A8D52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068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53EC27-4799-4246-B816-967455E51E7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6196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A49E62-B3A8-C530-60D7-F286ABD84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96BB0658-2604-F28E-EC55-7817F20E71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579042-ABAB-42FC-ADC9-9CBC67D14FFA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C13873F4-341F-8F36-A694-C7D1FEDBB2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solidFill>
            <a:srgbClr val="FFFFFF"/>
          </a:solidFill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5BD8D5CA-AD03-DFE3-1632-7FB0F507AB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27A6A23-614D-2481-A0E6-734779F64D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11666494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E00544-518A-35B1-433D-6F27A8DCA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9A391A9D-568F-B422-A54C-AB6C7D1F0B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579042-ABAB-42FC-ADC9-9CBC67D14FFA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28BDDE89-2E18-FDFF-6052-C22867BD9A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solidFill>
            <a:srgbClr val="FFFFFF"/>
          </a:solidFill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C1135DA0-2F2E-2DAF-0B65-FAB77F1F75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047A696-B6E2-1739-A33A-F8A8B60FB9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CS 376 Lecture 8 Fitting</a:t>
            </a:r>
          </a:p>
        </p:txBody>
      </p:sp>
    </p:spTree>
    <p:extLst>
      <p:ext uri="{BB962C8B-B14F-4D97-AF65-F5344CB8AC3E}">
        <p14:creationId xmlns:p14="http://schemas.microsoft.com/office/powerpoint/2010/main" val="359117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40B258-9A09-4AA1-A355-95F22493D87A}" type="slidenum">
              <a:rPr lang="en-US" smtClean="0">
                <a:solidFill>
                  <a:prstClr val="black"/>
                </a:solidFill>
              </a:rPr>
              <a:pPr/>
              <a:t>63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768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EEB05E-A0CC-4E66-8606-6F8667A0A54E}" type="slidenum">
              <a:rPr lang="en-US" smtClean="0">
                <a:solidFill>
                  <a:prstClr val="black"/>
                </a:solidFill>
              </a:rPr>
              <a:pPr/>
              <a:t>65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013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C71030-AC51-4A09-A25E-5FA357B75AF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me give you an intuition of what is going on. Suppose we have the standard line fitting problem in presence of outliers.</a:t>
            </a:r>
          </a:p>
          <a:p>
            <a:r>
              <a:rPr lang="en-US"/>
              <a:t>We can formulate this problem as follows: want to find the best partition of points in inlier set and outlier set such that…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The objective consists of adjusting the parameters of a model function so as to best fit a data set. </a:t>
            </a:r>
          </a:p>
          <a:p>
            <a:r>
              <a:rPr lang="en-US"/>
              <a:t>"best" is defined by a function f that needs to be minimized.</a:t>
            </a:r>
          </a:p>
          <a:p>
            <a:endParaRPr lang="en-US"/>
          </a:p>
          <a:p>
            <a:r>
              <a:rPr lang="en-US"/>
              <a:t>Such that the best parameter of fitting the line give rise to a residual error lower that delta</a:t>
            </a:r>
          </a:p>
          <a:p>
            <a:endParaRPr lang="en-US"/>
          </a:p>
          <a:p>
            <a:r>
              <a:rPr lang="en-US"/>
              <a:t>as when the sum, </a:t>
            </a:r>
            <a:r>
              <a:rPr lang="en-US" i="1"/>
              <a:t>S</a:t>
            </a:r>
            <a:r>
              <a:rPr lang="en-US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38847928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D1A7C6-64BD-4260-B379-19E57742101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me give you an intuition of what is going on. Suppose we have the standard line fitting problem in presence of outliers.</a:t>
            </a:r>
          </a:p>
          <a:p>
            <a:r>
              <a:rPr lang="en-US"/>
              <a:t>We can formulate this problem as follows: want to find the best partition of points in inlier set and outlier set such that…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The objective consists of adjusting the parameters of a model function so as to best fit a data set. </a:t>
            </a:r>
          </a:p>
          <a:p>
            <a:r>
              <a:rPr lang="en-US"/>
              <a:t>"best" is defined by a function f that needs to be minimized.</a:t>
            </a:r>
          </a:p>
          <a:p>
            <a:endParaRPr lang="en-US"/>
          </a:p>
          <a:p>
            <a:r>
              <a:rPr lang="en-US"/>
              <a:t>Such that the best parameter of fitting the line give rise to a residual error lower that delta</a:t>
            </a:r>
          </a:p>
          <a:p>
            <a:endParaRPr lang="en-US"/>
          </a:p>
          <a:p>
            <a:r>
              <a:rPr lang="en-US"/>
              <a:t>as when the sum, </a:t>
            </a:r>
            <a:r>
              <a:rPr lang="en-US" i="1"/>
              <a:t>S</a:t>
            </a:r>
            <a:r>
              <a:rPr lang="en-US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5631850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168155-4F81-4408-A7FC-EA1CD92B6B8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me give you an intuition of what is going on. Suppose we have the standard line fitting problem in presence of outliers.</a:t>
            </a:r>
          </a:p>
          <a:p>
            <a:r>
              <a:rPr lang="en-US"/>
              <a:t>We can formulate this problem as follows: want to find the best partition of points in inlier set and outlier set such that…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The objective consists of adjusting the parameters of a model function so as to best fit a data set. </a:t>
            </a:r>
          </a:p>
          <a:p>
            <a:r>
              <a:rPr lang="en-US"/>
              <a:t>"best" is defined by a function f that needs to be minimized.</a:t>
            </a:r>
          </a:p>
          <a:p>
            <a:endParaRPr lang="en-US"/>
          </a:p>
          <a:p>
            <a:r>
              <a:rPr lang="en-US"/>
              <a:t>Such that the best parameter of fitting the line give rise to a residual error lower that delta</a:t>
            </a:r>
          </a:p>
          <a:p>
            <a:endParaRPr lang="en-US"/>
          </a:p>
          <a:p>
            <a:r>
              <a:rPr lang="en-US"/>
              <a:t>as when the sum, </a:t>
            </a:r>
            <a:r>
              <a:rPr lang="en-US" i="1"/>
              <a:t>S</a:t>
            </a:r>
            <a:r>
              <a:rPr lang="en-US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30384142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9CE023-128E-4856-BCB6-506FF27BFF9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me give you an intuition of what is going on. Suppose we have the standard line fitting problem in presence of outliers.</a:t>
            </a:r>
          </a:p>
          <a:p>
            <a:r>
              <a:rPr lang="en-US"/>
              <a:t>We can formulate this problem as follows: want to find the best partition of points in inlier set and outlier set such that…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The objective consists of adjusting the parameters of a model function so as to best fit a data set. </a:t>
            </a:r>
          </a:p>
          <a:p>
            <a:r>
              <a:rPr lang="en-US"/>
              <a:t>"best" is defined by a function f that needs to be minimized.</a:t>
            </a:r>
          </a:p>
          <a:p>
            <a:endParaRPr lang="en-US"/>
          </a:p>
          <a:p>
            <a:r>
              <a:rPr lang="en-US"/>
              <a:t>Such that the best parameter of fitting the line give rise to a residual error lower that delta</a:t>
            </a:r>
          </a:p>
          <a:p>
            <a:endParaRPr lang="en-US"/>
          </a:p>
          <a:p>
            <a:r>
              <a:rPr lang="en-US"/>
              <a:t>as when the sum, </a:t>
            </a:r>
            <a:r>
              <a:rPr lang="en-US" i="1"/>
              <a:t>S</a:t>
            </a:r>
            <a:r>
              <a:rPr lang="en-US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416842920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6C0EBD-25A8-4D2D-84D6-A0B57D3202A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give you an intuition of what is going on. Suppose we have the standard line fitting problem in presence of outliers.</a:t>
            </a:r>
          </a:p>
          <a:p>
            <a:r>
              <a:rPr lang="en-US" dirty="0"/>
              <a:t>We can formulate this problem as follows: want to find the best partition of points in </a:t>
            </a:r>
            <a:r>
              <a:rPr lang="en-US" dirty="0" err="1"/>
              <a:t>inlier</a:t>
            </a:r>
            <a:r>
              <a:rPr lang="en-US" dirty="0"/>
              <a:t> set and outlier set such that…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objective consists of adjusting the parameters of a model function so as to best fit a data set. </a:t>
            </a:r>
          </a:p>
          <a:p>
            <a:r>
              <a:rPr lang="en-US" dirty="0"/>
              <a:t>"best" is defined by a function f that needs to be minimized.</a:t>
            </a:r>
          </a:p>
          <a:p>
            <a:endParaRPr lang="en-US" dirty="0"/>
          </a:p>
          <a:p>
            <a:r>
              <a:rPr lang="en-US" dirty="0"/>
              <a:t>Such that the best parameter of fitting the line give rise to a residual error lower that delta</a:t>
            </a:r>
          </a:p>
          <a:p>
            <a:endParaRPr lang="en-US" dirty="0"/>
          </a:p>
          <a:p>
            <a:r>
              <a:rPr lang="en-US" dirty="0"/>
              <a:t>as when the sum, </a:t>
            </a:r>
            <a:r>
              <a:rPr lang="en-US" i="1" dirty="0"/>
              <a:t>S</a:t>
            </a:r>
            <a:r>
              <a:rPr lang="en-US" dirty="0"/>
              <a:t>, of squared residuals </a:t>
            </a:r>
          </a:p>
        </p:txBody>
      </p:sp>
    </p:spTree>
    <p:extLst>
      <p:ext uri="{BB962C8B-B14F-4D97-AF65-F5344CB8AC3E}">
        <p14:creationId xmlns:p14="http://schemas.microsoft.com/office/powerpoint/2010/main" val="1661530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27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6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98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 scene is static</a:t>
            </a:r>
          </a:p>
          <a:p>
            <a:r>
              <a:rPr lang="en-US" dirty="0"/>
              <a:t>If we have a pinhole camera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933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45A19-D947-CB0A-57BD-C97F3370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452C93-008D-83F6-20D5-E7D71C1844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11B31-3ECC-4864-67A6-898374190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Colmap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A098D-C9F9-E777-36A7-B49D290CE4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88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5893F9-9E6E-47B4-B8FE-0A59E02EFF9B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8407" y="3257778"/>
            <a:ext cx="6707188" cy="3085419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21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58B6F-2CB1-419C-8C75-776D0348483D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3CF29-2143-4745-843A-3D13FFDFD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8E866-C95C-48F6-BB52-09171EE7AB14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9DE0C-2A37-4EE3-A849-55957763A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A599F-D638-4F6C-B529-9E3D38E1AF6F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F66AE-E9B7-485E-8B01-F7AB73862B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4B09C-5FE3-4E5C-947F-62A8A654A6B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8880D-8C14-414F-9A2C-CAC4CEB712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2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98400-A51E-47C6-AB6E-9D2F0FEB44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387C5-D1BA-4E64-9B6E-A01CF3A7D9E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34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AFC77-476A-4B65-AEF2-B88090E8601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99DFD-7A6B-421E-91AE-F1416F30A79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101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747BA-49B7-4E32-A9B2-44A226F3221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32093-982A-4E29-84CD-21505EE1816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35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BBE94-D788-474D-8EEB-6F58D147204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8F99F-4257-47F7-B137-92F5C330B80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46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95DB7-2A11-4E6C-9567-D57EA333CE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2DBDE-828A-4ED8-BAC3-0183760B6DD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75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282A0-E074-4D1F-9892-A88D1283A73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4E828-8872-429C-B31F-81F3904DB62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227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B5463-834F-40F6-B8E3-F026FE73268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64F8D-F56C-469B-8A33-F67E89A087F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75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58905-532C-42AF-AF52-583E712B8722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47F23-469E-4275-BA72-9C5EDBFB9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B97F0-D666-463A-99C4-716878AAB3F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1FFF3-B466-42C5-A286-E06D02714B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5714B-483C-45C3-99E0-9DDFC1306F6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34E0C-7D9E-4F01-AF55-2FE14BA7587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069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89D8F-1676-4F18-A19A-1DC9780C6F7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49CCE-778B-4371-A03A-FDCD62BA792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738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9144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619500"/>
            <a:ext cx="5080000" cy="2552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F9DED-C3AA-40F6-ACE9-AC54436C1C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178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02281-60AA-4CF2-AA75-49D60852FFB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40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E6BCB-2EF7-479A-9162-D2528BAE13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8344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9E97A-744F-4044-973F-1B212DBED46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774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5B8F5-A411-4768-860B-8D8B6318089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2681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3CDC2-9C99-4179-8227-6CFCBA8A98A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9587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5B504-35FB-4966-A949-862367A2FDA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86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01C9A-8D76-4AD7-97C9-0396069C5BA1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02B07-F070-4EDB-B20E-1EF088E23C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8F119D-79C3-40E4-AE72-1E2398486F2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183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645CA3-E2A7-4841-8461-ACC6688C0D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6774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2350F7-3815-4440-A6A9-3C2B961E81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9657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2B64A5-FA29-4A63-985A-F9E122871AA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1415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D49608-6C8C-4189-85FB-CE13A0D0AF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9357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8C073F4-E016-47F5-A5CA-E7A1D0BA007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83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ED0C3-F8B4-429A-9062-CA5523AE0A26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5BDA5-0928-4BA4-930C-DB84DFFCC5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62AF5-A0D0-4C2B-BF44-3021CE43B17E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BC1D9-9A68-4F21-8029-F3C8C354F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5B9B8-60F1-4A13-8852-42BF3851DF0B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922A8-AD3D-4BCD-8DD0-1C9CE9AB7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80B19-307F-401E-89FD-62B5F1C47FD0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F40BB-538F-41CA-8B87-7DD12B8C2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44277-B787-4433-9EF7-87C48AB100AC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31F-FB01-4381-827A-51534D82D2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896B9-109A-49FE-AC5D-8D738401EA78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3490E-0B19-41AA-88BD-F43A60A516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8B18C6-8508-4116-A4CD-698FFF3368C0}" type="datetimeFigureOut">
              <a:rPr lang="en-US"/>
              <a:pPr>
                <a:defRPr/>
              </a:pPr>
              <a:t>2/9/2026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C3187B-518C-4297-A486-8FFA291F9A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F0A01C-ECC0-4966-AD27-2E8B22F3BDB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F44228-A715-4D35-A686-68263BBDC7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57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EDF5AE6-8A69-4042-BE13-937D50248441}" type="slidenum">
              <a:rPr lang="en-US" smtClean="0">
                <a:solidFill>
                  <a:srgbClr val="000000"/>
                </a:solidFill>
                <a:latin typeface="Futura Bk BT" pitchFamily="34" charset="0"/>
              </a:rPr>
              <a:pPr/>
              <a:t>‹#›</a:t>
            </a:fld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1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utura Bk BT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21.png"/><Relationship Id="rId7" Type="http://schemas.openxmlformats.org/officeDocument/2006/relationships/image" Target="../media/image23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4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://mathworld.wolfram.com/Point-LineDistance2-Dimensional.html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28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32.wmf"/><Relationship Id="rId3" Type="http://schemas.openxmlformats.org/officeDocument/2006/relationships/oleObject" Target="../embeddings/oleObject8.bin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12.bin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3.wmf"/><Relationship Id="rId1" Type="http://schemas.openxmlformats.org/officeDocument/2006/relationships/slideLayout" Target="../slideLayouts/slideLayout23.x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31.wmf"/><Relationship Id="rId5" Type="http://schemas.openxmlformats.org/officeDocument/2006/relationships/image" Target="../media/image27.png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oleObject11.bin"/><Relationship Id="rId4" Type="http://schemas.openxmlformats.org/officeDocument/2006/relationships/image" Target="../media/image26.wmf"/><Relationship Id="rId9" Type="http://schemas.openxmlformats.org/officeDocument/2006/relationships/image" Target="../media/image30.wmf"/><Relationship Id="rId14" Type="http://schemas.openxmlformats.org/officeDocument/2006/relationships/hyperlink" Target="http://en.wikipedia.org/wiki/Rayleigh_quotien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19.bin"/><Relationship Id="rId17" Type="http://schemas.openxmlformats.org/officeDocument/2006/relationships/image" Target="../media/image41.wmf"/><Relationship Id="rId2" Type="http://schemas.openxmlformats.org/officeDocument/2006/relationships/oleObject" Target="../embeddings/oleObject14.bin"/><Relationship Id="rId16" Type="http://schemas.openxmlformats.org/officeDocument/2006/relationships/oleObject" Target="../embeddings/oleObject21.bin"/><Relationship Id="rId1" Type="http://schemas.openxmlformats.org/officeDocument/2006/relationships/slideLayout" Target="../slideLayouts/slideLayout15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38.wmf"/><Relationship Id="rId5" Type="http://schemas.openxmlformats.org/officeDocument/2006/relationships/image" Target="../media/image35.wmf"/><Relationship Id="rId15" Type="http://schemas.openxmlformats.org/officeDocument/2006/relationships/image" Target="../media/image40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37.wmf"/><Relationship Id="rId14" Type="http://schemas.openxmlformats.org/officeDocument/2006/relationships/oleObject" Target="../embeddings/oleObject20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3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25.bin"/><Relationship Id="rId10" Type="http://schemas.openxmlformats.org/officeDocument/2006/relationships/oleObject" Target="../embeddings/oleObject28.bin"/><Relationship Id="rId4" Type="http://schemas.openxmlformats.org/officeDocument/2006/relationships/image" Target="../media/image51.wmf"/><Relationship Id="rId9" Type="http://schemas.openxmlformats.org/officeDocument/2006/relationships/oleObject" Target="../embeddings/oleObject2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52.w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3.xml"/><Relationship Id="rId7" Type="http://schemas.openxmlformats.org/officeDocument/2006/relationships/image" Target="../media/image6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2.png"/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9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70.wmf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72.w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7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Multi-stable Perception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62910" y="4343401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Necker Cube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762" y="762000"/>
            <a:ext cx="4191000" cy="3771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149" y="4504127"/>
            <a:ext cx="2734998" cy="22812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506651"/>
            <a:ext cx="2734998" cy="227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572" y="1"/>
            <a:ext cx="4506428" cy="60085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171"/>
            <a:ext cx="4495800" cy="599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14600" y="3759200"/>
            <a:ext cx="3048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34200" y="4149788"/>
            <a:ext cx="3048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372600" y="4142218"/>
            <a:ext cx="3048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34400" y="4136163"/>
            <a:ext cx="3048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45488" y="3045648"/>
            <a:ext cx="304800" cy="30480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05800" y="3302000"/>
            <a:ext cx="304800" cy="30480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95580" y="4596017"/>
            <a:ext cx="3878667" cy="461665"/>
          </a:xfrm>
          <a:prstGeom prst="rect">
            <a:avLst/>
          </a:prstGeom>
          <a:solidFill>
            <a:srgbClr val="2A0000">
              <a:alpha val="45000"/>
            </a:srgbClr>
          </a:solidFill>
          <a:effectLst>
            <a:outerShdw blurRad="254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7979"/>
                </a:solidFill>
              </a:rPr>
              <a:t>Distance: 0.34, 0.30, 0.40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338792" y="3048000"/>
            <a:ext cx="304800" cy="30480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83095" y="2469211"/>
            <a:ext cx="2511393" cy="461665"/>
          </a:xfrm>
          <a:prstGeom prst="rect">
            <a:avLst/>
          </a:prstGeom>
          <a:solidFill>
            <a:srgbClr val="2A0000">
              <a:alpha val="55000"/>
            </a:srgbClr>
          </a:solidFill>
          <a:effectLst>
            <a:outerShdw blurRad="1016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FF00"/>
                </a:solidFill>
              </a:rPr>
              <a:t>Distance: 1.22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817225-9154-6E5B-9BE1-14B3DBA32B23}"/>
              </a:ext>
            </a:extLst>
          </p:cNvPr>
          <p:cNvSpPr txBox="1"/>
          <p:nvPr/>
        </p:nvSpPr>
        <p:spPr>
          <a:xfrm>
            <a:off x="5982135" y="3004286"/>
            <a:ext cx="2252779" cy="461665"/>
          </a:xfrm>
          <a:prstGeom prst="rect">
            <a:avLst/>
          </a:prstGeom>
          <a:solidFill>
            <a:srgbClr val="2A0000">
              <a:alpha val="55000"/>
            </a:srgbClr>
          </a:solidFill>
          <a:effectLst>
            <a:outerShdw blurRad="1016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Distance: 0.61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772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Nearest Neighbor Distance Ratio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𝑁𝑁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𝑁𝑁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where NN1 is the distance to the first nearest neighbor and NN2 is the distance to the second nearest neighbor.</a:t>
                </a:r>
              </a:p>
              <a:p>
                <a:r>
                  <a:rPr lang="en-US" dirty="0"/>
                  <a:t>Sorting by this ratio (into ascending order) puts matches in order of confidence (in descending order of confidence).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9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we refine this further?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2466" name="Picture 2" descr="C:\Users\James\Dropbox\cs143 fall 2013\cs 143 fall 2013 projects\Local features\www\match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6" y="990601"/>
            <a:ext cx="8905875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344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06F09-17B0-10BA-5433-FD7BA67B4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63E4F-6DA1-29DC-BDFD-CCB68D9B9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we refine this further?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446F1-7A8A-EE60-7E8C-1A3A7DEF3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2466" name="Picture 2" descr="C:\Users\James\Dropbox\cs143 fall 2013\cs 143 fall 2013 projects\Local features\www\matches.jpg">
            <a:extLst>
              <a:ext uri="{FF2B5EF4-FFF2-40B4-BE49-F238E27FC236}">
                <a16:creationId xmlns:a16="http://schemas.microsoft.com/office/drawing/2014/main" id="{1F3057AF-60F2-753A-A0DE-448D1F63E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6" y="990601"/>
            <a:ext cx="8905875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EAFE671-4587-FEF0-EEC8-1D40D5AAD4FC}"/>
              </a:ext>
            </a:extLst>
          </p:cNvPr>
          <p:cNvCxnSpPr>
            <a:cxnSpLocks/>
          </p:cNvCxnSpPr>
          <p:nvPr/>
        </p:nvCxnSpPr>
        <p:spPr>
          <a:xfrm flipV="1">
            <a:off x="3505200" y="4724400"/>
            <a:ext cx="4114800" cy="3810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097548-704D-5C7D-FB73-7488BF585778}"/>
              </a:ext>
            </a:extLst>
          </p:cNvPr>
          <p:cNvCxnSpPr>
            <a:cxnSpLocks/>
          </p:cNvCxnSpPr>
          <p:nvPr/>
        </p:nvCxnSpPr>
        <p:spPr>
          <a:xfrm flipV="1">
            <a:off x="4419600" y="5410200"/>
            <a:ext cx="5410200" cy="546819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8C37C3B-4751-AC3F-4D7B-145820A99A45}"/>
              </a:ext>
            </a:extLst>
          </p:cNvPr>
          <p:cNvCxnSpPr>
            <a:cxnSpLocks/>
          </p:cNvCxnSpPr>
          <p:nvPr/>
        </p:nvCxnSpPr>
        <p:spPr>
          <a:xfrm flipV="1">
            <a:off x="5410200" y="2895600"/>
            <a:ext cx="2590800" cy="7620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83AA509-0E84-AD1C-64D7-D35C31610A0B}"/>
              </a:ext>
            </a:extLst>
          </p:cNvPr>
          <p:cNvCxnSpPr>
            <a:cxnSpLocks/>
          </p:cNvCxnSpPr>
          <p:nvPr/>
        </p:nvCxnSpPr>
        <p:spPr>
          <a:xfrm flipV="1">
            <a:off x="4914901" y="5562600"/>
            <a:ext cx="2628899" cy="44938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655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we refine this further?</a:t>
            </a:r>
          </a:p>
        </p:txBody>
      </p:sp>
      <p:pic>
        <p:nvPicPr>
          <p:cNvPr id="62466" name="Picture 2" descr="C:\Users\James\Dropbox\cs143 fall 2013\cs 143 fall 2013 projects\Local features\www\match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6" y="990601"/>
            <a:ext cx="8905875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5000" y="1524000"/>
            <a:ext cx="3758023" cy="4862513"/>
          </a:xfrm>
          <a:prstGeom prst="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0" y="1828800"/>
            <a:ext cx="3200400" cy="4038600"/>
          </a:xfrm>
          <a:prstGeom prst="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05000" y="1524000"/>
            <a:ext cx="495300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626185" y="1524000"/>
            <a:ext cx="4432215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663023" y="5867400"/>
            <a:ext cx="4471577" cy="519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905000" y="5867400"/>
            <a:ext cx="4953000" cy="512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381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we refine this further?</a:t>
            </a:r>
          </a:p>
        </p:txBody>
      </p:sp>
      <p:pic>
        <p:nvPicPr>
          <p:cNvPr id="62466" name="Picture 2" descr="C:\Users\James\Dropbox\cs143 fall 2013\cs 143 fall 2013 projects\Local features\www\match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6" y="990601"/>
            <a:ext cx="8905875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>
            <a:off x="2362200" y="1533374"/>
            <a:ext cx="4648200" cy="371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317644" y="1524000"/>
            <a:ext cx="4359756" cy="230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910799" y="5791200"/>
            <a:ext cx="4350214" cy="699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752600" y="5941995"/>
            <a:ext cx="5029200" cy="5083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rapezoid 2"/>
          <p:cNvSpPr/>
          <p:nvPr/>
        </p:nvSpPr>
        <p:spPr>
          <a:xfrm>
            <a:off x="1752600" y="1524000"/>
            <a:ext cx="4191000" cy="4953000"/>
          </a:xfrm>
          <a:prstGeom prst="trapezoid">
            <a:avLst>
              <a:gd name="adj" fmla="val 15198"/>
            </a:avLst>
          </a:prstGeom>
          <a:solidFill>
            <a:schemeClr val="accent1">
              <a:alpha val="48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/>
        </p:nvSpPr>
        <p:spPr>
          <a:xfrm rot="21446336">
            <a:off x="6707871" y="1828800"/>
            <a:ext cx="3429000" cy="4038600"/>
          </a:xfrm>
          <a:prstGeom prst="trapezoid">
            <a:avLst>
              <a:gd name="adj" fmla="val 11658"/>
            </a:avLst>
          </a:prstGeom>
          <a:solidFill>
            <a:schemeClr val="accent1">
              <a:alpha val="48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08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BAA2F-8363-9BA0-B778-5B0BBD981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3688E-961F-4FCA-2BB3-358951401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the space of allowable correspondences?</a:t>
            </a:r>
          </a:p>
        </p:txBody>
      </p:sp>
      <p:pic>
        <p:nvPicPr>
          <p:cNvPr id="62466" name="Picture 2" descr="C:\Users\James\Dropbox\cs143 fall 2013\cs 143 fall 2013 projects\Local features\www\matches.jpg">
            <a:extLst>
              <a:ext uri="{FF2B5EF4-FFF2-40B4-BE49-F238E27FC236}">
                <a16:creationId xmlns:a16="http://schemas.microsoft.com/office/drawing/2014/main" id="{F8228DF2-995E-B6DE-21EF-0F01F494E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6" y="990601"/>
            <a:ext cx="8905875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5228CC4-0E13-4668-C2B1-64F97CE904C7}"/>
              </a:ext>
            </a:extLst>
          </p:cNvPr>
          <p:cNvCxnSpPr/>
          <p:nvPr/>
        </p:nvCxnSpPr>
        <p:spPr>
          <a:xfrm>
            <a:off x="2895600" y="2514600"/>
            <a:ext cx="4572000" cy="76200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5DA14D6-6774-C666-6C8F-3122DF4194A0}"/>
              </a:ext>
            </a:extLst>
          </p:cNvPr>
          <p:cNvCxnSpPr>
            <a:cxnSpLocks/>
          </p:cNvCxnSpPr>
          <p:nvPr/>
        </p:nvCxnSpPr>
        <p:spPr>
          <a:xfrm flipV="1">
            <a:off x="2971800" y="3505200"/>
            <a:ext cx="4495800" cy="76200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49E6FEA-8EF2-AE21-01EF-6A58E92C1BD8}"/>
              </a:ext>
            </a:extLst>
          </p:cNvPr>
          <p:cNvCxnSpPr>
            <a:cxnSpLocks/>
          </p:cNvCxnSpPr>
          <p:nvPr/>
        </p:nvCxnSpPr>
        <p:spPr>
          <a:xfrm>
            <a:off x="2868495" y="4800600"/>
            <a:ext cx="4675305" cy="838200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7E82D1A-5771-6D52-4F49-BF5F711DEBF2}"/>
              </a:ext>
            </a:extLst>
          </p:cNvPr>
          <p:cNvCxnSpPr>
            <a:cxnSpLocks/>
          </p:cNvCxnSpPr>
          <p:nvPr/>
        </p:nvCxnSpPr>
        <p:spPr>
          <a:xfrm flipV="1">
            <a:off x="2177838" y="2286000"/>
            <a:ext cx="6661362" cy="1181100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8A8BCEB-6FBA-DD1F-EC61-0DC34D5FD389}"/>
              </a:ext>
            </a:extLst>
          </p:cNvPr>
          <p:cNvCxnSpPr>
            <a:cxnSpLocks/>
          </p:cNvCxnSpPr>
          <p:nvPr/>
        </p:nvCxnSpPr>
        <p:spPr>
          <a:xfrm>
            <a:off x="4572000" y="2247900"/>
            <a:ext cx="4724400" cy="419101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F19EE98-D4BA-C731-0A10-9517CA975A54}"/>
              </a:ext>
            </a:extLst>
          </p:cNvPr>
          <p:cNvCxnSpPr>
            <a:cxnSpLocks/>
          </p:cNvCxnSpPr>
          <p:nvPr/>
        </p:nvCxnSpPr>
        <p:spPr>
          <a:xfrm flipV="1">
            <a:off x="2971800" y="4271964"/>
            <a:ext cx="6324600" cy="1747836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091ADC9-1FAE-9724-78F2-D967B562C849}"/>
              </a:ext>
            </a:extLst>
          </p:cNvPr>
          <p:cNvCxnSpPr/>
          <p:nvPr/>
        </p:nvCxnSpPr>
        <p:spPr>
          <a:xfrm>
            <a:off x="2514600" y="1907382"/>
            <a:ext cx="4572000" cy="76200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C4887E7-0702-EFC7-9E3F-1AD22D4952DD}"/>
              </a:ext>
            </a:extLst>
          </p:cNvPr>
          <p:cNvCxnSpPr>
            <a:cxnSpLocks/>
          </p:cNvCxnSpPr>
          <p:nvPr/>
        </p:nvCxnSpPr>
        <p:spPr>
          <a:xfrm>
            <a:off x="2376008" y="2595755"/>
            <a:ext cx="7148992" cy="1023745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A869B48-3A9B-A7FE-50FB-E318EB77A165}"/>
              </a:ext>
            </a:extLst>
          </p:cNvPr>
          <p:cNvCxnSpPr>
            <a:cxnSpLocks/>
          </p:cNvCxnSpPr>
          <p:nvPr/>
        </p:nvCxnSpPr>
        <p:spPr>
          <a:xfrm flipV="1">
            <a:off x="2743200" y="2133600"/>
            <a:ext cx="6477000" cy="1969855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BFE34B0-FED2-D790-B675-F0A597A36934}"/>
              </a:ext>
            </a:extLst>
          </p:cNvPr>
          <p:cNvCxnSpPr>
            <a:cxnSpLocks/>
          </p:cNvCxnSpPr>
          <p:nvPr/>
        </p:nvCxnSpPr>
        <p:spPr>
          <a:xfrm>
            <a:off x="4343400" y="2324022"/>
            <a:ext cx="3048000" cy="1866978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299D50F-7330-B07B-C5DD-F03F20C1B43C}"/>
              </a:ext>
            </a:extLst>
          </p:cNvPr>
          <p:cNvCxnSpPr>
            <a:cxnSpLocks/>
          </p:cNvCxnSpPr>
          <p:nvPr/>
        </p:nvCxnSpPr>
        <p:spPr>
          <a:xfrm flipV="1">
            <a:off x="2198806" y="5390240"/>
            <a:ext cx="7478594" cy="172360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4F2F0E3-3AB7-8AA6-7423-9672E86033E5}"/>
              </a:ext>
            </a:extLst>
          </p:cNvPr>
          <p:cNvCxnSpPr>
            <a:cxnSpLocks/>
          </p:cNvCxnSpPr>
          <p:nvPr/>
        </p:nvCxnSpPr>
        <p:spPr>
          <a:xfrm>
            <a:off x="3429000" y="4337010"/>
            <a:ext cx="6324600" cy="596030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903FFAE-7546-E5FC-EF8D-6948890A8E73}"/>
              </a:ext>
            </a:extLst>
          </p:cNvPr>
          <p:cNvCxnSpPr>
            <a:cxnSpLocks/>
          </p:cNvCxnSpPr>
          <p:nvPr/>
        </p:nvCxnSpPr>
        <p:spPr>
          <a:xfrm flipV="1">
            <a:off x="2331003" y="3054390"/>
            <a:ext cx="7117797" cy="1221880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2C1CBE5-1F4E-FAE3-95E8-A0BB92AC793F}"/>
              </a:ext>
            </a:extLst>
          </p:cNvPr>
          <p:cNvCxnSpPr>
            <a:cxnSpLocks/>
          </p:cNvCxnSpPr>
          <p:nvPr/>
        </p:nvCxnSpPr>
        <p:spPr>
          <a:xfrm>
            <a:off x="4376642" y="3439261"/>
            <a:ext cx="5270328" cy="724934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D9CE929-D00F-7854-4E6E-FA4C3334589B}"/>
              </a:ext>
            </a:extLst>
          </p:cNvPr>
          <p:cNvCxnSpPr>
            <a:cxnSpLocks/>
          </p:cNvCxnSpPr>
          <p:nvPr/>
        </p:nvCxnSpPr>
        <p:spPr>
          <a:xfrm>
            <a:off x="2423185" y="2886206"/>
            <a:ext cx="6339815" cy="52449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765647C-0D63-DFD8-9253-0006E36F0BD2}"/>
              </a:ext>
            </a:extLst>
          </p:cNvPr>
          <p:cNvCxnSpPr>
            <a:cxnSpLocks/>
          </p:cNvCxnSpPr>
          <p:nvPr/>
        </p:nvCxnSpPr>
        <p:spPr>
          <a:xfrm>
            <a:off x="3317513" y="2555895"/>
            <a:ext cx="4641999" cy="1171374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E97CA36-5D9C-B987-6BE0-04E2A9FC6CC4}"/>
              </a:ext>
            </a:extLst>
          </p:cNvPr>
          <p:cNvCxnSpPr>
            <a:cxnSpLocks/>
          </p:cNvCxnSpPr>
          <p:nvPr/>
        </p:nvCxnSpPr>
        <p:spPr>
          <a:xfrm>
            <a:off x="5181600" y="6016228"/>
            <a:ext cx="2057400" cy="560785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E503A9E-FD71-9191-F21F-81E1C9FB23C2}"/>
              </a:ext>
            </a:extLst>
          </p:cNvPr>
          <p:cNvCxnSpPr>
            <a:cxnSpLocks/>
          </p:cNvCxnSpPr>
          <p:nvPr/>
        </p:nvCxnSpPr>
        <p:spPr>
          <a:xfrm flipV="1">
            <a:off x="3848100" y="2065130"/>
            <a:ext cx="3771900" cy="4397583"/>
          </a:xfrm>
          <a:prstGeom prst="straightConnector1">
            <a:avLst/>
          </a:prstGeom>
          <a:ln w="25400">
            <a:solidFill>
              <a:srgbClr val="00B0F0"/>
            </a:solidFill>
            <a:headEnd type="triangle"/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354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45871-FB23-D374-BCD8-089ED872E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F94C6-E94B-6310-D41C-0E6CF4887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“Geometric Verification”?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73AFD-37F9-A22D-D821-882348872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867" y="990600"/>
            <a:ext cx="3444982" cy="5135563"/>
          </a:xfrm>
        </p:spPr>
        <p:txBody>
          <a:bodyPr/>
          <a:lstStyle/>
          <a:p>
            <a:r>
              <a:rPr lang="en-US" dirty="0"/>
              <a:t>COLMAP is the standard way to do structure from motion these days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766193-59B1-764D-DD78-A72EE6346805}"/>
              </a:ext>
            </a:extLst>
          </p:cNvPr>
          <p:cNvSpPr/>
          <p:nvPr/>
        </p:nvSpPr>
        <p:spPr>
          <a:xfrm>
            <a:off x="838200" y="6096000"/>
            <a:ext cx="1120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“Structure-From-Motion Revisited”. Johannes L. </a:t>
            </a:r>
            <a:r>
              <a:rPr lang="en-US" dirty="0" err="1"/>
              <a:t>Schonberger</a:t>
            </a:r>
            <a:r>
              <a:rPr lang="en-US" dirty="0"/>
              <a:t>, Jan-Michael </a:t>
            </a:r>
            <a:r>
              <a:rPr lang="en-US" dirty="0" err="1"/>
              <a:t>Frahm</a:t>
            </a:r>
            <a:r>
              <a:rPr lang="en-US" dirty="0"/>
              <a:t>; CVPR 2016</a:t>
            </a:r>
          </a:p>
          <a:p>
            <a:r>
              <a:rPr lang="en-US" dirty="0"/>
              <a:t>5k+ citations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985FC4-EB97-A74E-E1B8-E66EEB7DE4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57600"/>
            <a:ext cx="11830050" cy="2238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E2D450-29BF-1BD0-ECBE-C804A9E4D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762000"/>
            <a:ext cx="5093686" cy="34053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CC311DC-73B8-14E4-0A90-9B51E2AF79C4}"/>
              </a:ext>
            </a:extLst>
          </p:cNvPr>
          <p:cNvCxnSpPr>
            <a:cxnSpLocks/>
          </p:cNvCxnSpPr>
          <p:nvPr/>
        </p:nvCxnSpPr>
        <p:spPr>
          <a:xfrm flipV="1">
            <a:off x="4070849" y="1676400"/>
            <a:ext cx="958351" cy="2490911"/>
          </a:xfrm>
          <a:prstGeom prst="straightConnector1">
            <a:avLst/>
          </a:prstGeom>
          <a:ln w="381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92FE6FA-2EEA-7E83-DCC1-2D283B6D0B13}"/>
              </a:ext>
            </a:extLst>
          </p:cNvPr>
          <p:cNvCxnSpPr>
            <a:cxnSpLocks/>
          </p:cNvCxnSpPr>
          <p:nvPr/>
        </p:nvCxnSpPr>
        <p:spPr>
          <a:xfrm flipV="1">
            <a:off x="4191000" y="2362200"/>
            <a:ext cx="838200" cy="1805111"/>
          </a:xfrm>
          <a:prstGeom prst="straightConnector1">
            <a:avLst/>
          </a:prstGeom>
          <a:ln w="381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CF2DAA2-B1A1-F600-2C79-C2DBC171E828}"/>
              </a:ext>
            </a:extLst>
          </p:cNvPr>
          <p:cNvCxnSpPr>
            <a:cxnSpLocks/>
          </p:cNvCxnSpPr>
          <p:nvPr/>
        </p:nvCxnSpPr>
        <p:spPr>
          <a:xfrm flipV="1">
            <a:off x="4343400" y="3276600"/>
            <a:ext cx="762000" cy="1600200"/>
          </a:xfrm>
          <a:prstGeom prst="straightConnector1">
            <a:avLst/>
          </a:prstGeom>
          <a:ln w="381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627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D282E-2802-1374-FA7D-F9F98BE23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13D3C-4819-675C-1B28-ED6A2AACB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CB2E4-F5A2-F0C7-1D12-8D8DC7377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95AA74-740B-155E-048A-07BFC02FC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95" y="0"/>
            <a:ext cx="113436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63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6354B-60E4-6880-4A8E-04DF3181E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first…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710FB-C3F5-7D1A-DB72-588D5DADC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Let’s talk about how we even find the parameters for a model</a:t>
            </a:r>
          </a:p>
        </p:txBody>
      </p:sp>
    </p:spTree>
    <p:extLst>
      <p:ext uri="{BB962C8B-B14F-4D97-AF65-F5344CB8AC3E}">
        <p14:creationId xmlns:p14="http://schemas.microsoft.com/office/powerpoint/2010/main" val="562641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393" y="228601"/>
            <a:ext cx="4189214" cy="5585619"/>
          </a:xfrm>
        </p:spPr>
      </p:pic>
      <p:sp>
        <p:nvSpPr>
          <p:cNvPr id="5" name="TextBox 4"/>
          <p:cNvSpPr txBox="1"/>
          <p:nvPr/>
        </p:nvSpPr>
        <p:spPr>
          <a:xfrm>
            <a:off x="3886200" y="6351213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Spinning dancer illusion, Nobuyuki </a:t>
            </a:r>
            <a:r>
              <a:rPr lang="en-US" dirty="0" err="1">
                <a:solidFill>
                  <a:prstClr val="black"/>
                </a:solidFill>
              </a:rPr>
              <a:t>Kayahara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725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532188"/>
            <a:ext cx="10972800" cy="290195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	</a:t>
            </a:r>
          </a:p>
          <a:p>
            <a:pPr>
              <a:buNone/>
            </a:pPr>
            <a:r>
              <a:rPr lang="en-US" dirty="0"/>
              <a:t>	Fitting: find the parameters of a model that best fit the data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Alignment: find the parameters of the transformation that best align matched points</a:t>
            </a:r>
          </a:p>
          <a:p>
            <a:pPr lvl="1">
              <a:buNone/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9911"/>
            <a:ext cx="10972800" cy="914400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3C5FAA1-988A-6DE4-AB0D-7BA2B9B6B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389922"/>
            <a:ext cx="2514600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9">
            <a:extLst>
              <a:ext uri="{FF2B5EF4-FFF2-40B4-BE49-F238E27FC236}">
                <a16:creationId xmlns:a16="http://schemas.microsoft.com/office/drawing/2014/main" id="{1EF19CBF-725B-4D2E-F8A5-5EA0F1B42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2210659"/>
            <a:ext cx="923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x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y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AF1CDFA-C0CB-1860-9EC3-549D65AA7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372459"/>
            <a:ext cx="1239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y=mx+b</a:t>
            </a:r>
          </a:p>
        </p:txBody>
      </p:sp>
    </p:spTree>
    <p:extLst>
      <p:ext uri="{BB962C8B-B14F-4D97-AF65-F5344CB8AC3E}">
        <p14:creationId xmlns:p14="http://schemas.microsoft.com/office/powerpoint/2010/main" val="164505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challenges</a:t>
            </a:r>
          </a:p>
          <a:p>
            <a:pPr lvl="1"/>
            <a:r>
              <a:rPr lang="en-US" dirty="0"/>
              <a:t>Design a suitable </a:t>
            </a:r>
            <a:r>
              <a:rPr lang="en-US" b="1" dirty="0"/>
              <a:t>goodness of fit</a:t>
            </a:r>
            <a:r>
              <a:rPr lang="en-US" dirty="0"/>
              <a:t> measure</a:t>
            </a:r>
          </a:p>
          <a:p>
            <a:pPr lvl="2"/>
            <a:r>
              <a:rPr lang="en-US" dirty="0"/>
              <a:t>Similarity should reflect application goals</a:t>
            </a:r>
          </a:p>
          <a:p>
            <a:pPr lvl="2"/>
            <a:r>
              <a:rPr lang="en-US" dirty="0"/>
              <a:t>Encode robustness to outliers and noise</a:t>
            </a:r>
          </a:p>
          <a:p>
            <a:pPr lvl="1"/>
            <a:r>
              <a:rPr lang="en-US" dirty="0"/>
              <a:t>Design an </a:t>
            </a:r>
            <a:r>
              <a:rPr lang="en-US" b="1" dirty="0"/>
              <a:t>optimization</a:t>
            </a:r>
            <a:r>
              <a:rPr lang="en-US" dirty="0"/>
              <a:t> method</a:t>
            </a:r>
          </a:p>
          <a:p>
            <a:pPr lvl="2"/>
            <a:r>
              <a:rPr lang="en-US" dirty="0"/>
              <a:t>Avoid local optima</a:t>
            </a:r>
          </a:p>
          <a:p>
            <a:pPr lvl="2"/>
            <a:r>
              <a:rPr lang="en-US" dirty="0"/>
              <a:t>Find best parameters quickly</a:t>
            </a:r>
          </a:p>
          <a:p>
            <a:pPr lvl="1">
              <a:buNone/>
            </a:pPr>
            <a:endParaRPr lang="en-US" dirty="0"/>
          </a:p>
          <a:p>
            <a:pPr lvl="2"/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A3220FC-DAB1-633E-899C-EDF81DDFB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00" y="2209800"/>
            <a:ext cx="2514600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9">
            <a:extLst>
              <a:ext uri="{FF2B5EF4-FFF2-40B4-BE49-F238E27FC236}">
                <a16:creationId xmlns:a16="http://schemas.microsoft.com/office/drawing/2014/main" id="{AB68E511-6236-6EDD-42D3-3AEACEB35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8801" y="3030537"/>
            <a:ext cx="923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x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y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25667580-EFD4-ACAD-E161-A2D3E5766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2192337"/>
            <a:ext cx="1239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y=mx+b</a:t>
            </a:r>
          </a:p>
        </p:txBody>
      </p:sp>
    </p:spTree>
    <p:extLst>
      <p:ext uri="{BB962C8B-B14F-4D97-AF65-F5344CB8AC3E}">
        <p14:creationId xmlns:p14="http://schemas.microsoft.com/office/powerpoint/2010/main" val="7891553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Global optimization / Search for parameters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Least squares fit</a:t>
            </a:r>
          </a:p>
          <a:p>
            <a:pPr lvl="1"/>
            <a:r>
              <a:rPr lang="en-US" dirty="0"/>
              <a:t>Robust least squares</a:t>
            </a:r>
          </a:p>
          <a:p>
            <a:pPr lvl="1"/>
            <a:r>
              <a:rPr lang="en-US" dirty="0"/>
              <a:t>Other parameter search methods</a:t>
            </a:r>
          </a:p>
          <a:p>
            <a:endParaRPr lang="en-US" dirty="0"/>
          </a:p>
          <a:p>
            <a:r>
              <a:rPr lang="en-US" dirty="0"/>
              <a:t>Hypothesize and test</a:t>
            </a:r>
          </a:p>
          <a:p>
            <a:pPr lvl="1"/>
            <a:r>
              <a:rPr lang="en-US" dirty="0"/>
              <a:t>Generalized Hough transform</a:t>
            </a:r>
          </a:p>
          <a:p>
            <a:pPr lvl="1"/>
            <a:r>
              <a:rPr lang="en-US" dirty="0"/>
              <a:t>RANSAC</a:t>
            </a:r>
          </a:p>
          <a:p>
            <a:pPr lvl="1"/>
            <a:endParaRPr lang="en-US" dirty="0"/>
          </a:p>
          <a:p>
            <a:r>
              <a:rPr lang="en-US" dirty="0"/>
              <a:t>Iterative Closest Points (ICP)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8774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Global optimization / Search for parameters</a:t>
            </a:r>
          </a:p>
          <a:p>
            <a:pPr lvl="1"/>
            <a:r>
              <a:rPr lang="en-US" dirty="0"/>
              <a:t>Least squares fit</a:t>
            </a:r>
          </a:p>
          <a:p>
            <a:pPr lvl="1"/>
            <a:r>
              <a:rPr lang="en-US" dirty="0"/>
              <a:t>Robust least squares</a:t>
            </a:r>
          </a:p>
          <a:p>
            <a:pPr lvl="1"/>
            <a:r>
              <a:rPr lang="en-US" dirty="0"/>
              <a:t>Other parameter search methods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00B050"/>
                </a:solidFill>
              </a:rPr>
              <a:t>Hypothesize and test</a:t>
            </a:r>
          </a:p>
          <a:p>
            <a:pPr lvl="1"/>
            <a:r>
              <a:rPr lang="en-US" dirty="0"/>
              <a:t>Generalized Hough transform</a:t>
            </a:r>
          </a:p>
          <a:p>
            <a:pPr lvl="1"/>
            <a:r>
              <a:rPr lang="en-US" dirty="0"/>
              <a:t>RANSAC</a:t>
            </a:r>
          </a:p>
          <a:p>
            <a:pPr lvl="1"/>
            <a:endParaRPr lang="en-US" dirty="0"/>
          </a:p>
          <a:p>
            <a:r>
              <a:rPr lang="en-US" dirty="0"/>
              <a:t>Iterative Closest Points (ICP)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36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example: Fitting a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55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084263"/>
            <a:ext cx="2514600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Least squares line fitting</a:t>
            </a:r>
          </a:p>
        </p:txBody>
      </p:sp>
      <p:sp>
        <p:nvSpPr>
          <p:cNvPr id="3080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/>
            <a:r>
              <a:rPr lang="en-US" sz="2000"/>
              <a:t>Data: </a:t>
            </a:r>
            <a:r>
              <a:rPr lang="en-US" sz="2000">
                <a:latin typeface="Times New Roman" pitchFamily="18" charset="0"/>
              </a:rPr>
              <a:t>(</a:t>
            </a:r>
            <a:r>
              <a:rPr lang="en-US" sz="2000" i="1">
                <a:latin typeface="Times New Roman" pitchFamily="18" charset="0"/>
              </a:rPr>
              <a:t>x</a:t>
            </a:r>
            <a:r>
              <a:rPr lang="en-US" sz="2000" baseline="-25000">
                <a:latin typeface="Times New Roman" pitchFamily="18" charset="0"/>
              </a:rPr>
              <a:t>1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n-US" sz="2000" i="1">
                <a:latin typeface="Times New Roman" pitchFamily="18" charset="0"/>
              </a:rPr>
              <a:t>y</a:t>
            </a:r>
            <a:r>
              <a:rPr lang="en-US" sz="2000" baseline="-25000">
                <a:latin typeface="Times New Roman" pitchFamily="18" charset="0"/>
              </a:rPr>
              <a:t>1</a:t>
            </a:r>
            <a:r>
              <a:rPr lang="en-US" sz="2000">
                <a:latin typeface="Times New Roman" pitchFamily="18" charset="0"/>
              </a:rPr>
              <a:t>), …, (</a:t>
            </a:r>
            <a:r>
              <a:rPr lang="en-US" sz="2000" i="1">
                <a:latin typeface="Times New Roman" pitchFamily="18" charset="0"/>
              </a:rPr>
              <a:t>x</a:t>
            </a:r>
            <a:r>
              <a:rPr lang="en-US" sz="2000" i="1" baseline="-25000">
                <a:latin typeface="Times New Roman" pitchFamily="18" charset="0"/>
              </a:rPr>
              <a:t>n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n-US" sz="2000" i="1">
                <a:latin typeface="Times New Roman" pitchFamily="18" charset="0"/>
              </a:rPr>
              <a:t>y</a:t>
            </a:r>
            <a:r>
              <a:rPr lang="en-US" sz="2000" i="1" baseline="-25000">
                <a:latin typeface="Times New Roman" pitchFamily="18" charset="0"/>
              </a:rPr>
              <a:t>n</a:t>
            </a:r>
            <a:r>
              <a:rPr lang="en-US" sz="2000">
                <a:latin typeface="Times New Roman" pitchFamily="18" charset="0"/>
              </a:rPr>
              <a:t>)</a:t>
            </a:r>
          </a:p>
          <a:p>
            <a:pPr marL="0" indent="0"/>
            <a:r>
              <a:rPr lang="en-US" sz="2000"/>
              <a:t>Line equation: </a:t>
            </a:r>
            <a:r>
              <a:rPr lang="en-US" sz="2000" i="1">
                <a:latin typeface="Times New Roman" pitchFamily="18" charset="0"/>
              </a:rPr>
              <a:t>y</a:t>
            </a:r>
            <a:r>
              <a:rPr lang="en-US" sz="2000" i="1" baseline="-25000">
                <a:latin typeface="Times New Roman" pitchFamily="18" charset="0"/>
              </a:rPr>
              <a:t>i</a:t>
            </a:r>
            <a:r>
              <a:rPr lang="en-US" sz="2000" i="1">
                <a:latin typeface="Times New Roman" pitchFamily="18" charset="0"/>
              </a:rPr>
              <a:t> = m</a:t>
            </a:r>
            <a:r>
              <a:rPr lang="en-US" sz="1200" i="1">
                <a:latin typeface="Times New Roman" pitchFamily="18" charset="0"/>
              </a:rPr>
              <a:t> </a:t>
            </a:r>
            <a:r>
              <a:rPr lang="en-US" sz="2000" i="1">
                <a:latin typeface="Times New Roman" pitchFamily="18" charset="0"/>
              </a:rPr>
              <a:t>x</a:t>
            </a:r>
            <a:r>
              <a:rPr lang="en-US" sz="2000" i="1" baseline="-25000">
                <a:latin typeface="Times New Roman" pitchFamily="18" charset="0"/>
              </a:rPr>
              <a:t>i</a:t>
            </a:r>
            <a:r>
              <a:rPr lang="en-US" sz="2000" i="1">
                <a:latin typeface="Times New Roman" pitchFamily="18" charset="0"/>
              </a:rPr>
              <a:t> + b</a:t>
            </a:r>
          </a:p>
          <a:p>
            <a:pPr marL="0" indent="0"/>
            <a:r>
              <a:rPr lang="en-US" sz="2000"/>
              <a:t>Find (</a:t>
            </a:r>
            <a:r>
              <a:rPr lang="en-US" sz="2000" i="1">
                <a:latin typeface="Times New Roman" pitchFamily="18" charset="0"/>
              </a:rPr>
              <a:t>m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n-US" sz="2000" i="1">
                <a:latin typeface="Times New Roman" pitchFamily="18" charset="0"/>
              </a:rPr>
              <a:t>b</a:t>
            </a:r>
            <a:r>
              <a:rPr lang="en-US" sz="2000"/>
              <a:t>) to minimize </a:t>
            </a:r>
          </a:p>
        </p:txBody>
      </p:sp>
      <p:graphicFrame>
        <p:nvGraphicFramePr>
          <p:cNvPr id="1660933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999925847"/>
              </p:ext>
            </p:extLst>
          </p:nvPr>
        </p:nvGraphicFramePr>
        <p:xfrm>
          <a:off x="2762250" y="5029200"/>
          <a:ext cx="2940050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87240" imgH="419040" progId="Equation.3">
                  <p:embed/>
                </p:oleObj>
              </mc:Choice>
              <mc:Fallback>
                <p:oleObj name="Equation" r:id="rId4" imgW="15872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0" y="5029200"/>
                        <a:ext cx="2940050" cy="776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308226" y="3013075"/>
          <a:ext cx="7573963" cy="193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873240" imgH="990360" progId="Equation.3">
                  <p:embed/>
                </p:oleObj>
              </mc:Choice>
              <mc:Fallback>
                <p:oleObj name="Equation" r:id="rId6" imgW="3873240" imgH="990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8226" y="3013075"/>
                        <a:ext cx="7573963" cy="193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8"/>
          <p:cNvGraphicFramePr>
            <a:graphicFrameLocks noChangeAspect="1"/>
          </p:cNvGraphicFramePr>
          <p:nvPr/>
        </p:nvGraphicFramePr>
        <p:xfrm>
          <a:off x="2259014" y="2232026"/>
          <a:ext cx="317817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98320" imgH="291960" progId="Equation.3">
                  <p:embed/>
                </p:oleObj>
              </mc:Choice>
              <mc:Fallback>
                <p:oleObj name="Equation" r:id="rId8" imgW="149832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9014" y="2232026"/>
                        <a:ext cx="3178175" cy="6191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Rectangle 9"/>
          <p:cNvSpPr>
            <a:spLocks noChangeArrowheads="1"/>
          </p:cNvSpPr>
          <p:nvPr/>
        </p:nvSpPr>
        <p:spPr bwMode="auto">
          <a:xfrm>
            <a:off x="7924801" y="1905000"/>
            <a:ext cx="923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x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y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3083" name="Rectangle 10"/>
          <p:cNvSpPr>
            <a:spLocks noChangeArrowheads="1"/>
          </p:cNvSpPr>
          <p:nvPr/>
        </p:nvSpPr>
        <p:spPr bwMode="auto">
          <a:xfrm>
            <a:off x="8686800" y="1066800"/>
            <a:ext cx="1239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y=mx+b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2517776" y="6019801"/>
          <a:ext cx="4157663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108160" imgH="253800" progId="Equation.3">
                  <p:embed/>
                </p:oleObj>
              </mc:Choice>
              <mc:Fallback>
                <p:oleObj name="Equation" r:id="rId10" imgW="210816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7776" y="6019801"/>
                        <a:ext cx="4157663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7125315" y="4596770"/>
            <a:ext cx="3122971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</a:rPr>
              <a:t>Matlab</a:t>
            </a:r>
            <a:r>
              <a:rPr lang="en-US" sz="2400" dirty="0">
                <a:solidFill>
                  <a:prstClr val="black"/>
                </a:solidFill>
              </a:rPr>
              <a:t>: </a:t>
            </a:r>
            <a:r>
              <a:rPr lang="en-US" sz="24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p = A \ y;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3858" y="6550224"/>
            <a:ext cx="22541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</a:rPr>
              <a:t>Modified from S. Lazebnik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4434" y="5119688"/>
            <a:ext cx="4608954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Python: </a:t>
            </a:r>
            <a:r>
              <a:rPr lang="en-US" sz="24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p = </a:t>
            </a:r>
            <a:br>
              <a:rPr lang="en-US" sz="24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en-US" sz="2400" dirty="0" err="1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numpy.linalg.lstsq</a:t>
            </a:r>
            <a:r>
              <a:rPr lang="en-US" sz="24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(A, y)</a:t>
            </a:r>
          </a:p>
        </p:txBody>
      </p:sp>
    </p:spTree>
    <p:extLst>
      <p:ext uri="{BB962C8B-B14F-4D97-AF65-F5344CB8AC3E}">
        <p14:creationId xmlns:p14="http://schemas.microsoft.com/office/powerpoint/2010/main" val="83807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Problem with “vertical” least squares</a:t>
            </a:r>
          </a:p>
        </p:txBody>
      </p:sp>
      <p:sp>
        <p:nvSpPr>
          <p:cNvPr id="1662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90601"/>
            <a:ext cx="4572000" cy="5135563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dirty="0"/>
              <a:t>Not rotation-invariant</a:t>
            </a:r>
          </a:p>
          <a:p>
            <a:pPr>
              <a:buFontTx/>
              <a:buChar char="•"/>
            </a:pPr>
            <a:r>
              <a:rPr lang="en-US" dirty="0"/>
              <a:t>Fails completely for vertical lines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41484" y="6550224"/>
            <a:ext cx="2026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</a:rPr>
              <a:t>Slide from S. Lazebnik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084263"/>
            <a:ext cx="2514600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214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2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2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297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Total least squares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914400"/>
            <a:ext cx="4343400" cy="23622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+mj-lt"/>
              </a:rPr>
              <a:t>If (</a:t>
            </a:r>
            <a:r>
              <a:rPr lang="en-US" sz="2000" i="1" dirty="0">
                <a:latin typeface="+mj-lt"/>
              </a:rPr>
              <a:t>a</a:t>
            </a:r>
            <a:r>
              <a:rPr lang="en-US" sz="2000" baseline="30000" dirty="0">
                <a:latin typeface="+mj-lt"/>
              </a:rPr>
              <a:t>2</a:t>
            </a:r>
            <a:r>
              <a:rPr lang="en-US" sz="2000" i="1" dirty="0">
                <a:latin typeface="+mj-lt"/>
              </a:rPr>
              <a:t>+b</a:t>
            </a:r>
            <a:r>
              <a:rPr lang="en-US" sz="2000" baseline="30000" dirty="0">
                <a:latin typeface="+mj-lt"/>
              </a:rPr>
              <a:t>2</a:t>
            </a:r>
            <a:r>
              <a:rPr lang="en-US" sz="2000" i="1" dirty="0">
                <a:latin typeface="+mj-lt"/>
              </a:rPr>
              <a:t>=</a:t>
            </a:r>
            <a:r>
              <a:rPr lang="en-US" sz="2000" dirty="0">
                <a:latin typeface="+mj-lt"/>
              </a:rPr>
              <a:t>1) then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Distance between point </a:t>
            </a:r>
            <a:r>
              <a:rPr lang="en-US" sz="2000" dirty="0">
                <a:latin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</a:rPr>
              <a:t>x</a:t>
            </a:r>
            <a:r>
              <a:rPr lang="en-US" sz="2000" i="1" baseline="-25000" dirty="0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i="1" dirty="0" err="1">
                <a:latin typeface="Times New Roman" pitchFamily="18" charset="0"/>
              </a:rPr>
              <a:t>y</a:t>
            </a:r>
            <a:r>
              <a:rPr lang="en-US" sz="2000" i="1" baseline="-25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) is </a:t>
            </a: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</a:rPr>
              <a:t>	|</a:t>
            </a:r>
            <a:r>
              <a:rPr lang="en-US" sz="2000" i="1" dirty="0" err="1">
                <a:latin typeface="Times New Roman" pitchFamily="18" charset="0"/>
              </a:rPr>
              <a:t>ax</a:t>
            </a:r>
            <a:r>
              <a:rPr lang="en-US" sz="2000" i="1" baseline="-25000" dirty="0" err="1">
                <a:latin typeface="Times New Roman" pitchFamily="18" charset="0"/>
              </a:rPr>
              <a:t>i</a:t>
            </a:r>
            <a:r>
              <a:rPr lang="en-US" sz="2000" i="1" dirty="0">
                <a:latin typeface="Times New Roman" pitchFamily="18" charset="0"/>
              </a:rPr>
              <a:t> + </a:t>
            </a:r>
            <a:r>
              <a:rPr lang="en-US" sz="2000" i="1" dirty="0" err="1">
                <a:latin typeface="Times New Roman" pitchFamily="18" charset="0"/>
              </a:rPr>
              <a:t>by</a:t>
            </a:r>
            <a:r>
              <a:rPr lang="en-US" sz="2000" i="1" baseline="-25000" dirty="0" err="1">
                <a:latin typeface="Times New Roman" pitchFamily="18" charset="0"/>
              </a:rPr>
              <a:t>i</a:t>
            </a:r>
            <a:r>
              <a:rPr lang="en-US" sz="2000" i="1" dirty="0">
                <a:latin typeface="Times New Roman" pitchFamily="18" charset="0"/>
              </a:rPr>
              <a:t> + c</a:t>
            </a:r>
            <a:r>
              <a:rPr lang="en-US" sz="2000" dirty="0">
                <a:latin typeface="Times New Roman" pitchFamily="18" charset="0"/>
              </a:rPr>
              <a:t>|</a:t>
            </a:r>
          </a:p>
        </p:txBody>
      </p:sp>
      <p:graphicFrame>
        <p:nvGraphicFramePr>
          <p:cNvPr id="4098" name="Object 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7302500" y="2044700"/>
          <a:ext cx="1549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49080" imgH="291960" progId="Equation.3">
                  <p:embed/>
                </p:oleObj>
              </mc:Choice>
              <mc:Fallback>
                <p:oleObj name="Equation" r:id="rId3" imgW="15490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0" y="2044700"/>
                        <a:ext cx="1549400" cy="292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936626"/>
            <a:ext cx="269240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8001001" y="1905000"/>
            <a:ext cx="923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x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y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8686800" y="1066801"/>
            <a:ext cx="16802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</a:rPr>
              <a:t>ax+by+c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</a:rPr>
              <a:t>=0</a:t>
            </a:r>
          </a:p>
        </p:txBody>
      </p:sp>
      <p:sp>
        <p:nvSpPr>
          <p:cNvPr id="4104" name="Rectangle 24"/>
          <p:cNvSpPr>
            <a:spLocks noChangeArrowheads="1"/>
          </p:cNvSpPr>
          <p:nvPr/>
        </p:nvSpPr>
        <p:spPr bwMode="auto">
          <a:xfrm>
            <a:off x="8534400" y="1600201"/>
            <a:ext cx="2057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prstClr val="black"/>
                </a:solidFill>
              </a:rPr>
              <a:t>Unit normal: </a:t>
            </a:r>
            <a:r>
              <a:rPr lang="en-US" sz="2000" i="1">
                <a:solidFill>
                  <a:prstClr val="black"/>
                </a:solidFill>
                <a:latin typeface="Times New Roman" pitchFamily="18" charset="0"/>
              </a:rPr>
              <a:t>N=</a:t>
            </a:r>
            <a:r>
              <a:rPr lang="en-US" sz="200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sz="2000" i="1">
                <a:solidFill>
                  <a:prstClr val="black"/>
                </a:solidFill>
                <a:latin typeface="Times New Roman" pitchFamily="18" charset="0"/>
              </a:rPr>
              <a:t>a, b</a:t>
            </a:r>
            <a:r>
              <a:rPr lang="en-US" sz="200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85856" y="1"/>
            <a:ext cx="2682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</a:rPr>
              <a:t>Slide modified from S. Lazebnik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09800" y="2438400"/>
            <a:ext cx="3276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</a:rPr>
              <a:t>proof: </a:t>
            </a:r>
            <a:r>
              <a:rPr lang="en-US" sz="1400" dirty="0">
                <a:solidFill>
                  <a:prstClr val="black"/>
                </a:solidFill>
                <a:hlinkClick r:id="rId6"/>
              </a:rPr>
              <a:t>http://mathworld.wolfram.com/Point-LineDistance2-Dimensional.html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355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Total least squares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914400"/>
            <a:ext cx="4343400" cy="23622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If (</a:t>
            </a:r>
            <a:r>
              <a:rPr lang="en-US" sz="2000" i="1" dirty="0"/>
              <a:t>a</a:t>
            </a:r>
            <a:r>
              <a:rPr lang="en-US" sz="2000" baseline="30000" dirty="0"/>
              <a:t>2</a:t>
            </a:r>
            <a:r>
              <a:rPr lang="en-US" sz="2000" i="1" dirty="0"/>
              <a:t>+b</a:t>
            </a:r>
            <a:r>
              <a:rPr lang="en-US" sz="2000" baseline="30000" dirty="0"/>
              <a:t>2</a:t>
            </a:r>
            <a:r>
              <a:rPr lang="en-US" sz="2000" i="1" dirty="0"/>
              <a:t>=</a:t>
            </a:r>
            <a:r>
              <a:rPr lang="en-US" sz="2000" dirty="0"/>
              <a:t>1) then </a:t>
            </a:r>
          </a:p>
          <a:p>
            <a:pPr marL="0" indent="0">
              <a:buNone/>
            </a:pPr>
            <a:r>
              <a:rPr lang="en-US" sz="2000" dirty="0"/>
              <a:t>Distance between point </a:t>
            </a:r>
            <a:r>
              <a:rPr lang="en-US" sz="2000" dirty="0">
                <a:latin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</a:rPr>
              <a:t>x</a:t>
            </a:r>
            <a:r>
              <a:rPr lang="en-US" sz="2000" i="1" baseline="-25000" dirty="0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i="1" dirty="0" err="1">
                <a:latin typeface="Times New Roman" pitchFamily="18" charset="0"/>
              </a:rPr>
              <a:t>y</a:t>
            </a:r>
            <a:r>
              <a:rPr lang="en-US" sz="2000" i="1" baseline="-25000" dirty="0" err="1">
                <a:latin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</a:rPr>
              <a:t>) is </a:t>
            </a: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</a:rPr>
              <a:t>	|</a:t>
            </a:r>
            <a:r>
              <a:rPr lang="en-US" sz="2000" i="1" dirty="0" err="1">
                <a:latin typeface="Times New Roman" pitchFamily="18" charset="0"/>
              </a:rPr>
              <a:t>ax</a:t>
            </a:r>
            <a:r>
              <a:rPr lang="en-US" sz="2000" i="1" baseline="-25000" dirty="0" err="1">
                <a:latin typeface="Times New Roman" pitchFamily="18" charset="0"/>
              </a:rPr>
              <a:t>i</a:t>
            </a:r>
            <a:r>
              <a:rPr lang="en-US" sz="2000" i="1" dirty="0">
                <a:latin typeface="Times New Roman" pitchFamily="18" charset="0"/>
              </a:rPr>
              <a:t> + </a:t>
            </a:r>
            <a:r>
              <a:rPr lang="en-US" sz="2000" i="1" dirty="0" err="1">
                <a:latin typeface="Times New Roman" pitchFamily="18" charset="0"/>
              </a:rPr>
              <a:t>by</a:t>
            </a:r>
            <a:r>
              <a:rPr lang="en-US" sz="2000" i="1" baseline="-25000" dirty="0" err="1">
                <a:latin typeface="Times New Roman" pitchFamily="18" charset="0"/>
              </a:rPr>
              <a:t>i</a:t>
            </a:r>
            <a:r>
              <a:rPr lang="en-US" sz="2000" i="1" dirty="0">
                <a:latin typeface="Times New Roman" pitchFamily="18" charset="0"/>
              </a:rPr>
              <a:t> + c</a:t>
            </a:r>
            <a:r>
              <a:rPr lang="en-US" sz="2000" dirty="0">
                <a:latin typeface="Times New Roman" pitchFamily="18" charset="0"/>
              </a:rPr>
              <a:t>|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Find </a:t>
            </a:r>
            <a:r>
              <a:rPr lang="en-US" sz="2000" dirty="0">
                <a:latin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</a:rPr>
              <a:t>a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i="1" dirty="0">
                <a:latin typeface="Times New Roman" pitchFamily="18" charset="0"/>
              </a:rPr>
              <a:t>b</a:t>
            </a:r>
            <a:r>
              <a:rPr lang="en-US" sz="2000" dirty="0">
                <a:latin typeface="Times New Roman" pitchFamily="18" charset="0"/>
              </a:rPr>
              <a:t>, c) </a:t>
            </a:r>
            <a:r>
              <a:rPr lang="en-US" sz="2000" dirty="0"/>
              <a:t>to minimize the sum of squared perpendicular distances</a:t>
            </a:r>
          </a:p>
        </p:txBody>
      </p:sp>
      <p:graphicFrame>
        <p:nvGraphicFramePr>
          <p:cNvPr id="5122" name="Object 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7302500" y="2044700"/>
          <a:ext cx="1549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49080" imgH="291960" progId="Equation.3">
                  <p:embed/>
                </p:oleObj>
              </mc:Choice>
              <mc:Fallback>
                <p:oleObj name="Equation" r:id="rId3" imgW="15490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0" y="2044700"/>
                        <a:ext cx="1549400" cy="292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936626"/>
            <a:ext cx="269240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Rectangle 5"/>
          <p:cNvSpPr>
            <a:spLocks noChangeArrowheads="1"/>
          </p:cNvSpPr>
          <p:nvPr/>
        </p:nvSpPr>
        <p:spPr bwMode="auto">
          <a:xfrm>
            <a:off x="8001001" y="1905000"/>
            <a:ext cx="923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x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y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5128" name="Rectangle 6"/>
          <p:cNvSpPr>
            <a:spLocks noChangeArrowheads="1"/>
          </p:cNvSpPr>
          <p:nvPr/>
        </p:nvSpPr>
        <p:spPr bwMode="auto">
          <a:xfrm>
            <a:off x="8686800" y="1066801"/>
            <a:ext cx="16802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</a:rPr>
              <a:t>ax+by+c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</a:rPr>
              <a:t>=0</a:t>
            </a:r>
          </a:p>
        </p:txBody>
      </p:sp>
      <p:graphicFrame>
        <p:nvGraphicFramePr>
          <p:cNvPr id="5123" name="Object 2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514600" y="3200401"/>
          <a:ext cx="34290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49080" imgH="291960" progId="Equation.3">
                  <p:embed/>
                </p:oleObj>
              </mc:Choice>
              <mc:Fallback>
                <p:oleObj name="Equation" r:id="rId6" imgW="15490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200401"/>
                        <a:ext cx="3429000" cy="6461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Rectangle 24"/>
          <p:cNvSpPr>
            <a:spLocks noChangeArrowheads="1"/>
          </p:cNvSpPr>
          <p:nvPr/>
        </p:nvSpPr>
        <p:spPr bwMode="auto">
          <a:xfrm>
            <a:off x="8534400" y="1600201"/>
            <a:ext cx="2057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prstClr val="black"/>
                </a:solidFill>
              </a:rPr>
              <a:t>Unit normal: </a:t>
            </a:r>
            <a:r>
              <a:rPr lang="en-US" sz="2000" i="1">
                <a:solidFill>
                  <a:prstClr val="black"/>
                </a:solidFill>
                <a:latin typeface="Times New Roman" pitchFamily="18" charset="0"/>
              </a:rPr>
              <a:t>N=</a:t>
            </a:r>
            <a:r>
              <a:rPr lang="en-US" sz="200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sz="2000" i="1">
                <a:solidFill>
                  <a:prstClr val="black"/>
                </a:solidFill>
                <a:latin typeface="Times New Roman" pitchFamily="18" charset="0"/>
              </a:rPr>
              <a:t>a, b</a:t>
            </a:r>
            <a:r>
              <a:rPr lang="en-US" sz="200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85856" y="1"/>
            <a:ext cx="2682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</a:rPr>
              <a:t>Slide modified from S. Lazebnik</a:t>
            </a:r>
          </a:p>
        </p:txBody>
      </p:sp>
    </p:spTree>
    <p:extLst>
      <p:ext uri="{BB962C8B-B14F-4D97-AF65-F5344CB8AC3E}">
        <p14:creationId xmlns:p14="http://schemas.microsoft.com/office/powerpoint/2010/main" val="3345172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Total least squares</a:t>
            </a:r>
          </a:p>
        </p:txBody>
      </p:sp>
      <p:sp>
        <p:nvSpPr>
          <p:cNvPr id="615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914400"/>
            <a:ext cx="4343400" cy="23622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Find </a:t>
            </a:r>
            <a:r>
              <a:rPr lang="en-US" sz="2000" dirty="0">
                <a:latin typeface="Times New Roman" pitchFamily="18" charset="0"/>
              </a:rPr>
              <a:t>(</a:t>
            </a:r>
            <a:r>
              <a:rPr lang="en-US" sz="2000" i="1" dirty="0">
                <a:latin typeface="Times New Roman" pitchFamily="18" charset="0"/>
              </a:rPr>
              <a:t>a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i="1" dirty="0">
                <a:latin typeface="Times New Roman" pitchFamily="18" charset="0"/>
              </a:rPr>
              <a:t>b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i="1" dirty="0">
                <a:latin typeface="Times New Roman" pitchFamily="18" charset="0"/>
              </a:rPr>
              <a:t>c</a:t>
            </a:r>
            <a:r>
              <a:rPr lang="en-US" sz="2000" dirty="0">
                <a:latin typeface="Times New Roman" pitchFamily="18" charset="0"/>
              </a:rPr>
              <a:t>) </a:t>
            </a:r>
            <a:r>
              <a:rPr lang="en-US" sz="2000" dirty="0"/>
              <a:t>to minimize the sum of squared perpendicular distances</a:t>
            </a: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7302500" y="2044700"/>
          <a:ext cx="1549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49080" imgH="291960" progId="Equation.3">
                  <p:embed/>
                </p:oleObj>
              </mc:Choice>
              <mc:Fallback>
                <p:oleObj name="Equation" r:id="rId3" imgW="15490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0" y="2044700"/>
                        <a:ext cx="1549400" cy="292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936626"/>
            <a:ext cx="2692400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Rectangle 6"/>
          <p:cNvSpPr>
            <a:spLocks noChangeArrowheads="1"/>
          </p:cNvSpPr>
          <p:nvPr/>
        </p:nvSpPr>
        <p:spPr bwMode="auto">
          <a:xfrm>
            <a:off x="8001001" y="1905000"/>
            <a:ext cx="923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x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, </a:t>
            </a:r>
            <a:r>
              <a:rPr lang="en-US" sz="2400" i="1">
                <a:solidFill>
                  <a:prstClr val="black"/>
                </a:solidFill>
                <a:latin typeface="Times New Roman" pitchFamily="18" charset="0"/>
              </a:rPr>
              <a:t>y</a:t>
            </a:r>
            <a:r>
              <a:rPr lang="en-US" sz="2400" i="1" baseline="-25000">
                <a:solidFill>
                  <a:prstClr val="black"/>
                </a:solidFill>
                <a:latin typeface="Times New Roman" pitchFamily="18" charset="0"/>
              </a:rPr>
              <a:t>i</a:t>
            </a:r>
            <a:r>
              <a:rPr lang="en-US" sz="240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6156" name="Rectangle 7"/>
          <p:cNvSpPr>
            <a:spLocks noChangeArrowheads="1"/>
          </p:cNvSpPr>
          <p:nvPr/>
        </p:nvSpPr>
        <p:spPr bwMode="auto">
          <a:xfrm>
            <a:off x="8686800" y="1066801"/>
            <a:ext cx="16802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i="1" dirty="0" err="1">
                <a:solidFill>
                  <a:prstClr val="black"/>
                </a:solidFill>
                <a:latin typeface="Times New Roman" pitchFamily="18" charset="0"/>
              </a:rPr>
              <a:t>ax+by+c</a:t>
            </a:r>
            <a:r>
              <a:rPr lang="en-US" sz="2400" i="1" dirty="0">
                <a:solidFill>
                  <a:prstClr val="black"/>
                </a:solidFill>
                <a:latin typeface="Times New Roman" pitchFamily="18" charset="0"/>
              </a:rPr>
              <a:t>=0</a:t>
            </a:r>
          </a:p>
        </p:txBody>
      </p:sp>
      <p:graphicFrame>
        <p:nvGraphicFramePr>
          <p:cNvPr id="6147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514600" y="1752601"/>
          <a:ext cx="34290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49080" imgH="291960" progId="Equation.3">
                  <p:embed/>
                </p:oleObj>
              </mc:Choice>
              <mc:Fallback>
                <p:oleObj name="Equation" r:id="rId6" imgW="15490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752601"/>
                        <a:ext cx="3429000" cy="6461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7" name="Rectangle 9"/>
          <p:cNvSpPr>
            <a:spLocks noChangeArrowheads="1"/>
          </p:cNvSpPr>
          <p:nvPr/>
        </p:nvSpPr>
        <p:spPr bwMode="auto">
          <a:xfrm>
            <a:off x="8534400" y="1600201"/>
            <a:ext cx="2057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prstClr val="black"/>
                </a:solidFill>
              </a:rPr>
              <a:t>Unit normal: </a:t>
            </a:r>
            <a:r>
              <a:rPr lang="en-US" sz="2000" i="1">
                <a:solidFill>
                  <a:prstClr val="black"/>
                </a:solidFill>
                <a:latin typeface="Times New Roman" pitchFamily="18" charset="0"/>
              </a:rPr>
              <a:t>N=</a:t>
            </a:r>
            <a:r>
              <a:rPr lang="en-US" sz="2000">
                <a:solidFill>
                  <a:prstClr val="black"/>
                </a:solidFill>
                <a:latin typeface="Times New Roman" pitchFamily="18" charset="0"/>
              </a:rPr>
              <a:t>(</a:t>
            </a:r>
            <a:r>
              <a:rPr lang="en-US" sz="2000" i="1">
                <a:solidFill>
                  <a:prstClr val="black"/>
                </a:solidFill>
                <a:latin typeface="Times New Roman" pitchFamily="18" charset="0"/>
              </a:rPr>
              <a:t>a, b</a:t>
            </a:r>
            <a:r>
              <a:rPr lang="en-US" sz="2000">
                <a:solidFill>
                  <a:prstClr val="black"/>
                </a:solidFill>
                <a:latin typeface="Times New Roman" pitchFamily="18" charset="0"/>
              </a:rPr>
              <a:t>)</a:t>
            </a:r>
          </a:p>
        </p:txBody>
      </p:sp>
      <p:graphicFrame>
        <p:nvGraphicFramePr>
          <p:cNvPr id="614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048160"/>
              </p:ext>
            </p:extLst>
          </p:nvPr>
        </p:nvGraphicFramePr>
        <p:xfrm>
          <a:off x="1927226" y="2667000"/>
          <a:ext cx="3687763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79560" imgH="393480" progId="Equation.3">
                  <p:embed/>
                </p:oleObj>
              </mc:Choice>
              <mc:Fallback>
                <p:oleObj name="Equation" r:id="rId8" imgW="18795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7226" y="2667000"/>
                        <a:ext cx="3687763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503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3255399"/>
              </p:ext>
            </p:extLst>
          </p:nvPr>
        </p:nvGraphicFramePr>
        <p:xfrm>
          <a:off x="6302376" y="2674938"/>
          <a:ext cx="4233863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11200" imgH="393480" progId="Equation.3">
                  <p:embed/>
                </p:oleObj>
              </mc:Choice>
              <mc:Fallback>
                <p:oleObj name="Equation" r:id="rId10" imgW="23112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376" y="2674938"/>
                        <a:ext cx="4233863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65036" name="Object 12"/>
          <p:cNvGraphicFramePr>
            <a:graphicFrameLocks noChangeAspect="1"/>
          </p:cNvGraphicFramePr>
          <p:nvPr/>
        </p:nvGraphicFramePr>
        <p:xfrm>
          <a:off x="1841501" y="3360739"/>
          <a:ext cx="8628063" cy="153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267080" imgH="761760" progId="Equation.3">
                  <p:embed/>
                </p:oleObj>
              </mc:Choice>
              <mc:Fallback>
                <p:oleObj name="Equation" r:id="rId12" imgW="4267080" imgH="761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1" y="3360739"/>
                        <a:ext cx="8628063" cy="153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5040" name="Text Box 16"/>
          <p:cNvSpPr txBox="1">
            <a:spLocks noChangeArrowheads="1"/>
          </p:cNvSpPr>
          <p:nvPr/>
        </p:nvSpPr>
        <p:spPr bwMode="auto">
          <a:xfrm>
            <a:off x="1757614" y="5715001"/>
            <a:ext cx="85293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</a:rPr>
              <a:t>Solution is eigenvector corresponding to smallest </a:t>
            </a:r>
            <a:r>
              <a:rPr lang="en-US" sz="2400" dirty="0" err="1">
                <a:solidFill>
                  <a:prstClr val="black"/>
                </a:solidFill>
                <a:latin typeface="Calibri"/>
              </a:rPr>
              <a:t>eigenvalue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 of A</a:t>
            </a:r>
            <a:r>
              <a:rPr lang="en-US" sz="2400" baseline="30000" dirty="0">
                <a:solidFill>
                  <a:prstClr val="black"/>
                </a:solidFill>
                <a:latin typeface="Calibri"/>
              </a:rPr>
              <a:t>T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1" y="6488668"/>
            <a:ext cx="816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See details on Raleigh Quotient: </a:t>
            </a:r>
            <a:r>
              <a:rPr lang="en-US" dirty="0">
                <a:solidFill>
                  <a:prstClr val="black"/>
                </a:solidFill>
                <a:hlinkClick r:id="rId14"/>
              </a:rPr>
              <a:t>http://en.wikipedia.org/wiki/Rayleigh_quotient</a:t>
            </a:r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2" name="Object 12"/>
          <p:cNvGraphicFramePr>
            <a:graphicFrameLocks noChangeAspect="1"/>
          </p:cNvGraphicFramePr>
          <p:nvPr/>
        </p:nvGraphicFramePr>
        <p:xfrm>
          <a:off x="2098676" y="4740276"/>
          <a:ext cx="7343775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3632040" imgH="444240" progId="Equation.3">
                  <p:embed/>
                </p:oleObj>
              </mc:Choice>
              <mc:Fallback>
                <p:oleObj name="Equation" r:id="rId15" imgW="363204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8676" y="4740276"/>
                        <a:ext cx="7343775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7985856" y="1"/>
            <a:ext cx="2682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</a:rPr>
              <a:t>Slide modified from S. Lazebnik</a:t>
            </a:r>
          </a:p>
        </p:txBody>
      </p:sp>
    </p:spTree>
    <p:extLst>
      <p:ext uri="{BB962C8B-B14F-4D97-AF65-F5344CB8AC3E}">
        <p14:creationId xmlns:p14="http://schemas.microsoft.com/office/powerpoint/2010/main" val="32227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5040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338606"/>
            <a:ext cx="9144000" cy="4059936"/>
          </a:xfrm>
        </p:spPr>
      </p:pic>
    </p:spTree>
    <p:extLst>
      <p:ext uri="{BB962C8B-B14F-4D97-AF65-F5344CB8AC3E}">
        <p14:creationId xmlns:p14="http://schemas.microsoft.com/office/powerpoint/2010/main" val="2460371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905000" y="3581400"/>
            <a:ext cx="8305800" cy="2743200"/>
          </a:xfrm>
          <a:prstGeom prst="roundRect">
            <a:avLst/>
          </a:prstGeom>
          <a:solidFill>
            <a:srgbClr val="E6EDF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extrusionH="31750" contourW="19050" prstMaterial="matte">
            <a:bevelT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Recap: Two Common Optimization Problems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1981200" y="3581400"/>
            <a:ext cx="4038600" cy="685800"/>
          </a:xfrm>
        </p:spPr>
        <p:txBody>
          <a:bodyPr/>
          <a:lstStyle/>
          <a:p>
            <a:pPr algn="ctr">
              <a:buNone/>
            </a:pPr>
            <a:r>
              <a:rPr lang="en-US" dirty="0"/>
              <a:t>Problem statement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172200" y="3581401"/>
            <a:ext cx="4038600" cy="639763"/>
          </a:xfrm>
        </p:spPr>
        <p:txBody>
          <a:bodyPr/>
          <a:lstStyle/>
          <a:p>
            <a:pPr algn="ctr">
              <a:buNone/>
            </a:pPr>
            <a:r>
              <a:rPr lang="en-US" dirty="0"/>
              <a:t>Solution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endParaRPr lang="en-US" dirty="0"/>
          </a:p>
        </p:txBody>
      </p:sp>
      <p:graphicFrame>
        <p:nvGraphicFramePr>
          <p:cNvPr id="1665036" name="Object 12"/>
          <p:cNvGraphicFramePr>
            <a:graphicFrameLocks noChangeAspect="1"/>
          </p:cNvGraphicFramePr>
          <p:nvPr/>
        </p:nvGraphicFramePr>
        <p:xfrm>
          <a:off x="2085976" y="4237038"/>
          <a:ext cx="44672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09680" imgH="203040" progId="Equation.3">
                  <p:embed/>
                </p:oleObj>
              </mc:Choice>
              <mc:Fallback>
                <p:oleObj name="Equation" r:id="rId2" imgW="22096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5976" y="4237038"/>
                        <a:ext cx="4467225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2"/>
          <p:cNvGraphicFramePr>
            <a:graphicFrameLocks noChangeAspect="1"/>
          </p:cNvGraphicFramePr>
          <p:nvPr/>
        </p:nvGraphicFramePr>
        <p:xfrm>
          <a:off x="2036762" y="4770438"/>
          <a:ext cx="2439988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06360" imgH="419040" progId="Equation.3">
                  <p:embed/>
                </p:oleObj>
              </mc:Choice>
              <mc:Fallback>
                <p:oleObj name="Equation" r:id="rId4" imgW="1206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6762" y="4770438"/>
                        <a:ext cx="2439988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4415796"/>
              </p:ext>
            </p:extLst>
          </p:nvPr>
        </p:nvGraphicFramePr>
        <p:xfrm>
          <a:off x="2036764" y="5761038"/>
          <a:ext cx="4187825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70000" imgH="203040" progId="Equation.3">
                  <p:embed/>
                </p:oleObj>
              </mc:Choice>
              <mc:Fallback>
                <p:oleObj name="Equation" r:id="rId6" imgW="20700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6764" y="5761038"/>
                        <a:ext cx="4187825" cy="41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7342188" y="4640264"/>
          <a:ext cx="2259012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17440" imgH="457200" progId="Equation.3">
                  <p:embed/>
                </p:oleObj>
              </mc:Choice>
              <mc:Fallback>
                <p:oleObj name="Equation" r:id="rId8" imgW="11174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2188" y="4640264"/>
                        <a:ext cx="2259012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" name="Group 28"/>
          <p:cNvGrpSpPr/>
          <p:nvPr/>
        </p:nvGrpSpPr>
        <p:grpSpPr>
          <a:xfrm>
            <a:off x="1905000" y="1295400"/>
            <a:ext cx="8305800" cy="2057400"/>
            <a:chOff x="228600" y="4114800"/>
            <a:chExt cx="8305800" cy="2057400"/>
          </a:xfrm>
        </p:grpSpPr>
        <p:sp>
          <p:nvSpPr>
            <p:cNvPr id="19" name="Rounded Rectangle 18"/>
            <p:cNvSpPr/>
            <p:nvPr/>
          </p:nvSpPr>
          <p:spPr>
            <a:xfrm>
              <a:off x="228600" y="4114800"/>
              <a:ext cx="8305800" cy="2057400"/>
            </a:xfrm>
            <a:prstGeom prst="roundRect">
              <a:avLst/>
            </a:prstGeom>
            <a:solidFill>
              <a:srgbClr val="E6EDF6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>
                <a:rot lat="0" lon="0" rev="0"/>
              </a:lightRig>
            </a:scene3d>
            <a:sp3d extrusionH="31750" contourW="19050" prstMaterial="matte">
              <a:bevelT w="31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0" name="Content Placeholder 10"/>
            <p:cNvSpPr txBox="1">
              <a:spLocks/>
            </p:cNvSpPr>
            <p:nvPr/>
          </p:nvSpPr>
          <p:spPr bwMode="auto">
            <a:xfrm>
              <a:off x="304800" y="4114800"/>
              <a:ext cx="403860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algn="ctr" eaLnBrk="0" hangingPunct="0">
                <a:spcBef>
                  <a:spcPct val="20000"/>
                </a:spcBef>
                <a:defRPr/>
              </a:pPr>
              <a:r>
                <a:rPr lang="en-US" sz="2800">
                  <a:solidFill>
                    <a:prstClr val="black"/>
                  </a:solidFill>
                  <a:latin typeface="Calibri"/>
                </a:rPr>
                <a:t>Problem statement</a:t>
              </a:r>
              <a:endParaRPr lang="en-US" sz="28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Content Placeholder 11"/>
            <p:cNvSpPr txBox="1">
              <a:spLocks/>
            </p:cNvSpPr>
            <p:nvPr/>
          </p:nvSpPr>
          <p:spPr bwMode="auto">
            <a:xfrm>
              <a:off x="4495800" y="4114800"/>
              <a:ext cx="4038600" cy="639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indent="-342900" algn="ctr" eaLnBrk="0" hangingPunct="0">
                <a:spcBef>
                  <a:spcPct val="20000"/>
                </a:spcBef>
                <a:defRPr/>
              </a:pPr>
              <a:r>
                <a:rPr lang="en-US" sz="2800">
                  <a:solidFill>
                    <a:prstClr val="black"/>
                  </a:solidFill>
                  <a:latin typeface="Calibri"/>
                </a:rPr>
                <a:t>Solution</a:t>
              </a:r>
            </a:p>
            <a:p>
              <a:pPr marL="342900" indent="-342900" algn="ctr" eaLnBrk="0" hangingPunct="0">
                <a:spcBef>
                  <a:spcPct val="20000"/>
                </a:spcBef>
                <a:defRPr/>
              </a:pPr>
              <a:endParaRPr lang="en-US" sz="2800">
                <a:solidFill>
                  <a:prstClr val="black"/>
                </a:solidFill>
                <a:latin typeface="Calibri"/>
              </a:endParaRPr>
            </a:p>
            <a:p>
              <a:pPr marL="342900" indent="-342900" algn="ctr" eaLnBrk="0" hangingPunct="0">
                <a:spcBef>
                  <a:spcPct val="20000"/>
                </a:spcBef>
                <a:defRPr/>
              </a:pPr>
              <a:endParaRPr lang="en-US" sz="2800" dirty="0">
                <a:solidFill>
                  <a:prstClr val="black"/>
                </a:solidFill>
                <a:latin typeface="Calibri"/>
              </a:endParaRPr>
            </a:p>
          </p:txBody>
        </p:sp>
        <p:graphicFrame>
          <p:nvGraphicFramePr>
            <p:cNvPr id="24" name="Object 12"/>
            <p:cNvGraphicFramePr>
              <a:graphicFrameLocks noChangeAspect="1"/>
            </p:cNvGraphicFramePr>
            <p:nvPr/>
          </p:nvGraphicFramePr>
          <p:xfrm>
            <a:off x="685800" y="5456238"/>
            <a:ext cx="3905250" cy="411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930320" imgH="203040" progId="Equation.3">
                    <p:embed/>
                  </p:oleObj>
                </mc:Choice>
                <mc:Fallback>
                  <p:oleObj name="Equation" r:id="rId10" imgW="193032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5800" y="5456238"/>
                          <a:ext cx="3905250" cy="411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24"/>
            <p:cNvGraphicFramePr>
              <a:graphicFrameLocks noChangeAspect="1"/>
            </p:cNvGraphicFramePr>
            <p:nvPr/>
          </p:nvGraphicFramePr>
          <p:xfrm>
            <a:off x="5715000" y="5486400"/>
            <a:ext cx="1179512" cy="358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583920" imgH="177480" progId="Equation.3">
                    <p:embed/>
                  </p:oleObj>
                </mc:Choice>
                <mc:Fallback>
                  <p:oleObj name="Equation" r:id="rId12" imgW="58392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15000" y="5486400"/>
                          <a:ext cx="1179512" cy="3587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3370" name="Object 6"/>
            <p:cNvGraphicFramePr>
              <a:graphicFrameLocks noChangeAspect="1"/>
            </p:cNvGraphicFramePr>
            <p:nvPr/>
          </p:nvGraphicFramePr>
          <p:xfrm>
            <a:off x="1219200" y="4813300"/>
            <a:ext cx="2433637" cy="520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1244520" imgH="266400" progId="Equation.3">
                    <p:embed/>
                  </p:oleObj>
                </mc:Choice>
                <mc:Fallback>
                  <p:oleObj name="Equation" r:id="rId14" imgW="124452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9200" y="4813300"/>
                          <a:ext cx="2433637" cy="5207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60933" name="Object 5"/>
            <p:cNvGraphicFramePr>
              <a:graphicFrameLocks noChangeAspect="1"/>
            </p:cNvGraphicFramePr>
            <p:nvPr/>
          </p:nvGraphicFramePr>
          <p:xfrm>
            <a:off x="5514975" y="4876800"/>
            <a:ext cx="2105025" cy="500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1066680" imgH="253800" progId="Equation.3">
                    <p:embed/>
                  </p:oleObj>
                </mc:Choice>
                <mc:Fallback>
                  <p:oleObj name="Equation" r:id="rId16" imgW="1066680" imgH="253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14975" y="4876800"/>
                          <a:ext cx="2105025" cy="5000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TextBox 27"/>
            <p:cNvSpPr txBox="1"/>
            <p:nvPr/>
          </p:nvSpPr>
          <p:spPr>
            <a:xfrm>
              <a:off x="6934200" y="549806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</a:rPr>
                <a:t>(</a:t>
              </a:r>
              <a:r>
                <a:rPr lang="en-US" dirty="0" err="1">
                  <a:solidFill>
                    <a:prstClr val="black"/>
                  </a:solidFill>
                </a:rPr>
                <a:t>matlab</a:t>
              </a:r>
              <a:r>
                <a:rPr lang="en-US" dirty="0">
                  <a:solidFill>
                    <a:prstClr val="black"/>
                  </a:solidFill>
                </a:rPr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1350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Least squares (global) optimization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Good</a:t>
            </a:r>
          </a:p>
          <a:p>
            <a:r>
              <a:rPr lang="en-US" sz="2800" dirty="0"/>
              <a:t>Clearly specified objective</a:t>
            </a:r>
          </a:p>
          <a:p>
            <a:r>
              <a:rPr lang="en-US" sz="2800" dirty="0"/>
              <a:t>Optimization is easy</a:t>
            </a:r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Bad</a:t>
            </a:r>
          </a:p>
          <a:p>
            <a:r>
              <a:rPr lang="en-US" sz="2800" dirty="0"/>
              <a:t>May not be what you want to optimize </a:t>
            </a:r>
          </a:p>
          <a:p>
            <a:r>
              <a:rPr lang="en-US" sz="2800" dirty="0"/>
              <a:t>Sensitive to outliers</a:t>
            </a:r>
          </a:p>
          <a:p>
            <a:pPr lvl="1"/>
            <a:r>
              <a:rPr lang="en-US" sz="2400" dirty="0"/>
              <a:t>Bad matches, extra points</a:t>
            </a:r>
          </a:p>
          <a:p>
            <a:r>
              <a:rPr lang="en-US" sz="2800" dirty="0"/>
              <a:t>Doesn’t allow you to get multiple good fits</a:t>
            </a:r>
          </a:p>
          <a:p>
            <a:pPr lvl="1"/>
            <a:r>
              <a:rPr lang="en-US" sz="2400" dirty="0"/>
              <a:t>Detecting multiple objects, lines,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9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Least squares: Robustness to noise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Least squares fit to the red points: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8164" y="1435100"/>
            <a:ext cx="6034087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9183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Least squares: Robustness to noise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Least squares fit with an outlier: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8164" y="1435100"/>
            <a:ext cx="6034087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1429" name="Text Box 5"/>
          <p:cNvSpPr txBox="1">
            <a:spLocks noChangeArrowheads="1"/>
          </p:cNvSpPr>
          <p:nvPr/>
        </p:nvSpPr>
        <p:spPr bwMode="auto">
          <a:xfrm>
            <a:off x="2895601" y="6288088"/>
            <a:ext cx="6799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Problem: squared error heavily penalizes outliers</a:t>
            </a:r>
          </a:p>
        </p:txBody>
      </p:sp>
    </p:spTree>
    <p:extLst>
      <p:ext uri="{BB962C8B-B14F-4D97-AF65-F5344CB8AC3E}">
        <p14:creationId xmlns:p14="http://schemas.microsoft.com/office/powerpoint/2010/main" val="235501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14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Global optimization / Search for parameters</a:t>
            </a:r>
          </a:p>
          <a:p>
            <a:pPr lvl="1"/>
            <a:r>
              <a:rPr lang="en-US" dirty="0"/>
              <a:t>Least squares fit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Robust least squares</a:t>
            </a:r>
          </a:p>
          <a:p>
            <a:pPr lvl="1"/>
            <a:r>
              <a:rPr lang="en-US" dirty="0"/>
              <a:t>Other parameter search methods</a:t>
            </a:r>
          </a:p>
          <a:p>
            <a:pPr lvl="1"/>
            <a:endParaRPr lang="en-US" dirty="0"/>
          </a:p>
          <a:p>
            <a:r>
              <a:rPr lang="en-US" dirty="0"/>
              <a:t>Hypothesize and test</a:t>
            </a:r>
          </a:p>
          <a:p>
            <a:pPr lvl="1"/>
            <a:r>
              <a:rPr lang="en-US" dirty="0"/>
              <a:t>Generalized Hough transform</a:t>
            </a:r>
          </a:p>
          <a:p>
            <a:pPr lvl="1"/>
            <a:r>
              <a:rPr lang="en-US" dirty="0"/>
              <a:t>RANSAC</a:t>
            </a:r>
          </a:p>
          <a:p>
            <a:pPr lvl="1"/>
            <a:endParaRPr lang="en-US" dirty="0"/>
          </a:p>
          <a:p>
            <a:r>
              <a:rPr lang="en-US" dirty="0"/>
              <a:t>Iterative Closest Points (ICP)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743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76200"/>
            <a:ext cx="8229600" cy="6858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Robust least squares (to deal with outliers)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838200"/>
            <a:ext cx="8610600" cy="1981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/>
              <a:t>General approach: </a:t>
            </a:r>
          </a:p>
          <a:p>
            <a:pPr>
              <a:buFontTx/>
              <a:buNone/>
            </a:pPr>
            <a:r>
              <a:rPr lang="en-US" sz="2400" dirty="0"/>
              <a:t>    minimize</a:t>
            </a:r>
            <a:br>
              <a:rPr lang="en-US" sz="2400" dirty="0"/>
            </a:br>
            <a:endParaRPr lang="en-US" sz="2400" dirty="0"/>
          </a:p>
          <a:p>
            <a:pPr>
              <a:buNone/>
            </a:pPr>
            <a:r>
              <a:rPr lang="en-US" sz="2400" i="1" dirty="0">
                <a:latin typeface="Times New Roman" pitchFamily="18" charset="0"/>
              </a:rPr>
              <a:t>	</a:t>
            </a:r>
          </a:p>
          <a:p>
            <a:pPr>
              <a:buNone/>
            </a:pPr>
            <a:r>
              <a:rPr lang="en-US" sz="2400" i="1" dirty="0">
                <a:latin typeface="Times New Roman" pitchFamily="18" charset="0"/>
              </a:rPr>
              <a:t>	</a:t>
            </a:r>
            <a:r>
              <a:rPr lang="en-US" sz="2400" i="1" dirty="0" err="1">
                <a:latin typeface="Times New Roman" pitchFamily="18" charset="0"/>
              </a:rPr>
              <a:t>u</a:t>
            </a:r>
            <a:r>
              <a:rPr lang="en-US" sz="2400" i="1" baseline="-25000" dirty="0" err="1">
                <a:latin typeface="Times New Roman" pitchFamily="18" charset="0"/>
              </a:rPr>
              <a:t>i</a:t>
            </a:r>
            <a:r>
              <a:rPr lang="en-US" sz="2400" i="1" baseline="-25000" dirty="0">
                <a:latin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</a:rPr>
              <a:t>x</a:t>
            </a:r>
            <a:r>
              <a:rPr lang="en-US" sz="2400" i="1" baseline="-25000" dirty="0">
                <a:latin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</a:rPr>
              <a:t>, </a:t>
            </a:r>
            <a:r>
              <a:rPr lang="el-GR" sz="2400" i="1" dirty="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>
                <a:cs typeface="Times New Roman" pitchFamily="18" charset="0"/>
              </a:rPr>
              <a:t> – residual of </a:t>
            </a:r>
            <a:r>
              <a:rPr lang="en-US" sz="2400" dirty="0" err="1">
                <a:cs typeface="Times New Roman" pitchFamily="18" charset="0"/>
              </a:rPr>
              <a:t>i</a:t>
            </a:r>
            <a:r>
              <a:rPr lang="en-US" sz="2400" baseline="30000" dirty="0" err="1">
                <a:cs typeface="Times New Roman" pitchFamily="18" charset="0"/>
              </a:rPr>
              <a:t>th</a:t>
            </a:r>
            <a:r>
              <a:rPr lang="en-US" sz="2400" dirty="0">
                <a:cs typeface="Times New Roman" pitchFamily="18" charset="0"/>
              </a:rPr>
              <a:t> point </a:t>
            </a:r>
            <a:r>
              <a:rPr lang="en-US" sz="2400" dirty="0" err="1">
                <a:cs typeface="Times New Roman" pitchFamily="18" charset="0"/>
              </a:rPr>
              <a:t>w.r.t</a:t>
            </a:r>
            <a:r>
              <a:rPr lang="en-US" sz="2400" dirty="0">
                <a:cs typeface="Times New Roman" pitchFamily="18" charset="0"/>
              </a:rPr>
              <a:t>. model parameters </a:t>
            </a:r>
            <a:r>
              <a:rPr lang="el-GR" sz="2400" i="1" dirty="0">
                <a:cs typeface="Times New Roman" pitchFamily="18" charset="0"/>
              </a:rPr>
              <a:t>θ</a:t>
            </a:r>
            <a:br>
              <a:rPr lang="en-US" sz="2400" dirty="0">
                <a:cs typeface="Times New Roman" pitchFamily="18" charset="0"/>
              </a:rPr>
            </a:br>
            <a:r>
              <a:rPr lang="el-GR" sz="2400" i="1" dirty="0">
                <a:cs typeface="Times New Roman" pitchFamily="18" charset="0"/>
              </a:rPr>
              <a:t>ρ</a:t>
            </a:r>
            <a:r>
              <a:rPr lang="en-US" sz="2400" dirty="0">
                <a:cs typeface="Times New Roman" pitchFamily="18" charset="0"/>
              </a:rPr>
              <a:t> – robust function</a:t>
            </a:r>
            <a:r>
              <a:rPr lang="en-US" sz="2400" dirty="0"/>
              <a:t> with scale parameter </a:t>
            </a:r>
            <a:r>
              <a:rPr lang="el-GR" sz="2400" dirty="0">
                <a:cs typeface="Times New Roman" pitchFamily="18" charset="0"/>
              </a:rPr>
              <a:t>σ</a:t>
            </a:r>
            <a:r>
              <a:rPr lang="en-US" sz="2400" dirty="0">
                <a:cs typeface="Times New Roman" pitchFamily="18" charset="0"/>
              </a:rPr>
              <a:t>  </a:t>
            </a:r>
          </a:p>
        </p:txBody>
      </p:sp>
      <p:graphicFrame>
        <p:nvGraphicFramePr>
          <p:cNvPr id="80900" name="Object 4"/>
          <p:cNvGraphicFramePr>
            <a:graphicFrameLocks noChangeAspect="1"/>
          </p:cNvGraphicFramePr>
          <p:nvPr/>
        </p:nvGraphicFramePr>
        <p:xfrm>
          <a:off x="4191001" y="1295400"/>
          <a:ext cx="2352675" cy="747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79280" imgH="342720" progId="Equation.3">
                  <p:embed/>
                </p:oleObj>
              </mc:Choice>
              <mc:Fallback>
                <p:oleObj name="Equation" r:id="rId3" imgW="1079280" imgH="342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1295400"/>
                        <a:ext cx="2352675" cy="7474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0" y="3128964"/>
            <a:ext cx="4724400" cy="3424237"/>
          </a:xfrm>
          <a:prstGeom prst="rect">
            <a:avLst/>
          </a:prstGeom>
          <a:noFill/>
        </p:spPr>
      </p:pic>
      <p:pic>
        <p:nvPicPr>
          <p:cNvPr id="809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2200" y="3048000"/>
            <a:ext cx="2362200" cy="7762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6781800" y="3352800"/>
            <a:ext cx="3352800" cy="173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The robust function </a:t>
            </a:r>
            <a:r>
              <a:rPr lang="el-GR" sz="2400" i="1" dirty="0">
                <a:solidFill>
                  <a:srgbClr val="000000"/>
                </a:solidFill>
                <a:cs typeface="Times New Roman" pitchFamily="18" charset="0"/>
              </a:rPr>
              <a:t>ρ</a:t>
            </a:r>
            <a:r>
              <a:rPr lang="en-US" sz="2000" dirty="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 </a:t>
            </a:r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 Favors a configuration </a:t>
            </a:r>
          </a:p>
          <a:p>
            <a:pPr eaLnBrk="0" hangingPunct="0">
              <a:spcBef>
                <a:spcPct val="20000"/>
              </a:spcBef>
            </a:pPr>
            <a:r>
              <a:rPr lang="en-US" dirty="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with small residuals</a:t>
            </a:r>
          </a:p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 Constant penalty for large residuals</a:t>
            </a:r>
            <a:endParaRPr lang="en-US" i="1" dirty="0">
              <a:solidFill>
                <a:srgbClr val="000000"/>
              </a:solidFill>
              <a:latin typeface="Futura Bk BT" pitchFamily="34" charset="0"/>
              <a:cs typeface="Arial" charset="0"/>
            </a:endParaRPr>
          </a:p>
        </p:txBody>
      </p:sp>
      <p:graphicFrame>
        <p:nvGraphicFramePr>
          <p:cNvPr id="809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085342"/>
              </p:ext>
            </p:extLst>
          </p:nvPr>
        </p:nvGraphicFramePr>
        <p:xfrm>
          <a:off x="7037388" y="1295401"/>
          <a:ext cx="241935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49080" imgH="291960" progId="Equation.3">
                  <p:embed/>
                </p:oleObj>
              </mc:Choice>
              <mc:Fallback>
                <p:oleObj name="Equation" r:id="rId7" imgW="1549080" imgH="291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7388" y="1295401"/>
                        <a:ext cx="2419350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651102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</a:rPr>
              <a:t>Slide from S. Savarese</a:t>
            </a:r>
          </a:p>
        </p:txBody>
      </p:sp>
    </p:spTree>
    <p:extLst>
      <p:ext uri="{BB962C8B-B14F-4D97-AF65-F5344CB8AC3E}">
        <p14:creationId xmlns:p14="http://schemas.microsoft.com/office/powerpoint/2010/main" val="4288050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8164" y="1022350"/>
            <a:ext cx="6034087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Choosing the scale: Just right</a:t>
            </a: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3238501" y="6034089"/>
            <a:ext cx="38738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/>
              <a:t>The effect of the outlier is minimized</a:t>
            </a:r>
          </a:p>
        </p:txBody>
      </p:sp>
    </p:spTree>
    <p:extLst>
      <p:ext uri="{BB962C8B-B14F-4D97-AF65-F5344CB8AC3E}">
        <p14:creationId xmlns:p14="http://schemas.microsoft.com/office/powerpoint/2010/main" val="728331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7"/>
          <p:cNvSpPr txBox="1">
            <a:spLocks noChangeArrowheads="1"/>
          </p:cNvSpPr>
          <p:nvPr/>
        </p:nvSpPr>
        <p:spPr bwMode="auto">
          <a:xfrm>
            <a:off x="3818077" y="5867400"/>
            <a:ext cx="46987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0"/>
              <a:t>The error value is almost the same for every</a:t>
            </a:r>
            <a:br>
              <a:rPr lang="en-US" b="0"/>
            </a:br>
            <a:r>
              <a:rPr lang="en-US" b="0"/>
              <a:t>point and the fit is very poor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8164" y="1022350"/>
            <a:ext cx="6034087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Choosing the scale: Too small</a:t>
            </a:r>
          </a:p>
        </p:txBody>
      </p:sp>
    </p:spTree>
    <p:extLst>
      <p:ext uri="{BB962C8B-B14F-4D97-AF65-F5344CB8AC3E}">
        <p14:creationId xmlns:p14="http://schemas.microsoft.com/office/powerpoint/2010/main" val="5517578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8164" y="1022350"/>
            <a:ext cx="6034087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Choosing the scale: Too large</a:t>
            </a:r>
          </a:p>
        </p:txBody>
      </p:sp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2881314" y="6034088"/>
            <a:ext cx="44678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/>
              <a:t>Behaves much the same as least squares</a:t>
            </a:r>
          </a:p>
        </p:txBody>
      </p:sp>
    </p:spTree>
    <p:extLst>
      <p:ext uri="{BB962C8B-B14F-4D97-AF65-F5344CB8AC3E}">
        <p14:creationId xmlns:p14="http://schemas.microsoft.com/office/powerpoint/2010/main" val="29660241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Robust estimation: Details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Robust fitting is a nonlinear optimization problem that must be solved iteratively</a:t>
            </a:r>
          </a:p>
          <a:p>
            <a:pPr>
              <a:buFontTx/>
              <a:buChar char="•"/>
            </a:pPr>
            <a:r>
              <a:rPr lang="en-US" dirty="0"/>
              <a:t>Least squares solution can be used for initialization</a:t>
            </a:r>
          </a:p>
          <a:p>
            <a:pPr>
              <a:buFontTx/>
              <a:buChar char="•"/>
            </a:pPr>
            <a:r>
              <a:rPr lang="en-US" dirty="0"/>
              <a:t>Scale of robust function should be chosen adaptively based on median residual </a:t>
            </a:r>
          </a:p>
        </p:txBody>
      </p:sp>
    </p:spTree>
    <p:extLst>
      <p:ext uri="{BB962C8B-B14F-4D97-AF65-F5344CB8AC3E}">
        <p14:creationId xmlns:p14="http://schemas.microsoft.com/office/powerpoint/2010/main" val="381904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Feature Matching and Robust Fitting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29718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tx1"/>
                </a:solidFill>
              </a:rPr>
              <a:t>Computer Vision</a:t>
            </a:r>
          </a:p>
          <a:p>
            <a:pPr eaLnBrk="1" hangingPunct="1"/>
            <a:endParaRPr lang="en-US" dirty="0">
              <a:solidFill>
                <a:schemeClr val="tx1"/>
              </a:solidFill>
            </a:endParaRPr>
          </a:p>
          <a:p>
            <a:pPr eaLnBrk="1" hangingPunct="1"/>
            <a:r>
              <a:rPr lang="en-US" dirty="0">
                <a:solidFill>
                  <a:schemeClr val="tx1"/>
                </a:solidFill>
              </a:rPr>
              <a:t>James Hays</a:t>
            </a:r>
          </a:p>
        </p:txBody>
      </p:sp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2057400" y="6488113"/>
            <a:ext cx="83693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Acknowledgment: Many slides from Derek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Hoiem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 and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</a:rPr>
              <a:t>Grauman&amp;Leibe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 2008 AAAI Tutorial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24600" y="2727623"/>
            <a:ext cx="396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C00000"/>
                </a:solidFill>
              </a:rPr>
              <a:t>Read </a:t>
            </a:r>
            <a:r>
              <a:rPr lang="en-US" altLang="en-US" sz="2400" dirty="0" err="1">
                <a:solidFill>
                  <a:srgbClr val="C00000"/>
                </a:solidFill>
              </a:rPr>
              <a:t>Szeliski</a:t>
            </a:r>
            <a:r>
              <a:rPr lang="en-US" altLang="en-US" sz="2400" dirty="0">
                <a:solidFill>
                  <a:srgbClr val="C00000"/>
                </a:solidFill>
              </a:rPr>
              <a:t> 7.4.2 and 2.1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Global optimization / Search for parameters</a:t>
            </a:r>
          </a:p>
          <a:p>
            <a:pPr lvl="1"/>
            <a:r>
              <a:rPr lang="en-US" dirty="0"/>
              <a:t>Least squares fit</a:t>
            </a:r>
          </a:p>
          <a:p>
            <a:pPr lvl="1"/>
            <a:r>
              <a:rPr lang="en-US" dirty="0"/>
              <a:t>Robust least squares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Other parameter search methods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Hypothesize and test</a:t>
            </a:r>
          </a:p>
          <a:p>
            <a:pPr lvl="1"/>
            <a:r>
              <a:rPr lang="en-US" dirty="0"/>
              <a:t>Generalized Hough transform</a:t>
            </a:r>
          </a:p>
          <a:p>
            <a:pPr lvl="1"/>
            <a:r>
              <a:rPr lang="en-US" dirty="0"/>
              <a:t>RANSAC</a:t>
            </a:r>
          </a:p>
          <a:p>
            <a:endParaRPr lang="en-US" dirty="0"/>
          </a:p>
          <a:p>
            <a:r>
              <a:rPr lang="en-US" dirty="0"/>
              <a:t>Iterative Closest Points (ICP)</a:t>
            </a:r>
          </a:p>
        </p:txBody>
      </p:sp>
    </p:spTree>
    <p:extLst>
      <p:ext uri="{BB962C8B-B14F-4D97-AF65-F5344CB8AC3E}">
        <p14:creationId xmlns:p14="http://schemas.microsoft.com/office/powerpoint/2010/main" val="11728613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001000" cy="914400"/>
          </a:xfrm>
        </p:spPr>
        <p:txBody>
          <a:bodyPr>
            <a:noAutofit/>
          </a:bodyPr>
          <a:lstStyle/>
          <a:p>
            <a:r>
              <a:rPr lang="en-US" sz="3600" dirty="0"/>
              <a:t>Other ways to search for parameters </a:t>
            </a:r>
            <a:br>
              <a:rPr lang="en-US" sz="3600" dirty="0"/>
            </a:br>
            <a:r>
              <a:rPr lang="en-US" sz="3600" dirty="0"/>
              <a:t>(for when no closed form solution exists)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17638"/>
            <a:ext cx="8229600" cy="51355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Line search (see </a:t>
            </a:r>
            <a:r>
              <a:rPr lang="en-US" dirty="0" err="1"/>
              <a:t>also“coordinate</a:t>
            </a:r>
            <a:r>
              <a:rPr lang="en-US" dirty="0"/>
              <a:t> descent”)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For each parameter, step through values and choose value that gives best fit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Repeat (1) until no parameter changes</a:t>
            </a:r>
          </a:p>
          <a:p>
            <a:pPr marL="514350" indent="-457200"/>
            <a:endParaRPr lang="en-US" dirty="0"/>
          </a:p>
          <a:p>
            <a:pPr marL="514350" indent="-457200"/>
            <a:r>
              <a:rPr lang="en-US" dirty="0"/>
              <a:t>Grid search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Propose several sets of parameters, evenly sampled in the joint set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Choose best (or top few) and sample joint parameters around the current best; repeat</a:t>
            </a:r>
          </a:p>
          <a:p>
            <a:pPr marL="571500" indent="-514350"/>
            <a:endParaRPr lang="en-US" dirty="0"/>
          </a:p>
          <a:p>
            <a:pPr marL="571500" indent="-514350"/>
            <a:r>
              <a:rPr lang="en-US" dirty="0"/>
              <a:t>Gradient descent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Provide initial position (e.g., random)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Locally search for better parameters by following gradient</a:t>
            </a:r>
          </a:p>
        </p:txBody>
      </p:sp>
    </p:spTree>
    <p:extLst>
      <p:ext uri="{BB962C8B-B14F-4D97-AF65-F5344CB8AC3E}">
        <p14:creationId xmlns:p14="http://schemas.microsoft.com/office/powerpoint/2010/main" val="98697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Global optimization / Search for parameters</a:t>
            </a:r>
          </a:p>
          <a:p>
            <a:pPr lvl="1"/>
            <a:r>
              <a:rPr lang="en-US" dirty="0"/>
              <a:t>Least squares fit</a:t>
            </a:r>
          </a:p>
          <a:p>
            <a:pPr lvl="1"/>
            <a:r>
              <a:rPr lang="en-US" dirty="0"/>
              <a:t>Robust least squares</a:t>
            </a:r>
          </a:p>
          <a:p>
            <a:pPr lvl="1"/>
            <a:r>
              <a:rPr lang="en-US" dirty="0"/>
              <a:t>Other parameter search methods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00B050"/>
                </a:solidFill>
              </a:rPr>
              <a:t>Hypothesize and test</a:t>
            </a:r>
          </a:p>
          <a:p>
            <a:pPr lvl="1"/>
            <a:r>
              <a:rPr lang="en-US" dirty="0"/>
              <a:t>Generalized Hough transform</a:t>
            </a:r>
          </a:p>
          <a:p>
            <a:pPr lvl="1"/>
            <a:r>
              <a:rPr lang="en-US" dirty="0"/>
              <a:t>RANSAC</a:t>
            </a:r>
          </a:p>
          <a:p>
            <a:pPr lvl="1"/>
            <a:endParaRPr lang="en-US" dirty="0"/>
          </a:p>
          <a:p>
            <a:r>
              <a:rPr lang="en-US" dirty="0"/>
              <a:t>Iterative Closest Points (ICP)	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936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Hypothesize and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0"/>
            <a:ext cx="8229600" cy="54864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Propose parameters</a:t>
            </a:r>
          </a:p>
          <a:p>
            <a:pPr marL="914400" lvl="1" indent="-514350"/>
            <a:r>
              <a:rPr lang="en-US" dirty="0"/>
              <a:t>Try all possible</a:t>
            </a:r>
          </a:p>
          <a:p>
            <a:pPr marL="914400" lvl="1" indent="-514350"/>
            <a:r>
              <a:rPr lang="en-US" dirty="0"/>
              <a:t>Each point votes for all consistent parameters</a:t>
            </a:r>
          </a:p>
          <a:p>
            <a:pPr marL="914400" lvl="1" indent="-514350"/>
            <a:r>
              <a:rPr lang="en-US" dirty="0"/>
              <a:t>Repeatedly sample enough points to solve for parameters</a:t>
            </a:r>
          </a:p>
          <a:p>
            <a:pPr marL="914400" lvl="1" indent="-51435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Score the given parameters</a:t>
            </a:r>
          </a:p>
          <a:p>
            <a:pPr marL="914400" lvl="1" indent="-514350"/>
            <a:r>
              <a:rPr lang="en-US" dirty="0"/>
              <a:t>Number of consistent points, possibly weighted by distance</a:t>
            </a:r>
          </a:p>
          <a:p>
            <a:pPr marL="914400" lvl="1" indent="-51435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Choose from among the set of parameters</a:t>
            </a:r>
          </a:p>
          <a:p>
            <a:pPr marL="914400" lvl="1" indent="-514350"/>
            <a:r>
              <a:rPr lang="en-US" dirty="0"/>
              <a:t>Global or local maximum of scores</a:t>
            </a:r>
          </a:p>
          <a:p>
            <a:pPr marL="914400" lvl="1" indent="-51435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Possibly refine parameters using inliers</a:t>
            </a:r>
          </a:p>
        </p:txBody>
      </p:sp>
    </p:spTree>
    <p:extLst>
      <p:ext uri="{BB962C8B-B14F-4D97-AF65-F5344CB8AC3E}">
        <p14:creationId xmlns:p14="http://schemas.microsoft.com/office/powerpoint/2010/main" val="190944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Global optimization / Search for parameters</a:t>
            </a:r>
          </a:p>
          <a:p>
            <a:pPr lvl="1"/>
            <a:r>
              <a:rPr lang="en-US" dirty="0"/>
              <a:t>Least squares fit</a:t>
            </a:r>
          </a:p>
          <a:p>
            <a:pPr lvl="1"/>
            <a:r>
              <a:rPr lang="en-US" dirty="0"/>
              <a:t>Robust least squares</a:t>
            </a:r>
          </a:p>
          <a:p>
            <a:pPr lvl="1"/>
            <a:r>
              <a:rPr lang="en-US" dirty="0"/>
              <a:t>Other parameter search methods</a:t>
            </a:r>
          </a:p>
          <a:p>
            <a:endParaRPr lang="en-US" dirty="0"/>
          </a:p>
          <a:p>
            <a:r>
              <a:rPr lang="en-US" dirty="0"/>
              <a:t>Hypothesize and test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Generalized Hough transform</a:t>
            </a:r>
          </a:p>
          <a:p>
            <a:pPr lvl="1"/>
            <a:r>
              <a:rPr lang="en-US" dirty="0"/>
              <a:t>RANSAC</a:t>
            </a:r>
          </a:p>
          <a:p>
            <a:pPr lvl="1"/>
            <a:endParaRPr lang="en-US" dirty="0"/>
          </a:p>
          <a:p>
            <a:r>
              <a:rPr lang="en-US" dirty="0"/>
              <a:t>Iterative Closest Points (ICP)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985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Hough Transform: Outline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dirty="0"/>
              <a:t>Create a grid of parameter values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dirty="0"/>
              <a:t>Each point (or observation of correspondence) votes for a set of parameters, incrementing those values in grid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dirty="0"/>
              <a:t>Find maximum or local maxima in grid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  <a:p>
            <a:pPr marL="514350" indent="-514350">
              <a:buFont typeface="Calibri" pitchFamily="34" charset="0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8143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3222625" y="3505200"/>
            <a:ext cx="1676400" cy="1676400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 flipV="1">
            <a:off x="3070225" y="31242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3070225" y="5334000"/>
            <a:ext cx="2743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5271880" y="5410201"/>
            <a:ext cx="338554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x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585036" y="3276601"/>
            <a:ext cx="338555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y</a:t>
            </a: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 flipV="1">
            <a:off x="6499225" y="3276600"/>
            <a:ext cx="1676400" cy="1981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V="1">
            <a:off x="6194425" y="3505200"/>
            <a:ext cx="2895600" cy="1143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>
            <a:off x="6194425" y="3810000"/>
            <a:ext cx="2895600" cy="838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V="1">
            <a:off x="6216650" y="31242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6216651" y="5334000"/>
            <a:ext cx="32543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8650289" y="5334000"/>
            <a:ext cx="363537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b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5676900" y="3276600"/>
            <a:ext cx="4508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m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5040644" y="6248401"/>
            <a:ext cx="1704313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y = m x + b</a:t>
            </a: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1828800" y="228600"/>
            <a:ext cx="5334000" cy="762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400" b="1">
                <a:solidFill>
                  <a:srgbClr val="000000"/>
                </a:solidFill>
                <a:latin typeface="Futura Bk BT" pitchFamily="34" charset="0"/>
              </a:rPr>
              <a:t>Hough transform</a:t>
            </a:r>
          </a:p>
        </p:txBody>
      </p:sp>
      <p:sp>
        <p:nvSpPr>
          <p:cNvPr id="20496" name="Oval 16"/>
          <p:cNvSpPr>
            <a:spLocks noChangeArrowheads="1"/>
          </p:cNvSpPr>
          <p:nvPr/>
        </p:nvSpPr>
        <p:spPr bwMode="auto">
          <a:xfrm>
            <a:off x="7315200" y="3931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7" name="Oval 17"/>
          <p:cNvSpPr>
            <a:spLocks noChangeArrowheads="1"/>
          </p:cNvSpPr>
          <p:nvPr/>
        </p:nvSpPr>
        <p:spPr bwMode="auto">
          <a:xfrm>
            <a:off x="4038600" y="4159925"/>
            <a:ext cx="152400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8" name="Oval 18"/>
          <p:cNvSpPr>
            <a:spLocks noChangeArrowheads="1"/>
          </p:cNvSpPr>
          <p:nvPr/>
        </p:nvSpPr>
        <p:spPr bwMode="auto">
          <a:xfrm>
            <a:off x="3505200" y="3626525"/>
            <a:ext cx="152400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499" name="Oval 19"/>
          <p:cNvSpPr>
            <a:spLocks noChangeArrowheads="1"/>
          </p:cNvSpPr>
          <p:nvPr/>
        </p:nvSpPr>
        <p:spPr bwMode="auto">
          <a:xfrm>
            <a:off x="3787775" y="3931325"/>
            <a:ext cx="152400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0500" name="Rectangle 20"/>
          <p:cNvSpPr>
            <a:spLocks noChangeArrowheads="1"/>
          </p:cNvSpPr>
          <p:nvPr/>
        </p:nvSpPr>
        <p:spPr bwMode="auto">
          <a:xfrm>
            <a:off x="1905000" y="1828801"/>
            <a:ext cx="7696200" cy="830997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Given a set of points, find the line that explains the data points best</a:t>
            </a:r>
          </a:p>
        </p:txBody>
      </p:sp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1905001" y="1125866"/>
            <a:ext cx="7127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P.V.C. Hough, </a:t>
            </a:r>
            <a:r>
              <a:rPr lang="en-US" sz="1400" i="1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Machine Analysis of Bubble Chamber Pictures,</a:t>
            </a:r>
            <a:r>
              <a:rPr lang="en-US" sz="140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 Proc. Int. Conf. High Energy Accelerators and Instrumentation, 1959 </a:t>
            </a:r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6765925" y="5676901"/>
            <a:ext cx="1555750" cy="366713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Futura Bk BT" pitchFamily="34" charset="0"/>
              </a:rPr>
              <a:t>Hough space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51102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Slide from S. Savarese</a:t>
            </a:r>
          </a:p>
        </p:txBody>
      </p:sp>
    </p:spTree>
    <p:extLst>
      <p:ext uri="{BB962C8B-B14F-4D97-AF65-F5344CB8AC3E}">
        <p14:creationId xmlns:p14="http://schemas.microsoft.com/office/powerpoint/2010/main" val="13321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7" grpId="0" animBg="1"/>
      <p:bldP spid="20488" grpId="0" animBg="1"/>
      <p:bldP spid="20489" grpId="0" animBg="1"/>
      <p:bldP spid="20496" grpId="0" animBg="1"/>
      <p:bldP spid="20497" grpId="0" animBg="1"/>
      <p:bldP spid="20498" grpId="0" animBg="1"/>
      <p:bldP spid="2049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2"/>
          <p:cNvSpPr>
            <a:spLocks noChangeShapeType="1"/>
          </p:cNvSpPr>
          <p:nvPr/>
        </p:nvSpPr>
        <p:spPr bwMode="auto">
          <a:xfrm flipV="1">
            <a:off x="3070225" y="11430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3070225" y="3352800"/>
            <a:ext cx="2743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271880" y="3429001"/>
            <a:ext cx="338554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x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585036" y="1295401"/>
            <a:ext cx="338555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y</a:t>
            </a:r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4670425" y="2788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5" name="Oval 7"/>
          <p:cNvSpPr>
            <a:spLocks noChangeArrowheads="1"/>
          </p:cNvSpPr>
          <p:nvPr/>
        </p:nvSpPr>
        <p:spPr bwMode="auto">
          <a:xfrm>
            <a:off x="4518025" y="26359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6" name="Oval 8"/>
          <p:cNvSpPr>
            <a:spLocks noChangeArrowheads="1"/>
          </p:cNvSpPr>
          <p:nvPr/>
        </p:nvSpPr>
        <p:spPr bwMode="auto">
          <a:xfrm>
            <a:off x="4289425" y="2407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4060825" y="21787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3908425" y="2026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3527425" y="16453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3375025" y="14929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3222625" y="1524000"/>
            <a:ext cx="1676400" cy="1676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 flipV="1">
            <a:off x="6499225" y="1295400"/>
            <a:ext cx="1676400" cy="1981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 flipH="1" flipV="1">
            <a:off x="6727825" y="1295400"/>
            <a:ext cx="1600200" cy="1981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 flipV="1">
            <a:off x="6270625" y="1219200"/>
            <a:ext cx="2438400" cy="1828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flipH="1" flipV="1">
            <a:off x="6499225" y="1295400"/>
            <a:ext cx="2133600" cy="1981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V="1">
            <a:off x="6194425" y="1905000"/>
            <a:ext cx="2895600" cy="533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V="1">
            <a:off x="6194425" y="1524000"/>
            <a:ext cx="2895600" cy="1143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>
            <a:off x="6194425" y="1828800"/>
            <a:ext cx="2895600" cy="838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 flipV="1">
            <a:off x="6216650" y="11430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0" name="Line 22"/>
          <p:cNvSpPr>
            <a:spLocks noChangeShapeType="1"/>
          </p:cNvSpPr>
          <p:nvPr/>
        </p:nvSpPr>
        <p:spPr bwMode="auto">
          <a:xfrm>
            <a:off x="6216651" y="3352800"/>
            <a:ext cx="32543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1" name="Text Box 23"/>
          <p:cNvSpPr txBox="1">
            <a:spLocks noChangeArrowheads="1"/>
          </p:cNvSpPr>
          <p:nvPr/>
        </p:nvSpPr>
        <p:spPr bwMode="auto">
          <a:xfrm>
            <a:off x="8650289" y="3352800"/>
            <a:ext cx="363537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b</a:t>
            </a:r>
          </a:p>
        </p:txBody>
      </p:sp>
      <p:sp>
        <p:nvSpPr>
          <p:cNvPr id="22552" name="Text Box 24"/>
          <p:cNvSpPr txBox="1">
            <a:spLocks noChangeArrowheads="1"/>
          </p:cNvSpPr>
          <p:nvPr/>
        </p:nvSpPr>
        <p:spPr bwMode="auto">
          <a:xfrm>
            <a:off x="5676900" y="1295400"/>
            <a:ext cx="4508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m</a:t>
            </a:r>
          </a:p>
        </p:txBody>
      </p:sp>
      <p:sp>
        <p:nvSpPr>
          <p:cNvPr id="22553" name="Line 25"/>
          <p:cNvSpPr>
            <a:spLocks noChangeShapeType="1"/>
          </p:cNvSpPr>
          <p:nvPr/>
        </p:nvSpPr>
        <p:spPr bwMode="auto">
          <a:xfrm>
            <a:off x="6194425" y="1600200"/>
            <a:ext cx="289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>
            <a:off x="6194425" y="2057400"/>
            <a:ext cx="289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5" name="Line 27"/>
          <p:cNvSpPr>
            <a:spLocks noChangeShapeType="1"/>
          </p:cNvSpPr>
          <p:nvPr/>
        </p:nvSpPr>
        <p:spPr bwMode="auto">
          <a:xfrm>
            <a:off x="6194425" y="2438400"/>
            <a:ext cx="289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>
            <a:off x="6194425" y="2895600"/>
            <a:ext cx="289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>
            <a:off x="66516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>
            <a:off x="71088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>
            <a:off x="76422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>
            <a:off x="80994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61" name="Line 33"/>
          <p:cNvSpPr>
            <a:spLocks noChangeShapeType="1"/>
          </p:cNvSpPr>
          <p:nvPr/>
        </p:nvSpPr>
        <p:spPr bwMode="auto">
          <a:xfrm>
            <a:off x="86328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562" name="Line 34"/>
          <p:cNvSpPr>
            <a:spLocks noChangeShapeType="1"/>
          </p:cNvSpPr>
          <p:nvPr/>
        </p:nvSpPr>
        <p:spPr bwMode="auto">
          <a:xfrm>
            <a:off x="9090025" y="1295400"/>
            <a:ext cx="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2584450" y="3886200"/>
            <a:ext cx="6946900" cy="2819400"/>
            <a:chOff x="668" y="2448"/>
            <a:chExt cx="4376" cy="1776"/>
          </a:xfrm>
        </p:grpSpPr>
        <p:sp>
          <p:nvSpPr>
            <p:cNvPr id="22564" name="Oval 36"/>
            <p:cNvSpPr>
              <a:spLocks noChangeArrowheads="1"/>
            </p:cNvSpPr>
            <p:nvPr/>
          </p:nvSpPr>
          <p:spPr bwMode="auto">
            <a:xfrm>
              <a:off x="2078" y="3388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5" name="Oval 37"/>
            <p:cNvSpPr>
              <a:spLocks noChangeArrowheads="1"/>
            </p:cNvSpPr>
            <p:nvPr/>
          </p:nvSpPr>
          <p:spPr bwMode="auto">
            <a:xfrm>
              <a:off x="1934" y="3292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6" name="Oval 38"/>
            <p:cNvSpPr>
              <a:spLocks noChangeArrowheads="1"/>
            </p:cNvSpPr>
            <p:nvPr/>
          </p:nvSpPr>
          <p:spPr bwMode="auto">
            <a:xfrm>
              <a:off x="1790" y="3148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7" name="Oval 39"/>
            <p:cNvSpPr>
              <a:spLocks noChangeArrowheads="1"/>
            </p:cNvSpPr>
            <p:nvPr/>
          </p:nvSpPr>
          <p:spPr bwMode="auto">
            <a:xfrm>
              <a:off x="1646" y="2956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8" name="Oval 40"/>
            <p:cNvSpPr>
              <a:spLocks noChangeArrowheads="1"/>
            </p:cNvSpPr>
            <p:nvPr/>
          </p:nvSpPr>
          <p:spPr bwMode="auto">
            <a:xfrm>
              <a:off x="1502" y="2812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69" name="Oval 41"/>
            <p:cNvSpPr>
              <a:spLocks noChangeArrowheads="1"/>
            </p:cNvSpPr>
            <p:nvPr/>
          </p:nvSpPr>
          <p:spPr bwMode="auto">
            <a:xfrm>
              <a:off x="1358" y="2668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0" name="Oval 42"/>
            <p:cNvSpPr>
              <a:spLocks noChangeArrowheads="1"/>
            </p:cNvSpPr>
            <p:nvPr/>
          </p:nvSpPr>
          <p:spPr bwMode="auto">
            <a:xfrm>
              <a:off x="1214" y="2572"/>
              <a:ext cx="96" cy="327"/>
            </a:xfrm>
            <a:prstGeom prst="ellipse">
              <a:avLst/>
            </a:prstGeom>
            <a:solidFill>
              <a:srgbClr val="3366FF"/>
            </a:solidFill>
            <a:ln w="50800" algn="ctr">
              <a:solidFill>
                <a:srgbClr val="3366FF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1" name="Line 43"/>
            <p:cNvSpPr>
              <a:spLocks noChangeShapeType="1"/>
            </p:cNvSpPr>
            <p:nvPr/>
          </p:nvSpPr>
          <p:spPr bwMode="auto">
            <a:xfrm flipV="1">
              <a:off x="974" y="2448"/>
              <a:ext cx="0" cy="139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2" name="Line 44"/>
            <p:cNvSpPr>
              <a:spLocks noChangeShapeType="1"/>
            </p:cNvSpPr>
            <p:nvPr/>
          </p:nvSpPr>
          <p:spPr bwMode="auto">
            <a:xfrm>
              <a:off x="974" y="3840"/>
              <a:ext cx="172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3" name="Text Box 45"/>
            <p:cNvSpPr txBox="1">
              <a:spLocks noChangeArrowheads="1"/>
            </p:cNvSpPr>
            <p:nvPr/>
          </p:nvSpPr>
          <p:spPr bwMode="auto">
            <a:xfrm>
              <a:off x="2361" y="3888"/>
              <a:ext cx="213" cy="291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  <a:latin typeface="Futura Bk BT" pitchFamily="34" charset="0"/>
                </a:rPr>
                <a:t>x</a:t>
              </a:r>
            </a:p>
          </p:txBody>
        </p:sp>
        <p:sp>
          <p:nvSpPr>
            <p:cNvPr id="22574" name="Text Box 46"/>
            <p:cNvSpPr txBox="1">
              <a:spLocks noChangeArrowheads="1"/>
            </p:cNvSpPr>
            <p:nvPr/>
          </p:nvSpPr>
          <p:spPr bwMode="auto">
            <a:xfrm>
              <a:off x="668" y="2544"/>
              <a:ext cx="213" cy="291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  <a:latin typeface="Futura Bk BT" pitchFamily="34" charset="0"/>
                </a:rPr>
                <a:t>y</a:t>
              </a:r>
            </a:p>
          </p:txBody>
        </p:sp>
        <p:sp>
          <p:nvSpPr>
            <p:cNvPr id="22575" name="Line 47"/>
            <p:cNvSpPr>
              <a:spLocks noChangeShapeType="1"/>
            </p:cNvSpPr>
            <p:nvPr/>
          </p:nvSpPr>
          <p:spPr bwMode="auto">
            <a:xfrm>
              <a:off x="1118" y="2640"/>
              <a:ext cx="1248" cy="100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6" name="Line 48"/>
            <p:cNvSpPr>
              <a:spLocks noChangeShapeType="1"/>
            </p:cNvSpPr>
            <p:nvPr/>
          </p:nvSpPr>
          <p:spPr bwMode="auto">
            <a:xfrm flipV="1">
              <a:off x="2990" y="2448"/>
              <a:ext cx="4" cy="14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7" name="Line 49"/>
            <p:cNvSpPr>
              <a:spLocks noChangeShapeType="1"/>
            </p:cNvSpPr>
            <p:nvPr/>
          </p:nvSpPr>
          <p:spPr bwMode="auto">
            <a:xfrm>
              <a:off x="2990" y="3936"/>
              <a:ext cx="205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78" name="Text Box 50"/>
            <p:cNvSpPr txBox="1">
              <a:spLocks noChangeArrowheads="1"/>
            </p:cNvSpPr>
            <p:nvPr/>
          </p:nvSpPr>
          <p:spPr bwMode="auto">
            <a:xfrm>
              <a:off x="2654" y="2544"/>
              <a:ext cx="284" cy="288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  <a:latin typeface="Futura Bk BT" pitchFamily="34" charset="0"/>
                </a:rPr>
                <a:t>m</a:t>
              </a:r>
            </a:p>
          </p:txBody>
        </p:sp>
        <p:sp>
          <p:nvSpPr>
            <p:cNvPr id="22579" name="Line 51"/>
            <p:cNvSpPr>
              <a:spLocks noChangeShapeType="1"/>
            </p:cNvSpPr>
            <p:nvPr/>
          </p:nvSpPr>
          <p:spPr bwMode="auto">
            <a:xfrm>
              <a:off x="2980" y="2736"/>
              <a:ext cx="1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0" name="Line 52"/>
            <p:cNvSpPr>
              <a:spLocks noChangeShapeType="1"/>
            </p:cNvSpPr>
            <p:nvPr/>
          </p:nvSpPr>
          <p:spPr bwMode="auto">
            <a:xfrm>
              <a:off x="2980" y="3600"/>
              <a:ext cx="1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1" name="Line 53"/>
            <p:cNvSpPr>
              <a:spLocks noChangeShapeType="1"/>
            </p:cNvSpPr>
            <p:nvPr/>
          </p:nvSpPr>
          <p:spPr bwMode="auto">
            <a:xfrm>
              <a:off x="3268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2" name="Line 54"/>
            <p:cNvSpPr>
              <a:spLocks noChangeShapeType="1"/>
            </p:cNvSpPr>
            <p:nvPr/>
          </p:nvSpPr>
          <p:spPr bwMode="auto">
            <a:xfrm>
              <a:off x="3892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3" name="Line 55"/>
            <p:cNvSpPr>
              <a:spLocks noChangeShapeType="1"/>
            </p:cNvSpPr>
            <p:nvPr/>
          </p:nvSpPr>
          <p:spPr bwMode="auto">
            <a:xfrm>
              <a:off x="4180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4" name="Line 56"/>
            <p:cNvSpPr>
              <a:spLocks noChangeShapeType="1"/>
            </p:cNvSpPr>
            <p:nvPr/>
          </p:nvSpPr>
          <p:spPr bwMode="auto">
            <a:xfrm>
              <a:off x="4516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5" name="Line 57"/>
            <p:cNvSpPr>
              <a:spLocks noChangeShapeType="1"/>
            </p:cNvSpPr>
            <p:nvPr/>
          </p:nvSpPr>
          <p:spPr bwMode="auto">
            <a:xfrm>
              <a:off x="4804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6" name="Line 58"/>
            <p:cNvSpPr>
              <a:spLocks noChangeShapeType="1"/>
            </p:cNvSpPr>
            <p:nvPr/>
          </p:nvSpPr>
          <p:spPr bwMode="auto">
            <a:xfrm>
              <a:off x="2990" y="3024"/>
              <a:ext cx="1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7" name="Line 59"/>
            <p:cNvSpPr>
              <a:spLocks noChangeShapeType="1"/>
            </p:cNvSpPr>
            <p:nvPr/>
          </p:nvSpPr>
          <p:spPr bwMode="auto">
            <a:xfrm>
              <a:off x="2990" y="3312"/>
              <a:ext cx="18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8" name="Line 60"/>
            <p:cNvSpPr>
              <a:spLocks noChangeShapeType="1"/>
            </p:cNvSpPr>
            <p:nvPr/>
          </p:nvSpPr>
          <p:spPr bwMode="auto">
            <a:xfrm>
              <a:off x="3566" y="2592"/>
              <a:ext cx="0" cy="12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  <p:sp>
          <p:nvSpPr>
            <p:cNvPr id="22589" name="Text Box 61"/>
            <p:cNvSpPr txBox="1">
              <a:spLocks noChangeArrowheads="1"/>
            </p:cNvSpPr>
            <p:nvPr/>
          </p:nvSpPr>
          <p:spPr bwMode="auto">
            <a:xfrm>
              <a:off x="3038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590" name="Text Box 62"/>
            <p:cNvSpPr txBox="1">
              <a:spLocks noChangeArrowheads="1"/>
            </p:cNvSpPr>
            <p:nvPr/>
          </p:nvSpPr>
          <p:spPr bwMode="auto">
            <a:xfrm>
              <a:off x="3306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5</a:t>
              </a:r>
            </a:p>
          </p:txBody>
        </p:sp>
        <p:sp>
          <p:nvSpPr>
            <p:cNvPr id="22591" name="Text Box 63"/>
            <p:cNvSpPr txBox="1">
              <a:spLocks noChangeArrowheads="1"/>
            </p:cNvSpPr>
            <p:nvPr/>
          </p:nvSpPr>
          <p:spPr bwMode="auto">
            <a:xfrm>
              <a:off x="3594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592" name="Text Box 64"/>
            <p:cNvSpPr txBox="1">
              <a:spLocks noChangeArrowheads="1"/>
            </p:cNvSpPr>
            <p:nvPr/>
          </p:nvSpPr>
          <p:spPr bwMode="auto">
            <a:xfrm>
              <a:off x="3930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593" name="Text Box 65"/>
            <p:cNvSpPr txBox="1">
              <a:spLocks noChangeArrowheads="1"/>
            </p:cNvSpPr>
            <p:nvPr/>
          </p:nvSpPr>
          <p:spPr bwMode="auto">
            <a:xfrm>
              <a:off x="4218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594" name="Text Box 66"/>
            <p:cNvSpPr txBox="1">
              <a:spLocks noChangeArrowheads="1"/>
            </p:cNvSpPr>
            <p:nvPr/>
          </p:nvSpPr>
          <p:spPr bwMode="auto">
            <a:xfrm>
              <a:off x="4506" y="2767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595" name="Text Box 67"/>
            <p:cNvSpPr txBox="1">
              <a:spLocks noChangeArrowheads="1"/>
            </p:cNvSpPr>
            <p:nvPr/>
          </p:nvSpPr>
          <p:spPr bwMode="auto">
            <a:xfrm>
              <a:off x="3038" y="3055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596" name="Text Box 68"/>
            <p:cNvSpPr txBox="1">
              <a:spLocks noChangeArrowheads="1"/>
            </p:cNvSpPr>
            <p:nvPr/>
          </p:nvSpPr>
          <p:spPr bwMode="auto">
            <a:xfrm>
              <a:off x="3278" y="3055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7</a:t>
              </a:r>
            </a:p>
          </p:txBody>
        </p:sp>
        <p:sp>
          <p:nvSpPr>
            <p:cNvPr id="22597" name="Text Box 69"/>
            <p:cNvSpPr txBox="1">
              <a:spLocks noChangeArrowheads="1"/>
            </p:cNvSpPr>
            <p:nvPr/>
          </p:nvSpPr>
          <p:spPr bwMode="auto">
            <a:xfrm>
              <a:off x="3579" y="3055"/>
              <a:ext cx="284" cy="252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Futura Bk BT" pitchFamily="34" charset="0"/>
                </a:rPr>
                <a:t>11</a:t>
              </a:r>
            </a:p>
          </p:txBody>
        </p:sp>
        <p:sp>
          <p:nvSpPr>
            <p:cNvPr id="22598" name="Text Box 70"/>
            <p:cNvSpPr txBox="1">
              <a:spLocks noChangeArrowheads="1"/>
            </p:cNvSpPr>
            <p:nvPr/>
          </p:nvSpPr>
          <p:spPr bwMode="auto">
            <a:xfrm>
              <a:off x="3879" y="3055"/>
              <a:ext cx="296" cy="252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10</a:t>
              </a:r>
            </a:p>
          </p:txBody>
        </p:sp>
        <p:sp>
          <p:nvSpPr>
            <p:cNvPr id="22599" name="Text Box 71"/>
            <p:cNvSpPr txBox="1">
              <a:spLocks noChangeArrowheads="1"/>
            </p:cNvSpPr>
            <p:nvPr/>
          </p:nvSpPr>
          <p:spPr bwMode="auto">
            <a:xfrm>
              <a:off x="4238" y="3055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4</a:t>
              </a:r>
            </a:p>
          </p:txBody>
        </p:sp>
        <p:sp>
          <p:nvSpPr>
            <p:cNvPr id="22600" name="Text Box 72"/>
            <p:cNvSpPr txBox="1">
              <a:spLocks noChangeArrowheads="1"/>
            </p:cNvSpPr>
            <p:nvPr/>
          </p:nvSpPr>
          <p:spPr bwMode="auto">
            <a:xfrm>
              <a:off x="4506" y="3055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601" name="Text Box 73"/>
            <p:cNvSpPr txBox="1">
              <a:spLocks noChangeArrowheads="1"/>
            </p:cNvSpPr>
            <p:nvPr/>
          </p:nvSpPr>
          <p:spPr bwMode="auto">
            <a:xfrm>
              <a:off x="3038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602" name="Text Box 74"/>
            <p:cNvSpPr txBox="1">
              <a:spLocks noChangeArrowheads="1"/>
            </p:cNvSpPr>
            <p:nvPr/>
          </p:nvSpPr>
          <p:spPr bwMode="auto">
            <a:xfrm>
              <a:off x="3278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603" name="Text Box 75"/>
            <p:cNvSpPr txBox="1">
              <a:spLocks noChangeArrowheads="1"/>
            </p:cNvSpPr>
            <p:nvPr/>
          </p:nvSpPr>
          <p:spPr bwMode="auto">
            <a:xfrm>
              <a:off x="3566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1</a:t>
              </a:r>
            </a:p>
          </p:txBody>
        </p:sp>
        <p:sp>
          <p:nvSpPr>
            <p:cNvPr id="22604" name="Text Box 76"/>
            <p:cNvSpPr txBox="1">
              <a:spLocks noChangeArrowheads="1"/>
            </p:cNvSpPr>
            <p:nvPr/>
          </p:nvSpPr>
          <p:spPr bwMode="auto">
            <a:xfrm>
              <a:off x="3882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4</a:t>
              </a:r>
            </a:p>
          </p:txBody>
        </p:sp>
        <p:sp>
          <p:nvSpPr>
            <p:cNvPr id="22605" name="Text Box 77"/>
            <p:cNvSpPr txBox="1">
              <a:spLocks noChangeArrowheads="1"/>
            </p:cNvSpPr>
            <p:nvPr/>
          </p:nvSpPr>
          <p:spPr bwMode="auto">
            <a:xfrm>
              <a:off x="4218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5</a:t>
              </a:r>
            </a:p>
          </p:txBody>
        </p:sp>
        <p:sp>
          <p:nvSpPr>
            <p:cNvPr id="22606" name="Text Box 78"/>
            <p:cNvSpPr txBox="1">
              <a:spLocks noChangeArrowheads="1"/>
            </p:cNvSpPr>
            <p:nvPr/>
          </p:nvSpPr>
          <p:spPr bwMode="auto">
            <a:xfrm>
              <a:off x="4526" y="334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607" name="Text Box 79"/>
            <p:cNvSpPr txBox="1">
              <a:spLocks noChangeArrowheads="1"/>
            </p:cNvSpPr>
            <p:nvPr/>
          </p:nvSpPr>
          <p:spPr bwMode="auto">
            <a:xfrm>
              <a:off x="3038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2</a:t>
              </a:r>
            </a:p>
          </p:txBody>
        </p:sp>
        <p:sp>
          <p:nvSpPr>
            <p:cNvPr id="22608" name="Text Box 80"/>
            <p:cNvSpPr txBox="1">
              <a:spLocks noChangeArrowheads="1"/>
            </p:cNvSpPr>
            <p:nvPr/>
          </p:nvSpPr>
          <p:spPr bwMode="auto">
            <a:xfrm>
              <a:off x="3298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1</a:t>
              </a:r>
            </a:p>
          </p:txBody>
        </p:sp>
        <p:sp>
          <p:nvSpPr>
            <p:cNvPr id="22609" name="Text Box 81"/>
            <p:cNvSpPr txBox="1">
              <a:spLocks noChangeArrowheads="1"/>
            </p:cNvSpPr>
            <p:nvPr/>
          </p:nvSpPr>
          <p:spPr bwMode="auto">
            <a:xfrm>
              <a:off x="3566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0</a:t>
              </a:r>
            </a:p>
          </p:txBody>
        </p:sp>
        <p:sp>
          <p:nvSpPr>
            <p:cNvPr id="22610" name="Text Box 82"/>
            <p:cNvSpPr txBox="1">
              <a:spLocks noChangeArrowheads="1"/>
            </p:cNvSpPr>
            <p:nvPr/>
          </p:nvSpPr>
          <p:spPr bwMode="auto">
            <a:xfrm>
              <a:off x="3902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1</a:t>
              </a:r>
            </a:p>
          </p:txBody>
        </p:sp>
        <p:sp>
          <p:nvSpPr>
            <p:cNvPr id="22611" name="Text Box 83"/>
            <p:cNvSpPr txBox="1">
              <a:spLocks noChangeArrowheads="1"/>
            </p:cNvSpPr>
            <p:nvPr/>
          </p:nvSpPr>
          <p:spPr bwMode="auto">
            <a:xfrm>
              <a:off x="4238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612" name="Text Box 84"/>
            <p:cNvSpPr txBox="1">
              <a:spLocks noChangeArrowheads="1"/>
            </p:cNvSpPr>
            <p:nvPr/>
          </p:nvSpPr>
          <p:spPr bwMode="auto">
            <a:xfrm>
              <a:off x="4526" y="3583"/>
              <a:ext cx="213" cy="25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  <a:latin typeface="Futura Bk BT" pitchFamily="34" charset="0"/>
                </a:rPr>
                <a:t>3</a:t>
              </a:r>
            </a:p>
          </p:txBody>
        </p:sp>
        <p:sp>
          <p:nvSpPr>
            <p:cNvPr id="22613" name="Text Box 85"/>
            <p:cNvSpPr txBox="1">
              <a:spLocks noChangeArrowheads="1"/>
            </p:cNvSpPr>
            <p:nvPr/>
          </p:nvSpPr>
          <p:spPr bwMode="auto">
            <a:xfrm>
              <a:off x="4489" y="3936"/>
              <a:ext cx="229" cy="288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0000"/>
                  </a:solidFill>
                  <a:latin typeface="Futura Bk BT" pitchFamily="34" charset="0"/>
                </a:rPr>
                <a:t>b</a:t>
              </a:r>
            </a:p>
          </p:txBody>
        </p:sp>
        <p:sp>
          <p:nvSpPr>
            <p:cNvPr id="22614" name="Oval 86"/>
            <p:cNvSpPr>
              <a:spLocks noChangeArrowheads="1"/>
            </p:cNvSpPr>
            <p:nvPr/>
          </p:nvSpPr>
          <p:spPr bwMode="auto">
            <a:xfrm>
              <a:off x="3600" y="3004"/>
              <a:ext cx="254" cy="327"/>
            </a:xfrm>
            <a:prstGeom prst="ellipse">
              <a:avLst/>
            </a:prstGeom>
            <a:noFill/>
            <a:ln w="50800" algn="ctr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  <a:latin typeface="Futura Bk BT" pitchFamily="34" charset="0"/>
              </a:endParaRPr>
            </a:p>
          </p:txBody>
        </p:sp>
      </p:grpSp>
      <p:sp>
        <p:nvSpPr>
          <p:cNvPr id="22615" name="Oval 87"/>
          <p:cNvSpPr>
            <a:spLocks noChangeArrowheads="1"/>
          </p:cNvSpPr>
          <p:nvPr/>
        </p:nvSpPr>
        <p:spPr bwMode="auto">
          <a:xfrm>
            <a:off x="7391400" y="19501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16" name="Rectangle 88"/>
          <p:cNvSpPr>
            <a:spLocks noChangeArrowheads="1"/>
          </p:cNvSpPr>
          <p:nvPr/>
        </p:nvSpPr>
        <p:spPr bwMode="auto">
          <a:xfrm>
            <a:off x="1828800" y="228600"/>
            <a:ext cx="5334000" cy="762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400" b="1">
                <a:solidFill>
                  <a:srgbClr val="000000"/>
                </a:solidFill>
                <a:latin typeface="Futura Bk BT" pitchFamily="34" charset="0"/>
              </a:rPr>
              <a:t>Hough transform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524001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Slide from S. Savarese</a:t>
            </a:r>
          </a:p>
        </p:txBody>
      </p:sp>
    </p:spTree>
    <p:extLst>
      <p:ext uri="{BB962C8B-B14F-4D97-AF65-F5344CB8AC3E}">
        <p14:creationId xmlns:p14="http://schemas.microsoft.com/office/powerpoint/2010/main" val="406415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19" name="Rectangle 15"/>
          <p:cNvSpPr>
            <a:spLocks noChangeArrowheads="1"/>
          </p:cNvSpPr>
          <p:nvPr/>
        </p:nvSpPr>
        <p:spPr bwMode="auto">
          <a:xfrm>
            <a:off x="1828800" y="228600"/>
            <a:ext cx="5334000" cy="762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400" b="1">
                <a:solidFill>
                  <a:srgbClr val="000000"/>
                </a:solidFill>
                <a:latin typeface="Futura Bk BT" pitchFamily="34" charset="0"/>
              </a:rPr>
              <a:t>Hough transform</a:t>
            </a:r>
          </a:p>
        </p:txBody>
      </p:sp>
      <p:sp>
        <p:nvSpPr>
          <p:cNvPr id="226324" name="Rectangle 20"/>
          <p:cNvSpPr>
            <a:spLocks noChangeArrowheads="1"/>
          </p:cNvSpPr>
          <p:nvPr/>
        </p:nvSpPr>
        <p:spPr bwMode="auto">
          <a:xfrm>
            <a:off x="1905000" y="1676400"/>
            <a:ext cx="7696200" cy="457200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Issue : parameter space [</a:t>
            </a:r>
            <a:r>
              <a:rPr lang="en-US" sz="2400" dirty="0" err="1">
                <a:solidFill>
                  <a:srgbClr val="000000"/>
                </a:solidFill>
                <a:latin typeface="Futura Bk BT" pitchFamily="34" charset="0"/>
              </a:rPr>
              <a:t>m,b</a:t>
            </a:r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] is unbounded…</a:t>
            </a:r>
          </a:p>
        </p:txBody>
      </p:sp>
      <p:sp>
        <p:nvSpPr>
          <p:cNvPr id="226325" name="Rectangle 21"/>
          <p:cNvSpPr>
            <a:spLocks noChangeArrowheads="1"/>
          </p:cNvSpPr>
          <p:nvPr/>
        </p:nvSpPr>
        <p:spPr bwMode="auto">
          <a:xfrm>
            <a:off x="1905001" y="1125866"/>
            <a:ext cx="7127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P.V.C. Hough, </a:t>
            </a:r>
            <a:r>
              <a:rPr lang="en-US" sz="1400" i="1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Machine Analysis of Bubble Chamber Pictures,</a:t>
            </a:r>
            <a:r>
              <a:rPr lang="en-US" sz="140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 Proc. Int. Conf. High Energy Accelerators and Instrumentation, 1959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51102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Slide from S. Savarese</a:t>
            </a:r>
          </a:p>
        </p:txBody>
      </p:sp>
    </p:spTree>
    <p:extLst>
      <p:ext uri="{BB962C8B-B14F-4D97-AF65-F5344CB8AC3E}">
        <p14:creationId xmlns:p14="http://schemas.microsoft.com/office/powerpoint/2010/main" val="35578808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Line 2"/>
          <p:cNvSpPr>
            <a:spLocks noChangeShapeType="1"/>
          </p:cNvSpPr>
          <p:nvPr/>
        </p:nvSpPr>
        <p:spPr bwMode="auto">
          <a:xfrm>
            <a:off x="3222625" y="3505200"/>
            <a:ext cx="1676400" cy="1676400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07" name="Line 3"/>
          <p:cNvSpPr>
            <a:spLocks noChangeShapeType="1"/>
          </p:cNvSpPr>
          <p:nvPr/>
        </p:nvSpPr>
        <p:spPr bwMode="auto">
          <a:xfrm flipV="1">
            <a:off x="3070225" y="31242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08" name="Line 4"/>
          <p:cNvSpPr>
            <a:spLocks noChangeShapeType="1"/>
          </p:cNvSpPr>
          <p:nvPr/>
        </p:nvSpPr>
        <p:spPr bwMode="auto">
          <a:xfrm>
            <a:off x="3070225" y="5334000"/>
            <a:ext cx="2743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09" name="Text Box 5"/>
          <p:cNvSpPr txBox="1">
            <a:spLocks noChangeArrowheads="1"/>
          </p:cNvSpPr>
          <p:nvPr/>
        </p:nvSpPr>
        <p:spPr bwMode="auto">
          <a:xfrm>
            <a:off x="5271880" y="5410201"/>
            <a:ext cx="338554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x</a:t>
            </a:r>
          </a:p>
        </p:txBody>
      </p:sp>
      <p:sp>
        <p:nvSpPr>
          <p:cNvPr id="226310" name="Text Box 6"/>
          <p:cNvSpPr txBox="1">
            <a:spLocks noChangeArrowheads="1"/>
          </p:cNvSpPr>
          <p:nvPr/>
        </p:nvSpPr>
        <p:spPr bwMode="auto">
          <a:xfrm>
            <a:off x="2585036" y="3276601"/>
            <a:ext cx="338555" cy="4616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y</a:t>
            </a:r>
          </a:p>
        </p:txBody>
      </p:sp>
      <p:sp>
        <p:nvSpPr>
          <p:cNvPr id="226314" name="Line 10"/>
          <p:cNvSpPr>
            <a:spLocks noChangeShapeType="1"/>
          </p:cNvSpPr>
          <p:nvPr/>
        </p:nvSpPr>
        <p:spPr bwMode="auto">
          <a:xfrm flipV="1">
            <a:off x="6216650" y="3124200"/>
            <a:ext cx="0" cy="2209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15" name="Line 11"/>
          <p:cNvSpPr>
            <a:spLocks noChangeShapeType="1"/>
          </p:cNvSpPr>
          <p:nvPr/>
        </p:nvSpPr>
        <p:spPr bwMode="auto">
          <a:xfrm>
            <a:off x="6216651" y="5334000"/>
            <a:ext cx="32543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19" name="Rectangle 15"/>
          <p:cNvSpPr>
            <a:spLocks noChangeArrowheads="1"/>
          </p:cNvSpPr>
          <p:nvPr/>
        </p:nvSpPr>
        <p:spPr bwMode="auto">
          <a:xfrm>
            <a:off x="1828800" y="228600"/>
            <a:ext cx="5334000" cy="7620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400" b="1">
                <a:solidFill>
                  <a:srgbClr val="000000"/>
                </a:solidFill>
                <a:latin typeface="Futura Bk BT" pitchFamily="34" charset="0"/>
              </a:rPr>
              <a:t>Hough transform</a:t>
            </a:r>
          </a:p>
        </p:txBody>
      </p:sp>
      <p:sp>
        <p:nvSpPr>
          <p:cNvPr id="226321" name="Oval 17"/>
          <p:cNvSpPr>
            <a:spLocks noChangeArrowheads="1"/>
          </p:cNvSpPr>
          <p:nvPr/>
        </p:nvSpPr>
        <p:spPr bwMode="auto">
          <a:xfrm>
            <a:off x="4038600" y="4159925"/>
            <a:ext cx="152400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22" name="Oval 18"/>
          <p:cNvSpPr>
            <a:spLocks noChangeArrowheads="1"/>
          </p:cNvSpPr>
          <p:nvPr/>
        </p:nvSpPr>
        <p:spPr bwMode="auto">
          <a:xfrm>
            <a:off x="3505200" y="3626525"/>
            <a:ext cx="152400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23" name="Oval 19"/>
          <p:cNvSpPr>
            <a:spLocks noChangeArrowheads="1"/>
          </p:cNvSpPr>
          <p:nvPr/>
        </p:nvSpPr>
        <p:spPr bwMode="auto">
          <a:xfrm>
            <a:off x="3787775" y="3931325"/>
            <a:ext cx="152400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24" name="Rectangle 20"/>
          <p:cNvSpPr>
            <a:spLocks noChangeArrowheads="1"/>
          </p:cNvSpPr>
          <p:nvPr/>
        </p:nvSpPr>
        <p:spPr bwMode="auto">
          <a:xfrm>
            <a:off x="1905000" y="1676400"/>
            <a:ext cx="7696200" cy="457200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Issue : parameter space [</a:t>
            </a:r>
            <a:r>
              <a:rPr lang="en-US" sz="2400" dirty="0" err="1">
                <a:solidFill>
                  <a:srgbClr val="000000"/>
                </a:solidFill>
                <a:latin typeface="Futura Bk BT" pitchFamily="34" charset="0"/>
              </a:rPr>
              <a:t>m,b</a:t>
            </a:r>
            <a:r>
              <a:rPr lang="en-US" sz="2400" dirty="0">
                <a:solidFill>
                  <a:srgbClr val="000000"/>
                </a:solidFill>
                <a:latin typeface="Futura Bk BT" pitchFamily="34" charset="0"/>
              </a:rPr>
              <a:t>] is unbounded…</a:t>
            </a:r>
          </a:p>
        </p:txBody>
      </p:sp>
      <p:sp>
        <p:nvSpPr>
          <p:cNvPr id="226325" name="Rectangle 21"/>
          <p:cNvSpPr>
            <a:spLocks noChangeArrowheads="1"/>
          </p:cNvSpPr>
          <p:nvPr/>
        </p:nvSpPr>
        <p:spPr bwMode="auto">
          <a:xfrm>
            <a:off x="1905001" y="1125866"/>
            <a:ext cx="71278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P.V.C. Hough, </a:t>
            </a:r>
            <a:r>
              <a:rPr lang="en-US" sz="1400" i="1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Machine Analysis of Bubble Chamber Pictures,</a:t>
            </a:r>
            <a:r>
              <a:rPr lang="en-US" sz="1400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 Proc. Int. Conf. High Energy Accelerators and Instrumentation, 1959 </a:t>
            </a:r>
          </a:p>
        </p:txBody>
      </p:sp>
      <p:sp>
        <p:nvSpPr>
          <p:cNvPr id="226326" name="Text Box 22"/>
          <p:cNvSpPr txBox="1">
            <a:spLocks noChangeArrowheads="1"/>
          </p:cNvSpPr>
          <p:nvPr/>
        </p:nvSpPr>
        <p:spPr bwMode="auto">
          <a:xfrm>
            <a:off x="6765925" y="5676901"/>
            <a:ext cx="1555750" cy="366713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Futura Bk BT" pitchFamily="34" charset="0"/>
              </a:rPr>
              <a:t>Hough space</a:t>
            </a:r>
          </a:p>
        </p:txBody>
      </p:sp>
      <p:sp>
        <p:nvSpPr>
          <p:cNvPr id="226330" name="Freeform 26"/>
          <p:cNvSpPr>
            <a:spLocks/>
          </p:cNvSpPr>
          <p:nvPr/>
        </p:nvSpPr>
        <p:spPr bwMode="auto">
          <a:xfrm>
            <a:off x="6553200" y="3048000"/>
            <a:ext cx="1981200" cy="2374900"/>
          </a:xfrm>
          <a:custGeom>
            <a:avLst/>
            <a:gdLst/>
            <a:ahLst/>
            <a:cxnLst>
              <a:cxn ang="0">
                <a:pos x="0" y="872"/>
              </a:cxn>
              <a:cxn ang="0">
                <a:pos x="192" y="104"/>
              </a:cxn>
              <a:cxn ang="0">
                <a:pos x="384" y="1496"/>
              </a:cxn>
              <a:cxn ang="0">
                <a:pos x="528" y="104"/>
              </a:cxn>
              <a:cxn ang="0">
                <a:pos x="720" y="872"/>
              </a:cxn>
            </a:cxnLst>
            <a:rect l="0" t="0" r="r" b="b"/>
            <a:pathLst>
              <a:path w="720" h="1496">
                <a:moveTo>
                  <a:pt x="0" y="872"/>
                </a:moveTo>
                <a:cubicBezTo>
                  <a:pt x="64" y="436"/>
                  <a:pt x="128" y="0"/>
                  <a:pt x="192" y="104"/>
                </a:cubicBezTo>
                <a:cubicBezTo>
                  <a:pt x="256" y="208"/>
                  <a:pt x="328" y="1496"/>
                  <a:pt x="384" y="1496"/>
                </a:cubicBezTo>
                <a:cubicBezTo>
                  <a:pt x="440" y="1496"/>
                  <a:pt x="472" y="208"/>
                  <a:pt x="528" y="104"/>
                </a:cubicBezTo>
                <a:cubicBezTo>
                  <a:pt x="584" y="0"/>
                  <a:pt x="652" y="436"/>
                  <a:pt x="720" y="872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31" name="Line 27"/>
          <p:cNvSpPr>
            <a:spLocks noChangeShapeType="1"/>
          </p:cNvSpPr>
          <p:nvPr/>
        </p:nvSpPr>
        <p:spPr bwMode="auto">
          <a:xfrm flipV="1">
            <a:off x="3124200" y="4419600"/>
            <a:ext cx="9906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graphicFrame>
        <p:nvGraphicFramePr>
          <p:cNvPr id="226332" name="Object 28"/>
          <p:cNvGraphicFramePr>
            <a:graphicFrameLocks noChangeAspect="1"/>
          </p:cNvGraphicFramePr>
          <p:nvPr/>
        </p:nvGraphicFramePr>
        <p:xfrm>
          <a:off x="4157664" y="6172200"/>
          <a:ext cx="31210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480" imgH="203040" progId="Equation.3">
                  <p:embed/>
                </p:oleObj>
              </mc:Choice>
              <mc:Fallback>
                <p:oleObj name="Equation" r:id="rId3" imgW="1320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7664" y="6172200"/>
                        <a:ext cx="31210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33" name="Object 29"/>
          <p:cNvGraphicFramePr>
            <a:graphicFrameLocks noChangeAspect="1"/>
          </p:cNvGraphicFramePr>
          <p:nvPr/>
        </p:nvGraphicFramePr>
        <p:xfrm>
          <a:off x="3617914" y="4800601"/>
          <a:ext cx="420687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7480" imgH="177480" progId="Equation.3">
                  <p:embed/>
                </p:oleObj>
              </mc:Choice>
              <mc:Fallback>
                <p:oleObj name="Equation" r:id="rId5" imgW="1774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7914" y="4800601"/>
                        <a:ext cx="420687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34" name="Object 30"/>
          <p:cNvGraphicFramePr>
            <a:graphicFrameLocks noChangeAspect="1"/>
          </p:cNvGraphicFramePr>
          <p:nvPr/>
        </p:nvGraphicFramePr>
        <p:xfrm>
          <a:off x="3352801" y="4419600"/>
          <a:ext cx="36036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2280" imgH="164880" progId="Equation.3">
                  <p:embed/>
                </p:oleObj>
              </mc:Choice>
              <mc:Fallback>
                <p:oleObj name="Equation" r:id="rId7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4419600"/>
                        <a:ext cx="360363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6335" name="Freeform 31"/>
          <p:cNvSpPr>
            <a:spLocks/>
          </p:cNvSpPr>
          <p:nvPr/>
        </p:nvSpPr>
        <p:spPr bwMode="auto">
          <a:xfrm>
            <a:off x="3429000" y="5029200"/>
            <a:ext cx="177800" cy="304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6" y="96"/>
              </a:cxn>
              <a:cxn ang="0">
                <a:pos x="96" y="192"/>
              </a:cxn>
            </a:cxnLst>
            <a:rect l="0" t="0" r="r" b="b"/>
            <a:pathLst>
              <a:path w="112" h="192">
                <a:moveTo>
                  <a:pt x="0" y="0"/>
                </a:moveTo>
                <a:cubicBezTo>
                  <a:pt x="40" y="32"/>
                  <a:pt x="80" y="64"/>
                  <a:pt x="96" y="96"/>
                </a:cubicBezTo>
                <a:cubicBezTo>
                  <a:pt x="112" y="128"/>
                  <a:pt x="104" y="160"/>
                  <a:pt x="96" y="192"/>
                </a:cubicBezTo>
              </a:path>
            </a:pathLst>
          </a:custGeom>
          <a:noFill/>
          <a:ln w="25400" cap="flat" cmpd="sng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36" name="Freeform 32"/>
          <p:cNvSpPr>
            <a:spLocks/>
          </p:cNvSpPr>
          <p:nvPr/>
        </p:nvSpPr>
        <p:spPr bwMode="auto">
          <a:xfrm>
            <a:off x="6324600" y="3124200"/>
            <a:ext cx="2438400" cy="1905000"/>
          </a:xfrm>
          <a:custGeom>
            <a:avLst/>
            <a:gdLst/>
            <a:ahLst/>
            <a:cxnLst>
              <a:cxn ang="0">
                <a:pos x="0" y="872"/>
              </a:cxn>
              <a:cxn ang="0">
                <a:pos x="192" y="104"/>
              </a:cxn>
              <a:cxn ang="0">
                <a:pos x="384" y="1496"/>
              </a:cxn>
              <a:cxn ang="0">
                <a:pos x="528" y="104"/>
              </a:cxn>
              <a:cxn ang="0">
                <a:pos x="720" y="872"/>
              </a:cxn>
            </a:cxnLst>
            <a:rect l="0" t="0" r="r" b="b"/>
            <a:pathLst>
              <a:path w="720" h="1496">
                <a:moveTo>
                  <a:pt x="0" y="872"/>
                </a:moveTo>
                <a:cubicBezTo>
                  <a:pt x="64" y="436"/>
                  <a:pt x="128" y="0"/>
                  <a:pt x="192" y="104"/>
                </a:cubicBezTo>
                <a:cubicBezTo>
                  <a:pt x="256" y="208"/>
                  <a:pt x="328" y="1496"/>
                  <a:pt x="384" y="1496"/>
                </a:cubicBezTo>
                <a:cubicBezTo>
                  <a:pt x="440" y="1496"/>
                  <a:pt x="472" y="208"/>
                  <a:pt x="528" y="104"/>
                </a:cubicBezTo>
                <a:cubicBezTo>
                  <a:pt x="584" y="0"/>
                  <a:pt x="652" y="436"/>
                  <a:pt x="720" y="872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37" name="Freeform 33"/>
          <p:cNvSpPr>
            <a:spLocks/>
          </p:cNvSpPr>
          <p:nvPr/>
        </p:nvSpPr>
        <p:spPr bwMode="auto">
          <a:xfrm>
            <a:off x="6248400" y="3429000"/>
            <a:ext cx="2438400" cy="1143000"/>
          </a:xfrm>
          <a:custGeom>
            <a:avLst/>
            <a:gdLst/>
            <a:ahLst/>
            <a:cxnLst>
              <a:cxn ang="0">
                <a:pos x="0" y="872"/>
              </a:cxn>
              <a:cxn ang="0">
                <a:pos x="192" y="104"/>
              </a:cxn>
              <a:cxn ang="0">
                <a:pos x="384" y="1496"/>
              </a:cxn>
              <a:cxn ang="0">
                <a:pos x="528" y="104"/>
              </a:cxn>
              <a:cxn ang="0">
                <a:pos x="720" y="872"/>
              </a:cxn>
            </a:cxnLst>
            <a:rect l="0" t="0" r="r" b="b"/>
            <a:pathLst>
              <a:path w="720" h="1496">
                <a:moveTo>
                  <a:pt x="0" y="872"/>
                </a:moveTo>
                <a:cubicBezTo>
                  <a:pt x="64" y="436"/>
                  <a:pt x="128" y="0"/>
                  <a:pt x="192" y="104"/>
                </a:cubicBezTo>
                <a:cubicBezTo>
                  <a:pt x="256" y="208"/>
                  <a:pt x="328" y="1496"/>
                  <a:pt x="384" y="1496"/>
                </a:cubicBezTo>
                <a:cubicBezTo>
                  <a:pt x="440" y="1496"/>
                  <a:pt x="472" y="208"/>
                  <a:pt x="528" y="104"/>
                </a:cubicBezTo>
                <a:cubicBezTo>
                  <a:pt x="584" y="0"/>
                  <a:pt x="652" y="436"/>
                  <a:pt x="720" y="872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20" name="Oval 16"/>
          <p:cNvSpPr>
            <a:spLocks noChangeArrowheads="1"/>
          </p:cNvSpPr>
          <p:nvPr/>
        </p:nvSpPr>
        <p:spPr bwMode="auto">
          <a:xfrm>
            <a:off x="7239000" y="4083725"/>
            <a:ext cx="152400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solidFill>
                <a:srgbClr val="000000"/>
              </a:solidFill>
              <a:latin typeface="Futura Bk BT" pitchFamily="34" charset="0"/>
            </a:endParaRPr>
          </a:p>
        </p:txBody>
      </p:sp>
      <p:sp>
        <p:nvSpPr>
          <p:cNvPr id="226338" name="Rectangle 34"/>
          <p:cNvSpPr>
            <a:spLocks noChangeArrowheads="1"/>
          </p:cNvSpPr>
          <p:nvPr/>
        </p:nvSpPr>
        <p:spPr bwMode="auto">
          <a:xfrm>
            <a:off x="1600200" y="2209800"/>
            <a:ext cx="8839200" cy="523220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Futura Bk BT" pitchFamily="34" charset="0"/>
              </a:rPr>
              <a:t>Use a polar representation for the parameter space </a:t>
            </a:r>
          </a:p>
        </p:txBody>
      </p:sp>
      <p:graphicFrame>
        <p:nvGraphicFramePr>
          <p:cNvPr id="226339" name="Object 35"/>
          <p:cNvGraphicFramePr>
            <a:graphicFrameLocks noChangeAspect="1"/>
          </p:cNvGraphicFramePr>
          <p:nvPr/>
        </p:nvGraphicFramePr>
        <p:xfrm>
          <a:off x="9144000" y="5486401"/>
          <a:ext cx="420688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77480" imgH="177480" progId="Equation.3">
                  <p:embed/>
                </p:oleObj>
              </mc:Choice>
              <mc:Fallback>
                <p:oleObj name="Equation" r:id="rId9" imgW="1774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5486401"/>
                        <a:ext cx="420688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340" name="Object 36"/>
          <p:cNvGraphicFramePr>
            <a:graphicFrameLocks noChangeAspect="1"/>
          </p:cNvGraphicFramePr>
          <p:nvPr/>
        </p:nvGraphicFramePr>
        <p:xfrm>
          <a:off x="5638801" y="3124200"/>
          <a:ext cx="36036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2280" imgH="164880" progId="Equation.3">
                  <p:embed/>
                </p:oleObj>
              </mc:Choice>
              <mc:Fallback>
                <p:oleObj name="Equation" r:id="rId10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1" y="3124200"/>
                        <a:ext cx="360363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8651102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Slide from S. Savarese</a:t>
            </a:r>
          </a:p>
        </p:txBody>
      </p:sp>
    </p:spTree>
    <p:extLst>
      <p:ext uri="{BB962C8B-B14F-4D97-AF65-F5344CB8AC3E}">
        <p14:creationId xmlns:p14="http://schemas.microsoft.com/office/powerpoint/2010/main" val="57423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6" grpId="0" animBg="1"/>
      <p:bldP spid="226322" grpId="0" animBg="1"/>
      <p:bldP spid="226323" grpId="0" animBg="1"/>
      <p:bldP spid="226330" grpId="0" animBg="1"/>
      <p:bldP spid="226331" grpId="0" animBg="1"/>
      <p:bldP spid="226335" grpId="0" animBg="1"/>
      <p:bldP spid="226336" grpId="0" animBg="1"/>
      <p:bldP spid="2263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2321" y="228600"/>
            <a:ext cx="3409271" cy="47110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62AD8C-B14E-736E-33D1-4A51880DB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867" y="619278"/>
            <a:ext cx="3712165" cy="4953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902" y="1007776"/>
            <a:ext cx="3428222" cy="46906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081" y="1524000"/>
            <a:ext cx="3557589" cy="46879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778D85-6593-EA7A-FFBB-BF351E0A9E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5" y="1905000"/>
            <a:ext cx="4081183" cy="48232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949FDFB-A5F1-1554-A3C9-9C6875E5F4FF}"/>
              </a:ext>
            </a:extLst>
          </p:cNvPr>
          <p:cNvSpPr/>
          <p:nvPr/>
        </p:nvSpPr>
        <p:spPr>
          <a:xfrm>
            <a:off x="1752600" y="2286000"/>
            <a:ext cx="1295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114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2"/>
          <p:cNvPicPr>
            <a:picLocks noChangeAspect="1" noChangeArrowheads="1"/>
          </p:cNvPicPr>
          <p:nvPr/>
        </p:nvPicPr>
        <p:blipFill>
          <a:blip r:embed="rId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1993900" y="1316038"/>
            <a:ext cx="8293100" cy="417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2451" name="Text Box 3"/>
          <p:cNvSpPr txBox="1">
            <a:spLocks noChangeArrowheads="1"/>
          </p:cNvSpPr>
          <p:nvPr/>
        </p:nvSpPr>
        <p:spPr bwMode="auto">
          <a:xfrm>
            <a:off x="3638551" y="5578476"/>
            <a:ext cx="1027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features</a:t>
            </a:r>
          </a:p>
        </p:txBody>
      </p:sp>
      <p:sp>
        <p:nvSpPr>
          <p:cNvPr id="232452" name="Text Box 4"/>
          <p:cNvSpPr txBox="1">
            <a:spLocks noChangeArrowheads="1"/>
          </p:cNvSpPr>
          <p:nvPr/>
        </p:nvSpPr>
        <p:spPr bwMode="auto">
          <a:xfrm>
            <a:off x="7880351" y="5564188"/>
            <a:ext cx="7360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votes</a:t>
            </a:r>
          </a:p>
        </p:txBody>
      </p:sp>
      <p:sp>
        <p:nvSpPr>
          <p:cNvPr id="232455" name="Rectangle 7"/>
          <p:cNvSpPr>
            <a:spLocks noChangeArrowheads="1"/>
          </p:cNvSpPr>
          <p:nvPr/>
        </p:nvSpPr>
        <p:spPr bwMode="auto">
          <a:xfrm>
            <a:off x="1828800" y="228601"/>
            <a:ext cx="8077200" cy="7016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b="1">
                <a:solidFill>
                  <a:srgbClr val="000000"/>
                </a:solidFill>
                <a:latin typeface="Futura Bk BT" pitchFamily="34" charset="0"/>
              </a:rPr>
              <a:t>Hough transform - experiments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51102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Slide from S. Savarese</a:t>
            </a:r>
          </a:p>
        </p:txBody>
      </p:sp>
    </p:spTree>
    <p:extLst>
      <p:ext uri="{BB962C8B-B14F-4D97-AF65-F5344CB8AC3E}">
        <p14:creationId xmlns:p14="http://schemas.microsoft.com/office/powerpoint/2010/main" val="17165905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2"/>
          <p:cNvPicPr>
            <a:picLocks noChangeAspect="1" noChangeArrowheads="1"/>
          </p:cNvPicPr>
          <p:nvPr/>
        </p:nvPicPr>
        <p:blipFill>
          <a:blip r:embed="rId3" cstate="print">
            <a:lum bright="24000" contrast="18000"/>
          </a:blip>
          <a:srcRect/>
          <a:stretch>
            <a:fillRect/>
          </a:stretch>
        </p:blipFill>
        <p:spPr bwMode="auto">
          <a:xfrm>
            <a:off x="2057401" y="1112839"/>
            <a:ext cx="8164513" cy="392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4499" name="Text Box 3"/>
          <p:cNvSpPr txBox="1">
            <a:spLocks noChangeArrowheads="1"/>
          </p:cNvSpPr>
          <p:nvPr/>
        </p:nvSpPr>
        <p:spPr bwMode="auto">
          <a:xfrm>
            <a:off x="3657600" y="5105401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features</a:t>
            </a:r>
          </a:p>
        </p:txBody>
      </p:sp>
      <p:sp>
        <p:nvSpPr>
          <p:cNvPr id="234500" name="Text Box 4"/>
          <p:cNvSpPr txBox="1">
            <a:spLocks noChangeArrowheads="1"/>
          </p:cNvSpPr>
          <p:nvPr/>
        </p:nvSpPr>
        <p:spPr bwMode="auto">
          <a:xfrm>
            <a:off x="7848600" y="5105401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latin typeface="Futura Bk BT" pitchFamily="34" charset="0"/>
                <a:cs typeface="Arial" charset="0"/>
              </a:rPr>
              <a:t>votes</a:t>
            </a:r>
          </a:p>
        </p:txBody>
      </p:sp>
      <p:sp>
        <p:nvSpPr>
          <p:cNvPr id="23450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981200" y="5715000"/>
            <a:ext cx="7772400" cy="685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Need to adjust grid size or smooth</a:t>
            </a:r>
          </a:p>
        </p:txBody>
      </p:sp>
      <p:sp>
        <p:nvSpPr>
          <p:cNvPr id="234504" name="Rectangle 8"/>
          <p:cNvSpPr>
            <a:spLocks noChangeArrowheads="1"/>
          </p:cNvSpPr>
          <p:nvPr/>
        </p:nvSpPr>
        <p:spPr bwMode="auto">
          <a:xfrm>
            <a:off x="1828800" y="228601"/>
            <a:ext cx="8077200" cy="7016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b="1">
                <a:solidFill>
                  <a:srgbClr val="000000"/>
                </a:solidFill>
                <a:latin typeface="Futura Bk BT" pitchFamily="34" charset="0"/>
              </a:rPr>
              <a:t>Hough transform - experiments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867400" y="1447800"/>
            <a:ext cx="3352800" cy="3352800"/>
            <a:chOff x="2736" y="912"/>
            <a:chExt cx="2112" cy="2112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2736" y="1584"/>
              <a:ext cx="2112" cy="768"/>
              <a:chOff x="3072" y="960"/>
              <a:chExt cx="2112" cy="768"/>
            </a:xfrm>
          </p:grpSpPr>
          <p:sp>
            <p:nvSpPr>
              <p:cNvPr id="234505" name="Line 9"/>
              <p:cNvSpPr>
                <a:spLocks noChangeShapeType="1"/>
              </p:cNvSpPr>
              <p:nvPr/>
            </p:nvSpPr>
            <p:spPr bwMode="auto">
              <a:xfrm>
                <a:off x="3072" y="960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06" name="Line 10"/>
              <p:cNvSpPr>
                <a:spLocks noChangeShapeType="1"/>
              </p:cNvSpPr>
              <p:nvPr/>
            </p:nvSpPr>
            <p:spPr bwMode="auto">
              <a:xfrm>
                <a:off x="3072" y="1152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07" name="Line 11"/>
              <p:cNvSpPr>
                <a:spLocks noChangeShapeType="1"/>
              </p:cNvSpPr>
              <p:nvPr/>
            </p:nvSpPr>
            <p:spPr bwMode="auto">
              <a:xfrm>
                <a:off x="3072" y="1344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08" name="Line 12"/>
              <p:cNvSpPr>
                <a:spLocks noChangeShapeType="1"/>
              </p:cNvSpPr>
              <p:nvPr/>
            </p:nvSpPr>
            <p:spPr bwMode="auto">
              <a:xfrm>
                <a:off x="3072" y="1536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09" name="Line 13"/>
              <p:cNvSpPr>
                <a:spLocks noChangeShapeType="1"/>
              </p:cNvSpPr>
              <p:nvPr/>
            </p:nvSpPr>
            <p:spPr bwMode="auto">
              <a:xfrm>
                <a:off x="3072" y="1728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</p:grpSp>
        <p:grpSp>
          <p:nvGrpSpPr>
            <p:cNvPr id="4" name="Group 19"/>
            <p:cNvGrpSpPr>
              <a:grpSpLocks/>
            </p:cNvGrpSpPr>
            <p:nvPr/>
          </p:nvGrpSpPr>
          <p:grpSpPr bwMode="auto">
            <a:xfrm rot="5400000">
              <a:off x="2640" y="1583"/>
              <a:ext cx="2112" cy="769"/>
              <a:chOff x="3168" y="1056"/>
              <a:chExt cx="2112" cy="769"/>
            </a:xfrm>
          </p:grpSpPr>
          <p:sp>
            <p:nvSpPr>
              <p:cNvPr id="234510" name="Line 14"/>
              <p:cNvSpPr>
                <a:spLocks noChangeShapeType="1"/>
              </p:cNvSpPr>
              <p:nvPr/>
            </p:nvSpPr>
            <p:spPr bwMode="auto">
              <a:xfrm>
                <a:off x="3168" y="1056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11" name="Line 15"/>
              <p:cNvSpPr>
                <a:spLocks noChangeShapeType="1"/>
              </p:cNvSpPr>
              <p:nvPr/>
            </p:nvSpPr>
            <p:spPr bwMode="auto">
              <a:xfrm>
                <a:off x="3168" y="1248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12" name="Line 16"/>
              <p:cNvSpPr>
                <a:spLocks noChangeShapeType="1"/>
              </p:cNvSpPr>
              <p:nvPr/>
            </p:nvSpPr>
            <p:spPr bwMode="auto">
              <a:xfrm>
                <a:off x="3168" y="1440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13" name="Line 17"/>
              <p:cNvSpPr>
                <a:spLocks noChangeShapeType="1"/>
              </p:cNvSpPr>
              <p:nvPr/>
            </p:nvSpPr>
            <p:spPr bwMode="auto">
              <a:xfrm>
                <a:off x="3168" y="1632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14" name="Line 18"/>
              <p:cNvSpPr>
                <a:spLocks noChangeShapeType="1"/>
              </p:cNvSpPr>
              <p:nvPr/>
            </p:nvSpPr>
            <p:spPr bwMode="auto">
              <a:xfrm>
                <a:off x="3168" y="1824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</p:grpSp>
      </p:grpSp>
      <p:sp>
        <p:nvSpPr>
          <p:cNvPr id="234517" name="Text Box 21"/>
          <p:cNvSpPr txBox="1">
            <a:spLocks noChangeArrowheads="1"/>
          </p:cNvSpPr>
          <p:nvPr/>
        </p:nvSpPr>
        <p:spPr bwMode="auto">
          <a:xfrm>
            <a:off x="3200400" y="1371600"/>
            <a:ext cx="1677988" cy="457200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Futura Bk BT" pitchFamily="34" charset="0"/>
              </a:rPr>
              <a:t>Noisy data</a:t>
            </a: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6019800" y="1600200"/>
            <a:ext cx="3352800" cy="3352800"/>
            <a:chOff x="2736" y="912"/>
            <a:chExt cx="2112" cy="2112"/>
          </a:xfrm>
        </p:grpSpPr>
        <p:grpSp>
          <p:nvGrpSpPr>
            <p:cNvPr id="6" name="Group 24"/>
            <p:cNvGrpSpPr>
              <a:grpSpLocks/>
            </p:cNvGrpSpPr>
            <p:nvPr/>
          </p:nvGrpSpPr>
          <p:grpSpPr bwMode="auto">
            <a:xfrm>
              <a:off x="2736" y="1584"/>
              <a:ext cx="2112" cy="768"/>
              <a:chOff x="3072" y="960"/>
              <a:chExt cx="2112" cy="768"/>
            </a:xfrm>
          </p:grpSpPr>
          <p:sp>
            <p:nvSpPr>
              <p:cNvPr id="234521" name="Line 25"/>
              <p:cNvSpPr>
                <a:spLocks noChangeShapeType="1"/>
              </p:cNvSpPr>
              <p:nvPr/>
            </p:nvSpPr>
            <p:spPr bwMode="auto">
              <a:xfrm>
                <a:off x="3072" y="960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22" name="Line 26"/>
              <p:cNvSpPr>
                <a:spLocks noChangeShapeType="1"/>
              </p:cNvSpPr>
              <p:nvPr/>
            </p:nvSpPr>
            <p:spPr bwMode="auto">
              <a:xfrm>
                <a:off x="3072" y="1152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23" name="Line 27"/>
              <p:cNvSpPr>
                <a:spLocks noChangeShapeType="1"/>
              </p:cNvSpPr>
              <p:nvPr/>
            </p:nvSpPr>
            <p:spPr bwMode="auto">
              <a:xfrm>
                <a:off x="3072" y="1344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24" name="Line 28"/>
              <p:cNvSpPr>
                <a:spLocks noChangeShapeType="1"/>
              </p:cNvSpPr>
              <p:nvPr/>
            </p:nvSpPr>
            <p:spPr bwMode="auto">
              <a:xfrm>
                <a:off x="3072" y="1536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25" name="Line 29"/>
              <p:cNvSpPr>
                <a:spLocks noChangeShapeType="1"/>
              </p:cNvSpPr>
              <p:nvPr/>
            </p:nvSpPr>
            <p:spPr bwMode="auto">
              <a:xfrm>
                <a:off x="3072" y="1728"/>
                <a:ext cx="2112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</p:grpSp>
        <p:grpSp>
          <p:nvGrpSpPr>
            <p:cNvPr id="7" name="Group 30"/>
            <p:cNvGrpSpPr>
              <a:grpSpLocks/>
            </p:cNvGrpSpPr>
            <p:nvPr/>
          </p:nvGrpSpPr>
          <p:grpSpPr bwMode="auto">
            <a:xfrm rot="5400000">
              <a:off x="2640" y="1583"/>
              <a:ext cx="2112" cy="769"/>
              <a:chOff x="3168" y="1056"/>
              <a:chExt cx="2112" cy="769"/>
            </a:xfrm>
          </p:grpSpPr>
          <p:sp>
            <p:nvSpPr>
              <p:cNvPr id="234527" name="Line 31"/>
              <p:cNvSpPr>
                <a:spLocks noChangeShapeType="1"/>
              </p:cNvSpPr>
              <p:nvPr/>
            </p:nvSpPr>
            <p:spPr bwMode="auto">
              <a:xfrm>
                <a:off x="3168" y="1056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28" name="Line 32"/>
              <p:cNvSpPr>
                <a:spLocks noChangeShapeType="1"/>
              </p:cNvSpPr>
              <p:nvPr/>
            </p:nvSpPr>
            <p:spPr bwMode="auto">
              <a:xfrm>
                <a:off x="3168" y="1248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29" name="Line 33"/>
              <p:cNvSpPr>
                <a:spLocks noChangeShapeType="1"/>
              </p:cNvSpPr>
              <p:nvPr/>
            </p:nvSpPr>
            <p:spPr bwMode="auto">
              <a:xfrm>
                <a:off x="3168" y="1440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30" name="Line 34"/>
              <p:cNvSpPr>
                <a:spLocks noChangeShapeType="1"/>
              </p:cNvSpPr>
              <p:nvPr/>
            </p:nvSpPr>
            <p:spPr bwMode="auto">
              <a:xfrm>
                <a:off x="3168" y="1632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  <p:sp>
            <p:nvSpPr>
              <p:cNvPr id="234531" name="Line 35"/>
              <p:cNvSpPr>
                <a:spLocks noChangeShapeType="1"/>
              </p:cNvSpPr>
              <p:nvPr/>
            </p:nvSpPr>
            <p:spPr bwMode="auto">
              <a:xfrm>
                <a:off x="3168" y="1824"/>
                <a:ext cx="2112" cy="1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  <a:latin typeface="Futura Bk BT" pitchFamily="34" charset="0"/>
                </a:endParaRPr>
              </a:p>
            </p:txBody>
          </p:sp>
        </p:grpSp>
      </p:grpSp>
      <p:sp>
        <p:nvSpPr>
          <p:cNvPr id="34" name="TextBox 33"/>
          <p:cNvSpPr txBox="1"/>
          <p:nvPr/>
        </p:nvSpPr>
        <p:spPr>
          <a:xfrm>
            <a:off x="8651102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Slide from S. Savarese</a:t>
            </a:r>
          </a:p>
        </p:txBody>
      </p:sp>
    </p:spTree>
    <p:extLst>
      <p:ext uri="{BB962C8B-B14F-4D97-AF65-F5344CB8AC3E}">
        <p14:creationId xmlns:p14="http://schemas.microsoft.com/office/powerpoint/2010/main" val="320867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143001"/>
            <a:ext cx="8382000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16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05000" y="5791200"/>
            <a:ext cx="7467600" cy="6858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/>
              <a:t>Issue: spurious peaks due to uniform noise</a:t>
            </a:r>
          </a:p>
        </p:txBody>
      </p:sp>
      <p:sp>
        <p:nvSpPr>
          <p:cNvPr id="241669" name="Text Box 5"/>
          <p:cNvSpPr txBox="1">
            <a:spLocks noChangeArrowheads="1"/>
          </p:cNvSpPr>
          <p:nvPr/>
        </p:nvSpPr>
        <p:spPr bwMode="auto">
          <a:xfrm>
            <a:off x="3657600" y="5348288"/>
            <a:ext cx="1219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cs typeface="Arial" charset="0"/>
              </a:rPr>
              <a:t>features</a:t>
            </a:r>
          </a:p>
        </p:txBody>
      </p:sp>
      <p:sp>
        <p:nvSpPr>
          <p:cNvPr id="241670" name="Text Box 6"/>
          <p:cNvSpPr txBox="1">
            <a:spLocks noChangeArrowheads="1"/>
          </p:cNvSpPr>
          <p:nvPr/>
        </p:nvSpPr>
        <p:spPr bwMode="auto">
          <a:xfrm>
            <a:off x="7848600" y="5348288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cs typeface="Arial" charset="0"/>
              </a:rPr>
              <a:t>votes</a:t>
            </a:r>
          </a:p>
        </p:txBody>
      </p:sp>
      <p:sp>
        <p:nvSpPr>
          <p:cNvPr id="241672" name="Rectangle 8"/>
          <p:cNvSpPr>
            <a:spLocks noChangeArrowheads="1"/>
          </p:cNvSpPr>
          <p:nvPr/>
        </p:nvSpPr>
        <p:spPr bwMode="auto">
          <a:xfrm>
            <a:off x="1828800" y="228601"/>
            <a:ext cx="8077200" cy="70167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4000" b="1">
                <a:solidFill>
                  <a:srgbClr val="000000"/>
                </a:solidFill>
                <a:latin typeface="Futura Bk BT" pitchFamily="34" charset="0"/>
              </a:rPr>
              <a:t>Hough transform - experiments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51102" y="6550224"/>
            <a:ext cx="2016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Slide from S. Savarese</a:t>
            </a:r>
          </a:p>
        </p:txBody>
      </p:sp>
    </p:spTree>
    <p:extLst>
      <p:ext uri="{BB962C8B-B14F-4D97-AF65-F5344CB8AC3E}">
        <p14:creationId xmlns:p14="http://schemas.microsoft.com/office/powerpoint/2010/main" val="8297487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Image </a:t>
            </a:r>
            <a:r>
              <a:rPr lang="en-US" dirty="0">
                <a:sym typeface="Wingdings" pitchFamily="2" charset="2"/>
              </a:rPr>
              <a:t> Canny Edge Detection</a:t>
            </a:r>
            <a:endParaRPr lang="en-US" dirty="0"/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60" name="Picture 4" descr="C:\Documents and Settings\Derek Hoiem\My Documents\My Pictures\monte carlo\monaco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066800"/>
            <a:ext cx="411638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2" descr="C:\Documents and Settings\Derek Hoiem\My Documents\Classes\Spring10 - Computer Vision\figs\7\monaco_cann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1" y="1066800"/>
            <a:ext cx="4119563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7759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Canny </a:t>
            </a:r>
            <a:r>
              <a:rPr lang="en-US">
                <a:sym typeface="Wingdings" pitchFamily="2" charset="2"/>
              </a:rPr>
              <a:t> Hough votes</a:t>
            </a:r>
            <a:endParaRPr lang="en-US"/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084" name="Picture 2" descr="C:\Documents and Settings\Derek Hoiem\My Documents\Classes\Spring10 - Computer Vision\figs\7\monaco_cann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1" y="1066800"/>
            <a:ext cx="4119563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3"/>
          <p:cNvPicPr>
            <a:picLocks noChangeAspect="1" noChangeArrowheads="1"/>
          </p:cNvPicPr>
          <p:nvPr/>
        </p:nvPicPr>
        <p:blipFill>
          <a:blip r:embed="rId3" cstate="print"/>
          <a:srcRect l="19096" t="27779" r="40971" b="31944"/>
          <a:stretch>
            <a:fillRect/>
          </a:stretch>
        </p:blipFill>
        <p:spPr bwMode="auto">
          <a:xfrm>
            <a:off x="4800601" y="2362201"/>
            <a:ext cx="5476875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10175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 noChangeArrowheads="1"/>
          </p:cNvPicPr>
          <p:nvPr/>
        </p:nvPicPr>
        <p:blipFill>
          <a:blip r:embed="rId2" cstate="print"/>
          <a:srcRect l="19096" t="27779" r="40971" b="31944"/>
          <a:stretch>
            <a:fillRect/>
          </a:stretch>
        </p:blipFill>
        <p:spPr bwMode="auto">
          <a:xfrm>
            <a:off x="1828800" y="2438401"/>
            <a:ext cx="4268788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Hough votes </a:t>
            </a:r>
            <a:r>
              <a:rPr lang="en-US">
                <a:sym typeface="Wingdings" pitchFamily="2" charset="2"/>
              </a:rPr>
              <a:t> Edges </a:t>
            </a:r>
            <a:endParaRPr lang="en-US"/>
          </a:p>
        </p:txBody>
      </p:sp>
      <p:sp>
        <p:nvSpPr>
          <p:cNvPr id="47108" name="Content Placeholder 2"/>
          <p:cNvSpPr>
            <a:spLocks noGrp="1"/>
          </p:cNvSpPr>
          <p:nvPr>
            <p:ph idx="1"/>
          </p:nvPr>
        </p:nvSpPr>
        <p:spPr>
          <a:xfrm>
            <a:off x="1524000" y="990601"/>
            <a:ext cx="5257800" cy="51355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800"/>
              <a:t>	</a:t>
            </a:r>
          </a:p>
          <a:p>
            <a:pPr>
              <a:buFont typeface="Arial" charset="0"/>
              <a:buNone/>
            </a:pPr>
            <a:r>
              <a:rPr lang="en-US" sz="2800"/>
              <a:t>Find peaks and post-process</a:t>
            </a:r>
          </a:p>
        </p:txBody>
      </p:sp>
      <p:pic>
        <p:nvPicPr>
          <p:cNvPr id="47109" name="Picture 2"/>
          <p:cNvPicPr>
            <a:picLocks noChangeAspect="1" noChangeArrowheads="1"/>
          </p:cNvPicPr>
          <p:nvPr/>
        </p:nvPicPr>
        <p:blipFill>
          <a:blip r:embed="rId3" cstate="print"/>
          <a:srcRect l="23016" t="15237" r="45238" b="16190"/>
          <a:stretch>
            <a:fillRect/>
          </a:stretch>
        </p:blipFill>
        <p:spPr bwMode="auto">
          <a:xfrm>
            <a:off x="6299200" y="1066800"/>
            <a:ext cx="406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26757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Hough transform example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371600"/>
            <a:ext cx="8305800" cy="425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7021514" y="6550026"/>
            <a:ext cx="36464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prstClr val="black"/>
                </a:solidFill>
              </a:rPr>
              <a:t>http://ostatic.com/files/images/ss_hough.jpg</a:t>
            </a:r>
          </a:p>
        </p:txBody>
      </p:sp>
      <p:graphicFrame>
        <p:nvGraphicFramePr>
          <p:cNvPr id="7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9019139"/>
              </p:ext>
            </p:extLst>
          </p:nvPr>
        </p:nvGraphicFramePr>
        <p:xfrm>
          <a:off x="7848600" y="838200"/>
          <a:ext cx="420688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7480" imgH="177480" progId="Equation.3">
                  <p:embed/>
                </p:oleObj>
              </mc:Choice>
              <mc:Fallback>
                <p:oleObj name="Equation" r:id="rId3" imgW="177480" imgH="177480" progId="Equation.3">
                  <p:embed/>
                  <p:pic>
                    <p:nvPicPr>
                      <p:cNvPr id="226339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838200"/>
                        <a:ext cx="420688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16763"/>
              </p:ext>
            </p:extLst>
          </p:nvPr>
        </p:nvGraphicFramePr>
        <p:xfrm>
          <a:off x="10307638" y="3305969"/>
          <a:ext cx="36036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2280" imgH="164880" progId="Equation.3">
                  <p:embed/>
                </p:oleObj>
              </mc:Choice>
              <mc:Fallback>
                <p:oleObj name="Equation" r:id="rId5" imgW="152280" imgH="164880" progId="Equation.3">
                  <p:embed/>
                  <p:pic>
                    <p:nvPicPr>
                      <p:cNvPr id="22634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7638" y="3305969"/>
                        <a:ext cx="360363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112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76200"/>
            <a:ext cx="8077200" cy="838200"/>
          </a:xfrm>
        </p:spPr>
        <p:txBody>
          <a:bodyPr/>
          <a:lstStyle/>
          <a:p>
            <a:r>
              <a:rPr lang="en-US"/>
              <a:t>Incorporating image gradients</a:t>
            </a:r>
          </a:p>
        </p:txBody>
      </p:sp>
      <p:sp>
        <p:nvSpPr>
          <p:cNvPr id="143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sz="2400" dirty="0"/>
              <a:t>Recall: when we detect an </a:t>
            </a:r>
            <a:br>
              <a:rPr lang="en-US" sz="2400" dirty="0"/>
            </a:br>
            <a:r>
              <a:rPr lang="en-US" sz="2400" dirty="0"/>
              <a:t>edge point, we also know its </a:t>
            </a:r>
            <a:br>
              <a:rPr lang="en-US" sz="2400" dirty="0"/>
            </a:br>
            <a:r>
              <a:rPr lang="en-US" sz="2400" dirty="0"/>
              <a:t>gradient direction</a:t>
            </a:r>
          </a:p>
          <a:p>
            <a:pPr>
              <a:buFontTx/>
              <a:buChar char="•"/>
            </a:pPr>
            <a:r>
              <a:rPr lang="en-US" sz="2400" dirty="0"/>
              <a:t>But this means that the line </a:t>
            </a:r>
            <a:br>
              <a:rPr lang="en-US" sz="2400" dirty="0"/>
            </a:br>
            <a:r>
              <a:rPr lang="en-US" sz="2400" dirty="0"/>
              <a:t>is uniquely determined!</a:t>
            </a:r>
            <a:br>
              <a:rPr lang="en-US" sz="2400" dirty="0"/>
            </a:br>
            <a:endParaRPr lang="en-US" sz="2400" dirty="0"/>
          </a:p>
          <a:p>
            <a:pPr>
              <a:buFontTx/>
              <a:buChar char="•"/>
            </a:pPr>
            <a:r>
              <a:rPr lang="en-US" sz="2400" dirty="0"/>
              <a:t>Modified Hough transform: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    For each edge point (</a:t>
            </a:r>
            <a:r>
              <a:rPr lang="en-US" sz="2400" dirty="0" err="1"/>
              <a:t>x,y</a:t>
            </a:r>
            <a:r>
              <a:rPr lang="en-US" sz="2400" dirty="0"/>
              <a:t>) </a:t>
            </a: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dirty="0">
                <a:solidFill>
                  <a:schemeClr val="accent2"/>
                </a:solidFill>
              </a:rPr>
              <a:t>θ = gradient orientation at (</a:t>
            </a:r>
            <a:r>
              <a:rPr lang="en-US" sz="2400" dirty="0" err="1">
                <a:solidFill>
                  <a:schemeClr val="accent2"/>
                </a:solidFill>
              </a:rPr>
              <a:t>x,y</a:t>
            </a:r>
            <a:r>
              <a:rPr lang="en-US" sz="2400" dirty="0">
                <a:solidFill>
                  <a:schemeClr val="accent2"/>
                </a:solidFill>
              </a:rPr>
              <a:t>)</a:t>
            </a:r>
            <a:br>
              <a:rPr lang="en-US" sz="2400" dirty="0">
                <a:solidFill>
                  <a:schemeClr val="accent2"/>
                </a:solidFill>
              </a:rPr>
            </a:br>
            <a:r>
              <a:rPr lang="en-US" sz="2400" dirty="0">
                <a:solidFill>
                  <a:schemeClr val="accent2"/>
                </a:solidFill>
              </a:rPr>
              <a:t>	</a:t>
            </a:r>
            <a:r>
              <a:rPr lang="el-GR" sz="2400" dirty="0">
                <a:solidFill>
                  <a:schemeClr val="accent2"/>
                </a:solidFill>
                <a:cs typeface="Times New Roman" pitchFamily="18" charset="0"/>
              </a:rPr>
              <a:t>ρ</a:t>
            </a:r>
            <a:r>
              <a:rPr lang="en-US" sz="2400" dirty="0">
                <a:solidFill>
                  <a:schemeClr val="accent2"/>
                </a:solidFill>
              </a:rPr>
              <a:t> = x </a:t>
            </a:r>
            <a:r>
              <a:rPr lang="en-US" sz="2400" dirty="0" err="1">
                <a:solidFill>
                  <a:schemeClr val="accent2"/>
                </a:solidFill>
              </a:rPr>
              <a:t>cos</a:t>
            </a:r>
            <a:r>
              <a:rPr lang="en-US" sz="2400" dirty="0">
                <a:solidFill>
                  <a:schemeClr val="accent2"/>
                </a:solidFill>
              </a:rPr>
              <a:t> θ + y sin θ</a:t>
            </a:r>
            <a:br>
              <a:rPr lang="en-US" sz="2400" dirty="0">
                <a:solidFill>
                  <a:schemeClr val="accent2"/>
                </a:solidFill>
              </a:rPr>
            </a:br>
            <a:r>
              <a:rPr lang="en-US" sz="2400" dirty="0">
                <a:solidFill>
                  <a:schemeClr val="accent2"/>
                </a:solidFill>
              </a:rPr>
              <a:t>	H(θ, </a:t>
            </a:r>
            <a:r>
              <a:rPr lang="el-GR" sz="2400" dirty="0">
                <a:solidFill>
                  <a:schemeClr val="accent2"/>
                </a:solidFill>
                <a:cs typeface="Times New Roman" pitchFamily="18" charset="0"/>
              </a:rPr>
              <a:t>ρ</a:t>
            </a:r>
            <a:r>
              <a:rPr lang="en-US" sz="2400" dirty="0">
                <a:solidFill>
                  <a:schemeClr val="accent2"/>
                </a:solidFill>
              </a:rPr>
              <a:t>) = H(θ, </a:t>
            </a:r>
            <a:r>
              <a:rPr lang="el-GR" sz="2400" dirty="0">
                <a:solidFill>
                  <a:schemeClr val="accent2"/>
                </a:solidFill>
                <a:cs typeface="Times New Roman" pitchFamily="18" charset="0"/>
              </a:rPr>
              <a:t>ρ</a:t>
            </a:r>
            <a:r>
              <a:rPr lang="en-US" sz="2400" dirty="0">
                <a:solidFill>
                  <a:schemeClr val="accent2"/>
                </a:solidFill>
              </a:rPr>
              <a:t>) + 1</a:t>
            </a:r>
            <a:br>
              <a:rPr lang="en-US" sz="2400" dirty="0"/>
            </a:br>
            <a:r>
              <a:rPr lang="en-US" sz="2400" dirty="0"/>
              <a:t>end</a:t>
            </a:r>
          </a:p>
          <a:p>
            <a:pPr>
              <a:buFontTx/>
              <a:buChar char="•"/>
            </a:pPr>
            <a:endParaRPr lang="en-US" sz="2400" dirty="0"/>
          </a:p>
        </p:txBody>
      </p:sp>
      <p:pic>
        <p:nvPicPr>
          <p:cNvPr id="1437713" name="Picture 17" descr="Edittex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7600" y="2606676"/>
            <a:ext cx="236220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 rot="2789887">
            <a:off x="7086987" y="1550366"/>
            <a:ext cx="1283494" cy="373062"/>
          </a:xfrm>
          <a:prstGeom prst="rect">
            <a:avLst/>
          </a:prstGeo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800" b="1">
              <a:cs typeface="Arial" charset="0"/>
            </a:endParaRPr>
          </a:p>
        </p:txBody>
      </p:sp>
      <p:grpSp>
        <p:nvGrpSpPr>
          <p:cNvPr id="28676" name="Group 16"/>
          <p:cNvGrpSpPr>
            <a:grpSpLocks/>
          </p:cNvGrpSpPr>
          <p:nvPr/>
        </p:nvGrpSpPr>
        <p:grpSpPr bwMode="auto">
          <a:xfrm>
            <a:off x="7848600" y="1154112"/>
            <a:ext cx="2133600" cy="522288"/>
            <a:chOff x="4128" y="1399"/>
            <a:chExt cx="1344" cy="329"/>
          </a:xfrm>
        </p:grpSpPr>
        <p:grpSp>
          <p:nvGrpSpPr>
            <p:cNvPr id="28678" name="Group 4"/>
            <p:cNvGrpSpPr>
              <a:grpSpLocks/>
            </p:cNvGrpSpPr>
            <p:nvPr/>
          </p:nvGrpSpPr>
          <p:grpSpPr bwMode="auto">
            <a:xfrm>
              <a:off x="4128" y="1440"/>
              <a:ext cx="1344" cy="288"/>
              <a:chOff x="4128" y="1824"/>
              <a:chExt cx="1344" cy="288"/>
            </a:xfrm>
          </p:grpSpPr>
          <p:grpSp>
            <p:nvGrpSpPr>
              <p:cNvPr id="28684" name="Group 5"/>
              <p:cNvGrpSpPr>
                <a:grpSpLocks/>
              </p:cNvGrpSpPr>
              <p:nvPr/>
            </p:nvGrpSpPr>
            <p:grpSpPr bwMode="auto">
              <a:xfrm>
                <a:off x="4161" y="1824"/>
                <a:ext cx="1311" cy="255"/>
                <a:chOff x="4161" y="1824"/>
                <a:chExt cx="1311" cy="255"/>
              </a:xfrm>
            </p:grpSpPr>
            <p:pic>
              <p:nvPicPr>
                <p:cNvPr id="28687" name="Picture 9" descr="Edittex"/>
                <p:cNvPicPr>
                  <a:picLocks noChangeAspect="1" noChangeArrowheads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505" y="1824"/>
                  <a:ext cx="967" cy="2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8689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4161" y="1872"/>
                  <a:ext cx="207" cy="207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8685" name="Oval 10"/>
              <p:cNvSpPr>
                <a:spLocks noChangeArrowheads="1"/>
              </p:cNvSpPr>
              <p:nvPr/>
            </p:nvSpPr>
            <p:spPr bwMode="auto">
              <a:xfrm>
                <a:off x="4128" y="206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679" name="Group 11"/>
            <p:cNvGrpSpPr>
              <a:grpSpLocks/>
            </p:cNvGrpSpPr>
            <p:nvPr/>
          </p:nvGrpSpPr>
          <p:grpSpPr bwMode="auto">
            <a:xfrm>
              <a:off x="4146" y="1399"/>
              <a:ext cx="306" cy="321"/>
              <a:chOff x="4152" y="1776"/>
              <a:chExt cx="306" cy="321"/>
            </a:xfrm>
          </p:grpSpPr>
          <p:sp>
            <p:nvSpPr>
              <p:cNvPr id="28681" name="Line 13"/>
              <p:cNvSpPr>
                <a:spLocks noChangeShapeType="1"/>
              </p:cNvSpPr>
              <p:nvPr/>
            </p:nvSpPr>
            <p:spPr bwMode="auto">
              <a:xfrm flipV="1">
                <a:off x="4152" y="1776"/>
                <a:ext cx="0" cy="32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2" name="Freeform 14"/>
              <p:cNvSpPr>
                <a:spLocks/>
              </p:cNvSpPr>
              <p:nvPr/>
            </p:nvSpPr>
            <p:spPr bwMode="auto">
              <a:xfrm flipV="1">
                <a:off x="4216" y="2032"/>
                <a:ext cx="27" cy="51"/>
              </a:xfrm>
              <a:custGeom>
                <a:avLst/>
                <a:gdLst>
                  <a:gd name="T0" fmla="*/ 18 w 27"/>
                  <a:gd name="T1" fmla="*/ 0 h 51"/>
                  <a:gd name="T2" fmla="*/ 24 w 27"/>
                  <a:gd name="T3" fmla="*/ 33 h 51"/>
                  <a:gd name="T4" fmla="*/ 0 w 27"/>
                  <a:gd name="T5" fmla="*/ 51 h 51"/>
                  <a:gd name="T6" fmla="*/ 0 60000 65536"/>
                  <a:gd name="T7" fmla="*/ 0 60000 65536"/>
                  <a:gd name="T8" fmla="*/ 0 60000 65536"/>
                  <a:gd name="T9" fmla="*/ 0 w 27"/>
                  <a:gd name="T10" fmla="*/ 0 h 51"/>
                  <a:gd name="T11" fmla="*/ 27 w 27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" h="51">
                    <a:moveTo>
                      <a:pt x="18" y="0"/>
                    </a:moveTo>
                    <a:cubicBezTo>
                      <a:pt x="22" y="12"/>
                      <a:pt x="27" y="25"/>
                      <a:pt x="24" y="33"/>
                    </a:cubicBezTo>
                    <a:cubicBezTo>
                      <a:pt x="21" y="41"/>
                      <a:pt x="10" y="46"/>
                      <a:pt x="0" y="51"/>
                    </a:cubicBez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28683" name="Picture 15" descr="Edittex"/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299" y="1968"/>
                <a:ext cx="69" cy="1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8680" name="Line 12"/>
              <p:cNvSpPr>
                <a:spLocks noChangeShapeType="1"/>
              </p:cNvSpPr>
              <p:nvPr/>
            </p:nvSpPr>
            <p:spPr bwMode="auto">
              <a:xfrm>
                <a:off x="4155" y="2088"/>
                <a:ext cx="3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177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699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 lines using Hough transform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m,b</a:t>
            </a:r>
            <a:r>
              <a:rPr lang="en-US" dirty="0"/>
              <a:t> parameterization</a:t>
            </a:r>
          </a:p>
          <a:p>
            <a:r>
              <a:rPr lang="en-US" dirty="0"/>
              <a:t>Using r, theta parameterization</a:t>
            </a:r>
          </a:p>
          <a:p>
            <a:pPr lvl="1"/>
            <a:r>
              <a:rPr lang="en-US" dirty="0"/>
              <a:t>Using oriented gradients</a:t>
            </a:r>
          </a:p>
          <a:p>
            <a:r>
              <a:rPr lang="en-US" dirty="0"/>
              <a:t>Practical considerations</a:t>
            </a:r>
          </a:p>
          <a:p>
            <a:pPr lvl="1"/>
            <a:r>
              <a:rPr lang="en-US" dirty="0"/>
              <a:t>Bin size</a:t>
            </a:r>
          </a:p>
          <a:p>
            <a:pPr lvl="1"/>
            <a:r>
              <a:rPr lang="en-US" dirty="0"/>
              <a:t>Smoothing</a:t>
            </a:r>
          </a:p>
          <a:p>
            <a:pPr lvl="1"/>
            <a:r>
              <a:rPr lang="en-US" dirty="0"/>
              <a:t>Finding multiple lines</a:t>
            </a:r>
          </a:p>
          <a:p>
            <a:pPr lvl="1"/>
            <a:r>
              <a:rPr lang="en-US" dirty="0"/>
              <a:t>Finding line segments</a:t>
            </a:r>
          </a:p>
        </p:txBody>
      </p:sp>
    </p:spTree>
    <p:extLst>
      <p:ext uri="{BB962C8B-B14F-4D97-AF65-F5344CB8AC3E}">
        <p14:creationId xmlns:p14="http://schemas.microsoft.com/office/powerpoint/2010/main" val="176391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22C7C-6FE1-0E02-B114-B05E50469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6ED04F0A-B19A-F2B2-2928-FFF2CDA2E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Hough Transform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A077DB52-DEA3-32A7-3200-C52458325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we find circles?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Of fixed radius</a:t>
            </a:r>
          </a:p>
          <a:p>
            <a:pPr lvl="1"/>
            <a:r>
              <a:rPr lang="en-US" dirty="0"/>
              <a:t>Of unknown radius</a:t>
            </a:r>
          </a:p>
          <a:p>
            <a:pPr lvl="1"/>
            <a:r>
              <a:rPr lang="en-US" dirty="0"/>
              <a:t>Of unknown radius but with known edge orientation</a:t>
            </a:r>
          </a:p>
        </p:txBody>
      </p:sp>
    </p:spTree>
    <p:extLst>
      <p:ext uri="{BB962C8B-B14F-4D97-AF65-F5344CB8AC3E}">
        <p14:creationId xmlns:p14="http://schemas.microsoft.com/office/powerpoint/2010/main" val="277759961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82232-903F-EA69-1F8B-90B68A1BD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79D68-DE7D-D298-FDB4-C11EC2EF2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A7C0E2-8083-B775-01FB-8E80CF988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95" y="0"/>
            <a:ext cx="113436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513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7DCCF-A932-4C23-C597-2084592FE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>
            <a:extLst>
              <a:ext uri="{FF2B5EF4-FFF2-40B4-BE49-F238E27FC236}">
                <a16:creationId xmlns:a16="http://schemas.microsoft.com/office/drawing/2014/main" id="{0DBD9885-2C4F-3D3A-DC23-2532B43D6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741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>
            <a:extLst>
              <a:ext uri="{FF2B5EF4-FFF2-40B4-BE49-F238E27FC236}">
                <a16:creationId xmlns:a16="http://schemas.microsoft.com/office/drawing/2014/main" id="{7F1861C8-C0A3-7982-75A9-15E2B4ACF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7928" y="1584862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Text Box 6">
            <a:extLst>
              <a:ext uri="{FF2B5EF4-FFF2-40B4-BE49-F238E27FC236}">
                <a16:creationId xmlns:a16="http://schemas.microsoft.com/office/drawing/2014/main" id="{DC13273F-5A35-20D7-969E-CD22CAB14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034" y="1184811"/>
            <a:ext cx="14414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Original</a:t>
            </a:r>
          </a:p>
        </p:txBody>
      </p:sp>
      <p:sp>
        <p:nvSpPr>
          <p:cNvPr id="70663" name="Text Box 7">
            <a:extLst>
              <a:ext uri="{FF2B5EF4-FFF2-40B4-BE49-F238E27FC236}">
                <a16:creationId xmlns:a16="http://schemas.microsoft.com/office/drawing/2014/main" id="{DA035873-96D7-F984-2709-DA2AC2E96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792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Edges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7BC0C5D-A40B-DB54-C9F0-EC21CE590D11}"/>
              </a:ext>
            </a:extLst>
          </p:cNvPr>
          <p:cNvSpPr txBox="1">
            <a:spLocks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Example: detecting circles with Hough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904787A7-F951-EEB1-BE24-69ED2D6E0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r="46982"/>
          <a:stretch>
            <a:fillRect/>
          </a:stretch>
        </p:blipFill>
        <p:spPr bwMode="auto">
          <a:xfrm>
            <a:off x="7556521" y="1603351"/>
            <a:ext cx="2957553" cy="371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">
            <a:extLst>
              <a:ext uri="{FF2B5EF4-FFF2-40B4-BE49-F238E27FC236}">
                <a16:creationId xmlns:a16="http://schemas.microsoft.com/office/drawing/2014/main" id="{62E8BD2E-7A69-0A83-A782-812302735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7241" y="1223345"/>
            <a:ext cx="2104972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Votes: Penny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8086AA-C02A-CF25-15FE-2FA5F1B10CA2}"/>
              </a:ext>
            </a:extLst>
          </p:cNvPr>
          <p:cNvSpPr txBox="1"/>
          <p:nvPr/>
        </p:nvSpPr>
        <p:spPr>
          <a:xfrm>
            <a:off x="1714440" y="5473728"/>
            <a:ext cx="9310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Note: a different Hough transform (with separate accumulators) was used for each circle radius (quarters vs. penny).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CE13670-AC9D-A25B-A71F-A1A7A3EF0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36629A-99BA-43CE-910B-DE79E020FC06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6994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3" grpId="0"/>
      <p:bldP spid="1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5A9CD-14CC-3F45-CAAD-588F1DD2B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>
            <a:extLst>
              <a:ext uri="{FF2B5EF4-FFF2-40B4-BE49-F238E27FC236}">
                <a16:creationId xmlns:a16="http://schemas.microsoft.com/office/drawing/2014/main" id="{3FCEB514-7FA8-48E9-310D-234E177D6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741" y="1590646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5">
            <a:extLst>
              <a:ext uri="{FF2B5EF4-FFF2-40B4-BE49-F238E27FC236}">
                <a16:creationId xmlns:a16="http://schemas.microsoft.com/office/drawing/2014/main" id="{67696BFF-8609-AB2D-95BB-F011277D2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7928" y="1584862"/>
            <a:ext cx="2783001" cy="370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3" name="Text Box 7">
            <a:extLst>
              <a:ext uri="{FF2B5EF4-FFF2-40B4-BE49-F238E27FC236}">
                <a16:creationId xmlns:a16="http://schemas.microsoft.com/office/drawing/2014/main" id="{830A9171-0081-15B2-D042-7F403E9D3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792" y="1201707"/>
            <a:ext cx="2698750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Edges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FB8C39-A90F-B795-B949-4CB26B8D556A}"/>
              </a:ext>
            </a:extLst>
          </p:cNvPr>
          <p:cNvSpPr txBox="1">
            <a:spLocks/>
          </p:cNvSpPr>
          <p:nvPr/>
        </p:nvSpPr>
        <p:spPr bwMode="auto">
          <a:xfrm>
            <a:off x="152400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Example: detecting circles with Hough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23DBCE62-9960-CAEB-C3F0-D74C581C8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1189" y="1223345"/>
            <a:ext cx="2104972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Votes: Quarter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B198682-21CC-2F12-B7D3-6ECB3B41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45650"/>
          <a:stretch>
            <a:fillRect/>
          </a:stretch>
        </p:blipFill>
        <p:spPr bwMode="auto">
          <a:xfrm>
            <a:off x="7520007" y="1566838"/>
            <a:ext cx="3036274" cy="37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8F8E00E8-57D3-1FF7-5DE9-0CB7BE178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77928" y="1603351"/>
            <a:ext cx="2774988" cy="369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7">
            <a:extLst>
              <a:ext uri="{FF2B5EF4-FFF2-40B4-BE49-F238E27FC236}">
                <a16:creationId xmlns:a16="http://schemas.microsoft.com/office/drawing/2014/main" id="{8D937466-5D1F-8707-9228-F2383E3A4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250" y="1189105"/>
            <a:ext cx="3392497" cy="34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Combined detections</a:t>
            </a: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6506F87D-8D22-4600-038C-7EBD64E3A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9088" y="6657624"/>
            <a:ext cx="3846513" cy="20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Coin finding sample images from: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Vivek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Kwatra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SimSun" pitchFamily="2" charset="-122"/>
              <a:cs typeface="+mn-cs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3D0749F-67B7-4C67-0D8A-05C05E60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36629A-99BA-43CE-910B-DE79E020FC06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C12C6F-9F9B-9DDC-1A8D-54CBD079A6B3}"/>
              </a:ext>
            </a:extLst>
          </p:cNvPr>
          <p:cNvSpPr txBox="1"/>
          <p:nvPr/>
        </p:nvSpPr>
        <p:spPr>
          <a:xfrm>
            <a:off x="1714440" y="5473728"/>
            <a:ext cx="93108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SimSun" pitchFamily="2" charset="-122"/>
                <a:cs typeface="+mn-cs"/>
              </a:rPr>
              <a:t>Note: a different Hough transform (with separate accumulators) was used for each circle radius (quarters vs. penny).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0316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Hough Transform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we find circles?</a:t>
            </a:r>
          </a:p>
          <a:p>
            <a:pPr lvl="1"/>
            <a:r>
              <a:rPr lang="en-US" dirty="0"/>
              <a:t>Of fixed radius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Of unknown radius</a:t>
            </a:r>
          </a:p>
          <a:p>
            <a:pPr lvl="1"/>
            <a:r>
              <a:rPr lang="en-US" dirty="0"/>
              <a:t>Of unknown radius but with known edge orientation</a:t>
            </a:r>
          </a:p>
        </p:txBody>
      </p:sp>
    </p:spTree>
    <p:extLst>
      <p:ext uri="{BB962C8B-B14F-4D97-AF65-F5344CB8AC3E}">
        <p14:creationId xmlns:p14="http://schemas.microsoft.com/office/powerpoint/2010/main" val="3669895211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Hough transform for circles</a:t>
            </a:r>
          </a:p>
        </p:txBody>
      </p:sp>
      <p:sp>
        <p:nvSpPr>
          <p:cNvPr id="9220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dirty="0"/>
              <a:t>Grid search equivalent procedure: for each (</a:t>
            </a:r>
            <a:r>
              <a:rPr lang="en-US" dirty="0" err="1"/>
              <a:t>x,y,r</a:t>
            </a:r>
            <a:r>
              <a:rPr lang="en-US" dirty="0"/>
              <a:t>), draw the corresponding circle in the image and compute its “support”</a:t>
            </a:r>
          </a:p>
        </p:txBody>
      </p:sp>
      <p:grpSp>
        <p:nvGrpSpPr>
          <p:cNvPr id="9221" name="Group 24"/>
          <p:cNvGrpSpPr>
            <a:grpSpLocks/>
          </p:cNvGrpSpPr>
          <p:nvPr/>
        </p:nvGrpSpPr>
        <p:grpSpPr bwMode="auto">
          <a:xfrm>
            <a:off x="2590800" y="3200401"/>
            <a:ext cx="3056833" cy="2958811"/>
            <a:chOff x="384" y="1344"/>
            <a:chExt cx="2555" cy="2632"/>
          </a:xfrm>
        </p:grpSpPr>
        <p:sp>
          <p:nvSpPr>
            <p:cNvPr id="9227" name="Line 8"/>
            <p:cNvSpPr>
              <a:spLocks noChangeShapeType="1"/>
            </p:cNvSpPr>
            <p:nvPr/>
          </p:nvSpPr>
          <p:spPr bwMode="auto">
            <a:xfrm>
              <a:off x="1249" y="2976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9228" name="Group 23"/>
            <p:cNvGrpSpPr>
              <a:grpSpLocks/>
            </p:cNvGrpSpPr>
            <p:nvPr/>
          </p:nvGrpSpPr>
          <p:grpSpPr bwMode="auto">
            <a:xfrm>
              <a:off x="384" y="1344"/>
              <a:ext cx="2555" cy="2632"/>
              <a:chOff x="384" y="1344"/>
              <a:chExt cx="2555" cy="2632"/>
            </a:xfrm>
          </p:grpSpPr>
          <p:sp>
            <p:nvSpPr>
              <p:cNvPr id="9229" name="Line 7"/>
              <p:cNvSpPr>
                <a:spLocks noChangeShapeType="1"/>
              </p:cNvSpPr>
              <p:nvPr/>
            </p:nvSpPr>
            <p:spPr bwMode="auto">
              <a:xfrm flipV="1">
                <a:off x="1249" y="1440"/>
                <a:ext cx="0" cy="15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30" name="Freeform 9"/>
              <p:cNvSpPr>
                <a:spLocks/>
              </p:cNvSpPr>
              <p:nvPr/>
            </p:nvSpPr>
            <p:spPr bwMode="auto">
              <a:xfrm>
                <a:off x="384" y="2971"/>
                <a:ext cx="862" cy="821"/>
              </a:xfrm>
              <a:custGeom>
                <a:avLst/>
                <a:gdLst>
                  <a:gd name="T0" fmla="*/ 3529 w 606"/>
                  <a:gd name="T1" fmla="*/ 0 h 960"/>
                  <a:gd name="T2" fmla="*/ 0 w 606"/>
                  <a:gd name="T3" fmla="*/ 439 h 960"/>
                  <a:gd name="T4" fmla="*/ 0 60000 65536"/>
                  <a:gd name="T5" fmla="*/ 0 60000 65536"/>
                  <a:gd name="T6" fmla="*/ 0 w 606"/>
                  <a:gd name="T7" fmla="*/ 0 h 960"/>
                  <a:gd name="T8" fmla="*/ 606 w 606"/>
                  <a:gd name="T9" fmla="*/ 960 h 9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06" h="960">
                    <a:moveTo>
                      <a:pt x="606" y="0"/>
                    </a:moveTo>
                    <a:lnTo>
                      <a:pt x="0" y="96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31" name="Text Box 10"/>
              <p:cNvSpPr txBox="1">
                <a:spLocks noChangeArrowheads="1"/>
              </p:cNvSpPr>
              <p:nvPr/>
            </p:nvSpPr>
            <p:spPr bwMode="auto">
              <a:xfrm>
                <a:off x="2688" y="2937"/>
                <a:ext cx="251" cy="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rgbClr val="000000"/>
                    </a:solidFill>
                  </a:rPr>
                  <a:t>x</a:t>
                </a:r>
              </a:p>
            </p:txBody>
          </p:sp>
          <p:sp>
            <p:nvSpPr>
              <p:cNvPr id="9232" name="Text Box 11"/>
              <p:cNvSpPr txBox="1">
                <a:spLocks noChangeArrowheads="1"/>
              </p:cNvSpPr>
              <p:nvPr/>
            </p:nvSpPr>
            <p:spPr bwMode="auto">
              <a:xfrm>
                <a:off x="529" y="3647"/>
                <a:ext cx="251" cy="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rgbClr val="000000"/>
                    </a:solidFill>
                  </a:rPr>
                  <a:t>y</a:t>
                </a:r>
              </a:p>
            </p:txBody>
          </p:sp>
          <p:sp>
            <p:nvSpPr>
              <p:cNvPr id="9233" name="Text Box 12"/>
              <p:cNvSpPr txBox="1">
                <a:spLocks noChangeArrowheads="1"/>
              </p:cNvSpPr>
              <p:nvPr/>
            </p:nvSpPr>
            <p:spPr bwMode="auto">
              <a:xfrm>
                <a:off x="1297" y="1344"/>
                <a:ext cx="219" cy="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i="1">
                    <a:solidFill>
                      <a:srgbClr val="000000"/>
                    </a:solidFill>
                  </a:rPr>
                  <a:t>r</a:t>
                </a:r>
              </a:p>
            </p:txBody>
          </p:sp>
        </p:grpSp>
      </p:grpSp>
      <p:sp>
        <p:nvSpPr>
          <p:cNvPr id="9222" name="Oval 17"/>
          <p:cNvSpPr>
            <a:spLocks noChangeArrowheads="1"/>
          </p:cNvSpPr>
          <p:nvPr/>
        </p:nvSpPr>
        <p:spPr bwMode="auto">
          <a:xfrm>
            <a:off x="4652047" y="4057381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223" name="AutoShape 18"/>
          <p:cNvSpPr>
            <a:spLocks noChangeArrowheads="1"/>
          </p:cNvSpPr>
          <p:nvPr/>
        </p:nvSpPr>
        <p:spPr bwMode="auto">
          <a:xfrm>
            <a:off x="4422628" y="3710964"/>
            <a:ext cx="685800" cy="685800"/>
          </a:xfrm>
          <a:prstGeom prst="cube">
            <a:avLst>
              <a:gd name="adj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224" name="AutoShape 19"/>
          <p:cNvSpPr>
            <a:spLocks noChangeArrowheads="1"/>
          </p:cNvSpPr>
          <p:nvPr/>
        </p:nvSpPr>
        <p:spPr bwMode="auto">
          <a:xfrm>
            <a:off x="5952684" y="4053864"/>
            <a:ext cx="838200" cy="609600"/>
          </a:xfrm>
          <a:prstGeom prst="rightArrow">
            <a:avLst>
              <a:gd name="adj1" fmla="val 50000"/>
              <a:gd name="adj2" fmla="val 34375"/>
            </a:avLst>
          </a:prstGeom>
          <a:solidFill>
            <a:srgbClr val="FFCC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9218" name="Object 2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7549856" y="3186367"/>
          <a:ext cx="2312988" cy="237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4495238" imgH="4609524" progId="Photoshop.Image.10">
                  <p:embed/>
                </p:oleObj>
              </mc:Choice>
              <mc:Fallback>
                <p:oleObj name="Image" r:id="rId3" imgW="4495238" imgH="4609524" progId="Photoshop.Image.1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9856" y="3186367"/>
                        <a:ext cx="2312988" cy="237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Oval 25"/>
          <p:cNvSpPr>
            <a:spLocks noChangeArrowheads="1"/>
          </p:cNvSpPr>
          <p:nvPr/>
        </p:nvSpPr>
        <p:spPr bwMode="auto">
          <a:xfrm>
            <a:off x="8229600" y="3710964"/>
            <a:ext cx="1295400" cy="12954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7713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Hough Transform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we find circles?</a:t>
            </a:r>
          </a:p>
          <a:p>
            <a:pPr lvl="1"/>
            <a:r>
              <a:rPr lang="en-US" dirty="0"/>
              <a:t>Of fixed radius</a:t>
            </a:r>
          </a:p>
          <a:p>
            <a:pPr lvl="1"/>
            <a:r>
              <a:rPr lang="en-US" dirty="0"/>
              <a:t>Of unknown radius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Of unknown radius but with known edge orientation</a:t>
            </a:r>
          </a:p>
        </p:txBody>
      </p:sp>
    </p:spTree>
    <p:extLst>
      <p:ext uri="{BB962C8B-B14F-4D97-AF65-F5344CB8AC3E}">
        <p14:creationId xmlns:p14="http://schemas.microsoft.com/office/powerpoint/2010/main" val="3535816849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Hough transform for circles </a:t>
            </a:r>
          </a:p>
        </p:txBody>
      </p:sp>
      <p:graphicFrame>
        <p:nvGraphicFramePr>
          <p:cNvPr id="8194" name="Object 25"/>
          <p:cNvGraphicFramePr>
            <a:graphicFrameLocks noGrp="1" noChangeAspect="1"/>
          </p:cNvGraphicFramePr>
          <p:nvPr>
            <p:ph sz="half" idx="1"/>
          </p:nvPr>
        </p:nvGraphicFramePr>
        <p:xfrm>
          <a:off x="3159125" y="3495853"/>
          <a:ext cx="1677988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79280" imgH="203040" progId="Equation.3">
                  <p:embed/>
                </p:oleObj>
              </mc:Choice>
              <mc:Fallback>
                <p:oleObj name="Equation" r:id="rId3" imgW="10792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9125" y="3495853"/>
                        <a:ext cx="1677988" cy="315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Line 7"/>
          <p:cNvSpPr>
            <a:spLocks noChangeShapeType="1"/>
          </p:cNvSpPr>
          <p:nvPr/>
        </p:nvSpPr>
        <p:spPr bwMode="auto">
          <a:xfrm flipV="1">
            <a:off x="2057400" y="25146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198" name="Line 8"/>
          <p:cNvSpPr>
            <a:spLocks noChangeShapeType="1"/>
          </p:cNvSpPr>
          <p:nvPr/>
        </p:nvSpPr>
        <p:spPr bwMode="auto">
          <a:xfrm>
            <a:off x="2057400" y="57912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199" name="Oval 9"/>
          <p:cNvSpPr>
            <a:spLocks noChangeArrowheads="1"/>
          </p:cNvSpPr>
          <p:nvPr/>
        </p:nvSpPr>
        <p:spPr bwMode="auto">
          <a:xfrm>
            <a:off x="3094217" y="3087865"/>
            <a:ext cx="1517649" cy="1447800"/>
          </a:xfrm>
          <a:prstGeom prst="ellips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5089525" y="5703888"/>
            <a:ext cx="300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8201" name="Text Box 11"/>
          <p:cNvSpPr txBox="1">
            <a:spLocks noChangeArrowheads="1"/>
          </p:cNvSpPr>
          <p:nvPr/>
        </p:nvSpPr>
        <p:spPr bwMode="auto">
          <a:xfrm>
            <a:off x="2133600" y="2300288"/>
            <a:ext cx="300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8202" name="Freeform 13"/>
          <p:cNvSpPr>
            <a:spLocks/>
          </p:cNvSpPr>
          <p:nvPr/>
        </p:nvSpPr>
        <p:spPr bwMode="auto">
          <a:xfrm>
            <a:off x="3232150" y="3917950"/>
            <a:ext cx="609600" cy="1079500"/>
          </a:xfrm>
          <a:custGeom>
            <a:avLst/>
            <a:gdLst>
              <a:gd name="T0" fmla="*/ 0 w 384"/>
              <a:gd name="T1" fmla="*/ 2147483647 h 680"/>
              <a:gd name="T2" fmla="*/ 2147483647 w 384"/>
              <a:gd name="T3" fmla="*/ 0 h 680"/>
              <a:gd name="T4" fmla="*/ 0 60000 65536"/>
              <a:gd name="T5" fmla="*/ 0 60000 65536"/>
              <a:gd name="T6" fmla="*/ 0 w 384"/>
              <a:gd name="T7" fmla="*/ 0 h 680"/>
              <a:gd name="T8" fmla="*/ 384 w 384"/>
              <a:gd name="T9" fmla="*/ 680 h 6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4" h="680">
                <a:moveTo>
                  <a:pt x="0" y="680"/>
                </a:moveTo>
                <a:lnTo>
                  <a:pt x="384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03" name="Line 14"/>
          <p:cNvSpPr>
            <a:spLocks noChangeShapeType="1"/>
          </p:cNvSpPr>
          <p:nvPr/>
        </p:nvSpPr>
        <p:spPr bwMode="auto">
          <a:xfrm flipV="1">
            <a:off x="7848600" y="22860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04" name="Line 15"/>
          <p:cNvSpPr>
            <a:spLocks noChangeShapeType="1"/>
          </p:cNvSpPr>
          <p:nvPr/>
        </p:nvSpPr>
        <p:spPr bwMode="auto">
          <a:xfrm>
            <a:off x="7848600" y="47244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05" name="Freeform 16"/>
          <p:cNvSpPr>
            <a:spLocks/>
          </p:cNvSpPr>
          <p:nvPr/>
        </p:nvSpPr>
        <p:spPr bwMode="auto">
          <a:xfrm>
            <a:off x="6881814" y="4716463"/>
            <a:ext cx="962025" cy="1524000"/>
          </a:xfrm>
          <a:custGeom>
            <a:avLst/>
            <a:gdLst>
              <a:gd name="T0" fmla="*/ 2147483647 w 606"/>
              <a:gd name="T1" fmla="*/ 0 h 960"/>
              <a:gd name="T2" fmla="*/ 0 w 606"/>
              <a:gd name="T3" fmla="*/ 2147483647 h 960"/>
              <a:gd name="T4" fmla="*/ 0 60000 65536"/>
              <a:gd name="T5" fmla="*/ 0 60000 65536"/>
              <a:gd name="T6" fmla="*/ 0 w 606"/>
              <a:gd name="T7" fmla="*/ 0 h 960"/>
              <a:gd name="T8" fmla="*/ 606 w 606"/>
              <a:gd name="T9" fmla="*/ 960 h 9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06" h="960">
                <a:moveTo>
                  <a:pt x="606" y="0"/>
                </a:moveTo>
                <a:lnTo>
                  <a:pt x="0" y="96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06" name="Text Box 17"/>
          <p:cNvSpPr txBox="1">
            <a:spLocks noChangeArrowheads="1"/>
          </p:cNvSpPr>
          <p:nvPr/>
        </p:nvSpPr>
        <p:spPr bwMode="auto">
          <a:xfrm>
            <a:off x="3429000" y="4495801"/>
            <a:ext cx="62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(x,y)</a:t>
            </a:r>
          </a:p>
        </p:txBody>
      </p:sp>
      <p:sp>
        <p:nvSpPr>
          <p:cNvPr id="8207" name="Text Box 19"/>
          <p:cNvSpPr txBox="1">
            <a:spLocks noChangeArrowheads="1"/>
          </p:cNvSpPr>
          <p:nvPr/>
        </p:nvSpPr>
        <p:spPr bwMode="auto">
          <a:xfrm>
            <a:off x="10133013" y="4662488"/>
            <a:ext cx="300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x</a:t>
            </a:r>
          </a:p>
        </p:txBody>
      </p:sp>
      <p:sp>
        <p:nvSpPr>
          <p:cNvPr id="8208" name="Text Box 20"/>
          <p:cNvSpPr txBox="1">
            <a:spLocks noChangeArrowheads="1"/>
          </p:cNvSpPr>
          <p:nvPr/>
        </p:nvSpPr>
        <p:spPr bwMode="auto">
          <a:xfrm>
            <a:off x="6704013" y="6186488"/>
            <a:ext cx="300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y</a:t>
            </a:r>
          </a:p>
        </p:txBody>
      </p:sp>
      <p:sp>
        <p:nvSpPr>
          <p:cNvPr id="8209" name="Text Box 21"/>
          <p:cNvSpPr txBox="1">
            <a:spLocks noChangeArrowheads="1"/>
          </p:cNvSpPr>
          <p:nvPr/>
        </p:nvSpPr>
        <p:spPr bwMode="auto">
          <a:xfrm>
            <a:off x="7924801" y="2133601"/>
            <a:ext cx="2616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00"/>
                </a:solidFill>
              </a:rPr>
              <a:t>r</a:t>
            </a:r>
          </a:p>
        </p:txBody>
      </p:sp>
      <p:sp>
        <p:nvSpPr>
          <p:cNvPr id="8210" name="Line 23"/>
          <p:cNvSpPr>
            <a:spLocks noChangeShapeType="1"/>
          </p:cNvSpPr>
          <p:nvPr/>
        </p:nvSpPr>
        <p:spPr bwMode="auto">
          <a:xfrm flipV="1">
            <a:off x="8458200" y="2362200"/>
            <a:ext cx="1143000" cy="3124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11" name="Line 24"/>
          <p:cNvSpPr>
            <a:spLocks noChangeShapeType="1"/>
          </p:cNvSpPr>
          <p:nvPr/>
        </p:nvSpPr>
        <p:spPr bwMode="auto">
          <a:xfrm flipH="1" flipV="1">
            <a:off x="7239000" y="2362200"/>
            <a:ext cx="1219200" cy="3124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8195" name="Object 27"/>
          <p:cNvGraphicFramePr>
            <a:graphicFrameLocks noGrp="1" noChangeAspect="1"/>
          </p:cNvGraphicFramePr>
          <p:nvPr>
            <p:ph sz="half" idx="2"/>
          </p:nvPr>
        </p:nvGraphicFramePr>
        <p:xfrm>
          <a:off x="2352675" y="5124451"/>
          <a:ext cx="1676400" cy="31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79280" imgH="203040" progId="Equation.3">
                  <p:embed/>
                </p:oleObj>
              </mc:Choice>
              <mc:Fallback>
                <p:oleObj name="Equation" r:id="rId5" imgW="10792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2675" y="5124451"/>
                        <a:ext cx="1676400" cy="315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2" name="AutoShape 29"/>
          <p:cNvSpPr>
            <a:spLocks noChangeArrowheads="1"/>
          </p:cNvSpPr>
          <p:nvPr/>
        </p:nvSpPr>
        <p:spPr bwMode="auto">
          <a:xfrm>
            <a:off x="5791200" y="3429000"/>
            <a:ext cx="838200" cy="609600"/>
          </a:xfrm>
          <a:prstGeom prst="rightArrow">
            <a:avLst>
              <a:gd name="adj1" fmla="val 50000"/>
              <a:gd name="adj2" fmla="val 34375"/>
            </a:avLst>
          </a:prstGeom>
          <a:solidFill>
            <a:srgbClr val="FFCC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13" name="Oval 12"/>
          <p:cNvSpPr>
            <a:spLocks noChangeArrowheads="1"/>
          </p:cNvSpPr>
          <p:nvPr/>
        </p:nvSpPr>
        <p:spPr bwMode="auto">
          <a:xfrm>
            <a:off x="3505200" y="4419600"/>
            <a:ext cx="76200" cy="762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14" name="Oval 30"/>
          <p:cNvSpPr>
            <a:spLocks noChangeArrowheads="1"/>
          </p:cNvSpPr>
          <p:nvPr/>
        </p:nvSpPr>
        <p:spPr bwMode="auto">
          <a:xfrm>
            <a:off x="3827463" y="383857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15" name="Oval 31"/>
          <p:cNvSpPr>
            <a:spLocks noChangeArrowheads="1"/>
          </p:cNvSpPr>
          <p:nvPr/>
        </p:nvSpPr>
        <p:spPr bwMode="auto">
          <a:xfrm>
            <a:off x="3178175" y="499903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16" name="Oval 32"/>
          <p:cNvSpPr>
            <a:spLocks noChangeArrowheads="1"/>
          </p:cNvSpPr>
          <p:nvPr/>
        </p:nvSpPr>
        <p:spPr bwMode="auto">
          <a:xfrm>
            <a:off x="8415338" y="5410200"/>
            <a:ext cx="76200" cy="762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17" name="Oval 33"/>
          <p:cNvSpPr>
            <a:spLocks noChangeArrowheads="1"/>
          </p:cNvSpPr>
          <p:nvPr/>
        </p:nvSpPr>
        <p:spPr bwMode="auto">
          <a:xfrm>
            <a:off x="8839200" y="4343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18" name="Oval 34"/>
          <p:cNvSpPr>
            <a:spLocks noChangeArrowheads="1"/>
          </p:cNvSpPr>
          <p:nvPr/>
        </p:nvSpPr>
        <p:spPr bwMode="auto">
          <a:xfrm>
            <a:off x="8001000" y="4343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19" name="Text Box 35"/>
          <p:cNvSpPr txBox="1">
            <a:spLocks noChangeArrowheads="1"/>
          </p:cNvSpPr>
          <p:nvPr/>
        </p:nvSpPr>
        <p:spPr bwMode="auto">
          <a:xfrm>
            <a:off x="2595564" y="1589088"/>
            <a:ext cx="1492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image space</a:t>
            </a:r>
          </a:p>
        </p:txBody>
      </p:sp>
      <p:sp>
        <p:nvSpPr>
          <p:cNvPr id="8220" name="Text Box 37"/>
          <p:cNvSpPr txBox="1">
            <a:spLocks noChangeArrowheads="1"/>
          </p:cNvSpPr>
          <p:nvPr/>
        </p:nvSpPr>
        <p:spPr bwMode="auto">
          <a:xfrm>
            <a:off x="6477000" y="1600201"/>
            <a:ext cx="26597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Hough parameter space</a:t>
            </a:r>
          </a:p>
        </p:txBody>
      </p:sp>
    </p:spTree>
    <p:extLst>
      <p:ext uri="{BB962C8B-B14F-4D97-AF65-F5344CB8AC3E}">
        <p14:creationId xmlns:p14="http://schemas.microsoft.com/office/powerpoint/2010/main" val="33427930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Hough transform conclusions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81200" y="990600"/>
            <a:ext cx="8229600" cy="58674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3400" dirty="0"/>
              <a:t>Good</a:t>
            </a:r>
          </a:p>
          <a:p>
            <a:r>
              <a:rPr lang="en-US" sz="2800" dirty="0"/>
              <a:t>Robust to outliers: each point votes separately</a:t>
            </a:r>
          </a:p>
          <a:p>
            <a:r>
              <a:rPr lang="en-US" sz="2800" dirty="0"/>
              <a:t>Fairly efficient (often faster than trying all sets of parameters)</a:t>
            </a:r>
          </a:p>
          <a:p>
            <a:r>
              <a:rPr lang="en-US" sz="2800" dirty="0"/>
              <a:t>Provides multiple good fits</a:t>
            </a:r>
          </a:p>
          <a:p>
            <a:endParaRPr lang="en-US" dirty="0"/>
          </a:p>
          <a:p>
            <a:pPr>
              <a:buNone/>
            </a:pPr>
            <a:r>
              <a:rPr lang="en-US" sz="3400" dirty="0"/>
              <a:t>Bad</a:t>
            </a:r>
          </a:p>
          <a:p>
            <a:r>
              <a:rPr lang="en-US" dirty="0"/>
              <a:t>Some sensitivity to noise</a:t>
            </a:r>
          </a:p>
          <a:p>
            <a:r>
              <a:rPr lang="en-US" dirty="0"/>
              <a:t>Bin size trades off between noise tolerance, precision, and speed/memory</a:t>
            </a:r>
          </a:p>
          <a:p>
            <a:pPr lvl="1"/>
            <a:r>
              <a:rPr lang="en-US" dirty="0"/>
              <a:t>Can be hard to find sweet spot</a:t>
            </a:r>
          </a:p>
          <a:p>
            <a:r>
              <a:rPr lang="en-US" dirty="0"/>
              <a:t>Not suitable for more than a few parameters</a:t>
            </a:r>
          </a:p>
          <a:p>
            <a:pPr lvl="1"/>
            <a:r>
              <a:rPr lang="en-US" dirty="0"/>
              <a:t>grid size grows exponentially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3400" dirty="0"/>
              <a:t>Common applications</a:t>
            </a:r>
          </a:p>
          <a:p>
            <a:r>
              <a:rPr lang="en-US" dirty="0"/>
              <a:t>Line fitting (also circles, ellipses, etc.)</a:t>
            </a:r>
          </a:p>
          <a:p>
            <a:r>
              <a:rPr lang="en-US" dirty="0"/>
              <a:t>Object instance recognition (parameters are affine transform)</a:t>
            </a:r>
          </a:p>
          <a:p>
            <a:r>
              <a:rPr lang="en-US" dirty="0"/>
              <a:t>Object category recognition  (parameters are position/scale)</a:t>
            </a:r>
          </a:p>
        </p:txBody>
      </p:sp>
    </p:spTree>
    <p:extLst>
      <p:ext uri="{BB962C8B-B14F-4D97-AF65-F5344CB8AC3E}">
        <p14:creationId xmlns:p14="http://schemas.microsoft.com/office/powerpoint/2010/main" val="165380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60255-24C7-1BB0-DA8E-BC363DB8A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7AC9C-489B-4DDF-FF27-BACA60F0F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Fitting and Alignment: Methods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47599E-BBD2-EB1A-084C-159C4259A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Global optimization / Search for parameters</a:t>
            </a:r>
          </a:p>
          <a:p>
            <a:pPr lvl="1"/>
            <a:r>
              <a:rPr lang="en-US" dirty="0"/>
              <a:t>Least squares fit</a:t>
            </a:r>
          </a:p>
          <a:p>
            <a:pPr lvl="1"/>
            <a:r>
              <a:rPr lang="en-US" dirty="0"/>
              <a:t>Robust least squares</a:t>
            </a:r>
          </a:p>
          <a:p>
            <a:pPr lvl="1"/>
            <a:r>
              <a:rPr lang="en-US" dirty="0"/>
              <a:t>Other parameter search methods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00B050"/>
                </a:solidFill>
              </a:rPr>
              <a:t>Hypothesize and test</a:t>
            </a:r>
          </a:p>
          <a:p>
            <a:pPr lvl="1"/>
            <a:r>
              <a:rPr lang="en-US" dirty="0"/>
              <a:t>Generalized Hough transform</a:t>
            </a:r>
          </a:p>
          <a:p>
            <a:pPr lvl="1"/>
            <a:r>
              <a:rPr lang="en-US" dirty="0"/>
              <a:t>RANSAC</a:t>
            </a:r>
          </a:p>
          <a:p>
            <a:pPr lvl="1"/>
            <a:endParaRPr lang="en-US" dirty="0"/>
          </a:p>
          <a:p>
            <a:r>
              <a:rPr lang="en-US" dirty="0"/>
              <a:t>Iterative Closest Points (ICP)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1440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Oval 2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35" name="Oval 3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36" name="Oval 4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37" name="Oval 5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38" name="Oval 6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39" name="Oval 7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0" name="Oval 8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1" name="Oval 9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2" name="Oval 10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3" name="Oval 11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4" name="Oval 12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5" name="Oval 13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6" name="Oval 14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7" name="Oval 15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8" name="Oval 16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49" name="Oval 17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50" name="Oval 18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51" name="Oval 19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53" name="Oval 21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54" name="Oval 22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56" name="Oval 24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57" name="Oval 2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6465" name="Rectangle 33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RANSAC</a:t>
            </a:r>
          </a:p>
        </p:txBody>
      </p:sp>
      <p:sp>
        <p:nvSpPr>
          <p:cNvPr id="146467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Algorithm: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Sample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(randomly) the number of points required to fit the model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Solve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for model parameters using samples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Score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by the fraction of inliers within a preset threshold of the model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Repeat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1-3 until the best model is found with high confidence</a:t>
            </a:r>
          </a:p>
        </p:txBody>
      </p:sp>
      <p:sp>
        <p:nvSpPr>
          <p:cNvPr id="146470" name="Text Box 38"/>
          <p:cNvSpPr txBox="1">
            <a:spLocks noChangeArrowheads="1"/>
          </p:cNvSpPr>
          <p:nvPr/>
        </p:nvSpPr>
        <p:spPr bwMode="auto">
          <a:xfrm>
            <a:off x="7985125" y="45370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" name="Rectangle 40"/>
          <p:cNvSpPr>
            <a:spLocks noChangeArrowheads="1"/>
          </p:cNvSpPr>
          <p:nvPr/>
        </p:nvSpPr>
        <p:spPr bwMode="auto">
          <a:xfrm>
            <a:off x="1676401" y="1219200"/>
            <a:ext cx="2079625" cy="304800"/>
          </a:xfrm>
          <a:prstGeom prst="rect">
            <a:avLst/>
          </a:prstGeom>
          <a:noFill/>
          <a:ln w="508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Fischler &amp; Bolles in ‘81.</a:t>
            </a:r>
          </a:p>
        </p:txBody>
      </p:sp>
      <p:sp>
        <p:nvSpPr>
          <p:cNvPr id="32" name="Rectangle 42"/>
          <p:cNvSpPr>
            <a:spLocks noChangeArrowheads="1"/>
          </p:cNvSpPr>
          <p:nvPr/>
        </p:nvSpPr>
        <p:spPr bwMode="auto">
          <a:xfrm>
            <a:off x="1676401" y="685800"/>
            <a:ext cx="3095625" cy="33655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RAN</a:t>
            </a:r>
            <a:r>
              <a:rPr kumimoji="0" lang="en-US" sz="24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 </a:t>
            </a:r>
            <a:r>
              <a:rPr kumimoji="0" lang="en-US" sz="2400" b="0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</a:t>
            </a:r>
            <a:r>
              <a:rPr kumimoji="0" lang="en-US" sz="24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mple </a:t>
            </a:r>
            <a:r>
              <a:rPr kumimoji="0" lang="en-US" sz="2400" b="0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</a:t>
            </a:r>
            <a:r>
              <a:rPr kumimoji="0" lang="en-US" sz="24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onsensus) :</a:t>
            </a:r>
          </a:p>
        </p:txBody>
      </p:sp>
    </p:spTree>
    <p:extLst>
      <p:ext uri="{BB962C8B-B14F-4D97-AF65-F5344CB8AC3E}">
        <p14:creationId xmlns:p14="http://schemas.microsoft.com/office/powerpoint/2010/main" val="9007991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Oval 2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291" name="Oval 3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292" name="Oval 4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293" name="Oval 5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294" name="Oval 6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295" name="Oval 7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296" name="Oval 8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297" name="Oval 9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298" name="Oval 10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299" name="Oval 11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00" name="Oval 12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01" name="Oval 13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02" name="Oval 14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03" name="Oval 15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04" name="Oval 16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05" name="Oval 17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06" name="Oval 18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07" name="Oval 19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09" name="Oval 21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10" name="Oval 22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12" name="Oval 24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13" name="Oval 2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14" name="Oval 26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17" name="Oval 29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21" name="Rectangle 33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RANSAC</a:t>
            </a:r>
          </a:p>
        </p:txBody>
      </p:sp>
      <p:sp>
        <p:nvSpPr>
          <p:cNvPr id="140328" name="Text Box 40"/>
          <p:cNvSpPr txBox="1">
            <a:spLocks noChangeArrowheads="1"/>
          </p:cNvSpPr>
          <p:nvPr/>
        </p:nvSpPr>
        <p:spPr bwMode="auto">
          <a:xfrm>
            <a:off x="7985125" y="45370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0333" name="Rectangle 45"/>
          <p:cNvSpPr>
            <a:spLocks noChangeArrowheads="1"/>
          </p:cNvSpPr>
          <p:nvPr/>
        </p:nvSpPr>
        <p:spPr bwMode="auto">
          <a:xfrm>
            <a:off x="1676400" y="4537494"/>
            <a:ext cx="8610600" cy="373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3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Algorithm: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Sample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(randomly) the number of points required to fit the model (#=2)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Solve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for model parameters using samples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Score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by the fraction of inliers within a preset threshold of the model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Repeat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1-3 until the best model is found with high confidence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22248" y="6550224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Illustration by Savarese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828800" y="1143000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Line fitting example</a:t>
            </a:r>
          </a:p>
        </p:txBody>
      </p:sp>
    </p:spTree>
    <p:extLst>
      <p:ext uri="{BB962C8B-B14F-4D97-AF65-F5344CB8AC3E}">
        <p14:creationId xmlns:p14="http://schemas.microsoft.com/office/powerpoint/2010/main" val="1939139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section: correspondence and alignment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Correspondence: matching points, patches, edges, or regions across images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3250" name="Picture 2" descr="http://blog.chron.com/goodmombadmom/files/legacy/Br%20stop%20sign%202%20cop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4" r="24119" b="6260"/>
          <a:stretch/>
        </p:blipFill>
        <p:spPr bwMode="auto">
          <a:xfrm>
            <a:off x="2717292" y="2927445"/>
            <a:ext cx="1987600" cy="287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Picture 4" descr="http://www.freefoto.com/images/41/15/41_15_85---Stop-Sign_we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992" y="3168874"/>
            <a:ext cx="1600200" cy="2388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blog.chron.com/goodmombadmom/files/legacy/Br%20stop%20sign%202%20cop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3" t="30582" r="48683" b="53894"/>
          <a:stretch/>
        </p:blipFill>
        <p:spPr bwMode="auto">
          <a:xfrm>
            <a:off x="5079492" y="3845531"/>
            <a:ext cx="502768" cy="51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freefoto.com/images/41/15/41_15_85---Stop-Sign_we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6" t="32785" r="29762" b="42061"/>
          <a:stretch/>
        </p:blipFill>
        <p:spPr bwMode="auto">
          <a:xfrm>
            <a:off x="5880354" y="3803903"/>
            <a:ext cx="476250" cy="60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457956" y="3475517"/>
            <a:ext cx="685800" cy="887537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295388" y="3803904"/>
            <a:ext cx="685800" cy="887537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536692" y="3851626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/>
                <a:cs typeface="Arial"/>
              </a:rPr>
              <a:t>≈</a:t>
            </a:r>
            <a:endParaRPr lang="en-US" sz="28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143756" y="3919285"/>
            <a:ext cx="783336" cy="18500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6356604" y="4190857"/>
            <a:ext cx="938784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2209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Oval 2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83" name="Oval 3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84" name="Oval 4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85" name="Oval 5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86" name="Oval 6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87" name="Oval 7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88" name="Oval 8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89" name="Oval 9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0" name="Oval 10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1" name="Oval 11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2" name="Oval 12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3" name="Oval 13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4" name="Oval 14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5" name="Oval 15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6" name="Oval 16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7" name="Oval 17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8" name="Oval 18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499" name="Oval 19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501" name="Oval 21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502" name="Oval 22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504" name="Oval 24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505" name="Oval 2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506" name="Oval 26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509" name="Oval 29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8513" name="Rectangle 33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RANSAC</a:t>
            </a:r>
          </a:p>
        </p:txBody>
      </p:sp>
      <p:sp>
        <p:nvSpPr>
          <p:cNvPr id="148514" name="Line 34"/>
          <p:cNvSpPr>
            <a:spLocks noChangeShapeType="1"/>
          </p:cNvSpPr>
          <p:nvPr/>
        </p:nvSpPr>
        <p:spPr bwMode="auto">
          <a:xfrm>
            <a:off x="5181600" y="990600"/>
            <a:ext cx="4267200" cy="228600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4" name="Text Box 40"/>
          <p:cNvSpPr txBox="1">
            <a:spLocks noChangeArrowheads="1"/>
          </p:cNvSpPr>
          <p:nvPr/>
        </p:nvSpPr>
        <p:spPr bwMode="auto">
          <a:xfrm>
            <a:off x="7985125" y="45370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5" name="Rectangle 45"/>
          <p:cNvSpPr>
            <a:spLocks noChangeArrowheads="1"/>
          </p:cNvSpPr>
          <p:nvPr/>
        </p:nvSpPr>
        <p:spPr bwMode="auto">
          <a:xfrm>
            <a:off x="1676400" y="4849482"/>
            <a:ext cx="8610600" cy="373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6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Algorithm: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Sample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(randomly) the number of points required to fit the model (#=2)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Solve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for model parameters using samples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Score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by the fraction of inliers within a preset threshold of the model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Repeat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1-3 until the best model is found with high confidence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28800" y="1143000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Line fitting example</a:t>
            </a:r>
          </a:p>
        </p:txBody>
      </p:sp>
    </p:spTree>
    <p:extLst>
      <p:ext uri="{BB962C8B-B14F-4D97-AF65-F5344CB8AC3E}">
        <p14:creationId xmlns:p14="http://schemas.microsoft.com/office/powerpoint/2010/main" val="3512374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Oval 2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31" name="Oval 3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32" name="Oval 4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33" name="Oval 5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34" name="Oval 6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35" name="Oval 7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36" name="Oval 8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37" name="Oval 9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38" name="Oval 10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39" name="Oval 11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0" name="Oval 12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1" name="Oval 13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2" name="Oval 14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3" name="Oval 15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4" name="Oval 16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5" name="Oval 17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6" name="Oval 18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7" name="Oval 19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8" name="Oval 20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49" name="Oval 21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50" name="Oval 22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51" name="Oval 23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52" name="Oval 24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53" name="Oval 2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54" name="Oval 26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55" name="Oval 27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56" name="Oval 28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57" name="Oval 29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00FF00"/>
          </a:solidFill>
          <a:ln w="508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58" name="Line 30"/>
          <p:cNvSpPr>
            <a:spLocks noChangeShapeType="1"/>
          </p:cNvSpPr>
          <p:nvPr/>
        </p:nvSpPr>
        <p:spPr bwMode="auto">
          <a:xfrm flipH="1">
            <a:off x="8839200" y="3124200"/>
            <a:ext cx="2286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150559" name="Object 31"/>
          <p:cNvGraphicFramePr>
            <a:graphicFrameLocks noChangeAspect="1"/>
          </p:cNvGraphicFramePr>
          <p:nvPr/>
        </p:nvGraphicFramePr>
        <p:xfrm>
          <a:off x="9372601" y="2819401"/>
          <a:ext cx="32861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" imgH="177480" progId="Equation.3">
                  <p:embed/>
                </p:oleObj>
              </mc:Choice>
              <mc:Fallback>
                <p:oleObj name="Equation" r:id="rId3" imgW="139680" imgH="177480" progId="Equation.3">
                  <p:embed/>
                  <p:pic>
                    <p:nvPicPr>
                      <p:cNvPr id="15055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2601" y="2819401"/>
                        <a:ext cx="328613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60" name="Line 32"/>
          <p:cNvSpPr>
            <a:spLocks noChangeShapeType="1"/>
          </p:cNvSpPr>
          <p:nvPr/>
        </p:nvSpPr>
        <p:spPr bwMode="auto">
          <a:xfrm flipH="1">
            <a:off x="9144000" y="2667000"/>
            <a:ext cx="2286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61" name="Rectangle 33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RANSAC</a:t>
            </a:r>
          </a:p>
        </p:txBody>
      </p:sp>
      <p:sp>
        <p:nvSpPr>
          <p:cNvPr id="150562" name="Line 34"/>
          <p:cNvSpPr>
            <a:spLocks noChangeShapeType="1"/>
          </p:cNvSpPr>
          <p:nvPr/>
        </p:nvSpPr>
        <p:spPr bwMode="auto">
          <a:xfrm>
            <a:off x="5181600" y="990600"/>
            <a:ext cx="4267200" cy="228600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64" name="Line 36"/>
          <p:cNvSpPr>
            <a:spLocks noChangeShapeType="1"/>
          </p:cNvSpPr>
          <p:nvPr/>
        </p:nvSpPr>
        <p:spPr bwMode="auto">
          <a:xfrm>
            <a:off x="5486400" y="533400"/>
            <a:ext cx="4267200" cy="2286000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65" name="Line 37"/>
          <p:cNvSpPr>
            <a:spLocks noChangeShapeType="1"/>
          </p:cNvSpPr>
          <p:nvPr/>
        </p:nvSpPr>
        <p:spPr bwMode="auto">
          <a:xfrm>
            <a:off x="4953000" y="1447800"/>
            <a:ext cx="4267200" cy="2286000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50566" name="Text Box 38"/>
          <p:cNvSpPr txBox="1">
            <a:spLocks noChangeArrowheads="1"/>
          </p:cNvSpPr>
          <p:nvPr/>
        </p:nvSpPr>
        <p:spPr bwMode="auto">
          <a:xfrm>
            <a:off x="1981200" y="29368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150567" name="Object 39"/>
          <p:cNvGraphicFramePr>
            <a:graphicFrameLocks noChangeAspect="1"/>
          </p:cNvGraphicFramePr>
          <p:nvPr/>
        </p:nvGraphicFramePr>
        <p:xfrm>
          <a:off x="2590800" y="3200400"/>
          <a:ext cx="1111250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57200" imgH="215640" progId="Equation.3">
                  <p:embed/>
                </p:oleObj>
              </mc:Choice>
              <mc:Fallback>
                <p:oleObj name="Equation" r:id="rId5" imgW="457200" imgH="215640" progId="Equation.3">
                  <p:embed/>
                  <p:pic>
                    <p:nvPicPr>
                      <p:cNvPr id="15056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200400"/>
                        <a:ext cx="1111250" cy="525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 Box 40"/>
          <p:cNvSpPr txBox="1">
            <a:spLocks noChangeArrowheads="1"/>
          </p:cNvSpPr>
          <p:nvPr/>
        </p:nvSpPr>
        <p:spPr bwMode="auto">
          <a:xfrm>
            <a:off x="1981200" y="29368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1676400" y="5188788"/>
            <a:ext cx="8610600" cy="373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7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Algorithm: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Sample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(randomly) the number of points required to fit the model (#=2)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Solve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for model parameters using samples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Score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by the fraction of inliers within a preset threshold of the model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Repeat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1-3 until the best model is found with high confidence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828800" y="1143000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Line fitting example</a:t>
            </a:r>
          </a:p>
        </p:txBody>
      </p:sp>
    </p:spTree>
    <p:extLst>
      <p:ext uri="{BB962C8B-B14F-4D97-AF65-F5344CB8AC3E}">
        <p14:creationId xmlns:p14="http://schemas.microsoft.com/office/powerpoint/2010/main" val="8440424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Oval 2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39" name="Oval 3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0" name="Oval 4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1" name="Oval 5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2" name="Oval 6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3" name="Oval 7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4" name="Oval 8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5" name="Oval 9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6" name="Oval 10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7" name="Oval 11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8" name="Oval 12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49" name="Oval 13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0" name="Oval 14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1" name="Oval 15"/>
          <p:cNvSpPr>
            <a:spLocks noChangeArrowheads="1"/>
          </p:cNvSpPr>
          <p:nvPr/>
        </p:nvSpPr>
        <p:spPr bwMode="auto">
          <a:xfrm>
            <a:off x="5715000" y="311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2" name="Oval 16"/>
          <p:cNvSpPr>
            <a:spLocks noChangeArrowheads="1"/>
          </p:cNvSpPr>
          <p:nvPr/>
        </p:nvSpPr>
        <p:spPr bwMode="auto">
          <a:xfrm>
            <a:off x="8382000" y="2521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3" name="Oval 17"/>
          <p:cNvSpPr>
            <a:spLocks noChangeArrowheads="1"/>
          </p:cNvSpPr>
          <p:nvPr/>
        </p:nvSpPr>
        <p:spPr bwMode="auto">
          <a:xfrm>
            <a:off x="7315200" y="2826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4" name="Oval 18"/>
          <p:cNvSpPr>
            <a:spLocks noChangeArrowheads="1"/>
          </p:cNvSpPr>
          <p:nvPr/>
        </p:nvSpPr>
        <p:spPr bwMode="auto">
          <a:xfrm>
            <a:off x="7010400" y="3359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5" name="Oval 19"/>
          <p:cNvSpPr>
            <a:spLocks noChangeArrowheads="1"/>
          </p:cNvSpPr>
          <p:nvPr/>
        </p:nvSpPr>
        <p:spPr bwMode="auto">
          <a:xfrm>
            <a:off x="7772400" y="24454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6" name="Oval 20"/>
          <p:cNvSpPr>
            <a:spLocks noChangeArrowheads="1"/>
          </p:cNvSpPr>
          <p:nvPr/>
        </p:nvSpPr>
        <p:spPr bwMode="auto">
          <a:xfrm>
            <a:off x="6096000" y="6166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7" name="Oval 21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FF0000"/>
          </a:solidFill>
          <a:ln w="508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8" name="Oval 22"/>
          <p:cNvSpPr>
            <a:spLocks noChangeArrowheads="1"/>
          </p:cNvSpPr>
          <p:nvPr/>
        </p:nvSpPr>
        <p:spPr bwMode="auto">
          <a:xfrm>
            <a:off x="5410200" y="2140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59" name="Oval 23"/>
          <p:cNvSpPr>
            <a:spLocks noChangeArrowheads="1"/>
          </p:cNvSpPr>
          <p:nvPr/>
        </p:nvSpPr>
        <p:spPr bwMode="auto">
          <a:xfrm>
            <a:off x="5791200" y="2521625"/>
            <a:ext cx="259766" cy="519351"/>
          </a:xfrm>
          <a:prstGeom prst="ellipse">
            <a:avLst/>
          </a:prstGeom>
          <a:solidFill>
            <a:srgbClr val="00FF00"/>
          </a:solidFill>
          <a:ln w="127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0" name="Oval 24"/>
          <p:cNvSpPr>
            <a:spLocks noChangeArrowheads="1"/>
          </p:cNvSpPr>
          <p:nvPr/>
        </p:nvSpPr>
        <p:spPr bwMode="auto">
          <a:xfrm>
            <a:off x="5029200" y="2902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1" name="Oval 25"/>
          <p:cNvSpPr>
            <a:spLocks noChangeArrowheads="1"/>
          </p:cNvSpPr>
          <p:nvPr/>
        </p:nvSpPr>
        <p:spPr bwMode="auto">
          <a:xfrm>
            <a:off x="7391400" y="5404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2" name="Oval 26"/>
          <p:cNvSpPr>
            <a:spLocks noChangeArrowheads="1"/>
          </p:cNvSpPr>
          <p:nvPr/>
        </p:nvSpPr>
        <p:spPr bwMode="auto">
          <a:xfrm>
            <a:off x="7543800" y="11500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3" name="Oval 27"/>
          <p:cNvSpPr>
            <a:spLocks noChangeArrowheads="1"/>
          </p:cNvSpPr>
          <p:nvPr/>
        </p:nvSpPr>
        <p:spPr bwMode="auto">
          <a:xfrm>
            <a:off x="6248400" y="2064425"/>
            <a:ext cx="259766" cy="519351"/>
          </a:xfrm>
          <a:prstGeom prst="ellipse">
            <a:avLst/>
          </a:prstGeom>
          <a:solidFill>
            <a:srgbClr val="00FF00"/>
          </a:solidFill>
          <a:ln w="127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4" name="Oval 28"/>
          <p:cNvSpPr>
            <a:spLocks noChangeArrowheads="1"/>
          </p:cNvSpPr>
          <p:nvPr/>
        </p:nvSpPr>
        <p:spPr bwMode="auto">
          <a:xfrm>
            <a:off x="6477000" y="15310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5" name="Oval 29"/>
          <p:cNvSpPr>
            <a:spLocks noChangeArrowheads="1"/>
          </p:cNvSpPr>
          <p:nvPr/>
        </p:nvSpPr>
        <p:spPr bwMode="auto">
          <a:xfrm>
            <a:off x="7772400" y="83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6" name="Oval 30"/>
          <p:cNvSpPr>
            <a:spLocks noChangeArrowheads="1"/>
          </p:cNvSpPr>
          <p:nvPr/>
        </p:nvSpPr>
        <p:spPr bwMode="auto">
          <a:xfrm>
            <a:off x="7086600" y="13786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7" name="Oval 31"/>
          <p:cNvSpPr>
            <a:spLocks noChangeArrowheads="1"/>
          </p:cNvSpPr>
          <p:nvPr/>
        </p:nvSpPr>
        <p:spPr bwMode="auto">
          <a:xfrm>
            <a:off x="6858000" y="1226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8" name="Oval 32"/>
          <p:cNvSpPr>
            <a:spLocks noChangeArrowheads="1"/>
          </p:cNvSpPr>
          <p:nvPr/>
        </p:nvSpPr>
        <p:spPr bwMode="auto">
          <a:xfrm>
            <a:off x="8305800" y="83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69" name="Oval 33"/>
          <p:cNvSpPr>
            <a:spLocks noChangeArrowheads="1"/>
          </p:cNvSpPr>
          <p:nvPr/>
        </p:nvSpPr>
        <p:spPr bwMode="auto">
          <a:xfrm>
            <a:off x="7772400" y="845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70" name="Oval 34"/>
          <p:cNvSpPr>
            <a:spLocks noChangeArrowheads="1"/>
          </p:cNvSpPr>
          <p:nvPr/>
        </p:nvSpPr>
        <p:spPr bwMode="auto">
          <a:xfrm>
            <a:off x="8229600" y="4642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71" name="Oval 35"/>
          <p:cNvSpPr>
            <a:spLocks noChangeArrowheads="1"/>
          </p:cNvSpPr>
          <p:nvPr/>
        </p:nvSpPr>
        <p:spPr bwMode="auto">
          <a:xfrm>
            <a:off x="7086600" y="1835825"/>
            <a:ext cx="259766" cy="519351"/>
          </a:xfrm>
          <a:prstGeom prst="ellipse">
            <a:avLst/>
          </a:prstGeom>
          <a:solidFill>
            <a:srgbClr val="3366FF"/>
          </a:solidFill>
          <a:ln w="50800" algn="ctr">
            <a:solidFill>
              <a:srgbClr val="3366FF"/>
            </a:solidFill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72" name="Line 36"/>
          <p:cNvSpPr>
            <a:spLocks noChangeShapeType="1"/>
          </p:cNvSpPr>
          <p:nvPr/>
        </p:nvSpPr>
        <p:spPr bwMode="auto">
          <a:xfrm>
            <a:off x="4495800" y="2971800"/>
            <a:ext cx="533400" cy="6096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142373" name="Object 37"/>
          <p:cNvGraphicFramePr>
            <a:graphicFrameLocks noChangeAspect="1"/>
          </p:cNvGraphicFramePr>
          <p:nvPr/>
        </p:nvGraphicFramePr>
        <p:xfrm>
          <a:off x="4343401" y="3316288"/>
          <a:ext cx="32861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" imgH="177480" progId="Equation.3">
                  <p:embed/>
                </p:oleObj>
              </mc:Choice>
              <mc:Fallback>
                <p:oleObj name="Equation" r:id="rId3" imgW="139680" imgH="177480" progId="Equation.3">
                  <p:embed/>
                  <p:pic>
                    <p:nvPicPr>
                      <p:cNvPr id="14237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1" y="3316288"/>
                        <a:ext cx="328613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74" name="Line 38"/>
          <p:cNvSpPr>
            <a:spLocks noChangeShapeType="1"/>
          </p:cNvSpPr>
          <p:nvPr/>
        </p:nvSpPr>
        <p:spPr bwMode="auto">
          <a:xfrm>
            <a:off x="5029200" y="3581400"/>
            <a:ext cx="533400" cy="6096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75" name="Rectangle 39"/>
          <p:cNvSpPr>
            <a:spLocks noChangeArrowheads="1"/>
          </p:cNvSpPr>
          <p:nvPr/>
        </p:nvSpPr>
        <p:spPr bwMode="auto">
          <a:xfrm>
            <a:off x="1683198" y="179388"/>
            <a:ext cx="1680268" cy="52322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RANSAC</a:t>
            </a:r>
          </a:p>
        </p:txBody>
      </p:sp>
      <p:sp>
        <p:nvSpPr>
          <p:cNvPr id="142377" name="Line 41"/>
          <p:cNvSpPr>
            <a:spLocks noChangeShapeType="1"/>
          </p:cNvSpPr>
          <p:nvPr/>
        </p:nvSpPr>
        <p:spPr bwMode="auto">
          <a:xfrm flipV="1">
            <a:off x="4724400" y="304800"/>
            <a:ext cx="3810000" cy="358140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2380" name="Text Box 44"/>
          <p:cNvSpPr txBox="1">
            <a:spLocks noChangeArrowheads="1"/>
          </p:cNvSpPr>
          <p:nvPr/>
        </p:nvSpPr>
        <p:spPr bwMode="auto">
          <a:xfrm>
            <a:off x="7985125" y="4537075"/>
            <a:ext cx="184150" cy="4572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48" name="Object 39"/>
          <p:cNvGraphicFramePr>
            <a:graphicFrameLocks noChangeAspect="1"/>
          </p:cNvGraphicFramePr>
          <p:nvPr/>
        </p:nvGraphicFramePr>
        <p:xfrm>
          <a:off x="8685214" y="3657601"/>
          <a:ext cx="1266825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20560" imgH="215640" progId="Equation.3">
                  <p:embed/>
                </p:oleObj>
              </mc:Choice>
              <mc:Fallback>
                <p:oleObj name="Equation" r:id="rId5" imgW="520560" imgH="215640" progId="Equation.3">
                  <p:embed/>
                  <p:pic>
                    <p:nvPicPr>
                      <p:cNvPr id="48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5214" y="3657601"/>
                        <a:ext cx="1266825" cy="52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1676400" y="5749506"/>
            <a:ext cx="8610600" cy="373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0" name="Text Box 35"/>
          <p:cNvSpPr txBox="1">
            <a:spLocks noChangeArrowheads="1"/>
          </p:cNvSpPr>
          <p:nvPr/>
        </p:nvSpPr>
        <p:spPr bwMode="auto">
          <a:xfrm>
            <a:off x="1676400" y="4038601"/>
            <a:ext cx="8610600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Algorithm: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Sample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(randomly) the number of points required to fit the model (#=2)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Solve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for model parameters using samples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Score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by the fraction of inliers within a preset threshold of the model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Repeat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1-3 until the best model is found with high confidence</a:t>
            </a:r>
          </a:p>
        </p:txBody>
      </p:sp>
    </p:spTree>
    <p:extLst>
      <p:ext uri="{BB962C8B-B14F-4D97-AF65-F5344CB8AC3E}">
        <p14:creationId xmlns:p14="http://schemas.microsoft.com/office/powerpoint/2010/main" val="266657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58" grpId="0" animBg="1"/>
      <p:bldP spid="142359" grpId="0" animBg="1"/>
      <p:bldP spid="142360" grpId="0" animBg="1"/>
      <p:bldP spid="142361" grpId="0" animBg="1"/>
      <p:bldP spid="142362" grpId="0" animBg="1"/>
      <p:bldP spid="142363" grpId="0" animBg="1"/>
      <p:bldP spid="142364" grpId="0" animBg="1"/>
      <p:bldP spid="142365" grpId="0" animBg="1"/>
      <p:bldP spid="142366" grpId="0" animBg="1"/>
      <p:bldP spid="142367" grpId="0" animBg="1"/>
      <p:bldP spid="142368" grpId="0" animBg="1"/>
      <p:bldP spid="142369" grpId="0" animBg="1"/>
      <p:bldP spid="142370" grpId="0" animBg="1"/>
      <p:bldP spid="142371" grpId="0" animBg="1"/>
      <p:bldP spid="142372" grpId="0" animBg="1"/>
      <p:bldP spid="142374" grpId="0" animBg="1"/>
      <p:bldP spid="14237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Review: Local Descriptors</a:t>
            </a:r>
            <a:endParaRPr lang="de-CH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en-US" altLang="en-US" dirty="0"/>
              <a:t>Most features can be thought of as templates, histograms (counts), or combinations</a:t>
            </a:r>
            <a:endParaRPr lang="en-US" dirty="0"/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dirty="0"/>
              <a:t>The ideal descriptor should be</a:t>
            </a:r>
          </a:p>
          <a:p>
            <a:pPr lvl="1" eaLnBrk="1" hangingPunct="1">
              <a:buFont typeface="Arial" pitchFamily="34" charset="0"/>
              <a:buChar char="–"/>
              <a:defRPr/>
            </a:pPr>
            <a:r>
              <a:rPr lang="en-US" dirty="0"/>
              <a:t>Robust and Distinctive</a:t>
            </a:r>
          </a:p>
          <a:p>
            <a:pPr lvl="1" eaLnBrk="1" hangingPunct="1">
              <a:buFont typeface="Arial" pitchFamily="34" charset="0"/>
              <a:buChar char="–"/>
              <a:defRPr/>
            </a:pPr>
            <a:r>
              <a:rPr lang="en-US" dirty="0"/>
              <a:t>Compact and Efficient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dirty="0"/>
              <a:t>Most available descriptors focus on edge/gradient information</a:t>
            </a:r>
          </a:p>
          <a:p>
            <a:pPr lvl="1" eaLnBrk="1" hangingPunct="1">
              <a:buFont typeface="Arial" pitchFamily="34" charset="0"/>
              <a:buChar char="–"/>
              <a:defRPr/>
            </a:pPr>
            <a:r>
              <a:rPr lang="en-US" dirty="0"/>
              <a:t>Capture texture information</a:t>
            </a:r>
          </a:p>
          <a:p>
            <a:pPr lvl="1" eaLnBrk="1" hangingPunct="1">
              <a:buFont typeface="Arial" pitchFamily="34" charset="0"/>
              <a:buChar char="–"/>
              <a:defRPr/>
            </a:pPr>
            <a:r>
              <a:rPr lang="en-US" dirty="0"/>
              <a:t>Color rarely used</a:t>
            </a:r>
            <a:endParaRPr lang="de-CH" dirty="0"/>
          </a:p>
        </p:txBody>
      </p:sp>
      <p:sp>
        <p:nvSpPr>
          <p:cNvPr id="4506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schemeClr val="tx1"/>
                </a:solidFill>
              </a:rPr>
              <a:t>K. Grauman, B. Leibe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2209801"/>
            <a:ext cx="3124200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1539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Simplest approach: Pick the nearest neighbor. Threshold on absolute distance</a:t>
            </a:r>
          </a:p>
          <a:p>
            <a:r>
              <a:rPr lang="en-US" dirty="0"/>
              <a:t>Problem: Lots of self similarity in many photos</a:t>
            </a:r>
          </a:p>
        </p:txBody>
      </p:sp>
    </p:spTree>
    <p:extLst>
      <p:ext uri="{BB962C8B-B14F-4D97-AF65-F5344CB8AC3E}">
        <p14:creationId xmlns:p14="http://schemas.microsoft.com/office/powerpoint/2010/main" val="1216951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 = \tan^{-1} \left(\frac{\partial f}{\partial y}/\frac{\partial f}{\partial x}\right)$&#10;\end{document}&#10;"/>
  <p:tag name="EXTERNALNAME" val="Edittex"/>
  <p:tag name="BLEND" val="False"/>
  <p:tag name="TRANSPARENT" val="False"/>
  <p:tag name="BITMAPFORMAT" val="bmpmono"/>
  <p:tag name="DEBUGINTERACTIVE" val="True"/>
  <p:tag name="ORIGWIDTH" val="659.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$&#10;\end{document}&#10;"/>
  <p:tag name="EXTERNALNAME" val="Edittex"/>
  <p:tag name="BLEND" val="False"/>
  <p:tag name="TRANSPARENT" val="True"/>
  <p:tag name="BITMAPFORMAT" val="bmpmono"/>
  <p:tag name="DEBUGINTERACTIVE" val="True"/>
  <p:tag name="ORIGWIDTH" val="33.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\frac{\partial f}{\partial x},\frac{\partial f}{\partial y}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79.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Futura Bk BT"/>
        <a:ea typeface=""/>
        <a:cs typeface=""/>
      </a:majorFont>
      <a:minorFont>
        <a:latin typeface="Futura Bk B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Bk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Bk BT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41645</TotalTime>
  <Words>3499</Words>
  <Application>Microsoft Office PowerPoint</Application>
  <PresentationFormat>Widescreen</PresentationFormat>
  <Paragraphs>599</Paragraphs>
  <Slides>72</Slides>
  <Notes>39</Notes>
  <HiddenSlides>8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84" baseType="lpstr">
      <vt:lpstr>Arial</vt:lpstr>
      <vt:lpstr>Calibri</vt:lpstr>
      <vt:lpstr>Cambria Math</vt:lpstr>
      <vt:lpstr>Courier New</vt:lpstr>
      <vt:lpstr>Futura Bk BT</vt:lpstr>
      <vt:lpstr>Times New Roman</vt:lpstr>
      <vt:lpstr>Wingdings</vt:lpstr>
      <vt:lpstr>Office Theme</vt:lpstr>
      <vt:lpstr>1_Office Theme</vt:lpstr>
      <vt:lpstr>Default Design</vt:lpstr>
      <vt:lpstr>Equation</vt:lpstr>
      <vt:lpstr>Image</vt:lpstr>
      <vt:lpstr>Multi-stable Perception</vt:lpstr>
      <vt:lpstr>PowerPoint Presentation</vt:lpstr>
      <vt:lpstr>PowerPoint Presentation</vt:lpstr>
      <vt:lpstr>Feature Matching and Robust Fitting</vt:lpstr>
      <vt:lpstr>Project 2</vt:lpstr>
      <vt:lpstr>PowerPoint Presentation</vt:lpstr>
      <vt:lpstr>This section: correspondence and alignment</vt:lpstr>
      <vt:lpstr>Review: Local Descriptors</vt:lpstr>
      <vt:lpstr>Matching</vt:lpstr>
      <vt:lpstr>PowerPoint Presentation</vt:lpstr>
      <vt:lpstr>Nearest Neighbor Distance Ratio</vt:lpstr>
      <vt:lpstr>Can we refine this further?</vt:lpstr>
      <vt:lpstr>Can we refine this further?</vt:lpstr>
      <vt:lpstr>Can we refine this further?</vt:lpstr>
      <vt:lpstr>Can we refine this further?</vt:lpstr>
      <vt:lpstr>What is the space of allowable correspondences?</vt:lpstr>
      <vt:lpstr>What is “Geometric Verification”?</vt:lpstr>
      <vt:lpstr>PowerPoint Presentation</vt:lpstr>
      <vt:lpstr>But first…</vt:lpstr>
      <vt:lpstr>PowerPoint Presentation</vt:lpstr>
      <vt:lpstr>Fitting and Alignment</vt:lpstr>
      <vt:lpstr>Fitting and Alignment: Methods</vt:lpstr>
      <vt:lpstr>Fitting and Alignment: Methods</vt:lpstr>
      <vt:lpstr>Simple example: Fitting a line</vt:lpstr>
      <vt:lpstr>Least squares line fitting</vt:lpstr>
      <vt:lpstr>Problem with “vertical” least squares</vt:lpstr>
      <vt:lpstr>Total least squares</vt:lpstr>
      <vt:lpstr>Total least squares</vt:lpstr>
      <vt:lpstr>Total least squares</vt:lpstr>
      <vt:lpstr>Recap: Two Common Optimization Problems</vt:lpstr>
      <vt:lpstr>Least squares (global) optimization</vt:lpstr>
      <vt:lpstr>Least squares: Robustness to noise</vt:lpstr>
      <vt:lpstr>Least squares: Robustness to noise</vt:lpstr>
      <vt:lpstr>Fitting and Alignment: Methods</vt:lpstr>
      <vt:lpstr>Robust least squares (to deal with outliers)</vt:lpstr>
      <vt:lpstr>Choosing the scale: Just right</vt:lpstr>
      <vt:lpstr>Choosing the scale: Too small</vt:lpstr>
      <vt:lpstr>Choosing the scale: Too large</vt:lpstr>
      <vt:lpstr>Robust estimation: Details</vt:lpstr>
      <vt:lpstr>Fitting and Alignment: Methods</vt:lpstr>
      <vt:lpstr>Other ways to search for parameters  (for when no closed form solution exists)</vt:lpstr>
      <vt:lpstr>Fitting and Alignment: Methods</vt:lpstr>
      <vt:lpstr>Hypothesize and test</vt:lpstr>
      <vt:lpstr>Fitting and Alignment: Methods</vt:lpstr>
      <vt:lpstr>Hough Transform: 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Image  Canny Edge Detection</vt:lpstr>
      <vt:lpstr>2. Canny  Hough votes</vt:lpstr>
      <vt:lpstr>3. Hough votes  Edges </vt:lpstr>
      <vt:lpstr>Hough transform example</vt:lpstr>
      <vt:lpstr>Incorporating image gradients</vt:lpstr>
      <vt:lpstr>Finding lines using Hough transform</vt:lpstr>
      <vt:lpstr>Hough Transform</vt:lpstr>
      <vt:lpstr>PowerPoint Presentation</vt:lpstr>
      <vt:lpstr>PowerPoint Presentation</vt:lpstr>
      <vt:lpstr>Hough Transform</vt:lpstr>
      <vt:lpstr>Hough transform for circles</vt:lpstr>
      <vt:lpstr>Hough Transform</vt:lpstr>
      <vt:lpstr>Hough transform for circles </vt:lpstr>
      <vt:lpstr>Hough transform conclusions</vt:lpstr>
      <vt:lpstr>Fitting and Alignment: Methods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Hays, James H</cp:lastModifiedBy>
  <cp:revision>192</cp:revision>
  <dcterms:created xsi:type="dcterms:W3CDTF">2009-12-16T02:55:56Z</dcterms:created>
  <dcterms:modified xsi:type="dcterms:W3CDTF">2026-02-11T17:49:36Z</dcterms:modified>
</cp:coreProperties>
</file>