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2" r:id="rId2"/>
    <p:sldMasterId id="2147483725" r:id="rId3"/>
    <p:sldMasterId id="2147483738" r:id="rId4"/>
    <p:sldMasterId id="2147483751" r:id="rId5"/>
    <p:sldMasterId id="2147483764" r:id="rId6"/>
    <p:sldMasterId id="2147483777" r:id="rId7"/>
  </p:sldMasterIdLst>
  <p:notesMasterIdLst>
    <p:notesMasterId r:id="rId91"/>
  </p:notesMasterIdLst>
  <p:handoutMasterIdLst>
    <p:handoutMasterId r:id="rId92"/>
  </p:handoutMasterIdLst>
  <p:sldIdLst>
    <p:sldId id="460" r:id="rId8"/>
    <p:sldId id="459" r:id="rId9"/>
    <p:sldId id="461" r:id="rId10"/>
    <p:sldId id="462" r:id="rId11"/>
    <p:sldId id="256" r:id="rId12"/>
    <p:sldId id="351" r:id="rId13"/>
    <p:sldId id="356" r:id="rId14"/>
    <p:sldId id="358" r:id="rId15"/>
    <p:sldId id="472" r:id="rId16"/>
    <p:sldId id="373" r:id="rId17"/>
    <p:sldId id="374" r:id="rId18"/>
    <p:sldId id="375" r:id="rId19"/>
    <p:sldId id="468" r:id="rId20"/>
    <p:sldId id="469" r:id="rId21"/>
    <p:sldId id="470" r:id="rId22"/>
    <p:sldId id="477" r:id="rId23"/>
    <p:sldId id="388" r:id="rId24"/>
    <p:sldId id="389" r:id="rId25"/>
    <p:sldId id="390" r:id="rId26"/>
    <p:sldId id="391" r:id="rId27"/>
    <p:sldId id="392" r:id="rId28"/>
    <p:sldId id="393" r:id="rId29"/>
    <p:sldId id="394" r:id="rId30"/>
    <p:sldId id="484" r:id="rId31"/>
    <p:sldId id="485" r:id="rId32"/>
    <p:sldId id="486" r:id="rId33"/>
    <p:sldId id="487" r:id="rId34"/>
    <p:sldId id="488" r:id="rId35"/>
    <p:sldId id="444" r:id="rId36"/>
    <p:sldId id="481" r:id="rId37"/>
    <p:sldId id="482" r:id="rId38"/>
    <p:sldId id="493" r:id="rId39"/>
    <p:sldId id="408" r:id="rId40"/>
    <p:sldId id="409" r:id="rId41"/>
    <p:sldId id="410" r:id="rId42"/>
    <p:sldId id="411" r:id="rId43"/>
    <p:sldId id="412" r:id="rId44"/>
    <p:sldId id="413" r:id="rId45"/>
    <p:sldId id="489" r:id="rId46"/>
    <p:sldId id="414" r:id="rId47"/>
    <p:sldId id="415" r:id="rId48"/>
    <p:sldId id="416" r:id="rId49"/>
    <p:sldId id="490" r:id="rId50"/>
    <p:sldId id="491" r:id="rId51"/>
    <p:sldId id="417" r:id="rId52"/>
    <p:sldId id="474" r:id="rId53"/>
    <p:sldId id="475" r:id="rId54"/>
    <p:sldId id="495" r:id="rId55"/>
    <p:sldId id="420" r:id="rId56"/>
    <p:sldId id="421" r:id="rId57"/>
    <p:sldId id="422" r:id="rId58"/>
    <p:sldId id="423" r:id="rId59"/>
    <p:sldId id="424" r:id="rId60"/>
    <p:sldId id="496" r:id="rId61"/>
    <p:sldId id="498" r:id="rId62"/>
    <p:sldId id="500" r:id="rId63"/>
    <p:sldId id="499" r:id="rId64"/>
    <p:sldId id="501" r:id="rId65"/>
    <p:sldId id="425" r:id="rId66"/>
    <p:sldId id="458" r:id="rId67"/>
    <p:sldId id="426" r:id="rId68"/>
    <p:sldId id="427" r:id="rId69"/>
    <p:sldId id="429" r:id="rId70"/>
    <p:sldId id="502" r:id="rId71"/>
    <p:sldId id="503" r:id="rId72"/>
    <p:sldId id="504" r:id="rId73"/>
    <p:sldId id="505" r:id="rId74"/>
    <p:sldId id="506" r:id="rId75"/>
    <p:sldId id="428" r:id="rId76"/>
    <p:sldId id="452" r:id="rId77"/>
    <p:sldId id="479" r:id="rId78"/>
    <p:sldId id="478" r:id="rId79"/>
    <p:sldId id="430" r:id="rId80"/>
    <p:sldId id="476" r:id="rId81"/>
    <p:sldId id="432" r:id="rId82"/>
    <p:sldId id="433" r:id="rId83"/>
    <p:sldId id="434" r:id="rId84"/>
    <p:sldId id="435" r:id="rId85"/>
    <p:sldId id="436" r:id="rId86"/>
    <p:sldId id="437" r:id="rId87"/>
    <p:sldId id="438" r:id="rId88"/>
    <p:sldId id="439" r:id="rId89"/>
    <p:sldId id="440" r:id="rId90"/>
  </p:sldIdLst>
  <p:sldSz cx="12192000" cy="68580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791"/>
    <a:srgbClr val="32000C"/>
    <a:srgbClr val="1F1F1F"/>
    <a:srgbClr val="0AA676"/>
    <a:srgbClr val="CB6B30"/>
    <a:srgbClr val="E36243"/>
    <a:srgbClr val="FF4A7E"/>
    <a:srgbClr val="0B0B0B"/>
    <a:srgbClr val="00FF00"/>
    <a:srgbClr val="234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6" autoAdjust="0"/>
    <p:restoredTop sz="80109" autoAdjust="0"/>
  </p:normalViewPr>
  <p:slideViewPr>
    <p:cSldViewPr>
      <p:cViewPr varScale="1">
        <p:scale>
          <a:sx n="77" d="100"/>
          <a:sy n="77" d="100"/>
        </p:scale>
        <p:origin x="669" y="51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1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theme" Target="theme/theme1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0450A14-1984-4078-9E10-83FDC85EC0C0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550F79F-EF92-4013-8754-5DC0A7245B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4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B36E14-FA26-4874-9D32-5FFCA3E43F60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79503E-BF1B-43C0-B836-0C9F9F6E2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43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678068-ED93-4428-9CEE-9C213D6868CA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􀁑 Basic ideas</a:t>
            </a:r>
          </a:p>
          <a:p>
            <a:r>
              <a:rPr lang="en-US" dirty="0"/>
              <a:t>• A line is represented as . Every line in the image corresponds</a:t>
            </a:r>
          </a:p>
          <a:p>
            <a:r>
              <a:rPr lang="en-US" dirty="0"/>
              <a:t>to a point in the parameter space</a:t>
            </a:r>
          </a:p>
          <a:p>
            <a:r>
              <a:rPr lang="en-US" dirty="0"/>
              <a:t>• Every point in the image domain corresponds to a line in the parameter</a:t>
            </a:r>
          </a:p>
          <a:p>
            <a:r>
              <a:rPr lang="en-US" dirty="0"/>
              <a:t>space (why ? Fix (</a:t>
            </a:r>
            <a:r>
              <a:rPr lang="en-US" dirty="0" err="1"/>
              <a:t>x,y</a:t>
            </a:r>
            <a:r>
              <a:rPr lang="en-US" dirty="0"/>
              <a:t>), (</a:t>
            </a:r>
            <a:r>
              <a:rPr lang="en-US" dirty="0" err="1"/>
              <a:t>m,n</a:t>
            </a:r>
            <a:r>
              <a:rPr lang="en-US" dirty="0"/>
              <a:t>) can change on the line . In other</a:t>
            </a:r>
          </a:p>
          <a:p>
            <a:r>
              <a:rPr lang="en-US" dirty="0"/>
              <a:t>words, for all the lines passing through (</a:t>
            </a:r>
            <a:r>
              <a:rPr lang="en-US" dirty="0" err="1"/>
              <a:t>x,y</a:t>
            </a:r>
            <a:r>
              <a:rPr lang="en-US" dirty="0"/>
              <a:t>) in the image space, their</a:t>
            </a:r>
          </a:p>
          <a:p>
            <a:r>
              <a:rPr lang="en-US" dirty="0"/>
              <a:t>parameters form a line in the parameter space)</a:t>
            </a:r>
          </a:p>
          <a:p>
            <a:r>
              <a:rPr lang="en-US" dirty="0"/>
              <a:t>• Points along a line in the space correspond to lines passing through the</a:t>
            </a:r>
          </a:p>
          <a:p>
            <a:r>
              <a:rPr lang="en-US" dirty="0"/>
              <a:t>same point in the parameter space (why 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195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6C0EBD-25A8-4D2D-84D6-A0B57D3202AA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give you an intuition of what is going on. Suppose we have the standard line fitting problem in presence of outliers.</a:t>
            </a:r>
          </a:p>
          <a:p>
            <a:r>
              <a:rPr lang="en-US" dirty="0"/>
              <a:t>We can formulate this problem as follows: want to find the best partition of points in </a:t>
            </a:r>
            <a:r>
              <a:rPr lang="en-US" dirty="0" err="1"/>
              <a:t>inlier</a:t>
            </a:r>
            <a:r>
              <a:rPr lang="en-US" dirty="0"/>
              <a:t> set and outlier set such that…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objective consists of adjusting the parameters of a model function so as to best fit a data set. </a:t>
            </a:r>
          </a:p>
          <a:p>
            <a:r>
              <a:rPr lang="en-US" dirty="0"/>
              <a:t>"best" is defined by a function f that needs to be minimized.</a:t>
            </a:r>
          </a:p>
          <a:p>
            <a:endParaRPr lang="en-US" dirty="0"/>
          </a:p>
          <a:p>
            <a:r>
              <a:rPr lang="en-US" dirty="0"/>
              <a:t>Such that the best parameter of fitting the line give rise to a residual error lower that delta</a:t>
            </a:r>
          </a:p>
          <a:p>
            <a:endParaRPr lang="en-US" dirty="0"/>
          </a:p>
          <a:p>
            <a:r>
              <a:rPr lang="en-US" dirty="0"/>
              <a:t>as when the sum, </a:t>
            </a:r>
            <a:r>
              <a:rPr lang="en-US" i="1" dirty="0"/>
              <a:t>S</a:t>
            </a:r>
            <a:r>
              <a:rPr lang="en-US" dirty="0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1661530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756533-F005-4B55-94F1-56B3E59B39F3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2000" cy="2571750"/>
          </a:xfrm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917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2834448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1991873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12F68-A682-1664-6EBF-20F9DE3B8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26DA11DB-2231-685B-D1FF-31BF53E08F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7D5E0A5C-4040-3B60-75A7-D7741E83B9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6220CAA6-4EE0-AF8E-07A0-01C217C84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D99E62-0E8A-E4EC-E844-90A8998C89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1362419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BA2D53-49ED-DCD7-989E-6FCAB6786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EE48B1BF-3279-7211-1C9B-9CD2CE683C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31215AAF-5A39-45C1-F5E5-432A75ADBD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D8C96C4C-BF1F-8067-D2C2-58F8934824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F9D406-53A4-69D7-81C2-A07D776795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1821589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DED81D-7390-CDCA-6D74-67455C5E2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B3C9BDCF-66B1-7A44-BC76-1545D58688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EA041FEE-F8F2-5B19-BCAC-84692D15EC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216AC223-D140-1506-6649-B801CD331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DA2EF4-287D-3FA0-ED27-58E5D8B939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47259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73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27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0BC1BC-018B-4752-8C88-D43E30D97030}" type="slidenum">
              <a:rPr lang="en-US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97113" y="519113"/>
            <a:ext cx="4552950" cy="256222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8656" y="3258268"/>
            <a:ext cx="6706691" cy="3084877"/>
          </a:xfrm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23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833BA-FE9C-4849-B1DD-792FC6F09BFA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􀁑 Basic ideas</a:t>
            </a:r>
          </a:p>
          <a:p>
            <a:r>
              <a:rPr lang="en-US"/>
              <a:t>• A line is represented as . Every line in the image corresponds</a:t>
            </a:r>
          </a:p>
          <a:p>
            <a:r>
              <a:rPr lang="en-US"/>
              <a:t>to a point in the parameter space</a:t>
            </a:r>
          </a:p>
          <a:p>
            <a:r>
              <a:rPr lang="en-US"/>
              <a:t>• Every point in the image domain corresponds to a line in the parameter</a:t>
            </a:r>
          </a:p>
          <a:p>
            <a:r>
              <a:rPr lang="en-US"/>
              <a:t>space (why ? Fix (x,y), (m,n) can change on the line . In other</a:t>
            </a:r>
          </a:p>
          <a:p>
            <a:r>
              <a:rPr lang="en-US"/>
              <a:t>words, for all the lines passing through (x,y) in the image space, their</a:t>
            </a:r>
          </a:p>
          <a:p>
            <a:r>
              <a:rPr lang="en-US"/>
              <a:t>parameters form a line in the parameter space)</a:t>
            </a:r>
          </a:p>
          <a:p>
            <a:r>
              <a:rPr lang="en-US"/>
              <a:t>• Points along a line in the space correspond to lines passing through the</a:t>
            </a:r>
          </a:p>
          <a:p>
            <a:r>
              <a:rPr lang="en-US"/>
              <a:t>same point in the parameter space (why ?)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624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8948-85D3-B799-4572-BBD17A408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1E3F670D-5395-472F-7AB8-AF64675D45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0BC1BC-018B-4752-8C88-D43E30D97030}" type="slidenum">
              <a:rPr lang="en-US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88F5484C-77D2-8B74-95BA-ECC93A314D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97113" y="519113"/>
            <a:ext cx="4552950" cy="2562225"/>
          </a:xfrm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F104C41F-4864-A372-FB87-70B5AEC2CB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8656" y="3258268"/>
            <a:ext cx="6706691" cy="3084877"/>
          </a:xfrm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474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DC03B-B8B9-3AEF-9666-920C4C38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659E2CBC-1808-0C0A-D542-6BEB8954CA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0BC1BC-018B-4752-8C88-D43E30D97030}" type="slidenum">
              <a:rPr lang="en-US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A503B769-5E2F-3FE2-B17E-BFB3029F1F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97113" y="519113"/>
            <a:ext cx="4552950" cy="2562225"/>
          </a:xfrm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20EBB910-D802-FC57-7BC4-691AB2A476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8656" y="3258268"/>
            <a:ext cx="6706691" cy="3084877"/>
          </a:xfrm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2321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F49700-FA69-4744-93F2-DF06A56D141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238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485045-302E-4E1C-A4CF-80357861CAD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515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2A44C5-1E4D-48CB-B287-FFAE3E27A70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7963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F49700-FA69-4744-93F2-DF06A56D141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1547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36C43-50E1-12D2-8615-44AED190F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8377E1-C14C-25CB-2025-F8F477395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D2A718-0D89-A9B9-7981-8EF38045E8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BA7C1-203F-27BA-F3FB-5E1FBD7110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F49700-FA69-4744-93F2-DF06A56D141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1043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16BC6-87AF-6E4B-D604-DDFCFFEA2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621603-BF1A-54FF-F2C9-A9157235D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3CFFF-B887-B5C6-31F3-3FA190B57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63D4B-9EF0-B255-CC4C-C6BC8A745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49700-FA69-4744-93F2-DF06A56D14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7607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D3D86-E80B-503F-CF04-23BF89BE8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A35FFC-51EC-A9F1-9CE0-8D1A3B1CC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63136-C394-DA9B-79B6-6A822A3A6C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237DB-8762-3139-2654-741EAD96D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49700-FA69-4744-93F2-DF06A56D14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3254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3D037-F3D0-2092-10F5-A7270572F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01589-F28B-F34B-E114-2A1D1A0E27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76223A-4F73-B5B4-E3F2-E9B878017B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969CF-F87F-4632-43D2-35B92FAB53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49700-FA69-4744-93F2-DF06A56D14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428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71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dirty="0">
              <a:solidFill>
                <a:srgbClr val="000000"/>
              </a:solidFill>
              <a:latin typeface="Helvetica" pitchFamily="34" charset="0"/>
            </a:endParaRPr>
          </a:p>
        </p:txBody>
      </p:sp>
      <p:sp>
        <p:nvSpPr>
          <p:cNvPr id="171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A9A9B7-852E-4FE9-ADC0-4D5CDF6208E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25981493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EB351-3F0B-3CFE-E94B-5C4AE5256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5D687F-9890-D9E3-53F0-97BBE8D83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0CC8AE-5A6A-F6B2-B13C-8A62F764D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48AA2-8677-FA81-61F6-86F676DDE5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49700-FA69-4744-93F2-DF06A56D14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0455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582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06079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3003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4079372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1902999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C71030-AC51-4A09-A25E-5FA357B75AFA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3884792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D1A7C6-64BD-4260-B379-19E577421018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563185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168155-4F81-4408-A7FC-EA1CD92B6B85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3038414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9CE023-128E-4856-BCB6-506FF27BFF96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416842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58B6F-2CB1-419C-8C75-776D0348483D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3CF29-2143-4745-843A-3D13FFDFD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8E866-C95C-48F6-BB52-09171EE7AB14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9DE0C-2A37-4EE3-A849-55957763A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A599F-D638-4F6C-B529-9E3D38E1AF6F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F66AE-E9B7-485E-8B01-F7AB73862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4B09C-5FE3-4E5C-947F-62A8A654A6B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8880D-8C14-414F-9A2C-CAC4CEB712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2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98400-A51E-47C6-AB6E-9D2F0FEB44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387C5-D1BA-4E64-9B6E-A01CF3A7D9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34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AFC77-476A-4B65-AEF2-B88090E860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99DFD-7A6B-421E-91AE-F1416F30A79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01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47BA-49B7-4E32-A9B2-44A226F3221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2093-982A-4E29-84CD-21505EE1816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35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BBE94-D788-474D-8EEB-6F58D147204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8F99F-4257-47F7-B137-92F5C330B80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46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5DB7-2A11-4E6C-9567-D57EA333CE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2DBDE-828A-4ED8-BAC3-0183760B6DD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75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282A0-E074-4D1F-9892-A88D1283A7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4E828-8872-429C-B31F-81F3904DB62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22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B5463-834F-40F6-B8E3-F026FE73268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64F8D-F56C-469B-8A33-F67E89A087F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5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58905-532C-42AF-AF52-583E712B8722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47F23-469E-4275-BA72-9C5EDBFB9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B97F0-D666-463A-99C4-716878AAB3F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1FFF3-B466-42C5-A286-E06D02714B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5714B-483C-45C3-99E0-9DDFC1306F6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34E0C-7D9E-4F01-AF55-2FE14BA7587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069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89D8F-1676-4F18-A19A-1DC9780C6F7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49CCE-778B-4371-A03A-FDCD62BA792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738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02281-60AA-4CF2-AA75-49D60852FFB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0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E6BCB-2EF7-479A-9162-D2528BAE13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34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9E97A-744F-4044-973F-1B212DBED46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74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5B8F5-A411-4768-860B-8D8B6318089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68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3CDC2-9C99-4179-8227-6CFCBA8A98A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9587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5B504-35FB-4966-A949-862367A2FDA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8697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8F119D-79C3-40E4-AE72-1E2398486F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01C9A-8D76-4AD7-97C9-0396069C5BA1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2B07-F070-4EDB-B20E-1EF088E23C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45CA3-E2A7-4841-8461-ACC6688C0D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774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350F7-3815-4440-A6A9-3C2B961E81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965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B64A5-FA29-4A63-985A-F9E122871A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1415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49608-6C8C-4189-85FB-CE13A0D0AF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357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8C073F4-E016-47F5-A5CA-E7A1D0BA007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831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26929-A8E5-4FE3-A7E1-06C601397B8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C15F1-F9C9-47CF-AFCD-1D87CDD11A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3083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9BC47-4CFC-4BE7-81A5-1CB9CACB1D1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7007C-3604-4463-B95E-C4F96D0FD79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69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BE584-2AEF-445B-B369-8E6C8AA7F1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36214-1FA2-4B93-93A1-C28758D518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1672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41AE7-4880-4893-AA78-40715E9EFB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6EC7A-1EF4-4174-B894-819821C050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24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F5FB7-AF87-44B3-BBF6-42F3F5409D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2420-4F2C-4CD2-B071-4446D1AD4DC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58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ED0C3-F8B4-429A-9062-CA5523AE0A26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BDA5-0928-4BA4-930C-DB84DFFCC5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48A3A-94B3-4CD1-B4DF-7600841B1E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776C8-80ED-43A8-BE95-04AE234C24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4255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28101-580D-4730-BF3B-C6535F3FC4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C7FF-D131-4E28-9649-5675A454CD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812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106F-4F9D-4F32-9116-961E0504780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ACEDA-E89E-478F-BF72-57BAFF7C82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1318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60911-8829-4C50-A777-56DEEF869C4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0460B-0486-4310-AA7D-21EFB0A5BD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682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654B3-A5BA-4B1F-B6E5-EBF8A547F4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DF700-39A4-4298-B454-90ED1CF139E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7833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66776-2EFD-4B83-B421-80E96FD9A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EE43B-CF1C-4612-86D6-2895A6D4F10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4499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507D0-B977-4740-8279-C9CFD49FDA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777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26929-A8E5-4FE3-A7E1-06C601397B8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C15F1-F9C9-47CF-AFCD-1D87CDD11A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150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9BC47-4CFC-4BE7-81A5-1CB9CACB1D1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7007C-3604-4463-B95E-C4F96D0FD79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0299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BE584-2AEF-445B-B369-8E6C8AA7F1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36214-1FA2-4B93-93A1-C28758D518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599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62AF5-A0D0-4C2B-BF44-3021CE43B17E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BC1D9-9A68-4F21-8029-F3C8C354F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41AE7-4880-4893-AA78-40715E9EFB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6EC7A-1EF4-4174-B894-819821C050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5422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F5FB7-AF87-44B3-BBF6-42F3F5409D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82420-4F2C-4CD2-B071-4446D1AD4DC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4521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48A3A-94B3-4CD1-B4DF-7600841B1E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776C8-80ED-43A8-BE95-04AE234C24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574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28101-580D-4730-BF3B-C6535F3FC4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C7FF-D131-4E28-9649-5675A454CD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114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106F-4F9D-4F32-9116-961E0504780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ACEDA-E89E-478F-BF72-57BAFF7C82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297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60911-8829-4C50-A777-56DEEF869C4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0460B-0486-4310-AA7D-21EFB0A5BD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6438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654B3-A5BA-4B1F-B6E5-EBF8A547F4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DF700-39A4-4298-B454-90ED1CF139E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523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66776-2EFD-4B83-B421-80E96FD9A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EE43B-CF1C-4612-86D6-2895A6D4F10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852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507D0-B977-4740-8279-C9CFD49FDA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419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F17C1-D047-F04C-9E87-AD5E30C61231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307C8-829D-4BED-80D0-396216B14B1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5B9B8-60F1-4A13-8852-42BF3851DF0B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922A8-AD3D-4BCD-8DD0-1C9CE9AB7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55B14-FA35-7145-9482-6A1F9073A993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C3202-6032-4398-816A-8AC20E230EC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6499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EC24D-9B93-5244-BE1D-17C586E6FBA9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1CB19-1C00-46EB-95E5-FC6DE6FE5CC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2630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2019C-2585-2249-B706-FA4FC0D1705E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D2DE4-3975-4D81-9234-8C24AEADCFA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963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99397-B3F6-344B-9FD0-395574F9D13F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CB6DE-3EC2-4600-BA32-ECA1B2995D5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797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DDFA6-F57A-F04B-8AB6-E86EE4033BE8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6629A-99BA-43CE-910B-DE79E020FC0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7736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40AC1-801C-AC40-93EE-CC27AFE4D72C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5158D-3111-4441-A775-49823B22BC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60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4A6B4-9D51-8E46-A42E-E3A4C7BC86B3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AFC6A-C4FA-4FAE-8CCF-DCD4EF18CEE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819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9F535-102E-B740-9459-D432B43D1B77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0164F-EAAB-4283-99BF-B9E43435467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93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11B4F-66FC-0D44-9D34-1AE6516977C9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3CB9A-9E34-4D09-8302-9742DF7F18E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881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51216-D0A7-F546-BE03-57BB35FA7106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B9EF0-7E4F-4554-8D12-4A5B9B407E7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9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80B19-307F-401E-89FD-62B5F1C47FD0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F40BB-538F-41CA-8B87-7DD12B8C2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887E3-8057-E246-932B-D626A4AEC5BD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6157C-4016-434D-8329-A6BA8E355C7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753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466A-FB8A-44AC-8124-F15668B96B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436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585EC-33ED-4BDF-9A81-E70F1ABDFC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7349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A588A-274E-450B-9BBB-4FAED95950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8595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8BEF7-F514-46A2-B6ED-A610827ABA8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79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0A687-61BF-4D48-860D-E0334468BB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925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B89CE-55E9-419A-A2EF-4349E5080B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798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7FFF7-47F4-41B7-BFFD-A71969F754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4963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812C3-78BE-4FFA-866B-731D270156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478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E8EB8-BE31-48FC-BD55-E7636109ED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44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44277-B787-4433-9EF7-87C48AB100AC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31F-FB01-4381-827A-51534D82D2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41C3D-07E3-4795-BCDF-BF4D51DFB5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483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D0E20-865B-4477-8212-2040FCF4CAE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085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C75FB-2373-4000-8620-B9B5F50B3A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202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914400"/>
            <a:ext cx="10363200" cy="5257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6B591-ACE6-48FB-A7B5-69BBE5878D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896B9-109A-49FE-AC5D-8D738401EA78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3490E-0B19-41AA-88BD-F43A60A51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8B18C6-8508-4116-A4CD-698FFF3368C0}" type="datetimeFigureOut">
              <a:rPr lang="en-US"/>
              <a:pPr>
                <a:defRPr/>
              </a:pPr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C3187B-518C-4297-A486-8FFA291F9A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F0A01C-ECC0-4966-AD27-2E8B22F3BDB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F44228-A715-4D35-A686-68263BBDC7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7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EDF5AE6-8A69-4042-BE13-937D50248441}" type="slidenum">
              <a:rPr lang="en-US" smtClean="0">
                <a:solidFill>
                  <a:srgbClr val="000000"/>
                </a:solidFill>
                <a:latin typeface="Futura Bk BT" pitchFamily="34" charset="0"/>
              </a:rPr>
              <a:pPr/>
              <a:t>‹#›</a:t>
            </a:fld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1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D6BAC7-AA29-41A0-8E29-17F61E8DD54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1B6F58-EB3D-4782-8D7B-F04544656E6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68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D6BAC7-AA29-41A0-8E29-17F61E8DD54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1B6F58-EB3D-4782-8D7B-F04544656E6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1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9BE15C01-A816-8842-AABC-9374B22C1AC5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2/11/2026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1A6C9532-855A-4EA1-B8EB-122CC0DEAC2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17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E94C24D8-48A4-4CF3-98D9-EC4A8A4876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70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5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9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1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8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5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9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30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5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w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6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8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9.jpeg"/><Relationship Id="rId7" Type="http://schemas.openxmlformats.org/officeDocument/2006/relationships/image" Target="../media/image51.w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8.x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52.wmf"/><Relationship Id="rId5" Type="http://schemas.openxmlformats.org/officeDocument/2006/relationships/image" Target="../media/image50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55.wm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"/>
            <a:ext cx="8839200" cy="6863187"/>
          </a:xfrm>
        </p:spPr>
      </p:pic>
    </p:spTree>
    <p:extLst>
      <p:ext uri="{BB962C8B-B14F-4D97-AF65-F5344CB8AC3E}">
        <p14:creationId xmlns:p14="http://schemas.microsoft.com/office/powerpoint/2010/main" val="3698654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Review: Hough Transform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dirty="0"/>
              <a:t>Create a grid of parameter values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dirty="0"/>
              <a:t>Each point (or correspondence) votes for a set of parameters, incrementing those values in grid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dirty="0"/>
              <a:t>Find maximum or local maxima in grid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814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3222625" y="3505200"/>
            <a:ext cx="1676400" cy="167640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 flipV="1">
            <a:off x="3070225" y="31242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3070225" y="5334000"/>
            <a:ext cx="2743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271880" y="5410201"/>
            <a:ext cx="338554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x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585036" y="3276601"/>
            <a:ext cx="338555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y</a:t>
            </a: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V="1">
            <a:off x="6499225" y="3276600"/>
            <a:ext cx="16764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V="1">
            <a:off x="6194425" y="3505200"/>
            <a:ext cx="2895600" cy="1143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6194425" y="3810000"/>
            <a:ext cx="2895600" cy="838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6216650" y="31242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6216651" y="5334000"/>
            <a:ext cx="32543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8650289" y="5334000"/>
            <a:ext cx="363537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b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5676900" y="3276600"/>
            <a:ext cx="4508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m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5040644" y="6248401"/>
            <a:ext cx="1704313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y = m x + b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1828800" y="228601"/>
            <a:ext cx="7848600" cy="64633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>
                <a:solidFill>
                  <a:srgbClr val="000000"/>
                </a:solidFill>
                <a:latin typeface="Futura Bk BT" pitchFamily="34" charset="0"/>
              </a:rPr>
              <a:t>Review: Hough transform</a:t>
            </a:r>
          </a:p>
        </p:txBody>
      </p:sp>
      <p:sp>
        <p:nvSpPr>
          <p:cNvPr id="20496" name="Oval 16"/>
          <p:cNvSpPr>
            <a:spLocks noChangeArrowheads="1"/>
          </p:cNvSpPr>
          <p:nvPr/>
        </p:nvSpPr>
        <p:spPr bwMode="auto">
          <a:xfrm>
            <a:off x="7315200" y="3931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7" name="Oval 17"/>
          <p:cNvSpPr>
            <a:spLocks noChangeArrowheads="1"/>
          </p:cNvSpPr>
          <p:nvPr/>
        </p:nvSpPr>
        <p:spPr bwMode="auto">
          <a:xfrm>
            <a:off x="4038600" y="41599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8" name="Oval 18"/>
          <p:cNvSpPr>
            <a:spLocks noChangeArrowheads="1"/>
          </p:cNvSpPr>
          <p:nvPr/>
        </p:nvSpPr>
        <p:spPr bwMode="auto">
          <a:xfrm>
            <a:off x="3505200" y="36265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9" name="Oval 19"/>
          <p:cNvSpPr>
            <a:spLocks noChangeArrowheads="1"/>
          </p:cNvSpPr>
          <p:nvPr/>
        </p:nvSpPr>
        <p:spPr bwMode="auto">
          <a:xfrm>
            <a:off x="3787775" y="39313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>
            <a:off x="1905000" y="1828801"/>
            <a:ext cx="7696200" cy="83099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Given a set of points, find the curve or line that explains the data points best</a:t>
            </a:r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1905001" y="1125866"/>
            <a:ext cx="7127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P.V.C. Hough, </a:t>
            </a:r>
            <a:r>
              <a:rPr lang="en-US" sz="1400" i="1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Machine Analysis of Bubble Chamber Pictures,</a:t>
            </a:r>
            <a:r>
              <a:rPr lang="en-US" sz="1400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 Proc. Int. Conf. High Energy Accelerators and Instrumentation, 1959 </a:t>
            </a: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6765925" y="5676901"/>
            <a:ext cx="1555750" cy="366713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Futura Bk BT" pitchFamily="34" charset="0"/>
              </a:rPr>
              <a:t>Hough space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13321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7" grpId="0" animBg="1"/>
      <p:bldP spid="20488" grpId="0" animBg="1"/>
      <p:bldP spid="20489" grpId="0" animBg="1"/>
      <p:bldP spid="20496" grpId="0" animBg="1"/>
      <p:bldP spid="20497" grpId="0" animBg="1"/>
      <p:bldP spid="20498" grpId="0" animBg="1"/>
      <p:bldP spid="2049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2"/>
          <p:cNvSpPr>
            <a:spLocks noChangeShapeType="1"/>
          </p:cNvSpPr>
          <p:nvPr/>
        </p:nvSpPr>
        <p:spPr bwMode="auto">
          <a:xfrm flipV="1">
            <a:off x="3070225" y="11430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3070225" y="3352800"/>
            <a:ext cx="2743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271880" y="3429001"/>
            <a:ext cx="338554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x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585036" y="1295401"/>
            <a:ext cx="338555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y</a:t>
            </a:r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4670425" y="2788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4518025" y="26359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4289425" y="2407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4060825" y="21787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3908425" y="2026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3527425" y="1645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3375025" y="14929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222625" y="1524000"/>
            <a:ext cx="1676400" cy="1676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 flipV="1">
            <a:off x="6499225" y="1295400"/>
            <a:ext cx="16764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 flipH="1" flipV="1">
            <a:off x="6727825" y="1295400"/>
            <a:ext cx="16002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flipV="1">
            <a:off x="6270625" y="1219200"/>
            <a:ext cx="2438400" cy="1828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H="1" flipV="1">
            <a:off x="6499225" y="1295400"/>
            <a:ext cx="21336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V="1">
            <a:off x="6194425" y="1905000"/>
            <a:ext cx="2895600" cy="533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V="1">
            <a:off x="6194425" y="1524000"/>
            <a:ext cx="2895600" cy="1143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>
            <a:off x="6194425" y="1828800"/>
            <a:ext cx="2895600" cy="838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 flipV="1">
            <a:off x="6216650" y="11430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>
            <a:off x="6216651" y="3352800"/>
            <a:ext cx="32543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1" name="Text Box 23"/>
          <p:cNvSpPr txBox="1">
            <a:spLocks noChangeArrowheads="1"/>
          </p:cNvSpPr>
          <p:nvPr/>
        </p:nvSpPr>
        <p:spPr bwMode="auto">
          <a:xfrm>
            <a:off x="8650289" y="3352800"/>
            <a:ext cx="363537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b</a:t>
            </a:r>
          </a:p>
        </p:txBody>
      </p:sp>
      <p:sp>
        <p:nvSpPr>
          <p:cNvPr id="22552" name="Text Box 24"/>
          <p:cNvSpPr txBox="1">
            <a:spLocks noChangeArrowheads="1"/>
          </p:cNvSpPr>
          <p:nvPr/>
        </p:nvSpPr>
        <p:spPr bwMode="auto">
          <a:xfrm>
            <a:off x="5676900" y="1295400"/>
            <a:ext cx="4508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m</a:t>
            </a:r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>
            <a:off x="6194425" y="16002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>
            <a:off x="6194425" y="20574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5" name="Line 27"/>
          <p:cNvSpPr>
            <a:spLocks noChangeShapeType="1"/>
          </p:cNvSpPr>
          <p:nvPr/>
        </p:nvSpPr>
        <p:spPr bwMode="auto">
          <a:xfrm>
            <a:off x="6194425" y="24384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>
            <a:off x="6194425" y="28956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66516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>
            <a:off x="71088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>
            <a:off x="76422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>
            <a:off x="80994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>
            <a:off x="86328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90900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584450" y="3886200"/>
            <a:ext cx="6946900" cy="2819400"/>
            <a:chOff x="668" y="2448"/>
            <a:chExt cx="4376" cy="1776"/>
          </a:xfrm>
        </p:grpSpPr>
        <p:sp>
          <p:nvSpPr>
            <p:cNvPr id="22564" name="Oval 36"/>
            <p:cNvSpPr>
              <a:spLocks noChangeArrowheads="1"/>
            </p:cNvSpPr>
            <p:nvPr/>
          </p:nvSpPr>
          <p:spPr bwMode="auto">
            <a:xfrm>
              <a:off x="2078" y="3388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5" name="Oval 37"/>
            <p:cNvSpPr>
              <a:spLocks noChangeArrowheads="1"/>
            </p:cNvSpPr>
            <p:nvPr/>
          </p:nvSpPr>
          <p:spPr bwMode="auto">
            <a:xfrm>
              <a:off x="1934" y="3292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auto">
            <a:xfrm>
              <a:off x="1790" y="3148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7" name="Oval 39"/>
            <p:cNvSpPr>
              <a:spLocks noChangeArrowheads="1"/>
            </p:cNvSpPr>
            <p:nvPr/>
          </p:nvSpPr>
          <p:spPr bwMode="auto">
            <a:xfrm>
              <a:off x="1646" y="2956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auto">
            <a:xfrm>
              <a:off x="1502" y="2812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9" name="Oval 41"/>
            <p:cNvSpPr>
              <a:spLocks noChangeArrowheads="1"/>
            </p:cNvSpPr>
            <p:nvPr/>
          </p:nvSpPr>
          <p:spPr bwMode="auto">
            <a:xfrm>
              <a:off x="1358" y="2668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0" name="Oval 42"/>
            <p:cNvSpPr>
              <a:spLocks noChangeArrowheads="1"/>
            </p:cNvSpPr>
            <p:nvPr/>
          </p:nvSpPr>
          <p:spPr bwMode="auto">
            <a:xfrm>
              <a:off x="1214" y="2572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1" name="Line 43"/>
            <p:cNvSpPr>
              <a:spLocks noChangeShapeType="1"/>
            </p:cNvSpPr>
            <p:nvPr/>
          </p:nvSpPr>
          <p:spPr bwMode="auto">
            <a:xfrm flipV="1">
              <a:off x="974" y="2448"/>
              <a:ext cx="0" cy="139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2" name="Line 44"/>
            <p:cNvSpPr>
              <a:spLocks noChangeShapeType="1"/>
            </p:cNvSpPr>
            <p:nvPr/>
          </p:nvSpPr>
          <p:spPr bwMode="auto">
            <a:xfrm>
              <a:off x="974" y="3840"/>
              <a:ext cx="172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3" name="Text Box 45"/>
            <p:cNvSpPr txBox="1">
              <a:spLocks noChangeArrowheads="1"/>
            </p:cNvSpPr>
            <p:nvPr/>
          </p:nvSpPr>
          <p:spPr bwMode="auto">
            <a:xfrm>
              <a:off x="2361" y="3888"/>
              <a:ext cx="213" cy="291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  <a:latin typeface="Futura Bk BT" pitchFamily="34" charset="0"/>
                </a:rPr>
                <a:t>x</a:t>
              </a:r>
            </a:p>
          </p:txBody>
        </p:sp>
        <p:sp>
          <p:nvSpPr>
            <p:cNvPr id="22574" name="Text Box 46"/>
            <p:cNvSpPr txBox="1">
              <a:spLocks noChangeArrowheads="1"/>
            </p:cNvSpPr>
            <p:nvPr/>
          </p:nvSpPr>
          <p:spPr bwMode="auto">
            <a:xfrm>
              <a:off x="668" y="2544"/>
              <a:ext cx="213" cy="291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  <a:latin typeface="Futura Bk BT" pitchFamily="34" charset="0"/>
                </a:rPr>
                <a:t>y</a:t>
              </a:r>
            </a:p>
          </p:txBody>
        </p:sp>
        <p:sp>
          <p:nvSpPr>
            <p:cNvPr id="22575" name="Line 47"/>
            <p:cNvSpPr>
              <a:spLocks noChangeShapeType="1"/>
            </p:cNvSpPr>
            <p:nvPr/>
          </p:nvSpPr>
          <p:spPr bwMode="auto">
            <a:xfrm>
              <a:off x="1118" y="2640"/>
              <a:ext cx="1248" cy="100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6" name="Line 48"/>
            <p:cNvSpPr>
              <a:spLocks noChangeShapeType="1"/>
            </p:cNvSpPr>
            <p:nvPr/>
          </p:nvSpPr>
          <p:spPr bwMode="auto">
            <a:xfrm flipV="1">
              <a:off x="2990" y="2448"/>
              <a:ext cx="4" cy="14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7" name="Line 49"/>
            <p:cNvSpPr>
              <a:spLocks noChangeShapeType="1"/>
            </p:cNvSpPr>
            <p:nvPr/>
          </p:nvSpPr>
          <p:spPr bwMode="auto">
            <a:xfrm>
              <a:off x="2990" y="3936"/>
              <a:ext cx="205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8" name="Text Box 50"/>
            <p:cNvSpPr txBox="1">
              <a:spLocks noChangeArrowheads="1"/>
            </p:cNvSpPr>
            <p:nvPr/>
          </p:nvSpPr>
          <p:spPr bwMode="auto">
            <a:xfrm>
              <a:off x="2654" y="2544"/>
              <a:ext cx="284" cy="288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  <a:latin typeface="Futura Bk BT" pitchFamily="34" charset="0"/>
                </a:rPr>
                <a:t>m</a:t>
              </a:r>
            </a:p>
          </p:txBody>
        </p:sp>
        <p:sp>
          <p:nvSpPr>
            <p:cNvPr id="22579" name="Line 51"/>
            <p:cNvSpPr>
              <a:spLocks noChangeShapeType="1"/>
            </p:cNvSpPr>
            <p:nvPr/>
          </p:nvSpPr>
          <p:spPr bwMode="auto">
            <a:xfrm>
              <a:off x="2980" y="2736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0" name="Line 52"/>
            <p:cNvSpPr>
              <a:spLocks noChangeShapeType="1"/>
            </p:cNvSpPr>
            <p:nvPr/>
          </p:nvSpPr>
          <p:spPr bwMode="auto">
            <a:xfrm>
              <a:off x="2980" y="3600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1" name="Line 53"/>
            <p:cNvSpPr>
              <a:spLocks noChangeShapeType="1"/>
            </p:cNvSpPr>
            <p:nvPr/>
          </p:nvSpPr>
          <p:spPr bwMode="auto">
            <a:xfrm>
              <a:off x="3268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2" name="Line 54"/>
            <p:cNvSpPr>
              <a:spLocks noChangeShapeType="1"/>
            </p:cNvSpPr>
            <p:nvPr/>
          </p:nvSpPr>
          <p:spPr bwMode="auto">
            <a:xfrm>
              <a:off x="3892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3" name="Line 55"/>
            <p:cNvSpPr>
              <a:spLocks noChangeShapeType="1"/>
            </p:cNvSpPr>
            <p:nvPr/>
          </p:nvSpPr>
          <p:spPr bwMode="auto">
            <a:xfrm>
              <a:off x="4180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4" name="Line 56"/>
            <p:cNvSpPr>
              <a:spLocks noChangeShapeType="1"/>
            </p:cNvSpPr>
            <p:nvPr/>
          </p:nvSpPr>
          <p:spPr bwMode="auto">
            <a:xfrm>
              <a:off x="4516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5" name="Line 57"/>
            <p:cNvSpPr>
              <a:spLocks noChangeShapeType="1"/>
            </p:cNvSpPr>
            <p:nvPr/>
          </p:nvSpPr>
          <p:spPr bwMode="auto">
            <a:xfrm>
              <a:off x="4804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6" name="Line 58"/>
            <p:cNvSpPr>
              <a:spLocks noChangeShapeType="1"/>
            </p:cNvSpPr>
            <p:nvPr/>
          </p:nvSpPr>
          <p:spPr bwMode="auto">
            <a:xfrm>
              <a:off x="2990" y="3024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7" name="Line 59"/>
            <p:cNvSpPr>
              <a:spLocks noChangeShapeType="1"/>
            </p:cNvSpPr>
            <p:nvPr/>
          </p:nvSpPr>
          <p:spPr bwMode="auto">
            <a:xfrm>
              <a:off x="2990" y="3312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8" name="Line 60"/>
            <p:cNvSpPr>
              <a:spLocks noChangeShapeType="1"/>
            </p:cNvSpPr>
            <p:nvPr/>
          </p:nvSpPr>
          <p:spPr bwMode="auto">
            <a:xfrm>
              <a:off x="3566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9" name="Text Box 61"/>
            <p:cNvSpPr txBox="1">
              <a:spLocks noChangeArrowheads="1"/>
            </p:cNvSpPr>
            <p:nvPr/>
          </p:nvSpPr>
          <p:spPr bwMode="auto">
            <a:xfrm>
              <a:off x="3038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0" name="Text Box 62"/>
            <p:cNvSpPr txBox="1">
              <a:spLocks noChangeArrowheads="1"/>
            </p:cNvSpPr>
            <p:nvPr/>
          </p:nvSpPr>
          <p:spPr bwMode="auto">
            <a:xfrm>
              <a:off x="3306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5</a:t>
              </a:r>
            </a:p>
          </p:txBody>
        </p:sp>
        <p:sp>
          <p:nvSpPr>
            <p:cNvPr id="22591" name="Text Box 63"/>
            <p:cNvSpPr txBox="1">
              <a:spLocks noChangeArrowheads="1"/>
            </p:cNvSpPr>
            <p:nvPr/>
          </p:nvSpPr>
          <p:spPr bwMode="auto">
            <a:xfrm>
              <a:off x="3594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2" name="Text Box 64"/>
            <p:cNvSpPr txBox="1">
              <a:spLocks noChangeArrowheads="1"/>
            </p:cNvSpPr>
            <p:nvPr/>
          </p:nvSpPr>
          <p:spPr bwMode="auto">
            <a:xfrm>
              <a:off x="3930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3" name="Text Box 65"/>
            <p:cNvSpPr txBox="1">
              <a:spLocks noChangeArrowheads="1"/>
            </p:cNvSpPr>
            <p:nvPr/>
          </p:nvSpPr>
          <p:spPr bwMode="auto">
            <a:xfrm>
              <a:off x="4218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594" name="Text Box 66"/>
            <p:cNvSpPr txBox="1">
              <a:spLocks noChangeArrowheads="1"/>
            </p:cNvSpPr>
            <p:nvPr/>
          </p:nvSpPr>
          <p:spPr bwMode="auto">
            <a:xfrm>
              <a:off x="4506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595" name="Text Box 67"/>
            <p:cNvSpPr txBox="1">
              <a:spLocks noChangeArrowheads="1"/>
            </p:cNvSpPr>
            <p:nvPr/>
          </p:nvSpPr>
          <p:spPr bwMode="auto">
            <a:xfrm>
              <a:off x="3038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6" name="Text Box 68"/>
            <p:cNvSpPr txBox="1">
              <a:spLocks noChangeArrowheads="1"/>
            </p:cNvSpPr>
            <p:nvPr/>
          </p:nvSpPr>
          <p:spPr bwMode="auto">
            <a:xfrm>
              <a:off x="3278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7</a:t>
              </a:r>
            </a:p>
          </p:txBody>
        </p:sp>
        <p:sp>
          <p:nvSpPr>
            <p:cNvPr id="22597" name="Text Box 69"/>
            <p:cNvSpPr txBox="1">
              <a:spLocks noChangeArrowheads="1"/>
            </p:cNvSpPr>
            <p:nvPr/>
          </p:nvSpPr>
          <p:spPr bwMode="auto">
            <a:xfrm>
              <a:off x="3579" y="3055"/>
              <a:ext cx="309" cy="252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Futura Bk BT" pitchFamily="34" charset="0"/>
                </a:rPr>
                <a:t>11</a:t>
              </a:r>
            </a:p>
          </p:txBody>
        </p:sp>
        <p:sp>
          <p:nvSpPr>
            <p:cNvPr id="22598" name="Text Box 70"/>
            <p:cNvSpPr txBox="1">
              <a:spLocks noChangeArrowheads="1"/>
            </p:cNvSpPr>
            <p:nvPr/>
          </p:nvSpPr>
          <p:spPr bwMode="auto">
            <a:xfrm>
              <a:off x="3879" y="3055"/>
              <a:ext cx="296" cy="252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10</a:t>
              </a:r>
            </a:p>
          </p:txBody>
        </p:sp>
        <p:sp>
          <p:nvSpPr>
            <p:cNvPr id="22599" name="Text Box 71"/>
            <p:cNvSpPr txBox="1">
              <a:spLocks noChangeArrowheads="1"/>
            </p:cNvSpPr>
            <p:nvPr/>
          </p:nvSpPr>
          <p:spPr bwMode="auto">
            <a:xfrm>
              <a:off x="4238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4</a:t>
              </a:r>
            </a:p>
          </p:txBody>
        </p:sp>
        <p:sp>
          <p:nvSpPr>
            <p:cNvPr id="22600" name="Text Box 72"/>
            <p:cNvSpPr txBox="1">
              <a:spLocks noChangeArrowheads="1"/>
            </p:cNvSpPr>
            <p:nvPr/>
          </p:nvSpPr>
          <p:spPr bwMode="auto">
            <a:xfrm>
              <a:off x="4506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01" name="Text Box 73"/>
            <p:cNvSpPr txBox="1">
              <a:spLocks noChangeArrowheads="1"/>
            </p:cNvSpPr>
            <p:nvPr/>
          </p:nvSpPr>
          <p:spPr bwMode="auto">
            <a:xfrm>
              <a:off x="3038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602" name="Text Box 74"/>
            <p:cNvSpPr txBox="1">
              <a:spLocks noChangeArrowheads="1"/>
            </p:cNvSpPr>
            <p:nvPr/>
          </p:nvSpPr>
          <p:spPr bwMode="auto">
            <a:xfrm>
              <a:off x="3278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03" name="Text Box 75"/>
            <p:cNvSpPr txBox="1">
              <a:spLocks noChangeArrowheads="1"/>
            </p:cNvSpPr>
            <p:nvPr/>
          </p:nvSpPr>
          <p:spPr bwMode="auto">
            <a:xfrm>
              <a:off x="3566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</a:t>
              </a:r>
            </a:p>
          </p:txBody>
        </p:sp>
        <p:sp>
          <p:nvSpPr>
            <p:cNvPr id="22604" name="Text Box 76"/>
            <p:cNvSpPr txBox="1">
              <a:spLocks noChangeArrowheads="1"/>
            </p:cNvSpPr>
            <p:nvPr/>
          </p:nvSpPr>
          <p:spPr bwMode="auto">
            <a:xfrm>
              <a:off x="3882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4</a:t>
              </a:r>
            </a:p>
          </p:txBody>
        </p:sp>
        <p:sp>
          <p:nvSpPr>
            <p:cNvPr id="22605" name="Text Box 77"/>
            <p:cNvSpPr txBox="1">
              <a:spLocks noChangeArrowheads="1"/>
            </p:cNvSpPr>
            <p:nvPr/>
          </p:nvSpPr>
          <p:spPr bwMode="auto">
            <a:xfrm>
              <a:off x="4218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5</a:t>
              </a:r>
            </a:p>
          </p:txBody>
        </p:sp>
        <p:sp>
          <p:nvSpPr>
            <p:cNvPr id="22606" name="Text Box 78"/>
            <p:cNvSpPr txBox="1">
              <a:spLocks noChangeArrowheads="1"/>
            </p:cNvSpPr>
            <p:nvPr/>
          </p:nvSpPr>
          <p:spPr bwMode="auto">
            <a:xfrm>
              <a:off x="4526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607" name="Text Box 79"/>
            <p:cNvSpPr txBox="1">
              <a:spLocks noChangeArrowheads="1"/>
            </p:cNvSpPr>
            <p:nvPr/>
          </p:nvSpPr>
          <p:spPr bwMode="auto">
            <a:xfrm>
              <a:off x="3038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608" name="Text Box 80"/>
            <p:cNvSpPr txBox="1">
              <a:spLocks noChangeArrowheads="1"/>
            </p:cNvSpPr>
            <p:nvPr/>
          </p:nvSpPr>
          <p:spPr bwMode="auto">
            <a:xfrm>
              <a:off x="3298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</a:t>
              </a:r>
            </a:p>
          </p:txBody>
        </p:sp>
        <p:sp>
          <p:nvSpPr>
            <p:cNvPr id="22609" name="Text Box 81"/>
            <p:cNvSpPr txBox="1">
              <a:spLocks noChangeArrowheads="1"/>
            </p:cNvSpPr>
            <p:nvPr/>
          </p:nvSpPr>
          <p:spPr bwMode="auto">
            <a:xfrm>
              <a:off x="3566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0</a:t>
              </a:r>
            </a:p>
          </p:txBody>
        </p:sp>
        <p:sp>
          <p:nvSpPr>
            <p:cNvPr id="22610" name="Text Box 82"/>
            <p:cNvSpPr txBox="1">
              <a:spLocks noChangeArrowheads="1"/>
            </p:cNvSpPr>
            <p:nvPr/>
          </p:nvSpPr>
          <p:spPr bwMode="auto">
            <a:xfrm>
              <a:off x="3902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</a:t>
              </a:r>
            </a:p>
          </p:txBody>
        </p:sp>
        <p:sp>
          <p:nvSpPr>
            <p:cNvPr id="22611" name="Text Box 83"/>
            <p:cNvSpPr txBox="1">
              <a:spLocks noChangeArrowheads="1"/>
            </p:cNvSpPr>
            <p:nvPr/>
          </p:nvSpPr>
          <p:spPr bwMode="auto">
            <a:xfrm>
              <a:off x="4238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12" name="Text Box 84"/>
            <p:cNvSpPr txBox="1">
              <a:spLocks noChangeArrowheads="1"/>
            </p:cNvSpPr>
            <p:nvPr/>
          </p:nvSpPr>
          <p:spPr bwMode="auto">
            <a:xfrm>
              <a:off x="4526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13" name="Text Box 85"/>
            <p:cNvSpPr txBox="1">
              <a:spLocks noChangeArrowheads="1"/>
            </p:cNvSpPr>
            <p:nvPr/>
          </p:nvSpPr>
          <p:spPr bwMode="auto">
            <a:xfrm>
              <a:off x="4489" y="3936"/>
              <a:ext cx="229" cy="288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0000"/>
                  </a:solidFill>
                  <a:latin typeface="Futura Bk BT" pitchFamily="34" charset="0"/>
                </a:rPr>
                <a:t>b</a:t>
              </a:r>
            </a:p>
          </p:txBody>
        </p:sp>
        <p:sp>
          <p:nvSpPr>
            <p:cNvPr id="22614" name="Oval 86"/>
            <p:cNvSpPr>
              <a:spLocks noChangeArrowheads="1"/>
            </p:cNvSpPr>
            <p:nvPr/>
          </p:nvSpPr>
          <p:spPr bwMode="auto">
            <a:xfrm>
              <a:off x="3600" y="3004"/>
              <a:ext cx="254" cy="327"/>
            </a:xfrm>
            <a:prstGeom prst="ellipse">
              <a:avLst/>
            </a:prstGeom>
            <a:noFill/>
            <a:ln w="50800" algn="ctr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</p:grpSp>
      <p:sp>
        <p:nvSpPr>
          <p:cNvPr id="22615" name="Oval 87"/>
          <p:cNvSpPr>
            <a:spLocks noChangeArrowheads="1"/>
          </p:cNvSpPr>
          <p:nvPr/>
        </p:nvSpPr>
        <p:spPr bwMode="auto">
          <a:xfrm>
            <a:off x="7391400" y="19501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524001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1828800" y="228601"/>
            <a:ext cx="7848600" cy="64633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 dirty="0">
                <a:solidFill>
                  <a:srgbClr val="000000"/>
                </a:solidFill>
                <a:latin typeface="Futura Bk BT" pitchFamily="34" charset="0"/>
              </a:rPr>
              <a:t>Review: Hough transform</a:t>
            </a:r>
          </a:p>
        </p:txBody>
      </p:sp>
    </p:spTree>
    <p:extLst>
      <p:ext uri="{BB962C8B-B14F-4D97-AF65-F5344CB8AC3E}">
        <p14:creationId xmlns:p14="http://schemas.microsoft.com/office/powerpoint/2010/main" val="406415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1970031" y="14283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Hough transform for circles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700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dirty="0"/>
              <a:t>For every edge pixel (</a:t>
            </a:r>
            <a:r>
              <a:rPr lang="en-US" sz="2800" i="1" dirty="0" err="1"/>
              <a:t>x,y</a:t>
            </a:r>
            <a:r>
              <a:rPr lang="en-US" sz="2800" dirty="0"/>
              <a:t>) : </a:t>
            </a:r>
          </a:p>
          <a:p>
            <a:pPr eaLnBrk="1" hangingPunct="1">
              <a:buFontTx/>
              <a:buNone/>
            </a:pPr>
            <a:r>
              <a:rPr lang="en-US" sz="2800" dirty="0"/>
              <a:t>	For each possible radius value </a:t>
            </a:r>
            <a:r>
              <a:rPr lang="en-US" sz="2800" i="1" dirty="0"/>
              <a:t>r</a:t>
            </a:r>
            <a:r>
              <a:rPr lang="en-US" sz="2800" dirty="0"/>
              <a:t>:</a:t>
            </a:r>
          </a:p>
          <a:p>
            <a:pPr eaLnBrk="1" hangingPunct="1">
              <a:buFontTx/>
              <a:buNone/>
            </a:pPr>
            <a:r>
              <a:rPr lang="en-US" sz="2800" dirty="0"/>
              <a:t>	    For each possible direction </a:t>
            </a:r>
            <a:r>
              <a:rPr lang="el-GR" sz="2800" i="1" dirty="0"/>
              <a:t>θ</a:t>
            </a:r>
            <a:r>
              <a:rPr lang="en-US" sz="2800" i="1" dirty="0"/>
              <a:t>: </a:t>
            </a:r>
          </a:p>
          <a:p>
            <a:pPr eaLnBrk="1" hangingPunct="1">
              <a:buFontTx/>
              <a:buNone/>
            </a:pPr>
            <a:r>
              <a:rPr lang="en-US" sz="2800" i="1" dirty="0">
                <a:solidFill>
                  <a:srgbClr val="92D050"/>
                </a:solidFill>
              </a:rPr>
              <a:t>		// or use estimated gradient at (</a:t>
            </a:r>
            <a:r>
              <a:rPr lang="en-US" sz="2800" i="1" dirty="0" err="1">
                <a:solidFill>
                  <a:srgbClr val="92D050"/>
                </a:solidFill>
              </a:rPr>
              <a:t>x,y</a:t>
            </a:r>
            <a:r>
              <a:rPr lang="en-US" sz="2800" i="1" dirty="0">
                <a:solidFill>
                  <a:srgbClr val="92D050"/>
                </a:solidFill>
              </a:rPr>
              <a:t>)</a:t>
            </a:r>
            <a:endParaRPr lang="en-US" sz="2800" dirty="0">
              <a:solidFill>
                <a:srgbClr val="92D050"/>
              </a:solidFill>
            </a:endParaRPr>
          </a:p>
          <a:p>
            <a:pPr eaLnBrk="1" hangingPunct="1">
              <a:buFontTx/>
              <a:buNone/>
            </a:pPr>
            <a:r>
              <a:rPr lang="en-US" sz="2800" dirty="0"/>
              <a:t>	    		</a:t>
            </a:r>
            <a:r>
              <a:rPr lang="en-US" sz="2800" i="1" dirty="0"/>
              <a:t>a</a:t>
            </a:r>
            <a:r>
              <a:rPr lang="en-US" sz="2800" dirty="0"/>
              <a:t> = </a:t>
            </a:r>
            <a:r>
              <a:rPr lang="en-US" sz="2800" i="1" dirty="0"/>
              <a:t>x</a:t>
            </a:r>
            <a:r>
              <a:rPr lang="en-US" sz="2800" dirty="0"/>
              <a:t> – </a:t>
            </a:r>
            <a:r>
              <a:rPr lang="en-US" sz="2800" i="1" dirty="0"/>
              <a:t>r</a:t>
            </a:r>
            <a:r>
              <a:rPr lang="en-US" sz="2800" dirty="0"/>
              <a:t> </a:t>
            </a:r>
            <a:r>
              <a:rPr lang="en-US" sz="2800" dirty="0" err="1"/>
              <a:t>cos</a:t>
            </a:r>
            <a:r>
              <a:rPr lang="en-US" sz="2800" dirty="0"/>
              <a:t>(</a:t>
            </a:r>
            <a:r>
              <a:rPr lang="el-GR" sz="2800" i="1" dirty="0"/>
              <a:t>θ</a:t>
            </a:r>
            <a:r>
              <a:rPr lang="en-US" sz="2800" dirty="0"/>
              <a:t>) </a:t>
            </a:r>
            <a:r>
              <a:rPr lang="en-US" sz="2800" dirty="0">
                <a:solidFill>
                  <a:srgbClr val="92D050"/>
                </a:solidFill>
              </a:rPr>
              <a:t>// column</a:t>
            </a:r>
          </a:p>
          <a:p>
            <a:pPr eaLnBrk="1" hangingPunct="1">
              <a:buFontTx/>
              <a:buNone/>
            </a:pPr>
            <a:r>
              <a:rPr lang="en-US" sz="2800" dirty="0"/>
              <a:t>	    		</a:t>
            </a:r>
            <a:r>
              <a:rPr lang="en-US" sz="2800" i="1" dirty="0"/>
              <a:t>b</a:t>
            </a:r>
            <a:r>
              <a:rPr lang="en-US" sz="2800" dirty="0"/>
              <a:t> = </a:t>
            </a:r>
            <a:r>
              <a:rPr lang="en-US" sz="2800" i="1" dirty="0"/>
              <a:t>y</a:t>
            </a:r>
            <a:r>
              <a:rPr lang="en-US" sz="2800" dirty="0"/>
              <a:t> + </a:t>
            </a:r>
            <a:r>
              <a:rPr lang="en-US" sz="2800" i="1" dirty="0"/>
              <a:t>r</a:t>
            </a:r>
            <a:r>
              <a:rPr lang="en-US" sz="2800" dirty="0"/>
              <a:t> sin(</a:t>
            </a:r>
            <a:r>
              <a:rPr lang="el-GR" sz="2800" i="1" dirty="0"/>
              <a:t>θ</a:t>
            </a:r>
            <a:r>
              <a:rPr lang="en-US" sz="2800" dirty="0"/>
              <a:t>)  </a:t>
            </a:r>
            <a:r>
              <a:rPr lang="en-US" sz="2800" dirty="0">
                <a:solidFill>
                  <a:srgbClr val="92D050"/>
                </a:solidFill>
              </a:rPr>
              <a:t>// row</a:t>
            </a:r>
          </a:p>
          <a:p>
            <a:pPr eaLnBrk="1" hangingPunct="1">
              <a:buFontTx/>
              <a:buNone/>
            </a:pPr>
            <a:r>
              <a:rPr lang="en-US" sz="2800" dirty="0"/>
              <a:t>	    		H[</a:t>
            </a:r>
            <a:r>
              <a:rPr lang="en-US" sz="2800" i="1" dirty="0" err="1"/>
              <a:t>a,b,r</a:t>
            </a:r>
            <a:r>
              <a:rPr lang="en-US" sz="2800" dirty="0"/>
              <a:t>] += 1</a:t>
            </a:r>
          </a:p>
          <a:p>
            <a:pPr eaLnBrk="1" hangingPunct="1">
              <a:buFontTx/>
              <a:buNone/>
            </a:pPr>
            <a:r>
              <a:rPr lang="en-US" sz="2800" dirty="0"/>
              <a:t>	end</a:t>
            </a:r>
          </a:p>
          <a:p>
            <a:pPr eaLnBrk="1" hangingPunct="1">
              <a:buFontTx/>
              <a:buNone/>
            </a:pPr>
            <a:r>
              <a:rPr lang="en-US" sz="2800" dirty="0"/>
              <a:t>end</a:t>
            </a:r>
          </a:p>
          <a:p>
            <a:pPr eaLnBrk="1" hangingPunct="1">
              <a:buFontTx/>
              <a:buNone/>
            </a:pPr>
            <a:r>
              <a:rPr lang="en-US" dirty="0"/>
              <a:t>		</a:t>
            </a:r>
          </a:p>
          <a:p>
            <a:pPr lvl="1" eaLnBrk="1" hangingPunct="1">
              <a:buFontTx/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220200" y="6550224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Kristen </a:t>
            </a:r>
            <a:r>
              <a:rPr lang="en-US" sz="1400" dirty="0" err="1">
                <a:solidFill>
                  <a:srgbClr val="000000"/>
                </a:solidFill>
                <a:latin typeface="Arial"/>
              </a:rPr>
              <a:t>Grauman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C3202-6032-4398-816A-8AC20E230ECE}" type="slidenum">
              <a:rPr lang="en-US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818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741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7928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2505034" y="1184811"/>
            <a:ext cx="14414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Original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5511792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Edges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>
                <a:solidFill>
                  <a:srgbClr val="000000"/>
                </a:solidFill>
                <a:latin typeface="Arial"/>
              </a:rPr>
              <a:t>Example: detecting circles with Hough</a:t>
            </a:r>
            <a:endParaRPr lang="en-US" sz="40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 r="46982"/>
          <a:stretch>
            <a:fillRect/>
          </a:stretch>
        </p:blipFill>
        <p:spPr bwMode="auto">
          <a:xfrm>
            <a:off x="7556521" y="1603351"/>
            <a:ext cx="2957553" cy="371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8177241" y="1223345"/>
            <a:ext cx="210497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Votes: Penny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4440" y="5473728"/>
            <a:ext cx="9310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Note: a different Hough transform (with separate accumulators) was used for each circle radius (quarters vs. penny).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36629A-99BA-43CE-910B-DE79E020FC06}" type="slidenum">
              <a:rPr lang="en-US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0" y="6581002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</a:rPr>
              <a:t>Slide credit: Kristen </a:t>
            </a:r>
            <a:r>
              <a:rPr lang="en-US" sz="1200" dirty="0" err="1">
                <a:solidFill>
                  <a:srgbClr val="000000"/>
                </a:solidFill>
                <a:latin typeface="Arial"/>
              </a:rPr>
              <a:t>Grauman</a:t>
            </a:r>
            <a:endParaRPr lang="en-US" sz="12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39624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3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741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7928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2505034" y="1184811"/>
            <a:ext cx="14414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Original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5511792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Edges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>
                <a:solidFill>
                  <a:srgbClr val="000000"/>
                </a:solidFill>
                <a:latin typeface="Arial"/>
              </a:rPr>
              <a:t>Example: detecting circles with Hough</a:t>
            </a:r>
            <a:endParaRPr lang="en-US" sz="4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8031189" y="1223345"/>
            <a:ext cx="210497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Votes: Quarter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l="45650"/>
          <a:stretch>
            <a:fillRect/>
          </a:stretch>
        </p:blipFill>
        <p:spPr bwMode="auto">
          <a:xfrm>
            <a:off x="7520007" y="1566838"/>
            <a:ext cx="3036274" cy="37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7928" y="1603351"/>
            <a:ext cx="2774988" cy="369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714441" y="1201707"/>
            <a:ext cx="3392497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Combined detections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669088" y="6657624"/>
            <a:ext cx="3846513" cy="20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ea typeface="SimSun" pitchFamily="2" charset="-122"/>
              </a:rPr>
              <a:t>Coin finding sample images from: </a:t>
            </a:r>
            <a:r>
              <a:rPr lang="en-GB" sz="1400" dirty="0" err="1">
                <a:solidFill>
                  <a:srgbClr val="000000"/>
                </a:solidFill>
                <a:ea typeface="SimSun" pitchFamily="2" charset="-122"/>
              </a:rPr>
              <a:t>Vivek</a:t>
            </a:r>
            <a:r>
              <a:rPr lang="en-GB" sz="1400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GB" sz="1400" dirty="0" err="1">
                <a:solidFill>
                  <a:srgbClr val="000000"/>
                </a:solidFill>
                <a:ea typeface="SimSun" pitchFamily="2" charset="-122"/>
              </a:rPr>
              <a:t>Kwatra</a:t>
            </a:r>
            <a:endParaRPr lang="en-GB" sz="1400" dirty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36629A-99BA-43CE-910B-DE79E020FC06}" type="slidenum">
              <a:rPr lang="en-US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0" y="6581002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</a:rPr>
              <a:t>Slide credit: Kristen </a:t>
            </a:r>
            <a:r>
              <a:rPr lang="en-US" sz="1200" dirty="0" err="1">
                <a:solidFill>
                  <a:srgbClr val="000000"/>
                </a:solidFill>
                <a:latin typeface="Arial"/>
              </a:rPr>
              <a:t>Grauman</a:t>
            </a:r>
            <a:endParaRPr lang="en-US" sz="12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73694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trike="sngStrike" dirty="0"/>
              <a:t>Global optimization / Search for parameters</a:t>
            </a:r>
          </a:p>
          <a:p>
            <a:pPr lvl="1"/>
            <a:r>
              <a:rPr lang="en-US" strike="sngStrike" dirty="0"/>
              <a:t>Least squares fit</a:t>
            </a:r>
          </a:p>
          <a:p>
            <a:pPr lvl="1"/>
            <a:r>
              <a:rPr lang="en-US" strike="sngStrike" dirty="0"/>
              <a:t>Robust least squares</a:t>
            </a:r>
          </a:p>
          <a:p>
            <a:pPr lvl="1"/>
            <a:r>
              <a:rPr lang="en-US" strike="sngStrike" dirty="0"/>
              <a:t>Other parameter search methods</a:t>
            </a:r>
          </a:p>
          <a:p>
            <a:r>
              <a:rPr lang="en-US" dirty="0"/>
              <a:t>Hypothesize and test</a:t>
            </a:r>
          </a:p>
          <a:p>
            <a:pPr lvl="1"/>
            <a:r>
              <a:rPr lang="en-US" strike="sngStrike" dirty="0"/>
              <a:t>Hough transform</a:t>
            </a:r>
          </a:p>
          <a:p>
            <a:pPr lvl="1"/>
            <a:r>
              <a:rPr lang="en-US" dirty="0"/>
              <a:t>RANSAC</a:t>
            </a:r>
          </a:p>
          <a:p>
            <a:r>
              <a:rPr lang="en-US" dirty="0"/>
              <a:t>Iterative Closest Points (ICP)</a:t>
            </a:r>
          </a:p>
        </p:txBody>
      </p:sp>
    </p:spTree>
    <p:extLst>
      <p:ext uri="{BB962C8B-B14F-4D97-AF65-F5344CB8AC3E}">
        <p14:creationId xmlns:p14="http://schemas.microsoft.com/office/powerpoint/2010/main" val="51153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35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36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37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38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39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0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1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2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3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4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5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6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7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8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49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50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51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53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54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56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57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6465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prstClr val="black"/>
                </a:solidFill>
              </a:rPr>
              <a:t>RANSAC</a:t>
            </a:r>
          </a:p>
        </p:txBody>
      </p:sp>
      <p:sp>
        <p:nvSpPr>
          <p:cNvPr id="146467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2400" dirty="0">
                <a:solidFill>
                  <a:prstClr val="black"/>
                </a:solidFill>
                <a:cs typeface="Arial" charset="0"/>
              </a:rPr>
              <a:t>Algorithm:</a:t>
            </a:r>
          </a:p>
          <a:p>
            <a:pPr marL="342900" indent="-342900"/>
            <a:endParaRPr lang="en-US" sz="900" dirty="0">
              <a:solidFill>
                <a:prstClr val="black"/>
              </a:solidFill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Sample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(randomly) the number of points required to fit the model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Solve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for model parameters using samples 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Score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by the fraction of inliers within a preset threshold of the model</a:t>
            </a:r>
          </a:p>
          <a:p>
            <a:pPr marL="342900" indent="-342900"/>
            <a:endParaRPr lang="en-US" sz="2000" b="1" dirty="0">
              <a:solidFill>
                <a:prstClr val="black"/>
              </a:solidFill>
              <a:cs typeface="Arial" charset="0"/>
            </a:endParaRPr>
          </a:p>
          <a:p>
            <a:pPr marL="342900" indent="-342900"/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Repeat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146470" name="Text Box 38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1" name="Rectangle 40"/>
          <p:cNvSpPr>
            <a:spLocks noChangeArrowheads="1"/>
          </p:cNvSpPr>
          <p:nvPr/>
        </p:nvSpPr>
        <p:spPr bwMode="auto">
          <a:xfrm>
            <a:off x="1676401" y="1219200"/>
            <a:ext cx="2079625" cy="304800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1400">
                <a:solidFill>
                  <a:srgbClr val="C0504D"/>
                </a:solidFill>
              </a:rPr>
              <a:t>Fischler &amp; Bolles in ‘81.</a:t>
            </a:r>
          </a:p>
        </p:txBody>
      </p:sp>
      <p:sp>
        <p:nvSpPr>
          <p:cNvPr id="32" name="Rectangle 42"/>
          <p:cNvSpPr>
            <a:spLocks noChangeArrowheads="1"/>
          </p:cNvSpPr>
          <p:nvPr/>
        </p:nvSpPr>
        <p:spPr bwMode="auto">
          <a:xfrm>
            <a:off x="1676401" y="685800"/>
            <a:ext cx="3095625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aseline="-25000">
                <a:solidFill>
                  <a:prstClr val="black"/>
                </a:solidFill>
              </a:rPr>
              <a:t>(</a:t>
            </a:r>
            <a:r>
              <a:rPr lang="en-US" sz="2400" baseline="-25000">
                <a:solidFill>
                  <a:srgbClr val="FF0000"/>
                </a:solidFill>
              </a:rPr>
              <a:t>RAN</a:t>
            </a:r>
            <a:r>
              <a:rPr lang="en-US" sz="2400" baseline="-25000">
                <a:solidFill>
                  <a:prstClr val="black"/>
                </a:solidFill>
              </a:rPr>
              <a:t>dom </a:t>
            </a:r>
            <a:r>
              <a:rPr lang="en-US" sz="2400" baseline="-25000">
                <a:solidFill>
                  <a:srgbClr val="FF0000"/>
                </a:solidFill>
              </a:rPr>
              <a:t>SA</a:t>
            </a:r>
            <a:r>
              <a:rPr lang="en-US" sz="2400" baseline="-25000">
                <a:solidFill>
                  <a:prstClr val="black"/>
                </a:solidFill>
              </a:rPr>
              <a:t>mple </a:t>
            </a:r>
            <a:r>
              <a:rPr lang="en-US" sz="2400" baseline="-25000">
                <a:solidFill>
                  <a:srgbClr val="FF0000"/>
                </a:solidFill>
              </a:rPr>
              <a:t>C</a:t>
            </a:r>
            <a:r>
              <a:rPr lang="en-US" sz="2400" baseline="-25000">
                <a:solidFill>
                  <a:prstClr val="black"/>
                </a:solidFill>
              </a:rPr>
              <a:t>onsensus) :</a:t>
            </a:r>
          </a:p>
        </p:txBody>
      </p:sp>
    </p:spTree>
    <p:extLst>
      <p:ext uri="{BB962C8B-B14F-4D97-AF65-F5344CB8AC3E}">
        <p14:creationId xmlns:p14="http://schemas.microsoft.com/office/powerpoint/2010/main" val="900799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1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2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3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4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5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6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7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8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299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0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1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2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3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4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5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6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7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09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10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12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13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14" name="Oval 26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17" name="Oval 29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0321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prstClr val="black"/>
                </a:solidFill>
              </a:rPr>
              <a:t>RANSAC</a:t>
            </a:r>
          </a:p>
        </p:txBody>
      </p:sp>
      <p:sp>
        <p:nvSpPr>
          <p:cNvPr id="140328" name="Text Box 40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40333" name="Rectangle 45"/>
          <p:cNvSpPr>
            <a:spLocks noChangeArrowheads="1"/>
          </p:cNvSpPr>
          <p:nvPr/>
        </p:nvSpPr>
        <p:spPr bwMode="auto">
          <a:xfrm>
            <a:off x="1676400" y="4537494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2400" dirty="0">
                <a:solidFill>
                  <a:prstClr val="black"/>
                </a:solidFill>
                <a:cs typeface="Arial" charset="0"/>
              </a:rPr>
              <a:t>Algorithm:</a:t>
            </a:r>
          </a:p>
          <a:p>
            <a:pPr marL="342900" indent="-342900"/>
            <a:endParaRPr lang="en-US" sz="900" dirty="0">
              <a:solidFill>
                <a:prstClr val="black"/>
              </a:solidFill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Sample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(randomly) the number of points required to fit the model (#=2)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Solve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for model parameters using samples 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Score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by the fraction of inliers within a preset threshold of the model</a:t>
            </a:r>
          </a:p>
          <a:p>
            <a:pPr marL="342900" indent="-342900"/>
            <a:endParaRPr lang="en-US" sz="2000" b="1" dirty="0">
              <a:solidFill>
                <a:prstClr val="black"/>
              </a:solidFill>
              <a:cs typeface="Arial" charset="0"/>
            </a:endParaRPr>
          </a:p>
          <a:p>
            <a:pPr marL="342900" indent="-342900"/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Repeat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22248" y="6550224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</a:rPr>
              <a:t>Illustration by Savarese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828800" y="1143000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Line fitting example</a:t>
            </a:r>
          </a:p>
        </p:txBody>
      </p:sp>
    </p:spTree>
    <p:extLst>
      <p:ext uri="{BB962C8B-B14F-4D97-AF65-F5344CB8AC3E}">
        <p14:creationId xmlns:p14="http://schemas.microsoft.com/office/powerpoint/2010/main" val="1939139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83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84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85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86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87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88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89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0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1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2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3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4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5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6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7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8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499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501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502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504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505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506" name="Oval 26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509" name="Oval 29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8513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prstClr val="black"/>
                </a:solidFill>
              </a:rPr>
              <a:t>RANSAC</a:t>
            </a:r>
          </a:p>
        </p:txBody>
      </p:sp>
      <p:sp>
        <p:nvSpPr>
          <p:cNvPr id="148514" name="Line 34"/>
          <p:cNvSpPr>
            <a:spLocks noChangeShapeType="1"/>
          </p:cNvSpPr>
          <p:nvPr/>
        </p:nvSpPr>
        <p:spPr bwMode="auto">
          <a:xfrm>
            <a:off x="5181600" y="990600"/>
            <a:ext cx="4267200" cy="228600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Text Box 40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5" name="Rectangle 45"/>
          <p:cNvSpPr>
            <a:spLocks noChangeArrowheads="1"/>
          </p:cNvSpPr>
          <p:nvPr/>
        </p:nvSpPr>
        <p:spPr bwMode="auto">
          <a:xfrm>
            <a:off x="1676400" y="4849482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2400" dirty="0">
                <a:solidFill>
                  <a:prstClr val="black"/>
                </a:solidFill>
                <a:cs typeface="Arial" charset="0"/>
              </a:rPr>
              <a:t>Algorithm:</a:t>
            </a:r>
          </a:p>
          <a:p>
            <a:pPr marL="342900" indent="-342900"/>
            <a:endParaRPr lang="en-US" sz="900" dirty="0">
              <a:solidFill>
                <a:prstClr val="black"/>
              </a:solidFill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Sample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(randomly) the number of points required to fit the model (#=2)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Solve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for model parameters using samples 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Score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by the fraction of inliers within a preset threshold of the model</a:t>
            </a:r>
          </a:p>
          <a:p>
            <a:pPr marL="342900" indent="-342900"/>
            <a:endParaRPr lang="en-US" sz="2000" b="1" dirty="0">
              <a:solidFill>
                <a:prstClr val="black"/>
              </a:solidFill>
              <a:cs typeface="Arial" charset="0"/>
            </a:endParaRPr>
          </a:p>
          <a:p>
            <a:pPr marL="342900" indent="-342900"/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Repeat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8800" y="1143000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Line fitting example</a:t>
            </a:r>
          </a:p>
        </p:txBody>
      </p:sp>
    </p:spTree>
    <p:extLst>
      <p:ext uri="{BB962C8B-B14F-4D97-AF65-F5344CB8AC3E}">
        <p14:creationId xmlns:p14="http://schemas.microsoft.com/office/powerpoint/2010/main" val="35123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0"/>
            <a:ext cx="8832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80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1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2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3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4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5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6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7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8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39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0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1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2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3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4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5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6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7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8" name="Oval 20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49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0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1" name="Oval 23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2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3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4" name="Oval 26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5" name="Oval 27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6" name="Oval 28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7" name="Oval 29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58" name="Line 30"/>
          <p:cNvSpPr>
            <a:spLocks noChangeShapeType="1"/>
          </p:cNvSpPr>
          <p:nvPr/>
        </p:nvSpPr>
        <p:spPr bwMode="auto">
          <a:xfrm flipH="1">
            <a:off x="8839200" y="3124200"/>
            <a:ext cx="2286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50559" name="Object 31"/>
          <p:cNvGraphicFramePr>
            <a:graphicFrameLocks noChangeAspect="1"/>
          </p:cNvGraphicFramePr>
          <p:nvPr/>
        </p:nvGraphicFramePr>
        <p:xfrm>
          <a:off x="9372601" y="2819401"/>
          <a:ext cx="32861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" imgH="177480" progId="Equation.3">
                  <p:embed/>
                </p:oleObj>
              </mc:Choice>
              <mc:Fallback>
                <p:oleObj name="Equation" r:id="rId3" imgW="1396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2601" y="2819401"/>
                        <a:ext cx="328613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60" name="Line 32"/>
          <p:cNvSpPr>
            <a:spLocks noChangeShapeType="1"/>
          </p:cNvSpPr>
          <p:nvPr/>
        </p:nvSpPr>
        <p:spPr bwMode="auto">
          <a:xfrm flipH="1">
            <a:off x="9144000" y="2667000"/>
            <a:ext cx="2286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61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prstClr val="black"/>
                </a:solidFill>
              </a:rPr>
              <a:t>RANSAC</a:t>
            </a:r>
          </a:p>
        </p:txBody>
      </p:sp>
      <p:sp>
        <p:nvSpPr>
          <p:cNvPr id="150562" name="Line 34"/>
          <p:cNvSpPr>
            <a:spLocks noChangeShapeType="1"/>
          </p:cNvSpPr>
          <p:nvPr/>
        </p:nvSpPr>
        <p:spPr bwMode="auto">
          <a:xfrm>
            <a:off x="5181600" y="990600"/>
            <a:ext cx="4267200" cy="228600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64" name="Line 36"/>
          <p:cNvSpPr>
            <a:spLocks noChangeShapeType="1"/>
          </p:cNvSpPr>
          <p:nvPr/>
        </p:nvSpPr>
        <p:spPr bwMode="auto">
          <a:xfrm>
            <a:off x="5486400" y="533400"/>
            <a:ext cx="4267200" cy="2286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65" name="Line 37"/>
          <p:cNvSpPr>
            <a:spLocks noChangeShapeType="1"/>
          </p:cNvSpPr>
          <p:nvPr/>
        </p:nvSpPr>
        <p:spPr bwMode="auto">
          <a:xfrm>
            <a:off x="4953000" y="1447800"/>
            <a:ext cx="4267200" cy="2286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0566" name="Text Box 38"/>
          <p:cNvSpPr txBox="1">
            <a:spLocks noChangeArrowheads="1"/>
          </p:cNvSpPr>
          <p:nvPr/>
        </p:nvSpPr>
        <p:spPr bwMode="auto">
          <a:xfrm>
            <a:off x="1981200" y="29368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prstClr val="black"/>
              </a:solidFill>
            </a:endParaRPr>
          </a:p>
        </p:txBody>
      </p:sp>
      <p:graphicFrame>
        <p:nvGraphicFramePr>
          <p:cNvPr id="150567" name="Object 39"/>
          <p:cNvGraphicFramePr>
            <a:graphicFrameLocks noChangeAspect="1"/>
          </p:cNvGraphicFramePr>
          <p:nvPr/>
        </p:nvGraphicFramePr>
        <p:xfrm>
          <a:off x="2590800" y="3200400"/>
          <a:ext cx="1111250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7200" imgH="215640" progId="Equation.3">
                  <p:embed/>
                </p:oleObj>
              </mc:Choice>
              <mc:Fallback>
                <p:oleObj name="Equation" r:id="rId5" imgW="457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200400"/>
                        <a:ext cx="1111250" cy="525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 Box 40"/>
          <p:cNvSpPr txBox="1">
            <a:spLocks noChangeArrowheads="1"/>
          </p:cNvSpPr>
          <p:nvPr/>
        </p:nvSpPr>
        <p:spPr bwMode="auto">
          <a:xfrm>
            <a:off x="1981200" y="29368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1676400" y="5188788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7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2400" dirty="0">
                <a:solidFill>
                  <a:prstClr val="black"/>
                </a:solidFill>
                <a:cs typeface="Arial" charset="0"/>
              </a:rPr>
              <a:t>Algorithm:</a:t>
            </a:r>
          </a:p>
          <a:p>
            <a:pPr marL="342900" indent="-342900"/>
            <a:endParaRPr lang="en-US" sz="900" dirty="0">
              <a:solidFill>
                <a:prstClr val="black"/>
              </a:solidFill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Sample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(randomly) the number of points required to fit the model (#=2)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Solve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for model parameters using samples 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Score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by the fraction of inliers within a preset threshold of the model</a:t>
            </a:r>
          </a:p>
          <a:p>
            <a:pPr marL="342900" indent="-342900"/>
            <a:endParaRPr lang="en-US" sz="2000" b="1" dirty="0">
              <a:solidFill>
                <a:prstClr val="black"/>
              </a:solidFill>
              <a:cs typeface="Arial" charset="0"/>
            </a:endParaRPr>
          </a:p>
          <a:p>
            <a:pPr marL="342900" indent="-342900"/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Repeat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828800" y="1143000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Line fitting example</a:t>
            </a:r>
          </a:p>
        </p:txBody>
      </p:sp>
    </p:spTree>
    <p:extLst>
      <p:ext uri="{BB962C8B-B14F-4D97-AF65-F5344CB8AC3E}">
        <p14:creationId xmlns:p14="http://schemas.microsoft.com/office/powerpoint/2010/main" val="844042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Oval 2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39" name="Oval 3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0" name="Oval 4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1" name="Oval 5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2" name="Oval 6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3" name="Oval 7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4" name="Oval 8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5" name="Oval 9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6" name="Oval 10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7" name="Oval 11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8" name="Oval 12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49" name="Oval 13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0" name="Oval 14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1" name="Oval 15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2" name="Oval 16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3" name="Oval 17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4" name="Oval 18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5" name="Oval 19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6" name="Oval 20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7" name="Oval 21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8" name="Oval 22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59" name="Oval 23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00FF00"/>
          </a:solidFill>
          <a:ln w="127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0" name="Oval 24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1" name="Oval 25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2" name="Oval 26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3" name="Oval 27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00FF00"/>
          </a:solidFill>
          <a:ln w="127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4" name="Oval 28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5" name="Oval 29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6" name="Oval 30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7" name="Oval 31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8" name="Oval 32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69" name="Oval 33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70" name="Oval 34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71" name="Oval 3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72" name="Line 36"/>
          <p:cNvSpPr>
            <a:spLocks noChangeShapeType="1"/>
          </p:cNvSpPr>
          <p:nvPr/>
        </p:nvSpPr>
        <p:spPr bwMode="auto">
          <a:xfrm>
            <a:off x="4495800" y="2971800"/>
            <a:ext cx="533400" cy="6096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42373" name="Object 37"/>
          <p:cNvGraphicFramePr>
            <a:graphicFrameLocks noChangeAspect="1"/>
          </p:cNvGraphicFramePr>
          <p:nvPr/>
        </p:nvGraphicFramePr>
        <p:xfrm>
          <a:off x="4343401" y="3316288"/>
          <a:ext cx="3286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" imgH="177480" progId="Equation.3">
                  <p:embed/>
                </p:oleObj>
              </mc:Choice>
              <mc:Fallback>
                <p:oleObj name="Equation" r:id="rId3" imgW="1396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1" y="3316288"/>
                        <a:ext cx="328613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74" name="Line 38"/>
          <p:cNvSpPr>
            <a:spLocks noChangeShapeType="1"/>
          </p:cNvSpPr>
          <p:nvPr/>
        </p:nvSpPr>
        <p:spPr bwMode="auto">
          <a:xfrm>
            <a:off x="5029200" y="3581400"/>
            <a:ext cx="533400" cy="6096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75" name="Rectangle 39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prstClr val="black"/>
                </a:solidFill>
              </a:rPr>
              <a:t>RANSAC</a:t>
            </a:r>
          </a:p>
        </p:txBody>
      </p:sp>
      <p:sp>
        <p:nvSpPr>
          <p:cNvPr id="142377" name="Line 41"/>
          <p:cNvSpPr>
            <a:spLocks noChangeShapeType="1"/>
          </p:cNvSpPr>
          <p:nvPr/>
        </p:nvSpPr>
        <p:spPr bwMode="auto">
          <a:xfrm flipV="1">
            <a:off x="4724400" y="304800"/>
            <a:ext cx="3810000" cy="358140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2380" name="Text Box 44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prstClr val="black"/>
              </a:solidFill>
            </a:endParaRPr>
          </a:p>
        </p:txBody>
      </p:sp>
      <p:graphicFrame>
        <p:nvGraphicFramePr>
          <p:cNvPr id="48" name="Object 39"/>
          <p:cNvGraphicFramePr>
            <a:graphicFrameLocks noChangeAspect="1"/>
          </p:cNvGraphicFramePr>
          <p:nvPr/>
        </p:nvGraphicFramePr>
        <p:xfrm>
          <a:off x="8685214" y="3657601"/>
          <a:ext cx="1266825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20560" imgH="215640" progId="Equation.3">
                  <p:embed/>
                </p:oleObj>
              </mc:Choice>
              <mc:Fallback>
                <p:oleObj name="Equation" r:id="rId5" imgW="5205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5214" y="3657601"/>
                        <a:ext cx="1266825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1676400" y="5749506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2400" dirty="0">
                <a:solidFill>
                  <a:prstClr val="black"/>
                </a:solidFill>
                <a:cs typeface="Arial" charset="0"/>
              </a:rPr>
              <a:t>Algorithm:</a:t>
            </a:r>
          </a:p>
          <a:p>
            <a:pPr marL="342900" indent="-342900"/>
            <a:endParaRPr lang="en-US" sz="900" dirty="0">
              <a:solidFill>
                <a:prstClr val="black"/>
              </a:solidFill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Sample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(randomly) the number of points required to fit the model (#=2)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Solve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for model parameters using samples </a:t>
            </a:r>
          </a:p>
          <a:p>
            <a:pPr marL="342900" indent="-342900">
              <a:buFontTx/>
              <a:buAutoNum type="arabicPeriod"/>
            </a:pPr>
            <a:r>
              <a:rPr lang="en-US" sz="2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Score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by the fraction of inliers within a preset threshold of the model</a:t>
            </a:r>
          </a:p>
          <a:p>
            <a:pPr marL="342900" indent="-342900"/>
            <a:endParaRPr lang="en-US" sz="2000" b="1" dirty="0">
              <a:solidFill>
                <a:prstClr val="black"/>
              </a:solidFill>
              <a:cs typeface="Arial" charset="0"/>
            </a:endParaRPr>
          </a:p>
          <a:p>
            <a:pPr marL="342900" indent="-342900"/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Repeat</a:t>
            </a:r>
            <a:r>
              <a:rPr lang="en-US" sz="2000" dirty="0">
                <a:solidFill>
                  <a:prstClr val="black"/>
                </a:solidFill>
                <a:cs typeface="Arial" charset="0"/>
              </a:rPr>
              <a:t> 1-3 until the best model is found with high confidence</a:t>
            </a:r>
          </a:p>
        </p:txBody>
      </p:sp>
    </p:spTree>
    <p:extLst>
      <p:ext uri="{BB962C8B-B14F-4D97-AF65-F5344CB8AC3E}">
        <p14:creationId xmlns:p14="http://schemas.microsoft.com/office/powerpoint/2010/main" val="266657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58" grpId="0" animBg="1"/>
      <p:bldP spid="142359" grpId="0" animBg="1"/>
      <p:bldP spid="142360" grpId="0" animBg="1"/>
      <p:bldP spid="142361" grpId="0" animBg="1"/>
      <p:bldP spid="142362" grpId="0" animBg="1"/>
      <p:bldP spid="142363" grpId="0" animBg="1"/>
      <p:bldP spid="142364" grpId="0" animBg="1"/>
      <p:bldP spid="142365" grpId="0" animBg="1"/>
      <p:bldP spid="142366" grpId="0" animBg="1"/>
      <p:bldP spid="142367" grpId="0" animBg="1"/>
      <p:bldP spid="142368" grpId="0" animBg="1"/>
      <p:bldP spid="142369" grpId="0" animBg="1"/>
      <p:bldP spid="142370" grpId="0" animBg="1"/>
      <p:bldP spid="142371" grpId="0" animBg="1"/>
      <p:bldP spid="142372" grpId="0" animBg="1"/>
      <p:bldP spid="142374" grpId="0" animBg="1"/>
      <p:bldP spid="14237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76200"/>
            <a:ext cx="8229600" cy="1143000"/>
          </a:xfrm>
        </p:spPr>
        <p:txBody>
          <a:bodyPr/>
          <a:lstStyle/>
          <a:p>
            <a:r>
              <a:rPr lang="en-US" dirty="0"/>
              <a:t>How to choose parameters?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90600"/>
            <a:ext cx="8229600" cy="28209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Number of samples (iterations) </a:t>
            </a:r>
            <a:r>
              <a:rPr lang="en-US" sz="2400" i="1" dirty="0"/>
              <a:t>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Choose </a:t>
            </a:r>
            <a:r>
              <a:rPr lang="en-US" sz="1900" i="1" dirty="0"/>
              <a:t>N</a:t>
            </a:r>
            <a:r>
              <a:rPr lang="en-US" sz="1900" dirty="0"/>
              <a:t> so that, with probability </a:t>
            </a:r>
            <a:r>
              <a:rPr lang="en-US" sz="1900" i="1" dirty="0"/>
              <a:t>p</a:t>
            </a:r>
            <a:r>
              <a:rPr lang="en-US" sz="1900" dirty="0"/>
              <a:t>, at least one random sample is free from outliers (e.g. </a:t>
            </a:r>
            <a:r>
              <a:rPr lang="en-US" sz="1900" i="1" dirty="0"/>
              <a:t>p</a:t>
            </a:r>
            <a:r>
              <a:rPr lang="en-US" sz="1900" dirty="0"/>
              <a:t>=0.99) (outlier ratio: </a:t>
            </a:r>
            <a:r>
              <a:rPr lang="en-US" sz="1900" i="1" dirty="0"/>
              <a:t>e </a:t>
            </a:r>
            <a:r>
              <a:rPr lang="en-US" sz="1900" dirty="0"/>
              <a:t>)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/>
              <a:t>Number of sampled points </a:t>
            </a:r>
            <a:r>
              <a:rPr lang="en-US" sz="2400" i="1" dirty="0"/>
              <a:t>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Minimum number needed to fit the model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Distance threshold </a:t>
            </a:r>
            <a:r>
              <a:rPr lang="en-US" sz="2400" i="1" dirty="0">
                <a:sym typeface="Symbol" pitchFamily="18" charset="2"/>
              </a:rPr>
              <a:t>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Choose </a:t>
            </a:r>
            <a:r>
              <a:rPr lang="en-US" sz="1600" i="1" dirty="0">
                <a:sym typeface="Symbol" pitchFamily="18" charset="2"/>
              </a:rPr>
              <a:t></a:t>
            </a:r>
            <a:r>
              <a:rPr lang="en-US" sz="1500" dirty="0"/>
              <a:t>  so that a good point with noise is likely (e.g., </a:t>
            </a:r>
            <a:r>
              <a:rPr lang="en-US" sz="1500" dirty="0" err="1"/>
              <a:t>prob</a:t>
            </a:r>
            <a:r>
              <a:rPr lang="en-US" sz="1500" dirty="0"/>
              <a:t>=0.95) within threshold</a:t>
            </a:r>
          </a:p>
        </p:txBody>
      </p:sp>
      <p:graphicFrame>
        <p:nvGraphicFramePr>
          <p:cNvPr id="273412" name="Object 4"/>
          <p:cNvGraphicFramePr>
            <a:graphicFrameLocks noChangeAspect="1"/>
          </p:cNvGraphicFramePr>
          <p:nvPr/>
        </p:nvGraphicFramePr>
        <p:xfrm>
          <a:off x="1981200" y="4267200"/>
          <a:ext cx="315595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03240" imgH="241200" progId="Equation.3">
                  <p:embed/>
                </p:oleObj>
              </mc:Choice>
              <mc:Fallback>
                <p:oleObj name="Equation" r:id="rId3" imgW="1803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267200"/>
                        <a:ext cx="3155950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3506" name="Group 98"/>
          <p:cNvGraphicFramePr>
            <a:graphicFrameLocks noGrp="1"/>
          </p:cNvGraphicFramePr>
          <p:nvPr/>
        </p:nvGraphicFramePr>
        <p:xfrm>
          <a:off x="5638800" y="4200525"/>
          <a:ext cx="4800600" cy="2194560"/>
        </p:xfrm>
        <a:graphic>
          <a:graphicData uri="http://schemas.openxmlformats.org/drawingml/2006/table">
            <a:tbl>
              <a:tblPr/>
              <a:tblGrid>
                <a:gridCol w="600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5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proportion of outliers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 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s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5%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10%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20%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25%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30%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40%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50%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11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11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19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35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13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72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12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26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146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16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293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7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33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163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588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</a:t>
                      </a:r>
                    </a:p>
                  </a:txBody>
                  <a:tcPr marL="45720" marR="45720" marT="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26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44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78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272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1177</a:t>
                      </a:r>
                    </a:p>
                  </a:txBody>
                  <a:tcPr marL="45720" marR="4572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73503" name="Text Box 95"/>
          <p:cNvSpPr txBox="1">
            <a:spLocks noChangeArrowheads="1"/>
          </p:cNvSpPr>
          <p:nvPr/>
        </p:nvSpPr>
        <p:spPr bwMode="auto">
          <a:xfrm>
            <a:off x="8324090" y="6550224"/>
            <a:ext cx="23439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t>modified from  M. Pollefeys</a:t>
            </a:r>
          </a:p>
        </p:txBody>
      </p:sp>
      <p:sp>
        <p:nvSpPr>
          <p:cNvPr id="273507" name="Rectangle 99"/>
          <p:cNvSpPr>
            <a:spLocks noChangeArrowheads="1"/>
          </p:cNvSpPr>
          <p:nvPr/>
        </p:nvSpPr>
        <p:spPr bwMode="auto">
          <a:xfrm>
            <a:off x="1803400" y="4029075"/>
            <a:ext cx="3500438" cy="9144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53100" y="641469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p = 0.99</a:t>
            </a:r>
          </a:p>
        </p:txBody>
      </p:sp>
    </p:spTree>
    <p:extLst>
      <p:ext uri="{BB962C8B-B14F-4D97-AF65-F5344CB8AC3E}">
        <p14:creationId xmlns:p14="http://schemas.microsoft.com/office/powerpoint/2010/main" val="331012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507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RANSAC conclusions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5867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400" dirty="0"/>
              <a:t>Good</a:t>
            </a:r>
          </a:p>
          <a:p>
            <a:r>
              <a:rPr lang="en-US" sz="2800" dirty="0"/>
              <a:t>Robust to outliers</a:t>
            </a:r>
          </a:p>
          <a:p>
            <a:r>
              <a:rPr lang="en-US" sz="2800" dirty="0"/>
              <a:t>Applicable for larger number of model parameters than Hough transform</a:t>
            </a:r>
          </a:p>
          <a:p>
            <a:r>
              <a:rPr lang="en-US" sz="2800" dirty="0"/>
              <a:t>Optimization parameters are easier to choose than Hough transform</a:t>
            </a:r>
          </a:p>
          <a:p>
            <a:endParaRPr lang="en-US" dirty="0"/>
          </a:p>
          <a:p>
            <a:pPr>
              <a:buNone/>
            </a:pPr>
            <a:r>
              <a:rPr lang="en-US" sz="3400" dirty="0"/>
              <a:t>Bad</a:t>
            </a:r>
          </a:p>
          <a:p>
            <a:r>
              <a:rPr lang="en-US" sz="2800" dirty="0"/>
              <a:t>Computational time grows quickly with fraction of outliers and number of parameters </a:t>
            </a:r>
          </a:p>
          <a:p>
            <a:r>
              <a:rPr lang="en-US" sz="2800" dirty="0"/>
              <a:t>Not good for getting multiple fits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3400" dirty="0"/>
              <a:t>Common applications</a:t>
            </a:r>
            <a:endParaRPr lang="en-US" dirty="0"/>
          </a:p>
          <a:p>
            <a:r>
              <a:rPr lang="en-US" sz="2800" dirty="0"/>
              <a:t>Computing a </a:t>
            </a:r>
            <a:r>
              <a:rPr lang="en-US" sz="2800" dirty="0" err="1"/>
              <a:t>homography</a:t>
            </a:r>
            <a:r>
              <a:rPr lang="en-US" sz="2800" dirty="0"/>
              <a:t> (e.g., image stitching, matching planar surfaces)</a:t>
            </a:r>
          </a:p>
          <a:p>
            <a:r>
              <a:rPr lang="en-US" sz="2800" dirty="0"/>
              <a:t>Estimating fundamental matrix (relating two views)</a:t>
            </a:r>
          </a:p>
        </p:txBody>
      </p:sp>
    </p:spTree>
    <p:extLst>
      <p:ext uri="{BB962C8B-B14F-4D97-AF65-F5344CB8AC3E}">
        <p14:creationId xmlns:p14="http://schemas.microsoft.com/office/powerpoint/2010/main" val="389506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741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7928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2505034" y="1184811"/>
            <a:ext cx="14414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Original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5511792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Edges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52400" y="0"/>
            <a:ext cx="1173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dirty="0">
                <a:solidFill>
                  <a:srgbClr val="000000"/>
                </a:solidFill>
                <a:latin typeface="Arial"/>
              </a:rPr>
              <a:t>Can we use RANSAC instead of Hough transform?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 r="46982"/>
          <a:stretch>
            <a:fillRect/>
          </a:stretch>
        </p:blipFill>
        <p:spPr bwMode="auto">
          <a:xfrm>
            <a:off x="7556521" y="1603351"/>
            <a:ext cx="2957553" cy="371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8177241" y="1223345"/>
            <a:ext cx="210497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Votes: Penny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0" y="6581002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</a:rPr>
              <a:t>Slide credit: Kristen </a:t>
            </a:r>
            <a:r>
              <a:rPr lang="en-US" sz="1200" dirty="0" err="1">
                <a:solidFill>
                  <a:srgbClr val="000000"/>
                </a:solidFill>
                <a:latin typeface="Arial"/>
              </a:rPr>
              <a:t>Grauman</a:t>
            </a:r>
            <a:endParaRPr lang="en-US" sz="12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00332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3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1613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131906" y="1184811"/>
            <a:ext cx="14414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Original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138664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Edges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24544" y="1528302"/>
            <a:ext cx="531025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find circles of any radius from 6 to 55 pixels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assume that for a particular coin, 10% of the overall edge pixels are “inliers” (on the perimeter of that coin)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Recall this equation to estimate the number of RANSAC iterations needed, 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131053"/>
              </p:ext>
            </p:extLst>
          </p:nvPr>
        </p:nvGraphicFramePr>
        <p:xfrm>
          <a:off x="7391400" y="4564761"/>
          <a:ext cx="315595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03240" imgH="241200" progId="Equation.3">
                  <p:embed/>
                </p:oleObj>
              </mc:Choice>
              <mc:Fallback>
                <p:oleObj name="Equation" r:id="rId5" imgW="1803240" imgH="241200" progId="Equation.3">
                  <p:embed/>
                  <p:pic>
                    <p:nvPicPr>
                      <p:cNvPr id="2734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564761"/>
                        <a:ext cx="3155950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79720" y="5177304"/>
            <a:ext cx="5767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 = number of samples needed to fit a model</a:t>
            </a:r>
          </a:p>
          <a:p>
            <a:r>
              <a:rPr lang="en-US" dirty="0"/>
              <a:t>p = desired probability of finding an outlier free solution</a:t>
            </a:r>
          </a:p>
          <a:p>
            <a:r>
              <a:rPr lang="en-US" dirty="0"/>
              <a:t>e = proportion of outliers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1A6B9D0-842D-F309-2B7B-A8D2E4F6339F}"/>
              </a:ext>
            </a:extLst>
          </p:cNvPr>
          <p:cNvSpPr txBox="1">
            <a:spLocks/>
          </p:cNvSpPr>
          <p:nvPr/>
        </p:nvSpPr>
        <p:spPr bwMode="auto">
          <a:xfrm>
            <a:off x="152400" y="0"/>
            <a:ext cx="1173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dirty="0">
                <a:solidFill>
                  <a:srgbClr val="000000"/>
                </a:solidFill>
                <a:latin typeface="Arial"/>
              </a:rPr>
              <a:t>Can we use RANSAC instead of Hough transform?</a:t>
            </a:r>
          </a:p>
        </p:txBody>
      </p:sp>
    </p:spTree>
    <p:extLst>
      <p:ext uri="{BB962C8B-B14F-4D97-AF65-F5344CB8AC3E}">
        <p14:creationId xmlns:p14="http://schemas.microsoft.com/office/powerpoint/2010/main" val="312533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F2688-1B36-360A-3D7A-8EB256E87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>
            <a:extLst>
              <a:ext uri="{FF2B5EF4-FFF2-40B4-BE49-F238E27FC236}">
                <a16:creationId xmlns:a16="http://schemas.microsoft.com/office/drawing/2014/main" id="{6CB7C24B-98DB-CBB2-74C4-E07BECD9D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3" name="Text Box 7">
            <a:extLst>
              <a:ext uri="{FF2B5EF4-FFF2-40B4-BE49-F238E27FC236}">
                <a16:creationId xmlns:a16="http://schemas.microsoft.com/office/drawing/2014/main" id="{D62C9288-FC4B-34E0-2BFF-4F191BA16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251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Edges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5896E-5DB1-73F7-344F-F7430EB827D3}"/>
              </a:ext>
            </a:extLst>
          </p:cNvPr>
          <p:cNvSpPr txBox="1"/>
          <p:nvPr/>
        </p:nvSpPr>
        <p:spPr>
          <a:xfrm>
            <a:off x="3640131" y="1528302"/>
            <a:ext cx="531025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find circles of any radius from 6 to 55 pixels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assume that for a particular coin, 10% of the overall edge pixels are “inliers” (on the perimeter of that coin)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Recall this equation to estimate the number of RANSAC iterations needed, 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" name="Object 4">
            <a:extLst>
              <a:ext uri="{FF2B5EF4-FFF2-40B4-BE49-F238E27FC236}">
                <a16:creationId xmlns:a16="http://schemas.microsoft.com/office/drawing/2014/main" id="{70AA8BCA-EB2E-7302-A27F-F6AA16FC79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463549"/>
              </p:ext>
            </p:extLst>
          </p:nvPr>
        </p:nvGraphicFramePr>
        <p:xfrm>
          <a:off x="4606987" y="4564761"/>
          <a:ext cx="315595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03240" imgH="241200" progId="Equation.3">
                  <p:embed/>
                </p:oleObj>
              </mc:Choice>
              <mc:Fallback>
                <p:oleObj name="Equation" r:id="rId4" imgW="1803240" imgH="241200" progId="Equation.3">
                  <p:embed/>
                  <p:pic>
                    <p:nvPicPr>
                      <p:cNvPr id="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6987" y="4564761"/>
                        <a:ext cx="3155950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0D090B4-DEDA-E4D0-9E69-E80743CA994D}"/>
              </a:ext>
            </a:extLst>
          </p:cNvPr>
          <p:cNvSpPr txBox="1"/>
          <p:nvPr/>
        </p:nvSpPr>
        <p:spPr>
          <a:xfrm>
            <a:off x="3595307" y="5177304"/>
            <a:ext cx="5767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 = number of samples needed to fit a model</a:t>
            </a:r>
          </a:p>
          <a:p>
            <a:r>
              <a:rPr lang="en-US" dirty="0"/>
              <a:t>p = desired probability of finding an outlier free solution</a:t>
            </a:r>
          </a:p>
          <a:p>
            <a:r>
              <a:rPr lang="en-US" dirty="0"/>
              <a:t>e = proportion of outliers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277BB6B-1F46-3381-757F-E2CF5BBE3689}"/>
              </a:ext>
            </a:extLst>
          </p:cNvPr>
          <p:cNvSpPr txBox="1">
            <a:spLocks/>
          </p:cNvSpPr>
          <p:nvPr/>
        </p:nvSpPr>
        <p:spPr bwMode="auto">
          <a:xfrm>
            <a:off x="152400" y="0"/>
            <a:ext cx="1173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dirty="0">
                <a:solidFill>
                  <a:srgbClr val="000000"/>
                </a:solidFill>
                <a:latin typeface="Arial"/>
              </a:rPr>
              <a:t>Can we use RANSAC instead of Hough transform?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6B373D-B40D-7A77-9910-3D98AC8A1F8F}"/>
              </a:ext>
            </a:extLst>
          </p:cNvPr>
          <p:cNvSpPr txBox="1"/>
          <p:nvPr/>
        </p:nvSpPr>
        <p:spPr>
          <a:xfrm>
            <a:off x="10158871" y="1590646"/>
            <a:ext cx="1538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 = 3</a:t>
            </a:r>
          </a:p>
          <a:p>
            <a:r>
              <a:rPr lang="en-US" dirty="0"/>
              <a:t>p = .99</a:t>
            </a:r>
          </a:p>
          <a:p>
            <a:r>
              <a:rPr lang="en-US" dirty="0"/>
              <a:t>e = .9</a:t>
            </a:r>
          </a:p>
        </p:txBody>
      </p:sp>
    </p:spTree>
    <p:extLst>
      <p:ext uri="{BB962C8B-B14F-4D97-AF65-F5344CB8AC3E}">
        <p14:creationId xmlns:p14="http://schemas.microsoft.com/office/powerpoint/2010/main" val="374269635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E284E-1785-0E48-4503-46A4307BA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>
            <a:extLst>
              <a:ext uri="{FF2B5EF4-FFF2-40B4-BE49-F238E27FC236}">
                <a16:creationId xmlns:a16="http://schemas.microsoft.com/office/drawing/2014/main" id="{36961E00-1AC5-A4CD-4E1D-FF9BB30EB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3" name="Text Box 7">
            <a:extLst>
              <a:ext uri="{FF2B5EF4-FFF2-40B4-BE49-F238E27FC236}">
                <a16:creationId xmlns:a16="http://schemas.microsoft.com/office/drawing/2014/main" id="{44084463-314D-B1C6-021F-C6EA155A9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251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Edges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5F874A-AAE2-80BA-3F5D-385ECEC65F37}"/>
              </a:ext>
            </a:extLst>
          </p:cNvPr>
          <p:cNvSpPr txBox="1"/>
          <p:nvPr/>
        </p:nvSpPr>
        <p:spPr>
          <a:xfrm>
            <a:off x="3640131" y="1528302"/>
            <a:ext cx="531025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find circles of any radius from 6 to 55 pixels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assume that for a particular coin, 10% of the overall edge pixels are “inliers” (on the perimeter of that coin)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Recall this equation to estimate the number of RANSAC iterations needed, 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" name="Object 4">
            <a:extLst>
              <a:ext uri="{FF2B5EF4-FFF2-40B4-BE49-F238E27FC236}">
                <a16:creationId xmlns:a16="http://schemas.microsoft.com/office/drawing/2014/main" id="{20821966-A9B9-4E3D-5D9B-5005A7946A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6987" y="4564761"/>
          <a:ext cx="315595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03240" imgH="241200" progId="Equation.3">
                  <p:embed/>
                </p:oleObj>
              </mc:Choice>
              <mc:Fallback>
                <p:oleObj name="Equation" r:id="rId4" imgW="1803240" imgH="241200" progId="Equation.3">
                  <p:embed/>
                  <p:pic>
                    <p:nvPicPr>
                      <p:cNvPr id="16" name="Object 4">
                        <a:extLst>
                          <a:ext uri="{FF2B5EF4-FFF2-40B4-BE49-F238E27FC236}">
                            <a16:creationId xmlns:a16="http://schemas.microsoft.com/office/drawing/2014/main" id="{70AA8BCA-EB2E-7302-A27F-F6AA16FC79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6987" y="4564761"/>
                        <a:ext cx="3155950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43E8693-888E-5B2E-33DF-06001D155FB4}"/>
              </a:ext>
            </a:extLst>
          </p:cNvPr>
          <p:cNvSpPr txBox="1"/>
          <p:nvPr/>
        </p:nvSpPr>
        <p:spPr>
          <a:xfrm>
            <a:off x="3595307" y="5177304"/>
            <a:ext cx="5767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 = number of samples needed to fit a model</a:t>
            </a:r>
          </a:p>
          <a:p>
            <a:r>
              <a:rPr lang="en-US" dirty="0"/>
              <a:t>p = desired probability of finding an outlier free solution</a:t>
            </a:r>
          </a:p>
          <a:p>
            <a:r>
              <a:rPr lang="en-US" dirty="0"/>
              <a:t>e = proportion of outliers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B396966-FFE8-1C48-A390-09A2AAD75BA7}"/>
              </a:ext>
            </a:extLst>
          </p:cNvPr>
          <p:cNvSpPr txBox="1">
            <a:spLocks/>
          </p:cNvSpPr>
          <p:nvPr/>
        </p:nvSpPr>
        <p:spPr bwMode="auto">
          <a:xfrm>
            <a:off x="152400" y="0"/>
            <a:ext cx="1173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dirty="0">
                <a:solidFill>
                  <a:srgbClr val="000000"/>
                </a:solidFill>
                <a:latin typeface="Arial"/>
              </a:rPr>
              <a:t>Can we use RANSAC instead of Hough transform?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606091-26BA-3BFE-A587-C867936815BC}"/>
              </a:ext>
            </a:extLst>
          </p:cNvPr>
          <p:cNvSpPr txBox="1"/>
          <p:nvPr/>
        </p:nvSpPr>
        <p:spPr>
          <a:xfrm>
            <a:off x="10158871" y="1590646"/>
            <a:ext cx="1538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 = 3</a:t>
            </a:r>
          </a:p>
          <a:p>
            <a:r>
              <a:rPr lang="en-US" dirty="0"/>
              <a:t>p = .99</a:t>
            </a:r>
          </a:p>
          <a:p>
            <a:r>
              <a:rPr lang="en-US" dirty="0"/>
              <a:t>e = .9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89074-EA22-129C-9AAD-EFA2DB1552D9}"/>
              </a:ext>
            </a:extLst>
          </p:cNvPr>
          <p:cNvSpPr txBox="1"/>
          <p:nvPr/>
        </p:nvSpPr>
        <p:spPr>
          <a:xfrm>
            <a:off x="9677401" y="2961622"/>
            <a:ext cx="251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= log(1 - .99) / </a:t>
            </a:r>
            <a:br>
              <a:rPr lang="en-US" dirty="0"/>
            </a:br>
            <a:r>
              <a:rPr lang="en-US" dirty="0"/>
              <a:t>       log(1 - .001)</a:t>
            </a:r>
          </a:p>
        </p:txBody>
      </p:sp>
    </p:spTree>
    <p:extLst>
      <p:ext uri="{BB962C8B-B14F-4D97-AF65-F5344CB8AC3E}">
        <p14:creationId xmlns:p14="http://schemas.microsoft.com/office/powerpoint/2010/main" val="161678760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2F1C4-278A-8C93-9BBC-76F276077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>
            <a:extLst>
              <a:ext uri="{FF2B5EF4-FFF2-40B4-BE49-F238E27FC236}">
                <a16:creationId xmlns:a16="http://schemas.microsoft.com/office/drawing/2014/main" id="{BA553289-9BF6-6F4A-DF3B-E254081A4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3" name="Text Box 7">
            <a:extLst>
              <a:ext uri="{FF2B5EF4-FFF2-40B4-BE49-F238E27FC236}">
                <a16:creationId xmlns:a16="http://schemas.microsoft.com/office/drawing/2014/main" id="{CEA79AD2-5F54-5AC1-E2DA-516161DB6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251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400" dirty="0">
                <a:solidFill>
                  <a:srgbClr val="000000"/>
                </a:solidFill>
                <a:ea typeface="SimSun" pitchFamily="2" charset="-122"/>
              </a:rPr>
              <a:t>Edges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6B0D4-C1E2-5441-FAF0-FCB91D24043F}"/>
              </a:ext>
            </a:extLst>
          </p:cNvPr>
          <p:cNvSpPr txBox="1"/>
          <p:nvPr/>
        </p:nvSpPr>
        <p:spPr>
          <a:xfrm>
            <a:off x="3640131" y="1528302"/>
            <a:ext cx="531025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find circles of any radius from 6 to 55 pixels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Let’s assume that for a particular coin, 10% of the overall edge pixels are “inliers” (on the perimeter of that coin)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ea typeface="SimSun" pitchFamily="2" charset="-122"/>
              </a:rPr>
              <a:t>Recall this equation to estimate the number of RANSAC iterations needed, 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00000"/>
              </a:solidFill>
              <a:ea typeface="SimSun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" name="Object 4">
            <a:extLst>
              <a:ext uri="{FF2B5EF4-FFF2-40B4-BE49-F238E27FC236}">
                <a16:creationId xmlns:a16="http://schemas.microsoft.com/office/drawing/2014/main" id="{8C69F3B2-BC1B-EB7A-29CA-229CBB9C11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6987" y="4564761"/>
          <a:ext cx="315595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03240" imgH="241200" progId="Equation.3">
                  <p:embed/>
                </p:oleObj>
              </mc:Choice>
              <mc:Fallback>
                <p:oleObj name="Equation" r:id="rId4" imgW="1803240" imgH="241200" progId="Equation.3">
                  <p:embed/>
                  <p:pic>
                    <p:nvPicPr>
                      <p:cNvPr id="16" name="Object 4">
                        <a:extLst>
                          <a:ext uri="{FF2B5EF4-FFF2-40B4-BE49-F238E27FC236}">
                            <a16:creationId xmlns:a16="http://schemas.microsoft.com/office/drawing/2014/main" id="{20821966-A9B9-4E3D-5D9B-5005A7946A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6987" y="4564761"/>
                        <a:ext cx="3155950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1DFE613-D48E-34F7-FC83-16F215B3C060}"/>
              </a:ext>
            </a:extLst>
          </p:cNvPr>
          <p:cNvSpPr txBox="1"/>
          <p:nvPr/>
        </p:nvSpPr>
        <p:spPr>
          <a:xfrm>
            <a:off x="3595307" y="5177304"/>
            <a:ext cx="5767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 = number of samples needed to fit a model</a:t>
            </a:r>
          </a:p>
          <a:p>
            <a:r>
              <a:rPr lang="en-US" dirty="0"/>
              <a:t>p = desired probability of finding an outlier free solution</a:t>
            </a:r>
          </a:p>
          <a:p>
            <a:r>
              <a:rPr lang="en-US" dirty="0"/>
              <a:t>e = proportion of outliers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9C5F20-77BF-E497-0DD7-D32CBC4BB1FD}"/>
              </a:ext>
            </a:extLst>
          </p:cNvPr>
          <p:cNvSpPr txBox="1">
            <a:spLocks/>
          </p:cNvSpPr>
          <p:nvPr/>
        </p:nvSpPr>
        <p:spPr bwMode="auto">
          <a:xfrm>
            <a:off x="152400" y="0"/>
            <a:ext cx="1173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dirty="0">
                <a:solidFill>
                  <a:srgbClr val="000000"/>
                </a:solidFill>
                <a:latin typeface="Arial"/>
              </a:rPr>
              <a:t>Can we use RANSAC instead of Hough transform?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E74DCD-7898-6340-C3FD-9C43643C7921}"/>
              </a:ext>
            </a:extLst>
          </p:cNvPr>
          <p:cNvSpPr txBox="1"/>
          <p:nvPr/>
        </p:nvSpPr>
        <p:spPr>
          <a:xfrm>
            <a:off x="10158871" y="1590646"/>
            <a:ext cx="1538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 = 3</a:t>
            </a:r>
          </a:p>
          <a:p>
            <a:r>
              <a:rPr lang="en-US" dirty="0"/>
              <a:t>p = .99</a:t>
            </a:r>
          </a:p>
          <a:p>
            <a:r>
              <a:rPr lang="en-US" dirty="0"/>
              <a:t>e = .9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F8E382-6C4F-29AF-567D-76CD070343DE}"/>
              </a:ext>
            </a:extLst>
          </p:cNvPr>
          <p:cNvSpPr txBox="1"/>
          <p:nvPr/>
        </p:nvSpPr>
        <p:spPr>
          <a:xfrm>
            <a:off x="9677401" y="2961622"/>
            <a:ext cx="251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= log(1 - .99) / </a:t>
            </a:r>
            <a:br>
              <a:rPr lang="en-US" dirty="0"/>
            </a:br>
            <a:r>
              <a:rPr lang="en-US" dirty="0"/>
              <a:t>       log(1 - .001)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203BA9-EFBE-8973-71BE-9D175D36C54A}"/>
              </a:ext>
            </a:extLst>
          </p:cNvPr>
          <p:cNvSpPr txBox="1"/>
          <p:nvPr/>
        </p:nvSpPr>
        <p:spPr>
          <a:xfrm>
            <a:off x="9705192" y="3918430"/>
            <a:ext cx="251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= 4,602</a:t>
            </a:r>
          </a:p>
        </p:txBody>
      </p:sp>
    </p:spTree>
    <p:extLst>
      <p:ext uri="{BB962C8B-B14F-4D97-AF65-F5344CB8AC3E}">
        <p14:creationId xmlns:p14="http://schemas.microsoft.com/office/powerpoint/2010/main" val="195019678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fit the best alignment?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2466" name="Picture 2" descr="C:\Users\James\Dropbox\cs143 fall 2013\cs 143 fall 2013 projects\Local features\www\match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59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0"/>
            <a:ext cx="8832519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0" y="41275"/>
            <a:ext cx="4191000" cy="6816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781800" y="-52388"/>
            <a:ext cx="3886200" cy="6910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6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fit the best alignment?</a:t>
            </a:r>
          </a:p>
        </p:txBody>
      </p:sp>
      <p:pic>
        <p:nvPicPr>
          <p:cNvPr id="62466" name="Picture 2" descr="C:\Users\James\Dropbox\cs143 fall 2013\cs 143 fall 2013 projects\Local features\www\match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5000" y="1524000"/>
            <a:ext cx="3758023" cy="4862513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0" y="1828800"/>
            <a:ext cx="3200400" cy="4038600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05000" y="1524000"/>
            <a:ext cx="495300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626185" y="1524000"/>
            <a:ext cx="4432215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663023" y="5867400"/>
            <a:ext cx="4471577" cy="519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905000" y="5867400"/>
            <a:ext cx="4953000" cy="512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692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fit the best alignment?</a:t>
            </a:r>
          </a:p>
        </p:txBody>
      </p:sp>
      <p:pic>
        <p:nvPicPr>
          <p:cNvPr id="62466" name="Picture 2" descr="C:\Users\James\Dropbox\cs143 fall 2013\cs 143 fall 2013 projects\Local features\www\match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2362200" y="1533374"/>
            <a:ext cx="4648200" cy="371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317644" y="1524000"/>
            <a:ext cx="4359756" cy="230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910799" y="5791200"/>
            <a:ext cx="4350214" cy="699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752600" y="5941995"/>
            <a:ext cx="5029200" cy="5083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rapezoid 2"/>
          <p:cNvSpPr/>
          <p:nvPr/>
        </p:nvSpPr>
        <p:spPr>
          <a:xfrm>
            <a:off x="1752600" y="1524000"/>
            <a:ext cx="4191000" cy="4953000"/>
          </a:xfrm>
          <a:prstGeom prst="trapezoid">
            <a:avLst>
              <a:gd name="adj" fmla="val 15198"/>
            </a:avLst>
          </a:prstGeom>
          <a:solidFill>
            <a:schemeClr val="accent1">
              <a:alpha val="48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/>
        </p:nvSpPr>
        <p:spPr>
          <a:xfrm rot="21446336">
            <a:off x="6707871" y="1828800"/>
            <a:ext cx="3429000" cy="4038600"/>
          </a:xfrm>
          <a:prstGeom prst="trapezoid">
            <a:avLst>
              <a:gd name="adj" fmla="val 11658"/>
            </a:avLst>
          </a:prstGeom>
          <a:solidFill>
            <a:schemeClr val="accent1">
              <a:alpha val="48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59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28" y="318653"/>
            <a:ext cx="11593543" cy="622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347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5867400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r>
              <a:rPr lang="en-US" dirty="0"/>
              <a:t>Alignment: find parameters of model that maps one set of points to another</a:t>
            </a:r>
          </a:p>
          <a:p>
            <a:endParaRPr lang="en-US" dirty="0"/>
          </a:p>
          <a:p>
            <a:r>
              <a:rPr lang="en-US" dirty="0"/>
              <a:t>Typically want to solve for a global transformation that accounts for *most* true correspondences</a:t>
            </a:r>
          </a:p>
          <a:p>
            <a:endParaRPr lang="en-US" dirty="0"/>
          </a:p>
          <a:p>
            <a:r>
              <a:rPr lang="en-US" dirty="0"/>
              <a:t>Difficulties</a:t>
            </a:r>
          </a:p>
          <a:p>
            <a:pPr lvl="1"/>
            <a:r>
              <a:rPr lang="en-US" dirty="0"/>
              <a:t>Noise (typically 1-3 pixels)</a:t>
            </a:r>
          </a:p>
          <a:p>
            <a:pPr lvl="1"/>
            <a:r>
              <a:rPr lang="en-US" dirty="0"/>
              <a:t>Outliers (often 50%) </a:t>
            </a:r>
          </a:p>
          <a:p>
            <a:pPr lvl="1"/>
            <a:r>
              <a:rPr lang="en-US" dirty="0"/>
              <a:t>Many-to-one matches or multiple objects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362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Parametric (global) warping</a:t>
            </a:r>
          </a:p>
        </p:txBody>
      </p:sp>
      <p:sp>
        <p:nvSpPr>
          <p:cNvPr id="742414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2209800" y="2590800"/>
            <a:ext cx="7772400" cy="3124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/>
              <a:t>	Transformation T is a coordinate-changing machine:</a:t>
            </a:r>
          </a:p>
          <a:p>
            <a:pPr>
              <a:buNone/>
            </a:pPr>
            <a:r>
              <a:rPr lang="en-US" dirty="0"/>
              <a:t>					</a:t>
            </a:r>
            <a:r>
              <a:rPr lang="en-US" dirty="0" err="1"/>
              <a:t>p’</a:t>
            </a:r>
            <a:r>
              <a:rPr lang="en-US" dirty="0"/>
              <a:t> = </a:t>
            </a:r>
            <a:r>
              <a:rPr lang="en-US" i="1" dirty="0"/>
              <a:t>T</a:t>
            </a:r>
            <a:r>
              <a:rPr lang="en-US" dirty="0"/>
              <a:t>(p)</a:t>
            </a:r>
          </a:p>
          <a:p>
            <a:pPr>
              <a:buNone/>
            </a:pPr>
            <a:r>
              <a:rPr lang="en-US" dirty="0"/>
              <a:t>	</a:t>
            </a:r>
          </a:p>
          <a:p>
            <a:pPr>
              <a:buNone/>
            </a:pPr>
            <a:r>
              <a:rPr lang="en-US" dirty="0"/>
              <a:t>	What does it mean that </a:t>
            </a:r>
            <a:r>
              <a:rPr lang="en-US" i="1" dirty="0"/>
              <a:t>T</a:t>
            </a:r>
            <a:r>
              <a:rPr lang="en-US" dirty="0"/>
              <a:t> is global and parametric?</a:t>
            </a:r>
          </a:p>
          <a:p>
            <a:pPr lvl="1"/>
            <a:r>
              <a:rPr lang="en-US" dirty="0"/>
              <a:t>Global: Is the same for any point p</a:t>
            </a:r>
          </a:p>
          <a:p>
            <a:pPr lvl="1"/>
            <a:r>
              <a:rPr lang="en-US" dirty="0"/>
              <a:t>Parametric: can be described by just a few numbers</a:t>
            </a:r>
          </a:p>
          <a:p>
            <a:pPr>
              <a:buNone/>
            </a:pPr>
            <a:r>
              <a:rPr lang="en-US" dirty="0"/>
              <a:t>	</a:t>
            </a:r>
          </a:p>
          <a:p>
            <a:pPr>
              <a:buNone/>
            </a:pPr>
            <a:r>
              <a:rPr lang="en-US" dirty="0"/>
              <a:t>	We’re going to focus on </a:t>
            </a:r>
            <a:r>
              <a:rPr lang="en-US" i="1" dirty="0"/>
              <a:t>linear</a:t>
            </a:r>
            <a:r>
              <a:rPr lang="en-US" dirty="0"/>
              <a:t> transformations. We can represent T as a matrix multiplication</a:t>
            </a:r>
          </a:p>
          <a:p>
            <a:pPr>
              <a:buNone/>
            </a:pPr>
            <a:r>
              <a:rPr lang="en-US" dirty="0"/>
              <a:t>					  </a:t>
            </a:r>
            <a:r>
              <a:rPr lang="en-US" dirty="0" err="1"/>
              <a:t>p’</a:t>
            </a:r>
            <a:r>
              <a:rPr lang="en-US" dirty="0"/>
              <a:t> = </a:t>
            </a:r>
            <a:r>
              <a:rPr lang="en-US" b="1" dirty="0" err="1"/>
              <a:t>T</a:t>
            </a:r>
            <a:r>
              <a:rPr lang="en-US" dirty="0" err="1"/>
              <a:t>p</a:t>
            </a:r>
            <a:endParaRPr lang="en-US" dirty="0"/>
          </a:p>
          <a:p>
            <a:endParaRPr lang="en-US" dirty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876800" y="1352554"/>
            <a:ext cx="1600200" cy="369888"/>
            <a:chOff x="2256" y="2064"/>
            <a:chExt cx="1008" cy="233"/>
          </a:xfrm>
        </p:grpSpPr>
        <p:sp>
          <p:nvSpPr>
            <p:cNvPr id="1036" name="Text Box 7"/>
            <p:cNvSpPr txBox="1">
              <a:spLocks noChangeArrowheads="1"/>
            </p:cNvSpPr>
            <p:nvPr/>
          </p:nvSpPr>
          <p:spPr bwMode="auto">
            <a:xfrm>
              <a:off x="2592" y="2064"/>
              <a:ext cx="336" cy="23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>
                  <a:solidFill>
                    <a:prstClr val="black"/>
                  </a:solidFill>
                </a:rPr>
                <a:t>T</a:t>
              </a:r>
            </a:p>
          </p:txBody>
        </p:sp>
        <p:sp>
          <p:nvSpPr>
            <p:cNvPr id="1037" name="Line 8"/>
            <p:cNvSpPr>
              <a:spLocks noChangeShapeType="1"/>
            </p:cNvSpPr>
            <p:nvPr/>
          </p:nvSpPr>
          <p:spPr bwMode="auto">
            <a:xfrm>
              <a:off x="2256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Line 9"/>
            <p:cNvSpPr>
              <a:spLocks noChangeShapeType="1"/>
            </p:cNvSpPr>
            <p:nvPr/>
          </p:nvSpPr>
          <p:spPr bwMode="auto">
            <a:xfrm>
              <a:off x="2928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030" name="Picture 10" descr="HHHIMG_1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038226"/>
            <a:ext cx="1462088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1" descr="HHHIMG_1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371600"/>
            <a:ext cx="18430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15"/>
          <p:cNvSpPr txBox="1">
            <a:spLocks noChangeArrowheads="1"/>
          </p:cNvSpPr>
          <p:nvPr/>
        </p:nvSpPr>
        <p:spPr bwMode="auto">
          <a:xfrm>
            <a:off x="3048001" y="2133600"/>
            <a:ext cx="10374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prstClr val="black"/>
                </a:solidFill>
              </a:rPr>
              <a:t>p</a:t>
            </a:r>
            <a:r>
              <a:rPr lang="en-US">
                <a:solidFill>
                  <a:prstClr val="black"/>
                </a:solidFill>
              </a:rPr>
              <a:t> = (x,y)</a:t>
            </a:r>
          </a:p>
        </p:txBody>
      </p:sp>
      <p:sp>
        <p:nvSpPr>
          <p:cNvPr id="1033" name="Text Box 16"/>
          <p:cNvSpPr txBox="1">
            <a:spLocks noChangeArrowheads="1"/>
          </p:cNvSpPr>
          <p:nvPr/>
        </p:nvSpPr>
        <p:spPr bwMode="auto">
          <a:xfrm>
            <a:off x="7272338" y="2133600"/>
            <a:ext cx="12041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prstClr val="black"/>
                </a:solidFill>
              </a:rPr>
              <a:t>p’</a:t>
            </a:r>
            <a:r>
              <a:rPr lang="en-US">
                <a:solidFill>
                  <a:prstClr val="black"/>
                </a:solidFill>
              </a:rPr>
              <a:t> = (x’,y’)</a:t>
            </a:r>
          </a:p>
        </p:txBody>
      </p:sp>
      <p:sp>
        <p:nvSpPr>
          <p:cNvPr id="1034" name="Oval 17"/>
          <p:cNvSpPr>
            <a:spLocks noChangeAspect="1" noChangeArrowheads="1"/>
          </p:cNvSpPr>
          <p:nvPr/>
        </p:nvSpPr>
        <p:spPr bwMode="auto">
          <a:xfrm>
            <a:off x="7653338" y="14811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35" name="Oval 18"/>
          <p:cNvSpPr>
            <a:spLocks noChangeAspect="1" noChangeArrowheads="1"/>
          </p:cNvSpPr>
          <p:nvPr/>
        </p:nvSpPr>
        <p:spPr bwMode="auto">
          <a:xfrm>
            <a:off x="3538538" y="1219201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742423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755223"/>
              </p:ext>
            </p:extLst>
          </p:nvPr>
        </p:nvGraphicFramePr>
        <p:xfrm>
          <a:off x="5676900" y="5654023"/>
          <a:ext cx="154146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61760" imgH="469800" progId="Equation.3">
                  <p:embed/>
                </p:oleObj>
              </mc:Choice>
              <mc:Fallback>
                <p:oleObj name="Equation" r:id="rId3" imgW="7617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5654023"/>
                        <a:ext cx="1541463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251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241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transformations</a:t>
            </a:r>
          </a:p>
        </p:txBody>
      </p:sp>
      <p:pic>
        <p:nvPicPr>
          <p:cNvPr id="4" name="Picture 4" descr="HHHIMG_1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2601" y="3240834"/>
            <a:ext cx="1462087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655887" y="4336208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prstClr val="black"/>
                </a:solidFill>
              </a:rPr>
              <a:t>translation</a:t>
            </a:r>
          </a:p>
        </p:txBody>
      </p:sp>
      <p:pic>
        <p:nvPicPr>
          <p:cNvPr id="6" name="Picture 6" descr="HHHIMG_1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887" y="3255120"/>
            <a:ext cx="14620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rot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8088" y="3026520"/>
            <a:ext cx="1755775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249862" y="4321921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prstClr val="black"/>
                </a:solidFill>
              </a:rPr>
              <a:t>rotation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685087" y="4245721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prstClr val="black"/>
                </a:solidFill>
              </a:rPr>
              <a:t>aspect</a:t>
            </a:r>
          </a:p>
        </p:txBody>
      </p:sp>
      <p:pic>
        <p:nvPicPr>
          <p:cNvPr id="10" name="Picture 10" descr="aff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932" y="4967288"/>
            <a:ext cx="1746250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939332" y="6267062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prstClr val="black"/>
                </a:solidFill>
              </a:rPr>
              <a:t>affine</a:t>
            </a:r>
          </a:p>
        </p:txBody>
      </p:sp>
      <p:pic>
        <p:nvPicPr>
          <p:cNvPr id="12" name="Picture 12" descr="perspectiv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1532" y="5119688"/>
            <a:ext cx="1563688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417420" y="6211888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prstClr val="black"/>
                </a:solidFill>
              </a:rPr>
              <a:t>perspective</a:t>
            </a:r>
          </a:p>
        </p:txBody>
      </p:sp>
      <p:pic>
        <p:nvPicPr>
          <p:cNvPr id="16" name="Picture 4" descr="HHHIMG_1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4931" y="1024813"/>
            <a:ext cx="1462087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86501" y="2120187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original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91314" y="2628606"/>
            <a:ext cx="158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Transformed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6372164"/>
            <a:ext cx="2609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white">
                    <a:lumMod val="65000"/>
                  </a:prstClr>
                </a:solidFill>
              </a:rPr>
              <a:t>Slide credit (next few slides): A. Efros and/or S. Seitz</a:t>
            </a:r>
          </a:p>
        </p:txBody>
      </p:sp>
    </p:spTree>
    <p:extLst>
      <p:ext uri="{BB962C8B-B14F-4D97-AF65-F5344CB8AC3E}">
        <p14:creationId xmlns:p14="http://schemas.microsoft.com/office/powerpoint/2010/main" val="1657020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/>
              <a:t>Scaling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14401"/>
            <a:ext cx="7772400" cy="23987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i="1">
                <a:solidFill>
                  <a:srgbClr val="CC3300"/>
                </a:solidFill>
              </a:rPr>
              <a:t>Scaling</a:t>
            </a:r>
            <a:r>
              <a:rPr lang="en-US" sz="2000"/>
              <a:t> a coordinate means multiplying each of its components by a scalar</a:t>
            </a:r>
          </a:p>
          <a:p>
            <a:pPr>
              <a:lnSpc>
                <a:spcPct val="90000"/>
              </a:lnSpc>
            </a:pPr>
            <a:r>
              <a:rPr lang="en-US" sz="2000" i="1">
                <a:solidFill>
                  <a:srgbClr val="CC3300"/>
                </a:solidFill>
              </a:rPr>
              <a:t>Uniform scaling</a:t>
            </a:r>
            <a:r>
              <a:rPr lang="en-US" sz="2000"/>
              <a:t> means this scalar is the same for all components: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33600" y="3505200"/>
            <a:ext cx="3048000" cy="2743200"/>
            <a:chOff x="816" y="2208"/>
            <a:chExt cx="1920" cy="1728"/>
          </a:xfrm>
        </p:grpSpPr>
        <p:sp>
          <p:nvSpPr>
            <p:cNvPr id="22562" name="Line 5"/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3" name="Line 6"/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4" name="Line 7"/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5" name="Line 8"/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6" name="Line 9"/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7" name="Line 10"/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8" name="Line 11"/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9" name="Line 12"/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0" name="Line 13"/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1" name="Line 14"/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2" name="Line 15"/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3" name="Line 16"/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4" name="Line 17"/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5" name="Line 18"/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6" name="Line 19"/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7" name="Line 20"/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8" name="Line 21"/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9" name="Line 22"/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124200" y="4572000"/>
            <a:ext cx="914400" cy="1066800"/>
            <a:chOff x="1440" y="2928"/>
            <a:chExt cx="576" cy="672"/>
          </a:xfrm>
        </p:grpSpPr>
        <p:sp>
          <p:nvSpPr>
            <p:cNvPr id="22559" name="Freeform 24" descr="Horizontal brick"/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pattFill prst="horzBrick">
              <a:fgClr>
                <a:srgbClr val="032389"/>
              </a:fgClr>
              <a:bgClr>
                <a:srgbClr val="FFFFFF"/>
              </a:bgClr>
            </a:patt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0" name="Rectangle 25"/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1" name="Freeform 26"/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705600" y="3505200"/>
            <a:ext cx="3048000" cy="2743200"/>
            <a:chOff x="816" y="2208"/>
            <a:chExt cx="1920" cy="1728"/>
          </a:xfrm>
        </p:grpSpPr>
        <p:sp>
          <p:nvSpPr>
            <p:cNvPr id="22541" name="Line 28"/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2" name="Line 29"/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3" name="Line 30"/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4" name="Line 31"/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5" name="Line 32"/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6" name="Line 33"/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7" name="Line 34"/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8" name="Line 35"/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9" name="Line 36"/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0" name="Line 37"/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1" name="Line 38"/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2" name="Line 39"/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3" name="Line 40"/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4" name="Line 41"/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5" name="Line 42"/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6" name="Line 43"/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7" name="Line 44"/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8" name="Line 45"/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46"/>
          <p:cNvGrpSpPr>
            <a:grpSpLocks noChangeAspect="1"/>
          </p:cNvGrpSpPr>
          <p:nvPr/>
        </p:nvGrpSpPr>
        <p:grpSpPr bwMode="auto">
          <a:xfrm>
            <a:off x="8305800" y="3200400"/>
            <a:ext cx="1828800" cy="2133600"/>
            <a:chOff x="1440" y="2928"/>
            <a:chExt cx="576" cy="672"/>
          </a:xfrm>
        </p:grpSpPr>
        <p:sp>
          <p:nvSpPr>
            <p:cNvPr id="22538" name="Freeform 47" descr="Horizontal brick"/>
            <p:cNvSpPr>
              <a:spLocks noChangeAspect="1"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pattFill prst="horzBrick">
              <a:fgClr>
                <a:srgbClr val="011965"/>
              </a:fgClr>
              <a:bgClr>
                <a:srgbClr val="FFFFFF"/>
              </a:bgClr>
            </a:pattFill>
            <a:ln w="38100" cap="flat" cmpd="sng">
              <a:solidFill>
                <a:srgbClr val="0119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39" name="Rectangle 48"/>
            <p:cNvSpPr>
              <a:spLocks noChangeAspect="1"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0" name="Freeform 49"/>
            <p:cNvSpPr>
              <a:spLocks noChangeAspect="1"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536" name="AutoShape 50"/>
          <p:cNvSpPr>
            <a:spLocks noChangeArrowheads="1"/>
          </p:cNvSpPr>
          <p:nvPr/>
        </p:nvSpPr>
        <p:spPr bwMode="auto">
          <a:xfrm>
            <a:off x="5486400" y="47244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537" name="Text Box 51"/>
          <p:cNvSpPr txBox="1">
            <a:spLocks noChangeArrowheads="1"/>
          </p:cNvSpPr>
          <p:nvPr/>
        </p:nvSpPr>
        <p:spPr bwMode="auto">
          <a:xfrm>
            <a:off x="5627476" y="5149334"/>
            <a:ext cx="50366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b="1">
                <a:solidFill>
                  <a:prstClr val="black"/>
                </a:solidFill>
                <a:sym typeface="Symbol" pitchFamily="18" charset="2"/>
              </a:rPr>
              <a:t></a:t>
            </a:r>
            <a:r>
              <a:rPr lang="en-US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en-US">
                <a:solidFill>
                  <a:prstClr val="black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84994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i="1">
                <a:solidFill>
                  <a:srgbClr val="CC3300"/>
                </a:solidFill>
              </a:rPr>
              <a:t>Non-uniform scaling</a:t>
            </a:r>
            <a:r>
              <a:rPr lang="en-US" sz="2000"/>
              <a:t>: different scalars per component: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/>
              <a:t>Scaling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33600" y="2514600"/>
            <a:ext cx="8001000" cy="2743200"/>
            <a:chOff x="384" y="1584"/>
            <a:chExt cx="5040" cy="172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84" y="1584"/>
              <a:ext cx="1920" cy="1728"/>
              <a:chOff x="816" y="2208"/>
              <a:chExt cx="1920" cy="1728"/>
            </a:xfrm>
          </p:grpSpPr>
          <p:sp>
            <p:nvSpPr>
              <p:cNvPr id="23587" name="Line 6"/>
              <p:cNvSpPr>
                <a:spLocks noChangeShapeType="1"/>
              </p:cNvSpPr>
              <p:nvPr/>
            </p:nvSpPr>
            <p:spPr bwMode="auto">
              <a:xfrm>
                <a:off x="1056" y="2208"/>
                <a:ext cx="0" cy="17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8" name="Line 7"/>
              <p:cNvSpPr>
                <a:spLocks noChangeShapeType="1"/>
              </p:cNvSpPr>
              <p:nvPr/>
            </p:nvSpPr>
            <p:spPr bwMode="auto">
              <a:xfrm>
                <a:off x="816" y="3744"/>
                <a:ext cx="19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9" name="Line 8"/>
              <p:cNvSpPr>
                <a:spLocks noChangeShapeType="1"/>
              </p:cNvSpPr>
              <p:nvPr/>
            </p:nvSpPr>
            <p:spPr bwMode="auto">
              <a:xfrm>
                <a:off x="124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0" name="Line 9"/>
              <p:cNvSpPr>
                <a:spLocks noChangeShapeType="1"/>
              </p:cNvSpPr>
              <p:nvPr/>
            </p:nvSpPr>
            <p:spPr bwMode="auto">
              <a:xfrm>
                <a:off x="144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1" name="Line 10"/>
              <p:cNvSpPr>
                <a:spLocks noChangeShapeType="1"/>
              </p:cNvSpPr>
              <p:nvPr/>
            </p:nvSpPr>
            <p:spPr bwMode="auto">
              <a:xfrm>
                <a:off x="163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2" name="Line 11"/>
              <p:cNvSpPr>
                <a:spLocks noChangeShapeType="1"/>
              </p:cNvSpPr>
              <p:nvPr/>
            </p:nvSpPr>
            <p:spPr bwMode="auto">
              <a:xfrm>
                <a:off x="1824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3" name="Line 12"/>
              <p:cNvSpPr>
                <a:spLocks noChangeShapeType="1"/>
              </p:cNvSpPr>
              <p:nvPr/>
            </p:nvSpPr>
            <p:spPr bwMode="auto">
              <a:xfrm>
                <a:off x="2016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4" name="Line 13"/>
              <p:cNvSpPr>
                <a:spLocks noChangeShapeType="1"/>
              </p:cNvSpPr>
              <p:nvPr/>
            </p:nvSpPr>
            <p:spPr bwMode="auto">
              <a:xfrm>
                <a:off x="220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5" name="Line 14"/>
              <p:cNvSpPr>
                <a:spLocks noChangeShapeType="1"/>
              </p:cNvSpPr>
              <p:nvPr/>
            </p:nvSpPr>
            <p:spPr bwMode="auto">
              <a:xfrm>
                <a:off x="240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6" name="Line 15"/>
              <p:cNvSpPr>
                <a:spLocks noChangeShapeType="1"/>
              </p:cNvSpPr>
              <p:nvPr/>
            </p:nvSpPr>
            <p:spPr bwMode="auto">
              <a:xfrm>
                <a:off x="259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7" name="Line 16"/>
              <p:cNvSpPr>
                <a:spLocks noChangeShapeType="1"/>
              </p:cNvSpPr>
              <p:nvPr/>
            </p:nvSpPr>
            <p:spPr bwMode="auto">
              <a:xfrm>
                <a:off x="1008" y="355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8" name="Line 17"/>
              <p:cNvSpPr>
                <a:spLocks noChangeShapeType="1"/>
              </p:cNvSpPr>
              <p:nvPr/>
            </p:nvSpPr>
            <p:spPr bwMode="auto">
              <a:xfrm>
                <a:off x="1008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99" name="Line 18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00" name="Line 19"/>
              <p:cNvSpPr>
                <a:spLocks noChangeShapeType="1"/>
              </p:cNvSpPr>
              <p:nvPr/>
            </p:nvSpPr>
            <p:spPr bwMode="auto">
              <a:xfrm>
                <a:off x="1008" y="2976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01" name="Line 20"/>
              <p:cNvSpPr>
                <a:spLocks noChangeShapeType="1"/>
              </p:cNvSpPr>
              <p:nvPr/>
            </p:nvSpPr>
            <p:spPr bwMode="auto">
              <a:xfrm>
                <a:off x="1008" y="2784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02" name="Line 21"/>
              <p:cNvSpPr>
                <a:spLocks noChangeShapeType="1"/>
              </p:cNvSpPr>
              <p:nvPr/>
            </p:nvSpPr>
            <p:spPr bwMode="auto">
              <a:xfrm>
                <a:off x="1008" y="259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03" name="Line 22"/>
              <p:cNvSpPr>
                <a:spLocks noChangeShapeType="1"/>
              </p:cNvSpPr>
              <p:nvPr/>
            </p:nvSpPr>
            <p:spPr bwMode="auto">
              <a:xfrm>
                <a:off x="1008" y="240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04" name="Line 23"/>
              <p:cNvSpPr>
                <a:spLocks noChangeShapeType="1"/>
              </p:cNvSpPr>
              <p:nvPr/>
            </p:nvSpPr>
            <p:spPr bwMode="auto">
              <a:xfrm>
                <a:off x="1008" y="220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24"/>
            <p:cNvGrpSpPr>
              <a:grpSpLocks/>
            </p:cNvGrpSpPr>
            <p:nvPr/>
          </p:nvGrpSpPr>
          <p:grpSpPr bwMode="auto">
            <a:xfrm>
              <a:off x="1008" y="2256"/>
              <a:ext cx="576" cy="672"/>
              <a:chOff x="1440" y="2928"/>
              <a:chExt cx="576" cy="672"/>
            </a:xfrm>
          </p:grpSpPr>
          <p:sp>
            <p:nvSpPr>
              <p:cNvPr id="23584" name="Freeform 25" descr="Horizontal brick"/>
              <p:cNvSpPr>
                <a:spLocks/>
              </p:cNvSpPr>
              <p:nvPr/>
            </p:nvSpPr>
            <p:spPr bwMode="auto">
              <a:xfrm>
                <a:off x="1536" y="2928"/>
                <a:ext cx="96" cy="144"/>
              </a:xfrm>
              <a:custGeom>
                <a:avLst/>
                <a:gdLst>
                  <a:gd name="T0" fmla="*/ 0 w 96"/>
                  <a:gd name="T1" fmla="*/ 144 h 144"/>
                  <a:gd name="T2" fmla="*/ 0 w 96"/>
                  <a:gd name="T3" fmla="*/ 0 h 144"/>
                  <a:gd name="T4" fmla="*/ 96 w 96"/>
                  <a:gd name="T5" fmla="*/ 0 h 144"/>
                  <a:gd name="T6" fmla="*/ 96 w 96"/>
                  <a:gd name="T7" fmla="*/ 96 h 144"/>
                  <a:gd name="T8" fmla="*/ 0 w 96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44"/>
                  <a:gd name="T17" fmla="*/ 96 w 96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44">
                    <a:moveTo>
                      <a:pt x="0" y="144"/>
                    </a:moveTo>
                    <a:lnTo>
                      <a:pt x="0" y="0"/>
                    </a:lnTo>
                    <a:lnTo>
                      <a:pt x="96" y="0"/>
                    </a:lnTo>
                    <a:lnTo>
                      <a:pt x="96" y="96"/>
                    </a:lnTo>
                    <a:lnTo>
                      <a:pt x="0" y="144"/>
                    </a:lnTo>
                    <a:close/>
                  </a:path>
                </a:pathLst>
              </a:custGeom>
              <a:pattFill prst="horzBrick">
                <a:fgClr>
                  <a:srgbClr val="032389"/>
                </a:fgClr>
                <a:bgClr>
                  <a:srgbClr val="FFFFFF"/>
                </a:bgClr>
              </a:pattFill>
              <a:ln w="3810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5" name="Rectangle 26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576" cy="43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6" name="Freeform 27"/>
              <p:cNvSpPr>
                <a:spLocks/>
              </p:cNvSpPr>
              <p:nvPr/>
            </p:nvSpPr>
            <p:spPr bwMode="auto">
              <a:xfrm>
                <a:off x="1440" y="2976"/>
                <a:ext cx="576" cy="192"/>
              </a:xfrm>
              <a:custGeom>
                <a:avLst/>
                <a:gdLst>
                  <a:gd name="T0" fmla="*/ 0 w 576"/>
                  <a:gd name="T1" fmla="*/ 192 h 192"/>
                  <a:gd name="T2" fmla="*/ 240 w 576"/>
                  <a:gd name="T3" fmla="*/ 0 h 192"/>
                  <a:gd name="T4" fmla="*/ 336 w 576"/>
                  <a:gd name="T5" fmla="*/ 0 h 192"/>
                  <a:gd name="T6" fmla="*/ 576 w 576"/>
                  <a:gd name="T7" fmla="*/ 192 h 192"/>
                  <a:gd name="T8" fmla="*/ 0 w 576"/>
                  <a:gd name="T9" fmla="*/ 192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6"/>
                  <a:gd name="T16" fmla="*/ 0 h 192"/>
                  <a:gd name="T17" fmla="*/ 576 w 576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6" h="192">
                    <a:moveTo>
                      <a:pt x="0" y="192"/>
                    </a:moveTo>
                    <a:lnTo>
                      <a:pt x="240" y="0"/>
                    </a:lnTo>
                    <a:lnTo>
                      <a:pt x="336" y="0"/>
                    </a:lnTo>
                    <a:lnTo>
                      <a:pt x="576" y="192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flat" cmpd="sng">
                <a:solidFill>
                  <a:schemeClr val="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28"/>
            <p:cNvGrpSpPr>
              <a:grpSpLocks/>
            </p:cNvGrpSpPr>
            <p:nvPr/>
          </p:nvGrpSpPr>
          <p:grpSpPr bwMode="auto">
            <a:xfrm>
              <a:off x="3264" y="1584"/>
              <a:ext cx="1920" cy="1728"/>
              <a:chOff x="816" y="2208"/>
              <a:chExt cx="1920" cy="1728"/>
            </a:xfrm>
          </p:grpSpPr>
          <p:sp>
            <p:nvSpPr>
              <p:cNvPr id="23566" name="Line 29"/>
              <p:cNvSpPr>
                <a:spLocks noChangeShapeType="1"/>
              </p:cNvSpPr>
              <p:nvPr/>
            </p:nvSpPr>
            <p:spPr bwMode="auto">
              <a:xfrm>
                <a:off x="1056" y="2208"/>
                <a:ext cx="0" cy="17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67" name="Line 30"/>
              <p:cNvSpPr>
                <a:spLocks noChangeShapeType="1"/>
              </p:cNvSpPr>
              <p:nvPr/>
            </p:nvSpPr>
            <p:spPr bwMode="auto">
              <a:xfrm>
                <a:off x="816" y="3744"/>
                <a:ext cx="19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68" name="Line 31"/>
              <p:cNvSpPr>
                <a:spLocks noChangeShapeType="1"/>
              </p:cNvSpPr>
              <p:nvPr/>
            </p:nvSpPr>
            <p:spPr bwMode="auto">
              <a:xfrm>
                <a:off x="124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69" name="Line 32"/>
              <p:cNvSpPr>
                <a:spLocks noChangeShapeType="1"/>
              </p:cNvSpPr>
              <p:nvPr/>
            </p:nvSpPr>
            <p:spPr bwMode="auto">
              <a:xfrm>
                <a:off x="144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0" name="Line 33"/>
              <p:cNvSpPr>
                <a:spLocks noChangeShapeType="1"/>
              </p:cNvSpPr>
              <p:nvPr/>
            </p:nvSpPr>
            <p:spPr bwMode="auto">
              <a:xfrm>
                <a:off x="163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1" name="Line 34"/>
              <p:cNvSpPr>
                <a:spLocks noChangeShapeType="1"/>
              </p:cNvSpPr>
              <p:nvPr/>
            </p:nvSpPr>
            <p:spPr bwMode="auto">
              <a:xfrm>
                <a:off x="1824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2" name="Line 35"/>
              <p:cNvSpPr>
                <a:spLocks noChangeShapeType="1"/>
              </p:cNvSpPr>
              <p:nvPr/>
            </p:nvSpPr>
            <p:spPr bwMode="auto">
              <a:xfrm>
                <a:off x="2016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3" name="Line 36"/>
              <p:cNvSpPr>
                <a:spLocks noChangeShapeType="1"/>
              </p:cNvSpPr>
              <p:nvPr/>
            </p:nvSpPr>
            <p:spPr bwMode="auto">
              <a:xfrm>
                <a:off x="220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4" name="Line 37"/>
              <p:cNvSpPr>
                <a:spLocks noChangeShapeType="1"/>
              </p:cNvSpPr>
              <p:nvPr/>
            </p:nvSpPr>
            <p:spPr bwMode="auto">
              <a:xfrm>
                <a:off x="240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5" name="Line 38"/>
              <p:cNvSpPr>
                <a:spLocks noChangeShapeType="1"/>
              </p:cNvSpPr>
              <p:nvPr/>
            </p:nvSpPr>
            <p:spPr bwMode="auto">
              <a:xfrm>
                <a:off x="259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6" name="Line 39"/>
              <p:cNvSpPr>
                <a:spLocks noChangeShapeType="1"/>
              </p:cNvSpPr>
              <p:nvPr/>
            </p:nvSpPr>
            <p:spPr bwMode="auto">
              <a:xfrm>
                <a:off x="1008" y="355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7" name="Line 40"/>
              <p:cNvSpPr>
                <a:spLocks noChangeShapeType="1"/>
              </p:cNvSpPr>
              <p:nvPr/>
            </p:nvSpPr>
            <p:spPr bwMode="auto">
              <a:xfrm>
                <a:off x="1008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8" name="Line 41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79" name="Line 42"/>
              <p:cNvSpPr>
                <a:spLocks noChangeShapeType="1"/>
              </p:cNvSpPr>
              <p:nvPr/>
            </p:nvSpPr>
            <p:spPr bwMode="auto">
              <a:xfrm>
                <a:off x="1008" y="2976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0" name="Line 43"/>
              <p:cNvSpPr>
                <a:spLocks noChangeShapeType="1"/>
              </p:cNvSpPr>
              <p:nvPr/>
            </p:nvSpPr>
            <p:spPr bwMode="auto">
              <a:xfrm>
                <a:off x="1008" y="2784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1" name="Line 44"/>
              <p:cNvSpPr>
                <a:spLocks noChangeShapeType="1"/>
              </p:cNvSpPr>
              <p:nvPr/>
            </p:nvSpPr>
            <p:spPr bwMode="auto">
              <a:xfrm>
                <a:off x="1008" y="259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2" name="Line 45"/>
              <p:cNvSpPr>
                <a:spLocks noChangeShapeType="1"/>
              </p:cNvSpPr>
              <p:nvPr/>
            </p:nvSpPr>
            <p:spPr bwMode="auto">
              <a:xfrm>
                <a:off x="1008" y="240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83" name="Line 46"/>
              <p:cNvSpPr>
                <a:spLocks noChangeShapeType="1"/>
              </p:cNvSpPr>
              <p:nvPr/>
            </p:nvSpPr>
            <p:spPr bwMode="auto">
              <a:xfrm>
                <a:off x="1008" y="220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47"/>
            <p:cNvGrpSpPr>
              <a:grpSpLocks/>
            </p:cNvGrpSpPr>
            <p:nvPr/>
          </p:nvGrpSpPr>
          <p:grpSpPr bwMode="auto">
            <a:xfrm>
              <a:off x="4272" y="2690"/>
              <a:ext cx="1152" cy="334"/>
              <a:chOff x="1440" y="2928"/>
              <a:chExt cx="576" cy="672"/>
            </a:xfrm>
          </p:grpSpPr>
          <p:sp>
            <p:nvSpPr>
              <p:cNvPr id="23563" name="Freeform 48" descr="Horizontal brick"/>
              <p:cNvSpPr>
                <a:spLocks/>
              </p:cNvSpPr>
              <p:nvPr/>
            </p:nvSpPr>
            <p:spPr bwMode="auto">
              <a:xfrm>
                <a:off x="1536" y="2928"/>
                <a:ext cx="96" cy="144"/>
              </a:xfrm>
              <a:custGeom>
                <a:avLst/>
                <a:gdLst>
                  <a:gd name="T0" fmla="*/ 0 w 96"/>
                  <a:gd name="T1" fmla="*/ 144 h 144"/>
                  <a:gd name="T2" fmla="*/ 0 w 96"/>
                  <a:gd name="T3" fmla="*/ 0 h 144"/>
                  <a:gd name="T4" fmla="*/ 96 w 96"/>
                  <a:gd name="T5" fmla="*/ 0 h 144"/>
                  <a:gd name="T6" fmla="*/ 96 w 96"/>
                  <a:gd name="T7" fmla="*/ 96 h 144"/>
                  <a:gd name="T8" fmla="*/ 0 w 96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44"/>
                  <a:gd name="T17" fmla="*/ 96 w 96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44">
                    <a:moveTo>
                      <a:pt x="0" y="144"/>
                    </a:moveTo>
                    <a:lnTo>
                      <a:pt x="0" y="0"/>
                    </a:lnTo>
                    <a:lnTo>
                      <a:pt x="96" y="0"/>
                    </a:lnTo>
                    <a:lnTo>
                      <a:pt x="96" y="96"/>
                    </a:lnTo>
                    <a:lnTo>
                      <a:pt x="0" y="144"/>
                    </a:lnTo>
                    <a:close/>
                  </a:path>
                </a:pathLst>
              </a:custGeom>
              <a:pattFill prst="horzBrick">
                <a:fgClr>
                  <a:srgbClr val="032389"/>
                </a:fgClr>
                <a:bgClr>
                  <a:srgbClr val="FFFFFF"/>
                </a:bgClr>
              </a:pattFill>
              <a:ln w="3810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64" name="Rectangle 49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576" cy="43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65" name="Freeform 50"/>
              <p:cNvSpPr>
                <a:spLocks/>
              </p:cNvSpPr>
              <p:nvPr/>
            </p:nvSpPr>
            <p:spPr bwMode="auto">
              <a:xfrm>
                <a:off x="1440" y="2976"/>
                <a:ext cx="576" cy="192"/>
              </a:xfrm>
              <a:custGeom>
                <a:avLst/>
                <a:gdLst>
                  <a:gd name="T0" fmla="*/ 0 w 576"/>
                  <a:gd name="T1" fmla="*/ 192 h 192"/>
                  <a:gd name="T2" fmla="*/ 240 w 576"/>
                  <a:gd name="T3" fmla="*/ 0 h 192"/>
                  <a:gd name="T4" fmla="*/ 336 w 576"/>
                  <a:gd name="T5" fmla="*/ 0 h 192"/>
                  <a:gd name="T6" fmla="*/ 576 w 576"/>
                  <a:gd name="T7" fmla="*/ 192 h 192"/>
                  <a:gd name="T8" fmla="*/ 0 w 576"/>
                  <a:gd name="T9" fmla="*/ 192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6"/>
                  <a:gd name="T16" fmla="*/ 0 h 192"/>
                  <a:gd name="T17" fmla="*/ 576 w 576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6" h="192">
                    <a:moveTo>
                      <a:pt x="0" y="192"/>
                    </a:moveTo>
                    <a:lnTo>
                      <a:pt x="240" y="0"/>
                    </a:lnTo>
                    <a:lnTo>
                      <a:pt x="336" y="0"/>
                    </a:lnTo>
                    <a:lnTo>
                      <a:pt x="576" y="192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flat" cmpd="sng">
                <a:solidFill>
                  <a:schemeClr val="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3561" name="AutoShape 51"/>
            <p:cNvSpPr>
              <a:spLocks noChangeArrowheads="1"/>
            </p:cNvSpPr>
            <p:nvPr/>
          </p:nvSpPr>
          <p:spPr bwMode="auto">
            <a:xfrm>
              <a:off x="2496" y="2352"/>
              <a:ext cx="480" cy="2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28575">
              <a:solidFill>
                <a:schemeClr val="accent1"/>
              </a:solidFill>
              <a:miter lim="800000"/>
              <a:headEnd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ru-RU" i="1">
                <a:solidFill>
                  <a:srgbClr val="FFFF00"/>
                </a:solidFill>
              </a:endParaRPr>
            </a:p>
          </p:txBody>
        </p:sp>
        <p:sp>
          <p:nvSpPr>
            <p:cNvPr id="23562" name="Text Box 52"/>
            <p:cNvSpPr txBox="1">
              <a:spLocks noChangeArrowheads="1"/>
            </p:cNvSpPr>
            <p:nvPr/>
          </p:nvSpPr>
          <p:spPr bwMode="auto">
            <a:xfrm>
              <a:off x="2458" y="2647"/>
              <a:ext cx="573" cy="40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>
                  <a:solidFill>
                    <a:prstClr val="black"/>
                  </a:solidFill>
                  <a:sym typeface="Symbol" pitchFamily="18" charset="2"/>
                </a:rPr>
                <a:t>X  </a:t>
              </a:r>
              <a:r>
                <a:rPr lang="en-US">
                  <a:solidFill>
                    <a:prstClr val="black"/>
                  </a:solidFill>
                </a:rPr>
                <a:t>2,</a:t>
              </a:r>
              <a:br>
                <a:rPr lang="en-US">
                  <a:solidFill>
                    <a:prstClr val="black"/>
                  </a:solidFill>
                </a:rPr>
              </a:br>
              <a:r>
                <a:rPr lang="en-US">
                  <a:solidFill>
                    <a:prstClr val="black"/>
                  </a:solidFill>
                </a:rPr>
                <a:t>Y </a:t>
              </a:r>
              <a:r>
                <a:rPr lang="en-US">
                  <a:solidFill>
                    <a:prstClr val="black"/>
                  </a:solidFill>
                  <a:sym typeface="Symbol" pitchFamily="18" charset="2"/>
                </a:rPr>
                <a:t></a:t>
              </a:r>
              <a:r>
                <a:rPr lang="en-US">
                  <a:solidFill>
                    <a:prstClr val="black"/>
                  </a:solidFill>
                </a:rPr>
                <a:t> 0.5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6298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/>
              <a:t>Scaling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2057400"/>
            <a:ext cx="7772400" cy="4114800"/>
          </a:xfrm>
        </p:spPr>
        <p:txBody>
          <a:bodyPr/>
          <a:lstStyle/>
          <a:p>
            <a:r>
              <a:rPr lang="en-US"/>
              <a:t>Scaling operation: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Or, in matrix form: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6361114" y="2038351"/>
          <a:ext cx="1328737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4240" imgH="431640" progId="Equation.3">
                  <p:embed/>
                </p:oleObj>
              </mc:Choice>
              <mc:Fallback>
                <p:oleObj name="Equation" r:id="rId2" imgW="4442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1114" y="2038351"/>
                        <a:ext cx="1328737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29" name="Object 5"/>
          <p:cNvGraphicFramePr>
            <a:graphicFrameLocks noChangeAspect="1"/>
          </p:cNvGraphicFramePr>
          <p:nvPr/>
        </p:nvGraphicFramePr>
        <p:xfrm>
          <a:off x="5554664" y="4095751"/>
          <a:ext cx="3271837" cy="140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91880" imgH="469800" progId="Equation.3">
                  <p:embed/>
                </p:oleObj>
              </mc:Choice>
              <mc:Fallback>
                <p:oleObj name="Equation" r:id="rId4" imgW="10918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4664" y="4095751"/>
                        <a:ext cx="3271837" cy="140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30" name="AutoShape 6"/>
          <p:cNvSpPr>
            <a:spLocks/>
          </p:cNvSpPr>
          <p:nvPr/>
        </p:nvSpPr>
        <p:spPr bwMode="auto">
          <a:xfrm rot="16200000">
            <a:off x="7335838" y="5067300"/>
            <a:ext cx="228600" cy="1219200"/>
          </a:xfrm>
          <a:prstGeom prst="leftBrace">
            <a:avLst>
              <a:gd name="adj1" fmla="val 44444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17831" name="Text Box 7"/>
          <p:cNvSpPr txBox="1">
            <a:spLocks noChangeArrowheads="1"/>
          </p:cNvSpPr>
          <p:nvPr/>
        </p:nvSpPr>
        <p:spPr bwMode="auto">
          <a:xfrm>
            <a:off x="6553004" y="5835134"/>
            <a:ext cx="1813317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i="1">
                <a:solidFill>
                  <a:prstClr val="black"/>
                </a:solidFill>
              </a:rPr>
              <a:t>scaling matrix S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0502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901F1-A932-DD30-DF4D-B40026208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6012F25-BC8C-C206-340B-314B74252E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 dirty="0"/>
              <a:t>2-D Rotation (around the origin)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9FA6BD32-AD74-30DE-29D3-9B4AE490CB3A}"/>
              </a:ext>
            </a:extLst>
          </p:cNvPr>
          <p:cNvGrpSpPr>
            <a:grpSpLocks/>
          </p:cNvGrpSpPr>
          <p:nvPr/>
        </p:nvGrpSpPr>
        <p:grpSpPr bwMode="auto">
          <a:xfrm>
            <a:off x="1607616" y="1600200"/>
            <a:ext cx="5936185" cy="4419600"/>
            <a:chOff x="59" y="1008"/>
            <a:chExt cx="4207" cy="2784"/>
          </a:xfrm>
        </p:grpSpPr>
        <p:sp>
          <p:nvSpPr>
            <p:cNvPr id="24581" name="Oval 4">
              <a:extLst>
                <a:ext uri="{FF2B5EF4-FFF2-40B4-BE49-F238E27FC236}">
                  <a16:creationId xmlns:a16="http://schemas.microsoft.com/office/drawing/2014/main" id="{6D36759C-83C8-9D09-1D84-3B491DE75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1353"/>
              <a:ext cx="108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2" name="Line 5">
              <a:extLst>
                <a:ext uri="{FF2B5EF4-FFF2-40B4-BE49-F238E27FC236}">
                  <a16:creationId xmlns:a16="http://schemas.microsoft.com/office/drawing/2014/main" id="{4BA937DF-41E7-4CE1-40AD-1FFC00794C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3" name="Line 6">
              <a:extLst>
                <a:ext uri="{FF2B5EF4-FFF2-40B4-BE49-F238E27FC236}">
                  <a16:creationId xmlns:a16="http://schemas.microsoft.com/office/drawing/2014/main" id="{8DB1E052-AD5C-699C-F946-512B0467FB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3792"/>
              <a:ext cx="34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4" name="Oval 7">
              <a:extLst>
                <a:ext uri="{FF2B5EF4-FFF2-40B4-BE49-F238E27FC236}">
                  <a16:creationId xmlns:a16="http://schemas.microsoft.com/office/drawing/2014/main" id="{DB2AEB01-61DA-AE1C-C4FF-C70A427FD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264"/>
              <a:ext cx="108" cy="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5" name="Line 8">
              <a:extLst>
                <a:ext uri="{FF2B5EF4-FFF2-40B4-BE49-F238E27FC236}">
                  <a16:creationId xmlns:a16="http://schemas.microsoft.com/office/drawing/2014/main" id="{86D803AA-6E41-4D46-65FC-CA5B5E9476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0" y="235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6" name="Line 9">
              <a:extLst>
                <a:ext uri="{FF2B5EF4-FFF2-40B4-BE49-F238E27FC236}">
                  <a16:creationId xmlns:a16="http://schemas.microsoft.com/office/drawing/2014/main" id="{EA26BB4C-A66E-A8A1-DA4D-77811B9CCE6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68048" flipV="1">
              <a:off x="59" y="1924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7" name="Text Box 10">
              <a:extLst>
                <a:ext uri="{FF2B5EF4-FFF2-40B4-BE49-F238E27FC236}">
                  <a16:creationId xmlns:a16="http://schemas.microsoft.com/office/drawing/2014/main" id="{936261AC-E7E2-CB0E-DAAE-E40C436EF3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" y="3004"/>
              <a:ext cx="358" cy="52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4800">
                  <a:solidFill>
                    <a:prstClr val="black"/>
                  </a:solidFill>
                  <a:sym typeface="Symbol" pitchFamily="18" charset="2"/>
                </a:rPr>
                <a:t></a:t>
              </a:r>
              <a:endParaRPr lang="en-US" sz="4800">
                <a:solidFill>
                  <a:prstClr val="black"/>
                </a:solidFill>
              </a:endParaRPr>
            </a:p>
          </p:txBody>
        </p:sp>
        <p:sp>
          <p:nvSpPr>
            <p:cNvPr id="24588" name="Text Box 11">
              <a:extLst>
                <a:ext uri="{FF2B5EF4-FFF2-40B4-BE49-F238E27FC236}">
                  <a16:creationId xmlns:a16="http://schemas.microsoft.com/office/drawing/2014/main" id="{C0CCEE99-D611-B798-17BF-A3ACA849E5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6" y="1870"/>
              <a:ext cx="940" cy="446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4000">
                  <a:solidFill>
                    <a:prstClr val="black"/>
                  </a:solidFill>
                </a:rPr>
                <a:t>(x, y)</a:t>
              </a:r>
            </a:p>
          </p:txBody>
        </p:sp>
        <p:sp>
          <p:nvSpPr>
            <p:cNvPr id="24589" name="Text Box 12">
              <a:extLst>
                <a:ext uri="{FF2B5EF4-FFF2-40B4-BE49-F238E27FC236}">
                  <a16:creationId xmlns:a16="http://schemas.microsoft.com/office/drawing/2014/main" id="{C198CB95-92D4-718B-F894-80A59FE820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3" y="1008"/>
              <a:ext cx="1101" cy="446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</a:rPr>
                <a:t>(x’, y’)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0543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684" y="76200"/>
            <a:ext cx="8526517" cy="6705600"/>
          </a:xfrm>
        </p:spPr>
      </p:pic>
    </p:spTree>
    <p:extLst>
      <p:ext uri="{BB962C8B-B14F-4D97-AF65-F5344CB8AC3E}">
        <p14:creationId xmlns:p14="http://schemas.microsoft.com/office/powerpoint/2010/main" val="1741816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 dirty="0"/>
              <a:t>2-D Rotation (around the origin)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07616" y="1600200"/>
            <a:ext cx="5936185" cy="4419600"/>
            <a:chOff x="59" y="1008"/>
            <a:chExt cx="4207" cy="2784"/>
          </a:xfrm>
        </p:grpSpPr>
        <p:sp>
          <p:nvSpPr>
            <p:cNvPr id="24581" name="Oval 4"/>
            <p:cNvSpPr>
              <a:spLocks noChangeArrowheads="1"/>
            </p:cNvSpPr>
            <p:nvPr/>
          </p:nvSpPr>
          <p:spPr bwMode="auto">
            <a:xfrm>
              <a:off x="1404" y="1353"/>
              <a:ext cx="108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2" name="Line 5"/>
            <p:cNvSpPr>
              <a:spLocks noChangeShapeType="1"/>
            </p:cNvSpPr>
            <p:nvPr/>
          </p:nvSpPr>
          <p:spPr bwMode="auto">
            <a:xfrm>
              <a:off x="810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3" name="Line 6"/>
            <p:cNvSpPr>
              <a:spLocks noChangeShapeType="1"/>
            </p:cNvSpPr>
            <p:nvPr/>
          </p:nvSpPr>
          <p:spPr bwMode="auto">
            <a:xfrm>
              <a:off x="810" y="3792"/>
              <a:ext cx="34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4" name="Oval 7"/>
            <p:cNvSpPr>
              <a:spLocks noChangeArrowheads="1"/>
            </p:cNvSpPr>
            <p:nvPr/>
          </p:nvSpPr>
          <p:spPr bwMode="auto">
            <a:xfrm>
              <a:off x="2908" y="2264"/>
              <a:ext cx="108" cy="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5" name="Line 8"/>
            <p:cNvSpPr>
              <a:spLocks noChangeShapeType="1"/>
            </p:cNvSpPr>
            <p:nvPr/>
          </p:nvSpPr>
          <p:spPr bwMode="auto">
            <a:xfrm flipV="1">
              <a:off x="810" y="235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6" name="Line 9"/>
            <p:cNvSpPr>
              <a:spLocks noChangeShapeType="1"/>
            </p:cNvSpPr>
            <p:nvPr/>
          </p:nvSpPr>
          <p:spPr bwMode="auto">
            <a:xfrm rot="19268048" flipV="1">
              <a:off x="59" y="1924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87" name="Text Box 10"/>
            <p:cNvSpPr txBox="1">
              <a:spLocks noChangeArrowheads="1"/>
            </p:cNvSpPr>
            <p:nvPr/>
          </p:nvSpPr>
          <p:spPr bwMode="auto">
            <a:xfrm>
              <a:off x="971" y="3004"/>
              <a:ext cx="358" cy="52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4800">
                  <a:solidFill>
                    <a:prstClr val="black"/>
                  </a:solidFill>
                  <a:sym typeface="Symbol" pitchFamily="18" charset="2"/>
                </a:rPr>
                <a:t></a:t>
              </a:r>
              <a:endParaRPr lang="en-US" sz="4800">
                <a:solidFill>
                  <a:prstClr val="black"/>
                </a:solidFill>
              </a:endParaRPr>
            </a:p>
          </p:txBody>
        </p:sp>
        <p:sp>
          <p:nvSpPr>
            <p:cNvPr id="24588" name="Text Box 11"/>
            <p:cNvSpPr txBox="1">
              <a:spLocks noChangeArrowheads="1"/>
            </p:cNvSpPr>
            <p:nvPr/>
          </p:nvSpPr>
          <p:spPr bwMode="auto">
            <a:xfrm>
              <a:off x="2916" y="1870"/>
              <a:ext cx="940" cy="446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4000">
                  <a:solidFill>
                    <a:prstClr val="black"/>
                  </a:solidFill>
                </a:rPr>
                <a:t>(x, y)</a:t>
              </a:r>
            </a:p>
          </p:txBody>
        </p:sp>
        <p:sp>
          <p:nvSpPr>
            <p:cNvPr id="24589" name="Text Box 12"/>
            <p:cNvSpPr txBox="1">
              <a:spLocks noChangeArrowheads="1"/>
            </p:cNvSpPr>
            <p:nvPr/>
          </p:nvSpPr>
          <p:spPr bwMode="auto">
            <a:xfrm>
              <a:off x="1523" y="1008"/>
              <a:ext cx="1101" cy="446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</a:rPr>
                <a:t>(x’, y’)</a:t>
              </a:r>
            </a:p>
          </p:txBody>
        </p:sp>
      </p:grpSp>
      <p:sp>
        <p:nvSpPr>
          <p:cNvPr id="718861" name="Text Box 13"/>
          <p:cNvSpPr txBox="1">
            <a:spLocks noChangeArrowheads="1"/>
          </p:cNvSpPr>
          <p:nvPr/>
        </p:nvSpPr>
        <p:spPr bwMode="auto">
          <a:xfrm>
            <a:off x="5291138" y="4324351"/>
            <a:ext cx="5072062" cy="1228725"/>
          </a:xfrm>
          <a:prstGeom prst="rect">
            <a:avLst/>
          </a:prstGeom>
          <a:solidFill>
            <a:srgbClr val="9999FF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x’ = x </a:t>
            </a:r>
            <a:r>
              <a:rPr lang="en-US" sz="3600" b="1" dirty="0">
                <a:solidFill>
                  <a:prstClr val="black"/>
                </a:solidFill>
              </a:rPr>
              <a:t>cos</a:t>
            </a:r>
            <a:r>
              <a:rPr lang="en-US" sz="3600" dirty="0">
                <a:solidFill>
                  <a:prstClr val="black"/>
                </a:solidFill>
              </a:rPr>
              <a:t>(</a:t>
            </a:r>
            <a:r>
              <a:rPr lang="en-US" sz="3600" dirty="0">
                <a:solidFill>
                  <a:prstClr val="black"/>
                </a:solidFill>
                <a:sym typeface="Symbol" pitchFamily="18" charset="2"/>
              </a:rPr>
              <a:t>) - y </a:t>
            </a:r>
            <a:r>
              <a:rPr lang="en-US" sz="3600" b="1" dirty="0">
                <a:solidFill>
                  <a:prstClr val="black"/>
                </a:solidFill>
                <a:sym typeface="Symbol" pitchFamily="18" charset="2"/>
              </a:rPr>
              <a:t>sin</a:t>
            </a:r>
            <a:r>
              <a:rPr lang="en-US" sz="3600" dirty="0">
                <a:solidFill>
                  <a:prstClr val="black"/>
                </a:solidFill>
                <a:sym typeface="Symbol" pitchFamily="18" charset="2"/>
              </a:rPr>
              <a:t>()</a:t>
            </a:r>
          </a:p>
          <a:p>
            <a:pPr algn="ctr"/>
            <a:r>
              <a:rPr lang="en-US" sz="3600" dirty="0">
                <a:solidFill>
                  <a:prstClr val="black"/>
                </a:solidFill>
                <a:sym typeface="Symbol" pitchFamily="18" charset="2"/>
              </a:rPr>
              <a:t>y’ = x </a:t>
            </a:r>
            <a:r>
              <a:rPr lang="en-US" sz="3600" b="1" dirty="0">
                <a:solidFill>
                  <a:prstClr val="black"/>
                </a:solidFill>
                <a:sym typeface="Symbol" pitchFamily="18" charset="2"/>
              </a:rPr>
              <a:t>sin</a:t>
            </a:r>
            <a:r>
              <a:rPr lang="en-US" sz="3600" dirty="0">
                <a:solidFill>
                  <a:prstClr val="black"/>
                </a:solidFill>
                <a:sym typeface="Symbol" pitchFamily="18" charset="2"/>
              </a:rPr>
              <a:t>() + y </a:t>
            </a:r>
            <a:r>
              <a:rPr lang="en-US" sz="3600" b="1" dirty="0">
                <a:solidFill>
                  <a:prstClr val="black"/>
                </a:solidFill>
                <a:sym typeface="Symbol" pitchFamily="18" charset="2"/>
              </a:rPr>
              <a:t>cos</a:t>
            </a:r>
            <a:r>
              <a:rPr lang="en-US" sz="3600" dirty="0">
                <a:solidFill>
                  <a:prstClr val="black"/>
                </a:solidFill>
                <a:sym typeface="Symbol" pitchFamily="18" charset="2"/>
              </a:rPr>
              <a:t>()</a:t>
            </a:r>
          </a:p>
        </p:txBody>
      </p:sp>
    </p:spTree>
    <p:extLst>
      <p:ext uri="{BB962C8B-B14F-4D97-AF65-F5344CB8AC3E}">
        <p14:creationId xmlns:p14="http://schemas.microsoft.com/office/powerpoint/2010/main" val="35741932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/>
              <a:t>2-D Rotation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027738" y="1914129"/>
            <a:ext cx="3683444" cy="369331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dirty="0">
                <a:solidFill>
                  <a:srgbClr val="CC3300"/>
                </a:solidFill>
              </a:rPr>
              <a:t>Polar coordinates…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x = r </a:t>
            </a:r>
            <a:r>
              <a:rPr lang="en-US" dirty="0" err="1">
                <a:solidFill>
                  <a:prstClr val="black"/>
                </a:solidFill>
              </a:rPr>
              <a:t>cos</a:t>
            </a:r>
            <a:r>
              <a:rPr lang="en-US" dirty="0">
                <a:solidFill>
                  <a:prstClr val="black"/>
                </a:solidFill>
              </a:rPr>
              <a:t> 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r>
              <a:rPr lang="en-US" dirty="0">
                <a:solidFill>
                  <a:prstClr val="black"/>
                </a:solidFill>
              </a:rPr>
              <a:t>y = r sin 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r>
              <a:rPr lang="en-US" dirty="0">
                <a:solidFill>
                  <a:prstClr val="black"/>
                </a:solidFill>
              </a:rPr>
              <a:t>x’ = r </a:t>
            </a:r>
            <a:r>
              <a:rPr lang="en-US" dirty="0" err="1">
                <a:solidFill>
                  <a:prstClr val="black"/>
                </a:solidFill>
              </a:rPr>
              <a:t>cos</a:t>
            </a:r>
            <a:r>
              <a:rPr lang="en-US" dirty="0">
                <a:solidFill>
                  <a:prstClr val="black"/>
                </a:solidFill>
              </a:rPr>
              <a:t> 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 + 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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r>
              <a:rPr lang="en-US" dirty="0">
                <a:solidFill>
                  <a:prstClr val="black"/>
                </a:solidFill>
              </a:rPr>
              <a:t>y’ = r sin 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 + 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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srgbClr val="CC3300"/>
                </a:solidFill>
              </a:rPr>
              <a:t>Trig Identity…</a:t>
            </a:r>
          </a:p>
          <a:p>
            <a:r>
              <a:rPr lang="en-US" dirty="0">
                <a:solidFill>
                  <a:prstClr val="black"/>
                </a:solidFill>
              </a:rPr>
              <a:t>x’ = r </a:t>
            </a:r>
            <a:r>
              <a:rPr lang="en-US" dirty="0" err="1">
                <a:solidFill>
                  <a:prstClr val="black"/>
                </a:solidFill>
              </a:rPr>
              <a:t>cos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) </a:t>
            </a:r>
            <a:r>
              <a:rPr lang="en-US" dirty="0" err="1">
                <a:solidFill>
                  <a:prstClr val="black"/>
                </a:solidFill>
              </a:rPr>
              <a:t>cos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</a:t>
            </a:r>
            <a:r>
              <a:rPr lang="en-US" dirty="0">
                <a:solidFill>
                  <a:prstClr val="black"/>
                </a:solidFill>
              </a:rPr>
              <a:t>) – r sin(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) sin(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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r>
              <a:rPr lang="en-US" dirty="0">
                <a:solidFill>
                  <a:prstClr val="black"/>
                </a:solidFill>
              </a:rPr>
              <a:t>y’ = r sin(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) </a:t>
            </a:r>
            <a:r>
              <a:rPr lang="en-US" dirty="0" err="1">
                <a:solidFill>
                  <a:prstClr val="black"/>
                </a:solidFill>
              </a:rPr>
              <a:t>cos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</a:t>
            </a:r>
            <a:r>
              <a:rPr lang="en-US" dirty="0">
                <a:solidFill>
                  <a:prstClr val="black"/>
                </a:solidFill>
              </a:rPr>
              <a:t>) + r </a:t>
            </a:r>
            <a:r>
              <a:rPr lang="en-US" dirty="0" err="1">
                <a:solidFill>
                  <a:prstClr val="black"/>
                </a:solidFill>
              </a:rPr>
              <a:t>cos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  <a:r>
              <a:rPr lang="en-US" dirty="0">
                <a:solidFill>
                  <a:prstClr val="black"/>
                </a:solidFill>
              </a:rPr>
              <a:t>) sin(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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srgbClr val="CC3300"/>
                </a:solidFill>
              </a:rPr>
              <a:t>Substitute…</a:t>
            </a:r>
          </a:p>
          <a:p>
            <a:r>
              <a:rPr lang="en-US" dirty="0">
                <a:solidFill>
                  <a:prstClr val="black"/>
                </a:solidFill>
              </a:rPr>
              <a:t>x’ = x </a:t>
            </a:r>
            <a:r>
              <a:rPr lang="en-US" b="1" dirty="0" err="1">
                <a:solidFill>
                  <a:prstClr val="black"/>
                </a:solidFill>
              </a:rPr>
              <a:t>cos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) - y </a:t>
            </a:r>
            <a:r>
              <a:rPr lang="en-US" b="1" dirty="0">
                <a:solidFill>
                  <a:prstClr val="black"/>
                </a:solidFill>
                <a:sym typeface="Symbol" pitchFamily="18" charset="2"/>
              </a:rPr>
              <a:t>sin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()</a:t>
            </a:r>
          </a:p>
          <a:p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y’ = x </a:t>
            </a:r>
            <a:r>
              <a:rPr lang="en-US" b="1" dirty="0">
                <a:solidFill>
                  <a:prstClr val="black"/>
                </a:solidFill>
                <a:sym typeface="Symbol" pitchFamily="18" charset="2"/>
              </a:rPr>
              <a:t>sin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() + y </a:t>
            </a:r>
            <a:r>
              <a:rPr lang="en-US" b="1" dirty="0" err="1">
                <a:solidFill>
                  <a:prstClr val="black"/>
                </a:solidFill>
                <a:sym typeface="Symbol" pitchFamily="18" charset="2"/>
              </a:rPr>
              <a:t>cos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()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2740214"/>
            <a:ext cx="3827862" cy="2952561"/>
            <a:chOff x="128" y="826"/>
            <a:chExt cx="4264" cy="2966"/>
          </a:xfrm>
        </p:grpSpPr>
        <p:sp>
          <p:nvSpPr>
            <p:cNvPr id="25608" name="Oval 5"/>
            <p:cNvSpPr>
              <a:spLocks noChangeArrowheads="1"/>
            </p:cNvSpPr>
            <p:nvPr/>
          </p:nvSpPr>
          <p:spPr bwMode="auto">
            <a:xfrm>
              <a:off x="1512" y="1248"/>
              <a:ext cx="108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09" name="Line 6"/>
            <p:cNvSpPr>
              <a:spLocks noChangeShapeType="1"/>
            </p:cNvSpPr>
            <p:nvPr/>
          </p:nvSpPr>
          <p:spPr bwMode="auto">
            <a:xfrm>
              <a:off x="810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10" name="Line 7"/>
            <p:cNvSpPr>
              <a:spLocks noChangeShapeType="1"/>
            </p:cNvSpPr>
            <p:nvPr/>
          </p:nvSpPr>
          <p:spPr bwMode="auto">
            <a:xfrm>
              <a:off x="810" y="3792"/>
              <a:ext cx="34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11" name="Oval 8"/>
            <p:cNvSpPr>
              <a:spLocks noChangeArrowheads="1"/>
            </p:cNvSpPr>
            <p:nvPr/>
          </p:nvSpPr>
          <p:spPr bwMode="auto">
            <a:xfrm>
              <a:off x="2908" y="2264"/>
              <a:ext cx="108" cy="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12" name="Line 9"/>
            <p:cNvSpPr>
              <a:spLocks noChangeShapeType="1"/>
            </p:cNvSpPr>
            <p:nvPr/>
          </p:nvSpPr>
          <p:spPr bwMode="auto">
            <a:xfrm flipV="1">
              <a:off x="810" y="235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13" name="Line 10"/>
            <p:cNvSpPr>
              <a:spLocks noChangeShapeType="1"/>
            </p:cNvSpPr>
            <p:nvPr/>
          </p:nvSpPr>
          <p:spPr bwMode="auto">
            <a:xfrm rot="19268048" flipV="1">
              <a:off x="128" y="183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14" name="Text Box 11"/>
            <p:cNvSpPr txBox="1">
              <a:spLocks noChangeArrowheads="1"/>
            </p:cNvSpPr>
            <p:nvPr/>
          </p:nvSpPr>
          <p:spPr bwMode="auto">
            <a:xfrm>
              <a:off x="870" y="2849"/>
              <a:ext cx="563" cy="835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sym typeface="Symbol" pitchFamily="18" charset="2"/>
                </a:rPr>
                <a:t></a:t>
              </a:r>
              <a:endParaRPr lang="en-US" sz="4800" dirty="0">
                <a:solidFill>
                  <a:prstClr val="black"/>
                </a:solidFill>
              </a:endParaRPr>
            </a:p>
          </p:txBody>
        </p:sp>
        <p:sp>
          <p:nvSpPr>
            <p:cNvPr id="25615" name="Text Box 12"/>
            <p:cNvSpPr txBox="1">
              <a:spLocks noChangeArrowheads="1"/>
            </p:cNvSpPr>
            <p:nvPr/>
          </p:nvSpPr>
          <p:spPr bwMode="auto">
            <a:xfrm>
              <a:off x="2915" y="1738"/>
              <a:ext cx="1477" cy="71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4000">
                  <a:solidFill>
                    <a:prstClr val="black"/>
                  </a:solidFill>
                </a:rPr>
                <a:t>(x, y)</a:t>
              </a:r>
            </a:p>
          </p:txBody>
        </p:sp>
        <p:sp>
          <p:nvSpPr>
            <p:cNvPr id="25616" name="Text Box 13"/>
            <p:cNvSpPr txBox="1">
              <a:spLocks noChangeArrowheads="1"/>
            </p:cNvSpPr>
            <p:nvPr/>
          </p:nvSpPr>
          <p:spPr bwMode="auto">
            <a:xfrm>
              <a:off x="1656" y="826"/>
              <a:ext cx="1731" cy="71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4000">
                  <a:solidFill>
                    <a:prstClr val="black"/>
                  </a:solidFill>
                </a:rPr>
                <a:t>(x’, y’)</a:t>
              </a:r>
            </a:p>
          </p:txBody>
        </p:sp>
      </p:grpSp>
      <p:sp>
        <p:nvSpPr>
          <p:cNvPr id="25605" name="Rectangle 14"/>
          <p:cNvSpPr>
            <a:spLocks noChangeArrowheads="1"/>
          </p:cNvSpPr>
          <p:nvPr/>
        </p:nvSpPr>
        <p:spPr bwMode="auto">
          <a:xfrm>
            <a:off x="2641600" y="5029200"/>
            <a:ext cx="604838" cy="6413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prstClr val="black"/>
                </a:solidFill>
                <a:latin typeface="Symbol" pitchFamily="18" charset="2"/>
                <a:sym typeface="Symbol" pitchFamily="18" charset="2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2242206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2-D Rotation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914400"/>
            <a:ext cx="7772400" cy="52578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This is easy to capture in matrix form:</a:t>
            </a:r>
          </a:p>
          <a:p>
            <a:pPr marL="0" indent="0"/>
            <a:endParaRPr lang="en-US" sz="2000" dirty="0"/>
          </a:p>
          <a:p>
            <a:pPr marL="0" indent="0"/>
            <a:endParaRPr lang="en-US" sz="2000" dirty="0"/>
          </a:p>
          <a:p>
            <a:pPr marL="0" indent="0"/>
            <a:endParaRPr lang="en-US" sz="2000" dirty="0"/>
          </a:p>
          <a:p>
            <a:pPr marL="0" indent="0"/>
            <a:endParaRPr lang="en-US" sz="2000" dirty="0"/>
          </a:p>
          <a:p>
            <a:pPr marL="0" indent="0"/>
            <a:endParaRPr lang="en-US" sz="2000" dirty="0"/>
          </a:p>
          <a:p>
            <a:pPr marL="0" indent="0"/>
            <a:endParaRPr lang="en-US" sz="2000" dirty="0"/>
          </a:p>
          <a:p>
            <a:pPr marL="0" indent="0">
              <a:buNone/>
            </a:pPr>
            <a:r>
              <a:rPr lang="en-US" sz="2000" dirty="0"/>
              <a:t>Even though sin(</a:t>
            </a:r>
            <a:r>
              <a:rPr lang="en-US" sz="2000" dirty="0">
                <a:latin typeface="Symbol" pitchFamily="18" charset="2"/>
              </a:rPr>
              <a:t>q</a:t>
            </a:r>
            <a:r>
              <a:rPr lang="en-US" sz="2000" dirty="0"/>
              <a:t>) and </a:t>
            </a:r>
            <a:r>
              <a:rPr lang="en-US" sz="2000" dirty="0" err="1"/>
              <a:t>cos</a:t>
            </a:r>
            <a:r>
              <a:rPr lang="en-US" sz="2000" dirty="0"/>
              <a:t>(</a:t>
            </a:r>
            <a:r>
              <a:rPr lang="en-US" sz="2000" dirty="0">
                <a:latin typeface="Symbol" pitchFamily="18" charset="2"/>
              </a:rPr>
              <a:t>q</a:t>
            </a:r>
            <a:r>
              <a:rPr lang="en-US" sz="2000" dirty="0"/>
              <a:t>) are nonlinear functions of </a:t>
            </a:r>
            <a:r>
              <a:rPr lang="en-US" sz="2000" dirty="0">
                <a:latin typeface="Symbol" pitchFamily="18" charset="2"/>
              </a:rPr>
              <a:t>q</a:t>
            </a:r>
            <a:r>
              <a:rPr lang="en-US" sz="2000" dirty="0"/>
              <a:t>,</a:t>
            </a:r>
          </a:p>
          <a:p>
            <a:pPr lvl="1"/>
            <a:r>
              <a:rPr lang="en-US" sz="1800" b="1" i="1" dirty="0"/>
              <a:t>For a particular </a:t>
            </a:r>
            <a:r>
              <a:rPr lang="en-US" sz="1800" dirty="0">
                <a:latin typeface="Symbol" pitchFamily="18" charset="2"/>
              </a:rPr>
              <a:t>q, </a:t>
            </a:r>
            <a:r>
              <a:rPr lang="en-US" sz="1800" b="1" i="1" dirty="0"/>
              <a:t>x’ is a linear combination of x and y</a:t>
            </a:r>
          </a:p>
          <a:p>
            <a:pPr lvl="1"/>
            <a:r>
              <a:rPr lang="en-US" sz="1800" b="1" i="1" dirty="0"/>
              <a:t>For a particular </a:t>
            </a:r>
            <a:r>
              <a:rPr lang="en-US" sz="1800" dirty="0">
                <a:latin typeface="Symbol" pitchFamily="18" charset="2"/>
              </a:rPr>
              <a:t>q, </a:t>
            </a:r>
            <a:r>
              <a:rPr lang="en-US" sz="1800" b="1" i="1" dirty="0"/>
              <a:t>y’ is a linear combination of x and y</a:t>
            </a:r>
          </a:p>
          <a:p>
            <a:pPr lvl="1"/>
            <a:endParaRPr lang="en-US" sz="1800" b="1" i="1" dirty="0"/>
          </a:p>
          <a:p>
            <a:pPr marL="0" indent="0">
              <a:buNone/>
            </a:pPr>
            <a:r>
              <a:rPr lang="en-US" sz="2000" dirty="0"/>
              <a:t>What is the inverse transformation?</a:t>
            </a:r>
          </a:p>
          <a:p>
            <a:pPr lvl="1"/>
            <a:r>
              <a:rPr lang="en-US" sz="1800" dirty="0"/>
              <a:t>Rotation by –</a:t>
            </a:r>
            <a:r>
              <a:rPr lang="en-US" sz="1800" dirty="0">
                <a:latin typeface="Symbol" pitchFamily="18" charset="2"/>
              </a:rPr>
              <a:t>q</a:t>
            </a:r>
            <a:endParaRPr lang="en-US" sz="1800" dirty="0"/>
          </a:p>
          <a:p>
            <a:pPr lvl="1"/>
            <a:r>
              <a:rPr lang="en-US" sz="1800" dirty="0"/>
              <a:t>For rotation matrices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3276601" y="1338264"/>
          <a:ext cx="4454525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77680" imgH="469800" progId="Equation.3">
                  <p:embed/>
                </p:oleObj>
              </mc:Choice>
              <mc:Fallback>
                <p:oleObj name="Equation" r:id="rId2" imgW="17776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1338264"/>
                        <a:ext cx="4454525" cy="1176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1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5270501" y="5453063"/>
          <a:ext cx="12541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6880" imgH="190440" progId="Equation.3">
                  <p:embed/>
                </p:oleObj>
              </mc:Choice>
              <mc:Fallback>
                <p:oleObj name="Equation" r:id="rId4" imgW="5968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1" y="5453063"/>
                        <a:ext cx="125412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AutoShape 7"/>
          <p:cNvSpPr>
            <a:spLocks/>
          </p:cNvSpPr>
          <p:nvPr/>
        </p:nvSpPr>
        <p:spPr bwMode="auto">
          <a:xfrm rot="16200000">
            <a:off x="5562600" y="1447800"/>
            <a:ext cx="228600" cy="2514600"/>
          </a:xfrm>
          <a:prstGeom prst="leftBrace">
            <a:avLst>
              <a:gd name="adj1" fmla="val 91667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79" name="Text Box 8"/>
          <p:cNvSpPr txBox="1">
            <a:spLocks noChangeArrowheads="1"/>
          </p:cNvSpPr>
          <p:nvPr/>
        </p:nvSpPr>
        <p:spPr bwMode="auto">
          <a:xfrm>
            <a:off x="5470526" y="2860675"/>
            <a:ext cx="351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prstClr val="black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62766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899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571B1-B3A0-84EF-02E4-3B5461EEB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BD5FC7D-A94C-8D72-BCFB-B825613AD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 dirty="0"/>
              <a:t>How about translation?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5B904E2C-E796-EF1D-4563-AA5BB16CCAA0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505200"/>
            <a:ext cx="3048000" cy="2743200"/>
            <a:chOff x="816" y="2208"/>
            <a:chExt cx="1920" cy="1728"/>
          </a:xfrm>
        </p:grpSpPr>
        <p:sp>
          <p:nvSpPr>
            <p:cNvPr id="22562" name="Line 5">
              <a:extLst>
                <a:ext uri="{FF2B5EF4-FFF2-40B4-BE49-F238E27FC236}">
                  <a16:creationId xmlns:a16="http://schemas.microsoft.com/office/drawing/2014/main" id="{0A993E75-3BED-6F66-F52B-CC1ACBAAF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3" name="Line 6">
              <a:extLst>
                <a:ext uri="{FF2B5EF4-FFF2-40B4-BE49-F238E27FC236}">
                  <a16:creationId xmlns:a16="http://schemas.microsoft.com/office/drawing/2014/main" id="{8820CFBE-CBAA-5BDB-F839-890B2C9AF3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4" name="Line 7">
              <a:extLst>
                <a:ext uri="{FF2B5EF4-FFF2-40B4-BE49-F238E27FC236}">
                  <a16:creationId xmlns:a16="http://schemas.microsoft.com/office/drawing/2014/main" id="{E78667DA-DA74-668D-13BD-D7D1F70FE3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5" name="Line 8">
              <a:extLst>
                <a:ext uri="{FF2B5EF4-FFF2-40B4-BE49-F238E27FC236}">
                  <a16:creationId xmlns:a16="http://schemas.microsoft.com/office/drawing/2014/main" id="{4A145F00-14E4-C34F-ED80-4568D93FA0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6" name="Line 9">
              <a:extLst>
                <a:ext uri="{FF2B5EF4-FFF2-40B4-BE49-F238E27FC236}">
                  <a16:creationId xmlns:a16="http://schemas.microsoft.com/office/drawing/2014/main" id="{0552A365-F5AC-E02C-9FD0-11B6647F67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7" name="Line 10">
              <a:extLst>
                <a:ext uri="{FF2B5EF4-FFF2-40B4-BE49-F238E27FC236}">
                  <a16:creationId xmlns:a16="http://schemas.microsoft.com/office/drawing/2014/main" id="{FE805D7A-4CD1-02B1-5219-A1B8BE7C0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8" name="Line 11">
              <a:extLst>
                <a:ext uri="{FF2B5EF4-FFF2-40B4-BE49-F238E27FC236}">
                  <a16:creationId xmlns:a16="http://schemas.microsoft.com/office/drawing/2014/main" id="{0122F92F-C211-8699-1277-8F188C50D3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9" name="Line 12">
              <a:extLst>
                <a:ext uri="{FF2B5EF4-FFF2-40B4-BE49-F238E27FC236}">
                  <a16:creationId xmlns:a16="http://schemas.microsoft.com/office/drawing/2014/main" id="{98AA4C42-1646-C21F-F288-6B5E1C55BD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0" name="Line 13">
              <a:extLst>
                <a:ext uri="{FF2B5EF4-FFF2-40B4-BE49-F238E27FC236}">
                  <a16:creationId xmlns:a16="http://schemas.microsoft.com/office/drawing/2014/main" id="{927F43C3-F2C1-9AEA-E96A-C1A4A06D41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1" name="Line 14">
              <a:extLst>
                <a:ext uri="{FF2B5EF4-FFF2-40B4-BE49-F238E27FC236}">
                  <a16:creationId xmlns:a16="http://schemas.microsoft.com/office/drawing/2014/main" id="{47B62043-F7D7-1B4B-C0E6-9E8EB87DEB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2" name="Line 15">
              <a:extLst>
                <a:ext uri="{FF2B5EF4-FFF2-40B4-BE49-F238E27FC236}">
                  <a16:creationId xmlns:a16="http://schemas.microsoft.com/office/drawing/2014/main" id="{EFFF5002-E4EE-6E53-1EA5-F99432E02F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3" name="Line 16">
              <a:extLst>
                <a:ext uri="{FF2B5EF4-FFF2-40B4-BE49-F238E27FC236}">
                  <a16:creationId xmlns:a16="http://schemas.microsoft.com/office/drawing/2014/main" id="{663A3E5B-C40D-6748-C274-810A3E5D12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4" name="Line 17">
              <a:extLst>
                <a:ext uri="{FF2B5EF4-FFF2-40B4-BE49-F238E27FC236}">
                  <a16:creationId xmlns:a16="http://schemas.microsoft.com/office/drawing/2014/main" id="{AE024C94-D580-F14C-4E0B-2B8E0012E2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5" name="Line 18">
              <a:extLst>
                <a:ext uri="{FF2B5EF4-FFF2-40B4-BE49-F238E27FC236}">
                  <a16:creationId xmlns:a16="http://schemas.microsoft.com/office/drawing/2014/main" id="{4AB083AB-1A75-7910-9316-81A3CB8AD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6" name="Line 19">
              <a:extLst>
                <a:ext uri="{FF2B5EF4-FFF2-40B4-BE49-F238E27FC236}">
                  <a16:creationId xmlns:a16="http://schemas.microsoft.com/office/drawing/2014/main" id="{1A86B3BE-CF41-A247-F3BB-C49460EA48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7" name="Line 20">
              <a:extLst>
                <a:ext uri="{FF2B5EF4-FFF2-40B4-BE49-F238E27FC236}">
                  <a16:creationId xmlns:a16="http://schemas.microsoft.com/office/drawing/2014/main" id="{94A5D32A-F25E-F2A1-0CED-2FBEF9152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8" name="Line 21">
              <a:extLst>
                <a:ext uri="{FF2B5EF4-FFF2-40B4-BE49-F238E27FC236}">
                  <a16:creationId xmlns:a16="http://schemas.microsoft.com/office/drawing/2014/main" id="{FBA24D02-81D6-17C4-E94C-DA37594280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9" name="Line 22">
              <a:extLst>
                <a:ext uri="{FF2B5EF4-FFF2-40B4-BE49-F238E27FC236}">
                  <a16:creationId xmlns:a16="http://schemas.microsoft.com/office/drawing/2014/main" id="{938BB399-2D19-1B05-DAFA-7B51137757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23">
            <a:extLst>
              <a:ext uri="{FF2B5EF4-FFF2-40B4-BE49-F238E27FC236}">
                <a16:creationId xmlns:a16="http://schemas.microsoft.com/office/drawing/2014/main" id="{7B0B99BF-7759-F4D3-CE07-8A43FCCFE258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572000"/>
            <a:ext cx="914400" cy="1066800"/>
            <a:chOff x="1440" y="2928"/>
            <a:chExt cx="576" cy="672"/>
          </a:xfrm>
        </p:grpSpPr>
        <p:sp>
          <p:nvSpPr>
            <p:cNvPr id="22559" name="Freeform 24" descr="Horizontal brick">
              <a:extLst>
                <a:ext uri="{FF2B5EF4-FFF2-40B4-BE49-F238E27FC236}">
                  <a16:creationId xmlns:a16="http://schemas.microsoft.com/office/drawing/2014/main" id="{2FDAA6FD-B368-F4D4-B0C8-75F237B1D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pattFill prst="horzBrick">
              <a:fgClr>
                <a:srgbClr val="032389"/>
              </a:fgClr>
              <a:bgClr>
                <a:srgbClr val="FFFFFF"/>
              </a:bgClr>
            </a:patt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0" name="Rectangle 25">
              <a:extLst>
                <a:ext uri="{FF2B5EF4-FFF2-40B4-BE49-F238E27FC236}">
                  <a16:creationId xmlns:a16="http://schemas.microsoft.com/office/drawing/2014/main" id="{59213426-B82A-469C-ABF2-E90A14E1B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1" name="Freeform 26">
              <a:extLst>
                <a:ext uri="{FF2B5EF4-FFF2-40B4-BE49-F238E27FC236}">
                  <a16:creationId xmlns:a16="http://schemas.microsoft.com/office/drawing/2014/main" id="{A3603E89-8CF0-79BB-A70A-9FA9EFF53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27">
            <a:extLst>
              <a:ext uri="{FF2B5EF4-FFF2-40B4-BE49-F238E27FC236}">
                <a16:creationId xmlns:a16="http://schemas.microsoft.com/office/drawing/2014/main" id="{EA99CB5C-CFD3-03A6-6AEA-D69E6C4A1DB6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3505200"/>
            <a:ext cx="3048000" cy="2743200"/>
            <a:chOff x="816" y="2208"/>
            <a:chExt cx="1920" cy="1728"/>
          </a:xfrm>
        </p:grpSpPr>
        <p:sp>
          <p:nvSpPr>
            <p:cNvPr id="22541" name="Line 28">
              <a:extLst>
                <a:ext uri="{FF2B5EF4-FFF2-40B4-BE49-F238E27FC236}">
                  <a16:creationId xmlns:a16="http://schemas.microsoft.com/office/drawing/2014/main" id="{866995F8-2AD8-02E2-1E93-950FC19E80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2" name="Line 29">
              <a:extLst>
                <a:ext uri="{FF2B5EF4-FFF2-40B4-BE49-F238E27FC236}">
                  <a16:creationId xmlns:a16="http://schemas.microsoft.com/office/drawing/2014/main" id="{03E11E04-149A-F9AA-40CD-E51B8D4A82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3" name="Line 30">
              <a:extLst>
                <a:ext uri="{FF2B5EF4-FFF2-40B4-BE49-F238E27FC236}">
                  <a16:creationId xmlns:a16="http://schemas.microsoft.com/office/drawing/2014/main" id="{B9744FA3-FF4B-EE38-6908-91887E3908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4" name="Line 31">
              <a:extLst>
                <a:ext uri="{FF2B5EF4-FFF2-40B4-BE49-F238E27FC236}">
                  <a16:creationId xmlns:a16="http://schemas.microsoft.com/office/drawing/2014/main" id="{7CF89990-40E2-BCBB-18E2-AB20551771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5" name="Line 32">
              <a:extLst>
                <a:ext uri="{FF2B5EF4-FFF2-40B4-BE49-F238E27FC236}">
                  <a16:creationId xmlns:a16="http://schemas.microsoft.com/office/drawing/2014/main" id="{89A32EDE-B32F-FA2D-AFC2-0CA463860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6" name="Line 33">
              <a:extLst>
                <a:ext uri="{FF2B5EF4-FFF2-40B4-BE49-F238E27FC236}">
                  <a16:creationId xmlns:a16="http://schemas.microsoft.com/office/drawing/2014/main" id="{3E447C67-06C2-3C24-DA02-32D0A9429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7" name="Line 34">
              <a:extLst>
                <a:ext uri="{FF2B5EF4-FFF2-40B4-BE49-F238E27FC236}">
                  <a16:creationId xmlns:a16="http://schemas.microsoft.com/office/drawing/2014/main" id="{1450B054-DFBC-00F2-0525-E5BC3E3C1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8" name="Line 35">
              <a:extLst>
                <a:ext uri="{FF2B5EF4-FFF2-40B4-BE49-F238E27FC236}">
                  <a16:creationId xmlns:a16="http://schemas.microsoft.com/office/drawing/2014/main" id="{5D72AAD4-8887-D0EA-2D3F-704D1AD93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9" name="Line 36">
              <a:extLst>
                <a:ext uri="{FF2B5EF4-FFF2-40B4-BE49-F238E27FC236}">
                  <a16:creationId xmlns:a16="http://schemas.microsoft.com/office/drawing/2014/main" id="{9B0857E5-1B84-00CB-7E70-519169D0C4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0" name="Line 37">
              <a:extLst>
                <a:ext uri="{FF2B5EF4-FFF2-40B4-BE49-F238E27FC236}">
                  <a16:creationId xmlns:a16="http://schemas.microsoft.com/office/drawing/2014/main" id="{97F827C9-E37F-C412-6A60-CE2AAFB41F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1" name="Line 38">
              <a:extLst>
                <a:ext uri="{FF2B5EF4-FFF2-40B4-BE49-F238E27FC236}">
                  <a16:creationId xmlns:a16="http://schemas.microsoft.com/office/drawing/2014/main" id="{C0511958-5646-FE49-5291-1FE667D755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2" name="Line 39">
              <a:extLst>
                <a:ext uri="{FF2B5EF4-FFF2-40B4-BE49-F238E27FC236}">
                  <a16:creationId xmlns:a16="http://schemas.microsoft.com/office/drawing/2014/main" id="{2D09C293-A67B-9935-CFCE-B2148316D7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3" name="Line 40">
              <a:extLst>
                <a:ext uri="{FF2B5EF4-FFF2-40B4-BE49-F238E27FC236}">
                  <a16:creationId xmlns:a16="http://schemas.microsoft.com/office/drawing/2014/main" id="{3D964C38-7868-C6B6-E407-01A2B67EFB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4" name="Line 41">
              <a:extLst>
                <a:ext uri="{FF2B5EF4-FFF2-40B4-BE49-F238E27FC236}">
                  <a16:creationId xmlns:a16="http://schemas.microsoft.com/office/drawing/2014/main" id="{41DF533F-C1B5-70F3-BE5E-B27627B723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5" name="Line 42">
              <a:extLst>
                <a:ext uri="{FF2B5EF4-FFF2-40B4-BE49-F238E27FC236}">
                  <a16:creationId xmlns:a16="http://schemas.microsoft.com/office/drawing/2014/main" id="{6A4C871B-B8F2-46DF-2CD9-4BF15945E6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6" name="Line 43">
              <a:extLst>
                <a:ext uri="{FF2B5EF4-FFF2-40B4-BE49-F238E27FC236}">
                  <a16:creationId xmlns:a16="http://schemas.microsoft.com/office/drawing/2014/main" id="{80D76BD7-83F2-42D4-AD58-1B2A0EDF40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7" name="Line 44">
              <a:extLst>
                <a:ext uri="{FF2B5EF4-FFF2-40B4-BE49-F238E27FC236}">
                  <a16:creationId xmlns:a16="http://schemas.microsoft.com/office/drawing/2014/main" id="{3E445BCA-1E2F-3E49-0E3A-B15C048C58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8" name="Line 45">
              <a:extLst>
                <a:ext uri="{FF2B5EF4-FFF2-40B4-BE49-F238E27FC236}">
                  <a16:creationId xmlns:a16="http://schemas.microsoft.com/office/drawing/2014/main" id="{DE6E43A2-1C8D-C554-4147-8E0F75059D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536" name="AutoShape 50">
            <a:extLst>
              <a:ext uri="{FF2B5EF4-FFF2-40B4-BE49-F238E27FC236}">
                <a16:creationId xmlns:a16="http://schemas.microsoft.com/office/drawing/2014/main" id="{7B863241-4C20-9A20-7200-3AA165AC3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7244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8" name="Group 23">
            <a:extLst>
              <a:ext uri="{FF2B5EF4-FFF2-40B4-BE49-F238E27FC236}">
                <a16:creationId xmlns:a16="http://schemas.microsoft.com/office/drawing/2014/main" id="{9916F07D-CD04-4E32-6CE7-E8AD241D6DC1}"/>
              </a:ext>
            </a:extLst>
          </p:cNvPr>
          <p:cNvGrpSpPr>
            <a:grpSpLocks/>
          </p:cNvGrpSpPr>
          <p:nvPr/>
        </p:nvGrpSpPr>
        <p:grpSpPr bwMode="auto">
          <a:xfrm>
            <a:off x="7315199" y="3581401"/>
            <a:ext cx="914400" cy="1066800"/>
            <a:chOff x="1440" y="2928"/>
            <a:chExt cx="576" cy="672"/>
          </a:xfrm>
        </p:grpSpPr>
        <p:sp>
          <p:nvSpPr>
            <p:cNvPr id="9" name="Freeform 24" descr="Horizontal brick">
              <a:extLst>
                <a:ext uri="{FF2B5EF4-FFF2-40B4-BE49-F238E27FC236}">
                  <a16:creationId xmlns:a16="http://schemas.microsoft.com/office/drawing/2014/main" id="{B2FD4216-8B73-3A42-6C76-9E70E29BB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pattFill prst="horzBrick">
              <a:fgClr>
                <a:srgbClr val="032389"/>
              </a:fgClr>
              <a:bgClr>
                <a:srgbClr val="FFFFFF"/>
              </a:bgClr>
            </a:patt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Rectangle 25">
              <a:extLst>
                <a:ext uri="{FF2B5EF4-FFF2-40B4-BE49-F238E27FC236}">
                  <a16:creationId xmlns:a16="http://schemas.microsoft.com/office/drawing/2014/main" id="{68AED26C-D355-5F78-8138-3BEE3BC91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26">
              <a:extLst>
                <a:ext uri="{FF2B5EF4-FFF2-40B4-BE49-F238E27FC236}">
                  <a16:creationId xmlns:a16="http://schemas.microsoft.com/office/drawing/2014/main" id="{6BD0C519-4F31-7A32-FED6-DD54CF96C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60227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3FF92-7EC2-BB8C-6BEB-C2FDDB8E7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1CE0000-BA46-7659-90E6-DF070076DD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 dirty="0"/>
              <a:t>How about translation?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702B8AC9-7051-F512-2EC2-533F5D440AA7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505200"/>
            <a:ext cx="3048000" cy="2743200"/>
            <a:chOff x="816" y="2208"/>
            <a:chExt cx="1920" cy="1728"/>
          </a:xfrm>
        </p:grpSpPr>
        <p:sp>
          <p:nvSpPr>
            <p:cNvPr id="22562" name="Line 5">
              <a:extLst>
                <a:ext uri="{FF2B5EF4-FFF2-40B4-BE49-F238E27FC236}">
                  <a16:creationId xmlns:a16="http://schemas.microsoft.com/office/drawing/2014/main" id="{47190AE2-4FDB-032A-6164-B1C7AF8FE7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3" name="Line 6">
              <a:extLst>
                <a:ext uri="{FF2B5EF4-FFF2-40B4-BE49-F238E27FC236}">
                  <a16:creationId xmlns:a16="http://schemas.microsoft.com/office/drawing/2014/main" id="{BDD15BC4-5728-877F-B149-5450E3683B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4" name="Line 7">
              <a:extLst>
                <a:ext uri="{FF2B5EF4-FFF2-40B4-BE49-F238E27FC236}">
                  <a16:creationId xmlns:a16="http://schemas.microsoft.com/office/drawing/2014/main" id="{0FFEDCFB-DBD1-3361-A387-1F464A558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5" name="Line 8">
              <a:extLst>
                <a:ext uri="{FF2B5EF4-FFF2-40B4-BE49-F238E27FC236}">
                  <a16:creationId xmlns:a16="http://schemas.microsoft.com/office/drawing/2014/main" id="{93ABFE1E-4E1F-0683-78FC-07F4F62356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6" name="Line 9">
              <a:extLst>
                <a:ext uri="{FF2B5EF4-FFF2-40B4-BE49-F238E27FC236}">
                  <a16:creationId xmlns:a16="http://schemas.microsoft.com/office/drawing/2014/main" id="{CD959F13-935F-E88F-857F-1FD044CEF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7" name="Line 10">
              <a:extLst>
                <a:ext uri="{FF2B5EF4-FFF2-40B4-BE49-F238E27FC236}">
                  <a16:creationId xmlns:a16="http://schemas.microsoft.com/office/drawing/2014/main" id="{29E69AC9-B827-D2F2-9C1B-2A757119B6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8" name="Line 11">
              <a:extLst>
                <a:ext uri="{FF2B5EF4-FFF2-40B4-BE49-F238E27FC236}">
                  <a16:creationId xmlns:a16="http://schemas.microsoft.com/office/drawing/2014/main" id="{0C8A9148-D0A3-7CCE-2060-C8D2B13467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9" name="Line 12">
              <a:extLst>
                <a:ext uri="{FF2B5EF4-FFF2-40B4-BE49-F238E27FC236}">
                  <a16:creationId xmlns:a16="http://schemas.microsoft.com/office/drawing/2014/main" id="{A086087D-8046-5F01-999C-5C9BE6DF61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0" name="Line 13">
              <a:extLst>
                <a:ext uri="{FF2B5EF4-FFF2-40B4-BE49-F238E27FC236}">
                  <a16:creationId xmlns:a16="http://schemas.microsoft.com/office/drawing/2014/main" id="{611A5EF2-4E48-AA49-312E-2B5F91237A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1" name="Line 14">
              <a:extLst>
                <a:ext uri="{FF2B5EF4-FFF2-40B4-BE49-F238E27FC236}">
                  <a16:creationId xmlns:a16="http://schemas.microsoft.com/office/drawing/2014/main" id="{7B819975-4C15-B256-A832-56FCB8400B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2" name="Line 15">
              <a:extLst>
                <a:ext uri="{FF2B5EF4-FFF2-40B4-BE49-F238E27FC236}">
                  <a16:creationId xmlns:a16="http://schemas.microsoft.com/office/drawing/2014/main" id="{25EAE5FD-67F9-CB93-2389-5894665183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3" name="Line 16">
              <a:extLst>
                <a:ext uri="{FF2B5EF4-FFF2-40B4-BE49-F238E27FC236}">
                  <a16:creationId xmlns:a16="http://schemas.microsoft.com/office/drawing/2014/main" id="{D887076B-3523-C374-C506-2FBC469E05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4" name="Line 17">
              <a:extLst>
                <a:ext uri="{FF2B5EF4-FFF2-40B4-BE49-F238E27FC236}">
                  <a16:creationId xmlns:a16="http://schemas.microsoft.com/office/drawing/2014/main" id="{7D11475B-542E-5BBE-3FD0-66ED5A3619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5" name="Line 18">
              <a:extLst>
                <a:ext uri="{FF2B5EF4-FFF2-40B4-BE49-F238E27FC236}">
                  <a16:creationId xmlns:a16="http://schemas.microsoft.com/office/drawing/2014/main" id="{16773B4E-A139-D157-A6A0-EEF8DE3F4E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6" name="Line 19">
              <a:extLst>
                <a:ext uri="{FF2B5EF4-FFF2-40B4-BE49-F238E27FC236}">
                  <a16:creationId xmlns:a16="http://schemas.microsoft.com/office/drawing/2014/main" id="{D33057C4-839A-B1B2-EFDA-83364A0B47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7" name="Line 20">
              <a:extLst>
                <a:ext uri="{FF2B5EF4-FFF2-40B4-BE49-F238E27FC236}">
                  <a16:creationId xmlns:a16="http://schemas.microsoft.com/office/drawing/2014/main" id="{19380D1C-56D0-54F6-AD27-ED8B6B9585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8" name="Line 21">
              <a:extLst>
                <a:ext uri="{FF2B5EF4-FFF2-40B4-BE49-F238E27FC236}">
                  <a16:creationId xmlns:a16="http://schemas.microsoft.com/office/drawing/2014/main" id="{482976A0-4AD5-3682-8C48-53083A6BC3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9" name="Line 22">
              <a:extLst>
                <a:ext uri="{FF2B5EF4-FFF2-40B4-BE49-F238E27FC236}">
                  <a16:creationId xmlns:a16="http://schemas.microsoft.com/office/drawing/2014/main" id="{04388295-A877-C2B6-0E15-DC5A1D4CC7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23">
            <a:extLst>
              <a:ext uri="{FF2B5EF4-FFF2-40B4-BE49-F238E27FC236}">
                <a16:creationId xmlns:a16="http://schemas.microsoft.com/office/drawing/2014/main" id="{24003D1C-9E6F-BE54-CF95-9A7886F6A071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572000"/>
            <a:ext cx="914400" cy="1066800"/>
            <a:chOff x="1440" y="2928"/>
            <a:chExt cx="576" cy="672"/>
          </a:xfrm>
        </p:grpSpPr>
        <p:sp>
          <p:nvSpPr>
            <p:cNvPr id="22559" name="Freeform 24" descr="Horizontal brick">
              <a:extLst>
                <a:ext uri="{FF2B5EF4-FFF2-40B4-BE49-F238E27FC236}">
                  <a16:creationId xmlns:a16="http://schemas.microsoft.com/office/drawing/2014/main" id="{8104CAB0-4B91-2D8A-2B19-C796E9061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pattFill prst="horzBrick">
              <a:fgClr>
                <a:srgbClr val="032389"/>
              </a:fgClr>
              <a:bgClr>
                <a:srgbClr val="FFFFFF"/>
              </a:bgClr>
            </a:patt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0" name="Rectangle 25">
              <a:extLst>
                <a:ext uri="{FF2B5EF4-FFF2-40B4-BE49-F238E27FC236}">
                  <a16:creationId xmlns:a16="http://schemas.microsoft.com/office/drawing/2014/main" id="{DAB9CEA8-A828-F685-50E2-F20056528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1" name="Freeform 26">
              <a:extLst>
                <a:ext uri="{FF2B5EF4-FFF2-40B4-BE49-F238E27FC236}">
                  <a16:creationId xmlns:a16="http://schemas.microsoft.com/office/drawing/2014/main" id="{411AF2FF-AAC7-8447-C32A-90EEB6039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27">
            <a:extLst>
              <a:ext uri="{FF2B5EF4-FFF2-40B4-BE49-F238E27FC236}">
                <a16:creationId xmlns:a16="http://schemas.microsoft.com/office/drawing/2014/main" id="{A7BA3819-B7DF-B3F1-10D8-3338491EC026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3505200"/>
            <a:ext cx="3048000" cy="2743200"/>
            <a:chOff x="816" y="2208"/>
            <a:chExt cx="1920" cy="1728"/>
          </a:xfrm>
        </p:grpSpPr>
        <p:sp>
          <p:nvSpPr>
            <p:cNvPr id="22541" name="Line 28">
              <a:extLst>
                <a:ext uri="{FF2B5EF4-FFF2-40B4-BE49-F238E27FC236}">
                  <a16:creationId xmlns:a16="http://schemas.microsoft.com/office/drawing/2014/main" id="{5469AB5F-9AF9-B0EE-18A8-82661E28F0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2" name="Line 29">
              <a:extLst>
                <a:ext uri="{FF2B5EF4-FFF2-40B4-BE49-F238E27FC236}">
                  <a16:creationId xmlns:a16="http://schemas.microsoft.com/office/drawing/2014/main" id="{7FF18869-1604-5078-BF71-45FD70E82E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3" name="Line 30">
              <a:extLst>
                <a:ext uri="{FF2B5EF4-FFF2-40B4-BE49-F238E27FC236}">
                  <a16:creationId xmlns:a16="http://schemas.microsoft.com/office/drawing/2014/main" id="{BD007001-E8A3-0CAE-063B-7D98A760F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4" name="Line 31">
              <a:extLst>
                <a:ext uri="{FF2B5EF4-FFF2-40B4-BE49-F238E27FC236}">
                  <a16:creationId xmlns:a16="http://schemas.microsoft.com/office/drawing/2014/main" id="{1D117E33-AFD8-E865-F756-1264AB43D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5" name="Line 32">
              <a:extLst>
                <a:ext uri="{FF2B5EF4-FFF2-40B4-BE49-F238E27FC236}">
                  <a16:creationId xmlns:a16="http://schemas.microsoft.com/office/drawing/2014/main" id="{8AF3DEA3-3FA9-5497-FA42-B9FF096CC8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6" name="Line 33">
              <a:extLst>
                <a:ext uri="{FF2B5EF4-FFF2-40B4-BE49-F238E27FC236}">
                  <a16:creationId xmlns:a16="http://schemas.microsoft.com/office/drawing/2014/main" id="{92F59DF8-6E52-A3CA-435C-CAD102F31C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7" name="Line 34">
              <a:extLst>
                <a:ext uri="{FF2B5EF4-FFF2-40B4-BE49-F238E27FC236}">
                  <a16:creationId xmlns:a16="http://schemas.microsoft.com/office/drawing/2014/main" id="{113E017E-AC87-6D9A-229C-62AE25E30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8" name="Line 35">
              <a:extLst>
                <a:ext uri="{FF2B5EF4-FFF2-40B4-BE49-F238E27FC236}">
                  <a16:creationId xmlns:a16="http://schemas.microsoft.com/office/drawing/2014/main" id="{BF36D418-C563-9F61-9F8A-DDD357EDE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9" name="Line 36">
              <a:extLst>
                <a:ext uri="{FF2B5EF4-FFF2-40B4-BE49-F238E27FC236}">
                  <a16:creationId xmlns:a16="http://schemas.microsoft.com/office/drawing/2014/main" id="{8EC8A75C-93FB-88EB-AADB-B0E7713AC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0" name="Line 37">
              <a:extLst>
                <a:ext uri="{FF2B5EF4-FFF2-40B4-BE49-F238E27FC236}">
                  <a16:creationId xmlns:a16="http://schemas.microsoft.com/office/drawing/2014/main" id="{F2A8C515-8448-1F93-B389-1AAFFC7B4C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1" name="Line 38">
              <a:extLst>
                <a:ext uri="{FF2B5EF4-FFF2-40B4-BE49-F238E27FC236}">
                  <a16:creationId xmlns:a16="http://schemas.microsoft.com/office/drawing/2014/main" id="{EA4159EB-3F0E-22A5-F6A6-A64099E530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2" name="Line 39">
              <a:extLst>
                <a:ext uri="{FF2B5EF4-FFF2-40B4-BE49-F238E27FC236}">
                  <a16:creationId xmlns:a16="http://schemas.microsoft.com/office/drawing/2014/main" id="{9C39006A-5023-8193-FD4D-6D3AF5AB7A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3" name="Line 40">
              <a:extLst>
                <a:ext uri="{FF2B5EF4-FFF2-40B4-BE49-F238E27FC236}">
                  <a16:creationId xmlns:a16="http://schemas.microsoft.com/office/drawing/2014/main" id="{EDC85186-1A76-6CAF-98E9-E707C9F03D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4" name="Line 41">
              <a:extLst>
                <a:ext uri="{FF2B5EF4-FFF2-40B4-BE49-F238E27FC236}">
                  <a16:creationId xmlns:a16="http://schemas.microsoft.com/office/drawing/2014/main" id="{DC100EE5-B79C-3E08-0C10-90BCA4C32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5" name="Line 42">
              <a:extLst>
                <a:ext uri="{FF2B5EF4-FFF2-40B4-BE49-F238E27FC236}">
                  <a16:creationId xmlns:a16="http://schemas.microsoft.com/office/drawing/2014/main" id="{B1D229CD-6622-6E80-DB7D-E7D3B0AC21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6" name="Line 43">
              <a:extLst>
                <a:ext uri="{FF2B5EF4-FFF2-40B4-BE49-F238E27FC236}">
                  <a16:creationId xmlns:a16="http://schemas.microsoft.com/office/drawing/2014/main" id="{A8999907-8FA4-6132-826C-2A43E43DC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7" name="Line 44">
              <a:extLst>
                <a:ext uri="{FF2B5EF4-FFF2-40B4-BE49-F238E27FC236}">
                  <a16:creationId xmlns:a16="http://schemas.microsoft.com/office/drawing/2014/main" id="{C5FFDCEB-E8AF-55AD-169C-C6215B1B06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8" name="Line 45">
              <a:extLst>
                <a:ext uri="{FF2B5EF4-FFF2-40B4-BE49-F238E27FC236}">
                  <a16:creationId xmlns:a16="http://schemas.microsoft.com/office/drawing/2014/main" id="{EDA7DA96-45C0-8605-FCD7-1899CB6F6E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536" name="AutoShape 50">
            <a:extLst>
              <a:ext uri="{FF2B5EF4-FFF2-40B4-BE49-F238E27FC236}">
                <a16:creationId xmlns:a16="http://schemas.microsoft.com/office/drawing/2014/main" id="{5094A958-EE75-CD88-B365-E3FA17300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7244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8" name="Group 23">
            <a:extLst>
              <a:ext uri="{FF2B5EF4-FFF2-40B4-BE49-F238E27FC236}">
                <a16:creationId xmlns:a16="http://schemas.microsoft.com/office/drawing/2014/main" id="{242A3D02-DB95-B223-4255-EA7E034D91FF}"/>
              </a:ext>
            </a:extLst>
          </p:cNvPr>
          <p:cNvGrpSpPr>
            <a:grpSpLocks/>
          </p:cNvGrpSpPr>
          <p:nvPr/>
        </p:nvGrpSpPr>
        <p:grpSpPr bwMode="auto">
          <a:xfrm>
            <a:off x="7315199" y="3581401"/>
            <a:ext cx="914400" cy="1066800"/>
            <a:chOff x="1440" y="2928"/>
            <a:chExt cx="576" cy="672"/>
          </a:xfrm>
        </p:grpSpPr>
        <p:sp>
          <p:nvSpPr>
            <p:cNvPr id="9" name="Freeform 24" descr="Horizontal brick">
              <a:extLst>
                <a:ext uri="{FF2B5EF4-FFF2-40B4-BE49-F238E27FC236}">
                  <a16:creationId xmlns:a16="http://schemas.microsoft.com/office/drawing/2014/main" id="{861F91C6-8FD7-0BA2-7390-5F8150656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pattFill prst="horzBrick">
              <a:fgClr>
                <a:srgbClr val="032389"/>
              </a:fgClr>
              <a:bgClr>
                <a:srgbClr val="FFFFFF"/>
              </a:bgClr>
            </a:patt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Rectangle 25">
              <a:extLst>
                <a:ext uri="{FF2B5EF4-FFF2-40B4-BE49-F238E27FC236}">
                  <a16:creationId xmlns:a16="http://schemas.microsoft.com/office/drawing/2014/main" id="{89264387-29A9-D116-B755-EA09C1C748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26">
              <a:extLst>
                <a:ext uri="{FF2B5EF4-FFF2-40B4-BE49-F238E27FC236}">
                  <a16:creationId xmlns:a16="http://schemas.microsoft.com/office/drawing/2014/main" id="{5B997749-5D12-3405-11F9-CC2F0F834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 Box 13">
            <a:extLst>
              <a:ext uri="{FF2B5EF4-FFF2-40B4-BE49-F238E27FC236}">
                <a16:creationId xmlns:a16="http://schemas.microsoft.com/office/drawing/2014/main" id="{0416C16D-CE0D-EA1E-05FD-7CAAA2DFF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9583" y="1197740"/>
            <a:ext cx="2709862" cy="1228725"/>
          </a:xfrm>
          <a:prstGeom prst="rect">
            <a:avLst/>
          </a:prstGeom>
          <a:solidFill>
            <a:srgbClr val="9999FF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x’ = x + t</a:t>
            </a:r>
            <a:r>
              <a:rPr lang="en-US" sz="3600" baseline="-25000" dirty="0">
                <a:solidFill>
                  <a:prstClr val="black"/>
                </a:solidFill>
              </a:rPr>
              <a:t>x</a:t>
            </a:r>
            <a:endParaRPr lang="en-US" sz="3600" baseline="-25000" dirty="0">
              <a:solidFill>
                <a:prstClr val="black"/>
              </a:solidFill>
              <a:sym typeface="Symbol" pitchFamily="18" charset="2"/>
            </a:endParaRPr>
          </a:p>
          <a:p>
            <a:pPr algn="ctr"/>
            <a:r>
              <a:rPr lang="en-US" sz="3600" dirty="0">
                <a:solidFill>
                  <a:prstClr val="black"/>
                </a:solidFill>
                <a:sym typeface="Symbol" pitchFamily="18" charset="2"/>
              </a:rPr>
              <a:t>y’ = y + t</a:t>
            </a:r>
            <a:r>
              <a:rPr lang="en-US" sz="3600" baseline="-25000" dirty="0">
                <a:solidFill>
                  <a:prstClr val="black"/>
                </a:solidFill>
                <a:sym typeface="Symbol" pitchFamily="18" charset="2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8384884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2D transformations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554911" y="4387072"/>
            <a:ext cx="1137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Translate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125544" y="438707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Rotate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758111" y="2499965"/>
            <a:ext cx="8002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prstClr val="black"/>
                </a:solidFill>
              </a:rPr>
              <a:t>Shear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318424" y="2494771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prstClr val="black"/>
                </a:solidFill>
              </a:rPr>
              <a:t>Scale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826308"/>
              </p:ext>
            </p:extLst>
          </p:nvPr>
        </p:nvGraphicFramePr>
        <p:xfrm>
          <a:off x="6964360" y="1563341"/>
          <a:ext cx="2471738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82680" imgH="482400" progId="Equation.3">
                  <p:embed/>
                </p:oleObj>
              </mc:Choice>
              <mc:Fallback>
                <p:oleObj name="Equation" r:id="rId3" imgW="12826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4360" y="1563341"/>
                        <a:ext cx="2471738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1777238"/>
              </p:ext>
            </p:extLst>
          </p:nvPr>
        </p:nvGraphicFramePr>
        <p:xfrm>
          <a:off x="2140974" y="3482943"/>
          <a:ext cx="3110551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88760" imgH="469800" progId="Equation.3">
                  <p:embed/>
                </p:oleObj>
              </mc:Choice>
              <mc:Fallback>
                <p:oleObj name="Equation" r:id="rId5" imgW="16887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0974" y="3482943"/>
                        <a:ext cx="3110551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9971860"/>
              </p:ext>
            </p:extLst>
          </p:nvPr>
        </p:nvGraphicFramePr>
        <p:xfrm>
          <a:off x="2294487" y="1433556"/>
          <a:ext cx="2624137" cy="1038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18960" imgH="482400" progId="Equation.3">
                  <p:embed/>
                </p:oleObj>
              </mc:Choice>
              <mc:Fallback>
                <p:oleObj name="Equation" r:id="rId7" imgW="12189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4487" y="1433556"/>
                        <a:ext cx="2624137" cy="1038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6521559"/>
              </p:ext>
            </p:extLst>
          </p:nvPr>
        </p:nvGraphicFramePr>
        <p:xfrm>
          <a:off x="6867767" y="3244072"/>
          <a:ext cx="266809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58640" imgH="698400" progId="Equation.3">
                  <p:embed/>
                </p:oleObj>
              </mc:Choice>
              <mc:Fallback>
                <p:oleObj name="Equation" r:id="rId9" imgW="1358640" imgH="69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767" y="3244072"/>
                        <a:ext cx="266809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2316484"/>
              </p:ext>
            </p:extLst>
          </p:nvPr>
        </p:nvGraphicFramePr>
        <p:xfrm>
          <a:off x="3125543" y="5184450"/>
          <a:ext cx="2667000" cy="1357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71600" imgH="698400" progId="Equation.3">
                  <p:embed/>
                </p:oleObj>
              </mc:Choice>
              <mc:Fallback>
                <p:oleObj name="Equation" r:id="rId11" imgW="1371600" imgH="69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5543" y="5184450"/>
                        <a:ext cx="2667000" cy="13570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244171" y="6327450"/>
            <a:ext cx="7704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Affine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47927" y="5496454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Affine is any combination of translation, scale, rotation, shear</a:t>
            </a:r>
          </a:p>
        </p:txBody>
      </p:sp>
    </p:spTree>
    <p:extLst>
      <p:ext uri="{BB962C8B-B14F-4D97-AF65-F5344CB8AC3E}">
        <p14:creationId xmlns:p14="http://schemas.microsoft.com/office/powerpoint/2010/main" val="22555582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211388" y="76200"/>
            <a:ext cx="7770812" cy="838200"/>
          </a:xfrm>
        </p:spPr>
        <p:txBody>
          <a:bodyPr/>
          <a:lstStyle/>
          <a:p>
            <a:r>
              <a:rPr lang="en-US"/>
              <a:t>2D Affine Transformations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4375" y="3173413"/>
            <a:ext cx="8566150" cy="4940300"/>
          </a:xfrm>
        </p:spPr>
        <p:txBody>
          <a:bodyPr/>
          <a:lstStyle/>
          <a:p>
            <a:r>
              <a:rPr lang="en-US" dirty="0"/>
              <a:t>Affine transformations are combinations of …</a:t>
            </a:r>
          </a:p>
          <a:p>
            <a:pPr lvl="1"/>
            <a:r>
              <a:rPr lang="en-US" sz="2400" dirty="0"/>
              <a:t>Linear transformations, and</a:t>
            </a:r>
          </a:p>
          <a:p>
            <a:pPr lvl="1"/>
            <a:r>
              <a:rPr lang="en-US" sz="2400" dirty="0"/>
              <a:t>Translations</a:t>
            </a:r>
          </a:p>
          <a:p>
            <a:endParaRPr lang="en-US" sz="1200" dirty="0"/>
          </a:p>
          <a:p>
            <a:r>
              <a:rPr lang="en-US" dirty="0"/>
              <a:t>Parallel lines remain parallel</a:t>
            </a:r>
          </a:p>
          <a:p>
            <a:pPr lvl="1"/>
            <a:endParaRPr lang="en-US" sz="1800" dirty="0"/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4513264" y="1328738"/>
          <a:ext cx="2808287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84200" imgH="711000" progId="Equation.3">
                  <p:embed/>
                </p:oleObj>
              </mc:Choice>
              <mc:Fallback>
                <p:oleObj name="Equation" r:id="rId3" imgW="1384200" imgH="711000" progId="Equation.3">
                  <p:embed/>
                  <p:pic>
                    <p:nvPicPr>
                      <p:cNvPr id="1126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3264" y="1328738"/>
                        <a:ext cx="2808287" cy="144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4823984" y="5455008"/>
            <a:ext cx="2154238" cy="533400"/>
            <a:chOff x="3299984" y="5455008"/>
            <a:chExt cx="2154238" cy="533400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3299984" y="5607408"/>
              <a:ext cx="457200" cy="3810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AutoShape 10"/>
            <p:cNvSpPr>
              <a:spLocks noChangeArrowheads="1"/>
            </p:cNvSpPr>
            <p:nvPr/>
          </p:nvSpPr>
          <p:spPr bwMode="auto">
            <a:xfrm rot="-1318191">
              <a:off x="4311222" y="5455008"/>
              <a:ext cx="1143000" cy="457200"/>
            </a:xfrm>
            <a:prstGeom prst="parallelogram">
              <a:avLst>
                <a:gd name="adj" fmla="val 62500"/>
              </a:avLst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3909584" y="5683608"/>
              <a:ext cx="304800" cy="22860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524000" y="6550224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Slide credit: Kristen </a:t>
            </a:r>
            <a:r>
              <a:rPr lang="en-US" sz="1400" dirty="0" err="1">
                <a:solidFill>
                  <a:srgbClr val="000000"/>
                </a:solidFill>
                <a:latin typeface="Arial"/>
              </a:rPr>
              <a:t>Grauman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08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1486694" y="80070"/>
            <a:ext cx="9066212" cy="838200"/>
          </a:xfrm>
        </p:spPr>
        <p:txBody>
          <a:bodyPr/>
          <a:lstStyle/>
          <a:p>
            <a:r>
              <a:rPr lang="en-US" dirty="0"/>
              <a:t>Projective Transformations (or </a:t>
            </a:r>
            <a:r>
              <a:rPr lang="en-US" dirty="0" err="1"/>
              <a:t>Homographies</a:t>
            </a:r>
            <a:r>
              <a:rPr lang="en-US" dirty="0"/>
              <a:t>)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01850" y="2516188"/>
            <a:ext cx="8566150" cy="4940300"/>
          </a:xfrm>
        </p:spPr>
        <p:txBody>
          <a:bodyPr/>
          <a:lstStyle/>
          <a:p>
            <a:r>
              <a:rPr lang="en-US" dirty="0"/>
              <a:t>Projective transformations:</a:t>
            </a:r>
          </a:p>
          <a:p>
            <a:pPr lvl="1"/>
            <a:r>
              <a:rPr lang="en-US" sz="2400" dirty="0"/>
              <a:t>Affine transformations, and</a:t>
            </a:r>
          </a:p>
          <a:p>
            <a:pPr lvl="1"/>
            <a:r>
              <a:rPr lang="en-US" sz="2400" dirty="0"/>
              <a:t>Projective warps</a:t>
            </a:r>
          </a:p>
          <a:p>
            <a:endParaRPr lang="en-US" sz="1200" dirty="0"/>
          </a:p>
          <a:p>
            <a:r>
              <a:rPr lang="en-US" dirty="0"/>
              <a:t>Parallel lines do not necessarily remain parallel</a:t>
            </a: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4525963" y="1165226"/>
          <a:ext cx="2811462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84200" imgH="583920" progId="">
                  <p:embed/>
                </p:oleObj>
              </mc:Choice>
              <mc:Fallback>
                <p:oleObj name="Equation" r:id="rId3" imgW="1384200" imgH="583920" progId="">
                  <p:embed/>
                  <p:pic>
                    <p:nvPicPr>
                      <p:cNvPr id="122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963" y="1165226"/>
                        <a:ext cx="2811462" cy="1184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4876800" y="4953000"/>
            <a:ext cx="2057400" cy="685800"/>
            <a:chOff x="3352800" y="4953000"/>
            <a:chExt cx="2057400" cy="685800"/>
          </a:xfrm>
        </p:grpSpPr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3352800" y="5105400"/>
              <a:ext cx="457200" cy="3810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AutoShape 19"/>
            <p:cNvSpPr>
              <a:spLocks noChangeArrowheads="1"/>
            </p:cNvSpPr>
            <p:nvPr/>
          </p:nvSpPr>
          <p:spPr bwMode="auto">
            <a:xfrm>
              <a:off x="3962400" y="5181600"/>
              <a:ext cx="304800" cy="22860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20"/>
            <p:cNvSpPr>
              <a:spLocks/>
            </p:cNvSpPr>
            <p:nvPr/>
          </p:nvSpPr>
          <p:spPr bwMode="auto">
            <a:xfrm>
              <a:off x="4495800" y="4953000"/>
              <a:ext cx="914400" cy="685800"/>
            </a:xfrm>
            <a:custGeom>
              <a:avLst/>
              <a:gdLst/>
              <a:ahLst/>
              <a:cxnLst>
                <a:cxn ang="0">
                  <a:pos x="0" y="384"/>
                </a:cxn>
                <a:cxn ang="0">
                  <a:pos x="96" y="96"/>
                </a:cxn>
                <a:cxn ang="0">
                  <a:pos x="528" y="0"/>
                </a:cxn>
                <a:cxn ang="0">
                  <a:pos x="576" y="432"/>
                </a:cxn>
                <a:cxn ang="0">
                  <a:pos x="0" y="384"/>
                </a:cxn>
              </a:cxnLst>
              <a:rect l="0" t="0" r="r" b="b"/>
              <a:pathLst>
                <a:path w="576" h="432">
                  <a:moveTo>
                    <a:pt x="0" y="384"/>
                  </a:moveTo>
                  <a:lnTo>
                    <a:pt x="96" y="96"/>
                  </a:lnTo>
                  <a:lnTo>
                    <a:pt x="528" y="0"/>
                  </a:lnTo>
                  <a:lnTo>
                    <a:pt x="576" y="432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rgbClr val="00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/>
              <a:endParaRPr lang="en-US" sz="2400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524000" y="6550224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Slide credit: Kristen </a:t>
            </a:r>
            <a:r>
              <a:rPr lang="en-US" sz="1400" dirty="0" err="1">
                <a:solidFill>
                  <a:srgbClr val="000000"/>
                </a:solidFill>
                <a:latin typeface="Arial"/>
              </a:rPr>
              <a:t>Grauman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054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A585EC-33ED-4BDF-9A81-E70F1ABDFCA4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86" y="853929"/>
            <a:ext cx="11520828" cy="542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320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image transformations (reference table)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 l="23714" t="51855" r="14572" b="21048"/>
          <a:stretch>
            <a:fillRect/>
          </a:stretch>
        </p:blipFill>
        <p:spPr bwMode="auto">
          <a:xfrm>
            <a:off x="2667000" y="1371600"/>
            <a:ext cx="6477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 l="6572" t="30191" r="4286" b="14952"/>
          <a:stretch>
            <a:fillRect/>
          </a:stretch>
        </p:blipFill>
        <p:spPr bwMode="auto">
          <a:xfrm>
            <a:off x="2933700" y="3657600"/>
            <a:ext cx="5943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686800" y="639633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C00000"/>
                </a:solidFill>
              </a:rPr>
              <a:t>Szeliski</a:t>
            </a:r>
            <a:r>
              <a:rPr lang="en-US" sz="2400" dirty="0">
                <a:solidFill>
                  <a:srgbClr val="C00000"/>
                </a:solidFill>
              </a:rPr>
              <a:t> 2.1</a:t>
            </a:r>
          </a:p>
        </p:txBody>
      </p:sp>
    </p:spTree>
    <p:extLst>
      <p:ext uri="{BB962C8B-B14F-4D97-AF65-F5344CB8AC3E}">
        <p14:creationId xmlns:p14="http://schemas.microsoft.com/office/powerpoint/2010/main" val="279002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RANSAC, ICP, Fitting and Alignment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9718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Computer Vision</a:t>
            </a:r>
          </a:p>
          <a:p>
            <a:pPr eaLnBrk="1" hangingPunct="1"/>
            <a:endParaRPr lang="en-US" dirty="0">
              <a:solidFill>
                <a:schemeClr val="tx1"/>
              </a:solidFill>
            </a:endParaRPr>
          </a:p>
          <a:p>
            <a:pPr eaLnBrk="1" hangingPunct="1"/>
            <a:r>
              <a:rPr lang="en-US" dirty="0">
                <a:solidFill>
                  <a:schemeClr val="tx1"/>
                </a:solidFill>
              </a:rPr>
              <a:t>James Hays</a:t>
            </a: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4440014" y="6248401"/>
            <a:ext cx="62279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Acknowledgment: Many slides from Derek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Hoiem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, Lana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Lazebnik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br>
              <a:rPr lang="en-US" sz="160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and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Grauman&amp;Leibe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 2008 AAAI Tutorial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8534400" y="3828316"/>
            <a:ext cx="2209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C00000"/>
                </a:solidFill>
              </a:rPr>
              <a:t>Szeliski</a:t>
            </a:r>
            <a:r>
              <a:rPr lang="en-US" altLang="en-US" sz="2400" dirty="0">
                <a:solidFill>
                  <a:srgbClr val="C00000"/>
                </a:solidFill>
              </a:rPr>
              <a:t> 2.1 and 8.1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2209800" y="14478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solving for translation</a:t>
            </a: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824039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0"/>
          <p:cNvGrpSpPr>
            <a:grpSpLocks/>
          </p:cNvGrpSpPr>
          <p:nvPr/>
        </p:nvGrpSpPr>
        <p:grpSpPr bwMode="auto">
          <a:xfrm>
            <a:off x="2771776" y="2016126"/>
            <a:ext cx="1625633" cy="1406525"/>
            <a:chOff x="2051050" y="2600325"/>
            <a:chExt cx="1625282" cy="1406525"/>
          </a:xfrm>
        </p:grpSpPr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51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49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47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45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43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41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8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 dirty="0">
                  <a:solidFill>
                    <a:srgbClr val="FFFF00"/>
                  </a:solidFill>
                </a:rPr>
                <a:t>A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39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>
                  <a:solidFill>
                    <a:srgbClr val="FFFF00"/>
                  </a:solidFill>
                </a:rPr>
                <a:t>A</a:t>
              </a:r>
              <a:r>
                <a:rPr lang="pl-PL" b="1" baseline="-25000">
                  <a:solidFill>
                    <a:srgbClr val="FFFF00"/>
                  </a:solidFill>
                </a:rPr>
                <a:t>2</a:t>
              </a:r>
              <a:endParaRPr lang="en-US" b="1">
                <a:solidFill>
                  <a:srgbClr val="FFFF00"/>
                </a:solidFill>
              </a:endParaRPr>
            </a:p>
          </p:txBody>
        </p:sp>
        <p:sp>
          <p:nvSpPr>
            <p:cNvPr id="40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>
                  <a:solidFill>
                    <a:srgbClr val="FFFF00"/>
                  </a:solidFill>
                </a:rPr>
                <a:t>A</a:t>
              </a:r>
              <a:r>
                <a:rPr lang="pl-PL" b="1" baseline="-25000">
                  <a:solidFill>
                    <a:srgbClr val="FFFF00"/>
                  </a:solidFill>
                </a:rPr>
                <a:t>3</a:t>
              </a:r>
              <a:endParaRPr lang="en-US" b="1">
                <a:solidFill>
                  <a:srgbClr val="FFFF00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6705600" y="14478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2062" y="2619376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00"/>
          <p:cNvGrpSpPr>
            <a:grpSpLocks/>
          </p:cNvGrpSpPr>
          <p:nvPr/>
        </p:nvGrpSpPr>
        <p:grpSpPr bwMode="auto">
          <a:xfrm>
            <a:off x="8043863" y="2811463"/>
            <a:ext cx="1625633" cy="1406525"/>
            <a:chOff x="2051050" y="2600325"/>
            <a:chExt cx="1625282" cy="1406525"/>
          </a:xfrm>
        </p:grpSpPr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7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7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7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7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4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5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2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6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3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1981201" y="5105400"/>
            <a:ext cx="8510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Given matched points in {A} and {B}, estimate the translation of the object</a:t>
            </a:r>
          </a:p>
        </p:txBody>
      </p:sp>
      <p:graphicFrame>
        <p:nvGraphicFramePr>
          <p:cNvPr id="80" name="Object 79"/>
          <p:cNvGraphicFramePr>
            <a:graphicFrameLocks noChangeAspect="1"/>
          </p:cNvGraphicFramePr>
          <p:nvPr/>
        </p:nvGraphicFramePr>
        <p:xfrm>
          <a:off x="4876800" y="5562600"/>
          <a:ext cx="2476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6360" imgH="482400" progId="Equation.3">
                  <p:embed/>
                </p:oleObj>
              </mc:Choice>
              <mc:Fallback>
                <p:oleObj name="Equation" r:id="rId3" imgW="12063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562600"/>
                        <a:ext cx="24765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8209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22098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solving for translation</a:t>
            </a: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214439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" name="Group 100"/>
          <p:cNvGrpSpPr>
            <a:grpSpLocks/>
          </p:cNvGrpSpPr>
          <p:nvPr/>
        </p:nvGrpSpPr>
        <p:grpSpPr bwMode="auto">
          <a:xfrm>
            <a:off x="2771776" y="1406526"/>
            <a:ext cx="1625633" cy="1406525"/>
            <a:chOff x="2051050" y="2600325"/>
            <a:chExt cx="1625282" cy="1406525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51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3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49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4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47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5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45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6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43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7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41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8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 dirty="0">
                  <a:solidFill>
                    <a:srgbClr val="FFFF00"/>
                  </a:solidFill>
                </a:rPr>
                <a:t>A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39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>
                  <a:solidFill>
                    <a:srgbClr val="FFFF00"/>
                  </a:solidFill>
                </a:rPr>
                <a:t>A</a:t>
              </a:r>
              <a:r>
                <a:rPr lang="pl-PL" b="1" baseline="-25000">
                  <a:solidFill>
                    <a:srgbClr val="FFFF00"/>
                  </a:solidFill>
                </a:rPr>
                <a:t>2</a:t>
              </a:r>
              <a:endParaRPr lang="en-US" b="1">
                <a:solidFill>
                  <a:srgbClr val="FFFF00"/>
                </a:solidFill>
              </a:endParaRPr>
            </a:p>
          </p:txBody>
        </p:sp>
        <p:sp>
          <p:nvSpPr>
            <p:cNvPr id="40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>
                  <a:solidFill>
                    <a:srgbClr val="FFFF00"/>
                  </a:solidFill>
                </a:rPr>
                <a:t>A</a:t>
              </a:r>
              <a:r>
                <a:rPr lang="pl-PL" b="1" baseline="-25000">
                  <a:solidFill>
                    <a:srgbClr val="FFFF00"/>
                  </a:solidFill>
                </a:rPr>
                <a:t>3</a:t>
              </a:r>
              <a:endParaRPr lang="en-US" b="1">
                <a:solidFill>
                  <a:srgbClr val="FFFF00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67056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2062" y="2009776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7" name="Group 100"/>
          <p:cNvGrpSpPr>
            <a:grpSpLocks/>
          </p:cNvGrpSpPr>
          <p:nvPr/>
        </p:nvGrpSpPr>
        <p:grpSpPr bwMode="auto">
          <a:xfrm>
            <a:off x="8043863" y="2201863"/>
            <a:ext cx="1625633" cy="1406525"/>
            <a:chOff x="2051050" y="2600325"/>
            <a:chExt cx="1625282" cy="1406525"/>
          </a:xfrm>
        </p:grpSpPr>
        <p:grpSp>
          <p:nvGrpSpPr>
            <p:cNvPr id="58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7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9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7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0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7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1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7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2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3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4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5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2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6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3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2209800" y="4173748"/>
            <a:ext cx="3534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Least squares solution</a:t>
            </a:r>
          </a:p>
        </p:txBody>
      </p:sp>
      <p:graphicFrame>
        <p:nvGraphicFramePr>
          <p:cNvPr id="80" name="Object 79"/>
          <p:cNvGraphicFramePr>
            <a:graphicFrameLocks noChangeAspect="1"/>
          </p:cNvGraphicFramePr>
          <p:nvPr/>
        </p:nvGraphicFramePr>
        <p:xfrm>
          <a:off x="7924800" y="4343400"/>
          <a:ext cx="2476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6360" imgH="482400" progId="Equation.3">
                  <p:embed/>
                </p:oleObj>
              </mc:Choice>
              <mc:Fallback>
                <p:oleObj name="Equation" r:id="rId3" imgW="12063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4343400"/>
                        <a:ext cx="24765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ight Arrow 80"/>
          <p:cNvSpPr/>
          <p:nvPr/>
        </p:nvSpPr>
        <p:spPr>
          <a:xfrm>
            <a:off x="5867400" y="2743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01266" y="22860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(t</a:t>
            </a:r>
            <a:r>
              <a:rPr lang="en-US" baseline="-25000" dirty="0">
                <a:solidFill>
                  <a:prstClr val="black"/>
                </a:solidFill>
              </a:rPr>
              <a:t>x</a:t>
            </a:r>
            <a:r>
              <a:rPr lang="en-US" dirty="0">
                <a:solidFill>
                  <a:prstClr val="black"/>
                </a:solidFill>
              </a:rPr>
              <a:t>, t</a:t>
            </a:r>
            <a:r>
              <a:rPr lang="en-US" baseline="-25000" dirty="0">
                <a:solidFill>
                  <a:prstClr val="black"/>
                </a:solidFill>
              </a:rPr>
              <a:t>y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286000" y="4559212"/>
            <a:ext cx="502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Write down objective function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Derived solution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>
                <a:solidFill>
                  <a:prstClr val="black"/>
                </a:solidFill>
              </a:rPr>
              <a:t>Compute derivative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>
                <a:solidFill>
                  <a:prstClr val="black"/>
                </a:solidFill>
              </a:rPr>
              <a:t>Compute solution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Computational solution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>
                <a:solidFill>
                  <a:prstClr val="black"/>
                </a:solidFill>
              </a:rPr>
              <a:t>Write in form Ax=b</a:t>
            </a:r>
          </a:p>
          <a:p>
            <a:pPr marL="800100" lvl="1" indent="-342900">
              <a:buFontTx/>
              <a:buAutoNum type="alphaLcParenR"/>
            </a:pPr>
            <a:r>
              <a:rPr lang="en-US" dirty="0">
                <a:solidFill>
                  <a:prstClr val="black"/>
                </a:solidFill>
              </a:rPr>
              <a:t>Solve using pseudo-inverse or </a:t>
            </a:r>
            <a:r>
              <a:rPr lang="en-US" dirty="0" err="1">
                <a:solidFill>
                  <a:prstClr val="black"/>
                </a:solidFill>
              </a:rPr>
              <a:t>eigenvalue</a:t>
            </a:r>
            <a:r>
              <a:rPr lang="en-US" dirty="0">
                <a:solidFill>
                  <a:prstClr val="black"/>
                </a:solidFill>
              </a:rPr>
              <a:t> decomposition</a:t>
            </a:r>
          </a:p>
        </p:txBody>
      </p:sp>
      <p:graphicFrame>
        <p:nvGraphicFramePr>
          <p:cNvPr id="237571" name="Object 3"/>
          <p:cNvGraphicFramePr>
            <a:graphicFrameLocks noChangeAspect="1"/>
          </p:cNvGraphicFramePr>
          <p:nvPr/>
        </p:nvGraphicFramePr>
        <p:xfrm>
          <a:off x="8077200" y="5372948"/>
          <a:ext cx="1905000" cy="1485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1168200" progId="Equation.3">
                  <p:embed/>
                </p:oleObj>
              </mc:Choice>
              <mc:Fallback>
                <p:oleObj name="Equation" r:id="rId5" imgW="1498320" imgH="1168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5372948"/>
                        <a:ext cx="1905000" cy="14850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918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22098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solving for translation</a:t>
            </a: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214439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0"/>
          <p:cNvGrpSpPr>
            <a:grpSpLocks/>
          </p:cNvGrpSpPr>
          <p:nvPr/>
        </p:nvGrpSpPr>
        <p:grpSpPr bwMode="auto">
          <a:xfrm>
            <a:off x="2771776" y="1406526"/>
            <a:ext cx="1625633" cy="1406525"/>
            <a:chOff x="2051050" y="2600325"/>
            <a:chExt cx="1625282" cy="1406525"/>
          </a:xfrm>
        </p:grpSpPr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51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49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47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45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43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41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8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 dirty="0">
                  <a:solidFill>
                    <a:srgbClr val="FFFF00"/>
                  </a:solidFill>
                </a:rPr>
                <a:t>A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39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>
                  <a:solidFill>
                    <a:srgbClr val="FFFF00"/>
                  </a:solidFill>
                </a:rPr>
                <a:t>A</a:t>
              </a:r>
              <a:r>
                <a:rPr lang="pl-PL" b="1" baseline="-25000">
                  <a:solidFill>
                    <a:srgbClr val="FFFF00"/>
                  </a:solidFill>
                </a:rPr>
                <a:t>2</a:t>
              </a:r>
              <a:endParaRPr lang="en-US" b="1">
                <a:solidFill>
                  <a:srgbClr val="FFFF00"/>
                </a:solidFill>
              </a:endParaRPr>
            </a:p>
          </p:txBody>
        </p:sp>
        <p:sp>
          <p:nvSpPr>
            <p:cNvPr id="40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 dirty="0">
                  <a:solidFill>
                    <a:srgbClr val="FFFF00"/>
                  </a:solidFill>
                </a:rPr>
                <a:t>A</a:t>
              </a:r>
              <a:r>
                <a:rPr lang="pl-PL" b="1" baseline="-25000" dirty="0">
                  <a:solidFill>
                    <a:srgbClr val="FFFF00"/>
                  </a:solidFill>
                </a:rPr>
                <a:t>3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67056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2062" y="2009776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00"/>
          <p:cNvGrpSpPr>
            <a:grpSpLocks/>
          </p:cNvGrpSpPr>
          <p:nvPr/>
        </p:nvGrpSpPr>
        <p:grpSpPr bwMode="auto">
          <a:xfrm>
            <a:off x="8043863" y="2201863"/>
            <a:ext cx="1625633" cy="1406525"/>
            <a:chOff x="2051050" y="2600325"/>
            <a:chExt cx="1625282" cy="1406525"/>
          </a:xfrm>
        </p:grpSpPr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7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7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7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7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4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5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2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6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3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2209800" y="4724401"/>
            <a:ext cx="2783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RANSAC solution</a:t>
            </a:r>
          </a:p>
        </p:txBody>
      </p:sp>
      <p:graphicFrame>
        <p:nvGraphicFramePr>
          <p:cNvPr id="80" name="Object 79"/>
          <p:cNvGraphicFramePr>
            <a:graphicFrameLocks noChangeAspect="1"/>
          </p:cNvGraphicFramePr>
          <p:nvPr/>
        </p:nvGraphicFramePr>
        <p:xfrm>
          <a:off x="8001000" y="4800600"/>
          <a:ext cx="2476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6360" imgH="482400" progId="Equation.3">
                  <p:embed/>
                </p:oleObj>
              </mc:Choice>
              <mc:Fallback>
                <p:oleObj name="Equation" r:id="rId3" imgW="12063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4800600"/>
                        <a:ext cx="24765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ight Arrow 80"/>
          <p:cNvSpPr/>
          <p:nvPr/>
        </p:nvSpPr>
        <p:spPr>
          <a:xfrm>
            <a:off x="5867400" y="2743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01266" y="22860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(t</a:t>
            </a:r>
            <a:r>
              <a:rPr lang="en-US" baseline="-25000" dirty="0">
                <a:solidFill>
                  <a:prstClr val="black"/>
                </a:solidFill>
              </a:rPr>
              <a:t>x</a:t>
            </a:r>
            <a:r>
              <a:rPr lang="en-US" dirty="0">
                <a:solidFill>
                  <a:prstClr val="black"/>
                </a:solidFill>
              </a:rPr>
              <a:t>, t</a:t>
            </a:r>
            <a:r>
              <a:rPr lang="en-US" baseline="-25000" dirty="0">
                <a:solidFill>
                  <a:prstClr val="black"/>
                </a:solidFill>
              </a:rPr>
              <a:t>y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286000" y="5122654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Sample a set of matching points (1 pair)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Solve for transformation parameters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Score parameters with number of inliers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Repeat steps 1-3 N times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5105401" y="4267200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Problem: outliers</a:t>
            </a:r>
          </a:p>
        </p:txBody>
      </p:sp>
      <p:sp>
        <p:nvSpPr>
          <p:cNvPr id="105" name="Rectangle 93"/>
          <p:cNvSpPr>
            <a:spLocks noChangeArrowheads="1"/>
          </p:cNvSpPr>
          <p:nvPr/>
        </p:nvSpPr>
        <p:spPr bwMode="auto">
          <a:xfrm>
            <a:off x="2819400" y="28956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en-US" b="1" baseline="-25000" dirty="0">
                <a:solidFill>
                  <a:srgbClr val="FFFF00"/>
                </a:solidFill>
              </a:rPr>
              <a:t>4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6" name="Rectangle 93"/>
          <p:cNvSpPr>
            <a:spLocks noChangeArrowheads="1"/>
          </p:cNvSpPr>
          <p:nvPr/>
        </p:nvSpPr>
        <p:spPr bwMode="auto">
          <a:xfrm>
            <a:off x="3657600" y="16764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en-US" b="1" baseline="-25000" dirty="0">
                <a:solidFill>
                  <a:srgbClr val="FFFF00"/>
                </a:solidFill>
              </a:rPr>
              <a:t>5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7" name="Rectangle 92"/>
          <p:cNvSpPr>
            <a:spLocks noChangeArrowheads="1"/>
          </p:cNvSpPr>
          <p:nvPr/>
        </p:nvSpPr>
        <p:spPr bwMode="auto">
          <a:xfrm>
            <a:off x="8305800" y="33528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en-US" b="1" baseline="-25000" dirty="0">
                <a:solidFill>
                  <a:srgbClr val="FFFF00"/>
                </a:solidFill>
              </a:rPr>
              <a:t>5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8" name="Rectangle 91"/>
          <p:cNvSpPr>
            <a:spLocks noChangeArrowheads="1"/>
          </p:cNvSpPr>
          <p:nvPr/>
        </p:nvSpPr>
        <p:spPr bwMode="auto">
          <a:xfrm>
            <a:off x="8153400" y="18288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en-US" b="1" baseline="-25000" dirty="0">
                <a:solidFill>
                  <a:srgbClr val="FFFF00"/>
                </a:solidFill>
              </a:rPr>
              <a:t>4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9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22098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solving for translation</a:t>
            </a: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214439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0"/>
          <p:cNvGrpSpPr>
            <a:grpSpLocks/>
          </p:cNvGrpSpPr>
          <p:nvPr/>
        </p:nvGrpSpPr>
        <p:grpSpPr bwMode="auto">
          <a:xfrm>
            <a:off x="2771776" y="1406526"/>
            <a:ext cx="1625633" cy="1406525"/>
            <a:chOff x="2051050" y="2600325"/>
            <a:chExt cx="1625282" cy="1406525"/>
          </a:xfrm>
        </p:grpSpPr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51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49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47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45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43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41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8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 dirty="0">
                  <a:solidFill>
                    <a:srgbClr val="FFFF00"/>
                  </a:solidFill>
                </a:rPr>
                <a:t>A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39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>
                  <a:solidFill>
                    <a:srgbClr val="FFFF00"/>
                  </a:solidFill>
                </a:rPr>
                <a:t>A</a:t>
              </a:r>
              <a:r>
                <a:rPr lang="pl-PL" b="1" baseline="-25000">
                  <a:solidFill>
                    <a:srgbClr val="FFFF00"/>
                  </a:solidFill>
                </a:rPr>
                <a:t>2</a:t>
              </a:r>
              <a:endParaRPr lang="en-US" b="1">
                <a:solidFill>
                  <a:srgbClr val="FFFF00"/>
                </a:solidFill>
              </a:endParaRPr>
            </a:p>
          </p:txBody>
        </p:sp>
        <p:sp>
          <p:nvSpPr>
            <p:cNvPr id="40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 b="1">
                  <a:solidFill>
                    <a:srgbClr val="FFFF00"/>
                  </a:solidFill>
                </a:rPr>
                <a:t>A</a:t>
              </a:r>
              <a:r>
                <a:rPr lang="pl-PL" b="1" baseline="-25000">
                  <a:solidFill>
                    <a:srgbClr val="FFFF00"/>
                  </a:solidFill>
                </a:rPr>
                <a:t>3</a:t>
              </a:r>
              <a:endParaRPr lang="en-US" b="1">
                <a:solidFill>
                  <a:srgbClr val="FFFF00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67056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2062" y="2009776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00"/>
          <p:cNvGrpSpPr>
            <a:grpSpLocks/>
          </p:cNvGrpSpPr>
          <p:nvPr/>
        </p:nvGrpSpPr>
        <p:grpSpPr bwMode="auto">
          <a:xfrm>
            <a:off x="8043863" y="2201863"/>
            <a:ext cx="1625633" cy="1406525"/>
            <a:chOff x="2051050" y="2600325"/>
            <a:chExt cx="1625282" cy="1406525"/>
          </a:xfrm>
        </p:grpSpPr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7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7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7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7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4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1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5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2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66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3624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solidFill>
                    <a:srgbClr val="FFFF00"/>
                  </a:solidFill>
                </a:rPr>
                <a:t>B</a:t>
              </a:r>
              <a:r>
                <a:rPr lang="pl-PL" b="1" baseline="-25000" dirty="0">
                  <a:solidFill>
                    <a:srgbClr val="FFFF00"/>
                  </a:solidFill>
                </a:rPr>
                <a:t>3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2209800" y="4724401"/>
            <a:ext cx="3959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Hough transform solution</a:t>
            </a:r>
          </a:p>
        </p:txBody>
      </p:sp>
      <p:graphicFrame>
        <p:nvGraphicFramePr>
          <p:cNvPr id="80" name="Object 79"/>
          <p:cNvGraphicFramePr>
            <a:graphicFrameLocks noChangeAspect="1"/>
          </p:cNvGraphicFramePr>
          <p:nvPr/>
        </p:nvGraphicFramePr>
        <p:xfrm>
          <a:off x="8001000" y="4800600"/>
          <a:ext cx="2476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6360" imgH="482400" progId="Equation.3">
                  <p:embed/>
                </p:oleObj>
              </mc:Choice>
              <mc:Fallback>
                <p:oleObj name="Equation" r:id="rId3" imgW="12063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4800600"/>
                        <a:ext cx="24765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ight Arrow 80"/>
          <p:cNvSpPr/>
          <p:nvPr/>
        </p:nvSpPr>
        <p:spPr>
          <a:xfrm>
            <a:off x="5867400" y="2743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01266" y="22860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(t</a:t>
            </a:r>
            <a:r>
              <a:rPr lang="en-US" baseline="-25000" dirty="0">
                <a:solidFill>
                  <a:prstClr val="black"/>
                </a:solidFill>
              </a:rPr>
              <a:t>x</a:t>
            </a:r>
            <a:r>
              <a:rPr lang="en-US" dirty="0">
                <a:solidFill>
                  <a:prstClr val="black"/>
                </a:solidFill>
              </a:rPr>
              <a:t>, t</a:t>
            </a:r>
            <a:r>
              <a:rPr lang="en-US" baseline="-25000" dirty="0">
                <a:solidFill>
                  <a:prstClr val="black"/>
                </a:solidFill>
              </a:rPr>
              <a:t>y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286000" y="5122653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Initialize a grid of parameter values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Each matched pair casts a vote for consistent values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Find the parameters with the most votes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Solve using least squares with inliers</a:t>
            </a:r>
          </a:p>
        </p:txBody>
      </p: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4419600" y="2971801"/>
            <a:ext cx="1246886" cy="1014413"/>
            <a:chOff x="1905000" y="1905000"/>
            <a:chExt cx="2493772" cy="2028825"/>
          </a:xfrm>
        </p:grpSpPr>
        <p:pic>
          <p:nvPicPr>
            <p:cNvPr id="58" name="Picture 5" descr="obj14__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05000" y="1905000"/>
              <a:ext cx="2141538" cy="2028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9" name="Group 100"/>
            <p:cNvGrpSpPr>
              <a:grpSpLocks/>
            </p:cNvGrpSpPr>
            <p:nvPr/>
          </p:nvGrpSpPr>
          <p:grpSpPr bwMode="auto">
            <a:xfrm>
              <a:off x="2336800" y="2097087"/>
              <a:ext cx="2061972" cy="1638778"/>
              <a:chOff x="2051050" y="2600325"/>
              <a:chExt cx="2061527" cy="1638778"/>
            </a:xfrm>
          </p:grpSpPr>
          <p:grpSp>
            <p:nvGrpSpPr>
              <p:cNvPr id="60" name="Group 7"/>
              <p:cNvGrpSpPr>
                <a:grpSpLocks/>
              </p:cNvGrpSpPr>
              <p:nvPr/>
            </p:nvGrpSpPr>
            <p:grpSpPr bwMode="auto">
              <a:xfrm>
                <a:off x="2051050" y="3500438"/>
                <a:ext cx="73025" cy="73025"/>
                <a:chOff x="1292" y="2205"/>
                <a:chExt cx="46" cy="46"/>
              </a:xfrm>
            </p:grpSpPr>
            <p:sp>
              <p:nvSpPr>
                <p:cNvPr id="99" name="Line 8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1" name="Group 10"/>
              <p:cNvGrpSpPr>
                <a:grpSpLocks/>
              </p:cNvGrpSpPr>
              <p:nvPr/>
            </p:nvGrpSpPr>
            <p:grpSpPr bwMode="auto">
              <a:xfrm>
                <a:off x="2087563" y="2708275"/>
                <a:ext cx="73025" cy="73025"/>
                <a:chOff x="1292" y="2205"/>
                <a:chExt cx="46" cy="46"/>
              </a:xfrm>
            </p:grpSpPr>
            <p:sp>
              <p:nvSpPr>
                <p:cNvPr id="97" name="Line 11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8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2" name="Group 13"/>
              <p:cNvGrpSpPr>
                <a:grpSpLocks/>
              </p:cNvGrpSpPr>
              <p:nvPr/>
            </p:nvGrpSpPr>
            <p:grpSpPr bwMode="auto">
              <a:xfrm>
                <a:off x="2374900" y="2995613"/>
                <a:ext cx="73025" cy="73025"/>
                <a:chOff x="1292" y="2205"/>
                <a:chExt cx="46" cy="46"/>
              </a:xfrm>
            </p:grpSpPr>
            <p:sp>
              <p:nvSpPr>
                <p:cNvPr id="95" name="Line 1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6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3" name="Group 16"/>
              <p:cNvGrpSpPr>
                <a:grpSpLocks/>
              </p:cNvGrpSpPr>
              <p:nvPr/>
            </p:nvGrpSpPr>
            <p:grpSpPr bwMode="auto">
              <a:xfrm>
                <a:off x="3238500" y="3571875"/>
                <a:ext cx="73025" cy="73025"/>
                <a:chOff x="1292" y="2205"/>
                <a:chExt cx="46" cy="46"/>
              </a:xfrm>
            </p:grpSpPr>
            <p:sp>
              <p:nvSpPr>
                <p:cNvPr id="93" name="Line 1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4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4" name="Group 19"/>
              <p:cNvGrpSpPr>
                <a:grpSpLocks/>
              </p:cNvGrpSpPr>
              <p:nvPr/>
            </p:nvGrpSpPr>
            <p:grpSpPr bwMode="auto">
              <a:xfrm>
                <a:off x="2986088" y="3933825"/>
                <a:ext cx="73025" cy="73025"/>
                <a:chOff x="1292" y="2205"/>
                <a:chExt cx="46" cy="46"/>
              </a:xfrm>
            </p:grpSpPr>
            <p:sp>
              <p:nvSpPr>
                <p:cNvPr id="91" name="Line 2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2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5" name="Group 22"/>
              <p:cNvGrpSpPr>
                <a:grpSpLocks/>
              </p:cNvGrpSpPr>
              <p:nvPr/>
            </p:nvGrpSpPr>
            <p:grpSpPr bwMode="auto">
              <a:xfrm>
                <a:off x="3130550" y="2673350"/>
                <a:ext cx="73025" cy="73025"/>
                <a:chOff x="1292" y="2205"/>
                <a:chExt cx="46" cy="46"/>
              </a:xfrm>
            </p:grpSpPr>
            <p:sp>
              <p:nvSpPr>
                <p:cNvPr id="89" name="Line 2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86" name="Rectangle 91"/>
              <p:cNvSpPr>
                <a:spLocks noChangeArrowheads="1"/>
              </p:cNvSpPr>
              <p:nvPr/>
            </p:nvSpPr>
            <p:spPr bwMode="auto">
              <a:xfrm>
                <a:off x="2124074" y="2600325"/>
                <a:ext cx="872487" cy="738663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 b="1" dirty="0">
                    <a:solidFill>
                      <a:srgbClr val="FFFF00"/>
                    </a:solidFill>
                  </a:rPr>
                  <a:t>A</a:t>
                </a:r>
                <a:r>
                  <a:rPr lang="en-US" b="1" baseline="-25000" dirty="0">
                    <a:solidFill>
                      <a:srgbClr val="FFFF00"/>
                    </a:solidFill>
                  </a:rPr>
                  <a:t>4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87" name="Rectangle 92"/>
              <p:cNvSpPr>
                <a:spLocks noChangeArrowheads="1"/>
              </p:cNvSpPr>
              <p:nvPr/>
            </p:nvSpPr>
            <p:spPr bwMode="auto">
              <a:xfrm>
                <a:off x="2051050" y="3429001"/>
                <a:ext cx="872487" cy="73866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 b="1" dirty="0">
                    <a:solidFill>
                      <a:srgbClr val="FFFF00"/>
                    </a:solidFill>
                  </a:rPr>
                  <a:t>A</a:t>
                </a:r>
                <a:r>
                  <a:rPr lang="en-US" b="1" baseline="-25000" dirty="0">
                    <a:solidFill>
                      <a:srgbClr val="FFFF00"/>
                    </a:solidFill>
                  </a:rPr>
                  <a:t>5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88" name="Rectangle 93"/>
              <p:cNvSpPr>
                <a:spLocks noChangeArrowheads="1"/>
              </p:cNvSpPr>
              <p:nvPr/>
            </p:nvSpPr>
            <p:spPr bwMode="auto">
              <a:xfrm>
                <a:off x="3240089" y="3500439"/>
                <a:ext cx="872488" cy="73866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 b="1" dirty="0">
                    <a:solidFill>
                      <a:srgbClr val="FFFF00"/>
                    </a:solidFill>
                  </a:rPr>
                  <a:t>A</a:t>
                </a:r>
                <a:r>
                  <a:rPr lang="en-US" b="1" baseline="-25000" dirty="0">
                    <a:solidFill>
                      <a:srgbClr val="FFFF00"/>
                    </a:solidFill>
                  </a:rPr>
                  <a:t>6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125" name="Group 124"/>
          <p:cNvGrpSpPr>
            <a:grpSpLocks noChangeAspect="1"/>
          </p:cNvGrpSpPr>
          <p:nvPr/>
        </p:nvGrpSpPr>
        <p:grpSpPr>
          <a:xfrm>
            <a:off x="6858000" y="990601"/>
            <a:ext cx="1246886" cy="1014413"/>
            <a:chOff x="6400800" y="304800"/>
            <a:chExt cx="2493772" cy="2028825"/>
          </a:xfrm>
        </p:grpSpPr>
        <p:pic>
          <p:nvPicPr>
            <p:cNvPr id="102" name="Picture 5" descr="obj14__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00800" y="304800"/>
              <a:ext cx="2141538" cy="2028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3" name="Group 100"/>
            <p:cNvGrpSpPr>
              <a:grpSpLocks/>
            </p:cNvGrpSpPr>
            <p:nvPr/>
          </p:nvGrpSpPr>
          <p:grpSpPr bwMode="auto">
            <a:xfrm>
              <a:off x="6832600" y="496887"/>
              <a:ext cx="2061972" cy="1638778"/>
              <a:chOff x="2051050" y="2600325"/>
              <a:chExt cx="2061527" cy="1638778"/>
            </a:xfrm>
          </p:grpSpPr>
          <p:grpSp>
            <p:nvGrpSpPr>
              <p:cNvPr id="104" name="Group 7"/>
              <p:cNvGrpSpPr>
                <a:grpSpLocks/>
              </p:cNvGrpSpPr>
              <p:nvPr/>
            </p:nvGrpSpPr>
            <p:grpSpPr bwMode="auto">
              <a:xfrm>
                <a:off x="2051050" y="3500438"/>
                <a:ext cx="73025" cy="73025"/>
                <a:chOff x="1292" y="2205"/>
                <a:chExt cx="46" cy="46"/>
              </a:xfrm>
            </p:grpSpPr>
            <p:sp>
              <p:nvSpPr>
                <p:cNvPr id="123" name="Line 8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4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5" name="Group 10"/>
              <p:cNvGrpSpPr>
                <a:grpSpLocks/>
              </p:cNvGrpSpPr>
              <p:nvPr/>
            </p:nvGrpSpPr>
            <p:grpSpPr bwMode="auto">
              <a:xfrm>
                <a:off x="2087563" y="2708275"/>
                <a:ext cx="73025" cy="73025"/>
                <a:chOff x="1292" y="2205"/>
                <a:chExt cx="46" cy="46"/>
              </a:xfrm>
            </p:grpSpPr>
            <p:sp>
              <p:nvSpPr>
                <p:cNvPr id="121" name="Line 11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2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6" name="Group 13"/>
              <p:cNvGrpSpPr>
                <a:grpSpLocks/>
              </p:cNvGrpSpPr>
              <p:nvPr/>
            </p:nvGrpSpPr>
            <p:grpSpPr bwMode="auto">
              <a:xfrm>
                <a:off x="2374900" y="2995613"/>
                <a:ext cx="73025" cy="73025"/>
                <a:chOff x="1292" y="2205"/>
                <a:chExt cx="46" cy="46"/>
              </a:xfrm>
            </p:grpSpPr>
            <p:sp>
              <p:nvSpPr>
                <p:cNvPr id="119" name="Line 1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0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7" name="Group 16"/>
              <p:cNvGrpSpPr>
                <a:grpSpLocks/>
              </p:cNvGrpSpPr>
              <p:nvPr/>
            </p:nvGrpSpPr>
            <p:grpSpPr bwMode="auto">
              <a:xfrm>
                <a:off x="3238500" y="3571875"/>
                <a:ext cx="73025" cy="73025"/>
                <a:chOff x="1292" y="2205"/>
                <a:chExt cx="46" cy="46"/>
              </a:xfrm>
            </p:grpSpPr>
            <p:sp>
              <p:nvSpPr>
                <p:cNvPr id="117" name="Line 1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8" name="Group 19"/>
              <p:cNvGrpSpPr>
                <a:grpSpLocks/>
              </p:cNvGrpSpPr>
              <p:nvPr/>
            </p:nvGrpSpPr>
            <p:grpSpPr bwMode="auto">
              <a:xfrm>
                <a:off x="2986088" y="3933825"/>
                <a:ext cx="73025" cy="73025"/>
                <a:chOff x="1292" y="2205"/>
                <a:chExt cx="46" cy="46"/>
              </a:xfrm>
            </p:grpSpPr>
            <p:sp>
              <p:nvSpPr>
                <p:cNvPr id="115" name="Line 2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9" name="Group 22"/>
              <p:cNvGrpSpPr>
                <a:grpSpLocks/>
              </p:cNvGrpSpPr>
              <p:nvPr/>
            </p:nvGrpSpPr>
            <p:grpSpPr bwMode="auto">
              <a:xfrm>
                <a:off x="3130550" y="2673350"/>
                <a:ext cx="73025" cy="73025"/>
                <a:chOff x="1292" y="2205"/>
                <a:chExt cx="46" cy="46"/>
              </a:xfrm>
            </p:grpSpPr>
            <p:sp>
              <p:nvSpPr>
                <p:cNvPr id="113" name="Line 2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10" name="Rectangle 91"/>
              <p:cNvSpPr>
                <a:spLocks noChangeArrowheads="1"/>
              </p:cNvSpPr>
              <p:nvPr/>
            </p:nvSpPr>
            <p:spPr bwMode="auto">
              <a:xfrm>
                <a:off x="2124074" y="2600325"/>
                <a:ext cx="872487" cy="738663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b="1" dirty="0">
                    <a:solidFill>
                      <a:srgbClr val="FFFF00"/>
                    </a:solidFill>
                  </a:rPr>
                  <a:t>B</a:t>
                </a:r>
                <a:r>
                  <a:rPr lang="en-US" b="1" baseline="-25000" dirty="0">
                    <a:solidFill>
                      <a:srgbClr val="FFFF00"/>
                    </a:solidFill>
                  </a:rPr>
                  <a:t>4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11" name="Rectangle 92"/>
              <p:cNvSpPr>
                <a:spLocks noChangeArrowheads="1"/>
              </p:cNvSpPr>
              <p:nvPr/>
            </p:nvSpPr>
            <p:spPr bwMode="auto">
              <a:xfrm>
                <a:off x="2051050" y="3429001"/>
                <a:ext cx="872487" cy="73866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b="1" dirty="0">
                    <a:solidFill>
                      <a:srgbClr val="FFFF00"/>
                    </a:solidFill>
                  </a:rPr>
                  <a:t>B</a:t>
                </a:r>
                <a:r>
                  <a:rPr lang="en-US" b="1" baseline="-25000" dirty="0">
                    <a:solidFill>
                      <a:srgbClr val="FFFF00"/>
                    </a:solidFill>
                  </a:rPr>
                  <a:t>5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12" name="Rectangle 93"/>
              <p:cNvSpPr>
                <a:spLocks noChangeArrowheads="1"/>
              </p:cNvSpPr>
              <p:nvPr/>
            </p:nvSpPr>
            <p:spPr bwMode="auto">
              <a:xfrm>
                <a:off x="3240089" y="3500439"/>
                <a:ext cx="872488" cy="73866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b="1" dirty="0">
                    <a:solidFill>
                      <a:srgbClr val="FFFF00"/>
                    </a:solidFill>
                  </a:rPr>
                  <a:t>B</a:t>
                </a:r>
                <a:r>
                  <a:rPr lang="en-US" b="1" baseline="-25000" dirty="0">
                    <a:solidFill>
                      <a:srgbClr val="FFFF00"/>
                    </a:solidFill>
                  </a:rPr>
                  <a:t>6</a:t>
                </a:r>
                <a:endParaRPr lang="en-US" b="1" dirty="0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127" name="TextBox 126"/>
          <p:cNvSpPr txBox="1"/>
          <p:nvPr/>
        </p:nvSpPr>
        <p:spPr>
          <a:xfrm>
            <a:off x="2514601" y="4191000"/>
            <a:ext cx="7250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Problem: outliers, multiple objects, and/or many-to-one matches</a:t>
            </a:r>
          </a:p>
        </p:txBody>
      </p:sp>
    </p:spTree>
    <p:extLst>
      <p:ext uri="{BB962C8B-B14F-4D97-AF65-F5344CB8AC3E}">
        <p14:creationId xmlns:p14="http://schemas.microsoft.com/office/powerpoint/2010/main" val="133052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67056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6989" y="1935334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Rectangle 53"/>
          <p:cNvSpPr/>
          <p:nvPr/>
        </p:nvSpPr>
        <p:spPr>
          <a:xfrm>
            <a:off x="22098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367496">
            <a:off x="2595343" y="1325456"/>
            <a:ext cx="2455480" cy="232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about solving for a </a:t>
            </a:r>
            <a:r>
              <a:rPr lang="en-US" dirty="0" err="1"/>
              <a:t>homography</a:t>
            </a:r>
            <a:r>
              <a:rPr lang="en-US" dirty="0"/>
              <a:t>?</a:t>
            </a: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3508359" y="2898775"/>
            <a:ext cx="73041" cy="73025"/>
            <a:chOff x="1292" y="2205"/>
            <a:chExt cx="46" cy="46"/>
          </a:xfrm>
        </p:grpSpPr>
        <p:sp>
          <p:nvSpPr>
            <p:cNvPr id="51" name="Line 8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52" name="Line 9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3581400" y="2133600"/>
            <a:ext cx="73041" cy="73025"/>
            <a:chOff x="1292" y="2205"/>
            <a:chExt cx="46" cy="46"/>
          </a:xfrm>
        </p:grpSpPr>
        <p:sp>
          <p:nvSpPr>
            <p:cNvPr id="49" name="Line 11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50" name="Line 12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3095696" y="1801814"/>
            <a:ext cx="73041" cy="73025"/>
            <a:chOff x="1292" y="2205"/>
            <a:chExt cx="46" cy="46"/>
          </a:xfrm>
        </p:grpSpPr>
        <p:sp>
          <p:nvSpPr>
            <p:cNvPr id="47" name="Line 14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8" name="Line 15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4267200" y="2136775"/>
            <a:ext cx="73041" cy="73025"/>
            <a:chOff x="1292" y="2205"/>
            <a:chExt cx="46" cy="46"/>
          </a:xfrm>
        </p:grpSpPr>
        <p:sp>
          <p:nvSpPr>
            <p:cNvPr id="45" name="Line 17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6" name="Line 18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4498959" y="2895600"/>
            <a:ext cx="73041" cy="73025"/>
            <a:chOff x="1292" y="2205"/>
            <a:chExt cx="46" cy="46"/>
          </a:xfrm>
        </p:grpSpPr>
        <p:sp>
          <p:nvSpPr>
            <p:cNvPr id="43" name="Line 20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4" name="Line 21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3813159" y="1450975"/>
            <a:ext cx="73041" cy="73025"/>
            <a:chOff x="1292" y="2205"/>
            <a:chExt cx="46" cy="46"/>
          </a:xfrm>
        </p:grpSpPr>
        <p:sp>
          <p:nvSpPr>
            <p:cNvPr id="41" name="Line 23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2" name="Line 24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sp>
        <p:nvSpPr>
          <p:cNvPr id="38" name="Rectangle 91"/>
          <p:cNvSpPr>
            <a:spLocks noChangeArrowheads="1"/>
          </p:cNvSpPr>
          <p:nvPr/>
        </p:nvSpPr>
        <p:spPr bwMode="auto">
          <a:xfrm>
            <a:off x="3780057" y="1047908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pl-PL" b="1" baseline="-25000" dirty="0">
                <a:solidFill>
                  <a:srgbClr val="FFFF00"/>
                </a:solidFill>
              </a:rPr>
              <a:t>1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9" name="Rectangle 92"/>
          <p:cNvSpPr>
            <a:spLocks noChangeArrowheads="1"/>
          </p:cNvSpPr>
          <p:nvPr/>
        </p:nvSpPr>
        <p:spPr bwMode="auto">
          <a:xfrm>
            <a:off x="4583556" y="2831068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pl-PL" b="1" baseline="-25000" dirty="0">
                <a:solidFill>
                  <a:srgbClr val="FFFF00"/>
                </a:solidFill>
              </a:rPr>
              <a:t>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0" name="Rectangle 93"/>
          <p:cNvSpPr>
            <a:spLocks noChangeArrowheads="1"/>
          </p:cNvSpPr>
          <p:nvPr/>
        </p:nvSpPr>
        <p:spPr bwMode="auto">
          <a:xfrm>
            <a:off x="4516662" y="1992868"/>
            <a:ext cx="436338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pl-PL" b="1" baseline="-25000" dirty="0">
                <a:solidFill>
                  <a:srgbClr val="FFFF00"/>
                </a:solidFill>
              </a:rPr>
              <a:t>3</a:t>
            </a:r>
            <a:endParaRPr lang="en-US" b="1" dirty="0">
              <a:solidFill>
                <a:srgbClr val="FFFF00"/>
              </a:solidFill>
            </a:endParaRP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8229600" y="3203575"/>
            <a:ext cx="73041" cy="73025"/>
            <a:chOff x="1292" y="2205"/>
            <a:chExt cx="46" cy="46"/>
          </a:xfrm>
        </p:grpSpPr>
        <p:sp>
          <p:nvSpPr>
            <p:cNvPr id="77" name="Line 8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8" name="Line 9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8308959" y="2136775"/>
            <a:ext cx="73041" cy="73025"/>
            <a:chOff x="1292" y="2205"/>
            <a:chExt cx="46" cy="46"/>
          </a:xfrm>
        </p:grpSpPr>
        <p:sp>
          <p:nvSpPr>
            <p:cNvPr id="75" name="Line 11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6" name="Line 12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8613759" y="2670175"/>
            <a:ext cx="73041" cy="73025"/>
            <a:chOff x="1292" y="2205"/>
            <a:chExt cx="46" cy="46"/>
          </a:xfrm>
        </p:grpSpPr>
        <p:sp>
          <p:nvSpPr>
            <p:cNvPr id="73" name="Line 14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4" name="Line 15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9144000" y="2819400"/>
            <a:ext cx="73041" cy="73025"/>
            <a:chOff x="1292" y="2205"/>
            <a:chExt cx="46" cy="46"/>
          </a:xfrm>
        </p:grpSpPr>
        <p:sp>
          <p:nvSpPr>
            <p:cNvPr id="71" name="Line 17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2" name="Line 18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9070959" y="3505200"/>
            <a:ext cx="73041" cy="73025"/>
            <a:chOff x="1292" y="2205"/>
            <a:chExt cx="46" cy="46"/>
          </a:xfrm>
        </p:grpSpPr>
        <p:sp>
          <p:nvSpPr>
            <p:cNvPr id="69" name="Line 20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0" name="Line 21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Group 22"/>
          <p:cNvGrpSpPr>
            <a:grpSpLocks/>
          </p:cNvGrpSpPr>
          <p:nvPr/>
        </p:nvGrpSpPr>
        <p:grpSpPr bwMode="auto">
          <a:xfrm>
            <a:off x="8915400" y="2133600"/>
            <a:ext cx="73041" cy="73025"/>
            <a:chOff x="1292" y="2205"/>
            <a:chExt cx="46" cy="46"/>
          </a:xfrm>
        </p:grpSpPr>
        <p:sp>
          <p:nvSpPr>
            <p:cNvPr id="67" name="Line 23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68" name="Line 24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sp>
        <p:nvSpPr>
          <p:cNvPr id="64" name="Rectangle 91"/>
          <p:cNvSpPr>
            <a:spLocks noChangeArrowheads="1"/>
          </p:cNvSpPr>
          <p:nvPr/>
        </p:nvSpPr>
        <p:spPr bwMode="auto">
          <a:xfrm>
            <a:off x="8995255" y="1750668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pl-PL" b="1" baseline="-25000" dirty="0">
                <a:solidFill>
                  <a:srgbClr val="FFFF00"/>
                </a:solidFill>
              </a:rPr>
              <a:t>1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5" name="Rectangle 92"/>
          <p:cNvSpPr>
            <a:spLocks noChangeArrowheads="1"/>
          </p:cNvSpPr>
          <p:nvPr/>
        </p:nvSpPr>
        <p:spPr bwMode="auto">
          <a:xfrm>
            <a:off x="9164862" y="3580766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pl-PL" b="1" baseline="-25000" dirty="0">
                <a:solidFill>
                  <a:srgbClr val="FFFF00"/>
                </a:solidFill>
              </a:rPr>
              <a:t>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6" name="Rectangle 93"/>
          <p:cNvSpPr>
            <a:spLocks noChangeArrowheads="1"/>
          </p:cNvSpPr>
          <p:nvPr/>
        </p:nvSpPr>
        <p:spPr bwMode="auto">
          <a:xfrm>
            <a:off x="9317262" y="2667000"/>
            <a:ext cx="436338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pl-PL" b="1" baseline="-25000" dirty="0">
                <a:solidFill>
                  <a:srgbClr val="FFFF00"/>
                </a:solidFill>
              </a:rPr>
              <a:t>3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725006" y="4689881"/>
            <a:ext cx="2783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RANSAC solution</a:t>
            </a:r>
          </a:p>
        </p:txBody>
      </p:sp>
      <p:sp>
        <p:nvSpPr>
          <p:cNvPr id="81" name="Right Arrow 80"/>
          <p:cNvSpPr/>
          <p:nvPr/>
        </p:nvSpPr>
        <p:spPr>
          <a:xfrm>
            <a:off x="5867400" y="2743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801206" y="5088134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Sample a set of matching points (4 pairs)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Solve for transformation parameters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Score parameters with number of inliers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Repeat steps 1-3 N times</a:t>
            </a:r>
          </a:p>
        </p:txBody>
      </p:sp>
      <p:sp>
        <p:nvSpPr>
          <p:cNvPr id="105" name="Rectangle 93"/>
          <p:cNvSpPr>
            <a:spLocks noChangeArrowheads="1"/>
          </p:cNvSpPr>
          <p:nvPr/>
        </p:nvSpPr>
        <p:spPr bwMode="auto">
          <a:xfrm>
            <a:off x="3288668" y="30480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en-US" b="1" baseline="-25000" dirty="0">
                <a:solidFill>
                  <a:srgbClr val="FFFF00"/>
                </a:solidFill>
              </a:rPr>
              <a:t>4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6" name="Rectangle 93"/>
          <p:cNvSpPr>
            <a:spLocks noChangeArrowheads="1"/>
          </p:cNvSpPr>
          <p:nvPr/>
        </p:nvSpPr>
        <p:spPr bwMode="auto">
          <a:xfrm>
            <a:off x="2555208" y="1796534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en-US" b="1" baseline="-25000" dirty="0">
                <a:solidFill>
                  <a:srgbClr val="FFFF00"/>
                </a:solidFill>
              </a:rPr>
              <a:t>5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7" name="Rectangle 92"/>
          <p:cNvSpPr>
            <a:spLocks noChangeArrowheads="1"/>
          </p:cNvSpPr>
          <p:nvPr/>
        </p:nvSpPr>
        <p:spPr bwMode="auto">
          <a:xfrm>
            <a:off x="8074079" y="167511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en-US" b="1" baseline="-25000" dirty="0">
                <a:solidFill>
                  <a:srgbClr val="FFFF00"/>
                </a:solidFill>
              </a:rPr>
              <a:t>5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8" name="Rectangle 91"/>
          <p:cNvSpPr>
            <a:spLocks noChangeArrowheads="1"/>
          </p:cNvSpPr>
          <p:nvPr/>
        </p:nvSpPr>
        <p:spPr bwMode="auto">
          <a:xfrm>
            <a:off x="7945662" y="33528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en-US" b="1" baseline="-25000" dirty="0">
                <a:solidFill>
                  <a:srgbClr val="FFFF00"/>
                </a:solidFill>
              </a:rPr>
              <a:t>4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857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0"/>
            <a:ext cx="6329009" cy="684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386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81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F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0886"/>
            <a:ext cx="6705600" cy="681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163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67056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6989" y="1935334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Rectangle 53"/>
          <p:cNvSpPr/>
          <p:nvPr/>
        </p:nvSpPr>
        <p:spPr>
          <a:xfrm>
            <a:off x="22098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367496">
            <a:off x="2595343" y="1325456"/>
            <a:ext cx="2455480" cy="232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about solving for a </a:t>
            </a:r>
            <a:r>
              <a:rPr lang="en-US" dirty="0" err="1"/>
              <a:t>homography</a:t>
            </a:r>
            <a:r>
              <a:rPr lang="en-US" dirty="0"/>
              <a:t>?</a:t>
            </a: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3508359" y="2898775"/>
            <a:ext cx="73041" cy="73025"/>
            <a:chOff x="1292" y="2205"/>
            <a:chExt cx="46" cy="46"/>
          </a:xfrm>
        </p:grpSpPr>
        <p:sp>
          <p:nvSpPr>
            <p:cNvPr id="51" name="Line 8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52" name="Line 9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3581400" y="2133600"/>
            <a:ext cx="73041" cy="73025"/>
            <a:chOff x="1292" y="2205"/>
            <a:chExt cx="46" cy="46"/>
          </a:xfrm>
        </p:grpSpPr>
        <p:sp>
          <p:nvSpPr>
            <p:cNvPr id="49" name="Line 11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50" name="Line 12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3095696" y="1801814"/>
            <a:ext cx="73041" cy="73025"/>
            <a:chOff x="1292" y="2205"/>
            <a:chExt cx="46" cy="46"/>
          </a:xfrm>
        </p:grpSpPr>
        <p:sp>
          <p:nvSpPr>
            <p:cNvPr id="47" name="Line 14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8" name="Line 15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4267200" y="2136775"/>
            <a:ext cx="73041" cy="73025"/>
            <a:chOff x="1292" y="2205"/>
            <a:chExt cx="46" cy="46"/>
          </a:xfrm>
        </p:grpSpPr>
        <p:sp>
          <p:nvSpPr>
            <p:cNvPr id="45" name="Line 17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6" name="Line 18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4498959" y="2895600"/>
            <a:ext cx="73041" cy="73025"/>
            <a:chOff x="1292" y="2205"/>
            <a:chExt cx="46" cy="46"/>
          </a:xfrm>
        </p:grpSpPr>
        <p:sp>
          <p:nvSpPr>
            <p:cNvPr id="43" name="Line 20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4" name="Line 21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3813159" y="1450975"/>
            <a:ext cx="73041" cy="73025"/>
            <a:chOff x="1292" y="2205"/>
            <a:chExt cx="46" cy="46"/>
          </a:xfrm>
        </p:grpSpPr>
        <p:sp>
          <p:nvSpPr>
            <p:cNvPr id="41" name="Line 23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42" name="Line 24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sp>
        <p:nvSpPr>
          <p:cNvPr id="38" name="Rectangle 91"/>
          <p:cNvSpPr>
            <a:spLocks noChangeArrowheads="1"/>
          </p:cNvSpPr>
          <p:nvPr/>
        </p:nvSpPr>
        <p:spPr bwMode="auto">
          <a:xfrm>
            <a:off x="3780057" y="1047908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pl-PL" b="1" baseline="-25000" dirty="0">
                <a:solidFill>
                  <a:srgbClr val="FFFF00"/>
                </a:solidFill>
              </a:rPr>
              <a:t>1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9" name="Rectangle 92"/>
          <p:cNvSpPr>
            <a:spLocks noChangeArrowheads="1"/>
          </p:cNvSpPr>
          <p:nvPr/>
        </p:nvSpPr>
        <p:spPr bwMode="auto">
          <a:xfrm>
            <a:off x="4583556" y="2831068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pl-PL" b="1" baseline="-25000" dirty="0">
                <a:solidFill>
                  <a:srgbClr val="FFFF00"/>
                </a:solidFill>
              </a:rPr>
              <a:t>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0" name="Rectangle 93"/>
          <p:cNvSpPr>
            <a:spLocks noChangeArrowheads="1"/>
          </p:cNvSpPr>
          <p:nvPr/>
        </p:nvSpPr>
        <p:spPr bwMode="auto">
          <a:xfrm>
            <a:off x="4516662" y="1992868"/>
            <a:ext cx="436338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pl-PL" b="1" baseline="-25000" dirty="0">
                <a:solidFill>
                  <a:srgbClr val="FFFF00"/>
                </a:solidFill>
              </a:rPr>
              <a:t>3</a:t>
            </a:r>
            <a:endParaRPr lang="en-US" b="1" dirty="0">
              <a:solidFill>
                <a:srgbClr val="FFFF00"/>
              </a:solidFill>
            </a:endParaRP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8229600" y="3203575"/>
            <a:ext cx="73041" cy="73025"/>
            <a:chOff x="1292" y="2205"/>
            <a:chExt cx="46" cy="46"/>
          </a:xfrm>
        </p:grpSpPr>
        <p:sp>
          <p:nvSpPr>
            <p:cNvPr id="77" name="Line 8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8" name="Line 9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8308959" y="2136775"/>
            <a:ext cx="73041" cy="73025"/>
            <a:chOff x="1292" y="2205"/>
            <a:chExt cx="46" cy="46"/>
          </a:xfrm>
        </p:grpSpPr>
        <p:sp>
          <p:nvSpPr>
            <p:cNvPr id="75" name="Line 11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6" name="Line 12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8613759" y="2670175"/>
            <a:ext cx="73041" cy="73025"/>
            <a:chOff x="1292" y="2205"/>
            <a:chExt cx="46" cy="46"/>
          </a:xfrm>
        </p:grpSpPr>
        <p:sp>
          <p:nvSpPr>
            <p:cNvPr id="73" name="Line 14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4" name="Line 15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9144000" y="2819400"/>
            <a:ext cx="73041" cy="73025"/>
            <a:chOff x="1292" y="2205"/>
            <a:chExt cx="46" cy="46"/>
          </a:xfrm>
        </p:grpSpPr>
        <p:sp>
          <p:nvSpPr>
            <p:cNvPr id="71" name="Line 17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2" name="Line 18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9070959" y="3505200"/>
            <a:ext cx="73041" cy="73025"/>
            <a:chOff x="1292" y="2205"/>
            <a:chExt cx="46" cy="46"/>
          </a:xfrm>
        </p:grpSpPr>
        <p:sp>
          <p:nvSpPr>
            <p:cNvPr id="69" name="Line 20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0" name="Line 21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Group 22"/>
          <p:cNvGrpSpPr>
            <a:grpSpLocks/>
          </p:cNvGrpSpPr>
          <p:nvPr/>
        </p:nvGrpSpPr>
        <p:grpSpPr bwMode="auto">
          <a:xfrm>
            <a:off x="8915400" y="2133600"/>
            <a:ext cx="73041" cy="73025"/>
            <a:chOff x="1292" y="2205"/>
            <a:chExt cx="46" cy="46"/>
          </a:xfrm>
        </p:grpSpPr>
        <p:sp>
          <p:nvSpPr>
            <p:cNvPr id="67" name="Line 23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68" name="Line 24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sp>
        <p:nvSpPr>
          <p:cNvPr id="64" name="Rectangle 91"/>
          <p:cNvSpPr>
            <a:spLocks noChangeArrowheads="1"/>
          </p:cNvSpPr>
          <p:nvPr/>
        </p:nvSpPr>
        <p:spPr bwMode="auto">
          <a:xfrm>
            <a:off x="8995255" y="1750668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pl-PL" b="1" baseline="-25000" dirty="0">
                <a:solidFill>
                  <a:srgbClr val="FFFF00"/>
                </a:solidFill>
              </a:rPr>
              <a:t>1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5" name="Rectangle 92"/>
          <p:cNvSpPr>
            <a:spLocks noChangeArrowheads="1"/>
          </p:cNvSpPr>
          <p:nvPr/>
        </p:nvSpPr>
        <p:spPr bwMode="auto">
          <a:xfrm>
            <a:off x="9164862" y="3580766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pl-PL" b="1" baseline="-25000" dirty="0">
                <a:solidFill>
                  <a:srgbClr val="FFFF00"/>
                </a:solidFill>
              </a:rPr>
              <a:t>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6" name="Rectangle 93"/>
          <p:cNvSpPr>
            <a:spLocks noChangeArrowheads="1"/>
          </p:cNvSpPr>
          <p:nvPr/>
        </p:nvSpPr>
        <p:spPr bwMode="auto">
          <a:xfrm>
            <a:off x="9317262" y="2667000"/>
            <a:ext cx="436338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pl-PL" b="1" baseline="-25000" dirty="0">
                <a:solidFill>
                  <a:srgbClr val="FFFF00"/>
                </a:solidFill>
              </a:rPr>
              <a:t>3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725006" y="4689881"/>
            <a:ext cx="2783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RANSAC solution</a:t>
            </a:r>
          </a:p>
        </p:txBody>
      </p:sp>
      <p:sp>
        <p:nvSpPr>
          <p:cNvPr id="81" name="Right Arrow 80"/>
          <p:cNvSpPr/>
          <p:nvPr/>
        </p:nvSpPr>
        <p:spPr>
          <a:xfrm>
            <a:off x="5867400" y="2743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801206" y="5088134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Sample a set of matching points (4 pairs)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Solve for transformation parameters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Score parameters with number of inliers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Repeat steps 1-3 N times</a:t>
            </a:r>
          </a:p>
        </p:txBody>
      </p:sp>
      <p:sp>
        <p:nvSpPr>
          <p:cNvPr id="105" name="Rectangle 93"/>
          <p:cNvSpPr>
            <a:spLocks noChangeArrowheads="1"/>
          </p:cNvSpPr>
          <p:nvPr/>
        </p:nvSpPr>
        <p:spPr bwMode="auto">
          <a:xfrm>
            <a:off x="3288668" y="30480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en-US" b="1" baseline="-25000" dirty="0">
                <a:solidFill>
                  <a:srgbClr val="FFFF00"/>
                </a:solidFill>
              </a:rPr>
              <a:t>4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6" name="Rectangle 93"/>
          <p:cNvSpPr>
            <a:spLocks noChangeArrowheads="1"/>
          </p:cNvSpPr>
          <p:nvPr/>
        </p:nvSpPr>
        <p:spPr bwMode="auto">
          <a:xfrm>
            <a:off x="2555208" y="1796534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b="1" dirty="0">
                <a:solidFill>
                  <a:srgbClr val="FFFF00"/>
                </a:solidFill>
              </a:rPr>
              <a:t>A</a:t>
            </a:r>
            <a:r>
              <a:rPr lang="en-US" b="1" baseline="-25000" dirty="0">
                <a:solidFill>
                  <a:srgbClr val="FFFF00"/>
                </a:solidFill>
              </a:rPr>
              <a:t>5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7" name="Rectangle 92"/>
          <p:cNvSpPr>
            <a:spLocks noChangeArrowheads="1"/>
          </p:cNvSpPr>
          <p:nvPr/>
        </p:nvSpPr>
        <p:spPr bwMode="auto">
          <a:xfrm>
            <a:off x="8074079" y="167511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en-US" b="1" baseline="-25000" dirty="0">
                <a:solidFill>
                  <a:srgbClr val="FFFF00"/>
                </a:solidFill>
              </a:rPr>
              <a:t>5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8" name="Rectangle 91"/>
          <p:cNvSpPr>
            <a:spLocks noChangeArrowheads="1"/>
          </p:cNvSpPr>
          <p:nvPr/>
        </p:nvSpPr>
        <p:spPr bwMode="auto">
          <a:xfrm>
            <a:off x="7945662" y="3352800"/>
            <a:ext cx="436338" cy="369332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solidFill>
                  <a:srgbClr val="FFFF00"/>
                </a:solidFill>
              </a:rPr>
              <a:t>B</a:t>
            </a:r>
            <a:r>
              <a:rPr lang="en-US" b="1" baseline="-25000" dirty="0">
                <a:solidFill>
                  <a:srgbClr val="FFFF00"/>
                </a:solidFill>
              </a:rPr>
              <a:t>4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7638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22098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solving for translation</a:t>
            </a: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214439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0"/>
          <p:cNvGrpSpPr>
            <a:grpSpLocks/>
          </p:cNvGrpSpPr>
          <p:nvPr/>
        </p:nvGrpSpPr>
        <p:grpSpPr bwMode="auto">
          <a:xfrm>
            <a:off x="2771776" y="1479550"/>
            <a:ext cx="1260747" cy="1333500"/>
            <a:chOff x="2051050" y="2673350"/>
            <a:chExt cx="1260475" cy="1333500"/>
          </a:xfrm>
        </p:grpSpPr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51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49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47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45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43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41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55" name="Rectangle 54"/>
          <p:cNvSpPr/>
          <p:nvPr/>
        </p:nvSpPr>
        <p:spPr>
          <a:xfrm>
            <a:off x="67056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2062" y="2009776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00"/>
          <p:cNvGrpSpPr>
            <a:grpSpLocks/>
          </p:cNvGrpSpPr>
          <p:nvPr/>
        </p:nvGrpSpPr>
        <p:grpSpPr bwMode="auto">
          <a:xfrm>
            <a:off x="8043863" y="2274887"/>
            <a:ext cx="1260747" cy="1333500"/>
            <a:chOff x="2051050" y="2673350"/>
            <a:chExt cx="1260475" cy="1333500"/>
          </a:xfrm>
        </p:grpSpPr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7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7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7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7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81" name="Right Arrow 80"/>
          <p:cNvSpPr/>
          <p:nvPr/>
        </p:nvSpPr>
        <p:spPr>
          <a:xfrm>
            <a:off x="5867400" y="2743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01266" y="22860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(t</a:t>
            </a:r>
            <a:r>
              <a:rPr lang="en-US" baseline="-25000" dirty="0">
                <a:solidFill>
                  <a:prstClr val="black"/>
                </a:solidFill>
              </a:rPr>
              <a:t>x</a:t>
            </a:r>
            <a:r>
              <a:rPr lang="en-US" dirty="0">
                <a:solidFill>
                  <a:prstClr val="black"/>
                </a:solidFill>
              </a:rPr>
              <a:t>, t</a:t>
            </a:r>
            <a:r>
              <a:rPr lang="en-US" baseline="-25000" dirty="0">
                <a:solidFill>
                  <a:prstClr val="black"/>
                </a:solidFill>
              </a:rPr>
              <a:t>y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429000" y="4191000"/>
            <a:ext cx="5416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Problem: no initial guesses for correspondence</a:t>
            </a:r>
          </a:p>
        </p:txBody>
      </p:sp>
      <p:graphicFrame>
        <p:nvGraphicFramePr>
          <p:cNvPr id="242692" name="Object 4"/>
          <p:cNvGraphicFramePr>
            <a:graphicFrameLocks noChangeAspect="1"/>
          </p:cNvGraphicFramePr>
          <p:nvPr/>
        </p:nvGraphicFramePr>
        <p:xfrm>
          <a:off x="8001000" y="4800600"/>
          <a:ext cx="2476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6360" imgH="482400" progId="Equation.3">
                  <p:embed/>
                </p:oleObj>
              </mc:Choice>
              <mc:Fallback>
                <p:oleObj name="Equation" r:id="rId3" imgW="1206360" imgH="482400" progId="Equation.3">
                  <p:embed/>
                  <p:pic>
                    <p:nvPicPr>
                      <p:cNvPr id="2426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4800600"/>
                        <a:ext cx="24765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" name="Group 100"/>
          <p:cNvGrpSpPr>
            <a:grpSpLocks/>
          </p:cNvGrpSpPr>
          <p:nvPr/>
        </p:nvGrpSpPr>
        <p:grpSpPr bwMode="auto">
          <a:xfrm>
            <a:off x="2924176" y="1790700"/>
            <a:ext cx="1260747" cy="1333500"/>
            <a:chOff x="2051050" y="2673350"/>
            <a:chExt cx="1260475" cy="1333500"/>
          </a:xfrm>
        </p:grpSpPr>
        <p:grpSp>
          <p:nvGrpSpPr>
            <p:cNvPr id="62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98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3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96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4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94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5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92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6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90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7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88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00" name="Group 100"/>
          <p:cNvGrpSpPr>
            <a:grpSpLocks/>
          </p:cNvGrpSpPr>
          <p:nvPr/>
        </p:nvGrpSpPr>
        <p:grpSpPr bwMode="auto">
          <a:xfrm>
            <a:off x="2971801" y="1524000"/>
            <a:ext cx="1260747" cy="1333500"/>
            <a:chOff x="2051050" y="2673350"/>
            <a:chExt cx="1260475" cy="1333500"/>
          </a:xfrm>
        </p:grpSpPr>
        <p:grpSp>
          <p:nvGrpSpPr>
            <p:cNvPr id="10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11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11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11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11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10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10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20" name="Group 100"/>
          <p:cNvGrpSpPr>
            <a:grpSpLocks/>
          </p:cNvGrpSpPr>
          <p:nvPr/>
        </p:nvGrpSpPr>
        <p:grpSpPr bwMode="auto">
          <a:xfrm>
            <a:off x="8001001" y="2476500"/>
            <a:ext cx="1260747" cy="1333500"/>
            <a:chOff x="2051050" y="2673350"/>
            <a:chExt cx="1260475" cy="1333500"/>
          </a:xfrm>
        </p:grpSpPr>
        <p:grpSp>
          <p:nvGrpSpPr>
            <p:cNvPr id="12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13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13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13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13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12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12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39" name="Group 100"/>
          <p:cNvGrpSpPr>
            <a:grpSpLocks/>
          </p:cNvGrpSpPr>
          <p:nvPr/>
        </p:nvGrpSpPr>
        <p:grpSpPr bwMode="auto">
          <a:xfrm>
            <a:off x="8001001" y="2628900"/>
            <a:ext cx="1260747" cy="1333500"/>
            <a:chOff x="2051050" y="2673350"/>
            <a:chExt cx="1260475" cy="1333500"/>
          </a:xfrm>
        </p:grpSpPr>
        <p:grpSp>
          <p:nvGrpSpPr>
            <p:cNvPr id="140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156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1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154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2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152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3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150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4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148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5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146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8089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9" t="11000" r="23958" b="29981"/>
          <a:stretch/>
        </p:blipFill>
        <p:spPr bwMode="auto">
          <a:xfrm>
            <a:off x="2362200" y="1496292"/>
            <a:ext cx="7772400" cy="536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2</a:t>
            </a:r>
          </a:p>
        </p:txBody>
      </p:sp>
    </p:spTree>
    <p:extLst>
      <p:ext uri="{BB962C8B-B14F-4D97-AF65-F5344CB8AC3E}">
        <p14:creationId xmlns:p14="http://schemas.microsoft.com/office/powerpoint/2010/main" val="33418114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trike="sngStrike" dirty="0"/>
              <a:t>Global optimization / Search for parameters</a:t>
            </a:r>
          </a:p>
          <a:p>
            <a:pPr lvl="1"/>
            <a:r>
              <a:rPr lang="en-US" strike="sngStrike" dirty="0"/>
              <a:t>Least squares fit</a:t>
            </a:r>
          </a:p>
          <a:p>
            <a:pPr lvl="1"/>
            <a:r>
              <a:rPr lang="en-US" strike="sngStrike" dirty="0"/>
              <a:t>Robust least squares</a:t>
            </a:r>
          </a:p>
          <a:p>
            <a:pPr lvl="1"/>
            <a:r>
              <a:rPr lang="en-US" strike="sngStrike" dirty="0"/>
              <a:t>Other parameter search methods</a:t>
            </a:r>
          </a:p>
          <a:p>
            <a:r>
              <a:rPr lang="en-US" strike="sngStrike" dirty="0"/>
              <a:t>Hypothesize and test</a:t>
            </a:r>
          </a:p>
          <a:p>
            <a:pPr lvl="1"/>
            <a:r>
              <a:rPr lang="en-US" strike="sngStrike" dirty="0"/>
              <a:t>Hough transform</a:t>
            </a:r>
          </a:p>
          <a:p>
            <a:pPr lvl="1"/>
            <a:r>
              <a:rPr lang="en-US" strike="sngStrike" dirty="0"/>
              <a:t>RANSAC</a:t>
            </a:r>
          </a:p>
          <a:p>
            <a:r>
              <a:rPr lang="en-US" dirty="0"/>
              <a:t>Iterative Closest Points (ICP)</a:t>
            </a:r>
          </a:p>
        </p:txBody>
      </p:sp>
    </p:spTree>
    <p:extLst>
      <p:ext uri="{BB962C8B-B14F-4D97-AF65-F5344CB8AC3E}">
        <p14:creationId xmlns:p14="http://schemas.microsoft.com/office/powerpoint/2010/main" val="11173316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What if you want to align but have no prior matched pairs?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Hough transform and RANSAC not applicable</a:t>
            </a:r>
          </a:p>
          <a:p>
            <a:endParaRPr lang="en-US" dirty="0"/>
          </a:p>
          <a:p>
            <a:r>
              <a:rPr lang="en-US" dirty="0"/>
              <a:t>Important applications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155650" name="Picture 2" descr="http://www.judiciaryreport.com/images/brain-scans-84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581400"/>
            <a:ext cx="3352800" cy="2011680"/>
          </a:xfrm>
          <a:prstGeom prst="rect">
            <a:avLst/>
          </a:prstGeom>
          <a:noFill/>
        </p:spPr>
      </p:pic>
      <p:pic>
        <p:nvPicPr>
          <p:cNvPr id="155652" name="Picture 4" descr="http://cgg-journal.com/2004-2/02/image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581400"/>
            <a:ext cx="2088292" cy="2057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6000" y="5715001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Medical imaging: align brain scans or contours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4601" y="5715000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Robotics: align point clouds</a:t>
            </a:r>
          </a:p>
        </p:txBody>
      </p:sp>
    </p:spTree>
    <p:extLst>
      <p:ext uri="{BB962C8B-B14F-4D97-AF65-F5344CB8AC3E}">
        <p14:creationId xmlns:p14="http://schemas.microsoft.com/office/powerpoint/2010/main" val="32646130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Iterative Closest Points (ICP)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71600"/>
            <a:ext cx="8229600" cy="4953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/>
              <a:t>	Goal: estimate transform between two dense sets of points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Initialize</a:t>
            </a:r>
            <a:r>
              <a:rPr lang="en-US" sz="2600" dirty="0"/>
              <a:t> transformation (e.g., compute difference in means and scale)</a:t>
            </a:r>
            <a:endParaRPr lang="en-US" sz="2600" b="1" dirty="0"/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Assign</a:t>
            </a:r>
            <a:r>
              <a:rPr lang="en-US" sz="2600" dirty="0"/>
              <a:t> each point in {Set 1} to its nearest spatial neighbor in {Set 2}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Estimate</a:t>
            </a:r>
            <a:r>
              <a:rPr lang="en-US" sz="2600" dirty="0"/>
              <a:t> transformation parameters </a:t>
            </a:r>
          </a:p>
          <a:p>
            <a:pPr marL="914400" lvl="1" indent="-514350"/>
            <a:r>
              <a:rPr lang="en-US" sz="2200" dirty="0"/>
              <a:t>e.g., least squares or robust least squares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Transform</a:t>
            </a:r>
            <a:r>
              <a:rPr lang="en-US" sz="2600" dirty="0"/>
              <a:t> the points in {Set 1} using estimated parameters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Repeat</a:t>
            </a:r>
            <a:r>
              <a:rPr lang="en-US" sz="2600" dirty="0"/>
              <a:t> steps 2-4 until change is very small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781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aligning boundaries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838201"/>
                <a:ext cx="7848600" cy="5135563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sz="2000" dirty="0"/>
                  <a:t>Extract edge pixels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𝑝</m:t>
                    </m:r>
                    <m:r>
                      <a:rPr lang="en-US" sz="2000" i="1" baseline="-25000">
                        <a:latin typeface="Cambria Math"/>
                      </a:rPr>
                      <m:t>1</m:t>
                    </m:r>
                    <m:r>
                      <a:rPr lang="en-US" sz="2000" i="1">
                        <a:latin typeface="Cambria Math"/>
                      </a:rPr>
                      <m:t>..</m:t>
                    </m:r>
                    <m:r>
                      <a:rPr lang="en-US" sz="2000" i="1">
                        <a:latin typeface="Cambria Math"/>
                      </a:rPr>
                      <m:t>𝑝𝑛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𝑞</m:t>
                    </m:r>
                    <m:r>
                      <a:rPr lang="en-US" sz="2000" i="1" baseline="-25000">
                        <a:latin typeface="Cambria Math"/>
                      </a:rPr>
                      <m:t>1</m:t>
                    </m:r>
                    <m:r>
                      <a:rPr lang="en-US" sz="2000" i="1">
                        <a:latin typeface="Cambria Math"/>
                      </a:rPr>
                      <m:t>..</m:t>
                    </m:r>
                    <m:r>
                      <a:rPr lang="en-US" sz="2000" i="1">
                        <a:latin typeface="Cambria Math"/>
                      </a:rPr>
                      <m:t>𝑞𝑚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000" dirty="0"/>
                  <a:t>Compute initial transformation (e.g., compute translation and scaling by center of mass, variance within each image)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000" dirty="0"/>
                  <a:t>Get nearest neighbors: for each point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𝑝</m:t>
                    </m:r>
                    <m:r>
                      <a:rPr lang="en-US" sz="2000" i="1" baseline="-25000">
                        <a:latin typeface="Cambria Math"/>
                      </a:rPr>
                      <m:t>𝑖</m:t>
                    </m:r>
                    <m:r>
                      <a:rPr lang="en-US" sz="2000" i="1" baseline="-2500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/>
                  <a:t> find corresponding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match</m:t>
                    </m:r>
                    <m:r>
                      <a:rPr lang="en-US" sz="20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i</m:t>
                    </m:r>
                    <m:r>
                      <a:rPr lang="en-US" sz="2000">
                        <a:latin typeface="Cambria Math"/>
                      </a:rPr>
                      <m:t>)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argmin</m:t>
                            </m:r>
                          </m:e>
                          <m:lim>
                            <m:r>
                              <a:rPr lang="en-US" sz="2000" i="1">
                                <a:latin typeface="Cambria Math"/>
                              </a:rPr>
                              <m:t>𝑗</m:t>
                            </m:r>
                          </m:lim>
                        </m:limLow>
                      </m:fName>
                      <m:e>
                        <m:r>
                          <a:rPr lang="en-US" sz="2000" i="1">
                            <a:latin typeface="Cambria Math"/>
                          </a:rPr>
                          <m:t>𝑑𝑖𝑠𝑡</m:t>
                        </m:r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𝑝𝑖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𝑞𝑗</m:t>
                        </m:r>
                        <m:r>
                          <a:rPr lang="en-US" sz="2000" i="1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  <a:endParaRPr lang="en-US" sz="2000" i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000" dirty="0"/>
                  <a:t>Compute transformation </a:t>
                </a:r>
                <a:r>
                  <a:rPr lang="en-US" sz="2000" b="1" i="1" dirty="0"/>
                  <a:t>T</a:t>
                </a:r>
                <a:r>
                  <a:rPr lang="en-US" sz="2000" dirty="0"/>
                  <a:t> based on matches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000" dirty="0"/>
                  <a:t>Warp points </a:t>
                </a:r>
                <a:r>
                  <a:rPr lang="en-US" sz="2000" b="1" i="1" dirty="0"/>
                  <a:t>p</a:t>
                </a:r>
                <a:r>
                  <a:rPr lang="en-US" sz="2000" dirty="0"/>
                  <a:t> according to </a:t>
                </a:r>
                <a:r>
                  <a:rPr lang="en-US" sz="2000" b="1" i="1" dirty="0"/>
                  <a:t>T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000" dirty="0"/>
                  <a:t>Repeat 3-5 until convergence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838201"/>
                <a:ext cx="7848600" cy="5135563"/>
              </a:xfrm>
              <a:blipFill>
                <a:blip r:embed="rId3"/>
                <a:stretch>
                  <a:fillRect l="-854" t="-831" r="-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8" name="Picture 2" descr="C:\Users\Hoiem\Documents\Classes\Spring 2012 - Computer Vision\hws\hw2\object alignment\object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78" y="3807887"/>
            <a:ext cx="4361292" cy="300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Hoiem\Documents\Classes\Spring 2012 - Computer Vision\hws\hw2\object alignment\object2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93" y="3812551"/>
            <a:ext cx="4346508" cy="299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29000" y="4419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5600" y="429091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26205290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91">
            <a:alpha val="98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76415E-79AC-CC31-D6DA-F00C8DE92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Hoiem\Documents\Classes\Spring 2012 - Computer Vision\hws\hw2\object alignment\object2t.png">
            <a:extLst>
              <a:ext uri="{FF2B5EF4-FFF2-40B4-BE49-F238E27FC236}">
                <a16:creationId xmlns:a16="http://schemas.microsoft.com/office/drawing/2014/main" id="{50A18D42-FBF0-5B8D-D29F-7C7356D33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11" y="152401"/>
            <a:ext cx="9538289" cy="656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Hoiem\Documents\Classes\Spring 2012 - Computer Vision\hws\hw2\object alignment\object2.png">
            <a:extLst>
              <a:ext uri="{FF2B5EF4-FFF2-40B4-BE49-F238E27FC236}">
                <a16:creationId xmlns:a16="http://schemas.microsoft.com/office/drawing/2014/main" id="{A7B569EA-E5C7-A92A-C549-8F74D0B10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11" y="609600"/>
            <a:ext cx="819593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6699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91">
            <a:alpha val="98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673DB-F7DD-A2D4-EEBE-A100BE555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Hoiem\Documents\Classes\Spring 2012 - Computer Vision\hws\hw2\object alignment\object2t.png">
            <a:extLst>
              <a:ext uri="{FF2B5EF4-FFF2-40B4-BE49-F238E27FC236}">
                <a16:creationId xmlns:a16="http://schemas.microsoft.com/office/drawing/2014/main" id="{94427DF2-6E75-F984-A1FC-0A5AD0DFF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11" y="152401"/>
            <a:ext cx="9538289" cy="656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Hoiem\Documents\Classes\Spring 2012 - Computer Vision\hws\hw2\object alignment\object2.png">
            <a:extLst>
              <a:ext uri="{FF2B5EF4-FFF2-40B4-BE49-F238E27FC236}">
                <a16:creationId xmlns:a16="http://schemas.microsoft.com/office/drawing/2014/main" id="{AF101EEE-7BE6-7D03-8967-A8EF48422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6396">
            <a:off x="1645218" y="607440"/>
            <a:ext cx="8080162" cy="55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3209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9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F800DB-0021-DFCC-64C1-8D1E4E143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Hoiem\Documents\Classes\Spring 2012 - Computer Vision\hws\hw2\object alignment\object2t.png">
            <a:extLst>
              <a:ext uri="{FF2B5EF4-FFF2-40B4-BE49-F238E27FC236}">
                <a16:creationId xmlns:a16="http://schemas.microsoft.com/office/drawing/2014/main" id="{076C2E75-7578-3EDD-9211-999D5AF7D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11" y="152401"/>
            <a:ext cx="9538289" cy="656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Hoiem\Documents\Classes\Spring 2012 - Computer Vision\hws\hw2\object alignment\object2.png">
            <a:extLst>
              <a:ext uri="{FF2B5EF4-FFF2-40B4-BE49-F238E27FC236}">
                <a16:creationId xmlns:a16="http://schemas.microsoft.com/office/drawing/2014/main" id="{7E381D42-F260-F522-AE36-609FAA564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2970">
            <a:off x="1907447" y="816034"/>
            <a:ext cx="7641153" cy="525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1336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91">
            <a:alpha val="98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CEC7B-9AE3-D72C-6411-BB00527FC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Hoiem\Documents\Classes\Spring 2012 - Computer Vision\hws\hw2\object alignment\object2t.png">
            <a:extLst>
              <a:ext uri="{FF2B5EF4-FFF2-40B4-BE49-F238E27FC236}">
                <a16:creationId xmlns:a16="http://schemas.microsoft.com/office/drawing/2014/main" id="{57294378-B690-426D-C7CA-8E653A4E7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11" y="152401"/>
            <a:ext cx="9538289" cy="656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Hoiem\Documents\Classes\Spring 2012 - Computer Vision\hws\hw2\object alignment\object2.png">
            <a:extLst>
              <a:ext uri="{FF2B5EF4-FFF2-40B4-BE49-F238E27FC236}">
                <a16:creationId xmlns:a16="http://schemas.microsoft.com/office/drawing/2014/main" id="{9A6D7FF4-9A6C-6CEA-A9C8-670C9CD61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52600" y="533400"/>
            <a:ext cx="8305799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2227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91">
            <a:alpha val="98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A556FB-9A31-145F-0E58-B2FBB97A5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Hoiem\Documents\Classes\Spring 2012 - Computer Vision\hws\hw2\object alignment\object2t.png">
            <a:extLst>
              <a:ext uri="{FF2B5EF4-FFF2-40B4-BE49-F238E27FC236}">
                <a16:creationId xmlns:a16="http://schemas.microsoft.com/office/drawing/2014/main" id="{CD8133AC-F5D9-8543-1DC7-A6B3A639B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11" y="152401"/>
            <a:ext cx="9538289" cy="656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Hoiem\Documents\Classes\Spring 2012 - Computer Vision\hws\hw2\object alignment\object2.png">
            <a:extLst>
              <a:ext uri="{FF2B5EF4-FFF2-40B4-BE49-F238E27FC236}">
                <a16:creationId xmlns:a16="http://schemas.microsoft.com/office/drawing/2014/main" id="{30412C30-1D1C-299B-2BEB-754550E99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16212" y="481530"/>
            <a:ext cx="8305799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2635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22098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solving for translation</a:t>
            </a:r>
          </a:p>
        </p:txBody>
      </p:sp>
      <p:pic>
        <p:nvPicPr>
          <p:cNvPr id="29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214439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Rectangle 54"/>
          <p:cNvSpPr/>
          <p:nvPr/>
        </p:nvSpPr>
        <p:spPr>
          <a:xfrm>
            <a:off x="6705600" y="838200"/>
            <a:ext cx="3429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2062" y="2009776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00"/>
          <p:cNvGrpSpPr>
            <a:grpSpLocks/>
          </p:cNvGrpSpPr>
          <p:nvPr/>
        </p:nvGrpSpPr>
        <p:grpSpPr bwMode="auto">
          <a:xfrm>
            <a:off x="8043863" y="2274887"/>
            <a:ext cx="1260747" cy="1333500"/>
            <a:chOff x="2051050" y="2673350"/>
            <a:chExt cx="1260475" cy="1333500"/>
          </a:xfrm>
        </p:grpSpPr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7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7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7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7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6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81" name="Right Arrow 80"/>
          <p:cNvSpPr/>
          <p:nvPr/>
        </p:nvSpPr>
        <p:spPr>
          <a:xfrm>
            <a:off x="5867400" y="2743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01266" y="22860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(t</a:t>
            </a:r>
            <a:r>
              <a:rPr lang="en-US" baseline="-25000" dirty="0">
                <a:solidFill>
                  <a:prstClr val="black"/>
                </a:solidFill>
              </a:rPr>
              <a:t>x</a:t>
            </a:r>
            <a:r>
              <a:rPr lang="en-US" dirty="0">
                <a:solidFill>
                  <a:prstClr val="black"/>
                </a:solidFill>
              </a:rPr>
              <a:t>, t</a:t>
            </a:r>
            <a:r>
              <a:rPr lang="en-US" baseline="-25000" dirty="0">
                <a:solidFill>
                  <a:prstClr val="black"/>
                </a:solidFill>
              </a:rPr>
              <a:t>y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429000" y="4191000"/>
            <a:ext cx="5416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Problem: no initial guesses for correspondence</a:t>
            </a:r>
          </a:p>
        </p:txBody>
      </p:sp>
      <p:graphicFrame>
        <p:nvGraphicFramePr>
          <p:cNvPr id="242692" name="Object 4"/>
          <p:cNvGraphicFramePr>
            <a:graphicFrameLocks noChangeAspect="1"/>
          </p:cNvGraphicFramePr>
          <p:nvPr/>
        </p:nvGraphicFramePr>
        <p:xfrm>
          <a:off x="8001000" y="4800600"/>
          <a:ext cx="2476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6360" imgH="482400" progId="Equation.3">
                  <p:embed/>
                </p:oleObj>
              </mc:Choice>
              <mc:Fallback>
                <p:oleObj name="Equation" r:id="rId3" imgW="12063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4800600"/>
                        <a:ext cx="24765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2209801" y="4724401"/>
            <a:ext cx="1971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ICP solution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286000" y="5122654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Find nearest neighbors for each point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Compute transform using matches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Move points using transform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Repeat steps 1-3 until convergence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771775" y="1479550"/>
            <a:ext cx="1460772" cy="1644650"/>
            <a:chOff x="1247775" y="1479550"/>
            <a:chExt cx="1460772" cy="1644650"/>
          </a:xfrm>
        </p:grpSpPr>
        <p:grpSp>
          <p:nvGrpSpPr>
            <p:cNvPr id="3" name="Group 100"/>
            <p:cNvGrpSpPr>
              <a:grpSpLocks/>
            </p:cNvGrpSpPr>
            <p:nvPr/>
          </p:nvGrpSpPr>
          <p:grpSpPr bwMode="auto">
            <a:xfrm>
              <a:off x="1247775" y="1479550"/>
              <a:ext cx="1260747" cy="1333500"/>
              <a:chOff x="2051050" y="2673350"/>
              <a:chExt cx="1260475" cy="1333500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2051050" y="3500438"/>
                <a:ext cx="73025" cy="73025"/>
                <a:chOff x="1292" y="2205"/>
                <a:chExt cx="46" cy="46"/>
              </a:xfrm>
            </p:grpSpPr>
            <p:sp>
              <p:nvSpPr>
                <p:cNvPr id="51" name="Line 8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2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5" name="Group 10"/>
              <p:cNvGrpSpPr>
                <a:grpSpLocks/>
              </p:cNvGrpSpPr>
              <p:nvPr/>
            </p:nvGrpSpPr>
            <p:grpSpPr bwMode="auto">
              <a:xfrm>
                <a:off x="2087563" y="2708275"/>
                <a:ext cx="73025" cy="73025"/>
                <a:chOff x="1292" y="2205"/>
                <a:chExt cx="46" cy="46"/>
              </a:xfrm>
            </p:grpSpPr>
            <p:sp>
              <p:nvSpPr>
                <p:cNvPr id="49" name="Line 11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0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" name="Group 13"/>
              <p:cNvGrpSpPr>
                <a:grpSpLocks/>
              </p:cNvGrpSpPr>
              <p:nvPr/>
            </p:nvGrpSpPr>
            <p:grpSpPr bwMode="auto">
              <a:xfrm>
                <a:off x="2374900" y="2995613"/>
                <a:ext cx="73025" cy="73025"/>
                <a:chOff x="1292" y="2205"/>
                <a:chExt cx="46" cy="46"/>
              </a:xfrm>
            </p:grpSpPr>
            <p:sp>
              <p:nvSpPr>
                <p:cNvPr id="47" name="Line 1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3238500" y="3571875"/>
                <a:ext cx="73025" cy="73025"/>
                <a:chOff x="1292" y="2205"/>
                <a:chExt cx="46" cy="46"/>
              </a:xfrm>
            </p:grpSpPr>
            <p:sp>
              <p:nvSpPr>
                <p:cNvPr id="45" name="Line 1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6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" name="Group 19"/>
              <p:cNvGrpSpPr>
                <a:grpSpLocks/>
              </p:cNvGrpSpPr>
              <p:nvPr/>
            </p:nvGrpSpPr>
            <p:grpSpPr bwMode="auto">
              <a:xfrm>
                <a:off x="2986088" y="3933825"/>
                <a:ext cx="73025" cy="73025"/>
                <a:chOff x="1292" y="2205"/>
                <a:chExt cx="46" cy="46"/>
              </a:xfrm>
            </p:grpSpPr>
            <p:sp>
              <p:nvSpPr>
                <p:cNvPr id="43" name="Line 2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4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9" name="Group 22"/>
              <p:cNvGrpSpPr>
                <a:grpSpLocks/>
              </p:cNvGrpSpPr>
              <p:nvPr/>
            </p:nvGrpSpPr>
            <p:grpSpPr bwMode="auto">
              <a:xfrm>
                <a:off x="3130550" y="2673350"/>
                <a:ext cx="73025" cy="73025"/>
                <a:chOff x="1292" y="2205"/>
                <a:chExt cx="46" cy="46"/>
              </a:xfrm>
            </p:grpSpPr>
            <p:sp>
              <p:nvSpPr>
                <p:cNvPr id="41" name="Line 2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1" name="Group 100"/>
            <p:cNvGrpSpPr>
              <a:grpSpLocks/>
            </p:cNvGrpSpPr>
            <p:nvPr/>
          </p:nvGrpSpPr>
          <p:grpSpPr bwMode="auto">
            <a:xfrm>
              <a:off x="1400175" y="1790700"/>
              <a:ext cx="1260747" cy="1333500"/>
              <a:chOff x="2051050" y="2673350"/>
              <a:chExt cx="1260475" cy="1333500"/>
            </a:xfrm>
          </p:grpSpPr>
          <p:grpSp>
            <p:nvGrpSpPr>
              <p:cNvPr id="62" name="Group 7"/>
              <p:cNvGrpSpPr>
                <a:grpSpLocks/>
              </p:cNvGrpSpPr>
              <p:nvPr/>
            </p:nvGrpSpPr>
            <p:grpSpPr bwMode="auto">
              <a:xfrm>
                <a:off x="2051050" y="3500438"/>
                <a:ext cx="73025" cy="73025"/>
                <a:chOff x="1292" y="2205"/>
                <a:chExt cx="46" cy="46"/>
              </a:xfrm>
            </p:grpSpPr>
            <p:sp>
              <p:nvSpPr>
                <p:cNvPr id="98" name="Line 8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3" name="Group 10"/>
              <p:cNvGrpSpPr>
                <a:grpSpLocks/>
              </p:cNvGrpSpPr>
              <p:nvPr/>
            </p:nvGrpSpPr>
            <p:grpSpPr bwMode="auto">
              <a:xfrm>
                <a:off x="2087563" y="2708275"/>
                <a:ext cx="73025" cy="73025"/>
                <a:chOff x="1292" y="2205"/>
                <a:chExt cx="46" cy="46"/>
              </a:xfrm>
            </p:grpSpPr>
            <p:sp>
              <p:nvSpPr>
                <p:cNvPr id="96" name="Line 11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7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4" name="Group 13"/>
              <p:cNvGrpSpPr>
                <a:grpSpLocks/>
              </p:cNvGrpSpPr>
              <p:nvPr/>
            </p:nvGrpSpPr>
            <p:grpSpPr bwMode="auto">
              <a:xfrm>
                <a:off x="2374900" y="2995613"/>
                <a:ext cx="73025" cy="73025"/>
                <a:chOff x="1292" y="2205"/>
                <a:chExt cx="46" cy="46"/>
              </a:xfrm>
            </p:grpSpPr>
            <p:sp>
              <p:nvSpPr>
                <p:cNvPr id="94" name="Line 1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5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5" name="Group 16"/>
              <p:cNvGrpSpPr>
                <a:grpSpLocks/>
              </p:cNvGrpSpPr>
              <p:nvPr/>
            </p:nvGrpSpPr>
            <p:grpSpPr bwMode="auto">
              <a:xfrm>
                <a:off x="3238500" y="3571875"/>
                <a:ext cx="73025" cy="73025"/>
                <a:chOff x="1292" y="2205"/>
                <a:chExt cx="46" cy="46"/>
              </a:xfrm>
            </p:grpSpPr>
            <p:sp>
              <p:nvSpPr>
                <p:cNvPr id="92" name="Line 1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3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6" name="Group 19"/>
              <p:cNvGrpSpPr>
                <a:grpSpLocks/>
              </p:cNvGrpSpPr>
              <p:nvPr/>
            </p:nvGrpSpPr>
            <p:grpSpPr bwMode="auto">
              <a:xfrm>
                <a:off x="2986088" y="3933825"/>
                <a:ext cx="73025" cy="73025"/>
                <a:chOff x="1292" y="2205"/>
                <a:chExt cx="46" cy="46"/>
              </a:xfrm>
            </p:grpSpPr>
            <p:sp>
              <p:nvSpPr>
                <p:cNvPr id="90" name="Line 2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7" name="Group 22"/>
              <p:cNvGrpSpPr>
                <a:grpSpLocks/>
              </p:cNvGrpSpPr>
              <p:nvPr/>
            </p:nvGrpSpPr>
            <p:grpSpPr bwMode="auto">
              <a:xfrm>
                <a:off x="3130550" y="2673350"/>
                <a:ext cx="73025" cy="73025"/>
                <a:chOff x="1292" y="2205"/>
                <a:chExt cx="46" cy="46"/>
              </a:xfrm>
            </p:grpSpPr>
            <p:sp>
              <p:nvSpPr>
                <p:cNvPr id="88" name="Line 2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00" name="Group 100"/>
            <p:cNvGrpSpPr>
              <a:grpSpLocks/>
            </p:cNvGrpSpPr>
            <p:nvPr/>
          </p:nvGrpSpPr>
          <p:grpSpPr bwMode="auto">
            <a:xfrm>
              <a:off x="1447800" y="1524000"/>
              <a:ext cx="1260747" cy="1333500"/>
              <a:chOff x="2051050" y="2673350"/>
              <a:chExt cx="1260475" cy="1333500"/>
            </a:xfrm>
          </p:grpSpPr>
          <p:grpSp>
            <p:nvGrpSpPr>
              <p:cNvPr id="101" name="Group 7"/>
              <p:cNvGrpSpPr>
                <a:grpSpLocks/>
              </p:cNvGrpSpPr>
              <p:nvPr/>
            </p:nvGrpSpPr>
            <p:grpSpPr bwMode="auto">
              <a:xfrm>
                <a:off x="2051050" y="3500438"/>
                <a:ext cx="73025" cy="73025"/>
                <a:chOff x="1292" y="2205"/>
                <a:chExt cx="46" cy="46"/>
              </a:xfrm>
            </p:grpSpPr>
            <p:sp>
              <p:nvSpPr>
                <p:cNvPr id="117" name="Line 8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2" name="Group 10"/>
              <p:cNvGrpSpPr>
                <a:grpSpLocks/>
              </p:cNvGrpSpPr>
              <p:nvPr/>
            </p:nvGrpSpPr>
            <p:grpSpPr bwMode="auto">
              <a:xfrm>
                <a:off x="2087563" y="2708275"/>
                <a:ext cx="73025" cy="73025"/>
                <a:chOff x="1292" y="2205"/>
                <a:chExt cx="46" cy="46"/>
              </a:xfrm>
            </p:grpSpPr>
            <p:sp>
              <p:nvSpPr>
                <p:cNvPr id="115" name="Line 11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3" name="Group 13"/>
              <p:cNvGrpSpPr>
                <a:grpSpLocks/>
              </p:cNvGrpSpPr>
              <p:nvPr/>
            </p:nvGrpSpPr>
            <p:grpSpPr bwMode="auto">
              <a:xfrm>
                <a:off x="2374900" y="2995613"/>
                <a:ext cx="73025" cy="73025"/>
                <a:chOff x="1292" y="2205"/>
                <a:chExt cx="46" cy="46"/>
              </a:xfrm>
            </p:grpSpPr>
            <p:sp>
              <p:nvSpPr>
                <p:cNvPr id="113" name="Line 1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4" name="Group 16"/>
              <p:cNvGrpSpPr>
                <a:grpSpLocks/>
              </p:cNvGrpSpPr>
              <p:nvPr/>
            </p:nvGrpSpPr>
            <p:grpSpPr bwMode="auto">
              <a:xfrm>
                <a:off x="3238500" y="3571875"/>
                <a:ext cx="73025" cy="73025"/>
                <a:chOff x="1292" y="2205"/>
                <a:chExt cx="46" cy="46"/>
              </a:xfrm>
            </p:grpSpPr>
            <p:sp>
              <p:nvSpPr>
                <p:cNvPr id="111" name="Line 1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5" name="Group 19"/>
              <p:cNvGrpSpPr>
                <a:grpSpLocks/>
              </p:cNvGrpSpPr>
              <p:nvPr/>
            </p:nvGrpSpPr>
            <p:grpSpPr bwMode="auto">
              <a:xfrm>
                <a:off x="2986088" y="3933825"/>
                <a:ext cx="73025" cy="73025"/>
                <a:chOff x="1292" y="2205"/>
                <a:chExt cx="46" cy="46"/>
              </a:xfrm>
            </p:grpSpPr>
            <p:sp>
              <p:nvSpPr>
                <p:cNvPr id="109" name="Line 2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6" name="Group 22"/>
              <p:cNvGrpSpPr>
                <a:grpSpLocks/>
              </p:cNvGrpSpPr>
              <p:nvPr/>
            </p:nvGrpSpPr>
            <p:grpSpPr bwMode="auto">
              <a:xfrm>
                <a:off x="3130550" y="2673350"/>
                <a:ext cx="73025" cy="73025"/>
                <a:chOff x="1292" y="2205"/>
                <a:chExt cx="46" cy="46"/>
              </a:xfrm>
            </p:grpSpPr>
            <p:sp>
              <p:nvSpPr>
                <p:cNvPr id="107" name="Line 2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 b="1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120" name="Group 100"/>
          <p:cNvGrpSpPr>
            <a:grpSpLocks/>
          </p:cNvGrpSpPr>
          <p:nvPr/>
        </p:nvGrpSpPr>
        <p:grpSpPr bwMode="auto">
          <a:xfrm>
            <a:off x="8001001" y="2476500"/>
            <a:ext cx="1260747" cy="1333500"/>
            <a:chOff x="2051050" y="2673350"/>
            <a:chExt cx="1260475" cy="1333500"/>
          </a:xfrm>
        </p:grpSpPr>
        <p:grpSp>
          <p:nvGrpSpPr>
            <p:cNvPr id="121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137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2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135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3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133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4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131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5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129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6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127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39" name="Group 100"/>
          <p:cNvGrpSpPr>
            <a:grpSpLocks/>
          </p:cNvGrpSpPr>
          <p:nvPr/>
        </p:nvGrpSpPr>
        <p:grpSpPr bwMode="auto">
          <a:xfrm>
            <a:off x="8001001" y="2628900"/>
            <a:ext cx="1260747" cy="1333500"/>
            <a:chOff x="2051050" y="2673350"/>
            <a:chExt cx="1260475" cy="1333500"/>
          </a:xfrm>
        </p:grpSpPr>
        <p:grpSp>
          <p:nvGrpSpPr>
            <p:cNvPr id="140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156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1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154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2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152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3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150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4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148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5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146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661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	</a:t>
            </a:r>
          </a:p>
          <a:p>
            <a:pPr>
              <a:buNone/>
            </a:pPr>
            <a:r>
              <a:rPr lang="en-US" dirty="0"/>
              <a:t>	Fitting: find the parameters of a model that best fit the data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Alignment: find the parameters of the transformation that best align matched points</a:t>
            </a:r>
          </a:p>
          <a:p>
            <a:pPr lvl="1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164505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parse Iterative Closest Poin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76200"/>
            <a:ext cx="11463866" cy="6448425"/>
          </a:xfrm>
        </p:spPr>
      </p:pic>
    </p:spTree>
    <p:extLst>
      <p:ext uri="{BB962C8B-B14F-4D97-AF65-F5344CB8AC3E}">
        <p14:creationId xmlns:p14="http://schemas.microsoft.com/office/powerpoint/2010/main" val="92796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2A7E0-F0CD-75A4-AFEE-7F9CBEA35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4AF8F-8D1D-63D9-7D4B-8C0424922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C120C-200C-6FD3-5065-F01C7CBAC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84" y="0"/>
            <a:ext cx="10390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982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9CDA4-9DB2-C945-0F52-BD2410846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214578180-b1d2431c-8fff-440e-aa6e-99a1d85989b5">
            <a:hlinkClick r:id="" action="ppaction://media"/>
            <a:extLst>
              <a:ext uri="{FF2B5EF4-FFF2-40B4-BE49-F238E27FC236}">
                <a16:creationId xmlns:a16="http://schemas.microsoft.com/office/drawing/2014/main" id="{0A0367AC-34E6-64DA-BDA6-90557F3732D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4628" cy="6859612"/>
          </a:xfrm>
        </p:spPr>
      </p:pic>
    </p:spTree>
    <p:extLst>
      <p:ext uri="{BB962C8B-B14F-4D97-AF65-F5344CB8AC3E}">
        <p14:creationId xmlns:p14="http://schemas.microsoft.com/office/powerpoint/2010/main" val="152632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Summaries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4864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Least Squares Fit </a:t>
            </a:r>
          </a:p>
          <a:p>
            <a:pPr lvl="1"/>
            <a:r>
              <a:rPr lang="en-US" dirty="0"/>
              <a:t>closed form solution</a:t>
            </a:r>
          </a:p>
          <a:p>
            <a:pPr lvl="1"/>
            <a:r>
              <a:rPr lang="en-US" dirty="0"/>
              <a:t>robust to noise</a:t>
            </a:r>
          </a:p>
          <a:p>
            <a:pPr lvl="1"/>
            <a:r>
              <a:rPr lang="en-US" dirty="0"/>
              <a:t>not robust to outliers</a:t>
            </a:r>
          </a:p>
          <a:p>
            <a:r>
              <a:rPr lang="en-US" dirty="0"/>
              <a:t>Robust Least Squares</a:t>
            </a:r>
          </a:p>
          <a:p>
            <a:pPr lvl="1"/>
            <a:r>
              <a:rPr lang="en-US" dirty="0"/>
              <a:t>improves robustness to outliers</a:t>
            </a:r>
          </a:p>
          <a:p>
            <a:pPr lvl="1"/>
            <a:r>
              <a:rPr lang="en-US" dirty="0"/>
              <a:t>requires iterative optimization</a:t>
            </a:r>
          </a:p>
          <a:p>
            <a:r>
              <a:rPr lang="en-US" dirty="0"/>
              <a:t>Hough transform</a:t>
            </a:r>
          </a:p>
          <a:p>
            <a:pPr lvl="1"/>
            <a:r>
              <a:rPr lang="en-US" dirty="0"/>
              <a:t>robust to noise and outliers</a:t>
            </a:r>
          </a:p>
          <a:p>
            <a:pPr lvl="1"/>
            <a:r>
              <a:rPr lang="en-US" dirty="0"/>
              <a:t>can fit multiple models</a:t>
            </a:r>
          </a:p>
          <a:p>
            <a:pPr lvl="1"/>
            <a:r>
              <a:rPr lang="en-US" dirty="0"/>
              <a:t>only works for a few parameters (1-4 typically)</a:t>
            </a:r>
          </a:p>
          <a:p>
            <a:r>
              <a:rPr lang="en-US" dirty="0"/>
              <a:t>RANSAC</a:t>
            </a:r>
          </a:p>
          <a:p>
            <a:pPr lvl="1"/>
            <a:r>
              <a:rPr lang="en-US" dirty="0"/>
              <a:t>robust to noise and outliers</a:t>
            </a:r>
          </a:p>
          <a:p>
            <a:pPr lvl="1"/>
            <a:r>
              <a:rPr lang="en-US" dirty="0"/>
              <a:t>works with a moderate number of parameters (</a:t>
            </a:r>
            <a:r>
              <a:rPr lang="en-US" dirty="0" err="1"/>
              <a:t>e.g</a:t>
            </a:r>
            <a:r>
              <a:rPr lang="en-US" dirty="0"/>
              <a:t>, 1-8)</a:t>
            </a:r>
          </a:p>
          <a:p>
            <a:r>
              <a:rPr lang="en-US" dirty="0"/>
              <a:t>Iterative Closest Point (ICP)</a:t>
            </a:r>
          </a:p>
          <a:p>
            <a:pPr lvl="1"/>
            <a:r>
              <a:rPr lang="en-US" dirty="0"/>
              <a:t>For local alignment only: does not require initial correspondences</a:t>
            </a:r>
          </a:p>
          <a:p>
            <a:pPr lvl="1"/>
            <a:r>
              <a:rPr lang="en-US" dirty="0"/>
              <a:t>Sensitive to initialization </a:t>
            </a:r>
          </a:p>
        </p:txBody>
      </p:sp>
    </p:spTree>
    <p:extLst>
      <p:ext uri="{BB962C8B-B14F-4D97-AF65-F5344CB8AC3E}">
        <p14:creationId xmlns:p14="http://schemas.microsoft.com/office/powerpoint/2010/main" val="36200986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292E1-34BB-4FDF-8C03-F39046AD9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Rough count of mentions in recent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67A2D-FBEB-4C9D-AEAC-69446691A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Sobel 707</a:t>
            </a:r>
          </a:p>
          <a:p>
            <a:r>
              <a:rPr lang="en-US" dirty="0"/>
              <a:t>Convolution 45,000</a:t>
            </a:r>
          </a:p>
          <a:p>
            <a:r>
              <a:rPr lang="en-US" dirty="0" err="1"/>
              <a:t>Keypoint</a:t>
            </a:r>
            <a:r>
              <a:rPr lang="en-US" dirty="0"/>
              <a:t> 5,870 mentions</a:t>
            </a:r>
          </a:p>
          <a:p>
            <a:r>
              <a:rPr lang="en-US" dirty="0"/>
              <a:t>SIFT 4,220 mentions</a:t>
            </a:r>
          </a:p>
          <a:p>
            <a:r>
              <a:rPr lang="en-US" dirty="0"/>
              <a:t>“Least Squares” 3,520 mentions</a:t>
            </a:r>
          </a:p>
          <a:p>
            <a:r>
              <a:rPr lang="en-US" dirty="0"/>
              <a:t>Hough: 1400 mentions</a:t>
            </a:r>
          </a:p>
          <a:p>
            <a:r>
              <a:rPr lang="en-US" dirty="0"/>
              <a:t>RANSAC: 2,470 mentions</a:t>
            </a:r>
          </a:p>
          <a:p>
            <a:r>
              <a:rPr lang="en-US" dirty="0"/>
              <a:t>ICP</a:t>
            </a:r>
            <a:r>
              <a:rPr lang="en-US"/>
              <a:t>: 1,590 </a:t>
            </a:r>
            <a:r>
              <a:rPr lang="en-US" dirty="0"/>
              <a:t>mentions</a:t>
            </a:r>
          </a:p>
          <a:p>
            <a:r>
              <a:rPr lang="en-US" dirty="0"/>
              <a:t>Affine 5,120</a:t>
            </a:r>
          </a:p>
          <a:p>
            <a:r>
              <a:rPr lang="en-US" dirty="0" err="1"/>
              <a:t>ResNet</a:t>
            </a:r>
            <a:r>
              <a:rPr lang="en-US" dirty="0"/>
              <a:t>: 18,400 mentions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9D7D6-CB8F-41CC-A687-6782D5F5647A}"/>
              </a:ext>
            </a:extLst>
          </p:cNvPr>
          <p:cNvSpPr txBox="1"/>
          <p:nvPr/>
        </p:nvSpPr>
        <p:spPr>
          <a:xfrm>
            <a:off x="2667000" y="6126163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Google search for </a:t>
            </a:r>
            <a:r>
              <a:rPr lang="en-US" dirty="0" err="1"/>
              <a:t>site:https</a:t>
            </a:r>
            <a:r>
              <a:rPr lang="en-US" dirty="0"/>
              <a:t>://openaccess.thecvf.com [term]</a:t>
            </a:r>
            <a:br>
              <a:rPr lang="en-US" dirty="0"/>
            </a:br>
            <a:r>
              <a:rPr lang="en-US" dirty="0"/>
              <a:t>Seems to find results since 2013.</a:t>
            </a:r>
          </a:p>
        </p:txBody>
      </p:sp>
    </p:spTree>
    <p:extLst>
      <p:ext uri="{BB962C8B-B14F-4D97-AF65-F5344CB8AC3E}">
        <p14:creationId xmlns:p14="http://schemas.microsoft.com/office/powerpoint/2010/main" val="110558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Object Instance Recognition</a:t>
            </a:r>
            <a:endParaRPr lang="de-CH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990601"/>
            <a:ext cx="4706938" cy="51355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Match </a:t>
            </a:r>
            <a:r>
              <a:rPr lang="en-US" dirty="0" err="1"/>
              <a:t>keypoints</a:t>
            </a:r>
            <a:r>
              <a:rPr lang="en-US" dirty="0"/>
              <a:t> to object model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Solve for affine transformation parameters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Score by inliers and choose solutions with score above threshold</a:t>
            </a:r>
          </a:p>
        </p:txBody>
      </p:sp>
      <p:pic>
        <p:nvPicPr>
          <p:cNvPr id="9227" name="Picture 25" descr="obj14_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019039">
            <a:off x="8710544" y="920487"/>
            <a:ext cx="1266825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Rectangle 42"/>
          <p:cNvSpPr>
            <a:spLocks noChangeArrowheads="1"/>
          </p:cNvSpPr>
          <p:nvPr/>
        </p:nvSpPr>
        <p:spPr bwMode="auto">
          <a:xfrm rot="-6419039">
            <a:off x="9366975" y="1784881"/>
            <a:ext cx="277813" cy="263525"/>
          </a:xfrm>
          <a:prstGeom prst="rect">
            <a:avLst/>
          </a:prstGeom>
          <a:noFill/>
          <a:ln w="254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de-CH">
              <a:solidFill>
                <a:srgbClr val="FFFF00"/>
              </a:solidFill>
            </a:endParaRPr>
          </a:p>
        </p:txBody>
      </p:sp>
      <p:grpSp>
        <p:nvGrpSpPr>
          <p:cNvPr id="9229" name="Group 107"/>
          <p:cNvGrpSpPr>
            <a:grpSpLocks/>
          </p:cNvGrpSpPr>
          <p:nvPr/>
        </p:nvGrpSpPr>
        <p:grpSpPr bwMode="auto">
          <a:xfrm rot="-1019039">
            <a:off x="8694733" y="868947"/>
            <a:ext cx="1066769" cy="1373842"/>
            <a:chOff x="4821435" y="2267397"/>
            <a:chExt cx="1711051" cy="2194810"/>
          </a:xfrm>
        </p:grpSpPr>
        <p:grpSp>
          <p:nvGrpSpPr>
            <p:cNvPr id="9263" name="Group 35"/>
            <p:cNvGrpSpPr>
              <a:grpSpLocks/>
            </p:cNvGrpSpPr>
            <p:nvPr/>
          </p:nvGrpSpPr>
          <p:grpSpPr bwMode="auto">
            <a:xfrm rot="-5400000">
              <a:off x="6348413" y="3101975"/>
              <a:ext cx="73025" cy="73025"/>
              <a:chOff x="1292" y="2205"/>
              <a:chExt cx="46" cy="46"/>
            </a:xfrm>
          </p:grpSpPr>
          <p:sp>
            <p:nvSpPr>
              <p:cNvPr id="9283" name="Line 36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84" name="Line 37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264" name="Group 101"/>
            <p:cNvGrpSpPr>
              <a:grpSpLocks/>
            </p:cNvGrpSpPr>
            <p:nvPr/>
          </p:nvGrpSpPr>
          <p:grpSpPr bwMode="auto">
            <a:xfrm>
              <a:off x="4821435" y="2267397"/>
              <a:ext cx="1711051" cy="2194810"/>
              <a:chOff x="4821435" y="2267397"/>
              <a:chExt cx="1711051" cy="2194810"/>
            </a:xfrm>
          </p:grpSpPr>
          <p:grpSp>
            <p:nvGrpSpPr>
              <p:cNvPr id="9265" name="Group 26"/>
              <p:cNvGrpSpPr>
                <a:grpSpLocks/>
              </p:cNvGrpSpPr>
              <p:nvPr/>
            </p:nvGrpSpPr>
            <p:grpSpPr bwMode="auto">
              <a:xfrm rot="-5400000">
                <a:off x="5124450" y="4000500"/>
                <a:ext cx="73025" cy="73025"/>
                <a:chOff x="1292" y="2205"/>
                <a:chExt cx="46" cy="46"/>
              </a:xfrm>
            </p:grpSpPr>
            <p:sp>
              <p:nvSpPr>
                <p:cNvPr id="9281" name="Line 2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28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9266" name="Group 29"/>
              <p:cNvGrpSpPr>
                <a:grpSpLocks/>
              </p:cNvGrpSpPr>
              <p:nvPr/>
            </p:nvGrpSpPr>
            <p:grpSpPr bwMode="auto">
              <a:xfrm rot="-5400000">
                <a:off x="5411788" y="3713163"/>
                <a:ext cx="73025" cy="73025"/>
                <a:chOff x="1292" y="2205"/>
                <a:chExt cx="46" cy="46"/>
              </a:xfrm>
            </p:grpSpPr>
            <p:sp>
              <p:nvSpPr>
                <p:cNvPr id="9279" name="Line 3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280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9267" name="Group 32"/>
              <p:cNvGrpSpPr>
                <a:grpSpLocks/>
              </p:cNvGrpSpPr>
              <p:nvPr/>
            </p:nvGrpSpPr>
            <p:grpSpPr bwMode="auto">
              <a:xfrm rot="-5400000">
                <a:off x="5986463" y="2849563"/>
                <a:ext cx="73025" cy="73025"/>
                <a:chOff x="1292" y="2205"/>
                <a:chExt cx="46" cy="46"/>
              </a:xfrm>
            </p:grpSpPr>
            <p:sp>
              <p:nvSpPr>
                <p:cNvPr id="9277" name="Line 3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278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9268" name="Group 38"/>
              <p:cNvGrpSpPr>
                <a:grpSpLocks/>
              </p:cNvGrpSpPr>
              <p:nvPr/>
            </p:nvGrpSpPr>
            <p:grpSpPr bwMode="auto">
              <a:xfrm rot="-5400000">
                <a:off x="5087938" y="2957513"/>
                <a:ext cx="73025" cy="73025"/>
                <a:chOff x="1292" y="2205"/>
                <a:chExt cx="46" cy="46"/>
              </a:xfrm>
            </p:grpSpPr>
            <p:sp>
              <p:nvSpPr>
                <p:cNvPr id="9275" name="Line 39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276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9269" name="Group 43"/>
              <p:cNvGrpSpPr>
                <a:grpSpLocks/>
              </p:cNvGrpSpPr>
              <p:nvPr/>
            </p:nvGrpSpPr>
            <p:grpSpPr bwMode="auto">
              <a:xfrm rot="-5400000">
                <a:off x="5916613" y="4005263"/>
                <a:ext cx="73025" cy="73025"/>
                <a:chOff x="1292" y="2205"/>
                <a:chExt cx="46" cy="46"/>
              </a:xfrm>
            </p:grpSpPr>
            <p:sp>
              <p:nvSpPr>
                <p:cNvPr id="9273" name="Line 4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274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9270" name="Rectangle 88"/>
              <p:cNvSpPr>
                <a:spLocks noChangeArrowheads="1"/>
              </p:cNvSpPr>
              <p:nvPr/>
            </p:nvSpPr>
            <p:spPr bwMode="auto">
              <a:xfrm>
                <a:off x="4821435" y="3835614"/>
                <a:ext cx="679298" cy="59003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>
                    <a:solidFill>
                      <a:srgbClr val="FFFF00"/>
                    </a:solidFill>
                  </a:rPr>
                  <a:t>B</a:t>
                </a:r>
                <a:r>
                  <a:rPr lang="pl-PL" baseline="-25000">
                    <a:solidFill>
                      <a:srgbClr val="FFFF00"/>
                    </a:solidFill>
                  </a:rPr>
                  <a:t>1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9271" name="Rectangle 89"/>
              <p:cNvSpPr>
                <a:spLocks noChangeArrowheads="1"/>
              </p:cNvSpPr>
              <p:nvPr/>
            </p:nvSpPr>
            <p:spPr bwMode="auto">
              <a:xfrm>
                <a:off x="5853188" y="3872173"/>
                <a:ext cx="679298" cy="59003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>
                    <a:solidFill>
                      <a:srgbClr val="FFFF00"/>
                    </a:solidFill>
                  </a:rPr>
                  <a:t>B</a:t>
                </a:r>
                <a:r>
                  <a:rPr lang="pl-PL" baseline="-25000">
                    <a:solidFill>
                      <a:srgbClr val="FFFF00"/>
                    </a:solidFill>
                  </a:rPr>
                  <a:t>2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9272" name="Rectangle 90"/>
              <p:cNvSpPr>
                <a:spLocks noChangeArrowheads="1"/>
              </p:cNvSpPr>
              <p:nvPr/>
            </p:nvSpPr>
            <p:spPr bwMode="auto">
              <a:xfrm>
                <a:off x="5734242" y="2267397"/>
                <a:ext cx="679298" cy="59003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>
                    <a:solidFill>
                      <a:srgbClr val="FFFF00"/>
                    </a:solidFill>
                  </a:rPr>
                  <a:t>B</a:t>
                </a:r>
                <a:r>
                  <a:rPr lang="pl-PL" baseline="-25000">
                    <a:solidFill>
                      <a:srgbClr val="FFFF00"/>
                    </a:solidFill>
                  </a:rPr>
                  <a:t>3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</p:grpSp>
      <p:pic>
        <p:nvPicPr>
          <p:cNvPr id="9230" name="Picture 5" descr="obj14_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9668" y="922075"/>
            <a:ext cx="11430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Rectangle 6"/>
          <p:cNvSpPr>
            <a:spLocks noChangeArrowheads="1"/>
          </p:cNvSpPr>
          <p:nvPr/>
        </p:nvSpPr>
        <p:spPr bwMode="auto">
          <a:xfrm>
            <a:off x="6924607" y="1401500"/>
            <a:ext cx="236537" cy="223837"/>
          </a:xfrm>
          <a:prstGeom prst="rect">
            <a:avLst/>
          </a:prstGeom>
          <a:noFill/>
          <a:ln w="254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de-CH">
              <a:solidFill>
                <a:srgbClr val="FFFF00"/>
              </a:solidFill>
            </a:endParaRPr>
          </a:p>
        </p:txBody>
      </p:sp>
      <p:grpSp>
        <p:nvGrpSpPr>
          <p:cNvPr id="9232" name="Group 7"/>
          <p:cNvGrpSpPr>
            <a:grpSpLocks/>
          </p:cNvGrpSpPr>
          <p:nvPr/>
        </p:nvGrpSpPr>
        <p:grpSpPr bwMode="auto">
          <a:xfrm>
            <a:off x="7019857" y="1504686"/>
            <a:ext cx="39687" cy="38100"/>
            <a:chOff x="1292" y="2205"/>
            <a:chExt cx="46" cy="46"/>
          </a:xfrm>
        </p:grpSpPr>
        <p:sp>
          <p:nvSpPr>
            <p:cNvPr id="9261" name="Line 8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2" name="Line 9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233" name="Group 10"/>
          <p:cNvGrpSpPr>
            <a:grpSpLocks/>
          </p:cNvGrpSpPr>
          <p:nvPr/>
        </p:nvGrpSpPr>
        <p:grpSpPr bwMode="auto">
          <a:xfrm>
            <a:off x="7038907" y="1082411"/>
            <a:ext cx="39687" cy="38100"/>
            <a:chOff x="1292" y="2205"/>
            <a:chExt cx="46" cy="46"/>
          </a:xfrm>
        </p:grpSpPr>
        <p:sp>
          <p:nvSpPr>
            <p:cNvPr id="9259" name="Line 11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0" name="Line 12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234" name="Group 13"/>
          <p:cNvGrpSpPr>
            <a:grpSpLocks/>
          </p:cNvGrpSpPr>
          <p:nvPr/>
        </p:nvGrpSpPr>
        <p:grpSpPr bwMode="auto">
          <a:xfrm>
            <a:off x="7192893" y="1234811"/>
            <a:ext cx="38100" cy="39688"/>
            <a:chOff x="1292" y="2205"/>
            <a:chExt cx="46" cy="46"/>
          </a:xfrm>
        </p:grpSpPr>
        <p:sp>
          <p:nvSpPr>
            <p:cNvPr id="9257" name="Line 14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8" name="Line 15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235" name="Group 16"/>
          <p:cNvGrpSpPr>
            <a:grpSpLocks/>
          </p:cNvGrpSpPr>
          <p:nvPr/>
        </p:nvGrpSpPr>
        <p:grpSpPr bwMode="auto">
          <a:xfrm>
            <a:off x="7653268" y="1542786"/>
            <a:ext cx="39688" cy="38100"/>
            <a:chOff x="1292" y="2205"/>
            <a:chExt cx="46" cy="46"/>
          </a:xfrm>
        </p:grpSpPr>
        <p:sp>
          <p:nvSpPr>
            <p:cNvPr id="9255" name="Line 17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6" name="Line 18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236" name="Group 19"/>
          <p:cNvGrpSpPr>
            <a:grpSpLocks/>
          </p:cNvGrpSpPr>
          <p:nvPr/>
        </p:nvGrpSpPr>
        <p:grpSpPr bwMode="auto">
          <a:xfrm>
            <a:off x="7518332" y="1734875"/>
            <a:ext cx="39687" cy="39687"/>
            <a:chOff x="1292" y="2205"/>
            <a:chExt cx="46" cy="46"/>
          </a:xfrm>
        </p:grpSpPr>
        <p:sp>
          <p:nvSpPr>
            <p:cNvPr id="9253" name="Line 20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4" name="Line 21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237" name="Group 22"/>
          <p:cNvGrpSpPr>
            <a:grpSpLocks/>
          </p:cNvGrpSpPr>
          <p:nvPr/>
        </p:nvGrpSpPr>
        <p:grpSpPr bwMode="auto">
          <a:xfrm>
            <a:off x="7596118" y="1063361"/>
            <a:ext cx="38100" cy="38100"/>
            <a:chOff x="1292" y="2205"/>
            <a:chExt cx="46" cy="46"/>
          </a:xfrm>
        </p:grpSpPr>
        <p:sp>
          <p:nvSpPr>
            <p:cNvPr id="9251" name="Line 23"/>
            <p:cNvSpPr>
              <a:spLocks noChangeShapeType="1"/>
            </p:cNvSpPr>
            <p:nvPr/>
          </p:nvSpPr>
          <p:spPr bwMode="auto">
            <a:xfrm>
              <a:off x="1292" y="2205"/>
              <a:ext cx="46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2" name="Line 24"/>
            <p:cNvSpPr>
              <a:spLocks noChangeShapeType="1"/>
            </p:cNvSpPr>
            <p:nvPr/>
          </p:nvSpPr>
          <p:spPr bwMode="auto">
            <a:xfrm flipH="1">
              <a:off x="1293" y="2205"/>
              <a:ext cx="45" cy="46"/>
            </a:xfrm>
            <a:prstGeom prst="line">
              <a:avLst/>
            </a:prstGeom>
            <a:noFill/>
            <a:ln w="25400" cap="sq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9238" name="Rectangle 91"/>
          <p:cNvSpPr>
            <a:spLocks noChangeArrowheads="1"/>
          </p:cNvSpPr>
          <p:nvPr/>
        </p:nvSpPr>
        <p:spPr bwMode="auto">
          <a:xfrm>
            <a:off x="6789669" y="993511"/>
            <a:ext cx="423514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>
                <a:solidFill>
                  <a:srgbClr val="FFFF00"/>
                </a:solidFill>
              </a:rPr>
              <a:t>A</a:t>
            </a:r>
            <a:r>
              <a:rPr lang="pl-PL" baseline="-25000">
                <a:solidFill>
                  <a:srgbClr val="FFFF00"/>
                </a:solidFill>
              </a:rPr>
              <a:t>1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9239" name="Rectangle 92"/>
          <p:cNvSpPr>
            <a:spLocks noChangeArrowheads="1"/>
          </p:cNvSpPr>
          <p:nvPr/>
        </p:nvSpPr>
        <p:spPr bwMode="auto">
          <a:xfrm>
            <a:off x="7019857" y="1466586"/>
            <a:ext cx="423514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>
                <a:solidFill>
                  <a:srgbClr val="FFFF00"/>
                </a:solidFill>
              </a:rPr>
              <a:t>A</a:t>
            </a:r>
            <a:r>
              <a:rPr lang="pl-PL" baseline="-25000">
                <a:solidFill>
                  <a:srgbClr val="FFFF00"/>
                </a:solidFill>
              </a:rPr>
              <a:t>2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9240" name="Rectangle 93"/>
          <p:cNvSpPr>
            <a:spLocks noChangeArrowheads="1"/>
          </p:cNvSpPr>
          <p:nvPr/>
        </p:nvSpPr>
        <p:spPr bwMode="auto">
          <a:xfrm>
            <a:off x="7654857" y="1222111"/>
            <a:ext cx="423514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>
                <a:solidFill>
                  <a:srgbClr val="FFFF00"/>
                </a:solidFill>
              </a:rPr>
              <a:t>A</a:t>
            </a:r>
            <a:r>
              <a:rPr lang="pl-PL" baseline="-25000">
                <a:solidFill>
                  <a:srgbClr val="FFFF00"/>
                </a:solidFill>
              </a:rPr>
              <a:t>3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9241" name="Line 46"/>
          <p:cNvSpPr>
            <a:spLocks noChangeShapeType="1"/>
          </p:cNvSpPr>
          <p:nvPr/>
        </p:nvSpPr>
        <p:spPr bwMode="auto">
          <a:xfrm>
            <a:off x="7170668" y="1450711"/>
            <a:ext cx="2133600" cy="4572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7239000" y="3429000"/>
            <a:ext cx="2133600" cy="838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</a:rPr>
              <a:t>Affine Parameters</a:t>
            </a:r>
          </a:p>
        </p:txBody>
      </p:sp>
      <p:sp>
        <p:nvSpPr>
          <p:cNvPr id="9243" name="TextBox 131"/>
          <p:cNvSpPr txBox="1">
            <a:spLocks noChangeArrowheads="1"/>
          </p:cNvSpPr>
          <p:nvPr/>
        </p:nvSpPr>
        <p:spPr bwMode="auto">
          <a:xfrm>
            <a:off x="6781800" y="5638801"/>
            <a:ext cx="32766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Choose hypothesis with max score above threshold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7620000" y="4724400"/>
            <a:ext cx="13716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</a:rPr>
              <a:t># Inliers</a:t>
            </a:r>
          </a:p>
        </p:txBody>
      </p:sp>
      <p:sp>
        <p:nvSpPr>
          <p:cNvPr id="134" name="Right Arrow 133"/>
          <p:cNvSpPr/>
          <p:nvPr/>
        </p:nvSpPr>
        <p:spPr>
          <a:xfrm rot="5400000">
            <a:off x="8012098" y="2750559"/>
            <a:ext cx="603867" cy="4482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5" name="Right Arrow 134"/>
          <p:cNvSpPr/>
          <p:nvPr/>
        </p:nvSpPr>
        <p:spPr>
          <a:xfrm rot="5400000">
            <a:off x="8101013" y="5233988"/>
            <a:ext cx="373063" cy="268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6" name="Right Arrow 135"/>
          <p:cNvSpPr/>
          <p:nvPr/>
        </p:nvSpPr>
        <p:spPr>
          <a:xfrm rot="5400000">
            <a:off x="8115300" y="4381500"/>
            <a:ext cx="304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248" name="TextBox 136"/>
          <p:cNvSpPr txBox="1">
            <a:spLocks noChangeArrowheads="1"/>
          </p:cNvSpPr>
          <p:nvPr/>
        </p:nvSpPr>
        <p:spPr bwMode="auto">
          <a:xfrm>
            <a:off x="6713468" y="1947600"/>
            <a:ext cx="1752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Matched </a:t>
            </a:r>
            <a:r>
              <a:rPr lang="en-US" dirty="0" err="1">
                <a:solidFill>
                  <a:prstClr val="black"/>
                </a:solidFill>
              </a:rPr>
              <a:t>keypoints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6214039" y="2761456"/>
            <a:ext cx="4648200" cy="3581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250" name="TextBox 68"/>
          <p:cNvSpPr txBox="1">
            <a:spLocks noChangeArrowheads="1"/>
          </p:cNvSpPr>
          <p:nvPr/>
        </p:nvSpPr>
        <p:spPr bwMode="auto">
          <a:xfrm>
            <a:off x="9144000" y="4267201"/>
            <a:ext cx="1905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This Class</a:t>
            </a:r>
          </a:p>
        </p:txBody>
      </p:sp>
    </p:spTree>
    <p:extLst>
      <p:ext uri="{BB962C8B-B14F-4D97-AF65-F5344CB8AC3E}">
        <p14:creationId xmlns:p14="http://schemas.microsoft.com/office/powerpoint/2010/main" val="8761148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Overview of </a:t>
            </a:r>
            <a:r>
              <a:rPr lang="en-US" dirty="0" err="1"/>
              <a:t>Keypoint</a:t>
            </a:r>
            <a:r>
              <a:rPr lang="en-US" dirty="0"/>
              <a:t> Matching</a:t>
            </a:r>
            <a:endParaRPr lang="de-CH" dirty="0"/>
          </a:p>
        </p:txBody>
      </p:sp>
      <p:sp>
        <p:nvSpPr>
          <p:cNvPr id="10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</a:rPr>
              <a:t>K. Grauman, B. Leibe</a:t>
            </a:r>
          </a:p>
        </p:txBody>
      </p:sp>
      <p:pic>
        <p:nvPicPr>
          <p:cNvPr id="45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6850" y="457358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15"/>
          <p:cNvGrpSpPr>
            <a:grpSpLocks/>
          </p:cNvGrpSpPr>
          <p:nvPr/>
        </p:nvGrpSpPr>
        <p:grpSpPr bwMode="auto">
          <a:xfrm>
            <a:off x="1933576" y="4527550"/>
            <a:ext cx="1954213" cy="1328738"/>
            <a:chOff x="884187" y="5111107"/>
            <a:chExt cx="1954259" cy="1329381"/>
          </a:xfrm>
        </p:grpSpPr>
        <p:pic>
          <p:nvPicPr>
            <p:cNvPr id="1125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0321" y="5157788"/>
              <a:ext cx="933450" cy="86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26" name="Group 114"/>
            <p:cNvGrpSpPr>
              <a:grpSpLocks/>
            </p:cNvGrpSpPr>
            <p:nvPr/>
          </p:nvGrpSpPr>
          <p:grpSpPr bwMode="auto">
            <a:xfrm>
              <a:off x="884187" y="5111107"/>
              <a:ext cx="276999" cy="873768"/>
              <a:chOff x="884187" y="5111107"/>
              <a:chExt cx="276999" cy="873768"/>
            </a:xfrm>
          </p:grpSpPr>
          <p:sp>
            <p:nvSpPr>
              <p:cNvPr id="1130" name="Line 48"/>
              <p:cNvSpPr>
                <a:spLocks noChangeShapeType="1"/>
              </p:cNvSpPr>
              <p:nvPr/>
            </p:nvSpPr>
            <p:spPr bwMode="auto">
              <a:xfrm>
                <a:off x="1130968" y="5157788"/>
                <a:ext cx="0" cy="827087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triangle" w="sm" len="sm"/>
                <a:tailEnd type="triangl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1" name="Text Box 50"/>
              <p:cNvSpPr txBox="1">
                <a:spLocks noChangeArrowheads="1"/>
              </p:cNvSpPr>
              <p:nvPr/>
            </p:nvSpPr>
            <p:spPr bwMode="auto">
              <a:xfrm rot="-5400000">
                <a:off x="608363" y="5386931"/>
                <a:ext cx="828647" cy="276999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200">
                    <a:solidFill>
                      <a:prstClr val="black"/>
                    </a:solidFill>
                  </a:rPr>
                  <a:t>N</a:t>
                </a:r>
                <a:r>
                  <a:rPr lang="pl-PL" sz="1200">
                    <a:solidFill>
                      <a:prstClr val="black"/>
                    </a:solidFill>
                  </a:rPr>
                  <a:t> pixels</a:t>
                </a:r>
                <a:endParaRPr lang="en-US" sz="12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27" name="Group 103"/>
            <p:cNvGrpSpPr>
              <a:grpSpLocks/>
            </p:cNvGrpSpPr>
            <p:nvPr/>
          </p:nvGrpSpPr>
          <p:grpSpPr bwMode="auto">
            <a:xfrm>
              <a:off x="1327146" y="6165850"/>
              <a:ext cx="1511300" cy="274638"/>
              <a:chOff x="1655763" y="6165850"/>
              <a:chExt cx="1511300" cy="274638"/>
            </a:xfrm>
          </p:grpSpPr>
          <p:sp>
            <p:nvSpPr>
              <p:cNvPr id="1128" name="Line 49"/>
              <p:cNvSpPr>
                <a:spLocks noChangeShapeType="1"/>
              </p:cNvSpPr>
              <p:nvPr/>
            </p:nvSpPr>
            <p:spPr bwMode="auto">
              <a:xfrm>
                <a:off x="1655763" y="6200775"/>
                <a:ext cx="936625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triangle" w="sm" len="sm"/>
                <a:tailEnd type="triangl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9" name="Text Box 51"/>
              <p:cNvSpPr txBox="1">
                <a:spLocks noChangeArrowheads="1"/>
              </p:cNvSpPr>
              <p:nvPr/>
            </p:nvSpPr>
            <p:spPr bwMode="auto">
              <a:xfrm>
                <a:off x="1727200" y="6165850"/>
                <a:ext cx="1439863" cy="27463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200">
                    <a:solidFill>
                      <a:prstClr val="black"/>
                    </a:solidFill>
                  </a:rPr>
                  <a:t>N</a:t>
                </a:r>
                <a:r>
                  <a:rPr lang="pl-PL" sz="1200">
                    <a:solidFill>
                      <a:prstClr val="black"/>
                    </a:solidFill>
                  </a:rPr>
                  <a:t> pixels</a:t>
                </a:r>
                <a:endParaRPr lang="en-US" sz="120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87" name="AutoShape 83"/>
          <p:cNvSpPr>
            <a:spLocks noChangeArrowheads="1"/>
          </p:cNvSpPr>
          <p:nvPr/>
        </p:nvSpPr>
        <p:spPr bwMode="auto">
          <a:xfrm>
            <a:off x="4645026" y="4860926"/>
            <a:ext cx="612775" cy="252413"/>
          </a:xfrm>
          <a:prstGeom prst="leftRightArrow">
            <a:avLst>
              <a:gd name="adj1" fmla="val 50000"/>
              <a:gd name="adj2" fmla="val 48553"/>
            </a:avLst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de-CH">
              <a:solidFill>
                <a:prstClr val="black"/>
              </a:solidFill>
            </a:endParaRPr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3492501" y="4213225"/>
            <a:ext cx="1116013" cy="1225550"/>
            <a:chOff x="2771775" y="4797425"/>
            <a:chExt cx="1116013" cy="1225709"/>
          </a:xfrm>
        </p:grpSpPr>
        <p:grpSp>
          <p:nvGrpSpPr>
            <p:cNvPr id="1109" name="Group 52"/>
            <p:cNvGrpSpPr>
              <a:grpSpLocks/>
            </p:cNvGrpSpPr>
            <p:nvPr/>
          </p:nvGrpSpPr>
          <p:grpSpPr bwMode="auto">
            <a:xfrm>
              <a:off x="2771775" y="5265735"/>
              <a:ext cx="828675" cy="552347"/>
              <a:chOff x="1859" y="3339"/>
              <a:chExt cx="363" cy="301"/>
            </a:xfrm>
          </p:grpSpPr>
          <p:sp>
            <p:nvSpPr>
              <p:cNvPr id="1111" name="Line 53"/>
              <p:cNvSpPr>
                <a:spLocks noChangeShapeType="1"/>
              </p:cNvSpPr>
              <p:nvPr/>
            </p:nvSpPr>
            <p:spPr bwMode="auto">
              <a:xfrm>
                <a:off x="1859" y="3362"/>
                <a:ext cx="0" cy="272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triangl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2" name="Line 54"/>
              <p:cNvSpPr>
                <a:spLocks noChangeShapeType="1"/>
              </p:cNvSpPr>
              <p:nvPr/>
            </p:nvSpPr>
            <p:spPr bwMode="auto">
              <a:xfrm>
                <a:off x="1859" y="3640"/>
                <a:ext cx="363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3" name="Rectangle 55"/>
              <p:cNvSpPr>
                <a:spLocks noChangeArrowheads="1"/>
              </p:cNvSpPr>
              <p:nvPr/>
            </p:nvSpPr>
            <p:spPr bwMode="auto">
              <a:xfrm>
                <a:off x="1882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14" name="Rectangle 56"/>
              <p:cNvSpPr>
                <a:spLocks noChangeArrowheads="1"/>
              </p:cNvSpPr>
              <p:nvPr/>
            </p:nvSpPr>
            <p:spPr bwMode="auto">
              <a:xfrm>
                <a:off x="1904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15" name="Rectangle 57"/>
              <p:cNvSpPr>
                <a:spLocks noChangeArrowheads="1"/>
              </p:cNvSpPr>
              <p:nvPr/>
            </p:nvSpPr>
            <p:spPr bwMode="auto">
              <a:xfrm>
                <a:off x="1927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16" name="Rectangle 58"/>
              <p:cNvSpPr>
                <a:spLocks noChangeArrowheads="1"/>
              </p:cNvSpPr>
              <p:nvPr/>
            </p:nvSpPr>
            <p:spPr bwMode="auto">
              <a:xfrm>
                <a:off x="1950" y="3430"/>
                <a:ext cx="23" cy="204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17" name="Rectangle 59"/>
              <p:cNvSpPr>
                <a:spLocks noChangeArrowheads="1"/>
              </p:cNvSpPr>
              <p:nvPr/>
            </p:nvSpPr>
            <p:spPr bwMode="auto">
              <a:xfrm>
                <a:off x="1972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18" name="Rectangle 60"/>
              <p:cNvSpPr>
                <a:spLocks noChangeArrowheads="1"/>
              </p:cNvSpPr>
              <p:nvPr/>
            </p:nvSpPr>
            <p:spPr bwMode="auto">
              <a:xfrm>
                <a:off x="1995" y="3385"/>
                <a:ext cx="23" cy="249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19" name="Rectangle 61"/>
              <p:cNvSpPr>
                <a:spLocks noChangeArrowheads="1"/>
              </p:cNvSpPr>
              <p:nvPr/>
            </p:nvSpPr>
            <p:spPr bwMode="auto">
              <a:xfrm>
                <a:off x="2018" y="3362"/>
                <a:ext cx="22" cy="272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20" name="Rectangle 62"/>
              <p:cNvSpPr>
                <a:spLocks noChangeArrowheads="1"/>
              </p:cNvSpPr>
              <p:nvPr/>
            </p:nvSpPr>
            <p:spPr bwMode="auto">
              <a:xfrm>
                <a:off x="2040" y="3339"/>
                <a:ext cx="23" cy="295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21" name="Rectangle 63"/>
              <p:cNvSpPr>
                <a:spLocks noChangeArrowheads="1"/>
              </p:cNvSpPr>
              <p:nvPr/>
            </p:nvSpPr>
            <p:spPr bwMode="auto">
              <a:xfrm>
                <a:off x="2063" y="3339"/>
                <a:ext cx="23" cy="295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22" name="Rectangle 64"/>
              <p:cNvSpPr>
                <a:spLocks noChangeArrowheads="1"/>
              </p:cNvSpPr>
              <p:nvPr/>
            </p:nvSpPr>
            <p:spPr bwMode="auto">
              <a:xfrm>
                <a:off x="2086" y="3362"/>
                <a:ext cx="23" cy="272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23" name="Rectangle 65"/>
              <p:cNvSpPr>
                <a:spLocks noChangeArrowheads="1"/>
              </p:cNvSpPr>
              <p:nvPr/>
            </p:nvSpPr>
            <p:spPr bwMode="auto">
              <a:xfrm>
                <a:off x="2108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24" name="Rectangle 66"/>
              <p:cNvSpPr>
                <a:spLocks noChangeArrowheads="1"/>
              </p:cNvSpPr>
              <p:nvPr/>
            </p:nvSpPr>
            <p:spPr bwMode="auto">
              <a:xfrm>
                <a:off x="2131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</p:grpSp>
        <p:graphicFrame>
          <p:nvGraphicFramePr>
            <p:cNvPr id="1028" name="Object 2"/>
            <p:cNvGraphicFramePr>
              <a:graphicFrameLocks noChangeAspect="1"/>
            </p:cNvGraphicFramePr>
            <p:nvPr/>
          </p:nvGraphicFramePr>
          <p:xfrm>
            <a:off x="2951163" y="4797425"/>
            <a:ext cx="349250" cy="395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90440" imgH="215640" progId="Equation.3">
                    <p:embed/>
                  </p:oleObj>
                </mc:Choice>
                <mc:Fallback>
                  <p:oleObj name="Equation" r:id="rId4" imgW="19044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1163" y="4797425"/>
                          <a:ext cx="349250" cy="395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10" name="Text Box 86"/>
            <p:cNvSpPr txBox="1">
              <a:spLocks noChangeArrowheads="1"/>
            </p:cNvSpPr>
            <p:nvPr/>
          </p:nvSpPr>
          <p:spPr bwMode="auto">
            <a:xfrm>
              <a:off x="3001941" y="5776913"/>
              <a:ext cx="885847" cy="24622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000" i="1">
                  <a:solidFill>
                    <a:prstClr val="black"/>
                  </a:solidFill>
                </a:rPr>
                <a:t>e.g.</a:t>
              </a:r>
              <a:r>
                <a:rPr lang="en-US" sz="1000">
                  <a:solidFill>
                    <a:prstClr val="black"/>
                  </a:solidFill>
                </a:rPr>
                <a:t> </a:t>
              </a:r>
              <a:r>
                <a:rPr lang="pl-PL" sz="1000">
                  <a:solidFill>
                    <a:prstClr val="black"/>
                  </a:solidFill>
                </a:rPr>
                <a:t>color</a:t>
              </a:r>
              <a:endParaRPr lang="en-US" sz="100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06"/>
          <p:cNvGrpSpPr>
            <a:grpSpLocks/>
          </p:cNvGrpSpPr>
          <p:nvPr/>
        </p:nvGrpSpPr>
        <p:grpSpPr bwMode="auto">
          <a:xfrm>
            <a:off x="5681663" y="4249738"/>
            <a:ext cx="971550" cy="1181100"/>
            <a:chOff x="4967288" y="4833938"/>
            <a:chExt cx="971549" cy="1181258"/>
          </a:xfrm>
        </p:grpSpPr>
        <p:grpSp>
          <p:nvGrpSpPr>
            <p:cNvPr id="1093" name="Group 67"/>
            <p:cNvGrpSpPr>
              <a:grpSpLocks/>
            </p:cNvGrpSpPr>
            <p:nvPr/>
          </p:nvGrpSpPr>
          <p:grpSpPr bwMode="auto">
            <a:xfrm>
              <a:off x="4967288" y="5300665"/>
              <a:ext cx="757237" cy="515961"/>
              <a:chOff x="3515" y="3498"/>
              <a:chExt cx="363" cy="278"/>
            </a:xfrm>
          </p:grpSpPr>
          <p:sp>
            <p:nvSpPr>
              <p:cNvPr id="1095" name="Line 68"/>
              <p:cNvSpPr>
                <a:spLocks noChangeShapeType="1"/>
              </p:cNvSpPr>
              <p:nvPr/>
            </p:nvSpPr>
            <p:spPr bwMode="auto">
              <a:xfrm>
                <a:off x="3515" y="3498"/>
                <a:ext cx="0" cy="272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triangl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6" name="Line 69"/>
              <p:cNvSpPr>
                <a:spLocks noChangeShapeType="1"/>
              </p:cNvSpPr>
              <p:nvPr/>
            </p:nvSpPr>
            <p:spPr bwMode="auto">
              <a:xfrm>
                <a:off x="3515" y="3776"/>
                <a:ext cx="363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7" name="Rectangle 70"/>
              <p:cNvSpPr>
                <a:spLocks noChangeArrowheads="1"/>
              </p:cNvSpPr>
              <p:nvPr/>
            </p:nvSpPr>
            <p:spPr bwMode="auto">
              <a:xfrm>
                <a:off x="3538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098" name="Rectangle 71"/>
              <p:cNvSpPr>
                <a:spLocks noChangeArrowheads="1"/>
              </p:cNvSpPr>
              <p:nvPr/>
            </p:nvSpPr>
            <p:spPr bwMode="auto">
              <a:xfrm>
                <a:off x="3560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099" name="Rectangle 72"/>
              <p:cNvSpPr>
                <a:spLocks noChangeArrowheads="1"/>
              </p:cNvSpPr>
              <p:nvPr/>
            </p:nvSpPr>
            <p:spPr bwMode="auto">
              <a:xfrm>
                <a:off x="3583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0" name="Rectangle 73"/>
              <p:cNvSpPr>
                <a:spLocks noChangeArrowheads="1"/>
              </p:cNvSpPr>
              <p:nvPr/>
            </p:nvSpPr>
            <p:spPr bwMode="auto">
              <a:xfrm>
                <a:off x="3606" y="3566"/>
                <a:ext cx="23" cy="204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1" name="Rectangle 74"/>
              <p:cNvSpPr>
                <a:spLocks noChangeArrowheads="1"/>
              </p:cNvSpPr>
              <p:nvPr/>
            </p:nvSpPr>
            <p:spPr bwMode="auto">
              <a:xfrm>
                <a:off x="3628" y="3543"/>
                <a:ext cx="23" cy="227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2" name="Rectangle 75"/>
              <p:cNvSpPr>
                <a:spLocks noChangeArrowheads="1"/>
              </p:cNvSpPr>
              <p:nvPr/>
            </p:nvSpPr>
            <p:spPr bwMode="auto">
              <a:xfrm>
                <a:off x="3651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3" name="Rectangle 76"/>
              <p:cNvSpPr>
                <a:spLocks noChangeArrowheads="1"/>
              </p:cNvSpPr>
              <p:nvPr/>
            </p:nvSpPr>
            <p:spPr bwMode="auto">
              <a:xfrm>
                <a:off x="3674" y="3498"/>
                <a:ext cx="22" cy="272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4" name="Rectangle 77"/>
              <p:cNvSpPr>
                <a:spLocks noChangeArrowheads="1"/>
              </p:cNvSpPr>
              <p:nvPr/>
            </p:nvSpPr>
            <p:spPr bwMode="auto">
              <a:xfrm>
                <a:off x="3696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5" name="Rectangle 78"/>
              <p:cNvSpPr>
                <a:spLocks noChangeArrowheads="1"/>
              </p:cNvSpPr>
              <p:nvPr/>
            </p:nvSpPr>
            <p:spPr bwMode="auto">
              <a:xfrm>
                <a:off x="3719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6" name="Rectangle 79"/>
              <p:cNvSpPr>
                <a:spLocks noChangeArrowheads="1"/>
              </p:cNvSpPr>
              <p:nvPr/>
            </p:nvSpPr>
            <p:spPr bwMode="auto">
              <a:xfrm>
                <a:off x="3742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7" name="Rectangle 80"/>
              <p:cNvSpPr>
                <a:spLocks noChangeArrowheads="1"/>
              </p:cNvSpPr>
              <p:nvPr/>
            </p:nvSpPr>
            <p:spPr bwMode="auto">
              <a:xfrm>
                <a:off x="3764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  <p:sp>
            <p:nvSpPr>
              <p:cNvPr id="1108" name="Rectangle 81"/>
              <p:cNvSpPr>
                <a:spLocks noChangeArrowheads="1"/>
              </p:cNvSpPr>
              <p:nvPr/>
            </p:nvSpPr>
            <p:spPr bwMode="auto">
              <a:xfrm>
                <a:off x="3787" y="3543"/>
                <a:ext cx="23" cy="227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/>
                <a:endParaRPr lang="de-CH">
                  <a:solidFill>
                    <a:prstClr val="black"/>
                  </a:solidFill>
                </a:endParaRPr>
              </a:p>
            </p:txBody>
          </p:sp>
        </p:grpSp>
        <p:graphicFrame>
          <p:nvGraphicFramePr>
            <p:cNvPr id="1027" name="Object 3"/>
            <p:cNvGraphicFramePr>
              <a:graphicFrameLocks noChangeAspect="1"/>
            </p:cNvGraphicFramePr>
            <p:nvPr/>
          </p:nvGraphicFramePr>
          <p:xfrm>
            <a:off x="5111750" y="4833938"/>
            <a:ext cx="349250" cy="3952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90440" imgH="215640" progId="Equation.3">
                    <p:embed/>
                  </p:oleObj>
                </mc:Choice>
                <mc:Fallback>
                  <p:oleObj name="Equation" r:id="rId6" imgW="19044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1750" y="4833938"/>
                          <a:ext cx="349250" cy="3952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94" name="Text Box 87"/>
            <p:cNvSpPr txBox="1">
              <a:spLocks noChangeArrowheads="1"/>
            </p:cNvSpPr>
            <p:nvPr/>
          </p:nvSpPr>
          <p:spPr bwMode="auto">
            <a:xfrm>
              <a:off x="5083182" y="5768975"/>
              <a:ext cx="855655" cy="24622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000" i="1">
                  <a:solidFill>
                    <a:prstClr val="black"/>
                  </a:solidFill>
                </a:rPr>
                <a:t>e.g.</a:t>
              </a:r>
              <a:r>
                <a:rPr lang="en-US" sz="1000">
                  <a:solidFill>
                    <a:prstClr val="black"/>
                  </a:solidFill>
                </a:rPr>
                <a:t> </a:t>
              </a:r>
              <a:r>
                <a:rPr lang="pl-PL" sz="1000">
                  <a:solidFill>
                    <a:prstClr val="black"/>
                  </a:solidFill>
                </a:rPr>
                <a:t>color</a:t>
              </a:r>
              <a:endParaRPr lang="en-US" sz="1000">
                <a:solidFill>
                  <a:prstClr val="black"/>
                </a:solidFill>
              </a:endParaRPr>
            </a:p>
          </p:txBody>
        </p:sp>
      </p:grpSp>
      <p:pic>
        <p:nvPicPr>
          <p:cNvPr id="1036" name="Picture 25" descr="obj14__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580961">
            <a:off x="5168900" y="1530350"/>
            <a:ext cx="2376488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Rectangle 42"/>
          <p:cNvSpPr>
            <a:spLocks noChangeArrowheads="1"/>
          </p:cNvSpPr>
          <p:nvPr/>
        </p:nvSpPr>
        <p:spPr bwMode="auto">
          <a:xfrm rot="15180961">
            <a:off x="6401595" y="3150395"/>
            <a:ext cx="519113" cy="492125"/>
          </a:xfrm>
          <a:prstGeom prst="rect">
            <a:avLst/>
          </a:prstGeom>
          <a:noFill/>
          <a:ln w="254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de-CH">
              <a:solidFill>
                <a:srgbClr val="FFFF00"/>
              </a:solidFill>
            </a:endParaRPr>
          </a:p>
        </p:txBody>
      </p:sp>
      <p:grpSp>
        <p:nvGrpSpPr>
          <p:cNvPr id="9" name="Group 107"/>
          <p:cNvGrpSpPr>
            <a:grpSpLocks/>
          </p:cNvGrpSpPr>
          <p:nvPr/>
        </p:nvGrpSpPr>
        <p:grpSpPr bwMode="auto">
          <a:xfrm rot="20580961">
            <a:off x="5529263" y="2078038"/>
            <a:ext cx="1560512" cy="1771650"/>
            <a:chOff x="5087938" y="2849563"/>
            <a:chExt cx="1333500" cy="1511678"/>
          </a:xfrm>
        </p:grpSpPr>
        <p:grpSp>
          <p:nvGrpSpPr>
            <p:cNvPr id="1071" name="Group 35"/>
            <p:cNvGrpSpPr>
              <a:grpSpLocks/>
            </p:cNvGrpSpPr>
            <p:nvPr/>
          </p:nvGrpSpPr>
          <p:grpSpPr bwMode="auto">
            <a:xfrm rot="-5400000">
              <a:off x="6348413" y="3101975"/>
              <a:ext cx="73025" cy="73025"/>
              <a:chOff x="1292" y="2205"/>
              <a:chExt cx="46" cy="46"/>
            </a:xfrm>
          </p:grpSpPr>
          <p:sp>
            <p:nvSpPr>
              <p:cNvPr id="1091" name="Line 36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2" name="Line 37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72" name="Group 101"/>
            <p:cNvGrpSpPr>
              <a:grpSpLocks/>
            </p:cNvGrpSpPr>
            <p:nvPr/>
          </p:nvGrpSpPr>
          <p:grpSpPr bwMode="auto">
            <a:xfrm>
              <a:off x="5087938" y="2849563"/>
              <a:ext cx="1320665" cy="1511678"/>
              <a:chOff x="5087938" y="2849563"/>
              <a:chExt cx="1320665" cy="1511678"/>
            </a:xfrm>
          </p:grpSpPr>
          <p:grpSp>
            <p:nvGrpSpPr>
              <p:cNvPr id="1073" name="Group 26"/>
              <p:cNvGrpSpPr>
                <a:grpSpLocks/>
              </p:cNvGrpSpPr>
              <p:nvPr/>
            </p:nvGrpSpPr>
            <p:grpSpPr bwMode="auto">
              <a:xfrm rot="-5400000">
                <a:off x="5124450" y="4000500"/>
                <a:ext cx="73025" cy="73025"/>
                <a:chOff x="1292" y="2205"/>
                <a:chExt cx="46" cy="46"/>
              </a:xfrm>
            </p:grpSpPr>
            <p:sp>
              <p:nvSpPr>
                <p:cNvPr id="1089" name="Line 2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74" name="Group 29"/>
              <p:cNvGrpSpPr>
                <a:grpSpLocks/>
              </p:cNvGrpSpPr>
              <p:nvPr/>
            </p:nvGrpSpPr>
            <p:grpSpPr bwMode="auto">
              <a:xfrm rot="-5400000">
                <a:off x="5411788" y="3713163"/>
                <a:ext cx="73025" cy="73025"/>
                <a:chOff x="1292" y="2205"/>
                <a:chExt cx="46" cy="46"/>
              </a:xfrm>
            </p:grpSpPr>
            <p:sp>
              <p:nvSpPr>
                <p:cNvPr id="1087" name="Line 3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8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75" name="Group 32"/>
              <p:cNvGrpSpPr>
                <a:grpSpLocks/>
              </p:cNvGrpSpPr>
              <p:nvPr/>
            </p:nvGrpSpPr>
            <p:grpSpPr bwMode="auto">
              <a:xfrm rot="-5400000">
                <a:off x="5986463" y="2849563"/>
                <a:ext cx="73025" cy="73025"/>
                <a:chOff x="1292" y="2205"/>
                <a:chExt cx="46" cy="46"/>
              </a:xfrm>
            </p:grpSpPr>
            <p:sp>
              <p:nvSpPr>
                <p:cNvPr id="1085" name="Line 3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6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76" name="Group 38"/>
              <p:cNvGrpSpPr>
                <a:grpSpLocks/>
              </p:cNvGrpSpPr>
              <p:nvPr/>
            </p:nvGrpSpPr>
            <p:grpSpPr bwMode="auto">
              <a:xfrm rot="-5400000">
                <a:off x="5087938" y="2957513"/>
                <a:ext cx="73025" cy="73025"/>
                <a:chOff x="1292" y="2205"/>
                <a:chExt cx="46" cy="46"/>
              </a:xfrm>
            </p:grpSpPr>
            <p:sp>
              <p:nvSpPr>
                <p:cNvPr id="1083" name="Line 39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4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077" name="Group 43"/>
              <p:cNvGrpSpPr>
                <a:grpSpLocks/>
              </p:cNvGrpSpPr>
              <p:nvPr/>
            </p:nvGrpSpPr>
            <p:grpSpPr bwMode="auto">
              <a:xfrm rot="-5400000">
                <a:off x="5916613" y="4005263"/>
                <a:ext cx="73025" cy="73025"/>
                <a:chOff x="1292" y="2205"/>
                <a:chExt cx="46" cy="46"/>
              </a:xfrm>
            </p:grpSpPr>
            <p:sp>
              <p:nvSpPr>
                <p:cNvPr id="1081" name="Line 4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2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078" name="Rectangle 88"/>
              <p:cNvSpPr>
                <a:spLocks noChangeArrowheads="1"/>
              </p:cNvSpPr>
              <p:nvPr/>
            </p:nvSpPr>
            <p:spPr bwMode="auto">
              <a:xfrm>
                <a:off x="5219834" y="4046158"/>
                <a:ext cx="361681" cy="315083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>
                    <a:solidFill>
                      <a:srgbClr val="FFFF00"/>
                    </a:solidFill>
                  </a:rPr>
                  <a:t>B</a:t>
                </a:r>
                <a:r>
                  <a:rPr lang="pl-PL" baseline="-25000">
                    <a:solidFill>
                      <a:srgbClr val="FFFF00"/>
                    </a:solidFill>
                  </a:rPr>
                  <a:t>1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1079" name="Rectangle 89"/>
              <p:cNvSpPr>
                <a:spLocks noChangeArrowheads="1"/>
              </p:cNvSpPr>
              <p:nvPr/>
            </p:nvSpPr>
            <p:spPr bwMode="auto">
              <a:xfrm>
                <a:off x="6011997" y="4009647"/>
                <a:ext cx="361681" cy="31508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>
                    <a:solidFill>
                      <a:srgbClr val="FFFF00"/>
                    </a:solidFill>
                  </a:rPr>
                  <a:t>B</a:t>
                </a:r>
                <a:r>
                  <a:rPr lang="pl-PL" baseline="-25000">
                    <a:solidFill>
                      <a:srgbClr val="FFFF00"/>
                    </a:solidFill>
                  </a:rPr>
                  <a:t>2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1080" name="Rectangle 90"/>
              <p:cNvSpPr>
                <a:spLocks noChangeArrowheads="1"/>
              </p:cNvSpPr>
              <p:nvPr/>
            </p:nvSpPr>
            <p:spPr bwMode="auto">
              <a:xfrm>
                <a:off x="6046922" y="2857122"/>
                <a:ext cx="361681" cy="315084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l-PL">
                    <a:solidFill>
                      <a:srgbClr val="FFFF00"/>
                    </a:solidFill>
                  </a:rPr>
                  <a:t>B</a:t>
                </a:r>
                <a:r>
                  <a:rPr lang="pl-PL" baseline="-25000">
                    <a:solidFill>
                      <a:srgbClr val="FFFF00"/>
                    </a:solidFill>
                  </a:rPr>
                  <a:t>3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</p:grpSp>
      <p:pic>
        <p:nvPicPr>
          <p:cNvPr id="1039" name="Picture 5" descr="obj14__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975" y="1824039"/>
            <a:ext cx="214153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593976" y="2722564"/>
            <a:ext cx="442913" cy="420687"/>
          </a:xfrm>
          <a:prstGeom prst="rect">
            <a:avLst/>
          </a:prstGeom>
          <a:noFill/>
          <a:ln w="254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de-CH">
              <a:solidFill>
                <a:srgbClr val="FFFF00"/>
              </a:solidFill>
            </a:endParaRPr>
          </a:p>
        </p:txBody>
      </p:sp>
      <p:grpSp>
        <p:nvGrpSpPr>
          <p:cNvPr id="18" name="Group 100"/>
          <p:cNvGrpSpPr>
            <a:grpSpLocks/>
          </p:cNvGrpSpPr>
          <p:nvPr/>
        </p:nvGrpSpPr>
        <p:grpSpPr bwMode="auto">
          <a:xfrm>
            <a:off x="2771775" y="2016126"/>
            <a:ext cx="1612900" cy="1406525"/>
            <a:chOff x="2051050" y="2600325"/>
            <a:chExt cx="1612552" cy="1406525"/>
          </a:xfrm>
        </p:grpSpPr>
        <p:grpSp>
          <p:nvGrpSpPr>
            <p:cNvPr id="1050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1069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0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51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1067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8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52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1065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6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53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1063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4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54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1061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2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55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1059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0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56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2351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>
                  <a:solidFill>
                    <a:srgbClr val="FFFF00"/>
                  </a:solidFill>
                </a:rPr>
                <a:t>A</a:t>
              </a:r>
              <a:r>
                <a:rPr lang="pl-PL" baseline="-25000">
                  <a:solidFill>
                    <a:srgbClr val="FFFF00"/>
                  </a:solidFill>
                </a:rPr>
                <a:t>1</a:t>
              </a: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1057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2351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>
                  <a:solidFill>
                    <a:srgbClr val="FFFF00"/>
                  </a:solidFill>
                </a:rPr>
                <a:t>A</a:t>
              </a:r>
              <a:r>
                <a:rPr lang="pl-PL" baseline="-25000">
                  <a:solidFill>
                    <a:srgbClr val="FFFF00"/>
                  </a:solidFill>
                </a:rPr>
                <a:t>2</a:t>
              </a: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1058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23514" cy="36933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l-PL">
                  <a:solidFill>
                    <a:srgbClr val="FFFF00"/>
                  </a:solidFill>
                </a:rPr>
                <a:t>A</a:t>
              </a:r>
              <a:r>
                <a:rPr lang="pl-PL" baseline="-25000">
                  <a:solidFill>
                    <a:srgbClr val="FFFF00"/>
                  </a:solidFill>
                </a:rPr>
                <a:t>3</a:t>
              </a:r>
              <a:endParaRPr 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99" name="Object 5"/>
          <p:cNvGraphicFramePr>
            <a:graphicFrameLocks noChangeAspect="1"/>
          </p:cNvGraphicFramePr>
          <p:nvPr/>
        </p:nvGraphicFramePr>
        <p:xfrm>
          <a:off x="4262439" y="5508625"/>
          <a:ext cx="144938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63280" imgH="215640" progId="Equation.3">
                  <p:embed/>
                </p:oleObj>
              </mc:Choice>
              <mc:Fallback>
                <p:oleObj name="Equation" r:id="rId10" imgW="8632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2439" y="5508625"/>
                        <a:ext cx="1449387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Line 96"/>
          <p:cNvSpPr>
            <a:spLocks noChangeShapeType="1"/>
          </p:cNvSpPr>
          <p:nvPr/>
        </p:nvSpPr>
        <p:spPr bwMode="auto">
          <a:xfrm>
            <a:off x="3028951" y="2954339"/>
            <a:ext cx="3395663" cy="511175"/>
          </a:xfrm>
          <a:prstGeom prst="line">
            <a:avLst/>
          </a:prstGeom>
          <a:noFill/>
          <a:ln w="19050" cap="sq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0" name="Line 46"/>
          <p:cNvSpPr>
            <a:spLocks noChangeShapeType="1"/>
          </p:cNvSpPr>
          <p:nvPr/>
        </p:nvSpPr>
        <p:spPr bwMode="auto">
          <a:xfrm>
            <a:off x="2808288" y="3205164"/>
            <a:ext cx="36512" cy="1260475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3" name="Line 46"/>
          <p:cNvSpPr>
            <a:spLocks noChangeShapeType="1"/>
          </p:cNvSpPr>
          <p:nvPr/>
        </p:nvSpPr>
        <p:spPr bwMode="auto">
          <a:xfrm>
            <a:off x="6789738" y="3684588"/>
            <a:ext cx="182562" cy="89535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7812088" y="1019176"/>
            <a:ext cx="3505200" cy="10636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100" b="1">
                <a:solidFill>
                  <a:prstClr val="black"/>
                </a:solidFill>
              </a:rPr>
              <a:t>1. Find a set of  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distinctive key-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points </a:t>
            </a:r>
            <a:endParaRPr lang="en-US" b="1">
              <a:solidFill>
                <a:prstClr val="black"/>
              </a:solidFill>
            </a:endParaRPr>
          </a:p>
        </p:txBody>
      </p:sp>
      <p:sp>
        <p:nvSpPr>
          <p:cNvPr id="118" name="Text Box 26"/>
          <p:cNvSpPr txBox="1">
            <a:spLocks noChangeArrowheads="1"/>
          </p:cNvSpPr>
          <p:nvPr/>
        </p:nvSpPr>
        <p:spPr bwMode="auto">
          <a:xfrm>
            <a:off x="7812089" y="3387726"/>
            <a:ext cx="2782887" cy="10636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100" b="1">
                <a:solidFill>
                  <a:prstClr val="black"/>
                </a:solidFill>
              </a:rPr>
              <a:t>3. Extract and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normalize the   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region content  </a:t>
            </a:r>
            <a:endParaRPr lang="en-US" b="1">
              <a:solidFill>
                <a:prstClr val="black"/>
              </a:solidFill>
            </a:endParaRPr>
          </a:p>
        </p:txBody>
      </p:sp>
      <p:sp>
        <p:nvSpPr>
          <p:cNvPr id="119" name="Text Box 26"/>
          <p:cNvSpPr txBox="1">
            <a:spLocks noChangeArrowheads="1"/>
          </p:cNvSpPr>
          <p:nvPr/>
        </p:nvSpPr>
        <p:spPr bwMode="auto">
          <a:xfrm>
            <a:off x="7812088" y="2182814"/>
            <a:ext cx="3111500" cy="10636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100" b="1">
                <a:solidFill>
                  <a:prstClr val="black"/>
                </a:solidFill>
              </a:rPr>
              <a:t>2. Define a region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around each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keypoint   </a:t>
            </a:r>
            <a:endParaRPr lang="en-US" b="1">
              <a:solidFill>
                <a:prstClr val="black"/>
              </a:solidFill>
            </a:endParaRPr>
          </a:p>
        </p:txBody>
      </p:sp>
      <p:sp>
        <p:nvSpPr>
          <p:cNvPr id="120" name="Text Box 26"/>
          <p:cNvSpPr txBox="1">
            <a:spLocks noChangeArrowheads="1"/>
          </p:cNvSpPr>
          <p:nvPr/>
        </p:nvSpPr>
        <p:spPr bwMode="auto">
          <a:xfrm>
            <a:off x="7812088" y="4560889"/>
            <a:ext cx="3001962" cy="10636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100" b="1">
                <a:solidFill>
                  <a:prstClr val="black"/>
                </a:solidFill>
              </a:rPr>
              <a:t>4. Compute a local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descriptor from the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normalized region</a:t>
            </a:r>
            <a:endParaRPr lang="en-US" b="1">
              <a:solidFill>
                <a:prstClr val="black"/>
              </a:solidFill>
            </a:endParaRPr>
          </a:p>
        </p:txBody>
      </p:sp>
      <p:sp>
        <p:nvSpPr>
          <p:cNvPr id="121" name="Text Box 26"/>
          <p:cNvSpPr txBox="1">
            <a:spLocks noChangeArrowheads="1"/>
          </p:cNvSpPr>
          <p:nvPr/>
        </p:nvSpPr>
        <p:spPr bwMode="auto">
          <a:xfrm>
            <a:off x="7812088" y="5791201"/>
            <a:ext cx="3001962" cy="7413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100" b="1">
                <a:solidFill>
                  <a:prstClr val="black"/>
                </a:solidFill>
              </a:rPr>
              <a:t>5. Match local </a:t>
            </a:r>
            <a:br>
              <a:rPr lang="en-US" sz="2100" b="1">
                <a:solidFill>
                  <a:prstClr val="black"/>
                </a:solidFill>
              </a:rPr>
            </a:br>
            <a:r>
              <a:rPr lang="en-US" sz="2100" b="1">
                <a:solidFill>
                  <a:prstClr val="black"/>
                </a:solidFill>
              </a:rPr>
              <a:t>    descriptors</a:t>
            </a:r>
            <a:endParaRPr lang="en-US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4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46" grpId="0" animBg="1"/>
      <p:bldP spid="10" grpId="0" animBg="1"/>
      <p:bldP spid="100" grpId="0" animBg="1"/>
      <p:bldP spid="50" grpId="0" animBg="1"/>
      <p:bldP spid="11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Keypoint</a:t>
            </a:r>
            <a:r>
              <a:rPr lang="en-US" dirty="0"/>
              <a:t>-based instance recognition</a:t>
            </a:r>
          </a:p>
        </p:txBody>
      </p:sp>
      <p:pic>
        <p:nvPicPr>
          <p:cNvPr id="10243" name="Picture 4" descr="sift-feat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70175" y="2951163"/>
            <a:ext cx="6851650" cy="3060700"/>
          </a:xfrm>
        </p:spPr>
      </p:pic>
      <p:sp>
        <p:nvSpPr>
          <p:cNvPr id="1024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97100" y="1143000"/>
            <a:ext cx="7861300" cy="1600200"/>
          </a:xfrm>
        </p:spPr>
        <p:txBody>
          <a:bodyPr/>
          <a:lstStyle/>
          <a:p>
            <a:r>
              <a:rPr lang="en-US"/>
              <a:t>Given two images and their keypoints (position, scale, orientation, descriptor)</a:t>
            </a:r>
          </a:p>
          <a:p>
            <a:r>
              <a:rPr lang="en-US"/>
              <a:t>Goal: Verify if they belong to a consistent configuration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346701" y="6135688"/>
            <a:ext cx="1941513" cy="646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b="1">
                <a:solidFill>
                  <a:prstClr val="black"/>
                </a:solidFill>
              </a:rPr>
              <a:t>Local Features, </a:t>
            </a:r>
            <a:br>
              <a:rPr lang="en-US" b="1">
                <a:solidFill>
                  <a:prstClr val="black"/>
                </a:solidFill>
              </a:rPr>
            </a:br>
            <a:r>
              <a:rPr lang="en-US" b="1">
                <a:solidFill>
                  <a:prstClr val="black"/>
                </a:solidFill>
              </a:rPr>
              <a:t>e.g. SIFT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8548689" y="6553201"/>
            <a:ext cx="2103437" cy="3095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lIns="90000" tIns="46800" rIns="90000" bIns="46800">
            <a:spAutoFit/>
          </a:bodyPr>
          <a:lstStyle/>
          <a:p>
            <a:pPr eaLnBrk="0" hangingPunct="0"/>
            <a:r>
              <a:rPr lang="en-US" sz="1400">
                <a:solidFill>
                  <a:prstClr val="black"/>
                </a:solidFill>
              </a:rPr>
              <a:t>Slide credit: David Lowe</a:t>
            </a:r>
          </a:p>
        </p:txBody>
      </p:sp>
    </p:spTree>
    <p:extLst>
      <p:ext uri="{BB962C8B-B14F-4D97-AF65-F5344CB8AC3E}">
        <p14:creationId xmlns:p14="http://schemas.microsoft.com/office/powerpoint/2010/main" val="2687444303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981200" y="-152400"/>
            <a:ext cx="8229600" cy="914400"/>
          </a:xfrm>
        </p:spPr>
        <p:txBody>
          <a:bodyPr/>
          <a:lstStyle/>
          <a:p>
            <a:r>
              <a:rPr lang="en-US" dirty="0"/>
              <a:t>Finding the objects (overview)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981200" y="3048000"/>
            <a:ext cx="8686800" cy="37338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Match interest points from input image to database image</a:t>
            </a:r>
            <a:endParaRPr lang="en-US" sz="14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Matched points vote for rough position/orientation/scale of object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Find position/orientation/scales that have at least three votes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Compute affine registration and matches using iterative least squares with outlier check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Report object if there are at least T matched points</a:t>
            </a:r>
          </a:p>
        </p:txBody>
      </p:sp>
      <p:grpSp>
        <p:nvGrpSpPr>
          <p:cNvPr id="40" name="Group 39"/>
          <p:cNvGrpSpPr>
            <a:grpSpLocks noChangeAspect="1"/>
          </p:cNvGrpSpPr>
          <p:nvPr/>
        </p:nvGrpSpPr>
        <p:grpSpPr>
          <a:xfrm>
            <a:off x="2971800" y="990600"/>
            <a:ext cx="6096000" cy="1898537"/>
            <a:chOff x="609600" y="1086092"/>
            <a:chExt cx="7696200" cy="2396902"/>
          </a:xfrm>
        </p:grpSpPr>
        <p:grpSp>
          <p:nvGrpSpPr>
            <p:cNvPr id="4" name="Group 3"/>
            <p:cNvGrpSpPr/>
            <p:nvPr/>
          </p:nvGrpSpPr>
          <p:grpSpPr>
            <a:xfrm>
              <a:off x="4945062" y="1219200"/>
              <a:ext cx="2141538" cy="2081984"/>
              <a:chOff x="1828987" y="2437924"/>
              <a:chExt cx="2141538" cy="2081984"/>
            </a:xfrm>
          </p:grpSpPr>
          <p:pic>
            <p:nvPicPr>
              <p:cNvPr id="5" name="Picture 4" descr="obj14__0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828987" y="2491083"/>
                <a:ext cx="2141538" cy="2028825"/>
              </a:xfrm>
              <a:prstGeom prst="rect">
                <a:avLst/>
              </a:prstGeom>
              <a:noFill/>
              <a:ln w="9525">
                <a:solidFill>
                  <a:schemeClr val="accent5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</p:spPr>
          </p:pic>
          <p:grpSp>
            <p:nvGrpSpPr>
              <p:cNvPr id="6" name="Group 61"/>
              <p:cNvGrpSpPr/>
              <p:nvPr/>
            </p:nvGrpSpPr>
            <p:grpSpPr>
              <a:xfrm rot="940178">
                <a:off x="2102604" y="2590800"/>
                <a:ext cx="457200" cy="457200"/>
                <a:chOff x="2102604" y="2590800"/>
                <a:chExt cx="457200" cy="457200"/>
              </a:xfrm>
            </p:grpSpPr>
            <p:sp>
              <p:nvSpPr>
                <p:cNvPr id="19" name="Oval 18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0" name="Straight Arrow Connector 19"/>
                <p:cNvCxnSpPr>
                  <a:endCxn id="19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" name="Group 62"/>
              <p:cNvGrpSpPr/>
              <p:nvPr/>
            </p:nvGrpSpPr>
            <p:grpSpPr>
              <a:xfrm rot="20789174">
                <a:off x="3039177" y="2437924"/>
                <a:ext cx="579789" cy="645352"/>
                <a:chOff x="2102604" y="2590800"/>
                <a:chExt cx="457200" cy="457200"/>
              </a:xfrm>
            </p:grpSpPr>
            <p:sp>
              <p:nvSpPr>
                <p:cNvPr id="17" name="Oval 16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8" name="Straight Arrow Connector 17"/>
                <p:cNvCxnSpPr>
                  <a:endCxn id="17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Group 65"/>
              <p:cNvGrpSpPr/>
              <p:nvPr/>
            </p:nvGrpSpPr>
            <p:grpSpPr>
              <a:xfrm rot="7787505">
                <a:off x="2380422" y="2903578"/>
                <a:ext cx="582847" cy="553535"/>
                <a:chOff x="2102604" y="2590800"/>
                <a:chExt cx="457200" cy="457200"/>
              </a:xfrm>
            </p:grpSpPr>
            <p:sp>
              <p:nvSpPr>
                <p:cNvPr id="15" name="Oval 14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6" name="Straight Arrow Connector 15"/>
                <p:cNvCxnSpPr>
                  <a:endCxn id="15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68"/>
              <p:cNvGrpSpPr/>
              <p:nvPr/>
            </p:nvGrpSpPr>
            <p:grpSpPr>
              <a:xfrm rot="10071139">
                <a:off x="2303154" y="3598555"/>
                <a:ext cx="457200" cy="457200"/>
                <a:chOff x="2102604" y="2590800"/>
                <a:chExt cx="457200" cy="457200"/>
              </a:xfrm>
            </p:grpSpPr>
            <p:sp>
              <p:nvSpPr>
                <p:cNvPr id="13" name="Oval 12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4" name="Straight Arrow Connector 13"/>
                <p:cNvCxnSpPr>
                  <a:endCxn id="13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71"/>
              <p:cNvGrpSpPr/>
              <p:nvPr/>
            </p:nvGrpSpPr>
            <p:grpSpPr>
              <a:xfrm rot="10800000">
                <a:off x="3213680" y="3243386"/>
                <a:ext cx="457200" cy="457200"/>
                <a:chOff x="2102604" y="2590800"/>
                <a:chExt cx="457200" cy="4572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" name="Straight Arrow Connector 11"/>
                <p:cNvCxnSpPr>
                  <a:endCxn id="11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" name="Group 20"/>
            <p:cNvGrpSpPr>
              <a:grpSpLocks noChangeAspect="1"/>
            </p:cNvGrpSpPr>
            <p:nvPr/>
          </p:nvGrpSpPr>
          <p:grpSpPr>
            <a:xfrm rot="3358200">
              <a:off x="1535257" y="1115951"/>
              <a:ext cx="2147438" cy="2087720"/>
              <a:chOff x="1828987" y="2437924"/>
              <a:chExt cx="2141538" cy="2081984"/>
            </a:xfrm>
          </p:grpSpPr>
          <p:pic>
            <p:nvPicPr>
              <p:cNvPr id="22" name="Picture 5" descr="obj14__0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828987" y="2491083"/>
                <a:ext cx="2141538" cy="2028825"/>
              </a:xfrm>
              <a:prstGeom prst="rect">
                <a:avLst/>
              </a:prstGeom>
              <a:noFill/>
              <a:ln w="9525">
                <a:solidFill>
                  <a:schemeClr val="accent5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</p:spPr>
          </p:pic>
          <p:grpSp>
            <p:nvGrpSpPr>
              <p:cNvPr id="23" name="Group 61"/>
              <p:cNvGrpSpPr/>
              <p:nvPr/>
            </p:nvGrpSpPr>
            <p:grpSpPr>
              <a:xfrm rot="940178">
                <a:off x="2102604" y="2590800"/>
                <a:ext cx="457200" cy="457200"/>
                <a:chOff x="2102604" y="2590800"/>
                <a:chExt cx="457200" cy="457200"/>
              </a:xfrm>
            </p:grpSpPr>
            <p:sp>
              <p:nvSpPr>
                <p:cNvPr id="36" name="Oval 35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7" name="Straight Arrow Connector 36"/>
                <p:cNvCxnSpPr>
                  <a:endCxn id="36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 62"/>
              <p:cNvGrpSpPr/>
              <p:nvPr/>
            </p:nvGrpSpPr>
            <p:grpSpPr>
              <a:xfrm rot="20789174">
                <a:off x="3039177" y="2437924"/>
                <a:ext cx="579789" cy="645352"/>
                <a:chOff x="2102604" y="2590800"/>
                <a:chExt cx="457200" cy="457200"/>
              </a:xfrm>
            </p:grpSpPr>
            <p:sp>
              <p:nvSpPr>
                <p:cNvPr id="34" name="Oval 33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5" name="Straight Arrow Connector 34"/>
                <p:cNvCxnSpPr>
                  <a:endCxn id="34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oup 65"/>
              <p:cNvGrpSpPr/>
              <p:nvPr/>
            </p:nvGrpSpPr>
            <p:grpSpPr>
              <a:xfrm rot="7787505">
                <a:off x="2380422" y="2903578"/>
                <a:ext cx="582847" cy="553535"/>
                <a:chOff x="2102604" y="2590800"/>
                <a:chExt cx="457200" cy="457200"/>
              </a:xfrm>
            </p:grpSpPr>
            <p:sp>
              <p:nvSpPr>
                <p:cNvPr id="32" name="Oval 31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3" name="Straight Arrow Connector 32"/>
                <p:cNvCxnSpPr>
                  <a:endCxn id="32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68"/>
              <p:cNvGrpSpPr/>
              <p:nvPr/>
            </p:nvGrpSpPr>
            <p:grpSpPr>
              <a:xfrm rot="10071139">
                <a:off x="2303154" y="3598555"/>
                <a:ext cx="457200" cy="457200"/>
                <a:chOff x="2102604" y="2590800"/>
                <a:chExt cx="457200" cy="457200"/>
              </a:xfrm>
            </p:grpSpPr>
            <p:sp>
              <p:nvSpPr>
                <p:cNvPr id="30" name="Oval 29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31" name="Straight Arrow Connector 30"/>
                <p:cNvCxnSpPr>
                  <a:endCxn id="30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Group 71"/>
              <p:cNvGrpSpPr/>
              <p:nvPr/>
            </p:nvGrpSpPr>
            <p:grpSpPr>
              <a:xfrm rot="10800000">
                <a:off x="3213680" y="3243386"/>
                <a:ext cx="457200" cy="457200"/>
                <a:chOff x="2102604" y="2590800"/>
                <a:chExt cx="457200" cy="457200"/>
              </a:xfrm>
            </p:grpSpPr>
            <p:sp>
              <p:nvSpPr>
                <p:cNvPr id="28" name="Oval 27"/>
                <p:cNvSpPr/>
                <p:nvPr/>
              </p:nvSpPr>
              <p:spPr>
                <a:xfrm>
                  <a:off x="2102604" y="2590800"/>
                  <a:ext cx="457200" cy="457200"/>
                </a:xfrm>
                <a:prstGeom prst="ellipse">
                  <a:avLst/>
                </a:prstGeom>
                <a:no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9" name="Straight Arrow Connector 28"/>
                <p:cNvCxnSpPr>
                  <a:endCxn id="28" idx="0"/>
                </p:cNvCxnSpPr>
                <p:nvPr/>
              </p:nvCxnSpPr>
              <p:spPr>
                <a:xfrm rot="10800000">
                  <a:off x="2331204" y="2590800"/>
                  <a:ext cx="2624" cy="277036"/>
                </a:xfrm>
                <a:prstGeom prst="straightConnector1">
                  <a:avLst/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8" name="TextBox 37"/>
            <p:cNvSpPr txBox="1"/>
            <p:nvPr/>
          </p:nvSpPr>
          <p:spPr>
            <a:xfrm>
              <a:off x="609600" y="2362200"/>
              <a:ext cx="1143001" cy="815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Input Image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162799" y="2667001"/>
              <a:ext cx="1143001" cy="815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Stored Image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65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Matching Keypoints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981200" y="914401"/>
            <a:ext cx="8229600" cy="5943600"/>
          </a:xfrm>
        </p:spPr>
        <p:txBody>
          <a:bodyPr>
            <a:norm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Want to match </a:t>
            </a:r>
            <a:r>
              <a:rPr lang="en-US" dirty="0" err="1"/>
              <a:t>keypoints</a:t>
            </a:r>
            <a:r>
              <a:rPr lang="en-US" dirty="0"/>
              <a:t> between: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/>
              <a:t>Query image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/>
              <a:t>Stored image containing the object</a:t>
            </a:r>
          </a:p>
          <a:p>
            <a:pPr marL="971550" lvl="1" indent="-514350"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Given descriptor x</a:t>
            </a:r>
            <a:r>
              <a:rPr lang="en-US" baseline="-25000" dirty="0"/>
              <a:t>0</a:t>
            </a:r>
            <a:r>
              <a:rPr lang="en-US" dirty="0"/>
              <a:t>, find two nearest neighbors x</a:t>
            </a:r>
            <a:r>
              <a:rPr lang="en-US" baseline="-25000" dirty="0"/>
              <a:t>1</a:t>
            </a:r>
            <a:r>
              <a:rPr lang="en-US" dirty="0"/>
              <a:t>, x</a:t>
            </a:r>
            <a:r>
              <a:rPr lang="en-US" baseline="-25000" dirty="0"/>
              <a:t>2</a:t>
            </a:r>
            <a:r>
              <a:rPr lang="en-US" dirty="0"/>
              <a:t> with distances 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 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 matches x</a:t>
            </a:r>
            <a:r>
              <a:rPr lang="en-US" baseline="-25000" dirty="0"/>
              <a:t>0</a:t>
            </a:r>
            <a:r>
              <a:rPr lang="en-US" dirty="0"/>
              <a:t> if d</a:t>
            </a:r>
            <a:r>
              <a:rPr lang="en-US" baseline="-25000" dirty="0"/>
              <a:t>1</a:t>
            </a:r>
            <a:r>
              <a:rPr lang="en-US" dirty="0"/>
              <a:t>/d</a:t>
            </a:r>
            <a:r>
              <a:rPr lang="en-US" baseline="-25000" dirty="0"/>
              <a:t>2</a:t>
            </a:r>
            <a:r>
              <a:rPr lang="en-US" dirty="0"/>
              <a:t> &lt; 0.8</a:t>
            </a:r>
          </a:p>
          <a:p>
            <a:pPr lvl="1">
              <a:defRPr/>
            </a:pPr>
            <a:r>
              <a:rPr lang="en-US" dirty="0"/>
              <a:t>This gets rid of 90% false matches, 5% of true matches in Lowe’s study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711574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Fitting and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challenges</a:t>
            </a:r>
          </a:p>
          <a:p>
            <a:pPr lvl="1"/>
            <a:r>
              <a:rPr lang="en-US" dirty="0"/>
              <a:t>Design a suitable </a:t>
            </a:r>
            <a:r>
              <a:rPr lang="en-US" b="1" dirty="0"/>
              <a:t>goodness of fit</a:t>
            </a:r>
            <a:r>
              <a:rPr lang="en-US" dirty="0"/>
              <a:t> measure</a:t>
            </a:r>
          </a:p>
          <a:p>
            <a:pPr lvl="2"/>
            <a:r>
              <a:rPr lang="en-US" dirty="0"/>
              <a:t>Similarity should reflect application goals</a:t>
            </a:r>
          </a:p>
          <a:p>
            <a:pPr lvl="2"/>
            <a:r>
              <a:rPr lang="en-US" dirty="0"/>
              <a:t>Encode robustness to outliers and noise</a:t>
            </a:r>
          </a:p>
          <a:p>
            <a:pPr lvl="1"/>
            <a:r>
              <a:rPr lang="en-US" dirty="0"/>
              <a:t>Design an </a:t>
            </a:r>
            <a:r>
              <a:rPr lang="en-US" b="1" dirty="0"/>
              <a:t>optimization</a:t>
            </a:r>
            <a:r>
              <a:rPr lang="en-US" dirty="0"/>
              <a:t> method</a:t>
            </a:r>
          </a:p>
          <a:p>
            <a:pPr lvl="2"/>
            <a:r>
              <a:rPr lang="en-US" dirty="0"/>
              <a:t>Avoid local optima</a:t>
            </a:r>
          </a:p>
          <a:p>
            <a:pPr lvl="2"/>
            <a:r>
              <a:rPr lang="en-US" dirty="0"/>
              <a:t>Find best parameters quickly</a:t>
            </a:r>
          </a:p>
          <a:p>
            <a:pPr lvl="1">
              <a:buNone/>
            </a:pP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1553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Affine Object Model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Accounts for 3D rotation of a surface under orthographic projection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38400" y="2438400"/>
            <a:ext cx="1905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5600" y="4724400"/>
            <a:ext cx="1905000" cy="1676400"/>
          </a:xfrm>
          <a:prstGeom prst="rect">
            <a:avLst/>
          </a:prstGeom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7994006">
            <a:off x="7259638" y="2309813"/>
            <a:ext cx="1905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5334000" y="2819401"/>
            <a:ext cx="914400" cy="804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4648200"/>
            <a:ext cx="1905000" cy="1676400"/>
          </a:xfrm>
          <a:prstGeom prst="rect">
            <a:avLst/>
          </a:prstGeom>
          <a:scene3d>
            <a:camera prst="isometricOffAxis1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9755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Affine Object Model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Accounts for 3D rotation of a surface under orthographic projection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438400" y="6096000"/>
            <a:ext cx="72875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What is the minimum number of matched points that we need?</a:t>
            </a:r>
          </a:p>
        </p:txBody>
      </p:sp>
      <p:pic>
        <p:nvPicPr>
          <p:cNvPr id="1280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1" y="4800601"/>
            <a:ext cx="1857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388249"/>
              </p:ext>
            </p:extLst>
          </p:nvPr>
        </p:nvGraphicFramePr>
        <p:xfrm>
          <a:off x="4572000" y="2362201"/>
          <a:ext cx="2667000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71600" imgH="698400" progId="Equation.3">
                  <p:embed/>
                </p:oleObj>
              </mc:Choice>
              <mc:Fallback>
                <p:oleObj name="Equation" r:id="rId3" imgW="1371600" imgH="69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362201"/>
                        <a:ext cx="2667000" cy="135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15317"/>
              </p:ext>
            </p:extLst>
          </p:nvPr>
        </p:nvGraphicFramePr>
        <p:xfrm>
          <a:off x="3200400" y="3836463"/>
          <a:ext cx="3657600" cy="2226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73040" imgH="1384200" progId="Equation.3">
                  <p:embed/>
                </p:oleObj>
              </mc:Choice>
              <mc:Fallback>
                <p:oleObj name="Equation" r:id="rId5" imgW="2273040" imgH="13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836463"/>
                        <a:ext cx="3657600" cy="2226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3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981200" y="-152400"/>
            <a:ext cx="8229600" cy="914400"/>
          </a:xfrm>
        </p:spPr>
        <p:txBody>
          <a:bodyPr/>
          <a:lstStyle/>
          <a:p>
            <a:r>
              <a:rPr lang="en-US" dirty="0"/>
              <a:t>Finding the objects (SIFT, Lowe 2004)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981200" y="762000"/>
            <a:ext cx="8686800" cy="6096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Match interest points from input image to database image</a:t>
            </a:r>
            <a:endParaRPr lang="en-US" sz="14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Get location/scale/orientation using Hough voting</a:t>
            </a:r>
          </a:p>
          <a:p>
            <a:pPr marL="914400" lvl="1" indent="-514350">
              <a:defRPr/>
            </a:pPr>
            <a:r>
              <a:rPr lang="en-US" sz="2400" dirty="0"/>
              <a:t>In training, each point has known position/scale/orientation </a:t>
            </a:r>
            <a:r>
              <a:rPr lang="en-US" sz="2400" dirty="0" err="1"/>
              <a:t>wrt</a:t>
            </a:r>
            <a:r>
              <a:rPr lang="en-US" sz="2400" dirty="0"/>
              <a:t> whole object</a:t>
            </a:r>
          </a:p>
          <a:p>
            <a:pPr marL="914400" lvl="1" indent="-514350">
              <a:defRPr/>
            </a:pPr>
            <a:r>
              <a:rPr lang="en-US" sz="2400" dirty="0"/>
              <a:t>Matched points vote for the position, scale, and orientation of the entire object</a:t>
            </a:r>
          </a:p>
          <a:p>
            <a:pPr marL="914400" lvl="1" indent="-514350">
              <a:defRPr/>
            </a:pPr>
            <a:r>
              <a:rPr lang="en-US" sz="2400" dirty="0"/>
              <a:t>Bins for x, y, scale, orientation</a:t>
            </a:r>
          </a:p>
          <a:p>
            <a:pPr marL="1314450" lvl="2" indent="-514350">
              <a:defRPr/>
            </a:pPr>
            <a:r>
              <a:rPr lang="en-US" sz="1800" dirty="0"/>
              <a:t>Wide bins (0.25 object length in position, 2x scale, 30 degrees orientation)</a:t>
            </a:r>
          </a:p>
          <a:p>
            <a:pPr marL="1314450" lvl="2" indent="-514350">
              <a:defRPr/>
            </a:pPr>
            <a:r>
              <a:rPr lang="en-US" sz="1800" dirty="0"/>
              <a:t>Vote for two closest bin centers in each direction (16 votes total)</a:t>
            </a:r>
            <a:endParaRPr lang="en-US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Geometric verification</a:t>
            </a:r>
          </a:p>
          <a:p>
            <a:pPr marL="914400" lvl="1" indent="-514350">
              <a:defRPr/>
            </a:pPr>
            <a:r>
              <a:rPr lang="en-US" sz="2400" dirty="0"/>
              <a:t>For each bin with at least 3 </a:t>
            </a:r>
            <a:r>
              <a:rPr lang="en-US" sz="2400" dirty="0" err="1"/>
              <a:t>keypoints</a:t>
            </a:r>
            <a:endParaRPr lang="en-US" sz="2400" dirty="0"/>
          </a:p>
          <a:p>
            <a:pPr marL="914400" lvl="1" indent="-514350">
              <a:defRPr/>
            </a:pPr>
            <a:r>
              <a:rPr lang="en-US" sz="2400" dirty="0"/>
              <a:t>Iterate between least squares fit and checking for inliers and outliers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Report object if &gt; T inliers (T is typically 3, can be computed to match some probabilistic threshold)</a:t>
            </a:r>
          </a:p>
        </p:txBody>
      </p:sp>
    </p:spTree>
    <p:extLst>
      <p:ext uri="{BB962C8B-B14F-4D97-AF65-F5344CB8AC3E}">
        <p14:creationId xmlns:p14="http://schemas.microsoft.com/office/powerpoint/2010/main" val="253782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 of recognized objects</a:t>
            </a:r>
          </a:p>
        </p:txBody>
      </p:sp>
      <p:pic>
        <p:nvPicPr>
          <p:cNvPr id="153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304800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4" cstate="print"/>
          <a:srcRect t="39513" r="67516" b="35533"/>
          <a:stretch>
            <a:fillRect/>
          </a:stretch>
        </p:blipFill>
        <p:spPr bwMode="auto">
          <a:xfrm>
            <a:off x="4114801" y="1447800"/>
            <a:ext cx="1497013" cy="8763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 t="3119" r="67516" b="61528"/>
          <a:stretch>
            <a:fillRect/>
          </a:stretch>
        </p:blipFill>
        <p:spPr bwMode="auto">
          <a:xfrm>
            <a:off x="6324601" y="1219201"/>
            <a:ext cx="1497013" cy="12414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630450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trike="sngStrike" dirty="0"/>
              <a:t>Global optimization / Search for parameters</a:t>
            </a:r>
          </a:p>
          <a:p>
            <a:pPr lvl="1"/>
            <a:r>
              <a:rPr lang="en-US" strike="sngStrike" dirty="0"/>
              <a:t>Least squares fit</a:t>
            </a:r>
          </a:p>
          <a:p>
            <a:pPr lvl="1"/>
            <a:r>
              <a:rPr lang="en-US" strike="sngStrike" dirty="0"/>
              <a:t>Robust least squares</a:t>
            </a:r>
          </a:p>
          <a:p>
            <a:pPr lvl="1"/>
            <a:r>
              <a:rPr lang="en-US" strike="sngStrike" dirty="0"/>
              <a:t>Other parameter search methods</a:t>
            </a:r>
          </a:p>
          <a:p>
            <a:r>
              <a:rPr lang="en-US" strike="sngStrike" dirty="0"/>
              <a:t>Hypothesize and test</a:t>
            </a:r>
          </a:p>
          <a:p>
            <a:pPr lvl="1"/>
            <a:r>
              <a:rPr lang="en-US" strike="sngStrike" dirty="0"/>
              <a:t>Hough transform</a:t>
            </a:r>
          </a:p>
          <a:p>
            <a:pPr lvl="1"/>
            <a:r>
              <a:rPr lang="en-US" dirty="0"/>
              <a:t>RANSAC</a:t>
            </a:r>
          </a:p>
          <a:p>
            <a:r>
              <a:rPr lang="en-US" dirty="0"/>
              <a:t>Iterative Closest Points (ICP)</a:t>
            </a:r>
          </a:p>
        </p:txBody>
      </p:sp>
    </p:spTree>
    <p:extLst>
      <p:ext uri="{BB962C8B-B14F-4D97-AF65-F5344CB8AC3E}">
        <p14:creationId xmlns:p14="http://schemas.microsoft.com/office/powerpoint/2010/main" val="461888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Futura Bk BT"/>
        <a:ea typeface=""/>
        <a:cs typeface=""/>
      </a:majorFont>
      <a:minorFont>
        <a:latin typeface="Futura Bk B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Bk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Bk B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38430</TotalTime>
  <Words>4108</Words>
  <Application>Microsoft Office PowerPoint</Application>
  <PresentationFormat>Widescreen</PresentationFormat>
  <Paragraphs>789</Paragraphs>
  <Slides>83</Slides>
  <Notes>33</Notes>
  <HiddenSlides>12</HiddenSlides>
  <MMClips>2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9" baseType="lpstr">
      <vt:lpstr>SimSun</vt:lpstr>
      <vt:lpstr>Arial</vt:lpstr>
      <vt:lpstr>Calibri</vt:lpstr>
      <vt:lpstr>Cambria Math</vt:lpstr>
      <vt:lpstr>Futura Bk BT</vt:lpstr>
      <vt:lpstr>Helvetica</vt:lpstr>
      <vt:lpstr>Symbol</vt:lpstr>
      <vt:lpstr>Times New Roman</vt:lpstr>
      <vt:lpstr>Office Theme</vt:lpstr>
      <vt:lpstr>1_Office Theme</vt:lpstr>
      <vt:lpstr>Default Design</vt:lpstr>
      <vt:lpstr>2_Office Theme</vt:lpstr>
      <vt:lpstr>3_Office Theme</vt:lpstr>
      <vt:lpstr>1_Default Design</vt:lpstr>
      <vt:lpstr>1_Blank Presentation</vt:lpstr>
      <vt:lpstr>Equation</vt:lpstr>
      <vt:lpstr>PowerPoint Presentation</vt:lpstr>
      <vt:lpstr>PowerPoint Presentation</vt:lpstr>
      <vt:lpstr>PowerPoint Presentation</vt:lpstr>
      <vt:lpstr>PowerPoint Presentation</vt:lpstr>
      <vt:lpstr>RANSAC, ICP, Fitting and Alignment</vt:lpstr>
      <vt:lpstr>Project 2</vt:lpstr>
      <vt:lpstr>Review</vt:lpstr>
      <vt:lpstr>Review: Fitting and Alignment</vt:lpstr>
      <vt:lpstr>Fitting and Alignment: Methods</vt:lpstr>
      <vt:lpstr>Review: Hough Transform</vt:lpstr>
      <vt:lpstr>PowerPoint Presentation</vt:lpstr>
      <vt:lpstr>PowerPoint Presentation</vt:lpstr>
      <vt:lpstr>Hough transform for circles</vt:lpstr>
      <vt:lpstr>PowerPoint Presentation</vt:lpstr>
      <vt:lpstr>PowerPoint Presentation</vt:lpstr>
      <vt:lpstr>Fitting and Alignment: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choose parameters?</vt:lpstr>
      <vt:lpstr>RANSAC conclusions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we fit the best alignment?</vt:lpstr>
      <vt:lpstr>How do we fit the best alignment?</vt:lpstr>
      <vt:lpstr>How do we fit the best alignment?</vt:lpstr>
      <vt:lpstr>PowerPoint Presentation</vt:lpstr>
      <vt:lpstr>Alignment</vt:lpstr>
      <vt:lpstr>Parametric (global) warping</vt:lpstr>
      <vt:lpstr>Common transformations</vt:lpstr>
      <vt:lpstr>Scaling</vt:lpstr>
      <vt:lpstr>Scaling</vt:lpstr>
      <vt:lpstr>Scaling</vt:lpstr>
      <vt:lpstr>2-D Rotation (around the origin)</vt:lpstr>
      <vt:lpstr>2-D Rotation (around the origin)</vt:lpstr>
      <vt:lpstr>2-D Rotation</vt:lpstr>
      <vt:lpstr>2-D Rotation</vt:lpstr>
      <vt:lpstr>How about translation?</vt:lpstr>
      <vt:lpstr>How about translation?</vt:lpstr>
      <vt:lpstr>Basic 2D transformations</vt:lpstr>
      <vt:lpstr>2D Affine Transformations</vt:lpstr>
      <vt:lpstr>Projective Transformations (or Homographies)</vt:lpstr>
      <vt:lpstr>PowerPoint Presentation</vt:lpstr>
      <vt:lpstr>2D image transformations (reference table)</vt:lpstr>
      <vt:lpstr>Example: solving for translation</vt:lpstr>
      <vt:lpstr>Example: solving for translation</vt:lpstr>
      <vt:lpstr>Example: solving for translation</vt:lpstr>
      <vt:lpstr>Example: solving for translation</vt:lpstr>
      <vt:lpstr>But what about solving for a homography?</vt:lpstr>
      <vt:lpstr>PowerPoint Presentation</vt:lpstr>
      <vt:lpstr>PowerPoint Presentation</vt:lpstr>
      <vt:lpstr>PowerPoint Presentation</vt:lpstr>
      <vt:lpstr>But what about solving for a homography?</vt:lpstr>
      <vt:lpstr>Example: solving for translation</vt:lpstr>
      <vt:lpstr>Fitting and Alignment: Methods</vt:lpstr>
      <vt:lpstr>What if you want to align but have no prior matched pairs?</vt:lpstr>
      <vt:lpstr>Iterative Closest Points (ICP) Algorithm</vt:lpstr>
      <vt:lpstr>Example: aligning boundaries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Example: solving for translation</vt:lpstr>
      <vt:lpstr>PowerPoint Presentation</vt:lpstr>
      <vt:lpstr>PowerPoint Presentation</vt:lpstr>
      <vt:lpstr>PowerPoint Presentation</vt:lpstr>
      <vt:lpstr>Algorithm Summaries</vt:lpstr>
      <vt:lpstr>Rough count of mentions in recent literature</vt:lpstr>
      <vt:lpstr>Object Instance Recognition</vt:lpstr>
      <vt:lpstr>Overview of Keypoint Matching</vt:lpstr>
      <vt:lpstr>Keypoint-based instance recognition</vt:lpstr>
      <vt:lpstr>Finding the objects (overview)</vt:lpstr>
      <vt:lpstr>Matching Keypoints</vt:lpstr>
      <vt:lpstr>Affine Object Model</vt:lpstr>
      <vt:lpstr>Affine Object Model</vt:lpstr>
      <vt:lpstr>Finding the objects (SIFT, Lowe 2004)</vt:lpstr>
      <vt:lpstr>Examples of recognized objects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Hays, James H</cp:lastModifiedBy>
  <cp:revision>210</cp:revision>
  <dcterms:created xsi:type="dcterms:W3CDTF">2009-12-16T02:55:56Z</dcterms:created>
  <dcterms:modified xsi:type="dcterms:W3CDTF">2026-02-11T20:17:20Z</dcterms:modified>
</cp:coreProperties>
</file>