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  <p:sldMasterId id="2147485429" r:id="rId2"/>
    <p:sldMasterId id="2147485442" r:id="rId3"/>
    <p:sldMasterId id="2147485491" r:id="rId4"/>
    <p:sldMasterId id="2147485505" r:id="rId5"/>
    <p:sldMasterId id="2147485518" r:id="rId6"/>
    <p:sldMasterId id="2147485531" r:id="rId7"/>
  </p:sldMasterIdLst>
  <p:notesMasterIdLst>
    <p:notesMasterId r:id="rId64"/>
  </p:notesMasterIdLst>
  <p:handoutMasterIdLst>
    <p:handoutMasterId r:id="rId65"/>
  </p:handoutMasterIdLst>
  <p:sldIdLst>
    <p:sldId id="893" r:id="rId8"/>
    <p:sldId id="894" r:id="rId9"/>
    <p:sldId id="927" r:id="rId10"/>
    <p:sldId id="898" r:id="rId11"/>
    <p:sldId id="904" r:id="rId12"/>
    <p:sldId id="932" r:id="rId13"/>
    <p:sldId id="634" r:id="rId14"/>
    <p:sldId id="635" r:id="rId15"/>
    <p:sldId id="896" r:id="rId16"/>
    <p:sldId id="895" r:id="rId17"/>
    <p:sldId id="850" r:id="rId18"/>
    <p:sldId id="851" r:id="rId19"/>
    <p:sldId id="852" r:id="rId20"/>
    <p:sldId id="853" r:id="rId21"/>
    <p:sldId id="854" r:id="rId22"/>
    <p:sldId id="856" r:id="rId23"/>
    <p:sldId id="857" r:id="rId24"/>
    <p:sldId id="858" r:id="rId25"/>
    <p:sldId id="859" r:id="rId26"/>
    <p:sldId id="860" r:id="rId27"/>
    <p:sldId id="861" r:id="rId28"/>
    <p:sldId id="862" r:id="rId29"/>
    <p:sldId id="863" r:id="rId30"/>
    <p:sldId id="864" r:id="rId31"/>
    <p:sldId id="865" r:id="rId32"/>
    <p:sldId id="866" r:id="rId33"/>
    <p:sldId id="867" r:id="rId34"/>
    <p:sldId id="868" r:id="rId35"/>
    <p:sldId id="870" r:id="rId36"/>
    <p:sldId id="871" r:id="rId37"/>
    <p:sldId id="872" r:id="rId38"/>
    <p:sldId id="873" r:id="rId39"/>
    <p:sldId id="874" r:id="rId40"/>
    <p:sldId id="875" r:id="rId41"/>
    <p:sldId id="876" r:id="rId42"/>
    <p:sldId id="877" r:id="rId43"/>
    <p:sldId id="878" r:id="rId44"/>
    <p:sldId id="879" r:id="rId45"/>
    <p:sldId id="933" r:id="rId46"/>
    <p:sldId id="881" r:id="rId47"/>
    <p:sldId id="882" r:id="rId48"/>
    <p:sldId id="883" r:id="rId49"/>
    <p:sldId id="880" r:id="rId50"/>
    <p:sldId id="884" r:id="rId51"/>
    <p:sldId id="934" r:id="rId52"/>
    <p:sldId id="929" r:id="rId53"/>
    <p:sldId id="885" r:id="rId54"/>
    <p:sldId id="886" r:id="rId55"/>
    <p:sldId id="930" r:id="rId56"/>
    <p:sldId id="931" r:id="rId57"/>
    <p:sldId id="887" r:id="rId58"/>
    <p:sldId id="888" r:id="rId59"/>
    <p:sldId id="889" r:id="rId60"/>
    <p:sldId id="890" r:id="rId61"/>
    <p:sldId id="891" r:id="rId62"/>
    <p:sldId id="892" r:id="rId63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 autoAdjust="0"/>
    <p:restoredTop sz="81858" autoAdjust="0"/>
  </p:normalViewPr>
  <p:slideViewPr>
    <p:cSldViewPr>
      <p:cViewPr varScale="1">
        <p:scale>
          <a:sx n="79" d="100"/>
          <a:sy n="79" d="100"/>
        </p:scale>
        <p:origin x="579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36" y="-9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C0108F5-E8B8-47CB-9DF4-C8B7C986D00B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fr-FR"/>
              <a:t>CS 376 Lecture 16: Stereo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5C5B401-1A9C-4923-8D2D-2E3E2466E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586475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0E38D29F-AA62-4EBF-96B8-F5852D48907D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r>
              <a:rPr lang="fr-FR"/>
              <a:t>CS 376 Lecture 16: Stereo 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AD451DB-134C-49BC-A9E8-F6A84C7966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085036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CS 376 Lecture 16: Stereo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AD451DB-134C-49BC-A9E8-F6A84C7966FB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160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CC6933-934E-4D07-8F9B-9DAEEBC08295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21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5651" y="4379902"/>
            <a:ext cx="5095600" cy="4148174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812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BDD873-1981-47F1-8996-2C700F1D5DA0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22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23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0BC622-53E4-4B74-A169-8A5785B49C86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23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0354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150FB6-F6FD-4678-906C-E16697A67A77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24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796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150FB6-F6FD-4678-906C-E16697A67A77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25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2955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1979ED-C6CC-40A2-A428-3F02D2EDBD61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26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862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1979ED-C6CC-40A2-A428-3F02D2EDBD61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27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83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76B967-2C30-4A64-869B-EBE8BC15F87D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28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>
                <a:latin typeface="Arial" pitchFamily="34" charset="0"/>
                <a:cs typeface="Arial" pitchFamily="34" charset="0"/>
              </a:rPr>
              <a:t>X’ is X in the second camera’s coordinate system</a:t>
            </a:r>
          </a:p>
          <a:p>
            <a:pPr eaLnBrk="1" hangingPunct="1"/>
            <a:r>
              <a:rPr lang="en-US" dirty="0">
                <a:latin typeface="Arial" pitchFamily="34" charset="0"/>
                <a:cs typeface="Arial" pitchFamily="34" charset="0"/>
              </a:rPr>
              <a:t>We can identify the non-homogeneous 3D vectors X and X’ with the homogeneous coordinate vectors x and x’ of the projections of the two points into the two respective images</a:t>
            </a:r>
          </a:p>
        </p:txBody>
      </p:sp>
    </p:spTree>
    <p:extLst>
      <p:ext uri="{BB962C8B-B14F-4D97-AF65-F5344CB8AC3E}">
        <p14:creationId xmlns:p14="http://schemas.microsoft.com/office/powerpoint/2010/main" val="813246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B7B43F-908A-4F6B-AE5A-8E4111B59F93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29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>
                <a:latin typeface="Arial" pitchFamily="34" charset="0"/>
                <a:cs typeface="Arial" pitchFamily="34" charset="0"/>
              </a:rPr>
              <a:t>[t]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x </a:t>
            </a:r>
            <a:r>
              <a:rPr lang="en-US" baseline="0" dirty="0">
                <a:latin typeface="Arial" pitchFamily="34" charset="0"/>
                <a:cs typeface="Arial" pitchFamily="34" charset="0"/>
              </a:rPr>
              <a:t>is the skew symmetric matrix of 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95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77EAFA-5EC7-4AC9-B1E1-35392252E4F5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30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084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http://www.erikjohanssonphoto.com/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D2BCC9-46BE-4B1E-A65D-31834D5B1B3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630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EF964D-6FEB-4DF6-993B-BC23E8567675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31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3325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06023F-223E-4169-ABDD-17701F10DAAF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32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580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1EF817-8FAE-4F9A-A5C6-179B9C55F7EF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33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7441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FA102C-3135-4A9F-AB9D-704BC3D676FC}" type="slidenum">
              <a:rPr lang="en-US" smtClean="0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804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7EFF60-2F50-4C29-8D7B-56AE705CA533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255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C08440-C7E4-4A62-8509-FFFC0368085D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439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D2BCC9-46BE-4B1E-A65D-31834D5B1B3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2490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A3C703-3DB6-40F5-95FE-910D6F95DFD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215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3CA73D-64A7-4C4B-B6D3-8CBB7DFFA928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53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67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CFE2EE-E93B-4EC0-B90B-051E340F1866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55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367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CS 376 Lecture 16: Stereo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D451DB-134C-49BC-A9E8-F6A84C7966FB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745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D28594-1BF0-4DB2-A1AE-C8F286CFD21D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685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7200" y="720725"/>
            <a:ext cx="64008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685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06853" name="Slide Number Placeholder 3"/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998D87-1695-460C-B680-3A51E7B60FA0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1430" name="Footer Placeholder 1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16: Stereo 1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672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9108AC-6238-464A-B206-58423FC375A9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57200" y="720725"/>
            <a:ext cx="64008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2453" name="Footer Placeholder 1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16: Stereo 1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394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7200" y="720725"/>
            <a:ext cx="640080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9C5801-6059-4A56-9CF0-D84F62AABD8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287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F75DC-2DAD-45AD-BC6F-C3559FDD87A9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16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407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F75DC-2DAD-45AD-BC6F-C3559FDD87A9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17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388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7BD444-5732-439E-BCA3-B73A32001A6B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20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5651" y="4379902"/>
            <a:ext cx="5095600" cy="4148174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364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igBlueDots1600Logo2 o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3200" y="5334000"/>
            <a:ext cx="11684000" cy="685800"/>
          </a:xfrm>
          <a:effectLst/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altLang="zh-TW" noProof="0"/>
              <a:t>Click to edit Master title style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6096000"/>
            <a:ext cx="10972800" cy="5334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altLang="zh-TW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8737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175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61261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61261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995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7BFC4-E86D-4A13-83A6-51B6F828F2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09D64-D82D-4133-8121-C3CD6CE329C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0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F76EE-BE7D-4C86-9A5D-73D265CFDE1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303D6-51E3-4B9F-923F-68E35A122F6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618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92ECF-023B-4C7D-A50E-897D938F7A9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26DBB-A90A-41FC-9182-F2E44C9CB9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23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B4DD2-6187-4EDC-B201-8DB1FFA9FF6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C9CF2-0C21-47CB-B71C-9F6A2C49492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175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165C9-5363-4CD6-A4A9-66B89BCC94B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59CC1-4E22-4869-8ED3-339AEEDC507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84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AF427-BD49-4177-B7E6-981EB925B6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DB054-AEF1-411E-B2CA-1AE40C8955C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917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A01F6-8F92-45AD-8FF2-F67DB0E4F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30B83-042A-4BF5-9BA9-B078421092F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022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6EA72-5F79-4EDF-BFCD-09CC7438600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5C58B-DB76-4988-8B4D-607E9257FAF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09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6389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04A10-87E0-4768-BC3D-FC8921A7AB6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CFB55-7B0B-49B9-8D52-C30C8A3753A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764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2B618-222F-4E35-AC25-2C9EED635C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D2AD0-D07C-4773-ACA0-D64C2366A64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738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B1ADF-AD9D-4A44-B151-C3EFB72C702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B8C57-286F-4999-BEDD-16E1ABE7298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128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9144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6195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2F79C-4F4E-46B8-B10B-944B55A82C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210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7BFC4-E86D-4A13-83A6-51B6F828F2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09D64-D82D-4133-8121-C3CD6CE329C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6057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F76EE-BE7D-4C86-9A5D-73D265CFDE1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303D6-51E3-4B9F-923F-68E35A122F6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5433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92ECF-023B-4C7D-A50E-897D938F7A9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26DBB-A90A-41FC-9182-F2E44C9CB9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113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B4DD2-6187-4EDC-B201-8DB1FFA9FF6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C9CF2-0C21-47CB-B71C-9F6A2C49492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4402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165C9-5363-4CD6-A4A9-66B89BCC94B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59CC1-4E22-4869-8ED3-339AEEDC507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9129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AF427-BD49-4177-B7E6-981EB925B6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DB054-AEF1-411E-B2CA-1AE40C8955C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41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64610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A01F6-8F92-45AD-8FF2-F67DB0E4F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30B83-042A-4BF5-9BA9-B078421092F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573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6EA72-5F79-4EDF-BFCD-09CC7438600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5C58B-DB76-4988-8B4D-607E9257FAF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5470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04A10-87E0-4768-BC3D-FC8921A7AB6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CFB55-7B0B-49B9-8D52-C30C8A3753A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2745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2B618-222F-4E35-AC25-2C9EED635C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D2AD0-D07C-4773-ACA0-D64C2366A64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265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B1ADF-AD9D-4A44-B151-C3EFB72C702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B8C57-286F-4999-BEDD-16E1ABE7298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2819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9144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6195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2F79C-4F4E-46B8-B10B-944B55A82C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4546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B8F4B-B2CE-4E1A-A94C-A3C341E3CD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8492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A68D2-2E3B-4EB5-9074-3DF0E1080B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974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94A83-8AC2-469A-B472-1F126DA45D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5281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02F0-A34E-4355-8FCD-F111475028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17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18262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C6FF6-F6F8-49D3-AABA-2BE3B8D51C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2163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E0CF5-AA2C-42FE-9B96-32FBC6F172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014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EBE57-7781-448F-82FE-9B8602C8A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50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ACBC9-385B-42B4-AD66-C00455F8F67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701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9CC2B-E015-46B4-BB3D-3F635CBF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8194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33A92-4343-440D-AFE4-836D9CC637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3506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2FF3B-0566-4553-AE69-8481917B69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7165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144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9144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914400" y="36195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6195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E01E6-B8D6-4CCA-9D7D-D8F346D523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8758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9144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6195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0E6C4-192E-40C0-AC62-58C9B08C6C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6326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A3E32-E94E-4E85-9EF9-9C165F179DE0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21577-81C2-41DE-9604-D10E5F2394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252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159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97774-5D03-465F-A50F-7D074E4F603D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06719-2D83-4663-8229-FA1AC0396F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61924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DE283-E085-452C-96F6-7BC0DBFE0289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AEF5D-8BA7-4AE5-9940-F152BBD4BE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1434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4FB72-409E-4FC1-B397-C2B2A78E1DE6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2E189-B049-4803-AED0-2CC6833668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25819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E6640-0F73-4469-80AC-0626E57F5284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CFDD1-7BCE-45BB-8BAB-7C4476D166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7424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7C5C7-2762-4EF6-9A45-3AF5E2E62D73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DFBA4-3378-41AE-B0C5-6AD4ED2138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16231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25049-6C92-4455-97AF-A6F972D5FCE0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382DF-AED0-4BFA-B71F-898CDBEE6C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77474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61D16-D87C-4EE8-9B21-32BCBF031A99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B7811-5CAA-4C09-AF5B-527B5ACA4F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3222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1C072-6AFE-488C-9FA9-C1B50D06B631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7E5CC-CCDD-4081-BDCA-075D23E847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5652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93EF0-77B7-482B-8B00-557EA6DE8CC4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3657B-50C6-46DE-A21B-2A565023FB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88372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5638D-5B9B-4DE1-8CB9-FC9ED085FEEF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FF160-459E-488B-88D5-33BD311C64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528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52114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9144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6195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2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93A274-39C0-4232-886D-2642A984B5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708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03F4A-22E7-4867-8356-D6C974CA502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97EE5-9B1D-48EF-B619-A2DEE0A0DD9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601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1C0C8-AF91-49D9-81BD-D7B6B91E0A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6499D-3621-477C-B4CA-E43E7D78A0D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8706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257E5-AF58-486B-A1AE-56BB4ADAE9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348A-37D4-4A78-85F8-F886D5A6E9D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266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3DFB9-EFA8-45B6-9197-429CE1B09FD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F592E-F22D-405C-9B5E-726500C88E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0069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8C80F-442C-4ED8-A9E0-D8C369C96E4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0D8F9-E9BD-4B4E-9B5E-5D693304FBA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3297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5ACA9-DFA1-4CA8-9A25-B2A89A4B0C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25111-6A06-441B-B171-D84CCC4D9F1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2837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3A42B-3F48-445D-813A-C86C0B384E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11757-1FD2-48B8-B968-D0A4939D860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5553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0FB32-32D6-43D9-A2F3-25A29A2DBF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F42B7-5FC1-43AF-B94E-1D756C54962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7236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B9216-4BAF-43B7-9150-A906AA7D6FC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A232C-3F89-4DA4-B405-8EC82EF0A6C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2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6949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77360-6A3D-47CE-A548-09EBFB85498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AF3B5-752B-4349-9D9B-C9B01C7642E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7756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AD0CC-0C82-4AAA-B57A-F279565B300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D2DC1-E254-43AF-9197-E67E8638786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5820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 hasCustomPrompt="1"/>
          </p:nvPr>
        </p:nvSpPr>
        <p:spPr>
          <a:xfrm>
            <a:off x="415600" y="-101915"/>
            <a:ext cx="11360800" cy="700857"/>
          </a:xfrm>
          <a:prstGeom prst="rect">
            <a:avLst/>
          </a:prstGeom>
          <a:effectLst/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>
                <a:solidFill>
                  <a:srgbClr val="58CBD5"/>
                </a:solidFill>
                <a:effectLst>
                  <a:glow rad="25400">
                    <a:schemeClr val="bg1">
                      <a:alpha val="40000"/>
                    </a:schemeClr>
                  </a:glow>
                </a:effectLs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 hasCustomPrompt="1"/>
          </p:nvPr>
        </p:nvSpPr>
        <p:spPr>
          <a:xfrm>
            <a:off x="823784" y="1142369"/>
            <a:ext cx="10472827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  <a:defRPr sz="3200" b="0" baseline="0">
                <a:solidFill>
                  <a:schemeClr val="tx1"/>
                </a:solidFill>
                <a:latin typeface="+mn-lt"/>
              </a:defRPr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>
            <a:pPr marL="609585" marR="0" lvl="0" indent="-457189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 3" charset="2"/>
              <a:buNone/>
              <a:tabLst/>
              <a:defRPr/>
            </a:pPr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7488758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318BA17-7B22-4896-84AD-A28AC0588D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7781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330655-648B-4C10-9179-A5BC4EE4D7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2993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20C61D-1CA2-45AB-998E-8C54401935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7543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BDD52D-A8DC-48D6-86AA-4BD696D055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03111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6D404C-73D0-4C01-9A07-1E04D9AC52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50488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4211661-1FC2-4C42-AF41-A10F0C0027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40311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51368B-2675-4FA7-B678-6A9C3EB4CB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4609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60767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B54E29-324B-4624-864B-A5E7F8DDEF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4624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1B0F42-8F47-4840-A7E7-D2AEE3E272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6726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6BA393-94D7-491B-83D8-DC38285157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74746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E0A86F-B109-45FA-AA1C-7C44C6617A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04294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770ABF-BE39-467E-A693-E73DB3C673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219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464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BigBlueDots1600gradientWithBrite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534400" cy="1143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32" r:id="rId1"/>
    <p:sldLayoutId id="2147485310" r:id="rId2"/>
    <p:sldLayoutId id="2147485311" r:id="rId3"/>
    <p:sldLayoutId id="2147485312" r:id="rId4"/>
    <p:sldLayoutId id="2147485313" r:id="rId5"/>
    <p:sldLayoutId id="2147485314" r:id="rId6"/>
    <p:sldLayoutId id="2147485315" r:id="rId7"/>
    <p:sldLayoutId id="2147485316" r:id="rId8"/>
    <p:sldLayoutId id="2147485317" r:id="rId9"/>
    <p:sldLayoutId id="2147485318" r:id="rId10"/>
    <p:sldLayoutId id="21474853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7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fld id="{E78D0626-9BA8-4D0B-BC21-A2B26A5733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fld id="{767AEE91-7B51-4C74-A56A-2DC8D0930329}" type="slidenum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19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30" r:id="rId1"/>
    <p:sldLayoutId id="2147485431" r:id="rId2"/>
    <p:sldLayoutId id="2147485432" r:id="rId3"/>
    <p:sldLayoutId id="2147485433" r:id="rId4"/>
    <p:sldLayoutId id="2147485434" r:id="rId5"/>
    <p:sldLayoutId id="2147485435" r:id="rId6"/>
    <p:sldLayoutId id="2147485436" r:id="rId7"/>
    <p:sldLayoutId id="2147485437" r:id="rId8"/>
    <p:sldLayoutId id="2147485438" r:id="rId9"/>
    <p:sldLayoutId id="2147485439" r:id="rId10"/>
    <p:sldLayoutId id="2147485440" r:id="rId11"/>
    <p:sldLayoutId id="214748544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fld id="{E78D0626-9BA8-4D0B-BC21-A2B26A5733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fld id="{767AEE91-7B51-4C74-A56A-2DC8D0930329}" type="slidenum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84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43" r:id="rId1"/>
    <p:sldLayoutId id="2147485444" r:id="rId2"/>
    <p:sldLayoutId id="2147485445" r:id="rId3"/>
    <p:sldLayoutId id="2147485446" r:id="rId4"/>
    <p:sldLayoutId id="2147485447" r:id="rId5"/>
    <p:sldLayoutId id="2147485448" r:id="rId6"/>
    <p:sldLayoutId id="2147485449" r:id="rId7"/>
    <p:sldLayoutId id="2147485450" r:id="rId8"/>
    <p:sldLayoutId id="2147485451" r:id="rId9"/>
    <p:sldLayoutId id="2147485452" r:id="rId10"/>
    <p:sldLayoutId id="2147485453" r:id="rId11"/>
    <p:sldLayoutId id="214748545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FD8A55CD-9EF6-43E1-9EDE-3BE2822178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64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92" r:id="rId1"/>
    <p:sldLayoutId id="2147485493" r:id="rId2"/>
    <p:sldLayoutId id="2147485494" r:id="rId3"/>
    <p:sldLayoutId id="2147485495" r:id="rId4"/>
    <p:sldLayoutId id="2147485496" r:id="rId5"/>
    <p:sldLayoutId id="2147485497" r:id="rId6"/>
    <p:sldLayoutId id="2147485498" r:id="rId7"/>
    <p:sldLayoutId id="2147485499" r:id="rId8"/>
    <p:sldLayoutId id="2147485500" r:id="rId9"/>
    <p:sldLayoutId id="2147485501" r:id="rId10"/>
    <p:sldLayoutId id="2147485502" r:id="rId11"/>
    <p:sldLayoutId id="2147485503" r:id="rId12"/>
    <p:sldLayoutId id="2147485504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C6832BDE-3D89-434F-AD73-583E80D6BBD5}" type="datetimeFigureOut">
              <a:rPr lang="en-US"/>
              <a:pPr>
                <a:defRPr/>
              </a:pPr>
              <a:t>2/23/2026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A9D20FF-3EDE-4653-AAB0-65931E017A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329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06" r:id="rId1"/>
    <p:sldLayoutId id="2147485507" r:id="rId2"/>
    <p:sldLayoutId id="2147485508" r:id="rId3"/>
    <p:sldLayoutId id="2147485509" r:id="rId4"/>
    <p:sldLayoutId id="2147485510" r:id="rId5"/>
    <p:sldLayoutId id="2147485511" r:id="rId6"/>
    <p:sldLayoutId id="2147485512" r:id="rId7"/>
    <p:sldLayoutId id="2147485513" r:id="rId8"/>
    <p:sldLayoutId id="2147485514" r:id="rId9"/>
    <p:sldLayoutId id="2147485515" r:id="rId10"/>
    <p:sldLayoutId id="2147485516" r:id="rId11"/>
    <p:sldLayoutId id="214748551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fld id="{742EADCD-5430-47CB-B558-01CE57ACCF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2/23/2026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fld id="{478D95D2-85AF-416D-B7C8-431D4047B9A4}" type="slidenum">
              <a:rPr 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71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19" r:id="rId1"/>
    <p:sldLayoutId id="2147485520" r:id="rId2"/>
    <p:sldLayoutId id="2147485521" r:id="rId3"/>
    <p:sldLayoutId id="2147485522" r:id="rId4"/>
    <p:sldLayoutId id="2147485523" r:id="rId5"/>
    <p:sldLayoutId id="2147485524" r:id="rId6"/>
    <p:sldLayoutId id="2147485525" r:id="rId7"/>
    <p:sldLayoutId id="2147485526" r:id="rId8"/>
    <p:sldLayoutId id="2147485527" r:id="rId9"/>
    <p:sldLayoutId id="2147485528" r:id="rId10"/>
    <p:sldLayoutId id="2147485529" r:id="rId11"/>
    <p:sldLayoutId id="214748553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511CF33-3A09-4192-8B4E-02361AD351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974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32" r:id="rId1"/>
    <p:sldLayoutId id="2147485533" r:id="rId2"/>
    <p:sldLayoutId id="2147485534" r:id="rId3"/>
    <p:sldLayoutId id="2147485535" r:id="rId4"/>
    <p:sldLayoutId id="2147485536" r:id="rId5"/>
    <p:sldLayoutId id="2147485537" r:id="rId6"/>
    <p:sldLayoutId id="2147485538" r:id="rId7"/>
    <p:sldLayoutId id="2147485539" r:id="rId8"/>
    <p:sldLayoutId id="2147485540" r:id="rId9"/>
    <p:sldLayoutId id="2147485541" r:id="rId10"/>
    <p:sldLayoutId id="2147485542" r:id="rId11"/>
    <p:sldLayoutId id="214748554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0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4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19.png"/><Relationship Id="rId7" Type="http://schemas.openxmlformats.org/officeDocument/2006/relationships/image" Target="../media/image32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33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38.wmf"/><Relationship Id="rId3" Type="http://schemas.openxmlformats.org/officeDocument/2006/relationships/image" Target="../media/image19.png"/><Relationship Id="rId7" Type="http://schemas.openxmlformats.org/officeDocument/2006/relationships/image" Target="../media/image35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35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37.wmf"/><Relationship Id="rId5" Type="http://schemas.openxmlformats.org/officeDocument/2006/relationships/image" Target="../media/image34.wmf"/><Relationship Id="rId15" Type="http://schemas.openxmlformats.org/officeDocument/2006/relationships/image" Target="../media/image81.png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36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39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BzU8TD1ik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15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4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6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47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2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8.png"/><Relationship Id="rId4" Type="http://schemas.openxmlformats.org/officeDocument/2006/relationships/image" Target="../media/image45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2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4.png"/><Relationship Id="rId4" Type="http://schemas.openxmlformats.org/officeDocument/2006/relationships/image" Target="../media/image53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1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hyperlink" Target="http://www.robots.ox.ac.uk/~vgg/hzbook/code/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62.wm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://danielwedge.com/fmatrix/" TargetMode="Externa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2.emf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63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Epipolar</a:t>
            </a:r>
            <a:r>
              <a:rPr lang="en-US" dirty="0"/>
              <a:t> Geometry</a:t>
            </a:r>
          </a:p>
          <a:p>
            <a:pPr lvl="1"/>
            <a:r>
              <a:rPr lang="en-US" dirty="0"/>
              <a:t>Finding </a:t>
            </a:r>
            <a:r>
              <a:rPr lang="en-US" dirty="0" err="1"/>
              <a:t>epipolar</a:t>
            </a:r>
            <a:r>
              <a:rPr lang="en-US" dirty="0"/>
              <a:t> relationship between two images</a:t>
            </a:r>
          </a:p>
          <a:p>
            <a:pPr lvl="1"/>
            <a:r>
              <a:rPr lang="en-US" dirty="0"/>
              <a:t>Using </a:t>
            </a:r>
            <a:r>
              <a:rPr lang="en-US" dirty="0" err="1"/>
              <a:t>epipolar</a:t>
            </a:r>
            <a:r>
              <a:rPr lang="en-US" dirty="0"/>
              <a:t> geometry to rule out outliers</a:t>
            </a:r>
          </a:p>
          <a:p>
            <a:pPr lvl="1"/>
            <a:r>
              <a:rPr lang="en-US" dirty="0"/>
              <a:t>Finding dense correspondence along </a:t>
            </a:r>
            <a:r>
              <a:rPr lang="en-US" dirty="0" err="1"/>
              <a:t>epipolar</a:t>
            </a:r>
            <a:r>
              <a:rPr lang="en-US" dirty="0"/>
              <a:t> lines</a:t>
            </a:r>
          </a:p>
        </p:txBody>
      </p:sp>
    </p:spTree>
    <p:extLst>
      <p:ext uri="{BB962C8B-B14F-4D97-AF65-F5344CB8AC3E}">
        <p14:creationId xmlns:p14="http://schemas.microsoft.com/office/powerpoint/2010/main" val="473010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>
          <a:xfrm>
            <a:off x="3124200" y="1600201"/>
            <a:ext cx="6400800" cy="1470025"/>
          </a:xfrm>
        </p:spPr>
        <p:txBody>
          <a:bodyPr/>
          <a:lstStyle/>
          <a:p>
            <a:pPr eaLnBrk="1" hangingPunct="1"/>
            <a:r>
              <a:rPr lang="en-US" dirty="0"/>
              <a:t>Epipolar Geometry and Stereo Vision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1676401" y="6581002"/>
            <a:ext cx="876233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200" dirty="0">
                <a:solidFill>
                  <a:prstClr val="black"/>
                </a:solidFill>
                <a:latin typeface="Arial" charset="0"/>
              </a:rPr>
              <a:t>Many slides adapted from Derek </a:t>
            </a:r>
            <a:r>
              <a:rPr lang="en-US" sz="1200" dirty="0" err="1">
                <a:solidFill>
                  <a:prstClr val="black"/>
                </a:solidFill>
                <a:latin typeface="Arial" charset="0"/>
              </a:rPr>
              <a:t>Hoiem</a:t>
            </a:r>
            <a:r>
              <a:rPr lang="en-US" sz="1200" dirty="0">
                <a:solidFill>
                  <a:prstClr val="black"/>
                </a:solidFill>
                <a:latin typeface="Arial" charset="0"/>
              </a:rPr>
              <a:t>, Lana Lazebnik, Silvio </a:t>
            </a:r>
            <a:r>
              <a:rPr lang="en-US" sz="1200" dirty="0" err="1">
                <a:solidFill>
                  <a:prstClr val="black"/>
                </a:solidFill>
                <a:latin typeface="Arial" charset="0"/>
              </a:rPr>
              <a:t>Saverese</a:t>
            </a:r>
            <a:r>
              <a:rPr lang="en-US" sz="1200" dirty="0">
                <a:solidFill>
                  <a:prstClr val="black"/>
                </a:solidFill>
                <a:latin typeface="Arial" charset="0"/>
              </a:rPr>
              <a:t>, Steve Seitz, many figures from  Hartley &amp; Zisserman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11.3 in </a:t>
            </a:r>
            <a:r>
              <a:rPr lang="en-US" dirty="0" err="1"/>
              <a:t>Szeliski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935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Epipolar geometry</a:t>
            </a:r>
          </a:p>
          <a:p>
            <a:pPr lvl="1">
              <a:defRPr/>
            </a:pPr>
            <a:r>
              <a:rPr lang="en-US" dirty="0"/>
              <a:t>Relates cameras from two positions</a:t>
            </a:r>
          </a:p>
          <a:p>
            <a:pPr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38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from Stereo</a:t>
            </a:r>
          </a:p>
        </p:txBody>
      </p:sp>
      <p:sp>
        <p:nvSpPr>
          <p:cNvPr id="53" name="Content Placeholder 5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Goal: recover depth by finding image coordinate x’ that corresponds to x</a:t>
            </a:r>
          </a:p>
        </p:txBody>
      </p:sp>
      <p:grpSp>
        <p:nvGrpSpPr>
          <p:cNvPr id="24" name="Group 47"/>
          <p:cNvGrpSpPr>
            <a:grpSpLocks noChangeAspect="1"/>
          </p:cNvGrpSpPr>
          <p:nvPr/>
        </p:nvGrpSpPr>
        <p:grpSpPr bwMode="auto">
          <a:xfrm>
            <a:off x="6172201" y="2684426"/>
            <a:ext cx="3823231" cy="3487774"/>
            <a:chOff x="432" y="1264"/>
            <a:chExt cx="2296" cy="2065"/>
          </a:xfrm>
        </p:grpSpPr>
        <p:sp>
          <p:nvSpPr>
            <p:cNvPr id="25" name="Oval 5"/>
            <p:cNvSpPr>
              <a:spLocks noChangeArrowheads="1"/>
            </p:cNvSpPr>
            <p:nvPr/>
          </p:nvSpPr>
          <p:spPr bwMode="auto">
            <a:xfrm>
              <a:off x="720" y="2880"/>
              <a:ext cx="48" cy="4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6" name="Oval 6"/>
            <p:cNvSpPr>
              <a:spLocks noChangeArrowheads="1"/>
            </p:cNvSpPr>
            <p:nvPr/>
          </p:nvSpPr>
          <p:spPr bwMode="auto">
            <a:xfrm>
              <a:off x="2016" y="2880"/>
              <a:ext cx="48" cy="4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7" name="Line 7"/>
            <p:cNvSpPr>
              <a:spLocks noChangeShapeType="1"/>
            </p:cNvSpPr>
            <p:nvPr/>
          </p:nvSpPr>
          <p:spPr bwMode="auto">
            <a:xfrm>
              <a:off x="432" y="2544"/>
              <a:ext cx="6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8" name="Line 8"/>
            <p:cNvSpPr>
              <a:spLocks noChangeShapeType="1"/>
            </p:cNvSpPr>
            <p:nvPr/>
          </p:nvSpPr>
          <p:spPr bwMode="auto">
            <a:xfrm>
              <a:off x="1728" y="2544"/>
              <a:ext cx="6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9" name="Oval 9"/>
            <p:cNvSpPr>
              <a:spLocks noChangeArrowheads="1"/>
            </p:cNvSpPr>
            <p:nvPr/>
          </p:nvSpPr>
          <p:spPr bwMode="auto">
            <a:xfrm>
              <a:off x="1324" y="1515"/>
              <a:ext cx="48" cy="4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" name="Line 10"/>
            <p:cNvSpPr>
              <a:spLocks noChangeShapeType="1"/>
            </p:cNvSpPr>
            <p:nvPr/>
          </p:nvSpPr>
          <p:spPr bwMode="auto">
            <a:xfrm flipV="1">
              <a:off x="768" y="1536"/>
              <a:ext cx="576" cy="13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1" name="Line 11"/>
            <p:cNvSpPr>
              <a:spLocks noChangeShapeType="1"/>
            </p:cNvSpPr>
            <p:nvPr/>
          </p:nvSpPr>
          <p:spPr bwMode="auto">
            <a:xfrm flipH="1" flipV="1">
              <a:off x="1344" y="1536"/>
              <a:ext cx="720" cy="13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2" name="Line 12"/>
            <p:cNvSpPr>
              <a:spLocks noChangeShapeType="1"/>
            </p:cNvSpPr>
            <p:nvPr/>
          </p:nvSpPr>
          <p:spPr bwMode="auto">
            <a:xfrm flipV="1">
              <a:off x="748" y="2544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3" name="Text Box 13"/>
            <p:cNvSpPr txBox="1">
              <a:spLocks noChangeArrowheads="1"/>
            </p:cNvSpPr>
            <p:nvPr/>
          </p:nvSpPr>
          <p:spPr bwMode="auto">
            <a:xfrm>
              <a:off x="609" y="2607"/>
              <a:ext cx="153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>
                  <a:solidFill>
                    <a:prstClr val="black"/>
                  </a:solidFill>
                  <a:latin typeface="Arial" charset="0"/>
                </a:rPr>
                <a:t>f</a:t>
              </a:r>
            </a:p>
          </p:txBody>
        </p:sp>
        <p:sp>
          <p:nvSpPr>
            <p:cNvPr id="34" name="Oval 14"/>
            <p:cNvSpPr>
              <a:spLocks noChangeArrowheads="1"/>
            </p:cNvSpPr>
            <p:nvPr/>
          </p:nvSpPr>
          <p:spPr bwMode="auto">
            <a:xfrm>
              <a:off x="892" y="2517"/>
              <a:ext cx="48" cy="4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5" name="Oval 15"/>
            <p:cNvSpPr>
              <a:spLocks noChangeArrowheads="1"/>
            </p:cNvSpPr>
            <p:nvPr/>
          </p:nvSpPr>
          <p:spPr bwMode="auto">
            <a:xfrm>
              <a:off x="1845" y="2517"/>
              <a:ext cx="48" cy="4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6" name="Line 16"/>
            <p:cNvSpPr>
              <a:spLocks noChangeShapeType="1"/>
            </p:cNvSpPr>
            <p:nvPr/>
          </p:nvSpPr>
          <p:spPr bwMode="auto">
            <a:xfrm flipV="1">
              <a:off x="2043" y="2544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7" name="Line 17"/>
            <p:cNvSpPr>
              <a:spLocks noChangeShapeType="1"/>
            </p:cNvSpPr>
            <p:nvPr/>
          </p:nvSpPr>
          <p:spPr bwMode="auto">
            <a:xfrm>
              <a:off x="720" y="2496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med" len="sm"/>
              <a:tailEnd type="arrow" w="med" len="sm"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8" name="Text Box 18"/>
            <p:cNvSpPr txBox="1">
              <a:spLocks noChangeArrowheads="1"/>
            </p:cNvSpPr>
            <p:nvPr/>
          </p:nvSpPr>
          <p:spPr bwMode="auto">
            <a:xfrm>
              <a:off x="736" y="2272"/>
              <a:ext cx="188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>
                  <a:solidFill>
                    <a:prstClr val="black"/>
                  </a:solidFill>
                  <a:latin typeface="Arial" charset="0"/>
                </a:rPr>
                <a:t>x</a:t>
              </a:r>
            </a:p>
          </p:txBody>
        </p:sp>
        <p:sp>
          <p:nvSpPr>
            <p:cNvPr id="39" name="Line 19"/>
            <p:cNvSpPr>
              <a:spLocks noChangeShapeType="1"/>
            </p:cNvSpPr>
            <p:nvPr/>
          </p:nvSpPr>
          <p:spPr bwMode="auto">
            <a:xfrm>
              <a:off x="1872" y="2496"/>
              <a:ext cx="1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sm"/>
              <a:tailEnd type="none" w="med" len="sm"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40" name="Text Box 20"/>
            <p:cNvSpPr txBox="1">
              <a:spLocks noChangeArrowheads="1"/>
            </p:cNvSpPr>
            <p:nvPr/>
          </p:nvSpPr>
          <p:spPr bwMode="auto">
            <a:xfrm>
              <a:off x="1851" y="2272"/>
              <a:ext cx="223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>
                  <a:solidFill>
                    <a:prstClr val="black"/>
                  </a:solidFill>
                  <a:latin typeface="Arial" charset="0"/>
                </a:rPr>
                <a:t>x’</a:t>
              </a:r>
            </a:p>
          </p:txBody>
        </p:sp>
        <p:sp>
          <p:nvSpPr>
            <p:cNvPr id="41" name="Text Box 21"/>
            <p:cNvSpPr txBox="1">
              <a:spLocks noChangeArrowheads="1"/>
            </p:cNvSpPr>
            <p:nvPr/>
          </p:nvSpPr>
          <p:spPr bwMode="auto">
            <a:xfrm>
              <a:off x="1036" y="2910"/>
              <a:ext cx="703" cy="4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>
                  <a:solidFill>
                    <a:prstClr val="black"/>
                  </a:solidFill>
                  <a:latin typeface="Arial" charset="0"/>
                </a:rPr>
                <a:t>Baseline</a:t>
              </a:r>
              <a:br>
                <a:rPr lang="en-US" sz="2000">
                  <a:solidFill>
                    <a:prstClr val="black"/>
                  </a:solidFill>
                  <a:latin typeface="Arial" charset="0"/>
                </a:rPr>
              </a:br>
              <a:r>
                <a:rPr lang="en-US" sz="2000">
                  <a:solidFill>
                    <a:prstClr val="black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42" name="Line 22"/>
            <p:cNvSpPr>
              <a:spLocks noChangeShapeType="1"/>
            </p:cNvSpPr>
            <p:nvPr/>
          </p:nvSpPr>
          <p:spPr bwMode="auto">
            <a:xfrm flipV="1">
              <a:off x="2496" y="1536"/>
              <a:ext cx="0" cy="13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43" name="Text Box 23"/>
            <p:cNvSpPr txBox="1">
              <a:spLocks noChangeArrowheads="1"/>
            </p:cNvSpPr>
            <p:nvPr/>
          </p:nvSpPr>
          <p:spPr bwMode="auto">
            <a:xfrm>
              <a:off x="2540" y="2031"/>
              <a:ext cx="188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>
                  <a:solidFill>
                    <a:prstClr val="black"/>
                  </a:solidFill>
                  <a:latin typeface="Arial" charset="0"/>
                </a:rPr>
                <a:t>z</a:t>
              </a:r>
            </a:p>
          </p:txBody>
        </p:sp>
        <p:sp>
          <p:nvSpPr>
            <p:cNvPr id="44" name="Text Box 24"/>
            <p:cNvSpPr txBox="1">
              <a:spLocks noChangeArrowheads="1"/>
            </p:cNvSpPr>
            <p:nvPr/>
          </p:nvSpPr>
          <p:spPr bwMode="auto">
            <a:xfrm>
              <a:off x="508" y="2915"/>
              <a:ext cx="486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 dirty="0">
                  <a:solidFill>
                    <a:prstClr val="black"/>
                  </a:solidFill>
                  <a:latin typeface="Arial" charset="0"/>
                </a:rPr>
                <a:t>C</a:t>
              </a:r>
              <a:endParaRPr lang="en-US" sz="2000" baseline="-250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45" name="Text Box 25"/>
            <p:cNvSpPr txBox="1">
              <a:spLocks noChangeArrowheads="1"/>
            </p:cNvSpPr>
            <p:nvPr/>
          </p:nvSpPr>
          <p:spPr bwMode="auto">
            <a:xfrm>
              <a:off x="1824" y="2915"/>
              <a:ext cx="486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 dirty="0">
                  <a:solidFill>
                    <a:prstClr val="black"/>
                  </a:solidFill>
                  <a:latin typeface="Arial" charset="0"/>
                </a:rPr>
                <a:t>C’</a:t>
              </a:r>
              <a:endParaRPr lang="en-US" sz="2000" baseline="-250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46" name="Text Box 26"/>
            <p:cNvSpPr txBox="1">
              <a:spLocks noChangeArrowheads="1"/>
            </p:cNvSpPr>
            <p:nvPr/>
          </p:nvSpPr>
          <p:spPr bwMode="auto">
            <a:xfrm>
              <a:off x="1104" y="1264"/>
              <a:ext cx="486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 dirty="0">
                  <a:solidFill>
                    <a:prstClr val="black"/>
                  </a:solidFill>
                  <a:latin typeface="Arial" charset="0"/>
                </a:rPr>
                <a:t>X</a:t>
              </a:r>
              <a:endParaRPr lang="en-US" sz="2000" baseline="-250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47" name="Line 27"/>
            <p:cNvSpPr>
              <a:spLocks noChangeShapeType="1"/>
            </p:cNvSpPr>
            <p:nvPr/>
          </p:nvSpPr>
          <p:spPr bwMode="auto">
            <a:xfrm>
              <a:off x="796" y="2901"/>
              <a:ext cx="12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eaLnBrk="1" hangingPunct="1"/>
              <a:endParaRPr 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48" name="Text Box 28"/>
            <p:cNvSpPr txBox="1">
              <a:spLocks noChangeArrowheads="1"/>
            </p:cNvSpPr>
            <p:nvPr/>
          </p:nvSpPr>
          <p:spPr bwMode="auto">
            <a:xfrm>
              <a:off x="2022" y="2608"/>
              <a:ext cx="153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>
                  <a:solidFill>
                    <a:prstClr val="black"/>
                  </a:solidFill>
                  <a:latin typeface="Arial" charset="0"/>
                </a:rPr>
                <a:t>f</a:t>
              </a:r>
            </a:p>
          </p:txBody>
        </p:sp>
      </p:grpSp>
      <p:grpSp>
        <p:nvGrpSpPr>
          <p:cNvPr id="54" name="Group 53"/>
          <p:cNvGrpSpPr>
            <a:grpSpLocks noChangeAspect="1"/>
          </p:cNvGrpSpPr>
          <p:nvPr/>
        </p:nvGrpSpPr>
        <p:grpSpPr>
          <a:xfrm>
            <a:off x="2629828" y="2362200"/>
            <a:ext cx="2856572" cy="3795508"/>
            <a:chOff x="609600" y="753824"/>
            <a:chExt cx="3905925" cy="5189776"/>
          </a:xfrm>
        </p:grpSpPr>
        <p:grpSp>
          <p:nvGrpSpPr>
            <p:cNvPr id="49" name="Group 48"/>
            <p:cNvGrpSpPr>
              <a:grpSpLocks noChangeAspect="1"/>
            </p:cNvGrpSpPr>
            <p:nvPr/>
          </p:nvGrpSpPr>
          <p:grpSpPr>
            <a:xfrm>
              <a:off x="609600" y="1143000"/>
              <a:ext cx="3905925" cy="4800600"/>
              <a:chOff x="533400" y="957263"/>
              <a:chExt cx="4491038" cy="5519737"/>
            </a:xfrm>
          </p:grpSpPr>
          <p:sp>
            <p:nvSpPr>
              <p:cNvPr id="4" name="Freeform 4"/>
              <p:cNvSpPr>
                <a:spLocks/>
              </p:cNvSpPr>
              <p:nvPr/>
            </p:nvSpPr>
            <p:spPr bwMode="auto">
              <a:xfrm>
                <a:off x="3481388" y="957263"/>
                <a:ext cx="1220787" cy="839787"/>
              </a:xfrm>
              <a:custGeom>
                <a:avLst/>
                <a:gdLst>
                  <a:gd name="T0" fmla="*/ 2147483647 w 865"/>
                  <a:gd name="T1" fmla="*/ 0 h 529"/>
                  <a:gd name="T2" fmla="*/ 2147483647 w 865"/>
                  <a:gd name="T3" fmla="*/ 2147483647 h 529"/>
                  <a:gd name="T4" fmla="*/ 2147483647 w 865"/>
                  <a:gd name="T5" fmla="*/ 2147483647 h 529"/>
                  <a:gd name="T6" fmla="*/ 2147483647 w 865"/>
                  <a:gd name="T7" fmla="*/ 2147483647 h 529"/>
                  <a:gd name="T8" fmla="*/ 2147483647 w 865"/>
                  <a:gd name="T9" fmla="*/ 2147483647 h 529"/>
                  <a:gd name="T10" fmla="*/ 2147483647 w 865"/>
                  <a:gd name="T11" fmla="*/ 2147483647 h 529"/>
                  <a:gd name="T12" fmla="*/ 2147483647 w 865"/>
                  <a:gd name="T13" fmla="*/ 2147483647 h 529"/>
                  <a:gd name="T14" fmla="*/ 2147483647 w 865"/>
                  <a:gd name="T15" fmla="*/ 2147483647 h 529"/>
                  <a:gd name="T16" fmla="*/ 2147483647 w 865"/>
                  <a:gd name="T17" fmla="*/ 2147483647 h 529"/>
                  <a:gd name="T18" fmla="*/ 0 w 865"/>
                  <a:gd name="T19" fmla="*/ 2147483647 h 529"/>
                  <a:gd name="T20" fmla="*/ 0 w 865"/>
                  <a:gd name="T21" fmla="*/ 2147483647 h 529"/>
                  <a:gd name="T22" fmla="*/ 0 w 865"/>
                  <a:gd name="T23" fmla="*/ 2147483647 h 529"/>
                  <a:gd name="T24" fmla="*/ 2147483647 w 865"/>
                  <a:gd name="T25" fmla="*/ 2147483647 h 529"/>
                  <a:gd name="T26" fmla="*/ 2147483647 w 865"/>
                  <a:gd name="T27" fmla="*/ 2147483647 h 529"/>
                  <a:gd name="T28" fmla="*/ 2147483647 w 865"/>
                  <a:gd name="T29" fmla="*/ 2147483647 h 529"/>
                  <a:gd name="T30" fmla="*/ 2147483647 w 865"/>
                  <a:gd name="T31" fmla="*/ 2147483647 h 529"/>
                  <a:gd name="T32" fmla="*/ 2147483647 w 865"/>
                  <a:gd name="T33" fmla="*/ 2147483647 h 529"/>
                  <a:gd name="T34" fmla="*/ 2147483647 w 865"/>
                  <a:gd name="T35" fmla="*/ 2147483647 h 529"/>
                  <a:gd name="T36" fmla="*/ 2147483647 w 865"/>
                  <a:gd name="T37" fmla="*/ 2147483647 h 529"/>
                  <a:gd name="T38" fmla="*/ 2147483647 w 865"/>
                  <a:gd name="T39" fmla="*/ 2147483647 h 529"/>
                  <a:gd name="T40" fmla="*/ 2147483647 w 865"/>
                  <a:gd name="T41" fmla="*/ 2147483647 h 529"/>
                  <a:gd name="T42" fmla="*/ 2147483647 w 865"/>
                  <a:gd name="T43" fmla="*/ 2147483647 h 529"/>
                  <a:gd name="T44" fmla="*/ 2147483647 w 865"/>
                  <a:gd name="T45" fmla="*/ 2147483647 h 529"/>
                  <a:gd name="T46" fmla="*/ 2147483647 w 865"/>
                  <a:gd name="T47" fmla="*/ 2147483647 h 529"/>
                  <a:gd name="T48" fmla="*/ 2147483647 w 865"/>
                  <a:gd name="T49" fmla="*/ 2147483647 h 529"/>
                  <a:gd name="T50" fmla="*/ 2147483647 w 865"/>
                  <a:gd name="T51" fmla="*/ 2147483647 h 529"/>
                  <a:gd name="T52" fmla="*/ 2147483647 w 865"/>
                  <a:gd name="T53" fmla="*/ 2147483647 h 529"/>
                  <a:gd name="T54" fmla="*/ 2147483647 w 865"/>
                  <a:gd name="T55" fmla="*/ 2147483647 h 529"/>
                  <a:gd name="T56" fmla="*/ 2147483647 w 865"/>
                  <a:gd name="T57" fmla="*/ 2147483647 h 529"/>
                  <a:gd name="T58" fmla="*/ 2147483647 w 865"/>
                  <a:gd name="T59" fmla="*/ 2147483647 h 529"/>
                  <a:gd name="T60" fmla="*/ 2147483647 w 865"/>
                  <a:gd name="T61" fmla="*/ 2147483647 h 529"/>
                  <a:gd name="T62" fmla="*/ 2147483647 w 865"/>
                  <a:gd name="T63" fmla="*/ 2147483647 h 529"/>
                  <a:gd name="T64" fmla="*/ 2147483647 w 865"/>
                  <a:gd name="T65" fmla="*/ 2147483647 h 529"/>
                  <a:gd name="T66" fmla="*/ 2147483647 w 865"/>
                  <a:gd name="T67" fmla="*/ 2147483647 h 529"/>
                  <a:gd name="T68" fmla="*/ 2147483647 w 865"/>
                  <a:gd name="T69" fmla="*/ 2147483647 h 529"/>
                  <a:gd name="T70" fmla="*/ 2147483647 w 865"/>
                  <a:gd name="T71" fmla="*/ 2147483647 h 529"/>
                  <a:gd name="T72" fmla="*/ 2147483647 w 865"/>
                  <a:gd name="T73" fmla="*/ 2147483647 h 529"/>
                  <a:gd name="T74" fmla="*/ 2147483647 w 865"/>
                  <a:gd name="T75" fmla="*/ 2147483647 h 529"/>
                  <a:gd name="T76" fmla="*/ 2147483647 w 865"/>
                  <a:gd name="T77" fmla="*/ 2147483647 h 529"/>
                  <a:gd name="T78" fmla="*/ 2147483647 w 865"/>
                  <a:gd name="T79" fmla="*/ 0 h 5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65"/>
                  <a:gd name="T121" fmla="*/ 0 h 529"/>
                  <a:gd name="T122" fmla="*/ 865 w 865"/>
                  <a:gd name="T123" fmla="*/ 529 h 5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65" h="529">
                    <a:moveTo>
                      <a:pt x="84" y="0"/>
                    </a:moveTo>
                    <a:lnTo>
                      <a:pt x="72" y="24"/>
                    </a:lnTo>
                    <a:lnTo>
                      <a:pt x="72" y="48"/>
                    </a:lnTo>
                    <a:lnTo>
                      <a:pt x="48" y="72"/>
                    </a:lnTo>
                    <a:lnTo>
                      <a:pt x="36" y="96"/>
                    </a:lnTo>
                    <a:lnTo>
                      <a:pt x="36" y="120"/>
                    </a:lnTo>
                    <a:lnTo>
                      <a:pt x="36" y="144"/>
                    </a:lnTo>
                    <a:lnTo>
                      <a:pt x="24" y="168"/>
                    </a:lnTo>
                    <a:lnTo>
                      <a:pt x="12" y="192"/>
                    </a:lnTo>
                    <a:lnTo>
                      <a:pt x="0" y="216"/>
                    </a:lnTo>
                    <a:lnTo>
                      <a:pt x="0" y="240"/>
                    </a:lnTo>
                    <a:lnTo>
                      <a:pt x="0" y="264"/>
                    </a:lnTo>
                    <a:lnTo>
                      <a:pt x="12" y="288"/>
                    </a:lnTo>
                    <a:lnTo>
                      <a:pt x="12" y="312"/>
                    </a:lnTo>
                    <a:lnTo>
                      <a:pt x="24" y="336"/>
                    </a:lnTo>
                    <a:lnTo>
                      <a:pt x="24" y="360"/>
                    </a:lnTo>
                    <a:lnTo>
                      <a:pt x="36" y="384"/>
                    </a:lnTo>
                    <a:lnTo>
                      <a:pt x="36" y="408"/>
                    </a:lnTo>
                    <a:lnTo>
                      <a:pt x="48" y="432"/>
                    </a:lnTo>
                    <a:lnTo>
                      <a:pt x="60" y="456"/>
                    </a:lnTo>
                    <a:lnTo>
                      <a:pt x="852" y="528"/>
                    </a:lnTo>
                    <a:lnTo>
                      <a:pt x="804" y="480"/>
                    </a:lnTo>
                    <a:lnTo>
                      <a:pt x="792" y="456"/>
                    </a:lnTo>
                    <a:lnTo>
                      <a:pt x="780" y="420"/>
                    </a:lnTo>
                    <a:lnTo>
                      <a:pt x="768" y="396"/>
                    </a:lnTo>
                    <a:lnTo>
                      <a:pt x="756" y="372"/>
                    </a:lnTo>
                    <a:lnTo>
                      <a:pt x="744" y="348"/>
                    </a:lnTo>
                    <a:lnTo>
                      <a:pt x="744" y="324"/>
                    </a:lnTo>
                    <a:lnTo>
                      <a:pt x="744" y="288"/>
                    </a:lnTo>
                    <a:lnTo>
                      <a:pt x="744" y="264"/>
                    </a:lnTo>
                    <a:lnTo>
                      <a:pt x="744" y="240"/>
                    </a:lnTo>
                    <a:lnTo>
                      <a:pt x="768" y="216"/>
                    </a:lnTo>
                    <a:lnTo>
                      <a:pt x="768" y="192"/>
                    </a:lnTo>
                    <a:lnTo>
                      <a:pt x="780" y="168"/>
                    </a:lnTo>
                    <a:lnTo>
                      <a:pt x="804" y="156"/>
                    </a:lnTo>
                    <a:lnTo>
                      <a:pt x="804" y="132"/>
                    </a:lnTo>
                    <a:lnTo>
                      <a:pt x="828" y="108"/>
                    </a:lnTo>
                    <a:lnTo>
                      <a:pt x="852" y="96"/>
                    </a:lnTo>
                    <a:lnTo>
                      <a:pt x="864" y="72"/>
                    </a:lnTo>
                    <a:lnTo>
                      <a:pt x="84" y="0"/>
                    </a:lnTo>
                  </a:path>
                </a:pathLst>
              </a:custGeom>
              <a:gradFill rotWithShape="0">
                <a:gsLst>
                  <a:gs pos="0">
                    <a:srgbClr val="012501"/>
                  </a:gs>
                  <a:gs pos="100000">
                    <a:srgbClr val="037C03"/>
                  </a:gs>
                </a:gsLst>
                <a:lin ang="18900000" scaled="1"/>
              </a:gra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" name="Line 5"/>
              <p:cNvSpPr>
                <a:spLocks noChangeShapeType="1"/>
              </p:cNvSpPr>
              <p:nvPr/>
            </p:nvSpPr>
            <p:spPr bwMode="auto">
              <a:xfrm>
                <a:off x="890588" y="4310063"/>
                <a:ext cx="3251200" cy="1828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" name="Freeform 9"/>
              <p:cNvSpPr>
                <a:spLocks/>
              </p:cNvSpPr>
              <p:nvPr/>
            </p:nvSpPr>
            <p:spPr bwMode="auto">
              <a:xfrm>
                <a:off x="1533525" y="1219200"/>
                <a:ext cx="2471738" cy="2462213"/>
              </a:xfrm>
              <a:custGeom>
                <a:avLst/>
                <a:gdLst>
                  <a:gd name="T0" fmla="*/ 0 w 1557"/>
                  <a:gd name="T1" fmla="*/ 2147483647 h 1551"/>
                  <a:gd name="T2" fmla="*/ 2147483647 w 1557"/>
                  <a:gd name="T3" fmla="*/ 0 h 1551"/>
                  <a:gd name="T4" fmla="*/ 0 60000 65536"/>
                  <a:gd name="T5" fmla="*/ 0 60000 65536"/>
                  <a:gd name="T6" fmla="*/ 0 w 1557"/>
                  <a:gd name="T7" fmla="*/ 0 h 1551"/>
                  <a:gd name="T8" fmla="*/ 1557 w 1557"/>
                  <a:gd name="T9" fmla="*/ 1551 h 15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57" h="1551">
                    <a:moveTo>
                      <a:pt x="0" y="1551"/>
                    </a:moveTo>
                    <a:lnTo>
                      <a:pt x="1557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" name="Freeform 10"/>
              <p:cNvSpPr>
                <a:spLocks/>
              </p:cNvSpPr>
              <p:nvPr/>
            </p:nvSpPr>
            <p:spPr bwMode="auto">
              <a:xfrm>
                <a:off x="687388" y="2490788"/>
                <a:ext cx="1220787" cy="2001837"/>
              </a:xfrm>
              <a:custGeom>
                <a:avLst/>
                <a:gdLst>
                  <a:gd name="T0" fmla="*/ 0 w 865"/>
                  <a:gd name="T1" fmla="*/ 2147483647 h 1261"/>
                  <a:gd name="T2" fmla="*/ 2147483647 w 865"/>
                  <a:gd name="T3" fmla="*/ 2147483647 h 1261"/>
                  <a:gd name="T4" fmla="*/ 2147483647 w 865"/>
                  <a:gd name="T5" fmla="*/ 2147483647 h 1261"/>
                  <a:gd name="T6" fmla="*/ 0 w 865"/>
                  <a:gd name="T7" fmla="*/ 0 h 1261"/>
                  <a:gd name="T8" fmla="*/ 0 w 865"/>
                  <a:gd name="T9" fmla="*/ 2147483647 h 12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5"/>
                  <a:gd name="T16" fmla="*/ 0 h 1261"/>
                  <a:gd name="T17" fmla="*/ 865 w 865"/>
                  <a:gd name="T18" fmla="*/ 1261 h 12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5" h="1261">
                    <a:moveTo>
                      <a:pt x="0" y="828"/>
                    </a:moveTo>
                    <a:lnTo>
                      <a:pt x="864" y="1260"/>
                    </a:lnTo>
                    <a:lnTo>
                      <a:pt x="864" y="414"/>
                    </a:lnTo>
                    <a:lnTo>
                      <a:pt x="0" y="0"/>
                    </a:lnTo>
                    <a:lnTo>
                      <a:pt x="0" y="828"/>
                    </a:lnTo>
                  </a:path>
                </a:pathLst>
              </a:custGeom>
              <a:solidFill>
                <a:srgbClr val="FEBF02"/>
              </a:solidFill>
              <a:ln w="12700" cap="rnd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8" name="Freeform 12"/>
              <p:cNvSpPr>
                <a:spLocks/>
              </p:cNvSpPr>
              <p:nvPr/>
            </p:nvSpPr>
            <p:spPr bwMode="auto">
              <a:xfrm>
                <a:off x="3990975" y="1219200"/>
                <a:ext cx="117475" cy="3910013"/>
              </a:xfrm>
              <a:custGeom>
                <a:avLst/>
                <a:gdLst>
                  <a:gd name="T0" fmla="*/ 2147483647 w 74"/>
                  <a:gd name="T1" fmla="*/ 2147483647 h 2463"/>
                  <a:gd name="T2" fmla="*/ 0 w 74"/>
                  <a:gd name="T3" fmla="*/ 0 h 2463"/>
                  <a:gd name="T4" fmla="*/ 0 60000 65536"/>
                  <a:gd name="T5" fmla="*/ 0 60000 65536"/>
                  <a:gd name="T6" fmla="*/ 0 w 74"/>
                  <a:gd name="T7" fmla="*/ 0 h 2463"/>
                  <a:gd name="T8" fmla="*/ 74 w 74"/>
                  <a:gd name="T9" fmla="*/ 2463 h 246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4" h="2463">
                    <a:moveTo>
                      <a:pt x="74" y="2463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9" name="Freeform 13"/>
              <p:cNvSpPr>
                <a:spLocks/>
              </p:cNvSpPr>
              <p:nvPr/>
            </p:nvSpPr>
            <p:spPr bwMode="auto">
              <a:xfrm>
                <a:off x="3803650" y="4208463"/>
                <a:ext cx="1220788" cy="2001837"/>
              </a:xfrm>
              <a:custGeom>
                <a:avLst/>
                <a:gdLst>
                  <a:gd name="T0" fmla="*/ 0 w 865"/>
                  <a:gd name="T1" fmla="*/ 2147483647 h 1261"/>
                  <a:gd name="T2" fmla="*/ 2147483647 w 865"/>
                  <a:gd name="T3" fmla="*/ 2147483647 h 1261"/>
                  <a:gd name="T4" fmla="*/ 2147483647 w 865"/>
                  <a:gd name="T5" fmla="*/ 2147483647 h 1261"/>
                  <a:gd name="T6" fmla="*/ 0 w 865"/>
                  <a:gd name="T7" fmla="*/ 0 h 1261"/>
                  <a:gd name="T8" fmla="*/ 0 w 865"/>
                  <a:gd name="T9" fmla="*/ 2147483647 h 12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5"/>
                  <a:gd name="T16" fmla="*/ 0 h 1261"/>
                  <a:gd name="T17" fmla="*/ 865 w 865"/>
                  <a:gd name="T18" fmla="*/ 1261 h 12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5" h="1261">
                    <a:moveTo>
                      <a:pt x="0" y="828"/>
                    </a:moveTo>
                    <a:lnTo>
                      <a:pt x="864" y="1260"/>
                    </a:lnTo>
                    <a:lnTo>
                      <a:pt x="864" y="414"/>
                    </a:lnTo>
                    <a:lnTo>
                      <a:pt x="0" y="0"/>
                    </a:lnTo>
                    <a:lnTo>
                      <a:pt x="0" y="828"/>
                    </a:lnTo>
                  </a:path>
                </a:pathLst>
              </a:custGeom>
              <a:solidFill>
                <a:srgbClr val="FEBF02"/>
              </a:solidFill>
              <a:ln w="12700" cap="rnd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0" name="Line 14"/>
              <p:cNvSpPr>
                <a:spLocks noChangeShapeType="1"/>
              </p:cNvSpPr>
              <p:nvPr/>
            </p:nvSpPr>
            <p:spPr bwMode="auto">
              <a:xfrm flipV="1">
                <a:off x="890588" y="3681413"/>
                <a:ext cx="642937" cy="6286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1" name="Line 15"/>
              <p:cNvSpPr>
                <a:spLocks noChangeShapeType="1"/>
              </p:cNvSpPr>
              <p:nvPr/>
            </p:nvSpPr>
            <p:spPr bwMode="auto">
              <a:xfrm flipH="1" flipV="1">
                <a:off x="4108450" y="5129213"/>
                <a:ext cx="33338" cy="10096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2" name="Freeform 18"/>
              <p:cNvSpPr>
                <a:spLocks/>
              </p:cNvSpPr>
              <p:nvPr/>
            </p:nvSpPr>
            <p:spPr bwMode="auto">
              <a:xfrm>
                <a:off x="533400" y="4260850"/>
                <a:ext cx="393700" cy="387350"/>
              </a:xfrm>
              <a:custGeom>
                <a:avLst/>
                <a:gdLst>
                  <a:gd name="T0" fmla="*/ 0 w 279"/>
                  <a:gd name="T1" fmla="*/ 2147483647 h 244"/>
                  <a:gd name="T2" fmla="*/ 2147483647 w 279"/>
                  <a:gd name="T3" fmla="*/ 2147483647 h 244"/>
                  <a:gd name="T4" fmla="*/ 2147483647 w 279"/>
                  <a:gd name="T5" fmla="*/ 0 h 244"/>
                  <a:gd name="T6" fmla="*/ 2147483647 w 279"/>
                  <a:gd name="T7" fmla="*/ 2147483647 h 244"/>
                  <a:gd name="T8" fmla="*/ 2147483647 w 279"/>
                  <a:gd name="T9" fmla="*/ 2147483647 h 244"/>
                  <a:gd name="T10" fmla="*/ 2147483647 w 279"/>
                  <a:gd name="T11" fmla="*/ 2147483647 h 244"/>
                  <a:gd name="T12" fmla="*/ 2147483647 w 279"/>
                  <a:gd name="T13" fmla="*/ 2147483647 h 244"/>
                  <a:gd name="T14" fmla="*/ 2147483647 w 279"/>
                  <a:gd name="T15" fmla="*/ 2147483647 h 244"/>
                  <a:gd name="T16" fmla="*/ 2147483647 w 279"/>
                  <a:gd name="T17" fmla="*/ 2147483647 h 244"/>
                  <a:gd name="T18" fmla="*/ 2147483647 w 279"/>
                  <a:gd name="T19" fmla="*/ 2147483647 h 244"/>
                  <a:gd name="T20" fmla="*/ 2147483647 w 279"/>
                  <a:gd name="T21" fmla="*/ 2147483647 h 244"/>
                  <a:gd name="T22" fmla="*/ 2147483647 w 279"/>
                  <a:gd name="T23" fmla="*/ 2147483647 h 244"/>
                  <a:gd name="T24" fmla="*/ 2147483647 w 279"/>
                  <a:gd name="T25" fmla="*/ 2147483647 h 244"/>
                  <a:gd name="T26" fmla="*/ 2147483647 w 279"/>
                  <a:gd name="T27" fmla="*/ 2147483647 h 244"/>
                  <a:gd name="T28" fmla="*/ 2147483647 w 279"/>
                  <a:gd name="T29" fmla="*/ 2147483647 h 244"/>
                  <a:gd name="T30" fmla="*/ 2147483647 w 279"/>
                  <a:gd name="T31" fmla="*/ 2147483647 h 244"/>
                  <a:gd name="T32" fmla="*/ 2147483647 w 279"/>
                  <a:gd name="T33" fmla="*/ 2147483647 h 244"/>
                  <a:gd name="T34" fmla="*/ 2147483647 w 279"/>
                  <a:gd name="T35" fmla="*/ 2147483647 h 244"/>
                  <a:gd name="T36" fmla="*/ 2147483647 w 279"/>
                  <a:gd name="T37" fmla="*/ 2147483647 h 244"/>
                  <a:gd name="T38" fmla="*/ 2147483647 w 279"/>
                  <a:gd name="T39" fmla="*/ 2147483647 h 244"/>
                  <a:gd name="T40" fmla="*/ 2147483647 w 279"/>
                  <a:gd name="T41" fmla="*/ 2147483647 h 244"/>
                  <a:gd name="T42" fmla="*/ 2147483647 w 279"/>
                  <a:gd name="T43" fmla="*/ 2147483647 h 244"/>
                  <a:gd name="T44" fmla="*/ 2147483647 w 279"/>
                  <a:gd name="T45" fmla="*/ 2147483647 h 244"/>
                  <a:gd name="T46" fmla="*/ 2147483647 w 279"/>
                  <a:gd name="T47" fmla="*/ 2147483647 h 244"/>
                  <a:gd name="T48" fmla="*/ 2147483647 w 279"/>
                  <a:gd name="T49" fmla="*/ 2147483647 h 244"/>
                  <a:gd name="T50" fmla="*/ 2147483647 w 279"/>
                  <a:gd name="T51" fmla="*/ 2147483647 h 244"/>
                  <a:gd name="T52" fmla="*/ 2147483647 w 279"/>
                  <a:gd name="T53" fmla="*/ 2147483647 h 244"/>
                  <a:gd name="T54" fmla="*/ 2147483647 w 279"/>
                  <a:gd name="T55" fmla="*/ 2147483647 h 244"/>
                  <a:gd name="T56" fmla="*/ 2147483647 w 279"/>
                  <a:gd name="T57" fmla="*/ 2147483647 h 244"/>
                  <a:gd name="T58" fmla="*/ 2147483647 w 279"/>
                  <a:gd name="T59" fmla="*/ 2147483647 h 244"/>
                  <a:gd name="T60" fmla="*/ 2147483647 w 279"/>
                  <a:gd name="T61" fmla="*/ 2147483647 h 244"/>
                  <a:gd name="T62" fmla="*/ 2147483647 w 279"/>
                  <a:gd name="T63" fmla="*/ 2147483647 h 244"/>
                  <a:gd name="T64" fmla="*/ 2147483647 w 279"/>
                  <a:gd name="T65" fmla="*/ 2147483647 h 244"/>
                  <a:gd name="T66" fmla="*/ 2147483647 w 279"/>
                  <a:gd name="T67" fmla="*/ 2147483647 h 244"/>
                  <a:gd name="T68" fmla="*/ 2147483647 w 279"/>
                  <a:gd name="T69" fmla="*/ 2147483647 h 244"/>
                  <a:gd name="T70" fmla="*/ 2147483647 w 279"/>
                  <a:gd name="T71" fmla="*/ 2147483647 h 244"/>
                  <a:gd name="T72" fmla="*/ 2147483647 w 279"/>
                  <a:gd name="T73" fmla="*/ 2147483647 h 244"/>
                  <a:gd name="T74" fmla="*/ 2147483647 w 279"/>
                  <a:gd name="T75" fmla="*/ 2147483647 h 244"/>
                  <a:gd name="T76" fmla="*/ 2147483647 w 279"/>
                  <a:gd name="T77" fmla="*/ 2147483647 h 244"/>
                  <a:gd name="T78" fmla="*/ 2147483647 w 279"/>
                  <a:gd name="T79" fmla="*/ 2147483647 h 244"/>
                  <a:gd name="T80" fmla="*/ 2147483647 w 279"/>
                  <a:gd name="T81" fmla="*/ 2147483647 h 244"/>
                  <a:gd name="T82" fmla="*/ 2147483647 w 279"/>
                  <a:gd name="T83" fmla="*/ 2147483647 h 244"/>
                  <a:gd name="T84" fmla="*/ 2147483647 w 279"/>
                  <a:gd name="T85" fmla="*/ 2147483647 h 244"/>
                  <a:gd name="T86" fmla="*/ 2147483647 w 279"/>
                  <a:gd name="T87" fmla="*/ 2147483647 h 244"/>
                  <a:gd name="T88" fmla="*/ 2147483647 w 279"/>
                  <a:gd name="T89" fmla="*/ 2147483647 h 244"/>
                  <a:gd name="T90" fmla="*/ 2147483647 w 279"/>
                  <a:gd name="T91" fmla="*/ 2147483647 h 244"/>
                  <a:gd name="T92" fmla="*/ 2147483647 w 279"/>
                  <a:gd name="T93" fmla="*/ 2147483647 h 244"/>
                  <a:gd name="T94" fmla="*/ 2147483647 w 279"/>
                  <a:gd name="T95" fmla="*/ 2147483647 h 244"/>
                  <a:gd name="T96" fmla="*/ 2147483647 w 279"/>
                  <a:gd name="T97" fmla="*/ 2147483647 h 244"/>
                  <a:gd name="T98" fmla="*/ 0 w 279"/>
                  <a:gd name="T99" fmla="*/ 2147483647 h 24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79"/>
                  <a:gd name="T151" fmla="*/ 0 h 244"/>
                  <a:gd name="T152" fmla="*/ 279 w 279"/>
                  <a:gd name="T153" fmla="*/ 244 h 24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79" h="244">
                    <a:moveTo>
                      <a:pt x="0" y="243"/>
                    </a:moveTo>
                    <a:lnTo>
                      <a:pt x="148" y="1"/>
                    </a:lnTo>
                    <a:lnTo>
                      <a:pt x="160" y="0"/>
                    </a:lnTo>
                    <a:lnTo>
                      <a:pt x="167" y="3"/>
                    </a:lnTo>
                    <a:lnTo>
                      <a:pt x="168" y="6"/>
                    </a:lnTo>
                    <a:lnTo>
                      <a:pt x="173" y="5"/>
                    </a:lnTo>
                    <a:lnTo>
                      <a:pt x="177" y="9"/>
                    </a:lnTo>
                    <a:lnTo>
                      <a:pt x="182" y="7"/>
                    </a:lnTo>
                    <a:lnTo>
                      <a:pt x="184" y="12"/>
                    </a:lnTo>
                    <a:lnTo>
                      <a:pt x="190" y="13"/>
                    </a:lnTo>
                    <a:lnTo>
                      <a:pt x="196" y="14"/>
                    </a:lnTo>
                    <a:lnTo>
                      <a:pt x="201" y="15"/>
                    </a:lnTo>
                    <a:lnTo>
                      <a:pt x="205" y="19"/>
                    </a:lnTo>
                    <a:lnTo>
                      <a:pt x="210" y="20"/>
                    </a:lnTo>
                    <a:lnTo>
                      <a:pt x="215" y="23"/>
                    </a:lnTo>
                    <a:lnTo>
                      <a:pt x="222" y="25"/>
                    </a:lnTo>
                    <a:lnTo>
                      <a:pt x="226" y="29"/>
                    </a:lnTo>
                    <a:lnTo>
                      <a:pt x="229" y="32"/>
                    </a:lnTo>
                    <a:lnTo>
                      <a:pt x="231" y="36"/>
                    </a:lnTo>
                    <a:lnTo>
                      <a:pt x="235" y="39"/>
                    </a:lnTo>
                    <a:lnTo>
                      <a:pt x="238" y="45"/>
                    </a:lnTo>
                    <a:lnTo>
                      <a:pt x="242" y="46"/>
                    </a:lnTo>
                    <a:lnTo>
                      <a:pt x="248" y="55"/>
                    </a:lnTo>
                    <a:lnTo>
                      <a:pt x="249" y="58"/>
                    </a:lnTo>
                    <a:lnTo>
                      <a:pt x="255" y="63"/>
                    </a:lnTo>
                    <a:lnTo>
                      <a:pt x="256" y="67"/>
                    </a:lnTo>
                    <a:lnTo>
                      <a:pt x="261" y="71"/>
                    </a:lnTo>
                    <a:lnTo>
                      <a:pt x="261" y="75"/>
                    </a:lnTo>
                    <a:lnTo>
                      <a:pt x="264" y="81"/>
                    </a:lnTo>
                    <a:lnTo>
                      <a:pt x="264" y="86"/>
                    </a:lnTo>
                    <a:lnTo>
                      <a:pt x="266" y="90"/>
                    </a:lnTo>
                    <a:lnTo>
                      <a:pt x="266" y="95"/>
                    </a:lnTo>
                    <a:lnTo>
                      <a:pt x="268" y="99"/>
                    </a:lnTo>
                    <a:lnTo>
                      <a:pt x="267" y="103"/>
                    </a:lnTo>
                    <a:lnTo>
                      <a:pt x="268" y="109"/>
                    </a:lnTo>
                    <a:lnTo>
                      <a:pt x="269" y="113"/>
                    </a:lnTo>
                    <a:lnTo>
                      <a:pt x="273" y="119"/>
                    </a:lnTo>
                    <a:lnTo>
                      <a:pt x="274" y="124"/>
                    </a:lnTo>
                    <a:lnTo>
                      <a:pt x="275" y="128"/>
                    </a:lnTo>
                    <a:lnTo>
                      <a:pt x="276" y="134"/>
                    </a:lnTo>
                    <a:lnTo>
                      <a:pt x="277" y="138"/>
                    </a:lnTo>
                    <a:lnTo>
                      <a:pt x="277" y="143"/>
                    </a:lnTo>
                    <a:lnTo>
                      <a:pt x="277" y="147"/>
                    </a:lnTo>
                    <a:lnTo>
                      <a:pt x="274" y="153"/>
                    </a:lnTo>
                    <a:lnTo>
                      <a:pt x="276" y="156"/>
                    </a:lnTo>
                    <a:lnTo>
                      <a:pt x="277" y="162"/>
                    </a:lnTo>
                    <a:lnTo>
                      <a:pt x="278" y="167"/>
                    </a:lnTo>
                    <a:lnTo>
                      <a:pt x="275" y="172"/>
                    </a:lnTo>
                    <a:lnTo>
                      <a:pt x="271" y="181"/>
                    </a:lnTo>
                    <a:lnTo>
                      <a:pt x="0" y="243"/>
                    </a:lnTo>
                  </a:path>
                </a:pathLst>
              </a:custGeom>
              <a:noFill/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3" name="Arc 19"/>
              <p:cNvSpPr>
                <a:spLocks/>
              </p:cNvSpPr>
              <p:nvPr/>
            </p:nvSpPr>
            <p:spPr bwMode="auto">
              <a:xfrm rot="720000">
                <a:off x="733425" y="4276725"/>
                <a:ext cx="211138" cy="236538"/>
              </a:xfrm>
              <a:custGeom>
                <a:avLst/>
                <a:gdLst>
                  <a:gd name="T0" fmla="*/ 0 w 21745"/>
                  <a:gd name="T1" fmla="*/ 0 h 21600"/>
                  <a:gd name="T2" fmla="*/ 2147483647 w 21745"/>
                  <a:gd name="T3" fmla="*/ 2147483647 h 21600"/>
                  <a:gd name="T4" fmla="*/ 1179876122 w 21745"/>
                  <a:gd name="T5" fmla="*/ 2147483647 h 21600"/>
                  <a:gd name="T6" fmla="*/ 0 60000 65536"/>
                  <a:gd name="T7" fmla="*/ 0 60000 65536"/>
                  <a:gd name="T8" fmla="*/ 0 60000 65536"/>
                  <a:gd name="T9" fmla="*/ 0 w 21745"/>
                  <a:gd name="T10" fmla="*/ 0 h 21600"/>
                  <a:gd name="T11" fmla="*/ 21745 w 21745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745" h="21600" fill="none" extrusionOk="0">
                    <a:moveTo>
                      <a:pt x="0" y="0"/>
                    </a:moveTo>
                    <a:cubicBezTo>
                      <a:pt x="48" y="0"/>
                      <a:pt x="96" y="-1"/>
                      <a:pt x="145" y="0"/>
                    </a:cubicBezTo>
                    <a:cubicBezTo>
                      <a:pt x="12074" y="0"/>
                      <a:pt x="21745" y="9670"/>
                      <a:pt x="21745" y="21600"/>
                    </a:cubicBezTo>
                  </a:path>
                  <a:path w="21745" h="21600" stroke="0" extrusionOk="0">
                    <a:moveTo>
                      <a:pt x="0" y="0"/>
                    </a:moveTo>
                    <a:cubicBezTo>
                      <a:pt x="48" y="0"/>
                      <a:pt x="96" y="-1"/>
                      <a:pt x="145" y="0"/>
                    </a:cubicBezTo>
                    <a:cubicBezTo>
                      <a:pt x="12074" y="0"/>
                      <a:pt x="21745" y="9670"/>
                      <a:pt x="21745" y="21600"/>
                    </a:cubicBezTo>
                    <a:lnTo>
                      <a:pt x="145" y="21600"/>
                    </a:lnTo>
                    <a:close/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4" name="Line 20"/>
              <p:cNvSpPr>
                <a:spLocks noChangeShapeType="1"/>
              </p:cNvSpPr>
              <p:nvPr/>
            </p:nvSpPr>
            <p:spPr bwMode="auto">
              <a:xfrm flipH="1">
                <a:off x="533400" y="4095750"/>
                <a:ext cx="303213" cy="5508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5" name="Oval 21"/>
              <p:cNvSpPr>
                <a:spLocks noChangeArrowheads="1"/>
              </p:cNvSpPr>
              <p:nvPr/>
            </p:nvSpPr>
            <p:spPr bwMode="auto">
              <a:xfrm rot="19740000">
                <a:off x="811213" y="4281488"/>
                <a:ext cx="100012" cy="19843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6" name="Line 22"/>
              <p:cNvSpPr>
                <a:spLocks noChangeShapeType="1"/>
              </p:cNvSpPr>
              <p:nvPr/>
            </p:nvSpPr>
            <p:spPr bwMode="auto">
              <a:xfrm flipV="1">
                <a:off x="533400" y="4502150"/>
                <a:ext cx="555625" cy="1444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7" name="Freeform 23"/>
              <p:cNvSpPr>
                <a:spLocks/>
              </p:cNvSpPr>
              <p:nvPr/>
            </p:nvSpPr>
            <p:spPr bwMode="auto">
              <a:xfrm>
                <a:off x="3784600" y="6089650"/>
                <a:ext cx="393700" cy="387350"/>
              </a:xfrm>
              <a:custGeom>
                <a:avLst/>
                <a:gdLst>
                  <a:gd name="T0" fmla="*/ 0 w 279"/>
                  <a:gd name="T1" fmla="*/ 2147483647 h 244"/>
                  <a:gd name="T2" fmla="*/ 2147483647 w 279"/>
                  <a:gd name="T3" fmla="*/ 2147483647 h 244"/>
                  <a:gd name="T4" fmla="*/ 2147483647 w 279"/>
                  <a:gd name="T5" fmla="*/ 0 h 244"/>
                  <a:gd name="T6" fmla="*/ 2147483647 w 279"/>
                  <a:gd name="T7" fmla="*/ 2147483647 h 244"/>
                  <a:gd name="T8" fmla="*/ 2147483647 w 279"/>
                  <a:gd name="T9" fmla="*/ 2147483647 h 244"/>
                  <a:gd name="T10" fmla="*/ 2147483647 w 279"/>
                  <a:gd name="T11" fmla="*/ 2147483647 h 244"/>
                  <a:gd name="T12" fmla="*/ 2147483647 w 279"/>
                  <a:gd name="T13" fmla="*/ 2147483647 h 244"/>
                  <a:gd name="T14" fmla="*/ 2147483647 w 279"/>
                  <a:gd name="T15" fmla="*/ 2147483647 h 244"/>
                  <a:gd name="T16" fmla="*/ 2147483647 w 279"/>
                  <a:gd name="T17" fmla="*/ 2147483647 h 244"/>
                  <a:gd name="T18" fmla="*/ 2147483647 w 279"/>
                  <a:gd name="T19" fmla="*/ 2147483647 h 244"/>
                  <a:gd name="T20" fmla="*/ 2147483647 w 279"/>
                  <a:gd name="T21" fmla="*/ 2147483647 h 244"/>
                  <a:gd name="T22" fmla="*/ 2147483647 w 279"/>
                  <a:gd name="T23" fmla="*/ 2147483647 h 244"/>
                  <a:gd name="T24" fmla="*/ 2147483647 w 279"/>
                  <a:gd name="T25" fmla="*/ 2147483647 h 244"/>
                  <a:gd name="T26" fmla="*/ 2147483647 w 279"/>
                  <a:gd name="T27" fmla="*/ 2147483647 h 244"/>
                  <a:gd name="T28" fmla="*/ 2147483647 w 279"/>
                  <a:gd name="T29" fmla="*/ 2147483647 h 244"/>
                  <a:gd name="T30" fmla="*/ 2147483647 w 279"/>
                  <a:gd name="T31" fmla="*/ 2147483647 h 244"/>
                  <a:gd name="T32" fmla="*/ 2147483647 w 279"/>
                  <a:gd name="T33" fmla="*/ 2147483647 h 244"/>
                  <a:gd name="T34" fmla="*/ 2147483647 w 279"/>
                  <a:gd name="T35" fmla="*/ 2147483647 h 244"/>
                  <a:gd name="T36" fmla="*/ 2147483647 w 279"/>
                  <a:gd name="T37" fmla="*/ 2147483647 h 244"/>
                  <a:gd name="T38" fmla="*/ 2147483647 w 279"/>
                  <a:gd name="T39" fmla="*/ 2147483647 h 244"/>
                  <a:gd name="T40" fmla="*/ 2147483647 w 279"/>
                  <a:gd name="T41" fmla="*/ 2147483647 h 244"/>
                  <a:gd name="T42" fmla="*/ 2147483647 w 279"/>
                  <a:gd name="T43" fmla="*/ 2147483647 h 244"/>
                  <a:gd name="T44" fmla="*/ 2147483647 w 279"/>
                  <a:gd name="T45" fmla="*/ 2147483647 h 244"/>
                  <a:gd name="T46" fmla="*/ 2147483647 w 279"/>
                  <a:gd name="T47" fmla="*/ 2147483647 h 244"/>
                  <a:gd name="T48" fmla="*/ 2147483647 w 279"/>
                  <a:gd name="T49" fmla="*/ 2147483647 h 244"/>
                  <a:gd name="T50" fmla="*/ 2147483647 w 279"/>
                  <a:gd name="T51" fmla="*/ 2147483647 h 244"/>
                  <a:gd name="T52" fmla="*/ 2147483647 w 279"/>
                  <a:gd name="T53" fmla="*/ 2147483647 h 244"/>
                  <a:gd name="T54" fmla="*/ 2147483647 w 279"/>
                  <a:gd name="T55" fmla="*/ 2147483647 h 244"/>
                  <a:gd name="T56" fmla="*/ 2147483647 w 279"/>
                  <a:gd name="T57" fmla="*/ 2147483647 h 244"/>
                  <a:gd name="T58" fmla="*/ 2147483647 w 279"/>
                  <a:gd name="T59" fmla="*/ 2147483647 h 244"/>
                  <a:gd name="T60" fmla="*/ 2147483647 w 279"/>
                  <a:gd name="T61" fmla="*/ 2147483647 h 244"/>
                  <a:gd name="T62" fmla="*/ 2147483647 w 279"/>
                  <a:gd name="T63" fmla="*/ 2147483647 h 244"/>
                  <a:gd name="T64" fmla="*/ 2147483647 w 279"/>
                  <a:gd name="T65" fmla="*/ 2147483647 h 244"/>
                  <a:gd name="T66" fmla="*/ 2147483647 w 279"/>
                  <a:gd name="T67" fmla="*/ 2147483647 h 244"/>
                  <a:gd name="T68" fmla="*/ 2147483647 w 279"/>
                  <a:gd name="T69" fmla="*/ 2147483647 h 244"/>
                  <a:gd name="T70" fmla="*/ 2147483647 w 279"/>
                  <a:gd name="T71" fmla="*/ 2147483647 h 244"/>
                  <a:gd name="T72" fmla="*/ 2147483647 w 279"/>
                  <a:gd name="T73" fmla="*/ 2147483647 h 244"/>
                  <a:gd name="T74" fmla="*/ 2147483647 w 279"/>
                  <a:gd name="T75" fmla="*/ 2147483647 h 244"/>
                  <a:gd name="T76" fmla="*/ 2147483647 w 279"/>
                  <a:gd name="T77" fmla="*/ 2147483647 h 244"/>
                  <a:gd name="T78" fmla="*/ 2147483647 w 279"/>
                  <a:gd name="T79" fmla="*/ 2147483647 h 244"/>
                  <a:gd name="T80" fmla="*/ 2147483647 w 279"/>
                  <a:gd name="T81" fmla="*/ 2147483647 h 244"/>
                  <a:gd name="T82" fmla="*/ 2147483647 w 279"/>
                  <a:gd name="T83" fmla="*/ 2147483647 h 244"/>
                  <a:gd name="T84" fmla="*/ 2147483647 w 279"/>
                  <a:gd name="T85" fmla="*/ 2147483647 h 244"/>
                  <a:gd name="T86" fmla="*/ 2147483647 w 279"/>
                  <a:gd name="T87" fmla="*/ 2147483647 h 244"/>
                  <a:gd name="T88" fmla="*/ 2147483647 w 279"/>
                  <a:gd name="T89" fmla="*/ 2147483647 h 244"/>
                  <a:gd name="T90" fmla="*/ 2147483647 w 279"/>
                  <a:gd name="T91" fmla="*/ 2147483647 h 244"/>
                  <a:gd name="T92" fmla="*/ 2147483647 w 279"/>
                  <a:gd name="T93" fmla="*/ 2147483647 h 244"/>
                  <a:gd name="T94" fmla="*/ 2147483647 w 279"/>
                  <a:gd name="T95" fmla="*/ 2147483647 h 244"/>
                  <a:gd name="T96" fmla="*/ 2147483647 w 279"/>
                  <a:gd name="T97" fmla="*/ 2147483647 h 244"/>
                  <a:gd name="T98" fmla="*/ 0 w 279"/>
                  <a:gd name="T99" fmla="*/ 2147483647 h 24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79"/>
                  <a:gd name="T151" fmla="*/ 0 h 244"/>
                  <a:gd name="T152" fmla="*/ 279 w 279"/>
                  <a:gd name="T153" fmla="*/ 244 h 24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79" h="244">
                    <a:moveTo>
                      <a:pt x="0" y="243"/>
                    </a:moveTo>
                    <a:lnTo>
                      <a:pt x="148" y="1"/>
                    </a:lnTo>
                    <a:lnTo>
                      <a:pt x="160" y="0"/>
                    </a:lnTo>
                    <a:lnTo>
                      <a:pt x="167" y="3"/>
                    </a:lnTo>
                    <a:lnTo>
                      <a:pt x="168" y="6"/>
                    </a:lnTo>
                    <a:lnTo>
                      <a:pt x="173" y="5"/>
                    </a:lnTo>
                    <a:lnTo>
                      <a:pt x="177" y="9"/>
                    </a:lnTo>
                    <a:lnTo>
                      <a:pt x="182" y="7"/>
                    </a:lnTo>
                    <a:lnTo>
                      <a:pt x="184" y="12"/>
                    </a:lnTo>
                    <a:lnTo>
                      <a:pt x="190" y="13"/>
                    </a:lnTo>
                    <a:lnTo>
                      <a:pt x="196" y="14"/>
                    </a:lnTo>
                    <a:lnTo>
                      <a:pt x="201" y="15"/>
                    </a:lnTo>
                    <a:lnTo>
                      <a:pt x="205" y="19"/>
                    </a:lnTo>
                    <a:lnTo>
                      <a:pt x="210" y="20"/>
                    </a:lnTo>
                    <a:lnTo>
                      <a:pt x="215" y="23"/>
                    </a:lnTo>
                    <a:lnTo>
                      <a:pt x="222" y="25"/>
                    </a:lnTo>
                    <a:lnTo>
                      <a:pt x="226" y="29"/>
                    </a:lnTo>
                    <a:lnTo>
                      <a:pt x="229" y="32"/>
                    </a:lnTo>
                    <a:lnTo>
                      <a:pt x="231" y="36"/>
                    </a:lnTo>
                    <a:lnTo>
                      <a:pt x="235" y="39"/>
                    </a:lnTo>
                    <a:lnTo>
                      <a:pt x="238" y="45"/>
                    </a:lnTo>
                    <a:lnTo>
                      <a:pt x="242" y="46"/>
                    </a:lnTo>
                    <a:lnTo>
                      <a:pt x="248" y="55"/>
                    </a:lnTo>
                    <a:lnTo>
                      <a:pt x="249" y="58"/>
                    </a:lnTo>
                    <a:lnTo>
                      <a:pt x="255" y="63"/>
                    </a:lnTo>
                    <a:lnTo>
                      <a:pt x="256" y="67"/>
                    </a:lnTo>
                    <a:lnTo>
                      <a:pt x="261" y="71"/>
                    </a:lnTo>
                    <a:lnTo>
                      <a:pt x="261" y="75"/>
                    </a:lnTo>
                    <a:lnTo>
                      <a:pt x="264" y="81"/>
                    </a:lnTo>
                    <a:lnTo>
                      <a:pt x="264" y="86"/>
                    </a:lnTo>
                    <a:lnTo>
                      <a:pt x="266" y="90"/>
                    </a:lnTo>
                    <a:lnTo>
                      <a:pt x="266" y="95"/>
                    </a:lnTo>
                    <a:lnTo>
                      <a:pt x="268" y="99"/>
                    </a:lnTo>
                    <a:lnTo>
                      <a:pt x="267" y="103"/>
                    </a:lnTo>
                    <a:lnTo>
                      <a:pt x="268" y="109"/>
                    </a:lnTo>
                    <a:lnTo>
                      <a:pt x="269" y="113"/>
                    </a:lnTo>
                    <a:lnTo>
                      <a:pt x="273" y="119"/>
                    </a:lnTo>
                    <a:lnTo>
                      <a:pt x="274" y="124"/>
                    </a:lnTo>
                    <a:lnTo>
                      <a:pt x="275" y="128"/>
                    </a:lnTo>
                    <a:lnTo>
                      <a:pt x="276" y="134"/>
                    </a:lnTo>
                    <a:lnTo>
                      <a:pt x="277" y="138"/>
                    </a:lnTo>
                    <a:lnTo>
                      <a:pt x="277" y="143"/>
                    </a:lnTo>
                    <a:lnTo>
                      <a:pt x="277" y="147"/>
                    </a:lnTo>
                    <a:lnTo>
                      <a:pt x="274" y="153"/>
                    </a:lnTo>
                    <a:lnTo>
                      <a:pt x="276" y="156"/>
                    </a:lnTo>
                    <a:lnTo>
                      <a:pt x="277" y="162"/>
                    </a:lnTo>
                    <a:lnTo>
                      <a:pt x="278" y="167"/>
                    </a:lnTo>
                    <a:lnTo>
                      <a:pt x="275" y="172"/>
                    </a:lnTo>
                    <a:lnTo>
                      <a:pt x="271" y="181"/>
                    </a:lnTo>
                    <a:lnTo>
                      <a:pt x="0" y="243"/>
                    </a:lnTo>
                  </a:path>
                </a:pathLst>
              </a:custGeom>
              <a:noFill/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8" name="Arc 24"/>
              <p:cNvSpPr>
                <a:spLocks/>
              </p:cNvSpPr>
              <p:nvPr/>
            </p:nvSpPr>
            <p:spPr bwMode="auto">
              <a:xfrm rot="720000">
                <a:off x="3984625" y="6105525"/>
                <a:ext cx="211138" cy="236538"/>
              </a:xfrm>
              <a:custGeom>
                <a:avLst/>
                <a:gdLst>
                  <a:gd name="T0" fmla="*/ 0 w 21745"/>
                  <a:gd name="T1" fmla="*/ 0 h 21600"/>
                  <a:gd name="T2" fmla="*/ 2147483647 w 21745"/>
                  <a:gd name="T3" fmla="*/ 2147483647 h 21600"/>
                  <a:gd name="T4" fmla="*/ 1179876122 w 21745"/>
                  <a:gd name="T5" fmla="*/ 2147483647 h 21600"/>
                  <a:gd name="T6" fmla="*/ 0 60000 65536"/>
                  <a:gd name="T7" fmla="*/ 0 60000 65536"/>
                  <a:gd name="T8" fmla="*/ 0 60000 65536"/>
                  <a:gd name="T9" fmla="*/ 0 w 21745"/>
                  <a:gd name="T10" fmla="*/ 0 h 21600"/>
                  <a:gd name="T11" fmla="*/ 21745 w 21745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745" h="21600" fill="none" extrusionOk="0">
                    <a:moveTo>
                      <a:pt x="0" y="0"/>
                    </a:moveTo>
                    <a:cubicBezTo>
                      <a:pt x="48" y="0"/>
                      <a:pt x="96" y="-1"/>
                      <a:pt x="145" y="0"/>
                    </a:cubicBezTo>
                    <a:cubicBezTo>
                      <a:pt x="12074" y="0"/>
                      <a:pt x="21745" y="9670"/>
                      <a:pt x="21745" y="21600"/>
                    </a:cubicBezTo>
                  </a:path>
                  <a:path w="21745" h="21600" stroke="0" extrusionOk="0">
                    <a:moveTo>
                      <a:pt x="0" y="0"/>
                    </a:moveTo>
                    <a:cubicBezTo>
                      <a:pt x="48" y="0"/>
                      <a:pt x="96" y="-1"/>
                      <a:pt x="145" y="0"/>
                    </a:cubicBezTo>
                    <a:cubicBezTo>
                      <a:pt x="12074" y="0"/>
                      <a:pt x="21745" y="9670"/>
                      <a:pt x="21745" y="21600"/>
                    </a:cubicBezTo>
                    <a:lnTo>
                      <a:pt x="145" y="21600"/>
                    </a:lnTo>
                    <a:close/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9" name="Line 25"/>
              <p:cNvSpPr>
                <a:spLocks noChangeShapeType="1"/>
              </p:cNvSpPr>
              <p:nvPr/>
            </p:nvSpPr>
            <p:spPr bwMode="auto">
              <a:xfrm flipH="1">
                <a:off x="3784600" y="5924550"/>
                <a:ext cx="303213" cy="5508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0" name="Oval 26"/>
              <p:cNvSpPr>
                <a:spLocks noChangeArrowheads="1"/>
              </p:cNvSpPr>
              <p:nvPr/>
            </p:nvSpPr>
            <p:spPr bwMode="auto">
              <a:xfrm rot="19740000">
                <a:off x="4062413" y="6110288"/>
                <a:ext cx="100012" cy="19843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1" name="Line 27"/>
              <p:cNvSpPr>
                <a:spLocks noChangeShapeType="1"/>
              </p:cNvSpPr>
              <p:nvPr/>
            </p:nvSpPr>
            <p:spPr bwMode="auto">
              <a:xfrm flipV="1">
                <a:off x="3784600" y="6330950"/>
                <a:ext cx="555625" cy="1444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2" name="Oval 33"/>
              <p:cNvSpPr>
                <a:spLocks noChangeArrowheads="1"/>
              </p:cNvSpPr>
              <p:nvPr/>
            </p:nvSpPr>
            <p:spPr bwMode="auto">
              <a:xfrm>
                <a:off x="4079875" y="5081588"/>
                <a:ext cx="57150" cy="63500"/>
              </a:xfrm>
              <a:prstGeom prst="ellipse">
                <a:avLst/>
              </a:prstGeom>
              <a:solidFill>
                <a:srgbClr val="037C03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3" name="Oval 34"/>
              <p:cNvSpPr>
                <a:spLocks noChangeArrowheads="1"/>
              </p:cNvSpPr>
              <p:nvPr/>
            </p:nvSpPr>
            <p:spPr bwMode="auto">
              <a:xfrm>
                <a:off x="1504950" y="3649663"/>
                <a:ext cx="57150" cy="63500"/>
              </a:xfrm>
              <a:prstGeom prst="ellipse">
                <a:avLst/>
              </a:prstGeom>
              <a:solidFill>
                <a:srgbClr val="037C03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</p:grpSp>
        <p:sp>
          <p:nvSpPr>
            <p:cNvPr id="50" name="Text Box 26"/>
            <p:cNvSpPr txBox="1">
              <a:spLocks noChangeArrowheads="1"/>
            </p:cNvSpPr>
            <p:nvPr/>
          </p:nvSpPr>
          <p:spPr bwMode="auto">
            <a:xfrm>
              <a:off x="3657600" y="753824"/>
              <a:ext cx="809272" cy="5470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 dirty="0">
                  <a:solidFill>
                    <a:prstClr val="black"/>
                  </a:solidFill>
                  <a:latin typeface="Arial" charset="0"/>
                </a:rPr>
                <a:t>X</a:t>
              </a:r>
              <a:endParaRPr lang="en-US" sz="2000" baseline="-250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1" name="Text Box 26"/>
            <p:cNvSpPr txBox="1">
              <a:spLocks noChangeArrowheads="1"/>
            </p:cNvSpPr>
            <p:nvPr/>
          </p:nvSpPr>
          <p:spPr bwMode="auto">
            <a:xfrm>
              <a:off x="867127" y="3092412"/>
              <a:ext cx="809272" cy="5470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 dirty="0">
                  <a:solidFill>
                    <a:prstClr val="black"/>
                  </a:solidFill>
                  <a:latin typeface="Arial" charset="0"/>
                </a:rPr>
                <a:t>x</a:t>
              </a:r>
              <a:endParaRPr lang="en-US" sz="2000" baseline="-250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2" name="Text Box 26"/>
            <p:cNvSpPr txBox="1">
              <a:spLocks noChangeArrowheads="1"/>
            </p:cNvSpPr>
            <p:nvPr/>
          </p:nvSpPr>
          <p:spPr bwMode="auto">
            <a:xfrm>
              <a:off x="3520189" y="4479002"/>
              <a:ext cx="809272" cy="54708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 dirty="0">
                  <a:solidFill>
                    <a:prstClr val="black"/>
                  </a:solidFill>
                  <a:latin typeface="Arial" charset="0"/>
                </a:rPr>
                <a:t>x'</a:t>
              </a:r>
              <a:endParaRPr lang="en-US" sz="2000" baseline="-25000" dirty="0">
                <a:solidFill>
                  <a:prstClr val="black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979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from Stereo</a:t>
            </a:r>
          </a:p>
        </p:txBody>
      </p:sp>
      <p:sp>
        <p:nvSpPr>
          <p:cNvPr id="53" name="Content Placeholder 52"/>
          <p:cNvSpPr>
            <a:spLocks noGrp="1"/>
          </p:cNvSpPr>
          <p:nvPr>
            <p:ph idx="1"/>
          </p:nvPr>
        </p:nvSpPr>
        <p:spPr>
          <a:xfrm>
            <a:off x="1981200" y="990601"/>
            <a:ext cx="8229600" cy="2667000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Goal: recover depth by finding image coordinate x’ that corresponds to x</a:t>
            </a:r>
          </a:p>
          <a:p>
            <a:r>
              <a:rPr lang="en-US" sz="2800" dirty="0"/>
              <a:t>Sub-Problems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Calibration: How do we recover the relation of the cameras (if not already known)?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Correspondence: How do we search for the matching point x’?</a:t>
            </a:r>
          </a:p>
        </p:txBody>
      </p:sp>
      <p:grpSp>
        <p:nvGrpSpPr>
          <p:cNvPr id="54" name="Group 53"/>
          <p:cNvGrpSpPr>
            <a:grpSpLocks noChangeAspect="1"/>
          </p:cNvGrpSpPr>
          <p:nvPr/>
        </p:nvGrpSpPr>
        <p:grpSpPr>
          <a:xfrm>
            <a:off x="4885601" y="3711292"/>
            <a:ext cx="2240346" cy="3019888"/>
            <a:chOff x="609600" y="678584"/>
            <a:chExt cx="3905925" cy="5265016"/>
          </a:xfrm>
        </p:grpSpPr>
        <p:grpSp>
          <p:nvGrpSpPr>
            <p:cNvPr id="55" name="Group 54"/>
            <p:cNvGrpSpPr>
              <a:grpSpLocks noChangeAspect="1"/>
            </p:cNvGrpSpPr>
            <p:nvPr/>
          </p:nvGrpSpPr>
          <p:grpSpPr>
            <a:xfrm>
              <a:off x="609600" y="1143000"/>
              <a:ext cx="3905925" cy="4800600"/>
              <a:chOff x="533400" y="957263"/>
              <a:chExt cx="4491038" cy="5519737"/>
            </a:xfrm>
          </p:grpSpPr>
          <p:sp>
            <p:nvSpPr>
              <p:cNvPr id="59" name="Freeform 4"/>
              <p:cNvSpPr>
                <a:spLocks/>
              </p:cNvSpPr>
              <p:nvPr/>
            </p:nvSpPr>
            <p:spPr bwMode="auto">
              <a:xfrm>
                <a:off x="3481388" y="957263"/>
                <a:ext cx="1220787" cy="839787"/>
              </a:xfrm>
              <a:custGeom>
                <a:avLst/>
                <a:gdLst>
                  <a:gd name="T0" fmla="*/ 2147483647 w 865"/>
                  <a:gd name="T1" fmla="*/ 0 h 529"/>
                  <a:gd name="T2" fmla="*/ 2147483647 w 865"/>
                  <a:gd name="T3" fmla="*/ 2147483647 h 529"/>
                  <a:gd name="T4" fmla="*/ 2147483647 w 865"/>
                  <a:gd name="T5" fmla="*/ 2147483647 h 529"/>
                  <a:gd name="T6" fmla="*/ 2147483647 w 865"/>
                  <a:gd name="T7" fmla="*/ 2147483647 h 529"/>
                  <a:gd name="T8" fmla="*/ 2147483647 w 865"/>
                  <a:gd name="T9" fmla="*/ 2147483647 h 529"/>
                  <a:gd name="T10" fmla="*/ 2147483647 w 865"/>
                  <a:gd name="T11" fmla="*/ 2147483647 h 529"/>
                  <a:gd name="T12" fmla="*/ 2147483647 w 865"/>
                  <a:gd name="T13" fmla="*/ 2147483647 h 529"/>
                  <a:gd name="T14" fmla="*/ 2147483647 w 865"/>
                  <a:gd name="T15" fmla="*/ 2147483647 h 529"/>
                  <a:gd name="T16" fmla="*/ 2147483647 w 865"/>
                  <a:gd name="T17" fmla="*/ 2147483647 h 529"/>
                  <a:gd name="T18" fmla="*/ 0 w 865"/>
                  <a:gd name="T19" fmla="*/ 2147483647 h 529"/>
                  <a:gd name="T20" fmla="*/ 0 w 865"/>
                  <a:gd name="T21" fmla="*/ 2147483647 h 529"/>
                  <a:gd name="T22" fmla="*/ 0 w 865"/>
                  <a:gd name="T23" fmla="*/ 2147483647 h 529"/>
                  <a:gd name="T24" fmla="*/ 2147483647 w 865"/>
                  <a:gd name="T25" fmla="*/ 2147483647 h 529"/>
                  <a:gd name="T26" fmla="*/ 2147483647 w 865"/>
                  <a:gd name="T27" fmla="*/ 2147483647 h 529"/>
                  <a:gd name="T28" fmla="*/ 2147483647 w 865"/>
                  <a:gd name="T29" fmla="*/ 2147483647 h 529"/>
                  <a:gd name="T30" fmla="*/ 2147483647 w 865"/>
                  <a:gd name="T31" fmla="*/ 2147483647 h 529"/>
                  <a:gd name="T32" fmla="*/ 2147483647 w 865"/>
                  <a:gd name="T33" fmla="*/ 2147483647 h 529"/>
                  <a:gd name="T34" fmla="*/ 2147483647 w 865"/>
                  <a:gd name="T35" fmla="*/ 2147483647 h 529"/>
                  <a:gd name="T36" fmla="*/ 2147483647 w 865"/>
                  <a:gd name="T37" fmla="*/ 2147483647 h 529"/>
                  <a:gd name="T38" fmla="*/ 2147483647 w 865"/>
                  <a:gd name="T39" fmla="*/ 2147483647 h 529"/>
                  <a:gd name="T40" fmla="*/ 2147483647 w 865"/>
                  <a:gd name="T41" fmla="*/ 2147483647 h 529"/>
                  <a:gd name="T42" fmla="*/ 2147483647 w 865"/>
                  <a:gd name="T43" fmla="*/ 2147483647 h 529"/>
                  <a:gd name="T44" fmla="*/ 2147483647 w 865"/>
                  <a:gd name="T45" fmla="*/ 2147483647 h 529"/>
                  <a:gd name="T46" fmla="*/ 2147483647 w 865"/>
                  <a:gd name="T47" fmla="*/ 2147483647 h 529"/>
                  <a:gd name="T48" fmla="*/ 2147483647 w 865"/>
                  <a:gd name="T49" fmla="*/ 2147483647 h 529"/>
                  <a:gd name="T50" fmla="*/ 2147483647 w 865"/>
                  <a:gd name="T51" fmla="*/ 2147483647 h 529"/>
                  <a:gd name="T52" fmla="*/ 2147483647 w 865"/>
                  <a:gd name="T53" fmla="*/ 2147483647 h 529"/>
                  <a:gd name="T54" fmla="*/ 2147483647 w 865"/>
                  <a:gd name="T55" fmla="*/ 2147483647 h 529"/>
                  <a:gd name="T56" fmla="*/ 2147483647 w 865"/>
                  <a:gd name="T57" fmla="*/ 2147483647 h 529"/>
                  <a:gd name="T58" fmla="*/ 2147483647 w 865"/>
                  <a:gd name="T59" fmla="*/ 2147483647 h 529"/>
                  <a:gd name="T60" fmla="*/ 2147483647 w 865"/>
                  <a:gd name="T61" fmla="*/ 2147483647 h 529"/>
                  <a:gd name="T62" fmla="*/ 2147483647 w 865"/>
                  <a:gd name="T63" fmla="*/ 2147483647 h 529"/>
                  <a:gd name="T64" fmla="*/ 2147483647 w 865"/>
                  <a:gd name="T65" fmla="*/ 2147483647 h 529"/>
                  <a:gd name="T66" fmla="*/ 2147483647 w 865"/>
                  <a:gd name="T67" fmla="*/ 2147483647 h 529"/>
                  <a:gd name="T68" fmla="*/ 2147483647 w 865"/>
                  <a:gd name="T69" fmla="*/ 2147483647 h 529"/>
                  <a:gd name="T70" fmla="*/ 2147483647 w 865"/>
                  <a:gd name="T71" fmla="*/ 2147483647 h 529"/>
                  <a:gd name="T72" fmla="*/ 2147483647 w 865"/>
                  <a:gd name="T73" fmla="*/ 2147483647 h 529"/>
                  <a:gd name="T74" fmla="*/ 2147483647 w 865"/>
                  <a:gd name="T75" fmla="*/ 2147483647 h 529"/>
                  <a:gd name="T76" fmla="*/ 2147483647 w 865"/>
                  <a:gd name="T77" fmla="*/ 2147483647 h 529"/>
                  <a:gd name="T78" fmla="*/ 2147483647 w 865"/>
                  <a:gd name="T79" fmla="*/ 0 h 5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65"/>
                  <a:gd name="T121" fmla="*/ 0 h 529"/>
                  <a:gd name="T122" fmla="*/ 865 w 865"/>
                  <a:gd name="T123" fmla="*/ 529 h 5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65" h="529">
                    <a:moveTo>
                      <a:pt x="84" y="0"/>
                    </a:moveTo>
                    <a:lnTo>
                      <a:pt x="72" y="24"/>
                    </a:lnTo>
                    <a:lnTo>
                      <a:pt x="72" y="48"/>
                    </a:lnTo>
                    <a:lnTo>
                      <a:pt x="48" y="72"/>
                    </a:lnTo>
                    <a:lnTo>
                      <a:pt x="36" y="96"/>
                    </a:lnTo>
                    <a:lnTo>
                      <a:pt x="36" y="120"/>
                    </a:lnTo>
                    <a:lnTo>
                      <a:pt x="36" y="144"/>
                    </a:lnTo>
                    <a:lnTo>
                      <a:pt x="24" y="168"/>
                    </a:lnTo>
                    <a:lnTo>
                      <a:pt x="12" y="192"/>
                    </a:lnTo>
                    <a:lnTo>
                      <a:pt x="0" y="216"/>
                    </a:lnTo>
                    <a:lnTo>
                      <a:pt x="0" y="240"/>
                    </a:lnTo>
                    <a:lnTo>
                      <a:pt x="0" y="264"/>
                    </a:lnTo>
                    <a:lnTo>
                      <a:pt x="12" y="288"/>
                    </a:lnTo>
                    <a:lnTo>
                      <a:pt x="12" y="312"/>
                    </a:lnTo>
                    <a:lnTo>
                      <a:pt x="24" y="336"/>
                    </a:lnTo>
                    <a:lnTo>
                      <a:pt x="24" y="360"/>
                    </a:lnTo>
                    <a:lnTo>
                      <a:pt x="36" y="384"/>
                    </a:lnTo>
                    <a:lnTo>
                      <a:pt x="36" y="408"/>
                    </a:lnTo>
                    <a:lnTo>
                      <a:pt x="48" y="432"/>
                    </a:lnTo>
                    <a:lnTo>
                      <a:pt x="60" y="456"/>
                    </a:lnTo>
                    <a:lnTo>
                      <a:pt x="852" y="528"/>
                    </a:lnTo>
                    <a:lnTo>
                      <a:pt x="804" y="480"/>
                    </a:lnTo>
                    <a:lnTo>
                      <a:pt x="792" y="456"/>
                    </a:lnTo>
                    <a:lnTo>
                      <a:pt x="780" y="420"/>
                    </a:lnTo>
                    <a:lnTo>
                      <a:pt x="768" y="396"/>
                    </a:lnTo>
                    <a:lnTo>
                      <a:pt x="756" y="372"/>
                    </a:lnTo>
                    <a:lnTo>
                      <a:pt x="744" y="348"/>
                    </a:lnTo>
                    <a:lnTo>
                      <a:pt x="744" y="324"/>
                    </a:lnTo>
                    <a:lnTo>
                      <a:pt x="744" y="288"/>
                    </a:lnTo>
                    <a:lnTo>
                      <a:pt x="744" y="264"/>
                    </a:lnTo>
                    <a:lnTo>
                      <a:pt x="744" y="240"/>
                    </a:lnTo>
                    <a:lnTo>
                      <a:pt x="768" y="216"/>
                    </a:lnTo>
                    <a:lnTo>
                      <a:pt x="768" y="192"/>
                    </a:lnTo>
                    <a:lnTo>
                      <a:pt x="780" y="168"/>
                    </a:lnTo>
                    <a:lnTo>
                      <a:pt x="804" y="156"/>
                    </a:lnTo>
                    <a:lnTo>
                      <a:pt x="804" y="132"/>
                    </a:lnTo>
                    <a:lnTo>
                      <a:pt x="828" y="108"/>
                    </a:lnTo>
                    <a:lnTo>
                      <a:pt x="852" y="96"/>
                    </a:lnTo>
                    <a:lnTo>
                      <a:pt x="864" y="72"/>
                    </a:lnTo>
                    <a:lnTo>
                      <a:pt x="84" y="0"/>
                    </a:lnTo>
                  </a:path>
                </a:pathLst>
              </a:custGeom>
              <a:gradFill rotWithShape="0">
                <a:gsLst>
                  <a:gs pos="0">
                    <a:srgbClr val="012501"/>
                  </a:gs>
                  <a:gs pos="100000">
                    <a:srgbClr val="037C03"/>
                  </a:gs>
                </a:gsLst>
                <a:lin ang="18900000" scaled="1"/>
              </a:gra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0" name="Line 5"/>
              <p:cNvSpPr>
                <a:spLocks noChangeShapeType="1"/>
              </p:cNvSpPr>
              <p:nvPr/>
            </p:nvSpPr>
            <p:spPr bwMode="auto">
              <a:xfrm>
                <a:off x="890588" y="4310063"/>
                <a:ext cx="3251200" cy="1828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1" name="Freeform 9"/>
              <p:cNvSpPr>
                <a:spLocks/>
              </p:cNvSpPr>
              <p:nvPr/>
            </p:nvSpPr>
            <p:spPr bwMode="auto">
              <a:xfrm>
                <a:off x="1533525" y="1219200"/>
                <a:ext cx="2471738" cy="2462213"/>
              </a:xfrm>
              <a:custGeom>
                <a:avLst/>
                <a:gdLst>
                  <a:gd name="T0" fmla="*/ 0 w 1557"/>
                  <a:gd name="T1" fmla="*/ 2147483647 h 1551"/>
                  <a:gd name="T2" fmla="*/ 2147483647 w 1557"/>
                  <a:gd name="T3" fmla="*/ 0 h 1551"/>
                  <a:gd name="T4" fmla="*/ 0 60000 65536"/>
                  <a:gd name="T5" fmla="*/ 0 60000 65536"/>
                  <a:gd name="T6" fmla="*/ 0 w 1557"/>
                  <a:gd name="T7" fmla="*/ 0 h 1551"/>
                  <a:gd name="T8" fmla="*/ 1557 w 1557"/>
                  <a:gd name="T9" fmla="*/ 1551 h 155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57" h="1551">
                    <a:moveTo>
                      <a:pt x="0" y="1551"/>
                    </a:moveTo>
                    <a:lnTo>
                      <a:pt x="1557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auto">
              <a:xfrm>
                <a:off x="687388" y="2490788"/>
                <a:ext cx="1220787" cy="2001837"/>
              </a:xfrm>
              <a:custGeom>
                <a:avLst/>
                <a:gdLst>
                  <a:gd name="T0" fmla="*/ 0 w 865"/>
                  <a:gd name="T1" fmla="*/ 2147483647 h 1261"/>
                  <a:gd name="T2" fmla="*/ 2147483647 w 865"/>
                  <a:gd name="T3" fmla="*/ 2147483647 h 1261"/>
                  <a:gd name="T4" fmla="*/ 2147483647 w 865"/>
                  <a:gd name="T5" fmla="*/ 2147483647 h 1261"/>
                  <a:gd name="T6" fmla="*/ 0 w 865"/>
                  <a:gd name="T7" fmla="*/ 0 h 1261"/>
                  <a:gd name="T8" fmla="*/ 0 w 865"/>
                  <a:gd name="T9" fmla="*/ 2147483647 h 12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5"/>
                  <a:gd name="T16" fmla="*/ 0 h 1261"/>
                  <a:gd name="T17" fmla="*/ 865 w 865"/>
                  <a:gd name="T18" fmla="*/ 1261 h 12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5" h="1261">
                    <a:moveTo>
                      <a:pt x="0" y="828"/>
                    </a:moveTo>
                    <a:lnTo>
                      <a:pt x="864" y="1260"/>
                    </a:lnTo>
                    <a:lnTo>
                      <a:pt x="864" y="414"/>
                    </a:lnTo>
                    <a:lnTo>
                      <a:pt x="0" y="0"/>
                    </a:lnTo>
                    <a:lnTo>
                      <a:pt x="0" y="828"/>
                    </a:lnTo>
                  </a:path>
                </a:pathLst>
              </a:custGeom>
              <a:solidFill>
                <a:srgbClr val="FEBF02"/>
              </a:solidFill>
              <a:ln w="12700" cap="rnd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3" name="Freeform 12"/>
              <p:cNvSpPr>
                <a:spLocks/>
              </p:cNvSpPr>
              <p:nvPr/>
            </p:nvSpPr>
            <p:spPr bwMode="auto">
              <a:xfrm>
                <a:off x="3990975" y="1219200"/>
                <a:ext cx="117475" cy="3910013"/>
              </a:xfrm>
              <a:custGeom>
                <a:avLst/>
                <a:gdLst>
                  <a:gd name="T0" fmla="*/ 2147483647 w 74"/>
                  <a:gd name="T1" fmla="*/ 2147483647 h 2463"/>
                  <a:gd name="T2" fmla="*/ 0 w 74"/>
                  <a:gd name="T3" fmla="*/ 0 h 2463"/>
                  <a:gd name="T4" fmla="*/ 0 60000 65536"/>
                  <a:gd name="T5" fmla="*/ 0 60000 65536"/>
                  <a:gd name="T6" fmla="*/ 0 w 74"/>
                  <a:gd name="T7" fmla="*/ 0 h 2463"/>
                  <a:gd name="T8" fmla="*/ 74 w 74"/>
                  <a:gd name="T9" fmla="*/ 2463 h 246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4" h="2463">
                    <a:moveTo>
                      <a:pt x="74" y="2463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4" name="Freeform 13"/>
              <p:cNvSpPr>
                <a:spLocks/>
              </p:cNvSpPr>
              <p:nvPr/>
            </p:nvSpPr>
            <p:spPr bwMode="auto">
              <a:xfrm>
                <a:off x="3803650" y="4208463"/>
                <a:ext cx="1220788" cy="2001837"/>
              </a:xfrm>
              <a:custGeom>
                <a:avLst/>
                <a:gdLst>
                  <a:gd name="T0" fmla="*/ 0 w 865"/>
                  <a:gd name="T1" fmla="*/ 2147483647 h 1261"/>
                  <a:gd name="T2" fmla="*/ 2147483647 w 865"/>
                  <a:gd name="T3" fmla="*/ 2147483647 h 1261"/>
                  <a:gd name="T4" fmla="*/ 2147483647 w 865"/>
                  <a:gd name="T5" fmla="*/ 2147483647 h 1261"/>
                  <a:gd name="T6" fmla="*/ 0 w 865"/>
                  <a:gd name="T7" fmla="*/ 0 h 1261"/>
                  <a:gd name="T8" fmla="*/ 0 w 865"/>
                  <a:gd name="T9" fmla="*/ 2147483647 h 12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5"/>
                  <a:gd name="T16" fmla="*/ 0 h 1261"/>
                  <a:gd name="T17" fmla="*/ 865 w 865"/>
                  <a:gd name="T18" fmla="*/ 1261 h 12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5" h="1261">
                    <a:moveTo>
                      <a:pt x="0" y="828"/>
                    </a:moveTo>
                    <a:lnTo>
                      <a:pt x="864" y="1260"/>
                    </a:lnTo>
                    <a:lnTo>
                      <a:pt x="864" y="414"/>
                    </a:lnTo>
                    <a:lnTo>
                      <a:pt x="0" y="0"/>
                    </a:lnTo>
                    <a:lnTo>
                      <a:pt x="0" y="828"/>
                    </a:lnTo>
                  </a:path>
                </a:pathLst>
              </a:custGeom>
              <a:solidFill>
                <a:srgbClr val="FEBF02"/>
              </a:solidFill>
              <a:ln w="12700" cap="rnd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5" name="Line 14"/>
              <p:cNvSpPr>
                <a:spLocks noChangeShapeType="1"/>
              </p:cNvSpPr>
              <p:nvPr/>
            </p:nvSpPr>
            <p:spPr bwMode="auto">
              <a:xfrm flipV="1">
                <a:off x="890588" y="3681413"/>
                <a:ext cx="642937" cy="6286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6" name="Line 15"/>
              <p:cNvSpPr>
                <a:spLocks noChangeShapeType="1"/>
              </p:cNvSpPr>
              <p:nvPr/>
            </p:nvSpPr>
            <p:spPr bwMode="auto">
              <a:xfrm flipH="1" flipV="1">
                <a:off x="4108450" y="5129213"/>
                <a:ext cx="33338" cy="10096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7" name="Freeform 18"/>
              <p:cNvSpPr>
                <a:spLocks/>
              </p:cNvSpPr>
              <p:nvPr/>
            </p:nvSpPr>
            <p:spPr bwMode="auto">
              <a:xfrm>
                <a:off x="533400" y="4260850"/>
                <a:ext cx="393700" cy="387350"/>
              </a:xfrm>
              <a:custGeom>
                <a:avLst/>
                <a:gdLst>
                  <a:gd name="T0" fmla="*/ 0 w 279"/>
                  <a:gd name="T1" fmla="*/ 2147483647 h 244"/>
                  <a:gd name="T2" fmla="*/ 2147483647 w 279"/>
                  <a:gd name="T3" fmla="*/ 2147483647 h 244"/>
                  <a:gd name="T4" fmla="*/ 2147483647 w 279"/>
                  <a:gd name="T5" fmla="*/ 0 h 244"/>
                  <a:gd name="T6" fmla="*/ 2147483647 w 279"/>
                  <a:gd name="T7" fmla="*/ 2147483647 h 244"/>
                  <a:gd name="T8" fmla="*/ 2147483647 w 279"/>
                  <a:gd name="T9" fmla="*/ 2147483647 h 244"/>
                  <a:gd name="T10" fmla="*/ 2147483647 w 279"/>
                  <a:gd name="T11" fmla="*/ 2147483647 h 244"/>
                  <a:gd name="T12" fmla="*/ 2147483647 w 279"/>
                  <a:gd name="T13" fmla="*/ 2147483647 h 244"/>
                  <a:gd name="T14" fmla="*/ 2147483647 w 279"/>
                  <a:gd name="T15" fmla="*/ 2147483647 h 244"/>
                  <a:gd name="T16" fmla="*/ 2147483647 w 279"/>
                  <a:gd name="T17" fmla="*/ 2147483647 h 244"/>
                  <a:gd name="T18" fmla="*/ 2147483647 w 279"/>
                  <a:gd name="T19" fmla="*/ 2147483647 h 244"/>
                  <a:gd name="T20" fmla="*/ 2147483647 w 279"/>
                  <a:gd name="T21" fmla="*/ 2147483647 h 244"/>
                  <a:gd name="T22" fmla="*/ 2147483647 w 279"/>
                  <a:gd name="T23" fmla="*/ 2147483647 h 244"/>
                  <a:gd name="T24" fmla="*/ 2147483647 w 279"/>
                  <a:gd name="T25" fmla="*/ 2147483647 h 244"/>
                  <a:gd name="T26" fmla="*/ 2147483647 w 279"/>
                  <a:gd name="T27" fmla="*/ 2147483647 h 244"/>
                  <a:gd name="T28" fmla="*/ 2147483647 w 279"/>
                  <a:gd name="T29" fmla="*/ 2147483647 h 244"/>
                  <a:gd name="T30" fmla="*/ 2147483647 w 279"/>
                  <a:gd name="T31" fmla="*/ 2147483647 h 244"/>
                  <a:gd name="T32" fmla="*/ 2147483647 w 279"/>
                  <a:gd name="T33" fmla="*/ 2147483647 h 244"/>
                  <a:gd name="T34" fmla="*/ 2147483647 w 279"/>
                  <a:gd name="T35" fmla="*/ 2147483647 h 244"/>
                  <a:gd name="T36" fmla="*/ 2147483647 w 279"/>
                  <a:gd name="T37" fmla="*/ 2147483647 h 244"/>
                  <a:gd name="T38" fmla="*/ 2147483647 w 279"/>
                  <a:gd name="T39" fmla="*/ 2147483647 h 244"/>
                  <a:gd name="T40" fmla="*/ 2147483647 w 279"/>
                  <a:gd name="T41" fmla="*/ 2147483647 h 244"/>
                  <a:gd name="T42" fmla="*/ 2147483647 w 279"/>
                  <a:gd name="T43" fmla="*/ 2147483647 h 244"/>
                  <a:gd name="T44" fmla="*/ 2147483647 w 279"/>
                  <a:gd name="T45" fmla="*/ 2147483647 h 244"/>
                  <a:gd name="T46" fmla="*/ 2147483647 w 279"/>
                  <a:gd name="T47" fmla="*/ 2147483647 h 244"/>
                  <a:gd name="T48" fmla="*/ 2147483647 w 279"/>
                  <a:gd name="T49" fmla="*/ 2147483647 h 244"/>
                  <a:gd name="T50" fmla="*/ 2147483647 w 279"/>
                  <a:gd name="T51" fmla="*/ 2147483647 h 244"/>
                  <a:gd name="T52" fmla="*/ 2147483647 w 279"/>
                  <a:gd name="T53" fmla="*/ 2147483647 h 244"/>
                  <a:gd name="T54" fmla="*/ 2147483647 w 279"/>
                  <a:gd name="T55" fmla="*/ 2147483647 h 244"/>
                  <a:gd name="T56" fmla="*/ 2147483647 w 279"/>
                  <a:gd name="T57" fmla="*/ 2147483647 h 244"/>
                  <a:gd name="T58" fmla="*/ 2147483647 w 279"/>
                  <a:gd name="T59" fmla="*/ 2147483647 h 244"/>
                  <a:gd name="T60" fmla="*/ 2147483647 w 279"/>
                  <a:gd name="T61" fmla="*/ 2147483647 h 244"/>
                  <a:gd name="T62" fmla="*/ 2147483647 w 279"/>
                  <a:gd name="T63" fmla="*/ 2147483647 h 244"/>
                  <a:gd name="T64" fmla="*/ 2147483647 w 279"/>
                  <a:gd name="T65" fmla="*/ 2147483647 h 244"/>
                  <a:gd name="T66" fmla="*/ 2147483647 w 279"/>
                  <a:gd name="T67" fmla="*/ 2147483647 h 244"/>
                  <a:gd name="T68" fmla="*/ 2147483647 w 279"/>
                  <a:gd name="T69" fmla="*/ 2147483647 h 244"/>
                  <a:gd name="T70" fmla="*/ 2147483647 w 279"/>
                  <a:gd name="T71" fmla="*/ 2147483647 h 244"/>
                  <a:gd name="T72" fmla="*/ 2147483647 w 279"/>
                  <a:gd name="T73" fmla="*/ 2147483647 h 244"/>
                  <a:gd name="T74" fmla="*/ 2147483647 w 279"/>
                  <a:gd name="T75" fmla="*/ 2147483647 h 244"/>
                  <a:gd name="T76" fmla="*/ 2147483647 w 279"/>
                  <a:gd name="T77" fmla="*/ 2147483647 h 244"/>
                  <a:gd name="T78" fmla="*/ 2147483647 w 279"/>
                  <a:gd name="T79" fmla="*/ 2147483647 h 244"/>
                  <a:gd name="T80" fmla="*/ 2147483647 w 279"/>
                  <a:gd name="T81" fmla="*/ 2147483647 h 244"/>
                  <a:gd name="T82" fmla="*/ 2147483647 w 279"/>
                  <a:gd name="T83" fmla="*/ 2147483647 h 244"/>
                  <a:gd name="T84" fmla="*/ 2147483647 w 279"/>
                  <a:gd name="T85" fmla="*/ 2147483647 h 244"/>
                  <a:gd name="T86" fmla="*/ 2147483647 w 279"/>
                  <a:gd name="T87" fmla="*/ 2147483647 h 244"/>
                  <a:gd name="T88" fmla="*/ 2147483647 w 279"/>
                  <a:gd name="T89" fmla="*/ 2147483647 h 244"/>
                  <a:gd name="T90" fmla="*/ 2147483647 w 279"/>
                  <a:gd name="T91" fmla="*/ 2147483647 h 244"/>
                  <a:gd name="T92" fmla="*/ 2147483647 w 279"/>
                  <a:gd name="T93" fmla="*/ 2147483647 h 244"/>
                  <a:gd name="T94" fmla="*/ 2147483647 w 279"/>
                  <a:gd name="T95" fmla="*/ 2147483647 h 244"/>
                  <a:gd name="T96" fmla="*/ 2147483647 w 279"/>
                  <a:gd name="T97" fmla="*/ 2147483647 h 244"/>
                  <a:gd name="T98" fmla="*/ 0 w 279"/>
                  <a:gd name="T99" fmla="*/ 2147483647 h 24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79"/>
                  <a:gd name="T151" fmla="*/ 0 h 244"/>
                  <a:gd name="T152" fmla="*/ 279 w 279"/>
                  <a:gd name="T153" fmla="*/ 244 h 24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79" h="244">
                    <a:moveTo>
                      <a:pt x="0" y="243"/>
                    </a:moveTo>
                    <a:lnTo>
                      <a:pt x="148" y="1"/>
                    </a:lnTo>
                    <a:lnTo>
                      <a:pt x="160" y="0"/>
                    </a:lnTo>
                    <a:lnTo>
                      <a:pt x="167" y="3"/>
                    </a:lnTo>
                    <a:lnTo>
                      <a:pt x="168" y="6"/>
                    </a:lnTo>
                    <a:lnTo>
                      <a:pt x="173" y="5"/>
                    </a:lnTo>
                    <a:lnTo>
                      <a:pt x="177" y="9"/>
                    </a:lnTo>
                    <a:lnTo>
                      <a:pt x="182" y="7"/>
                    </a:lnTo>
                    <a:lnTo>
                      <a:pt x="184" y="12"/>
                    </a:lnTo>
                    <a:lnTo>
                      <a:pt x="190" y="13"/>
                    </a:lnTo>
                    <a:lnTo>
                      <a:pt x="196" y="14"/>
                    </a:lnTo>
                    <a:lnTo>
                      <a:pt x="201" y="15"/>
                    </a:lnTo>
                    <a:lnTo>
                      <a:pt x="205" y="19"/>
                    </a:lnTo>
                    <a:lnTo>
                      <a:pt x="210" y="20"/>
                    </a:lnTo>
                    <a:lnTo>
                      <a:pt x="215" y="23"/>
                    </a:lnTo>
                    <a:lnTo>
                      <a:pt x="222" y="25"/>
                    </a:lnTo>
                    <a:lnTo>
                      <a:pt x="226" y="29"/>
                    </a:lnTo>
                    <a:lnTo>
                      <a:pt x="229" y="32"/>
                    </a:lnTo>
                    <a:lnTo>
                      <a:pt x="231" y="36"/>
                    </a:lnTo>
                    <a:lnTo>
                      <a:pt x="235" y="39"/>
                    </a:lnTo>
                    <a:lnTo>
                      <a:pt x="238" y="45"/>
                    </a:lnTo>
                    <a:lnTo>
                      <a:pt x="242" y="46"/>
                    </a:lnTo>
                    <a:lnTo>
                      <a:pt x="248" y="55"/>
                    </a:lnTo>
                    <a:lnTo>
                      <a:pt x="249" y="58"/>
                    </a:lnTo>
                    <a:lnTo>
                      <a:pt x="255" y="63"/>
                    </a:lnTo>
                    <a:lnTo>
                      <a:pt x="256" y="67"/>
                    </a:lnTo>
                    <a:lnTo>
                      <a:pt x="261" y="71"/>
                    </a:lnTo>
                    <a:lnTo>
                      <a:pt x="261" y="75"/>
                    </a:lnTo>
                    <a:lnTo>
                      <a:pt x="264" y="81"/>
                    </a:lnTo>
                    <a:lnTo>
                      <a:pt x="264" y="86"/>
                    </a:lnTo>
                    <a:lnTo>
                      <a:pt x="266" y="90"/>
                    </a:lnTo>
                    <a:lnTo>
                      <a:pt x="266" y="95"/>
                    </a:lnTo>
                    <a:lnTo>
                      <a:pt x="268" y="99"/>
                    </a:lnTo>
                    <a:lnTo>
                      <a:pt x="267" y="103"/>
                    </a:lnTo>
                    <a:lnTo>
                      <a:pt x="268" y="109"/>
                    </a:lnTo>
                    <a:lnTo>
                      <a:pt x="269" y="113"/>
                    </a:lnTo>
                    <a:lnTo>
                      <a:pt x="273" y="119"/>
                    </a:lnTo>
                    <a:lnTo>
                      <a:pt x="274" y="124"/>
                    </a:lnTo>
                    <a:lnTo>
                      <a:pt x="275" y="128"/>
                    </a:lnTo>
                    <a:lnTo>
                      <a:pt x="276" y="134"/>
                    </a:lnTo>
                    <a:lnTo>
                      <a:pt x="277" y="138"/>
                    </a:lnTo>
                    <a:lnTo>
                      <a:pt x="277" y="143"/>
                    </a:lnTo>
                    <a:lnTo>
                      <a:pt x="277" y="147"/>
                    </a:lnTo>
                    <a:lnTo>
                      <a:pt x="274" y="153"/>
                    </a:lnTo>
                    <a:lnTo>
                      <a:pt x="276" y="156"/>
                    </a:lnTo>
                    <a:lnTo>
                      <a:pt x="277" y="162"/>
                    </a:lnTo>
                    <a:lnTo>
                      <a:pt x="278" y="167"/>
                    </a:lnTo>
                    <a:lnTo>
                      <a:pt x="275" y="172"/>
                    </a:lnTo>
                    <a:lnTo>
                      <a:pt x="271" y="181"/>
                    </a:lnTo>
                    <a:lnTo>
                      <a:pt x="0" y="243"/>
                    </a:lnTo>
                  </a:path>
                </a:pathLst>
              </a:custGeom>
              <a:noFill/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8" name="Arc 19"/>
              <p:cNvSpPr>
                <a:spLocks/>
              </p:cNvSpPr>
              <p:nvPr/>
            </p:nvSpPr>
            <p:spPr bwMode="auto">
              <a:xfrm rot="720000">
                <a:off x="733425" y="4276725"/>
                <a:ext cx="211138" cy="236538"/>
              </a:xfrm>
              <a:custGeom>
                <a:avLst/>
                <a:gdLst>
                  <a:gd name="T0" fmla="*/ 0 w 21745"/>
                  <a:gd name="T1" fmla="*/ 0 h 21600"/>
                  <a:gd name="T2" fmla="*/ 2147483647 w 21745"/>
                  <a:gd name="T3" fmla="*/ 2147483647 h 21600"/>
                  <a:gd name="T4" fmla="*/ 1179876122 w 21745"/>
                  <a:gd name="T5" fmla="*/ 2147483647 h 21600"/>
                  <a:gd name="T6" fmla="*/ 0 60000 65536"/>
                  <a:gd name="T7" fmla="*/ 0 60000 65536"/>
                  <a:gd name="T8" fmla="*/ 0 60000 65536"/>
                  <a:gd name="T9" fmla="*/ 0 w 21745"/>
                  <a:gd name="T10" fmla="*/ 0 h 21600"/>
                  <a:gd name="T11" fmla="*/ 21745 w 21745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745" h="21600" fill="none" extrusionOk="0">
                    <a:moveTo>
                      <a:pt x="0" y="0"/>
                    </a:moveTo>
                    <a:cubicBezTo>
                      <a:pt x="48" y="0"/>
                      <a:pt x="96" y="-1"/>
                      <a:pt x="145" y="0"/>
                    </a:cubicBezTo>
                    <a:cubicBezTo>
                      <a:pt x="12074" y="0"/>
                      <a:pt x="21745" y="9670"/>
                      <a:pt x="21745" y="21600"/>
                    </a:cubicBezTo>
                  </a:path>
                  <a:path w="21745" h="21600" stroke="0" extrusionOk="0">
                    <a:moveTo>
                      <a:pt x="0" y="0"/>
                    </a:moveTo>
                    <a:cubicBezTo>
                      <a:pt x="48" y="0"/>
                      <a:pt x="96" y="-1"/>
                      <a:pt x="145" y="0"/>
                    </a:cubicBezTo>
                    <a:cubicBezTo>
                      <a:pt x="12074" y="0"/>
                      <a:pt x="21745" y="9670"/>
                      <a:pt x="21745" y="21600"/>
                    </a:cubicBezTo>
                    <a:lnTo>
                      <a:pt x="145" y="21600"/>
                    </a:lnTo>
                    <a:close/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9" name="Line 20"/>
              <p:cNvSpPr>
                <a:spLocks noChangeShapeType="1"/>
              </p:cNvSpPr>
              <p:nvPr/>
            </p:nvSpPr>
            <p:spPr bwMode="auto">
              <a:xfrm flipH="1">
                <a:off x="533400" y="4095750"/>
                <a:ext cx="303213" cy="5508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0" name="Oval 21"/>
              <p:cNvSpPr>
                <a:spLocks noChangeArrowheads="1"/>
              </p:cNvSpPr>
              <p:nvPr/>
            </p:nvSpPr>
            <p:spPr bwMode="auto">
              <a:xfrm rot="19740000">
                <a:off x="811213" y="4281488"/>
                <a:ext cx="100012" cy="19843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1" name="Line 22"/>
              <p:cNvSpPr>
                <a:spLocks noChangeShapeType="1"/>
              </p:cNvSpPr>
              <p:nvPr/>
            </p:nvSpPr>
            <p:spPr bwMode="auto">
              <a:xfrm flipV="1">
                <a:off x="533400" y="4502150"/>
                <a:ext cx="555625" cy="1444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2" name="Freeform 23"/>
              <p:cNvSpPr>
                <a:spLocks/>
              </p:cNvSpPr>
              <p:nvPr/>
            </p:nvSpPr>
            <p:spPr bwMode="auto">
              <a:xfrm>
                <a:off x="3784600" y="6089650"/>
                <a:ext cx="393700" cy="387350"/>
              </a:xfrm>
              <a:custGeom>
                <a:avLst/>
                <a:gdLst>
                  <a:gd name="T0" fmla="*/ 0 w 279"/>
                  <a:gd name="T1" fmla="*/ 2147483647 h 244"/>
                  <a:gd name="T2" fmla="*/ 2147483647 w 279"/>
                  <a:gd name="T3" fmla="*/ 2147483647 h 244"/>
                  <a:gd name="T4" fmla="*/ 2147483647 w 279"/>
                  <a:gd name="T5" fmla="*/ 0 h 244"/>
                  <a:gd name="T6" fmla="*/ 2147483647 w 279"/>
                  <a:gd name="T7" fmla="*/ 2147483647 h 244"/>
                  <a:gd name="T8" fmla="*/ 2147483647 w 279"/>
                  <a:gd name="T9" fmla="*/ 2147483647 h 244"/>
                  <a:gd name="T10" fmla="*/ 2147483647 w 279"/>
                  <a:gd name="T11" fmla="*/ 2147483647 h 244"/>
                  <a:gd name="T12" fmla="*/ 2147483647 w 279"/>
                  <a:gd name="T13" fmla="*/ 2147483647 h 244"/>
                  <a:gd name="T14" fmla="*/ 2147483647 w 279"/>
                  <a:gd name="T15" fmla="*/ 2147483647 h 244"/>
                  <a:gd name="T16" fmla="*/ 2147483647 w 279"/>
                  <a:gd name="T17" fmla="*/ 2147483647 h 244"/>
                  <a:gd name="T18" fmla="*/ 2147483647 w 279"/>
                  <a:gd name="T19" fmla="*/ 2147483647 h 244"/>
                  <a:gd name="T20" fmla="*/ 2147483647 w 279"/>
                  <a:gd name="T21" fmla="*/ 2147483647 h 244"/>
                  <a:gd name="T22" fmla="*/ 2147483647 w 279"/>
                  <a:gd name="T23" fmla="*/ 2147483647 h 244"/>
                  <a:gd name="T24" fmla="*/ 2147483647 w 279"/>
                  <a:gd name="T25" fmla="*/ 2147483647 h 244"/>
                  <a:gd name="T26" fmla="*/ 2147483647 w 279"/>
                  <a:gd name="T27" fmla="*/ 2147483647 h 244"/>
                  <a:gd name="T28" fmla="*/ 2147483647 w 279"/>
                  <a:gd name="T29" fmla="*/ 2147483647 h 244"/>
                  <a:gd name="T30" fmla="*/ 2147483647 w 279"/>
                  <a:gd name="T31" fmla="*/ 2147483647 h 244"/>
                  <a:gd name="T32" fmla="*/ 2147483647 w 279"/>
                  <a:gd name="T33" fmla="*/ 2147483647 h 244"/>
                  <a:gd name="T34" fmla="*/ 2147483647 w 279"/>
                  <a:gd name="T35" fmla="*/ 2147483647 h 244"/>
                  <a:gd name="T36" fmla="*/ 2147483647 w 279"/>
                  <a:gd name="T37" fmla="*/ 2147483647 h 244"/>
                  <a:gd name="T38" fmla="*/ 2147483647 w 279"/>
                  <a:gd name="T39" fmla="*/ 2147483647 h 244"/>
                  <a:gd name="T40" fmla="*/ 2147483647 w 279"/>
                  <a:gd name="T41" fmla="*/ 2147483647 h 244"/>
                  <a:gd name="T42" fmla="*/ 2147483647 w 279"/>
                  <a:gd name="T43" fmla="*/ 2147483647 h 244"/>
                  <a:gd name="T44" fmla="*/ 2147483647 w 279"/>
                  <a:gd name="T45" fmla="*/ 2147483647 h 244"/>
                  <a:gd name="T46" fmla="*/ 2147483647 w 279"/>
                  <a:gd name="T47" fmla="*/ 2147483647 h 244"/>
                  <a:gd name="T48" fmla="*/ 2147483647 w 279"/>
                  <a:gd name="T49" fmla="*/ 2147483647 h 244"/>
                  <a:gd name="T50" fmla="*/ 2147483647 w 279"/>
                  <a:gd name="T51" fmla="*/ 2147483647 h 244"/>
                  <a:gd name="T52" fmla="*/ 2147483647 w 279"/>
                  <a:gd name="T53" fmla="*/ 2147483647 h 244"/>
                  <a:gd name="T54" fmla="*/ 2147483647 w 279"/>
                  <a:gd name="T55" fmla="*/ 2147483647 h 244"/>
                  <a:gd name="T56" fmla="*/ 2147483647 w 279"/>
                  <a:gd name="T57" fmla="*/ 2147483647 h 244"/>
                  <a:gd name="T58" fmla="*/ 2147483647 w 279"/>
                  <a:gd name="T59" fmla="*/ 2147483647 h 244"/>
                  <a:gd name="T60" fmla="*/ 2147483647 w 279"/>
                  <a:gd name="T61" fmla="*/ 2147483647 h 244"/>
                  <a:gd name="T62" fmla="*/ 2147483647 w 279"/>
                  <a:gd name="T63" fmla="*/ 2147483647 h 244"/>
                  <a:gd name="T64" fmla="*/ 2147483647 w 279"/>
                  <a:gd name="T65" fmla="*/ 2147483647 h 244"/>
                  <a:gd name="T66" fmla="*/ 2147483647 w 279"/>
                  <a:gd name="T67" fmla="*/ 2147483647 h 244"/>
                  <a:gd name="T68" fmla="*/ 2147483647 w 279"/>
                  <a:gd name="T69" fmla="*/ 2147483647 h 244"/>
                  <a:gd name="T70" fmla="*/ 2147483647 w 279"/>
                  <a:gd name="T71" fmla="*/ 2147483647 h 244"/>
                  <a:gd name="T72" fmla="*/ 2147483647 w 279"/>
                  <a:gd name="T73" fmla="*/ 2147483647 h 244"/>
                  <a:gd name="T74" fmla="*/ 2147483647 w 279"/>
                  <a:gd name="T75" fmla="*/ 2147483647 h 244"/>
                  <a:gd name="T76" fmla="*/ 2147483647 w 279"/>
                  <a:gd name="T77" fmla="*/ 2147483647 h 244"/>
                  <a:gd name="T78" fmla="*/ 2147483647 w 279"/>
                  <a:gd name="T79" fmla="*/ 2147483647 h 244"/>
                  <a:gd name="T80" fmla="*/ 2147483647 w 279"/>
                  <a:gd name="T81" fmla="*/ 2147483647 h 244"/>
                  <a:gd name="T82" fmla="*/ 2147483647 w 279"/>
                  <a:gd name="T83" fmla="*/ 2147483647 h 244"/>
                  <a:gd name="T84" fmla="*/ 2147483647 w 279"/>
                  <a:gd name="T85" fmla="*/ 2147483647 h 244"/>
                  <a:gd name="T86" fmla="*/ 2147483647 w 279"/>
                  <a:gd name="T87" fmla="*/ 2147483647 h 244"/>
                  <a:gd name="T88" fmla="*/ 2147483647 w 279"/>
                  <a:gd name="T89" fmla="*/ 2147483647 h 244"/>
                  <a:gd name="T90" fmla="*/ 2147483647 w 279"/>
                  <a:gd name="T91" fmla="*/ 2147483647 h 244"/>
                  <a:gd name="T92" fmla="*/ 2147483647 w 279"/>
                  <a:gd name="T93" fmla="*/ 2147483647 h 244"/>
                  <a:gd name="T94" fmla="*/ 2147483647 w 279"/>
                  <a:gd name="T95" fmla="*/ 2147483647 h 244"/>
                  <a:gd name="T96" fmla="*/ 2147483647 w 279"/>
                  <a:gd name="T97" fmla="*/ 2147483647 h 244"/>
                  <a:gd name="T98" fmla="*/ 0 w 279"/>
                  <a:gd name="T99" fmla="*/ 2147483647 h 24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79"/>
                  <a:gd name="T151" fmla="*/ 0 h 244"/>
                  <a:gd name="T152" fmla="*/ 279 w 279"/>
                  <a:gd name="T153" fmla="*/ 244 h 24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79" h="244">
                    <a:moveTo>
                      <a:pt x="0" y="243"/>
                    </a:moveTo>
                    <a:lnTo>
                      <a:pt x="148" y="1"/>
                    </a:lnTo>
                    <a:lnTo>
                      <a:pt x="160" y="0"/>
                    </a:lnTo>
                    <a:lnTo>
                      <a:pt x="167" y="3"/>
                    </a:lnTo>
                    <a:lnTo>
                      <a:pt x="168" y="6"/>
                    </a:lnTo>
                    <a:lnTo>
                      <a:pt x="173" y="5"/>
                    </a:lnTo>
                    <a:lnTo>
                      <a:pt x="177" y="9"/>
                    </a:lnTo>
                    <a:lnTo>
                      <a:pt x="182" y="7"/>
                    </a:lnTo>
                    <a:lnTo>
                      <a:pt x="184" y="12"/>
                    </a:lnTo>
                    <a:lnTo>
                      <a:pt x="190" y="13"/>
                    </a:lnTo>
                    <a:lnTo>
                      <a:pt x="196" y="14"/>
                    </a:lnTo>
                    <a:lnTo>
                      <a:pt x="201" y="15"/>
                    </a:lnTo>
                    <a:lnTo>
                      <a:pt x="205" y="19"/>
                    </a:lnTo>
                    <a:lnTo>
                      <a:pt x="210" y="20"/>
                    </a:lnTo>
                    <a:lnTo>
                      <a:pt x="215" y="23"/>
                    </a:lnTo>
                    <a:lnTo>
                      <a:pt x="222" y="25"/>
                    </a:lnTo>
                    <a:lnTo>
                      <a:pt x="226" y="29"/>
                    </a:lnTo>
                    <a:lnTo>
                      <a:pt x="229" y="32"/>
                    </a:lnTo>
                    <a:lnTo>
                      <a:pt x="231" y="36"/>
                    </a:lnTo>
                    <a:lnTo>
                      <a:pt x="235" y="39"/>
                    </a:lnTo>
                    <a:lnTo>
                      <a:pt x="238" y="45"/>
                    </a:lnTo>
                    <a:lnTo>
                      <a:pt x="242" y="46"/>
                    </a:lnTo>
                    <a:lnTo>
                      <a:pt x="248" y="55"/>
                    </a:lnTo>
                    <a:lnTo>
                      <a:pt x="249" y="58"/>
                    </a:lnTo>
                    <a:lnTo>
                      <a:pt x="255" y="63"/>
                    </a:lnTo>
                    <a:lnTo>
                      <a:pt x="256" y="67"/>
                    </a:lnTo>
                    <a:lnTo>
                      <a:pt x="261" y="71"/>
                    </a:lnTo>
                    <a:lnTo>
                      <a:pt x="261" y="75"/>
                    </a:lnTo>
                    <a:lnTo>
                      <a:pt x="264" y="81"/>
                    </a:lnTo>
                    <a:lnTo>
                      <a:pt x="264" y="86"/>
                    </a:lnTo>
                    <a:lnTo>
                      <a:pt x="266" y="90"/>
                    </a:lnTo>
                    <a:lnTo>
                      <a:pt x="266" y="95"/>
                    </a:lnTo>
                    <a:lnTo>
                      <a:pt x="268" y="99"/>
                    </a:lnTo>
                    <a:lnTo>
                      <a:pt x="267" y="103"/>
                    </a:lnTo>
                    <a:lnTo>
                      <a:pt x="268" y="109"/>
                    </a:lnTo>
                    <a:lnTo>
                      <a:pt x="269" y="113"/>
                    </a:lnTo>
                    <a:lnTo>
                      <a:pt x="273" y="119"/>
                    </a:lnTo>
                    <a:lnTo>
                      <a:pt x="274" y="124"/>
                    </a:lnTo>
                    <a:lnTo>
                      <a:pt x="275" y="128"/>
                    </a:lnTo>
                    <a:lnTo>
                      <a:pt x="276" y="134"/>
                    </a:lnTo>
                    <a:lnTo>
                      <a:pt x="277" y="138"/>
                    </a:lnTo>
                    <a:lnTo>
                      <a:pt x="277" y="143"/>
                    </a:lnTo>
                    <a:lnTo>
                      <a:pt x="277" y="147"/>
                    </a:lnTo>
                    <a:lnTo>
                      <a:pt x="274" y="153"/>
                    </a:lnTo>
                    <a:lnTo>
                      <a:pt x="276" y="156"/>
                    </a:lnTo>
                    <a:lnTo>
                      <a:pt x="277" y="162"/>
                    </a:lnTo>
                    <a:lnTo>
                      <a:pt x="278" y="167"/>
                    </a:lnTo>
                    <a:lnTo>
                      <a:pt x="275" y="172"/>
                    </a:lnTo>
                    <a:lnTo>
                      <a:pt x="271" y="181"/>
                    </a:lnTo>
                    <a:lnTo>
                      <a:pt x="0" y="243"/>
                    </a:lnTo>
                  </a:path>
                </a:pathLst>
              </a:custGeom>
              <a:noFill/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3" name="Arc 24"/>
              <p:cNvSpPr>
                <a:spLocks/>
              </p:cNvSpPr>
              <p:nvPr/>
            </p:nvSpPr>
            <p:spPr bwMode="auto">
              <a:xfrm rot="720000">
                <a:off x="3984625" y="6105525"/>
                <a:ext cx="211138" cy="236538"/>
              </a:xfrm>
              <a:custGeom>
                <a:avLst/>
                <a:gdLst>
                  <a:gd name="T0" fmla="*/ 0 w 21745"/>
                  <a:gd name="T1" fmla="*/ 0 h 21600"/>
                  <a:gd name="T2" fmla="*/ 2147483647 w 21745"/>
                  <a:gd name="T3" fmla="*/ 2147483647 h 21600"/>
                  <a:gd name="T4" fmla="*/ 1179876122 w 21745"/>
                  <a:gd name="T5" fmla="*/ 2147483647 h 21600"/>
                  <a:gd name="T6" fmla="*/ 0 60000 65536"/>
                  <a:gd name="T7" fmla="*/ 0 60000 65536"/>
                  <a:gd name="T8" fmla="*/ 0 60000 65536"/>
                  <a:gd name="T9" fmla="*/ 0 w 21745"/>
                  <a:gd name="T10" fmla="*/ 0 h 21600"/>
                  <a:gd name="T11" fmla="*/ 21745 w 21745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745" h="21600" fill="none" extrusionOk="0">
                    <a:moveTo>
                      <a:pt x="0" y="0"/>
                    </a:moveTo>
                    <a:cubicBezTo>
                      <a:pt x="48" y="0"/>
                      <a:pt x="96" y="-1"/>
                      <a:pt x="145" y="0"/>
                    </a:cubicBezTo>
                    <a:cubicBezTo>
                      <a:pt x="12074" y="0"/>
                      <a:pt x="21745" y="9670"/>
                      <a:pt x="21745" y="21600"/>
                    </a:cubicBezTo>
                  </a:path>
                  <a:path w="21745" h="21600" stroke="0" extrusionOk="0">
                    <a:moveTo>
                      <a:pt x="0" y="0"/>
                    </a:moveTo>
                    <a:cubicBezTo>
                      <a:pt x="48" y="0"/>
                      <a:pt x="96" y="-1"/>
                      <a:pt x="145" y="0"/>
                    </a:cubicBezTo>
                    <a:cubicBezTo>
                      <a:pt x="12074" y="0"/>
                      <a:pt x="21745" y="9670"/>
                      <a:pt x="21745" y="21600"/>
                    </a:cubicBezTo>
                    <a:lnTo>
                      <a:pt x="145" y="21600"/>
                    </a:lnTo>
                    <a:close/>
                  </a:path>
                </a:pathLst>
              </a:custGeom>
              <a:noFill/>
              <a:ln w="254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4" name="Line 25"/>
              <p:cNvSpPr>
                <a:spLocks noChangeShapeType="1"/>
              </p:cNvSpPr>
              <p:nvPr/>
            </p:nvSpPr>
            <p:spPr bwMode="auto">
              <a:xfrm flipH="1">
                <a:off x="3784600" y="5924550"/>
                <a:ext cx="303213" cy="5508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5" name="Oval 26"/>
              <p:cNvSpPr>
                <a:spLocks noChangeArrowheads="1"/>
              </p:cNvSpPr>
              <p:nvPr/>
            </p:nvSpPr>
            <p:spPr bwMode="auto">
              <a:xfrm rot="19740000">
                <a:off x="4062413" y="6110288"/>
                <a:ext cx="100012" cy="198437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6" name="Line 27"/>
              <p:cNvSpPr>
                <a:spLocks noChangeShapeType="1"/>
              </p:cNvSpPr>
              <p:nvPr/>
            </p:nvSpPr>
            <p:spPr bwMode="auto">
              <a:xfrm flipV="1">
                <a:off x="3784600" y="6330950"/>
                <a:ext cx="555625" cy="1444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7" name="Oval 33"/>
              <p:cNvSpPr>
                <a:spLocks noChangeArrowheads="1"/>
              </p:cNvSpPr>
              <p:nvPr/>
            </p:nvSpPr>
            <p:spPr bwMode="auto">
              <a:xfrm>
                <a:off x="4079875" y="5081588"/>
                <a:ext cx="57150" cy="63500"/>
              </a:xfrm>
              <a:prstGeom prst="ellipse">
                <a:avLst/>
              </a:prstGeom>
              <a:solidFill>
                <a:srgbClr val="037C03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8" name="Oval 34"/>
              <p:cNvSpPr>
                <a:spLocks noChangeArrowheads="1"/>
              </p:cNvSpPr>
              <p:nvPr/>
            </p:nvSpPr>
            <p:spPr bwMode="auto">
              <a:xfrm>
                <a:off x="1504950" y="3649663"/>
                <a:ext cx="57150" cy="63500"/>
              </a:xfrm>
              <a:prstGeom prst="ellipse">
                <a:avLst/>
              </a:prstGeom>
              <a:solidFill>
                <a:srgbClr val="037C03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</p:grpSp>
        <p:sp>
          <p:nvSpPr>
            <p:cNvPr id="56" name="Text Box 26"/>
            <p:cNvSpPr txBox="1">
              <a:spLocks noChangeArrowheads="1"/>
            </p:cNvSpPr>
            <p:nvPr/>
          </p:nvSpPr>
          <p:spPr bwMode="auto">
            <a:xfrm>
              <a:off x="3657601" y="678584"/>
              <a:ext cx="809272" cy="69757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 dirty="0">
                  <a:solidFill>
                    <a:prstClr val="black"/>
                  </a:solidFill>
                  <a:latin typeface="Arial" charset="0"/>
                </a:rPr>
                <a:t>X</a:t>
              </a:r>
              <a:endParaRPr lang="en-US" sz="2000" baseline="-250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7" name="Text Box 26"/>
            <p:cNvSpPr txBox="1">
              <a:spLocks noChangeArrowheads="1"/>
            </p:cNvSpPr>
            <p:nvPr/>
          </p:nvSpPr>
          <p:spPr bwMode="auto">
            <a:xfrm>
              <a:off x="867126" y="3017171"/>
              <a:ext cx="809272" cy="69757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 dirty="0">
                  <a:solidFill>
                    <a:prstClr val="black"/>
                  </a:solidFill>
                  <a:latin typeface="Arial" charset="0"/>
                </a:rPr>
                <a:t>x</a:t>
              </a:r>
              <a:endParaRPr lang="en-US" sz="2000" baseline="-25000" dirty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8" name="Text Box 26"/>
            <p:cNvSpPr txBox="1">
              <a:spLocks noChangeArrowheads="1"/>
            </p:cNvSpPr>
            <p:nvPr/>
          </p:nvSpPr>
          <p:spPr bwMode="auto">
            <a:xfrm>
              <a:off x="3520189" y="4403761"/>
              <a:ext cx="809272" cy="69757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000" dirty="0">
                  <a:solidFill>
                    <a:prstClr val="black"/>
                  </a:solidFill>
                  <a:latin typeface="Arial" charset="0"/>
                </a:rPr>
                <a:t>x'</a:t>
              </a:r>
              <a:endParaRPr lang="en-US" sz="2000" baseline="-25000" dirty="0">
                <a:solidFill>
                  <a:prstClr val="black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2106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Correspondence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581401"/>
            <a:ext cx="8229600" cy="2544763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/>
              <a:t>We have two images taken from cameras with different intrinsic and extrinsic parameters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How do we match a point in the first image to a point in the second?  How can we constrain our search?</a:t>
            </a:r>
          </a:p>
        </p:txBody>
      </p:sp>
      <p:pic>
        <p:nvPicPr>
          <p:cNvPr id="4" name="Picture 13" descr="rect_006_007_lef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1" y="1066800"/>
            <a:ext cx="3321069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rect_006_007_righ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005590"/>
            <a:ext cx="3429000" cy="251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177352" y="212863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b="1" dirty="0">
                <a:solidFill>
                  <a:srgbClr val="FF0000"/>
                </a:solidFill>
                <a:latin typeface="Arial" charset="0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11403" y="213277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b="1" dirty="0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12942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idea: Epipolar constraint</a:t>
            </a:r>
          </a:p>
        </p:txBody>
      </p:sp>
    </p:spTree>
    <p:extLst>
      <p:ext uri="{BB962C8B-B14F-4D97-AF65-F5344CB8AC3E}">
        <p14:creationId xmlns:p14="http://schemas.microsoft.com/office/powerpoint/2010/main" val="758214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9338" y="901700"/>
            <a:ext cx="7662862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1683" name="Text Box 3"/>
          <p:cNvSpPr txBox="1">
            <a:spLocks noChangeArrowheads="1"/>
          </p:cNvSpPr>
          <p:nvPr/>
        </p:nvSpPr>
        <p:spPr bwMode="auto">
          <a:xfrm>
            <a:off x="2981326" y="4579938"/>
            <a:ext cx="72346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dirty="0">
                <a:solidFill>
                  <a:prstClr val="black"/>
                </a:solidFill>
                <a:latin typeface="Arial" charset="0"/>
              </a:rPr>
              <a:t>Potential matches for </a:t>
            </a:r>
            <a:r>
              <a:rPr lang="en-US" sz="2000" i="1" dirty="0">
                <a:solidFill>
                  <a:prstClr val="black"/>
                </a:solidFill>
                <a:latin typeface="Arial" charset="0"/>
              </a:rPr>
              <a:t>x</a:t>
            </a:r>
            <a:r>
              <a:rPr lang="en-US" sz="2000" dirty="0">
                <a:solidFill>
                  <a:prstClr val="black"/>
                </a:solidFill>
                <a:latin typeface="Arial" charset="0"/>
              </a:rPr>
              <a:t> have to lie on the corresponding line </a:t>
            </a:r>
            <a:r>
              <a:rPr lang="en-US" sz="2000" i="1" dirty="0">
                <a:solidFill>
                  <a:prstClr val="black"/>
                </a:solidFill>
                <a:latin typeface="Arial" charset="0"/>
              </a:rPr>
              <a:t>l’</a:t>
            </a:r>
            <a:r>
              <a:rPr lang="en-US" sz="2000" dirty="0">
                <a:solidFill>
                  <a:prstClr val="black"/>
                </a:solidFill>
                <a:latin typeface="Arial" charset="0"/>
              </a:rPr>
              <a:t>.</a:t>
            </a:r>
          </a:p>
        </p:txBody>
      </p:sp>
      <p:sp>
        <p:nvSpPr>
          <p:cNvPr id="711684" name="Text Box 4"/>
          <p:cNvSpPr txBox="1">
            <a:spLocks noChangeArrowheads="1"/>
          </p:cNvSpPr>
          <p:nvPr/>
        </p:nvSpPr>
        <p:spPr bwMode="auto">
          <a:xfrm>
            <a:off x="2971801" y="5646738"/>
            <a:ext cx="72346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dirty="0">
                <a:solidFill>
                  <a:prstClr val="black"/>
                </a:solidFill>
                <a:latin typeface="Arial" charset="0"/>
              </a:rPr>
              <a:t>Potential matches for </a:t>
            </a:r>
            <a:r>
              <a:rPr lang="en-US" sz="2000" i="1" dirty="0">
                <a:solidFill>
                  <a:prstClr val="black"/>
                </a:solidFill>
                <a:latin typeface="Arial" charset="0"/>
              </a:rPr>
              <a:t>x’</a:t>
            </a:r>
            <a:r>
              <a:rPr lang="en-US" sz="2000" dirty="0">
                <a:solidFill>
                  <a:prstClr val="black"/>
                </a:solidFill>
                <a:latin typeface="Arial" charset="0"/>
              </a:rPr>
              <a:t> have to lie on the corresponding line </a:t>
            </a:r>
            <a:r>
              <a:rPr lang="en-US" sz="2000" i="1" dirty="0">
                <a:solidFill>
                  <a:prstClr val="black"/>
                </a:solidFill>
                <a:latin typeface="Arial" charset="0"/>
              </a:rPr>
              <a:t>l</a:t>
            </a:r>
            <a:r>
              <a:rPr lang="en-US" sz="2000" dirty="0">
                <a:solidFill>
                  <a:prstClr val="black"/>
                </a:solidFill>
                <a:latin typeface="Arial" charset="0"/>
              </a:rPr>
              <a:t>.</a:t>
            </a:r>
          </a:p>
        </p:txBody>
      </p:sp>
      <p:sp>
        <p:nvSpPr>
          <p:cNvPr id="711685" name="Oval 5"/>
          <p:cNvSpPr>
            <a:spLocks noChangeArrowheads="1"/>
          </p:cNvSpPr>
          <p:nvPr/>
        </p:nvSpPr>
        <p:spPr bwMode="auto">
          <a:xfrm>
            <a:off x="4408488" y="240665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686" name="Line 6"/>
          <p:cNvSpPr>
            <a:spLocks noChangeShapeType="1"/>
          </p:cNvSpPr>
          <p:nvPr/>
        </p:nvSpPr>
        <p:spPr bwMode="auto">
          <a:xfrm flipH="1">
            <a:off x="7608888" y="2330450"/>
            <a:ext cx="254000" cy="158115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687" name="Oval 7"/>
          <p:cNvSpPr>
            <a:spLocks noChangeArrowheads="1"/>
          </p:cNvSpPr>
          <p:nvPr/>
        </p:nvSpPr>
        <p:spPr bwMode="auto">
          <a:xfrm>
            <a:off x="7799388" y="2406650"/>
            <a:ext cx="76200" cy="76200"/>
          </a:xfrm>
          <a:prstGeom prst="ellipse">
            <a:avLst/>
          </a:pr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711688" name="Line 8"/>
          <p:cNvSpPr>
            <a:spLocks noChangeShapeType="1"/>
          </p:cNvSpPr>
          <p:nvPr/>
        </p:nvSpPr>
        <p:spPr bwMode="auto">
          <a:xfrm flipH="1" flipV="1">
            <a:off x="4433888" y="2311400"/>
            <a:ext cx="241300" cy="15621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689" name="Oval 9"/>
          <p:cNvSpPr>
            <a:spLocks noChangeArrowheads="1"/>
          </p:cNvSpPr>
          <p:nvPr/>
        </p:nvSpPr>
        <p:spPr bwMode="auto">
          <a:xfrm>
            <a:off x="4840288" y="210185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690" name="Oval 10"/>
          <p:cNvSpPr>
            <a:spLocks noChangeArrowheads="1"/>
          </p:cNvSpPr>
          <p:nvPr/>
        </p:nvSpPr>
        <p:spPr bwMode="auto">
          <a:xfrm>
            <a:off x="5494338" y="165735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691" name="Oval 11"/>
          <p:cNvSpPr>
            <a:spLocks noChangeArrowheads="1"/>
          </p:cNvSpPr>
          <p:nvPr/>
        </p:nvSpPr>
        <p:spPr bwMode="auto">
          <a:xfrm>
            <a:off x="7799388" y="24003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692" name="Oval 12"/>
          <p:cNvSpPr>
            <a:spLocks noChangeArrowheads="1"/>
          </p:cNvSpPr>
          <p:nvPr/>
        </p:nvSpPr>
        <p:spPr bwMode="auto">
          <a:xfrm>
            <a:off x="7748588" y="27559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693" name="Oval 13"/>
          <p:cNvSpPr>
            <a:spLocks noChangeArrowheads="1"/>
          </p:cNvSpPr>
          <p:nvPr/>
        </p:nvSpPr>
        <p:spPr bwMode="auto">
          <a:xfrm>
            <a:off x="7691438" y="30480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49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idea: Epipolar constraint</a:t>
            </a:r>
          </a:p>
        </p:txBody>
      </p:sp>
      <p:sp>
        <p:nvSpPr>
          <p:cNvPr id="20495" name="Freeform 15"/>
          <p:cNvSpPr>
            <a:spLocks/>
          </p:cNvSpPr>
          <p:nvPr/>
        </p:nvSpPr>
        <p:spPr bwMode="auto">
          <a:xfrm>
            <a:off x="4191000" y="2286000"/>
            <a:ext cx="228600" cy="228600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12" y="80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4191000" y="2209800"/>
            <a:ext cx="209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20497" name="Freeform 17"/>
          <p:cNvSpPr>
            <a:spLocks/>
          </p:cNvSpPr>
          <p:nvPr/>
        </p:nvSpPr>
        <p:spPr bwMode="auto">
          <a:xfrm>
            <a:off x="7543800" y="2336800"/>
            <a:ext cx="273050" cy="254000"/>
          </a:xfrm>
          <a:custGeom>
            <a:avLst/>
            <a:gdLst>
              <a:gd name="T0" fmla="*/ 2147483647 w 172"/>
              <a:gd name="T1" fmla="*/ 2147483647 h 160"/>
              <a:gd name="T2" fmla="*/ 0 w 172"/>
              <a:gd name="T3" fmla="*/ 2147483647 h 160"/>
              <a:gd name="T4" fmla="*/ 2147483647 w 172"/>
              <a:gd name="T5" fmla="*/ 2147483647 h 160"/>
              <a:gd name="T6" fmla="*/ 2147483647 w 172"/>
              <a:gd name="T7" fmla="*/ 2147483647 h 160"/>
              <a:gd name="T8" fmla="*/ 2147483647 w 172"/>
              <a:gd name="T9" fmla="*/ 0 h 160"/>
              <a:gd name="T10" fmla="*/ 2147483647 w 172"/>
              <a:gd name="T11" fmla="*/ 2147483647 h 1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2"/>
              <a:gd name="T19" fmla="*/ 0 h 160"/>
              <a:gd name="T20" fmla="*/ 172 w 172"/>
              <a:gd name="T21" fmla="*/ 160 h 16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2" h="160">
                <a:moveTo>
                  <a:pt x="48" y="16"/>
                </a:moveTo>
                <a:lnTo>
                  <a:pt x="0" y="112"/>
                </a:lnTo>
                <a:lnTo>
                  <a:pt x="48" y="160"/>
                </a:lnTo>
                <a:lnTo>
                  <a:pt x="144" y="112"/>
                </a:lnTo>
                <a:lnTo>
                  <a:pt x="172" y="0"/>
                </a:lnTo>
                <a:lnTo>
                  <a:pt x="48" y="1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698" name="Text Box 18"/>
          <p:cNvSpPr txBox="1">
            <a:spLocks noChangeArrowheads="1"/>
          </p:cNvSpPr>
          <p:nvPr/>
        </p:nvSpPr>
        <p:spPr bwMode="auto">
          <a:xfrm>
            <a:off x="7543800" y="2286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sp>
        <p:nvSpPr>
          <p:cNvPr id="20499" name="Freeform 19"/>
          <p:cNvSpPr>
            <a:spLocks/>
          </p:cNvSpPr>
          <p:nvPr/>
        </p:nvSpPr>
        <p:spPr bwMode="auto">
          <a:xfrm>
            <a:off x="9525000" y="1524000"/>
            <a:ext cx="381000" cy="304800"/>
          </a:xfrm>
          <a:custGeom>
            <a:avLst/>
            <a:gdLst>
              <a:gd name="T0" fmla="*/ 2147483647 w 240"/>
              <a:gd name="T1" fmla="*/ 2147483647 h 192"/>
              <a:gd name="T2" fmla="*/ 2147483647 w 240"/>
              <a:gd name="T3" fmla="*/ 0 h 192"/>
              <a:gd name="T4" fmla="*/ 2147483647 w 240"/>
              <a:gd name="T5" fmla="*/ 2147483647 h 192"/>
              <a:gd name="T6" fmla="*/ 0 w 240"/>
              <a:gd name="T7" fmla="*/ 2147483647 h 192"/>
              <a:gd name="T8" fmla="*/ 2147483647 w 240"/>
              <a:gd name="T9" fmla="*/ 2147483647 h 192"/>
              <a:gd name="T10" fmla="*/ 2147483647 w 240"/>
              <a:gd name="T11" fmla="*/ 2147483647 h 19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0"/>
              <a:gd name="T19" fmla="*/ 0 h 192"/>
              <a:gd name="T20" fmla="*/ 240 w 240"/>
              <a:gd name="T21" fmla="*/ 192 h 19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0" h="192">
                <a:moveTo>
                  <a:pt x="240" y="192"/>
                </a:moveTo>
                <a:lnTo>
                  <a:pt x="240" y="0"/>
                </a:lnTo>
                <a:lnTo>
                  <a:pt x="88" y="24"/>
                </a:lnTo>
                <a:lnTo>
                  <a:pt x="0" y="96"/>
                </a:lnTo>
                <a:lnTo>
                  <a:pt x="96" y="192"/>
                </a:lnTo>
                <a:lnTo>
                  <a:pt x="240" y="19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00" name="Freeform 20"/>
          <p:cNvSpPr>
            <a:spLocks/>
          </p:cNvSpPr>
          <p:nvPr/>
        </p:nvSpPr>
        <p:spPr bwMode="auto">
          <a:xfrm>
            <a:off x="2362200" y="1536700"/>
            <a:ext cx="260350" cy="292100"/>
          </a:xfrm>
          <a:custGeom>
            <a:avLst/>
            <a:gdLst>
              <a:gd name="T0" fmla="*/ 2147483647 w 164"/>
              <a:gd name="T1" fmla="*/ 0 h 184"/>
              <a:gd name="T2" fmla="*/ 0 w 164"/>
              <a:gd name="T3" fmla="*/ 2147483647 h 184"/>
              <a:gd name="T4" fmla="*/ 2147483647 w 164"/>
              <a:gd name="T5" fmla="*/ 2147483647 h 184"/>
              <a:gd name="T6" fmla="*/ 2147483647 w 164"/>
              <a:gd name="T7" fmla="*/ 2147483647 h 184"/>
              <a:gd name="T8" fmla="*/ 2147483647 w 164"/>
              <a:gd name="T9" fmla="*/ 2147483647 h 184"/>
              <a:gd name="T10" fmla="*/ 2147483647 w 164"/>
              <a:gd name="T11" fmla="*/ 0 h 1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4"/>
              <a:gd name="T19" fmla="*/ 0 h 184"/>
              <a:gd name="T20" fmla="*/ 164 w 164"/>
              <a:gd name="T21" fmla="*/ 184 h 18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4" h="184">
                <a:moveTo>
                  <a:pt x="32" y="0"/>
                </a:moveTo>
                <a:lnTo>
                  <a:pt x="0" y="136"/>
                </a:lnTo>
                <a:lnTo>
                  <a:pt x="48" y="184"/>
                </a:lnTo>
                <a:lnTo>
                  <a:pt x="148" y="176"/>
                </a:lnTo>
                <a:lnTo>
                  <a:pt x="164" y="36"/>
                </a:lnTo>
                <a:lnTo>
                  <a:pt x="32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01" name="Freeform 21"/>
          <p:cNvSpPr>
            <a:spLocks/>
          </p:cNvSpPr>
          <p:nvPr/>
        </p:nvSpPr>
        <p:spPr bwMode="auto">
          <a:xfrm>
            <a:off x="7429500" y="2667000"/>
            <a:ext cx="336550" cy="698500"/>
          </a:xfrm>
          <a:custGeom>
            <a:avLst/>
            <a:gdLst>
              <a:gd name="T0" fmla="*/ 2147483647 w 212"/>
              <a:gd name="T1" fmla="*/ 2147483647 h 440"/>
              <a:gd name="T2" fmla="*/ 2147483647 w 212"/>
              <a:gd name="T3" fmla="*/ 2147483647 h 440"/>
              <a:gd name="T4" fmla="*/ 0 w 212"/>
              <a:gd name="T5" fmla="*/ 2147483647 h 440"/>
              <a:gd name="T6" fmla="*/ 2147483647 w 212"/>
              <a:gd name="T7" fmla="*/ 2147483647 h 440"/>
              <a:gd name="T8" fmla="*/ 2147483647 w 212"/>
              <a:gd name="T9" fmla="*/ 0 h 440"/>
              <a:gd name="T10" fmla="*/ 2147483647 w 212"/>
              <a:gd name="T11" fmla="*/ 2147483647 h 4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2"/>
              <a:gd name="T19" fmla="*/ 0 h 440"/>
              <a:gd name="T20" fmla="*/ 212 w 212"/>
              <a:gd name="T21" fmla="*/ 440 h 44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2" h="440">
                <a:moveTo>
                  <a:pt x="72" y="16"/>
                </a:moveTo>
                <a:lnTo>
                  <a:pt x="24" y="112"/>
                </a:lnTo>
                <a:lnTo>
                  <a:pt x="0" y="400"/>
                </a:lnTo>
                <a:lnTo>
                  <a:pt x="132" y="440"/>
                </a:lnTo>
                <a:lnTo>
                  <a:pt x="212" y="0"/>
                </a:lnTo>
                <a:lnTo>
                  <a:pt x="72" y="1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02" name="Freeform 22"/>
          <p:cNvSpPr>
            <a:spLocks/>
          </p:cNvSpPr>
          <p:nvPr/>
        </p:nvSpPr>
        <p:spPr bwMode="auto">
          <a:xfrm>
            <a:off x="5378450" y="1371600"/>
            <a:ext cx="368300" cy="298450"/>
          </a:xfrm>
          <a:custGeom>
            <a:avLst/>
            <a:gdLst>
              <a:gd name="T0" fmla="*/ 2147483647 w 232"/>
              <a:gd name="T1" fmla="*/ 2147483647 h 188"/>
              <a:gd name="T2" fmla="*/ 2147483647 w 232"/>
              <a:gd name="T3" fmla="*/ 2147483647 h 188"/>
              <a:gd name="T4" fmla="*/ 0 w 232"/>
              <a:gd name="T5" fmla="*/ 2147483647 h 188"/>
              <a:gd name="T6" fmla="*/ 2147483647 w 232"/>
              <a:gd name="T7" fmla="*/ 2147483647 h 188"/>
              <a:gd name="T8" fmla="*/ 2147483647 w 232"/>
              <a:gd name="T9" fmla="*/ 2147483647 h 188"/>
              <a:gd name="T10" fmla="*/ 2147483647 w 232"/>
              <a:gd name="T11" fmla="*/ 2147483647 h 188"/>
              <a:gd name="T12" fmla="*/ 2147483647 w 232"/>
              <a:gd name="T13" fmla="*/ 0 h 188"/>
              <a:gd name="T14" fmla="*/ 2147483647 w 232"/>
              <a:gd name="T15" fmla="*/ 2147483647 h 18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2"/>
              <a:gd name="T25" fmla="*/ 0 h 188"/>
              <a:gd name="T26" fmla="*/ 232 w 232"/>
              <a:gd name="T27" fmla="*/ 188 h 18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2" h="188">
                <a:moveTo>
                  <a:pt x="68" y="16"/>
                </a:moveTo>
                <a:lnTo>
                  <a:pt x="20" y="112"/>
                </a:lnTo>
                <a:lnTo>
                  <a:pt x="0" y="164"/>
                </a:lnTo>
                <a:lnTo>
                  <a:pt x="56" y="188"/>
                </a:lnTo>
                <a:lnTo>
                  <a:pt x="136" y="148"/>
                </a:lnTo>
                <a:lnTo>
                  <a:pt x="232" y="80"/>
                </a:lnTo>
                <a:lnTo>
                  <a:pt x="192" y="0"/>
                </a:lnTo>
                <a:lnTo>
                  <a:pt x="68" y="1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03" name="Freeform 23"/>
          <p:cNvSpPr>
            <a:spLocks/>
          </p:cNvSpPr>
          <p:nvPr/>
        </p:nvSpPr>
        <p:spPr bwMode="auto">
          <a:xfrm>
            <a:off x="4724400" y="1828800"/>
            <a:ext cx="381000" cy="260350"/>
          </a:xfrm>
          <a:custGeom>
            <a:avLst/>
            <a:gdLst>
              <a:gd name="T0" fmla="*/ 2147483647 w 240"/>
              <a:gd name="T1" fmla="*/ 2147483647 h 164"/>
              <a:gd name="T2" fmla="*/ 2147483647 w 240"/>
              <a:gd name="T3" fmla="*/ 2147483647 h 164"/>
              <a:gd name="T4" fmla="*/ 0 w 240"/>
              <a:gd name="T5" fmla="*/ 2147483647 h 164"/>
              <a:gd name="T6" fmla="*/ 2147483647 w 240"/>
              <a:gd name="T7" fmla="*/ 2147483647 h 164"/>
              <a:gd name="T8" fmla="*/ 2147483647 w 240"/>
              <a:gd name="T9" fmla="*/ 2147483647 h 164"/>
              <a:gd name="T10" fmla="*/ 2147483647 w 240"/>
              <a:gd name="T11" fmla="*/ 0 h 164"/>
              <a:gd name="T12" fmla="*/ 2147483647 w 240"/>
              <a:gd name="T13" fmla="*/ 2147483647 h 1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0"/>
              <a:gd name="T22" fmla="*/ 0 h 164"/>
              <a:gd name="T23" fmla="*/ 240 w 240"/>
              <a:gd name="T24" fmla="*/ 164 h 1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0" h="164">
                <a:moveTo>
                  <a:pt x="76" y="16"/>
                </a:moveTo>
                <a:lnTo>
                  <a:pt x="28" y="112"/>
                </a:lnTo>
                <a:lnTo>
                  <a:pt x="0" y="156"/>
                </a:lnTo>
                <a:lnTo>
                  <a:pt x="104" y="164"/>
                </a:lnTo>
                <a:lnTo>
                  <a:pt x="240" y="80"/>
                </a:lnTo>
                <a:lnTo>
                  <a:pt x="200" y="0"/>
                </a:lnTo>
                <a:lnTo>
                  <a:pt x="76" y="1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704" name="Text Box 24"/>
          <p:cNvSpPr txBox="1">
            <a:spLocks noChangeArrowheads="1"/>
          </p:cNvSpPr>
          <p:nvPr/>
        </p:nvSpPr>
        <p:spPr bwMode="auto">
          <a:xfrm>
            <a:off x="5257801" y="1349375"/>
            <a:ext cx="303213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711705" name="Text Box 25"/>
          <p:cNvSpPr txBox="1">
            <a:spLocks noChangeArrowheads="1"/>
          </p:cNvSpPr>
          <p:nvPr/>
        </p:nvSpPr>
        <p:spPr bwMode="auto">
          <a:xfrm>
            <a:off x="7467600" y="2667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sp>
        <p:nvSpPr>
          <p:cNvPr id="711706" name="Text Box 26"/>
          <p:cNvSpPr txBox="1">
            <a:spLocks noChangeArrowheads="1"/>
          </p:cNvSpPr>
          <p:nvPr/>
        </p:nvSpPr>
        <p:spPr bwMode="auto">
          <a:xfrm>
            <a:off x="4648201" y="1752600"/>
            <a:ext cx="303213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711707" name="Text Box 27"/>
          <p:cNvSpPr txBox="1">
            <a:spLocks noChangeArrowheads="1"/>
          </p:cNvSpPr>
          <p:nvPr/>
        </p:nvSpPr>
        <p:spPr bwMode="auto">
          <a:xfrm>
            <a:off x="7391400" y="30480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sp>
        <p:nvSpPr>
          <p:cNvPr id="711708" name="Oval 28"/>
          <p:cNvSpPr>
            <a:spLocks noChangeArrowheads="1"/>
          </p:cNvSpPr>
          <p:nvPr/>
        </p:nvSpPr>
        <p:spPr bwMode="auto">
          <a:xfrm>
            <a:off x="6116638" y="122555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09" name="Rectangle 29"/>
          <p:cNvSpPr>
            <a:spLocks noChangeArrowheads="1"/>
          </p:cNvSpPr>
          <p:nvPr/>
        </p:nvSpPr>
        <p:spPr bwMode="auto">
          <a:xfrm>
            <a:off x="5943600" y="9144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11710" name="Text Box 30"/>
          <p:cNvSpPr txBox="1">
            <a:spLocks noChangeArrowheads="1"/>
          </p:cNvSpPr>
          <p:nvPr/>
        </p:nvSpPr>
        <p:spPr bwMode="auto">
          <a:xfrm>
            <a:off x="5867400" y="914400"/>
            <a:ext cx="4572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08419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1683" grpId="0" autoUpdateAnimBg="0"/>
      <p:bldP spid="711684" grpId="0" autoUpdateAnimBg="0"/>
      <p:bldP spid="711685" grpId="0" animBg="1"/>
      <p:bldP spid="711686" grpId="0" animBg="1"/>
      <p:bldP spid="711687" grpId="0" animBg="1" autoUpdateAnimBg="0"/>
      <p:bldP spid="711688" grpId="0" animBg="1"/>
      <p:bldP spid="711689" grpId="0" animBg="1"/>
      <p:bldP spid="711690" grpId="0" animBg="1"/>
      <p:bldP spid="711691" grpId="0" animBg="1"/>
      <p:bldP spid="711692" grpId="0" animBg="1"/>
      <p:bldP spid="711693" grpId="0" animBg="1"/>
      <p:bldP spid="711698" grpId="0"/>
      <p:bldP spid="711704" grpId="0" animBg="1"/>
      <p:bldP spid="711705" grpId="0"/>
      <p:bldP spid="711706" grpId="0" animBg="1"/>
      <p:bldP spid="711707" grpId="0"/>
      <p:bldP spid="711708" grpId="0" animBg="1"/>
      <p:bldP spid="7117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905000"/>
          </a:xfrm>
        </p:spPr>
        <p:txBody>
          <a:bodyPr/>
          <a:lstStyle/>
          <a:p>
            <a:r>
              <a:rPr lang="en-US" dirty="0"/>
              <a:t>Wouldn’t it be nice to know where matches can live? To constrain our 2d search to 1d.</a:t>
            </a:r>
          </a:p>
        </p:txBody>
      </p:sp>
    </p:spTree>
    <p:extLst>
      <p:ext uri="{BB962C8B-B14F-4D97-AF65-F5344CB8AC3E}">
        <p14:creationId xmlns:p14="http://schemas.microsoft.com/office/powerpoint/2010/main" val="3673506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VLFeat’s</a:t>
            </a:r>
            <a:r>
              <a:rPr lang="en-US" dirty="0"/>
              <a:t> 800 most confident matches among 10,000+ local features.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6400"/>
            <a:ext cx="9144000" cy="3830192"/>
          </a:xfrm>
        </p:spPr>
      </p:pic>
    </p:spTree>
    <p:extLst>
      <p:ext uri="{BB962C8B-B14F-4D97-AF65-F5344CB8AC3E}">
        <p14:creationId xmlns:p14="http://schemas.microsoft.com/office/powerpoint/2010/main" val="2843203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18011"/>
            <a:ext cx="9168015" cy="6876011"/>
          </a:xfrm>
        </p:spPr>
      </p:pic>
    </p:spTree>
    <p:extLst>
      <p:ext uri="{BB962C8B-B14F-4D97-AF65-F5344CB8AC3E}">
        <p14:creationId xmlns:p14="http://schemas.microsoft.com/office/powerpoint/2010/main" val="2176960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877888"/>
            <a:ext cx="7696200" cy="32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1876" name="Line 4"/>
          <p:cNvSpPr>
            <a:spLocks noChangeShapeType="1"/>
          </p:cNvSpPr>
          <p:nvPr/>
        </p:nvSpPr>
        <p:spPr bwMode="auto">
          <a:xfrm flipV="1">
            <a:off x="2597151" y="3741738"/>
            <a:ext cx="2098675" cy="127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77" name="Line 5"/>
          <p:cNvSpPr>
            <a:spLocks noChangeShapeType="1"/>
          </p:cNvSpPr>
          <p:nvPr/>
        </p:nvSpPr>
        <p:spPr bwMode="auto">
          <a:xfrm>
            <a:off x="5048250" y="3748088"/>
            <a:ext cx="23114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78" name="Line 6"/>
          <p:cNvSpPr>
            <a:spLocks noChangeShapeType="1"/>
          </p:cNvSpPr>
          <p:nvPr/>
        </p:nvSpPr>
        <p:spPr bwMode="auto">
          <a:xfrm>
            <a:off x="7734300" y="3748088"/>
            <a:ext cx="20955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79" name="Line 7"/>
          <p:cNvSpPr>
            <a:spLocks noChangeShapeType="1"/>
          </p:cNvSpPr>
          <p:nvPr/>
        </p:nvSpPr>
        <p:spPr bwMode="auto">
          <a:xfrm>
            <a:off x="7943850" y="2452688"/>
            <a:ext cx="1885950" cy="128905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80" name="Line 8"/>
          <p:cNvSpPr>
            <a:spLocks noChangeShapeType="1"/>
          </p:cNvSpPr>
          <p:nvPr/>
        </p:nvSpPr>
        <p:spPr bwMode="auto">
          <a:xfrm>
            <a:off x="6248400" y="1284288"/>
            <a:ext cx="1466850" cy="10033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81" name="Line 9"/>
          <p:cNvSpPr>
            <a:spLocks noChangeShapeType="1"/>
          </p:cNvSpPr>
          <p:nvPr/>
        </p:nvSpPr>
        <p:spPr bwMode="auto">
          <a:xfrm flipV="1">
            <a:off x="4711700" y="1271588"/>
            <a:ext cx="1473200" cy="100965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82" name="Line 10"/>
          <p:cNvSpPr>
            <a:spLocks noChangeShapeType="1"/>
          </p:cNvSpPr>
          <p:nvPr/>
        </p:nvSpPr>
        <p:spPr bwMode="auto">
          <a:xfrm flipV="1">
            <a:off x="2584450" y="2446338"/>
            <a:ext cx="1892300" cy="12827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83" name="Text Box 11"/>
          <p:cNvSpPr txBox="1">
            <a:spLocks noChangeArrowheads="1"/>
          </p:cNvSpPr>
          <p:nvPr/>
        </p:nvSpPr>
        <p:spPr bwMode="auto">
          <a:xfrm>
            <a:off x="2449776" y="5470526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2000" dirty="0">
                <a:solidFill>
                  <a:srgbClr val="800080"/>
                </a:solidFill>
                <a:latin typeface="Arial" charset="0"/>
              </a:rPr>
              <a:t> </a:t>
            </a:r>
            <a:r>
              <a:rPr lang="en-US" sz="2000" b="1" dirty="0">
                <a:solidFill>
                  <a:srgbClr val="800080"/>
                </a:solidFill>
                <a:latin typeface="Arial" charset="0"/>
              </a:rPr>
              <a:t>Epipolar Plane</a:t>
            </a:r>
            <a:r>
              <a:rPr lang="en-US" sz="2000" dirty="0">
                <a:solidFill>
                  <a:srgbClr val="800080"/>
                </a:solidFill>
                <a:latin typeface="Arial" charset="0"/>
              </a:rPr>
              <a:t> – plane containing baseline (1D family)</a:t>
            </a:r>
          </a:p>
        </p:txBody>
      </p:sp>
      <p:sp>
        <p:nvSpPr>
          <p:cNvPr id="591884" name="Oval 12"/>
          <p:cNvSpPr>
            <a:spLocks noChangeArrowheads="1"/>
          </p:cNvSpPr>
          <p:nvPr/>
        </p:nvSpPr>
        <p:spPr bwMode="auto">
          <a:xfrm>
            <a:off x="4629150" y="3659188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85" name="Oval 13"/>
          <p:cNvSpPr>
            <a:spLocks noChangeArrowheads="1"/>
          </p:cNvSpPr>
          <p:nvPr/>
        </p:nvSpPr>
        <p:spPr bwMode="auto">
          <a:xfrm>
            <a:off x="7626350" y="3690938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86" name="Text Box 14"/>
          <p:cNvSpPr txBox="1">
            <a:spLocks noChangeArrowheads="1"/>
          </p:cNvSpPr>
          <p:nvPr/>
        </p:nvSpPr>
        <p:spPr bwMode="auto">
          <a:xfrm>
            <a:off x="2444089" y="4419600"/>
            <a:ext cx="5349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2000" dirty="0">
                <a:solidFill>
                  <a:srgbClr val="339966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339966"/>
                </a:solidFill>
                <a:latin typeface="Arial" charset="0"/>
              </a:rPr>
              <a:t>Epipoles</a:t>
            </a:r>
            <a:r>
              <a:rPr lang="en-US" sz="2000" b="1" dirty="0">
                <a:solidFill>
                  <a:srgbClr val="339966"/>
                </a:solidFill>
                <a:latin typeface="Arial" charset="0"/>
              </a:rPr>
              <a:t> </a:t>
            </a:r>
          </a:p>
          <a:p>
            <a:pPr eaLnBrk="1" hangingPunct="1"/>
            <a:r>
              <a:rPr lang="en-US" sz="2000" dirty="0">
                <a:solidFill>
                  <a:srgbClr val="339966"/>
                </a:solidFill>
                <a:latin typeface="Arial" charset="0"/>
              </a:rPr>
              <a:t>= intersections of baseline with image planes </a:t>
            </a:r>
          </a:p>
          <a:p>
            <a:pPr eaLnBrk="1" hangingPunct="1"/>
            <a:r>
              <a:rPr lang="en-US" sz="2000" dirty="0">
                <a:solidFill>
                  <a:srgbClr val="339966"/>
                </a:solidFill>
                <a:latin typeface="Arial" charset="0"/>
              </a:rPr>
              <a:t>= projections of the other camera center</a:t>
            </a:r>
          </a:p>
        </p:txBody>
      </p:sp>
      <p:sp>
        <p:nvSpPr>
          <p:cNvPr id="591890" name="Text Box 18"/>
          <p:cNvSpPr txBox="1">
            <a:spLocks noChangeArrowheads="1"/>
          </p:cNvSpPr>
          <p:nvPr/>
        </p:nvSpPr>
        <p:spPr bwMode="auto">
          <a:xfrm>
            <a:off x="2438401" y="4010026"/>
            <a:ext cx="606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2000" dirty="0">
                <a:solidFill>
                  <a:srgbClr val="FF3399"/>
                </a:solidFill>
                <a:latin typeface="Arial" charset="0"/>
              </a:rPr>
              <a:t> </a:t>
            </a:r>
            <a:r>
              <a:rPr lang="en-US" sz="2000" b="1" dirty="0">
                <a:solidFill>
                  <a:srgbClr val="FF3399"/>
                </a:solidFill>
                <a:latin typeface="Arial" charset="0"/>
              </a:rPr>
              <a:t>Baseline</a:t>
            </a:r>
            <a:r>
              <a:rPr lang="en-US" sz="2000" dirty="0">
                <a:solidFill>
                  <a:srgbClr val="FF3399"/>
                </a:solidFill>
                <a:latin typeface="Arial" charset="0"/>
              </a:rPr>
              <a:t> – line connecting the two camera centers</a:t>
            </a:r>
          </a:p>
        </p:txBody>
      </p:sp>
      <p:sp>
        <p:nvSpPr>
          <p:cNvPr id="591891" name="Line 19"/>
          <p:cNvSpPr>
            <a:spLocks noChangeShapeType="1"/>
          </p:cNvSpPr>
          <p:nvPr/>
        </p:nvSpPr>
        <p:spPr bwMode="auto">
          <a:xfrm>
            <a:off x="2590800" y="3773488"/>
            <a:ext cx="2057400" cy="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92" name="Line 20"/>
          <p:cNvSpPr>
            <a:spLocks noChangeShapeType="1"/>
          </p:cNvSpPr>
          <p:nvPr/>
        </p:nvSpPr>
        <p:spPr bwMode="auto">
          <a:xfrm>
            <a:off x="5029200" y="3773488"/>
            <a:ext cx="2362200" cy="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91893" name="Line 21"/>
          <p:cNvSpPr>
            <a:spLocks noChangeShapeType="1"/>
          </p:cNvSpPr>
          <p:nvPr/>
        </p:nvSpPr>
        <p:spPr bwMode="auto">
          <a:xfrm>
            <a:off x="7772400" y="3773488"/>
            <a:ext cx="2057400" cy="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332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Epipolar geometry: notation</a:t>
            </a:r>
          </a:p>
        </p:txBody>
      </p:sp>
      <p:sp>
        <p:nvSpPr>
          <p:cNvPr id="13333" name="Rectangle 24"/>
          <p:cNvSpPr>
            <a:spLocks noChangeArrowheads="1"/>
          </p:cNvSpPr>
          <p:nvPr/>
        </p:nvSpPr>
        <p:spPr bwMode="auto">
          <a:xfrm>
            <a:off x="2438400" y="1552575"/>
            <a:ext cx="228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334" name="Rectangle 25"/>
          <p:cNvSpPr>
            <a:spLocks noChangeArrowheads="1"/>
          </p:cNvSpPr>
          <p:nvPr/>
        </p:nvSpPr>
        <p:spPr bwMode="auto">
          <a:xfrm>
            <a:off x="9694863" y="1562100"/>
            <a:ext cx="322262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335" name="Text Box 26"/>
          <p:cNvSpPr txBox="1">
            <a:spLocks noChangeArrowheads="1"/>
          </p:cNvSpPr>
          <p:nvPr/>
        </p:nvSpPr>
        <p:spPr bwMode="auto">
          <a:xfrm>
            <a:off x="6096001" y="892175"/>
            <a:ext cx="303213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13336" name="Freeform 29"/>
          <p:cNvSpPr>
            <a:spLocks/>
          </p:cNvSpPr>
          <p:nvPr/>
        </p:nvSpPr>
        <p:spPr bwMode="auto">
          <a:xfrm>
            <a:off x="4191000" y="2286000"/>
            <a:ext cx="228600" cy="228600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337" name="Text Box 27"/>
          <p:cNvSpPr txBox="1">
            <a:spLocks noChangeArrowheads="1"/>
          </p:cNvSpPr>
          <p:nvPr/>
        </p:nvSpPr>
        <p:spPr bwMode="auto">
          <a:xfrm>
            <a:off x="4191000" y="2209800"/>
            <a:ext cx="209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13338" name="Freeform 30"/>
          <p:cNvSpPr>
            <a:spLocks/>
          </p:cNvSpPr>
          <p:nvPr/>
        </p:nvSpPr>
        <p:spPr bwMode="auto">
          <a:xfrm>
            <a:off x="8001000" y="2286000"/>
            <a:ext cx="228600" cy="228600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339" name="Text Box 31"/>
          <p:cNvSpPr txBox="1">
            <a:spLocks noChangeArrowheads="1"/>
          </p:cNvSpPr>
          <p:nvPr/>
        </p:nvSpPr>
        <p:spPr bwMode="auto">
          <a:xfrm>
            <a:off x="7924800" y="22098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</p:spTree>
    <p:extLst>
      <p:ext uri="{BB962C8B-B14F-4D97-AF65-F5344CB8AC3E}">
        <p14:creationId xmlns:p14="http://schemas.microsoft.com/office/powerpoint/2010/main" val="407237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1876" grpId="0" animBg="1"/>
      <p:bldP spid="591877" grpId="0" animBg="1"/>
      <p:bldP spid="591878" grpId="0" animBg="1"/>
      <p:bldP spid="591879" grpId="0" animBg="1"/>
      <p:bldP spid="591880" grpId="0" animBg="1"/>
      <p:bldP spid="591881" grpId="0" animBg="1"/>
      <p:bldP spid="591882" grpId="0" animBg="1"/>
      <p:bldP spid="591883" grpId="0" autoUpdateAnimBg="0"/>
      <p:bldP spid="591884" grpId="0" animBg="1"/>
      <p:bldP spid="591885" grpId="0" animBg="1"/>
      <p:bldP spid="591886" grpId="0" autoUpdateAnimBg="0"/>
      <p:bldP spid="591890" grpId="0" autoUpdateAnimBg="0"/>
      <p:bldP spid="591891" grpId="0" animBg="1"/>
      <p:bldP spid="591892" grpId="0" animBg="1"/>
      <p:bldP spid="59189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877888"/>
            <a:ext cx="7696200" cy="32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Line 4"/>
          <p:cNvSpPr>
            <a:spLocks noChangeShapeType="1"/>
          </p:cNvSpPr>
          <p:nvPr/>
        </p:nvSpPr>
        <p:spPr bwMode="auto">
          <a:xfrm flipV="1">
            <a:off x="2597151" y="3741738"/>
            <a:ext cx="2098675" cy="127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64" name="Line 5"/>
          <p:cNvSpPr>
            <a:spLocks noChangeShapeType="1"/>
          </p:cNvSpPr>
          <p:nvPr/>
        </p:nvSpPr>
        <p:spPr bwMode="auto">
          <a:xfrm>
            <a:off x="5048250" y="3748088"/>
            <a:ext cx="23114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65" name="Line 6"/>
          <p:cNvSpPr>
            <a:spLocks noChangeShapeType="1"/>
          </p:cNvSpPr>
          <p:nvPr/>
        </p:nvSpPr>
        <p:spPr bwMode="auto">
          <a:xfrm>
            <a:off x="7734300" y="3748088"/>
            <a:ext cx="20955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66" name="Line 7"/>
          <p:cNvSpPr>
            <a:spLocks noChangeShapeType="1"/>
          </p:cNvSpPr>
          <p:nvPr/>
        </p:nvSpPr>
        <p:spPr bwMode="auto">
          <a:xfrm>
            <a:off x="7943850" y="2452688"/>
            <a:ext cx="1885950" cy="128905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67" name="Line 8"/>
          <p:cNvSpPr>
            <a:spLocks noChangeShapeType="1"/>
          </p:cNvSpPr>
          <p:nvPr/>
        </p:nvSpPr>
        <p:spPr bwMode="auto">
          <a:xfrm>
            <a:off x="6248400" y="1284288"/>
            <a:ext cx="1466850" cy="10033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68" name="Line 9"/>
          <p:cNvSpPr>
            <a:spLocks noChangeShapeType="1"/>
          </p:cNvSpPr>
          <p:nvPr/>
        </p:nvSpPr>
        <p:spPr bwMode="auto">
          <a:xfrm flipV="1">
            <a:off x="4711700" y="1271588"/>
            <a:ext cx="1473200" cy="100965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69" name="Line 10"/>
          <p:cNvSpPr>
            <a:spLocks noChangeShapeType="1"/>
          </p:cNvSpPr>
          <p:nvPr/>
        </p:nvSpPr>
        <p:spPr bwMode="auto">
          <a:xfrm flipV="1">
            <a:off x="2584450" y="2446338"/>
            <a:ext cx="1892300" cy="12827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71" name="Oval 12"/>
          <p:cNvSpPr>
            <a:spLocks noChangeArrowheads="1"/>
          </p:cNvSpPr>
          <p:nvPr/>
        </p:nvSpPr>
        <p:spPr bwMode="auto">
          <a:xfrm>
            <a:off x="4629150" y="3659188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72" name="Oval 13"/>
          <p:cNvSpPr>
            <a:spLocks noChangeArrowheads="1"/>
          </p:cNvSpPr>
          <p:nvPr/>
        </p:nvSpPr>
        <p:spPr bwMode="auto">
          <a:xfrm>
            <a:off x="7626350" y="3690938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476750" y="2300288"/>
            <a:ext cx="3460750" cy="1600200"/>
            <a:chOff x="2952750" y="2300288"/>
            <a:chExt cx="3460750" cy="1600200"/>
          </a:xfrm>
        </p:grpSpPr>
        <p:sp>
          <p:nvSpPr>
            <p:cNvPr id="591887" name="Line 15"/>
            <p:cNvSpPr>
              <a:spLocks noChangeShapeType="1"/>
            </p:cNvSpPr>
            <p:nvPr/>
          </p:nvSpPr>
          <p:spPr bwMode="auto">
            <a:xfrm flipH="1" flipV="1">
              <a:off x="2952750" y="2300288"/>
              <a:ext cx="260350" cy="158115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91888" name="Line 16"/>
            <p:cNvSpPr>
              <a:spLocks noChangeShapeType="1"/>
            </p:cNvSpPr>
            <p:nvPr/>
          </p:nvSpPr>
          <p:spPr bwMode="auto">
            <a:xfrm flipV="1">
              <a:off x="6159500" y="2312988"/>
              <a:ext cx="254000" cy="158750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591889" name="Text Box 17"/>
          <p:cNvSpPr txBox="1">
            <a:spLocks noChangeArrowheads="1"/>
          </p:cNvSpPr>
          <p:nvPr/>
        </p:nvSpPr>
        <p:spPr bwMode="auto">
          <a:xfrm>
            <a:off x="2438400" y="5804849"/>
            <a:ext cx="7467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2000" dirty="0">
                <a:solidFill>
                  <a:srgbClr val="A50021"/>
                </a:solidFill>
                <a:latin typeface="Arial" charset="0"/>
              </a:rPr>
              <a:t> </a:t>
            </a:r>
            <a:r>
              <a:rPr lang="en-US" sz="2000" b="1" dirty="0">
                <a:solidFill>
                  <a:srgbClr val="A50021"/>
                </a:solidFill>
                <a:latin typeface="Arial" charset="0"/>
              </a:rPr>
              <a:t>Epipolar Lines</a:t>
            </a:r>
            <a:r>
              <a:rPr lang="en-US" sz="2000" dirty="0">
                <a:solidFill>
                  <a:srgbClr val="A50021"/>
                </a:solidFill>
                <a:latin typeface="Arial" charset="0"/>
              </a:rPr>
              <a:t> - intersections of epipolar plane with image</a:t>
            </a:r>
            <a:br>
              <a:rPr lang="en-US" sz="2000" dirty="0">
                <a:solidFill>
                  <a:srgbClr val="A50021"/>
                </a:solidFill>
                <a:latin typeface="Arial" charset="0"/>
              </a:rPr>
            </a:br>
            <a:r>
              <a:rPr lang="en-US" sz="2000" dirty="0">
                <a:solidFill>
                  <a:srgbClr val="A50021"/>
                </a:solidFill>
                <a:latin typeface="Arial" charset="0"/>
              </a:rPr>
              <a:t>  planes (always come in corresponding pairs)</a:t>
            </a:r>
          </a:p>
          <a:p>
            <a:pPr eaLnBrk="1" hangingPunct="1">
              <a:buFontTx/>
              <a:buChar char="•"/>
            </a:pPr>
            <a:endParaRPr lang="en-US" sz="2000" dirty="0">
              <a:solidFill>
                <a:srgbClr val="A50021"/>
              </a:solidFill>
              <a:latin typeface="Arial" charset="0"/>
            </a:endParaRPr>
          </a:p>
        </p:txBody>
      </p:sp>
      <p:sp>
        <p:nvSpPr>
          <p:cNvPr id="15378" name="Line 19"/>
          <p:cNvSpPr>
            <a:spLocks noChangeShapeType="1"/>
          </p:cNvSpPr>
          <p:nvPr/>
        </p:nvSpPr>
        <p:spPr bwMode="auto">
          <a:xfrm>
            <a:off x="2590800" y="3773488"/>
            <a:ext cx="2057400" cy="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79" name="Line 20"/>
          <p:cNvSpPr>
            <a:spLocks noChangeShapeType="1"/>
          </p:cNvSpPr>
          <p:nvPr/>
        </p:nvSpPr>
        <p:spPr bwMode="auto">
          <a:xfrm>
            <a:off x="5029200" y="3773488"/>
            <a:ext cx="2362200" cy="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80" name="Line 21"/>
          <p:cNvSpPr>
            <a:spLocks noChangeShapeType="1"/>
          </p:cNvSpPr>
          <p:nvPr/>
        </p:nvSpPr>
        <p:spPr bwMode="auto">
          <a:xfrm>
            <a:off x="7772400" y="3773488"/>
            <a:ext cx="2057400" cy="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81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Epipolar geometry: notation</a:t>
            </a:r>
          </a:p>
        </p:txBody>
      </p:sp>
      <p:sp>
        <p:nvSpPr>
          <p:cNvPr id="15382" name="Rectangle 24"/>
          <p:cNvSpPr>
            <a:spLocks noChangeArrowheads="1"/>
          </p:cNvSpPr>
          <p:nvPr/>
        </p:nvSpPr>
        <p:spPr bwMode="auto">
          <a:xfrm>
            <a:off x="2438400" y="1552575"/>
            <a:ext cx="228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83" name="Rectangle 25"/>
          <p:cNvSpPr>
            <a:spLocks noChangeArrowheads="1"/>
          </p:cNvSpPr>
          <p:nvPr/>
        </p:nvSpPr>
        <p:spPr bwMode="auto">
          <a:xfrm>
            <a:off x="9694863" y="1562100"/>
            <a:ext cx="322262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6096001" y="892175"/>
            <a:ext cx="303213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15385" name="Freeform 29"/>
          <p:cNvSpPr>
            <a:spLocks/>
          </p:cNvSpPr>
          <p:nvPr/>
        </p:nvSpPr>
        <p:spPr bwMode="auto">
          <a:xfrm>
            <a:off x="4191000" y="2286000"/>
            <a:ext cx="228600" cy="228600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86" name="Text Box 27"/>
          <p:cNvSpPr txBox="1">
            <a:spLocks noChangeArrowheads="1"/>
          </p:cNvSpPr>
          <p:nvPr/>
        </p:nvSpPr>
        <p:spPr bwMode="auto">
          <a:xfrm>
            <a:off x="4191000" y="2209800"/>
            <a:ext cx="209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15387" name="Freeform 30"/>
          <p:cNvSpPr>
            <a:spLocks/>
          </p:cNvSpPr>
          <p:nvPr/>
        </p:nvSpPr>
        <p:spPr bwMode="auto">
          <a:xfrm>
            <a:off x="8001000" y="2286000"/>
            <a:ext cx="228600" cy="228600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388" name="Text Box 31"/>
          <p:cNvSpPr txBox="1">
            <a:spLocks noChangeArrowheads="1"/>
          </p:cNvSpPr>
          <p:nvPr/>
        </p:nvSpPr>
        <p:spPr bwMode="auto">
          <a:xfrm>
            <a:off x="7924800" y="22098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2449776" y="5470526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2000" dirty="0">
                <a:solidFill>
                  <a:srgbClr val="800080"/>
                </a:solidFill>
                <a:latin typeface="Arial" charset="0"/>
              </a:rPr>
              <a:t> </a:t>
            </a:r>
            <a:r>
              <a:rPr lang="en-US" sz="2000" b="1" dirty="0">
                <a:solidFill>
                  <a:srgbClr val="800080"/>
                </a:solidFill>
                <a:latin typeface="Arial" charset="0"/>
              </a:rPr>
              <a:t>Epipolar Plane</a:t>
            </a:r>
            <a:r>
              <a:rPr lang="en-US" sz="2000" dirty="0">
                <a:solidFill>
                  <a:srgbClr val="800080"/>
                </a:solidFill>
                <a:latin typeface="Arial" charset="0"/>
              </a:rPr>
              <a:t> – plane containing baseline (1D family)</a:t>
            </a: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2444089" y="4419600"/>
            <a:ext cx="5349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2000" dirty="0">
                <a:solidFill>
                  <a:srgbClr val="339966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339966"/>
                </a:solidFill>
                <a:latin typeface="Arial" charset="0"/>
              </a:rPr>
              <a:t>Epipoles</a:t>
            </a:r>
            <a:r>
              <a:rPr lang="en-US" sz="2000" b="1" dirty="0">
                <a:solidFill>
                  <a:srgbClr val="339966"/>
                </a:solidFill>
                <a:latin typeface="Arial" charset="0"/>
              </a:rPr>
              <a:t> </a:t>
            </a:r>
          </a:p>
          <a:p>
            <a:pPr eaLnBrk="1" hangingPunct="1"/>
            <a:r>
              <a:rPr lang="en-US" sz="2000" dirty="0">
                <a:solidFill>
                  <a:srgbClr val="339966"/>
                </a:solidFill>
                <a:latin typeface="Arial" charset="0"/>
              </a:rPr>
              <a:t>= intersections of baseline with image planes </a:t>
            </a:r>
          </a:p>
          <a:p>
            <a:pPr eaLnBrk="1" hangingPunct="1"/>
            <a:r>
              <a:rPr lang="en-US" sz="2000" dirty="0">
                <a:solidFill>
                  <a:srgbClr val="339966"/>
                </a:solidFill>
                <a:latin typeface="Arial" charset="0"/>
              </a:rPr>
              <a:t>= projections of the other camera center</a:t>
            </a: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2438401" y="4010026"/>
            <a:ext cx="606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sz="2000" dirty="0">
                <a:solidFill>
                  <a:srgbClr val="FF3399"/>
                </a:solidFill>
                <a:latin typeface="Arial" charset="0"/>
              </a:rPr>
              <a:t> </a:t>
            </a:r>
            <a:r>
              <a:rPr lang="en-US" sz="2000" b="1" dirty="0">
                <a:solidFill>
                  <a:srgbClr val="FF3399"/>
                </a:solidFill>
                <a:latin typeface="Arial" charset="0"/>
              </a:rPr>
              <a:t>Baseline</a:t>
            </a:r>
            <a:r>
              <a:rPr lang="en-US" sz="2000" dirty="0">
                <a:solidFill>
                  <a:srgbClr val="FF3399"/>
                </a:solidFill>
                <a:latin typeface="Arial" charset="0"/>
              </a:rPr>
              <a:t> – line connecting the two camera centers</a:t>
            </a:r>
          </a:p>
        </p:txBody>
      </p:sp>
    </p:spTree>
    <p:extLst>
      <p:ext uri="{BB962C8B-B14F-4D97-AF65-F5344CB8AC3E}">
        <p14:creationId xmlns:p14="http://schemas.microsoft.com/office/powerpoint/2010/main" val="3774964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ig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1" y="3255963"/>
            <a:ext cx="387667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fig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1" y="3255963"/>
            <a:ext cx="387667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fig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56064" y="914400"/>
            <a:ext cx="37052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Converging cameras</a:t>
            </a:r>
          </a:p>
        </p:txBody>
      </p:sp>
    </p:spTree>
    <p:extLst>
      <p:ext uri="{BB962C8B-B14F-4D97-AF65-F5344CB8AC3E}">
        <p14:creationId xmlns:p14="http://schemas.microsoft.com/office/powerpoint/2010/main" val="432299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fig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551" y="3905250"/>
            <a:ext cx="3370263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4" descr="fig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8976" y="1536701"/>
            <a:ext cx="55530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fig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1" y="3917951"/>
            <a:ext cx="3332163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6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7924800" cy="838200"/>
          </a:xfrm>
        </p:spPr>
        <p:txBody>
          <a:bodyPr/>
          <a:lstStyle/>
          <a:p>
            <a:r>
              <a:rPr lang="en-US" dirty="0"/>
              <a:t>Example: Motion or displacement parallel to image plane</a:t>
            </a:r>
          </a:p>
        </p:txBody>
      </p:sp>
    </p:spTree>
    <p:extLst>
      <p:ext uri="{BB962C8B-B14F-4D97-AF65-F5344CB8AC3E}">
        <p14:creationId xmlns:p14="http://schemas.microsoft.com/office/powerpoint/2010/main" val="3054668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2" name="Rectangle 2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Example: Forward motion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1295400"/>
          </a:xfrm>
        </p:spPr>
        <p:txBody>
          <a:bodyPr/>
          <a:lstStyle/>
          <a:p>
            <a:pPr>
              <a:buNone/>
            </a:pPr>
            <a:r>
              <a:rPr lang="en-US" dirty="0"/>
              <a:t>	What would the epipolar lines look like if the camera moves forward?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48000"/>
            <a:ext cx="2057400" cy="27432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219200" y="3352800"/>
            <a:ext cx="2057400" cy="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219200" y="3848100"/>
            <a:ext cx="2057400" cy="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219200" y="4343400"/>
            <a:ext cx="2057400" cy="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19200" y="4838700"/>
            <a:ext cx="2057400" cy="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219200" y="5334000"/>
            <a:ext cx="2057400" cy="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048000"/>
            <a:ext cx="2057400" cy="2743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3810000" y="3352800"/>
            <a:ext cx="2057400" cy="49530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810000" y="3848100"/>
            <a:ext cx="2057400" cy="26670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1" idx="1"/>
          </p:cNvCxnSpPr>
          <p:nvPr/>
        </p:nvCxnSpPr>
        <p:spPr>
          <a:xfrm flipV="1">
            <a:off x="3810000" y="4343400"/>
            <a:ext cx="2057400" cy="7620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810000" y="4724400"/>
            <a:ext cx="2057400" cy="11430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810000" y="5029200"/>
            <a:ext cx="2057400" cy="30480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258" y="3073810"/>
            <a:ext cx="2057400" cy="2743200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6477000" y="3048000"/>
            <a:ext cx="1828800" cy="276901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400800" y="3848100"/>
            <a:ext cx="2057400" cy="118110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400800" y="4471219"/>
            <a:ext cx="2057400" cy="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400800" y="3848100"/>
            <a:ext cx="2057400" cy="120691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477000" y="3073810"/>
            <a:ext cx="1866900" cy="274320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3073810"/>
            <a:ext cx="2057400" cy="2743200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9144000" y="3048000"/>
            <a:ext cx="0" cy="276901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9563100" y="3048000"/>
            <a:ext cx="0" cy="276901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9982200" y="3048000"/>
            <a:ext cx="0" cy="276901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0401300" y="3048000"/>
            <a:ext cx="0" cy="276901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0820400" y="3048000"/>
            <a:ext cx="0" cy="2769010"/>
          </a:xfrm>
          <a:prstGeom prst="line">
            <a:avLst/>
          </a:prstGeom>
          <a:ln w="190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ontent Placeholder 22"/>
          <p:cNvSpPr txBox="1">
            <a:spLocks/>
          </p:cNvSpPr>
          <p:nvPr/>
        </p:nvSpPr>
        <p:spPr bwMode="auto">
          <a:xfrm>
            <a:off x="1828800" y="5943599"/>
            <a:ext cx="83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en-US" dirty="0"/>
              <a:t>a</a:t>
            </a:r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</p:txBody>
      </p:sp>
      <p:sp>
        <p:nvSpPr>
          <p:cNvPr id="59" name="Content Placeholder 22"/>
          <p:cNvSpPr txBox="1">
            <a:spLocks/>
          </p:cNvSpPr>
          <p:nvPr/>
        </p:nvSpPr>
        <p:spPr bwMode="auto">
          <a:xfrm>
            <a:off x="4419600" y="5943599"/>
            <a:ext cx="83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en-US" dirty="0"/>
              <a:t>b</a:t>
            </a:r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</p:txBody>
      </p:sp>
      <p:sp>
        <p:nvSpPr>
          <p:cNvPr id="60" name="Content Placeholder 22"/>
          <p:cNvSpPr txBox="1">
            <a:spLocks/>
          </p:cNvSpPr>
          <p:nvPr/>
        </p:nvSpPr>
        <p:spPr bwMode="auto">
          <a:xfrm>
            <a:off x="7010400" y="5949745"/>
            <a:ext cx="83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en-US" dirty="0"/>
              <a:t>c</a:t>
            </a:r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</p:txBody>
      </p:sp>
      <p:sp>
        <p:nvSpPr>
          <p:cNvPr id="61" name="Content Placeholder 22"/>
          <p:cNvSpPr txBox="1">
            <a:spLocks/>
          </p:cNvSpPr>
          <p:nvPr/>
        </p:nvSpPr>
        <p:spPr bwMode="auto">
          <a:xfrm>
            <a:off x="9563100" y="5943599"/>
            <a:ext cx="83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en-US" dirty="0"/>
              <a:t>d</a:t>
            </a:r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  <a:p>
            <a:pPr>
              <a:buFont typeface="Arial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465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fig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1" y="3941763"/>
            <a:ext cx="2682875" cy="27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fig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2689" y="1066801"/>
            <a:ext cx="2682875" cy="272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6865938" y="2435225"/>
            <a:ext cx="2049462" cy="17224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7229475" y="1524001"/>
            <a:ext cx="1282700" cy="11350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38" name="Freeform 7"/>
          <p:cNvSpPr>
            <a:spLocks/>
          </p:cNvSpPr>
          <p:nvPr/>
        </p:nvSpPr>
        <p:spPr bwMode="auto">
          <a:xfrm>
            <a:off x="6948488" y="1798638"/>
            <a:ext cx="914400" cy="1935162"/>
          </a:xfrm>
          <a:custGeom>
            <a:avLst/>
            <a:gdLst>
              <a:gd name="T0" fmla="*/ 2147483647 w 576"/>
              <a:gd name="T1" fmla="*/ 2147483647 h 1219"/>
              <a:gd name="T2" fmla="*/ 2147483647 w 576"/>
              <a:gd name="T3" fmla="*/ 2147483647 h 1219"/>
              <a:gd name="T4" fmla="*/ 2147483647 w 576"/>
              <a:gd name="T5" fmla="*/ 0 h 1219"/>
              <a:gd name="T6" fmla="*/ 0 w 576"/>
              <a:gd name="T7" fmla="*/ 2147483647 h 1219"/>
              <a:gd name="T8" fmla="*/ 2147483647 w 576"/>
              <a:gd name="T9" fmla="*/ 2147483647 h 12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"/>
              <a:gd name="T16" fmla="*/ 0 h 1219"/>
              <a:gd name="T17" fmla="*/ 576 w 576"/>
              <a:gd name="T18" fmla="*/ 1219 h 12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" h="1219">
                <a:moveTo>
                  <a:pt x="576" y="1219"/>
                </a:moveTo>
                <a:lnTo>
                  <a:pt x="571" y="108"/>
                </a:lnTo>
                <a:lnTo>
                  <a:pt x="266" y="0"/>
                </a:lnTo>
                <a:lnTo>
                  <a:pt x="0" y="1003"/>
                </a:lnTo>
                <a:lnTo>
                  <a:pt x="576" y="121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39" name="Freeform 8"/>
          <p:cNvSpPr>
            <a:spLocks/>
          </p:cNvSpPr>
          <p:nvPr/>
        </p:nvSpPr>
        <p:spPr bwMode="auto">
          <a:xfrm flipH="1">
            <a:off x="7858125" y="1793876"/>
            <a:ext cx="914400" cy="1935163"/>
          </a:xfrm>
          <a:custGeom>
            <a:avLst/>
            <a:gdLst>
              <a:gd name="T0" fmla="*/ 2147483647 w 576"/>
              <a:gd name="T1" fmla="*/ 2147483647 h 1219"/>
              <a:gd name="T2" fmla="*/ 2147483647 w 576"/>
              <a:gd name="T3" fmla="*/ 2147483647 h 1219"/>
              <a:gd name="T4" fmla="*/ 2147483647 w 576"/>
              <a:gd name="T5" fmla="*/ 0 h 1219"/>
              <a:gd name="T6" fmla="*/ 0 w 576"/>
              <a:gd name="T7" fmla="*/ 2147483647 h 1219"/>
              <a:gd name="T8" fmla="*/ 2147483647 w 576"/>
              <a:gd name="T9" fmla="*/ 2147483647 h 12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"/>
              <a:gd name="T16" fmla="*/ 0 h 1219"/>
              <a:gd name="T17" fmla="*/ 576 w 576"/>
              <a:gd name="T18" fmla="*/ 1219 h 12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" h="1219">
                <a:moveTo>
                  <a:pt x="576" y="1219"/>
                </a:moveTo>
                <a:lnTo>
                  <a:pt x="571" y="108"/>
                </a:lnTo>
                <a:lnTo>
                  <a:pt x="266" y="0"/>
                </a:lnTo>
                <a:lnTo>
                  <a:pt x="0" y="1003"/>
                </a:lnTo>
                <a:lnTo>
                  <a:pt x="576" y="121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0" name="Freeform 9"/>
          <p:cNvSpPr>
            <a:spLocks/>
          </p:cNvSpPr>
          <p:nvPr/>
        </p:nvSpPr>
        <p:spPr bwMode="auto">
          <a:xfrm>
            <a:off x="7861301" y="1984375"/>
            <a:ext cx="923925" cy="2001838"/>
          </a:xfrm>
          <a:custGeom>
            <a:avLst/>
            <a:gdLst>
              <a:gd name="T0" fmla="*/ 0 w 582"/>
              <a:gd name="T1" fmla="*/ 2147483647 h 1261"/>
              <a:gd name="T2" fmla="*/ 2147483647 w 582"/>
              <a:gd name="T3" fmla="*/ 0 h 1261"/>
              <a:gd name="T4" fmla="*/ 2147483647 w 582"/>
              <a:gd name="T5" fmla="*/ 2147483647 h 1261"/>
              <a:gd name="T6" fmla="*/ 2147483647 w 582"/>
              <a:gd name="T7" fmla="*/ 2147483647 h 1261"/>
              <a:gd name="T8" fmla="*/ 0 w 582"/>
              <a:gd name="T9" fmla="*/ 2147483647 h 12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2"/>
              <a:gd name="T16" fmla="*/ 0 h 1261"/>
              <a:gd name="T17" fmla="*/ 582 w 582"/>
              <a:gd name="T18" fmla="*/ 1261 h 12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2" h="1261">
                <a:moveTo>
                  <a:pt x="0" y="1111"/>
                </a:moveTo>
                <a:lnTo>
                  <a:pt x="5" y="0"/>
                </a:lnTo>
                <a:lnTo>
                  <a:pt x="269" y="68"/>
                </a:lnTo>
                <a:lnTo>
                  <a:pt x="582" y="1261"/>
                </a:lnTo>
                <a:lnTo>
                  <a:pt x="0" y="1111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1" name="Freeform 10"/>
          <p:cNvSpPr>
            <a:spLocks/>
          </p:cNvSpPr>
          <p:nvPr/>
        </p:nvSpPr>
        <p:spPr bwMode="auto">
          <a:xfrm flipH="1">
            <a:off x="6932614" y="1978025"/>
            <a:ext cx="923925" cy="2001838"/>
          </a:xfrm>
          <a:custGeom>
            <a:avLst/>
            <a:gdLst>
              <a:gd name="T0" fmla="*/ 0 w 582"/>
              <a:gd name="T1" fmla="*/ 2147483647 h 1261"/>
              <a:gd name="T2" fmla="*/ 2147483647 w 582"/>
              <a:gd name="T3" fmla="*/ 0 h 1261"/>
              <a:gd name="T4" fmla="*/ 2147483647 w 582"/>
              <a:gd name="T5" fmla="*/ 2147483647 h 1261"/>
              <a:gd name="T6" fmla="*/ 2147483647 w 582"/>
              <a:gd name="T7" fmla="*/ 2147483647 h 1261"/>
              <a:gd name="T8" fmla="*/ 0 w 582"/>
              <a:gd name="T9" fmla="*/ 2147483647 h 12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2"/>
              <a:gd name="T16" fmla="*/ 0 h 1261"/>
              <a:gd name="T17" fmla="*/ 582 w 582"/>
              <a:gd name="T18" fmla="*/ 1261 h 12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2" h="1261">
                <a:moveTo>
                  <a:pt x="0" y="1111"/>
                </a:moveTo>
                <a:lnTo>
                  <a:pt x="5" y="0"/>
                </a:lnTo>
                <a:lnTo>
                  <a:pt x="269" y="68"/>
                </a:lnTo>
                <a:lnTo>
                  <a:pt x="582" y="1261"/>
                </a:lnTo>
                <a:lnTo>
                  <a:pt x="0" y="1111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2" name="Line 11"/>
          <p:cNvSpPr>
            <a:spLocks noChangeShapeType="1"/>
          </p:cNvSpPr>
          <p:nvPr/>
        </p:nvSpPr>
        <p:spPr bwMode="auto">
          <a:xfrm>
            <a:off x="7062788" y="2982914"/>
            <a:ext cx="792162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3" name="Line 12"/>
          <p:cNvSpPr>
            <a:spLocks noChangeShapeType="1"/>
          </p:cNvSpPr>
          <p:nvPr/>
        </p:nvSpPr>
        <p:spPr bwMode="auto">
          <a:xfrm flipV="1">
            <a:off x="7874000" y="3001963"/>
            <a:ext cx="800100" cy="277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4" name="Line 13"/>
          <p:cNvSpPr>
            <a:spLocks noChangeShapeType="1"/>
          </p:cNvSpPr>
          <p:nvPr/>
        </p:nvSpPr>
        <p:spPr bwMode="auto">
          <a:xfrm>
            <a:off x="7869239" y="3290889"/>
            <a:ext cx="784225" cy="187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5" name="Line 14"/>
          <p:cNvSpPr>
            <a:spLocks noChangeShapeType="1"/>
          </p:cNvSpPr>
          <p:nvPr/>
        </p:nvSpPr>
        <p:spPr bwMode="auto">
          <a:xfrm flipH="1">
            <a:off x="7064375" y="3276601"/>
            <a:ext cx="808038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6" name="Oval 15"/>
          <p:cNvSpPr>
            <a:spLocks noChangeArrowheads="1"/>
          </p:cNvSpPr>
          <p:nvPr/>
        </p:nvSpPr>
        <p:spPr bwMode="auto">
          <a:xfrm>
            <a:off x="7831139" y="3709988"/>
            <a:ext cx="65087" cy="55562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7" name="Oval 16"/>
          <p:cNvSpPr>
            <a:spLocks noChangeArrowheads="1"/>
          </p:cNvSpPr>
          <p:nvPr/>
        </p:nvSpPr>
        <p:spPr bwMode="auto">
          <a:xfrm>
            <a:off x="7826375" y="2178051"/>
            <a:ext cx="65088" cy="55563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8" name="Oval 17"/>
          <p:cNvSpPr>
            <a:spLocks noChangeArrowheads="1"/>
          </p:cNvSpPr>
          <p:nvPr/>
        </p:nvSpPr>
        <p:spPr bwMode="auto">
          <a:xfrm>
            <a:off x="7834314" y="3248026"/>
            <a:ext cx="65087" cy="55563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49" name="Oval 18"/>
          <p:cNvSpPr>
            <a:spLocks noChangeArrowheads="1"/>
          </p:cNvSpPr>
          <p:nvPr/>
        </p:nvSpPr>
        <p:spPr bwMode="auto">
          <a:xfrm>
            <a:off x="7829550" y="1944688"/>
            <a:ext cx="65088" cy="55562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50" name="Text Box 19"/>
          <p:cNvSpPr txBox="1">
            <a:spLocks noChangeArrowheads="1"/>
          </p:cNvSpPr>
          <p:nvPr/>
        </p:nvSpPr>
        <p:spPr bwMode="auto">
          <a:xfrm>
            <a:off x="7781925" y="3668714"/>
            <a:ext cx="3254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000">
                <a:solidFill>
                  <a:prstClr val="black"/>
                </a:solidFill>
                <a:latin typeface="Arial" charset="0"/>
              </a:rPr>
              <a:t>e</a:t>
            </a:r>
          </a:p>
        </p:txBody>
      </p:sp>
      <p:sp>
        <p:nvSpPr>
          <p:cNvPr id="18451" name="Text Box 20"/>
          <p:cNvSpPr txBox="1">
            <a:spLocks noChangeArrowheads="1"/>
          </p:cNvSpPr>
          <p:nvPr/>
        </p:nvSpPr>
        <p:spPr bwMode="auto">
          <a:xfrm>
            <a:off x="7708900" y="1606551"/>
            <a:ext cx="38258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000">
                <a:solidFill>
                  <a:prstClr val="black"/>
                </a:solidFill>
                <a:latin typeface="Arial" charset="0"/>
              </a:rPr>
              <a:t>e’</a:t>
            </a:r>
          </a:p>
        </p:txBody>
      </p:sp>
      <p:sp>
        <p:nvSpPr>
          <p:cNvPr id="18452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Forward motion</a:t>
            </a:r>
          </a:p>
        </p:txBody>
      </p:sp>
      <p:sp>
        <p:nvSpPr>
          <p:cNvPr id="18453" name="Rectangle 22"/>
          <p:cNvSpPr>
            <a:spLocks noChangeArrowheads="1"/>
          </p:cNvSpPr>
          <p:nvPr/>
        </p:nvSpPr>
        <p:spPr bwMode="auto">
          <a:xfrm>
            <a:off x="6096000" y="4330700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>
                <a:solidFill>
                  <a:prstClr val="black"/>
                </a:solidFill>
                <a:latin typeface="Arial" charset="0"/>
              </a:rPr>
              <a:t>Epipole has same coordinates in both images.</a:t>
            </a:r>
          </a:p>
          <a:p>
            <a:pPr eaLnBrk="1" hangingPunct="1"/>
            <a:r>
              <a:rPr lang="en-US">
                <a:solidFill>
                  <a:prstClr val="black"/>
                </a:solidFill>
                <a:latin typeface="Arial" charset="0"/>
              </a:rPr>
              <a:t>Points move along lines radiating from e: “Focus of expansion”</a:t>
            </a:r>
          </a:p>
        </p:txBody>
      </p:sp>
    </p:spTree>
    <p:extLst>
      <p:ext uri="{BB962C8B-B14F-4D97-AF65-F5344CB8AC3E}">
        <p14:creationId xmlns:p14="http://schemas.microsoft.com/office/powerpoint/2010/main" val="862270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219200"/>
            <a:ext cx="7010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27"/>
          <p:cNvSpPr>
            <a:spLocks noChangeArrowheads="1"/>
          </p:cNvSpPr>
          <p:nvPr/>
        </p:nvSpPr>
        <p:spPr bwMode="auto">
          <a:xfrm>
            <a:off x="2584451" y="1806576"/>
            <a:ext cx="207963" cy="265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532" name="Rectangle 28"/>
          <p:cNvSpPr>
            <a:spLocks noChangeArrowheads="1"/>
          </p:cNvSpPr>
          <p:nvPr/>
        </p:nvSpPr>
        <p:spPr bwMode="auto">
          <a:xfrm>
            <a:off x="9193214" y="1814513"/>
            <a:ext cx="293687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533" name="Text Box 29"/>
          <p:cNvSpPr txBox="1">
            <a:spLocks noChangeArrowheads="1"/>
          </p:cNvSpPr>
          <p:nvPr/>
        </p:nvSpPr>
        <p:spPr bwMode="auto">
          <a:xfrm>
            <a:off x="5915025" y="1143000"/>
            <a:ext cx="33813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22534" name="Freeform 30"/>
          <p:cNvSpPr>
            <a:spLocks/>
          </p:cNvSpPr>
          <p:nvPr/>
        </p:nvSpPr>
        <p:spPr bwMode="auto">
          <a:xfrm>
            <a:off x="4179888" y="2468564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535" name="Text Box 31"/>
          <p:cNvSpPr txBox="1">
            <a:spLocks noChangeArrowheads="1"/>
          </p:cNvSpPr>
          <p:nvPr/>
        </p:nvSpPr>
        <p:spPr bwMode="auto">
          <a:xfrm>
            <a:off x="4179889" y="2286000"/>
            <a:ext cx="192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 dirty="0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22536" name="Freeform 32"/>
          <p:cNvSpPr>
            <a:spLocks/>
          </p:cNvSpPr>
          <p:nvPr/>
        </p:nvSpPr>
        <p:spPr bwMode="auto">
          <a:xfrm>
            <a:off x="7650163" y="2446339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537" name="Text Box 33"/>
          <p:cNvSpPr txBox="1">
            <a:spLocks noChangeArrowheads="1"/>
          </p:cNvSpPr>
          <p:nvPr/>
        </p:nvSpPr>
        <p:spPr bwMode="auto">
          <a:xfrm>
            <a:off x="7581901" y="2286000"/>
            <a:ext cx="346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sp>
        <p:nvSpPr>
          <p:cNvPr id="22538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Epipolar constraint: Calibrated case</a:t>
            </a:r>
          </a:p>
        </p:txBody>
      </p:sp>
      <p:sp>
        <p:nvSpPr>
          <p:cNvPr id="22539" name="Rectangle 55"/>
          <p:cNvSpPr>
            <a:spLocks noGrp="1" noChangeArrowheads="1"/>
          </p:cNvSpPr>
          <p:nvPr>
            <p:ph type="body" idx="1"/>
          </p:nvPr>
        </p:nvSpPr>
        <p:spPr>
          <a:xfrm>
            <a:off x="2209800" y="4038600"/>
            <a:ext cx="7772400" cy="2514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000" dirty="0"/>
              <a:t>	Given the intrinsic parameters of the cameras:</a:t>
            </a:r>
          </a:p>
          <a:p>
            <a:pPr marL="80010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800" dirty="0"/>
              <a:t>Convert to normalized coordinates by pre-multiplying all points with the inverse of the calibration matrix; set first camera’s coordinate system to world coordinates 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048000" y="5410200"/>
          <a:ext cx="204152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8840" imgH="203040" progId="Equation.3">
                  <p:embed/>
                </p:oleObj>
              </mc:Choice>
              <mc:Fallback>
                <p:oleObj name="Equation" r:id="rId4" imgW="888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5410200"/>
                        <a:ext cx="2041525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27" name="Object 3"/>
          <p:cNvGraphicFramePr>
            <a:graphicFrameLocks noChangeAspect="1"/>
          </p:cNvGraphicFramePr>
          <p:nvPr/>
        </p:nvGraphicFramePr>
        <p:xfrm>
          <a:off x="7229476" y="5440363"/>
          <a:ext cx="23082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28520" imgH="253800" progId="Equation.3">
                  <p:embed/>
                </p:oleObj>
              </mc:Choice>
              <mc:Fallback>
                <p:oleObj name="Equation" r:id="rId6" imgW="10285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9476" y="5440363"/>
                        <a:ext cx="23082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92241" y="5908345"/>
            <a:ext cx="2293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1600" dirty="0">
                <a:solidFill>
                  <a:prstClr val="black"/>
                </a:solidFill>
                <a:latin typeface="Arial" charset="0"/>
              </a:rPr>
              <a:t>Homogeneous 2d point (3D ray towards X)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2647157" y="5805501"/>
            <a:ext cx="331787" cy="164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4284664" y="5887535"/>
            <a:ext cx="211137" cy="3164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954441" y="6135470"/>
            <a:ext cx="2503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1600" dirty="0">
                <a:solidFill>
                  <a:prstClr val="black"/>
                </a:solidFill>
                <a:latin typeface="Arial" charset="0"/>
              </a:rPr>
              <a:t>2D pixel coordinate (homogeneous)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5105402" y="5729301"/>
            <a:ext cx="361662" cy="120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06291" y="5770265"/>
            <a:ext cx="2503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1600" dirty="0">
                <a:solidFill>
                  <a:prstClr val="black"/>
                </a:solidFill>
                <a:latin typeface="Arial" charset="0"/>
              </a:rPr>
              <a:t>3D scene point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18318" y="6232268"/>
            <a:ext cx="2802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1600" dirty="0">
                <a:solidFill>
                  <a:prstClr val="black"/>
                </a:solidFill>
                <a:latin typeface="Arial" charset="0"/>
              </a:rPr>
              <a:t>3D scene point in 2</a:t>
            </a:r>
            <a:r>
              <a:rPr lang="en-US" sz="1600" baseline="30000" dirty="0">
                <a:solidFill>
                  <a:prstClr val="black"/>
                </a:solidFill>
                <a:latin typeface="Arial" charset="0"/>
              </a:rPr>
              <a:t>nd</a:t>
            </a:r>
            <a:r>
              <a:rPr lang="en-US" sz="1600" dirty="0">
                <a:solidFill>
                  <a:prstClr val="black"/>
                </a:solidFill>
                <a:latin typeface="Arial" charset="0"/>
              </a:rPr>
              <a:t> camera’s 3D coordinates</a:t>
            </a:r>
          </a:p>
        </p:txBody>
      </p:sp>
      <p:cxnSp>
        <p:nvCxnSpPr>
          <p:cNvPr id="28" name="Straight Arrow Connector 27"/>
          <p:cNvCxnSpPr>
            <a:stCxn id="27" idx="0"/>
          </p:cNvCxnSpPr>
          <p:nvPr/>
        </p:nvCxnSpPr>
        <p:spPr>
          <a:xfrm flipH="1" flipV="1">
            <a:off x="9296401" y="5865505"/>
            <a:ext cx="122958" cy="366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55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219200"/>
            <a:ext cx="7010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27"/>
          <p:cNvSpPr>
            <a:spLocks noChangeArrowheads="1"/>
          </p:cNvSpPr>
          <p:nvPr/>
        </p:nvSpPr>
        <p:spPr bwMode="auto">
          <a:xfrm>
            <a:off x="2584451" y="1806576"/>
            <a:ext cx="207963" cy="265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532" name="Rectangle 28"/>
          <p:cNvSpPr>
            <a:spLocks noChangeArrowheads="1"/>
          </p:cNvSpPr>
          <p:nvPr/>
        </p:nvSpPr>
        <p:spPr bwMode="auto">
          <a:xfrm>
            <a:off x="9193214" y="1814513"/>
            <a:ext cx="293687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533" name="Text Box 29"/>
          <p:cNvSpPr txBox="1">
            <a:spLocks noChangeArrowheads="1"/>
          </p:cNvSpPr>
          <p:nvPr/>
        </p:nvSpPr>
        <p:spPr bwMode="auto">
          <a:xfrm>
            <a:off x="5915025" y="1143000"/>
            <a:ext cx="33813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 dirty="0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22534" name="Freeform 30"/>
          <p:cNvSpPr>
            <a:spLocks/>
          </p:cNvSpPr>
          <p:nvPr/>
        </p:nvSpPr>
        <p:spPr bwMode="auto">
          <a:xfrm>
            <a:off x="4179888" y="2468564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535" name="Text Box 31"/>
          <p:cNvSpPr txBox="1">
            <a:spLocks noChangeArrowheads="1"/>
          </p:cNvSpPr>
          <p:nvPr/>
        </p:nvSpPr>
        <p:spPr bwMode="auto">
          <a:xfrm>
            <a:off x="4179889" y="2286000"/>
            <a:ext cx="192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 dirty="0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22536" name="Freeform 32"/>
          <p:cNvSpPr>
            <a:spLocks/>
          </p:cNvSpPr>
          <p:nvPr/>
        </p:nvSpPr>
        <p:spPr bwMode="auto">
          <a:xfrm>
            <a:off x="7650163" y="2446339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537" name="Text Box 33"/>
          <p:cNvSpPr txBox="1">
            <a:spLocks noChangeArrowheads="1"/>
          </p:cNvSpPr>
          <p:nvPr/>
        </p:nvSpPr>
        <p:spPr bwMode="auto">
          <a:xfrm>
            <a:off x="7581901" y="2286000"/>
            <a:ext cx="346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sp>
        <p:nvSpPr>
          <p:cNvPr id="22538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Epipolar constraint: Calibrated case</a:t>
            </a:r>
          </a:p>
        </p:txBody>
      </p:sp>
      <p:sp>
        <p:nvSpPr>
          <p:cNvPr id="22539" name="Rectangle 55"/>
          <p:cNvSpPr>
            <a:spLocks noGrp="1" noChangeArrowheads="1"/>
          </p:cNvSpPr>
          <p:nvPr>
            <p:ph type="body" idx="1"/>
          </p:nvPr>
        </p:nvSpPr>
        <p:spPr>
          <a:xfrm>
            <a:off x="2209800" y="4038600"/>
            <a:ext cx="7772400" cy="2514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000" dirty="0"/>
              <a:t>	Given the intrinsic parameters of the cameras:</a:t>
            </a:r>
            <a:endParaRPr lang="en-US" sz="1200" dirty="0"/>
          </a:p>
          <a:p>
            <a:pPr marL="80010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800" dirty="0"/>
              <a:t>Convert to normalized coordinates by pre-multiplying all points with the inverse of the calibration matrix; set first camera’s coordinate system to world coordinates  </a:t>
            </a:r>
          </a:p>
          <a:p>
            <a:pPr marL="800100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800" dirty="0"/>
              <a:t>Define some </a:t>
            </a:r>
            <a:r>
              <a:rPr lang="en-US" sz="1800" i="1" dirty="0"/>
              <a:t>R</a:t>
            </a:r>
            <a:r>
              <a:rPr lang="en-US" sz="1800" dirty="0"/>
              <a:t> and </a:t>
            </a:r>
            <a:r>
              <a:rPr lang="en-US" sz="1800" i="1" dirty="0"/>
              <a:t>t</a:t>
            </a:r>
            <a:r>
              <a:rPr lang="en-US" sz="1800" dirty="0"/>
              <a:t> that relate X to X’ as below</a:t>
            </a:r>
          </a:p>
        </p:txBody>
      </p:sp>
      <p:graphicFrame>
        <p:nvGraphicFramePr>
          <p:cNvPr id="154630" name="Object 6"/>
          <p:cNvGraphicFramePr>
            <a:graphicFrameLocks noChangeAspect="1"/>
          </p:cNvGraphicFramePr>
          <p:nvPr/>
        </p:nvGraphicFramePr>
        <p:xfrm>
          <a:off x="4857751" y="6200775"/>
          <a:ext cx="1509713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72840" imgH="177480" progId="Equation.3">
                  <p:embed/>
                </p:oleObj>
              </mc:Choice>
              <mc:Fallback>
                <p:oleObj name="Equation" r:id="rId4" imgW="6728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1" y="6200775"/>
                        <a:ext cx="1509713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2676525" y="5819776"/>
          <a:ext cx="2039938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88840" imgH="203040" progId="Equation.3">
                  <p:embed/>
                </p:oleObj>
              </mc:Choice>
              <mc:Fallback>
                <p:oleObj name="Equation" r:id="rId6" imgW="888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6525" y="5819776"/>
                        <a:ext cx="2039938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854826" y="5849938"/>
          <a:ext cx="230981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28520" imgH="253800" progId="Equation.3">
                  <p:embed/>
                </p:oleObj>
              </mc:Choice>
              <mc:Fallback>
                <p:oleObj name="Equation" r:id="rId8" imgW="10285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4826" y="5849938"/>
                        <a:ext cx="2309813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818189" y="5475314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>
                <a:solidFill>
                  <a:prstClr val="black"/>
                </a:solidFill>
                <a:latin typeface="Arial" charset="0"/>
              </a:rPr>
              <a:t>for some scale factor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7074965" y="5707334"/>
            <a:ext cx="1459435" cy="288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284663" y="5715001"/>
            <a:ext cx="533526" cy="280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641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219200"/>
            <a:ext cx="7010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2584451" y="1806576"/>
            <a:ext cx="207963" cy="265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9193214" y="1814513"/>
            <a:ext cx="293687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558" name="Freeform 7"/>
          <p:cNvSpPr>
            <a:spLocks/>
          </p:cNvSpPr>
          <p:nvPr/>
        </p:nvSpPr>
        <p:spPr bwMode="auto">
          <a:xfrm>
            <a:off x="4179888" y="4832351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560" name="Freeform 9"/>
          <p:cNvSpPr>
            <a:spLocks/>
          </p:cNvSpPr>
          <p:nvPr/>
        </p:nvSpPr>
        <p:spPr bwMode="auto">
          <a:xfrm>
            <a:off x="7650163" y="2446339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81995" name="Line 11"/>
          <p:cNvSpPr>
            <a:spLocks noChangeShapeType="1"/>
          </p:cNvSpPr>
          <p:nvPr/>
        </p:nvSpPr>
        <p:spPr bwMode="auto">
          <a:xfrm flipV="1">
            <a:off x="7392555" y="3725793"/>
            <a:ext cx="1911350" cy="1111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81996" name="Line 12"/>
          <p:cNvSpPr>
            <a:spLocks noChangeShapeType="1"/>
          </p:cNvSpPr>
          <p:nvPr/>
        </p:nvSpPr>
        <p:spPr bwMode="auto">
          <a:xfrm>
            <a:off x="4960939" y="3719514"/>
            <a:ext cx="210502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81997" name="Line 13"/>
          <p:cNvSpPr>
            <a:spLocks noChangeShapeType="1"/>
          </p:cNvSpPr>
          <p:nvPr/>
        </p:nvSpPr>
        <p:spPr bwMode="auto">
          <a:xfrm flipH="1">
            <a:off x="2717800" y="3721679"/>
            <a:ext cx="1916546" cy="1522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81998" name="Line 14"/>
          <p:cNvSpPr>
            <a:spLocks noChangeShapeType="1"/>
          </p:cNvSpPr>
          <p:nvPr/>
        </p:nvSpPr>
        <p:spPr bwMode="auto">
          <a:xfrm>
            <a:off x="7599364" y="2590801"/>
            <a:ext cx="1717675" cy="1122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lg" len="lg"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81999" name="Line 15"/>
          <p:cNvSpPr>
            <a:spLocks noChangeShapeType="1"/>
          </p:cNvSpPr>
          <p:nvPr/>
        </p:nvSpPr>
        <p:spPr bwMode="auto">
          <a:xfrm flipV="1">
            <a:off x="2717800" y="2586038"/>
            <a:ext cx="1722438" cy="111601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567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Epipolar constraint: Calibrated case</a:t>
            </a:r>
          </a:p>
        </p:txBody>
      </p:sp>
      <p:sp>
        <p:nvSpPr>
          <p:cNvPr id="22550" name="Line 23"/>
          <p:cNvSpPr>
            <a:spLocks noChangeShapeType="1"/>
          </p:cNvSpPr>
          <p:nvPr/>
        </p:nvSpPr>
        <p:spPr bwMode="auto">
          <a:xfrm flipH="1" flipV="1">
            <a:off x="5105400" y="4124181"/>
            <a:ext cx="1519226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220980" y="245339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Text Box 31"/>
          <p:cNvSpPr txBox="1">
            <a:spLocks noChangeArrowheads="1"/>
          </p:cNvSpPr>
          <p:nvPr/>
        </p:nvSpPr>
        <p:spPr bwMode="auto">
          <a:xfrm>
            <a:off x="4038601" y="2286001"/>
            <a:ext cx="1920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 dirty="0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30" name="Text Box 33"/>
          <p:cNvSpPr txBox="1">
            <a:spLocks noChangeArrowheads="1"/>
          </p:cNvSpPr>
          <p:nvPr/>
        </p:nvSpPr>
        <p:spPr bwMode="auto">
          <a:xfrm>
            <a:off x="7581901" y="2286001"/>
            <a:ext cx="3460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 dirty="0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sp>
        <p:nvSpPr>
          <p:cNvPr id="34" name="Text Box 29"/>
          <p:cNvSpPr txBox="1">
            <a:spLocks noChangeArrowheads="1"/>
          </p:cNvSpPr>
          <p:nvPr/>
        </p:nvSpPr>
        <p:spPr bwMode="auto">
          <a:xfrm>
            <a:off x="5915025" y="1143000"/>
            <a:ext cx="33813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 dirty="0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5970589" y="3795713"/>
          <a:ext cx="142875" cy="246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560" imgH="152280" progId="Equation.3">
                  <p:embed/>
                </p:oleObj>
              </mc:Choice>
              <mc:Fallback>
                <p:oleObj name="Equation" r:id="rId4" imgW="8856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0589" y="3795713"/>
                        <a:ext cx="142875" cy="246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2842983" y="4520185"/>
          <a:ext cx="2039938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88840" imgH="203040" progId="Equation.3">
                  <p:embed/>
                </p:oleObj>
              </mc:Choice>
              <mc:Fallback>
                <p:oleObj name="Equation" r:id="rId6" imgW="888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2983" y="4520185"/>
                        <a:ext cx="2039938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7021284" y="4550347"/>
          <a:ext cx="230981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28520" imgH="253800" progId="Equation.3">
                  <p:embed/>
                </p:oleObj>
              </mc:Choice>
              <mc:Fallback>
                <p:oleObj name="Equation" r:id="rId8" imgW="10285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1284" y="4550347"/>
                        <a:ext cx="2309813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394076" y="5581650"/>
          <a:ext cx="1509713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72840" imgH="177480" progId="Equation.3">
                  <p:embed/>
                </p:oleObj>
              </mc:Choice>
              <mc:Fallback>
                <p:oleObj name="Equation" r:id="rId10" imgW="6728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076" y="5581650"/>
                        <a:ext cx="1509713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Grp="1" noChangeAspect="1"/>
          </p:cNvGraphicFramePr>
          <p:nvPr/>
        </p:nvGraphicFramePr>
        <p:xfrm>
          <a:off x="6165851" y="5638800"/>
          <a:ext cx="2168525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002960" imgH="203040" progId="Equation.3">
                  <p:embed/>
                </p:oleObj>
              </mc:Choice>
              <mc:Fallback>
                <p:oleObj name="Equation" r:id="rId12" imgW="1002960" imgH="20304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851" y="5638800"/>
                        <a:ext cx="2168525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ight Arrow 16"/>
          <p:cNvSpPr/>
          <p:nvPr/>
        </p:nvSpPr>
        <p:spPr>
          <a:xfrm>
            <a:off x="5105400" y="5642781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00601" y="6172200"/>
                <a:ext cx="39323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/>
                <a:r>
                  <a:rPr lang="en-US" dirty="0">
                    <a:solidFill>
                      <a:prstClr val="black"/>
                    </a:solidFill>
                    <a:latin typeface="Arial" charset="0"/>
                  </a:rPr>
                  <a:t>(because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sSup>
                      <m:sSupPr>
                        <m:ctrlPr>
                          <a:rPr lang="en-US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p>
                        <m:r>
                          <a:rPr lang="en-US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charset="0"/>
                  </a:rPr>
                  <a:t> are co-planar)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1" y="6172200"/>
                <a:ext cx="3932359" cy="369332"/>
              </a:xfrm>
              <a:prstGeom prst="rect">
                <a:avLst/>
              </a:prstGeom>
              <a:blipFill>
                <a:blip r:embed="rId15"/>
                <a:stretch>
                  <a:fillRect l="-1395" t="-10000" r="-77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970716" y="2609321"/>
                <a:ext cx="4537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p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FF000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716" y="2609321"/>
                <a:ext cx="453714" cy="369332"/>
              </a:xfrm>
              <a:prstGeom prst="rect">
                <a:avLst/>
              </a:prstGeom>
              <a:blipFill>
                <a:blip r:embed="rId16"/>
                <a:stretch>
                  <a:fillRect t="-4918" r="-12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682945" y="2439888"/>
                <a:ext cx="379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dirty="0">
                  <a:solidFill>
                    <a:srgbClr val="FF0000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945" y="2439888"/>
                <a:ext cx="379206" cy="369332"/>
              </a:xfrm>
              <a:prstGeom prst="rect">
                <a:avLst/>
              </a:prstGeom>
              <a:blipFill>
                <a:blip r:embed="rId17"/>
                <a:stretch>
                  <a:fillRect t="-4918" r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74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1995" grpId="0" animBg="1"/>
      <p:bldP spid="681996" grpId="0" animBg="1"/>
      <p:bldP spid="681997" grpId="0" animBg="1"/>
      <p:bldP spid="681998" grpId="0" animBg="1"/>
      <p:bldP spid="681999" grpId="0" animBg="1"/>
      <p:bldP spid="22550" grpId="0" animBg="1"/>
      <p:bldP spid="17" grpId="0" animBg="1"/>
      <p:bldP spid="2" grpId="0"/>
      <p:bldP spid="3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2" name="AutoShape 22"/>
          <p:cNvSpPr>
            <a:spLocks noChangeArrowheads="1"/>
          </p:cNvSpPr>
          <p:nvPr/>
        </p:nvSpPr>
        <p:spPr bwMode="auto">
          <a:xfrm>
            <a:off x="8305800" y="4681538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75863" name="Text Box 23"/>
          <p:cNvSpPr txBox="1">
            <a:spLocks noChangeArrowheads="1"/>
          </p:cNvSpPr>
          <p:nvPr/>
        </p:nvSpPr>
        <p:spPr bwMode="auto">
          <a:xfrm>
            <a:off x="7179943" y="5222876"/>
            <a:ext cx="26597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b="1">
                <a:solidFill>
                  <a:prstClr val="black"/>
                </a:solidFill>
                <a:latin typeface="Arial" charset="0"/>
              </a:rPr>
              <a:t>Essential Matrix</a:t>
            </a:r>
          </a:p>
          <a:p>
            <a:pPr algn="ctr" eaLnBrk="1" hangingPunct="1"/>
            <a:r>
              <a:rPr lang="en-US">
                <a:solidFill>
                  <a:prstClr val="black"/>
                </a:solidFill>
                <a:latin typeface="Arial" charset="0"/>
              </a:rPr>
              <a:t>(Longuet-Higgins, 1981)</a:t>
            </a:r>
          </a:p>
        </p:txBody>
      </p:sp>
      <p:sp>
        <p:nvSpPr>
          <p:cNvPr id="675864" name="Rectangle 24"/>
          <p:cNvSpPr>
            <a:spLocks noChangeArrowheads="1"/>
          </p:cNvSpPr>
          <p:nvPr/>
        </p:nvSpPr>
        <p:spPr bwMode="auto">
          <a:xfrm>
            <a:off x="6705600" y="5138738"/>
            <a:ext cx="3581400" cy="1033462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31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matrix</a:t>
            </a:r>
          </a:p>
        </p:txBody>
      </p:sp>
      <p:graphicFrame>
        <p:nvGraphicFramePr>
          <p:cNvPr id="675866" name="Object 26"/>
          <p:cNvGraphicFramePr>
            <a:graphicFrameLocks noGrp="1" noChangeAspect="1"/>
          </p:cNvGraphicFramePr>
          <p:nvPr>
            <p:ph sz="half" idx="1"/>
          </p:nvPr>
        </p:nvGraphicFramePr>
        <p:xfrm>
          <a:off x="2282826" y="4156076"/>
          <a:ext cx="192087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28520" imgH="203040" progId="Equation.3">
                  <p:embed/>
                </p:oleObj>
              </mc:Choice>
              <mc:Fallback>
                <p:oleObj name="Equation" r:id="rId3" imgW="10285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6" y="4156076"/>
                        <a:ext cx="1920875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4686301" y="4041776"/>
            <a:ext cx="5097463" cy="542925"/>
            <a:chOff x="1992" y="2546"/>
            <a:chExt cx="3211" cy="342"/>
          </a:xfrm>
        </p:grpSpPr>
        <p:graphicFrame>
          <p:nvGraphicFramePr>
            <p:cNvPr id="1027" name="Object 27"/>
            <p:cNvGraphicFramePr>
              <a:graphicFrameLocks noChangeAspect="1"/>
            </p:cNvGraphicFramePr>
            <p:nvPr/>
          </p:nvGraphicFramePr>
          <p:xfrm>
            <a:off x="2525" y="2546"/>
            <a:ext cx="2678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790640" imgH="228600" progId="Equation.3">
                    <p:embed/>
                  </p:oleObj>
                </mc:Choice>
                <mc:Fallback>
                  <p:oleObj name="Equation" r:id="rId5" imgW="179064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5" y="2546"/>
                          <a:ext cx="2678" cy="3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7" name="AutoShape 28"/>
            <p:cNvSpPr>
              <a:spLocks noChangeArrowheads="1"/>
            </p:cNvSpPr>
            <p:nvPr/>
          </p:nvSpPr>
          <p:spPr bwMode="auto">
            <a:xfrm>
              <a:off x="1992" y="2592"/>
              <a:ext cx="336" cy="240"/>
            </a:xfrm>
            <a:prstGeom prst="rightArrow">
              <a:avLst>
                <a:gd name="adj1" fmla="val 50000"/>
                <a:gd name="adj2" fmla="val 3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033" name="Picture 3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4600" y="1219200"/>
            <a:ext cx="7010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Rectangle 31"/>
          <p:cNvSpPr>
            <a:spLocks noChangeArrowheads="1"/>
          </p:cNvSpPr>
          <p:nvPr/>
        </p:nvSpPr>
        <p:spPr bwMode="auto">
          <a:xfrm>
            <a:off x="2584451" y="1806576"/>
            <a:ext cx="207963" cy="265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35" name="Rectangle 32"/>
          <p:cNvSpPr>
            <a:spLocks noChangeArrowheads="1"/>
          </p:cNvSpPr>
          <p:nvPr/>
        </p:nvSpPr>
        <p:spPr bwMode="auto">
          <a:xfrm>
            <a:off x="9193214" y="1814513"/>
            <a:ext cx="293687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36" name="Text Box 33"/>
          <p:cNvSpPr txBox="1">
            <a:spLocks noChangeArrowheads="1"/>
          </p:cNvSpPr>
          <p:nvPr/>
        </p:nvSpPr>
        <p:spPr bwMode="auto">
          <a:xfrm>
            <a:off x="5915025" y="1143000"/>
            <a:ext cx="33813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1037" name="Freeform 34"/>
          <p:cNvSpPr>
            <a:spLocks/>
          </p:cNvSpPr>
          <p:nvPr/>
        </p:nvSpPr>
        <p:spPr bwMode="auto">
          <a:xfrm>
            <a:off x="4179888" y="2468564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39" name="Freeform 36"/>
          <p:cNvSpPr>
            <a:spLocks/>
          </p:cNvSpPr>
          <p:nvPr/>
        </p:nvSpPr>
        <p:spPr bwMode="auto">
          <a:xfrm>
            <a:off x="7650163" y="2446339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44" name="Line 41"/>
          <p:cNvSpPr>
            <a:spLocks noChangeShapeType="1"/>
          </p:cNvSpPr>
          <p:nvPr/>
        </p:nvSpPr>
        <p:spPr bwMode="auto">
          <a:xfrm>
            <a:off x="7599364" y="2590801"/>
            <a:ext cx="1717675" cy="1122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lg" len="lg"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45" name="Line 42"/>
          <p:cNvSpPr>
            <a:spLocks noChangeShapeType="1"/>
          </p:cNvSpPr>
          <p:nvPr/>
        </p:nvSpPr>
        <p:spPr bwMode="auto">
          <a:xfrm flipV="1">
            <a:off x="2717800" y="2586038"/>
            <a:ext cx="1722438" cy="111601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 flipV="1">
            <a:off x="7392555" y="3725793"/>
            <a:ext cx="1911350" cy="1111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>
            <a:off x="4960939" y="3719514"/>
            <a:ext cx="210502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5" name="Line 13"/>
          <p:cNvSpPr>
            <a:spLocks noChangeShapeType="1"/>
          </p:cNvSpPr>
          <p:nvPr/>
        </p:nvSpPr>
        <p:spPr bwMode="auto">
          <a:xfrm flipH="1">
            <a:off x="2717800" y="3721679"/>
            <a:ext cx="1916546" cy="1522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6" name="Text Box 31"/>
          <p:cNvSpPr txBox="1">
            <a:spLocks noChangeArrowheads="1"/>
          </p:cNvSpPr>
          <p:nvPr/>
        </p:nvSpPr>
        <p:spPr bwMode="auto">
          <a:xfrm>
            <a:off x="4038601" y="2286001"/>
            <a:ext cx="1920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 dirty="0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27" name="Text Box 33"/>
          <p:cNvSpPr txBox="1">
            <a:spLocks noChangeArrowheads="1"/>
          </p:cNvSpPr>
          <p:nvPr/>
        </p:nvSpPr>
        <p:spPr bwMode="auto">
          <a:xfrm>
            <a:off x="7581901" y="2286000"/>
            <a:ext cx="346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 dirty="0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</p:spTree>
    <p:extLst>
      <p:ext uri="{BB962C8B-B14F-4D97-AF65-F5344CB8AC3E}">
        <p14:creationId xmlns:p14="http://schemas.microsoft.com/office/powerpoint/2010/main" val="263690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2" grpId="0" animBg="1"/>
      <p:bldP spid="675863" grpId="0" autoUpdateAnimBg="0"/>
      <p:bldP spid="6758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2C3BD-4814-402D-82A6-65C641F3D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C6071-C058-4A1C-A861-80E86A32F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Stereo and lidar can fall victim to reflections?</a:t>
            </a:r>
          </a:p>
          <a:p>
            <a:r>
              <a:rPr lang="en-US" dirty="0"/>
              <a:t>Yes, there’s no easy way around that</a:t>
            </a:r>
          </a:p>
          <a:p>
            <a:r>
              <a:rPr lang="en-US" dirty="0"/>
              <a:t>https://youtu.be/pBzU8TD1iks</a:t>
            </a:r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505C7261-FE6C-4931-A97B-CA8411AE9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2743200"/>
            <a:ext cx="5008585" cy="377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97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219200"/>
            <a:ext cx="7010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2584451" y="1806576"/>
            <a:ext cx="207963" cy="265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9193214" y="1814513"/>
            <a:ext cx="293687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5915025" y="1143000"/>
            <a:ext cx="33813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2056" name="Freeform 7"/>
          <p:cNvSpPr>
            <a:spLocks/>
          </p:cNvSpPr>
          <p:nvPr/>
        </p:nvSpPr>
        <p:spPr bwMode="auto">
          <a:xfrm>
            <a:off x="4179888" y="2446339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Freeform 9"/>
          <p:cNvSpPr>
            <a:spLocks/>
          </p:cNvSpPr>
          <p:nvPr/>
        </p:nvSpPr>
        <p:spPr bwMode="auto">
          <a:xfrm>
            <a:off x="7650163" y="2446339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60500" name="Line 20"/>
          <p:cNvSpPr>
            <a:spLocks noChangeShapeType="1"/>
          </p:cNvSpPr>
          <p:nvPr/>
        </p:nvSpPr>
        <p:spPr bwMode="auto">
          <a:xfrm flipH="1" flipV="1">
            <a:off x="4440239" y="2457450"/>
            <a:ext cx="238125" cy="137795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60501" name="Line 21"/>
          <p:cNvSpPr>
            <a:spLocks noChangeShapeType="1"/>
          </p:cNvSpPr>
          <p:nvPr/>
        </p:nvSpPr>
        <p:spPr bwMode="auto">
          <a:xfrm flipV="1">
            <a:off x="7361239" y="2468563"/>
            <a:ext cx="231775" cy="1382712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62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the Essential matrix</a:t>
            </a:r>
          </a:p>
        </p:txBody>
      </p:sp>
      <p:sp>
        <p:nvSpPr>
          <p:cNvPr id="660510" name="Rectangle 30"/>
          <p:cNvSpPr>
            <a:spLocks noGrp="1" noChangeArrowheads="1"/>
          </p:cNvSpPr>
          <p:nvPr>
            <p:ph type="body" idx="1"/>
          </p:nvPr>
        </p:nvSpPr>
        <p:spPr>
          <a:xfrm>
            <a:off x="1905000" y="5029200"/>
            <a:ext cx="8534400" cy="1981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Tx/>
              <a:buChar char="•"/>
            </a:pPr>
            <a:r>
              <a:rPr lang="en-US" sz="2400" i="1" dirty="0"/>
              <a:t>E x’</a:t>
            </a:r>
            <a:r>
              <a:rPr lang="en-US" sz="2400" dirty="0"/>
              <a:t>  is the epipolar line associated with </a:t>
            </a:r>
            <a:r>
              <a:rPr lang="en-US" sz="2400" i="1" dirty="0"/>
              <a:t>x’ </a:t>
            </a:r>
            <a:r>
              <a:rPr lang="en-US" sz="2400" dirty="0"/>
              <a:t>(</a:t>
            </a:r>
            <a:r>
              <a:rPr lang="en-US" sz="2400" i="1" dirty="0"/>
              <a:t>l = E x’</a:t>
            </a:r>
            <a:r>
              <a:rPr lang="en-US" sz="2400" dirty="0"/>
              <a:t>)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i="1" dirty="0" err="1"/>
              <a:t>E</a:t>
            </a:r>
            <a:r>
              <a:rPr lang="en-US" sz="2400" i="1" baseline="30000" dirty="0" err="1"/>
              <a:t>T</a:t>
            </a:r>
            <a:r>
              <a:rPr lang="en-US" sz="2400" i="1" dirty="0" err="1"/>
              <a:t>x</a:t>
            </a:r>
            <a:r>
              <a:rPr lang="en-US" sz="2400" dirty="0"/>
              <a:t>  is the epipolar line associated with </a:t>
            </a:r>
            <a:r>
              <a:rPr lang="en-US" sz="2400" i="1" dirty="0"/>
              <a:t>x </a:t>
            </a:r>
            <a:r>
              <a:rPr lang="en-US" sz="2400" dirty="0"/>
              <a:t>(</a:t>
            </a:r>
            <a:r>
              <a:rPr lang="en-US" sz="2400" i="1" dirty="0"/>
              <a:t>l’ = </a:t>
            </a:r>
            <a:r>
              <a:rPr lang="en-US" sz="2400" i="1" dirty="0" err="1"/>
              <a:t>E</a:t>
            </a:r>
            <a:r>
              <a:rPr lang="en-US" sz="2400" i="1" baseline="30000" dirty="0" err="1"/>
              <a:t>T</a:t>
            </a:r>
            <a:r>
              <a:rPr lang="en-US" sz="2400" i="1" dirty="0" err="1"/>
              <a:t>x</a:t>
            </a:r>
            <a:r>
              <a:rPr lang="en-US" sz="2400" dirty="0"/>
              <a:t>)</a:t>
            </a:r>
            <a:endParaRPr lang="en-US" sz="2400" i="1" dirty="0"/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i="1" dirty="0"/>
              <a:t>E </a:t>
            </a:r>
            <a:r>
              <a:rPr lang="en-US" sz="2400" i="1" dirty="0" err="1"/>
              <a:t>e</a:t>
            </a:r>
            <a:r>
              <a:rPr lang="en-US" sz="2400" i="1" dirty="0"/>
              <a:t>’ </a:t>
            </a:r>
            <a:r>
              <a:rPr lang="en-US" sz="2400" dirty="0"/>
              <a:t>= 0   and   </a:t>
            </a:r>
            <a:r>
              <a:rPr lang="en-US" sz="2400" i="1" dirty="0" err="1"/>
              <a:t>E</a:t>
            </a:r>
            <a:r>
              <a:rPr lang="en-US" sz="2400" i="1" baseline="30000" dirty="0" err="1"/>
              <a:t>T</a:t>
            </a:r>
            <a:r>
              <a:rPr lang="en-US" sz="2400" i="1" dirty="0" err="1"/>
              <a:t>e</a:t>
            </a:r>
            <a:r>
              <a:rPr lang="en-US" sz="2400" i="1" dirty="0"/>
              <a:t> = 0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i="1" dirty="0"/>
              <a:t>E </a:t>
            </a:r>
            <a:r>
              <a:rPr lang="en-US" sz="2400" dirty="0"/>
              <a:t>is singular (rank two)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 sz="2400" i="1" dirty="0"/>
              <a:t>E</a:t>
            </a:r>
            <a:r>
              <a:rPr lang="en-US" sz="2400" dirty="0"/>
              <a:t> has five degrees of freedom </a:t>
            </a:r>
          </a:p>
          <a:p>
            <a:pPr lvl="1">
              <a:lnSpc>
                <a:spcPct val="80000"/>
              </a:lnSpc>
              <a:buFont typeface="Calibri" pitchFamily="34" charset="0"/>
              <a:buChar char="–"/>
            </a:pPr>
            <a:r>
              <a:rPr lang="en-US" sz="2000" dirty="0"/>
              <a:t>(3 for R, 2 for t because it’s up to a scale) </a:t>
            </a:r>
          </a:p>
        </p:txBody>
      </p:sp>
      <p:sp>
        <p:nvSpPr>
          <p:cNvPr id="660498" name="Oval 18"/>
          <p:cNvSpPr>
            <a:spLocks noChangeArrowheads="1"/>
          </p:cNvSpPr>
          <p:nvPr/>
        </p:nvSpPr>
        <p:spPr bwMode="auto">
          <a:xfrm>
            <a:off x="4579938" y="3641725"/>
            <a:ext cx="138112" cy="133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60499" name="Oval 19"/>
          <p:cNvSpPr>
            <a:spLocks noChangeArrowheads="1"/>
          </p:cNvSpPr>
          <p:nvPr/>
        </p:nvSpPr>
        <p:spPr bwMode="auto">
          <a:xfrm>
            <a:off x="7310438" y="3668713"/>
            <a:ext cx="138112" cy="133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133600" y="4114800"/>
            <a:ext cx="3086100" cy="450850"/>
            <a:chOff x="609600" y="4114800"/>
            <a:chExt cx="3086100" cy="450850"/>
          </a:xfrm>
        </p:grpSpPr>
        <p:graphicFrame>
          <p:nvGraphicFramePr>
            <p:cNvPr id="23" name="Object 26"/>
            <p:cNvGraphicFramePr>
              <a:graphicFrameLocks noChangeAspect="1"/>
            </p:cNvGraphicFramePr>
            <p:nvPr/>
          </p:nvGraphicFramePr>
          <p:xfrm>
            <a:off x="609600" y="4125913"/>
            <a:ext cx="2222500" cy="4397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028520" imgH="203040" progId="Equation.3">
                    <p:embed/>
                  </p:oleObj>
                </mc:Choice>
                <mc:Fallback>
                  <p:oleObj name="Equation" r:id="rId4" imgW="102852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" y="4125913"/>
                          <a:ext cx="2222500" cy="4397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AutoShape 28"/>
            <p:cNvSpPr>
              <a:spLocks noChangeArrowheads="1"/>
            </p:cNvSpPr>
            <p:nvPr/>
          </p:nvSpPr>
          <p:spPr bwMode="auto">
            <a:xfrm>
              <a:off x="3162300" y="4114800"/>
              <a:ext cx="533400" cy="381000"/>
            </a:xfrm>
            <a:prstGeom prst="rightArrow">
              <a:avLst>
                <a:gd name="adj1" fmla="val 50000"/>
                <a:gd name="adj2" fmla="val 3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276600" y="4604085"/>
            <a:ext cx="373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1400" dirty="0">
                <a:solidFill>
                  <a:prstClr val="black"/>
                </a:solidFill>
                <a:latin typeface="Arial" charset="0"/>
              </a:rPr>
              <a:t>Drop ^ below to simplify notation</a:t>
            </a:r>
          </a:p>
        </p:txBody>
      </p:sp>
      <p:graphicFrame>
        <p:nvGraphicFramePr>
          <p:cNvPr id="30" name="Object 27"/>
          <p:cNvGraphicFramePr>
            <a:graphicFrameLocks noChangeAspect="1"/>
          </p:cNvGraphicFramePr>
          <p:nvPr/>
        </p:nvGraphicFramePr>
        <p:xfrm>
          <a:off x="5532438" y="4041775"/>
          <a:ext cx="42513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90640" imgH="228600" progId="Equation.3">
                  <p:embed/>
                </p:oleObj>
              </mc:Choice>
              <mc:Fallback>
                <p:oleObj name="Equation" r:id="rId6" imgW="1790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2438" y="4041775"/>
                        <a:ext cx="425132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4038601" y="2286001"/>
            <a:ext cx="1920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 dirty="0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24" name="Text Box 33"/>
          <p:cNvSpPr txBox="1">
            <a:spLocks noChangeArrowheads="1"/>
          </p:cNvSpPr>
          <p:nvPr/>
        </p:nvSpPr>
        <p:spPr bwMode="auto">
          <a:xfrm>
            <a:off x="7581901" y="2286001"/>
            <a:ext cx="3460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 dirty="0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15400" y="50038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dirty="0">
                <a:solidFill>
                  <a:prstClr val="black"/>
                </a:solidFill>
                <a:latin typeface="Arial" charset="0"/>
              </a:rPr>
              <a:t>Skew-symmetric matrix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9193214" y="4604084"/>
            <a:ext cx="146842" cy="425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1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0500" grpId="0" animBg="1"/>
      <p:bldP spid="660501" grpId="0" animBg="1"/>
      <p:bldP spid="660510" grpId="0" build="p"/>
      <p:bldP spid="660498" grpId="0" animBg="1"/>
      <p:bldP spid="66049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Epipolar constraint: </a:t>
            </a:r>
            <a:r>
              <a:rPr lang="en-US" dirty="0" err="1"/>
              <a:t>Uncalibrated</a:t>
            </a:r>
            <a:r>
              <a:rPr lang="en-US" dirty="0"/>
              <a:t> case</a:t>
            </a:r>
          </a:p>
        </p:txBody>
      </p:sp>
      <p:sp>
        <p:nvSpPr>
          <p:cNvPr id="679971" name="Rectangle 35"/>
          <p:cNvSpPr>
            <a:spLocks noGrp="1" noChangeArrowheads="1"/>
          </p:cNvSpPr>
          <p:nvPr>
            <p:ph type="body" idx="1"/>
          </p:nvPr>
        </p:nvSpPr>
        <p:spPr>
          <a:xfrm>
            <a:off x="2209800" y="4114800"/>
            <a:ext cx="7772400" cy="1752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dirty="0"/>
              <a:t>If we don’t know </a:t>
            </a:r>
            <a:r>
              <a:rPr lang="en-US" i="1" dirty="0"/>
              <a:t>K</a:t>
            </a:r>
            <a:r>
              <a:rPr lang="en-US" dirty="0"/>
              <a:t> and </a:t>
            </a:r>
            <a:r>
              <a:rPr lang="en-US" i="1" dirty="0"/>
              <a:t>K’</a:t>
            </a:r>
            <a:r>
              <a:rPr lang="en-US" dirty="0"/>
              <a:t>, then we can write the epipolar constraint in terms of </a:t>
            </a:r>
            <a:r>
              <a:rPr lang="en-US" i="1" dirty="0"/>
              <a:t>unknown</a:t>
            </a:r>
            <a:r>
              <a:rPr lang="en-US" dirty="0"/>
              <a:t> normalized coordinates:</a:t>
            </a:r>
          </a:p>
        </p:txBody>
      </p:sp>
      <p:pic>
        <p:nvPicPr>
          <p:cNvPr id="307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219200"/>
            <a:ext cx="7010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Rectangle 11"/>
          <p:cNvSpPr>
            <a:spLocks noChangeArrowheads="1"/>
          </p:cNvSpPr>
          <p:nvPr/>
        </p:nvSpPr>
        <p:spPr bwMode="auto">
          <a:xfrm>
            <a:off x="2584451" y="1806576"/>
            <a:ext cx="207963" cy="265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80" name="Rectangle 12"/>
          <p:cNvSpPr>
            <a:spLocks noChangeArrowheads="1"/>
          </p:cNvSpPr>
          <p:nvPr/>
        </p:nvSpPr>
        <p:spPr bwMode="auto">
          <a:xfrm>
            <a:off x="9193214" y="1814513"/>
            <a:ext cx="293687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81" name="Text Box 13"/>
          <p:cNvSpPr txBox="1">
            <a:spLocks noChangeArrowheads="1"/>
          </p:cNvSpPr>
          <p:nvPr/>
        </p:nvSpPr>
        <p:spPr bwMode="auto">
          <a:xfrm>
            <a:off x="5915025" y="1143000"/>
            <a:ext cx="33813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3082" name="Freeform 14"/>
          <p:cNvSpPr>
            <a:spLocks/>
          </p:cNvSpPr>
          <p:nvPr/>
        </p:nvSpPr>
        <p:spPr bwMode="auto">
          <a:xfrm>
            <a:off x="4179888" y="2468564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83" name="Text Box 15"/>
          <p:cNvSpPr txBox="1">
            <a:spLocks noChangeArrowheads="1"/>
          </p:cNvSpPr>
          <p:nvPr/>
        </p:nvSpPr>
        <p:spPr bwMode="auto">
          <a:xfrm>
            <a:off x="4179889" y="2286000"/>
            <a:ext cx="192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3084" name="Freeform 16"/>
          <p:cNvSpPr>
            <a:spLocks/>
          </p:cNvSpPr>
          <p:nvPr/>
        </p:nvSpPr>
        <p:spPr bwMode="auto">
          <a:xfrm>
            <a:off x="7650163" y="2446339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85" name="Text Box 17"/>
          <p:cNvSpPr txBox="1">
            <a:spLocks noChangeArrowheads="1"/>
          </p:cNvSpPr>
          <p:nvPr/>
        </p:nvSpPr>
        <p:spPr bwMode="auto">
          <a:xfrm>
            <a:off x="7581901" y="2286000"/>
            <a:ext cx="346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graphicFrame>
        <p:nvGraphicFramePr>
          <p:cNvPr id="679972" name="Object 36"/>
          <p:cNvGraphicFramePr>
            <a:graphicFrameLocks noChangeAspect="1"/>
          </p:cNvGraphicFramePr>
          <p:nvPr/>
        </p:nvGraphicFramePr>
        <p:xfrm>
          <a:off x="2819400" y="5943601"/>
          <a:ext cx="18288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7640" imgH="228600" progId="Equation.3">
                  <p:embed/>
                </p:oleObj>
              </mc:Choice>
              <mc:Fallback>
                <p:oleObj name="Equation" r:id="rId4" imgW="647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943601"/>
                        <a:ext cx="1828800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9973" name="Object 37"/>
          <p:cNvGraphicFramePr>
            <a:graphicFrameLocks noChangeAspect="1"/>
          </p:cNvGraphicFramePr>
          <p:nvPr/>
        </p:nvGraphicFramePr>
        <p:xfrm>
          <a:off x="6172200" y="5943600"/>
          <a:ext cx="3392488" cy="61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68200" imgH="203040" progId="Equation.3">
                  <p:embed/>
                </p:oleObj>
              </mc:Choice>
              <mc:Fallback>
                <p:oleObj name="Equation" r:id="rId6" imgW="11682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5943600"/>
                        <a:ext cx="3392488" cy="611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6" name="Line 38"/>
          <p:cNvSpPr>
            <a:spLocks noChangeShapeType="1"/>
          </p:cNvSpPr>
          <p:nvPr/>
        </p:nvSpPr>
        <p:spPr bwMode="auto">
          <a:xfrm flipV="1">
            <a:off x="2728914" y="3713163"/>
            <a:ext cx="1919287" cy="1111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87" name="Line 39"/>
          <p:cNvSpPr>
            <a:spLocks noChangeShapeType="1"/>
          </p:cNvSpPr>
          <p:nvPr/>
        </p:nvSpPr>
        <p:spPr bwMode="auto">
          <a:xfrm>
            <a:off x="4960939" y="3719514"/>
            <a:ext cx="2105025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88" name="Line 40"/>
          <p:cNvSpPr>
            <a:spLocks noChangeShapeType="1"/>
          </p:cNvSpPr>
          <p:nvPr/>
        </p:nvSpPr>
        <p:spPr bwMode="auto">
          <a:xfrm>
            <a:off x="7407276" y="3719514"/>
            <a:ext cx="1909763" cy="15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89" name="Line 41"/>
          <p:cNvSpPr>
            <a:spLocks noChangeShapeType="1"/>
          </p:cNvSpPr>
          <p:nvPr/>
        </p:nvSpPr>
        <p:spPr bwMode="auto">
          <a:xfrm>
            <a:off x="7599364" y="2590801"/>
            <a:ext cx="1717675" cy="11223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stealth" w="lg" len="lg"/>
            <a:tailEnd type="none" w="lg" len="lg"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90" name="Line 42"/>
          <p:cNvSpPr>
            <a:spLocks noChangeShapeType="1"/>
          </p:cNvSpPr>
          <p:nvPr/>
        </p:nvSpPr>
        <p:spPr bwMode="auto">
          <a:xfrm flipV="1">
            <a:off x="2717800" y="2586038"/>
            <a:ext cx="1722438" cy="111601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stealth" w="lg" len="lg"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91" name="Oval 43"/>
          <p:cNvSpPr>
            <a:spLocks noChangeArrowheads="1"/>
          </p:cNvSpPr>
          <p:nvPr/>
        </p:nvSpPr>
        <p:spPr bwMode="auto">
          <a:xfrm>
            <a:off x="4579938" y="3641725"/>
            <a:ext cx="138112" cy="133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92" name="Oval 44"/>
          <p:cNvSpPr>
            <a:spLocks noChangeArrowheads="1"/>
          </p:cNvSpPr>
          <p:nvPr/>
        </p:nvSpPr>
        <p:spPr bwMode="auto">
          <a:xfrm>
            <a:off x="7310438" y="3668713"/>
            <a:ext cx="138112" cy="133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89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997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The Fundamental Matrix</a:t>
            </a:r>
          </a:p>
        </p:txBody>
      </p:sp>
      <p:sp>
        <p:nvSpPr>
          <p:cNvPr id="685074" name="Text Box 18"/>
          <p:cNvSpPr txBox="1">
            <a:spLocks noChangeArrowheads="1"/>
          </p:cNvSpPr>
          <p:nvPr/>
        </p:nvSpPr>
        <p:spPr bwMode="auto">
          <a:xfrm>
            <a:off x="6477000" y="5189539"/>
            <a:ext cx="31085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dirty="0">
                <a:solidFill>
                  <a:prstClr val="black"/>
                </a:solidFill>
                <a:latin typeface="Arial" charset="0"/>
              </a:rPr>
              <a:t>Fundamental Matrix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en-US" dirty="0" err="1">
                <a:solidFill>
                  <a:prstClr val="black"/>
                </a:solidFill>
                <a:latin typeface="Arial" charset="0"/>
              </a:rPr>
              <a:t>Faugeras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 and </a:t>
            </a:r>
            <a:r>
              <a:rPr lang="en-US" dirty="0" err="1">
                <a:solidFill>
                  <a:prstClr val="black"/>
                </a:solidFill>
                <a:latin typeface="Arial" charset="0"/>
              </a:rPr>
              <a:t>Luong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, 1992)</a:t>
            </a:r>
          </a:p>
        </p:txBody>
      </p:sp>
      <p:sp>
        <p:nvSpPr>
          <p:cNvPr id="685075" name="Rectangle 19"/>
          <p:cNvSpPr>
            <a:spLocks noChangeArrowheads="1"/>
          </p:cNvSpPr>
          <p:nvPr/>
        </p:nvSpPr>
        <p:spPr bwMode="auto">
          <a:xfrm>
            <a:off x="6172200" y="5105400"/>
            <a:ext cx="3657600" cy="91440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85076" name="AutoShape 20"/>
          <p:cNvSpPr>
            <a:spLocks noChangeArrowheads="1"/>
          </p:cNvSpPr>
          <p:nvPr/>
        </p:nvSpPr>
        <p:spPr bwMode="auto">
          <a:xfrm>
            <a:off x="7772400" y="44958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4098" name="Object 21"/>
          <p:cNvGraphicFramePr>
            <a:graphicFrameLocks noGrp="1" noChangeAspect="1"/>
          </p:cNvGraphicFramePr>
          <p:nvPr>
            <p:ph sz="half" idx="1"/>
          </p:nvPr>
        </p:nvGraphicFramePr>
        <p:xfrm>
          <a:off x="1981200" y="3470276"/>
          <a:ext cx="18288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47640" imgH="228600" progId="Equation.3">
                  <p:embed/>
                </p:oleObj>
              </mc:Choice>
              <mc:Fallback>
                <p:oleObj name="Equation" r:id="rId3" imgW="647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470276"/>
                        <a:ext cx="1828800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114800" y="3953206"/>
            <a:ext cx="6019800" cy="565150"/>
            <a:chOff x="1728" y="2560"/>
            <a:chExt cx="3792" cy="356"/>
          </a:xfrm>
        </p:grpSpPr>
        <p:sp>
          <p:nvSpPr>
            <p:cNvPr id="4121" name="AutoShape 24"/>
            <p:cNvSpPr>
              <a:spLocks noChangeArrowheads="1"/>
            </p:cNvSpPr>
            <p:nvPr/>
          </p:nvSpPr>
          <p:spPr bwMode="auto">
            <a:xfrm>
              <a:off x="1728" y="2628"/>
              <a:ext cx="432" cy="240"/>
            </a:xfrm>
            <a:prstGeom prst="rightArrow">
              <a:avLst>
                <a:gd name="adj1" fmla="val 50000"/>
                <a:gd name="adj2" fmla="val 4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graphicFrame>
          <p:nvGraphicFramePr>
            <p:cNvPr id="4100" name="Object 25"/>
            <p:cNvGraphicFramePr>
              <a:graphicFrameLocks noChangeAspect="1"/>
            </p:cNvGraphicFramePr>
            <p:nvPr/>
          </p:nvGraphicFramePr>
          <p:xfrm>
            <a:off x="2256" y="2560"/>
            <a:ext cx="3264" cy="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095200" imgH="228600" progId="Equation.3">
                    <p:embed/>
                  </p:oleObj>
                </mc:Choice>
                <mc:Fallback>
                  <p:oleObj name="Equation" r:id="rId5" imgW="20952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6" y="2560"/>
                          <a:ext cx="3264" cy="3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TextBox 2"/>
          <p:cNvSpPr txBox="1"/>
          <p:nvPr/>
        </p:nvSpPr>
        <p:spPr>
          <a:xfrm>
            <a:off x="2262187" y="1585913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2400" dirty="0">
                <a:solidFill>
                  <a:prstClr val="black"/>
                </a:solidFill>
                <a:latin typeface="Arial" charset="0"/>
              </a:rPr>
              <a:t>Without knowing K and K’, we can define a similar relation using </a:t>
            </a:r>
            <a:r>
              <a:rPr lang="en-US" sz="2400" i="1" dirty="0">
                <a:solidFill>
                  <a:prstClr val="black"/>
                </a:solidFill>
                <a:latin typeface="Arial" charset="0"/>
              </a:rPr>
              <a:t>unknown</a:t>
            </a:r>
            <a:r>
              <a:rPr lang="en-US" sz="2400" dirty="0">
                <a:solidFill>
                  <a:prstClr val="black"/>
                </a:solidFill>
                <a:latin typeface="Arial" charset="0"/>
              </a:rPr>
              <a:t> normalized coordinates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981200" y="4208794"/>
          <a:ext cx="1370012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96880" imgH="203040" progId="Equation.3">
                  <p:embed/>
                </p:oleObj>
              </mc:Choice>
              <mc:Fallback>
                <p:oleObj name="Equation" r:id="rId7" imgW="596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208794"/>
                        <a:ext cx="1370012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981201" y="4819650"/>
          <a:ext cx="15970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11000" imgH="253800" progId="Equation.3">
                  <p:embed/>
                </p:oleObj>
              </mc:Choice>
              <mc:Fallback>
                <p:oleObj name="Equation" r:id="rId9" imgW="7110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1" y="4819650"/>
                        <a:ext cx="159702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901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5074" grpId="0" autoUpdateAnimBg="0"/>
      <p:bldP spid="685075" grpId="0" animBg="1"/>
      <p:bldP spid="68507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6"/>
          <p:cNvSpPr>
            <a:spLocks noGrp="1" noChangeArrowheads="1"/>
          </p:cNvSpPr>
          <p:nvPr>
            <p:ph type="title"/>
          </p:nvPr>
        </p:nvSpPr>
        <p:spPr>
          <a:xfrm>
            <a:off x="2224088" y="0"/>
            <a:ext cx="7772400" cy="838200"/>
          </a:xfrm>
        </p:spPr>
        <p:txBody>
          <a:bodyPr/>
          <a:lstStyle/>
          <a:p>
            <a:r>
              <a:rPr lang="en-US" dirty="0"/>
              <a:t>Properties of the Fundamental matrix</a:t>
            </a:r>
          </a:p>
        </p:txBody>
      </p:sp>
      <p:graphicFrame>
        <p:nvGraphicFramePr>
          <p:cNvPr id="5123" name="Object 29"/>
          <p:cNvGraphicFramePr>
            <a:graphicFrameLocks noGrp="1" noChangeAspect="1"/>
          </p:cNvGraphicFramePr>
          <p:nvPr>
            <p:ph sz="half" idx="2"/>
          </p:nvPr>
        </p:nvGraphicFramePr>
        <p:xfrm>
          <a:off x="5105400" y="4064000"/>
          <a:ext cx="51816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95200" imgH="228600" progId="Equation.3">
                  <p:embed/>
                </p:oleObj>
              </mc:Choice>
              <mc:Fallback>
                <p:oleObj name="Equation" r:id="rId3" imgW="2095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064000"/>
                        <a:ext cx="5181600" cy="565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1774" name="Rectangle 30"/>
          <p:cNvSpPr>
            <a:spLocks noChangeArrowheads="1"/>
          </p:cNvSpPr>
          <p:nvPr/>
        </p:nvSpPr>
        <p:spPr bwMode="auto">
          <a:xfrm>
            <a:off x="2209800" y="4800600"/>
            <a:ext cx="8229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i="1" dirty="0">
                <a:solidFill>
                  <a:prstClr val="black"/>
                </a:solidFill>
                <a:latin typeface="Arial" charset="0"/>
              </a:rPr>
              <a:t>F x’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 = 0 is the epipolar line associated with </a:t>
            </a:r>
            <a:r>
              <a:rPr lang="en-US" i="1" dirty="0">
                <a:solidFill>
                  <a:prstClr val="black"/>
                </a:solidFill>
                <a:latin typeface="Arial" charset="0"/>
              </a:rPr>
              <a:t>x’ 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i="1" dirty="0" err="1">
                <a:solidFill>
                  <a:prstClr val="black"/>
                </a:solidFill>
                <a:latin typeface="Arial" charset="0"/>
              </a:rPr>
              <a:t>F</a:t>
            </a:r>
            <a:r>
              <a:rPr lang="en-US" i="1" baseline="30000" dirty="0" err="1">
                <a:solidFill>
                  <a:prstClr val="black"/>
                </a:solidFill>
                <a:latin typeface="Arial" charset="0"/>
              </a:rPr>
              <a:t>T</a:t>
            </a:r>
            <a:r>
              <a:rPr lang="en-US" i="1" dirty="0" err="1">
                <a:solidFill>
                  <a:prstClr val="black"/>
                </a:solidFill>
                <a:latin typeface="Arial" charset="0"/>
              </a:rPr>
              <a:t>x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 = 0 is the epipolar line associated with </a:t>
            </a:r>
            <a:r>
              <a:rPr lang="en-US" i="1" dirty="0">
                <a:solidFill>
                  <a:prstClr val="black"/>
                </a:solidFill>
                <a:latin typeface="Arial" charset="0"/>
              </a:rPr>
              <a:t>x 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i="1" dirty="0">
                <a:solidFill>
                  <a:prstClr val="black"/>
                </a:solidFill>
                <a:latin typeface="Arial" charset="0"/>
              </a:rPr>
              <a:t>F e’ 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= 0   and   </a:t>
            </a:r>
            <a:r>
              <a:rPr lang="en-US" i="1" dirty="0" err="1">
                <a:solidFill>
                  <a:prstClr val="black"/>
                </a:solidFill>
                <a:latin typeface="Arial" charset="0"/>
              </a:rPr>
              <a:t>F</a:t>
            </a:r>
            <a:r>
              <a:rPr lang="en-US" i="1" baseline="30000" dirty="0" err="1">
                <a:solidFill>
                  <a:prstClr val="black"/>
                </a:solidFill>
                <a:latin typeface="Arial" charset="0"/>
              </a:rPr>
              <a:t>T</a:t>
            </a:r>
            <a:r>
              <a:rPr lang="en-US" i="1" dirty="0" err="1">
                <a:solidFill>
                  <a:prstClr val="black"/>
                </a:solidFill>
                <a:latin typeface="Arial" charset="0"/>
              </a:rPr>
              <a:t>e</a:t>
            </a:r>
            <a:r>
              <a:rPr lang="en-US" i="1" dirty="0">
                <a:solidFill>
                  <a:prstClr val="black"/>
                </a:solidFill>
                <a:latin typeface="Arial" charset="0"/>
              </a:rPr>
              <a:t> = 0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i="1" dirty="0">
                <a:solidFill>
                  <a:prstClr val="black"/>
                </a:solidFill>
                <a:latin typeface="Arial" charset="0"/>
              </a:rPr>
              <a:t>F 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is singular (rank two): </a:t>
            </a:r>
            <a:r>
              <a:rPr lang="en-US" dirty="0" err="1">
                <a:solidFill>
                  <a:prstClr val="black"/>
                </a:solidFill>
                <a:latin typeface="Arial" charset="0"/>
              </a:rPr>
              <a:t>det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(F)=0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i="1" dirty="0">
                <a:solidFill>
                  <a:prstClr val="black"/>
                </a:solidFill>
                <a:latin typeface="Arial" charset="0"/>
              </a:rPr>
              <a:t>F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 has seven degrees of freedom: 9 entries but defined up to scale, </a:t>
            </a:r>
            <a:r>
              <a:rPr lang="en-US" dirty="0" err="1">
                <a:solidFill>
                  <a:prstClr val="black"/>
                </a:solidFill>
                <a:latin typeface="Arial" charset="0"/>
              </a:rPr>
              <a:t>det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(F)=0</a:t>
            </a:r>
          </a:p>
        </p:txBody>
      </p:sp>
      <p:pic>
        <p:nvPicPr>
          <p:cNvPr id="5127" name="Picture 4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1219200"/>
            <a:ext cx="7010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Rectangle 47"/>
          <p:cNvSpPr>
            <a:spLocks noChangeArrowheads="1"/>
          </p:cNvSpPr>
          <p:nvPr/>
        </p:nvSpPr>
        <p:spPr bwMode="auto">
          <a:xfrm>
            <a:off x="2584451" y="1806576"/>
            <a:ext cx="207963" cy="265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9" name="Rectangle 48"/>
          <p:cNvSpPr>
            <a:spLocks noChangeArrowheads="1"/>
          </p:cNvSpPr>
          <p:nvPr/>
        </p:nvSpPr>
        <p:spPr bwMode="auto">
          <a:xfrm>
            <a:off x="9193214" y="1814513"/>
            <a:ext cx="293687" cy="266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0" name="Text Box 49"/>
          <p:cNvSpPr txBox="1">
            <a:spLocks noChangeArrowheads="1"/>
          </p:cNvSpPr>
          <p:nvPr/>
        </p:nvSpPr>
        <p:spPr bwMode="auto">
          <a:xfrm>
            <a:off x="5915025" y="1143000"/>
            <a:ext cx="33813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5131" name="Freeform 50"/>
          <p:cNvSpPr>
            <a:spLocks/>
          </p:cNvSpPr>
          <p:nvPr/>
        </p:nvSpPr>
        <p:spPr bwMode="auto">
          <a:xfrm>
            <a:off x="4179888" y="2446339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2" name="Text Box 51"/>
          <p:cNvSpPr txBox="1">
            <a:spLocks noChangeArrowheads="1"/>
          </p:cNvSpPr>
          <p:nvPr/>
        </p:nvSpPr>
        <p:spPr bwMode="auto">
          <a:xfrm>
            <a:off x="4179889" y="2286000"/>
            <a:ext cx="192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</a:t>
            </a:r>
          </a:p>
        </p:txBody>
      </p:sp>
      <p:sp>
        <p:nvSpPr>
          <p:cNvPr id="5133" name="Freeform 52"/>
          <p:cNvSpPr>
            <a:spLocks/>
          </p:cNvSpPr>
          <p:nvPr/>
        </p:nvSpPr>
        <p:spPr bwMode="auto">
          <a:xfrm>
            <a:off x="7650163" y="2446339"/>
            <a:ext cx="209550" cy="198437"/>
          </a:xfrm>
          <a:custGeom>
            <a:avLst/>
            <a:gdLst>
              <a:gd name="T0" fmla="*/ 2147483647 w 144"/>
              <a:gd name="T1" fmla="*/ 0 h 144"/>
              <a:gd name="T2" fmla="*/ 0 w 144"/>
              <a:gd name="T3" fmla="*/ 2147483647 h 144"/>
              <a:gd name="T4" fmla="*/ 2147483647 w 144"/>
              <a:gd name="T5" fmla="*/ 2147483647 h 144"/>
              <a:gd name="T6" fmla="*/ 2147483647 w 144"/>
              <a:gd name="T7" fmla="*/ 2147483647 h 144"/>
              <a:gd name="T8" fmla="*/ 2147483647 w 144"/>
              <a:gd name="T9" fmla="*/ 0 h 144"/>
              <a:gd name="T10" fmla="*/ 2147483647 w 144"/>
              <a:gd name="T11" fmla="*/ 0 h 1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"/>
              <a:gd name="T19" fmla="*/ 0 h 144"/>
              <a:gd name="T20" fmla="*/ 144 w 144"/>
              <a:gd name="T21" fmla="*/ 144 h 1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" h="144">
                <a:moveTo>
                  <a:pt x="48" y="0"/>
                </a:moveTo>
                <a:lnTo>
                  <a:pt x="0" y="96"/>
                </a:lnTo>
                <a:lnTo>
                  <a:pt x="48" y="144"/>
                </a:lnTo>
                <a:lnTo>
                  <a:pt x="144" y="96"/>
                </a:lnTo>
                <a:lnTo>
                  <a:pt x="144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4" name="Text Box 53"/>
          <p:cNvSpPr txBox="1">
            <a:spLocks noChangeArrowheads="1"/>
          </p:cNvSpPr>
          <p:nvPr/>
        </p:nvSpPr>
        <p:spPr bwMode="auto">
          <a:xfrm>
            <a:off x="7581901" y="2286000"/>
            <a:ext cx="346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1400" b="1" i="1">
                <a:solidFill>
                  <a:prstClr val="black"/>
                </a:solidFill>
                <a:latin typeface="Times New Roman" pitchFamily="18" charset="0"/>
              </a:rPr>
              <a:t>x’</a:t>
            </a:r>
          </a:p>
        </p:txBody>
      </p:sp>
      <p:sp>
        <p:nvSpPr>
          <p:cNvPr id="671798" name="Line 54"/>
          <p:cNvSpPr>
            <a:spLocks noChangeShapeType="1"/>
          </p:cNvSpPr>
          <p:nvPr/>
        </p:nvSpPr>
        <p:spPr bwMode="auto">
          <a:xfrm flipH="1" flipV="1">
            <a:off x="4440239" y="2457450"/>
            <a:ext cx="238125" cy="137795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71799" name="Line 55"/>
          <p:cNvSpPr>
            <a:spLocks noChangeShapeType="1"/>
          </p:cNvSpPr>
          <p:nvPr/>
        </p:nvSpPr>
        <p:spPr bwMode="auto">
          <a:xfrm flipV="1">
            <a:off x="7361239" y="2468563"/>
            <a:ext cx="231775" cy="1382712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71800" name="Oval 56"/>
          <p:cNvSpPr>
            <a:spLocks noChangeArrowheads="1"/>
          </p:cNvSpPr>
          <p:nvPr/>
        </p:nvSpPr>
        <p:spPr bwMode="auto">
          <a:xfrm>
            <a:off x="4579938" y="3641725"/>
            <a:ext cx="138112" cy="133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71801" name="Oval 57"/>
          <p:cNvSpPr>
            <a:spLocks noChangeArrowheads="1"/>
          </p:cNvSpPr>
          <p:nvPr/>
        </p:nvSpPr>
        <p:spPr bwMode="auto">
          <a:xfrm>
            <a:off x="7310438" y="3668713"/>
            <a:ext cx="138112" cy="133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46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1774" grpId="0" build="p"/>
      <p:bldP spid="671798" grpId="0" animBg="1"/>
      <p:bldP spid="671799" grpId="0" animBg="1"/>
      <p:bldP spid="671800" grpId="0" animBg="1"/>
      <p:bldP spid="67180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Estimating the Fundamental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/>
          </a:p>
          <a:p>
            <a:r>
              <a:rPr lang="en-US" dirty="0"/>
              <a:t>8-point algorithm</a:t>
            </a:r>
          </a:p>
          <a:p>
            <a:pPr lvl="1"/>
            <a:r>
              <a:rPr lang="en-US" dirty="0"/>
              <a:t>Least squares solution using SVD on equations from 8 pairs of correspondences</a:t>
            </a:r>
          </a:p>
          <a:p>
            <a:pPr lvl="1"/>
            <a:r>
              <a:rPr lang="en-US" dirty="0"/>
              <a:t>Enforce </a:t>
            </a:r>
            <a:r>
              <a:rPr lang="en-US" dirty="0" err="1"/>
              <a:t>det</a:t>
            </a:r>
            <a:r>
              <a:rPr lang="en-US" dirty="0"/>
              <a:t>(F)=0 constraint using SVD on F</a:t>
            </a:r>
          </a:p>
          <a:p>
            <a:endParaRPr lang="en-US" dirty="0"/>
          </a:p>
          <a:p>
            <a:r>
              <a:rPr lang="en-US" dirty="0"/>
              <a:t>7-point algorithm</a:t>
            </a:r>
          </a:p>
          <a:p>
            <a:pPr lvl="1"/>
            <a:r>
              <a:rPr lang="en-US" dirty="0"/>
              <a:t>Use least squares to solve for null space (two vectors) using SVD and 7 pairs of correspondences</a:t>
            </a:r>
          </a:p>
          <a:p>
            <a:pPr lvl="1"/>
            <a:r>
              <a:rPr lang="en-US" dirty="0"/>
              <a:t>Solve for linear combination of null space vectors that satisfies </a:t>
            </a:r>
            <a:r>
              <a:rPr lang="en-US" dirty="0" err="1"/>
              <a:t>det</a:t>
            </a:r>
            <a:r>
              <a:rPr lang="en-US" dirty="0"/>
              <a:t>(F)=0</a:t>
            </a:r>
          </a:p>
          <a:p>
            <a:endParaRPr lang="en-US" dirty="0"/>
          </a:p>
          <a:p>
            <a:r>
              <a:rPr lang="en-US" dirty="0"/>
              <a:t>Minimize </a:t>
            </a:r>
            <a:r>
              <a:rPr lang="en-US" dirty="0" err="1"/>
              <a:t>reprojection</a:t>
            </a:r>
            <a:r>
              <a:rPr lang="en-US" dirty="0"/>
              <a:t> error</a:t>
            </a:r>
          </a:p>
          <a:p>
            <a:pPr lvl="1"/>
            <a:r>
              <a:rPr lang="en-US" dirty="0"/>
              <a:t>Non-linear least squares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1201" y="6160871"/>
            <a:ext cx="846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400" dirty="0">
                <a:solidFill>
                  <a:prstClr val="black"/>
                </a:solidFill>
                <a:latin typeface="Arial" charset="0"/>
              </a:rPr>
              <a:t>Note: estimation of F (or E) is degenerate for a planar scene.</a:t>
            </a:r>
          </a:p>
        </p:txBody>
      </p:sp>
    </p:spTree>
    <p:extLst>
      <p:ext uri="{BB962C8B-B14F-4D97-AF65-F5344CB8AC3E}">
        <p14:creationId xmlns:p14="http://schemas.microsoft.com/office/powerpoint/2010/main" val="205801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8-point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Solve a system of homogeneous linear equations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Write down the system of equations</a:t>
            </a:r>
          </a:p>
        </p:txBody>
      </p:sp>
      <p:graphicFrame>
        <p:nvGraphicFramePr>
          <p:cNvPr id="193539" name="Object 29"/>
          <p:cNvGraphicFramePr>
            <a:graphicFrameLocks noChangeAspect="1"/>
          </p:cNvGraphicFramePr>
          <p:nvPr/>
        </p:nvGraphicFramePr>
        <p:xfrm>
          <a:off x="5105401" y="2635250"/>
          <a:ext cx="204152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25480" imgH="228600" progId="Equation.3">
                  <p:embed/>
                </p:oleObj>
              </mc:Choice>
              <mc:Fallback>
                <p:oleObj name="Equation" r:id="rId2" imgW="825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1" y="2635250"/>
                        <a:ext cx="2041525" cy="565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33601" y="3269567"/>
                <a:ext cx="740228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33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1" y="3269567"/>
                <a:ext cx="7402283" cy="276999"/>
              </a:xfrm>
              <a:prstGeom prst="rect">
                <a:avLst/>
              </a:prstGeom>
              <a:blipFill>
                <a:blip r:embed="rId5"/>
                <a:stretch>
                  <a:fillRect r="-165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4601" y="4285474"/>
                <a:ext cx="7497117" cy="18281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eaLnBrk="1" hangingPunct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m:rPr>
                                  <m:brk m:alnAt="7"/>
                                </m:rP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3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brk m:alnAt="7"/>
                                                </m:r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0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e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  <m:e>
                                          <m:m>
                                            <m:mPr>
                                              <m:mcs>
                                                <m:mc>
                                                  <m:mcPr>
                                                    <m:count m:val="3"/>
                                                    <m:mcJc m:val="center"/>
                                                  </m:mcPr>
                                                </m:mc>
                                              </m:mcs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mPr>
                                            <m:m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brk m:alnAt="7"/>
                                                      </m:r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𝑢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brk m:alnAt="7"/>
                                                      </m:r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1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sz="2000" i="1">
                                                    <a:solidFill>
                                                      <a:prstClr val="black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′</m:t>
                                                </m:r>
                                              </m:e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𝑣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1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lang="en-US" sz="2000" i="1">
                                                    <a:solidFill>
                                                      <a:prstClr val="black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′</m:t>
                                                </m:r>
                                              </m:e>
                                              <m:e>
                                                <m:r>
                                                  <a:rPr lang="en-US" sz="2000" i="1">
                                                    <a:solidFill>
                                                      <a:prstClr val="black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1</m:t>
                                                </m:r>
                                              </m:e>
                                            </m:mr>
                                          </m:m>
                                        </m:e>
                                      </m:mr>
                                    </m:m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  <m:sSubSup>
                                      <m:sSubSupPr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  <m:sup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  <m:r>
                                      <a:rPr lang="en-US" sz="2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0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𝑢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</m:e>
                                      </m:mr>
                                    </m:m>
                                  </m:e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20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𝑢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0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e>
                                      </m:mr>
                                    </m:m>
                                  </m:e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3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20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m>
                                            <m:mPr>
                                              <m:mcs>
                                                <m:mc>
                                                  <m:mcPr>
                                                    <m:count m:val="1"/>
                                                    <m:mcJc m:val="center"/>
                                                  </m:mcPr>
                                                </m:mc>
                                              </m:mcs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mPr>
                                            <m:mr>
                                              <m:e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sz="2000" i="1">
                                                    <a:solidFill>
                                                      <a:prstClr val="black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⋮</m:t>
                                                </m:r>
                                              </m:e>
                                            </m:mr>
                                            <m:m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𝑣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𝑛</m:t>
                                                    </m:r>
                                                  </m:sub>
                                                </m:sSub>
                                                <m:sSub>
                                                  <m:sSubPr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𝑣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𝑛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lang="en-US" sz="2000" i="1">
                                                    <a:solidFill>
                                                      <a:prstClr val="black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′</m:t>
                                                </m:r>
                                              </m:e>
                                            </m:mr>
                                          </m:m>
                                        </m:e>
                                        <m:e>
                                          <m:m>
                                            <m:mPr>
                                              <m:mcs>
                                                <m:mc>
                                                  <m:mcPr>
                                                    <m:count m:val="1"/>
                                                    <m:mcJc m:val="center"/>
                                                  </m:mcPr>
                                                </m:mc>
                                              </m:mcs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mPr>
                                            <m:mr>
                                              <m:e>
                                                <m:r>
                                                  <m:rPr>
                                                    <m:brk m:alnAt="7"/>
                                                  </m:rPr>
                                                  <a:rPr lang="en-US" sz="2000" i="1">
                                                    <a:solidFill>
                                                      <a:prstClr val="black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⋮</m:t>
                                                </m:r>
                                              </m:e>
                                            </m:mr>
                                            <m:m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𝑣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𝑛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mr>
                                          </m:m>
                                        </m:e>
                                        <m:e>
                                          <m:m>
                                            <m:mPr>
                                              <m:mcs>
                                                <m:mc>
                                                  <m:mcPr>
                                                    <m:count m:val="3"/>
                                                    <m:mcJc m:val="center"/>
                                                  </m:mcPr>
                                                </m:mc>
                                              </m:mcs>
                                              <m:ctrlPr>
                                                <a:rPr lang="en-US" sz="20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mPr>
                                            <m:mr>
                                              <m:e>
                                                <m:m>
                                                  <m:mPr>
                                                    <m:mcs>
                                                      <m:mc>
                                                        <m:mcPr>
                                                          <m:count m:val="1"/>
                                                          <m:mcJc m:val="center"/>
                                                        </m:mcPr>
                                                      </m:mc>
                                                    </m:mcs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mPr>
                                                  <m:mr>
                                                    <m:e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sz="20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⋮</m:t>
                                                      </m:r>
                                                    </m:e>
                                                  </m:mr>
                                                  <m:m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sz="2000" i="1">
                                                              <a:solidFill>
                                                                <a:prstClr val="black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sz="2000" i="1">
                                                              <a:solidFill>
                                                                <a:prstClr val="black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𝑢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sz="2000" i="1">
                                                              <a:solidFill>
                                                                <a:prstClr val="black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𝑛</m:t>
                                                          </m:r>
                                                        </m:sub>
                                                      </m:sSub>
                                                      <m:r>
                                                        <a:rPr lang="en-US" sz="20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′</m:t>
                                                      </m:r>
                                                    </m:e>
                                                  </m:mr>
                                                </m:m>
                                              </m:e>
                                              <m:e>
                                                <m:m>
                                                  <m:mPr>
                                                    <m:mcs>
                                                      <m:mc>
                                                        <m:mcPr>
                                                          <m:count m:val="1"/>
                                                          <m:mcJc m:val="center"/>
                                                        </m:mcPr>
                                                      </m:mc>
                                                    </m:mcs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mPr>
                                                  <m:mr>
                                                    <m:e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sz="20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⋮</m:t>
                                                      </m:r>
                                                    </m:e>
                                                  </m:mr>
                                                  <m:mr>
                                                    <m:e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sz="2000" i="1">
                                                              <a:solidFill>
                                                                <a:prstClr val="black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sz="2000" i="1">
                                                              <a:solidFill>
                                                                <a:prstClr val="black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𝑣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sz="2000" i="1">
                                                              <a:solidFill>
                                                                <a:prstClr val="black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𝑛</m:t>
                                                          </m:r>
                                                        </m:sub>
                                                      </m:sSub>
                                                      <m:r>
                                                        <a:rPr lang="en-US" sz="20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′</m:t>
                                                      </m:r>
                                                    </m:e>
                                                  </m:mr>
                                                </m:m>
                                              </m:e>
                                              <m:e>
                                                <m:m>
                                                  <m:mPr>
                                                    <m:mcs>
                                                      <m:mc>
                                                        <m:mcPr>
                                                          <m:count m:val="1"/>
                                                          <m:mcJc m:val="center"/>
                                                        </m:mcPr>
                                                      </m:mc>
                                                    </m:mcs>
                                                    <m:ctrlPr>
                                                      <a:rPr lang="en-US" sz="2000" i="1">
                                                        <a:solidFill>
                                                          <a:prstClr val="black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mPr>
                                                  <m:mr>
                                                    <m:e>
                                                      <m:r>
                                                        <m:rPr>
                                                          <m:brk m:alnAt="7"/>
                                                        </m:rPr>
                                                        <a:rPr lang="en-US" sz="20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⋮</m:t>
                                                      </m:r>
                                                    </m:e>
                                                  </m:mr>
                                                  <m:mr>
                                                    <m:e>
                                                      <m:r>
                                                        <a:rPr lang="en-US" sz="20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1</m:t>
                                                      </m:r>
                                                    </m:e>
                                                  </m:mr>
                                                </m:m>
                                              </m:e>
                                            </m:mr>
                                          </m:m>
                                        </m:e>
                                      </m:mr>
                                    </m:m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13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2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33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charset="0"/>
                  </a:rPr>
                  <a:t>=</a:t>
                </a:r>
                <a:r>
                  <a:rPr lang="en-US" sz="2000" b="1" dirty="0">
                    <a:solidFill>
                      <a:prstClr val="black"/>
                    </a:solidFill>
                    <a:latin typeface="Arial" charset="0"/>
                  </a:rPr>
                  <a:t>0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1" y="4285474"/>
                <a:ext cx="7497117" cy="1828129"/>
              </a:xfrm>
              <a:prstGeom prst="rect">
                <a:avLst/>
              </a:prstGeom>
              <a:blipFill>
                <a:blip r:embed="rId6"/>
                <a:stretch>
                  <a:fillRect l="-81" r="-1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12776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8-point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Solve a system of homogeneous linear equations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Write down the system of equations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Solve </a:t>
            </a:r>
            <a:r>
              <a:rPr lang="en-US" b="1" dirty="0"/>
              <a:t>f</a:t>
            </a:r>
            <a:r>
              <a:rPr lang="en-US" dirty="0"/>
              <a:t> from  </a:t>
            </a:r>
            <a:r>
              <a:rPr lang="en-US" dirty="0" err="1"/>
              <a:t>A</a:t>
            </a:r>
            <a:r>
              <a:rPr lang="en-US" b="1" dirty="0" err="1"/>
              <a:t>f</a:t>
            </a:r>
            <a:r>
              <a:rPr lang="en-US" dirty="0"/>
              <a:t>=</a:t>
            </a:r>
            <a:r>
              <a:rPr lang="en-US" b="1" dirty="0"/>
              <a:t>0 </a:t>
            </a:r>
            <a:r>
              <a:rPr lang="en-US" dirty="0"/>
              <a:t>using SVD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95600" y="3124200"/>
            <a:ext cx="3355406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000" dirty="0" err="1">
                <a:solidFill>
                  <a:prstClr val="black"/>
                </a:solidFill>
                <a:latin typeface="Arial" charset="0"/>
              </a:rPr>
              <a:t>Matlab</a:t>
            </a:r>
            <a:r>
              <a:rPr lang="en-US" sz="2000" dirty="0">
                <a:solidFill>
                  <a:prstClr val="black"/>
                </a:solidFill>
                <a:latin typeface="Arial" charset="0"/>
              </a:rPr>
              <a:t>: 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[U, S, V] = </a:t>
            </a:r>
            <a:r>
              <a:rPr lang="en-US" dirty="0" err="1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svd</a:t>
            </a:r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(A);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f = V(:, end);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F = reshape(f, [3 3])’;</a:t>
            </a: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895600" y="4983163"/>
            <a:ext cx="229221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For python, see</a:t>
            </a:r>
          </a:p>
          <a:p>
            <a:pPr marL="0" indent="0">
              <a:buNone/>
            </a:pPr>
            <a:r>
              <a:rPr lang="en-US" sz="1800" b="1" dirty="0" err="1"/>
              <a:t>numpy.linalg.svd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9767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to enforce singularity constraint</a:t>
            </a:r>
          </a:p>
        </p:txBody>
      </p:sp>
      <p:pic>
        <p:nvPicPr>
          <p:cNvPr id="316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1" y="1524000"/>
            <a:ext cx="8162925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86572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8-point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Solve a system of homogeneous linear equations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Write down the system of equations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Solve </a:t>
            </a:r>
            <a:r>
              <a:rPr lang="en-US" b="1" dirty="0"/>
              <a:t>f</a:t>
            </a:r>
            <a:r>
              <a:rPr lang="en-US" dirty="0"/>
              <a:t> from  </a:t>
            </a:r>
            <a:r>
              <a:rPr lang="en-US" dirty="0" err="1"/>
              <a:t>A</a:t>
            </a:r>
            <a:r>
              <a:rPr lang="en-US" b="1" dirty="0" err="1"/>
              <a:t>f</a:t>
            </a:r>
            <a:r>
              <a:rPr lang="en-US" dirty="0"/>
              <a:t>=</a:t>
            </a:r>
            <a:r>
              <a:rPr lang="en-US" b="1" dirty="0"/>
              <a:t>0 </a:t>
            </a:r>
            <a:r>
              <a:rPr lang="en-US" dirty="0"/>
              <a:t>using SVD</a:t>
            </a:r>
          </a:p>
          <a:p>
            <a:pPr marL="914400" lvl="1" indent="-514350">
              <a:buFont typeface="+mj-lt"/>
              <a:buAutoNum type="alphaLcPeriod"/>
            </a:pPr>
            <a:endParaRPr lang="en-US" b="1" dirty="0"/>
          </a:p>
          <a:p>
            <a:pPr marL="914400" lvl="1" indent="-514350">
              <a:buFont typeface="+mj-lt"/>
              <a:buAutoNum type="alphaLcPeriod"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endParaRPr lang="en-US" sz="12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Resolve </a:t>
            </a:r>
            <a:r>
              <a:rPr lang="en-US" dirty="0" err="1"/>
              <a:t>det</a:t>
            </a:r>
            <a:r>
              <a:rPr lang="en-US" dirty="0"/>
              <a:t>(F) = 0 constraint using SVD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95601" y="2667000"/>
            <a:ext cx="3355406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000" dirty="0" err="1">
                <a:solidFill>
                  <a:prstClr val="black"/>
                </a:solidFill>
                <a:latin typeface="Arial" charset="0"/>
              </a:rPr>
              <a:t>Matlab</a:t>
            </a:r>
            <a:r>
              <a:rPr lang="en-US" sz="2000" dirty="0">
                <a:solidFill>
                  <a:prstClr val="black"/>
                </a:solidFill>
                <a:latin typeface="Arial" charset="0"/>
              </a:rPr>
              <a:t>: 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[U, S, V] = </a:t>
            </a:r>
            <a:r>
              <a:rPr lang="en-US" dirty="0" err="1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svd</a:t>
            </a:r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(A);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f = V(:, end);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F = reshape(f, [3 3])’;</a:t>
            </a: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1" y="4572000"/>
            <a:ext cx="2803973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000" dirty="0" err="1">
                <a:solidFill>
                  <a:prstClr val="black"/>
                </a:solidFill>
                <a:latin typeface="Arial" charset="0"/>
              </a:rPr>
              <a:t>Matlab</a:t>
            </a:r>
            <a:r>
              <a:rPr lang="en-US" sz="2000" dirty="0">
                <a:solidFill>
                  <a:prstClr val="black"/>
                </a:solidFill>
                <a:latin typeface="Arial" charset="0"/>
              </a:rPr>
              <a:t>: 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[U, S, V] = </a:t>
            </a:r>
            <a:r>
              <a:rPr lang="en-US" dirty="0" err="1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svd</a:t>
            </a:r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(F);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S(3,3) = 0;</a:t>
            </a:r>
          </a:p>
          <a:p>
            <a:pPr eaLnBrk="1" hangingPunct="1"/>
            <a:r>
              <a:rPr lang="en-US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F = U*S*V’;</a:t>
            </a: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629400" y="5029200"/>
            <a:ext cx="229221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For python, see</a:t>
            </a:r>
          </a:p>
          <a:p>
            <a:pPr marL="0" indent="0">
              <a:buNone/>
            </a:pPr>
            <a:r>
              <a:rPr lang="en-US" sz="1800" b="1" dirty="0" err="1"/>
              <a:t>numpy.linalg.svd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14697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EF679-6E87-F086-4EEE-E3134C018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F6858-CDE8-8489-1DEC-3CE44F67C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A87FA8-2687-035D-89E4-0EFE8F097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022" y="342469"/>
            <a:ext cx="6315956" cy="61730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2608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lecture: </a:t>
            </a:r>
            <a:r>
              <a:rPr lang="en-US" dirty="0">
                <a:solidFill>
                  <a:srgbClr val="FF0000"/>
                </a:solidFill>
              </a:rPr>
              <a:t>World</a:t>
            </a:r>
            <a:r>
              <a:rPr lang="en-US" dirty="0"/>
              <a:t> vs </a:t>
            </a:r>
            <a:r>
              <a:rPr lang="en-US" dirty="0">
                <a:solidFill>
                  <a:srgbClr val="00B050"/>
                </a:solidFill>
              </a:rPr>
              <a:t>Camera</a:t>
            </a:r>
            <a:r>
              <a:rPr lang="en-US" dirty="0"/>
              <a:t> coordinates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962168"/>
            <a:ext cx="7772400" cy="5162265"/>
          </a:xfrm>
        </p:spPr>
      </p:pic>
      <p:cxnSp>
        <p:nvCxnSpPr>
          <p:cNvPr id="6" name="Straight Arrow Connector 5"/>
          <p:cNvCxnSpPr/>
          <p:nvPr/>
        </p:nvCxnSpPr>
        <p:spPr bwMode="auto">
          <a:xfrm flipH="1">
            <a:off x="2438400" y="3505200"/>
            <a:ext cx="4572000" cy="6858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7" name="Straight Arrow Connector 6"/>
          <p:cNvCxnSpPr/>
          <p:nvPr/>
        </p:nvCxnSpPr>
        <p:spPr bwMode="auto">
          <a:xfrm>
            <a:off x="7010400" y="3505200"/>
            <a:ext cx="2895600" cy="5334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7032979" y="1958622"/>
            <a:ext cx="11289" cy="1522696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6324600" y="3352800"/>
            <a:ext cx="3276600" cy="56328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8" name="Straight Arrow Connector 17"/>
          <p:cNvCxnSpPr/>
          <p:nvPr/>
        </p:nvCxnSpPr>
        <p:spPr bwMode="auto">
          <a:xfrm flipH="1" flipV="1">
            <a:off x="6324600" y="1419369"/>
            <a:ext cx="12032" cy="1959501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75748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Problem with eight-point algorithm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287713" y="1371600"/>
          <a:ext cx="657225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57320" imgH="1854000" progId="Equation.3">
                  <p:embed/>
                </p:oleObj>
              </mc:Choice>
              <mc:Fallback>
                <p:oleObj name="Equation" r:id="rId3" imgW="2857320" imgH="18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3" y="1371600"/>
                        <a:ext cx="657225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76279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3287713" y="1371600"/>
          <a:ext cx="657225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57320" imgH="1854000" progId="Equation.3">
                  <p:embed/>
                </p:oleObj>
              </mc:Choice>
              <mc:Fallback>
                <p:oleObj name="Equation" r:id="rId3" imgW="2857320" imgH="18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3" y="1371600"/>
                        <a:ext cx="657225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Problem with eight-point algorithm</a:t>
            </a:r>
          </a:p>
        </p:txBody>
      </p:sp>
      <p:sp>
        <p:nvSpPr>
          <p:cNvPr id="71680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209800" y="5257800"/>
            <a:ext cx="7772400" cy="1295400"/>
          </a:xfrm>
          <a:noFill/>
        </p:spPr>
        <p:txBody>
          <a:bodyPr/>
          <a:lstStyle/>
          <a:p>
            <a:r>
              <a:rPr lang="en-US"/>
              <a:t>Poor numerical conditioning</a:t>
            </a:r>
          </a:p>
          <a:p>
            <a:r>
              <a:rPr lang="en-US"/>
              <a:t>Can be fixed by rescaling the data</a:t>
            </a:r>
          </a:p>
        </p:txBody>
      </p:sp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5" cstate="print"/>
          <a:srcRect r="11034"/>
          <a:stretch>
            <a:fillRect/>
          </a:stretch>
        </p:blipFill>
        <p:spPr bwMode="auto">
          <a:xfrm>
            <a:off x="2228850" y="2593976"/>
            <a:ext cx="6076950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122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07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normalized eight-point algorithm</a:t>
            </a:r>
          </a:p>
        </p:txBody>
      </p:sp>
      <p:sp>
        <p:nvSpPr>
          <p:cNvPr id="581645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2209800" y="1524000"/>
            <a:ext cx="7772400" cy="51054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400" dirty="0"/>
              <a:t>Center the image data at the origin, and scale it so the mean squared distance between the origin and the data points is 2 pixels</a:t>
            </a:r>
          </a:p>
          <a:p>
            <a:pPr>
              <a:buFontTx/>
              <a:buChar char="•"/>
            </a:pPr>
            <a:r>
              <a:rPr lang="en-US" sz="2400" dirty="0"/>
              <a:t>Use the eight-point algorithm to compute </a:t>
            </a:r>
            <a:r>
              <a:rPr lang="en-US" sz="2400" b="1" i="1" dirty="0"/>
              <a:t>F</a:t>
            </a:r>
            <a:r>
              <a:rPr lang="en-US" sz="2400" dirty="0"/>
              <a:t> from the normalized points</a:t>
            </a:r>
          </a:p>
          <a:p>
            <a:pPr>
              <a:buFontTx/>
              <a:buChar char="•"/>
            </a:pPr>
            <a:r>
              <a:rPr lang="en-US" sz="2400" dirty="0"/>
              <a:t>Enforce the rank-2 constraint (for example, take SVD of </a:t>
            </a:r>
            <a:r>
              <a:rPr lang="en-US" sz="2400" b="1" i="1" dirty="0"/>
              <a:t>F</a:t>
            </a:r>
            <a:r>
              <a:rPr lang="en-US" sz="2400" dirty="0"/>
              <a:t> and throw out the smallest singular value)</a:t>
            </a:r>
          </a:p>
          <a:p>
            <a:pPr>
              <a:buFontTx/>
              <a:buChar char="•"/>
            </a:pPr>
            <a:r>
              <a:rPr lang="en-US" sz="2400" dirty="0"/>
              <a:t>Transform fundamental matrix back to original units: if </a:t>
            </a:r>
            <a:r>
              <a:rPr lang="en-US" sz="2400" b="1" i="1" dirty="0"/>
              <a:t>T</a:t>
            </a:r>
            <a:r>
              <a:rPr lang="en-US" sz="2400" dirty="0"/>
              <a:t> and </a:t>
            </a:r>
            <a:r>
              <a:rPr lang="en-US" sz="2400" b="1" i="1" dirty="0"/>
              <a:t>T</a:t>
            </a:r>
            <a:r>
              <a:rPr lang="en-US" sz="2400" i="1" dirty="0"/>
              <a:t>’</a:t>
            </a:r>
            <a:r>
              <a:rPr lang="en-US" sz="2400" dirty="0"/>
              <a:t> are the normalizing transformations in the two images, than the fundamental matrix in original coordinates is </a:t>
            </a:r>
            <a:r>
              <a:rPr lang="en-US" sz="2400" b="1" i="1" dirty="0"/>
              <a:t>T</a:t>
            </a:r>
            <a:r>
              <a:rPr lang="en-US" sz="2400" i="1" dirty="0"/>
              <a:t>’</a:t>
            </a:r>
            <a:r>
              <a:rPr lang="en-US" sz="2400" i="1" baseline="30000" dirty="0"/>
              <a:t>T</a:t>
            </a:r>
            <a:r>
              <a:rPr lang="en-US" sz="2400" b="1" i="1" baseline="30000" dirty="0"/>
              <a:t> </a:t>
            </a:r>
            <a:r>
              <a:rPr lang="en-US" sz="2400" b="1" i="1" dirty="0"/>
              <a:t>F T</a:t>
            </a:r>
          </a:p>
        </p:txBody>
      </p:sp>
      <p:sp>
        <p:nvSpPr>
          <p:cNvPr id="25604" name="Text Box 12"/>
          <p:cNvSpPr txBox="1">
            <a:spLocks noChangeArrowheads="1"/>
          </p:cNvSpPr>
          <p:nvPr/>
        </p:nvSpPr>
        <p:spPr bwMode="auto">
          <a:xfrm>
            <a:off x="4860926" y="914400"/>
            <a:ext cx="2201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Arial" charset="0"/>
                <a:cs typeface="Arial" charset="0"/>
              </a:rPr>
              <a:t>(Hartley, 1995)</a:t>
            </a:r>
          </a:p>
        </p:txBody>
      </p:sp>
    </p:spTree>
    <p:extLst>
      <p:ext uri="{BB962C8B-B14F-4D97-AF65-F5344CB8AC3E}">
        <p14:creationId xmlns:p14="http://schemas.microsoft.com/office/powerpoint/2010/main" val="79849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64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But which 8 points do we choose?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C29FAD-3E86-B1FD-A0E0-F68437FE8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62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VLFeat’s</a:t>
            </a:r>
            <a:r>
              <a:rPr lang="en-US" dirty="0"/>
              <a:t> 800 most confident matches among 10,000+ local features.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6400"/>
            <a:ext cx="9144000" cy="3830192"/>
          </a:xfrm>
        </p:spPr>
      </p:pic>
    </p:spTree>
    <p:extLst>
      <p:ext uri="{BB962C8B-B14F-4D97-AF65-F5344CB8AC3E}">
        <p14:creationId xmlns:p14="http://schemas.microsoft.com/office/powerpoint/2010/main" val="12064859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69F2A-6516-6CD7-CF8B-38AD3BE30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1600B-79F3-AB95-507F-CBB450386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229CDE-7CA3-7F6D-8EE5-B8EDE9964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80185"/>
            <a:ext cx="8200097" cy="44976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58170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14400" lvl="1" indent="-514350"/>
            <a:r>
              <a:rPr lang="en-US" dirty="0"/>
              <a:t>How to test for outliers?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425C86A2-7CE2-5A1A-53B9-5A017137A0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6400"/>
            <a:ext cx="9144000" cy="3830192"/>
          </a:xfrm>
        </p:spPr>
      </p:pic>
    </p:spTree>
    <p:extLst>
      <p:ext uri="{BB962C8B-B14F-4D97-AF65-F5344CB8AC3E}">
        <p14:creationId xmlns:p14="http://schemas.microsoft.com/office/powerpoint/2010/main" val="29097139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Epipolar lines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1" y="1955519"/>
            <a:ext cx="5029551" cy="3632763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3"/>
          <a:stretch/>
        </p:blipFill>
        <p:spPr>
          <a:xfrm>
            <a:off x="1295400" y="2133600"/>
            <a:ext cx="4800600" cy="3276600"/>
          </a:xfrm>
        </p:spPr>
      </p:pic>
    </p:spTree>
    <p:extLst>
      <p:ext uri="{BB962C8B-B14F-4D97-AF65-F5344CB8AC3E}">
        <p14:creationId xmlns:p14="http://schemas.microsoft.com/office/powerpoint/2010/main" val="10993000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Keep only the matches at are “inliers” with respect to the “best” fundamental matrix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28800"/>
            <a:ext cx="9144000" cy="3830192"/>
          </a:xfrm>
        </p:spPr>
      </p:pic>
    </p:spTree>
    <p:extLst>
      <p:ext uri="{BB962C8B-B14F-4D97-AF65-F5344CB8AC3E}">
        <p14:creationId xmlns:p14="http://schemas.microsoft.com/office/powerpoint/2010/main" val="16334419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scale of algorithm name quality</a:t>
            </a:r>
          </a:p>
        </p:txBody>
      </p:sp>
      <p:sp>
        <p:nvSpPr>
          <p:cNvPr id="4" name="Up-Down Arrow 3"/>
          <p:cNvSpPr/>
          <p:nvPr/>
        </p:nvSpPr>
        <p:spPr>
          <a:xfrm>
            <a:off x="2438400" y="1524000"/>
            <a:ext cx="457200" cy="47244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1600201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better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5638801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worse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1401" y="1619366"/>
            <a:ext cx="1888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RANSAC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1401" y="5617866"/>
            <a:ext cx="3386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Dynamic Programming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1401" y="5105401"/>
            <a:ext cx="4580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Essential and Fundamental Matrix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81400" y="2195753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SIFT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1401" y="2772140"/>
            <a:ext cx="2116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Deep Learning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81400" y="4592936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Neural Networks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1400" y="3694081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Optical Flow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1400" y="4105871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Hough Transform</a:t>
            </a:r>
          </a:p>
        </p:txBody>
      </p:sp>
    </p:spTree>
    <p:extLst>
      <p:ext uri="{BB962C8B-B14F-4D97-AF65-F5344CB8AC3E}">
        <p14:creationId xmlns:p14="http://schemas.microsoft.com/office/powerpoint/2010/main" val="55870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1660" y="2598181"/>
            <a:ext cx="4800600" cy="3154362"/>
          </a:xfrm>
        </p:spPr>
        <p:txBody>
          <a:bodyPr>
            <a:normAutofit/>
          </a:bodyPr>
          <a:lstStyle/>
          <a:p>
            <a:r>
              <a:rPr lang="en-US" sz="2400" dirty="0"/>
              <a:t>Method 2 – nonhomogeneous linear system. Solve for m’s entries using linear least squares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555758" y="3657601"/>
          <a:ext cx="5516562" cy="300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60560" imgH="2539800" progId="Equation.3">
                  <p:embed/>
                </p:oleObj>
              </mc:Choice>
              <mc:Fallback>
                <p:oleObj name="Equation" r:id="rId3" imgW="4660560" imgH="2539800" progId="Equation.3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758" y="3657601"/>
                        <a:ext cx="5516562" cy="300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81400" y="3810000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Ax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form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7342647" y="3821307"/>
            <a:ext cx="426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+mn-cs"/>
              </a:rPr>
              <a:t>M = A\Y;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+mn-cs"/>
              </a:rPr>
              <a:t>M = [M;1];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+mn-cs"/>
              </a:rPr>
              <a:t>M = reshape(M,[],3)';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963194" y="704963"/>
          <a:ext cx="4270375" cy="180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158920" imgH="914400" progId="Equation.3">
                  <p:embed/>
                </p:oleObj>
              </mc:Choice>
              <mc:Fallback>
                <p:oleObj name="Equation" r:id="rId5" imgW="2158920" imgH="914400" progId="Equation.3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3194" y="704963"/>
                        <a:ext cx="4270375" cy="180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077200" y="1192751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Known 3d locations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05793" y="1156302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Known 2d image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coords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5867399" y="541337"/>
            <a:ext cx="381000" cy="533400"/>
          </a:xfrm>
          <a:prstGeom prst="down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29050" y="83754"/>
            <a:ext cx="4457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Unknown Camera Parameters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8001001" y="5219700"/>
            <a:ext cx="229221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python, see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numpy.linalg.lstsq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743058-B281-EC29-78EF-7F98C4B9D32C}"/>
              </a:ext>
            </a:extLst>
          </p:cNvPr>
          <p:cNvSpPr txBox="1"/>
          <p:nvPr/>
        </p:nvSpPr>
        <p:spPr>
          <a:xfrm>
            <a:off x="304800" y="155635"/>
            <a:ext cx="6767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Previous lecture: </a:t>
            </a:r>
          </a:p>
        </p:txBody>
      </p:sp>
    </p:spTree>
    <p:extLst>
      <p:ext uri="{BB962C8B-B14F-4D97-AF65-F5344CB8AC3E}">
        <p14:creationId xmlns:p14="http://schemas.microsoft.com/office/powerpoint/2010/main" val="356030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class written Quiz 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15 to 20 short answer or multiple-choice questions</a:t>
            </a:r>
          </a:p>
          <a:p>
            <a:r>
              <a:rPr lang="en-US" dirty="0"/>
              <a:t>Typically can be done in half an hour</a:t>
            </a:r>
          </a:p>
          <a:p>
            <a:r>
              <a:rPr lang="en-US" dirty="0"/>
              <a:t>No calculators needed</a:t>
            </a:r>
          </a:p>
          <a:p>
            <a:r>
              <a:rPr lang="en-US" dirty="0"/>
              <a:t>Closed book</a:t>
            </a:r>
          </a:p>
          <a:p>
            <a:r>
              <a:rPr lang="en-US" dirty="0"/>
              <a:t>Only covers material discussed in class, not book. But the book is still a useful resource</a:t>
            </a:r>
          </a:p>
          <a:p>
            <a:r>
              <a:rPr lang="en-US" dirty="0"/>
              <a:t>Covers all material through the quiz date</a:t>
            </a:r>
          </a:p>
        </p:txBody>
      </p:sp>
    </p:spTree>
    <p:extLst>
      <p:ext uri="{BB962C8B-B14F-4D97-AF65-F5344CB8AC3E}">
        <p14:creationId xmlns:p14="http://schemas.microsoft.com/office/powerpoint/2010/main" val="13217774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7-point algorithm</a:t>
            </a:r>
          </a:p>
        </p:txBody>
      </p:sp>
      <p:pic>
        <p:nvPicPr>
          <p:cNvPr id="268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990600"/>
            <a:ext cx="8217226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362200" y="5715000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2000" dirty="0">
                <a:solidFill>
                  <a:prstClr val="black"/>
                </a:solidFill>
                <a:latin typeface="Arial" charset="0"/>
              </a:rPr>
              <a:t>Faster (need fewer points) and could be more robust (fewer points), but also need to check for degenerate cases</a:t>
            </a:r>
          </a:p>
        </p:txBody>
      </p:sp>
    </p:spTree>
    <p:extLst>
      <p:ext uri="{BB962C8B-B14F-4D97-AF65-F5344CB8AC3E}">
        <p14:creationId xmlns:p14="http://schemas.microsoft.com/office/powerpoint/2010/main" val="26152832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“Gold standard”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8-point algorithm to get initial value of F</a:t>
            </a:r>
          </a:p>
          <a:p>
            <a:r>
              <a:rPr lang="en-US" dirty="0"/>
              <a:t>Use F to solve for P and P’ (discussed later)</a:t>
            </a:r>
          </a:p>
          <a:p>
            <a:r>
              <a:rPr lang="en-US" dirty="0"/>
              <a:t>Jointly solve for 3d points </a:t>
            </a:r>
            <a:r>
              <a:rPr lang="en-US" b="1" dirty="0"/>
              <a:t>X</a:t>
            </a:r>
            <a:r>
              <a:rPr lang="en-US" dirty="0"/>
              <a:t> and </a:t>
            </a:r>
            <a:r>
              <a:rPr lang="en-US" b="1" dirty="0"/>
              <a:t>F </a:t>
            </a:r>
            <a:r>
              <a:rPr lang="en-US" dirty="0"/>
              <a:t>that minimize the squared re-projection error</a:t>
            </a:r>
          </a:p>
          <a:p>
            <a:endParaRPr lang="en-US" dirty="0"/>
          </a:p>
        </p:txBody>
      </p:sp>
      <p:grpSp>
        <p:nvGrpSpPr>
          <p:cNvPr id="4" name="Group 14"/>
          <p:cNvGrpSpPr>
            <a:grpSpLocks noChangeAspect="1"/>
          </p:cNvGrpSpPr>
          <p:nvPr/>
        </p:nvGrpSpPr>
        <p:grpSpPr bwMode="auto">
          <a:xfrm>
            <a:off x="3962400" y="3352800"/>
            <a:ext cx="4495800" cy="2604896"/>
            <a:chOff x="1676400" y="762000"/>
            <a:chExt cx="5457825" cy="3162300"/>
          </a:xfrm>
        </p:grpSpPr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1676400" y="762000"/>
              <a:ext cx="5457825" cy="3162300"/>
              <a:chOff x="1676400" y="762000"/>
              <a:chExt cx="5457825" cy="3162300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76400" y="762000"/>
                <a:ext cx="5457825" cy="3162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TextBox 4"/>
              <p:cNvSpPr txBox="1">
                <a:spLocks noChangeArrowheads="1"/>
              </p:cNvSpPr>
              <p:nvPr/>
            </p:nvSpPr>
            <p:spPr bwMode="auto">
              <a:xfrm>
                <a:off x="4597051" y="951977"/>
                <a:ext cx="410999" cy="44836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>
                    <a:solidFill>
                      <a:prstClr val="black"/>
                    </a:solidFill>
                    <a:latin typeface="Arial" charset="0"/>
                  </a:rPr>
                  <a:t>X</a:t>
                </a: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2870200" y="2400300"/>
                <a:ext cx="152400" cy="1524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5778500" y="2387600"/>
                <a:ext cx="152400" cy="15240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TextBox 5"/>
              <p:cNvSpPr txBox="1">
                <a:spLocks noChangeArrowheads="1"/>
              </p:cNvSpPr>
              <p:nvPr/>
            </p:nvSpPr>
            <p:spPr bwMode="auto">
              <a:xfrm>
                <a:off x="2819400" y="2286001"/>
                <a:ext cx="348726" cy="410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sz="1600">
                    <a:solidFill>
                      <a:prstClr val="black"/>
                    </a:solidFill>
                    <a:latin typeface="Arial" charset="0"/>
                  </a:rPr>
                  <a:t>x</a:t>
                </a:r>
              </a:p>
            </p:txBody>
          </p:sp>
          <p:sp>
            <p:nvSpPr>
              <p:cNvPr id="12" name="TextBox 9"/>
              <p:cNvSpPr txBox="1">
                <a:spLocks noChangeArrowheads="1"/>
              </p:cNvSpPr>
              <p:nvPr/>
            </p:nvSpPr>
            <p:spPr bwMode="auto">
              <a:xfrm>
                <a:off x="5740052" y="2286001"/>
                <a:ext cx="395431" cy="410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sz="1600">
                    <a:solidFill>
                      <a:prstClr val="black"/>
                    </a:solidFill>
                    <a:latin typeface="Arial" charset="0"/>
                  </a:rPr>
                  <a:t>x'</a:t>
                </a:r>
              </a:p>
            </p:txBody>
          </p:sp>
        </p:grpSp>
        <p:sp>
          <p:nvSpPr>
            <p:cNvPr id="6" name="Rounded Rectangle 5"/>
            <p:cNvSpPr/>
            <p:nvPr/>
          </p:nvSpPr>
          <p:spPr>
            <a:xfrm>
              <a:off x="2819400" y="2400300"/>
              <a:ext cx="76200" cy="1524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362200" y="6248400"/>
            <a:ext cx="752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>
                <a:solidFill>
                  <a:prstClr val="black"/>
                </a:solidFill>
                <a:latin typeface="Arial" charset="0"/>
              </a:rPr>
              <a:t>See Algorithm 11.2 and Algorithm 11.3 in HZ (pages 284-285) for details</a:t>
            </a:r>
          </a:p>
        </p:txBody>
      </p:sp>
    </p:spTree>
    <p:extLst>
      <p:ext uri="{BB962C8B-B14F-4D97-AF65-F5344CB8AC3E}">
        <p14:creationId xmlns:p14="http://schemas.microsoft.com/office/powerpoint/2010/main" val="25557608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Comparison of estimation algorithms</a:t>
            </a:r>
          </a:p>
        </p:txBody>
      </p:sp>
      <p:graphicFrame>
        <p:nvGraphicFramePr>
          <p:cNvPr id="10242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3848100" y="914400"/>
          <a:ext cx="4533900" cy="453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7250794" imgH="7250794" progId="">
                  <p:embed/>
                </p:oleObj>
              </mc:Choice>
              <mc:Fallback>
                <p:oleObj name="Image" r:id="rId3" imgW="7250794" imgH="725079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100" y="914400"/>
                        <a:ext cx="4533900" cy="453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34" name="Group 114"/>
          <p:cNvGraphicFramePr>
            <a:graphicFrameLocks noGrp="1"/>
          </p:cNvGraphicFramePr>
          <p:nvPr/>
        </p:nvGraphicFramePr>
        <p:xfrm>
          <a:off x="1981200" y="5638800"/>
          <a:ext cx="8229600" cy="1027114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8-point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Normalized 8-point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Nonlinear least squares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Av. Dist.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2.33 pixels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0.92 pixel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0.86 pixel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Av. Dist.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2.18 pixels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0.85 pixel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0.80 pixel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8330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We can get projection matrices P and P’ up to a projective ambiguity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>
              <a:hlinkClick r:id="rId2"/>
            </a:endParaRPr>
          </a:p>
          <a:p>
            <a:pPr>
              <a:buNone/>
              <a:defRPr/>
            </a:pPr>
            <a:r>
              <a:rPr lang="en-US" dirty="0"/>
              <a:t>	</a:t>
            </a:r>
            <a:r>
              <a:rPr lang="en-US" dirty="0">
                <a:hlinkClick r:id="rId2"/>
              </a:rPr>
              <a:t>Code</a:t>
            </a:r>
            <a:r>
              <a:rPr lang="en-US" dirty="0"/>
              <a:t>:</a:t>
            </a:r>
          </a:p>
          <a:p>
            <a:pPr>
              <a:buFont typeface="Arial" charset="0"/>
              <a:buNone/>
              <a:defRPr/>
            </a:pPr>
            <a:r>
              <a:rPr lang="en-US" sz="2200" dirty="0"/>
              <a:t>	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function P = </a:t>
            </a:r>
            <a:r>
              <a:rPr lang="en-US" sz="2200" dirty="0" err="1">
                <a:latin typeface="Courier New" pitchFamily="49" charset="0"/>
                <a:cs typeface="Courier New" pitchFamily="49" charset="0"/>
              </a:rPr>
              <a:t>vgg_P_from_F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(F)</a:t>
            </a:r>
          </a:p>
          <a:p>
            <a:pPr>
              <a:buFont typeface="Arial" charset="0"/>
              <a:buNone/>
              <a:defRPr/>
            </a:pPr>
            <a:r>
              <a:rPr lang="en-US" sz="2200" dirty="0">
                <a:latin typeface="Courier New" pitchFamily="49" charset="0"/>
                <a:cs typeface="Courier New" pitchFamily="49" charset="0"/>
              </a:rPr>
              <a:t>	[U,S,V] = </a:t>
            </a:r>
            <a:r>
              <a:rPr lang="en-US" sz="2200" dirty="0" err="1">
                <a:latin typeface="Courier New" pitchFamily="49" charset="0"/>
                <a:cs typeface="Courier New" pitchFamily="49" charset="0"/>
              </a:rPr>
              <a:t>svd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(F);</a:t>
            </a:r>
          </a:p>
          <a:p>
            <a:pPr>
              <a:buFont typeface="Arial" charset="0"/>
              <a:buNone/>
              <a:defRPr/>
            </a:pPr>
            <a:r>
              <a:rPr lang="en-US" sz="2200" dirty="0">
                <a:latin typeface="Courier New" pitchFamily="49" charset="0"/>
                <a:cs typeface="Courier New" pitchFamily="49" charset="0"/>
              </a:rPr>
              <a:t>	e = U(:,3);</a:t>
            </a:r>
          </a:p>
          <a:p>
            <a:pPr>
              <a:buFont typeface="Arial" charset="0"/>
              <a:buNone/>
              <a:defRPr/>
            </a:pPr>
            <a:r>
              <a:rPr lang="en-US" sz="2200" dirty="0">
                <a:latin typeface="Courier New" pitchFamily="49" charset="0"/>
                <a:cs typeface="Courier New" pitchFamily="49" charset="0"/>
              </a:rPr>
              <a:t>	P = [-</a:t>
            </a:r>
            <a:r>
              <a:rPr lang="en-US" sz="2200" dirty="0" err="1">
                <a:latin typeface="Courier New" pitchFamily="49" charset="0"/>
                <a:cs typeface="Courier New" pitchFamily="49" charset="0"/>
              </a:rPr>
              <a:t>vgg_contreps</a:t>
            </a:r>
            <a:r>
              <a:rPr lang="en-US" sz="2200" dirty="0">
                <a:latin typeface="Courier New" pitchFamily="49" charset="0"/>
                <a:cs typeface="Courier New" pitchFamily="49" charset="0"/>
              </a:rPr>
              <a:t>(e)*F e];</a:t>
            </a:r>
          </a:p>
          <a:p>
            <a:pPr>
              <a:defRPr/>
            </a:pPr>
            <a:endParaRPr lang="en-US" dirty="0"/>
          </a:p>
        </p:txBody>
      </p:sp>
      <p:graphicFrame>
        <p:nvGraphicFramePr>
          <p:cNvPr id="15366" name="Object 3"/>
          <p:cNvGraphicFramePr>
            <a:graphicFrameLocks noChangeAspect="1"/>
          </p:cNvGraphicFramePr>
          <p:nvPr/>
        </p:nvGraphicFramePr>
        <p:xfrm>
          <a:off x="2438401" y="2514601"/>
          <a:ext cx="16351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96880" imgH="215640" progId="Equation.3">
                  <p:embed/>
                </p:oleObj>
              </mc:Choice>
              <mc:Fallback>
                <p:oleObj name="Equation" r:id="rId3" imgW="5968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2514601"/>
                        <a:ext cx="1635125" cy="588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4419601" y="2514600"/>
          <a:ext cx="2625725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215640" progId="Equation.3">
                  <p:embed/>
                </p:oleObj>
              </mc:Choice>
              <mc:Fallback>
                <p:oleObj name="Equation" r:id="rId5" imgW="9144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1" y="2514600"/>
                        <a:ext cx="2625725" cy="617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7315200" y="2514601"/>
          <a:ext cx="14478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33160" imgH="203040" progId="Equation.3">
                  <p:embed/>
                </p:oleObj>
              </mc:Choice>
              <mc:Fallback>
                <p:oleObj name="Equation" r:id="rId7" imgW="5331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514601"/>
                        <a:ext cx="1447800" cy="549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Box 14"/>
          <p:cNvSpPr txBox="1">
            <a:spLocks noChangeArrowheads="1"/>
          </p:cNvSpPr>
          <p:nvPr/>
        </p:nvSpPr>
        <p:spPr bwMode="auto">
          <a:xfrm>
            <a:off x="3886200" y="3200400"/>
            <a:ext cx="3644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>
                <a:solidFill>
                  <a:prstClr val="black"/>
                </a:solidFill>
                <a:latin typeface="Arial" charset="0"/>
              </a:rPr>
              <a:t>See HZ p. 255-256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3200" y="1600200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>
                <a:solidFill>
                  <a:prstClr val="black"/>
                </a:solidFill>
                <a:latin typeface="Arial" charset="0"/>
              </a:rPr>
              <a:t>K’*translation</a:t>
            </a: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>
          <a:xfrm rot="5400000">
            <a:off x="6817066" y="2010468"/>
            <a:ext cx="545068" cy="46319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5747266" y="2253734"/>
            <a:ext cx="39266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34001" y="167640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dirty="0">
                <a:solidFill>
                  <a:prstClr val="black"/>
                </a:solidFill>
                <a:latin typeface="Arial" charset="0"/>
              </a:rPr>
              <a:t>K’*rotation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90939" y="6248400"/>
            <a:ext cx="8457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sz="2000" dirty="0">
                <a:solidFill>
                  <a:prstClr val="black"/>
                </a:solidFill>
                <a:latin typeface="Arial" charset="0"/>
              </a:rPr>
              <a:t>If we know the intrinsic matrices (K and K’), we can resolve the ambiguity</a:t>
            </a:r>
          </a:p>
        </p:txBody>
      </p:sp>
    </p:spTree>
    <p:extLst>
      <p:ext uri="{BB962C8B-B14F-4D97-AF65-F5344CB8AC3E}">
        <p14:creationId xmlns:p14="http://schemas.microsoft.com/office/powerpoint/2010/main" val="165557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8077200" cy="838200"/>
          </a:xfrm>
        </p:spPr>
        <p:txBody>
          <a:bodyPr>
            <a:noAutofit/>
          </a:bodyPr>
          <a:lstStyle/>
          <a:p>
            <a:r>
              <a:rPr lang="en-US" sz="3600" dirty="0"/>
              <a:t>From epipolar geometry to camera calibration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endParaRPr lang="en-US" sz="2400" dirty="0"/>
          </a:p>
          <a:p>
            <a:pPr>
              <a:buFontTx/>
              <a:buChar char="•"/>
            </a:pPr>
            <a:r>
              <a:rPr lang="en-US" sz="2400" dirty="0"/>
              <a:t>Estimating the fundamental matrix is known as “weak calibration”</a:t>
            </a:r>
          </a:p>
          <a:p>
            <a:pPr>
              <a:buFontTx/>
              <a:buChar char="•"/>
            </a:pPr>
            <a:endParaRPr lang="en-US" sz="2400" dirty="0"/>
          </a:p>
          <a:p>
            <a:pPr>
              <a:buFontTx/>
              <a:buChar char="•"/>
            </a:pPr>
            <a:r>
              <a:rPr lang="en-US" sz="2400" dirty="0"/>
              <a:t>We </a:t>
            </a:r>
            <a:r>
              <a:rPr lang="en-US" sz="2400" dirty="0" err="1"/>
              <a:t>cIf</a:t>
            </a:r>
            <a:r>
              <a:rPr lang="en-US" sz="2400" dirty="0"/>
              <a:t> we know the calibration matrices of the two cameras, we can estimate the essential matrix: </a:t>
            </a:r>
            <a:r>
              <a:rPr lang="en-US" sz="2400" i="1" dirty="0"/>
              <a:t>E = K</a:t>
            </a:r>
            <a:r>
              <a:rPr lang="en-US" sz="2400" i="1" baseline="30000" dirty="0"/>
              <a:t>T</a:t>
            </a:r>
            <a:r>
              <a:rPr lang="en-US" sz="2400" i="1" dirty="0"/>
              <a:t>FK’</a:t>
            </a:r>
          </a:p>
          <a:p>
            <a:pPr>
              <a:buFontTx/>
              <a:buChar char="•"/>
            </a:pPr>
            <a:endParaRPr lang="en-US" sz="2400" dirty="0"/>
          </a:p>
          <a:p>
            <a:pPr>
              <a:buFontTx/>
              <a:buChar char="•"/>
            </a:pPr>
            <a:r>
              <a:rPr lang="en-US" sz="2400" dirty="0"/>
              <a:t>The essential matrix gives us the relative rotation and translation between the cameras, or their extrinsic parameters</a:t>
            </a:r>
          </a:p>
        </p:txBody>
      </p:sp>
    </p:spTree>
    <p:extLst>
      <p:ext uri="{BB962C8B-B14F-4D97-AF65-F5344CB8AC3E}">
        <p14:creationId xmlns:p14="http://schemas.microsoft.com/office/powerpoint/2010/main" val="21900283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recap…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Fundamental matrix song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9094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F55A-78B8-C604-3B9F-D96BB7325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1C2C4-83E3-988B-2CE5-21E0A8A51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C17BA7-4A50-ABDF-5BBD-173A81D5F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409700"/>
            <a:ext cx="7685996" cy="4038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9063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2017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sz="2400"/>
              <a:t>Assume parallel optical axes, known camera parameters (i.e., calibrated cameras).  </a:t>
            </a:r>
            <a:r>
              <a:rPr lang="en-US" altLang="en-US" sz="2400" b="1"/>
              <a:t>What is expression for Z?</a:t>
            </a:r>
          </a:p>
        </p:txBody>
      </p:sp>
      <p:grpSp>
        <p:nvGrpSpPr>
          <p:cNvPr id="205827" name="Group 5"/>
          <p:cNvGrpSpPr>
            <a:grpSpLocks/>
          </p:cNvGrpSpPr>
          <p:nvPr/>
        </p:nvGrpSpPr>
        <p:grpSpPr bwMode="auto">
          <a:xfrm>
            <a:off x="1524000" y="2078039"/>
            <a:ext cx="4751388" cy="3652837"/>
            <a:chOff x="0" y="2895600"/>
            <a:chExt cx="4751989" cy="3652838"/>
          </a:xfrm>
        </p:grpSpPr>
        <p:pic>
          <p:nvPicPr>
            <p:cNvPr id="205837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59" t="14497" r="15958" b="4240"/>
            <a:stretch>
              <a:fillRect/>
            </a:stretch>
          </p:blipFill>
          <p:spPr bwMode="auto">
            <a:xfrm>
              <a:off x="0" y="2895600"/>
              <a:ext cx="4751989" cy="3652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838" name="Rectangle 4"/>
            <p:cNvSpPr>
              <a:spLocks noChangeArrowheads="1"/>
            </p:cNvSpPr>
            <p:nvPr/>
          </p:nvSpPr>
          <p:spPr bwMode="auto">
            <a:xfrm>
              <a:off x="228600" y="3048000"/>
              <a:ext cx="1600200" cy="533400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324600" y="2203450"/>
            <a:ext cx="4343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Similar triangles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</a:t>
            </a:r>
            <a:r>
              <a:rPr kumimoji="0" lang="en-US" alt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P,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</a:t>
            </a:r>
            <a:r>
              <a:rPr kumimoji="0" lang="en-US" alt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and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r>
              <a:rPr kumimoji="0" lang="en-US" alt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P, O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828800" y="33338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Previous Lecture: Geometry for a simple stereo system</a:t>
            </a:r>
          </a:p>
        </p:txBody>
      </p:sp>
      <p:graphicFrame>
        <p:nvGraphicFramePr>
          <p:cNvPr id="12" name="Object 24"/>
          <p:cNvGraphicFramePr>
            <a:graphicFrameLocks noChangeAspect="1"/>
          </p:cNvGraphicFramePr>
          <p:nvPr/>
        </p:nvGraphicFramePr>
        <p:xfrm>
          <a:off x="7008814" y="3173413"/>
          <a:ext cx="2884487" cy="123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77760" imgH="419040" progId="Equation.3">
                  <p:embed/>
                </p:oleObj>
              </mc:Choice>
              <mc:Fallback>
                <p:oleObj name="Equation" r:id="rId4" imgW="977760" imgH="419040" progId="Equation.3">
                  <p:embed/>
                  <p:pic>
                    <p:nvPicPr>
                      <p:cNvPr id="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8814" y="3173413"/>
                        <a:ext cx="2884487" cy="123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Isosceles Triangle 12"/>
          <p:cNvSpPr>
            <a:spLocks noChangeArrowheads="1"/>
          </p:cNvSpPr>
          <p:nvPr/>
        </p:nvSpPr>
        <p:spPr bwMode="auto">
          <a:xfrm>
            <a:off x="3055938" y="2516189"/>
            <a:ext cx="1890712" cy="1862137"/>
          </a:xfrm>
          <a:prstGeom prst="triangle">
            <a:avLst>
              <a:gd name="adj" fmla="val 5884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Isosceles Triangle 13"/>
          <p:cNvSpPr>
            <a:spLocks noChangeArrowheads="1"/>
          </p:cNvSpPr>
          <p:nvPr/>
        </p:nvSpPr>
        <p:spPr bwMode="auto">
          <a:xfrm>
            <a:off x="2763838" y="2516188"/>
            <a:ext cx="2373312" cy="2336800"/>
          </a:xfrm>
          <a:prstGeom prst="triangle">
            <a:avLst>
              <a:gd name="adj" fmla="val 58819"/>
            </a:avLst>
          </a:prstGeom>
          <a:noFill/>
          <a:ln w="2857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8810626" y="5476080"/>
            <a:ext cx="1533525" cy="657225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497639" y="5875338"/>
            <a:ext cx="2263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disparity</a:t>
            </a:r>
          </a:p>
        </p:txBody>
      </p: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 flipV="1">
            <a:off x="7679005" y="5880791"/>
            <a:ext cx="1168400" cy="2190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r="52682"/>
          <a:stretch/>
        </p:blipFill>
        <p:spPr>
          <a:xfrm>
            <a:off x="7770487" y="4908334"/>
            <a:ext cx="1106711" cy="120375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/>
          <a:srcRect l="44470" b="46984"/>
          <a:stretch/>
        </p:blipFill>
        <p:spPr>
          <a:xfrm>
            <a:off x="8924314" y="4908335"/>
            <a:ext cx="1298776" cy="6381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l="80449" t="55689"/>
          <a:stretch/>
        </p:blipFill>
        <p:spPr>
          <a:xfrm>
            <a:off x="9010306" y="5495926"/>
            <a:ext cx="457286" cy="533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45668" t="51169" r="34784"/>
          <a:stretch/>
        </p:blipFill>
        <p:spPr>
          <a:xfrm>
            <a:off x="9709103" y="5468722"/>
            <a:ext cx="457199" cy="5878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88064" y="5447850"/>
            <a:ext cx="835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 animBg="1"/>
      <p:bldP spid="17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Depth from disparity</a:t>
            </a:r>
          </a:p>
        </p:txBody>
      </p:sp>
      <p:sp>
        <p:nvSpPr>
          <p:cNvPr id="207875" name="Text Box 3"/>
          <p:cNvSpPr txBox="1">
            <a:spLocks noChangeArrowheads="1"/>
          </p:cNvSpPr>
          <p:nvPr/>
        </p:nvSpPr>
        <p:spPr bwMode="auto">
          <a:xfrm>
            <a:off x="2333625" y="1785938"/>
            <a:ext cx="1377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image I(x,y)</a:t>
            </a:r>
            <a:endParaRPr kumimoji="0" lang="en-GB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7876" name="Text Box 4"/>
          <p:cNvSpPr txBox="1">
            <a:spLocks noChangeArrowheads="1"/>
          </p:cNvSpPr>
          <p:nvPr/>
        </p:nvSpPr>
        <p:spPr bwMode="auto">
          <a:xfrm>
            <a:off x="8375650" y="1749426"/>
            <a:ext cx="160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image I´(x´,y´)</a:t>
            </a:r>
            <a:endParaRPr kumimoji="0" lang="en-GB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7877" name="Text Box 5"/>
          <p:cNvSpPr txBox="1">
            <a:spLocks noChangeArrowheads="1"/>
          </p:cNvSpPr>
          <p:nvPr/>
        </p:nvSpPr>
        <p:spPr bwMode="auto">
          <a:xfrm>
            <a:off x="4932363" y="1795463"/>
            <a:ext cx="2254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Disparity map D(x,y)</a:t>
            </a:r>
            <a:endParaRPr kumimoji="0" lang="en-GB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7878" name="Text Box 6"/>
          <p:cNvSpPr txBox="1">
            <a:spLocks noChangeArrowheads="1"/>
          </p:cNvSpPr>
          <p:nvPr/>
        </p:nvSpPr>
        <p:spPr bwMode="auto">
          <a:xfrm>
            <a:off x="4343400" y="4679951"/>
            <a:ext cx="2851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(x´,y´)=(x+D(x,y), y)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7879" name="Picture 7" descr="rect_006_007_lef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2433638"/>
            <a:ext cx="2741612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80" name="Picture 8" descr="rect_006_007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663" y="2422525"/>
            <a:ext cx="274955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81" name="Picture 9" descr="disparity_006_007_l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2425700"/>
            <a:ext cx="274955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82" name="Oval 10"/>
          <p:cNvSpPr>
            <a:spLocks noChangeArrowheads="1"/>
          </p:cNvSpPr>
          <p:nvPr/>
        </p:nvSpPr>
        <p:spPr bwMode="auto">
          <a:xfrm>
            <a:off x="2693988" y="3430588"/>
            <a:ext cx="36512" cy="365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7883" name="Oval 11"/>
          <p:cNvSpPr>
            <a:spLocks noChangeArrowheads="1"/>
          </p:cNvSpPr>
          <p:nvPr/>
        </p:nvSpPr>
        <p:spPr bwMode="auto">
          <a:xfrm>
            <a:off x="5653088" y="3394076"/>
            <a:ext cx="36512" cy="365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7884" name="Oval 12"/>
          <p:cNvSpPr>
            <a:spLocks noChangeArrowheads="1"/>
          </p:cNvSpPr>
          <p:nvPr/>
        </p:nvSpPr>
        <p:spPr bwMode="auto">
          <a:xfrm>
            <a:off x="8461376" y="3413126"/>
            <a:ext cx="36513" cy="365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7885" name="Freeform 13"/>
          <p:cNvSpPr>
            <a:spLocks/>
          </p:cNvSpPr>
          <p:nvPr/>
        </p:nvSpPr>
        <p:spPr bwMode="auto">
          <a:xfrm>
            <a:off x="8469314" y="3429001"/>
            <a:ext cx="166687" cy="42863"/>
          </a:xfrm>
          <a:custGeom>
            <a:avLst/>
            <a:gdLst>
              <a:gd name="T0" fmla="*/ 0 w 131"/>
              <a:gd name="T1" fmla="*/ 0 h 1"/>
              <a:gd name="T2" fmla="*/ 2147483646 w 131"/>
              <a:gd name="T3" fmla="*/ 0 h 1"/>
              <a:gd name="T4" fmla="*/ 0 60000 65536"/>
              <a:gd name="T5" fmla="*/ 0 60000 65536"/>
              <a:gd name="T6" fmla="*/ 0 w 131"/>
              <a:gd name="T7" fmla="*/ 0 h 1"/>
              <a:gd name="T8" fmla="*/ 131 w 13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1" h="1">
                <a:moveTo>
                  <a:pt x="0" y="0"/>
                </a:moveTo>
                <a:lnTo>
                  <a:pt x="131" y="0"/>
                </a:ln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81200" y="5562601"/>
            <a:ext cx="8458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 if we could find the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corresponding points 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 two images, we could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estimate relative depth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52601"/>
            <a:ext cx="4572000" cy="30366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52601"/>
            <a:ext cx="4572000" cy="3036627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10287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If we have a 2D point of interest, where do we need to search for its corresponding point in another view?</a:t>
            </a:r>
          </a:p>
        </p:txBody>
      </p:sp>
      <p:sp>
        <p:nvSpPr>
          <p:cNvPr id="11" name="Right Arrow 10"/>
          <p:cNvSpPr/>
          <p:nvPr/>
        </p:nvSpPr>
        <p:spPr bwMode="auto">
          <a:xfrm rot="19583374">
            <a:off x="2723476" y="3927573"/>
            <a:ext cx="838200" cy="4572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96000" y="1752601"/>
            <a:ext cx="4572000" cy="3036627"/>
          </a:xfrm>
          <a:prstGeom prst="rect">
            <a:avLst/>
          </a:prstGeom>
          <a:solidFill>
            <a:schemeClr val="accent1">
              <a:alpha val="4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849659" y="3497264"/>
            <a:ext cx="1676400" cy="838200"/>
          </a:xfrm>
          <a:prstGeom prst="ellipse">
            <a:avLst/>
          </a:prstGeom>
          <a:solidFill>
            <a:schemeClr val="accent1">
              <a:alpha val="51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 rot="6811734">
            <a:off x="6892003" y="2877285"/>
            <a:ext cx="838200" cy="4572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110316" y="3886200"/>
            <a:ext cx="4557684" cy="87313"/>
          </a:xfrm>
          <a:prstGeom prst="rect">
            <a:avLst/>
          </a:prstGeom>
          <a:solidFill>
            <a:schemeClr val="accent1">
              <a:alpha val="4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888750">
            <a:off x="6013003" y="3882112"/>
            <a:ext cx="4675312" cy="147302"/>
          </a:xfrm>
          <a:prstGeom prst="rect">
            <a:avLst/>
          </a:prstGeom>
          <a:solidFill>
            <a:schemeClr val="accent1">
              <a:alpha val="4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0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4" grpId="1" animBg="1"/>
      <p:bldP spid="12" grpId="0" animBg="1"/>
      <p:bldP spid="12" grpId="1" animBg="1"/>
      <p:bldP spid="15" grpId="0" animBg="1"/>
      <p:bldP spid="15" grpId="1" animBg="1"/>
      <p:bldP spid="16" grpId="0" animBg="1"/>
      <p:bldP spid="16" grpId="1" animBg="1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Custom Design">
  <a:themeElements>
    <a:clrScheme name="Custom Design 2">
      <a:dk1>
        <a:srgbClr val="737373"/>
      </a:dk1>
      <a:lt1>
        <a:srgbClr val="FFFFFF"/>
      </a:lt1>
      <a:dk2>
        <a:srgbClr val="4D59AB"/>
      </a:dk2>
      <a:lt2>
        <a:srgbClr val="FFFFFF"/>
      </a:lt2>
      <a:accent1>
        <a:srgbClr val="8A8F05"/>
      </a:accent1>
      <a:accent2>
        <a:srgbClr val="E0AD12"/>
      </a:accent2>
      <a:accent3>
        <a:srgbClr val="B2B5D2"/>
      </a:accent3>
      <a:accent4>
        <a:srgbClr val="DADADA"/>
      </a:accent4>
      <a:accent5>
        <a:srgbClr val="C4C6AA"/>
      </a:accent5>
      <a:accent6>
        <a:srgbClr val="CB9C0F"/>
      </a:accent6>
      <a:hlink>
        <a:srgbClr val="C27D05"/>
      </a:hlink>
      <a:folHlink>
        <a:srgbClr val="732466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4D59AB"/>
        </a:lt1>
        <a:dk2>
          <a:srgbClr val="000000"/>
        </a:dk2>
        <a:lt2>
          <a:srgbClr val="737373"/>
        </a:lt2>
        <a:accent1>
          <a:srgbClr val="8A8F05"/>
        </a:accent1>
        <a:accent2>
          <a:srgbClr val="E0AD12"/>
        </a:accent2>
        <a:accent3>
          <a:srgbClr val="B2B5D2"/>
        </a:accent3>
        <a:accent4>
          <a:srgbClr val="000000"/>
        </a:accent4>
        <a:accent5>
          <a:srgbClr val="C4C6AA"/>
        </a:accent5>
        <a:accent6>
          <a:srgbClr val="CB9C0F"/>
        </a:accent6>
        <a:hlink>
          <a:srgbClr val="C27D05"/>
        </a:hlink>
        <a:folHlink>
          <a:srgbClr val="7324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737373"/>
        </a:dk1>
        <a:lt1>
          <a:srgbClr val="FFFFFF"/>
        </a:lt1>
        <a:dk2>
          <a:srgbClr val="4D59AB"/>
        </a:dk2>
        <a:lt2>
          <a:srgbClr val="FFFFFF"/>
        </a:lt2>
        <a:accent1>
          <a:srgbClr val="8A8F05"/>
        </a:accent1>
        <a:accent2>
          <a:srgbClr val="E0AD12"/>
        </a:accent2>
        <a:accent3>
          <a:srgbClr val="B2B5D2"/>
        </a:accent3>
        <a:accent4>
          <a:srgbClr val="DADADA"/>
        </a:accent4>
        <a:accent5>
          <a:srgbClr val="C4C6AA"/>
        </a:accent5>
        <a:accent6>
          <a:srgbClr val="CB9C0F"/>
        </a:accent6>
        <a:hlink>
          <a:srgbClr val="C27D05"/>
        </a:hlink>
        <a:folHlink>
          <a:srgbClr val="7324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17687</TotalTime>
  <Words>1975</Words>
  <Application>Microsoft Office PowerPoint</Application>
  <PresentationFormat>Widescreen</PresentationFormat>
  <Paragraphs>371</Paragraphs>
  <Slides>56</Slides>
  <Notes>29</Notes>
  <HiddenSlides>15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73" baseType="lpstr">
      <vt:lpstr>Arial</vt:lpstr>
      <vt:lpstr>Calibri</vt:lpstr>
      <vt:lpstr>Cambria Math</vt:lpstr>
      <vt:lpstr>Courier New</vt:lpstr>
      <vt:lpstr>Times</vt:lpstr>
      <vt:lpstr>Times New Roman</vt:lpstr>
      <vt:lpstr>Verdana</vt:lpstr>
      <vt:lpstr>Wingdings 3</vt:lpstr>
      <vt:lpstr>Custom Design</vt:lpstr>
      <vt:lpstr>1_Office Theme</vt:lpstr>
      <vt:lpstr>Office Theme</vt:lpstr>
      <vt:lpstr>Blank Presentation</vt:lpstr>
      <vt:lpstr>3_Office Theme</vt:lpstr>
      <vt:lpstr>4_Office Theme</vt:lpstr>
      <vt:lpstr>2_Default Design</vt:lpstr>
      <vt:lpstr>Equation</vt:lpstr>
      <vt:lpstr>Image</vt:lpstr>
      <vt:lpstr>PowerPoint Presentation</vt:lpstr>
      <vt:lpstr>PowerPoint Presentation</vt:lpstr>
      <vt:lpstr>PowerPoint Presentation</vt:lpstr>
      <vt:lpstr>Previous lecture: World vs Camera coordinates</vt:lpstr>
      <vt:lpstr>PowerPoint Presentation</vt:lpstr>
      <vt:lpstr>PowerPoint Presentation</vt:lpstr>
      <vt:lpstr>PowerPoint Presentation</vt:lpstr>
      <vt:lpstr>Depth from disparity</vt:lpstr>
      <vt:lpstr>If we have a 2D point of interest, where do we need to search for its corresponding point in another view?</vt:lpstr>
      <vt:lpstr>Today’s Outline</vt:lpstr>
      <vt:lpstr>Epipolar Geometry and Stereo Vision</vt:lpstr>
      <vt:lpstr>PowerPoint Presentation</vt:lpstr>
      <vt:lpstr>Depth from Stereo</vt:lpstr>
      <vt:lpstr>Depth from Stereo</vt:lpstr>
      <vt:lpstr>Correspondence Problem</vt:lpstr>
      <vt:lpstr>Key idea: Epipolar constraint</vt:lpstr>
      <vt:lpstr>Key idea: Epipolar constraint</vt:lpstr>
      <vt:lpstr>Wouldn’t it be nice to know where matches can live? To constrain our 2d search to 1d.</vt:lpstr>
      <vt:lpstr>VLFeat’s 800 most confident matches among 10,000+ local features.</vt:lpstr>
      <vt:lpstr>Epipolar geometry: notation</vt:lpstr>
      <vt:lpstr>Epipolar geometry: notation</vt:lpstr>
      <vt:lpstr>Example: Converging cameras</vt:lpstr>
      <vt:lpstr>Example: Motion or displacement parallel to image plane</vt:lpstr>
      <vt:lpstr>Example: Forward motion</vt:lpstr>
      <vt:lpstr>Example: Forward motion</vt:lpstr>
      <vt:lpstr>Epipolar constraint: Calibrated case</vt:lpstr>
      <vt:lpstr>Epipolar constraint: Calibrated case</vt:lpstr>
      <vt:lpstr>Epipolar constraint: Calibrated case</vt:lpstr>
      <vt:lpstr>Essential matrix</vt:lpstr>
      <vt:lpstr>Properties of the Essential matrix</vt:lpstr>
      <vt:lpstr>Epipolar constraint: Uncalibrated case</vt:lpstr>
      <vt:lpstr>The Fundamental Matrix</vt:lpstr>
      <vt:lpstr>Properties of the Fundamental matrix</vt:lpstr>
      <vt:lpstr>Estimating the Fundamental Matrix</vt:lpstr>
      <vt:lpstr>8-point algorithm</vt:lpstr>
      <vt:lpstr>8-point algorithm</vt:lpstr>
      <vt:lpstr>Need to enforce singularity constraint</vt:lpstr>
      <vt:lpstr>8-point algorithm</vt:lpstr>
      <vt:lpstr>PowerPoint Presentation</vt:lpstr>
      <vt:lpstr>Problem with eight-point algorithm</vt:lpstr>
      <vt:lpstr>Problem with eight-point algorithm</vt:lpstr>
      <vt:lpstr>The normalized eight-point algorithm</vt:lpstr>
      <vt:lpstr>PowerPoint Presentation</vt:lpstr>
      <vt:lpstr>VLFeat’s 800 most confident matches among 10,000+ local features.</vt:lpstr>
      <vt:lpstr>PowerPoint Presentation</vt:lpstr>
      <vt:lpstr>How to test for outliers?</vt:lpstr>
      <vt:lpstr>Epipolar lines</vt:lpstr>
      <vt:lpstr>Keep only the matches at are “inliers” with respect to the “best” fundamental matrix</vt:lpstr>
      <vt:lpstr>The scale of algorithm name quality</vt:lpstr>
      <vt:lpstr>In class written Quiz format</vt:lpstr>
      <vt:lpstr>7-point algorithm</vt:lpstr>
      <vt:lpstr>“Gold standard” algorithm</vt:lpstr>
      <vt:lpstr>Comparison of estimation algorithms</vt:lpstr>
      <vt:lpstr>We can get projection matrices P and P’ up to a projective ambiguity</vt:lpstr>
      <vt:lpstr>From epipolar geometry to camera calibration</vt:lpstr>
      <vt:lpstr>Let’s recap…</vt:lpstr>
    </vt:vector>
  </TitlesOfParts>
  <Company>UT-Austin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Grauman</dc:creator>
  <cp:lastModifiedBy>Hays, James H</cp:lastModifiedBy>
  <cp:revision>159</cp:revision>
  <cp:lastPrinted>2011-03-24T02:38:38Z</cp:lastPrinted>
  <dcterms:created xsi:type="dcterms:W3CDTF">2011-02-22T03:49:47Z</dcterms:created>
  <dcterms:modified xsi:type="dcterms:W3CDTF">2026-02-23T20:18:30Z</dcterms:modified>
</cp:coreProperties>
</file>