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55" r:id="rId1"/>
  </p:sldMasterIdLst>
  <p:notesMasterIdLst>
    <p:notesMasterId r:id="rId115"/>
  </p:notesMasterIdLst>
  <p:sldIdLst>
    <p:sldId id="516" r:id="rId2"/>
    <p:sldId id="517" r:id="rId3"/>
    <p:sldId id="382" r:id="rId4"/>
    <p:sldId id="430" r:id="rId5"/>
    <p:sldId id="257" r:id="rId6"/>
    <p:sldId id="258" r:id="rId7"/>
    <p:sldId id="259" r:id="rId8"/>
    <p:sldId id="525" r:id="rId9"/>
    <p:sldId id="526" r:id="rId10"/>
    <p:sldId id="527" r:id="rId11"/>
    <p:sldId id="261" r:id="rId12"/>
    <p:sldId id="528" r:id="rId13"/>
    <p:sldId id="262" r:id="rId14"/>
    <p:sldId id="263" r:id="rId15"/>
    <p:sldId id="585" r:id="rId16"/>
    <p:sldId id="264" r:id="rId17"/>
    <p:sldId id="265" r:id="rId18"/>
    <p:sldId id="586" r:id="rId19"/>
    <p:sldId id="266" r:id="rId20"/>
    <p:sldId id="587" r:id="rId21"/>
    <p:sldId id="267" r:id="rId22"/>
    <p:sldId id="268" r:id="rId23"/>
    <p:sldId id="269" r:id="rId24"/>
    <p:sldId id="270" r:id="rId25"/>
    <p:sldId id="271" r:id="rId26"/>
    <p:sldId id="272" r:id="rId27"/>
    <p:sldId id="529" r:id="rId28"/>
    <p:sldId id="530" r:id="rId29"/>
    <p:sldId id="273" r:id="rId30"/>
    <p:sldId id="274" r:id="rId31"/>
    <p:sldId id="531" r:id="rId32"/>
    <p:sldId id="275" r:id="rId33"/>
    <p:sldId id="276" r:id="rId34"/>
    <p:sldId id="277" r:id="rId35"/>
    <p:sldId id="533" r:id="rId36"/>
    <p:sldId id="534" r:id="rId37"/>
    <p:sldId id="278" r:id="rId38"/>
    <p:sldId id="279" r:id="rId39"/>
    <p:sldId id="280" r:id="rId40"/>
    <p:sldId id="281" r:id="rId41"/>
    <p:sldId id="535" r:id="rId42"/>
    <p:sldId id="282" r:id="rId43"/>
    <p:sldId id="283" r:id="rId44"/>
    <p:sldId id="286" r:id="rId45"/>
    <p:sldId id="284" r:id="rId46"/>
    <p:sldId id="285" r:id="rId47"/>
    <p:sldId id="452" r:id="rId48"/>
    <p:sldId id="537" r:id="rId49"/>
    <p:sldId id="538" r:id="rId50"/>
    <p:sldId id="539" r:id="rId51"/>
    <p:sldId id="540" r:id="rId52"/>
    <p:sldId id="541" r:id="rId53"/>
    <p:sldId id="542" r:id="rId54"/>
    <p:sldId id="543" r:id="rId55"/>
    <p:sldId id="544" r:id="rId56"/>
    <p:sldId id="545" r:id="rId57"/>
    <p:sldId id="546" r:id="rId58"/>
    <p:sldId id="547" r:id="rId59"/>
    <p:sldId id="548" r:id="rId60"/>
    <p:sldId id="549" r:id="rId61"/>
    <p:sldId id="550" r:id="rId62"/>
    <p:sldId id="551" r:id="rId63"/>
    <p:sldId id="552" r:id="rId64"/>
    <p:sldId id="553" r:id="rId65"/>
    <p:sldId id="554" r:id="rId66"/>
    <p:sldId id="555" r:id="rId67"/>
    <p:sldId id="556" r:id="rId68"/>
    <p:sldId id="557" r:id="rId69"/>
    <p:sldId id="558" r:id="rId70"/>
    <p:sldId id="559" r:id="rId71"/>
    <p:sldId id="560" r:id="rId72"/>
    <p:sldId id="561" r:id="rId73"/>
    <p:sldId id="562" r:id="rId74"/>
    <p:sldId id="563" r:id="rId75"/>
    <p:sldId id="564" r:id="rId76"/>
    <p:sldId id="565" r:id="rId77"/>
    <p:sldId id="566" r:id="rId78"/>
    <p:sldId id="567" r:id="rId79"/>
    <p:sldId id="568" r:id="rId80"/>
    <p:sldId id="569" r:id="rId81"/>
    <p:sldId id="570" r:id="rId82"/>
    <p:sldId id="571" r:id="rId83"/>
    <p:sldId id="572" r:id="rId84"/>
    <p:sldId id="573" r:id="rId85"/>
    <p:sldId id="574" r:id="rId86"/>
    <p:sldId id="588" r:id="rId87"/>
    <p:sldId id="589" r:id="rId88"/>
    <p:sldId id="575" r:id="rId89"/>
    <p:sldId id="576" r:id="rId90"/>
    <p:sldId id="577" r:id="rId91"/>
    <p:sldId id="578" r:id="rId92"/>
    <p:sldId id="496" r:id="rId93"/>
    <p:sldId id="500" r:id="rId94"/>
    <p:sldId id="499" r:id="rId95"/>
    <p:sldId id="503" r:id="rId96"/>
    <p:sldId id="504" r:id="rId97"/>
    <p:sldId id="506" r:id="rId98"/>
    <p:sldId id="507" r:id="rId99"/>
    <p:sldId id="508" r:id="rId100"/>
    <p:sldId id="509" r:id="rId101"/>
    <p:sldId id="590" r:id="rId102"/>
    <p:sldId id="510" r:id="rId103"/>
    <p:sldId id="511" r:id="rId104"/>
    <p:sldId id="512" r:id="rId105"/>
    <p:sldId id="591" r:id="rId106"/>
    <p:sldId id="513" r:id="rId107"/>
    <p:sldId id="514" r:id="rId108"/>
    <p:sldId id="579" r:id="rId109"/>
    <p:sldId id="580" r:id="rId110"/>
    <p:sldId id="581" r:id="rId111"/>
    <p:sldId id="582" r:id="rId112"/>
    <p:sldId id="583" r:id="rId113"/>
    <p:sldId id="584" r:id="rId114"/>
  </p:sldIdLst>
  <p:sldSz cx="12192000" cy="6858000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C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34" autoAdjust="0"/>
    <p:restoredTop sz="80113" autoAdjust="0"/>
  </p:normalViewPr>
  <p:slideViewPr>
    <p:cSldViewPr>
      <p:cViewPr varScale="1">
        <p:scale>
          <a:sx n="77" d="100"/>
          <a:sy n="77" d="100"/>
        </p:scale>
        <p:origin x="327" y="5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9A3C703-3DB6-40F5-95FE-910D6F95DF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9096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https://www.reddit.com/r/illusionporn/comments/sz7nnx/i_meticulously_sculpted_my_face_in_snow_it_took_6/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3C703-3DB6-40F5-95FE-910D6F95DFD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638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A3C703-3DB6-40F5-95FE-910D6F95DFD8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5065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Batch norm is what we will use for project 3</a:t>
            </a:r>
          </a:p>
          <a:p>
            <a:r>
              <a:rPr lang="en-US" dirty="0"/>
              <a:t>Gamma and Beta are learned parameters</a:t>
            </a:r>
          </a:p>
          <a:p>
            <a:r>
              <a:rPr lang="en-US" dirty="0"/>
              <a:t>The mean and variance are from the current mini batch</a:t>
            </a:r>
          </a:p>
          <a:p>
            <a:r>
              <a:rPr lang="en-US" dirty="0"/>
              <a:t>At test time we use the average of those values since our batch size could be 1</a:t>
            </a:r>
          </a:p>
          <a:p>
            <a:r>
              <a:rPr lang="en-US" dirty="0"/>
              <a:t>This is global, per feature map, not local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A3C703-3DB6-40F5-95FE-910D6F95DFD8}" type="slidenum">
              <a:rPr lang="en-GB" smtClean="0"/>
              <a:pPr/>
              <a:t>86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453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91DB0-B9FF-4202-A601-7C2BA4C243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15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top 5 error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91DB0-B9FF-4202-A601-7C2BA4C243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964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1" indent="0" algn="ctr">
              <a:buNone/>
              <a:defRPr sz="2000"/>
            </a:lvl2pPr>
            <a:lvl3pPr marL="914303" indent="0" algn="ctr">
              <a:buNone/>
              <a:defRPr sz="1800"/>
            </a:lvl3pPr>
            <a:lvl4pPr marL="1371454" indent="0" algn="ctr">
              <a:buNone/>
              <a:defRPr sz="1600"/>
            </a:lvl4pPr>
            <a:lvl5pPr marL="1828605" indent="0" algn="ctr">
              <a:buNone/>
              <a:defRPr sz="1600"/>
            </a:lvl5pPr>
            <a:lvl6pPr marL="2285757" indent="0" algn="ctr">
              <a:buNone/>
              <a:defRPr sz="1600"/>
            </a:lvl6pPr>
            <a:lvl7pPr marL="2742908" indent="0" algn="ctr">
              <a:buNone/>
              <a:defRPr sz="1600"/>
            </a:lvl7pPr>
            <a:lvl8pPr marL="3200059" indent="0" algn="ctr">
              <a:buNone/>
              <a:defRPr sz="1600"/>
            </a:lvl8pPr>
            <a:lvl9pPr marL="365721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56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758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985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917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810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383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1" indent="0">
              <a:buNone/>
              <a:defRPr sz="2000" b="1"/>
            </a:lvl2pPr>
            <a:lvl3pPr marL="914303" indent="0">
              <a:buNone/>
              <a:defRPr sz="1800" b="1"/>
            </a:lvl3pPr>
            <a:lvl4pPr marL="1371454" indent="0">
              <a:buNone/>
              <a:defRPr sz="1600" b="1"/>
            </a:lvl4pPr>
            <a:lvl5pPr marL="1828605" indent="0">
              <a:buNone/>
              <a:defRPr sz="1600" b="1"/>
            </a:lvl5pPr>
            <a:lvl6pPr marL="2285757" indent="0">
              <a:buNone/>
              <a:defRPr sz="1600" b="1"/>
            </a:lvl6pPr>
            <a:lvl7pPr marL="2742908" indent="0">
              <a:buNone/>
              <a:defRPr sz="1600" b="1"/>
            </a:lvl7pPr>
            <a:lvl8pPr marL="3200059" indent="0">
              <a:buNone/>
              <a:defRPr sz="1600" b="1"/>
            </a:lvl8pPr>
            <a:lvl9pPr marL="365721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1" indent="0">
              <a:buNone/>
              <a:defRPr sz="2000" b="1"/>
            </a:lvl2pPr>
            <a:lvl3pPr marL="914303" indent="0">
              <a:buNone/>
              <a:defRPr sz="1800" b="1"/>
            </a:lvl3pPr>
            <a:lvl4pPr marL="1371454" indent="0">
              <a:buNone/>
              <a:defRPr sz="1600" b="1"/>
            </a:lvl4pPr>
            <a:lvl5pPr marL="1828605" indent="0">
              <a:buNone/>
              <a:defRPr sz="1600" b="1"/>
            </a:lvl5pPr>
            <a:lvl6pPr marL="2285757" indent="0">
              <a:buNone/>
              <a:defRPr sz="1600" b="1"/>
            </a:lvl6pPr>
            <a:lvl7pPr marL="2742908" indent="0">
              <a:buNone/>
              <a:defRPr sz="1600" b="1"/>
            </a:lvl7pPr>
            <a:lvl8pPr marL="3200059" indent="0">
              <a:buNone/>
              <a:defRPr sz="1600" b="1"/>
            </a:lvl8pPr>
            <a:lvl9pPr marL="365721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46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23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76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1" indent="0">
              <a:buNone/>
              <a:defRPr sz="1400"/>
            </a:lvl2pPr>
            <a:lvl3pPr marL="914303" indent="0">
              <a:buNone/>
              <a:defRPr sz="1200"/>
            </a:lvl3pPr>
            <a:lvl4pPr marL="1371454" indent="0">
              <a:buNone/>
              <a:defRPr sz="1000"/>
            </a:lvl4pPr>
            <a:lvl5pPr marL="1828605" indent="0">
              <a:buNone/>
              <a:defRPr sz="1000"/>
            </a:lvl5pPr>
            <a:lvl6pPr marL="2285757" indent="0">
              <a:buNone/>
              <a:defRPr sz="1000"/>
            </a:lvl6pPr>
            <a:lvl7pPr marL="2742908" indent="0">
              <a:buNone/>
              <a:defRPr sz="1000"/>
            </a:lvl7pPr>
            <a:lvl8pPr marL="3200059" indent="0">
              <a:buNone/>
              <a:defRPr sz="1000"/>
            </a:lvl8pPr>
            <a:lvl9pPr marL="365721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30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51" indent="0">
              <a:buNone/>
              <a:defRPr sz="2800"/>
            </a:lvl2pPr>
            <a:lvl3pPr marL="914303" indent="0">
              <a:buNone/>
              <a:defRPr sz="2400"/>
            </a:lvl3pPr>
            <a:lvl4pPr marL="1371454" indent="0">
              <a:buNone/>
              <a:defRPr sz="2000"/>
            </a:lvl4pPr>
            <a:lvl5pPr marL="1828605" indent="0">
              <a:buNone/>
              <a:defRPr sz="2000"/>
            </a:lvl5pPr>
            <a:lvl6pPr marL="2285757" indent="0">
              <a:buNone/>
              <a:defRPr sz="2000"/>
            </a:lvl6pPr>
            <a:lvl7pPr marL="2742908" indent="0">
              <a:buNone/>
              <a:defRPr sz="2000"/>
            </a:lvl7pPr>
            <a:lvl8pPr marL="3200059" indent="0">
              <a:buNone/>
              <a:defRPr sz="2000"/>
            </a:lvl8pPr>
            <a:lvl9pPr marL="365721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1" indent="0">
              <a:buNone/>
              <a:defRPr sz="1400"/>
            </a:lvl2pPr>
            <a:lvl3pPr marL="914303" indent="0">
              <a:buNone/>
              <a:defRPr sz="1200"/>
            </a:lvl3pPr>
            <a:lvl4pPr marL="1371454" indent="0">
              <a:buNone/>
              <a:defRPr sz="1000"/>
            </a:lvl4pPr>
            <a:lvl5pPr marL="1828605" indent="0">
              <a:buNone/>
              <a:defRPr sz="1000"/>
            </a:lvl5pPr>
            <a:lvl6pPr marL="2285757" indent="0">
              <a:buNone/>
              <a:defRPr sz="1000"/>
            </a:lvl6pPr>
            <a:lvl7pPr marL="2742908" indent="0">
              <a:buNone/>
              <a:defRPr sz="1000"/>
            </a:lvl7pPr>
            <a:lvl8pPr marL="3200059" indent="0">
              <a:buNone/>
              <a:defRPr sz="1000"/>
            </a:lvl8pPr>
            <a:lvl9pPr marL="365721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148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764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</p:sldLayoutIdLst>
  <p:txStyles>
    <p:titleStyle>
      <a:lvl1pPr algn="l" defTabSz="91430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6" indent="-228576" algn="l" defTabSz="91430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27" indent="-228576" algn="l" defTabSz="9143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9" indent="-228576" algn="l" defTabSz="9143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0" indent="-228576" algn="l" defTabSz="9143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1" indent="-228576" algn="l" defTabSz="9143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33" indent="-228576" algn="l" defTabSz="9143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84" indent="-228576" algn="l" defTabSz="9143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35" indent="-228576" algn="l" defTabSz="9143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87" indent="-228576" algn="l" defTabSz="9143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3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4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05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57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08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59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10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hyperlink" Target="https://www.reddit.com/r/illusionporn/comments/sz7nnx/i_meticulously_sculpted_my_face_in_snow_it_took_6/" TargetMode="Externa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C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ainted Einstein Hollow Face Illusio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0"/>
            <a:ext cx="9144000" cy="6858527"/>
          </a:xfrm>
        </p:spPr>
      </p:pic>
    </p:spTree>
    <p:extLst>
      <p:ext uri="{BB962C8B-B14F-4D97-AF65-F5344CB8AC3E}">
        <p14:creationId xmlns:p14="http://schemas.microsoft.com/office/powerpoint/2010/main" val="52927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591" b="1" dirty="0"/>
              <a:t>Neural Networks</a:t>
            </a:r>
          </a:p>
          <a:p>
            <a:r>
              <a:rPr lang="en-US" sz="3591" i="1" dirty="0"/>
              <a:t>Convolutional</a:t>
            </a:r>
            <a:r>
              <a:rPr lang="en-US" sz="3591" dirty="0"/>
              <a:t> Neural Networks</a:t>
            </a:r>
            <a:endParaRPr lang="en-US" sz="3591" i="1" dirty="0"/>
          </a:p>
          <a:p>
            <a:r>
              <a:rPr lang="en-US" sz="3591" dirty="0"/>
              <a:t>Variants</a:t>
            </a:r>
          </a:p>
          <a:p>
            <a:pPr lvl="1"/>
            <a:r>
              <a:rPr lang="en-US" sz="3192" dirty="0"/>
              <a:t>Detection</a:t>
            </a:r>
          </a:p>
          <a:p>
            <a:pPr lvl="1"/>
            <a:r>
              <a:rPr lang="en-US" sz="3192" dirty="0"/>
              <a:t>Segmentation</a:t>
            </a:r>
          </a:p>
          <a:p>
            <a:pPr lvl="1"/>
            <a:r>
              <a:rPr lang="en-US" sz="3192" dirty="0"/>
              <a:t>Siamese Networks</a:t>
            </a:r>
          </a:p>
          <a:p>
            <a:r>
              <a:rPr lang="en-US" sz="3591" dirty="0"/>
              <a:t>Visualization of Deep Networks</a:t>
            </a:r>
          </a:p>
        </p:txBody>
      </p:sp>
    </p:spTree>
    <p:extLst>
      <p:ext uri="{BB962C8B-B14F-4D97-AF65-F5344CB8AC3E}">
        <p14:creationId xmlns:p14="http://schemas.microsoft.com/office/powerpoint/2010/main" val="180981146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E9F645-5105-49E8-82E2-656405DC2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78" y="1906791"/>
            <a:ext cx="11585772" cy="80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22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13FFA7-E6C7-CE2F-9241-CC879F00C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738" y="0"/>
            <a:ext cx="7824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94962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5305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96361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rcRect t="1" b="50029"/>
          <a:stretch>
            <a:fillRect/>
          </a:stretch>
        </p:blipFill>
        <p:spPr>
          <a:xfrm>
            <a:off x="1535876" y="10971"/>
            <a:ext cx="9120249" cy="34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9101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27573-7C79-E12E-7153-B429D66EE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>
            <a:extLst>
              <a:ext uri="{FF2B5EF4-FFF2-40B4-BE49-F238E27FC236}">
                <a16:creationId xmlns:a16="http://schemas.microsoft.com/office/drawing/2014/main" id="{3164EC64-EE80-3D91-1F76-6DA575944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053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2651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05437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D842F4-B468-4670-B61F-061B5E27FC17}"/>
              </a:ext>
            </a:extLst>
          </p:cNvPr>
          <p:cNvSpPr txBox="1"/>
          <p:nvPr/>
        </p:nvSpPr>
        <p:spPr>
          <a:xfrm>
            <a:off x="1164093" y="224767"/>
            <a:ext cx="10101019" cy="368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02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795" dirty="0">
                <a:solidFill>
                  <a:prstClr val="black"/>
                </a:solidFill>
                <a:latin typeface="Calibri" panose="020F0502020204030204"/>
              </a:rPr>
              <a:t>This all seems pretty complicated. Why are we using Neural Networks? James’s rough assessment: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C5CE5456-FD24-45AB-BA7E-9B128F6F595B}"/>
              </a:ext>
            </a:extLst>
          </p:cNvPr>
          <p:cNvGraphicFramePr>
            <a:graphicFrameLocks noGrp="1"/>
          </p:cNvGraphicFramePr>
          <p:nvPr/>
        </p:nvGraphicFramePr>
        <p:xfrm>
          <a:off x="568297" y="719666"/>
          <a:ext cx="3611436" cy="5586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718">
                  <a:extLst>
                    <a:ext uri="{9D8B030D-6E8A-4147-A177-3AD203B41FA5}">
                      <a16:colId xmlns:a16="http://schemas.microsoft.com/office/drawing/2014/main" val="2466240831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754372210"/>
                    </a:ext>
                  </a:extLst>
                </a:gridCol>
              </a:tblGrid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Learning method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Ease of configuration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766929785"/>
                  </a:ext>
                </a:extLst>
              </a:tr>
              <a:tr h="1436214">
                <a:tc>
                  <a:txBody>
                    <a:bodyPr/>
                    <a:lstStyle/>
                    <a:p>
                      <a:r>
                        <a:rPr lang="en-US" sz="1800" dirty="0"/>
                        <a:t>Neural Network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7741180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Nearest Neighbor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96147602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Linear SVM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89278640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Non-linear SVM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123354315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Decision Tree or Random Forest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449973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607109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D842F4-B468-4670-B61F-061B5E27FC17}"/>
              </a:ext>
            </a:extLst>
          </p:cNvPr>
          <p:cNvSpPr txBox="1"/>
          <p:nvPr/>
        </p:nvSpPr>
        <p:spPr>
          <a:xfrm>
            <a:off x="1164093" y="224767"/>
            <a:ext cx="10101019" cy="368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02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795" dirty="0">
                <a:solidFill>
                  <a:prstClr val="black"/>
                </a:solidFill>
                <a:latin typeface="Calibri" panose="020F0502020204030204"/>
              </a:rPr>
              <a:t>This all seems pretty complicated. Why are we using Neural Networks? James’s rough assessment: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C5CE5456-FD24-45AB-BA7E-9B128F6F595B}"/>
              </a:ext>
            </a:extLst>
          </p:cNvPr>
          <p:cNvGraphicFramePr>
            <a:graphicFrameLocks noGrp="1"/>
          </p:cNvGraphicFramePr>
          <p:nvPr/>
        </p:nvGraphicFramePr>
        <p:xfrm>
          <a:off x="568297" y="719666"/>
          <a:ext cx="5417154" cy="5586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718">
                  <a:extLst>
                    <a:ext uri="{9D8B030D-6E8A-4147-A177-3AD203B41FA5}">
                      <a16:colId xmlns:a16="http://schemas.microsoft.com/office/drawing/2014/main" val="2466240831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754372210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2813941084"/>
                    </a:ext>
                  </a:extLst>
                </a:gridCol>
              </a:tblGrid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Learning method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Ease of configuration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Ease of interpretation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766929785"/>
                  </a:ext>
                </a:extLst>
              </a:tr>
              <a:tr h="1436214">
                <a:tc>
                  <a:txBody>
                    <a:bodyPr/>
                    <a:lstStyle/>
                    <a:p>
                      <a:r>
                        <a:rPr lang="en-US" sz="1800" dirty="0"/>
                        <a:t>Neural Network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7741180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Nearest Neighbor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96147602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Linear SVM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9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89278640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Non-linear SVM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123354315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Decision Tree or Random Forest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449973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5059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b="58942"/>
          <a:stretch/>
        </p:blipFill>
        <p:spPr>
          <a:xfrm>
            <a:off x="1535876" y="10971"/>
            <a:ext cx="9120249" cy="280843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D842F4-B468-4670-B61F-061B5E27FC17}"/>
              </a:ext>
            </a:extLst>
          </p:cNvPr>
          <p:cNvSpPr txBox="1"/>
          <p:nvPr/>
        </p:nvSpPr>
        <p:spPr>
          <a:xfrm>
            <a:off x="1164093" y="224767"/>
            <a:ext cx="10101019" cy="368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02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795" dirty="0">
                <a:solidFill>
                  <a:prstClr val="black"/>
                </a:solidFill>
                <a:latin typeface="Calibri" panose="020F0502020204030204"/>
              </a:rPr>
              <a:t>This all seems pretty complicated. Why are we using Neural Networks? James’s rough assessment: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C5CE5456-FD24-45AB-BA7E-9B128F6F595B}"/>
              </a:ext>
            </a:extLst>
          </p:cNvPr>
          <p:cNvGraphicFramePr>
            <a:graphicFrameLocks noGrp="1"/>
          </p:cNvGraphicFramePr>
          <p:nvPr/>
        </p:nvGraphicFramePr>
        <p:xfrm>
          <a:off x="568297" y="719666"/>
          <a:ext cx="7222872" cy="5586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718">
                  <a:extLst>
                    <a:ext uri="{9D8B030D-6E8A-4147-A177-3AD203B41FA5}">
                      <a16:colId xmlns:a16="http://schemas.microsoft.com/office/drawing/2014/main" val="2466240831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754372210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2813941084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1614364445"/>
                    </a:ext>
                  </a:extLst>
                </a:gridCol>
              </a:tblGrid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Learning method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Ease of configuration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Ease of interpretation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Speed / memory when training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766929785"/>
                  </a:ext>
                </a:extLst>
              </a:tr>
              <a:tr h="1436214">
                <a:tc>
                  <a:txBody>
                    <a:bodyPr/>
                    <a:lstStyle/>
                    <a:p>
                      <a:r>
                        <a:rPr lang="en-US" sz="1800" dirty="0"/>
                        <a:t>Neural Network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7741180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Nearest Neighbor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8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96147602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Linear SVM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9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89278640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Non-linear SVM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123354315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Decision Tree or Random Forest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449973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654562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D842F4-B468-4670-B61F-061B5E27FC17}"/>
              </a:ext>
            </a:extLst>
          </p:cNvPr>
          <p:cNvSpPr txBox="1"/>
          <p:nvPr/>
        </p:nvSpPr>
        <p:spPr>
          <a:xfrm>
            <a:off x="1164093" y="224767"/>
            <a:ext cx="10101019" cy="368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02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795" dirty="0">
                <a:solidFill>
                  <a:prstClr val="black"/>
                </a:solidFill>
                <a:latin typeface="Calibri" panose="020F0502020204030204"/>
              </a:rPr>
              <a:t>This all seems pretty complicated. Why are we using Neural Networks? James’s rough assessment: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C5CE5456-FD24-45AB-BA7E-9B128F6F595B}"/>
              </a:ext>
            </a:extLst>
          </p:cNvPr>
          <p:cNvGraphicFramePr>
            <a:graphicFrameLocks noGrp="1"/>
          </p:cNvGraphicFramePr>
          <p:nvPr/>
        </p:nvGraphicFramePr>
        <p:xfrm>
          <a:off x="568297" y="719666"/>
          <a:ext cx="9028590" cy="5586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718">
                  <a:extLst>
                    <a:ext uri="{9D8B030D-6E8A-4147-A177-3AD203B41FA5}">
                      <a16:colId xmlns:a16="http://schemas.microsoft.com/office/drawing/2014/main" val="2466240831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754372210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2813941084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1614364445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2799104552"/>
                    </a:ext>
                  </a:extLst>
                </a:gridCol>
              </a:tblGrid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Learning method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Ease of configuration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Ease of interpretation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Speed / memory when training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Speed / memory at test time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766929785"/>
                  </a:ext>
                </a:extLst>
              </a:tr>
              <a:tr h="1436214">
                <a:tc>
                  <a:txBody>
                    <a:bodyPr/>
                    <a:lstStyle/>
                    <a:p>
                      <a:r>
                        <a:rPr lang="en-US" sz="1800" dirty="0"/>
                        <a:t>Neural Network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6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7741180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Nearest Neighbor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8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96147602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Linear SVM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9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89278640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Non-linear SVM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123354315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Decision Tree or Random Forest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8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449973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00952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D842F4-B468-4670-B61F-061B5E27FC17}"/>
              </a:ext>
            </a:extLst>
          </p:cNvPr>
          <p:cNvSpPr txBox="1"/>
          <p:nvPr/>
        </p:nvSpPr>
        <p:spPr>
          <a:xfrm>
            <a:off x="1164093" y="224767"/>
            <a:ext cx="10101019" cy="368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02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795" dirty="0">
                <a:solidFill>
                  <a:prstClr val="black"/>
                </a:solidFill>
                <a:latin typeface="Calibri" panose="020F0502020204030204"/>
              </a:rPr>
              <a:t>This all seems pretty complicated. Why are we using Neural Networks? James’s rough assessment: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C5CE5456-FD24-45AB-BA7E-9B128F6F595B}"/>
              </a:ext>
            </a:extLst>
          </p:cNvPr>
          <p:cNvGraphicFramePr>
            <a:graphicFrameLocks noGrp="1"/>
          </p:cNvGraphicFramePr>
          <p:nvPr/>
        </p:nvGraphicFramePr>
        <p:xfrm>
          <a:off x="568297" y="719666"/>
          <a:ext cx="10834308" cy="5586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718">
                  <a:extLst>
                    <a:ext uri="{9D8B030D-6E8A-4147-A177-3AD203B41FA5}">
                      <a16:colId xmlns:a16="http://schemas.microsoft.com/office/drawing/2014/main" val="2466240831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754372210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2813941084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1614364445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2799104552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2020211908"/>
                    </a:ext>
                  </a:extLst>
                </a:gridCol>
              </a:tblGrid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Learning method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Ease of configuration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Ease of interpretation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Speed / memory when training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Speed / memory at test time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Accuracy w/ lots of data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766929785"/>
                  </a:ext>
                </a:extLst>
              </a:tr>
              <a:tr h="1436214">
                <a:tc>
                  <a:txBody>
                    <a:bodyPr/>
                    <a:lstStyle/>
                    <a:p>
                      <a:r>
                        <a:rPr lang="en-US" sz="1800" dirty="0"/>
                        <a:t>Neural Network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6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7741180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Nearest Neighbor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8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7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96147602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Linear SVM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9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89278640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Non-linear SVM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8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123354315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Decision Tree or Random Forest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8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7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449973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750806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D842F4-B468-4670-B61F-061B5E27FC17}"/>
              </a:ext>
            </a:extLst>
          </p:cNvPr>
          <p:cNvSpPr txBox="1"/>
          <p:nvPr/>
        </p:nvSpPr>
        <p:spPr>
          <a:xfrm>
            <a:off x="1164093" y="224767"/>
            <a:ext cx="10101019" cy="368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02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795" dirty="0">
                <a:solidFill>
                  <a:prstClr val="black"/>
                </a:solidFill>
                <a:latin typeface="Calibri" panose="020F0502020204030204"/>
              </a:rPr>
              <a:t>This all seems pretty complicated. Why are we using Neural Networks? James’s rough assessment: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C5CE5456-FD24-45AB-BA7E-9B128F6F595B}"/>
              </a:ext>
            </a:extLst>
          </p:cNvPr>
          <p:cNvGraphicFramePr>
            <a:graphicFrameLocks noGrp="1"/>
          </p:cNvGraphicFramePr>
          <p:nvPr/>
        </p:nvGraphicFramePr>
        <p:xfrm>
          <a:off x="568297" y="719666"/>
          <a:ext cx="10834308" cy="5586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718">
                  <a:extLst>
                    <a:ext uri="{9D8B030D-6E8A-4147-A177-3AD203B41FA5}">
                      <a16:colId xmlns:a16="http://schemas.microsoft.com/office/drawing/2014/main" val="2466240831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754372210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2813941084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1614364445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2799104552"/>
                    </a:ext>
                  </a:extLst>
                </a:gridCol>
                <a:gridCol w="1805718">
                  <a:extLst>
                    <a:ext uri="{9D8B030D-6E8A-4147-A177-3AD203B41FA5}">
                      <a16:colId xmlns:a16="http://schemas.microsoft.com/office/drawing/2014/main" val="2020211908"/>
                    </a:ext>
                  </a:extLst>
                </a:gridCol>
              </a:tblGrid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Learning method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Ease of configuration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Ease of interpretation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Speed / memory when training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Speed / memory at test time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Accuracy w/ lots of data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766929785"/>
                  </a:ext>
                </a:extLst>
              </a:tr>
              <a:tr h="1436214">
                <a:tc>
                  <a:txBody>
                    <a:bodyPr/>
                    <a:lstStyle/>
                    <a:p>
                      <a:r>
                        <a:rPr lang="en-US" sz="1800" dirty="0"/>
                        <a:t>Neural Network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6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7741180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Nearest Neighbor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8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7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96147602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Linear SVM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9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3089278640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Non-linear SVM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8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123354315"/>
                  </a:ext>
                </a:extLst>
              </a:tr>
              <a:tr h="830116">
                <a:tc>
                  <a:txBody>
                    <a:bodyPr/>
                    <a:lstStyle/>
                    <a:p>
                      <a:r>
                        <a:rPr lang="en-US" sz="1800" dirty="0"/>
                        <a:t>Decision Tree or Random Forest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4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8</a:t>
                      </a:r>
                    </a:p>
                  </a:txBody>
                  <a:tcPr marL="91202" marR="91202" marT="45601" marB="456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7</a:t>
                      </a:r>
                    </a:p>
                  </a:txBody>
                  <a:tcPr marL="91202" marR="91202" marT="45601" marB="45601"/>
                </a:tc>
                <a:extLst>
                  <a:ext uri="{0D108BD9-81ED-4DB2-BD59-A6C34878D82A}">
                    <a16:rowId xmlns:a16="http://schemas.microsoft.com/office/drawing/2014/main" val="2449973376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4A4DC2B1-96D6-4FC5-9C84-92702F23E90F}"/>
              </a:ext>
            </a:extLst>
          </p:cNvPr>
          <p:cNvSpPr/>
          <p:nvPr/>
        </p:nvSpPr>
        <p:spPr>
          <a:xfrm>
            <a:off x="3150314" y="3589947"/>
            <a:ext cx="7178173" cy="22961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02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990" dirty="0">
                <a:solidFill>
                  <a:prstClr val="white"/>
                </a:solidFill>
                <a:latin typeface="Calibri" panose="020F0502020204030204"/>
              </a:rPr>
              <a:t>Representation design matters more for all of these</a:t>
            </a:r>
          </a:p>
        </p:txBody>
      </p:sp>
    </p:spTree>
    <p:extLst>
      <p:ext uri="{BB962C8B-B14F-4D97-AF65-F5344CB8AC3E}">
        <p14:creationId xmlns:p14="http://schemas.microsoft.com/office/powerpoint/2010/main" val="1835922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938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639" y="1143000"/>
            <a:ext cx="1219370" cy="1086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4745E-675C-F7A8-2279-B05AB5096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>
            <a:extLst>
              <a:ext uri="{FF2B5EF4-FFF2-40B4-BE49-F238E27FC236}">
                <a16:creationId xmlns:a16="http://schemas.microsoft.com/office/drawing/2014/main" id="{80BC205C-6A8F-DA8E-22E1-358806251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23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99D547-83EB-0B70-47DC-BA434D59BCB5}"/>
              </a:ext>
            </a:extLst>
          </p:cNvPr>
          <p:cNvSpPr/>
          <p:nvPr/>
        </p:nvSpPr>
        <p:spPr>
          <a:xfrm>
            <a:off x="8748649" y="3809999"/>
            <a:ext cx="1859479" cy="1295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W1</a:t>
            </a:r>
            <a:br>
              <a:rPr lang="en-US" dirty="0"/>
            </a:br>
            <a:r>
              <a:rPr lang="en-US" dirty="0"/>
              <a:t>200x256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820CFA-75C7-30F9-DF2E-2A108AAD28DE}"/>
              </a:ext>
            </a:extLst>
          </p:cNvPr>
          <p:cNvSpPr/>
          <p:nvPr/>
        </p:nvSpPr>
        <p:spPr>
          <a:xfrm rot="5400000">
            <a:off x="9993579" y="3978728"/>
            <a:ext cx="1828800" cy="4245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 256x1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3B50E8-BDD7-9FC7-C13C-A39414ED770A}"/>
              </a:ext>
            </a:extLst>
          </p:cNvPr>
          <p:cNvSpPr/>
          <p:nvPr/>
        </p:nvSpPr>
        <p:spPr>
          <a:xfrm rot="5400000">
            <a:off x="11094519" y="4207327"/>
            <a:ext cx="1371600" cy="4245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b1 200x1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8821E5-A9A4-B444-7753-84F1AD7B4E3A}"/>
              </a:ext>
            </a:extLst>
          </p:cNvPr>
          <p:cNvSpPr txBox="1"/>
          <p:nvPr/>
        </p:nvSpPr>
        <p:spPr>
          <a:xfrm>
            <a:off x="11055924" y="3962399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+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09A1AF-8EEA-D3D0-3C71-AE5DD400D5FE}"/>
              </a:ext>
            </a:extLst>
          </p:cNvPr>
          <p:cNvSpPr/>
          <p:nvPr/>
        </p:nvSpPr>
        <p:spPr>
          <a:xfrm rot="5400000">
            <a:off x="7375072" y="4200400"/>
            <a:ext cx="1371600" cy="4245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h1 200x1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D77D06-FDB7-E2F8-ED06-4E81342948C8}"/>
              </a:ext>
            </a:extLst>
          </p:cNvPr>
          <p:cNvSpPr txBox="1"/>
          <p:nvPr/>
        </p:nvSpPr>
        <p:spPr>
          <a:xfrm>
            <a:off x="8219951" y="3997172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=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55108-5448-CEE0-B82A-F81D90CC0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>
            <a:extLst>
              <a:ext uri="{FF2B5EF4-FFF2-40B4-BE49-F238E27FC236}">
                <a16:creationId xmlns:a16="http://schemas.microsoft.com/office/drawing/2014/main" id="{437E0B03-1C5D-51E2-55B4-A5EA08288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17C71A-93A9-D867-B0BF-D6AD49DED151}"/>
              </a:ext>
            </a:extLst>
          </p:cNvPr>
          <p:cNvSpPr/>
          <p:nvPr/>
        </p:nvSpPr>
        <p:spPr>
          <a:xfrm>
            <a:off x="8492339" y="3733798"/>
            <a:ext cx="2115789" cy="137160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W2</a:t>
            </a:r>
            <a:br>
              <a:rPr lang="en-US" dirty="0"/>
            </a:br>
            <a:r>
              <a:rPr lang="en-US" dirty="0"/>
              <a:t>100x200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DB32B0-2C54-EF0E-1835-0793ECA432A1}"/>
              </a:ext>
            </a:extLst>
          </p:cNvPr>
          <p:cNvSpPr/>
          <p:nvPr/>
        </p:nvSpPr>
        <p:spPr>
          <a:xfrm rot="5400000">
            <a:off x="9764980" y="3750129"/>
            <a:ext cx="2285998" cy="4245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h1 200x1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3936F2-FF0F-FD59-8BF5-EA3A24103BEE}"/>
              </a:ext>
            </a:extLst>
          </p:cNvPr>
          <p:cNvSpPr/>
          <p:nvPr/>
        </p:nvSpPr>
        <p:spPr>
          <a:xfrm rot="5400000">
            <a:off x="11091054" y="4203863"/>
            <a:ext cx="1378527" cy="4245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b2 100x1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93B513-F09B-50BE-11BB-98BC52EBD883}"/>
              </a:ext>
            </a:extLst>
          </p:cNvPr>
          <p:cNvSpPr txBox="1"/>
          <p:nvPr/>
        </p:nvSpPr>
        <p:spPr>
          <a:xfrm>
            <a:off x="11055924" y="3962399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+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243FF7-7ACF-F8D0-85F5-8A2CFA0048F5}"/>
              </a:ext>
            </a:extLst>
          </p:cNvPr>
          <p:cNvSpPr/>
          <p:nvPr/>
        </p:nvSpPr>
        <p:spPr>
          <a:xfrm rot="5400000">
            <a:off x="7146472" y="4200400"/>
            <a:ext cx="1371600" cy="4245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h2 100x1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D7A98A-BDE6-3D72-B5D0-72819E1C2845}"/>
              </a:ext>
            </a:extLst>
          </p:cNvPr>
          <p:cNvSpPr txBox="1"/>
          <p:nvPr/>
        </p:nvSpPr>
        <p:spPr>
          <a:xfrm>
            <a:off x="7991351" y="3997172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803445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ddit_snow_fac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90800" y="0"/>
            <a:ext cx="7010400" cy="6865133"/>
          </a:xfrm>
        </p:spPr>
      </p:pic>
      <p:sp>
        <p:nvSpPr>
          <p:cNvPr id="5" name="TextBox 4"/>
          <p:cNvSpPr txBox="1"/>
          <p:nvPr/>
        </p:nvSpPr>
        <p:spPr>
          <a:xfrm>
            <a:off x="11049000" y="6396335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6"/>
              </a:rPr>
              <a:t>source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22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F5B7C-03C8-5BE3-7085-F686484CC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>
            <a:extLst>
              <a:ext uri="{FF2B5EF4-FFF2-40B4-BE49-F238E27FC236}">
                <a16:creationId xmlns:a16="http://schemas.microsoft.com/office/drawing/2014/main" id="{16E23227-2787-7B79-AEE6-7C3B68278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CB6E998-3BD5-95BE-A948-FC2292E66F3D}"/>
              </a:ext>
            </a:extLst>
          </p:cNvPr>
          <p:cNvSpPr/>
          <p:nvPr/>
        </p:nvSpPr>
        <p:spPr>
          <a:xfrm>
            <a:off x="8492339" y="4114799"/>
            <a:ext cx="2115789" cy="68579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W2</a:t>
            </a:r>
            <a:br>
              <a:rPr lang="en-US" dirty="0"/>
            </a:br>
            <a:r>
              <a:rPr lang="en-US" dirty="0"/>
              <a:t>15x100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66A145-03AC-D8CF-AFDA-39BD88AF5989}"/>
              </a:ext>
            </a:extLst>
          </p:cNvPr>
          <p:cNvSpPr/>
          <p:nvPr/>
        </p:nvSpPr>
        <p:spPr>
          <a:xfrm rot="5400000">
            <a:off x="9726880" y="3407228"/>
            <a:ext cx="2362198" cy="4245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h2 100x1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72A62C-F379-90FA-DA52-933AAA893D45}"/>
              </a:ext>
            </a:extLst>
          </p:cNvPr>
          <p:cNvSpPr/>
          <p:nvPr/>
        </p:nvSpPr>
        <p:spPr>
          <a:xfrm rot="5400000">
            <a:off x="11170719" y="3978727"/>
            <a:ext cx="1219196" cy="4245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b3 15x1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DC8834-95AF-4010-816E-F3E579C29C6D}"/>
              </a:ext>
            </a:extLst>
          </p:cNvPr>
          <p:cNvSpPr txBox="1"/>
          <p:nvPr/>
        </p:nvSpPr>
        <p:spPr>
          <a:xfrm>
            <a:off x="11055923" y="3969600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+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11460F-344B-06A8-9D0A-0ED9CBC15C7C}"/>
              </a:ext>
            </a:extLst>
          </p:cNvPr>
          <p:cNvSpPr/>
          <p:nvPr/>
        </p:nvSpPr>
        <p:spPr>
          <a:xfrm rot="5400000">
            <a:off x="7264237" y="4013364"/>
            <a:ext cx="1136070" cy="4245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 15x1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D9D07C-E1E2-B3BE-81CD-6C914003579A}"/>
              </a:ext>
            </a:extLst>
          </p:cNvPr>
          <p:cNvSpPr txBox="1"/>
          <p:nvPr/>
        </p:nvSpPr>
        <p:spPr>
          <a:xfrm>
            <a:off x="7951271" y="4042199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=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2DF90F-85EF-05EC-557B-AC61F1B13924}"/>
              </a:ext>
            </a:extLst>
          </p:cNvPr>
          <p:cNvSpPr txBox="1"/>
          <p:nvPr/>
        </p:nvSpPr>
        <p:spPr>
          <a:xfrm>
            <a:off x="7951271" y="5029200"/>
            <a:ext cx="3581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73,015 learnable parameters for this simple network</a:t>
            </a:r>
          </a:p>
        </p:txBody>
      </p:sp>
    </p:spTree>
    <p:extLst>
      <p:ext uri="{BB962C8B-B14F-4D97-AF65-F5344CB8AC3E}">
        <p14:creationId xmlns:p14="http://schemas.microsoft.com/office/powerpoint/2010/main" val="3547796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b="67854"/>
          <a:stretch/>
        </p:blipFill>
        <p:spPr>
          <a:xfrm>
            <a:off x="1535876" y="10971"/>
            <a:ext cx="9120249" cy="219883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b="35548"/>
          <a:stretch/>
        </p:blipFill>
        <p:spPr>
          <a:xfrm>
            <a:off x="1535876" y="10971"/>
            <a:ext cx="9120249" cy="440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090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474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Deep Learning</a:t>
            </a:r>
            <a:br>
              <a:rPr lang="en-US" dirty="0"/>
            </a:br>
            <a:r>
              <a:rPr lang="en-US" dirty="0"/>
              <a:t>Neural Net Basics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Computer Vision</a:t>
            </a:r>
          </a:p>
          <a:p>
            <a:r>
              <a:rPr lang="en-US" dirty="0"/>
              <a:t>James Hays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24562" y="6489430"/>
            <a:ext cx="3871039" cy="368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02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795" dirty="0">
                <a:solidFill>
                  <a:prstClr val="black"/>
                </a:solidFill>
                <a:latin typeface="Calibri" panose="020F0502020204030204"/>
              </a:rPr>
              <a:t>Many slides by </a:t>
            </a:r>
            <a:r>
              <a:rPr lang="en-US" sz="1795" dirty="0" err="1">
                <a:solidFill>
                  <a:prstClr val="black"/>
                </a:solidFill>
                <a:latin typeface="Calibri" panose="020F0502020204030204"/>
              </a:rPr>
              <a:t>Marc’Aurelio</a:t>
            </a:r>
            <a:r>
              <a:rPr lang="en-US" sz="1795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795" dirty="0" err="1">
                <a:solidFill>
                  <a:prstClr val="black"/>
                </a:solidFill>
                <a:latin typeface="Calibri" panose="020F0502020204030204"/>
              </a:rPr>
              <a:t>Ranzato</a:t>
            </a:r>
            <a:endParaRPr lang="en-US" sz="179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573272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b="48916"/>
          <a:stretch/>
        </p:blipFill>
        <p:spPr>
          <a:xfrm>
            <a:off x="1535876" y="10971"/>
            <a:ext cx="9120249" cy="349423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401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03080" y="5680087"/>
            <a:ext cx="4494256" cy="8208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023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795">
              <a:solidFill>
                <a:prstClr val="white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2667000"/>
            <a:ext cx="8915400" cy="39840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9591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259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591" dirty="0"/>
              <a:t>Neural Networks</a:t>
            </a:r>
          </a:p>
          <a:p>
            <a:r>
              <a:rPr lang="en-US" sz="3591" i="1" dirty="0"/>
              <a:t>Convolutional</a:t>
            </a:r>
            <a:r>
              <a:rPr lang="en-US" sz="3591" dirty="0"/>
              <a:t> Neural Networks</a:t>
            </a:r>
            <a:endParaRPr lang="en-US" sz="3591" i="1" dirty="0"/>
          </a:p>
          <a:p>
            <a:r>
              <a:rPr lang="en-US" sz="3591" dirty="0"/>
              <a:t>Variants</a:t>
            </a:r>
          </a:p>
          <a:p>
            <a:pPr lvl="1"/>
            <a:r>
              <a:rPr lang="en-US" sz="3192" dirty="0"/>
              <a:t>Detection</a:t>
            </a:r>
          </a:p>
          <a:p>
            <a:pPr lvl="1"/>
            <a:r>
              <a:rPr lang="en-US" sz="3192" dirty="0"/>
              <a:t>Segmentation</a:t>
            </a:r>
          </a:p>
          <a:p>
            <a:pPr lvl="1"/>
            <a:r>
              <a:rPr lang="en-US" sz="3192" dirty="0"/>
              <a:t>Siamese Networks</a:t>
            </a:r>
          </a:p>
          <a:p>
            <a:r>
              <a:rPr lang="en-US" sz="3591" dirty="0"/>
              <a:t>Visualization of Deep Networks</a:t>
            </a:r>
          </a:p>
        </p:txBody>
      </p:sp>
    </p:spTree>
    <p:extLst>
      <p:ext uri="{BB962C8B-B14F-4D97-AF65-F5344CB8AC3E}">
        <p14:creationId xmlns:p14="http://schemas.microsoft.com/office/powerpoint/2010/main" val="39294723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b="71196"/>
          <a:stretch/>
        </p:blipFill>
        <p:spPr>
          <a:xfrm>
            <a:off x="1535876" y="10971"/>
            <a:ext cx="9120249" cy="197023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b="49491"/>
          <a:stretch/>
        </p:blipFill>
        <p:spPr>
          <a:xfrm>
            <a:off x="1535876" y="10970"/>
            <a:ext cx="9120249" cy="345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7100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638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7646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439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7653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2316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9930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102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3894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131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8069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5795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153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24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998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848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6482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4810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9188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749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903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5894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8819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54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9416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73064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5735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4729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3055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98828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4394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7200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1578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t="192" b="8419"/>
          <a:stretch>
            <a:fillRect/>
          </a:stretch>
        </p:blipFill>
        <p:spPr>
          <a:xfrm>
            <a:off x="1371600" y="990600"/>
            <a:ext cx="9310354" cy="57496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1600" y="228600"/>
            <a:ext cx="960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Project 3: Scene Classification with Deep Nets</a:t>
            </a:r>
          </a:p>
        </p:txBody>
      </p:sp>
    </p:spTree>
    <p:extLst>
      <p:ext uri="{BB962C8B-B14F-4D97-AF65-F5344CB8AC3E}">
        <p14:creationId xmlns:p14="http://schemas.microsoft.com/office/powerpoint/2010/main" val="239023126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48477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55801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806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706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63827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32949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694771-73B2-217C-8B5B-B6BE37CE1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198854"/>
            <a:ext cx="6767691" cy="56591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62239B-E309-9F1F-2AD9-AF6485BDFB67}"/>
              </a:ext>
            </a:extLst>
          </p:cNvPr>
          <p:cNvSpPr txBox="1"/>
          <p:nvPr/>
        </p:nvSpPr>
        <p:spPr>
          <a:xfrm>
            <a:off x="381000" y="76200"/>
            <a:ext cx="11658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Batch Normalization: Accelerating Deep Network Training by Reducing Internal Covariate Shift</a:t>
            </a:r>
          </a:p>
          <a:p>
            <a:pPr>
              <a:buNone/>
            </a:pPr>
            <a:r>
              <a:rPr lang="en-US" dirty="0"/>
              <a:t>Sergey Ioffe, Christian Szegedy. 2015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222326-38EC-A6C6-D0B0-2F490BC880D6}"/>
              </a:ext>
            </a:extLst>
          </p:cNvPr>
          <p:cNvSpPr txBox="1"/>
          <p:nvPr/>
        </p:nvSpPr>
        <p:spPr>
          <a:xfrm>
            <a:off x="7758418" y="1447800"/>
            <a:ext cx="41148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Batch norm is what we will use for project 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Gamma and Beta are learned parameters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mean and variance are from the current mini-batch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At test time we use the average of those values since our batch size could be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is global, per feature map, not local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Each channel in each layer learns a Gamma and Beta</a:t>
            </a:r>
          </a:p>
        </p:txBody>
      </p:sp>
    </p:spTree>
    <p:extLst>
      <p:ext uri="{BB962C8B-B14F-4D97-AF65-F5344CB8AC3E}">
        <p14:creationId xmlns:p14="http://schemas.microsoft.com/office/powerpoint/2010/main" val="334308518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193421-4283-D32A-ACB8-5FF43A553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818" y="228600"/>
            <a:ext cx="10216363" cy="37787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9F43289-B5B9-EEE0-ECBE-195B16CD2E04}"/>
                  </a:ext>
                </a:extLst>
              </p:cNvPr>
              <p:cNvSpPr txBox="1"/>
              <p:nvPr/>
            </p:nvSpPr>
            <p:spPr>
              <a:xfrm>
                <a:off x="457200" y="4114800"/>
                <a:ext cx="11432781" cy="23453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US" sz="2000" dirty="0"/>
                  <a:t>Comparison of how </a:t>
                </a:r>
                <a:r>
                  <a:rPr lang="en-US" sz="2000" b="1" dirty="0" err="1"/>
                  <a:t>BatchNorm</a:t>
                </a:r>
                <a:r>
                  <a:rPr lang="en-US" sz="2000" b="1" dirty="0"/>
                  <a:t>, </a:t>
                </a:r>
                <a:r>
                  <a:rPr lang="en-US" sz="2000" b="1" dirty="0" err="1"/>
                  <a:t>LayerNorm</a:t>
                </a:r>
                <a:r>
                  <a:rPr lang="en-US" sz="2000" b="1" dirty="0"/>
                  <a:t>, and </a:t>
                </a:r>
                <a:r>
                  <a:rPr lang="en-US" sz="2000" b="1" dirty="0" err="1"/>
                  <a:t>InstanceNorm</a:t>
                </a:r>
                <a:r>
                  <a:rPr lang="en-US" sz="2000" dirty="0"/>
                  <a:t> compute statistics across dimensions of a 4D convolutional tensor </a:t>
                </a:r>
                <a14:m>
                  <m:oMath xmlns:m="http://schemas.openxmlformats.org/officeDocument/2006/math">
                    <m:d>
                      <m:dPr>
                        <m:sepChr m:val=","/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</m:oMath>
                </a14:m>
                <a:r>
                  <a:rPr lang="ar-AE" sz="2000" dirty="0"/>
                  <a:t>:</a:t>
                </a:r>
              </a:p>
              <a:p>
                <a:pPr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000" b="1" dirty="0" err="1"/>
                  <a:t>BatchNorm</a:t>
                </a:r>
                <a:r>
                  <a:rPr lang="en-US" sz="2000" b="1" dirty="0"/>
                  <a:t> (left):</a:t>
                </a:r>
                <a:r>
                  <a:rPr lang="en-US" sz="2000" dirty="0"/>
                  <a:t> normalizes </a:t>
                </a:r>
                <a:r>
                  <a:rPr lang="en-US" sz="2000" i="1" dirty="0"/>
                  <a:t>per channel</a:t>
                </a:r>
                <a:r>
                  <a:rPr lang="en-US" sz="2000" dirty="0"/>
                  <a:t> using statistics across </a:t>
                </a:r>
                <a:r>
                  <a:rPr lang="en-US" sz="2000" b="1" dirty="0"/>
                  <a:t>Batch, Height, and Width</a:t>
                </a:r>
                <a:r>
                  <a:rPr lang="en-US" sz="2000" dirty="0"/>
                  <a:t>.</a:t>
                </a:r>
              </a:p>
              <a:p>
                <a:pPr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000" b="1" dirty="0" err="1"/>
                  <a:t>LayerNorm</a:t>
                </a:r>
                <a:r>
                  <a:rPr lang="en-US" sz="2000" b="1" dirty="0"/>
                  <a:t> (middle):</a:t>
                </a:r>
                <a:r>
                  <a:rPr lang="en-US" sz="2000" dirty="0"/>
                  <a:t> normalizes </a:t>
                </a:r>
                <a:r>
                  <a:rPr lang="en-US" sz="2000" i="1" dirty="0"/>
                  <a:t>per sample</a:t>
                </a:r>
                <a:r>
                  <a:rPr lang="en-US" sz="2000" dirty="0"/>
                  <a:t> using statistics across </a:t>
                </a:r>
                <a:r>
                  <a:rPr lang="en-US" sz="2000" b="1" dirty="0"/>
                  <a:t>Channels, Height, and Width</a:t>
                </a:r>
                <a:r>
                  <a:rPr lang="en-US" sz="2000" dirty="0"/>
                  <a:t>.</a:t>
                </a:r>
              </a:p>
              <a:p>
                <a:pPr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000" b="1" dirty="0" err="1"/>
                  <a:t>InstanceNorm</a:t>
                </a:r>
                <a:r>
                  <a:rPr lang="en-US" sz="2000" b="1" dirty="0"/>
                  <a:t> (right):</a:t>
                </a:r>
                <a:r>
                  <a:rPr lang="en-US" sz="2000" dirty="0"/>
                  <a:t> normalizes </a:t>
                </a:r>
                <a:r>
                  <a:rPr lang="en-US" sz="2000" i="1" dirty="0"/>
                  <a:t>per channel per sample</a:t>
                </a:r>
                <a:r>
                  <a:rPr lang="en-US" sz="2000" dirty="0"/>
                  <a:t> using statistics across </a:t>
                </a:r>
                <a:r>
                  <a:rPr lang="en-US" sz="2000" b="1" dirty="0"/>
                  <a:t>Height and Width</a:t>
                </a:r>
                <a:r>
                  <a:rPr lang="en-US" sz="2000" dirty="0"/>
                  <a:t> only.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9F43289-B5B9-EEE0-ECBE-195B16CD2E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114800"/>
                <a:ext cx="11432781" cy="2345322"/>
              </a:xfrm>
              <a:prstGeom prst="rect">
                <a:avLst/>
              </a:prstGeom>
              <a:blipFill>
                <a:blip r:embed="rId3"/>
                <a:stretch>
                  <a:fillRect l="-533" r="-213" b="-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570107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2891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10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304800"/>
            <a:ext cx="10355928" cy="640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94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146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7185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5550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0997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78878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53160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77993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10753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9421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76" y="10970"/>
            <a:ext cx="9120249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30270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23837</TotalTime>
  <Words>729</Words>
  <Application>Microsoft Office PowerPoint</Application>
  <PresentationFormat>Widescreen</PresentationFormat>
  <Paragraphs>228</Paragraphs>
  <Slides>113</Slides>
  <Notes>5</Notes>
  <HiddenSlides>13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113</vt:i4>
      </vt:variant>
    </vt:vector>
  </HeadingPairs>
  <TitlesOfParts>
    <vt:vector size="119" baseType="lpstr">
      <vt:lpstr>Arial</vt:lpstr>
      <vt:lpstr>Calibri</vt:lpstr>
      <vt:lpstr>Calibri Light</vt:lpstr>
      <vt:lpstr>Cambria Math</vt:lpstr>
      <vt:lpstr>Times</vt:lpstr>
      <vt:lpstr>Standard</vt:lpstr>
      <vt:lpstr>PowerPoint Presentation</vt:lpstr>
      <vt:lpstr>PowerPoint Presentation</vt:lpstr>
      <vt:lpstr>Deep Learning Neural Net Basics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U.C. Berkeley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Vision</dc:title>
  <dc:creator>Aaron Bobick</dc:creator>
  <cp:lastModifiedBy>Hays, James H</cp:lastModifiedBy>
  <cp:revision>435</cp:revision>
  <dcterms:created xsi:type="dcterms:W3CDTF">2002-05-13T23:53:31Z</dcterms:created>
  <dcterms:modified xsi:type="dcterms:W3CDTF">2026-02-25T18:19:10Z</dcterms:modified>
</cp:coreProperties>
</file>