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9"/>
  </p:notesMasterIdLst>
  <p:sldIdLst>
    <p:sldId id="530" r:id="rId3"/>
    <p:sldId id="534" r:id="rId4"/>
    <p:sldId id="538" r:id="rId5"/>
    <p:sldId id="539" r:id="rId6"/>
    <p:sldId id="256" r:id="rId7"/>
    <p:sldId id="257" r:id="rId8"/>
    <p:sldId id="258" r:id="rId9"/>
    <p:sldId id="259" r:id="rId10"/>
    <p:sldId id="529" r:id="rId11"/>
    <p:sldId id="260" r:id="rId12"/>
    <p:sldId id="261" r:id="rId13"/>
    <p:sldId id="262" r:id="rId14"/>
    <p:sldId id="263" r:id="rId15"/>
    <p:sldId id="264" r:id="rId16"/>
    <p:sldId id="265" r:id="rId17"/>
    <p:sldId id="535" r:id="rId18"/>
    <p:sldId id="266" r:id="rId19"/>
    <p:sldId id="267" r:id="rId20"/>
    <p:sldId id="268" r:id="rId21"/>
    <p:sldId id="533" r:id="rId22"/>
    <p:sldId id="269" r:id="rId23"/>
    <p:sldId id="536" r:id="rId24"/>
    <p:sldId id="270" r:id="rId25"/>
    <p:sldId id="271" r:id="rId26"/>
    <p:sldId id="272" r:id="rId27"/>
    <p:sldId id="521" r:id="rId28"/>
    <p:sldId id="522" r:id="rId29"/>
    <p:sldId id="523" r:id="rId30"/>
    <p:sldId id="537" r:id="rId31"/>
    <p:sldId id="524" r:id="rId32"/>
    <p:sldId id="525" r:id="rId33"/>
    <p:sldId id="526" r:id="rId34"/>
    <p:sldId id="527" r:id="rId35"/>
    <p:sldId id="528" r:id="rId36"/>
    <p:sldId id="281" r:id="rId37"/>
    <p:sldId id="282" r:id="rId38"/>
  </p:sldIdLst>
  <p:sldSz cx="12223750" cy="687546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178" autoAdjust="0"/>
  </p:normalViewPr>
  <p:slideViewPr>
    <p:cSldViewPr snapToGrid="0">
      <p:cViewPr varScale="1">
        <p:scale>
          <a:sx n="80" d="100"/>
          <a:sy n="80" d="100"/>
        </p:scale>
        <p:origin x="519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65F9B-425A-4DB3-9692-780DF3DCBFCD}" type="datetimeFigureOut">
              <a:rPr lang="en-US" smtClean="0"/>
              <a:t>3/2/2026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A91DB0-B9FF-4202-A601-7C2BA4C243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577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Random complex diagram from https://openaccess.thecvf.com/content/CVPR2025/html/Xu_Deep_Fair_Multi-View_Clustering_with_Attention_KAN_CVPR_2025_paper.html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A91DB0-B9FF-4202-A601-7C2BA4C2435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404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7A91DB0-B9FF-4202-A601-7C2BA4C2435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219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7969" y="1125221"/>
            <a:ext cx="9167813" cy="2393680"/>
          </a:xfrm>
        </p:spPr>
        <p:txBody>
          <a:bodyPr anchor="b"/>
          <a:lstStyle>
            <a:lvl1pPr algn="ctr">
              <a:defRPr sz="601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7969" y="3611210"/>
            <a:ext cx="9167813" cy="1659978"/>
          </a:xfrm>
        </p:spPr>
        <p:txBody>
          <a:bodyPr/>
          <a:lstStyle>
            <a:lvl1pPr marL="0" indent="0" algn="ctr">
              <a:buNone/>
              <a:defRPr sz="2406"/>
            </a:lvl1pPr>
            <a:lvl2pPr marL="458343" indent="0" algn="ctr">
              <a:buNone/>
              <a:defRPr sz="2005"/>
            </a:lvl2pPr>
            <a:lvl3pPr marL="916686" indent="0" algn="ctr">
              <a:buNone/>
              <a:defRPr sz="1805"/>
            </a:lvl3pPr>
            <a:lvl4pPr marL="1375029" indent="0" algn="ctr">
              <a:buNone/>
              <a:defRPr sz="1604"/>
            </a:lvl4pPr>
            <a:lvl5pPr marL="1833372" indent="0" algn="ctr">
              <a:buNone/>
              <a:defRPr sz="1604"/>
            </a:lvl5pPr>
            <a:lvl6pPr marL="2291715" indent="0" algn="ctr">
              <a:buNone/>
              <a:defRPr sz="1604"/>
            </a:lvl6pPr>
            <a:lvl7pPr marL="2750058" indent="0" algn="ctr">
              <a:buNone/>
              <a:defRPr sz="1604"/>
            </a:lvl7pPr>
            <a:lvl8pPr marL="3208401" indent="0" algn="ctr">
              <a:buNone/>
              <a:defRPr sz="1604"/>
            </a:lvl8pPr>
            <a:lvl9pPr marL="3666744" indent="0" algn="ctr">
              <a:buNone/>
              <a:defRPr sz="160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558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943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7621" y="366055"/>
            <a:ext cx="2635746" cy="58266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0383" y="366055"/>
            <a:ext cx="7754441" cy="582663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3750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86832" y="239198"/>
            <a:ext cx="10250090" cy="5040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76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705098" y="3784398"/>
            <a:ext cx="1081355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71434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33001" y="265778"/>
            <a:ext cx="7957753" cy="448061"/>
          </a:xfrm>
        </p:spPr>
        <p:txBody>
          <a:bodyPr lIns="0" tIns="0" rIns="0" bIns="0"/>
          <a:lstStyle>
            <a:lvl1pPr>
              <a:defRPr sz="2912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0458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33001" y="265778"/>
            <a:ext cx="7957753" cy="448061"/>
          </a:xfrm>
        </p:spPr>
        <p:txBody>
          <a:bodyPr lIns="0" tIns="0" rIns="0" bIns="0"/>
          <a:lstStyle>
            <a:lvl1pPr>
              <a:defRPr sz="2912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1189" y="1581361"/>
            <a:ext cx="531733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95232" y="1581361"/>
            <a:ext cx="531733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51527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33001" y="265778"/>
            <a:ext cx="7957753" cy="448061"/>
          </a:xfrm>
        </p:spPr>
        <p:txBody>
          <a:bodyPr lIns="0" tIns="0" rIns="0" bIns="0"/>
          <a:lstStyle>
            <a:lvl1pPr>
              <a:defRPr sz="2912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9900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04713" y="807710"/>
            <a:ext cx="3231505" cy="4713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8"/>
          </a:p>
        </p:txBody>
      </p:sp>
      <p:sp>
        <p:nvSpPr>
          <p:cNvPr id="17" name="bk object 17"/>
          <p:cNvSpPr/>
          <p:nvPr/>
        </p:nvSpPr>
        <p:spPr>
          <a:xfrm>
            <a:off x="4064320" y="12711"/>
            <a:ext cx="3083923" cy="3729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8"/>
          </a:p>
        </p:txBody>
      </p:sp>
      <p:sp>
        <p:nvSpPr>
          <p:cNvPr id="18" name="bk object 18"/>
          <p:cNvSpPr/>
          <p:nvPr/>
        </p:nvSpPr>
        <p:spPr>
          <a:xfrm>
            <a:off x="4108965" y="3863712"/>
            <a:ext cx="3018989" cy="2957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8"/>
          </a:p>
        </p:txBody>
      </p:sp>
      <p:sp>
        <p:nvSpPr>
          <p:cNvPr id="19" name="bk object 19"/>
          <p:cNvSpPr/>
          <p:nvPr/>
        </p:nvSpPr>
        <p:spPr>
          <a:xfrm>
            <a:off x="7776091" y="55466"/>
            <a:ext cx="3018989" cy="302173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8"/>
          </a:p>
        </p:txBody>
      </p:sp>
      <p:sp>
        <p:nvSpPr>
          <p:cNvPr id="20" name="bk object 20"/>
          <p:cNvSpPr/>
          <p:nvPr/>
        </p:nvSpPr>
        <p:spPr>
          <a:xfrm>
            <a:off x="7803801" y="3381852"/>
            <a:ext cx="3018989" cy="29574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8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5913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65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4016" y="1714092"/>
            <a:ext cx="10542984" cy="2860001"/>
          </a:xfrm>
        </p:spPr>
        <p:txBody>
          <a:bodyPr anchor="b"/>
          <a:lstStyle>
            <a:lvl1pPr>
              <a:defRPr sz="601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4016" y="4601150"/>
            <a:ext cx="10542984" cy="1504007"/>
          </a:xfrm>
        </p:spPr>
        <p:txBody>
          <a:bodyPr/>
          <a:lstStyle>
            <a:lvl1pPr marL="0" indent="0">
              <a:buNone/>
              <a:defRPr sz="2406">
                <a:solidFill>
                  <a:schemeClr val="tx1">
                    <a:tint val="75000"/>
                  </a:schemeClr>
                </a:solidFill>
              </a:defRPr>
            </a:lvl1pPr>
            <a:lvl2pPr marL="458343" indent="0">
              <a:buNone/>
              <a:defRPr sz="2005">
                <a:solidFill>
                  <a:schemeClr val="tx1">
                    <a:tint val="75000"/>
                  </a:schemeClr>
                </a:solidFill>
              </a:defRPr>
            </a:lvl2pPr>
            <a:lvl3pPr marL="916686" indent="0">
              <a:buNone/>
              <a:defRPr sz="1805">
                <a:solidFill>
                  <a:schemeClr val="tx1">
                    <a:tint val="75000"/>
                  </a:schemeClr>
                </a:solidFill>
              </a:defRPr>
            </a:lvl3pPr>
            <a:lvl4pPr marL="1375029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4pPr>
            <a:lvl5pPr marL="1833372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5pPr>
            <a:lvl6pPr marL="2291715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6pPr>
            <a:lvl7pPr marL="2750058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7pPr>
            <a:lvl8pPr marL="3208401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8pPr>
            <a:lvl9pPr marL="3666744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631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383" y="1830274"/>
            <a:ext cx="5195094" cy="436241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273" y="1830274"/>
            <a:ext cx="5195094" cy="436241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9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975" y="366055"/>
            <a:ext cx="10542984" cy="1328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975" y="1685444"/>
            <a:ext cx="5171219" cy="826010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43" indent="0">
              <a:buNone/>
              <a:defRPr sz="2005" b="1"/>
            </a:lvl2pPr>
            <a:lvl3pPr marL="916686" indent="0">
              <a:buNone/>
              <a:defRPr sz="1805" b="1"/>
            </a:lvl3pPr>
            <a:lvl4pPr marL="1375029" indent="0">
              <a:buNone/>
              <a:defRPr sz="1604" b="1"/>
            </a:lvl4pPr>
            <a:lvl5pPr marL="1833372" indent="0">
              <a:buNone/>
              <a:defRPr sz="1604" b="1"/>
            </a:lvl5pPr>
            <a:lvl6pPr marL="2291715" indent="0">
              <a:buNone/>
              <a:defRPr sz="1604" b="1"/>
            </a:lvl6pPr>
            <a:lvl7pPr marL="2750058" indent="0">
              <a:buNone/>
              <a:defRPr sz="1604" b="1"/>
            </a:lvl7pPr>
            <a:lvl8pPr marL="3208401" indent="0">
              <a:buNone/>
              <a:defRPr sz="1604" b="1"/>
            </a:lvl8pPr>
            <a:lvl9pPr marL="3666744" indent="0">
              <a:buNone/>
              <a:defRPr sz="160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1975" y="2511454"/>
            <a:ext cx="5171219" cy="369397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8273" y="1685444"/>
            <a:ext cx="5196686" cy="826010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43" indent="0">
              <a:buNone/>
              <a:defRPr sz="2005" b="1"/>
            </a:lvl2pPr>
            <a:lvl3pPr marL="916686" indent="0">
              <a:buNone/>
              <a:defRPr sz="1805" b="1"/>
            </a:lvl3pPr>
            <a:lvl4pPr marL="1375029" indent="0">
              <a:buNone/>
              <a:defRPr sz="1604" b="1"/>
            </a:lvl4pPr>
            <a:lvl5pPr marL="1833372" indent="0">
              <a:buNone/>
              <a:defRPr sz="1604" b="1"/>
            </a:lvl5pPr>
            <a:lvl6pPr marL="2291715" indent="0">
              <a:buNone/>
              <a:defRPr sz="1604" b="1"/>
            </a:lvl6pPr>
            <a:lvl7pPr marL="2750058" indent="0">
              <a:buNone/>
              <a:defRPr sz="1604" b="1"/>
            </a:lvl7pPr>
            <a:lvl8pPr marL="3208401" indent="0">
              <a:buNone/>
              <a:defRPr sz="1604" b="1"/>
            </a:lvl8pPr>
            <a:lvl9pPr marL="3666744" indent="0">
              <a:buNone/>
              <a:defRPr sz="160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8273" y="2511454"/>
            <a:ext cx="5196686" cy="369397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646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781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912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976" y="458364"/>
            <a:ext cx="3942477" cy="1604275"/>
          </a:xfrm>
        </p:spPr>
        <p:txBody>
          <a:bodyPr anchor="b"/>
          <a:lstStyle>
            <a:lvl1pPr>
              <a:defRPr sz="320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6686" y="989940"/>
            <a:ext cx="6188273" cy="4886035"/>
          </a:xfrm>
        </p:spPr>
        <p:txBody>
          <a:bodyPr/>
          <a:lstStyle>
            <a:lvl1pPr>
              <a:defRPr sz="3208"/>
            </a:lvl1pPr>
            <a:lvl2pPr>
              <a:defRPr sz="2807"/>
            </a:lvl2pPr>
            <a:lvl3pPr>
              <a:defRPr sz="2406"/>
            </a:lvl3pPr>
            <a:lvl4pPr>
              <a:defRPr sz="2005"/>
            </a:lvl4pPr>
            <a:lvl5pPr>
              <a:defRPr sz="2005"/>
            </a:lvl5pPr>
            <a:lvl6pPr>
              <a:defRPr sz="2005"/>
            </a:lvl6pPr>
            <a:lvl7pPr>
              <a:defRPr sz="2005"/>
            </a:lvl7pPr>
            <a:lvl8pPr>
              <a:defRPr sz="2005"/>
            </a:lvl8pPr>
            <a:lvl9pPr>
              <a:defRPr sz="200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976" y="2062639"/>
            <a:ext cx="3942477" cy="3821294"/>
          </a:xfrm>
        </p:spPr>
        <p:txBody>
          <a:bodyPr/>
          <a:lstStyle>
            <a:lvl1pPr marL="0" indent="0">
              <a:buNone/>
              <a:defRPr sz="1604"/>
            </a:lvl1pPr>
            <a:lvl2pPr marL="458343" indent="0">
              <a:buNone/>
              <a:defRPr sz="1404"/>
            </a:lvl2pPr>
            <a:lvl3pPr marL="916686" indent="0">
              <a:buNone/>
              <a:defRPr sz="1203"/>
            </a:lvl3pPr>
            <a:lvl4pPr marL="1375029" indent="0">
              <a:buNone/>
              <a:defRPr sz="1003"/>
            </a:lvl4pPr>
            <a:lvl5pPr marL="1833372" indent="0">
              <a:buNone/>
              <a:defRPr sz="1003"/>
            </a:lvl5pPr>
            <a:lvl6pPr marL="2291715" indent="0">
              <a:buNone/>
              <a:defRPr sz="1003"/>
            </a:lvl6pPr>
            <a:lvl7pPr marL="2750058" indent="0">
              <a:buNone/>
              <a:defRPr sz="1003"/>
            </a:lvl7pPr>
            <a:lvl8pPr marL="3208401" indent="0">
              <a:buNone/>
              <a:defRPr sz="1003"/>
            </a:lvl8pPr>
            <a:lvl9pPr marL="3666744" indent="0">
              <a:buNone/>
              <a:defRPr sz="100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4075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976" y="458364"/>
            <a:ext cx="3942477" cy="1604275"/>
          </a:xfrm>
        </p:spPr>
        <p:txBody>
          <a:bodyPr anchor="b"/>
          <a:lstStyle>
            <a:lvl1pPr>
              <a:defRPr sz="320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96686" y="989940"/>
            <a:ext cx="6188273" cy="4886035"/>
          </a:xfrm>
        </p:spPr>
        <p:txBody>
          <a:bodyPr anchor="t"/>
          <a:lstStyle>
            <a:lvl1pPr marL="0" indent="0">
              <a:buNone/>
              <a:defRPr sz="3208"/>
            </a:lvl1pPr>
            <a:lvl2pPr marL="458343" indent="0">
              <a:buNone/>
              <a:defRPr sz="2807"/>
            </a:lvl2pPr>
            <a:lvl3pPr marL="916686" indent="0">
              <a:buNone/>
              <a:defRPr sz="2406"/>
            </a:lvl3pPr>
            <a:lvl4pPr marL="1375029" indent="0">
              <a:buNone/>
              <a:defRPr sz="2005"/>
            </a:lvl4pPr>
            <a:lvl5pPr marL="1833372" indent="0">
              <a:buNone/>
              <a:defRPr sz="2005"/>
            </a:lvl5pPr>
            <a:lvl6pPr marL="2291715" indent="0">
              <a:buNone/>
              <a:defRPr sz="2005"/>
            </a:lvl6pPr>
            <a:lvl7pPr marL="2750058" indent="0">
              <a:buNone/>
              <a:defRPr sz="2005"/>
            </a:lvl7pPr>
            <a:lvl8pPr marL="3208401" indent="0">
              <a:buNone/>
              <a:defRPr sz="2005"/>
            </a:lvl8pPr>
            <a:lvl9pPr marL="3666744" indent="0">
              <a:buNone/>
              <a:defRPr sz="20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976" y="2062639"/>
            <a:ext cx="3942477" cy="3821294"/>
          </a:xfrm>
        </p:spPr>
        <p:txBody>
          <a:bodyPr/>
          <a:lstStyle>
            <a:lvl1pPr marL="0" indent="0">
              <a:buNone/>
              <a:defRPr sz="1604"/>
            </a:lvl1pPr>
            <a:lvl2pPr marL="458343" indent="0">
              <a:buNone/>
              <a:defRPr sz="1404"/>
            </a:lvl2pPr>
            <a:lvl3pPr marL="916686" indent="0">
              <a:buNone/>
              <a:defRPr sz="1203"/>
            </a:lvl3pPr>
            <a:lvl4pPr marL="1375029" indent="0">
              <a:buNone/>
              <a:defRPr sz="1003"/>
            </a:lvl4pPr>
            <a:lvl5pPr marL="1833372" indent="0">
              <a:buNone/>
              <a:defRPr sz="1003"/>
            </a:lvl5pPr>
            <a:lvl6pPr marL="2291715" indent="0">
              <a:buNone/>
              <a:defRPr sz="1003"/>
            </a:lvl6pPr>
            <a:lvl7pPr marL="2750058" indent="0">
              <a:buNone/>
              <a:defRPr sz="1003"/>
            </a:lvl7pPr>
            <a:lvl8pPr marL="3208401" indent="0">
              <a:buNone/>
              <a:defRPr sz="1003"/>
            </a:lvl8pPr>
            <a:lvl9pPr marL="3666744" indent="0">
              <a:buNone/>
              <a:defRPr sz="100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965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0383" y="366055"/>
            <a:ext cx="10542984" cy="1328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83" y="1830274"/>
            <a:ext cx="10542984" cy="43624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0383" y="6372536"/>
            <a:ext cx="2750344" cy="3660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49117" y="6372536"/>
            <a:ext cx="4125516" cy="3660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33023" y="6372536"/>
            <a:ext cx="2750344" cy="3660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116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6686" rtl="0" eaLnBrk="1" latinLnBrk="0" hangingPunct="1">
        <a:lnSpc>
          <a:spcPct val="90000"/>
        </a:lnSpc>
        <a:spcBef>
          <a:spcPct val="0"/>
        </a:spcBef>
        <a:buNone/>
        <a:defRPr sz="44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9172" indent="-229172" algn="l" defTabSz="916686" rtl="0" eaLnBrk="1" latinLnBrk="0" hangingPunct="1">
        <a:lnSpc>
          <a:spcPct val="90000"/>
        </a:lnSpc>
        <a:spcBef>
          <a:spcPts val="1003"/>
        </a:spcBef>
        <a:buFont typeface="Arial" panose="020B0604020202020204" pitchFamily="34" charset="0"/>
        <a:buChar char="•"/>
        <a:defRPr sz="2807" kern="1200">
          <a:solidFill>
            <a:schemeClr val="tx1"/>
          </a:solidFill>
          <a:latin typeface="+mn-lt"/>
          <a:ea typeface="+mn-ea"/>
          <a:cs typeface="+mn-cs"/>
        </a:defRPr>
      </a:lvl1pPr>
      <a:lvl2pPr marL="687515" indent="-229172" algn="l" defTabSz="916686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406" kern="1200">
          <a:solidFill>
            <a:schemeClr val="tx1"/>
          </a:solidFill>
          <a:latin typeface="+mn-lt"/>
          <a:ea typeface="+mn-ea"/>
          <a:cs typeface="+mn-cs"/>
        </a:defRPr>
      </a:lvl2pPr>
      <a:lvl3pPr marL="1145858" indent="-229172" algn="l" defTabSz="916686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3pPr>
      <a:lvl4pPr marL="1604201" indent="-229172" algn="l" defTabSz="916686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5" kern="1200">
          <a:solidFill>
            <a:schemeClr val="tx1"/>
          </a:solidFill>
          <a:latin typeface="+mn-lt"/>
          <a:ea typeface="+mn-ea"/>
          <a:cs typeface="+mn-cs"/>
        </a:defRPr>
      </a:lvl4pPr>
      <a:lvl5pPr marL="2062544" indent="-229172" algn="l" defTabSz="916686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5" kern="1200">
          <a:solidFill>
            <a:schemeClr val="tx1"/>
          </a:solidFill>
          <a:latin typeface="+mn-lt"/>
          <a:ea typeface="+mn-ea"/>
          <a:cs typeface="+mn-cs"/>
        </a:defRPr>
      </a:lvl5pPr>
      <a:lvl6pPr marL="2520887" indent="-229172" algn="l" defTabSz="916686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5" kern="1200">
          <a:solidFill>
            <a:schemeClr val="tx1"/>
          </a:solidFill>
          <a:latin typeface="+mn-lt"/>
          <a:ea typeface="+mn-ea"/>
          <a:cs typeface="+mn-cs"/>
        </a:defRPr>
      </a:lvl6pPr>
      <a:lvl7pPr marL="2979230" indent="-229172" algn="l" defTabSz="916686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5" kern="1200">
          <a:solidFill>
            <a:schemeClr val="tx1"/>
          </a:solidFill>
          <a:latin typeface="+mn-lt"/>
          <a:ea typeface="+mn-ea"/>
          <a:cs typeface="+mn-cs"/>
        </a:defRPr>
      </a:lvl7pPr>
      <a:lvl8pPr marL="3437573" indent="-229172" algn="l" defTabSz="916686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5" kern="1200">
          <a:solidFill>
            <a:schemeClr val="tx1"/>
          </a:solidFill>
          <a:latin typeface="+mn-lt"/>
          <a:ea typeface="+mn-ea"/>
          <a:cs typeface="+mn-cs"/>
        </a:defRPr>
      </a:lvl8pPr>
      <a:lvl9pPr marL="3895916" indent="-229172" algn="l" defTabSz="916686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1pPr>
      <a:lvl2pPr marL="458343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2pPr>
      <a:lvl3pPr marL="916686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3pPr>
      <a:lvl4pPr marL="1375029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4pPr>
      <a:lvl5pPr marL="1833372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5pPr>
      <a:lvl6pPr marL="2291715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6pPr>
      <a:lvl7pPr marL="2750058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7pPr>
      <a:lvl8pPr marL="3208401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8pPr>
      <a:lvl9pPr marL="3666744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33001" y="265778"/>
            <a:ext cx="7957753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4079" y="1497584"/>
            <a:ext cx="115555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56075" y="6394186"/>
            <a:ext cx="3911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11187" y="6394186"/>
            <a:ext cx="281146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01100" y="6394186"/>
            <a:ext cx="281146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5113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15985">
        <a:defRPr>
          <a:latin typeface="+mn-lt"/>
          <a:ea typeface="+mn-ea"/>
          <a:cs typeface="+mn-cs"/>
        </a:defRPr>
      </a:lvl2pPr>
      <a:lvl3pPr marL="831971">
        <a:defRPr>
          <a:latin typeface="+mn-lt"/>
          <a:ea typeface="+mn-ea"/>
          <a:cs typeface="+mn-cs"/>
        </a:defRPr>
      </a:lvl3pPr>
      <a:lvl4pPr marL="1247956">
        <a:defRPr>
          <a:latin typeface="+mn-lt"/>
          <a:ea typeface="+mn-ea"/>
          <a:cs typeface="+mn-cs"/>
        </a:defRPr>
      </a:lvl4pPr>
      <a:lvl5pPr marL="1663940">
        <a:defRPr>
          <a:latin typeface="+mn-lt"/>
          <a:ea typeface="+mn-ea"/>
          <a:cs typeface="+mn-cs"/>
        </a:defRPr>
      </a:lvl5pPr>
      <a:lvl6pPr marL="2079926">
        <a:defRPr>
          <a:latin typeface="+mn-lt"/>
          <a:ea typeface="+mn-ea"/>
          <a:cs typeface="+mn-cs"/>
        </a:defRPr>
      </a:lvl6pPr>
      <a:lvl7pPr marL="2495911">
        <a:defRPr>
          <a:latin typeface="+mn-lt"/>
          <a:ea typeface="+mn-ea"/>
          <a:cs typeface="+mn-cs"/>
        </a:defRPr>
      </a:lvl7pPr>
      <a:lvl8pPr marL="2911897">
        <a:defRPr>
          <a:latin typeface="+mn-lt"/>
          <a:ea typeface="+mn-ea"/>
          <a:cs typeface="+mn-cs"/>
        </a:defRPr>
      </a:lvl8pPr>
      <a:lvl9pPr marL="332788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5985">
        <a:defRPr>
          <a:latin typeface="+mn-lt"/>
          <a:ea typeface="+mn-ea"/>
          <a:cs typeface="+mn-cs"/>
        </a:defRPr>
      </a:lvl2pPr>
      <a:lvl3pPr marL="831971">
        <a:defRPr>
          <a:latin typeface="+mn-lt"/>
          <a:ea typeface="+mn-ea"/>
          <a:cs typeface="+mn-cs"/>
        </a:defRPr>
      </a:lvl3pPr>
      <a:lvl4pPr marL="1247956">
        <a:defRPr>
          <a:latin typeface="+mn-lt"/>
          <a:ea typeface="+mn-ea"/>
          <a:cs typeface="+mn-cs"/>
        </a:defRPr>
      </a:lvl4pPr>
      <a:lvl5pPr marL="1663940">
        <a:defRPr>
          <a:latin typeface="+mn-lt"/>
          <a:ea typeface="+mn-ea"/>
          <a:cs typeface="+mn-cs"/>
        </a:defRPr>
      </a:lvl5pPr>
      <a:lvl6pPr marL="2079926">
        <a:defRPr>
          <a:latin typeface="+mn-lt"/>
          <a:ea typeface="+mn-ea"/>
          <a:cs typeface="+mn-cs"/>
        </a:defRPr>
      </a:lvl6pPr>
      <a:lvl7pPr marL="2495911">
        <a:defRPr>
          <a:latin typeface="+mn-lt"/>
          <a:ea typeface="+mn-ea"/>
          <a:cs typeface="+mn-cs"/>
        </a:defRPr>
      </a:lvl7pPr>
      <a:lvl8pPr marL="2911897">
        <a:defRPr>
          <a:latin typeface="+mn-lt"/>
          <a:ea typeface="+mn-ea"/>
          <a:cs typeface="+mn-cs"/>
        </a:defRPr>
      </a:lvl8pPr>
      <a:lvl9pPr marL="332788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jpg"/><Relationship Id="rId18" Type="http://schemas.openxmlformats.org/officeDocument/2006/relationships/image" Target="../media/image34.jpg"/><Relationship Id="rId26" Type="http://schemas.openxmlformats.org/officeDocument/2006/relationships/image" Target="../media/image42.png"/><Relationship Id="rId3" Type="http://schemas.openxmlformats.org/officeDocument/2006/relationships/image" Target="../media/image19.jpg"/><Relationship Id="rId21" Type="http://schemas.openxmlformats.org/officeDocument/2006/relationships/image" Target="../media/image37.png"/><Relationship Id="rId7" Type="http://schemas.openxmlformats.org/officeDocument/2006/relationships/image" Target="../media/image23.jpg"/><Relationship Id="rId12" Type="http://schemas.openxmlformats.org/officeDocument/2006/relationships/image" Target="../media/image28.jpg"/><Relationship Id="rId17" Type="http://schemas.openxmlformats.org/officeDocument/2006/relationships/image" Target="../media/image33.jpg"/><Relationship Id="rId25" Type="http://schemas.openxmlformats.org/officeDocument/2006/relationships/image" Target="../media/image41.png"/><Relationship Id="rId2" Type="http://schemas.openxmlformats.org/officeDocument/2006/relationships/image" Target="../media/image18.jpg"/><Relationship Id="rId16" Type="http://schemas.openxmlformats.org/officeDocument/2006/relationships/image" Target="../media/image32.jp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jpg"/><Relationship Id="rId11" Type="http://schemas.openxmlformats.org/officeDocument/2006/relationships/image" Target="../media/image27.jpg"/><Relationship Id="rId24" Type="http://schemas.openxmlformats.org/officeDocument/2006/relationships/image" Target="../media/image40.png"/><Relationship Id="rId5" Type="http://schemas.openxmlformats.org/officeDocument/2006/relationships/image" Target="../media/image21.jpg"/><Relationship Id="rId15" Type="http://schemas.openxmlformats.org/officeDocument/2006/relationships/image" Target="../media/image31.jpg"/><Relationship Id="rId23" Type="http://schemas.openxmlformats.org/officeDocument/2006/relationships/image" Target="../media/image39.png"/><Relationship Id="rId10" Type="http://schemas.openxmlformats.org/officeDocument/2006/relationships/image" Target="../media/image26.jpg"/><Relationship Id="rId19" Type="http://schemas.openxmlformats.org/officeDocument/2006/relationships/image" Target="../media/image35.jpg"/><Relationship Id="rId4" Type="http://schemas.openxmlformats.org/officeDocument/2006/relationships/image" Target="../media/image20.jpg"/><Relationship Id="rId9" Type="http://schemas.openxmlformats.org/officeDocument/2006/relationships/image" Target="../media/image25.png"/><Relationship Id="rId14" Type="http://schemas.openxmlformats.org/officeDocument/2006/relationships/image" Target="../media/image30.jpg"/><Relationship Id="rId22" Type="http://schemas.openxmlformats.org/officeDocument/2006/relationships/image" Target="../media/image38.png"/><Relationship Id="rId27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7" Type="http://schemas.openxmlformats.org/officeDocument/2006/relationships/image" Target="../media/image17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6.jpg"/><Relationship Id="rId4" Type="http://schemas.openxmlformats.org/officeDocument/2006/relationships/image" Target="../media/image55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7" Type="http://schemas.openxmlformats.org/officeDocument/2006/relationships/image" Target="../media/image66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5.jpg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g"/><Relationship Id="rId3" Type="http://schemas.openxmlformats.org/officeDocument/2006/relationships/image" Target="../media/image68.jpg"/><Relationship Id="rId7" Type="http://schemas.openxmlformats.org/officeDocument/2006/relationships/image" Target="../media/image72.jp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1.jpg"/><Relationship Id="rId5" Type="http://schemas.openxmlformats.org/officeDocument/2006/relationships/image" Target="../media/image70.jpg"/><Relationship Id="rId4" Type="http://schemas.openxmlformats.org/officeDocument/2006/relationships/image" Target="../media/image69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9.png"/><Relationship Id="rId5" Type="http://schemas.openxmlformats.org/officeDocument/2006/relationships/image" Target="../media/image78.jpg"/><Relationship Id="rId4" Type="http://schemas.openxmlformats.org/officeDocument/2006/relationships/image" Target="../media/image77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g"/><Relationship Id="rId3" Type="http://schemas.openxmlformats.org/officeDocument/2006/relationships/image" Target="../media/image76.jp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9.png"/><Relationship Id="rId5" Type="http://schemas.openxmlformats.org/officeDocument/2006/relationships/image" Target="../media/image78.jpg"/><Relationship Id="rId4" Type="http://schemas.openxmlformats.org/officeDocument/2006/relationships/image" Target="../media/image77.jpg"/><Relationship Id="rId9" Type="http://schemas.openxmlformats.org/officeDocument/2006/relationships/image" Target="../media/image8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6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6.jpg"/><Relationship Id="rId4" Type="http://schemas.openxmlformats.org/officeDocument/2006/relationships/image" Target="../media/image9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g"/><Relationship Id="rId2" Type="http://schemas.openxmlformats.org/officeDocument/2006/relationships/image" Target="../media/image97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0.jpg"/><Relationship Id="rId4" Type="http://schemas.openxmlformats.org/officeDocument/2006/relationships/image" Target="../media/image99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jpg"/><Relationship Id="rId3" Type="http://schemas.openxmlformats.org/officeDocument/2006/relationships/image" Target="../media/image103.jpg"/><Relationship Id="rId7" Type="http://schemas.openxmlformats.org/officeDocument/2006/relationships/image" Target="../media/image107.png"/><Relationship Id="rId12" Type="http://schemas.openxmlformats.org/officeDocument/2006/relationships/image" Target="../media/image112.jp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6.jpg"/><Relationship Id="rId11" Type="http://schemas.openxmlformats.org/officeDocument/2006/relationships/image" Target="../media/image111.jpg"/><Relationship Id="rId5" Type="http://schemas.openxmlformats.org/officeDocument/2006/relationships/image" Target="../media/image105.png"/><Relationship Id="rId10" Type="http://schemas.openxmlformats.org/officeDocument/2006/relationships/image" Target="../media/image110.jpg"/><Relationship Id="rId4" Type="http://schemas.openxmlformats.org/officeDocument/2006/relationships/image" Target="../media/image104.png"/><Relationship Id="rId9" Type="http://schemas.openxmlformats.org/officeDocument/2006/relationships/image" Target="../media/image109.jpg"/><Relationship Id="rId14" Type="http://schemas.openxmlformats.org/officeDocument/2006/relationships/image" Target="../media/image11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g"/><Relationship Id="rId7" Type="http://schemas.openxmlformats.org/officeDocument/2006/relationships/image" Target="../media/image120.jp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9.jpg"/><Relationship Id="rId5" Type="http://schemas.openxmlformats.org/officeDocument/2006/relationships/image" Target="../media/image118.jpg"/><Relationship Id="rId4" Type="http://schemas.openxmlformats.org/officeDocument/2006/relationships/image" Target="../media/image117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g"/><Relationship Id="rId7" Type="http://schemas.openxmlformats.org/officeDocument/2006/relationships/image" Target="../media/image126.jp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5.jpg"/><Relationship Id="rId5" Type="http://schemas.openxmlformats.org/officeDocument/2006/relationships/image" Target="../media/image124.jpg"/><Relationship Id="rId4" Type="http://schemas.openxmlformats.org/officeDocument/2006/relationships/image" Target="../media/image123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g"/><Relationship Id="rId2" Type="http://schemas.openxmlformats.org/officeDocument/2006/relationships/image" Target="../media/image127.jp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red and blue circle with black background&#10;&#10;AI-generated content may be incorrect.">
            <a:extLst>
              <a:ext uri="{FF2B5EF4-FFF2-40B4-BE49-F238E27FC236}">
                <a16:creationId xmlns:a16="http://schemas.microsoft.com/office/drawing/2014/main" id="{B8CC550B-FCEB-52D9-C909-9A0FBFE56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125" y="103981"/>
            <a:ext cx="6667500" cy="66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601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06774" y="309683"/>
            <a:ext cx="7997492" cy="515780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>
              <a:spcBef>
                <a:spcPts val="91"/>
              </a:spcBef>
            </a:pPr>
            <a:r>
              <a:rPr sz="3276" spc="-5" dirty="0">
                <a:latin typeface="Arial"/>
                <a:cs typeface="Arial"/>
              </a:rPr>
              <a:t>Object Representations </a:t>
            </a:r>
            <a:r>
              <a:rPr sz="3276" dirty="0">
                <a:latin typeface="Arial"/>
                <a:cs typeface="Arial"/>
              </a:rPr>
              <a:t>in </a:t>
            </a:r>
            <a:r>
              <a:rPr sz="3276" spc="-5" dirty="0">
                <a:latin typeface="Arial"/>
                <a:cs typeface="Arial"/>
              </a:rPr>
              <a:t>Computer</a:t>
            </a:r>
            <a:r>
              <a:rPr sz="3276" spc="-36" dirty="0">
                <a:latin typeface="Arial"/>
                <a:cs typeface="Arial"/>
              </a:rPr>
              <a:t> </a:t>
            </a:r>
            <a:r>
              <a:rPr sz="3276" spc="-5" dirty="0">
                <a:latin typeface="Arial"/>
                <a:cs typeface="Arial"/>
              </a:rPr>
              <a:t>Vision</a:t>
            </a:r>
            <a:endParaRPr sz="3276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020348" y="3598354"/>
            <a:ext cx="3905725" cy="28738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87752" y="1592334"/>
            <a:ext cx="8026380" cy="1766899"/>
          </a:xfrm>
          <a:prstGeom prst="rect">
            <a:avLst/>
          </a:prstGeom>
        </p:spPr>
        <p:txBody>
          <a:bodyPr vert="horz" wrap="square" lIns="0" tIns="47376" rIns="0" bIns="0" rtlCol="0">
            <a:spAutoFit/>
          </a:bodyPr>
          <a:lstStyle/>
          <a:p>
            <a:pPr marL="305634" marR="4622" indent="-294657" defTabSz="832013">
              <a:lnSpc>
                <a:spcPts val="3285"/>
              </a:lnSpc>
              <a:spcBef>
                <a:spcPts val="372"/>
              </a:spcBef>
            </a:pPr>
            <a:r>
              <a:rPr sz="2912" dirty="0">
                <a:solidFill>
                  <a:prstClr val="black"/>
                </a:solidFill>
                <a:latin typeface="Arial"/>
                <a:cs typeface="Arial"/>
              </a:rPr>
              <a:t>Part-based models </a:t>
            </a:r>
            <a:r>
              <a:rPr sz="2912" spc="-5" dirty="0">
                <a:solidFill>
                  <a:prstClr val="black"/>
                </a:solidFill>
                <a:latin typeface="Arial"/>
                <a:cs typeface="Arial"/>
              </a:rPr>
              <a:t>are </a:t>
            </a:r>
            <a:r>
              <a:rPr sz="2912" dirty="0">
                <a:solidFill>
                  <a:prstClr val="black"/>
                </a:solidFill>
                <a:latin typeface="Arial"/>
                <a:cs typeface="Arial"/>
              </a:rPr>
              <a:t>used </a:t>
            </a:r>
            <a:r>
              <a:rPr sz="2912" spc="-5" dirty="0">
                <a:solidFill>
                  <a:prstClr val="black"/>
                </a:solidFill>
                <a:latin typeface="Arial"/>
                <a:cs typeface="Arial"/>
              </a:rPr>
              <a:t>to </a:t>
            </a:r>
            <a:r>
              <a:rPr sz="2912" dirty="0">
                <a:solidFill>
                  <a:prstClr val="black"/>
                </a:solidFill>
                <a:latin typeface="Arial"/>
                <a:cs typeface="Arial"/>
              </a:rPr>
              <a:t>represent </a:t>
            </a:r>
            <a:r>
              <a:rPr sz="2912" spc="-5" dirty="0">
                <a:solidFill>
                  <a:prstClr val="black"/>
                </a:solidFill>
                <a:latin typeface="Arial"/>
                <a:cs typeface="Arial"/>
              </a:rPr>
              <a:t>objects  </a:t>
            </a:r>
            <a:r>
              <a:rPr sz="2912" dirty="0">
                <a:solidFill>
                  <a:prstClr val="black"/>
                </a:solidFill>
                <a:latin typeface="Arial"/>
                <a:cs typeface="Arial"/>
              </a:rPr>
              <a:t>and visual</a:t>
            </a:r>
            <a:r>
              <a:rPr sz="2912" spc="-14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912" spc="-5" dirty="0">
                <a:solidFill>
                  <a:prstClr val="black"/>
                </a:solidFill>
                <a:latin typeface="Arial"/>
                <a:cs typeface="Arial"/>
              </a:rPr>
              <a:t>patterns.</a:t>
            </a:r>
            <a:endParaRPr sz="2912">
              <a:solidFill>
                <a:prstClr val="black"/>
              </a:solidFill>
              <a:latin typeface="Arial"/>
              <a:cs typeface="Arial"/>
            </a:endParaRPr>
          </a:p>
          <a:p>
            <a:pPr marL="215503" defTabSz="832013">
              <a:spcBef>
                <a:spcPts val="1638"/>
              </a:spcBef>
            </a:pP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-Object as </a:t>
            </a:r>
            <a:r>
              <a:rPr sz="2002" dirty="0">
                <a:solidFill>
                  <a:prstClr val="black"/>
                </a:solidFill>
                <a:latin typeface="Arial"/>
                <a:cs typeface="Arial"/>
              </a:rPr>
              <a:t>a set of</a:t>
            </a:r>
            <a:r>
              <a:rPr sz="2002" spc="-9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parts</a:t>
            </a:r>
            <a:endParaRPr sz="2002">
              <a:solidFill>
                <a:prstClr val="black"/>
              </a:solidFill>
              <a:latin typeface="Arial"/>
              <a:cs typeface="Arial"/>
            </a:endParaRPr>
          </a:p>
          <a:p>
            <a:pPr marL="215503" defTabSz="832013">
              <a:spcBef>
                <a:spcPts val="400"/>
              </a:spcBef>
            </a:pP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-Relative locations between</a:t>
            </a:r>
            <a:r>
              <a:rPr sz="2002" spc="-9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parts</a:t>
            </a:r>
            <a:endParaRPr sz="2002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57015" y="6590044"/>
            <a:ext cx="3336044" cy="235704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1456" spc="-5" dirty="0">
                <a:solidFill>
                  <a:prstClr val="black"/>
                </a:solidFill>
                <a:latin typeface="Arial"/>
                <a:cs typeface="Arial"/>
              </a:rPr>
              <a:t>Figure from Fischler </a:t>
            </a:r>
            <a:r>
              <a:rPr sz="1456" dirty="0">
                <a:solidFill>
                  <a:prstClr val="black"/>
                </a:solidFill>
                <a:latin typeface="Arial"/>
                <a:cs typeface="Arial"/>
              </a:rPr>
              <a:t>&amp; </a:t>
            </a:r>
            <a:r>
              <a:rPr sz="1456" spc="-5" dirty="0">
                <a:solidFill>
                  <a:prstClr val="black"/>
                </a:solidFill>
                <a:latin typeface="Arial"/>
                <a:cs typeface="Arial"/>
              </a:rPr>
              <a:t>Elschlager</a:t>
            </a:r>
            <a:r>
              <a:rPr sz="1456" spc="-27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456" spc="-9" dirty="0">
                <a:solidFill>
                  <a:prstClr val="black"/>
                </a:solidFill>
                <a:latin typeface="Arial"/>
                <a:cs typeface="Arial"/>
              </a:rPr>
              <a:t>(1973)</a:t>
            </a:r>
            <a:endParaRPr sz="1456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4022" y="296973"/>
            <a:ext cx="7996914" cy="515780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>
              <a:spcBef>
                <a:spcPts val="91"/>
              </a:spcBef>
            </a:pPr>
            <a:r>
              <a:rPr sz="3276" spc="-5" dirty="0">
                <a:latin typeface="Arial"/>
                <a:cs typeface="Arial"/>
              </a:rPr>
              <a:t>Object Representations </a:t>
            </a:r>
            <a:r>
              <a:rPr sz="3276" dirty="0">
                <a:latin typeface="Arial"/>
                <a:cs typeface="Arial"/>
              </a:rPr>
              <a:t>in </a:t>
            </a:r>
            <a:r>
              <a:rPr sz="3276" spc="-5" dirty="0">
                <a:latin typeface="Arial"/>
                <a:cs typeface="Arial"/>
              </a:rPr>
              <a:t>Computer</a:t>
            </a:r>
            <a:r>
              <a:rPr sz="3276" spc="-64" dirty="0">
                <a:latin typeface="Arial"/>
                <a:cs typeface="Arial"/>
              </a:rPr>
              <a:t> </a:t>
            </a:r>
            <a:r>
              <a:rPr sz="3276" spc="-5" dirty="0">
                <a:latin typeface="Arial"/>
                <a:cs typeface="Arial"/>
              </a:rPr>
              <a:t>Vision</a:t>
            </a:r>
            <a:endParaRPr sz="3276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51037" y="1252604"/>
            <a:ext cx="2255036" cy="319766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Constellation</a:t>
            </a:r>
            <a:r>
              <a:rPr sz="2002" spc="-5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model</a:t>
            </a:r>
            <a:endParaRPr sz="2002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09732" y="1798020"/>
            <a:ext cx="1068782" cy="8685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71284" y="2792943"/>
            <a:ext cx="1398203" cy="8851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60900" y="1766912"/>
            <a:ext cx="1176340" cy="9325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318237" y="2754806"/>
            <a:ext cx="1507980" cy="9533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056170" y="2385034"/>
            <a:ext cx="276174" cy="285418"/>
          </a:xfrm>
          <a:custGeom>
            <a:avLst/>
            <a:gdLst/>
            <a:ahLst/>
            <a:cxnLst/>
            <a:rect l="l" t="t" r="r" b="b"/>
            <a:pathLst>
              <a:path w="303530" h="313689">
                <a:moveTo>
                  <a:pt x="151130" y="0"/>
                </a:moveTo>
                <a:lnTo>
                  <a:pt x="200141" y="7711"/>
                </a:lnTo>
                <a:lnTo>
                  <a:pt x="242082" y="29382"/>
                </a:lnTo>
                <a:lnTo>
                  <a:pt x="274756" y="62819"/>
                </a:lnTo>
                <a:lnTo>
                  <a:pt x="295970" y="105826"/>
                </a:lnTo>
                <a:lnTo>
                  <a:pt x="303530" y="156210"/>
                </a:lnTo>
                <a:lnTo>
                  <a:pt x="295970" y="206725"/>
                </a:lnTo>
                <a:lnTo>
                  <a:pt x="274756" y="250047"/>
                </a:lnTo>
                <a:lnTo>
                  <a:pt x="242082" y="283860"/>
                </a:lnTo>
                <a:lnTo>
                  <a:pt x="200141" y="305846"/>
                </a:lnTo>
                <a:lnTo>
                  <a:pt x="151130" y="313690"/>
                </a:lnTo>
                <a:lnTo>
                  <a:pt x="102250" y="305846"/>
                </a:lnTo>
                <a:lnTo>
                  <a:pt x="60624" y="283860"/>
                </a:lnTo>
                <a:lnTo>
                  <a:pt x="28326" y="250047"/>
                </a:lnTo>
                <a:lnTo>
                  <a:pt x="7426" y="206725"/>
                </a:lnTo>
                <a:lnTo>
                  <a:pt x="0" y="156210"/>
                </a:lnTo>
                <a:lnTo>
                  <a:pt x="7426" y="105826"/>
                </a:lnTo>
                <a:lnTo>
                  <a:pt x="28326" y="62819"/>
                </a:lnTo>
                <a:lnTo>
                  <a:pt x="60624" y="29382"/>
                </a:lnTo>
                <a:lnTo>
                  <a:pt x="102250" y="7711"/>
                </a:lnTo>
                <a:lnTo>
                  <a:pt x="151130" y="0"/>
                </a:lnTo>
                <a:close/>
              </a:path>
            </a:pathLst>
          </a:custGeom>
          <a:ln w="5463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56169" y="238503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32344" y="267045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963726" y="3426176"/>
            <a:ext cx="276174" cy="285418"/>
          </a:xfrm>
          <a:custGeom>
            <a:avLst/>
            <a:gdLst/>
            <a:ahLst/>
            <a:cxnLst/>
            <a:rect l="l" t="t" r="r" b="b"/>
            <a:pathLst>
              <a:path w="303530" h="313689">
                <a:moveTo>
                  <a:pt x="152400" y="0"/>
                </a:moveTo>
                <a:lnTo>
                  <a:pt x="200792" y="7833"/>
                </a:lnTo>
                <a:lnTo>
                  <a:pt x="242356" y="29748"/>
                </a:lnTo>
                <a:lnTo>
                  <a:pt x="274838" y="63367"/>
                </a:lnTo>
                <a:lnTo>
                  <a:pt x="295981" y="106314"/>
                </a:lnTo>
                <a:lnTo>
                  <a:pt x="303530" y="156210"/>
                </a:lnTo>
                <a:lnTo>
                  <a:pt x="295981" y="206725"/>
                </a:lnTo>
                <a:lnTo>
                  <a:pt x="274838" y="250047"/>
                </a:lnTo>
                <a:lnTo>
                  <a:pt x="242356" y="283860"/>
                </a:lnTo>
                <a:lnTo>
                  <a:pt x="200792" y="305846"/>
                </a:lnTo>
                <a:lnTo>
                  <a:pt x="152400" y="313689"/>
                </a:lnTo>
                <a:lnTo>
                  <a:pt x="103388" y="305846"/>
                </a:lnTo>
                <a:lnTo>
                  <a:pt x="61447" y="283860"/>
                </a:lnTo>
                <a:lnTo>
                  <a:pt x="28773" y="250047"/>
                </a:lnTo>
                <a:lnTo>
                  <a:pt x="7559" y="206725"/>
                </a:lnTo>
                <a:lnTo>
                  <a:pt x="0" y="156210"/>
                </a:lnTo>
                <a:lnTo>
                  <a:pt x="7559" y="106314"/>
                </a:lnTo>
                <a:lnTo>
                  <a:pt x="28773" y="63367"/>
                </a:lnTo>
                <a:lnTo>
                  <a:pt x="61447" y="29748"/>
                </a:lnTo>
                <a:lnTo>
                  <a:pt x="103388" y="7833"/>
                </a:lnTo>
                <a:lnTo>
                  <a:pt x="152400" y="0"/>
                </a:lnTo>
                <a:close/>
              </a:path>
            </a:pathLst>
          </a:custGeom>
          <a:ln w="5463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963726" y="342617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239900" y="371159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616367" y="2342279"/>
            <a:ext cx="276174" cy="284263"/>
          </a:xfrm>
          <a:custGeom>
            <a:avLst/>
            <a:gdLst/>
            <a:ahLst/>
            <a:cxnLst/>
            <a:rect l="l" t="t" r="r" b="b"/>
            <a:pathLst>
              <a:path w="303530" h="312419">
                <a:moveTo>
                  <a:pt x="151130" y="0"/>
                </a:moveTo>
                <a:lnTo>
                  <a:pt x="200141" y="7711"/>
                </a:lnTo>
                <a:lnTo>
                  <a:pt x="242082" y="29382"/>
                </a:lnTo>
                <a:lnTo>
                  <a:pt x="274756" y="62819"/>
                </a:lnTo>
                <a:lnTo>
                  <a:pt x="295970" y="105826"/>
                </a:lnTo>
                <a:lnTo>
                  <a:pt x="303530" y="156210"/>
                </a:lnTo>
                <a:lnTo>
                  <a:pt x="295970" y="206593"/>
                </a:lnTo>
                <a:lnTo>
                  <a:pt x="274756" y="249600"/>
                </a:lnTo>
                <a:lnTo>
                  <a:pt x="242082" y="283037"/>
                </a:lnTo>
                <a:lnTo>
                  <a:pt x="200141" y="304708"/>
                </a:lnTo>
                <a:lnTo>
                  <a:pt x="151130" y="312420"/>
                </a:lnTo>
                <a:lnTo>
                  <a:pt x="102737" y="304708"/>
                </a:lnTo>
                <a:lnTo>
                  <a:pt x="61173" y="283037"/>
                </a:lnTo>
                <a:lnTo>
                  <a:pt x="28691" y="249600"/>
                </a:lnTo>
                <a:lnTo>
                  <a:pt x="7548" y="206593"/>
                </a:lnTo>
                <a:lnTo>
                  <a:pt x="0" y="156210"/>
                </a:lnTo>
                <a:lnTo>
                  <a:pt x="7548" y="105826"/>
                </a:lnTo>
                <a:lnTo>
                  <a:pt x="28691" y="62819"/>
                </a:lnTo>
                <a:lnTo>
                  <a:pt x="61173" y="29382"/>
                </a:lnTo>
                <a:lnTo>
                  <a:pt x="102737" y="7711"/>
                </a:lnTo>
                <a:lnTo>
                  <a:pt x="151130" y="0"/>
                </a:lnTo>
                <a:close/>
              </a:path>
            </a:pathLst>
          </a:custGeom>
          <a:ln w="5463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616367" y="2342278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892541" y="262654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533168" y="3353376"/>
            <a:ext cx="276174" cy="284263"/>
          </a:xfrm>
          <a:custGeom>
            <a:avLst/>
            <a:gdLst/>
            <a:ahLst/>
            <a:cxnLst/>
            <a:rect l="l" t="t" r="r" b="b"/>
            <a:pathLst>
              <a:path w="303530" h="312420">
                <a:moveTo>
                  <a:pt x="152400" y="0"/>
                </a:moveTo>
                <a:lnTo>
                  <a:pt x="200792" y="7711"/>
                </a:lnTo>
                <a:lnTo>
                  <a:pt x="242356" y="29382"/>
                </a:lnTo>
                <a:lnTo>
                  <a:pt x="274838" y="62819"/>
                </a:lnTo>
                <a:lnTo>
                  <a:pt x="295981" y="105826"/>
                </a:lnTo>
                <a:lnTo>
                  <a:pt x="303530" y="156210"/>
                </a:lnTo>
                <a:lnTo>
                  <a:pt x="295981" y="206593"/>
                </a:lnTo>
                <a:lnTo>
                  <a:pt x="274838" y="249600"/>
                </a:lnTo>
                <a:lnTo>
                  <a:pt x="242356" y="283037"/>
                </a:lnTo>
                <a:lnTo>
                  <a:pt x="200792" y="304708"/>
                </a:lnTo>
                <a:lnTo>
                  <a:pt x="152400" y="312420"/>
                </a:lnTo>
                <a:lnTo>
                  <a:pt x="103388" y="304708"/>
                </a:lnTo>
                <a:lnTo>
                  <a:pt x="61447" y="283037"/>
                </a:lnTo>
                <a:lnTo>
                  <a:pt x="28773" y="249600"/>
                </a:lnTo>
                <a:lnTo>
                  <a:pt x="7559" y="206593"/>
                </a:lnTo>
                <a:lnTo>
                  <a:pt x="0" y="156210"/>
                </a:lnTo>
                <a:lnTo>
                  <a:pt x="7559" y="105826"/>
                </a:lnTo>
                <a:lnTo>
                  <a:pt x="28773" y="62819"/>
                </a:lnTo>
                <a:lnTo>
                  <a:pt x="61447" y="29382"/>
                </a:lnTo>
                <a:lnTo>
                  <a:pt x="103388" y="7711"/>
                </a:lnTo>
                <a:lnTo>
                  <a:pt x="152400" y="0"/>
                </a:lnTo>
                <a:close/>
              </a:path>
            </a:pathLst>
          </a:custGeom>
          <a:ln w="5463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533168" y="335337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810497" y="3637638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645495" y="1776064"/>
            <a:ext cx="276174" cy="284263"/>
          </a:xfrm>
          <a:custGeom>
            <a:avLst/>
            <a:gdLst/>
            <a:ahLst/>
            <a:cxnLst/>
            <a:rect l="l" t="t" r="r" b="b"/>
            <a:pathLst>
              <a:path w="303529" h="312419">
                <a:moveTo>
                  <a:pt x="151129" y="0"/>
                </a:moveTo>
                <a:lnTo>
                  <a:pt x="200141" y="7711"/>
                </a:lnTo>
                <a:lnTo>
                  <a:pt x="242082" y="29382"/>
                </a:lnTo>
                <a:lnTo>
                  <a:pt x="274756" y="62819"/>
                </a:lnTo>
                <a:lnTo>
                  <a:pt x="295970" y="105826"/>
                </a:lnTo>
                <a:lnTo>
                  <a:pt x="303529" y="156210"/>
                </a:lnTo>
                <a:lnTo>
                  <a:pt x="295970" y="206105"/>
                </a:lnTo>
                <a:lnTo>
                  <a:pt x="274756" y="249052"/>
                </a:lnTo>
                <a:lnTo>
                  <a:pt x="242082" y="282671"/>
                </a:lnTo>
                <a:lnTo>
                  <a:pt x="200141" y="304586"/>
                </a:lnTo>
                <a:lnTo>
                  <a:pt x="151129" y="312420"/>
                </a:lnTo>
                <a:lnTo>
                  <a:pt x="102250" y="304586"/>
                </a:lnTo>
                <a:lnTo>
                  <a:pt x="60624" y="282671"/>
                </a:lnTo>
                <a:lnTo>
                  <a:pt x="28326" y="249052"/>
                </a:lnTo>
                <a:lnTo>
                  <a:pt x="7426" y="206105"/>
                </a:lnTo>
                <a:lnTo>
                  <a:pt x="0" y="156210"/>
                </a:lnTo>
                <a:lnTo>
                  <a:pt x="7426" y="105826"/>
                </a:lnTo>
                <a:lnTo>
                  <a:pt x="28326" y="62819"/>
                </a:lnTo>
                <a:lnTo>
                  <a:pt x="60624" y="29382"/>
                </a:lnTo>
                <a:lnTo>
                  <a:pt x="102250" y="7711"/>
                </a:lnTo>
                <a:lnTo>
                  <a:pt x="151129" y="0"/>
                </a:lnTo>
                <a:close/>
              </a:path>
            </a:pathLst>
          </a:custGeom>
          <a:ln w="5463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645495" y="177606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921669" y="2060327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603895" y="2768673"/>
            <a:ext cx="273863" cy="284263"/>
          </a:xfrm>
          <a:custGeom>
            <a:avLst/>
            <a:gdLst/>
            <a:ahLst/>
            <a:cxnLst/>
            <a:rect l="l" t="t" r="r" b="b"/>
            <a:pathLst>
              <a:path w="300989" h="312420">
                <a:moveTo>
                  <a:pt x="149860" y="0"/>
                </a:moveTo>
                <a:lnTo>
                  <a:pt x="198739" y="7711"/>
                </a:lnTo>
                <a:lnTo>
                  <a:pt x="240365" y="29382"/>
                </a:lnTo>
                <a:lnTo>
                  <a:pt x="272663" y="62819"/>
                </a:lnTo>
                <a:lnTo>
                  <a:pt x="293563" y="105826"/>
                </a:lnTo>
                <a:lnTo>
                  <a:pt x="300989" y="156209"/>
                </a:lnTo>
                <a:lnTo>
                  <a:pt x="293563" y="206593"/>
                </a:lnTo>
                <a:lnTo>
                  <a:pt x="272663" y="249600"/>
                </a:lnTo>
                <a:lnTo>
                  <a:pt x="240365" y="283037"/>
                </a:lnTo>
                <a:lnTo>
                  <a:pt x="198739" y="304708"/>
                </a:lnTo>
                <a:lnTo>
                  <a:pt x="149860" y="312419"/>
                </a:lnTo>
                <a:lnTo>
                  <a:pt x="101600" y="304708"/>
                </a:lnTo>
                <a:lnTo>
                  <a:pt x="60350" y="283037"/>
                </a:lnTo>
                <a:lnTo>
                  <a:pt x="28244" y="249600"/>
                </a:lnTo>
                <a:lnTo>
                  <a:pt x="7416" y="206593"/>
                </a:lnTo>
                <a:lnTo>
                  <a:pt x="0" y="156209"/>
                </a:lnTo>
                <a:lnTo>
                  <a:pt x="7416" y="105826"/>
                </a:lnTo>
                <a:lnTo>
                  <a:pt x="28244" y="62819"/>
                </a:lnTo>
                <a:lnTo>
                  <a:pt x="60350" y="29382"/>
                </a:lnTo>
                <a:lnTo>
                  <a:pt x="101600" y="7711"/>
                </a:lnTo>
                <a:lnTo>
                  <a:pt x="149860" y="0"/>
                </a:lnTo>
                <a:close/>
              </a:path>
            </a:pathLst>
          </a:custGeom>
          <a:ln w="5463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603895" y="276867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877758" y="305293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211470" y="1800331"/>
            <a:ext cx="273863" cy="284263"/>
          </a:xfrm>
          <a:custGeom>
            <a:avLst/>
            <a:gdLst/>
            <a:ahLst/>
            <a:cxnLst/>
            <a:rect l="l" t="t" r="r" b="b"/>
            <a:pathLst>
              <a:path w="300989" h="312419">
                <a:moveTo>
                  <a:pt x="149860" y="0"/>
                </a:moveTo>
                <a:lnTo>
                  <a:pt x="198739" y="7711"/>
                </a:lnTo>
                <a:lnTo>
                  <a:pt x="240365" y="29382"/>
                </a:lnTo>
                <a:lnTo>
                  <a:pt x="272663" y="62819"/>
                </a:lnTo>
                <a:lnTo>
                  <a:pt x="293563" y="105826"/>
                </a:lnTo>
                <a:lnTo>
                  <a:pt x="300989" y="156210"/>
                </a:lnTo>
                <a:lnTo>
                  <a:pt x="293563" y="206593"/>
                </a:lnTo>
                <a:lnTo>
                  <a:pt x="272663" y="249600"/>
                </a:lnTo>
                <a:lnTo>
                  <a:pt x="240365" y="283037"/>
                </a:lnTo>
                <a:lnTo>
                  <a:pt x="198739" y="304708"/>
                </a:lnTo>
                <a:lnTo>
                  <a:pt x="149860" y="312419"/>
                </a:lnTo>
                <a:lnTo>
                  <a:pt x="101600" y="304708"/>
                </a:lnTo>
                <a:lnTo>
                  <a:pt x="60350" y="283037"/>
                </a:lnTo>
                <a:lnTo>
                  <a:pt x="28244" y="249600"/>
                </a:lnTo>
                <a:lnTo>
                  <a:pt x="7416" y="206593"/>
                </a:lnTo>
                <a:lnTo>
                  <a:pt x="0" y="156210"/>
                </a:lnTo>
                <a:lnTo>
                  <a:pt x="7416" y="105826"/>
                </a:lnTo>
                <a:lnTo>
                  <a:pt x="28244" y="62819"/>
                </a:lnTo>
                <a:lnTo>
                  <a:pt x="60350" y="29382"/>
                </a:lnTo>
                <a:lnTo>
                  <a:pt x="101599" y="7711"/>
                </a:lnTo>
                <a:lnTo>
                  <a:pt x="149860" y="0"/>
                </a:lnTo>
                <a:close/>
              </a:path>
            </a:pathLst>
          </a:custGeom>
          <a:ln w="5463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211470" y="180033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485332" y="208459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265779" y="2782540"/>
            <a:ext cx="275019" cy="285418"/>
          </a:xfrm>
          <a:custGeom>
            <a:avLst/>
            <a:gdLst/>
            <a:ahLst/>
            <a:cxnLst/>
            <a:rect l="l" t="t" r="r" b="b"/>
            <a:pathLst>
              <a:path w="302260" h="313689">
                <a:moveTo>
                  <a:pt x="151130" y="0"/>
                </a:moveTo>
                <a:lnTo>
                  <a:pt x="199522" y="7833"/>
                </a:lnTo>
                <a:lnTo>
                  <a:pt x="241086" y="29748"/>
                </a:lnTo>
                <a:lnTo>
                  <a:pt x="273568" y="63367"/>
                </a:lnTo>
                <a:lnTo>
                  <a:pt x="294711" y="106314"/>
                </a:lnTo>
                <a:lnTo>
                  <a:pt x="302260" y="156210"/>
                </a:lnTo>
                <a:lnTo>
                  <a:pt x="294711" y="206725"/>
                </a:lnTo>
                <a:lnTo>
                  <a:pt x="273568" y="250047"/>
                </a:lnTo>
                <a:lnTo>
                  <a:pt x="241086" y="283860"/>
                </a:lnTo>
                <a:lnTo>
                  <a:pt x="199522" y="305846"/>
                </a:lnTo>
                <a:lnTo>
                  <a:pt x="151130" y="313689"/>
                </a:lnTo>
                <a:lnTo>
                  <a:pt x="102737" y="305846"/>
                </a:lnTo>
                <a:lnTo>
                  <a:pt x="61173" y="283860"/>
                </a:lnTo>
                <a:lnTo>
                  <a:pt x="28691" y="250047"/>
                </a:lnTo>
                <a:lnTo>
                  <a:pt x="7548" y="206725"/>
                </a:lnTo>
                <a:lnTo>
                  <a:pt x="0" y="156210"/>
                </a:lnTo>
                <a:lnTo>
                  <a:pt x="7548" y="106314"/>
                </a:lnTo>
                <a:lnTo>
                  <a:pt x="28691" y="63367"/>
                </a:lnTo>
                <a:lnTo>
                  <a:pt x="61173" y="29748"/>
                </a:lnTo>
                <a:lnTo>
                  <a:pt x="102737" y="7833"/>
                </a:lnTo>
                <a:lnTo>
                  <a:pt x="151130" y="0"/>
                </a:lnTo>
                <a:close/>
              </a:path>
            </a:pathLst>
          </a:custGeom>
          <a:ln w="5463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265779" y="278254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540799" y="3067958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799180" y="2103082"/>
            <a:ext cx="275019" cy="286574"/>
          </a:xfrm>
          <a:custGeom>
            <a:avLst/>
            <a:gdLst/>
            <a:ahLst/>
            <a:cxnLst/>
            <a:rect l="l" t="t" r="r" b="b"/>
            <a:pathLst>
              <a:path w="302260" h="314960">
                <a:moveTo>
                  <a:pt x="151130" y="0"/>
                </a:moveTo>
                <a:lnTo>
                  <a:pt x="200009" y="7843"/>
                </a:lnTo>
                <a:lnTo>
                  <a:pt x="241635" y="29829"/>
                </a:lnTo>
                <a:lnTo>
                  <a:pt x="273933" y="63642"/>
                </a:lnTo>
                <a:lnTo>
                  <a:pt x="294833" y="106964"/>
                </a:lnTo>
                <a:lnTo>
                  <a:pt x="302260" y="157479"/>
                </a:lnTo>
                <a:lnTo>
                  <a:pt x="294833" y="207995"/>
                </a:lnTo>
                <a:lnTo>
                  <a:pt x="273933" y="251317"/>
                </a:lnTo>
                <a:lnTo>
                  <a:pt x="241635" y="285130"/>
                </a:lnTo>
                <a:lnTo>
                  <a:pt x="200009" y="307116"/>
                </a:lnTo>
                <a:lnTo>
                  <a:pt x="151130" y="314960"/>
                </a:lnTo>
                <a:lnTo>
                  <a:pt x="102737" y="307116"/>
                </a:lnTo>
                <a:lnTo>
                  <a:pt x="61173" y="285130"/>
                </a:lnTo>
                <a:lnTo>
                  <a:pt x="28691" y="251317"/>
                </a:lnTo>
                <a:lnTo>
                  <a:pt x="7548" y="207995"/>
                </a:lnTo>
                <a:lnTo>
                  <a:pt x="0" y="157479"/>
                </a:lnTo>
                <a:lnTo>
                  <a:pt x="7548" y="106964"/>
                </a:lnTo>
                <a:lnTo>
                  <a:pt x="28691" y="63642"/>
                </a:lnTo>
                <a:lnTo>
                  <a:pt x="61173" y="29829"/>
                </a:lnTo>
                <a:lnTo>
                  <a:pt x="102737" y="7843"/>
                </a:lnTo>
                <a:lnTo>
                  <a:pt x="151130" y="0"/>
                </a:lnTo>
                <a:close/>
              </a:path>
            </a:pathLst>
          </a:custGeom>
          <a:ln w="54630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799181" y="210308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075355" y="238965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902024" y="3072580"/>
            <a:ext cx="276174" cy="284263"/>
          </a:xfrm>
          <a:custGeom>
            <a:avLst/>
            <a:gdLst/>
            <a:ahLst/>
            <a:cxnLst/>
            <a:rect l="l" t="t" r="r" b="b"/>
            <a:pathLst>
              <a:path w="303529" h="312420">
                <a:moveTo>
                  <a:pt x="152400" y="0"/>
                </a:moveTo>
                <a:lnTo>
                  <a:pt x="200792" y="7711"/>
                </a:lnTo>
                <a:lnTo>
                  <a:pt x="242356" y="29382"/>
                </a:lnTo>
                <a:lnTo>
                  <a:pt x="274838" y="62819"/>
                </a:lnTo>
                <a:lnTo>
                  <a:pt x="295981" y="105826"/>
                </a:lnTo>
                <a:lnTo>
                  <a:pt x="303529" y="156210"/>
                </a:lnTo>
                <a:lnTo>
                  <a:pt x="295981" y="206105"/>
                </a:lnTo>
                <a:lnTo>
                  <a:pt x="274838" y="249052"/>
                </a:lnTo>
                <a:lnTo>
                  <a:pt x="242356" y="282671"/>
                </a:lnTo>
                <a:lnTo>
                  <a:pt x="200792" y="304586"/>
                </a:lnTo>
                <a:lnTo>
                  <a:pt x="152400" y="312420"/>
                </a:lnTo>
                <a:lnTo>
                  <a:pt x="103388" y="304586"/>
                </a:lnTo>
                <a:lnTo>
                  <a:pt x="61447" y="282671"/>
                </a:lnTo>
                <a:lnTo>
                  <a:pt x="28773" y="249052"/>
                </a:lnTo>
                <a:lnTo>
                  <a:pt x="7559" y="206105"/>
                </a:lnTo>
                <a:lnTo>
                  <a:pt x="0" y="156210"/>
                </a:lnTo>
                <a:lnTo>
                  <a:pt x="7559" y="105826"/>
                </a:lnTo>
                <a:lnTo>
                  <a:pt x="28773" y="62819"/>
                </a:lnTo>
                <a:lnTo>
                  <a:pt x="61447" y="29382"/>
                </a:lnTo>
                <a:lnTo>
                  <a:pt x="103388" y="7711"/>
                </a:lnTo>
                <a:lnTo>
                  <a:pt x="152400" y="0"/>
                </a:lnTo>
                <a:close/>
              </a:path>
            </a:pathLst>
          </a:custGeom>
          <a:ln w="54630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902024" y="3072579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179353" y="335684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402134" y="2135437"/>
            <a:ext cx="276174" cy="284263"/>
          </a:xfrm>
          <a:custGeom>
            <a:avLst/>
            <a:gdLst/>
            <a:ahLst/>
            <a:cxnLst/>
            <a:rect l="l" t="t" r="r" b="b"/>
            <a:pathLst>
              <a:path w="303530" h="312419">
                <a:moveTo>
                  <a:pt x="151130" y="0"/>
                </a:moveTo>
                <a:lnTo>
                  <a:pt x="200141" y="7711"/>
                </a:lnTo>
                <a:lnTo>
                  <a:pt x="242082" y="29382"/>
                </a:lnTo>
                <a:lnTo>
                  <a:pt x="274756" y="62819"/>
                </a:lnTo>
                <a:lnTo>
                  <a:pt x="295970" y="105826"/>
                </a:lnTo>
                <a:lnTo>
                  <a:pt x="303530" y="156210"/>
                </a:lnTo>
                <a:lnTo>
                  <a:pt x="295970" y="206593"/>
                </a:lnTo>
                <a:lnTo>
                  <a:pt x="274756" y="249600"/>
                </a:lnTo>
                <a:lnTo>
                  <a:pt x="242082" y="283037"/>
                </a:lnTo>
                <a:lnTo>
                  <a:pt x="200141" y="304708"/>
                </a:lnTo>
                <a:lnTo>
                  <a:pt x="151130" y="312419"/>
                </a:lnTo>
                <a:lnTo>
                  <a:pt x="102737" y="304708"/>
                </a:lnTo>
                <a:lnTo>
                  <a:pt x="61173" y="283037"/>
                </a:lnTo>
                <a:lnTo>
                  <a:pt x="28691" y="249600"/>
                </a:lnTo>
                <a:lnTo>
                  <a:pt x="7548" y="206593"/>
                </a:lnTo>
                <a:lnTo>
                  <a:pt x="0" y="156210"/>
                </a:lnTo>
                <a:lnTo>
                  <a:pt x="7548" y="105826"/>
                </a:lnTo>
                <a:lnTo>
                  <a:pt x="28691" y="62819"/>
                </a:lnTo>
                <a:lnTo>
                  <a:pt x="61173" y="29382"/>
                </a:lnTo>
                <a:lnTo>
                  <a:pt x="102737" y="7711"/>
                </a:lnTo>
                <a:lnTo>
                  <a:pt x="151130" y="0"/>
                </a:lnTo>
                <a:close/>
              </a:path>
            </a:pathLst>
          </a:custGeom>
          <a:ln w="54630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402134" y="2135438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3678307" y="242085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3509599" y="3121114"/>
            <a:ext cx="276174" cy="284263"/>
          </a:xfrm>
          <a:custGeom>
            <a:avLst/>
            <a:gdLst/>
            <a:ahLst/>
            <a:cxnLst/>
            <a:rect l="l" t="t" r="r" b="b"/>
            <a:pathLst>
              <a:path w="303530" h="312420">
                <a:moveTo>
                  <a:pt x="152400" y="0"/>
                </a:moveTo>
                <a:lnTo>
                  <a:pt x="200792" y="7711"/>
                </a:lnTo>
                <a:lnTo>
                  <a:pt x="242356" y="29382"/>
                </a:lnTo>
                <a:lnTo>
                  <a:pt x="274838" y="62819"/>
                </a:lnTo>
                <a:lnTo>
                  <a:pt x="295981" y="105826"/>
                </a:lnTo>
                <a:lnTo>
                  <a:pt x="303529" y="156209"/>
                </a:lnTo>
                <a:lnTo>
                  <a:pt x="295981" y="206105"/>
                </a:lnTo>
                <a:lnTo>
                  <a:pt x="274838" y="249052"/>
                </a:lnTo>
                <a:lnTo>
                  <a:pt x="242356" y="282671"/>
                </a:lnTo>
                <a:lnTo>
                  <a:pt x="200792" y="304586"/>
                </a:lnTo>
                <a:lnTo>
                  <a:pt x="152400" y="312419"/>
                </a:lnTo>
                <a:lnTo>
                  <a:pt x="103388" y="304586"/>
                </a:lnTo>
                <a:lnTo>
                  <a:pt x="61447" y="282671"/>
                </a:lnTo>
                <a:lnTo>
                  <a:pt x="28773" y="249052"/>
                </a:lnTo>
                <a:lnTo>
                  <a:pt x="7559" y="206105"/>
                </a:lnTo>
                <a:lnTo>
                  <a:pt x="0" y="156209"/>
                </a:lnTo>
                <a:lnTo>
                  <a:pt x="7559" y="105826"/>
                </a:lnTo>
                <a:lnTo>
                  <a:pt x="28773" y="62819"/>
                </a:lnTo>
                <a:lnTo>
                  <a:pt x="61447" y="29382"/>
                </a:lnTo>
                <a:lnTo>
                  <a:pt x="103388" y="7711"/>
                </a:lnTo>
                <a:lnTo>
                  <a:pt x="152400" y="0"/>
                </a:lnTo>
                <a:close/>
              </a:path>
            </a:pathLst>
          </a:custGeom>
          <a:ln w="54630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509599" y="312111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3786929" y="340537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-27315"/>
                </a:moveTo>
                <a:lnTo>
                  <a:pt x="0" y="27315"/>
                </a:lnTo>
              </a:path>
            </a:pathLst>
          </a:custGeom>
          <a:ln w="54630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500813" y="3767064"/>
            <a:ext cx="2411612" cy="360261"/>
          </a:xfrm>
          <a:prstGeom prst="rect">
            <a:avLst/>
          </a:prstGeom>
        </p:spPr>
        <p:txBody>
          <a:bodyPr vert="horz" wrap="square" lIns="0" tIns="26577" rIns="0" bIns="0" rtlCol="0">
            <a:spAutoFit/>
          </a:bodyPr>
          <a:lstStyle/>
          <a:p>
            <a:pPr marL="11555" marR="4622" defTabSz="832013">
              <a:lnSpc>
                <a:spcPts val="1328"/>
              </a:lnSpc>
              <a:spcBef>
                <a:spcPts val="208"/>
              </a:spcBef>
            </a:pPr>
            <a:r>
              <a:rPr sz="1183" spc="-5" dirty="0">
                <a:solidFill>
                  <a:prstClr val="black"/>
                </a:solidFill>
                <a:latin typeface="Arial"/>
                <a:cs typeface="Arial"/>
              </a:rPr>
              <a:t>Weber, Welling </a:t>
            </a:r>
            <a:r>
              <a:rPr sz="1183" dirty="0">
                <a:solidFill>
                  <a:prstClr val="black"/>
                </a:solidFill>
                <a:latin typeface="Arial"/>
                <a:cs typeface="Arial"/>
              </a:rPr>
              <a:t>&amp; </a:t>
            </a:r>
            <a:r>
              <a:rPr sz="1183" spc="-5" dirty="0">
                <a:solidFill>
                  <a:prstClr val="black"/>
                </a:solidFill>
                <a:latin typeface="Arial"/>
                <a:cs typeface="Arial"/>
              </a:rPr>
              <a:t>Perona (2000),  Fergus, Perona </a:t>
            </a:r>
            <a:r>
              <a:rPr sz="1183" dirty="0">
                <a:solidFill>
                  <a:prstClr val="black"/>
                </a:solidFill>
                <a:latin typeface="Arial"/>
                <a:cs typeface="Arial"/>
              </a:rPr>
              <a:t>&amp; </a:t>
            </a:r>
            <a:r>
              <a:rPr sz="1183" spc="-5" dirty="0">
                <a:solidFill>
                  <a:prstClr val="black"/>
                </a:solidFill>
                <a:latin typeface="Arial"/>
                <a:cs typeface="Arial"/>
              </a:rPr>
              <a:t>Zisserman</a:t>
            </a:r>
            <a:r>
              <a:rPr sz="1183" spc="-77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183" spc="-5" dirty="0">
                <a:solidFill>
                  <a:prstClr val="black"/>
                </a:solidFill>
                <a:latin typeface="Arial"/>
                <a:cs typeface="Arial"/>
              </a:rPr>
              <a:t>(2003)</a:t>
            </a:r>
            <a:endParaRPr sz="1183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7210797" y="1579626"/>
            <a:ext cx="1501045" cy="106425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878001" y="1237584"/>
            <a:ext cx="2401790" cy="291745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1820" spc="-5" dirty="0">
                <a:solidFill>
                  <a:prstClr val="black"/>
                </a:solidFill>
                <a:latin typeface="Arial"/>
                <a:cs typeface="Arial"/>
              </a:rPr>
              <a:t>Deformable </a:t>
            </a:r>
            <a:r>
              <a:rPr sz="1820" dirty="0">
                <a:solidFill>
                  <a:prstClr val="black"/>
                </a:solidFill>
                <a:latin typeface="Arial"/>
                <a:cs typeface="Arial"/>
              </a:rPr>
              <a:t>Part</a:t>
            </a:r>
            <a:r>
              <a:rPr sz="1820" spc="-59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820" dirty="0">
                <a:solidFill>
                  <a:prstClr val="black"/>
                </a:solidFill>
                <a:latin typeface="Arial"/>
                <a:cs typeface="Arial"/>
              </a:rPr>
              <a:t>model</a:t>
            </a:r>
            <a:endParaRPr sz="182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777470" y="3718530"/>
            <a:ext cx="3134402" cy="359679"/>
          </a:xfrm>
          <a:prstGeom prst="rect">
            <a:avLst/>
          </a:prstGeom>
        </p:spPr>
        <p:txBody>
          <a:bodyPr vert="horz" wrap="square" lIns="0" tIns="26000" rIns="0" bIns="0" rtlCol="0">
            <a:spAutoFit/>
          </a:bodyPr>
          <a:lstStyle/>
          <a:p>
            <a:pPr marL="11555" marR="4622" defTabSz="832013">
              <a:lnSpc>
                <a:spcPts val="1338"/>
              </a:lnSpc>
              <a:spcBef>
                <a:spcPts val="205"/>
              </a:spcBef>
            </a:pPr>
            <a:r>
              <a:rPr sz="1183" spc="-5" dirty="0">
                <a:solidFill>
                  <a:prstClr val="black"/>
                </a:solidFill>
                <a:latin typeface="Arial"/>
                <a:cs typeface="Arial"/>
              </a:rPr>
              <a:t>P. Felzenszwalb, R. Girshick, D. McAllester, D.  Ramanan</a:t>
            </a:r>
            <a:r>
              <a:rPr sz="1183" spc="-9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183" spc="-5" dirty="0">
                <a:solidFill>
                  <a:prstClr val="black"/>
                </a:solidFill>
                <a:latin typeface="Arial"/>
                <a:cs typeface="Arial"/>
              </a:rPr>
              <a:t>(2010)</a:t>
            </a:r>
            <a:endParaRPr sz="1183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7181908" y="2710900"/>
            <a:ext cx="1573844" cy="9833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2274327" y="4905201"/>
            <a:ext cx="1316160" cy="148609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825062" y="4759672"/>
            <a:ext cx="1368898" cy="195386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4767982" y="6050406"/>
            <a:ext cx="288885" cy="19413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4555362" y="5152555"/>
            <a:ext cx="259996" cy="18141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4008793" y="6080454"/>
            <a:ext cx="257685" cy="18141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4676697" y="5691034"/>
            <a:ext cx="227640" cy="16408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4311546" y="5721082"/>
            <a:ext cx="227640" cy="19413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646650" y="6380894"/>
            <a:ext cx="288885" cy="16408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4737942" y="5421793"/>
            <a:ext cx="227640" cy="16408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4432875" y="6021517"/>
            <a:ext cx="197597" cy="16408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281500" y="5181444"/>
            <a:ext cx="167553" cy="43448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4190211" y="6350846"/>
            <a:ext cx="288885" cy="19413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644101" y="4384117"/>
            <a:ext cx="2167793" cy="319766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Bag-of-word</a:t>
            </a:r>
            <a:r>
              <a:rPr sz="2002" spc="-68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model</a:t>
            </a:r>
            <a:endParaRPr sz="2002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146064" y="6627024"/>
            <a:ext cx="3267289" cy="165684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1001" spc="-5" dirty="0">
                <a:solidFill>
                  <a:prstClr val="black"/>
                </a:solidFill>
                <a:latin typeface="Arial"/>
                <a:cs typeface="Arial"/>
              </a:rPr>
              <a:t>Lazebnik, Schmid </a:t>
            </a:r>
            <a:r>
              <a:rPr sz="1001" dirty="0">
                <a:solidFill>
                  <a:prstClr val="black"/>
                </a:solidFill>
                <a:latin typeface="Arial"/>
                <a:cs typeface="Arial"/>
              </a:rPr>
              <a:t>&amp; </a:t>
            </a:r>
            <a:r>
              <a:rPr sz="1001" spc="-5" dirty="0">
                <a:solidFill>
                  <a:prstClr val="black"/>
                </a:solidFill>
                <a:latin typeface="Arial"/>
                <a:cs typeface="Arial"/>
              </a:rPr>
              <a:t>Ponce(2003), Fei-Fei Perona</a:t>
            </a:r>
            <a:r>
              <a:rPr sz="1001" spc="96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1" spc="-5" dirty="0">
                <a:solidFill>
                  <a:prstClr val="black"/>
                </a:solidFill>
                <a:latin typeface="Arial"/>
                <a:cs typeface="Arial"/>
              </a:rPr>
              <a:t>(2005)</a:t>
            </a:r>
            <a:endParaRPr sz="100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7488465" y="4846772"/>
            <a:ext cx="1141643" cy="169880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6790177" y="5052020"/>
            <a:ext cx="128265" cy="164087"/>
          </a:xfrm>
          <a:custGeom>
            <a:avLst/>
            <a:gdLst/>
            <a:ahLst/>
            <a:cxnLst/>
            <a:rect l="l" t="t" r="r" b="b"/>
            <a:pathLst>
              <a:path w="140970" h="180339">
                <a:moveTo>
                  <a:pt x="71120" y="180340"/>
                </a:moveTo>
                <a:lnTo>
                  <a:pt x="0" y="180340"/>
                </a:lnTo>
                <a:lnTo>
                  <a:pt x="0" y="0"/>
                </a:lnTo>
                <a:lnTo>
                  <a:pt x="140970" y="0"/>
                </a:lnTo>
                <a:lnTo>
                  <a:pt x="140970" y="180340"/>
                </a:lnTo>
                <a:lnTo>
                  <a:pt x="71120" y="18034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7253549" y="4907578"/>
            <a:ext cx="56621" cy="278485"/>
          </a:xfrm>
          <a:custGeom>
            <a:avLst/>
            <a:gdLst/>
            <a:ahLst/>
            <a:cxnLst/>
            <a:rect l="l" t="t" r="r" b="b"/>
            <a:pathLst>
              <a:path w="62229" h="306070">
                <a:moveTo>
                  <a:pt x="31750" y="306070"/>
                </a:moveTo>
                <a:lnTo>
                  <a:pt x="0" y="306070"/>
                </a:lnTo>
                <a:lnTo>
                  <a:pt x="0" y="0"/>
                </a:lnTo>
                <a:lnTo>
                  <a:pt x="62229" y="0"/>
                </a:lnTo>
                <a:lnTo>
                  <a:pt x="62229" y="306070"/>
                </a:lnTo>
                <a:lnTo>
                  <a:pt x="31750" y="30607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7064039" y="5216106"/>
            <a:ext cx="198753" cy="253063"/>
          </a:xfrm>
          <a:custGeom>
            <a:avLst/>
            <a:gdLst/>
            <a:ahLst/>
            <a:cxnLst/>
            <a:rect l="l" t="t" r="r" b="b"/>
            <a:pathLst>
              <a:path w="218439" h="278129">
                <a:moveTo>
                  <a:pt x="29210" y="257810"/>
                </a:moveTo>
                <a:lnTo>
                  <a:pt x="0" y="238760"/>
                </a:lnTo>
                <a:lnTo>
                  <a:pt x="160020" y="0"/>
                </a:lnTo>
                <a:lnTo>
                  <a:pt x="218440" y="39370"/>
                </a:lnTo>
                <a:lnTo>
                  <a:pt x="58420" y="278130"/>
                </a:lnTo>
                <a:lnTo>
                  <a:pt x="29210" y="25781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6931153" y="5860898"/>
            <a:ext cx="56621" cy="277330"/>
          </a:xfrm>
          <a:custGeom>
            <a:avLst/>
            <a:gdLst/>
            <a:ahLst/>
            <a:cxnLst/>
            <a:rect l="l" t="t" r="r" b="b"/>
            <a:pathLst>
              <a:path w="62229" h="304800">
                <a:moveTo>
                  <a:pt x="31750" y="304800"/>
                </a:moveTo>
                <a:lnTo>
                  <a:pt x="0" y="304800"/>
                </a:lnTo>
                <a:lnTo>
                  <a:pt x="0" y="0"/>
                </a:lnTo>
                <a:lnTo>
                  <a:pt x="62230" y="0"/>
                </a:lnTo>
                <a:lnTo>
                  <a:pt x="62230" y="304800"/>
                </a:lnTo>
                <a:lnTo>
                  <a:pt x="31750" y="30480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6994706" y="6214493"/>
            <a:ext cx="93599" cy="265774"/>
          </a:xfrm>
          <a:custGeom>
            <a:avLst/>
            <a:gdLst/>
            <a:ahLst/>
            <a:cxnLst/>
            <a:rect l="l" t="t" r="r" b="b"/>
            <a:pathLst>
              <a:path w="102870" h="292100">
                <a:moveTo>
                  <a:pt x="73660" y="287020"/>
                </a:moveTo>
                <a:lnTo>
                  <a:pt x="44450" y="292100"/>
                </a:lnTo>
                <a:lnTo>
                  <a:pt x="0" y="8890"/>
                </a:lnTo>
                <a:lnTo>
                  <a:pt x="57150" y="0"/>
                </a:lnTo>
                <a:lnTo>
                  <a:pt x="102870" y="281940"/>
                </a:lnTo>
                <a:lnTo>
                  <a:pt x="73660" y="28702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6716221" y="5313171"/>
            <a:ext cx="309685" cy="496882"/>
          </a:xfrm>
          <a:custGeom>
            <a:avLst/>
            <a:gdLst/>
            <a:ahLst/>
            <a:cxnLst/>
            <a:rect l="l" t="t" r="r" b="b"/>
            <a:pathLst>
              <a:path w="340360" h="546100">
                <a:moveTo>
                  <a:pt x="170179" y="546099"/>
                </a:moveTo>
                <a:lnTo>
                  <a:pt x="0" y="546099"/>
                </a:lnTo>
                <a:lnTo>
                  <a:pt x="0" y="0"/>
                </a:lnTo>
                <a:lnTo>
                  <a:pt x="340360" y="0"/>
                </a:lnTo>
                <a:lnTo>
                  <a:pt x="340360" y="546099"/>
                </a:lnTo>
                <a:lnTo>
                  <a:pt x="170179" y="546099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6184673" y="5654056"/>
            <a:ext cx="272707" cy="56621"/>
          </a:xfrm>
          <a:custGeom>
            <a:avLst/>
            <a:gdLst/>
            <a:ahLst/>
            <a:cxnLst/>
            <a:rect l="l" t="t" r="r" b="b"/>
            <a:pathLst>
              <a:path w="299720" h="62229">
                <a:moveTo>
                  <a:pt x="299719" y="30479"/>
                </a:moveTo>
                <a:lnTo>
                  <a:pt x="299719" y="62229"/>
                </a:lnTo>
                <a:lnTo>
                  <a:pt x="0" y="62229"/>
                </a:lnTo>
                <a:lnTo>
                  <a:pt x="0" y="0"/>
                </a:lnTo>
                <a:lnTo>
                  <a:pt x="299719" y="0"/>
                </a:lnTo>
                <a:lnTo>
                  <a:pt x="299719" y="30479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6456225" y="5391749"/>
            <a:ext cx="198753" cy="251908"/>
          </a:xfrm>
          <a:custGeom>
            <a:avLst/>
            <a:gdLst/>
            <a:ahLst/>
            <a:cxnLst/>
            <a:rect l="l" t="t" r="r" b="b"/>
            <a:pathLst>
              <a:path w="218439" h="276860">
                <a:moveTo>
                  <a:pt x="189229" y="19049"/>
                </a:moveTo>
                <a:lnTo>
                  <a:pt x="218439" y="38099"/>
                </a:lnTo>
                <a:lnTo>
                  <a:pt x="57150" y="276859"/>
                </a:lnTo>
                <a:lnTo>
                  <a:pt x="0" y="238759"/>
                </a:lnTo>
                <a:lnTo>
                  <a:pt x="160019" y="0"/>
                </a:lnTo>
                <a:lnTo>
                  <a:pt x="189229" y="19049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6715067" y="5859742"/>
            <a:ext cx="56621" cy="275019"/>
          </a:xfrm>
          <a:custGeom>
            <a:avLst/>
            <a:gdLst/>
            <a:ahLst/>
            <a:cxnLst/>
            <a:rect l="l" t="t" r="r" b="b"/>
            <a:pathLst>
              <a:path w="62229" h="302259">
                <a:moveTo>
                  <a:pt x="30480" y="0"/>
                </a:moveTo>
                <a:lnTo>
                  <a:pt x="62230" y="0"/>
                </a:lnTo>
                <a:lnTo>
                  <a:pt x="62230" y="302259"/>
                </a:lnTo>
                <a:lnTo>
                  <a:pt x="0" y="302259"/>
                </a:lnTo>
                <a:lnTo>
                  <a:pt x="0" y="0"/>
                </a:lnTo>
                <a:lnTo>
                  <a:pt x="30480" y="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6672315" y="6214492"/>
            <a:ext cx="94753" cy="269241"/>
          </a:xfrm>
          <a:custGeom>
            <a:avLst/>
            <a:gdLst/>
            <a:ahLst/>
            <a:cxnLst/>
            <a:rect l="l" t="t" r="r" b="b"/>
            <a:pathLst>
              <a:path w="104139" h="295909">
                <a:moveTo>
                  <a:pt x="74929" y="5080"/>
                </a:moveTo>
                <a:lnTo>
                  <a:pt x="104139" y="10160"/>
                </a:lnTo>
                <a:lnTo>
                  <a:pt x="59689" y="295910"/>
                </a:lnTo>
                <a:lnTo>
                  <a:pt x="0" y="285750"/>
                </a:lnTo>
                <a:lnTo>
                  <a:pt x="44450" y="0"/>
                </a:lnTo>
                <a:lnTo>
                  <a:pt x="74929" y="508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7249298" y="5010791"/>
            <a:ext cx="65123" cy="6627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7148395" y="5313172"/>
            <a:ext cx="56621" cy="56621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480" y="0"/>
                </a:moveTo>
                <a:lnTo>
                  <a:pt x="18752" y="2460"/>
                </a:lnTo>
                <a:lnTo>
                  <a:pt x="9048" y="9207"/>
                </a:lnTo>
                <a:lnTo>
                  <a:pt x="2440" y="19288"/>
                </a:lnTo>
                <a:lnTo>
                  <a:pt x="0" y="31750"/>
                </a:lnTo>
                <a:lnTo>
                  <a:pt x="2440" y="44013"/>
                </a:lnTo>
                <a:lnTo>
                  <a:pt x="9048" y="53657"/>
                </a:lnTo>
                <a:lnTo>
                  <a:pt x="18752" y="59967"/>
                </a:lnTo>
                <a:lnTo>
                  <a:pt x="30480" y="62229"/>
                </a:lnTo>
                <a:lnTo>
                  <a:pt x="42941" y="59967"/>
                </a:lnTo>
                <a:lnTo>
                  <a:pt x="53022" y="53657"/>
                </a:lnTo>
                <a:lnTo>
                  <a:pt x="59769" y="44013"/>
                </a:lnTo>
                <a:lnTo>
                  <a:pt x="62230" y="31750"/>
                </a:lnTo>
                <a:lnTo>
                  <a:pt x="59769" y="19288"/>
                </a:lnTo>
                <a:lnTo>
                  <a:pt x="53022" y="9207"/>
                </a:lnTo>
                <a:lnTo>
                  <a:pt x="42941" y="2460"/>
                </a:lnTo>
                <a:lnTo>
                  <a:pt x="3048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7148395" y="5313172"/>
            <a:ext cx="56621" cy="56621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480" y="0"/>
                </a:moveTo>
                <a:lnTo>
                  <a:pt x="18752" y="2460"/>
                </a:lnTo>
                <a:lnTo>
                  <a:pt x="9048" y="9207"/>
                </a:lnTo>
                <a:lnTo>
                  <a:pt x="2440" y="19288"/>
                </a:lnTo>
                <a:lnTo>
                  <a:pt x="0" y="31750"/>
                </a:lnTo>
                <a:lnTo>
                  <a:pt x="2440" y="44013"/>
                </a:lnTo>
                <a:lnTo>
                  <a:pt x="9048" y="53657"/>
                </a:lnTo>
                <a:lnTo>
                  <a:pt x="18752" y="59967"/>
                </a:lnTo>
                <a:lnTo>
                  <a:pt x="30480" y="62229"/>
                </a:lnTo>
                <a:lnTo>
                  <a:pt x="42941" y="59967"/>
                </a:lnTo>
                <a:lnTo>
                  <a:pt x="53022" y="53657"/>
                </a:lnTo>
                <a:lnTo>
                  <a:pt x="59769" y="44013"/>
                </a:lnTo>
                <a:lnTo>
                  <a:pt x="62230" y="31750"/>
                </a:lnTo>
                <a:lnTo>
                  <a:pt x="59769" y="19288"/>
                </a:lnTo>
                <a:lnTo>
                  <a:pt x="53022" y="9207"/>
                </a:lnTo>
                <a:lnTo>
                  <a:pt x="42941" y="2460"/>
                </a:lnTo>
                <a:lnTo>
                  <a:pt x="30480" y="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7205016" y="531317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7148394" y="536979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6535958" y="5494593"/>
            <a:ext cx="55466" cy="56621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30480" y="0"/>
                </a:moveTo>
                <a:lnTo>
                  <a:pt x="18216" y="2262"/>
                </a:lnTo>
                <a:lnTo>
                  <a:pt x="8572" y="8572"/>
                </a:lnTo>
                <a:lnTo>
                  <a:pt x="2262" y="18216"/>
                </a:lnTo>
                <a:lnTo>
                  <a:pt x="0" y="30480"/>
                </a:lnTo>
                <a:lnTo>
                  <a:pt x="2262" y="42941"/>
                </a:lnTo>
                <a:lnTo>
                  <a:pt x="8572" y="53022"/>
                </a:lnTo>
                <a:lnTo>
                  <a:pt x="18216" y="59769"/>
                </a:lnTo>
                <a:lnTo>
                  <a:pt x="30480" y="62230"/>
                </a:lnTo>
                <a:lnTo>
                  <a:pt x="42743" y="59769"/>
                </a:lnTo>
                <a:lnTo>
                  <a:pt x="52387" y="53022"/>
                </a:lnTo>
                <a:lnTo>
                  <a:pt x="58697" y="42941"/>
                </a:lnTo>
                <a:lnTo>
                  <a:pt x="60960" y="30480"/>
                </a:lnTo>
                <a:lnTo>
                  <a:pt x="58697" y="18216"/>
                </a:lnTo>
                <a:lnTo>
                  <a:pt x="52387" y="8572"/>
                </a:lnTo>
                <a:lnTo>
                  <a:pt x="42743" y="2262"/>
                </a:lnTo>
                <a:lnTo>
                  <a:pt x="3048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6535958" y="5494593"/>
            <a:ext cx="55466" cy="56621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30480" y="0"/>
                </a:moveTo>
                <a:lnTo>
                  <a:pt x="18216" y="2262"/>
                </a:lnTo>
                <a:lnTo>
                  <a:pt x="8572" y="8572"/>
                </a:lnTo>
                <a:lnTo>
                  <a:pt x="2262" y="18216"/>
                </a:lnTo>
                <a:lnTo>
                  <a:pt x="0" y="30480"/>
                </a:lnTo>
                <a:lnTo>
                  <a:pt x="2262" y="42941"/>
                </a:lnTo>
                <a:lnTo>
                  <a:pt x="8572" y="53022"/>
                </a:lnTo>
                <a:lnTo>
                  <a:pt x="18216" y="59769"/>
                </a:lnTo>
                <a:lnTo>
                  <a:pt x="30480" y="62230"/>
                </a:lnTo>
                <a:lnTo>
                  <a:pt x="42743" y="59769"/>
                </a:lnTo>
                <a:lnTo>
                  <a:pt x="52387" y="53022"/>
                </a:lnTo>
                <a:lnTo>
                  <a:pt x="58697" y="42941"/>
                </a:lnTo>
                <a:lnTo>
                  <a:pt x="60960" y="30480"/>
                </a:lnTo>
                <a:lnTo>
                  <a:pt x="58697" y="18216"/>
                </a:lnTo>
                <a:lnTo>
                  <a:pt x="52387" y="8572"/>
                </a:lnTo>
                <a:lnTo>
                  <a:pt x="42743" y="2262"/>
                </a:lnTo>
                <a:lnTo>
                  <a:pt x="30480" y="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6591424" y="549459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2" name="object 82"/>
          <p:cNvSpPr/>
          <p:nvPr/>
        </p:nvSpPr>
        <p:spPr>
          <a:xfrm>
            <a:off x="6534803" y="555121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6284049" y="5637878"/>
            <a:ext cx="55466" cy="56621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30480" y="0"/>
                </a:moveTo>
                <a:lnTo>
                  <a:pt x="18216" y="2460"/>
                </a:lnTo>
                <a:lnTo>
                  <a:pt x="8572" y="9207"/>
                </a:lnTo>
                <a:lnTo>
                  <a:pt x="2262" y="19288"/>
                </a:lnTo>
                <a:lnTo>
                  <a:pt x="0" y="31750"/>
                </a:lnTo>
                <a:lnTo>
                  <a:pt x="2262" y="44013"/>
                </a:lnTo>
                <a:lnTo>
                  <a:pt x="8572" y="53657"/>
                </a:lnTo>
                <a:lnTo>
                  <a:pt x="18216" y="59967"/>
                </a:lnTo>
                <a:lnTo>
                  <a:pt x="30480" y="62230"/>
                </a:lnTo>
                <a:lnTo>
                  <a:pt x="42743" y="59967"/>
                </a:lnTo>
                <a:lnTo>
                  <a:pt x="52387" y="53657"/>
                </a:lnTo>
                <a:lnTo>
                  <a:pt x="58697" y="44013"/>
                </a:lnTo>
                <a:lnTo>
                  <a:pt x="60960" y="31750"/>
                </a:lnTo>
                <a:lnTo>
                  <a:pt x="58697" y="19288"/>
                </a:lnTo>
                <a:lnTo>
                  <a:pt x="52387" y="9207"/>
                </a:lnTo>
                <a:lnTo>
                  <a:pt x="42743" y="2460"/>
                </a:lnTo>
                <a:lnTo>
                  <a:pt x="3048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6284049" y="5637878"/>
            <a:ext cx="55466" cy="56621"/>
          </a:xfrm>
          <a:custGeom>
            <a:avLst/>
            <a:gdLst/>
            <a:ahLst/>
            <a:cxnLst/>
            <a:rect l="l" t="t" r="r" b="b"/>
            <a:pathLst>
              <a:path w="60960" h="62229">
                <a:moveTo>
                  <a:pt x="30480" y="0"/>
                </a:moveTo>
                <a:lnTo>
                  <a:pt x="18216" y="2460"/>
                </a:lnTo>
                <a:lnTo>
                  <a:pt x="8572" y="9207"/>
                </a:lnTo>
                <a:lnTo>
                  <a:pt x="2262" y="19288"/>
                </a:lnTo>
                <a:lnTo>
                  <a:pt x="0" y="31750"/>
                </a:lnTo>
                <a:lnTo>
                  <a:pt x="2262" y="44013"/>
                </a:lnTo>
                <a:lnTo>
                  <a:pt x="8572" y="53657"/>
                </a:lnTo>
                <a:lnTo>
                  <a:pt x="18216" y="59967"/>
                </a:lnTo>
                <a:lnTo>
                  <a:pt x="30480" y="62230"/>
                </a:lnTo>
                <a:lnTo>
                  <a:pt x="42743" y="59967"/>
                </a:lnTo>
                <a:lnTo>
                  <a:pt x="52387" y="53657"/>
                </a:lnTo>
                <a:lnTo>
                  <a:pt x="58697" y="44013"/>
                </a:lnTo>
                <a:lnTo>
                  <a:pt x="60960" y="31750"/>
                </a:lnTo>
                <a:lnTo>
                  <a:pt x="58697" y="19288"/>
                </a:lnTo>
                <a:lnTo>
                  <a:pt x="52387" y="9207"/>
                </a:lnTo>
                <a:lnTo>
                  <a:pt x="42743" y="2460"/>
                </a:lnTo>
                <a:lnTo>
                  <a:pt x="30480" y="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5" name="object 85"/>
          <p:cNvSpPr/>
          <p:nvPr/>
        </p:nvSpPr>
        <p:spPr>
          <a:xfrm>
            <a:off x="6339516" y="5637878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6282894" y="569450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6820591" y="5083590"/>
            <a:ext cx="65123" cy="6512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6824843" y="5530415"/>
            <a:ext cx="56621" cy="56621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480" y="0"/>
                </a:moveTo>
                <a:lnTo>
                  <a:pt x="18752" y="2460"/>
                </a:lnTo>
                <a:lnTo>
                  <a:pt x="9048" y="9207"/>
                </a:lnTo>
                <a:lnTo>
                  <a:pt x="2440" y="19288"/>
                </a:lnTo>
                <a:lnTo>
                  <a:pt x="0" y="31749"/>
                </a:lnTo>
                <a:lnTo>
                  <a:pt x="2440" y="44013"/>
                </a:lnTo>
                <a:lnTo>
                  <a:pt x="9048" y="53657"/>
                </a:lnTo>
                <a:lnTo>
                  <a:pt x="18752" y="59967"/>
                </a:lnTo>
                <a:lnTo>
                  <a:pt x="30480" y="62229"/>
                </a:lnTo>
                <a:lnTo>
                  <a:pt x="42941" y="59967"/>
                </a:lnTo>
                <a:lnTo>
                  <a:pt x="53022" y="53657"/>
                </a:lnTo>
                <a:lnTo>
                  <a:pt x="59769" y="44013"/>
                </a:lnTo>
                <a:lnTo>
                  <a:pt x="62230" y="31749"/>
                </a:lnTo>
                <a:lnTo>
                  <a:pt x="59769" y="19288"/>
                </a:lnTo>
                <a:lnTo>
                  <a:pt x="53022" y="9207"/>
                </a:lnTo>
                <a:lnTo>
                  <a:pt x="42941" y="2460"/>
                </a:lnTo>
                <a:lnTo>
                  <a:pt x="30480" y="0"/>
                </a:lnTo>
                <a:close/>
              </a:path>
            </a:pathLst>
          </a:custGeom>
          <a:solidFill>
            <a:srgbClr val="BADFE2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6824843" y="5530415"/>
            <a:ext cx="56621" cy="56621"/>
          </a:xfrm>
          <a:custGeom>
            <a:avLst/>
            <a:gdLst/>
            <a:ahLst/>
            <a:cxnLst/>
            <a:rect l="l" t="t" r="r" b="b"/>
            <a:pathLst>
              <a:path w="62229" h="62229">
                <a:moveTo>
                  <a:pt x="30480" y="0"/>
                </a:moveTo>
                <a:lnTo>
                  <a:pt x="18752" y="2460"/>
                </a:lnTo>
                <a:lnTo>
                  <a:pt x="9048" y="9207"/>
                </a:lnTo>
                <a:lnTo>
                  <a:pt x="2440" y="19288"/>
                </a:lnTo>
                <a:lnTo>
                  <a:pt x="0" y="31749"/>
                </a:lnTo>
                <a:lnTo>
                  <a:pt x="2440" y="44013"/>
                </a:lnTo>
                <a:lnTo>
                  <a:pt x="9048" y="53657"/>
                </a:lnTo>
                <a:lnTo>
                  <a:pt x="18752" y="59967"/>
                </a:lnTo>
                <a:lnTo>
                  <a:pt x="30480" y="62229"/>
                </a:lnTo>
                <a:lnTo>
                  <a:pt x="42941" y="59967"/>
                </a:lnTo>
                <a:lnTo>
                  <a:pt x="53022" y="53657"/>
                </a:lnTo>
                <a:lnTo>
                  <a:pt x="59769" y="44013"/>
                </a:lnTo>
                <a:lnTo>
                  <a:pt x="62230" y="31749"/>
                </a:lnTo>
                <a:lnTo>
                  <a:pt x="59769" y="19288"/>
                </a:lnTo>
                <a:lnTo>
                  <a:pt x="53022" y="9207"/>
                </a:lnTo>
                <a:lnTo>
                  <a:pt x="42941" y="2460"/>
                </a:lnTo>
                <a:lnTo>
                  <a:pt x="30480" y="0"/>
                </a:lnTo>
                <a:close/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0" name="object 90"/>
          <p:cNvSpPr/>
          <p:nvPr/>
        </p:nvSpPr>
        <p:spPr>
          <a:xfrm>
            <a:off x="6881465" y="553041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6824843" y="558703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6926902" y="5964112"/>
            <a:ext cx="65123" cy="65123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6710816" y="5964112"/>
            <a:ext cx="65123" cy="6512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6998544" y="6330418"/>
            <a:ext cx="63968" cy="65123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6672682" y="6330418"/>
            <a:ext cx="65123" cy="6512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6893024" y="5398683"/>
            <a:ext cx="206841" cy="144442"/>
          </a:xfrm>
          <a:custGeom>
            <a:avLst/>
            <a:gdLst/>
            <a:ahLst/>
            <a:cxnLst/>
            <a:rect l="l" t="t" r="r" b="b"/>
            <a:pathLst>
              <a:path w="227329" h="158750">
                <a:moveTo>
                  <a:pt x="0" y="158750"/>
                </a:moveTo>
                <a:lnTo>
                  <a:pt x="227329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7076751" y="5362861"/>
            <a:ext cx="76266" cy="67021"/>
          </a:xfrm>
          <a:custGeom>
            <a:avLst/>
            <a:gdLst/>
            <a:ahLst/>
            <a:cxnLst/>
            <a:rect l="l" t="t" r="r" b="b"/>
            <a:pathLst>
              <a:path w="83820" h="73660">
                <a:moveTo>
                  <a:pt x="83820" y="0"/>
                </a:moveTo>
                <a:lnTo>
                  <a:pt x="0" y="11429"/>
                </a:lnTo>
                <a:lnTo>
                  <a:pt x="43179" y="73659"/>
                </a:lnTo>
                <a:lnTo>
                  <a:pt x="838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6405381" y="5553525"/>
            <a:ext cx="127109" cy="80888"/>
          </a:xfrm>
          <a:custGeom>
            <a:avLst/>
            <a:gdLst/>
            <a:ahLst/>
            <a:cxnLst/>
            <a:rect l="l" t="t" r="r" b="b"/>
            <a:pathLst>
              <a:path w="139700" h="88900">
                <a:moveTo>
                  <a:pt x="139700" y="0"/>
                </a:moveTo>
                <a:lnTo>
                  <a:pt x="0" y="88899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9" name="object 99"/>
          <p:cNvSpPr/>
          <p:nvPr/>
        </p:nvSpPr>
        <p:spPr>
          <a:xfrm>
            <a:off x="6351072" y="5602056"/>
            <a:ext cx="76266" cy="65866"/>
          </a:xfrm>
          <a:custGeom>
            <a:avLst/>
            <a:gdLst/>
            <a:ahLst/>
            <a:cxnLst/>
            <a:rect l="l" t="t" r="r" b="b"/>
            <a:pathLst>
              <a:path w="83820" h="72389">
                <a:moveTo>
                  <a:pt x="43180" y="0"/>
                </a:moveTo>
                <a:lnTo>
                  <a:pt x="0" y="72389"/>
                </a:lnTo>
                <a:lnTo>
                  <a:pt x="83820" y="64769"/>
                </a:lnTo>
                <a:lnTo>
                  <a:pt x="431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6666534" y="5533880"/>
            <a:ext cx="143287" cy="17333"/>
          </a:xfrm>
          <a:custGeom>
            <a:avLst/>
            <a:gdLst/>
            <a:ahLst/>
            <a:cxnLst/>
            <a:rect l="l" t="t" r="r" b="b"/>
            <a:pathLst>
              <a:path w="157479" h="19050">
                <a:moveTo>
                  <a:pt x="157479" y="19050"/>
                </a:moveTo>
                <a:lnTo>
                  <a:pt x="0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6602980" y="5500370"/>
            <a:ext cx="71643" cy="68177"/>
          </a:xfrm>
          <a:custGeom>
            <a:avLst/>
            <a:gdLst/>
            <a:ahLst/>
            <a:cxnLst/>
            <a:rect l="l" t="t" r="r" b="b"/>
            <a:pathLst>
              <a:path w="78739" h="74929">
                <a:moveTo>
                  <a:pt x="78739" y="0"/>
                </a:moveTo>
                <a:lnTo>
                  <a:pt x="0" y="27940"/>
                </a:lnTo>
                <a:lnTo>
                  <a:pt x="69850" y="74930"/>
                </a:lnTo>
                <a:lnTo>
                  <a:pt x="787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6857198" y="5598591"/>
            <a:ext cx="84354" cy="299285"/>
          </a:xfrm>
          <a:custGeom>
            <a:avLst/>
            <a:gdLst/>
            <a:ahLst/>
            <a:cxnLst/>
            <a:rect l="l" t="t" r="r" b="b"/>
            <a:pathLst>
              <a:path w="92710" h="328929">
                <a:moveTo>
                  <a:pt x="0" y="0"/>
                </a:moveTo>
                <a:lnTo>
                  <a:pt x="92710" y="32893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6906886" y="5884009"/>
            <a:ext cx="67021" cy="75110"/>
          </a:xfrm>
          <a:custGeom>
            <a:avLst/>
            <a:gdLst/>
            <a:ahLst/>
            <a:cxnLst/>
            <a:rect l="l" t="t" r="r" b="b"/>
            <a:pathLst>
              <a:path w="73660" h="82550">
                <a:moveTo>
                  <a:pt x="73660" y="0"/>
                </a:moveTo>
                <a:lnTo>
                  <a:pt x="0" y="20320"/>
                </a:lnTo>
                <a:lnTo>
                  <a:pt x="57150" y="82550"/>
                </a:lnTo>
                <a:lnTo>
                  <a:pt x="736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6764755" y="5598591"/>
            <a:ext cx="79732" cy="299285"/>
          </a:xfrm>
          <a:custGeom>
            <a:avLst/>
            <a:gdLst/>
            <a:ahLst/>
            <a:cxnLst/>
            <a:rect l="l" t="t" r="r" b="b"/>
            <a:pathLst>
              <a:path w="87629" h="328929">
                <a:moveTo>
                  <a:pt x="87629" y="0"/>
                </a:moveTo>
                <a:lnTo>
                  <a:pt x="0" y="32893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6732400" y="5884009"/>
            <a:ext cx="65866" cy="75110"/>
          </a:xfrm>
          <a:custGeom>
            <a:avLst/>
            <a:gdLst/>
            <a:ahLst/>
            <a:cxnLst/>
            <a:rect l="l" t="t" r="r" b="b"/>
            <a:pathLst>
              <a:path w="72389" h="82550">
                <a:moveTo>
                  <a:pt x="0" y="0"/>
                </a:moveTo>
                <a:lnTo>
                  <a:pt x="16510" y="82550"/>
                </a:lnTo>
                <a:lnTo>
                  <a:pt x="72389" y="1905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6857198" y="5219574"/>
            <a:ext cx="1156" cy="298129"/>
          </a:xfrm>
          <a:custGeom>
            <a:avLst/>
            <a:gdLst/>
            <a:ahLst/>
            <a:cxnLst/>
            <a:rect l="l" t="t" r="r" b="b"/>
            <a:pathLst>
              <a:path w="1270" h="327660">
                <a:moveTo>
                  <a:pt x="0" y="327660"/>
                </a:moveTo>
                <a:lnTo>
                  <a:pt x="1270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6823688" y="5154864"/>
            <a:ext cx="69332" cy="69332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0" y="76199"/>
                </a:lnTo>
                <a:lnTo>
                  <a:pt x="76200" y="76199"/>
                </a:lnTo>
                <a:lnTo>
                  <a:pt x="381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6718533" y="6037696"/>
            <a:ext cx="18489" cy="228797"/>
          </a:xfrm>
          <a:custGeom>
            <a:avLst/>
            <a:gdLst/>
            <a:ahLst/>
            <a:cxnLst/>
            <a:rect l="l" t="t" r="r" b="b"/>
            <a:pathLst>
              <a:path w="20320" h="251459">
                <a:moveTo>
                  <a:pt x="10160" y="-4444"/>
                </a:moveTo>
                <a:lnTo>
                  <a:pt x="10160" y="255905"/>
                </a:lnTo>
              </a:path>
            </a:pathLst>
          </a:custGeom>
          <a:ln w="292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6683867" y="6258403"/>
            <a:ext cx="68177" cy="71643"/>
          </a:xfrm>
          <a:custGeom>
            <a:avLst/>
            <a:gdLst/>
            <a:ahLst/>
            <a:cxnLst/>
            <a:rect l="l" t="t" r="r" b="b"/>
            <a:pathLst>
              <a:path w="74929" h="78740">
                <a:moveTo>
                  <a:pt x="0" y="0"/>
                </a:moveTo>
                <a:lnTo>
                  <a:pt x="31750" y="78739"/>
                </a:lnTo>
                <a:lnTo>
                  <a:pt x="74929" y="761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6964662" y="6037699"/>
            <a:ext cx="50844" cy="229952"/>
          </a:xfrm>
          <a:custGeom>
            <a:avLst/>
            <a:gdLst/>
            <a:ahLst/>
            <a:cxnLst/>
            <a:rect l="l" t="t" r="r" b="b"/>
            <a:pathLst>
              <a:path w="55879" h="252729">
                <a:moveTo>
                  <a:pt x="0" y="0"/>
                </a:moveTo>
                <a:lnTo>
                  <a:pt x="55879" y="252729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6981996" y="6256093"/>
            <a:ext cx="67021" cy="73955"/>
          </a:xfrm>
          <a:custGeom>
            <a:avLst/>
            <a:gdLst/>
            <a:ahLst/>
            <a:cxnLst/>
            <a:rect l="l" t="t" r="r" b="b"/>
            <a:pathLst>
              <a:path w="73660" h="81279">
                <a:moveTo>
                  <a:pt x="73660" y="0"/>
                </a:moveTo>
                <a:lnTo>
                  <a:pt x="0" y="16510"/>
                </a:lnTo>
                <a:lnTo>
                  <a:pt x="52069" y="81280"/>
                </a:lnTo>
                <a:lnTo>
                  <a:pt x="736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7207326" y="5144464"/>
            <a:ext cx="56621" cy="157153"/>
          </a:xfrm>
          <a:custGeom>
            <a:avLst/>
            <a:gdLst/>
            <a:ahLst/>
            <a:cxnLst/>
            <a:rect l="l" t="t" r="r" b="b"/>
            <a:pathLst>
              <a:path w="62229" h="172720">
                <a:moveTo>
                  <a:pt x="0" y="172720"/>
                </a:moveTo>
                <a:lnTo>
                  <a:pt x="62229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7229282" y="5084376"/>
            <a:ext cx="64710" cy="76266"/>
          </a:xfrm>
          <a:custGeom>
            <a:avLst/>
            <a:gdLst/>
            <a:ahLst/>
            <a:cxnLst/>
            <a:rect l="l" t="t" r="r" b="b"/>
            <a:pathLst>
              <a:path w="71120" h="83820">
                <a:moveTo>
                  <a:pt x="60960" y="0"/>
                </a:moveTo>
                <a:lnTo>
                  <a:pt x="0" y="58419"/>
                </a:lnTo>
                <a:lnTo>
                  <a:pt x="71120" y="83819"/>
                </a:lnTo>
                <a:lnTo>
                  <a:pt x="609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6114189" y="6673243"/>
            <a:ext cx="4477139" cy="179727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1092" spc="-5" dirty="0">
                <a:solidFill>
                  <a:prstClr val="black"/>
                </a:solidFill>
                <a:latin typeface="Arial"/>
                <a:cs typeface="Arial"/>
              </a:rPr>
              <a:t>Kumar, Torr </a:t>
            </a:r>
            <a:r>
              <a:rPr sz="1092" dirty="0">
                <a:solidFill>
                  <a:prstClr val="black"/>
                </a:solidFill>
                <a:latin typeface="Arial"/>
                <a:cs typeface="Arial"/>
              </a:rPr>
              <a:t>and </a:t>
            </a:r>
            <a:r>
              <a:rPr sz="1092" spc="-5" dirty="0">
                <a:solidFill>
                  <a:prstClr val="black"/>
                </a:solidFill>
                <a:latin typeface="Arial"/>
                <a:cs typeface="Arial"/>
              </a:rPr>
              <a:t>Zisserman </a:t>
            </a:r>
            <a:r>
              <a:rPr sz="1092" dirty="0">
                <a:solidFill>
                  <a:prstClr val="black"/>
                </a:solidFill>
                <a:latin typeface="Arial"/>
                <a:cs typeface="Arial"/>
              </a:rPr>
              <a:t>(2005), </a:t>
            </a:r>
            <a:r>
              <a:rPr sz="1092" spc="-5" dirty="0">
                <a:solidFill>
                  <a:prstClr val="black"/>
                </a:solidFill>
                <a:latin typeface="Arial"/>
                <a:cs typeface="Arial"/>
              </a:rPr>
              <a:t>Felzenszwalb </a:t>
            </a:r>
            <a:r>
              <a:rPr sz="1092" dirty="0">
                <a:solidFill>
                  <a:prstClr val="black"/>
                </a:solidFill>
                <a:latin typeface="Arial"/>
                <a:cs typeface="Arial"/>
              </a:rPr>
              <a:t>&amp; Huttenlocher</a:t>
            </a:r>
            <a:r>
              <a:rPr sz="1092" spc="5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92" dirty="0">
                <a:solidFill>
                  <a:prstClr val="black"/>
                </a:solidFill>
                <a:latin typeface="Arial"/>
                <a:cs typeface="Arial"/>
              </a:rPr>
              <a:t>(2005)</a:t>
            </a:r>
            <a:endParaRPr sz="1092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6719689" y="4365628"/>
            <a:ext cx="3075469" cy="319766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Class-specific graph</a:t>
            </a:r>
            <a:r>
              <a:rPr sz="2002" spc="-32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model</a:t>
            </a:r>
            <a:endParaRPr sz="2002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6" name="object 116"/>
          <p:cNvSpPr/>
          <p:nvPr/>
        </p:nvSpPr>
        <p:spPr>
          <a:xfrm>
            <a:off x="8770562" y="5279661"/>
            <a:ext cx="1717762" cy="1029586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58501" y="47377"/>
            <a:ext cx="7071327" cy="571821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>
              <a:spcBef>
                <a:spcPts val="91"/>
              </a:spcBef>
            </a:pPr>
            <a:r>
              <a:rPr sz="3640" spc="9" dirty="0"/>
              <a:t>Learning </a:t>
            </a:r>
            <a:r>
              <a:rPr sz="3640" dirty="0"/>
              <a:t>to </a:t>
            </a:r>
            <a:r>
              <a:rPr sz="3640" spc="27" dirty="0"/>
              <a:t>Recognize</a:t>
            </a:r>
            <a:r>
              <a:rPr sz="3640" spc="-423" dirty="0"/>
              <a:t> </a:t>
            </a:r>
            <a:r>
              <a:rPr sz="3640" spc="-14" dirty="0"/>
              <a:t>Objects</a:t>
            </a:r>
            <a:endParaRPr sz="3640"/>
          </a:p>
        </p:txBody>
      </p:sp>
      <p:sp>
        <p:nvSpPr>
          <p:cNvPr id="3" name="object 3"/>
          <p:cNvSpPr/>
          <p:nvPr/>
        </p:nvSpPr>
        <p:spPr>
          <a:xfrm>
            <a:off x="1524381" y="1402825"/>
            <a:ext cx="9170365" cy="2215170"/>
          </a:xfrm>
          <a:custGeom>
            <a:avLst/>
            <a:gdLst/>
            <a:ahLst/>
            <a:cxnLst/>
            <a:rect l="l" t="t" r="r" b="b"/>
            <a:pathLst>
              <a:path w="10078720" h="2434590">
                <a:moveTo>
                  <a:pt x="10078720" y="0"/>
                </a:moveTo>
                <a:lnTo>
                  <a:pt x="0" y="0"/>
                </a:lnTo>
                <a:lnTo>
                  <a:pt x="0" y="2434590"/>
                </a:lnTo>
                <a:lnTo>
                  <a:pt x="10078719" y="2434590"/>
                </a:lnTo>
                <a:lnTo>
                  <a:pt x="1007872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24381" y="3617995"/>
            <a:ext cx="4584027" cy="0"/>
          </a:xfrm>
          <a:custGeom>
            <a:avLst/>
            <a:gdLst/>
            <a:ahLst/>
            <a:cxnLst/>
            <a:rect l="l" t="t" r="r" b="b"/>
            <a:pathLst>
              <a:path w="5038090">
                <a:moveTo>
                  <a:pt x="503809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3364A3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381" y="1402825"/>
            <a:ext cx="9170365" cy="0"/>
          </a:xfrm>
          <a:custGeom>
            <a:avLst/>
            <a:gdLst/>
            <a:ahLst/>
            <a:cxnLst/>
            <a:rect l="l" t="t" r="r" b="b"/>
            <a:pathLst>
              <a:path w="10078720">
                <a:moveTo>
                  <a:pt x="0" y="0"/>
                </a:moveTo>
                <a:lnTo>
                  <a:pt x="10078720" y="0"/>
                </a:lnTo>
              </a:path>
            </a:pathLst>
          </a:custGeom>
          <a:ln w="9344">
            <a:solidFill>
              <a:srgbClr val="3364A3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108408" y="3617995"/>
            <a:ext cx="4586338" cy="0"/>
          </a:xfrm>
          <a:custGeom>
            <a:avLst/>
            <a:gdLst/>
            <a:ahLst/>
            <a:cxnLst/>
            <a:rect l="l" t="t" r="r" b="b"/>
            <a:pathLst>
              <a:path w="5040630">
                <a:moveTo>
                  <a:pt x="5040629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3364A3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19135" y="1639710"/>
            <a:ext cx="8975079" cy="8735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19135" y="2688940"/>
            <a:ext cx="8975079" cy="8666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24381" y="1385494"/>
            <a:ext cx="9170365" cy="1376913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0930" defTabSz="832013">
              <a:spcBef>
                <a:spcPts val="91"/>
              </a:spcBef>
            </a:pPr>
            <a:r>
              <a:rPr sz="1638" spc="-9" dirty="0">
                <a:solidFill>
                  <a:prstClr val="black"/>
                </a:solidFill>
                <a:latin typeface="Arial"/>
                <a:cs typeface="Arial"/>
              </a:rPr>
              <a:t>brambling</a:t>
            </a:r>
            <a:endParaRPr sz="1638">
              <a:solidFill>
                <a:prstClr val="black"/>
              </a:solidFill>
              <a:latin typeface="Arial"/>
              <a:cs typeface="Arial"/>
            </a:endParaRPr>
          </a:p>
          <a:p>
            <a:pPr defTabSz="832013"/>
            <a:endParaRPr sz="1820">
              <a:solidFill>
                <a:prstClr val="black"/>
              </a:solidFill>
              <a:latin typeface="Arial"/>
              <a:cs typeface="Arial"/>
            </a:endParaRPr>
          </a:p>
          <a:p>
            <a:pPr defTabSz="832013"/>
            <a:endParaRPr sz="1820">
              <a:solidFill>
                <a:prstClr val="black"/>
              </a:solidFill>
              <a:latin typeface="Arial"/>
              <a:cs typeface="Arial"/>
            </a:endParaRPr>
          </a:p>
          <a:p>
            <a:pPr defTabSz="832013">
              <a:spcBef>
                <a:spcPts val="5"/>
              </a:spcBef>
            </a:pPr>
            <a:endParaRPr sz="1956">
              <a:solidFill>
                <a:prstClr val="black"/>
              </a:solidFill>
              <a:latin typeface="Arial"/>
              <a:cs typeface="Arial"/>
            </a:endParaRPr>
          </a:p>
          <a:p>
            <a:pPr marL="110930" defTabSz="832013"/>
            <a:r>
              <a:rPr sz="1638" spc="-5" dirty="0">
                <a:solidFill>
                  <a:prstClr val="black"/>
                </a:solidFill>
                <a:latin typeface="Arial"/>
                <a:cs typeface="Arial"/>
              </a:rPr>
              <a:t>terrier</a:t>
            </a:r>
            <a:endParaRPr sz="163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644920" y="899587"/>
            <a:ext cx="2894627" cy="4159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25445" y="3732973"/>
            <a:ext cx="4856734" cy="1712452"/>
          </a:xfrm>
          <a:prstGeom prst="rect">
            <a:avLst/>
          </a:prstGeom>
        </p:spPr>
        <p:txBody>
          <a:bodyPr vert="horz" wrap="square" lIns="0" tIns="169287" rIns="0" bIns="0" rtlCol="0">
            <a:spAutoFit/>
          </a:bodyPr>
          <a:lstStyle/>
          <a:p>
            <a:pPr marL="34665" defTabSz="832013">
              <a:spcBef>
                <a:spcPts val="1333"/>
              </a:spcBef>
            </a:pPr>
            <a:r>
              <a:rPr sz="2548" spc="-5" dirty="0">
                <a:solidFill>
                  <a:prstClr val="black"/>
                </a:solidFill>
                <a:latin typeface="Arial"/>
                <a:cs typeface="Arial"/>
              </a:rPr>
              <a:t>Possible internal</a:t>
            </a:r>
            <a:r>
              <a:rPr sz="2548" spc="14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548" spc="-5" dirty="0">
                <a:solidFill>
                  <a:prstClr val="black"/>
                </a:solidFill>
                <a:latin typeface="Arial"/>
                <a:cs typeface="Arial"/>
              </a:rPr>
              <a:t>representations:</a:t>
            </a:r>
            <a:endParaRPr sz="2548">
              <a:solidFill>
                <a:prstClr val="black"/>
              </a:solidFill>
              <a:latin typeface="Arial"/>
              <a:cs typeface="Arial"/>
            </a:endParaRPr>
          </a:p>
          <a:p>
            <a:pPr marL="971788" indent="-169860" defTabSz="832013">
              <a:spcBef>
                <a:spcPts val="1065"/>
              </a:spcBef>
              <a:buFontTx/>
              <a:buChar char="-"/>
              <a:tabLst>
                <a:tab pos="971788" algn="l"/>
              </a:tabLst>
            </a:pPr>
            <a:r>
              <a:rPr sz="2184" spc="-5" dirty="0">
                <a:solidFill>
                  <a:prstClr val="black"/>
                </a:solidFill>
                <a:latin typeface="Arial"/>
                <a:cs typeface="Arial"/>
              </a:rPr>
              <a:t>Object parts</a:t>
            </a:r>
            <a:endParaRPr sz="2184">
              <a:solidFill>
                <a:prstClr val="black"/>
              </a:solidFill>
              <a:latin typeface="Arial"/>
              <a:cs typeface="Arial"/>
            </a:endParaRPr>
          </a:p>
          <a:p>
            <a:pPr marL="971788" indent="-169860" defTabSz="832013">
              <a:buFontTx/>
              <a:buChar char="-"/>
              <a:tabLst>
                <a:tab pos="971788" algn="l"/>
              </a:tabLst>
            </a:pPr>
            <a:r>
              <a:rPr sz="2184" spc="-5" dirty="0">
                <a:solidFill>
                  <a:prstClr val="black"/>
                </a:solidFill>
                <a:latin typeface="Arial"/>
                <a:cs typeface="Arial"/>
              </a:rPr>
              <a:t>Textures</a:t>
            </a:r>
            <a:endParaRPr sz="2184">
              <a:solidFill>
                <a:prstClr val="black"/>
              </a:solidFill>
              <a:latin typeface="Arial"/>
              <a:cs typeface="Arial"/>
            </a:endParaRPr>
          </a:p>
          <a:p>
            <a:pPr marL="971788" indent="-169860" defTabSz="832013">
              <a:buFontTx/>
              <a:buChar char="-"/>
              <a:tabLst>
                <a:tab pos="971788" algn="l"/>
              </a:tabLst>
            </a:pPr>
            <a:r>
              <a:rPr sz="2184" spc="-5" dirty="0">
                <a:solidFill>
                  <a:prstClr val="black"/>
                </a:solidFill>
                <a:latin typeface="Arial"/>
                <a:cs typeface="Arial"/>
              </a:rPr>
              <a:t>Attributes</a:t>
            </a:r>
            <a:endParaRPr sz="218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619768" y="4402977"/>
            <a:ext cx="1949809" cy="14078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362998" y="4394889"/>
            <a:ext cx="2209805" cy="14159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562296" y="4434961"/>
            <a:ext cx="1803798" cy="13277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7486" y="181421"/>
            <a:ext cx="8076068" cy="571821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>
              <a:spcBef>
                <a:spcPts val="91"/>
              </a:spcBef>
              <a:tabLst>
                <a:tab pos="6321241" algn="l"/>
              </a:tabLst>
            </a:pPr>
            <a:r>
              <a:rPr sz="3640" spc="-5" dirty="0">
                <a:latin typeface="Arial"/>
                <a:cs typeface="Arial"/>
              </a:rPr>
              <a:t>How Objects</a:t>
            </a:r>
            <a:r>
              <a:rPr sz="3640" dirty="0">
                <a:latin typeface="Arial"/>
                <a:cs typeface="Arial"/>
              </a:rPr>
              <a:t> </a:t>
            </a:r>
            <a:r>
              <a:rPr sz="3640" spc="-5" dirty="0">
                <a:latin typeface="Arial"/>
                <a:cs typeface="Arial"/>
              </a:rPr>
              <a:t>are</a:t>
            </a:r>
            <a:r>
              <a:rPr sz="3640" spc="-9" dirty="0">
                <a:latin typeface="Arial"/>
                <a:cs typeface="Arial"/>
              </a:rPr>
              <a:t> </a:t>
            </a:r>
            <a:r>
              <a:rPr sz="3640" spc="-5" dirty="0">
                <a:latin typeface="Arial"/>
                <a:cs typeface="Arial"/>
              </a:rPr>
              <a:t>Represented	in</a:t>
            </a:r>
            <a:r>
              <a:rPr sz="3640" spc="-82" dirty="0">
                <a:latin typeface="Arial"/>
                <a:cs typeface="Arial"/>
              </a:rPr>
              <a:t> </a:t>
            </a:r>
            <a:r>
              <a:rPr sz="3640" spc="-9" dirty="0">
                <a:latin typeface="Arial"/>
                <a:cs typeface="Arial"/>
              </a:rPr>
              <a:t>CNN?</a:t>
            </a:r>
            <a:endParaRPr sz="364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05617" y="1347360"/>
            <a:ext cx="8153490" cy="459804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2912" dirty="0">
                <a:solidFill>
                  <a:prstClr val="black"/>
                </a:solidFill>
                <a:latin typeface="Arial"/>
                <a:cs typeface="Arial"/>
              </a:rPr>
              <a:t>CNN uses </a:t>
            </a:r>
            <a:r>
              <a:rPr sz="2912" b="1" spc="-5" dirty="0">
                <a:solidFill>
                  <a:prstClr val="black"/>
                </a:solidFill>
                <a:latin typeface="Arial"/>
                <a:cs typeface="Arial"/>
              </a:rPr>
              <a:t>distributed </a:t>
            </a:r>
            <a:r>
              <a:rPr sz="2912" b="1" dirty="0">
                <a:solidFill>
                  <a:prstClr val="black"/>
                </a:solidFill>
                <a:latin typeface="Arial"/>
                <a:cs typeface="Arial"/>
              </a:rPr>
              <a:t>code </a:t>
            </a:r>
            <a:r>
              <a:rPr sz="2912" spc="-5" dirty="0">
                <a:solidFill>
                  <a:prstClr val="black"/>
                </a:solidFill>
                <a:latin typeface="Arial"/>
                <a:cs typeface="Arial"/>
              </a:rPr>
              <a:t>to </a:t>
            </a:r>
            <a:r>
              <a:rPr sz="2912" dirty="0">
                <a:solidFill>
                  <a:prstClr val="black"/>
                </a:solidFill>
                <a:latin typeface="Arial"/>
                <a:cs typeface="Arial"/>
              </a:rPr>
              <a:t>represent</a:t>
            </a:r>
            <a:r>
              <a:rPr sz="2912" spc="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912" dirty="0">
                <a:solidFill>
                  <a:prstClr val="black"/>
                </a:solidFill>
                <a:latin typeface="Arial"/>
                <a:cs typeface="Arial"/>
              </a:rPr>
              <a:t>objects.</a:t>
            </a:r>
            <a:endParaRPr sz="2912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64829" y="6309248"/>
            <a:ext cx="7085193" cy="557279"/>
          </a:xfrm>
          <a:prstGeom prst="rect">
            <a:avLst/>
          </a:prstGeom>
        </p:spPr>
        <p:txBody>
          <a:bodyPr vert="horz" wrap="square" lIns="0" tIns="18489" rIns="0" bIns="0" rtlCol="0">
            <a:spAutoFit/>
          </a:bodyPr>
          <a:lstStyle/>
          <a:p>
            <a:pPr marL="43910" marR="4622" indent="-32354" defTabSz="832013">
              <a:lnSpc>
                <a:spcPts val="1410"/>
              </a:lnSpc>
              <a:spcBef>
                <a:spcPts val="146"/>
              </a:spcBef>
            </a:pPr>
            <a:r>
              <a:rPr sz="1183" spc="-5" dirty="0">
                <a:solidFill>
                  <a:prstClr val="black"/>
                </a:solidFill>
                <a:latin typeface="Arial"/>
                <a:cs typeface="Arial"/>
              </a:rPr>
              <a:t>Agrawal, et al. Analyzing the performance of </a:t>
            </a:r>
            <a:r>
              <a:rPr sz="1183" spc="-9" dirty="0">
                <a:solidFill>
                  <a:prstClr val="black"/>
                </a:solidFill>
                <a:latin typeface="Arial"/>
                <a:cs typeface="Arial"/>
              </a:rPr>
              <a:t>multilayer </a:t>
            </a:r>
            <a:r>
              <a:rPr sz="1183" spc="-5" dirty="0">
                <a:solidFill>
                  <a:prstClr val="black"/>
                </a:solidFill>
                <a:latin typeface="Arial"/>
                <a:cs typeface="Arial"/>
              </a:rPr>
              <a:t>neural networks for object recognition. ECCV, 2014  Szegedy, et al. Intriguing properties of neural networks.arXiv preprint arXiv:1312.6199,</a:t>
            </a:r>
            <a:r>
              <a:rPr sz="1183" spc="-23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183" spc="-5" dirty="0">
                <a:solidFill>
                  <a:prstClr val="black"/>
                </a:solidFill>
                <a:latin typeface="Arial"/>
                <a:cs typeface="Arial"/>
              </a:rPr>
              <a:t>2013.</a:t>
            </a:r>
            <a:endParaRPr sz="1183">
              <a:solidFill>
                <a:prstClr val="black"/>
              </a:solidFill>
              <a:latin typeface="Arial"/>
              <a:cs typeface="Arial"/>
            </a:endParaRPr>
          </a:p>
          <a:p>
            <a:pPr marL="36977" defTabSz="832013">
              <a:lnSpc>
                <a:spcPts val="1383"/>
              </a:lnSpc>
            </a:pPr>
            <a:r>
              <a:rPr sz="1183" spc="-5" dirty="0">
                <a:solidFill>
                  <a:prstClr val="black"/>
                </a:solidFill>
                <a:latin typeface="Arial"/>
                <a:cs typeface="Arial"/>
              </a:rPr>
              <a:t>Zeiler, M. et al. </a:t>
            </a:r>
            <a:r>
              <a:rPr sz="1183" spc="-9" dirty="0">
                <a:solidFill>
                  <a:prstClr val="black"/>
                </a:solidFill>
                <a:latin typeface="Arial"/>
                <a:cs typeface="Arial"/>
              </a:rPr>
              <a:t>Visualizing </a:t>
            </a:r>
            <a:r>
              <a:rPr sz="1183" spc="-5" dirty="0">
                <a:solidFill>
                  <a:prstClr val="black"/>
                </a:solidFill>
                <a:latin typeface="Arial"/>
                <a:cs typeface="Arial"/>
              </a:rPr>
              <a:t>and Understanding Convolutional Networks, ECCV</a:t>
            </a:r>
            <a:r>
              <a:rPr sz="1183" spc="-9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183" spc="-5" dirty="0">
                <a:solidFill>
                  <a:prstClr val="black"/>
                </a:solidFill>
                <a:latin typeface="Arial"/>
                <a:cs typeface="Arial"/>
              </a:rPr>
              <a:t>2014.</a:t>
            </a:r>
            <a:endParaRPr sz="1183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75760" y="2495970"/>
            <a:ext cx="8899755" cy="320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99308" y="5499213"/>
            <a:ext cx="491104" cy="240352"/>
          </a:xfrm>
          <a:custGeom>
            <a:avLst/>
            <a:gdLst/>
            <a:ahLst/>
            <a:cxnLst/>
            <a:rect l="l" t="t" r="r" b="b"/>
            <a:pathLst>
              <a:path w="539750" h="264160">
                <a:moveTo>
                  <a:pt x="539749" y="0"/>
                </a:moveTo>
                <a:lnTo>
                  <a:pt x="0" y="0"/>
                </a:lnTo>
                <a:lnTo>
                  <a:pt x="0" y="264160"/>
                </a:lnTo>
                <a:lnTo>
                  <a:pt x="539749" y="264160"/>
                </a:lnTo>
                <a:lnTo>
                  <a:pt x="5397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48465" y="4703047"/>
            <a:ext cx="492260" cy="241508"/>
          </a:xfrm>
          <a:custGeom>
            <a:avLst/>
            <a:gdLst/>
            <a:ahLst/>
            <a:cxnLst/>
            <a:rect l="l" t="t" r="r" b="b"/>
            <a:pathLst>
              <a:path w="541019" h="265429">
                <a:moveTo>
                  <a:pt x="541019" y="0"/>
                </a:moveTo>
                <a:lnTo>
                  <a:pt x="0" y="0"/>
                </a:lnTo>
                <a:lnTo>
                  <a:pt x="0" y="265430"/>
                </a:lnTo>
                <a:lnTo>
                  <a:pt x="541019" y="265430"/>
                </a:lnTo>
                <a:lnTo>
                  <a:pt x="5410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65798" y="3972745"/>
            <a:ext cx="492260" cy="240352"/>
          </a:xfrm>
          <a:custGeom>
            <a:avLst/>
            <a:gdLst/>
            <a:ahLst/>
            <a:cxnLst/>
            <a:rect l="l" t="t" r="r" b="b"/>
            <a:pathLst>
              <a:path w="541019" h="264160">
                <a:moveTo>
                  <a:pt x="541019" y="0"/>
                </a:moveTo>
                <a:lnTo>
                  <a:pt x="0" y="0"/>
                </a:lnTo>
                <a:lnTo>
                  <a:pt x="0" y="264159"/>
                </a:lnTo>
                <a:lnTo>
                  <a:pt x="541019" y="264159"/>
                </a:lnTo>
                <a:lnTo>
                  <a:pt x="5410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932286" y="3175423"/>
            <a:ext cx="491104" cy="240352"/>
          </a:xfrm>
          <a:custGeom>
            <a:avLst/>
            <a:gdLst/>
            <a:ahLst/>
            <a:cxnLst/>
            <a:rect l="l" t="t" r="r" b="b"/>
            <a:pathLst>
              <a:path w="539750" h="264160">
                <a:moveTo>
                  <a:pt x="539750" y="0"/>
                </a:moveTo>
                <a:lnTo>
                  <a:pt x="0" y="0"/>
                </a:lnTo>
                <a:lnTo>
                  <a:pt x="0" y="264160"/>
                </a:lnTo>
                <a:lnTo>
                  <a:pt x="539750" y="264160"/>
                </a:lnTo>
                <a:lnTo>
                  <a:pt x="5397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53715" y="3186982"/>
            <a:ext cx="637280" cy="2449899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24844" defTabSz="832013">
              <a:spcBef>
                <a:spcPts val="91"/>
              </a:spcBef>
            </a:pPr>
            <a:r>
              <a:rPr sz="1638" spc="-9" dirty="0">
                <a:solidFill>
                  <a:prstClr val="black"/>
                </a:solidFill>
                <a:latin typeface="Arial"/>
                <a:cs typeface="Arial"/>
              </a:rPr>
              <a:t>Conv2</a:t>
            </a:r>
            <a:endParaRPr sz="1638">
              <a:solidFill>
                <a:prstClr val="black"/>
              </a:solidFill>
              <a:latin typeface="Arial"/>
              <a:cs typeface="Arial"/>
            </a:endParaRPr>
          </a:p>
          <a:p>
            <a:pPr defTabSz="832013"/>
            <a:endParaRPr sz="1820">
              <a:solidFill>
                <a:prstClr val="black"/>
              </a:solidFill>
              <a:latin typeface="Arial"/>
              <a:cs typeface="Arial"/>
            </a:endParaRPr>
          </a:p>
          <a:p>
            <a:pPr defTabSz="832013">
              <a:spcBef>
                <a:spcPts val="36"/>
              </a:spcBef>
            </a:pPr>
            <a:endParaRPr sz="1683">
              <a:solidFill>
                <a:prstClr val="black"/>
              </a:solidFill>
              <a:latin typeface="Arial"/>
              <a:cs typeface="Arial"/>
            </a:endParaRPr>
          </a:p>
          <a:p>
            <a:pPr marL="21377" indent="-10399" defTabSz="832013"/>
            <a:r>
              <a:rPr sz="1638" spc="-9" dirty="0">
                <a:solidFill>
                  <a:prstClr val="black"/>
                </a:solidFill>
                <a:latin typeface="Arial"/>
                <a:cs typeface="Arial"/>
              </a:rPr>
              <a:t>Conv3</a:t>
            </a:r>
            <a:endParaRPr sz="1638">
              <a:solidFill>
                <a:prstClr val="black"/>
              </a:solidFill>
              <a:latin typeface="Arial"/>
              <a:cs typeface="Arial"/>
            </a:endParaRPr>
          </a:p>
          <a:p>
            <a:pPr marL="32354" marR="7510" indent="-10399" defTabSz="832013">
              <a:lnSpc>
                <a:spcPct val="287500"/>
              </a:lnSpc>
              <a:spcBef>
                <a:spcPts val="619"/>
              </a:spcBef>
            </a:pPr>
            <a:r>
              <a:rPr sz="1638" spc="-5" dirty="0">
                <a:solidFill>
                  <a:prstClr val="black"/>
                </a:solidFill>
                <a:latin typeface="Arial"/>
                <a:cs typeface="Arial"/>
              </a:rPr>
              <a:t>Co</a:t>
            </a:r>
            <a:r>
              <a:rPr sz="1638" spc="-14" dirty="0">
                <a:solidFill>
                  <a:prstClr val="black"/>
                </a:solidFill>
                <a:latin typeface="Arial"/>
                <a:cs typeface="Arial"/>
              </a:rPr>
              <a:t>n</a:t>
            </a:r>
            <a:r>
              <a:rPr sz="1638" dirty="0">
                <a:solidFill>
                  <a:prstClr val="black"/>
                </a:solidFill>
                <a:latin typeface="Arial"/>
                <a:cs typeface="Arial"/>
              </a:rPr>
              <a:t>v4  </a:t>
            </a:r>
            <a:r>
              <a:rPr sz="1638" spc="-9" dirty="0">
                <a:solidFill>
                  <a:prstClr val="black"/>
                </a:solidFill>
                <a:latin typeface="Arial"/>
                <a:cs typeface="Arial"/>
              </a:rPr>
              <a:t>Pool5</a:t>
            </a:r>
            <a:endParaRPr sz="163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32290" y="2259083"/>
            <a:ext cx="623414" cy="263725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1638" spc="-5" dirty="0">
                <a:solidFill>
                  <a:prstClr val="black"/>
                </a:solidFill>
                <a:latin typeface="Arial"/>
                <a:cs typeface="Arial"/>
              </a:rPr>
              <a:t>C</a:t>
            </a:r>
            <a:r>
              <a:rPr sz="1638" spc="-14" dirty="0">
                <a:solidFill>
                  <a:prstClr val="black"/>
                </a:solidFill>
                <a:latin typeface="Arial"/>
                <a:cs typeface="Arial"/>
              </a:rPr>
              <a:t>o</a:t>
            </a:r>
            <a:r>
              <a:rPr sz="1638" spc="-5" dirty="0">
                <a:solidFill>
                  <a:prstClr val="black"/>
                </a:solidFill>
                <a:latin typeface="Arial"/>
                <a:cs typeface="Arial"/>
              </a:rPr>
              <a:t>nv1</a:t>
            </a:r>
            <a:endParaRPr sz="1638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519" y="506125"/>
            <a:ext cx="10987391" cy="627862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algn="ctr">
              <a:spcBef>
                <a:spcPts val="91"/>
              </a:spcBef>
            </a:pPr>
            <a:r>
              <a:rPr sz="4004" spc="-5" dirty="0">
                <a:latin typeface="Arial"/>
                <a:cs typeface="Arial"/>
              </a:rPr>
              <a:t>Scene</a:t>
            </a:r>
            <a:r>
              <a:rPr sz="4004" spc="-59" dirty="0">
                <a:latin typeface="Arial"/>
                <a:cs typeface="Arial"/>
              </a:rPr>
              <a:t> </a:t>
            </a:r>
            <a:r>
              <a:rPr sz="4004" spc="-5" dirty="0">
                <a:latin typeface="Arial"/>
                <a:cs typeface="Arial"/>
              </a:rPr>
              <a:t>Recognition</a:t>
            </a:r>
            <a:endParaRPr sz="4004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75046" y="1592335"/>
            <a:ext cx="7674518" cy="459804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2912" spc="-5" dirty="0">
                <a:solidFill>
                  <a:prstClr val="black"/>
                </a:solidFill>
                <a:latin typeface="Arial"/>
                <a:cs typeface="Arial"/>
              </a:rPr>
              <a:t>Given </a:t>
            </a:r>
            <a:r>
              <a:rPr sz="2912" dirty="0">
                <a:solidFill>
                  <a:prstClr val="black"/>
                </a:solidFill>
                <a:latin typeface="Arial"/>
                <a:cs typeface="Arial"/>
              </a:rPr>
              <a:t>an </a:t>
            </a:r>
            <a:r>
              <a:rPr sz="2912" spc="-5" dirty="0">
                <a:solidFill>
                  <a:prstClr val="black"/>
                </a:solidFill>
                <a:latin typeface="Arial"/>
                <a:cs typeface="Arial"/>
              </a:rPr>
              <a:t>image, </a:t>
            </a:r>
            <a:r>
              <a:rPr sz="2912" dirty="0">
                <a:solidFill>
                  <a:prstClr val="black"/>
                </a:solidFill>
                <a:latin typeface="Arial"/>
                <a:cs typeface="Arial"/>
              </a:rPr>
              <a:t>predict which place </a:t>
            </a:r>
            <a:r>
              <a:rPr sz="2912" spc="-5" dirty="0">
                <a:solidFill>
                  <a:prstClr val="black"/>
                </a:solidFill>
                <a:latin typeface="Arial"/>
                <a:cs typeface="Arial"/>
              </a:rPr>
              <a:t>we are</a:t>
            </a:r>
            <a:r>
              <a:rPr sz="2912" spc="-4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912" dirty="0">
                <a:solidFill>
                  <a:prstClr val="black"/>
                </a:solidFill>
                <a:latin typeface="Arial"/>
                <a:cs typeface="Arial"/>
              </a:rPr>
              <a:t>in.</a:t>
            </a:r>
            <a:endParaRPr sz="2912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74750" y="2755962"/>
            <a:ext cx="1926285" cy="19251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01711" y="2737473"/>
            <a:ext cx="1948240" cy="19482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530185" y="2801028"/>
            <a:ext cx="1896240" cy="18962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555842" y="2791788"/>
            <a:ext cx="1895085" cy="18962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65339" y="4745804"/>
            <a:ext cx="1526468" cy="459804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2912" dirty="0">
                <a:solidFill>
                  <a:prstClr val="black"/>
                </a:solidFill>
                <a:latin typeface="Arial"/>
                <a:cs typeface="Arial"/>
              </a:rPr>
              <a:t>B</a:t>
            </a:r>
            <a:r>
              <a:rPr sz="2912" spc="-5" dirty="0">
                <a:solidFill>
                  <a:prstClr val="black"/>
                </a:solidFill>
                <a:latin typeface="Arial"/>
                <a:cs typeface="Arial"/>
              </a:rPr>
              <a:t>e</a:t>
            </a:r>
            <a:r>
              <a:rPr sz="2912" spc="5" dirty="0">
                <a:solidFill>
                  <a:prstClr val="black"/>
                </a:solidFill>
                <a:latin typeface="Arial"/>
                <a:cs typeface="Arial"/>
              </a:rPr>
              <a:t>d</a:t>
            </a:r>
            <a:r>
              <a:rPr sz="2912" dirty="0">
                <a:solidFill>
                  <a:prstClr val="black"/>
                </a:solidFill>
                <a:latin typeface="Arial"/>
                <a:cs typeface="Arial"/>
              </a:rPr>
              <a:t>r</a:t>
            </a:r>
            <a:r>
              <a:rPr sz="2912" spc="5" dirty="0">
                <a:solidFill>
                  <a:prstClr val="black"/>
                </a:solidFill>
                <a:latin typeface="Arial"/>
                <a:cs typeface="Arial"/>
              </a:rPr>
              <a:t>oo</a:t>
            </a:r>
            <a:r>
              <a:rPr sz="2912" dirty="0">
                <a:solidFill>
                  <a:prstClr val="black"/>
                </a:solidFill>
                <a:latin typeface="Arial"/>
                <a:cs typeface="Arial"/>
              </a:rPr>
              <a:t>m</a:t>
            </a:r>
            <a:endParaRPr sz="2912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31317" y="4727316"/>
            <a:ext cx="1155540" cy="459804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2912" spc="5" dirty="0">
                <a:solidFill>
                  <a:prstClr val="black"/>
                </a:solidFill>
                <a:latin typeface="Arial"/>
                <a:cs typeface="Arial"/>
              </a:rPr>
              <a:t>Ha</a:t>
            </a:r>
            <a:r>
              <a:rPr sz="2912" dirty="0">
                <a:solidFill>
                  <a:prstClr val="black"/>
                </a:solidFill>
                <a:latin typeface="Arial"/>
                <a:cs typeface="Arial"/>
              </a:rPr>
              <a:t>rb</a:t>
            </a:r>
            <a:r>
              <a:rPr sz="2912" spc="5" dirty="0">
                <a:solidFill>
                  <a:prstClr val="black"/>
                </a:solidFill>
                <a:latin typeface="Arial"/>
                <a:cs typeface="Arial"/>
              </a:rPr>
              <a:t>o</a:t>
            </a:r>
            <a:r>
              <a:rPr sz="2912" dirty="0">
                <a:solidFill>
                  <a:prstClr val="black"/>
                </a:solidFill>
                <a:latin typeface="Arial"/>
                <a:cs typeface="Arial"/>
              </a:rPr>
              <a:t>r</a:t>
            </a:r>
            <a:endParaRPr sz="2912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5167" y="101688"/>
            <a:ext cx="6973683" cy="571821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>
              <a:spcBef>
                <a:spcPts val="91"/>
              </a:spcBef>
            </a:pPr>
            <a:r>
              <a:rPr sz="3640" spc="9" dirty="0"/>
              <a:t>Learning </a:t>
            </a:r>
            <a:r>
              <a:rPr sz="3640" dirty="0"/>
              <a:t>to </a:t>
            </a:r>
            <a:r>
              <a:rPr sz="3640" spc="27" dirty="0"/>
              <a:t>Recognize</a:t>
            </a:r>
            <a:r>
              <a:rPr sz="3640" spc="-446" dirty="0"/>
              <a:t> </a:t>
            </a:r>
            <a:r>
              <a:rPr sz="3640" spc="5" dirty="0"/>
              <a:t>Scenes</a:t>
            </a:r>
            <a:endParaRPr sz="3640"/>
          </a:p>
        </p:txBody>
      </p:sp>
      <p:sp>
        <p:nvSpPr>
          <p:cNvPr id="3" name="object 3"/>
          <p:cNvSpPr/>
          <p:nvPr/>
        </p:nvSpPr>
        <p:spPr>
          <a:xfrm>
            <a:off x="1524381" y="945231"/>
            <a:ext cx="9170365" cy="2561832"/>
          </a:xfrm>
          <a:custGeom>
            <a:avLst/>
            <a:gdLst/>
            <a:ahLst/>
            <a:cxnLst/>
            <a:rect l="l" t="t" r="r" b="b"/>
            <a:pathLst>
              <a:path w="10078720" h="2683510">
                <a:moveTo>
                  <a:pt x="10078719" y="0"/>
                </a:moveTo>
                <a:lnTo>
                  <a:pt x="0" y="0"/>
                </a:lnTo>
                <a:lnTo>
                  <a:pt x="0" y="2683510"/>
                </a:lnTo>
                <a:lnTo>
                  <a:pt x="10078720" y="2683510"/>
                </a:lnTo>
                <a:lnTo>
                  <a:pt x="10078719" y="0"/>
                </a:lnTo>
                <a:close/>
              </a:path>
            </a:pathLst>
          </a:custGeom>
          <a:solidFill>
            <a:srgbClr val="CEE6F4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24382" y="3386887"/>
            <a:ext cx="4580560" cy="0"/>
          </a:xfrm>
          <a:custGeom>
            <a:avLst/>
            <a:gdLst/>
            <a:ahLst/>
            <a:cxnLst/>
            <a:rect l="l" t="t" r="r" b="b"/>
            <a:pathLst>
              <a:path w="5034280">
                <a:moveTo>
                  <a:pt x="503428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3364A3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24381" y="945231"/>
            <a:ext cx="9170365" cy="0"/>
          </a:xfrm>
          <a:custGeom>
            <a:avLst/>
            <a:gdLst/>
            <a:ahLst/>
            <a:cxnLst/>
            <a:rect l="l" t="t" r="r" b="b"/>
            <a:pathLst>
              <a:path w="10078720">
                <a:moveTo>
                  <a:pt x="0" y="0"/>
                </a:moveTo>
                <a:lnTo>
                  <a:pt x="10078719" y="0"/>
                </a:lnTo>
              </a:path>
            </a:pathLst>
          </a:custGeom>
          <a:ln w="9344">
            <a:solidFill>
              <a:srgbClr val="3364A3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104941" y="3386887"/>
            <a:ext cx="4589805" cy="0"/>
          </a:xfrm>
          <a:custGeom>
            <a:avLst/>
            <a:gdLst/>
            <a:ahLst/>
            <a:cxnLst/>
            <a:rect l="l" t="t" r="r" b="b"/>
            <a:pathLst>
              <a:path w="5044440">
                <a:moveTo>
                  <a:pt x="5044440" y="0"/>
                </a:moveTo>
                <a:lnTo>
                  <a:pt x="0" y="0"/>
                </a:lnTo>
              </a:path>
            </a:pathLst>
          </a:custGeom>
          <a:ln w="9344">
            <a:solidFill>
              <a:srgbClr val="3364A3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33001" y="1268783"/>
            <a:ext cx="8971612" cy="8943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65356" y="2479789"/>
            <a:ext cx="8971612" cy="8886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524381" y="1028434"/>
            <a:ext cx="9170365" cy="1446933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30573" defTabSz="832013">
              <a:spcBef>
                <a:spcPts val="91"/>
              </a:spcBef>
            </a:pPr>
            <a:r>
              <a:rPr sz="1638" spc="-9" dirty="0">
                <a:solidFill>
                  <a:prstClr val="black"/>
                </a:solidFill>
                <a:latin typeface="Arial"/>
                <a:cs typeface="Arial"/>
              </a:rPr>
              <a:t>bedroom</a:t>
            </a:r>
            <a:endParaRPr sz="1638" dirty="0">
              <a:solidFill>
                <a:prstClr val="black"/>
              </a:solidFill>
              <a:latin typeface="Arial"/>
              <a:cs typeface="Arial"/>
            </a:endParaRPr>
          </a:p>
          <a:p>
            <a:pPr defTabSz="832013"/>
            <a:endParaRPr sz="1820" dirty="0">
              <a:solidFill>
                <a:prstClr val="black"/>
              </a:solidFill>
              <a:latin typeface="Arial"/>
              <a:cs typeface="Arial"/>
            </a:endParaRPr>
          </a:p>
          <a:p>
            <a:pPr defTabSz="832013"/>
            <a:endParaRPr sz="1820" dirty="0">
              <a:solidFill>
                <a:prstClr val="black"/>
              </a:solidFill>
              <a:latin typeface="Arial"/>
              <a:cs typeface="Arial"/>
            </a:endParaRPr>
          </a:p>
          <a:p>
            <a:pPr defTabSz="832013">
              <a:spcBef>
                <a:spcPts val="45"/>
              </a:spcBef>
            </a:pPr>
            <a:endParaRPr sz="2411" dirty="0">
              <a:solidFill>
                <a:prstClr val="black"/>
              </a:solidFill>
              <a:latin typeface="Arial"/>
              <a:cs typeface="Arial"/>
            </a:endParaRPr>
          </a:p>
          <a:p>
            <a:pPr marL="114396" defTabSz="832013"/>
            <a:r>
              <a:rPr sz="1638" spc="-5" dirty="0">
                <a:solidFill>
                  <a:prstClr val="black"/>
                </a:solidFill>
                <a:latin typeface="Arial"/>
                <a:cs typeface="Arial"/>
              </a:rPr>
              <a:t>mountain</a:t>
            </a:r>
            <a:endParaRPr sz="1638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92283" y="3666528"/>
            <a:ext cx="4856734" cy="1936016"/>
          </a:xfrm>
          <a:prstGeom prst="rect">
            <a:avLst/>
          </a:prstGeom>
        </p:spPr>
        <p:txBody>
          <a:bodyPr vert="horz" wrap="square" lIns="0" tIns="108621" rIns="0" bIns="0" rtlCol="0">
            <a:spAutoFit/>
          </a:bodyPr>
          <a:lstStyle/>
          <a:p>
            <a:pPr marL="34665" defTabSz="832013">
              <a:spcBef>
                <a:spcPts val="855"/>
              </a:spcBef>
            </a:pPr>
            <a:r>
              <a:rPr sz="2548" spc="-5" dirty="0">
                <a:solidFill>
                  <a:prstClr val="black"/>
                </a:solidFill>
                <a:latin typeface="Arial"/>
                <a:cs typeface="Arial"/>
              </a:rPr>
              <a:t>Possible internal</a:t>
            </a:r>
            <a:r>
              <a:rPr sz="2548" spc="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548" spc="-5" dirty="0">
                <a:solidFill>
                  <a:prstClr val="black"/>
                </a:solidFill>
                <a:latin typeface="Arial"/>
                <a:cs typeface="Arial"/>
              </a:rPr>
              <a:t>representations:</a:t>
            </a:r>
            <a:endParaRPr sz="2548">
              <a:solidFill>
                <a:prstClr val="black"/>
              </a:solidFill>
              <a:latin typeface="Arial"/>
              <a:cs typeface="Arial"/>
            </a:endParaRPr>
          </a:p>
          <a:p>
            <a:pPr marL="389986" indent="-171016" defTabSz="832013">
              <a:spcBef>
                <a:spcPts val="655"/>
              </a:spcBef>
              <a:buFontTx/>
              <a:buChar char="-"/>
              <a:tabLst>
                <a:tab pos="390563" algn="l"/>
              </a:tabLst>
            </a:pPr>
            <a:r>
              <a:rPr sz="2184" spc="-5" dirty="0">
                <a:solidFill>
                  <a:prstClr val="black"/>
                </a:solidFill>
                <a:latin typeface="Arial"/>
                <a:cs typeface="Arial"/>
              </a:rPr>
              <a:t>Objects (scene</a:t>
            </a:r>
            <a:r>
              <a:rPr sz="2184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184" spc="-5" dirty="0">
                <a:solidFill>
                  <a:prstClr val="black"/>
                </a:solidFill>
                <a:latin typeface="Arial"/>
                <a:cs typeface="Arial"/>
              </a:rPr>
              <a:t>parts?)</a:t>
            </a:r>
            <a:endParaRPr sz="2184">
              <a:solidFill>
                <a:prstClr val="black"/>
              </a:solidFill>
              <a:latin typeface="Arial"/>
              <a:cs typeface="Arial"/>
            </a:endParaRPr>
          </a:p>
          <a:p>
            <a:pPr marL="390563" indent="-171016" defTabSz="832013">
              <a:buFontTx/>
              <a:buChar char="-"/>
              <a:tabLst>
                <a:tab pos="390563" algn="l"/>
              </a:tabLst>
            </a:pPr>
            <a:r>
              <a:rPr sz="2184" spc="-5" dirty="0">
                <a:solidFill>
                  <a:prstClr val="black"/>
                </a:solidFill>
                <a:latin typeface="Arial"/>
                <a:cs typeface="Arial"/>
              </a:rPr>
              <a:t>Scene</a:t>
            </a:r>
            <a:r>
              <a:rPr sz="2184" spc="-9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184" spc="-5" dirty="0">
                <a:solidFill>
                  <a:prstClr val="black"/>
                </a:solidFill>
                <a:latin typeface="Arial"/>
                <a:cs typeface="Arial"/>
              </a:rPr>
              <a:t>attributes</a:t>
            </a:r>
            <a:endParaRPr sz="2184">
              <a:solidFill>
                <a:prstClr val="black"/>
              </a:solidFill>
              <a:latin typeface="Arial"/>
              <a:cs typeface="Arial"/>
            </a:endParaRPr>
          </a:p>
          <a:p>
            <a:pPr marL="390563" indent="-171016" defTabSz="832013">
              <a:buFontTx/>
              <a:buChar char="-"/>
              <a:tabLst>
                <a:tab pos="390563" algn="l"/>
              </a:tabLst>
            </a:pPr>
            <a:r>
              <a:rPr sz="2184" spc="-5" dirty="0">
                <a:solidFill>
                  <a:prstClr val="black"/>
                </a:solidFill>
                <a:latin typeface="Arial"/>
                <a:cs typeface="Arial"/>
              </a:rPr>
              <a:t>Object parts</a:t>
            </a:r>
            <a:endParaRPr sz="2184">
              <a:solidFill>
                <a:prstClr val="black"/>
              </a:solidFill>
              <a:latin typeface="Arial"/>
              <a:cs typeface="Arial"/>
            </a:endParaRPr>
          </a:p>
          <a:p>
            <a:pPr marL="390563" indent="-171016" defTabSz="832013">
              <a:buFontTx/>
              <a:buChar char="-"/>
              <a:tabLst>
                <a:tab pos="390563" algn="l"/>
              </a:tabLst>
            </a:pPr>
            <a:r>
              <a:rPr sz="2184" spc="-5" dirty="0">
                <a:solidFill>
                  <a:prstClr val="black"/>
                </a:solidFill>
                <a:latin typeface="Arial"/>
                <a:cs typeface="Arial"/>
              </a:rPr>
              <a:t>Textures</a:t>
            </a:r>
            <a:endParaRPr sz="218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742103" y="4373719"/>
            <a:ext cx="2319169" cy="15542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261179" y="4350608"/>
            <a:ext cx="2329568" cy="15773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7C72B-6603-EBED-5417-4A905B824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631C95-F74F-6616-8CCA-8DEF3680A1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8BEF39-CDC5-C857-F7B9-9095775FD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732"/>
            <a:ext cx="12223750" cy="671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056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61161" y="262309"/>
            <a:ext cx="5692767" cy="571821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>
              <a:spcBef>
                <a:spcPts val="91"/>
              </a:spcBef>
              <a:tabLst>
                <a:tab pos="3243529" algn="l"/>
              </a:tabLst>
            </a:pPr>
            <a:r>
              <a:rPr sz="3640" spc="-9" dirty="0">
                <a:latin typeface="Arial"/>
                <a:cs typeface="Arial"/>
              </a:rPr>
              <a:t>CN</a:t>
            </a:r>
            <a:r>
              <a:rPr sz="3640" dirty="0">
                <a:latin typeface="Arial"/>
                <a:cs typeface="Arial"/>
              </a:rPr>
              <a:t>N</a:t>
            </a:r>
            <a:r>
              <a:rPr sz="3640" spc="-5" dirty="0">
                <a:latin typeface="Arial"/>
                <a:cs typeface="Arial"/>
              </a:rPr>
              <a:t> </a:t>
            </a:r>
            <a:r>
              <a:rPr sz="3640" dirty="0">
                <a:latin typeface="Arial"/>
                <a:cs typeface="Arial"/>
              </a:rPr>
              <a:t>f</a:t>
            </a:r>
            <a:r>
              <a:rPr sz="3640" spc="-5" dirty="0">
                <a:latin typeface="Arial"/>
                <a:cs typeface="Arial"/>
              </a:rPr>
              <a:t>o</a:t>
            </a:r>
            <a:r>
              <a:rPr sz="3640" dirty="0">
                <a:latin typeface="Arial"/>
                <a:cs typeface="Arial"/>
              </a:rPr>
              <a:t>r</a:t>
            </a:r>
            <a:r>
              <a:rPr sz="3640" spc="-9" dirty="0">
                <a:latin typeface="Arial"/>
                <a:cs typeface="Arial"/>
              </a:rPr>
              <a:t> </a:t>
            </a:r>
            <a:r>
              <a:rPr sz="3640" dirty="0">
                <a:latin typeface="Arial"/>
                <a:cs typeface="Arial"/>
              </a:rPr>
              <a:t>Sc</a:t>
            </a:r>
            <a:r>
              <a:rPr sz="3640" spc="-5" dirty="0">
                <a:latin typeface="Arial"/>
                <a:cs typeface="Arial"/>
              </a:rPr>
              <a:t>en</a:t>
            </a:r>
            <a:r>
              <a:rPr sz="3640" dirty="0">
                <a:latin typeface="Arial"/>
                <a:cs typeface="Arial"/>
              </a:rPr>
              <a:t>e	</a:t>
            </a:r>
            <a:r>
              <a:rPr sz="3640" spc="-9" dirty="0">
                <a:latin typeface="Arial"/>
                <a:cs typeface="Arial"/>
              </a:rPr>
              <a:t>R</a:t>
            </a:r>
            <a:r>
              <a:rPr sz="3640" spc="-5" dirty="0">
                <a:latin typeface="Arial"/>
                <a:cs typeface="Arial"/>
              </a:rPr>
              <a:t>e</a:t>
            </a:r>
            <a:r>
              <a:rPr sz="3640" dirty="0">
                <a:latin typeface="Arial"/>
                <a:cs typeface="Arial"/>
              </a:rPr>
              <a:t>c</a:t>
            </a:r>
            <a:r>
              <a:rPr sz="3640" spc="-5" dirty="0">
                <a:latin typeface="Arial"/>
                <a:cs typeface="Arial"/>
              </a:rPr>
              <a:t>ogni</a:t>
            </a:r>
            <a:r>
              <a:rPr sz="3640" spc="5" dirty="0">
                <a:latin typeface="Arial"/>
                <a:cs typeface="Arial"/>
              </a:rPr>
              <a:t>t</a:t>
            </a:r>
            <a:r>
              <a:rPr sz="3640" spc="-9" dirty="0">
                <a:latin typeface="Arial"/>
                <a:cs typeface="Arial"/>
              </a:rPr>
              <a:t>i</a:t>
            </a:r>
            <a:r>
              <a:rPr sz="3640" spc="-5" dirty="0">
                <a:latin typeface="Arial"/>
                <a:cs typeface="Arial"/>
              </a:rPr>
              <a:t>o</a:t>
            </a:r>
            <a:r>
              <a:rPr sz="3640" dirty="0">
                <a:latin typeface="Arial"/>
                <a:cs typeface="Arial"/>
              </a:rPr>
              <a:t>n</a:t>
            </a:r>
            <a:endParaRPr sz="364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91361" y="2579015"/>
            <a:ext cx="8637579" cy="24770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25886" y="2180153"/>
            <a:ext cx="6650132" cy="263725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1638" b="1" spc="109" dirty="0">
                <a:solidFill>
                  <a:prstClr val="black"/>
                </a:solidFill>
                <a:latin typeface="Tahoma"/>
                <a:cs typeface="Tahoma"/>
              </a:rPr>
              <a:t>Places</a:t>
            </a:r>
            <a:r>
              <a:rPr sz="1638" b="1" spc="77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638" b="1" spc="86" dirty="0">
                <a:solidFill>
                  <a:prstClr val="black"/>
                </a:solidFill>
                <a:latin typeface="Tahoma"/>
                <a:cs typeface="Tahoma"/>
              </a:rPr>
              <a:t>Database</a:t>
            </a:r>
            <a:r>
              <a:rPr sz="1638" spc="86" dirty="0">
                <a:solidFill>
                  <a:prstClr val="black"/>
                </a:solidFill>
                <a:latin typeface="Verdana"/>
                <a:cs typeface="Verdana"/>
              </a:rPr>
              <a:t>:</a:t>
            </a:r>
            <a:r>
              <a:rPr sz="1638" spc="-55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638" dirty="0">
                <a:solidFill>
                  <a:prstClr val="black"/>
                </a:solidFill>
                <a:latin typeface="Verdana"/>
                <a:cs typeface="Verdana"/>
              </a:rPr>
              <a:t>7</a:t>
            </a:r>
            <a:r>
              <a:rPr sz="1638" spc="-55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638" dirty="0">
                <a:solidFill>
                  <a:prstClr val="black"/>
                </a:solidFill>
                <a:latin typeface="Verdana"/>
                <a:cs typeface="Verdana"/>
              </a:rPr>
              <a:t>million</a:t>
            </a:r>
            <a:r>
              <a:rPr sz="1638" spc="-55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638" spc="9" dirty="0">
                <a:solidFill>
                  <a:prstClr val="black"/>
                </a:solidFill>
                <a:latin typeface="Verdana"/>
                <a:cs typeface="Verdana"/>
              </a:rPr>
              <a:t>images</a:t>
            </a:r>
            <a:r>
              <a:rPr sz="1638" spc="-55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638" spc="-5" dirty="0">
                <a:solidFill>
                  <a:prstClr val="black"/>
                </a:solidFill>
                <a:latin typeface="Verdana"/>
                <a:cs typeface="Verdana"/>
              </a:rPr>
              <a:t>from</a:t>
            </a:r>
            <a:r>
              <a:rPr sz="1638" spc="-55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638" spc="-9" dirty="0">
                <a:solidFill>
                  <a:prstClr val="black"/>
                </a:solidFill>
                <a:latin typeface="Verdana"/>
                <a:cs typeface="Verdana"/>
              </a:rPr>
              <a:t>400</a:t>
            </a:r>
            <a:r>
              <a:rPr sz="1638" spc="-64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638" spc="18" dirty="0">
                <a:solidFill>
                  <a:prstClr val="black"/>
                </a:solidFill>
                <a:latin typeface="Verdana"/>
                <a:cs typeface="Verdana"/>
              </a:rPr>
              <a:t>scene</a:t>
            </a:r>
            <a:r>
              <a:rPr sz="1638" spc="-55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638" spc="9" dirty="0">
                <a:solidFill>
                  <a:prstClr val="black"/>
                </a:solidFill>
                <a:latin typeface="Verdana"/>
                <a:cs typeface="Verdana"/>
              </a:rPr>
              <a:t>categories</a:t>
            </a:r>
            <a:endParaRPr sz="1638" dirty="0">
              <a:solidFill>
                <a:prstClr val="black"/>
              </a:solidFill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649440" y="6622398"/>
            <a:ext cx="1926285" cy="221725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1365" spc="-5" dirty="0">
                <a:solidFill>
                  <a:prstClr val="black"/>
                </a:solidFill>
                <a:latin typeface="Arial"/>
                <a:cs typeface="Arial"/>
              </a:rPr>
              <a:t>Zhou, </a:t>
            </a:r>
            <a:r>
              <a:rPr sz="1365" dirty="0">
                <a:solidFill>
                  <a:prstClr val="black"/>
                </a:solidFill>
                <a:latin typeface="Arial"/>
                <a:cs typeface="Arial"/>
              </a:rPr>
              <a:t>et </a:t>
            </a:r>
            <a:r>
              <a:rPr sz="1365" spc="-5" dirty="0">
                <a:solidFill>
                  <a:prstClr val="black"/>
                </a:solidFill>
                <a:latin typeface="Arial"/>
                <a:cs typeface="Arial"/>
              </a:rPr>
              <a:t>al. NIPS,</a:t>
            </a:r>
            <a:r>
              <a:rPr sz="1365" spc="-36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365" dirty="0">
                <a:solidFill>
                  <a:prstClr val="black"/>
                </a:solidFill>
                <a:latin typeface="Arial"/>
                <a:cs typeface="Arial"/>
              </a:rPr>
              <a:t>2014.</a:t>
            </a:r>
            <a:endParaRPr sz="1365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06356" y="4865738"/>
            <a:ext cx="8052958" cy="767705"/>
          </a:xfrm>
          <a:prstGeom prst="rect">
            <a:avLst/>
          </a:prstGeom>
        </p:spPr>
        <p:txBody>
          <a:bodyPr vert="horz" wrap="square" lIns="0" tIns="134043" rIns="0" bIns="0" rtlCol="0">
            <a:spAutoFit/>
          </a:bodyPr>
          <a:lstStyle/>
          <a:p>
            <a:pPr marL="5096974" defTabSz="832013">
              <a:spcBef>
                <a:spcPts val="1055"/>
              </a:spcBef>
            </a:pPr>
            <a:r>
              <a:rPr sz="1638" spc="18" dirty="0">
                <a:solidFill>
                  <a:prstClr val="black"/>
                </a:solidFill>
                <a:latin typeface="Verdana"/>
                <a:cs typeface="Verdana"/>
              </a:rPr>
              <a:t>scene</a:t>
            </a:r>
            <a:r>
              <a:rPr sz="1638" spc="-64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638" spc="9" dirty="0">
                <a:solidFill>
                  <a:prstClr val="black"/>
                </a:solidFill>
                <a:latin typeface="Verdana"/>
                <a:cs typeface="Verdana"/>
              </a:rPr>
              <a:t>category</a:t>
            </a:r>
            <a:endParaRPr sz="1638" dirty="0">
              <a:solidFill>
                <a:prstClr val="black"/>
              </a:solidFill>
              <a:latin typeface="Verdana"/>
              <a:cs typeface="Verdana"/>
            </a:endParaRPr>
          </a:p>
          <a:p>
            <a:pPr marL="11555" defTabSz="832013">
              <a:spcBef>
                <a:spcPts val="964"/>
              </a:spcBef>
            </a:pPr>
            <a:r>
              <a:rPr sz="1638" b="1" spc="68" dirty="0">
                <a:solidFill>
                  <a:prstClr val="black"/>
                </a:solidFill>
                <a:latin typeface="Tahoma"/>
                <a:cs typeface="Tahoma"/>
              </a:rPr>
              <a:t>Places-CNN</a:t>
            </a:r>
            <a:r>
              <a:rPr sz="1638" spc="68" dirty="0">
                <a:solidFill>
                  <a:prstClr val="black"/>
                </a:solidFill>
                <a:latin typeface="Verdana"/>
                <a:cs typeface="Verdana"/>
              </a:rPr>
              <a:t>:</a:t>
            </a:r>
            <a:r>
              <a:rPr sz="1638" spc="-45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638" spc="5" dirty="0">
                <a:solidFill>
                  <a:prstClr val="black"/>
                </a:solidFill>
                <a:latin typeface="Verdana"/>
                <a:cs typeface="Verdana"/>
              </a:rPr>
              <a:t>AlexNet</a:t>
            </a:r>
            <a:r>
              <a:rPr sz="1638" spc="-50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638" spc="-5" dirty="0">
                <a:solidFill>
                  <a:prstClr val="black"/>
                </a:solidFill>
                <a:latin typeface="Verdana"/>
                <a:cs typeface="Verdana"/>
              </a:rPr>
              <a:t>CNN</a:t>
            </a:r>
            <a:r>
              <a:rPr sz="1638" spc="-41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638" dirty="0">
                <a:solidFill>
                  <a:prstClr val="black"/>
                </a:solidFill>
                <a:latin typeface="Verdana"/>
                <a:cs typeface="Verdana"/>
              </a:rPr>
              <a:t>on</a:t>
            </a:r>
            <a:r>
              <a:rPr sz="1638" spc="-50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638" spc="-32" dirty="0">
                <a:solidFill>
                  <a:prstClr val="black"/>
                </a:solidFill>
                <a:latin typeface="Verdana"/>
                <a:cs typeface="Verdana"/>
              </a:rPr>
              <a:t>2.5</a:t>
            </a:r>
            <a:r>
              <a:rPr sz="1638" spc="-50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638" dirty="0">
                <a:solidFill>
                  <a:prstClr val="black"/>
                </a:solidFill>
                <a:latin typeface="Verdana"/>
                <a:cs typeface="Verdana"/>
              </a:rPr>
              <a:t>million</a:t>
            </a:r>
            <a:r>
              <a:rPr sz="1638" spc="-55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638" spc="9" dirty="0">
                <a:solidFill>
                  <a:prstClr val="black"/>
                </a:solidFill>
                <a:latin typeface="Verdana"/>
                <a:cs typeface="Verdana"/>
              </a:rPr>
              <a:t>images</a:t>
            </a:r>
            <a:r>
              <a:rPr sz="1638" spc="-50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638" spc="-9" dirty="0">
                <a:solidFill>
                  <a:prstClr val="black"/>
                </a:solidFill>
                <a:latin typeface="Verdana"/>
                <a:cs typeface="Verdana"/>
              </a:rPr>
              <a:t>from</a:t>
            </a:r>
            <a:r>
              <a:rPr sz="1638" spc="-50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638" spc="-9" dirty="0">
                <a:solidFill>
                  <a:prstClr val="black"/>
                </a:solidFill>
                <a:latin typeface="Verdana"/>
                <a:cs typeface="Verdana"/>
              </a:rPr>
              <a:t>205</a:t>
            </a:r>
            <a:r>
              <a:rPr sz="1638" spc="-50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638" spc="14" dirty="0">
                <a:solidFill>
                  <a:prstClr val="black"/>
                </a:solidFill>
                <a:latin typeface="Verdana"/>
                <a:cs typeface="Verdana"/>
              </a:rPr>
              <a:t>scene</a:t>
            </a:r>
            <a:r>
              <a:rPr sz="1638" spc="-50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1638" dirty="0">
                <a:solidFill>
                  <a:prstClr val="black"/>
                </a:solidFill>
                <a:latin typeface="Verdana"/>
                <a:cs typeface="Verdana"/>
              </a:rPr>
              <a:t>categories.</a:t>
            </a:r>
          </a:p>
        </p:txBody>
      </p:sp>
      <p:sp>
        <p:nvSpPr>
          <p:cNvPr id="9" name="object 9"/>
          <p:cNvSpPr/>
          <p:nvPr/>
        </p:nvSpPr>
        <p:spPr>
          <a:xfrm>
            <a:off x="3044414" y="5745207"/>
            <a:ext cx="5377294" cy="10395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315" y="812926"/>
            <a:ext cx="8976457" cy="101015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57202" y="265777"/>
            <a:ext cx="7957084" cy="459804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86038">
              <a:spcBef>
                <a:spcPts val="91"/>
              </a:spcBef>
            </a:pPr>
            <a:r>
              <a:rPr spc="-27" dirty="0"/>
              <a:t>ImageNet </a:t>
            </a:r>
            <a:r>
              <a:rPr spc="-5" dirty="0"/>
              <a:t>CNN </a:t>
            </a:r>
            <a:r>
              <a:rPr spc="23" dirty="0"/>
              <a:t>and </a:t>
            </a:r>
            <a:r>
              <a:rPr spc="27" dirty="0"/>
              <a:t>Places</a:t>
            </a:r>
            <a:r>
              <a:rPr spc="-440" dirty="0"/>
              <a:t> </a:t>
            </a:r>
            <a:r>
              <a:rPr dirty="0"/>
              <a:t>CNN</a:t>
            </a:r>
          </a:p>
        </p:txBody>
      </p:sp>
      <p:sp>
        <p:nvSpPr>
          <p:cNvPr id="3" name="object 3"/>
          <p:cNvSpPr/>
          <p:nvPr/>
        </p:nvSpPr>
        <p:spPr>
          <a:xfrm>
            <a:off x="3973536" y="1566043"/>
            <a:ext cx="5112039" cy="195851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42381" y="1226030"/>
            <a:ext cx="4613493" cy="263725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1638" b="1" spc="86" dirty="0">
                <a:solidFill>
                  <a:prstClr val="black"/>
                </a:solidFill>
                <a:latin typeface="Tahoma"/>
                <a:cs typeface="Tahoma"/>
              </a:rPr>
              <a:t>ImageNet </a:t>
            </a:r>
            <a:r>
              <a:rPr sz="1638" b="1" spc="109" dirty="0">
                <a:solidFill>
                  <a:prstClr val="black"/>
                </a:solidFill>
                <a:latin typeface="Tahoma"/>
                <a:cs typeface="Tahoma"/>
              </a:rPr>
              <a:t>CNN </a:t>
            </a:r>
            <a:r>
              <a:rPr sz="1638" b="1" spc="96" dirty="0">
                <a:solidFill>
                  <a:prstClr val="black"/>
                </a:solidFill>
                <a:latin typeface="Tahoma"/>
                <a:cs typeface="Tahoma"/>
              </a:rPr>
              <a:t>for </a:t>
            </a:r>
            <a:r>
              <a:rPr sz="1638" b="1" spc="91" dirty="0">
                <a:solidFill>
                  <a:prstClr val="black"/>
                </a:solidFill>
                <a:latin typeface="Tahoma"/>
                <a:cs typeface="Tahoma"/>
              </a:rPr>
              <a:t>Object</a:t>
            </a:r>
            <a:r>
              <a:rPr sz="1638" b="1" spc="9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638" b="1" spc="96" dirty="0">
                <a:solidFill>
                  <a:prstClr val="black"/>
                </a:solidFill>
                <a:latin typeface="Tahoma"/>
                <a:cs typeface="Tahoma"/>
              </a:rPr>
              <a:t>Classification</a:t>
            </a:r>
            <a:endParaRPr sz="1638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03032" y="3541730"/>
            <a:ext cx="1971351" cy="25768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356370" y="1328872"/>
            <a:ext cx="2571076" cy="21620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79623" y="4438303"/>
            <a:ext cx="5233833" cy="20040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69247" y="6401691"/>
            <a:ext cx="1027275" cy="347785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2184" b="1" spc="168" dirty="0">
                <a:solidFill>
                  <a:prstClr val="black"/>
                </a:solidFill>
                <a:latin typeface="Tahoma"/>
                <a:cs typeface="Tahoma"/>
              </a:rPr>
              <a:t>P</a:t>
            </a:r>
            <a:r>
              <a:rPr sz="2184" b="1" spc="82" dirty="0">
                <a:solidFill>
                  <a:prstClr val="black"/>
                </a:solidFill>
                <a:latin typeface="Tahoma"/>
                <a:cs typeface="Tahoma"/>
              </a:rPr>
              <a:t>l</a:t>
            </a:r>
            <a:r>
              <a:rPr sz="2184" b="1" spc="159" dirty="0">
                <a:solidFill>
                  <a:prstClr val="black"/>
                </a:solidFill>
                <a:latin typeface="Tahoma"/>
                <a:cs typeface="Tahoma"/>
              </a:rPr>
              <a:t>a</a:t>
            </a:r>
            <a:r>
              <a:rPr sz="2184" b="1" spc="146" dirty="0">
                <a:solidFill>
                  <a:prstClr val="black"/>
                </a:solidFill>
                <a:latin typeface="Tahoma"/>
                <a:cs typeface="Tahoma"/>
              </a:rPr>
              <a:t>c</a:t>
            </a:r>
            <a:r>
              <a:rPr sz="2184" b="1" spc="173" dirty="0">
                <a:solidFill>
                  <a:prstClr val="black"/>
                </a:solidFill>
                <a:latin typeface="Tahoma"/>
                <a:cs typeface="Tahoma"/>
              </a:rPr>
              <a:t>es</a:t>
            </a:r>
            <a:endParaRPr sz="2184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379481" y="4267412"/>
            <a:ext cx="2567610" cy="212503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828986" y="6423646"/>
            <a:ext cx="398661" cy="2750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723155" y="3411154"/>
            <a:ext cx="411372" cy="662124"/>
          </a:xfrm>
          <a:custGeom>
            <a:avLst/>
            <a:gdLst/>
            <a:ahLst/>
            <a:cxnLst/>
            <a:rect l="l" t="t" r="r" b="b"/>
            <a:pathLst>
              <a:path w="452120" h="727710">
                <a:moveTo>
                  <a:pt x="452120" y="582930"/>
                </a:moveTo>
                <a:lnTo>
                  <a:pt x="0" y="582930"/>
                </a:lnTo>
                <a:lnTo>
                  <a:pt x="226060" y="727710"/>
                </a:lnTo>
                <a:lnTo>
                  <a:pt x="452120" y="582930"/>
                </a:lnTo>
                <a:close/>
              </a:path>
              <a:path w="452120" h="727710">
                <a:moveTo>
                  <a:pt x="339090" y="144780"/>
                </a:moveTo>
                <a:lnTo>
                  <a:pt x="113030" y="144780"/>
                </a:lnTo>
                <a:lnTo>
                  <a:pt x="113030" y="582930"/>
                </a:lnTo>
                <a:lnTo>
                  <a:pt x="339090" y="582930"/>
                </a:lnTo>
                <a:lnTo>
                  <a:pt x="339090" y="144780"/>
                </a:lnTo>
                <a:close/>
              </a:path>
              <a:path w="452120" h="727710">
                <a:moveTo>
                  <a:pt x="226060" y="0"/>
                </a:moveTo>
                <a:lnTo>
                  <a:pt x="0" y="144780"/>
                </a:lnTo>
                <a:lnTo>
                  <a:pt x="452120" y="144780"/>
                </a:lnTo>
                <a:lnTo>
                  <a:pt x="226060" y="0"/>
                </a:lnTo>
                <a:close/>
              </a:path>
            </a:pathLst>
          </a:custGeom>
          <a:solidFill>
            <a:srgbClr val="CEE6F4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723155" y="3411154"/>
            <a:ext cx="411372" cy="662124"/>
          </a:xfrm>
          <a:custGeom>
            <a:avLst/>
            <a:gdLst/>
            <a:ahLst/>
            <a:cxnLst/>
            <a:rect l="l" t="t" r="r" b="b"/>
            <a:pathLst>
              <a:path w="452120" h="727710">
                <a:moveTo>
                  <a:pt x="226060" y="727710"/>
                </a:moveTo>
                <a:lnTo>
                  <a:pt x="0" y="582930"/>
                </a:lnTo>
                <a:lnTo>
                  <a:pt x="113030" y="582930"/>
                </a:lnTo>
                <a:lnTo>
                  <a:pt x="113030" y="144780"/>
                </a:lnTo>
                <a:lnTo>
                  <a:pt x="0" y="144780"/>
                </a:lnTo>
                <a:lnTo>
                  <a:pt x="226060" y="0"/>
                </a:lnTo>
                <a:lnTo>
                  <a:pt x="452120" y="144780"/>
                </a:lnTo>
                <a:lnTo>
                  <a:pt x="339090" y="144780"/>
                </a:lnTo>
                <a:lnTo>
                  <a:pt x="339090" y="582930"/>
                </a:lnTo>
                <a:lnTo>
                  <a:pt x="452120" y="582930"/>
                </a:lnTo>
                <a:lnTo>
                  <a:pt x="226060" y="727710"/>
                </a:lnTo>
                <a:close/>
              </a:path>
            </a:pathLst>
          </a:custGeom>
          <a:ln w="9344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28422" y="3621464"/>
            <a:ext cx="4472517" cy="879854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934332" defTabSz="832013">
              <a:spcBef>
                <a:spcPts val="91"/>
              </a:spcBef>
            </a:pPr>
            <a:r>
              <a:rPr sz="1638" spc="-5" dirty="0">
                <a:solidFill>
                  <a:prstClr val="black"/>
                </a:solidFill>
                <a:latin typeface="Arial"/>
                <a:cs typeface="Arial"/>
              </a:rPr>
              <a:t>Same architecture:</a:t>
            </a:r>
            <a:r>
              <a:rPr sz="1638" spc="-5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38" spc="-9" dirty="0">
                <a:solidFill>
                  <a:prstClr val="black"/>
                </a:solidFill>
                <a:latin typeface="Arial"/>
                <a:cs typeface="Arial"/>
              </a:rPr>
              <a:t>AlexNet</a:t>
            </a:r>
            <a:endParaRPr sz="1638">
              <a:solidFill>
                <a:prstClr val="black"/>
              </a:solidFill>
              <a:latin typeface="Arial"/>
              <a:cs typeface="Arial"/>
            </a:endParaRPr>
          </a:p>
          <a:p>
            <a:pPr defTabSz="832013"/>
            <a:endParaRPr sz="2366">
              <a:solidFill>
                <a:prstClr val="black"/>
              </a:solidFill>
              <a:latin typeface="Arial"/>
              <a:cs typeface="Arial"/>
            </a:endParaRPr>
          </a:p>
          <a:p>
            <a:pPr marL="11555" defTabSz="832013"/>
            <a:r>
              <a:rPr sz="1638" b="1" spc="109" dirty="0">
                <a:solidFill>
                  <a:prstClr val="black"/>
                </a:solidFill>
                <a:latin typeface="Tahoma"/>
                <a:cs typeface="Tahoma"/>
              </a:rPr>
              <a:t>Places </a:t>
            </a:r>
            <a:r>
              <a:rPr sz="1638" b="1" spc="104" dirty="0">
                <a:solidFill>
                  <a:prstClr val="black"/>
                </a:solidFill>
                <a:latin typeface="Tahoma"/>
                <a:cs typeface="Tahoma"/>
              </a:rPr>
              <a:t>CNN </a:t>
            </a:r>
            <a:r>
              <a:rPr sz="1638" b="1" spc="91" dirty="0">
                <a:solidFill>
                  <a:prstClr val="black"/>
                </a:solidFill>
                <a:latin typeface="Tahoma"/>
                <a:cs typeface="Tahoma"/>
              </a:rPr>
              <a:t>for </a:t>
            </a:r>
            <a:r>
              <a:rPr sz="1638" b="1" spc="123" dirty="0">
                <a:solidFill>
                  <a:prstClr val="black"/>
                </a:solidFill>
                <a:latin typeface="Tahoma"/>
                <a:cs typeface="Tahoma"/>
              </a:rPr>
              <a:t>Scene</a:t>
            </a:r>
            <a:r>
              <a:rPr sz="1638" b="1" spc="36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638" b="1" spc="96" dirty="0">
                <a:solidFill>
                  <a:prstClr val="black"/>
                </a:solidFill>
                <a:latin typeface="Tahoma"/>
                <a:cs typeface="Tahoma"/>
              </a:rPr>
              <a:t>Classification</a:t>
            </a:r>
            <a:endParaRPr sz="1638">
              <a:solidFill>
                <a:prstClr val="black"/>
              </a:solidFill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66241" y="405595"/>
            <a:ext cx="7539320" cy="571821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>
              <a:spcBef>
                <a:spcPts val="91"/>
              </a:spcBef>
              <a:tabLst>
                <a:tab pos="2601063" algn="l"/>
                <a:tab pos="5219458" algn="l"/>
              </a:tabLst>
            </a:pPr>
            <a:r>
              <a:rPr sz="3640" spc="-5" dirty="0">
                <a:latin typeface="Arial"/>
                <a:cs typeface="Arial"/>
              </a:rPr>
              <a:t>Data-Driven	Approach </a:t>
            </a:r>
            <a:r>
              <a:rPr sz="3640" dirty="0">
                <a:latin typeface="Arial"/>
                <a:cs typeface="Arial"/>
              </a:rPr>
              <a:t>to	</a:t>
            </a:r>
            <a:r>
              <a:rPr sz="3640" spc="-5" dirty="0">
                <a:latin typeface="Arial"/>
                <a:cs typeface="Arial"/>
              </a:rPr>
              <a:t>Study</a:t>
            </a:r>
            <a:r>
              <a:rPr sz="3640" spc="-77" dirty="0">
                <a:latin typeface="Arial"/>
                <a:cs typeface="Arial"/>
              </a:rPr>
              <a:t> </a:t>
            </a:r>
            <a:r>
              <a:rPr sz="3640" spc="-9" dirty="0">
                <a:latin typeface="Arial"/>
                <a:cs typeface="Arial"/>
              </a:rPr>
              <a:t>CNN</a:t>
            </a:r>
            <a:endParaRPr sz="364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60401" y="1144396"/>
            <a:ext cx="4234274" cy="25510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180291" y="3961190"/>
            <a:ext cx="2027973" cy="5026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166424" y="4468472"/>
            <a:ext cx="2034906" cy="50843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166424" y="4985001"/>
            <a:ext cx="2016417" cy="4899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166424" y="5464551"/>
            <a:ext cx="2052239" cy="51883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010867" y="4594428"/>
            <a:ext cx="1557090" cy="1647914"/>
          </a:xfrm>
          <a:prstGeom prst="rect">
            <a:avLst/>
          </a:prstGeom>
        </p:spPr>
        <p:txBody>
          <a:bodyPr vert="horz" wrap="square" lIns="0" tIns="31777" rIns="0" bIns="0" rtlCol="0">
            <a:spAutoFit/>
          </a:bodyPr>
          <a:lstStyle/>
          <a:p>
            <a:pPr marL="11555" marR="4622" defTabSz="832013">
              <a:lnSpc>
                <a:spcPts val="1847"/>
              </a:lnSpc>
              <a:spcBef>
                <a:spcPts val="250"/>
              </a:spcBef>
            </a:pPr>
            <a:r>
              <a:rPr sz="1638" spc="-9" dirty="0">
                <a:solidFill>
                  <a:prstClr val="black"/>
                </a:solidFill>
                <a:latin typeface="Arial"/>
                <a:cs typeface="Arial"/>
              </a:rPr>
              <a:t>200,000 image  </a:t>
            </a:r>
            <a:r>
              <a:rPr sz="1638" spc="-5" dirty="0">
                <a:solidFill>
                  <a:prstClr val="black"/>
                </a:solidFill>
                <a:latin typeface="Arial"/>
                <a:cs typeface="Arial"/>
              </a:rPr>
              <a:t>stimuli </a:t>
            </a:r>
            <a:r>
              <a:rPr sz="1638" spc="-9" dirty="0">
                <a:solidFill>
                  <a:prstClr val="black"/>
                </a:solidFill>
                <a:latin typeface="Arial"/>
                <a:cs typeface="Arial"/>
              </a:rPr>
              <a:t>of objects  and </a:t>
            </a:r>
            <a:r>
              <a:rPr sz="1638" spc="-5" dirty="0">
                <a:solidFill>
                  <a:prstClr val="black"/>
                </a:solidFill>
                <a:latin typeface="Arial"/>
                <a:cs typeface="Arial"/>
              </a:rPr>
              <a:t>scene  categories  (ImageNet  TestSet+SUN  </a:t>
            </a:r>
            <a:r>
              <a:rPr sz="1638" spc="-9" dirty="0">
                <a:solidFill>
                  <a:prstClr val="black"/>
                </a:solidFill>
                <a:latin typeface="Arial"/>
                <a:cs typeface="Arial"/>
              </a:rPr>
              <a:t>database)</a:t>
            </a:r>
            <a:endParaRPr sz="163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685852" y="4008365"/>
            <a:ext cx="956176" cy="20639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666297" y="4273687"/>
            <a:ext cx="3222800" cy="168487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098012" y="4067502"/>
            <a:ext cx="1431136" cy="493752"/>
          </a:xfrm>
          <a:prstGeom prst="rect">
            <a:avLst/>
          </a:prstGeom>
        </p:spPr>
        <p:txBody>
          <a:bodyPr vert="horz" wrap="square" lIns="0" tIns="31777" rIns="0" bIns="0" rtlCol="0">
            <a:spAutoFit/>
          </a:bodyPr>
          <a:lstStyle/>
          <a:p>
            <a:pPr marL="11555" marR="4622" defTabSz="832013">
              <a:lnSpc>
                <a:spcPts val="1847"/>
              </a:lnSpc>
              <a:spcBef>
                <a:spcPts val="250"/>
              </a:spcBef>
            </a:pPr>
            <a:r>
              <a:rPr sz="1638" spc="-5" dirty="0">
                <a:solidFill>
                  <a:prstClr val="black"/>
                </a:solidFill>
                <a:latin typeface="Arial"/>
                <a:cs typeface="Arial"/>
              </a:rPr>
              <a:t>ImageNet</a:t>
            </a:r>
            <a:r>
              <a:rPr sz="1638" spc="-91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38" spc="-5" dirty="0">
                <a:solidFill>
                  <a:prstClr val="black"/>
                </a:solidFill>
                <a:latin typeface="Arial"/>
                <a:cs typeface="Arial"/>
              </a:rPr>
              <a:t>CNN  Places</a:t>
            </a:r>
            <a:r>
              <a:rPr sz="1638" spc="-9" dirty="0">
                <a:solidFill>
                  <a:prstClr val="black"/>
                </a:solidFill>
                <a:latin typeface="Arial"/>
                <a:cs typeface="Arial"/>
              </a:rPr>
              <a:t> CNN</a:t>
            </a:r>
            <a:endParaRPr sz="163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61802" y="1385491"/>
            <a:ext cx="3076625" cy="319766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Neuroscientists study</a:t>
            </a:r>
            <a:r>
              <a:rPr sz="2002" spc="-36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brain</a:t>
            </a:r>
            <a:endParaRPr sz="2002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C64BA-3816-8108-6DB3-4C1D9AD69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BEC52-CC8C-B66A-CF36-F698BF510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7F248F-D319-146E-8DFB-D52ADDD45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5754" y="0"/>
            <a:ext cx="9312241" cy="687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7905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91" y="2299975"/>
            <a:ext cx="11779771" cy="2738785"/>
          </a:xfrm>
          <a:prstGeom prst="rect">
            <a:avLst/>
          </a:prstGeom>
        </p:spPr>
      </p:pic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2530859" y="266929"/>
            <a:ext cx="7144126" cy="627862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>
              <a:spcBef>
                <a:spcPts val="91"/>
              </a:spcBef>
              <a:tabLst>
                <a:tab pos="3374680" algn="l"/>
                <a:tab pos="5778150" algn="l"/>
              </a:tabLst>
            </a:pPr>
            <a:r>
              <a:rPr sz="4004" dirty="0">
                <a:latin typeface="Arial"/>
                <a:cs typeface="Arial"/>
              </a:rPr>
              <a:t>Es</a:t>
            </a:r>
            <a:r>
              <a:rPr sz="4004" spc="-5" dirty="0">
                <a:latin typeface="Arial"/>
                <a:cs typeface="Arial"/>
              </a:rPr>
              <a:t>t</a:t>
            </a:r>
            <a:r>
              <a:rPr sz="4004" spc="5" dirty="0">
                <a:latin typeface="Arial"/>
                <a:cs typeface="Arial"/>
              </a:rPr>
              <a:t>i</a:t>
            </a:r>
            <a:r>
              <a:rPr sz="4004" spc="-5" dirty="0">
                <a:latin typeface="Arial"/>
                <a:cs typeface="Arial"/>
              </a:rPr>
              <a:t>matin</a:t>
            </a:r>
            <a:r>
              <a:rPr sz="4004" dirty="0">
                <a:latin typeface="Arial"/>
                <a:cs typeface="Arial"/>
              </a:rPr>
              <a:t>g</a:t>
            </a:r>
            <a:r>
              <a:rPr sz="4004" spc="-5" dirty="0">
                <a:latin typeface="Arial"/>
                <a:cs typeface="Arial"/>
              </a:rPr>
              <a:t> </a:t>
            </a:r>
            <a:r>
              <a:rPr sz="4004" spc="5" dirty="0">
                <a:latin typeface="Arial"/>
                <a:cs typeface="Arial"/>
              </a:rPr>
              <a:t>t</a:t>
            </a:r>
            <a:r>
              <a:rPr sz="4004" spc="-5" dirty="0">
                <a:latin typeface="Arial"/>
                <a:cs typeface="Arial"/>
              </a:rPr>
              <a:t>h</a:t>
            </a:r>
            <a:r>
              <a:rPr sz="4004" dirty="0">
                <a:latin typeface="Arial"/>
                <a:cs typeface="Arial"/>
              </a:rPr>
              <a:t>e	</a:t>
            </a:r>
            <a:r>
              <a:rPr sz="4004" spc="-5" dirty="0">
                <a:latin typeface="Arial"/>
                <a:cs typeface="Arial"/>
              </a:rPr>
              <a:t>Recept</a:t>
            </a:r>
            <a:r>
              <a:rPr sz="4004" spc="5" dirty="0">
                <a:latin typeface="Arial"/>
                <a:cs typeface="Arial"/>
              </a:rPr>
              <a:t>i</a:t>
            </a:r>
            <a:r>
              <a:rPr sz="4004" dirty="0">
                <a:latin typeface="Arial"/>
                <a:cs typeface="Arial"/>
              </a:rPr>
              <a:t>ve	</a:t>
            </a:r>
            <a:r>
              <a:rPr sz="4004" spc="-5" dirty="0">
                <a:latin typeface="Arial"/>
                <a:cs typeface="Arial"/>
              </a:rPr>
              <a:t>Fields</a:t>
            </a:r>
            <a:endParaRPr sz="4004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69759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30859" y="266929"/>
            <a:ext cx="7144126" cy="627862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>
              <a:spcBef>
                <a:spcPts val="91"/>
              </a:spcBef>
              <a:tabLst>
                <a:tab pos="3374680" algn="l"/>
                <a:tab pos="5778150" algn="l"/>
              </a:tabLst>
            </a:pPr>
            <a:r>
              <a:rPr sz="4004" dirty="0">
                <a:latin typeface="Arial"/>
                <a:cs typeface="Arial"/>
              </a:rPr>
              <a:t>Es</a:t>
            </a:r>
            <a:r>
              <a:rPr sz="4004" spc="-5" dirty="0">
                <a:latin typeface="Arial"/>
                <a:cs typeface="Arial"/>
              </a:rPr>
              <a:t>t</a:t>
            </a:r>
            <a:r>
              <a:rPr sz="4004" spc="5" dirty="0">
                <a:latin typeface="Arial"/>
                <a:cs typeface="Arial"/>
              </a:rPr>
              <a:t>i</a:t>
            </a:r>
            <a:r>
              <a:rPr sz="4004" spc="-5" dirty="0">
                <a:latin typeface="Arial"/>
                <a:cs typeface="Arial"/>
              </a:rPr>
              <a:t>matin</a:t>
            </a:r>
            <a:r>
              <a:rPr sz="4004" dirty="0">
                <a:latin typeface="Arial"/>
                <a:cs typeface="Arial"/>
              </a:rPr>
              <a:t>g</a:t>
            </a:r>
            <a:r>
              <a:rPr sz="4004" spc="-5" dirty="0">
                <a:latin typeface="Arial"/>
                <a:cs typeface="Arial"/>
              </a:rPr>
              <a:t> </a:t>
            </a:r>
            <a:r>
              <a:rPr sz="4004" spc="5" dirty="0">
                <a:latin typeface="Arial"/>
                <a:cs typeface="Arial"/>
              </a:rPr>
              <a:t>t</a:t>
            </a:r>
            <a:r>
              <a:rPr sz="4004" spc="-5" dirty="0">
                <a:latin typeface="Arial"/>
                <a:cs typeface="Arial"/>
              </a:rPr>
              <a:t>h</a:t>
            </a:r>
            <a:r>
              <a:rPr sz="4004" dirty="0">
                <a:latin typeface="Arial"/>
                <a:cs typeface="Arial"/>
              </a:rPr>
              <a:t>e	</a:t>
            </a:r>
            <a:r>
              <a:rPr sz="4004" spc="-5" dirty="0">
                <a:latin typeface="Arial"/>
                <a:cs typeface="Arial"/>
              </a:rPr>
              <a:t>Recept</a:t>
            </a:r>
            <a:r>
              <a:rPr sz="4004" spc="5" dirty="0">
                <a:latin typeface="Arial"/>
                <a:cs typeface="Arial"/>
              </a:rPr>
              <a:t>i</a:t>
            </a:r>
            <a:r>
              <a:rPr sz="4004" dirty="0">
                <a:latin typeface="Arial"/>
                <a:cs typeface="Arial"/>
              </a:rPr>
              <a:t>ve	</a:t>
            </a:r>
            <a:r>
              <a:rPr sz="4004" spc="-5" dirty="0">
                <a:latin typeface="Arial"/>
                <a:cs typeface="Arial"/>
              </a:rPr>
              <a:t>Fields</a:t>
            </a:r>
            <a:endParaRPr sz="4004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09803" y="1291894"/>
            <a:ext cx="2919472" cy="635975"/>
          </a:xfrm>
          <a:prstGeom prst="rect">
            <a:avLst/>
          </a:prstGeom>
        </p:spPr>
        <p:txBody>
          <a:bodyPr vert="horz" wrap="square" lIns="0" tIns="49688" rIns="0" bIns="0" rtlCol="0">
            <a:spAutoFit/>
          </a:bodyPr>
          <a:lstStyle/>
          <a:p>
            <a:pPr marL="11555" defTabSz="832013">
              <a:spcBef>
                <a:spcPts val="391"/>
              </a:spcBef>
            </a:pP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Estimated receptive</a:t>
            </a:r>
            <a:r>
              <a:rPr sz="2002" spc="-41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fields</a:t>
            </a:r>
            <a:endParaRPr sz="2002">
              <a:solidFill>
                <a:prstClr val="black"/>
              </a:solidFill>
              <a:latin typeface="Arial"/>
              <a:cs typeface="Arial"/>
            </a:endParaRPr>
          </a:p>
          <a:p>
            <a:pPr marL="1584211" defTabSz="832013">
              <a:spcBef>
                <a:spcPts val="246"/>
              </a:spcBef>
            </a:pPr>
            <a:r>
              <a:rPr sz="1638" spc="-9" dirty="0">
                <a:solidFill>
                  <a:prstClr val="black"/>
                </a:solidFill>
                <a:latin typeface="Arial"/>
                <a:cs typeface="Arial"/>
              </a:rPr>
              <a:t>pool1</a:t>
            </a:r>
            <a:endParaRPr sz="163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61964" y="1969040"/>
            <a:ext cx="1792242" cy="1194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90639" y="1969039"/>
            <a:ext cx="1792241" cy="12029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890949" y="1969039"/>
            <a:ext cx="1792242" cy="120291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69448" y="1994462"/>
            <a:ext cx="1168251" cy="11266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628162" y="2011795"/>
            <a:ext cx="1168251" cy="11266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714609" y="1984061"/>
            <a:ext cx="1168251" cy="11266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089445" y="2460143"/>
            <a:ext cx="125953" cy="1247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972512" y="2296056"/>
            <a:ext cx="519993" cy="521149"/>
          </a:xfrm>
          <a:custGeom>
            <a:avLst/>
            <a:gdLst/>
            <a:ahLst/>
            <a:cxnLst/>
            <a:rect l="l" t="t" r="r" b="b"/>
            <a:pathLst>
              <a:path w="571500" h="572769">
                <a:moveTo>
                  <a:pt x="285750" y="0"/>
                </a:moveTo>
                <a:lnTo>
                  <a:pt x="238246" y="3646"/>
                </a:lnTo>
                <a:lnTo>
                  <a:pt x="193608" y="14234"/>
                </a:lnTo>
                <a:lnTo>
                  <a:pt x="152339" y="31238"/>
                </a:lnTo>
                <a:lnTo>
                  <a:pt x="114940" y="54132"/>
                </a:lnTo>
                <a:lnTo>
                  <a:pt x="81914" y="82391"/>
                </a:lnTo>
                <a:lnTo>
                  <a:pt x="53766" y="115488"/>
                </a:lnTo>
                <a:lnTo>
                  <a:pt x="30998" y="152899"/>
                </a:lnTo>
                <a:lnTo>
                  <a:pt x="14112" y="194096"/>
                </a:lnTo>
                <a:lnTo>
                  <a:pt x="3611" y="238555"/>
                </a:lnTo>
                <a:lnTo>
                  <a:pt x="0" y="285750"/>
                </a:lnTo>
                <a:lnTo>
                  <a:pt x="3611" y="333288"/>
                </a:lnTo>
                <a:lnTo>
                  <a:pt x="14112" y="378023"/>
                </a:lnTo>
                <a:lnTo>
                  <a:pt x="30998" y="419435"/>
                </a:lnTo>
                <a:lnTo>
                  <a:pt x="53766" y="457006"/>
                </a:lnTo>
                <a:lnTo>
                  <a:pt x="81915" y="490220"/>
                </a:lnTo>
                <a:lnTo>
                  <a:pt x="114940" y="518556"/>
                </a:lnTo>
                <a:lnTo>
                  <a:pt x="152339" y="541497"/>
                </a:lnTo>
                <a:lnTo>
                  <a:pt x="193608" y="558525"/>
                </a:lnTo>
                <a:lnTo>
                  <a:pt x="238246" y="569122"/>
                </a:lnTo>
                <a:lnTo>
                  <a:pt x="285750" y="572770"/>
                </a:lnTo>
                <a:lnTo>
                  <a:pt x="332944" y="569122"/>
                </a:lnTo>
                <a:lnTo>
                  <a:pt x="377403" y="558525"/>
                </a:lnTo>
                <a:lnTo>
                  <a:pt x="418600" y="541497"/>
                </a:lnTo>
                <a:lnTo>
                  <a:pt x="456011" y="518556"/>
                </a:lnTo>
                <a:lnTo>
                  <a:pt x="489108" y="490220"/>
                </a:lnTo>
                <a:lnTo>
                  <a:pt x="517367" y="457006"/>
                </a:lnTo>
                <a:lnTo>
                  <a:pt x="540261" y="419435"/>
                </a:lnTo>
                <a:lnTo>
                  <a:pt x="557265" y="378023"/>
                </a:lnTo>
                <a:lnTo>
                  <a:pt x="567853" y="333288"/>
                </a:lnTo>
                <a:lnTo>
                  <a:pt x="571500" y="285750"/>
                </a:lnTo>
                <a:lnTo>
                  <a:pt x="567853" y="238555"/>
                </a:lnTo>
                <a:lnTo>
                  <a:pt x="557265" y="194096"/>
                </a:lnTo>
                <a:lnTo>
                  <a:pt x="540261" y="152899"/>
                </a:lnTo>
                <a:lnTo>
                  <a:pt x="517367" y="115488"/>
                </a:lnTo>
                <a:lnTo>
                  <a:pt x="489108" y="82391"/>
                </a:lnTo>
                <a:lnTo>
                  <a:pt x="456011" y="54132"/>
                </a:lnTo>
                <a:lnTo>
                  <a:pt x="418600" y="31238"/>
                </a:lnTo>
                <a:lnTo>
                  <a:pt x="377403" y="14234"/>
                </a:lnTo>
                <a:lnTo>
                  <a:pt x="332944" y="3646"/>
                </a:lnTo>
                <a:lnTo>
                  <a:pt x="28575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833629" y="2046461"/>
            <a:ext cx="982209" cy="982209"/>
          </a:xfrm>
          <a:custGeom>
            <a:avLst/>
            <a:gdLst/>
            <a:ahLst/>
            <a:cxnLst/>
            <a:rect l="l" t="t" r="r" b="b"/>
            <a:pathLst>
              <a:path w="1079500" h="1079500">
                <a:moveTo>
                  <a:pt x="539750" y="0"/>
                </a:moveTo>
                <a:lnTo>
                  <a:pt x="492048" y="1918"/>
                </a:lnTo>
                <a:lnTo>
                  <a:pt x="445690" y="7579"/>
                </a:lnTo>
                <a:lnTo>
                  <a:pt x="400818" y="16842"/>
                </a:lnTo>
                <a:lnTo>
                  <a:pt x="357572" y="29566"/>
                </a:lnTo>
                <a:lnTo>
                  <a:pt x="316094" y="45609"/>
                </a:lnTo>
                <a:lnTo>
                  <a:pt x="276525" y="64830"/>
                </a:lnTo>
                <a:lnTo>
                  <a:pt x="239005" y="87089"/>
                </a:lnTo>
                <a:lnTo>
                  <a:pt x="203676" y="112244"/>
                </a:lnTo>
                <a:lnTo>
                  <a:pt x="170678" y="140154"/>
                </a:lnTo>
                <a:lnTo>
                  <a:pt x="140154" y="170678"/>
                </a:lnTo>
                <a:lnTo>
                  <a:pt x="112244" y="203676"/>
                </a:lnTo>
                <a:lnTo>
                  <a:pt x="87089" y="239005"/>
                </a:lnTo>
                <a:lnTo>
                  <a:pt x="64830" y="276525"/>
                </a:lnTo>
                <a:lnTo>
                  <a:pt x="45609" y="316094"/>
                </a:lnTo>
                <a:lnTo>
                  <a:pt x="29566" y="357572"/>
                </a:lnTo>
                <a:lnTo>
                  <a:pt x="16842" y="400818"/>
                </a:lnTo>
                <a:lnTo>
                  <a:pt x="7579" y="445690"/>
                </a:lnTo>
                <a:lnTo>
                  <a:pt x="1918" y="492048"/>
                </a:lnTo>
                <a:lnTo>
                  <a:pt x="0" y="539750"/>
                </a:lnTo>
                <a:lnTo>
                  <a:pt x="1918" y="587451"/>
                </a:lnTo>
                <a:lnTo>
                  <a:pt x="7579" y="633809"/>
                </a:lnTo>
                <a:lnTo>
                  <a:pt x="16842" y="678681"/>
                </a:lnTo>
                <a:lnTo>
                  <a:pt x="29566" y="721927"/>
                </a:lnTo>
                <a:lnTo>
                  <a:pt x="45609" y="763405"/>
                </a:lnTo>
                <a:lnTo>
                  <a:pt x="64830" y="802974"/>
                </a:lnTo>
                <a:lnTo>
                  <a:pt x="87089" y="840494"/>
                </a:lnTo>
                <a:lnTo>
                  <a:pt x="112244" y="875823"/>
                </a:lnTo>
                <a:lnTo>
                  <a:pt x="140154" y="908821"/>
                </a:lnTo>
                <a:lnTo>
                  <a:pt x="170678" y="939345"/>
                </a:lnTo>
                <a:lnTo>
                  <a:pt x="203676" y="967255"/>
                </a:lnTo>
                <a:lnTo>
                  <a:pt x="239005" y="992410"/>
                </a:lnTo>
                <a:lnTo>
                  <a:pt x="276525" y="1014669"/>
                </a:lnTo>
                <a:lnTo>
                  <a:pt x="316094" y="1033890"/>
                </a:lnTo>
                <a:lnTo>
                  <a:pt x="357572" y="1049933"/>
                </a:lnTo>
                <a:lnTo>
                  <a:pt x="400818" y="1062657"/>
                </a:lnTo>
                <a:lnTo>
                  <a:pt x="445690" y="1071920"/>
                </a:lnTo>
                <a:lnTo>
                  <a:pt x="492048" y="1077581"/>
                </a:lnTo>
                <a:lnTo>
                  <a:pt x="539750" y="1079500"/>
                </a:lnTo>
                <a:lnTo>
                  <a:pt x="587451" y="1077581"/>
                </a:lnTo>
                <a:lnTo>
                  <a:pt x="633809" y="1071920"/>
                </a:lnTo>
                <a:lnTo>
                  <a:pt x="678681" y="1062657"/>
                </a:lnTo>
                <a:lnTo>
                  <a:pt x="721927" y="1049933"/>
                </a:lnTo>
                <a:lnTo>
                  <a:pt x="763405" y="1033890"/>
                </a:lnTo>
                <a:lnTo>
                  <a:pt x="802974" y="1014669"/>
                </a:lnTo>
                <a:lnTo>
                  <a:pt x="840494" y="992410"/>
                </a:lnTo>
                <a:lnTo>
                  <a:pt x="875823" y="967255"/>
                </a:lnTo>
                <a:lnTo>
                  <a:pt x="908821" y="939345"/>
                </a:lnTo>
                <a:lnTo>
                  <a:pt x="939345" y="908821"/>
                </a:lnTo>
                <a:lnTo>
                  <a:pt x="967255" y="875823"/>
                </a:lnTo>
                <a:lnTo>
                  <a:pt x="992410" y="840494"/>
                </a:lnTo>
                <a:lnTo>
                  <a:pt x="1014669" y="802974"/>
                </a:lnTo>
                <a:lnTo>
                  <a:pt x="1033890" y="763405"/>
                </a:lnTo>
                <a:lnTo>
                  <a:pt x="1049933" y="721927"/>
                </a:lnTo>
                <a:lnTo>
                  <a:pt x="1062657" y="678681"/>
                </a:lnTo>
                <a:lnTo>
                  <a:pt x="1071920" y="633809"/>
                </a:lnTo>
                <a:lnTo>
                  <a:pt x="1077581" y="587451"/>
                </a:lnTo>
                <a:lnTo>
                  <a:pt x="1079500" y="539750"/>
                </a:lnTo>
                <a:lnTo>
                  <a:pt x="1077581" y="492048"/>
                </a:lnTo>
                <a:lnTo>
                  <a:pt x="1071920" y="445690"/>
                </a:lnTo>
                <a:lnTo>
                  <a:pt x="1062657" y="400818"/>
                </a:lnTo>
                <a:lnTo>
                  <a:pt x="1049933" y="357572"/>
                </a:lnTo>
                <a:lnTo>
                  <a:pt x="1033890" y="316094"/>
                </a:lnTo>
                <a:lnTo>
                  <a:pt x="1014669" y="276525"/>
                </a:lnTo>
                <a:lnTo>
                  <a:pt x="992410" y="239005"/>
                </a:lnTo>
                <a:lnTo>
                  <a:pt x="967255" y="203676"/>
                </a:lnTo>
                <a:lnTo>
                  <a:pt x="939345" y="170678"/>
                </a:lnTo>
                <a:lnTo>
                  <a:pt x="908821" y="140154"/>
                </a:lnTo>
                <a:lnTo>
                  <a:pt x="875823" y="112244"/>
                </a:lnTo>
                <a:lnTo>
                  <a:pt x="840494" y="87089"/>
                </a:lnTo>
                <a:lnTo>
                  <a:pt x="802974" y="64830"/>
                </a:lnTo>
                <a:lnTo>
                  <a:pt x="763405" y="45609"/>
                </a:lnTo>
                <a:lnTo>
                  <a:pt x="721927" y="29566"/>
                </a:lnTo>
                <a:lnTo>
                  <a:pt x="678681" y="16842"/>
                </a:lnTo>
                <a:lnTo>
                  <a:pt x="633809" y="7579"/>
                </a:lnTo>
                <a:lnTo>
                  <a:pt x="587451" y="1918"/>
                </a:lnTo>
                <a:lnTo>
                  <a:pt x="53975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795260" y="1246701"/>
            <a:ext cx="4613493" cy="726849"/>
          </a:xfrm>
          <a:prstGeom prst="rect">
            <a:avLst/>
          </a:prstGeom>
        </p:spPr>
        <p:txBody>
          <a:bodyPr vert="horz" wrap="square" lIns="0" tIns="121332" rIns="0" bIns="0" rtlCol="0">
            <a:spAutoFit/>
          </a:bodyPr>
          <a:lstStyle/>
          <a:p>
            <a:pPr algn="ctr" defTabSz="832013">
              <a:spcBef>
                <a:spcPts val="955"/>
              </a:spcBef>
            </a:pPr>
            <a:r>
              <a:rPr sz="1456" spc="-5" dirty="0">
                <a:solidFill>
                  <a:srgbClr val="FF0000"/>
                </a:solidFill>
                <a:latin typeface="Arial"/>
                <a:cs typeface="Arial"/>
              </a:rPr>
              <a:t>Actual </a:t>
            </a:r>
            <a:r>
              <a:rPr sz="1456" dirty="0">
                <a:solidFill>
                  <a:srgbClr val="FF0000"/>
                </a:solidFill>
                <a:latin typeface="Arial"/>
                <a:cs typeface="Arial"/>
              </a:rPr>
              <a:t>size </a:t>
            </a:r>
            <a:r>
              <a:rPr sz="1456" spc="-5" dirty="0">
                <a:solidFill>
                  <a:srgbClr val="FF0000"/>
                </a:solidFill>
                <a:latin typeface="Arial"/>
                <a:cs typeface="Arial"/>
              </a:rPr>
              <a:t>of RF </a:t>
            </a:r>
            <a:r>
              <a:rPr sz="1456" dirty="0">
                <a:solidFill>
                  <a:srgbClr val="FF0000"/>
                </a:solidFill>
                <a:latin typeface="Arial"/>
                <a:cs typeface="Arial"/>
              </a:rPr>
              <a:t>is </a:t>
            </a:r>
            <a:r>
              <a:rPr sz="1456" spc="-5" dirty="0">
                <a:solidFill>
                  <a:srgbClr val="FF0000"/>
                </a:solidFill>
                <a:latin typeface="Arial"/>
                <a:cs typeface="Arial"/>
              </a:rPr>
              <a:t>much smaller than the theoretic</a:t>
            </a:r>
            <a:r>
              <a:rPr sz="1456" spc="-1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56" dirty="0">
                <a:solidFill>
                  <a:srgbClr val="FF0000"/>
                </a:solidFill>
                <a:latin typeface="Arial"/>
                <a:cs typeface="Arial"/>
              </a:rPr>
              <a:t>size</a:t>
            </a:r>
            <a:endParaRPr sz="1456">
              <a:solidFill>
                <a:prstClr val="black"/>
              </a:solidFill>
              <a:latin typeface="Arial"/>
              <a:cs typeface="Arial"/>
            </a:endParaRPr>
          </a:p>
          <a:p>
            <a:pPr marL="245547" algn="ctr" defTabSz="832013">
              <a:spcBef>
                <a:spcPts val="974"/>
              </a:spcBef>
              <a:tabLst>
                <a:tab pos="3407034" algn="l"/>
              </a:tabLst>
            </a:pPr>
            <a:r>
              <a:rPr sz="1638" spc="-5" dirty="0">
                <a:solidFill>
                  <a:prstClr val="black"/>
                </a:solidFill>
                <a:latin typeface="Arial"/>
                <a:cs typeface="Arial"/>
              </a:rPr>
              <a:t>conv3	</a:t>
            </a:r>
            <a:r>
              <a:rPr sz="1638" spc="-9" dirty="0">
                <a:solidFill>
                  <a:prstClr val="black"/>
                </a:solidFill>
                <a:latin typeface="Arial"/>
                <a:cs typeface="Arial"/>
              </a:rPr>
              <a:t>pool5</a:t>
            </a:r>
            <a:endParaRPr sz="163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089445" y="2450904"/>
            <a:ext cx="125953" cy="12595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100778" y="2417389"/>
            <a:ext cx="272707" cy="272707"/>
          </a:xfrm>
          <a:custGeom>
            <a:avLst/>
            <a:gdLst/>
            <a:ahLst/>
            <a:cxnLst/>
            <a:rect l="l" t="t" r="r" b="b"/>
            <a:pathLst>
              <a:path w="299720" h="299719">
                <a:moveTo>
                  <a:pt x="149860" y="0"/>
                </a:moveTo>
                <a:lnTo>
                  <a:pt x="101600" y="7416"/>
                </a:lnTo>
                <a:lnTo>
                  <a:pt x="60350" y="28244"/>
                </a:lnTo>
                <a:lnTo>
                  <a:pt x="28244" y="60350"/>
                </a:lnTo>
                <a:lnTo>
                  <a:pt x="7416" y="101600"/>
                </a:lnTo>
                <a:lnTo>
                  <a:pt x="0" y="149860"/>
                </a:lnTo>
                <a:lnTo>
                  <a:pt x="7416" y="198120"/>
                </a:lnTo>
                <a:lnTo>
                  <a:pt x="28244" y="239369"/>
                </a:lnTo>
                <a:lnTo>
                  <a:pt x="60350" y="271475"/>
                </a:lnTo>
                <a:lnTo>
                  <a:pt x="101600" y="292303"/>
                </a:lnTo>
                <a:lnTo>
                  <a:pt x="149860" y="299720"/>
                </a:lnTo>
                <a:lnTo>
                  <a:pt x="198120" y="292303"/>
                </a:lnTo>
                <a:lnTo>
                  <a:pt x="239369" y="271475"/>
                </a:lnTo>
                <a:lnTo>
                  <a:pt x="271475" y="239369"/>
                </a:lnTo>
                <a:lnTo>
                  <a:pt x="292303" y="198120"/>
                </a:lnTo>
                <a:lnTo>
                  <a:pt x="299720" y="149860"/>
                </a:lnTo>
                <a:lnTo>
                  <a:pt x="292303" y="101600"/>
                </a:lnTo>
                <a:lnTo>
                  <a:pt x="271475" y="60350"/>
                </a:lnTo>
                <a:lnTo>
                  <a:pt x="239369" y="28244"/>
                </a:lnTo>
                <a:lnTo>
                  <a:pt x="198120" y="7416"/>
                </a:lnTo>
                <a:lnTo>
                  <a:pt x="149860" y="0"/>
                </a:lnTo>
                <a:close/>
              </a:path>
            </a:pathLst>
          </a:custGeom>
          <a:solidFill>
            <a:srgbClr val="FF6633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083225" y="2287973"/>
            <a:ext cx="470305" cy="471459"/>
          </a:xfrm>
          <a:custGeom>
            <a:avLst/>
            <a:gdLst/>
            <a:ahLst/>
            <a:cxnLst/>
            <a:rect l="l" t="t" r="r" b="b"/>
            <a:pathLst>
              <a:path w="516890" h="518160">
                <a:moveTo>
                  <a:pt x="259079" y="0"/>
                </a:moveTo>
                <a:lnTo>
                  <a:pt x="211394" y="4034"/>
                </a:lnTo>
                <a:lnTo>
                  <a:pt x="166971" y="15720"/>
                </a:lnTo>
                <a:lnTo>
                  <a:pt x="126435" y="34431"/>
                </a:lnTo>
                <a:lnTo>
                  <a:pt x="90415" y="59538"/>
                </a:lnTo>
                <a:lnTo>
                  <a:pt x="59538" y="90415"/>
                </a:lnTo>
                <a:lnTo>
                  <a:pt x="34431" y="126435"/>
                </a:lnTo>
                <a:lnTo>
                  <a:pt x="15720" y="166971"/>
                </a:lnTo>
                <a:lnTo>
                  <a:pt x="4034" y="211394"/>
                </a:lnTo>
                <a:lnTo>
                  <a:pt x="0" y="259079"/>
                </a:lnTo>
                <a:lnTo>
                  <a:pt x="4034" y="306430"/>
                </a:lnTo>
                <a:lnTo>
                  <a:pt x="15720" y="350676"/>
                </a:lnTo>
                <a:lnTo>
                  <a:pt x="34431" y="391160"/>
                </a:lnTo>
                <a:lnTo>
                  <a:pt x="59538" y="427221"/>
                </a:lnTo>
                <a:lnTo>
                  <a:pt x="90415" y="458203"/>
                </a:lnTo>
                <a:lnTo>
                  <a:pt x="126435" y="483446"/>
                </a:lnTo>
                <a:lnTo>
                  <a:pt x="166971" y="502292"/>
                </a:lnTo>
                <a:lnTo>
                  <a:pt x="211394" y="514083"/>
                </a:lnTo>
                <a:lnTo>
                  <a:pt x="259079" y="518160"/>
                </a:lnTo>
                <a:lnTo>
                  <a:pt x="306387" y="514083"/>
                </a:lnTo>
                <a:lnTo>
                  <a:pt x="350516" y="502292"/>
                </a:lnTo>
                <a:lnTo>
                  <a:pt x="390830" y="483446"/>
                </a:lnTo>
                <a:lnTo>
                  <a:pt x="426692" y="458203"/>
                </a:lnTo>
                <a:lnTo>
                  <a:pt x="457463" y="427221"/>
                </a:lnTo>
                <a:lnTo>
                  <a:pt x="482505" y="391160"/>
                </a:lnTo>
                <a:lnTo>
                  <a:pt x="501183" y="350676"/>
                </a:lnTo>
                <a:lnTo>
                  <a:pt x="512857" y="306430"/>
                </a:lnTo>
                <a:lnTo>
                  <a:pt x="516889" y="259079"/>
                </a:lnTo>
                <a:lnTo>
                  <a:pt x="512857" y="211394"/>
                </a:lnTo>
                <a:lnTo>
                  <a:pt x="501183" y="166971"/>
                </a:lnTo>
                <a:lnTo>
                  <a:pt x="482505" y="126435"/>
                </a:lnTo>
                <a:lnTo>
                  <a:pt x="457463" y="90415"/>
                </a:lnTo>
                <a:lnTo>
                  <a:pt x="426692" y="59538"/>
                </a:lnTo>
                <a:lnTo>
                  <a:pt x="390830" y="34431"/>
                </a:lnTo>
                <a:lnTo>
                  <a:pt x="350516" y="15720"/>
                </a:lnTo>
                <a:lnTo>
                  <a:pt x="306387" y="4034"/>
                </a:lnTo>
                <a:lnTo>
                  <a:pt x="259079" y="0"/>
                </a:lnTo>
                <a:close/>
              </a:path>
            </a:pathLst>
          </a:custGeom>
          <a:solidFill>
            <a:srgbClr val="FF6633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E5B91-5A6A-106A-5E81-819D56708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FC40085-AF8E-E368-B469-5E96419C2E7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30859" y="266929"/>
            <a:ext cx="7144126" cy="627862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>
              <a:spcBef>
                <a:spcPts val="91"/>
              </a:spcBef>
              <a:tabLst>
                <a:tab pos="3374680" algn="l"/>
                <a:tab pos="5778150" algn="l"/>
              </a:tabLst>
            </a:pPr>
            <a:r>
              <a:rPr sz="4004" dirty="0">
                <a:latin typeface="Arial"/>
                <a:cs typeface="Arial"/>
              </a:rPr>
              <a:t>Es</a:t>
            </a:r>
            <a:r>
              <a:rPr sz="4004" spc="-5" dirty="0">
                <a:latin typeface="Arial"/>
                <a:cs typeface="Arial"/>
              </a:rPr>
              <a:t>t</a:t>
            </a:r>
            <a:r>
              <a:rPr sz="4004" spc="5" dirty="0">
                <a:latin typeface="Arial"/>
                <a:cs typeface="Arial"/>
              </a:rPr>
              <a:t>i</a:t>
            </a:r>
            <a:r>
              <a:rPr sz="4004" spc="-5" dirty="0">
                <a:latin typeface="Arial"/>
                <a:cs typeface="Arial"/>
              </a:rPr>
              <a:t>matin</a:t>
            </a:r>
            <a:r>
              <a:rPr sz="4004" dirty="0">
                <a:latin typeface="Arial"/>
                <a:cs typeface="Arial"/>
              </a:rPr>
              <a:t>g</a:t>
            </a:r>
            <a:r>
              <a:rPr sz="4004" spc="-5" dirty="0">
                <a:latin typeface="Arial"/>
                <a:cs typeface="Arial"/>
              </a:rPr>
              <a:t> </a:t>
            </a:r>
            <a:r>
              <a:rPr sz="4004" spc="5" dirty="0">
                <a:latin typeface="Arial"/>
                <a:cs typeface="Arial"/>
              </a:rPr>
              <a:t>t</a:t>
            </a:r>
            <a:r>
              <a:rPr sz="4004" spc="-5" dirty="0">
                <a:latin typeface="Arial"/>
                <a:cs typeface="Arial"/>
              </a:rPr>
              <a:t>h</a:t>
            </a:r>
            <a:r>
              <a:rPr sz="4004" dirty="0">
                <a:latin typeface="Arial"/>
                <a:cs typeface="Arial"/>
              </a:rPr>
              <a:t>e	</a:t>
            </a:r>
            <a:r>
              <a:rPr sz="4004" spc="-5" dirty="0">
                <a:latin typeface="Arial"/>
                <a:cs typeface="Arial"/>
              </a:rPr>
              <a:t>Recept</a:t>
            </a:r>
            <a:r>
              <a:rPr sz="4004" spc="5" dirty="0">
                <a:latin typeface="Arial"/>
                <a:cs typeface="Arial"/>
              </a:rPr>
              <a:t>i</a:t>
            </a:r>
            <a:r>
              <a:rPr sz="4004" dirty="0">
                <a:latin typeface="Arial"/>
                <a:cs typeface="Arial"/>
              </a:rPr>
              <a:t>ve	</a:t>
            </a:r>
            <a:r>
              <a:rPr sz="4004" spc="-5" dirty="0">
                <a:latin typeface="Arial"/>
                <a:cs typeface="Arial"/>
              </a:rPr>
              <a:t>Fields</a:t>
            </a:r>
            <a:endParaRPr sz="4004" dirty="0">
              <a:latin typeface="Arial"/>
              <a:cs typeface="Arial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065C1AC-D561-AFD9-1258-20FAD8ECBAA2}"/>
              </a:ext>
            </a:extLst>
          </p:cNvPr>
          <p:cNvSpPr txBox="1"/>
          <p:nvPr/>
        </p:nvSpPr>
        <p:spPr>
          <a:xfrm>
            <a:off x="1809803" y="1291894"/>
            <a:ext cx="2919472" cy="635975"/>
          </a:xfrm>
          <a:prstGeom prst="rect">
            <a:avLst/>
          </a:prstGeom>
        </p:spPr>
        <p:txBody>
          <a:bodyPr vert="horz" wrap="square" lIns="0" tIns="49688" rIns="0" bIns="0" rtlCol="0">
            <a:spAutoFit/>
          </a:bodyPr>
          <a:lstStyle/>
          <a:p>
            <a:pPr marL="11555" defTabSz="832013">
              <a:spcBef>
                <a:spcPts val="391"/>
              </a:spcBef>
            </a:pP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Estimated receptive</a:t>
            </a:r>
            <a:r>
              <a:rPr sz="2002" spc="-41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fields</a:t>
            </a:r>
            <a:endParaRPr sz="2002">
              <a:solidFill>
                <a:prstClr val="black"/>
              </a:solidFill>
              <a:latin typeface="Arial"/>
              <a:cs typeface="Arial"/>
            </a:endParaRPr>
          </a:p>
          <a:p>
            <a:pPr marL="1584211" defTabSz="832013">
              <a:spcBef>
                <a:spcPts val="246"/>
              </a:spcBef>
            </a:pPr>
            <a:r>
              <a:rPr sz="1638" spc="-9" dirty="0">
                <a:solidFill>
                  <a:prstClr val="black"/>
                </a:solidFill>
                <a:latin typeface="Arial"/>
                <a:cs typeface="Arial"/>
              </a:rPr>
              <a:t>pool1</a:t>
            </a:r>
            <a:endParaRPr sz="163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EE8DCC1F-4E24-4FF0-0F31-A677882F38B9}"/>
              </a:ext>
            </a:extLst>
          </p:cNvPr>
          <p:cNvSpPr/>
          <p:nvPr/>
        </p:nvSpPr>
        <p:spPr>
          <a:xfrm>
            <a:off x="2761964" y="1969040"/>
            <a:ext cx="1792242" cy="11949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C16B5FB-46BB-850B-9FB5-A141891224D0}"/>
              </a:ext>
            </a:extLst>
          </p:cNvPr>
          <p:cNvSpPr/>
          <p:nvPr/>
        </p:nvSpPr>
        <p:spPr>
          <a:xfrm>
            <a:off x="5790639" y="1969039"/>
            <a:ext cx="1792241" cy="12029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F7C3505C-1009-C9C5-3217-82082AD0B306}"/>
              </a:ext>
            </a:extLst>
          </p:cNvPr>
          <p:cNvSpPr/>
          <p:nvPr/>
        </p:nvSpPr>
        <p:spPr>
          <a:xfrm>
            <a:off x="8890949" y="1969039"/>
            <a:ext cx="1792242" cy="120291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BE90E665-01CA-2152-33B8-D2C722554412}"/>
              </a:ext>
            </a:extLst>
          </p:cNvPr>
          <p:cNvSpPr/>
          <p:nvPr/>
        </p:nvSpPr>
        <p:spPr>
          <a:xfrm>
            <a:off x="1569448" y="1994462"/>
            <a:ext cx="1168251" cy="11266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D9DF0EDF-A5B2-4EE8-7B5A-A42F45D198CF}"/>
              </a:ext>
            </a:extLst>
          </p:cNvPr>
          <p:cNvSpPr/>
          <p:nvPr/>
        </p:nvSpPr>
        <p:spPr>
          <a:xfrm>
            <a:off x="4628162" y="2011795"/>
            <a:ext cx="1168251" cy="11266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9E5F3D0D-8AD2-8B73-D34D-7ACD143B91E1}"/>
              </a:ext>
            </a:extLst>
          </p:cNvPr>
          <p:cNvSpPr/>
          <p:nvPr/>
        </p:nvSpPr>
        <p:spPr>
          <a:xfrm>
            <a:off x="7714609" y="1984061"/>
            <a:ext cx="1168251" cy="11266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C6E50E20-42C6-E454-4F9F-8A5209F47F44}"/>
              </a:ext>
            </a:extLst>
          </p:cNvPr>
          <p:cNvSpPr/>
          <p:nvPr/>
        </p:nvSpPr>
        <p:spPr>
          <a:xfrm>
            <a:off x="2089445" y="2460143"/>
            <a:ext cx="125953" cy="12479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BB414F99-9FE9-1D56-90C6-E2D3C14B4339}"/>
              </a:ext>
            </a:extLst>
          </p:cNvPr>
          <p:cNvSpPr/>
          <p:nvPr/>
        </p:nvSpPr>
        <p:spPr>
          <a:xfrm>
            <a:off x="4972512" y="2296056"/>
            <a:ext cx="519993" cy="521149"/>
          </a:xfrm>
          <a:custGeom>
            <a:avLst/>
            <a:gdLst/>
            <a:ahLst/>
            <a:cxnLst/>
            <a:rect l="l" t="t" r="r" b="b"/>
            <a:pathLst>
              <a:path w="571500" h="572769">
                <a:moveTo>
                  <a:pt x="285750" y="0"/>
                </a:moveTo>
                <a:lnTo>
                  <a:pt x="238246" y="3646"/>
                </a:lnTo>
                <a:lnTo>
                  <a:pt x="193608" y="14234"/>
                </a:lnTo>
                <a:lnTo>
                  <a:pt x="152339" y="31238"/>
                </a:lnTo>
                <a:lnTo>
                  <a:pt x="114940" y="54132"/>
                </a:lnTo>
                <a:lnTo>
                  <a:pt x="81914" y="82391"/>
                </a:lnTo>
                <a:lnTo>
                  <a:pt x="53766" y="115488"/>
                </a:lnTo>
                <a:lnTo>
                  <a:pt x="30998" y="152899"/>
                </a:lnTo>
                <a:lnTo>
                  <a:pt x="14112" y="194096"/>
                </a:lnTo>
                <a:lnTo>
                  <a:pt x="3611" y="238555"/>
                </a:lnTo>
                <a:lnTo>
                  <a:pt x="0" y="285750"/>
                </a:lnTo>
                <a:lnTo>
                  <a:pt x="3611" y="333288"/>
                </a:lnTo>
                <a:lnTo>
                  <a:pt x="14112" y="378023"/>
                </a:lnTo>
                <a:lnTo>
                  <a:pt x="30998" y="419435"/>
                </a:lnTo>
                <a:lnTo>
                  <a:pt x="53766" y="457006"/>
                </a:lnTo>
                <a:lnTo>
                  <a:pt x="81915" y="490220"/>
                </a:lnTo>
                <a:lnTo>
                  <a:pt x="114940" y="518556"/>
                </a:lnTo>
                <a:lnTo>
                  <a:pt x="152339" y="541497"/>
                </a:lnTo>
                <a:lnTo>
                  <a:pt x="193608" y="558525"/>
                </a:lnTo>
                <a:lnTo>
                  <a:pt x="238246" y="569122"/>
                </a:lnTo>
                <a:lnTo>
                  <a:pt x="285750" y="572770"/>
                </a:lnTo>
                <a:lnTo>
                  <a:pt x="332944" y="569122"/>
                </a:lnTo>
                <a:lnTo>
                  <a:pt x="377403" y="558525"/>
                </a:lnTo>
                <a:lnTo>
                  <a:pt x="418600" y="541497"/>
                </a:lnTo>
                <a:lnTo>
                  <a:pt x="456011" y="518556"/>
                </a:lnTo>
                <a:lnTo>
                  <a:pt x="489108" y="490220"/>
                </a:lnTo>
                <a:lnTo>
                  <a:pt x="517367" y="457006"/>
                </a:lnTo>
                <a:lnTo>
                  <a:pt x="540261" y="419435"/>
                </a:lnTo>
                <a:lnTo>
                  <a:pt x="557265" y="378023"/>
                </a:lnTo>
                <a:lnTo>
                  <a:pt x="567853" y="333288"/>
                </a:lnTo>
                <a:lnTo>
                  <a:pt x="571500" y="285750"/>
                </a:lnTo>
                <a:lnTo>
                  <a:pt x="567853" y="238555"/>
                </a:lnTo>
                <a:lnTo>
                  <a:pt x="557265" y="194096"/>
                </a:lnTo>
                <a:lnTo>
                  <a:pt x="540261" y="152899"/>
                </a:lnTo>
                <a:lnTo>
                  <a:pt x="517367" y="115488"/>
                </a:lnTo>
                <a:lnTo>
                  <a:pt x="489108" y="82391"/>
                </a:lnTo>
                <a:lnTo>
                  <a:pt x="456011" y="54132"/>
                </a:lnTo>
                <a:lnTo>
                  <a:pt x="418600" y="31238"/>
                </a:lnTo>
                <a:lnTo>
                  <a:pt x="377403" y="14234"/>
                </a:lnTo>
                <a:lnTo>
                  <a:pt x="332944" y="3646"/>
                </a:lnTo>
                <a:lnTo>
                  <a:pt x="28575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74D444F0-901A-9123-F7C6-FD1A95E1FC7B}"/>
              </a:ext>
            </a:extLst>
          </p:cNvPr>
          <p:cNvSpPr/>
          <p:nvPr/>
        </p:nvSpPr>
        <p:spPr>
          <a:xfrm>
            <a:off x="7833629" y="2046461"/>
            <a:ext cx="982209" cy="982209"/>
          </a:xfrm>
          <a:custGeom>
            <a:avLst/>
            <a:gdLst/>
            <a:ahLst/>
            <a:cxnLst/>
            <a:rect l="l" t="t" r="r" b="b"/>
            <a:pathLst>
              <a:path w="1079500" h="1079500">
                <a:moveTo>
                  <a:pt x="539750" y="0"/>
                </a:moveTo>
                <a:lnTo>
                  <a:pt x="492048" y="1918"/>
                </a:lnTo>
                <a:lnTo>
                  <a:pt x="445690" y="7579"/>
                </a:lnTo>
                <a:lnTo>
                  <a:pt x="400818" y="16842"/>
                </a:lnTo>
                <a:lnTo>
                  <a:pt x="357572" y="29566"/>
                </a:lnTo>
                <a:lnTo>
                  <a:pt x="316094" y="45609"/>
                </a:lnTo>
                <a:lnTo>
                  <a:pt x="276525" y="64830"/>
                </a:lnTo>
                <a:lnTo>
                  <a:pt x="239005" y="87089"/>
                </a:lnTo>
                <a:lnTo>
                  <a:pt x="203676" y="112244"/>
                </a:lnTo>
                <a:lnTo>
                  <a:pt x="170678" y="140154"/>
                </a:lnTo>
                <a:lnTo>
                  <a:pt x="140154" y="170678"/>
                </a:lnTo>
                <a:lnTo>
                  <a:pt x="112244" y="203676"/>
                </a:lnTo>
                <a:lnTo>
                  <a:pt x="87089" y="239005"/>
                </a:lnTo>
                <a:lnTo>
                  <a:pt x="64830" y="276525"/>
                </a:lnTo>
                <a:lnTo>
                  <a:pt x="45609" y="316094"/>
                </a:lnTo>
                <a:lnTo>
                  <a:pt x="29566" y="357572"/>
                </a:lnTo>
                <a:lnTo>
                  <a:pt x="16842" y="400818"/>
                </a:lnTo>
                <a:lnTo>
                  <a:pt x="7579" y="445690"/>
                </a:lnTo>
                <a:lnTo>
                  <a:pt x="1918" y="492048"/>
                </a:lnTo>
                <a:lnTo>
                  <a:pt x="0" y="539750"/>
                </a:lnTo>
                <a:lnTo>
                  <a:pt x="1918" y="587451"/>
                </a:lnTo>
                <a:lnTo>
                  <a:pt x="7579" y="633809"/>
                </a:lnTo>
                <a:lnTo>
                  <a:pt x="16842" y="678681"/>
                </a:lnTo>
                <a:lnTo>
                  <a:pt x="29566" y="721927"/>
                </a:lnTo>
                <a:lnTo>
                  <a:pt x="45609" y="763405"/>
                </a:lnTo>
                <a:lnTo>
                  <a:pt x="64830" y="802974"/>
                </a:lnTo>
                <a:lnTo>
                  <a:pt x="87089" y="840494"/>
                </a:lnTo>
                <a:lnTo>
                  <a:pt x="112244" y="875823"/>
                </a:lnTo>
                <a:lnTo>
                  <a:pt x="140154" y="908821"/>
                </a:lnTo>
                <a:lnTo>
                  <a:pt x="170678" y="939345"/>
                </a:lnTo>
                <a:lnTo>
                  <a:pt x="203676" y="967255"/>
                </a:lnTo>
                <a:lnTo>
                  <a:pt x="239005" y="992410"/>
                </a:lnTo>
                <a:lnTo>
                  <a:pt x="276525" y="1014669"/>
                </a:lnTo>
                <a:lnTo>
                  <a:pt x="316094" y="1033890"/>
                </a:lnTo>
                <a:lnTo>
                  <a:pt x="357572" y="1049933"/>
                </a:lnTo>
                <a:lnTo>
                  <a:pt x="400818" y="1062657"/>
                </a:lnTo>
                <a:lnTo>
                  <a:pt x="445690" y="1071920"/>
                </a:lnTo>
                <a:lnTo>
                  <a:pt x="492048" y="1077581"/>
                </a:lnTo>
                <a:lnTo>
                  <a:pt x="539750" y="1079500"/>
                </a:lnTo>
                <a:lnTo>
                  <a:pt x="587451" y="1077581"/>
                </a:lnTo>
                <a:lnTo>
                  <a:pt x="633809" y="1071920"/>
                </a:lnTo>
                <a:lnTo>
                  <a:pt x="678681" y="1062657"/>
                </a:lnTo>
                <a:lnTo>
                  <a:pt x="721927" y="1049933"/>
                </a:lnTo>
                <a:lnTo>
                  <a:pt x="763405" y="1033890"/>
                </a:lnTo>
                <a:lnTo>
                  <a:pt x="802974" y="1014669"/>
                </a:lnTo>
                <a:lnTo>
                  <a:pt x="840494" y="992410"/>
                </a:lnTo>
                <a:lnTo>
                  <a:pt x="875823" y="967255"/>
                </a:lnTo>
                <a:lnTo>
                  <a:pt x="908821" y="939345"/>
                </a:lnTo>
                <a:lnTo>
                  <a:pt x="939345" y="908821"/>
                </a:lnTo>
                <a:lnTo>
                  <a:pt x="967255" y="875823"/>
                </a:lnTo>
                <a:lnTo>
                  <a:pt x="992410" y="840494"/>
                </a:lnTo>
                <a:lnTo>
                  <a:pt x="1014669" y="802974"/>
                </a:lnTo>
                <a:lnTo>
                  <a:pt x="1033890" y="763405"/>
                </a:lnTo>
                <a:lnTo>
                  <a:pt x="1049933" y="721927"/>
                </a:lnTo>
                <a:lnTo>
                  <a:pt x="1062657" y="678681"/>
                </a:lnTo>
                <a:lnTo>
                  <a:pt x="1071920" y="633809"/>
                </a:lnTo>
                <a:lnTo>
                  <a:pt x="1077581" y="587451"/>
                </a:lnTo>
                <a:lnTo>
                  <a:pt x="1079500" y="539750"/>
                </a:lnTo>
                <a:lnTo>
                  <a:pt x="1077581" y="492048"/>
                </a:lnTo>
                <a:lnTo>
                  <a:pt x="1071920" y="445690"/>
                </a:lnTo>
                <a:lnTo>
                  <a:pt x="1062657" y="400818"/>
                </a:lnTo>
                <a:lnTo>
                  <a:pt x="1049933" y="357572"/>
                </a:lnTo>
                <a:lnTo>
                  <a:pt x="1033890" y="316094"/>
                </a:lnTo>
                <a:lnTo>
                  <a:pt x="1014669" y="276525"/>
                </a:lnTo>
                <a:lnTo>
                  <a:pt x="992410" y="239005"/>
                </a:lnTo>
                <a:lnTo>
                  <a:pt x="967255" y="203676"/>
                </a:lnTo>
                <a:lnTo>
                  <a:pt x="939345" y="170678"/>
                </a:lnTo>
                <a:lnTo>
                  <a:pt x="908821" y="140154"/>
                </a:lnTo>
                <a:lnTo>
                  <a:pt x="875823" y="112244"/>
                </a:lnTo>
                <a:lnTo>
                  <a:pt x="840494" y="87089"/>
                </a:lnTo>
                <a:lnTo>
                  <a:pt x="802974" y="64830"/>
                </a:lnTo>
                <a:lnTo>
                  <a:pt x="763405" y="45609"/>
                </a:lnTo>
                <a:lnTo>
                  <a:pt x="721927" y="29566"/>
                </a:lnTo>
                <a:lnTo>
                  <a:pt x="678681" y="16842"/>
                </a:lnTo>
                <a:lnTo>
                  <a:pt x="633809" y="7579"/>
                </a:lnTo>
                <a:lnTo>
                  <a:pt x="587451" y="1918"/>
                </a:lnTo>
                <a:lnTo>
                  <a:pt x="53975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AE523E17-3AF9-4FC4-694A-1239DE39820D}"/>
              </a:ext>
            </a:extLst>
          </p:cNvPr>
          <p:cNvSpPr txBox="1"/>
          <p:nvPr/>
        </p:nvSpPr>
        <p:spPr>
          <a:xfrm>
            <a:off x="5795260" y="1246701"/>
            <a:ext cx="4613493" cy="726849"/>
          </a:xfrm>
          <a:prstGeom prst="rect">
            <a:avLst/>
          </a:prstGeom>
        </p:spPr>
        <p:txBody>
          <a:bodyPr vert="horz" wrap="square" lIns="0" tIns="121332" rIns="0" bIns="0" rtlCol="0">
            <a:spAutoFit/>
          </a:bodyPr>
          <a:lstStyle/>
          <a:p>
            <a:pPr algn="ctr" defTabSz="832013">
              <a:spcBef>
                <a:spcPts val="955"/>
              </a:spcBef>
            </a:pPr>
            <a:r>
              <a:rPr sz="1456" spc="-5" dirty="0">
                <a:solidFill>
                  <a:srgbClr val="FF0000"/>
                </a:solidFill>
                <a:latin typeface="Arial"/>
                <a:cs typeface="Arial"/>
              </a:rPr>
              <a:t>Actual </a:t>
            </a:r>
            <a:r>
              <a:rPr sz="1456" dirty="0">
                <a:solidFill>
                  <a:srgbClr val="FF0000"/>
                </a:solidFill>
                <a:latin typeface="Arial"/>
                <a:cs typeface="Arial"/>
              </a:rPr>
              <a:t>size </a:t>
            </a:r>
            <a:r>
              <a:rPr sz="1456" spc="-5" dirty="0">
                <a:solidFill>
                  <a:srgbClr val="FF0000"/>
                </a:solidFill>
                <a:latin typeface="Arial"/>
                <a:cs typeface="Arial"/>
              </a:rPr>
              <a:t>of RF </a:t>
            </a:r>
            <a:r>
              <a:rPr sz="1456" dirty="0">
                <a:solidFill>
                  <a:srgbClr val="FF0000"/>
                </a:solidFill>
                <a:latin typeface="Arial"/>
                <a:cs typeface="Arial"/>
              </a:rPr>
              <a:t>is </a:t>
            </a:r>
            <a:r>
              <a:rPr sz="1456" spc="-5" dirty="0">
                <a:solidFill>
                  <a:srgbClr val="FF0000"/>
                </a:solidFill>
                <a:latin typeface="Arial"/>
                <a:cs typeface="Arial"/>
              </a:rPr>
              <a:t>much smaller than the theoretic</a:t>
            </a:r>
            <a:r>
              <a:rPr sz="1456" spc="-1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56" dirty="0">
                <a:solidFill>
                  <a:srgbClr val="FF0000"/>
                </a:solidFill>
                <a:latin typeface="Arial"/>
                <a:cs typeface="Arial"/>
              </a:rPr>
              <a:t>size</a:t>
            </a:r>
            <a:endParaRPr sz="1456">
              <a:solidFill>
                <a:prstClr val="black"/>
              </a:solidFill>
              <a:latin typeface="Arial"/>
              <a:cs typeface="Arial"/>
            </a:endParaRPr>
          </a:p>
          <a:p>
            <a:pPr marL="245547" algn="ctr" defTabSz="832013">
              <a:spcBef>
                <a:spcPts val="974"/>
              </a:spcBef>
              <a:tabLst>
                <a:tab pos="3407034" algn="l"/>
              </a:tabLst>
            </a:pPr>
            <a:r>
              <a:rPr sz="1638" spc="-5" dirty="0">
                <a:solidFill>
                  <a:prstClr val="black"/>
                </a:solidFill>
                <a:latin typeface="Arial"/>
                <a:cs typeface="Arial"/>
              </a:rPr>
              <a:t>conv3	</a:t>
            </a:r>
            <a:r>
              <a:rPr sz="1638" spc="-9" dirty="0">
                <a:solidFill>
                  <a:prstClr val="black"/>
                </a:solidFill>
                <a:latin typeface="Arial"/>
                <a:cs typeface="Arial"/>
              </a:rPr>
              <a:t>pool5</a:t>
            </a:r>
            <a:endParaRPr sz="163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8C25D14E-7B75-1B71-0C9A-8005508BD171}"/>
              </a:ext>
            </a:extLst>
          </p:cNvPr>
          <p:cNvSpPr/>
          <p:nvPr/>
        </p:nvSpPr>
        <p:spPr>
          <a:xfrm>
            <a:off x="2089445" y="2450904"/>
            <a:ext cx="125953" cy="12595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DDB835C3-E021-9D9C-BCA2-94457D2B3080}"/>
              </a:ext>
            </a:extLst>
          </p:cNvPr>
          <p:cNvSpPr/>
          <p:nvPr/>
        </p:nvSpPr>
        <p:spPr>
          <a:xfrm>
            <a:off x="5100778" y="2417389"/>
            <a:ext cx="272707" cy="272707"/>
          </a:xfrm>
          <a:custGeom>
            <a:avLst/>
            <a:gdLst/>
            <a:ahLst/>
            <a:cxnLst/>
            <a:rect l="l" t="t" r="r" b="b"/>
            <a:pathLst>
              <a:path w="299720" h="299719">
                <a:moveTo>
                  <a:pt x="149860" y="0"/>
                </a:moveTo>
                <a:lnTo>
                  <a:pt x="101600" y="7416"/>
                </a:lnTo>
                <a:lnTo>
                  <a:pt x="60350" y="28244"/>
                </a:lnTo>
                <a:lnTo>
                  <a:pt x="28244" y="60350"/>
                </a:lnTo>
                <a:lnTo>
                  <a:pt x="7416" y="101600"/>
                </a:lnTo>
                <a:lnTo>
                  <a:pt x="0" y="149860"/>
                </a:lnTo>
                <a:lnTo>
                  <a:pt x="7416" y="198120"/>
                </a:lnTo>
                <a:lnTo>
                  <a:pt x="28244" y="239369"/>
                </a:lnTo>
                <a:lnTo>
                  <a:pt x="60350" y="271475"/>
                </a:lnTo>
                <a:lnTo>
                  <a:pt x="101600" y="292303"/>
                </a:lnTo>
                <a:lnTo>
                  <a:pt x="149860" y="299720"/>
                </a:lnTo>
                <a:lnTo>
                  <a:pt x="198120" y="292303"/>
                </a:lnTo>
                <a:lnTo>
                  <a:pt x="239369" y="271475"/>
                </a:lnTo>
                <a:lnTo>
                  <a:pt x="271475" y="239369"/>
                </a:lnTo>
                <a:lnTo>
                  <a:pt x="292303" y="198120"/>
                </a:lnTo>
                <a:lnTo>
                  <a:pt x="299720" y="149860"/>
                </a:lnTo>
                <a:lnTo>
                  <a:pt x="292303" y="101600"/>
                </a:lnTo>
                <a:lnTo>
                  <a:pt x="271475" y="60350"/>
                </a:lnTo>
                <a:lnTo>
                  <a:pt x="239369" y="28244"/>
                </a:lnTo>
                <a:lnTo>
                  <a:pt x="198120" y="7416"/>
                </a:lnTo>
                <a:lnTo>
                  <a:pt x="149860" y="0"/>
                </a:lnTo>
                <a:close/>
              </a:path>
            </a:pathLst>
          </a:custGeom>
          <a:solidFill>
            <a:srgbClr val="FF6633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191F6132-5E92-F607-298E-C10691840E74}"/>
              </a:ext>
            </a:extLst>
          </p:cNvPr>
          <p:cNvSpPr/>
          <p:nvPr/>
        </p:nvSpPr>
        <p:spPr>
          <a:xfrm>
            <a:off x="8083225" y="2287973"/>
            <a:ext cx="470305" cy="471459"/>
          </a:xfrm>
          <a:custGeom>
            <a:avLst/>
            <a:gdLst/>
            <a:ahLst/>
            <a:cxnLst/>
            <a:rect l="l" t="t" r="r" b="b"/>
            <a:pathLst>
              <a:path w="516890" h="518160">
                <a:moveTo>
                  <a:pt x="259079" y="0"/>
                </a:moveTo>
                <a:lnTo>
                  <a:pt x="211394" y="4034"/>
                </a:lnTo>
                <a:lnTo>
                  <a:pt x="166971" y="15720"/>
                </a:lnTo>
                <a:lnTo>
                  <a:pt x="126435" y="34431"/>
                </a:lnTo>
                <a:lnTo>
                  <a:pt x="90415" y="59538"/>
                </a:lnTo>
                <a:lnTo>
                  <a:pt x="59538" y="90415"/>
                </a:lnTo>
                <a:lnTo>
                  <a:pt x="34431" y="126435"/>
                </a:lnTo>
                <a:lnTo>
                  <a:pt x="15720" y="166971"/>
                </a:lnTo>
                <a:lnTo>
                  <a:pt x="4034" y="211394"/>
                </a:lnTo>
                <a:lnTo>
                  <a:pt x="0" y="259079"/>
                </a:lnTo>
                <a:lnTo>
                  <a:pt x="4034" y="306430"/>
                </a:lnTo>
                <a:lnTo>
                  <a:pt x="15720" y="350676"/>
                </a:lnTo>
                <a:lnTo>
                  <a:pt x="34431" y="391160"/>
                </a:lnTo>
                <a:lnTo>
                  <a:pt x="59538" y="427221"/>
                </a:lnTo>
                <a:lnTo>
                  <a:pt x="90415" y="458203"/>
                </a:lnTo>
                <a:lnTo>
                  <a:pt x="126435" y="483446"/>
                </a:lnTo>
                <a:lnTo>
                  <a:pt x="166971" y="502292"/>
                </a:lnTo>
                <a:lnTo>
                  <a:pt x="211394" y="514083"/>
                </a:lnTo>
                <a:lnTo>
                  <a:pt x="259079" y="518160"/>
                </a:lnTo>
                <a:lnTo>
                  <a:pt x="306387" y="514083"/>
                </a:lnTo>
                <a:lnTo>
                  <a:pt x="350516" y="502292"/>
                </a:lnTo>
                <a:lnTo>
                  <a:pt x="390830" y="483446"/>
                </a:lnTo>
                <a:lnTo>
                  <a:pt x="426692" y="458203"/>
                </a:lnTo>
                <a:lnTo>
                  <a:pt x="457463" y="427221"/>
                </a:lnTo>
                <a:lnTo>
                  <a:pt x="482505" y="391160"/>
                </a:lnTo>
                <a:lnTo>
                  <a:pt x="501183" y="350676"/>
                </a:lnTo>
                <a:lnTo>
                  <a:pt x="512857" y="306430"/>
                </a:lnTo>
                <a:lnTo>
                  <a:pt x="516889" y="259079"/>
                </a:lnTo>
                <a:lnTo>
                  <a:pt x="512857" y="211394"/>
                </a:lnTo>
                <a:lnTo>
                  <a:pt x="501183" y="166971"/>
                </a:lnTo>
                <a:lnTo>
                  <a:pt x="482505" y="126435"/>
                </a:lnTo>
                <a:lnTo>
                  <a:pt x="457463" y="90415"/>
                </a:lnTo>
                <a:lnTo>
                  <a:pt x="426692" y="59538"/>
                </a:lnTo>
                <a:lnTo>
                  <a:pt x="390830" y="34431"/>
                </a:lnTo>
                <a:lnTo>
                  <a:pt x="350516" y="15720"/>
                </a:lnTo>
                <a:lnTo>
                  <a:pt x="306387" y="4034"/>
                </a:lnTo>
                <a:lnTo>
                  <a:pt x="259079" y="0"/>
                </a:lnTo>
                <a:close/>
              </a:path>
            </a:pathLst>
          </a:custGeom>
          <a:solidFill>
            <a:srgbClr val="FF6633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9E4B11F9-34E6-A1C8-0270-BE687170799A}"/>
              </a:ext>
            </a:extLst>
          </p:cNvPr>
          <p:cNvSpPr/>
          <p:nvPr/>
        </p:nvSpPr>
        <p:spPr>
          <a:xfrm>
            <a:off x="2229261" y="3976217"/>
            <a:ext cx="8032158" cy="229291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140EFC2D-7F40-6EE2-DB3C-5678C46D2EA7}"/>
              </a:ext>
            </a:extLst>
          </p:cNvPr>
          <p:cNvSpPr txBox="1"/>
          <p:nvPr/>
        </p:nvSpPr>
        <p:spPr>
          <a:xfrm>
            <a:off x="1810955" y="3539417"/>
            <a:ext cx="4035145" cy="319766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Segmentation </a:t>
            </a:r>
            <a:r>
              <a:rPr sz="2002" dirty="0">
                <a:solidFill>
                  <a:prstClr val="black"/>
                </a:solidFill>
                <a:latin typeface="Arial"/>
                <a:cs typeface="Arial"/>
              </a:rPr>
              <a:t>using the </a:t>
            </a: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RF </a:t>
            </a:r>
            <a:r>
              <a:rPr sz="2002" dirty="0">
                <a:solidFill>
                  <a:prstClr val="black"/>
                </a:solidFill>
                <a:latin typeface="Arial"/>
                <a:cs typeface="Arial"/>
              </a:rPr>
              <a:t>of</a:t>
            </a:r>
            <a:r>
              <a:rPr sz="2002" spc="-77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Units</a:t>
            </a:r>
            <a:endParaRPr sz="2002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C336B2AD-17ED-F250-298F-BB04FA39DA6D}"/>
              </a:ext>
            </a:extLst>
          </p:cNvPr>
          <p:cNvSpPr/>
          <p:nvPr/>
        </p:nvSpPr>
        <p:spPr>
          <a:xfrm>
            <a:off x="2091754" y="4202698"/>
            <a:ext cx="143286" cy="182113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6BB4C88F-EC9C-13E9-7F47-EC18DE3D7520}"/>
              </a:ext>
            </a:extLst>
          </p:cNvPr>
          <p:cNvSpPr/>
          <p:nvPr/>
        </p:nvSpPr>
        <p:spPr>
          <a:xfrm>
            <a:off x="2024730" y="6373957"/>
            <a:ext cx="8418108" cy="0"/>
          </a:xfrm>
          <a:custGeom>
            <a:avLst/>
            <a:gdLst/>
            <a:ahLst/>
            <a:cxnLst/>
            <a:rect l="l" t="t" r="r" b="b"/>
            <a:pathLst>
              <a:path w="9251950">
                <a:moveTo>
                  <a:pt x="0" y="0"/>
                </a:moveTo>
                <a:lnTo>
                  <a:pt x="9251950" y="0"/>
                </a:lnTo>
              </a:path>
            </a:pathLst>
          </a:custGeom>
          <a:ln w="88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D5742E88-7F40-5B38-A824-6CE2611E2AE8}"/>
              </a:ext>
            </a:extLst>
          </p:cNvPr>
          <p:cNvSpPr/>
          <p:nvPr/>
        </p:nvSpPr>
        <p:spPr>
          <a:xfrm>
            <a:off x="10438217" y="6339291"/>
            <a:ext cx="69332" cy="69332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76199"/>
                </a:lnTo>
                <a:lnTo>
                  <a:pt x="76200" y="3809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B17B0CED-F3AF-9FD0-AC95-F71E7CBEABEF}"/>
              </a:ext>
            </a:extLst>
          </p:cNvPr>
          <p:cNvSpPr txBox="1"/>
          <p:nvPr/>
        </p:nvSpPr>
        <p:spPr>
          <a:xfrm>
            <a:off x="7001644" y="6402847"/>
            <a:ext cx="3083558" cy="291745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1820" spc="-5" dirty="0">
                <a:solidFill>
                  <a:prstClr val="black"/>
                </a:solidFill>
                <a:latin typeface="Arial"/>
                <a:cs typeface="Arial"/>
              </a:rPr>
              <a:t>More semantically</a:t>
            </a:r>
            <a:r>
              <a:rPr sz="1820" spc="9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820" spc="-5" dirty="0">
                <a:solidFill>
                  <a:prstClr val="black"/>
                </a:solidFill>
                <a:latin typeface="Arial"/>
                <a:cs typeface="Arial"/>
              </a:rPr>
              <a:t>meaningful</a:t>
            </a:r>
            <a:endParaRPr sz="182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58517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92283" y="266929"/>
            <a:ext cx="7679718" cy="627862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4004" spc="-5" dirty="0">
                <a:solidFill>
                  <a:prstClr val="black"/>
                </a:solidFill>
                <a:latin typeface="Arial"/>
                <a:cs typeface="Arial"/>
              </a:rPr>
              <a:t>Annotating </a:t>
            </a:r>
            <a:r>
              <a:rPr sz="4004" spc="-9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sz="4004" spc="-5" dirty="0">
                <a:solidFill>
                  <a:prstClr val="black"/>
                </a:solidFill>
                <a:latin typeface="Arial"/>
                <a:cs typeface="Arial"/>
              </a:rPr>
              <a:t>Semantics of</a:t>
            </a:r>
            <a:r>
              <a:rPr sz="4004" spc="-36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4004" spc="-5" dirty="0">
                <a:solidFill>
                  <a:prstClr val="black"/>
                </a:solidFill>
                <a:latin typeface="Arial"/>
                <a:cs typeface="Arial"/>
              </a:rPr>
              <a:t>Units</a:t>
            </a:r>
            <a:endParaRPr sz="400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52995" y="2472855"/>
            <a:ext cx="8248244" cy="27628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60111" y="2060328"/>
            <a:ext cx="8705838" cy="291745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1820" dirty="0">
                <a:solidFill>
                  <a:prstClr val="black"/>
                </a:solidFill>
                <a:latin typeface="Arial"/>
                <a:cs typeface="Arial"/>
              </a:rPr>
              <a:t>Top ranked </a:t>
            </a:r>
            <a:r>
              <a:rPr sz="1820" spc="-5" dirty="0">
                <a:solidFill>
                  <a:prstClr val="black"/>
                </a:solidFill>
                <a:latin typeface="Arial"/>
                <a:cs typeface="Arial"/>
              </a:rPr>
              <a:t>segmented images </a:t>
            </a:r>
            <a:r>
              <a:rPr sz="1820" dirty="0">
                <a:solidFill>
                  <a:prstClr val="black"/>
                </a:solidFill>
                <a:latin typeface="Arial"/>
                <a:cs typeface="Arial"/>
              </a:rPr>
              <a:t>are cropped and sent </a:t>
            </a:r>
            <a:r>
              <a:rPr sz="1820" spc="-5" dirty="0">
                <a:solidFill>
                  <a:prstClr val="black"/>
                </a:solidFill>
                <a:latin typeface="Arial"/>
                <a:cs typeface="Arial"/>
              </a:rPr>
              <a:t>to Amazon </a:t>
            </a:r>
            <a:r>
              <a:rPr sz="1820" dirty="0">
                <a:solidFill>
                  <a:prstClr val="black"/>
                </a:solidFill>
                <a:latin typeface="Arial"/>
                <a:cs typeface="Arial"/>
              </a:rPr>
              <a:t>Turk </a:t>
            </a:r>
            <a:r>
              <a:rPr sz="1820" spc="-5" dirty="0">
                <a:solidFill>
                  <a:prstClr val="black"/>
                </a:solidFill>
                <a:latin typeface="Arial"/>
                <a:cs typeface="Arial"/>
              </a:rPr>
              <a:t>for</a:t>
            </a:r>
            <a:r>
              <a:rPr sz="1820" spc="64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820" spc="-5" dirty="0">
                <a:solidFill>
                  <a:prstClr val="black"/>
                </a:solidFill>
                <a:latin typeface="Arial"/>
                <a:cs typeface="Arial"/>
              </a:rPr>
              <a:t>annotation.</a:t>
            </a:r>
            <a:endParaRPr sz="182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92283" y="266929"/>
            <a:ext cx="7679718" cy="627862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4004" spc="-5" dirty="0">
                <a:solidFill>
                  <a:prstClr val="black"/>
                </a:solidFill>
                <a:latin typeface="Arial"/>
                <a:cs typeface="Arial"/>
              </a:rPr>
              <a:t>Annotating </a:t>
            </a:r>
            <a:r>
              <a:rPr sz="4004" spc="-9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sz="4004" spc="-5" dirty="0">
                <a:solidFill>
                  <a:prstClr val="black"/>
                </a:solidFill>
                <a:latin typeface="Arial"/>
                <a:cs typeface="Arial"/>
              </a:rPr>
              <a:t>Semantics of</a:t>
            </a:r>
            <a:r>
              <a:rPr sz="4004" spc="-36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4004" spc="-5" dirty="0">
                <a:solidFill>
                  <a:prstClr val="black"/>
                </a:solidFill>
                <a:latin typeface="Arial"/>
                <a:cs typeface="Arial"/>
              </a:rPr>
              <a:t>Units</a:t>
            </a:r>
            <a:endParaRPr sz="400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51399" y="1263004"/>
            <a:ext cx="6539200" cy="319766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Pool5, unit 76; Label: ocean; Type: scene; Precision:</a:t>
            </a:r>
            <a:r>
              <a:rPr sz="2002" spc="36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93%</a:t>
            </a:r>
            <a:endParaRPr sz="2002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28380" y="3421557"/>
            <a:ext cx="8969301" cy="15761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93090" y="1836152"/>
            <a:ext cx="8904591" cy="15495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39936" y="5333972"/>
            <a:ext cx="3212401" cy="7337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28380" y="1734466"/>
            <a:ext cx="8970456" cy="3244756"/>
          </a:xfrm>
          <a:custGeom>
            <a:avLst/>
            <a:gdLst/>
            <a:ahLst/>
            <a:cxnLst/>
            <a:rect l="l" t="t" r="r" b="b"/>
            <a:pathLst>
              <a:path w="9859010" h="3566160">
                <a:moveTo>
                  <a:pt x="4928870" y="3566159"/>
                </a:moveTo>
                <a:lnTo>
                  <a:pt x="0" y="3566159"/>
                </a:lnTo>
                <a:lnTo>
                  <a:pt x="0" y="0"/>
                </a:lnTo>
                <a:lnTo>
                  <a:pt x="9859010" y="0"/>
                </a:lnTo>
                <a:lnTo>
                  <a:pt x="9859010" y="3566159"/>
                </a:lnTo>
                <a:lnTo>
                  <a:pt x="4928870" y="3566159"/>
                </a:lnTo>
                <a:close/>
              </a:path>
            </a:pathLst>
          </a:custGeom>
          <a:ln w="109619">
            <a:solidFill>
              <a:srgbClr val="007F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594868" y="5262328"/>
            <a:ext cx="3308311" cy="805411"/>
          </a:xfrm>
          <a:custGeom>
            <a:avLst/>
            <a:gdLst/>
            <a:ahLst/>
            <a:cxnLst/>
            <a:rect l="l" t="t" r="r" b="b"/>
            <a:pathLst>
              <a:path w="3636010" h="885190">
                <a:moveTo>
                  <a:pt x="1817370" y="885190"/>
                </a:moveTo>
                <a:lnTo>
                  <a:pt x="0" y="885190"/>
                </a:lnTo>
                <a:lnTo>
                  <a:pt x="0" y="0"/>
                </a:lnTo>
                <a:lnTo>
                  <a:pt x="3636009" y="0"/>
                </a:lnTo>
                <a:lnTo>
                  <a:pt x="3636009" y="885190"/>
                </a:lnTo>
                <a:lnTo>
                  <a:pt x="1817370" y="885190"/>
                </a:lnTo>
                <a:close/>
              </a:path>
            </a:pathLst>
          </a:custGeom>
          <a:ln w="10961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79136" y="1263004"/>
            <a:ext cx="7196125" cy="347785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2184" spc="-9" dirty="0">
                <a:solidFill>
                  <a:prstClr val="black"/>
                </a:solidFill>
                <a:latin typeface="Arial"/>
                <a:cs typeface="Arial"/>
              </a:rPr>
              <a:t>Pool5, unit 13; Label: </a:t>
            </a:r>
            <a:r>
              <a:rPr sz="2184" spc="-5" dirty="0">
                <a:solidFill>
                  <a:prstClr val="black"/>
                </a:solidFill>
                <a:latin typeface="Arial"/>
                <a:cs typeface="Arial"/>
              </a:rPr>
              <a:t>Lamps; Type: object; </a:t>
            </a:r>
            <a:r>
              <a:rPr sz="2184" spc="-9" dirty="0">
                <a:solidFill>
                  <a:prstClr val="black"/>
                </a:solidFill>
                <a:latin typeface="Arial"/>
                <a:cs typeface="Arial"/>
              </a:rPr>
              <a:t>Precision:</a:t>
            </a:r>
            <a:r>
              <a:rPr sz="2184" spc="114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184" spc="-9" dirty="0">
                <a:solidFill>
                  <a:prstClr val="black"/>
                </a:solidFill>
                <a:latin typeface="Arial"/>
                <a:cs typeface="Arial"/>
              </a:rPr>
              <a:t>84%</a:t>
            </a:r>
            <a:endParaRPr sz="218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10423" y="1804956"/>
            <a:ext cx="8856058" cy="15553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57269" y="3386891"/>
            <a:ext cx="8940412" cy="15426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04646" y="5331663"/>
            <a:ext cx="7049949" cy="7002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92283" y="266929"/>
            <a:ext cx="7679718" cy="627862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4004" spc="-5" dirty="0">
                <a:solidFill>
                  <a:prstClr val="black"/>
                </a:solidFill>
                <a:latin typeface="Arial"/>
                <a:cs typeface="Arial"/>
              </a:rPr>
              <a:t>Annotating </a:t>
            </a:r>
            <a:r>
              <a:rPr sz="4004" spc="-9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sz="4004" spc="-5" dirty="0">
                <a:solidFill>
                  <a:prstClr val="black"/>
                </a:solidFill>
                <a:latin typeface="Arial"/>
                <a:cs typeface="Arial"/>
              </a:rPr>
              <a:t>Semantics of</a:t>
            </a:r>
            <a:r>
              <a:rPr sz="4004" spc="-36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4004" spc="-5" dirty="0">
                <a:solidFill>
                  <a:prstClr val="black"/>
                </a:solidFill>
                <a:latin typeface="Arial"/>
                <a:cs typeface="Arial"/>
              </a:rPr>
              <a:t>Units</a:t>
            </a:r>
            <a:endParaRPr sz="400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28380" y="1734466"/>
            <a:ext cx="8970456" cy="3244756"/>
          </a:xfrm>
          <a:custGeom>
            <a:avLst/>
            <a:gdLst/>
            <a:ahLst/>
            <a:cxnLst/>
            <a:rect l="l" t="t" r="r" b="b"/>
            <a:pathLst>
              <a:path w="9859010" h="3566160">
                <a:moveTo>
                  <a:pt x="4928870" y="3566159"/>
                </a:moveTo>
                <a:lnTo>
                  <a:pt x="0" y="3566159"/>
                </a:lnTo>
                <a:lnTo>
                  <a:pt x="0" y="0"/>
                </a:lnTo>
                <a:lnTo>
                  <a:pt x="9859010" y="0"/>
                </a:lnTo>
                <a:lnTo>
                  <a:pt x="9859010" y="3566159"/>
                </a:lnTo>
                <a:lnTo>
                  <a:pt x="4928870" y="3566159"/>
                </a:lnTo>
                <a:close/>
              </a:path>
            </a:pathLst>
          </a:custGeom>
          <a:ln w="91290">
            <a:solidFill>
              <a:srgbClr val="007F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60735" y="5298150"/>
            <a:ext cx="7093860" cy="805411"/>
          </a:xfrm>
          <a:custGeom>
            <a:avLst/>
            <a:gdLst/>
            <a:ahLst/>
            <a:cxnLst/>
            <a:rect l="l" t="t" r="r" b="b"/>
            <a:pathLst>
              <a:path w="7796530" h="885190">
                <a:moveTo>
                  <a:pt x="3898900" y="885190"/>
                </a:moveTo>
                <a:lnTo>
                  <a:pt x="0" y="885190"/>
                </a:lnTo>
                <a:lnTo>
                  <a:pt x="0" y="0"/>
                </a:lnTo>
                <a:lnTo>
                  <a:pt x="7796530" y="0"/>
                </a:lnTo>
                <a:lnTo>
                  <a:pt x="7796530" y="885190"/>
                </a:lnTo>
                <a:lnTo>
                  <a:pt x="3898900" y="885190"/>
                </a:lnTo>
                <a:close/>
              </a:path>
            </a:pathLst>
          </a:custGeom>
          <a:ln w="7296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61267" y="1170561"/>
            <a:ext cx="6750664" cy="319766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Pool5, unit 77; Label:legs; Type: object part; Precision:</a:t>
            </a:r>
            <a:r>
              <a:rPr sz="2002" spc="32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96%</a:t>
            </a:r>
            <a:endParaRPr sz="2002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73445" y="1636249"/>
            <a:ext cx="8925390" cy="1614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28380" y="3281733"/>
            <a:ext cx="8914990" cy="158655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73445" y="5265796"/>
            <a:ext cx="1513757" cy="7083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28380" y="1636244"/>
            <a:ext cx="8970456" cy="3244756"/>
          </a:xfrm>
          <a:custGeom>
            <a:avLst/>
            <a:gdLst/>
            <a:ahLst/>
            <a:cxnLst/>
            <a:rect l="l" t="t" r="r" b="b"/>
            <a:pathLst>
              <a:path w="9859010" h="3566160">
                <a:moveTo>
                  <a:pt x="4928870" y="3566159"/>
                </a:moveTo>
                <a:lnTo>
                  <a:pt x="0" y="3566159"/>
                </a:lnTo>
                <a:lnTo>
                  <a:pt x="0" y="0"/>
                </a:lnTo>
                <a:lnTo>
                  <a:pt x="9859010" y="0"/>
                </a:lnTo>
                <a:lnTo>
                  <a:pt x="9859010" y="3566159"/>
                </a:lnTo>
                <a:lnTo>
                  <a:pt x="4928870" y="3566159"/>
                </a:lnTo>
                <a:close/>
              </a:path>
            </a:pathLst>
          </a:custGeom>
          <a:ln w="72960">
            <a:solidFill>
              <a:srgbClr val="007F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39935" y="5188374"/>
            <a:ext cx="1578468" cy="805411"/>
          </a:xfrm>
          <a:custGeom>
            <a:avLst/>
            <a:gdLst/>
            <a:ahLst/>
            <a:cxnLst/>
            <a:rect l="l" t="t" r="r" b="b"/>
            <a:pathLst>
              <a:path w="1734820" h="885190">
                <a:moveTo>
                  <a:pt x="867410" y="885190"/>
                </a:moveTo>
                <a:lnTo>
                  <a:pt x="0" y="885190"/>
                </a:lnTo>
                <a:lnTo>
                  <a:pt x="0" y="0"/>
                </a:lnTo>
                <a:lnTo>
                  <a:pt x="1734820" y="0"/>
                </a:lnTo>
                <a:lnTo>
                  <a:pt x="1734820" y="885190"/>
                </a:lnTo>
                <a:lnTo>
                  <a:pt x="867410" y="885190"/>
                </a:lnTo>
                <a:close/>
              </a:path>
            </a:pathLst>
          </a:custGeom>
          <a:ln w="7296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92283" y="266929"/>
            <a:ext cx="7679718" cy="627862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4004" spc="-5" dirty="0">
                <a:solidFill>
                  <a:prstClr val="black"/>
                </a:solidFill>
                <a:latin typeface="Arial"/>
                <a:cs typeface="Arial"/>
              </a:rPr>
              <a:t>Annotating </a:t>
            </a:r>
            <a:r>
              <a:rPr sz="4004" spc="-9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sz="4004" spc="-5" dirty="0">
                <a:solidFill>
                  <a:prstClr val="black"/>
                </a:solidFill>
                <a:latin typeface="Arial"/>
                <a:cs typeface="Arial"/>
              </a:rPr>
              <a:t>Semantics of</a:t>
            </a:r>
            <a:r>
              <a:rPr sz="4004" spc="-36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4004" spc="-5" dirty="0">
                <a:solidFill>
                  <a:prstClr val="black"/>
                </a:solidFill>
                <a:latin typeface="Arial"/>
                <a:cs typeface="Arial"/>
              </a:rPr>
              <a:t>Units</a:t>
            </a:r>
            <a:endParaRPr sz="4004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3001" y="1646648"/>
            <a:ext cx="9061744" cy="1564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60202" y="3226267"/>
            <a:ext cx="9134543" cy="15888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03931" y="1141672"/>
            <a:ext cx="7717851" cy="347785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2184" spc="-9" dirty="0">
                <a:solidFill>
                  <a:prstClr val="black"/>
                </a:solidFill>
                <a:latin typeface="Arial"/>
                <a:cs typeface="Arial"/>
              </a:rPr>
              <a:t>Pool5, unit </a:t>
            </a:r>
            <a:r>
              <a:rPr sz="2184" spc="-5" dirty="0">
                <a:solidFill>
                  <a:prstClr val="black"/>
                </a:solidFill>
                <a:latin typeface="Arial"/>
                <a:cs typeface="Arial"/>
              </a:rPr>
              <a:t>112; </a:t>
            </a:r>
            <a:r>
              <a:rPr sz="2184" spc="-9" dirty="0">
                <a:solidFill>
                  <a:prstClr val="black"/>
                </a:solidFill>
                <a:latin typeface="Arial"/>
                <a:cs typeface="Arial"/>
              </a:rPr>
              <a:t>Label: </a:t>
            </a:r>
            <a:r>
              <a:rPr sz="2184" spc="-5" dirty="0">
                <a:solidFill>
                  <a:prstClr val="black"/>
                </a:solidFill>
                <a:latin typeface="Arial"/>
                <a:cs typeface="Arial"/>
              </a:rPr>
              <a:t>pool table; Type: object; </a:t>
            </a:r>
            <a:r>
              <a:rPr sz="2184" spc="-9" dirty="0">
                <a:solidFill>
                  <a:prstClr val="black"/>
                </a:solidFill>
                <a:latin typeface="Arial"/>
                <a:cs typeface="Arial"/>
              </a:rPr>
              <a:t>Precision:</a:t>
            </a:r>
            <a:r>
              <a:rPr sz="2184" spc="91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184" spc="-9" dirty="0">
                <a:solidFill>
                  <a:prstClr val="black"/>
                </a:solidFill>
                <a:latin typeface="Arial"/>
                <a:cs typeface="Arial"/>
              </a:rPr>
              <a:t>70%</a:t>
            </a:r>
            <a:endParaRPr sz="218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35313" y="5041624"/>
            <a:ext cx="9024767" cy="7961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622602" y="5871298"/>
            <a:ext cx="4882156" cy="7799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92283" y="266929"/>
            <a:ext cx="7679718" cy="627862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4004" spc="-5" dirty="0">
                <a:solidFill>
                  <a:prstClr val="black"/>
                </a:solidFill>
                <a:latin typeface="Arial"/>
                <a:cs typeface="Arial"/>
              </a:rPr>
              <a:t>Annotating </a:t>
            </a:r>
            <a:r>
              <a:rPr sz="4004" spc="-9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sz="4004" spc="-5" dirty="0">
                <a:solidFill>
                  <a:prstClr val="black"/>
                </a:solidFill>
                <a:latin typeface="Arial"/>
                <a:cs typeface="Arial"/>
              </a:rPr>
              <a:t>Semantics of</a:t>
            </a:r>
            <a:r>
              <a:rPr sz="4004" spc="-36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4004" spc="-5" dirty="0">
                <a:solidFill>
                  <a:prstClr val="black"/>
                </a:solidFill>
                <a:latin typeface="Arial"/>
                <a:cs typeface="Arial"/>
              </a:rPr>
              <a:t>Units</a:t>
            </a:r>
            <a:endParaRPr sz="400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549803" y="1579622"/>
            <a:ext cx="9144943" cy="3235512"/>
          </a:xfrm>
          <a:custGeom>
            <a:avLst/>
            <a:gdLst/>
            <a:ahLst/>
            <a:cxnLst/>
            <a:rect l="l" t="t" r="r" b="b"/>
            <a:pathLst>
              <a:path w="10050780" h="3556000">
                <a:moveTo>
                  <a:pt x="5025390" y="3556000"/>
                </a:moveTo>
                <a:lnTo>
                  <a:pt x="0" y="3556000"/>
                </a:lnTo>
                <a:lnTo>
                  <a:pt x="0" y="0"/>
                </a:lnTo>
                <a:lnTo>
                  <a:pt x="10050780" y="0"/>
                </a:lnTo>
                <a:lnTo>
                  <a:pt x="10050780" y="3556000"/>
                </a:lnTo>
                <a:lnTo>
                  <a:pt x="5025390" y="3556000"/>
                </a:lnTo>
                <a:close/>
              </a:path>
            </a:pathLst>
          </a:custGeom>
          <a:ln w="54630">
            <a:solidFill>
              <a:srgbClr val="007F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589091" y="5042775"/>
            <a:ext cx="9068677" cy="1663977"/>
          </a:xfrm>
          <a:custGeom>
            <a:avLst/>
            <a:gdLst/>
            <a:ahLst/>
            <a:cxnLst/>
            <a:rect l="l" t="t" r="r" b="b"/>
            <a:pathLst>
              <a:path w="9966960" h="1828800">
                <a:moveTo>
                  <a:pt x="4983480" y="1828800"/>
                </a:moveTo>
                <a:lnTo>
                  <a:pt x="0" y="1828800"/>
                </a:lnTo>
                <a:lnTo>
                  <a:pt x="0" y="0"/>
                </a:lnTo>
                <a:lnTo>
                  <a:pt x="9966960" y="0"/>
                </a:lnTo>
                <a:lnTo>
                  <a:pt x="9966960" y="1828800"/>
                </a:lnTo>
                <a:lnTo>
                  <a:pt x="4983480" y="1828800"/>
                </a:lnTo>
                <a:close/>
              </a:path>
            </a:pathLst>
          </a:custGeom>
          <a:ln w="7296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75225" y="5364016"/>
            <a:ext cx="9119521" cy="7499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92283" y="266929"/>
            <a:ext cx="7679718" cy="627862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4004" spc="-5" dirty="0">
                <a:solidFill>
                  <a:prstClr val="black"/>
                </a:solidFill>
                <a:latin typeface="Arial"/>
                <a:cs typeface="Arial"/>
              </a:rPr>
              <a:t>Annotating </a:t>
            </a:r>
            <a:r>
              <a:rPr sz="4004" spc="-9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sz="4004" spc="-5" dirty="0">
                <a:solidFill>
                  <a:prstClr val="black"/>
                </a:solidFill>
                <a:latin typeface="Arial"/>
                <a:cs typeface="Arial"/>
              </a:rPr>
              <a:t>Semantics of</a:t>
            </a:r>
            <a:r>
              <a:rPr sz="4004" spc="-36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4004" spc="-5" dirty="0">
                <a:solidFill>
                  <a:prstClr val="black"/>
                </a:solidFill>
                <a:latin typeface="Arial"/>
                <a:cs typeface="Arial"/>
              </a:rPr>
              <a:t>Units</a:t>
            </a:r>
            <a:endParaRPr sz="400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61267" y="1117407"/>
            <a:ext cx="7174747" cy="319766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Pool5, unit 22; Label: dinner table; Type: scene; Precision:</a:t>
            </a:r>
            <a:r>
              <a:rPr sz="2002" spc="4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60%</a:t>
            </a:r>
            <a:endParaRPr sz="2002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89092" y="1572689"/>
            <a:ext cx="9105655" cy="16732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89092" y="3303688"/>
            <a:ext cx="9087166" cy="9313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52114" y="1572690"/>
            <a:ext cx="9144943" cy="2651964"/>
          </a:xfrm>
          <a:custGeom>
            <a:avLst/>
            <a:gdLst/>
            <a:ahLst/>
            <a:cxnLst/>
            <a:rect l="l" t="t" r="r" b="b"/>
            <a:pathLst>
              <a:path w="10050780" h="2914650">
                <a:moveTo>
                  <a:pt x="5025390" y="2914649"/>
                </a:moveTo>
                <a:lnTo>
                  <a:pt x="0" y="2914649"/>
                </a:lnTo>
                <a:lnTo>
                  <a:pt x="0" y="0"/>
                </a:lnTo>
                <a:lnTo>
                  <a:pt x="10050780" y="0"/>
                </a:lnTo>
                <a:lnTo>
                  <a:pt x="10050780" y="2914649"/>
                </a:lnTo>
                <a:lnTo>
                  <a:pt x="5025390" y="2914649"/>
                </a:lnTo>
                <a:close/>
              </a:path>
            </a:pathLst>
          </a:custGeom>
          <a:ln w="54630">
            <a:solidFill>
              <a:srgbClr val="007F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19136" y="4627937"/>
            <a:ext cx="9049033" cy="7268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589091" y="4627937"/>
            <a:ext cx="9068677" cy="1486024"/>
          </a:xfrm>
          <a:custGeom>
            <a:avLst/>
            <a:gdLst/>
            <a:ahLst/>
            <a:cxnLst/>
            <a:rect l="l" t="t" r="r" b="b"/>
            <a:pathLst>
              <a:path w="9966960" h="1633220">
                <a:moveTo>
                  <a:pt x="4983480" y="1633220"/>
                </a:moveTo>
                <a:lnTo>
                  <a:pt x="0" y="1633220"/>
                </a:lnTo>
                <a:lnTo>
                  <a:pt x="0" y="0"/>
                </a:lnTo>
                <a:lnTo>
                  <a:pt x="9966960" y="0"/>
                </a:lnTo>
                <a:lnTo>
                  <a:pt x="9966960" y="1633220"/>
                </a:lnTo>
                <a:lnTo>
                  <a:pt x="4983480" y="1633220"/>
                </a:lnTo>
                <a:close/>
              </a:path>
            </a:pathLst>
          </a:custGeom>
          <a:ln w="7296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8A74D-57BC-C79E-FAC9-C81AA161B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7A93E9-C8D0-A280-C6B8-D8581021AE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022F10-0A2A-818A-5403-4802A771D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933" y="0"/>
            <a:ext cx="10693883" cy="6875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448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2E25E-25AD-2B9F-7888-72501240A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going on inside deep networks?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D1726-36DB-B36F-B1D5-ED928735E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68EFD2-9A7C-9BBE-E6E0-79B7718AF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2354" y="1694993"/>
            <a:ext cx="8560174" cy="473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2906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19925" y="342040"/>
            <a:ext cx="7424921" cy="459804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2912" spc="-5" dirty="0">
                <a:solidFill>
                  <a:prstClr val="black"/>
                </a:solidFill>
                <a:latin typeface="Arial"/>
                <a:cs typeface="Arial"/>
              </a:rPr>
              <a:t>Distribution </a:t>
            </a:r>
            <a:r>
              <a:rPr sz="2912" dirty="0">
                <a:solidFill>
                  <a:prstClr val="black"/>
                </a:solidFill>
                <a:latin typeface="Arial"/>
                <a:cs typeface="Arial"/>
              </a:rPr>
              <a:t>of </a:t>
            </a:r>
            <a:r>
              <a:rPr sz="2912" spc="-5" dirty="0">
                <a:solidFill>
                  <a:prstClr val="black"/>
                </a:solidFill>
                <a:latin typeface="Arial"/>
                <a:cs typeface="Arial"/>
              </a:rPr>
              <a:t>Semantic </a:t>
            </a:r>
            <a:r>
              <a:rPr sz="2912" dirty="0">
                <a:solidFill>
                  <a:prstClr val="black"/>
                </a:solidFill>
                <a:latin typeface="Arial"/>
                <a:cs typeface="Arial"/>
              </a:rPr>
              <a:t>Types at Each</a:t>
            </a:r>
            <a:r>
              <a:rPr sz="2912" spc="-41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912" dirty="0">
                <a:solidFill>
                  <a:prstClr val="black"/>
                </a:solidFill>
                <a:latin typeface="Arial"/>
                <a:cs typeface="Arial"/>
              </a:rPr>
              <a:t>Layer</a:t>
            </a:r>
            <a:endParaRPr sz="2912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75996" y="2541157"/>
            <a:ext cx="1663472" cy="31886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83723" y="1165940"/>
            <a:ext cx="1724065" cy="4113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01057" y="1586556"/>
            <a:ext cx="1732153" cy="8308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05386" y="2467078"/>
            <a:ext cx="1670833" cy="32486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r>
              <a:rPr lang="en-US" sz="1638" dirty="0">
                <a:solidFill>
                  <a:prstClr val="black"/>
                </a:solidFill>
                <a:latin typeface="Calibri"/>
              </a:rPr>
              <a:t>1</a:t>
            </a:r>
            <a:endParaRPr sz="1638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629559" y="1184428"/>
            <a:ext cx="1710198" cy="41021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643423" y="1579622"/>
            <a:ext cx="1710199" cy="8239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828548" y="2467081"/>
            <a:ext cx="1663170" cy="32656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851663" y="1169405"/>
            <a:ext cx="1700954" cy="41021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828549" y="1576155"/>
            <a:ext cx="1702110" cy="4171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28548" y="1967888"/>
            <a:ext cx="1715977" cy="40906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016423" y="2547879"/>
            <a:ext cx="1881018" cy="317323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165710" y="1169410"/>
            <a:ext cx="1696139" cy="38594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165706" y="1594649"/>
            <a:ext cx="1688244" cy="7823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19925" y="5940091"/>
            <a:ext cx="7631186" cy="811466"/>
          </a:xfrm>
          <a:prstGeom prst="rect">
            <a:avLst/>
          </a:prstGeom>
          <a:solidFill>
            <a:srgbClr val="CEE6F4"/>
          </a:solidFill>
        </p:spPr>
        <p:txBody>
          <a:bodyPr vert="horz" wrap="square" lIns="0" tIns="95910" rIns="0" bIns="0" rtlCol="0">
            <a:spAutoFit/>
          </a:bodyPr>
          <a:lstStyle/>
          <a:p>
            <a:pPr marL="447184" marR="409630" indent="-5777" defTabSz="832013">
              <a:lnSpc>
                <a:spcPts val="2866"/>
              </a:lnSpc>
              <a:spcBef>
                <a:spcPts val="755"/>
              </a:spcBef>
            </a:pPr>
            <a:r>
              <a:rPr sz="2184" spc="-5" dirty="0">
                <a:solidFill>
                  <a:srgbClr val="FF0000"/>
                </a:solidFill>
                <a:latin typeface="Arial"/>
                <a:cs typeface="Arial"/>
              </a:rPr>
              <a:t>Object detectors emerge within </a:t>
            </a:r>
            <a:r>
              <a:rPr sz="2184" spc="-9" dirty="0">
                <a:solidFill>
                  <a:srgbClr val="FF0000"/>
                </a:solidFill>
                <a:latin typeface="Arial"/>
                <a:cs typeface="Arial"/>
              </a:rPr>
              <a:t>CNN </a:t>
            </a:r>
            <a:r>
              <a:rPr sz="2184" spc="-5" dirty="0">
                <a:solidFill>
                  <a:srgbClr val="FF0000"/>
                </a:solidFill>
                <a:latin typeface="Arial"/>
                <a:cs typeface="Arial"/>
              </a:rPr>
              <a:t>trained </a:t>
            </a:r>
            <a:r>
              <a:rPr sz="2184" dirty="0">
                <a:solidFill>
                  <a:srgbClr val="FF0000"/>
                </a:solidFill>
                <a:latin typeface="Arial"/>
                <a:cs typeface="Arial"/>
              </a:rPr>
              <a:t>to  classify </a:t>
            </a:r>
            <a:r>
              <a:rPr sz="2184" spc="-5" dirty="0">
                <a:solidFill>
                  <a:srgbClr val="FF0000"/>
                </a:solidFill>
                <a:latin typeface="Arial"/>
                <a:cs typeface="Arial"/>
              </a:rPr>
              <a:t>scenes, without </a:t>
            </a:r>
            <a:r>
              <a:rPr sz="2184" dirty="0">
                <a:solidFill>
                  <a:srgbClr val="FF0000"/>
                </a:solidFill>
                <a:latin typeface="Arial"/>
                <a:cs typeface="Arial"/>
              </a:rPr>
              <a:t>any </a:t>
            </a:r>
            <a:r>
              <a:rPr sz="2184" spc="-5" dirty="0">
                <a:solidFill>
                  <a:srgbClr val="FF0000"/>
                </a:solidFill>
                <a:latin typeface="Arial"/>
                <a:cs typeface="Arial"/>
              </a:rPr>
              <a:t>object</a:t>
            </a:r>
            <a:r>
              <a:rPr sz="2184" spc="18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184" spc="-5" dirty="0">
                <a:solidFill>
                  <a:srgbClr val="FF0000"/>
                </a:solidFill>
                <a:latin typeface="Arial"/>
                <a:cs typeface="Arial"/>
              </a:rPr>
              <a:t>supervision!</a:t>
            </a:r>
            <a:endParaRPr sz="2184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5618" y="1076963"/>
            <a:ext cx="3025781" cy="347785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2184" spc="-5" dirty="0">
                <a:solidFill>
                  <a:prstClr val="black"/>
                </a:solidFill>
                <a:latin typeface="Arial"/>
                <a:cs typeface="Arial"/>
              </a:rPr>
              <a:t>ImageNet-CNN</a:t>
            </a:r>
            <a:r>
              <a:rPr sz="2184" spc="-64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184" spc="-5" dirty="0">
                <a:solidFill>
                  <a:prstClr val="black"/>
                </a:solidFill>
                <a:latin typeface="Arial"/>
                <a:cs typeface="Arial"/>
              </a:rPr>
              <a:t>(59/256)</a:t>
            </a:r>
            <a:endParaRPr sz="218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37624" y="1510845"/>
            <a:ext cx="3653921" cy="48292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xfrm>
            <a:off x="2511130" y="239196"/>
            <a:ext cx="10249230" cy="515780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380742">
              <a:spcBef>
                <a:spcPts val="91"/>
              </a:spcBef>
            </a:pPr>
            <a:r>
              <a:rPr spc="-5" dirty="0"/>
              <a:t>Histogram of Emerged Objects in</a:t>
            </a:r>
            <a:r>
              <a:rPr spc="-59" dirty="0"/>
              <a:t> </a:t>
            </a:r>
            <a:r>
              <a:rPr spc="-5" dirty="0"/>
              <a:t>Pool5</a:t>
            </a:r>
          </a:p>
        </p:txBody>
      </p:sp>
      <p:sp>
        <p:nvSpPr>
          <p:cNvPr id="5" name="object 5"/>
          <p:cNvSpPr/>
          <p:nvPr/>
        </p:nvSpPr>
        <p:spPr>
          <a:xfrm>
            <a:off x="1524382" y="1548423"/>
            <a:ext cx="511904" cy="449505"/>
          </a:xfrm>
          <a:custGeom>
            <a:avLst/>
            <a:gdLst/>
            <a:ahLst/>
            <a:cxnLst/>
            <a:rect l="l" t="t" r="r" b="b"/>
            <a:pathLst>
              <a:path w="562610" h="494030">
                <a:moveTo>
                  <a:pt x="562610" y="0"/>
                </a:moveTo>
                <a:lnTo>
                  <a:pt x="0" y="0"/>
                </a:lnTo>
                <a:lnTo>
                  <a:pt x="0" y="494029"/>
                </a:lnTo>
                <a:lnTo>
                  <a:pt x="562610" y="494029"/>
                </a:lnTo>
                <a:lnTo>
                  <a:pt x="5626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24382" y="1548423"/>
            <a:ext cx="511904" cy="449505"/>
          </a:xfrm>
          <a:custGeom>
            <a:avLst/>
            <a:gdLst/>
            <a:ahLst/>
            <a:cxnLst/>
            <a:rect l="l" t="t" r="r" b="b"/>
            <a:pathLst>
              <a:path w="562610" h="494030">
                <a:moveTo>
                  <a:pt x="281940" y="494029"/>
                </a:moveTo>
                <a:lnTo>
                  <a:pt x="0" y="494029"/>
                </a:lnTo>
                <a:lnTo>
                  <a:pt x="0" y="0"/>
                </a:lnTo>
                <a:lnTo>
                  <a:pt x="562610" y="0"/>
                </a:lnTo>
                <a:lnTo>
                  <a:pt x="562610" y="494029"/>
                </a:lnTo>
                <a:lnTo>
                  <a:pt x="281940" y="494029"/>
                </a:lnTo>
                <a:close/>
              </a:path>
            </a:pathLst>
          </a:custGeom>
          <a:ln w="93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43445" y="1751802"/>
            <a:ext cx="5266950" cy="8735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343445" y="2678541"/>
            <a:ext cx="5266950" cy="8735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43445" y="3624933"/>
            <a:ext cx="5266950" cy="8735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343445" y="4551674"/>
            <a:ext cx="5266950" cy="8735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336507" y="5449529"/>
            <a:ext cx="5266951" cy="8735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92284" y="957941"/>
            <a:ext cx="2579165" cy="319766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Places-CNN</a:t>
            </a:r>
            <a:r>
              <a:rPr sz="2002" spc="-5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(151/256)</a:t>
            </a:r>
            <a:endParaRPr sz="2002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77978" y="1253760"/>
            <a:ext cx="2499433" cy="55361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xfrm>
            <a:off x="2511130" y="239196"/>
            <a:ext cx="10249230" cy="515780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380742">
              <a:spcBef>
                <a:spcPts val="91"/>
              </a:spcBef>
            </a:pPr>
            <a:r>
              <a:rPr spc="-5" dirty="0"/>
              <a:t>Histogram of Emerged Objects in</a:t>
            </a:r>
            <a:r>
              <a:rPr spc="-59" dirty="0"/>
              <a:t> </a:t>
            </a:r>
            <a:r>
              <a:rPr spc="-5" dirty="0"/>
              <a:t>Pool5</a:t>
            </a:r>
          </a:p>
        </p:txBody>
      </p:sp>
      <p:sp>
        <p:nvSpPr>
          <p:cNvPr id="5" name="object 5"/>
          <p:cNvSpPr/>
          <p:nvPr/>
        </p:nvSpPr>
        <p:spPr>
          <a:xfrm>
            <a:off x="1589091" y="1081585"/>
            <a:ext cx="500349" cy="582392"/>
          </a:xfrm>
          <a:custGeom>
            <a:avLst/>
            <a:gdLst/>
            <a:ahLst/>
            <a:cxnLst/>
            <a:rect l="l" t="t" r="r" b="b"/>
            <a:pathLst>
              <a:path w="549910" h="640080">
                <a:moveTo>
                  <a:pt x="274320" y="640079"/>
                </a:moveTo>
                <a:lnTo>
                  <a:pt x="0" y="640079"/>
                </a:lnTo>
                <a:lnTo>
                  <a:pt x="0" y="0"/>
                </a:lnTo>
                <a:lnTo>
                  <a:pt x="549910" y="0"/>
                </a:lnTo>
                <a:lnTo>
                  <a:pt x="549910" y="640079"/>
                </a:lnTo>
                <a:lnTo>
                  <a:pt x="274320" y="640079"/>
                </a:lnTo>
                <a:close/>
              </a:path>
            </a:pathLst>
          </a:custGeom>
          <a:ln w="93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761049" y="1316160"/>
            <a:ext cx="5830854" cy="9625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761049" y="2333034"/>
            <a:ext cx="5830854" cy="9625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765675" y="3360313"/>
            <a:ext cx="5822190" cy="9625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736783" y="4377188"/>
            <a:ext cx="5830854" cy="9625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733316" y="5394062"/>
            <a:ext cx="5830854" cy="9625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86233" y="169864"/>
            <a:ext cx="6636844" cy="627862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  <a:tabLst>
                <a:tab pos="2527688" algn="l"/>
                <a:tab pos="3234284" algn="l"/>
              </a:tabLst>
            </a:pPr>
            <a:r>
              <a:rPr sz="4004" spc="-5" dirty="0">
                <a:solidFill>
                  <a:prstClr val="black"/>
                </a:solidFill>
                <a:latin typeface="Arial"/>
                <a:cs typeface="Arial"/>
              </a:rPr>
              <a:t>Evaluation	on	SUN</a:t>
            </a:r>
            <a:r>
              <a:rPr sz="4004" spc="-77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4004" spc="-5" dirty="0">
                <a:solidFill>
                  <a:prstClr val="black"/>
                </a:solidFill>
                <a:latin typeface="Arial"/>
                <a:cs typeface="Arial"/>
              </a:rPr>
              <a:t>Database</a:t>
            </a:r>
            <a:endParaRPr sz="400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15673" y="1886998"/>
            <a:ext cx="8371309" cy="403763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2548" spc="-5" dirty="0">
                <a:solidFill>
                  <a:prstClr val="black"/>
                </a:solidFill>
                <a:latin typeface="Arial"/>
                <a:cs typeface="Arial"/>
              </a:rPr>
              <a:t>Evaluate </a:t>
            </a:r>
            <a:r>
              <a:rPr sz="2548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sz="2548" spc="-5" dirty="0">
                <a:solidFill>
                  <a:prstClr val="black"/>
                </a:solidFill>
                <a:latin typeface="Arial"/>
                <a:cs typeface="Arial"/>
              </a:rPr>
              <a:t>performance of the emerged object</a:t>
            </a:r>
            <a:r>
              <a:rPr sz="2548" spc="41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548" spc="-5" dirty="0">
                <a:solidFill>
                  <a:prstClr val="black"/>
                </a:solidFill>
                <a:latin typeface="Arial"/>
                <a:cs typeface="Arial"/>
              </a:rPr>
              <a:t>detectors</a:t>
            </a:r>
            <a:endParaRPr sz="254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73978" y="2788317"/>
            <a:ext cx="5657523" cy="2522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701309" y="2816050"/>
            <a:ext cx="2713513" cy="26392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548210" y="5146774"/>
            <a:ext cx="415994" cy="415994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0"/>
                </a:moveTo>
                <a:lnTo>
                  <a:pt x="0" y="0"/>
                </a:lnTo>
                <a:lnTo>
                  <a:pt x="0" y="457200"/>
                </a:lnTo>
                <a:lnTo>
                  <a:pt x="457200" y="457200"/>
                </a:lnTo>
                <a:lnTo>
                  <a:pt x="457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548210" y="5146774"/>
            <a:ext cx="415994" cy="415994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457200"/>
                </a:moveTo>
                <a:lnTo>
                  <a:pt x="0" y="457200"/>
                </a:lnTo>
                <a:lnTo>
                  <a:pt x="0" y="0"/>
                </a:lnTo>
                <a:lnTo>
                  <a:pt x="457200" y="0"/>
                </a:lnTo>
                <a:lnTo>
                  <a:pt x="457200" y="457200"/>
                </a:lnTo>
                <a:lnTo>
                  <a:pt x="228600" y="457200"/>
                </a:lnTo>
                <a:close/>
              </a:path>
            </a:pathLst>
          </a:custGeom>
          <a:ln w="93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04791" y="1111548"/>
            <a:ext cx="7217688" cy="17865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647906" y="3070789"/>
            <a:ext cx="7021245" cy="1792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664414" y="5050099"/>
            <a:ext cx="6948994" cy="180572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313615" y="2442810"/>
            <a:ext cx="281952" cy="283107"/>
          </a:xfrm>
          <a:custGeom>
            <a:avLst/>
            <a:gdLst/>
            <a:ahLst/>
            <a:cxnLst/>
            <a:rect l="l" t="t" r="r" b="b"/>
            <a:pathLst>
              <a:path w="309880" h="311150">
                <a:moveTo>
                  <a:pt x="309880" y="0"/>
                </a:moveTo>
                <a:lnTo>
                  <a:pt x="0" y="0"/>
                </a:lnTo>
                <a:lnTo>
                  <a:pt x="0" y="311150"/>
                </a:lnTo>
                <a:lnTo>
                  <a:pt x="309880" y="311150"/>
                </a:lnTo>
                <a:lnTo>
                  <a:pt x="30988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313615" y="2442810"/>
            <a:ext cx="281952" cy="283107"/>
          </a:xfrm>
          <a:custGeom>
            <a:avLst/>
            <a:gdLst/>
            <a:ahLst/>
            <a:cxnLst/>
            <a:rect l="l" t="t" r="r" b="b"/>
            <a:pathLst>
              <a:path w="309880" h="311150">
                <a:moveTo>
                  <a:pt x="154940" y="311150"/>
                </a:moveTo>
                <a:lnTo>
                  <a:pt x="0" y="311150"/>
                </a:lnTo>
                <a:lnTo>
                  <a:pt x="0" y="0"/>
                </a:lnTo>
                <a:lnTo>
                  <a:pt x="309880" y="0"/>
                </a:lnTo>
                <a:lnTo>
                  <a:pt x="309880" y="311150"/>
                </a:lnTo>
                <a:lnTo>
                  <a:pt x="154940" y="311150"/>
                </a:lnTo>
                <a:close/>
              </a:path>
            </a:pathLst>
          </a:custGeom>
          <a:ln w="93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28824" y="2791787"/>
            <a:ext cx="1499891" cy="263725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1638" spc="-9" dirty="0">
                <a:solidFill>
                  <a:srgbClr val="FF0000"/>
                </a:solidFill>
                <a:latin typeface="Arial"/>
                <a:cs typeface="Arial"/>
              </a:rPr>
              <a:t>Correlation:0.53</a:t>
            </a:r>
            <a:endParaRPr sz="163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847497" y="2609209"/>
            <a:ext cx="404439" cy="718746"/>
          </a:xfrm>
          <a:custGeom>
            <a:avLst/>
            <a:gdLst/>
            <a:ahLst/>
            <a:cxnLst/>
            <a:rect l="l" t="t" r="r" b="b"/>
            <a:pathLst>
              <a:path w="444500" h="789939">
                <a:moveTo>
                  <a:pt x="444500" y="632460"/>
                </a:moveTo>
                <a:lnTo>
                  <a:pt x="0" y="632460"/>
                </a:lnTo>
                <a:lnTo>
                  <a:pt x="222250" y="789939"/>
                </a:lnTo>
                <a:lnTo>
                  <a:pt x="444500" y="632460"/>
                </a:lnTo>
                <a:close/>
              </a:path>
              <a:path w="444500" h="789939">
                <a:moveTo>
                  <a:pt x="334009" y="156210"/>
                </a:moveTo>
                <a:lnTo>
                  <a:pt x="111759" y="156210"/>
                </a:lnTo>
                <a:lnTo>
                  <a:pt x="111759" y="632460"/>
                </a:lnTo>
                <a:lnTo>
                  <a:pt x="334009" y="632460"/>
                </a:lnTo>
                <a:lnTo>
                  <a:pt x="334009" y="156210"/>
                </a:lnTo>
                <a:close/>
              </a:path>
              <a:path w="444500" h="789939">
                <a:moveTo>
                  <a:pt x="222250" y="0"/>
                </a:moveTo>
                <a:lnTo>
                  <a:pt x="0" y="156210"/>
                </a:lnTo>
                <a:lnTo>
                  <a:pt x="444500" y="156210"/>
                </a:lnTo>
                <a:lnTo>
                  <a:pt x="222250" y="0"/>
                </a:lnTo>
                <a:close/>
              </a:path>
            </a:pathLst>
          </a:custGeom>
          <a:solidFill>
            <a:srgbClr val="719ECE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847497" y="2609209"/>
            <a:ext cx="404439" cy="718746"/>
          </a:xfrm>
          <a:custGeom>
            <a:avLst/>
            <a:gdLst/>
            <a:ahLst/>
            <a:cxnLst/>
            <a:rect l="l" t="t" r="r" b="b"/>
            <a:pathLst>
              <a:path w="444500" h="789939">
                <a:moveTo>
                  <a:pt x="222250" y="0"/>
                </a:moveTo>
                <a:lnTo>
                  <a:pt x="444500" y="156210"/>
                </a:lnTo>
                <a:lnTo>
                  <a:pt x="334009" y="156210"/>
                </a:lnTo>
                <a:lnTo>
                  <a:pt x="334009" y="632460"/>
                </a:lnTo>
                <a:lnTo>
                  <a:pt x="444500" y="632460"/>
                </a:lnTo>
                <a:lnTo>
                  <a:pt x="222250" y="789939"/>
                </a:lnTo>
                <a:lnTo>
                  <a:pt x="0" y="632460"/>
                </a:lnTo>
                <a:lnTo>
                  <a:pt x="111759" y="632460"/>
                </a:lnTo>
                <a:lnTo>
                  <a:pt x="111759" y="156210"/>
                </a:lnTo>
                <a:lnTo>
                  <a:pt x="0" y="156210"/>
                </a:lnTo>
                <a:lnTo>
                  <a:pt x="222250" y="0"/>
                </a:lnTo>
                <a:close/>
              </a:path>
            </a:pathLst>
          </a:custGeom>
          <a:ln w="9344">
            <a:solidFill>
              <a:srgbClr val="3364A3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20739" y="4862513"/>
            <a:ext cx="1499313" cy="263725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1638" spc="-9" dirty="0">
                <a:solidFill>
                  <a:srgbClr val="FF0000"/>
                </a:solidFill>
                <a:latin typeface="Arial"/>
                <a:cs typeface="Arial"/>
              </a:rPr>
              <a:t>Correlation:0.84</a:t>
            </a:r>
            <a:endParaRPr sz="163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862519" y="4691492"/>
            <a:ext cx="374395" cy="666747"/>
          </a:xfrm>
          <a:custGeom>
            <a:avLst/>
            <a:gdLst/>
            <a:ahLst/>
            <a:cxnLst/>
            <a:rect l="l" t="t" r="r" b="b"/>
            <a:pathLst>
              <a:path w="411479" h="732789">
                <a:moveTo>
                  <a:pt x="411479" y="586739"/>
                </a:moveTo>
                <a:lnTo>
                  <a:pt x="0" y="586739"/>
                </a:lnTo>
                <a:lnTo>
                  <a:pt x="205740" y="732789"/>
                </a:lnTo>
                <a:lnTo>
                  <a:pt x="411479" y="586739"/>
                </a:lnTo>
                <a:close/>
              </a:path>
              <a:path w="411479" h="732789">
                <a:moveTo>
                  <a:pt x="308609" y="146050"/>
                </a:moveTo>
                <a:lnTo>
                  <a:pt x="102870" y="146050"/>
                </a:lnTo>
                <a:lnTo>
                  <a:pt x="102870" y="586739"/>
                </a:lnTo>
                <a:lnTo>
                  <a:pt x="308609" y="586739"/>
                </a:lnTo>
                <a:lnTo>
                  <a:pt x="308609" y="146050"/>
                </a:lnTo>
                <a:close/>
              </a:path>
              <a:path w="411479" h="732789">
                <a:moveTo>
                  <a:pt x="205740" y="0"/>
                </a:moveTo>
                <a:lnTo>
                  <a:pt x="0" y="146050"/>
                </a:lnTo>
                <a:lnTo>
                  <a:pt x="411479" y="146050"/>
                </a:lnTo>
                <a:lnTo>
                  <a:pt x="205740" y="0"/>
                </a:lnTo>
                <a:close/>
              </a:path>
            </a:pathLst>
          </a:custGeom>
          <a:solidFill>
            <a:srgbClr val="719ECE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862519" y="4691492"/>
            <a:ext cx="374395" cy="666747"/>
          </a:xfrm>
          <a:custGeom>
            <a:avLst/>
            <a:gdLst/>
            <a:ahLst/>
            <a:cxnLst/>
            <a:rect l="l" t="t" r="r" b="b"/>
            <a:pathLst>
              <a:path w="411479" h="732789">
                <a:moveTo>
                  <a:pt x="205740" y="0"/>
                </a:moveTo>
                <a:lnTo>
                  <a:pt x="411479" y="146050"/>
                </a:lnTo>
                <a:lnTo>
                  <a:pt x="308609" y="146050"/>
                </a:lnTo>
                <a:lnTo>
                  <a:pt x="308609" y="586739"/>
                </a:lnTo>
                <a:lnTo>
                  <a:pt x="411479" y="586739"/>
                </a:lnTo>
                <a:lnTo>
                  <a:pt x="205740" y="732789"/>
                </a:lnTo>
                <a:lnTo>
                  <a:pt x="0" y="586739"/>
                </a:lnTo>
                <a:lnTo>
                  <a:pt x="102870" y="586739"/>
                </a:lnTo>
                <a:lnTo>
                  <a:pt x="102870" y="146050"/>
                </a:lnTo>
                <a:lnTo>
                  <a:pt x="0" y="146050"/>
                </a:lnTo>
                <a:lnTo>
                  <a:pt x="205740" y="0"/>
                </a:lnTo>
                <a:close/>
              </a:path>
            </a:pathLst>
          </a:custGeom>
          <a:ln w="9344">
            <a:solidFill>
              <a:srgbClr val="3364A3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723835" y="158309"/>
            <a:ext cx="6636844" cy="627862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>
              <a:spcBef>
                <a:spcPts val="91"/>
              </a:spcBef>
              <a:tabLst>
                <a:tab pos="2527688" algn="l"/>
                <a:tab pos="3234284" algn="l"/>
              </a:tabLst>
            </a:pPr>
            <a:r>
              <a:rPr sz="4004" spc="-5" dirty="0">
                <a:latin typeface="Arial"/>
                <a:cs typeface="Arial"/>
              </a:rPr>
              <a:t>Evaluation	on	SUN</a:t>
            </a:r>
            <a:r>
              <a:rPr sz="4004" spc="-77" dirty="0">
                <a:latin typeface="Arial"/>
                <a:cs typeface="Arial"/>
              </a:rPr>
              <a:t> </a:t>
            </a:r>
            <a:r>
              <a:rPr sz="4004" spc="-5" dirty="0">
                <a:latin typeface="Arial"/>
                <a:cs typeface="Arial"/>
              </a:rPr>
              <a:t>Database</a:t>
            </a:r>
            <a:endParaRPr sz="4004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14781" y="245429"/>
            <a:ext cx="2538721" cy="627862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>
              <a:spcBef>
                <a:spcPts val="91"/>
              </a:spcBef>
            </a:pPr>
            <a:r>
              <a:rPr lang="en-US" sz="4004" spc="-5" dirty="0">
                <a:latin typeface="Arial"/>
                <a:cs typeface="Arial"/>
              </a:rPr>
              <a:t>Wrap up</a:t>
            </a:r>
            <a:endParaRPr sz="4004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75132" y="1425097"/>
            <a:ext cx="8618017" cy="4764671"/>
          </a:xfrm>
          <a:prstGeom prst="rect">
            <a:avLst/>
          </a:prstGeom>
        </p:spPr>
        <p:txBody>
          <a:bodyPr vert="horz" wrap="square" lIns="0" tIns="43911" rIns="0" bIns="0" rtlCol="0">
            <a:spAutoFit/>
          </a:bodyPr>
          <a:lstStyle/>
          <a:p>
            <a:pPr marL="504960" marR="4622" indent="-493405" defTabSz="832013">
              <a:lnSpc>
                <a:spcPts val="2866"/>
              </a:lnSpc>
              <a:spcBef>
                <a:spcPts val="346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There are many ways to visualize what a neural network has learned</a:t>
            </a:r>
          </a:p>
          <a:p>
            <a:pPr marL="504960" marR="4622" indent="-493405" defTabSz="832013">
              <a:lnSpc>
                <a:spcPts val="2866"/>
              </a:lnSpc>
              <a:spcBef>
                <a:spcPts val="346"/>
              </a:spcBef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504960" marR="4622" indent="-493405" defTabSz="832013">
              <a:lnSpc>
                <a:spcPts val="2866"/>
              </a:lnSpc>
              <a:spcBef>
                <a:spcPts val="346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Networks learn smaller receptive fields than the “theoretical” receptive field.</a:t>
            </a:r>
          </a:p>
          <a:p>
            <a:pPr marL="504960" marR="4622" indent="-493405" defTabSz="832013">
              <a:lnSpc>
                <a:spcPts val="2866"/>
              </a:lnSpc>
              <a:spcBef>
                <a:spcPts val="346"/>
              </a:spcBef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504960" marR="4622" indent="-493405" defTabSz="832013">
              <a:lnSpc>
                <a:spcPts val="2866"/>
              </a:lnSpc>
              <a:spcBef>
                <a:spcPts val="346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As you go deeper in the network, the hidden activations correspond more to high-level semantic concepts</a:t>
            </a:r>
          </a:p>
          <a:p>
            <a:pPr marL="504960" marR="4622" indent="-493405" defTabSz="832013">
              <a:lnSpc>
                <a:spcPts val="2866"/>
              </a:lnSpc>
              <a:spcBef>
                <a:spcPts val="346"/>
              </a:spcBef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504960" marR="4622" indent="-493405" defTabSz="832013">
              <a:lnSpc>
                <a:spcPts val="2866"/>
              </a:lnSpc>
              <a:spcBef>
                <a:spcPts val="346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Object detectors emerge inside a CNN trained  to classify scenes, without any object supervision.</a:t>
            </a:r>
          </a:p>
          <a:p>
            <a:pPr marL="504960" marR="4622" indent="-493405" defTabSz="832013">
              <a:lnSpc>
                <a:spcPts val="2866"/>
              </a:lnSpc>
              <a:spcBef>
                <a:spcPts val="346"/>
              </a:spcBef>
            </a:pPr>
            <a:endParaRPr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56C0F-E101-D71A-9CE9-B62F007AA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FE5E3-3038-FE71-AA84-7794AB596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678" y="5123877"/>
            <a:ext cx="10542984" cy="1600720"/>
          </a:xfrm>
        </p:spPr>
        <p:txBody>
          <a:bodyPr/>
          <a:lstStyle/>
          <a:p>
            <a:r>
              <a:rPr lang="en-US" dirty="0"/>
              <a:t>"Young man, if I could remember the names of these particles, I would have been a botanist.“ Fermi</a:t>
            </a:r>
          </a:p>
          <a:p>
            <a:r>
              <a:rPr lang="en-US" dirty="0"/>
              <a:t>"Had I foreseen that, I would have gone into botany.“ Pauli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DEB47B-8C1C-2ACD-532B-1FF5F422F3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561" y="73172"/>
            <a:ext cx="4644628" cy="476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618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1531" y="2180504"/>
            <a:ext cx="7799317" cy="459804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>
              <a:spcBef>
                <a:spcPts val="91"/>
              </a:spcBef>
            </a:pPr>
            <a:r>
              <a:rPr dirty="0">
                <a:latin typeface="Arial"/>
                <a:cs typeface="Arial"/>
              </a:rPr>
              <a:t>Object Detectors </a:t>
            </a:r>
            <a:r>
              <a:rPr spc="-5" dirty="0">
                <a:latin typeface="Arial"/>
                <a:cs typeface="Arial"/>
              </a:rPr>
              <a:t>Emerge in </a:t>
            </a:r>
            <a:r>
              <a:rPr dirty="0">
                <a:latin typeface="Arial"/>
                <a:cs typeface="Arial"/>
              </a:rPr>
              <a:t>Deep Scene</a:t>
            </a:r>
            <a:r>
              <a:rPr spc="-41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CNNs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2613" y="3404839"/>
            <a:ext cx="10399859" cy="345092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R="87819" algn="ctr" defTabSz="832013">
              <a:lnSpc>
                <a:spcPts val="2598"/>
              </a:lnSpc>
              <a:spcBef>
                <a:spcPts val="91"/>
              </a:spcBef>
            </a:pPr>
            <a:r>
              <a:rPr sz="2184" spc="132" dirty="0" err="1">
                <a:solidFill>
                  <a:prstClr val="black"/>
                </a:solidFill>
                <a:latin typeface="Tahoma"/>
                <a:cs typeface="Tahoma"/>
              </a:rPr>
              <a:t>Bolei</a:t>
            </a:r>
            <a:r>
              <a:rPr sz="2184" spc="123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2184" spc="159" dirty="0">
                <a:solidFill>
                  <a:prstClr val="black"/>
                </a:solidFill>
                <a:latin typeface="Tahoma"/>
                <a:cs typeface="Tahoma"/>
              </a:rPr>
              <a:t>Zhou,</a:t>
            </a:r>
            <a:r>
              <a:rPr lang="en-US" sz="2184" spc="159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2002" spc="5" dirty="0">
                <a:solidFill>
                  <a:prstClr val="black"/>
                </a:solidFill>
                <a:latin typeface="Verdana"/>
                <a:cs typeface="Verdana"/>
              </a:rPr>
              <a:t>Aditya</a:t>
            </a:r>
            <a:r>
              <a:rPr sz="2002" spc="-82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2002" spc="-23" dirty="0">
                <a:solidFill>
                  <a:prstClr val="black"/>
                </a:solidFill>
                <a:latin typeface="Verdana"/>
                <a:cs typeface="Verdana"/>
              </a:rPr>
              <a:t>Khosla,</a:t>
            </a:r>
            <a:r>
              <a:rPr sz="2002" spc="-86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2002" spc="9" dirty="0">
                <a:solidFill>
                  <a:prstClr val="black"/>
                </a:solidFill>
                <a:latin typeface="Verdana"/>
                <a:cs typeface="Verdana"/>
              </a:rPr>
              <a:t>Agata</a:t>
            </a:r>
            <a:r>
              <a:rPr sz="2002" spc="-77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2002" spc="-5" dirty="0">
                <a:solidFill>
                  <a:prstClr val="black"/>
                </a:solidFill>
                <a:latin typeface="Verdana"/>
                <a:cs typeface="Verdana"/>
              </a:rPr>
              <a:t>Lapedriza,</a:t>
            </a:r>
            <a:r>
              <a:rPr sz="2002" spc="-82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2002" spc="9" dirty="0">
                <a:solidFill>
                  <a:prstClr val="black"/>
                </a:solidFill>
                <a:latin typeface="Verdana"/>
                <a:cs typeface="Verdana"/>
              </a:rPr>
              <a:t>Aude</a:t>
            </a:r>
            <a:r>
              <a:rPr sz="2002" spc="-68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2002" spc="-14" dirty="0">
                <a:solidFill>
                  <a:prstClr val="black"/>
                </a:solidFill>
                <a:latin typeface="Verdana"/>
                <a:cs typeface="Verdana"/>
              </a:rPr>
              <a:t>Oliva,</a:t>
            </a:r>
            <a:r>
              <a:rPr sz="2002" spc="-82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2002" dirty="0">
                <a:solidFill>
                  <a:prstClr val="black"/>
                </a:solidFill>
                <a:latin typeface="Verdana"/>
                <a:cs typeface="Verdana"/>
              </a:rPr>
              <a:t>Antonio</a:t>
            </a:r>
            <a:r>
              <a:rPr sz="2002" spc="-82" dirty="0">
                <a:solidFill>
                  <a:prstClr val="black"/>
                </a:solidFill>
                <a:latin typeface="Verdana"/>
                <a:cs typeface="Verdana"/>
              </a:rPr>
              <a:t> </a:t>
            </a:r>
            <a:r>
              <a:rPr sz="2002" spc="-5" dirty="0">
                <a:solidFill>
                  <a:prstClr val="black"/>
                </a:solidFill>
                <a:latin typeface="Verdana"/>
                <a:cs typeface="Verdana"/>
              </a:rPr>
              <a:t>Torralba</a:t>
            </a:r>
            <a:r>
              <a:rPr lang="en-US" sz="2002" spc="-5" dirty="0">
                <a:solidFill>
                  <a:prstClr val="black"/>
                </a:solidFill>
                <a:latin typeface="Verdana"/>
                <a:cs typeface="Verdana"/>
              </a:rPr>
              <a:t>. 2014</a:t>
            </a:r>
            <a:endParaRPr sz="2002" dirty="0">
              <a:solidFill>
                <a:prstClr val="black"/>
              </a:solidFill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56095" y="283107"/>
            <a:ext cx="6294226" cy="627862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>
              <a:spcBef>
                <a:spcPts val="91"/>
              </a:spcBef>
            </a:pPr>
            <a:r>
              <a:rPr sz="4004" spc="-5" dirty="0">
                <a:latin typeface="Arial"/>
                <a:cs typeface="Arial"/>
              </a:rPr>
              <a:t>CNN for Object</a:t>
            </a:r>
            <a:r>
              <a:rPr sz="4004" spc="-64" dirty="0">
                <a:latin typeface="Arial"/>
                <a:cs typeface="Arial"/>
              </a:rPr>
              <a:t> </a:t>
            </a:r>
            <a:r>
              <a:rPr sz="4004" spc="-5" dirty="0">
                <a:latin typeface="Arial"/>
                <a:cs typeface="Arial"/>
              </a:rPr>
              <a:t>Recognition</a:t>
            </a:r>
            <a:endParaRPr sz="4004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53678" y="2672966"/>
            <a:ext cx="5225592" cy="37895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54521" y="6588892"/>
            <a:ext cx="2901561" cy="165684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1001" spc="-5" dirty="0">
                <a:solidFill>
                  <a:prstClr val="black"/>
                </a:solidFill>
                <a:latin typeface="Arial"/>
                <a:cs typeface="Arial"/>
              </a:rPr>
              <a:t>Figure from </a:t>
            </a:r>
            <a:r>
              <a:rPr sz="1001" dirty="0">
                <a:solidFill>
                  <a:prstClr val="black"/>
                </a:solidFill>
                <a:latin typeface="Arial"/>
                <a:cs typeface="Arial"/>
              </a:rPr>
              <a:t>Olga Russakovsky </a:t>
            </a:r>
            <a:r>
              <a:rPr sz="1001" spc="-5" dirty="0">
                <a:solidFill>
                  <a:prstClr val="black"/>
                </a:solidFill>
                <a:latin typeface="Arial"/>
                <a:cs typeface="Arial"/>
              </a:rPr>
              <a:t>ECCV'14</a:t>
            </a:r>
            <a:r>
              <a:rPr sz="1001" spc="18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001" spc="-5" dirty="0">
                <a:solidFill>
                  <a:prstClr val="black"/>
                </a:solidFill>
                <a:latin typeface="Arial"/>
                <a:cs typeface="Arial"/>
              </a:rPr>
              <a:t>workshop</a:t>
            </a:r>
            <a:endParaRPr sz="1001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835701" y="2546809"/>
            <a:ext cx="2663520" cy="3229734"/>
          </a:xfrm>
          <a:custGeom>
            <a:avLst/>
            <a:gdLst/>
            <a:ahLst/>
            <a:cxnLst/>
            <a:rect l="l" t="t" r="r" b="b"/>
            <a:pathLst>
              <a:path w="2927350" h="3549650">
                <a:moveTo>
                  <a:pt x="1464309" y="3549650"/>
                </a:moveTo>
                <a:lnTo>
                  <a:pt x="0" y="3549650"/>
                </a:lnTo>
                <a:lnTo>
                  <a:pt x="0" y="0"/>
                </a:lnTo>
                <a:lnTo>
                  <a:pt x="2927350" y="0"/>
                </a:lnTo>
                <a:lnTo>
                  <a:pt x="2927350" y="3549650"/>
                </a:lnTo>
                <a:lnTo>
                  <a:pt x="1464309" y="3549650"/>
                </a:lnTo>
                <a:close/>
              </a:path>
            </a:pathLst>
          </a:custGeom>
          <a:ln w="36659">
            <a:solidFill>
              <a:srgbClr val="FF410D"/>
            </a:solidFill>
          </a:ln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87755" y="1595803"/>
            <a:ext cx="7433587" cy="937947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2548" spc="-5" dirty="0">
                <a:solidFill>
                  <a:prstClr val="black"/>
                </a:solidFill>
                <a:latin typeface="Arial"/>
                <a:cs typeface="Arial"/>
              </a:rPr>
              <a:t>Large-scale image </a:t>
            </a:r>
            <a:r>
              <a:rPr sz="2548" dirty="0">
                <a:solidFill>
                  <a:prstClr val="black"/>
                </a:solidFill>
                <a:latin typeface="Arial"/>
                <a:cs typeface="Arial"/>
              </a:rPr>
              <a:t>classification result </a:t>
            </a:r>
            <a:r>
              <a:rPr sz="2548" spc="-5" dirty="0">
                <a:solidFill>
                  <a:prstClr val="black"/>
                </a:solidFill>
                <a:latin typeface="Arial"/>
                <a:cs typeface="Arial"/>
              </a:rPr>
              <a:t>on</a:t>
            </a:r>
            <a:r>
              <a:rPr sz="2548" spc="-36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548" spc="-9" dirty="0">
                <a:solidFill>
                  <a:prstClr val="black"/>
                </a:solidFill>
                <a:latin typeface="Arial"/>
                <a:cs typeface="Arial"/>
              </a:rPr>
              <a:t>ImageNet</a:t>
            </a:r>
            <a:endParaRPr sz="2548">
              <a:solidFill>
                <a:prstClr val="black"/>
              </a:solidFill>
              <a:latin typeface="Arial"/>
              <a:cs typeface="Arial"/>
            </a:endParaRPr>
          </a:p>
          <a:p>
            <a:pPr marL="3862307" defTabSz="832013">
              <a:spcBef>
                <a:spcPts val="2193"/>
              </a:spcBef>
            </a:pPr>
            <a:r>
              <a:rPr sz="1638" spc="-5" dirty="0">
                <a:solidFill>
                  <a:srgbClr val="DC4713"/>
                </a:solidFill>
                <a:latin typeface="Arial"/>
                <a:cs typeface="Arial"/>
              </a:rPr>
              <a:t>CNN</a:t>
            </a:r>
            <a:r>
              <a:rPr sz="1638" spc="-9" dirty="0">
                <a:solidFill>
                  <a:srgbClr val="DC4713"/>
                </a:solidFill>
                <a:latin typeface="Arial"/>
                <a:cs typeface="Arial"/>
              </a:rPr>
              <a:t> methods</a:t>
            </a:r>
            <a:endParaRPr sz="1638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1708" y="536171"/>
            <a:ext cx="8077224" cy="571821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>
              <a:spcBef>
                <a:spcPts val="91"/>
              </a:spcBef>
              <a:tabLst>
                <a:tab pos="6809446" algn="l"/>
              </a:tabLst>
            </a:pPr>
            <a:r>
              <a:rPr sz="3640" spc="-9" dirty="0">
                <a:latin typeface="Arial"/>
                <a:cs typeface="Arial"/>
              </a:rPr>
              <a:t>H</a:t>
            </a:r>
            <a:r>
              <a:rPr sz="3640" spc="-18" dirty="0">
                <a:latin typeface="Arial"/>
                <a:cs typeface="Arial"/>
              </a:rPr>
              <a:t>o</a:t>
            </a:r>
            <a:r>
              <a:rPr sz="3640" dirty="0">
                <a:latin typeface="Arial"/>
                <a:cs typeface="Arial"/>
              </a:rPr>
              <a:t>w</a:t>
            </a:r>
            <a:r>
              <a:rPr sz="3640" spc="-5" dirty="0">
                <a:latin typeface="Arial"/>
                <a:cs typeface="Arial"/>
              </a:rPr>
              <a:t> O</a:t>
            </a:r>
            <a:r>
              <a:rPr sz="3640" spc="-9" dirty="0">
                <a:latin typeface="Arial"/>
                <a:cs typeface="Arial"/>
              </a:rPr>
              <a:t>b</a:t>
            </a:r>
            <a:r>
              <a:rPr sz="3640" spc="-5" dirty="0">
                <a:latin typeface="Arial"/>
                <a:cs typeface="Arial"/>
              </a:rPr>
              <a:t>je</a:t>
            </a:r>
            <a:r>
              <a:rPr sz="3640" dirty="0">
                <a:latin typeface="Arial"/>
                <a:cs typeface="Arial"/>
              </a:rPr>
              <a:t>c</a:t>
            </a:r>
            <a:r>
              <a:rPr sz="3640" spc="5" dirty="0">
                <a:latin typeface="Arial"/>
                <a:cs typeface="Arial"/>
              </a:rPr>
              <a:t>t</a:t>
            </a:r>
            <a:r>
              <a:rPr sz="3640" dirty="0">
                <a:latin typeface="Arial"/>
                <a:cs typeface="Arial"/>
              </a:rPr>
              <a:t>s </a:t>
            </a:r>
            <a:r>
              <a:rPr sz="3640" spc="-5" dirty="0">
                <a:latin typeface="Arial"/>
                <a:cs typeface="Arial"/>
              </a:rPr>
              <a:t>ar</a:t>
            </a:r>
            <a:r>
              <a:rPr sz="3640" dirty="0">
                <a:latin typeface="Arial"/>
                <a:cs typeface="Arial"/>
              </a:rPr>
              <a:t>e</a:t>
            </a:r>
            <a:r>
              <a:rPr sz="3640" spc="-9" dirty="0">
                <a:latin typeface="Arial"/>
                <a:cs typeface="Arial"/>
              </a:rPr>
              <a:t> R</a:t>
            </a:r>
            <a:r>
              <a:rPr sz="3640" spc="-5" dirty="0">
                <a:latin typeface="Arial"/>
                <a:cs typeface="Arial"/>
              </a:rPr>
              <a:t>e</a:t>
            </a:r>
            <a:r>
              <a:rPr sz="3640" dirty="0">
                <a:latin typeface="Arial"/>
                <a:cs typeface="Arial"/>
              </a:rPr>
              <a:t>p</a:t>
            </a:r>
            <a:r>
              <a:rPr sz="3640" spc="-5" dirty="0">
                <a:latin typeface="Arial"/>
                <a:cs typeface="Arial"/>
              </a:rPr>
              <a:t>re</a:t>
            </a:r>
            <a:r>
              <a:rPr sz="3640" dirty="0">
                <a:latin typeface="Arial"/>
                <a:cs typeface="Arial"/>
              </a:rPr>
              <a:t>s</a:t>
            </a:r>
            <a:r>
              <a:rPr sz="3640" spc="-5" dirty="0">
                <a:latin typeface="Arial"/>
                <a:cs typeface="Arial"/>
              </a:rPr>
              <a:t>en</a:t>
            </a:r>
            <a:r>
              <a:rPr sz="3640" dirty="0">
                <a:latin typeface="Arial"/>
                <a:cs typeface="Arial"/>
              </a:rPr>
              <a:t>t</a:t>
            </a:r>
            <a:r>
              <a:rPr sz="3640" spc="-5" dirty="0">
                <a:latin typeface="Arial"/>
                <a:cs typeface="Arial"/>
              </a:rPr>
              <a:t>e</a:t>
            </a:r>
            <a:r>
              <a:rPr sz="3640" dirty="0">
                <a:latin typeface="Arial"/>
                <a:cs typeface="Arial"/>
              </a:rPr>
              <a:t>d</a:t>
            </a:r>
            <a:r>
              <a:rPr sz="3640" spc="-9" dirty="0">
                <a:latin typeface="Arial"/>
                <a:cs typeface="Arial"/>
              </a:rPr>
              <a:t> </a:t>
            </a:r>
            <a:r>
              <a:rPr sz="3640" spc="-5" dirty="0">
                <a:latin typeface="Arial"/>
                <a:cs typeface="Arial"/>
              </a:rPr>
              <a:t>i</a:t>
            </a:r>
            <a:r>
              <a:rPr sz="3640" dirty="0">
                <a:latin typeface="Arial"/>
                <a:cs typeface="Arial"/>
              </a:rPr>
              <a:t>n	</a:t>
            </a:r>
            <a:r>
              <a:rPr sz="3640" spc="-9" dirty="0">
                <a:latin typeface="Arial"/>
                <a:cs typeface="Arial"/>
              </a:rPr>
              <a:t>CNN</a:t>
            </a:r>
            <a:r>
              <a:rPr sz="3640" dirty="0">
                <a:latin typeface="Arial"/>
                <a:cs typeface="Arial"/>
              </a:rPr>
              <a:t>?</a:t>
            </a:r>
            <a:endParaRPr sz="364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90781" y="2049931"/>
            <a:ext cx="8899755" cy="320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13174" y="5052020"/>
            <a:ext cx="491104" cy="241508"/>
          </a:xfrm>
          <a:custGeom>
            <a:avLst/>
            <a:gdLst/>
            <a:ahLst/>
            <a:cxnLst/>
            <a:rect l="l" t="t" r="r" b="b"/>
            <a:pathLst>
              <a:path w="539750" h="265429">
                <a:moveTo>
                  <a:pt x="539750" y="0"/>
                </a:moveTo>
                <a:lnTo>
                  <a:pt x="0" y="0"/>
                </a:lnTo>
                <a:lnTo>
                  <a:pt x="0" y="265430"/>
                </a:lnTo>
                <a:lnTo>
                  <a:pt x="539750" y="265430"/>
                </a:lnTo>
                <a:lnTo>
                  <a:pt x="5397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63487" y="4255852"/>
            <a:ext cx="491104" cy="241508"/>
          </a:xfrm>
          <a:custGeom>
            <a:avLst/>
            <a:gdLst/>
            <a:ahLst/>
            <a:cxnLst/>
            <a:rect l="l" t="t" r="r" b="b"/>
            <a:pathLst>
              <a:path w="539750" h="265429">
                <a:moveTo>
                  <a:pt x="539750" y="0"/>
                </a:moveTo>
                <a:lnTo>
                  <a:pt x="0" y="0"/>
                </a:lnTo>
                <a:lnTo>
                  <a:pt x="0" y="265429"/>
                </a:lnTo>
                <a:lnTo>
                  <a:pt x="539750" y="265429"/>
                </a:lnTo>
                <a:lnTo>
                  <a:pt x="5397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80820" y="3525552"/>
            <a:ext cx="491104" cy="241508"/>
          </a:xfrm>
          <a:custGeom>
            <a:avLst/>
            <a:gdLst/>
            <a:ahLst/>
            <a:cxnLst/>
            <a:rect l="l" t="t" r="r" b="b"/>
            <a:pathLst>
              <a:path w="539750" h="265429">
                <a:moveTo>
                  <a:pt x="539750" y="0"/>
                </a:moveTo>
                <a:lnTo>
                  <a:pt x="0" y="0"/>
                </a:lnTo>
                <a:lnTo>
                  <a:pt x="0" y="265429"/>
                </a:lnTo>
                <a:lnTo>
                  <a:pt x="539750" y="265429"/>
                </a:lnTo>
                <a:lnTo>
                  <a:pt x="5397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47308" y="2728229"/>
            <a:ext cx="491104" cy="241508"/>
          </a:xfrm>
          <a:custGeom>
            <a:avLst/>
            <a:gdLst/>
            <a:ahLst/>
            <a:cxnLst/>
            <a:rect l="l" t="t" r="r" b="b"/>
            <a:pathLst>
              <a:path w="539750" h="265429">
                <a:moveTo>
                  <a:pt x="539749" y="0"/>
                </a:moveTo>
                <a:lnTo>
                  <a:pt x="0" y="0"/>
                </a:lnTo>
                <a:lnTo>
                  <a:pt x="0" y="265429"/>
                </a:lnTo>
                <a:lnTo>
                  <a:pt x="539749" y="265429"/>
                </a:lnTo>
                <a:lnTo>
                  <a:pt x="5397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67581" y="2740944"/>
            <a:ext cx="637280" cy="2449899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24844" defTabSz="832013">
              <a:spcBef>
                <a:spcPts val="91"/>
              </a:spcBef>
            </a:pPr>
            <a:r>
              <a:rPr sz="1638" spc="-5" dirty="0">
                <a:solidFill>
                  <a:prstClr val="black"/>
                </a:solidFill>
                <a:latin typeface="Arial"/>
                <a:cs typeface="Arial"/>
              </a:rPr>
              <a:t>Co</a:t>
            </a:r>
            <a:r>
              <a:rPr sz="1638" spc="-14" dirty="0">
                <a:solidFill>
                  <a:prstClr val="black"/>
                </a:solidFill>
                <a:latin typeface="Arial"/>
                <a:cs typeface="Arial"/>
              </a:rPr>
              <a:t>n</a:t>
            </a:r>
            <a:r>
              <a:rPr sz="1638" dirty="0">
                <a:solidFill>
                  <a:prstClr val="black"/>
                </a:solidFill>
                <a:latin typeface="Arial"/>
                <a:cs typeface="Arial"/>
              </a:rPr>
              <a:t>v2</a:t>
            </a:r>
            <a:endParaRPr sz="1638">
              <a:solidFill>
                <a:prstClr val="black"/>
              </a:solidFill>
              <a:latin typeface="Arial"/>
              <a:cs typeface="Arial"/>
            </a:endParaRPr>
          </a:p>
          <a:p>
            <a:pPr defTabSz="832013"/>
            <a:endParaRPr sz="1820">
              <a:solidFill>
                <a:prstClr val="black"/>
              </a:solidFill>
              <a:latin typeface="Arial"/>
              <a:cs typeface="Arial"/>
            </a:endParaRPr>
          </a:p>
          <a:p>
            <a:pPr defTabSz="832013">
              <a:spcBef>
                <a:spcPts val="36"/>
              </a:spcBef>
            </a:pPr>
            <a:endParaRPr sz="1683">
              <a:solidFill>
                <a:prstClr val="black"/>
              </a:solidFill>
              <a:latin typeface="Arial"/>
              <a:cs typeface="Arial"/>
            </a:endParaRPr>
          </a:p>
          <a:p>
            <a:pPr marL="23111" indent="-11555" defTabSz="832013"/>
            <a:r>
              <a:rPr sz="1638" spc="-9" dirty="0">
                <a:solidFill>
                  <a:prstClr val="black"/>
                </a:solidFill>
                <a:latin typeface="Arial"/>
                <a:cs typeface="Arial"/>
              </a:rPr>
              <a:t>Conv3</a:t>
            </a:r>
            <a:endParaRPr sz="1638">
              <a:solidFill>
                <a:prstClr val="black"/>
              </a:solidFill>
              <a:latin typeface="Arial"/>
              <a:cs typeface="Arial"/>
            </a:endParaRPr>
          </a:p>
          <a:p>
            <a:pPr marL="33510" marR="6355" indent="-10399" defTabSz="832013">
              <a:lnSpc>
                <a:spcPct val="287500"/>
              </a:lnSpc>
              <a:spcBef>
                <a:spcPts val="619"/>
              </a:spcBef>
            </a:pPr>
            <a:r>
              <a:rPr sz="1638" spc="-9" dirty="0">
                <a:solidFill>
                  <a:prstClr val="black"/>
                </a:solidFill>
                <a:latin typeface="Arial"/>
                <a:cs typeface="Arial"/>
              </a:rPr>
              <a:t>C</a:t>
            </a:r>
            <a:r>
              <a:rPr sz="1638" spc="-5" dirty="0">
                <a:solidFill>
                  <a:prstClr val="black"/>
                </a:solidFill>
                <a:latin typeface="Arial"/>
                <a:cs typeface="Arial"/>
              </a:rPr>
              <a:t>onv4  </a:t>
            </a:r>
            <a:r>
              <a:rPr sz="1638" spc="-9" dirty="0">
                <a:solidFill>
                  <a:prstClr val="black"/>
                </a:solidFill>
                <a:latin typeface="Arial"/>
                <a:cs typeface="Arial"/>
              </a:rPr>
              <a:t>Pool5</a:t>
            </a:r>
            <a:endParaRPr sz="163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47311" y="1811889"/>
            <a:ext cx="623414" cy="263725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1638" spc="-9" dirty="0">
                <a:solidFill>
                  <a:prstClr val="black"/>
                </a:solidFill>
                <a:latin typeface="Arial"/>
                <a:cs typeface="Arial"/>
              </a:rPr>
              <a:t>Conv1</a:t>
            </a:r>
            <a:endParaRPr sz="163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31793" y="5388281"/>
            <a:ext cx="4989621" cy="319766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2002" spc="-9" dirty="0">
                <a:solidFill>
                  <a:prstClr val="black"/>
                </a:solidFill>
                <a:latin typeface="Arial"/>
                <a:cs typeface="Arial"/>
              </a:rPr>
              <a:t>DrawCNN: </a:t>
            </a: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visualizing </a:t>
            </a:r>
            <a:r>
              <a:rPr sz="2002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units'</a:t>
            </a:r>
            <a:r>
              <a:rPr sz="2002" spc="14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2002" spc="-5" dirty="0">
                <a:solidFill>
                  <a:prstClr val="black"/>
                </a:solidFill>
                <a:latin typeface="Arial"/>
                <a:cs typeface="Arial"/>
              </a:rPr>
              <a:t>connections</a:t>
            </a:r>
            <a:endParaRPr sz="2002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73886" y="120177"/>
            <a:ext cx="8078380" cy="571821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>
              <a:spcBef>
                <a:spcPts val="91"/>
              </a:spcBef>
              <a:tabLst>
                <a:tab pos="6810602" algn="l"/>
              </a:tabLst>
            </a:pPr>
            <a:r>
              <a:rPr sz="3640" spc="-9" dirty="0">
                <a:latin typeface="Arial"/>
                <a:cs typeface="Arial"/>
              </a:rPr>
              <a:t>H</a:t>
            </a:r>
            <a:r>
              <a:rPr sz="3640" spc="-5" dirty="0">
                <a:latin typeface="Arial"/>
                <a:cs typeface="Arial"/>
              </a:rPr>
              <a:t>o</a:t>
            </a:r>
            <a:r>
              <a:rPr sz="3640" dirty="0">
                <a:latin typeface="Arial"/>
                <a:cs typeface="Arial"/>
              </a:rPr>
              <a:t>w</a:t>
            </a:r>
            <a:r>
              <a:rPr sz="3640" spc="-5" dirty="0">
                <a:latin typeface="Arial"/>
                <a:cs typeface="Arial"/>
              </a:rPr>
              <a:t> O</a:t>
            </a:r>
            <a:r>
              <a:rPr sz="3640" spc="-9" dirty="0">
                <a:latin typeface="Arial"/>
                <a:cs typeface="Arial"/>
              </a:rPr>
              <a:t>b</a:t>
            </a:r>
            <a:r>
              <a:rPr sz="3640" spc="-5" dirty="0">
                <a:latin typeface="Arial"/>
                <a:cs typeface="Arial"/>
              </a:rPr>
              <a:t>je</a:t>
            </a:r>
            <a:r>
              <a:rPr sz="3640" dirty="0">
                <a:latin typeface="Arial"/>
                <a:cs typeface="Arial"/>
              </a:rPr>
              <a:t>c</a:t>
            </a:r>
            <a:r>
              <a:rPr sz="3640" spc="5" dirty="0">
                <a:latin typeface="Arial"/>
                <a:cs typeface="Arial"/>
              </a:rPr>
              <a:t>t</a:t>
            </a:r>
            <a:r>
              <a:rPr sz="3640" dirty="0">
                <a:latin typeface="Arial"/>
                <a:cs typeface="Arial"/>
              </a:rPr>
              <a:t>s </a:t>
            </a:r>
            <a:r>
              <a:rPr sz="3640" spc="-18" dirty="0">
                <a:latin typeface="Arial"/>
                <a:cs typeface="Arial"/>
              </a:rPr>
              <a:t>a</a:t>
            </a:r>
            <a:r>
              <a:rPr sz="3640" dirty="0">
                <a:latin typeface="Arial"/>
                <a:cs typeface="Arial"/>
              </a:rPr>
              <a:t>re</a:t>
            </a:r>
            <a:r>
              <a:rPr sz="3640" spc="-9" dirty="0">
                <a:latin typeface="Arial"/>
                <a:cs typeface="Arial"/>
              </a:rPr>
              <a:t> R</a:t>
            </a:r>
            <a:r>
              <a:rPr sz="3640" spc="-5" dirty="0">
                <a:latin typeface="Arial"/>
                <a:cs typeface="Arial"/>
              </a:rPr>
              <a:t>e</a:t>
            </a:r>
            <a:r>
              <a:rPr sz="3640" dirty="0">
                <a:latin typeface="Arial"/>
                <a:cs typeface="Arial"/>
              </a:rPr>
              <a:t>p</a:t>
            </a:r>
            <a:r>
              <a:rPr sz="3640" spc="-14" dirty="0">
                <a:latin typeface="Arial"/>
                <a:cs typeface="Arial"/>
              </a:rPr>
              <a:t>r</a:t>
            </a:r>
            <a:r>
              <a:rPr sz="3640" dirty="0">
                <a:latin typeface="Arial"/>
                <a:cs typeface="Arial"/>
              </a:rPr>
              <a:t>es</a:t>
            </a:r>
            <a:r>
              <a:rPr sz="3640" spc="-5" dirty="0">
                <a:latin typeface="Arial"/>
                <a:cs typeface="Arial"/>
              </a:rPr>
              <a:t>en</a:t>
            </a:r>
            <a:r>
              <a:rPr sz="3640" dirty="0">
                <a:latin typeface="Arial"/>
                <a:cs typeface="Arial"/>
              </a:rPr>
              <a:t>t</a:t>
            </a:r>
            <a:r>
              <a:rPr sz="3640" spc="-5" dirty="0">
                <a:latin typeface="Arial"/>
                <a:cs typeface="Arial"/>
              </a:rPr>
              <a:t>e</a:t>
            </a:r>
            <a:r>
              <a:rPr sz="3640" dirty="0">
                <a:latin typeface="Arial"/>
                <a:cs typeface="Arial"/>
              </a:rPr>
              <a:t>d</a:t>
            </a:r>
            <a:r>
              <a:rPr sz="3640" spc="-9" dirty="0">
                <a:latin typeface="Arial"/>
                <a:cs typeface="Arial"/>
              </a:rPr>
              <a:t> </a:t>
            </a:r>
            <a:r>
              <a:rPr sz="3640" spc="-5" dirty="0">
                <a:latin typeface="Arial"/>
                <a:cs typeface="Arial"/>
              </a:rPr>
              <a:t>i</a:t>
            </a:r>
            <a:r>
              <a:rPr sz="3640" dirty="0">
                <a:latin typeface="Arial"/>
                <a:cs typeface="Arial"/>
              </a:rPr>
              <a:t>n	</a:t>
            </a:r>
            <a:r>
              <a:rPr sz="3640" spc="-9" dirty="0">
                <a:latin typeface="Arial"/>
                <a:cs typeface="Arial"/>
              </a:rPr>
              <a:t>CNN</a:t>
            </a:r>
            <a:r>
              <a:rPr sz="3640" dirty="0">
                <a:latin typeface="Arial"/>
                <a:cs typeface="Arial"/>
              </a:rPr>
              <a:t>?</a:t>
            </a:r>
            <a:endParaRPr sz="364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09415" y="2749029"/>
            <a:ext cx="6034229" cy="207747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1274" spc="-5" dirty="0">
                <a:solidFill>
                  <a:prstClr val="black"/>
                </a:solidFill>
                <a:latin typeface="Arial"/>
                <a:cs typeface="Arial"/>
              </a:rPr>
              <a:t>Zeiler, M. et al. Visualizing and Understanding Convolutional </a:t>
            </a:r>
            <a:r>
              <a:rPr sz="1274" dirty="0">
                <a:solidFill>
                  <a:prstClr val="black"/>
                </a:solidFill>
                <a:latin typeface="Arial"/>
                <a:cs typeface="Arial"/>
              </a:rPr>
              <a:t>Networks,ECCV</a:t>
            </a:r>
            <a:r>
              <a:rPr sz="1274" spc="155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274" spc="-5" dirty="0">
                <a:solidFill>
                  <a:prstClr val="black"/>
                </a:solidFill>
                <a:latin typeface="Arial"/>
                <a:cs typeface="Arial"/>
              </a:rPr>
              <a:t>2014.</a:t>
            </a:r>
            <a:endParaRPr sz="1274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926535" y="1440957"/>
            <a:ext cx="2564142" cy="12514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178660" y="1431715"/>
            <a:ext cx="2641563" cy="12606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18423" y="1979441"/>
            <a:ext cx="1337537" cy="263725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1638" spc="-9" dirty="0">
                <a:solidFill>
                  <a:prstClr val="black"/>
                </a:solidFill>
                <a:latin typeface="Arial"/>
                <a:cs typeface="Arial"/>
              </a:rPr>
              <a:t>Deconvolution</a:t>
            </a:r>
            <a:endParaRPr sz="1638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36524" y="6492980"/>
            <a:ext cx="6297693" cy="387659"/>
          </a:xfrm>
          <a:prstGeom prst="rect">
            <a:avLst/>
          </a:prstGeom>
        </p:spPr>
        <p:txBody>
          <a:bodyPr vert="horz" wrap="square" lIns="0" tIns="28310" rIns="0" bIns="0" rtlCol="0">
            <a:spAutoFit/>
          </a:bodyPr>
          <a:lstStyle/>
          <a:p>
            <a:pPr marL="11555" marR="4622" defTabSz="832013">
              <a:lnSpc>
                <a:spcPts val="1429"/>
              </a:lnSpc>
              <a:spcBef>
                <a:spcPts val="222"/>
              </a:spcBef>
            </a:pPr>
            <a:r>
              <a:rPr sz="1274" spc="-5" dirty="0">
                <a:solidFill>
                  <a:prstClr val="black"/>
                </a:solidFill>
                <a:latin typeface="Arial"/>
                <a:cs typeface="Arial"/>
              </a:rPr>
              <a:t>Simonyan, </a:t>
            </a:r>
            <a:r>
              <a:rPr sz="1274" dirty="0">
                <a:solidFill>
                  <a:prstClr val="black"/>
                </a:solidFill>
                <a:latin typeface="Arial"/>
                <a:cs typeface="Arial"/>
              </a:rPr>
              <a:t>K. </a:t>
            </a:r>
            <a:r>
              <a:rPr sz="1274" spc="-5" dirty="0">
                <a:solidFill>
                  <a:prstClr val="black"/>
                </a:solidFill>
                <a:latin typeface="Arial"/>
                <a:cs typeface="Arial"/>
              </a:rPr>
              <a:t>et al. Deep inside convolutional </a:t>
            </a:r>
            <a:r>
              <a:rPr sz="1274" dirty="0">
                <a:solidFill>
                  <a:prstClr val="black"/>
                </a:solidFill>
                <a:latin typeface="Arial"/>
                <a:cs typeface="Arial"/>
              </a:rPr>
              <a:t>networks: </a:t>
            </a:r>
            <a:r>
              <a:rPr sz="1274" spc="-5" dirty="0">
                <a:solidFill>
                  <a:prstClr val="black"/>
                </a:solidFill>
                <a:latin typeface="Arial"/>
                <a:cs typeface="Arial"/>
              </a:rPr>
              <a:t>Visualising image </a:t>
            </a:r>
            <a:r>
              <a:rPr sz="1274" dirty="0">
                <a:solidFill>
                  <a:prstClr val="black"/>
                </a:solidFill>
                <a:latin typeface="Arial"/>
                <a:cs typeface="Arial"/>
              </a:rPr>
              <a:t>classification  </a:t>
            </a:r>
            <a:r>
              <a:rPr sz="1274" spc="-5" dirty="0">
                <a:solidFill>
                  <a:prstClr val="black"/>
                </a:solidFill>
                <a:latin typeface="Arial"/>
                <a:cs typeface="Arial"/>
              </a:rPr>
              <a:t>models and saliency maps. </a:t>
            </a:r>
            <a:r>
              <a:rPr sz="1274" dirty="0">
                <a:solidFill>
                  <a:prstClr val="black"/>
                </a:solidFill>
                <a:latin typeface="Arial"/>
                <a:cs typeface="Arial"/>
              </a:rPr>
              <a:t>ICLR </a:t>
            </a:r>
            <a:r>
              <a:rPr sz="1274" spc="-5" dirty="0">
                <a:solidFill>
                  <a:prstClr val="black"/>
                </a:solidFill>
                <a:latin typeface="Arial"/>
                <a:cs typeface="Arial"/>
              </a:rPr>
              <a:t>workshop,</a:t>
            </a:r>
            <a:r>
              <a:rPr sz="1274" spc="68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274" spc="-5" dirty="0">
                <a:solidFill>
                  <a:prstClr val="black"/>
                </a:solidFill>
                <a:latin typeface="Arial"/>
                <a:cs typeface="Arial"/>
              </a:rPr>
              <a:t>2014</a:t>
            </a:r>
            <a:endParaRPr sz="127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810736" y="5241529"/>
            <a:ext cx="3730083" cy="13150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644339" y="3161560"/>
            <a:ext cx="4229276" cy="149873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32013"/>
            <a:endParaRPr sz="163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40376" y="4737717"/>
            <a:ext cx="7394300" cy="1108171"/>
          </a:xfrm>
          <a:prstGeom prst="rect">
            <a:avLst/>
          </a:prstGeom>
        </p:spPr>
        <p:txBody>
          <a:bodyPr vert="horz" wrap="square" lIns="0" tIns="27733" rIns="0" bIns="0" rtlCol="0">
            <a:spAutoFit/>
          </a:bodyPr>
          <a:lstStyle/>
          <a:p>
            <a:pPr marL="2039483" marR="4622" defTabSz="832013">
              <a:lnSpc>
                <a:spcPts val="1429"/>
              </a:lnSpc>
              <a:spcBef>
                <a:spcPts val="218"/>
              </a:spcBef>
            </a:pPr>
            <a:r>
              <a:rPr sz="1274" dirty="0">
                <a:solidFill>
                  <a:prstClr val="black"/>
                </a:solidFill>
                <a:latin typeface="Arial"/>
                <a:cs typeface="Arial"/>
              </a:rPr>
              <a:t>Girshick, </a:t>
            </a:r>
            <a:r>
              <a:rPr sz="1274" spc="5" dirty="0">
                <a:solidFill>
                  <a:prstClr val="black"/>
                </a:solidFill>
                <a:latin typeface="Arial"/>
                <a:cs typeface="Arial"/>
              </a:rPr>
              <a:t>R., </a:t>
            </a:r>
            <a:r>
              <a:rPr sz="1274" spc="-5" dirty="0">
                <a:solidFill>
                  <a:prstClr val="black"/>
                </a:solidFill>
                <a:latin typeface="Arial"/>
                <a:cs typeface="Arial"/>
              </a:rPr>
              <a:t>Donahue, </a:t>
            </a:r>
            <a:r>
              <a:rPr sz="1274" dirty="0">
                <a:solidFill>
                  <a:prstClr val="black"/>
                </a:solidFill>
                <a:latin typeface="Arial"/>
                <a:cs typeface="Arial"/>
              </a:rPr>
              <a:t>J., </a:t>
            </a:r>
            <a:r>
              <a:rPr sz="1274" spc="-5" dirty="0">
                <a:solidFill>
                  <a:prstClr val="black"/>
                </a:solidFill>
                <a:latin typeface="Arial"/>
                <a:cs typeface="Arial"/>
              </a:rPr>
              <a:t>Darrell, </a:t>
            </a:r>
            <a:r>
              <a:rPr sz="1274" dirty="0">
                <a:solidFill>
                  <a:prstClr val="black"/>
                </a:solidFill>
                <a:latin typeface="Arial"/>
                <a:cs typeface="Arial"/>
              </a:rPr>
              <a:t>T., </a:t>
            </a:r>
            <a:r>
              <a:rPr sz="1274" spc="-5" dirty="0">
                <a:solidFill>
                  <a:prstClr val="black"/>
                </a:solidFill>
                <a:latin typeface="Arial"/>
                <a:cs typeface="Arial"/>
              </a:rPr>
              <a:t>Malik, </a:t>
            </a:r>
            <a:r>
              <a:rPr sz="1274" spc="5" dirty="0">
                <a:solidFill>
                  <a:prstClr val="black"/>
                </a:solidFill>
                <a:latin typeface="Arial"/>
                <a:cs typeface="Arial"/>
              </a:rPr>
              <a:t>J.: </a:t>
            </a:r>
            <a:r>
              <a:rPr sz="1274" dirty="0">
                <a:solidFill>
                  <a:prstClr val="black"/>
                </a:solidFill>
                <a:latin typeface="Arial"/>
                <a:cs typeface="Arial"/>
              </a:rPr>
              <a:t>Rich feature </a:t>
            </a:r>
            <a:r>
              <a:rPr sz="1274" spc="-5" dirty="0">
                <a:solidFill>
                  <a:prstClr val="black"/>
                </a:solidFill>
                <a:latin typeface="Arial"/>
                <a:cs typeface="Arial"/>
              </a:rPr>
              <a:t>hierarchies </a:t>
            </a:r>
            <a:r>
              <a:rPr sz="1274" dirty="0">
                <a:solidFill>
                  <a:prstClr val="black"/>
                </a:solidFill>
                <a:latin typeface="Arial"/>
                <a:cs typeface="Arial"/>
              </a:rPr>
              <a:t>for  </a:t>
            </a:r>
            <a:r>
              <a:rPr sz="1274" spc="-5" dirty="0">
                <a:solidFill>
                  <a:prstClr val="black"/>
                </a:solidFill>
                <a:latin typeface="Arial"/>
                <a:cs typeface="Arial"/>
              </a:rPr>
              <a:t>accu-rate object detection and semantic segmentation. </a:t>
            </a:r>
            <a:r>
              <a:rPr sz="1274" dirty="0">
                <a:solidFill>
                  <a:prstClr val="black"/>
                </a:solidFill>
                <a:latin typeface="Arial"/>
                <a:cs typeface="Arial"/>
              </a:rPr>
              <a:t>CVPR</a:t>
            </a:r>
            <a:r>
              <a:rPr sz="1274" spc="100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274" spc="-5" dirty="0">
                <a:solidFill>
                  <a:prstClr val="black"/>
                </a:solidFill>
                <a:latin typeface="Arial"/>
                <a:cs typeface="Arial"/>
              </a:rPr>
              <a:t>2014</a:t>
            </a:r>
            <a:endParaRPr sz="1274" dirty="0">
              <a:solidFill>
                <a:prstClr val="black"/>
              </a:solidFill>
              <a:latin typeface="Arial"/>
              <a:cs typeface="Arial"/>
            </a:endParaRPr>
          </a:p>
          <a:p>
            <a:pPr defTabSz="832013"/>
            <a:endParaRPr sz="1365" dirty="0">
              <a:solidFill>
                <a:prstClr val="black"/>
              </a:solidFill>
              <a:latin typeface="Arial"/>
              <a:cs typeface="Arial"/>
            </a:endParaRPr>
          </a:p>
          <a:p>
            <a:pPr defTabSz="832013">
              <a:spcBef>
                <a:spcPts val="32"/>
              </a:spcBef>
            </a:pPr>
            <a:endParaRPr sz="1683" dirty="0">
              <a:solidFill>
                <a:prstClr val="black"/>
              </a:solidFill>
              <a:latin typeface="Arial"/>
              <a:cs typeface="Arial"/>
            </a:endParaRPr>
          </a:p>
          <a:p>
            <a:pPr marL="11555" defTabSz="832013"/>
            <a:r>
              <a:rPr sz="1638" spc="-9" dirty="0">
                <a:solidFill>
                  <a:prstClr val="black"/>
                </a:solidFill>
                <a:latin typeface="Arial"/>
                <a:cs typeface="Arial"/>
              </a:rPr>
              <a:t>Back-propagation</a:t>
            </a:r>
            <a:endParaRPr sz="1638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26512" y="3852571"/>
            <a:ext cx="2191481" cy="263725"/>
          </a:xfrm>
          <a:prstGeom prst="rect">
            <a:avLst/>
          </a:prstGeom>
        </p:spPr>
        <p:txBody>
          <a:bodyPr vert="horz" wrap="square" lIns="0" tIns="11555" rIns="0" bIns="0" rtlCol="0">
            <a:spAutoFit/>
          </a:bodyPr>
          <a:lstStyle/>
          <a:p>
            <a:pPr marL="11555" defTabSz="832013">
              <a:spcBef>
                <a:spcPts val="91"/>
              </a:spcBef>
            </a:pPr>
            <a:r>
              <a:rPr sz="1638" spc="-5" dirty="0">
                <a:solidFill>
                  <a:prstClr val="black"/>
                </a:solidFill>
                <a:latin typeface="Arial"/>
                <a:cs typeface="Arial"/>
              </a:rPr>
              <a:t>Strong activation</a:t>
            </a:r>
            <a:r>
              <a:rPr sz="1638" spc="-59" dirty="0">
                <a:solidFill>
                  <a:prstClr val="black"/>
                </a:solidFill>
                <a:latin typeface="Arial"/>
                <a:cs typeface="Arial"/>
              </a:rPr>
              <a:t> </a:t>
            </a:r>
            <a:r>
              <a:rPr sz="1638" spc="-9" dirty="0">
                <a:solidFill>
                  <a:prstClr val="black"/>
                </a:solidFill>
                <a:latin typeface="Arial"/>
                <a:cs typeface="Arial"/>
              </a:rPr>
              <a:t>image</a:t>
            </a:r>
            <a:endParaRPr sz="1638" dirty="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1949" y="265778"/>
            <a:ext cx="10097311" cy="1344407"/>
          </a:xfrm>
        </p:spPr>
        <p:txBody>
          <a:bodyPr/>
          <a:lstStyle/>
          <a:p>
            <a:r>
              <a:rPr lang="en-US" dirty="0"/>
              <a:t>Another CNN interpretation method: Simplifying Scenes While Maintaining Classifier Decision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982" y="1276222"/>
            <a:ext cx="10961749" cy="549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286431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rd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730</TotalTime>
  <Words>888</Words>
  <Application>Microsoft Office PowerPoint</Application>
  <PresentationFormat>Custom</PresentationFormat>
  <Paragraphs>139</Paragraphs>
  <Slides>36</Slides>
  <Notes>2</Notes>
  <HiddenSlides>6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Calibri</vt:lpstr>
      <vt:lpstr>Calibri Light</vt:lpstr>
      <vt:lpstr>Tahoma</vt:lpstr>
      <vt:lpstr>Verdana</vt:lpstr>
      <vt:lpstr>Standard</vt:lpstr>
      <vt:lpstr>Office Theme</vt:lpstr>
      <vt:lpstr>PowerPoint Presentation</vt:lpstr>
      <vt:lpstr>PowerPoint Presentation</vt:lpstr>
      <vt:lpstr>What’s going on inside deep networks?</vt:lpstr>
      <vt:lpstr>PowerPoint Presentation</vt:lpstr>
      <vt:lpstr>Object Detectors Emerge in Deep Scene CNNs</vt:lpstr>
      <vt:lpstr>CNN for Object Recognition</vt:lpstr>
      <vt:lpstr>How Objects are Represented in CNN?</vt:lpstr>
      <vt:lpstr>How Objects are Represented in CNN?</vt:lpstr>
      <vt:lpstr>Another CNN interpretation method: Simplifying Scenes While Maintaining Classifier Decision</vt:lpstr>
      <vt:lpstr>Object Representations in Computer Vision</vt:lpstr>
      <vt:lpstr>Object Representations in Computer Vision</vt:lpstr>
      <vt:lpstr>Learning to Recognize Objects</vt:lpstr>
      <vt:lpstr>How Objects are Represented in CNN?</vt:lpstr>
      <vt:lpstr>Scene Recognition</vt:lpstr>
      <vt:lpstr>Learning to Recognize Scenes</vt:lpstr>
      <vt:lpstr>PowerPoint Presentation</vt:lpstr>
      <vt:lpstr>CNN for Scene Recognition</vt:lpstr>
      <vt:lpstr>ImageNet CNN and Places CNN</vt:lpstr>
      <vt:lpstr>Data-Driven Approach to Study CNN</vt:lpstr>
      <vt:lpstr>Estimating the Receptive Fields</vt:lpstr>
      <vt:lpstr>Estimating the Receptive Fields</vt:lpstr>
      <vt:lpstr>Estimating the Receptive Fields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Histogram of Emerged Objects in Pool5</vt:lpstr>
      <vt:lpstr>Histogram of Emerged Objects in Pool5</vt:lpstr>
      <vt:lpstr>PowerPoint Presentation</vt:lpstr>
      <vt:lpstr>PowerPoint Presentation</vt:lpstr>
      <vt:lpstr>Evaluation on SUN Database</vt:lpstr>
      <vt:lpstr>Wrap 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Hays, James H</cp:lastModifiedBy>
  <cp:revision>45</cp:revision>
  <dcterms:created xsi:type="dcterms:W3CDTF">2015-11-30T20:34:04Z</dcterms:created>
  <dcterms:modified xsi:type="dcterms:W3CDTF">2026-03-02T18:49:24Z</dcterms:modified>
</cp:coreProperties>
</file>