
<file path=[Content_Types].xml><?xml version="1.0" encoding="utf-8"?>
<Types xmlns="http://schemas.openxmlformats.org/package/2006/content-types">
  <Default Extension="jpg" ContentType="image/jp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32" r:id="rId2"/>
    <p:sldMasterId id="2147483744" r:id="rId3"/>
    <p:sldMasterId id="2147483750" r:id="rId4"/>
    <p:sldMasterId id="2147483762" r:id="rId5"/>
  </p:sldMasterIdLst>
  <p:notesMasterIdLst>
    <p:notesMasterId r:id="rId58"/>
  </p:notesMasterIdLst>
  <p:sldIdLst>
    <p:sldId id="578" r:id="rId6"/>
    <p:sldId id="577" r:id="rId7"/>
    <p:sldId id="579" r:id="rId8"/>
    <p:sldId id="581" r:id="rId9"/>
    <p:sldId id="582" r:id="rId10"/>
    <p:sldId id="583" r:id="rId11"/>
    <p:sldId id="284" r:id="rId12"/>
    <p:sldId id="285" r:id="rId13"/>
    <p:sldId id="286" r:id="rId14"/>
    <p:sldId id="915" r:id="rId15"/>
    <p:sldId id="916" r:id="rId16"/>
    <p:sldId id="584" r:id="rId17"/>
    <p:sldId id="622" r:id="rId18"/>
    <p:sldId id="614" r:id="rId19"/>
    <p:sldId id="287" r:id="rId20"/>
    <p:sldId id="288" r:id="rId21"/>
    <p:sldId id="289" r:id="rId22"/>
    <p:sldId id="621" r:id="rId23"/>
    <p:sldId id="290" r:id="rId24"/>
    <p:sldId id="291" r:id="rId25"/>
    <p:sldId id="917" r:id="rId26"/>
    <p:sldId id="580" r:id="rId27"/>
    <p:sldId id="292" r:id="rId28"/>
    <p:sldId id="585" r:id="rId29"/>
    <p:sldId id="623" r:id="rId30"/>
    <p:sldId id="586" r:id="rId31"/>
    <p:sldId id="587" r:id="rId32"/>
    <p:sldId id="588" r:id="rId33"/>
    <p:sldId id="589" r:id="rId34"/>
    <p:sldId id="590" r:id="rId35"/>
    <p:sldId id="591" r:id="rId36"/>
    <p:sldId id="592" r:id="rId37"/>
    <p:sldId id="593" r:id="rId38"/>
    <p:sldId id="594" r:id="rId39"/>
    <p:sldId id="595" r:id="rId40"/>
    <p:sldId id="596" r:id="rId41"/>
    <p:sldId id="597" r:id="rId42"/>
    <p:sldId id="598" r:id="rId43"/>
    <p:sldId id="599" r:id="rId44"/>
    <p:sldId id="600" r:id="rId45"/>
    <p:sldId id="601" r:id="rId46"/>
    <p:sldId id="602" r:id="rId47"/>
    <p:sldId id="603" r:id="rId48"/>
    <p:sldId id="604" r:id="rId49"/>
    <p:sldId id="605" r:id="rId50"/>
    <p:sldId id="606" r:id="rId51"/>
    <p:sldId id="607" r:id="rId52"/>
    <p:sldId id="608" r:id="rId53"/>
    <p:sldId id="609" r:id="rId54"/>
    <p:sldId id="610" r:id="rId55"/>
    <p:sldId id="611" r:id="rId56"/>
    <p:sldId id="612" r:id="rId57"/>
  </p:sldIdLst>
  <p:sldSz cx="12223750" cy="687546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1E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3178" autoAdjust="0"/>
  </p:normalViewPr>
  <p:slideViewPr>
    <p:cSldViewPr snapToGrid="0">
      <p:cViewPr varScale="1">
        <p:scale>
          <a:sx n="80" d="100"/>
          <a:sy n="80" d="100"/>
        </p:scale>
        <p:origin x="519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61" Type="http://schemas.openxmlformats.org/officeDocument/2006/relationships/theme" Target="theme/theme1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presProps" Target="pres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165F9B-425A-4DB3-9692-780DF3DCBFCD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A91DB0-B9FF-4202-A601-7C2BA4C243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5778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6589EE-1082-46E8-A7E3-14CF0450E91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14962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“We note that using local response </a:t>
            </a:r>
            <a:r>
              <a:rPr lang="en-US" dirty="0" err="1"/>
              <a:t>normalisation</a:t>
            </a:r>
            <a:r>
              <a:rPr lang="en-US" dirty="0"/>
              <a:t> (A-LRN network) does not improve on the</a:t>
            </a:r>
          </a:p>
          <a:p>
            <a:r>
              <a:rPr lang="en-US" dirty="0"/>
              <a:t>model A without any </a:t>
            </a:r>
            <a:r>
              <a:rPr lang="en-US" dirty="0" err="1"/>
              <a:t>normalisation</a:t>
            </a:r>
            <a:r>
              <a:rPr lang="en-US" dirty="0"/>
              <a:t> layers. We thus do not employ </a:t>
            </a:r>
            <a:r>
              <a:rPr lang="en-US" dirty="0" err="1"/>
              <a:t>normalisation</a:t>
            </a:r>
            <a:r>
              <a:rPr lang="en-US" dirty="0"/>
              <a:t> in the deeper</a:t>
            </a:r>
          </a:p>
          <a:p>
            <a:r>
              <a:rPr lang="en-US" dirty="0"/>
              <a:t>architectures (B–E).”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6589EE-1082-46E8-A7E3-14CF0450E91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06646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Compared to Alex-Net</a:t>
            </a:r>
            <a:r>
              <a:rPr lang="en-US" baseline="0" dirty="0"/>
              <a:t> – Deeper, smaller convolutions, </a:t>
            </a:r>
            <a:r>
              <a:rPr lang="en-US" baseline="0"/>
              <a:t>more parameters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6589EE-1082-46E8-A7E3-14CF0450E91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88844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A91DB0-B9FF-4202-A601-7C2BA4C2435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8458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6589EE-1082-46E8-A7E3-14CF0450E91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25425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6589EE-1082-46E8-A7E3-14CF0450E91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51459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A91DB0-B9FF-4202-A601-7C2BA4C2435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7990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6781" y="2135850"/>
            <a:ext cx="10390188" cy="147376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33563" y="3896096"/>
            <a:ext cx="8556625" cy="1757063"/>
          </a:xfrm>
        </p:spPr>
        <p:txBody>
          <a:bodyPr/>
          <a:lstStyle>
            <a:lvl1pPr marL="0" indent="0" algn="ctr">
              <a:buNone/>
              <a:defRPr/>
            </a:lvl1pPr>
            <a:lvl2pPr marL="458343" indent="0" algn="ctr">
              <a:buNone/>
              <a:defRPr/>
            </a:lvl2pPr>
            <a:lvl3pPr marL="916686" indent="0" algn="ctr">
              <a:buNone/>
              <a:defRPr/>
            </a:lvl3pPr>
            <a:lvl4pPr marL="1375029" indent="0" algn="ctr">
              <a:buNone/>
              <a:defRPr/>
            </a:lvl4pPr>
            <a:lvl5pPr marL="1833372" indent="0" algn="ctr">
              <a:buNone/>
              <a:defRPr/>
            </a:lvl5pPr>
            <a:lvl6pPr marL="2291715" indent="0" algn="ctr">
              <a:buNone/>
              <a:defRPr/>
            </a:lvl6pPr>
            <a:lvl7pPr marL="2750058" indent="0" algn="ctr">
              <a:buNone/>
              <a:defRPr/>
            </a:lvl7pPr>
            <a:lvl8pPr marL="3208401" indent="0" algn="ctr">
              <a:buNone/>
              <a:defRPr/>
            </a:lvl8pPr>
            <a:lvl9pPr marL="3666744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668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668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6686" eaLnBrk="0" fontAlgn="base" hangingPunct="0">
              <a:spcBef>
                <a:spcPct val="0"/>
              </a:spcBef>
              <a:spcAft>
                <a:spcPct val="0"/>
              </a:spcAft>
            </a:pPr>
            <a:fld id="{B27DABE1-C7B7-4AD5-A56C-F19D25CB4533}" type="slidenum">
              <a:rPr lang="en-US" altLang="en-US" smtClean="0">
                <a:solidFill>
                  <a:srgbClr val="000000"/>
                </a:solidFill>
                <a:latin typeface="Times" charset="0"/>
              </a:rPr>
              <a:pPr defTabSz="916686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752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668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668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6686" eaLnBrk="0" fontAlgn="base" hangingPunct="0">
              <a:spcBef>
                <a:spcPct val="0"/>
              </a:spcBef>
              <a:spcAft>
                <a:spcPct val="0"/>
              </a:spcAft>
            </a:pPr>
            <a:fld id="{6DA09426-F337-437A-90C4-2CAC1352C554}" type="slidenum">
              <a:rPr lang="en-US" altLang="en-US" smtClean="0">
                <a:solidFill>
                  <a:srgbClr val="000000"/>
                </a:solidFill>
                <a:latin typeface="Times" charset="0"/>
              </a:rPr>
              <a:pPr defTabSz="916686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221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62219" y="275338"/>
            <a:ext cx="2750344" cy="58664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1188" y="275338"/>
            <a:ext cx="8047302" cy="58664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668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668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6686" eaLnBrk="0" fontAlgn="base" hangingPunct="0">
              <a:spcBef>
                <a:spcPct val="0"/>
              </a:spcBef>
              <a:spcAft>
                <a:spcPct val="0"/>
              </a:spcAft>
            </a:pPr>
            <a:fld id="{F44036F3-F30C-4916-A811-40E040BA3E9E}" type="slidenum">
              <a:rPr lang="en-US" altLang="en-US" smtClean="0">
                <a:solidFill>
                  <a:srgbClr val="000000"/>
                </a:solidFill>
                <a:latin typeface="Times" charset="0"/>
              </a:rPr>
              <a:pPr defTabSz="916686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49746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6782" y="1125222"/>
            <a:ext cx="10390187" cy="2393679"/>
          </a:xfrm>
        </p:spPr>
        <p:txBody>
          <a:bodyPr anchor="b"/>
          <a:lstStyle>
            <a:lvl1pPr algn="ctr">
              <a:defRPr sz="601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7969" y="3611210"/>
            <a:ext cx="9167813" cy="1659978"/>
          </a:xfrm>
        </p:spPr>
        <p:txBody>
          <a:bodyPr/>
          <a:lstStyle>
            <a:lvl1pPr marL="0" indent="0" algn="ctr">
              <a:buNone/>
              <a:defRPr sz="2407"/>
            </a:lvl1pPr>
            <a:lvl2pPr marL="458398" indent="0" algn="ctr">
              <a:buNone/>
              <a:defRPr sz="2005"/>
            </a:lvl2pPr>
            <a:lvl3pPr marL="916794" indent="0" algn="ctr">
              <a:buNone/>
              <a:defRPr sz="1804"/>
            </a:lvl3pPr>
            <a:lvl4pPr marL="1375192" indent="0" algn="ctr">
              <a:buNone/>
              <a:defRPr sz="1604"/>
            </a:lvl4pPr>
            <a:lvl5pPr marL="1833590" indent="0" algn="ctr">
              <a:buNone/>
              <a:defRPr sz="1604"/>
            </a:lvl5pPr>
            <a:lvl6pPr marL="2291986" indent="0" algn="ctr">
              <a:buNone/>
              <a:defRPr sz="1604"/>
            </a:lvl6pPr>
            <a:lvl7pPr marL="2750384" indent="0" algn="ctr">
              <a:buNone/>
              <a:defRPr sz="1604"/>
            </a:lvl7pPr>
            <a:lvl8pPr marL="3208781" indent="0" algn="ctr">
              <a:buNone/>
              <a:defRPr sz="1604"/>
            </a:lvl8pPr>
            <a:lvl9pPr marL="3667178" indent="0" algn="ctr">
              <a:buNone/>
              <a:defRPr sz="1604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6794"/>
            <a:fld id="{6F37057C-41E5-43E9-963A-4CDC8122F5C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94"/>
              <a:t>3/9/2026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6794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6794"/>
            <a:fld id="{DA22E1CB-69E1-482F-8117-FE30A479F5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94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8032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6794"/>
            <a:fld id="{6F37057C-41E5-43E9-963A-4CDC8122F5C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94"/>
              <a:t>3/9/2026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6794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6794"/>
            <a:fld id="{DA22E1CB-69E1-482F-8117-FE30A479F5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94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9224500" y="6372537"/>
            <a:ext cx="3071500" cy="418902"/>
          </a:xfrm>
          <a:prstGeom prst="rect">
            <a:avLst/>
          </a:prstGeom>
        </p:spPr>
        <p:txBody>
          <a:bodyPr vert="horz" lIns="91673" tIns="45837" rIns="91673" bIns="4583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679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5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rPr>
              <a:t>http://mscoco.org</a:t>
            </a:r>
          </a:p>
        </p:txBody>
      </p:sp>
    </p:spTree>
    <p:extLst>
      <p:ext uri="{BB962C8B-B14F-4D97-AF65-F5344CB8AC3E}">
        <p14:creationId xmlns:p14="http://schemas.microsoft.com/office/powerpoint/2010/main" val="14631433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4017" y="1714092"/>
            <a:ext cx="10542984" cy="2860002"/>
          </a:xfrm>
        </p:spPr>
        <p:txBody>
          <a:bodyPr anchor="b"/>
          <a:lstStyle>
            <a:lvl1pPr>
              <a:defRPr sz="601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4017" y="4601151"/>
            <a:ext cx="10542984" cy="1504007"/>
          </a:xfrm>
        </p:spPr>
        <p:txBody>
          <a:bodyPr/>
          <a:lstStyle>
            <a:lvl1pPr marL="0" indent="0">
              <a:buNone/>
              <a:defRPr sz="2407">
                <a:solidFill>
                  <a:schemeClr val="tx1"/>
                </a:solidFill>
              </a:defRPr>
            </a:lvl1pPr>
            <a:lvl2pPr marL="458398" indent="0">
              <a:buNone/>
              <a:defRPr sz="2005">
                <a:solidFill>
                  <a:schemeClr val="tx1">
                    <a:tint val="75000"/>
                  </a:schemeClr>
                </a:solidFill>
              </a:defRPr>
            </a:lvl2pPr>
            <a:lvl3pPr marL="916794" indent="0">
              <a:buNone/>
              <a:defRPr sz="1804">
                <a:solidFill>
                  <a:schemeClr val="tx1">
                    <a:tint val="75000"/>
                  </a:schemeClr>
                </a:solidFill>
              </a:defRPr>
            </a:lvl3pPr>
            <a:lvl4pPr marL="1375192" indent="0">
              <a:buNone/>
              <a:defRPr sz="1604">
                <a:solidFill>
                  <a:schemeClr val="tx1">
                    <a:tint val="75000"/>
                  </a:schemeClr>
                </a:solidFill>
              </a:defRPr>
            </a:lvl4pPr>
            <a:lvl5pPr marL="1833590" indent="0">
              <a:buNone/>
              <a:defRPr sz="1604">
                <a:solidFill>
                  <a:schemeClr val="tx1">
                    <a:tint val="75000"/>
                  </a:schemeClr>
                </a:solidFill>
              </a:defRPr>
            </a:lvl5pPr>
            <a:lvl6pPr marL="2291986" indent="0">
              <a:buNone/>
              <a:defRPr sz="1604">
                <a:solidFill>
                  <a:schemeClr val="tx1">
                    <a:tint val="75000"/>
                  </a:schemeClr>
                </a:solidFill>
              </a:defRPr>
            </a:lvl6pPr>
            <a:lvl7pPr marL="2750384" indent="0">
              <a:buNone/>
              <a:defRPr sz="1604">
                <a:solidFill>
                  <a:schemeClr val="tx1">
                    <a:tint val="75000"/>
                  </a:schemeClr>
                </a:solidFill>
              </a:defRPr>
            </a:lvl7pPr>
            <a:lvl8pPr marL="3208781" indent="0">
              <a:buNone/>
              <a:defRPr sz="1604">
                <a:solidFill>
                  <a:schemeClr val="tx1">
                    <a:tint val="75000"/>
                  </a:schemeClr>
                </a:solidFill>
              </a:defRPr>
            </a:lvl8pPr>
            <a:lvl9pPr marL="3667178" indent="0">
              <a:buNone/>
              <a:defRPr sz="160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6794"/>
            <a:fld id="{6F37057C-41E5-43E9-963A-4CDC8122F5C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94"/>
              <a:t>3/9/2026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6794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6794"/>
            <a:fld id="{DA22E1CB-69E1-482F-8117-FE30A479F5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94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9872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0383" y="1830274"/>
            <a:ext cx="5195094" cy="436241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273" y="1830274"/>
            <a:ext cx="5195094" cy="436241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6794"/>
            <a:fld id="{6F37057C-41E5-43E9-963A-4CDC8122F5C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94"/>
              <a:t>3/9/2026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6794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6794"/>
            <a:fld id="{DA22E1CB-69E1-482F-8117-FE30A479F5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94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1811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976" y="366056"/>
            <a:ext cx="10542984" cy="1328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1976" y="1685445"/>
            <a:ext cx="5171219" cy="826010"/>
          </a:xfrm>
        </p:spPr>
        <p:txBody>
          <a:bodyPr anchor="b"/>
          <a:lstStyle>
            <a:lvl1pPr marL="0" indent="0">
              <a:buNone/>
              <a:defRPr sz="2407" b="1"/>
            </a:lvl1pPr>
            <a:lvl2pPr marL="458398" indent="0">
              <a:buNone/>
              <a:defRPr sz="2005" b="1"/>
            </a:lvl2pPr>
            <a:lvl3pPr marL="916794" indent="0">
              <a:buNone/>
              <a:defRPr sz="1804" b="1"/>
            </a:lvl3pPr>
            <a:lvl4pPr marL="1375192" indent="0">
              <a:buNone/>
              <a:defRPr sz="1604" b="1"/>
            </a:lvl4pPr>
            <a:lvl5pPr marL="1833590" indent="0">
              <a:buNone/>
              <a:defRPr sz="1604" b="1"/>
            </a:lvl5pPr>
            <a:lvl6pPr marL="2291986" indent="0">
              <a:buNone/>
              <a:defRPr sz="1604" b="1"/>
            </a:lvl6pPr>
            <a:lvl7pPr marL="2750384" indent="0">
              <a:buNone/>
              <a:defRPr sz="1604" b="1"/>
            </a:lvl7pPr>
            <a:lvl8pPr marL="3208781" indent="0">
              <a:buNone/>
              <a:defRPr sz="1604" b="1"/>
            </a:lvl8pPr>
            <a:lvl9pPr marL="3667178" indent="0">
              <a:buNone/>
              <a:defRPr sz="160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1976" y="2511454"/>
            <a:ext cx="5171219" cy="36939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8274" y="1685445"/>
            <a:ext cx="5196686" cy="826010"/>
          </a:xfrm>
        </p:spPr>
        <p:txBody>
          <a:bodyPr anchor="b"/>
          <a:lstStyle>
            <a:lvl1pPr marL="0" indent="0">
              <a:buNone/>
              <a:defRPr sz="2407" b="1"/>
            </a:lvl1pPr>
            <a:lvl2pPr marL="458398" indent="0">
              <a:buNone/>
              <a:defRPr sz="2005" b="1"/>
            </a:lvl2pPr>
            <a:lvl3pPr marL="916794" indent="0">
              <a:buNone/>
              <a:defRPr sz="1804" b="1"/>
            </a:lvl3pPr>
            <a:lvl4pPr marL="1375192" indent="0">
              <a:buNone/>
              <a:defRPr sz="1604" b="1"/>
            </a:lvl4pPr>
            <a:lvl5pPr marL="1833590" indent="0">
              <a:buNone/>
              <a:defRPr sz="1604" b="1"/>
            </a:lvl5pPr>
            <a:lvl6pPr marL="2291986" indent="0">
              <a:buNone/>
              <a:defRPr sz="1604" b="1"/>
            </a:lvl6pPr>
            <a:lvl7pPr marL="2750384" indent="0">
              <a:buNone/>
              <a:defRPr sz="1604" b="1"/>
            </a:lvl7pPr>
            <a:lvl8pPr marL="3208781" indent="0">
              <a:buNone/>
              <a:defRPr sz="1604" b="1"/>
            </a:lvl8pPr>
            <a:lvl9pPr marL="3667178" indent="0">
              <a:buNone/>
              <a:defRPr sz="160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8274" y="2511454"/>
            <a:ext cx="5196686" cy="36939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6794"/>
            <a:fld id="{6F37057C-41E5-43E9-963A-4CDC8122F5C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94"/>
              <a:t>3/9/2026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6794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6794"/>
            <a:fld id="{DA22E1CB-69E1-482F-8117-FE30A479F5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94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2875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6794"/>
            <a:fld id="{6F37057C-41E5-43E9-963A-4CDC8122F5C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94"/>
              <a:t>3/9/2026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6794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6794"/>
            <a:fld id="{DA22E1CB-69E1-482F-8117-FE30A479F5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94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21367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6794"/>
            <a:fld id="{6F37057C-41E5-43E9-963A-4CDC8122F5C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94"/>
              <a:t>3/9/2026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6794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6794"/>
            <a:fld id="{DA22E1CB-69E1-482F-8117-FE30A479F5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94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1813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976" y="458365"/>
            <a:ext cx="3942477" cy="1604274"/>
          </a:xfrm>
        </p:spPr>
        <p:txBody>
          <a:bodyPr anchor="b"/>
          <a:lstStyle>
            <a:lvl1pPr>
              <a:defRPr sz="320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96687" y="989942"/>
            <a:ext cx="6188273" cy="4886035"/>
          </a:xfrm>
        </p:spPr>
        <p:txBody>
          <a:bodyPr/>
          <a:lstStyle>
            <a:lvl1pPr>
              <a:defRPr sz="3208"/>
            </a:lvl1pPr>
            <a:lvl2pPr>
              <a:defRPr sz="2807"/>
            </a:lvl2pPr>
            <a:lvl3pPr>
              <a:defRPr sz="2407"/>
            </a:lvl3pPr>
            <a:lvl4pPr>
              <a:defRPr sz="2005"/>
            </a:lvl4pPr>
            <a:lvl5pPr>
              <a:defRPr sz="2005"/>
            </a:lvl5pPr>
            <a:lvl6pPr>
              <a:defRPr sz="2005"/>
            </a:lvl6pPr>
            <a:lvl7pPr>
              <a:defRPr sz="2005"/>
            </a:lvl7pPr>
            <a:lvl8pPr>
              <a:defRPr sz="2005"/>
            </a:lvl8pPr>
            <a:lvl9pPr>
              <a:defRPr sz="20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976" y="2062640"/>
            <a:ext cx="3942477" cy="3821293"/>
          </a:xfrm>
        </p:spPr>
        <p:txBody>
          <a:bodyPr/>
          <a:lstStyle>
            <a:lvl1pPr marL="0" indent="0">
              <a:buNone/>
              <a:defRPr sz="1604"/>
            </a:lvl1pPr>
            <a:lvl2pPr marL="458398" indent="0">
              <a:buNone/>
              <a:defRPr sz="1404"/>
            </a:lvl2pPr>
            <a:lvl3pPr marL="916794" indent="0">
              <a:buNone/>
              <a:defRPr sz="1203"/>
            </a:lvl3pPr>
            <a:lvl4pPr marL="1375192" indent="0">
              <a:buNone/>
              <a:defRPr sz="1003"/>
            </a:lvl4pPr>
            <a:lvl5pPr marL="1833590" indent="0">
              <a:buNone/>
              <a:defRPr sz="1003"/>
            </a:lvl5pPr>
            <a:lvl6pPr marL="2291986" indent="0">
              <a:buNone/>
              <a:defRPr sz="1003"/>
            </a:lvl6pPr>
            <a:lvl7pPr marL="2750384" indent="0">
              <a:buNone/>
              <a:defRPr sz="1003"/>
            </a:lvl7pPr>
            <a:lvl8pPr marL="3208781" indent="0">
              <a:buNone/>
              <a:defRPr sz="1003"/>
            </a:lvl8pPr>
            <a:lvl9pPr marL="3667178" indent="0">
              <a:buNone/>
              <a:defRPr sz="100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6794"/>
            <a:fld id="{6F37057C-41E5-43E9-963A-4CDC8122F5C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94"/>
              <a:t>3/9/2026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6794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6794"/>
            <a:fld id="{DA22E1CB-69E1-482F-8117-FE30A479F5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94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697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668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668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6686" eaLnBrk="0" fontAlgn="base" hangingPunct="0">
              <a:spcBef>
                <a:spcPct val="0"/>
              </a:spcBef>
              <a:spcAft>
                <a:spcPct val="0"/>
              </a:spcAft>
            </a:pPr>
            <a:fld id="{311A4088-BDF5-4731-A463-9DB92538252C}" type="slidenum">
              <a:rPr lang="en-US" altLang="en-US" smtClean="0">
                <a:solidFill>
                  <a:srgbClr val="000000"/>
                </a:solidFill>
                <a:latin typeface="Times" charset="0"/>
              </a:rPr>
              <a:pPr defTabSz="916686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0470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976" y="458365"/>
            <a:ext cx="3942477" cy="1604274"/>
          </a:xfrm>
        </p:spPr>
        <p:txBody>
          <a:bodyPr anchor="b"/>
          <a:lstStyle>
            <a:lvl1pPr>
              <a:defRPr sz="320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96687" y="989942"/>
            <a:ext cx="6188273" cy="4886035"/>
          </a:xfrm>
        </p:spPr>
        <p:txBody>
          <a:bodyPr anchor="t"/>
          <a:lstStyle>
            <a:lvl1pPr marL="0" indent="0">
              <a:buNone/>
              <a:defRPr sz="3208"/>
            </a:lvl1pPr>
            <a:lvl2pPr marL="458398" indent="0">
              <a:buNone/>
              <a:defRPr sz="2807"/>
            </a:lvl2pPr>
            <a:lvl3pPr marL="916794" indent="0">
              <a:buNone/>
              <a:defRPr sz="2407"/>
            </a:lvl3pPr>
            <a:lvl4pPr marL="1375192" indent="0">
              <a:buNone/>
              <a:defRPr sz="2005"/>
            </a:lvl4pPr>
            <a:lvl5pPr marL="1833590" indent="0">
              <a:buNone/>
              <a:defRPr sz="2005"/>
            </a:lvl5pPr>
            <a:lvl6pPr marL="2291986" indent="0">
              <a:buNone/>
              <a:defRPr sz="2005"/>
            </a:lvl6pPr>
            <a:lvl7pPr marL="2750384" indent="0">
              <a:buNone/>
              <a:defRPr sz="2005"/>
            </a:lvl7pPr>
            <a:lvl8pPr marL="3208781" indent="0">
              <a:buNone/>
              <a:defRPr sz="2005"/>
            </a:lvl8pPr>
            <a:lvl9pPr marL="3667178" indent="0">
              <a:buNone/>
              <a:defRPr sz="200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976" y="2062640"/>
            <a:ext cx="3942477" cy="3821293"/>
          </a:xfrm>
        </p:spPr>
        <p:txBody>
          <a:bodyPr/>
          <a:lstStyle>
            <a:lvl1pPr marL="0" indent="0">
              <a:buNone/>
              <a:defRPr sz="1604"/>
            </a:lvl1pPr>
            <a:lvl2pPr marL="458398" indent="0">
              <a:buNone/>
              <a:defRPr sz="1404"/>
            </a:lvl2pPr>
            <a:lvl3pPr marL="916794" indent="0">
              <a:buNone/>
              <a:defRPr sz="1203"/>
            </a:lvl3pPr>
            <a:lvl4pPr marL="1375192" indent="0">
              <a:buNone/>
              <a:defRPr sz="1003"/>
            </a:lvl4pPr>
            <a:lvl5pPr marL="1833590" indent="0">
              <a:buNone/>
              <a:defRPr sz="1003"/>
            </a:lvl5pPr>
            <a:lvl6pPr marL="2291986" indent="0">
              <a:buNone/>
              <a:defRPr sz="1003"/>
            </a:lvl6pPr>
            <a:lvl7pPr marL="2750384" indent="0">
              <a:buNone/>
              <a:defRPr sz="1003"/>
            </a:lvl7pPr>
            <a:lvl8pPr marL="3208781" indent="0">
              <a:buNone/>
              <a:defRPr sz="1003"/>
            </a:lvl8pPr>
            <a:lvl9pPr marL="3667178" indent="0">
              <a:buNone/>
              <a:defRPr sz="100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6794"/>
            <a:fld id="{6F37057C-41E5-43E9-963A-4CDC8122F5C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94"/>
              <a:t>3/9/2026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6794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6794"/>
            <a:fld id="{DA22E1CB-69E1-482F-8117-FE30A479F5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94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2888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6794"/>
            <a:fld id="{6F37057C-41E5-43E9-963A-4CDC8122F5C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94"/>
              <a:t>3/9/2026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6794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6794"/>
            <a:fld id="{DA22E1CB-69E1-482F-8117-FE30A479F5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94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1664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7622" y="366055"/>
            <a:ext cx="2635746" cy="58266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40384" y="366055"/>
            <a:ext cx="7754441" cy="58266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6794"/>
            <a:fld id="{6F37057C-41E5-43E9-963A-4CDC8122F5C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94"/>
              <a:t>3/9/2026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6794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6794"/>
            <a:fld id="{DA22E1CB-69E1-482F-8117-FE30A479F5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94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0659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86832" y="239198"/>
            <a:ext cx="10250090" cy="5040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76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705098" y="3784398"/>
            <a:ext cx="1081355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371054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33001" y="265778"/>
            <a:ext cx="7957753" cy="448061"/>
          </a:xfrm>
        </p:spPr>
        <p:txBody>
          <a:bodyPr lIns="0" tIns="0" rIns="0" bIns="0"/>
          <a:lstStyle>
            <a:lvl1pPr>
              <a:defRPr sz="2912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579761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33001" y="265778"/>
            <a:ext cx="7957753" cy="448061"/>
          </a:xfrm>
        </p:spPr>
        <p:txBody>
          <a:bodyPr lIns="0" tIns="0" rIns="0" bIns="0"/>
          <a:lstStyle>
            <a:lvl1pPr>
              <a:defRPr sz="2912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11189" y="1581361"/>
            <a:ext cx="531733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95232" y="1581361"/>
            <a:ext cx="531733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36995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33001" y="265778"/>
            <a:ext cx="7957753" cy="448061"/>
          </a:xfrm>
        </p:spPr>
        <p:txBody>
          <a:bodyPr lIns="0" tIns="0" rIns="0" bIns="0"/>
          <a:lstStyle>
            <a:lvl1pPr>
              <a:defRPr sz="2912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003634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04713" y="807710"/>
            <a:ext cx="3231505" cy="47134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8"/>
          </a:p>
        </p:txBody>
      </p:sp>
      <p:sp>
        <p:nvSpPr>
          <p:cNvPr id="17" name="bk object 17"/>
          <p:cNvSpPr/>
          <p:nvPr/>
        </p:nvSpPr>
        <p:spPr>
          <a:xfrm>
            <a:off x="4064320" y="12711"/>
            <a:ext cx="3083923" cy="37292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8"/>
          </a:p>
        </p:txBody>
      </p:sp>
      <p:sp>
        <p:nvSpPr>
          <p:cNvPr id="18" name="bk object 18"/>
          <p:cNvSpPr/>
          <p:nvPr/>
        </p:nvSpPr>
        <p:spPr>
          <a:xfrm>
            <a:off x="4108965" y="3863712"/>
            <a:ext cx="3018989" cy="29574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8"/>
          </a:p>
        </p:txBody>
      </p:sp>
      <p:sp>
        <p:nvSpPr>
          <p:cNvPr id="19" name="bk object 19"/>
          <p:cNvSpPr/>
          <p:nvPr/>
        </p:nvSpPr>
        <p:spPr>
          <a:xfrm>
            <a:off x="7776091" y="55466"/>
            <a:ext cx="3018989" cy="30217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8"/>
          </a:p>
        </p:txBody>
      </p:sp>
      <p:sp>
        <p:nvSpPr>
          <p:cNvPr id="20" name="bk object 20"/>
          <p:cNvSpPr/>
          <p:nvPr/>
        </p:nvSpPr>
        <p:spPr>
          <a:xfrm>
            <a:off x="7803801" y="3381852"/>
            <a:ext cx="3018989" cy="295744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8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722833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6783" y="1125223"/>
            <a:ext cx="10390187" cy="2393679"/>
          </a:xfrm>
        </p:spPr>
        <p:txBody>
          <a:bodyPr anchor="b"/>
          <a:lstStyle>
            <a:lvl1pPr algn="ctr">
              <a:defRPr sz="60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7970" y="3611210"/>
            <a:ext cx="9167813" cy="1659978"/>
          </a:xfrm>
        </p:spPr>
        <p:txBody>
          <a:bodyPr/>
          <a:lstStyle>
            <a:lvl1pPr marL="0" indent="0" algn="ctr">
              <a:buNone/>
              <a:defRPr sz="2407"/>
            </a:lvl1pPr>
            <a:lvl2pPr marL="458389" indent="0" algn="ctr">
              <a:buNone/>
              <a:defRPr sz="2005"/>
            </a:lvl2pPr>
            <a:lvl3pPr marL="916776" indent="0" algn="ctr">
              <a:buNone/>
              <a:defRPr sz="1804"/>
            </a:lvl3pPr>
            <a:lvl4pPr marL="1375165" indent="0" algn="ctr">
              <a:buNone/>
              <a:defRPr sz="1604"/>
            </a:lvl4pPr>
            <a:lvl5pPr marL="1833553" indent="0" algn="ctr">
              <a:buNone/>
              <a:defRPr sz="1604"/>
            </a:lvl5pPr>
            <a:lvl6pPr marL="2291941" indent="0" algn="ctr">
              <a:buNone/>
              <a:defRPr sz="1604"/>
            </a:lvl6pPr>
            <a:lvl7pPr marL="2750329" indent="0" algn="ctr">
              <a:buNone/>
              <a:defRPr sz="1604"/>
            </a:lvl7pPr>
            <a:lvl8pPr marL="3208717" indent="0" algn="ctr">
              <a:buNone/>
              <a:defRPr sz="1604"/>
            </a:lvl8pPr>
            <a:lvl9pPr marL="3667105" indent="0" algn="ctr">
              <a:buNone/>
              <a:defRPr sz="1604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6776"/>
            <a:fld id="{6F37057C-41E5-43E9-963A-4CDC8122F5C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76"/>
              <a:t>3/9/2026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6776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6776"/>
            <a:fld id="{DA22E1CB-69E1-482F-8117-FE30A479F5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76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0953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6776"/>
            <a:fld id="{6F37057C-41E5-43E9-963A-4CDC8122F5C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76"/>
              <a:t>3/9/2026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6776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6776"/>
            <a:fld id="{DA22E1CB-69E1-482F-8117-FE30A479F5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76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9224500" y="6372537"/>
            <a:ext cx="3071500" cy="418902"/>
          </a:xfrm>
          <a:prstGeom prst="rect">
            <a:avLst/>
          </a:prstGeom>
        </p:spPr>
        <p:txBody>
          <a:bodyPr vert="horz" lIns="91665" tIns="45833" rIns="91665" bIns="45833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6776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5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rPr>
              <a:t>http://mscoco.org</a:t>
            </a:r>
          </a:p>
        </p:txBody>
      </p:sp>
    </p:spTree>
    <p:extLst>
      <p:ext uri="{BB962C8B-B14F-4D97-AF65-F5344CB8AC3E}">
        <p14:creationId xmlns:p14="http://schemas.microsoft.com/office/powerpoint/2010/main" val="2872252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5592" y="4418122"/>
            <a:ext cx="10390188" cy="1365543"/>
          </a:xfrm>
        </p:spPr>
        <p:txBody>
          <a:bodyPr anchor="t"/>
          <a:lstStyle>
            <a:lvl1pPr algn="l">
              <a:defRPr sz="401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5592" y="2914115"/>
            <a:ext cx="10390188" cy="1504007"/>
          </a:xfrm>
        </p:spPr>
        <p:txBody>
          <a:bodyPr anchor="b"/>
          <a:lstStyle>
            <a:lvl1pPr marL="0" indent="0">
              <a:buNone/>
              <a:defRPr sz="2005"/>
            </a:lvl1pPr>
            <a:lvl2pPr marL="458343" indent="0">
              <a:buNone/>
              <a:defRPr sz="1805"/>
            </a:lvl2pPr>
            <a:lvl3pPr marL="916686" indent="0">
              <a:buNone/>
              <a:defRPr sz="1604"/>
            </a:lvl3pPr>
            <a:lvl4pPr marL="1375029" indent="0">
              <a:buNone/>
              <a:defRPr sz="1404"/>
            </a:lvl4pPr>
            <a:lvl5pPr marL="1833372" indent="0">
              <a:buNone/>
              <a:defRPr sz="1404"/>
            </a:lvl5pPr>
            <a:lvl6pPr marL="2291715" indent="0">
              <a:buNone/>
              <a:defRPr sz="1404"/>
            </a:lvl6pPr>
            <a:lvl7pPr marL="2750058" indent="0">
              <a:buNone/>
              <a:defRPr sz="1404"/>
            </a:lvl7pPr>
            <a:lvl8pPr marL="3208401" indent="0">
              <a:buNone/>
              <a:defRPr sz="1404"/>
            </a:lvl8pPr>
            <a:lvl9pPr marL="3666744" indent="0">
              <a:buNone/>
              <a:defRPr sz="140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668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668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6686" eaLnBrk="0" fontAlgn="base" hangingPunct="0">
              <a:spcBef>
                <a:spcPct val="0"/>
              </a:spcBef>
              <a:spcAft>
                <a:spcPct val="0"/>
              </a:spcAft>
            </a:pPr>
            <a:fld id="{1FEFC1F5-036B-4049-8653-F7048ED7617F}" type="slidenum">
              <a:rPr lang="en-US" altLang="en-US" smtClean="0">
                <a:solidFill>
                  <a:srgbClr val="000000"/>
                </a:solidFill>
                <a:latin typeface="Times" charset="0"/>
              </a:rPr>
              <a:pPr defTabSz="916686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31280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4017" y="1714092"/>
            <a:ext cx="10542984" cy="2860002"/>
          </a:xfrm>
        </p:spPr>
        <p:txBody>
          <a:bodyPr anchor="b"/>
          <a:lstStyle>
            <a:lvl1pPr>
              <a:defRPr sz="60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4017" y="4601151"/>
            <a:ext cx="10542984" cy="1504007"/>
          </a:xfrm>
        </p:spPr>
        <p:txBody>
          <a:bodyPr/>
          <a:lstStyle>
            <a:lvl1pPr marL="0" indent="0">
              <a:buNone/>
              <a:defRPr sz="2407">
                <a:solidFill>
                  <a:schemeClr val="tx1"/>
                </a:solidFill>
              </a:defRPr>
            </a:lvl1pPr>
            <a:lvl2pPr marL="458389" indent="0">
              <a:buNone/>
              <a:defRPr sz="2005">
                <a:solidFill>
                  <a:schemeClr val="tx1">
                    <a:tint val="75000"/>
                  </a:schemeClr>
                </a:solidFill>
              </a:defRPr>
            </a:lvl2pPr>
            <a:lvl3pPr marL="916776" indent="0">
              <a:buNone/>
              <a:defRPr sz="1804">
                <a:solidFill>
                  <a:schemeClr val="tx1">
                    <a:tint val="75000"/>
                  </a:schemeClr>
                </a:solidFill>
              </a:defRPr>
            </a:lvl3pPr>
            <a:lvl4pPr marL="1375165" indent="0">
              <a:buNone/>
              <a:defRPr sz="1604">
                <a:solidFill>
                  <a:schemeClr val="tx1">
                    <a:tint val="75000"/>
                  </a:schemeClr>
                </a:solidFill>
              </a:defRPr>
            </a:lvl4pPr>
            <a:lvl5pPr marL="1833553" indent="0">
              <a:buNone/>
              <a:defRPr sz="1604">
                <a:solidFill>
                  <a:schemeClr val="tx1">
                    <a:tint val="75000"/>
                  </a:schemeClr>
                </a:solidFill>
              </a:defRPr>
            </a:lvl5pPr>
            <a:lvl6pPr marL="2291941" indent="0">
              <a:buNone/>
              <a:defRPr sz="1604">
                <a:solidFill>
                  <a:schemeClr val="tx1">
                    <a:tint val="75000"/>
                  </a:schemeClr>
                </a:solidFill>
              </a:defRPr>
            </a:lvl6pPr>
            <a:lvl7pPr marL="2750329" indent="0">
              <a:buNone/>
              <a:defRPr sz="1604">
                <a:solidFill>
                  <a:schemeClr val="tx1">
                    <a:tint val="75000"/>
                  </a:schemeClr>
                </a:solidFill>
              </a:defRPr>
            </a:lvl7pPr>
            <a:lvl8pPr marL="3208717" indent="0">
              <a:buNone/>
              <a:defRPr sz="1604">
                <a:solidFill>
                  <a:schemeClr val="tx1">
                    <a:tint val="75000"/>
                  </a:schemeClr>
                </a:solidFill>
              </a:defRPr>
            </a:lvl8pPr>
            <a:lvl9pPr marL="3667105" indent="0">
              <a:buNone/>
              <a:defRPr sz="160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6776"/>
            <a:fld id="{6F37057C-41E5-43E9-963A-4CDC8122F5C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76"/>
              <a:t>3/9/2026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6776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6776"/>
            <a:fld id="{DA22E1CB-69E1-482F-8117-FE30A479F5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76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3932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0383" y="1830274"/>
            <a:ext cx="5195094" cy="436241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273" y="1830274"/>
            <a:ext cx="5195094" cy="436241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6776"/>
            <a:fld id="{6F37057C-41E5-43E9-963A-4CDC8122F5C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76"/>
              <a:t>3/9/2026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6776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6776"/>
            <a:fld id="{DA22E1CB-69E1-482F-8117-FE30A479F5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76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1180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977" y="366056"/>
            <a:ext cx="10542984" cy="1328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1976" y="1685446"/>
            <a:ext cx="5171219" cy="826010"/>
          </a:xfrm>
        </p:spPr>
        <p:txBody>
          <a:bodyPr anchor="b"/>
          <a:lstStyle>
            <a:lvl1pPr marL="0" indent="0">
              <a:buNone/>
              <a:defRPr sz="2407" b="1"/>
            </a:lvl1pPr>
            <a:lvl2pPr marL="458389" indent="0">
              <a:buNone/>
              <a:defRPr sz="2005" b="1"/>
            </a:lvl2pPr>
            <a:lvl3pPr marL="916776" indent="0">
              <a:buNone/>
              <a:defRPr sz="1804" b="1"/>
            </a:lvl3pPr>
            <a:lvl4pPr marL="1375165" indent="0">
              <a:buNone/>
              <a:defRPr sz="1604" b="1"/>
            </a:lvl4pPr>
            <a:lvl5pPr marL="1833553" indent="0">
              <a:buNone/>
              <a:defRPr sz="1604" b="1"/>
            </a:lvl5pPr>
            <a:lvl6pPr marL="2291941" indent="0">
              <a:buNone/>
              <a:defRPr sz="1604" b="1"/>
            </a:lvl6pPr>
            <a:lvl7pPr marL="2750329" indent="0">
              <a:buNone/>
              <a:defRPr sz="1604" b="1"/>
            </a:lvl7pPr>
            <a:lvl8pPr marL="3208717" indent="0">
              <a:buNone/>
              <a:defRPr sz="1604" b="1"/>
            </a:lvl8pPr>
            <a:lvl9pPr marL="3667105" indent="0">
              <a:buNone/>
              <a:defRPr sz="160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1976" y="2511454"/>
            <a:ext cx="5171219" cy="36939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8274" y="1685446"/>
            <a:ext cx="5196686" cy="826010"/>
          </a:xfrm>
        </p:spPr>
        <p:txBody>
          <a:bodyPr anchor="b"/>
          <a:lstStyle>
            <a:lvl1pPr marL="0" indent="0">
              <a:buNone/>
              <a:defRPr sz="2407" b="1"/>
            </a:lvl1pPr>
            <a:lvl2pPr marL="458389" indent="0">
              <a:buNone/>
              <a:defRPr sz="2005" b="1"/>
            </a:lvl2pPr>
            <a:lvl3pPr marL="916776" indent="0">
              <a:buNone/>
              <a:defRPr sz="1804" b="1"/>
            </a:lvl3pPr>
            <a:lvl4pPr marL="1375165" indent="0">
              <a:buNone/>
              <a:defRPr sz="1604" b="1"/>
            </a:lvl4pPr>
            <a:lvl5pPr marL="1833553" indent="0">
              <a:buNone/>
              <a:defRPr sz="1604" b="1"/>
            </a:lvl5pPr>
            <a:lvl6pPr marL="2291941" indent="0">
              <a:buNone/>
              <a:defRPr sz="1604" b="1"/>
            </a:lvl6pPr>
            <a:lvl7pPr marL="2750329" indent="0">
              <a:buNone/>
              <a:defRPr sz="1604" b="1"/>
            </a:lvl7pPr>
            <a:lvl8pPr marL="3208717" indent="0">
              <a:buNone/>
              <a:defRPr sz="1604" b="1"/>
            </a:lvl8pPr>
            <a:lvl9pPr marL="3667105" indent="0">
              <a:buNone/>
              <a:defRPr sz="160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8274" y="2511454"/>
            <a:ext cx="5196686" cy="36939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6776"/>
            <a:fld id="{6F37057C-41E5-43E9-963A-4CDC8122F5C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76"/>
              <a:t>3/9/2026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6776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6776"/>
            <a:fld id="{DA22E1CB-69E1-482F-8117-FE30A479F5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76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60847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6776"/>
            <a:fld id="{6F37057C-41E5-43E9-963A-4CDC8122F5C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76"/>
              <a:t>3/9/2026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6776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6776"/>
            <a:fld id="{DA22E1CB-69E1-482F-8117-FE30A479F5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76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554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6776"/>
            <a:fld id="{6F37057C-41E5-43E9-963A-4CDC8122F5C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76"/>
              <a:t>3/9/2026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6776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6776"/>
            <a:fld id="{DA22E1CB-69E1-482F-8117-FE30A479F5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76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50079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977" y="458365"/>
            <a:ext cx="3942477" cy="1604274"/>
          </a:xfrm>
        </p:spPr>
        <p:txBody>
          <a:bodyPr anchor="b"/>
          <a:lstStyle>
            <a:lvl1pPr>
              <a:defRPr sz="320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96688" y="989943"/>
            <a:ext cx="6188273" cy="4886035"/>
          </a:xfrm>
        </p:spPr>
        <p:txBody>
          <a:bodyPr/>
          <a:lstStyle>
            <a:lvl1pPr>
              <a:defRPr sz="3208"/>
            </a:lvl1pPr>
            <a:lvl2pPr>
              <a:defRPr sz="2807"/>
            </a:lvl2pPr>
            <a:lvl3pPr>
              <a:defRPr sz="2407"/>
            </a:lvl3pPr>
            <a:lvl4pPr>
              <a:defRPr sz="2005"/>
            </a:lvl4pPr>
            <a:lvl5pPr>
              <a:defRPr sz="2005"/>
            </a:lvl5pPr>
            <a:lvl6pPr>
              <a:defRPr sz="2005"/>
            </a:lvl6pPr>
            <a:lvl7pPr>
              <a:defRPr sz="2005"/>
            </a:lvl7pPr>
            <a:lvl8pPr>
              <a:defRPr sz="2005"/>
            </a:lvl8pPr>
            <a:lvl9pPr>
              <a:defRPr sz="20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977" y="2062641"/>
            <a:ext cx="3942477" cy="3821293"/>
          </a:xfrm>
        </p:spPr>
        <p:txBody>
          <a:bodyPr/>
          <a:lstStyle>
            <a:lvl1pPr marL="0" indent="0">
              <a:buNone/>
              <a:defRPr sz="1604"/>
            </a:lvl1pPr>
            <a:lvl2pPr marL="458389" indent="0">
              <a:buNone/>
              <a:defRPr sz="1404"/>
            </a:lvl2pPr>
            <a:lvl3pPr marL="916776" indent="0">
              <a:buNone/>
              <a:defRPr sz="1203"/>
            </a:lvl3pPr>
            <a:lvl4pPr marL="1375165" indent="0">
              <a:buNone/>
              <a:defRPr sz="1003"/>
            </a:lvl4pPr>
            <a:lvl5pPr marL="1833553" indent="0">
              <a:buNone/>
              <a:defRPr sz="1003"/>
            </a:lvl5pPr>
            <a:lvl6pPr marL="2291941" indent="0">
              <a:buNone/>
              <a:defRPr sz="1003"/>
            </a:lvl6pPr>
            <a:lvl7pPr marL="2750329" indent="0">
              <a:buNone/>
              <a:defRPr sz="1003"/>
            </a:lvl7pPr>
            <a:lvl8pPr marL="3208717" indent="0">
              <a:buNone/>
              <a:defRPr sz="1003"/>
            </a:lvl8pPr>
            <a:lvl9pPr marL="3667105" indent="0">
              <a:buNone/>
              <a:defRPr sz="100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6776"/>
            <a:fld id="{6F37057C-41E5-43E9-963A-4CDC8122F5C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76"/>
              <a:t>3/9/2026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6776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6776"/>
            <a:fld id="{DA22E1CB-69E1-482F-8117-FE30A479F5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76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84418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977" y="458365"/>
            <a:ext cx="3942477" cy="1604274"/>
          </a:xfrm>
        </p:spPr>
        <p:txBody>
          <a:bodyPr anchor="b"/>
          <a:lstStyle>
            <a:lvl1pPr>
              <a:defRPr sz="320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96688" y="989943"/>
            <a:ext cx="6188273" cy="4886035"/>
          </a:xfrm>
        </p:spPr>
        <p:txBody>
          <a:bodyPr anchor="t"/>
          <a:lstStyle>
            <a:lvl1pPr marL="0" indent="0">
              <a:buNone/>
              <a:defRPr sz="3208"/>
            </a:lvl1pPr>
            <a:lvl2pPr marL="458389" indent="0">
              <a:buNone/>
              <a:defRPr sz="2807"/>
            </a:lvl2pPr>
            <a:lvl3pPr marL="916776" indent="0">
              <a:buNone/>
              <a:defRPr sz="2407"/>
            </a:lvl3pPr>
            <a:lvl4pPr marL="1375165" indent="0">
              <a:buNone/>
              <a:defRPr sz="2005"/>
            </a:lvl4pPr>
            <a:lvl5pPr marL="1833553" indent="0">
              <a:buNone/>
              <a:defRPr sz="2005"/>
            </a:lvl5pPr>
            <a:lvl6pPr marL="2291941" indent="0">
              <a:buNone/>
              <a:defRPr sz="2005"/>
            </a:lvl6pPr>
            <a:lvl7pPr marL="2750329" indent="0">
              <a:buNone/>
              <a:defRPr sz="2005"/>
            </a:lvl7pPr>
            <a:lvl8pPr marL="3208717" indent="0">
              <a:buNone/>
              <a:defRPr sz="2005"/>
            </a:lvl8pPr>
            <a:lvl9pPr marL="3667105" indent="0">
              <a:buNone/>
              <a:defRPr sz="200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977" y="2062641"/>
            <a:ext cx="3942477" cy="3821293"/>
          </a:xfrm>
        </p:spPr>
        <p:txBody>
          <a:bodyPr/>
          <a:lstStyle>
            <a:lvl1pPr marL="0" indent="0">
              <a:buNone/>
              <a:defRPr sz="1604"/>
            </a:lvl1pPr>
            <a:lvl2pPr marL="458389" indent="0">
              <a:buNone/>
              <a:defRPr sz="1404"/>
            </a:lvl2pPr>
            <a:lvl3pPr marL="916776" indent="0">
              <a:buNone/>
              <a:defRPr sz="1203"/>
            </a:lvl3pPr>
            <a:lvl4pPr marL="1375165" indent="0">
              <a:buNone/>
              <a:defRPr sz="1003"/>
            </a:lvl4pPr>
            <a:lvl5pPr marL="1833553" indent="0">
              <a:buNone/>
              <a:defRPr sz="1003"/>
            </a:lvl5pPr>
            <a:lvl6pPr marL="2291941" indent="0">
              <a:buNone/>
              <a:defRPr sz="1003"/>
            </a:lvl6pPr>
            <a:lvl7pPr marL="2750329" indent="0">
              <a:buNone/>
              <a:defRPr sz="1003"/>
            </a:lvl7pPr>
            <a:lvl8pPr marL="3208717" indent="0">
              <a:buNone/>
              <a:defRPr sz="1003"/>
            </a:lvl8pPr>
            <a:lvl9pPr marL="3667105" indent="0">
              <a:buNone/>
              <a:defRPr sz="100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6776"/>
            <a:fld id="{6F37057C-41E5-43E9-963A-4CDC8122F5C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76"/>
              <a:t>3/9/2026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6776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6776"/>
            <a:fld id="{DA22E1CB-69E1-482F-8117-FE30A479F5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76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04293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6776"/>
            <a:fld id="{6F37057C-41E5-43E9-963A-4CDC8122F5C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76"/>
              <a:t>3/9/2026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6776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6776"/>
            <a:fld id="{DA22E1CB-69E1-482F-8117-FE30A479F5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76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92383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7622" y="366056"/>
            <a:ext cx="2635746" cy="58266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40385" y="366056"/>
            <a:ext cx="7754441" cy="58266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6776"/>
            <a:fld id="{6F37057C-41E5-43E9-963A-4CDC8122F5C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76"/>
              <a:t>3/9/2026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6776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6776"/>
            <a:fld id="{DA22E1CB-69E1-482F-8117-FE30A479F5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76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7258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925454" y="2578776"/>
            <a:ext cx="6372839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33563" y="3850260"/>
            <a:ext cx="8556625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4" b="0" i="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marL="12732" defTabSz="916712">
              <a:spcBef>
                <a:spcPts val="30"/>
              </a:spcBef>
            </a:pPr>
            <a:r>
              <a:rPr lang="en-US" spc="-20"/>
              <a:t>Kaiming </a:t>
            </a:r>
            <a:r>
              <a:rPr lang="en-US" spc="5"/>
              <a:t>He, </a:t>
            </a:r>
            <a:r>
              <a:rPr lang="en-US" spc="-10"/>
              <a:t>Xiangyu </a:t>
            </a:r>
            <a:r>
              <a:rPr lang="en-US"/>
              <a:t>Zhang, </a:t>
            </a:r>
            <a:r>
              <a:rPr lang="en-US" spc="-30"/>
              <a:t>Shaoqing </a:t>
            </a:r>
            <a:r>
              <a:rPr lang="en-US" spc="-5"/>
              <a:t>Ren, </a:t>
            </a:r>
            <a:r>
              <a:rPr lang="en-US"/>
              <a:t>&amp; </a:t>
            </a:r>
            <a:r>
              <a:rPr lang="en-US" spc="-15"/>
              <a:t>Jian </a:t>
            </a:r>
            <a:r>
              <a:rPr lang="en-US" spc="-35"/>
              <a:t>Sun. </a:t>
            </a:r>
            <a:r>
              <a:rPr lang="en-US" spc="5"/>
              <a:t>“Deep </a:t>
            </a:r>
            <a:r>
              <a:rPr lang="en-US" spc="-15"/>
              <a:t>Residual </a:t>
            </a:r>
            <a:r>
              <a:rPr lang="en-US" spc="-10"/>
              <a:t>Learning </a:t>
            </a:r>
            <a:r>
              <a:rPr lang="en-US" spc="-25"/>
              <a:t>for </a:t>
            </a:r>
            <a:r>
              <a:rPr lang="en-US" spc="15"/>
              <a:t>Image </a:t>
            </a:r>
            <a:r>
              <a:rPr lang="en-US" spc="-15"/>
              <a:t>Recognition”. </a:t>
            </a:r>
            <a:r>
              <a:rPr lang="en-US" spc="-20"/>
              <a:t>CVPR</a:t>
            </a:r>
            <a:r>
              <a:rPr lang="en-US" spc="-115"/>
              <a:t> </a:t>
            </a:r>
            <a:r>
              <a:rPr lang="en-US" spc="-10"/>
              <a:t>2016.</a:t>
            </a:r>
            <a:endParaRPr lang="en-US" spc="-10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6712"/>
            <a:fld id="{1D8BD707-D9CF-40AE-B4C6-C98DA3205C09}" type="datetimeFigureOut">
              <a:rPr lang="en-US" sz="1804" smtClean="0">
                <a:solidFill>
                  <a:prstClr val="black">
                    <a:tint val="75000"/>
                  </a:prstClr>
                </a:solidFill>
              </a:rPr>
              <a:pPr defTabSz="916712"/>
              <a:t>3/9/2026</a:t>
            </a:fld>
            <a:endParaRPr lang="en-US" sz="180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6712"/>
            <a:fld id="{B6F15528-21DE-4FAA-801E-634DDDAF4B2B}" type="slidenum">
              <a:rPr lang="en-US" sz="1804" smtClean="0">
                <a:solidFill>
                  <a:prstClr val="black">
                    <a:tint val="75000"/>
                  </a:prstClr>
                </a:solidFill>
              </a:rPr>
              <a:pPr defTabSz="916712"/>
              <a:t>‹#›</a:t>
            </a:fld>
            <a:endParaRPr lang="en-US" sz="1804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913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1187" y="1604275"/>
            <a:ext cx="5398823" cy="4537488"/>
          </a:xfrm>
        </p:spPr>
        <p:txBody>
          <a:bodyPr/>
          <a:lstStyle>
            <a:lvl1pPr>
              <a:defRPr sz="2807"/>
            </a:lvl1pPr>
            <a:lvl2pPr>
              <a:defRPr sz="2406"/>
            </a:lvl2pPr>
            <a:lvl3pPr>
              <a:defRPr sz="2005"/>
            </a:lvl3pPr>
            <a:lvl4pPr>
              <a:defRPr sz="1805"/>
            </a:lvl4pPr>
            <a:lvl5pPr>
              <a:defRPr sz="1805"/>
            </a:lvl5pPr>
            <a:lvl6pPr>
              <a:defRPr sz="1805"/>
            </a:lvl6pPr>
            <a:lvl7pPr>
              <a:defRPr sz="1805"/>
            </a:lvl7pPr>
            <a:lvl8pPr>
              <a:defRPr sz="1805"/>
            </a:lvl8pPr>
            <a:lvl9pPr>
              <a:defRPr sz="18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3740" y="1604275"/>
            <a:ext cx="5398823" cy="4537488"/>
          </a:xfrm>
        </p:spPr>
        <p:txBody>
          <a:bodyPr/>
          <a:lstStyle>
            <a:lvl1pPr>
              <a:defRPr sz="2807"/>
            </a:lvl1pPr>
            <a:lvl2pPr>
              <a:defRPr sz="2406"/>
            </a:lvl2pPr>
            <a:lvl3pPr>
              <a:defRPr sz="2005"/>
            </a:lvl3pPr>
            <a:lvl4pPr>
              <a:defRPr sz="1805"/>
            </a:lvl4pPr>
            <a:lvl5pPr>
              <a:defRPr sz="1805"/>
            </a:lvl5pPr>
            <a:lvl6pPr>
              <a:defRPr sz="1805"/>
            </a:lvl6pPr>
            <a:lvl7pPr>
              <a:defRPr sz="1805"/>
            </a:lvl7pPr>
            <a:lvl8pPr>
              <a:defRPr sz="1805"/>
            </a:lvl8pPr>
            <a:lvl9pPr>
              <a:defRPr sz="18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668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668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6686" eaLnBrk="0" fontAlgn="base" hangingPunct="0">
              <a:spcBef>
                <a:spcPct val="0"/>
              </a:spcBef>
              <a:spcAft>
                <a:spcPct val="0"/>
              </a:spcAft>
            </a:pPr>
            <a:fld id="{BEE2319C-CAF5-4C60-9797-611B3C4C6D01}" type="slidenum">
              <a:rPr lang="en-US" altLang="en-US" smtClean="0">
                <a:solidFill>
                  <a:srgbClr val="000000"/>
                </a:solidFill>
                <a:latin typeface="Times" charset="0"/>
              </a:rPr>
              <a:pPr defTabSz="916686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41637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90518" y="2459888"/>
            <a:ext cx="10442712" cy="925642"/>
          </a:xfrm>
        </p:spPr>
        <p:txBody>
          <a:bodyPr lIns="0" tIns="0" rIns="0" bIns="0"/>
          <a:lstStyle>
            <a:lvl1pPr>
              <a:defRPr sz="6015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872391" y="1191614"/>
            <a:ext cx="6478969" cy="833112"/>
          </a:xfrm>
        </p:spPr>
        <p:txBody>
          <a:bodyPr lIns="0" tIns="0" rIns="0" bIns="0"/>
          <a:lstStyle>
            <a:lvl1pPr>
              <a:defRPr sz="5414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4" b="0" i="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marL="12732" defTabSz="916712">
              <a:spcBef>
                <a:spcPts val="30"/>
              </a:spcBef>
            </a:pPr>
            <a:r>
              <a:rPr lang="en-US" spc="-20"/>
              <a:t>Kaiming </a:t>
            </a:r>
            <a:r>
              <a:rPr lang="en-US" spc="5"/>
              <a:t>He, </a:t>
            </a:r>
            <a:r>
              <a:rPr lang="en-US" spc="-10"/>
              <a:t>Xiangyu </a:t>
            </a:r>
            <a:r>
              <a:rPr lang="en-US"/>
              <a:t>Zhang, </a:t>
            </a:r>
            <a:r>
              <a:rPr lang="en-US" spc="-30"/>
              <a:t>Shaoqing </a:t>
            </a:r>
            <a:r>
              <a:rPr lang="en-US" spc="-5"/>
              <a:t>Ren, </a:t>
            </a:r>
            <a:r>
              <a:rPr lang="en-US"/>
              <a:t>&amp; </a:t>
            </a:r>
            <a:r>
              <a:rPr lang="en-US" spc="-15"/>
              <a:t>Jian </a:t>
            </a:r>
            <a:r>
              <a:rPr lang="en-US" spc="-35"/>
              <a:t>Sun. </a:t>
            </a:r>
            <a:r>
              <a:rPr lang="en-US" spc="5"/>
              <a:t>“Deep </a:t>
            </a:r>
            <a:r>
              <a:rPr lang="en-US" spc="-15"/>
              <a:t>Residual </a:t>
            </a:r>
            <a:r>
              <a:rPr lang="en-US" spc="-10"/>
              <a:t>Learning </a:t>
            </a:r>
            <a:r>
              <a:rPr lang="en-US" spc="-25"/>
              <a:t>for </a:t>
            </a:r>
            <a:r>
              <a:rPr lang="en-US" spc="15"/>
              <a:t>Image </a:t>
            </a:r>
            <a:r>
              <a:rPr lang="en-US" spc="-15"/>
              <a:t>Recognition”. </a:t>
            </a:r>
            <a:r>
              <a:rPr lang="en-US" spc="-20"/>
              <a:t>CVPR</a:t>
            </a:r>
            <a:r>
              <a:rPr lang="en-US" spc="-115"/>
              <a:t> </a:t>
            </a:r>
            <a:r>
              <a:rPr lang="en-US" spc="-10"/>
              <a:t>2016.</a:t>
            </a:r>
            <a:endParaRPr lang="en-US" spc="-10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6712"/>
            <a:fld id="{1D8BD707-D9CF-40AE-B4C6-C98DA3205C09}" type="datetimeFigureOut">
              <a:rPr lang="en-US" sz="1804" smtClean="0">
                <a:solidFill>
                  <a:prstClr val="black">
                    <a:tint val="75000"/>
                  </a:prstClr>
                </a:solidFill>
              </a:rPr>
              <a:pPr defTabSz="916712"/>
              <a:t>3/9/2026</a:t>
            </a:fld>
            <a:endParaRPr lang="en-US" sz="180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6712"/>
            <a:fld id="{B6F15528-21DE-4FAA-801E-634DDDAF4B2B}" type="slidenum">
              <a:rPr lang="en-US" sz="1804" smtClean="0">
                <a:solidFill>
                  <a:prstClr val="black">
                    <a:tint val="75000"/>
                  </a:prstClr>
                </a:solidFill>
              </a:rPr>
              <a:pPr defTabSz="916712"/>
              <a:t>‹#›</a:t>
            </a:fld>
            <a:endParaRPr lang="en-US" sz="1804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5292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90518" y="2459888"/>
            <a:ext cx="10442712" cy="925642"/>
          </a:xfrm>
        </p:spPr>
        <p:txBody>
          <a:bodyPr lIns="0" tIns="0" rIns="0" bIns="0"/>
          <a:lstStyle>
            <a:lvl1pPr>
              <a:defRPr sz="6015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11187" y="1581357"/>
            <a:ext cx="5317331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312350" y="1504395"/>
            <a:ext cx="3010735" cy="3086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5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4" b="0" i="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marL="12732" defTabSz="916712">
              <a:spcBef>
                <a:spcPts val="30"/>
              </a:spcBef>
            </a:pPr>
            <a:r>
              <a:rPr lang="en-US" spc="-20"/>
              <a:t>Kaiming </a:t>
            </a:r>
            <a:r>
              <a:rPr lang="en-US" spc="5"/>
              <a:t>He, </a:t>
            </a:r>
            <a:r>
              <a:rPr lang="en-US" spc="-10"/>
              <a:t>Xiangyu </a:t>
            </a:r>
            <a:r>
              <a:rPr lang="en-US"/>
              <a:t>Zhang, </a:t>
            </a:r>
            <a:r>
              <a:rPr lang="en-US" spc="-30"/>
              <a:t>Shaoqing </a:t>
            </a:r>
            <a:r>
              <a:rPr lang="en-US" spc="-5"/>
              <a:t>Ren, </a:t>
            </a:r>
            <a:r>
              <a:rPr lang="en-US"/>
              <a:t>&amp; </a:t>
            </a:r>
            <a:r>
              <a:rPr lang="en-US" spc="-15"/>
              <a:t>Jian </a:t>
            </a:r>
            <a:r>
              <a:rPr lang="en-US" spc="-35"/>
              <a:t>Sun. </a:t>
            </a:r>
            <a:r>
              <a:rPr lang="en-US" spc="5"/>
              <a:t>“Deep </a:t>
            </a:r>
            <a:r>
              <a:rPr lang="en-US" spc="-15"/>
              <a:t>Residual </a:t>
            </a:r>
            <a:r>
              <a:rPr lang="en-US" spc="-10"/>
              <a:t>Learning </a:t>
            </a:r>
            <a:r>
              <a:rPr lang="en-US" spc="-25"/>
              <a:t>for </a:t>
            </a:r>
            <a:r>
              <a:rPr lang="en-US" spc="15"/>
              <a:t>Image </a:t>
            </a:r>
            <a:r>
              <a:rPr lang="en-US" spc="-15"/>
              <a:t>Recognition”. </a:t>
            </a:r>
            <a:r>
              <a:rPr lang="en-US" spc="-20"/>
              <a:t>CVPR</a:t>
            </a:r>
            <a:r>
              <a:rPr lang="en-US" spc="-115"/>
              <a:t> </a:t>
            </a:r>
            <a:r>
              <a:rPr lang="en-US" spc="-10"/>
              <a:t>2016.</a:t>
            </a:r>
            <a:endParaRPr lang="en-US" spc="-10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6712"/>
            <a:fld id="{1D8BD707-D9CF-40AE-B4C6-C98DA3205C09}" type="datetimeFigureOut">
              <a:rPr lang="en-US" sz="1804" smtClean="0">
                <a:solidFill>
                  <a:prstClr val="black">
                    <a:tint val="75000"/>
                  </a:prstClr>
                </a:solidFill>
              </a:rPr>
              <a:pPr defTabSz="916712"/>
              <a:t>3/9/2026</a:t>
            </a:fld>
            <a:endParaRPr lang="en-US" sz="180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6712"/>
            <a:fld id="{B6F15528-21DE-4FAA-801E-634DDDAF4B2B}" type="slidenum">
              <a:rPr lang="en-US" sz="1804" smtClean="0">
                <a:solidFill>
                  <a:prstClr val="black">
                    <a:tint val="75000"/>
                  </a:prstClr>
                </a:solidFill>
              </a:rPr>
              <a:pPr defTabSz="916712"/>
              <a:t>‹#›</a:t>
            </a:fld>
            <a:endParaRPr lang="en-US" sz="1804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05472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90518" y="2459888"/>
            <a:ext cx="10442712" cy="925642"/>
          </a:xfrm>
        </p:spPr>
        <p:txBody>
          <a:bodyPr lIns="0" tIns="0" rIns="0" bIns="0"/>
          <a:lstStyle>
            <a:lvl1pPr>
              <a:defRPr sz="6015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4" b="0" i="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marL="12732" defTabSz="916712">
              <a:spcBef>
                <a:spcPts val="30"/>
              </a:spcBef>
            </a:pPr>
            <a:r>
              <a:rPr lang="en-US" spc="-20"/>
              <a:t>Kaiming </a:t>
            </a:r>
            <a:r>
              <a:rPr lang="en-US" spc="5"/>
              <a:t>He, </a:t>
            </a:r>
            <a:r>
              <a:rPr lang="en-US" spc="-10"/>
              <a:t>Xiangyu </a:t>
            </a:r>
            <a:r>
              <a:rPr lang="en-US"/>
              <a:t>Zhang, </a:t>
            </a:r>
            <a:r>
              <a:rPr lang="en-US" spc="-30"/>
              <a:t>Shaoqing </a:t>
            </a:r>
            <a:r>
              <a:rPr lang="en-US" spc="-5"/>
              <a:t>Ren, </a:t>
            </a:r>
            <a:r>
              <a:rPr lang="en-US"/>
              <a:t>&amp; </a:t>
            </a:r>
            <a:r>
              <a:rPr lang="en-US" spc="-15"/>
              <a:t>Jian </a:t>
            </a:r>
            <a:r>
              <a:rPr lang="en-US" spc="-35"/>
              <a:t>Sun. </a:t>
            </a:r>
            <a:r>
              <a:rPr lang="en-US" spc="5"/>
              <a:t>“Deep </a:t>
            </a:r>
            <a:r>
              <a:rPr lang="en-US" spc="-15"/>
              <a:t>Residual </a:t>
            </a:r>
            <a:r>
              <a:rPr lang="en-US" spc="-10"/>
              <a:t>Learning </a:t>
            </a:r>
            <a:r>
              <a:rPr lang="en-US" spc="-25"/>
              <a:t>for </a:t>
            </a:r>
            <a:r>
              <a:rPr lang="en-US" spc="15"/>
              <a:t>Image </a:t>
            </a:r>
            <a:r>
              <a:rPr lang="en-US" spc="-15"/>
              <a:t>Recognition”. </a:t>
            </a:r>
            <a:r>
              <a:rPr lang="en-US" spc="-20"/>
              <a:t>CVPR</a:t>
            </a:r>
            <a:r>
              <a:rPr lang="en-US" spc="-115"/>
              <a:t> </a:t>
            </a:r>
            <a:r>
              <a:rPr lang="en-US" spc="-10"/>
              <a:t>2016.</a:t>
            </a:r>
            <a:endParaRPr lang="en-US" spc="-10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6712"/>
            <a:fld id="{1D8BD707-D9CF-40AE-B4C6-C98DA3205C09}" type="datetimeFigureOut">
              <a:rPr lang="en-US" sz="1804" smtClean="0">
                <a:solidFill>
                  <a:prstClr val="black">
                    <a:tint val="75000"/>
                  </a:prstClr>
                </a:solidFill>
              </a:rPr>
              <a:pPr defTabSz="916712"/>
              <a:t>3/9/2026</a:t>
            </a:fld>
            <a:endParaRPr lang="en-US" sz="180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6712"/>
            <a:fld id="{B6F15528-21DE-4FAA-801E-634DDDAF4B2B}" type="slidenum">
              <a:rPr lang="en-US" sz="1804" smtClean="0">
                <a:solidFill>
                  <a:prstClr val="black">
                    <a:tint val="75000"/>
                  </a:prstClr>
                </a:solidFill>
              </a:rPr>
              <a:pPr defTabSz="916712"/>
              <a:t>‹#›</a:t>
            </a:fld>
            <a:endParaRPr lang="en-US" sz="1804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4607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4" b="0" i="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marL="12732" defTabSz="916712">
              <a:spcBef>
                <a:spcPts val="30"/>
              </a:spcBef>
            </a:pPr>
            <a:r>
              <a:rPr lang="en-US" spc="-20"/>
              <a:t>Kaiming </a:t>
            </a:r>
            <a:r>
              <a:rPr lang="en-US" spc="5"/>
              <a:t>He, </a:t>
            </a:r>
            <a:r>
              <a:rPr lang="en-US" spc="-10"/>
              <a:t>Xiangyu </a:t>
            </a:r>
            <a:r>
              <a:rPr lang="en-US"/>
              <a:t>Zhang, </a:t>
            </a:r>
            <a:r>
              <a:rPr lang="en-US" spc="-30"/>
              <a:t>Shaoqing </a:t>
            </a:r>
            <a:r>
              <a:rPr lang="en-US" spc="-5"/>
              <a:t>Ren, </a:t>
            </a:r>
            <a:r>
              <a:rPr lang="en-US"/>
              <a:t>&amp; </a:t>
            </a:r>
            <a:r>
              <a:rPr lang="en-US" spc="-15"/>
              <a:t>Jian </a:t>
            </a:r>
            <a:r>
              <a:rPr lang="en-US" spc="-35"/>
              <a:t>Sun. </a:t>
            </a:r>
            <a:r>
              <a:rPr lang="en-US" spc="5"/>
              <a:t>“Deep </a:t>
            </a:r>
            <a:r>
              <a:rPr lang="en-US" spc="-15"/>
              <a:t>Residual </a:t>
            </a:r>
            <a:r>
              <a:rPr lang="en-US" spc="-10"/>
              <a:t>Learning </a:t>
            </a:r>
            <a:r>
              <a:rPr lang="en-US" spc="-25"/>
              <a:t>for </a:t>
            </a:r>
            <a:r>
              <a:rPr lang="en-US" spc="15"/>
              <a:t>Image </a:t>
            </a:r>
            <a:r>
              <a:rPr lang="en-US" spc="-15"/>
              <a:t>Recognition”. </a:t>
            </a:r>
            <a:r>
              <a:rPr lang="en-US" spc="-20"/>
              <a:t>CVPR</a:t>
            </a:r>
            <a:r>
              <a:rPr lang="en-US" spc="-115"/>
              <a:t> </a:t>
            </a:r>
            <a:r>
              <a:rPr lang="en-US" spc="-10"/>
              <a:t>2016.</a:t>
            </a:r>
            <a:endParaRPr lang="en-US" spc="-10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6712"/>
            <a:fld id="{1D8BD707-D9CF-40AE-B4C6-C98DA3205C09}" type="datetimeFigureOut">
              <a:rPr lang="en-US" sz="1804" smtClean="0">
                <a:solidFill>
                  <a:prstClr val="black">
                    <a:tint val="75000"/>
                  </a:prstClr>
                </a:solidFill>
              </a:rPr>
              <a:pPr defTabSz="916712"/>
              <a:t>3/9/2026</a:t>
            </a:fld>
            <a:endParaRPr lang="en-US" sz="180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6712"/>
            <a:fld id="{B6F15528-21DE-4FAA-801E-634DDDAF4B2B}" type="slidenum">
              <a:rPr lang="en-US" sz="1804" smtClean="0">
                <a:solidFill>
                  <a:prstClr val="black">
                    <a:tint val="75000"/>
                  </a:prstClr>
                </a:solidFill>
              </a:rPr>
              <a:pPr defTabSz="916712"/>
              <a:t>‹#›</a:t>
            </a:fld>
            <a:endParaRPr lang="en-US" sz="1804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581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1187" y="1539022"/>
            <a:ext cx="5400946" cy="641391"/>
          </a:xfrm>
        </p:spPr>
        <p:txBody>
          <a:bodyPr anchor="b"/>
          <a:lstStyle>
            <a:lvl1pPr marL="0" indent="0">
              <a:buNone/>
              <a:defRPr sz="2406" b="1"/>
            </a:lvl1pPr>
            <a:lvl2pPr marL="458343" indent="0">
              <a:buNone/>
              <a:defRPr sz="2005" b="1"/>
            </a:lvl2pPr>
            <a:lvl3pPr marL="916686" indent="0">
              <a:buNone/>
              <a:defRPr sz="1805" b="1"/>
            </a:lvl3pPr>
            <a:lvl4pPr marL="1375029" indent="0">
              <a:buNone/>
              <a:defRPr sz="1604" b="1"/>
            </a:lvl4pPr>
            <a:lvl5pPr marL="1833372" indent="0">
              <a:buNone/>
              <a:defRPr sz="1604" b="1"/>
            </a:lvl5pPr>
            <a:lvl6pPr marL="2291715" indent="0">
              <a:buNone/>
              <a:defRPr sz="1604" b="1"/>
            </a:lvl6pPr>
            <a:lvl7pPr marL="2750058" indent="0">
              <a:buNone/>
              <a:defRPr sz="1604" b="1"/>
            </a:lvl7pPr>
            <a:lvl8pPr marL="3208401" indent="0">
              <a:buNone/>
              <a:defRPr sz="1604" b="1"/>
            </a:lvl8pPr>
            <a:lvl9pPr marL="3666744" indent="0">
              <a:buNone/>
              <a:defRPr sz="160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1187" y="2180413"/>
            <a:ext cx="5400946" cy="3961349"/>
          </a:xfrm>
        </p:spPr>
        <p:txBody>
          <a:bodyPr/>
          <a:lstStyle>
            <a:lvl1pPr>
              <a:defRPr sz="2406"/>
            </a:lvl1pPr>
            <a:lvl2pPr>
              <a:defRPr sz="2005"/>
            </a:lvl2pPr>
            <a:lvl3pPr>
              <a:defRPr sz="1805"/>
            </a:lvl3pPr>
            <a:lvl4pPr>
              <a:defRPr sz="1604"/>
            </a:lvl4pPr>
            <a:lvl5pPr>
              <a:defRPr sz="1604"/>
            </a:lvl5pPr>
            <a:lvl6pPr>
              <a:defRPr sz="1604"/>
            </a:lvl6pPr>
            <a:lvl7pPr>
              <a:defRPr sz="1604"/>
            </a:lvl7pPr>
            <a:lvl8pPr>
              <a:defRPr sz="1604"/>
            </a:lvl8pPr>
            <a:lvl9pPr>
              <a:defRPr sz="160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9496" y="1539022"/>
            <a:ext cx="5403067" cy="641391"/>
          </a:xfrm>
        </p:spPr>
        <p:txBody>
          <a:bodyPr anchor="b"/>
          <a:lstStyle>
            <a:lvl1pPr marL="0" indent="0">
              <a:buNone/>
              <a:defRPr sz="2406" b="1"/>
            </a:lvl1pPr>
            <a:lvl2pPr marL="458343" indent="0">
              <a:buNone/>
              <a:defRPr sz="2005" b="1"/>
            </a:lvl2pPr>
            <a:lvl3pPr marL="916686" indent="0">
              <a:buNone/>
              <a:defRPr sz="1805" b="1"/>
            </a:lvl3pPr>
            <a:lvl4pPr marL="1375029" indent="0">
              <a:buNone/>
              <a:defRPr sz="1604" b="1"/>
            </a:lvl4pPr>
            <a:lvl5pPr marL="1833372" indent="0">
              <a:buNone/>
              <a:defRPr sz="1604" b="1"/>
            </a:lvl5pPr>
            <a:lvl6pPr marL="2291715" indent="0">
              <a:buNone/>
              <a:defRPr sz="1604" b="1"/>
            </a:lvl6pPr>
            <a:lvl7pPr marL="2750058" indent="0">
              <a:buNone/>
              <a:defRPr sz="1604" b="1"/>
            </a:lvl7pPr>
            <a:lvl8pPr marL="3208401" indent="0">
              <a:buNone/>
              <a:defRPr sz="1604" b="1"/>
            </a:lvl8pPr>
            <a:lvl9pPr marL="3666744" indent="0">
              <a:buNone/>
              <a:defRPr sz="160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9496" y="2180413"/>
            <a:ext cx="5403067" cy="3961349"/>
          </a:xfrm>
        </p:spPr>
        <p:txBody>
          <a:bodyPr/>
          <a:lstStyle>
            <a:lvl1pPr>
              <a:defRPr sz="2406"/>
            </a:lvl1pPr>
            <a:lvl2pPr>
              <a:defRPr sz="2005"/>
            </a:lvl2pPr>
            <a:lvl3pPr>
              <a:defRPr sz="1805"/>
            </a:lvl3pPr>
            <a:lvl4pPr>
              <a:defRPr sz="1604"/>
            </a:lvl4pPr>
            <a:lvl5pPr>
              <a:defRPr sz="1604"/>
            </a:lvl5pPr>
            <a:lvl6pPr>
              <a:defRPr sz="1604"/>
            </a:lvl6pPr>
            <a:lvl7pPr>
              <a:defRPr sz="1604"/>
            </a:lvl7pPr>
            <a:lvl8pPr>
              <a:defRPr sz="1604"/>
            </a:lvl8pPr>
            <a:lvl9pPr>
              <a:defRPr sz="160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668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668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6686" eaLnBrk="0" fontAlgn="base" hangingPunct="0">
              <a:spcBef>
                <a:spcPct val="0"/>
              </a:spcBef>
              <a:spcAft>
                <a:spcPct val="0"/>
              </a:spcAft>
            </a:pPr>
            <a:fld id="{0BA99F8F-AE5D-4D90-AF20-4D04ECD23018}" type="slidenum">
              <a:rPr lang="en-US" altLang="en-US" smtClean="0">
                <a:solidFill>
                  <a:srgbClr val="000000"/>
                </a:solidFill>
                <a:latin typeface="Times" charset="0"/>
              </a:rPr>
              <a:pPr defTabSz="916686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2699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668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668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6686" eaLnBrk="0" fontAlgn="base" hangingPunct="0">
              <a:spcBef>
                <a:spcPct val="0"/>
              </a:spcBef>
              <a:spcAft>
                <a:spcPct val="0"/>
              </a:spcAft>
            </a:pPr>
            <a:fld id="{67A76281-5A15-49C5-AEB5-D3F312D19F6B}" type="slidenum">
              <a:rPr lang="en-US" altLang="en-US" smtClean="0">
                <a:solidFill>
                  <a:srgbClr val="000000"/>
                </a:solidFill>
                <a:latin typeface="Times" charset="0"/>
              </a:rPr>
              <a:pPr defTabSz="916686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054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668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668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6686" eaLnBrk="0" fontAlgn="base" hangingPunct="0">
              <a:spcBef>
                <a:spcPct val="0"/>
              </a:spcBef>
              <a:spcAft>
                <a:spcPct val="0"/>
              </a:spcAft>
            </a:pPr>
            <a:fld id="{76E60A61-8266-4F00-BE60-B326953001C8}" type="slidenum">
              <a:rPr lang="en-US" altLang="en-US" smtClean="0">
                <a:solidFill>
                  <a:srgbClr val="000000"/>
                </a:solidFill>
                <a:latin typeface="Times" charset="0"/>
              </a:rPr>
              <a:pPr defTabSz="916686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856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188" y="273745"/>
            <a:ext cx="4021530" cy="1165009"/>
          </a:xfrm>
        </p:spPr>
        <p:txBody>
          <a:bodyPr anchor="b"/>
          <a:lstStyle>
            <a:lvl1pPr algn="l">
              <a:defRPr sz="200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79147" y="273746"/>
            <a:ext cx="6833416" cy="5868017"/>
          </a:xfrm>
        </p:spPr>
        <p:txBody>
          <a:bodyPr/>
          <a:lstStyle>
            <a:lvl1pPr>
              <a:defRPr sz="3208"/>
            </a:lvl1pPr>
            <a:lvl2pPr>
              <a:defRPr sz="2807"/>
            </a:lvl2pPr>
            <a:lvl3pPr>
              <a:defRPr sz="2406"/>
            </a:lvl3pPr>
            <a:lvl4pPr>
              <a:defRPr sz="2005"/>
            </a:lvl4pPr>
            <a:lvl5pPr>
              <a:defRPr sz="2005"/>
            </a:lvl5pPr>
            <a:lvl6pPr>
              <a:defRPr sz="2005"/>
            </a:lvl6pPr>
            <a:lvl7pPr>
              <a:defRPr sz="2005"/>
            </a:lvl7pPr>
            <a:lvl8pPr>
              <a:defRPr sz="2005"/>
            </a:lvl8pPr>
            <a:lvl9pPr>
              <a:defRPr sz="20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1188" y="1438755"/>
            <a:ext cx="4021530" cy="4703008"/>
          </a:xfrm>
        </p:spPr>
        <p:txBody>
          <a:bodyPr/>
          <a:lstStyle>
            <a:lvl1pPr marL="0" indent="0">
              <a:buNone/>
              <a:defRPr sz="1404"/>
            </a:lvl1pPr>
            <a:lvl2pPr marL="458343" indent="0">
              <a:buNone/>
              <a:defRPr sz="1203"/>
            </a:lvl2pPr>
            <a:lvl3pPr marL="916686" indent="0">
              <a:buNone/>
              <a:defRPr sz="1003"/>
            </a:lvl3pPr>
            <a:lvl4pPr marL="1375029" indent="0">
              <a:buNone/>
              <a:defRPr sz="902"/>
            </a:lvl4pPr>
            <a:lvl5pPr marL="1833372" indent="0">
              <a:buNone/>
              <a:defRPr sz="902"/>
            </a:lvl5pPr>
            <a:lvl6pPr marL="2291715" indent="0">
              <a:buNone/>
              <a:defRPr sz="902"/>
            </a:lvl6pPr>
            <a:lvl7pPr marL="2750058" indent="0">
              <a:buNone/>
              <a:defRPr sz="902"/>
            </a:lvl7pPr>
            <a:lvl8pPr marL="3208401" indent="0">
              <a:buNone/>
              <a:defRPr sz="902"/>
            </a:lvl8pPr>
            <a:lvl9pPr marL="3666744" indent="0">
              <a:buNone/>
              <a:defRPr sz="9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668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668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6686" eaLnBrk="0" fontAlgn="base" hangingPunct="0">
              <a:spcBef>
                <a:spcPct val="0"/>
              </a:spcBef>
              <a:spcAft>
                <a:spcPct val="0"/>
              </a:spcAft>
            </a:pPr>
            <a:fld id="{010740DF-6043-4460-8717-AC6D1278EAA2}" type="slidenum">
              <a:rPr lang="en-US" altLang="en-US" smtClean="0">
                <a:solidFill>
                  <a:srgbClr val="000000"/>
                </a:solidFill>
                <a:latin typeface="Times" charset="0"/>
              </a:rPr>
              <a:pPr defTabSz="916686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858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5941" y="4812824"/>
            <a:ext cx="7334250" cy="568181"/>
          </a:xfrm>
        </p:spPr>
        <p:txBody>
          <a:bodyPr anchor="b"/>
          <a:lstStyle>
            <a:lvl1pPr algn="l">
              <a:defRPr sz="200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95941" y="614335"/>
            <a:ext cx="7334250" cy="4125278"/>
          </a:xfrm>
        </p:spPr>
        <p:txBody>
          <a:bodyPr/>
          <a:lstStyle>
            <a:lvl1pPr marL="0" indent="0">
              <a:buNone/>
              <a:defRPr sz="3208"/>
            </a:lvl1pPr>
            <a:lvl2pPr marL="458343" indent="0">
              <a:buNone/>
              <a:defRPr sz="2807"/>
            </a:lvl2pPr>
            <a:lvl3pPr marL="916686" indent="0">
              <a:buNone/>
              <a:defRPr sz="2406"/>
            </a:lvl3pPr>
            <a:lvl4pPr marL="1375029" indent="0">
              <a:buNone/>
              <a:defRPr sz="2005"/>
            </a:lvl4pPr>
            <a:lvl5pPr marL="1833372" indent="0">
              <a:buNone/>
              <a:defRPr sz="2005"/>
            </a:lvl5pPr>
            <a:lvl6pPr marL="2291715" indent="0">
              <a:buNone/>
              <a:defRPr sz="2005"/>
            </a:lvl6pPr>
            <a:lvl7pPr marL="2750058" indent="0">
              <a:buNone/>
              <a:defRPr sz="2005"/>
            </a:lvl7pPr>
            <a:lvl8pPr marL="3208401" indent="0">
              <a:buNone/>
              <a:defRPr sz="2005"/>
            </a:lvl8pPr>
            <a:lvl9pPr marL="3666744" indent="0">
              <a:buNone/>
              <a:defRPr sz="2005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95941" y="5381005"/>
            <a:ext cx="7334250" cy="806911"/>
          </a:xfrm>
        </p:spPr>
        <p:txBody>
          <a:bodyPr/>
          <a:lstStyle>
            <a:lvl1pPr marL="0" indent="0">
              <a:buNone/>
              <a:defRPr sz="1404"/>
            </a:lvl1pPr>
            <a:lvl2pPr marL="458343" indent="0">
              <a:buNone/>
              <a:defRPr sz="1203"/>
            </a:lvl2pPr>
            <a:lvl3pPr marL="916686" indent="0">
              <a:buNone/>
              <a:defRPr sz="1003"/>
            </a:lvl3pPr>
            <a:lvl4pPr marL="1375029" indent="0">
              <a:buNone/>
              <a:defRPr sz="902"/>
            </a:lvl4pPr>
            <a:lvl5pPr marL="1833372" indent="0">
              <a:buNone/>
              <a:defRPr sz="902"/>
            </a:lvl5pPr>
            <a:lvl6pPr marL="2291715" indent="0">
              <a:buNone/>
              <a:defRPr sz="902"/>
            </a:lvl6pPr>
            <a:lvl7pPr marL="2750058" indent="0">
              <a:buNone/>
              <a:defRPr sz="902"/>
            </a:lvl7pPr>
            <a:lvl8pPr marL="3208401" indent="0">
              <a:buNone/>
              <a:defRPr sz="902"/>
            </a:lvl8pPr>
            <a:lvl9pPr marL="3666744" indent="0">
              <a:buNone/>
              <a:defRPr sz="9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668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668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6686" eaLnBrk="0" fontAlgn="base" hangingPunct="0">
              <a:spcBef>
                <a:spcPct val="0"/>
              </a:spcBef>
              <a:spcAft>
                <a:spcPct val="0"/>
              </a:spcAft>
            </a:pPr>
            <a:fld id="{CB06EA05-4624-4380-81C6-8BCCC697271E}" type="slidenum">
              <a:rPr lang="en-US" altLang="en-US" smtClean="0">
                <a:solidFill>
                  <a:srgbClr val="000000"/>
                </a:solidFill>
                <a:latin typeface="Times" charset="0"/>
              </a:rPr>
              <a:pPr defTabSz="916686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420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43.xml"/><Relationship Id="rId4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1188" y="275337"/>
            <a:ext cx="11001375" cy="1145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1188" y="1604275"/>
            <a:ext cx="11001375" cy="453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1188" y="6261128"/>
            <a:ext cx="2852208" cy="47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4">
                <a:latin typeface="Arial" charset="0"/>
                <a:cs typeface="+mn-cs"/>
              </a:defRPr>
            </a:lvl1pPr>
          </a:lstStyle>
          <a:p>
            <a:pPr defTabSz="916686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76448" y="6261128"/>
            <a:ext cx="3870854" cy="47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4">
                <a:latin typeface="Arial" charset="0"/>
                <a:cs typeface="+mn-cs"/>
              </a:defRPr>
            </a:lvl1pPr>
          </a:lstStyle>
          <a:p>
            <a:pPr defTabSz="916686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60354" y="6261128"/>
            <a:ext cx="2852208" cy="47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4"/>
            </a:lvl1pPr>
          </a:lstStyle>
          <a:p>
            <a:pPr defTabSz="916686" fontAlgn="base">
              <a:spcBef>
                <a:spcPct val="0"/>
              </a:spcBef>
              <a:spcAft>
                <a:spcPct val="0"/>
              </a:spcAft>
            </a:pPr>
            <a:fld id="{19F5FCA4-A6AF-47DB-B70C-0E6E026448BA}" type="slidenum">
              <a:rPr lang="en-US" altLang="en-US" smtClean="0">
                <a:solidFill>
                  <a:srgbClr val="000000"/>
                </a:solidFill>
                <a:cs typeface="Arial" panose="020B0604020202020204" pitchFamily="34" charset="0"/>
              </a:rPr>
              <a:pPr defTabSz="916686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3245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1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1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1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1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11">
          <a:solidFill>
            <a:schemeClr val="tx2"/>
          </a:solidFill>
          <a:latin typeface="Arial" charset="0"/>
        </a:defRPr>
      </a:lvl5pPr>
      <a:lvl6pPr marL="458343" algn="ctr" rtl="0" fontAlgn="base">
        <a:spcBef>
          <a:spcPct val="0"/>
        </a:spcBef>
        <a:spcAft>
          <a:spcPct val="0"/>
        </a:spcAft>
        <a:defRPr sz="4411">
          <a:solidFill>
            <a:schemeClr val="tx2"/>
          </a:solidFill>
          <a:latin typeface="Arial" charset="0"/>
        </a:defRPr>
      </a:lvl6pPr>
      <a:lvl7pPr marL="916686" algn="ctr" rtl="0" fontAlgn="base">
        <a:spcBef>
          <a:spcPct val="0"/>
        </a:spcBef>
        <a:spcAft>
          <a:spcPct val="0"/>
        </a:spcAft>
        <a:defRPr sz="4411">
          <a:solidFill>
            <a:schemeClr val="tx2"/>
          </a:solidFill>
          <a:latin typeface="Arial" charset="0"/>
        </a:defRPr>
      </a:lvl7pPr>
      <a:lvl8pPr marL="1375029" algn="ctr" rtl="0" fontAlgn="base">
        <a:spcBef>
          <a:spcPct val="0"/>
        </a:spcBef>
        <a:spcAft>
          <a:spcPct val="0"/>
        </a:spcAft>
        <a:defRPr sz="4411">
          <a:solidFill>
            <a:schemeClr val="tx2"/>
          </a:solidFill>
          <a:latin typeface="Arial" charset="0"/>
        </a:defRPr>
      </a:lvl8pPr>
      <a:lvl9pPr marL="1833372" algn="ctr" rtl="0" fontAlgn="base">
        <a:spcBef>
          <a:spcPct val="0"/>
        </a:spcBef>
        <a:spcAft>
          <a:spcPct val="0"/>
        </a:spcAft>
        <a:defRPr sz="4411">
          <a:solidFill>
            <a:schemeClr val="tx2"/>
          </a:solidFill>
          <a:latin typeface="Arial" charset="0"/>
        </a:defRPr>
      </a:lvl9pPr>
    </p:titleStyle>
    <p:bodyStyle>
      <a:lvl1pPr marL="343757" indent="-343757" algn="l" rtl="0" eaLnBrk="0" fontAlgn="base" hangingPunct="0">
        <a:spcBef>
          <a:spcPct val="20000"/>
        </a:spcBef>
        <a:spcAft>
          <a:spcPct val="0"/>
        </a:spcAft>
        <a:buChar char="•"/>
        <a:defRPr sz="2807">
          <a:solidFill>
            <a:schemeClr val="tx1"/>
          </a:solidFill>
          <a:latin typeface="+mn-lt"/>
          <a:ea typeface="+mn-ea"/>
          <a:cs typeface="+mn-cs"/>
        </a:defRPr>
      </a:lvl1pPr>
      <a:lvl2pPr marL="744807" indent="-286464" algn="l" rtl="0" eaLnBrk="0" fontAlgn="base" hangingPunct="0">
        <a:spcBef>
          <a:spcPct val="20000"/>
        </a:spcBef>
        <a:spcAft>
          <a:spcPct val="0"/>
        </a:spcAft>
        <a:buChar char="–"/>
        <a:defRPr sz="2406">
          <a:solidFill>
            <a:schemeClr val="tx1"/>
          </a:solidFill>
          <a:latin typeface="+mn-lt"/>
        </a:defRPr>
      </a:lvl2pPr>
      <a:lvl3pPr marL="1145858" indent="-229172" algn="l" rtl="0" eaLnBrk="0" fontAlgn="base" hangingPunct="0">
        <a:spcBef>
          <a:spcPct val="20000"/>
        </a:spcBef>
        <a:spcAft>
          <a:spcPct val="0"/>
        </a:spcAft>
        <a:buChar char="•"/>
        <a:defRPr sz="2406">
          <a:solidFill>
            <a:schemeClr val="tx1"/>
          </a:solidFill>
          <a:latin typeface="+mn-lt"/>
        </a:defRPr>
      </a:lvl3pPr>
      <a:lvl4pPr marL="1604201" indent="-229172" algn="l" rtl="0" eaLnBrk="0" fontAlgn="base" hangingPunct="0">
        <a:spcBef>
          <a:spcPct val="20000"/>
        </a:spcBef>
        <a:spcAft>
          <a:spcPct val="0"/>
        </a:spcAft>
        <a:buChar char="–"/>
        <a:defRPr sz="2005">
          <a:solidFill>
            <a:schemeClr val="tx1"/>
          </a:solidFill>
          <a:latin typeface="+mn-lt"/>
        </a:defRPr>
      </a:lvl4pPr>
      <a:lvl5pPr marL="2062544" indent="-229172" algn="l" rtl="0" eaLnBrk="0" fontAlgn="base" hangingPunct="0">
        <a:spcBef>
          <a:spcPct val="20000"/>
        </a:spcBef>
        <a:spcAft>
          <a:spcPct val="0"/>
        </a:spcAft>
        <a:buChar char="»"/>
        <a:defRPr sz="2005">
          <a:solidFill>
            <a:schemeClr val="tx1"/>
          </a:solidFill>
          <a:latin typeface="+mn-lt"/>
        </a:defRPr>
      </a:lvl5pPr>
      <a:lvl6pPr marL="2520887" indent="-229172" algn="l" rtl="0" fontAlgn="base">
        <a:spcBef>
          <a:spcPct val="20000"/>
        </a:spcBef>
        <a:spcAft>
          <a:spcPct val="0"/>
        </a:spcAft>
        <a:buChar char="»"/>
        <a:defRPr sz="2005">
          <a:solidFill>
            <a:schemeClr val="tx1"/>
          </a:solidFill>
          <a:latin typeface="+mn-lt"/>
        </a:defRPr>
      </a:lvl6pPr>
      <a:lvl7pPr marL="2979230" indent="-229172" algn="l" rtl="0" fontAlgn="base">
        <a:spcBef>
          <a:spcPct val="20000"/>
        </a:spcBef>
        <a:spcAft>
          <a:spcPct val="0"/>
        </a:spcAft>
        <a:buChar char="»"/>
        <a:defRPr sz="2005">
          <a:solidFill>
            <a:schemeClr val="tx1"/>
          </a:solidFill>
          <a:latin typeface="+mn-lt"/>
        </a:defRPr>
      </a:lvl7pPr>
      <a:lvl8pPr marL="3437573" indent="-229172" algn="l" rtl="0" fontAlgn="base">
        <a:spcBef>
          <a:spcPct val="20000"/>
        </a:spcBef>
        <a:spcAft>
          <a:spcPct val="0"/>
        </a:spcAft>
        <a:buChar char="»"/>
        <a:defRPr sz="2005">
          <a:solidFill>
            <a:schemeClr val="tx1"/>
          </a:solidFill>
          <a:latin typeface="+mn-lt"/>
        </a:defRPr>
      </a:lvl8pPr>
      <a:lvl9pPr marL="3895916" indent="-229172" algn="l" rtl="0" fontAlgn="base">
        <a:spcBef>
          <a:spcPct val="20000"/>
        </a:spcBef>
        <a:spcAft>
          <a:spcPct val="0"/>
        </a:spcAft>
        <a:buChar char="»"/>
        <a:defRPr sz="2005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1pPr>
      <a:lvl2pPr marL="458343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2pPr>
      <a:lvl3pPr marL="916686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3pPr>
      <a:lvl4pPr marL="1375029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4pPr>
      <a:lvl5pPr marL="1833372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5pPr>
      <a:lvl6pPr marL="2291715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6pPr>
      <a:lvl7pPr marL="2750058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7pPr>
      <a:lvl8pPr marL="3208401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8pPr>
      <a:lvl9pPr marL="3666744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0383" y="366056"/>
            <a:ext cx="10542984" cy="1328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83" y="1830274"/>
            <a:ext cx="10542984" cy="43624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0383" y="6372537"/>
            <a:ext cx="2750344" cy="3660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6794"/>
            <a:fld id="{6F37057C-41E5-43E9-963A-4CDC8122F5C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94"/>
              <a:t>3/9/2026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49117" y="6372537"/>
            <a:ext cx="4125516" cy="3660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6794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33024" y="6372537"/>
            <a:ext cx="2750344" cy="3660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6794"/>
            <a:fld id="{DA22E1CB-69E1-482F-8117-FE30A479F5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94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671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6794" rtl="0" eaLnBrk="1" latinLnBrk="0" hangingPunct="1">
        <a:lnSpc>
          <a:spcPct val="90000"/>
        </a:lnSpc>
        <a:spcBef>
          <a:spcPct val="0"/>
        </a:spcBef>
        <a:buNone/>
        <a:defRPr sz="441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9198" indent="-229198" algn="l" defTabSz="916794" rtl="0" eaLnBrk="1" latinLnBrk="0" hangingPunct="1">
        <a:lnSpc>
          <a:spcPct val="90000"/>
        </a:lnSpc>
        <a:spcBef>
          <a:spcPts val="1003"/>
        </a:spcBef>
        <a:buFont typeface="Arial" panose="020B0604020202020204" pitchFamily="34" charset="0"/>
        <a:buChar char="•"/>
        <a:defRPr sz="2807" kern="1200">
          <a:solidFill>
            <a:schemeClr val="tx1"/>
          </a:solidFill>
          <a:latin typeface="+mn-lt"/>
          <a:ea typeface="+mn-ea"/>
          <a:cs typeface="+mn-cs"/>
        </a:defRPr>
      </a:lvl1pPr>
      <a:lvl2pPr marL="687596" indent="-229198" algn="l" defTabSz="916794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2407" kern="1200">
          <a:solidFill>
            <a:schemeClr val="tx1"/>
          </a:solidFill>
          <a:latin typeface="+mn-lt"/>
          <a:ea typeface="+mn-ea"/>
          <a:cs typeface="+mn-cs"/>
        </a:defRPr>
      </a:lvl2pPr>
      <a:lvl3pPr marL="1145994" indent="-229198" algn="l" defTabSz="916794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2005" kern="1200">
          <a:solidFill>
            <a:schemeClr val="tx1"/>
          </a:solidFill>
          <a:latin typeface="+mn-lt"/>
          <a:ea typeface="+mn-ea"/>
          <a:cs typeface="+mn-cs"/>
        </a:defRPr>
      </a:lvl3pPr>
      <a:lvl4pPr marL="1604390" indent="-229198" algn="l" defTabSz="916794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4" kern="1200">
          <a:solidFill>
            <a:schemeClr val="tx1"/>
          </a:solidFill>
          <a:latin typeface="+mn-lt"/>
          <a:ea typeface="+mn-ea"/>
          <a:cs typeface="+mn-cs"/>
        </a:defRPr>
      </a:lvl4pPr>
      <a:lvl5pPr marL="2062788" indent="-229198" algn="l" defTabSz="916794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4" kern="1200">
          <a:solidFill>
            <a:schemeClr val="tx1"/>
          </a:solidFill>
          <a:latin typeface="+mn-lt"/>
          <a:ea typeface="+mn-ea"/>
          <a:cs typeface="+mn-cs"/>
        </a:defRPr>
      </a:lvl5pPr>
      <a:lvl6pPr marL="2521185" indent="-229198" algn="l" defTabSz="916794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4" kern="1200">
          <a:solidFill>
            <a:schemeClr val="tx1"/>
          </a:solidFill>
          <a:latin typeface="+mn-lt"/>
          <a:ea typeface="+mn-ea"/>
          <a:cs typeface="+mn-cs"/>
        </a:defRPr>
      </a:lvl6pPr>
      <a:lvl7pPr marL="2979582" indent="-229198" algn="l" defTabSz="916794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4" kern="1200">
          <a:solidFill>
            <a:schemeClr val="tx1"/>
          </a:solidFill>
          <a:latin typeface="+mn-lt"/>
          <a:ea typeface="+mn-ea"/>
          <a:cs typeface="+mn-cs"/>
        </a:defRPr>
      </a:lvl7pPr>
      <a:lvl8pPr marL="3437980" indent="-229198" algn="l" defTabSz="916794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4" kern="1200">
          <a:solidFill>
            <a:schemeClr val="tx1"/>
          </a:solidFill>
          <a:latin typeface="+mn-lt"/>
          <a:ea typeface="+mn-ea"/>
          <a:cs typeface="+mn-cs"/>
        </a:defRPr>
      </a:lvl8pPr>
      <a:lvl9pPr marL="3896377" indent="-229198" algn="l" defTabSz="916794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6794" rtl="0" eaLnBrk="1" latinLnBrk="0" hangingPunct="1">
        <a:defRPr sz="1804" kern="1200">
          <a:solidFill>
            <a:schemeClr val="tx1"/>
          </a:solidFill>
          <a:latin typeface="+mn-lt"/>
          <a:ea typeface="+mn-ea"/>
          <a:cs typeface="+mn-cs"/>
        </a:defRPr>
      </a:lvl1pPr>
      <a:lvl2pPr marL="458398" algn="l" defTabSz="916794" rtl="0" eaLnBrk="1" latinLnBrk="0" hangingPunct="1">
        <a:defRPr sz="1804" kern="1200">
          <a:solidFill>
            <a:schemeClr val="tx1"/>
          </a:solidFill>
          <a:latin typeface="+mn-lt"/>
          <a:ea typeface="+mn-ea"/>
          <a:cs typeface="+mn-cs"/>
        </a:defRPr>
      </a:lvl2pPr>
      <a:lvl3pPr marL="916794" algn="l" defTabSz="916794" rtl="0" eaLnBrk="1" latinLnBrk="0" hangingPunct="1">
        <a:defRPr sz="1804" kern="1200">
          <a:solidFill>
            <a:schemeClr val="tx1"/>
          </a:solidFill>
          <a:latin typeface="+mn-lt"/>
          <a:ea typeface="+mn-ea"/>
          <a:cs typeface="+mn-cs"/>
        </a:defRPr>
      </a:lvl3pPr>
      <a:lvl4pPr marL="1375192" algn="l" defTabSz="916794" rtl="0" eaLnBrk="1" latinLnBrk="0" hangingPunct="1">
        <a:defRPr sz="1804" kern="1200">
          <a:solidFill>
            <a:schemeClr val="tx1"/>
          </a:solidFill>
          <a:latin typeface="+mn-lt"/>
          <a:ea typeface="+mn-ea"/>
          <a:cs typeface="+mn-cs"/>
        </a:defRPr>
      </a:lvl4pPr>
      <a:lvl5pPr marL="1833590" algn="l" defTabSz="916794" rtl="0" eaLnBrk="1" latinLnBrk="0" hangingPunct="1">
        <a:defRPr sz="1804" kern="1200">
          <a:solidFill>
            <a:schemeClr val="tx1"/>
          </a:solidFill>
          <a:latin typeface="+mn-lt"/>
          <a:ea typeface="+mn-ea"/>
          <a:cs typeface="+mn-cs"/>
        </a:defRPr>
      </a:lvl5pPr>
      <a:lvl6pPr marL="2291986" algn="l" defTabSz="916794" rtl="0" eaLnBrk="1" latinLnBrk="0" hangingPunct="1">
        <a:defRPr sz="1804" kern="1200">
          <a:solidFill>
            <a:schemeClr val="tx1"/>
          </a:solidFill>
          <a:latin typeface="+mn-lt"/>
          <a:ea typeface="+mn-ea"/>
          <a:cs typeface="+mn-cs"/>
        </a:defRPr>
      </a:lvl6pPr>
      <a:lvl7pPr marL="2750384" algn="l" defTabSz="916794" rtl="0" eaLnBrk="1" latinLnBrk="0" hangingPunct="1">
        <a:defRPr sz="1804" kern="1200">
          <a:solidFill>
            <a:schemeClr val="tx1"/>
          </a:solidFill>
          <a:latin typeface="+mn-lt"/>
          <a:ea typeface="+mn-ea"/>
          <a:cs typeface="+mn-cs"/>
        </a:defRPr>
      </a:lvl7pPr>
      <a:lvl8pPr marL="3208781" algn="l" defTabSz="916794" rtl="0" eaLnBrk="1" latinLnBrk="0" hangingPunct="1">
        <a:defRPr sz="1804" kern="1200">
          <a:solidFill>
            <a:schemeClr val="tx1"/>
          </a:solidFill>
          <a:latin typeface="+mn-lt"/>
          <a:ea typeface="+mn-ea"/>
          <a:cs typeface="+mn-cs"/>
        </a:defRPr>
      </a:lvl8pPr>
      <a:lvl9pPr marL="3667178" algn="l" defTabSz="916794" rtl="0" eaLnBrk="1" latinLnBrk="0" hangingPunct="1">
        <a:defRPr sz="180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33001" y="265778"/>
            <a:ext cx="7957753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34079" y="1497584"/>
            <a:ext cx="1155559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56075" y="6394186"/>
            <a:ext cx="39116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11187" y="6394186"/>
            <a:ext cx="281146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01100" y="6394186"/>
            <a:ext cx="281146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70293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15985">
        <a:defRPr>
          <a:latin typeface="+mn-lt"/>
          <a:ea typeface="+mn-ea"/>
          <a:cs typeface="+mn-cs"/>
        </a:defRPr>
      </a:lvl2pPr>
      <a:lvl3pPr marL="831971">
        <a:defRPr>
          <a:latin typeface="+mn-lt"/>
          <a:ea typeface="+mn-ea"/>
          <a:cs typeface="+mn-cs"/>
        </a:defRPr>
      </a:lvl3pPr>
      <a:lvl4pPr marL="1247956">
        <a:defRPr>
          <a:latin typeface="+mn-lt"/>
          <a:ea typeface="+mn-ea"/>
          <a:cs typeface="+mn-cs"/>
        </a:defRPr>
      </a:lvl4pPr>
      <a:lvl5pPr marL="1663940">
        <a:defRPr>
          <a:latin typeface="+mn-lt"/>
          <a:ea typeface="+mn-ea"/>
          <a:cs typeface="+mn-cs"/>
        </a:defRPr>
      </a:lvl5pPr>
      <a:lvl6pPr marL="2079926">
        <a:defRPr>
          <a:latin typeface="+mn-lt"/>
          <a:ea typeface="+mn-ea"/>
          <a:cs typeface="+mn-cs"/>
        </a:defRPr>
      </a:lvl6pPr>
      <a:lvl7pPr marL="2495911">
        <a:defRPr>
          <a:latin typeface="+mn-lt"/>
          <a:ea typeface="+mn-ea"/>
          <a:cs typeface="+mn-cs"/>
        </a:defRPr>
      </a:lvl7pPr>
      <a:lvl8pPr marL="2911897">
        <a:defRPr>
          <a:latin typeface="+mn-lt"/>
          <a:ea typeface="+mn-ea"/>
          <a:cs typeface="+mn-cs"/>
        </a:defRPr>
      </a:lvl8pPr>
      <a:lvl9pPr marL="332788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15985">
        <a:defRPr>
          <a:latin typeface="+mn-lt"/>
          <a:ea typeface="+mn-ea"/>
          <a:cs typeface="+mn-cs"/>
        </a:defRPr>
      </a:lvl2pPr>
      <a:lvl3pPr marL="831971">
        <a:defRPr>
          <a:latin typeface="+mn-lt"/>
          <a:ea typeface="+mn-ea"/>
          <a:cs typeface="+mn-cs"/>
        </a:defRPr>
      </a:lvl3pPr>
      <a:lvl4pPr marL="1247956">
        <a:defRPr>
          <a:latin typeface="+mn-lt"/>
          <a:ea typeface="+mn-ea"/>
          <a:cs typeface="+mn-cs"/>
        </a:defRPr>
      </a:lvl4pPr>
      <a:lvl5pPr marL="1663940">
        <a:defRPr>
          <a:latin typeface="+mn-lt"/>
          <a:ea typeface="+mn-ea"/>
          <a:cs typeface="+mn-cs"/>
        </a:defRPr>
      </a:lvl5pPr>
      <a:lvl6pPr marL="2079926">
        <a:defRPr>
          <a:latin typeface="+mn-lt"/>
          <a:ea typeface="+mn-ea"/>
          <a:cs typeface="+mn-cs"/>
        </a:defRPr>
      </a:lvl6pPr>
      <a:lvl7pPr marL="2495911">
        <a:defRPr>
          <a:latin typeface="+mn-lt"/>
          <a:ea typeface="+mn-ea"/>
          <a:cs typeface="+mn-cs"/>
        </a:defRPr>
      </a:lvl7pPr>
      <a:lvl8pPr marL="2911897">
        <a:defRPr>
          <a:latin typeface="+mn-lt"/>
          <a:ea typeface="+mn-ea"/>
          <a:cs typeface="+mn-cs"/>
        </a:defRPr>
      </a:lvl8pPr>
      <a:lvl9pPr marL="3327882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0383" y="366056"/>
            <a:ext cx="10542984" cy="1328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83" y="1830274"/>
            <a:ext cx="10542984" cy="43624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0383" y="6372537"/>
            <a:ext cx="2750344" cy="3660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6776"/>
            <a:fld id="{6F37057C-41E5-43E9-963A-4CDC8122F5C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76"/>
              <a:t>3/9/2026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49117" y="6372537"/>
            <a:ext cx="4125516" cy="3660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6776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33024" y="6372537"/>
            <a:ext cx="2750344" cy="3660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6776"/>
            <a:fld id="{DA22E1CB-69E1-482F-8117-FE30A479F5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6776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888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l" defTabSz="916776" rtl="0" eaLnBrk="1" latinLnBrk="0" hangingPunct="1">
        <a:lnSpc>
          <a:spcPct val="90000"/>
        </a:lnSpc>
        <a:spcBef>
          <a:spcPct val="0"/>
        </a:spcBef>
        <a:buNone/>
        <a:defRPr sz="441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9194" indent="-229194" algn="l" defTabSz="916776" rtl="0" eaLnBrk="1" latinLnBrk="0" hangingPunct="1">
        <a:lnSpc>
          <a:spcPct val="90000"/>
        </a:lnSpc>
        <a:spcBef>
          <a:spcPts val="1003"/>
        </a:spcBef>
        <a:buFont typeface="Arial" panose="020B0604020202020204" pitchFamily="34" charset="0"/>
        <a:buChar char="•"/>
        <a:defRPr sz="2807" kern="1200">
          <a:solidFill>
            <a:schemeClr val="tx1"/>
          </a:solidFill>
          <a:latin typeface="+mn-lt"/>
          <a:ea typeface="+mn-ea"/>
          <a:cs typeface="+mn-cs"/>
        </a:defRPr>
      </a:lvl1pPr>
      <a:lvl2pPr marL="687582" indent="-229194" algn="l" defTabSz="916776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2407" kern="1200">
          <a:solidFill>
            <a:schemeClr val="tx1"/>
          </a:solidFill>
          <a:latin typeface="+mn-lt"/>
          <a:ea typeface="+mn-ea"/>
          <a:cs typeface="+mn-cs"/>
        </a:defRPr>
      </a:lvl2pPr>
      <a:lvl3pPr marL="1145971" indent="-229194" algn="l" defTabSz="916776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2005" kern="1200">
          <a:solidFill>
            <a:schemeClr val="tx1"/>
          </a:solidFill>
          <a:latin typeface="+mn-lt"/>
          <a:ea typeface="+mn-ea"/>
          <a:cs typeface="+mn-cs"/>
        </a:defRPr>
      </a:lvl3pPr>
      <a:lvl4pPr marL="1604358" indent="-229194" algn="l" defTabSz="916776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4" kern="1200">
          <a:solidFill>
            <a:schemeClr val="tx1"/>
          </a:solidFill>
          <a:latin typeface="+mn-lt"/>
          <a:ea typeface="+mn-ea"/>
          <a:cs typeface="+mn-cs"/>
        </a:defRPr>
      </a:lvl4pPr>
      <a:lvl5pPr marL="2062747" indent="-229194" algn="l" defTabSz="916776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4" kern="1200">
          <a:solidFill>
            <a:schemeClr val="tx1"/>
          </a:solidFill>
          <a:latin typeface="+mn-lt"/>
          <a:ea typeface="+mn-ea"/>
          <a:cs typeface="+mn-cs"/>
        </a:defRPr>
      </a:lvl5pPr>
      <a:lvl6pPr marL="2521135" indent="-229194" algn="l" defTabSz="916776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4" kern="1200">
          <a:solidFill>
            <a:schemeClr val="tx1"/>
          </a:solidFill>
          <a:latin typeface="+mn-lt"/>
          <a:ea typeface="+mn-ea"/>
          <a:cs typeface="+mn-cs"/>
        </a:defRPr>
      </a:lvl6pPr>
      <a:lvl7pPr marL="2979523" indent="-229194" algn="l" defTabSz="916776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4" kern="1200">
          <a:solidFill>
            <a:schemeClr val="tx1"/>
          </a:solidFill>
          <a:latin typeface="+mn-lt"/>
          <a:ea typeface="+mn-ea"/>
          <a:cs typeface="+mn-cs"/>
        </a:defRPr>
      </a:lvl7pPr>
      <a:lvl8pPr marL="3437912" indent="-229194" algn="l" defTabSz="916776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4" kern="1200">
          <a:solidFill>
            <a:schemeClr val="tx1"/>
          </a:solidFill>
          <a:latin typeface="+mn-lt"/>
          <a:ea typeface="+mn-ea"/>
          <a:cs typeface="+mn-cs"/>
        </a:defRPr>
      </a:lvl8pPr>
      <a:lvl9pPr marL="3896299" indent="-229194" algn="l" defTabSz="916776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6776" rtl="0" eaLnBrk="1" latinLnBrk="0" hangingPunct="1">
        <a:defRPr sz="1804" kern="1200">
          <a:solidFill>
            <a:schemeClr val="tx1"/>
          </a:solidFill>
          <a:latin typeface="+mn-lt"/>
          <a:ea typeface="+mn-ea"/>
          <a:cs typeface="+mn-cs"/>
        </a:defRPr>
      </a:lvl1pPr>
      <a:lvl2pPr marL="458389" algn="l" defTabSz="916776" rtl="0" eaLnBrk="1" latinLnBrk="0" hangingPunct="1">
        <a:defRPr sz="1804" kern="1200">
          <a:solidFill>
            <a:schemeClr val="tx1"/>
          </a:solidFill>
          <a:latin typeface="+mn-lt"/>
          <a:ea typeface="+mn-ea"/>
          <a:cs typeface="+mn-cs"/>
        </a:defRPr>
      </a:lvl2pPr>
      <a:lvl3pPr marL="916776" algn="l" defTabSz="916776" rtl="0" eaLnBrk="1" latinLnBrk="0" hangingPunct="1">
        <a:defRPr sz="1804" kern="1200">
          <a:solidFill>
            <a:schemeClr val="tx1"/>
          </a:solidFill>
          <a:latin typeface="+mn-lt"/>
          <a:ea typeface="+mn-ea"/>
          <a:cs typeface="+mn-cs"/>
        </a:defRPr>
      </a:lvl3pPr>
      <a:lvl4pPr marL="1375165" algn="l" defTabSz="916776" rtl="0" eaLnBrk="1" latinLnBrk="0" hangingPunct="1">
        <a:defRPr sz="1804" kern="1200">
          <a:solidFill>
            <a:schemeClr val="tx1"/>
          </a:solidFill>
          <a:latin typeface="+mn-lt"/>
          <a:ea typeface="+mn-ea"/>
          <a:cs typeface="+mn-cs"/>
        </a:defRPr>
      </a:lvl4pPr>
      <a:lvl5pPr marL="1833553" algn="l" defTabSz="916776" rtl="0" eaLnBrk="1" latinLnBrk="0" hangingPunct="1">
        <a:defRPr sz="1804" kern="1200">
          <a:solidFill>
            <a:schemeClr val="tx1"/>
          </a:solidFill>
          <a:latin typeface="+mn-lt"/>
          <a:ea typeface="+mn-ea"/>
          <a:cs typeface="+mn-cs"/>
        </a:defRPr>
      </a:lvl5pPr>
      <a:lvl6pPr marL="2291941" algn="l" defTabSz="916776" rtl="0" eaLnBrk="1" latinLnBrk="0" hangingPunct="1">
        <a:defRPr sz="1804" kern="1200">
          <a:solidFill>
            <a:schemeClr val="tx1"/>
          </a:solidFill>
          <a:latin typeface="+mn-lt"/>
          <a:ea typeface="+mn-ea"/>
          <a:cs typeface="+mn-cs"/>
        </a:defRPr>
      </a:lvl6pPr>
      <a:lvl7pPr marL="2750329" algn="l" defTabSz="916776" rtl="0" eaLnBrk="1" latinLnBrk="0" hangingPunct="1">
        <a:defRPr sz="1804" kern="1200">
          <a:solidFill>
            <a:schemeClr val="tx1"/>
          </a:solidFill>
          <a:latin typeface="+mn-lt"/>
          <a:ea typeface="+mn-ea"/>
          <a:cs typeface="+mn-cs"/>
        </a:defRPr>
      </a:lvl7pPr>
      <a:lvl8pPr marL="3208717" algn="l" defTabSz="916776" rtl="0" eaLnBrk="1" latinLnBrk="0" hangingPunct="1">
        <a:defRPr sz="1804" kern="1200">
          <a:solidFill>
            <a:schemeClr val="tx1"/>
          </a:solidFill>
          <a:latin typeface="+mn-lt"/>
          <a:ea typeface="+mn-ea"/>
          <a:cs typeface="+mn-cs"/>
        </a:defRPr>
      </a:lvl8pPr>
      <a:lvl9pPr marL="3667105" algn="l" defTabSz="916776" rtl="0" eaLnBrk="1" latinLnBrk="0" hangingPunct="1">
        <a:defRPr sz="180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90518" y="2459888"/>
            <a:ext cx="10442712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872391" y="1191614"/>
            <a:ext cx="6478969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787453" y="6595804"/>
            <a:ext cx="8347803" cy="2160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4" b="0" i="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marL="12732" defTabSz="916712">
              <a:spcBef>
                <a:spcPts val="30"/>
              </a:spcBef>
            </a:pPr>
            <a:r>
              <a:rPr lang="en-US" spc="-20"/>
              <a:t>Kaiming </a:t>
            </a:r>
            <a:r>
              <a:rPr lang="en-US" spc="5"/>
              <a:t>He, </a:t>
            </a:r>
            <a:r>
              <a:rPr lang="en-US" spc="-10"/>
              <a:t>Xiangyu </a:t>
            </a:r>
            <a:r>
              <a:rPr lang="en-US"/>
              <a:t>Zhang, </a:t>
            </a:r>
            <a:r>
              <a:rPr lang="en-US" spc="-30"/>
              <a:t>Shaoqing </a:t>
            </a:r>
            <a:r>
              <a:rPr lang="en-US" spc="-5"/>
              <a:t>Ren, </a:t>
            </a:r>
            <a:r>
              <a:rPr lang="en-US"/>
              <a:t>&amp; </a:t>
            </a:r>
            <a:r>
              <a:rPr lang="en-US" spc="-15"/>
              <a:t>Jian </a:t>
            </a:r>
            <a:r>
              <a:rPr lang="en-US" spc="-35"/>
              <a:t>Sun. </a:t>
            </a:r>
            <a:r>
              <a:rPr lang="en-US" spc="5"/>
              <a:t>“Deep </a:t>
            </a:r>
            <a:r>
              <a:rPr lang="en-US" spc="-15"/>
              <a:t>Residual </a:t>
            </a:r>
            <a:r>
              <a:rPr lang="en-US" spc="-10"/>
              <a:t>Learning </a:t>
            </a:r>
            <a:r>
              <a:rPr lang="en-US" spc="-25"/>
              <a:t>for </a:t>
            </a:r>
            <a:r>
              <a:rPr lang="en-US" spc="15"/>
              <a:t>Image </a:t>
            </a:r>
            <a:r>
              <a:rPr lang="en-US" spc="-15"/>
              <a:t>Recognition”. </a:t>
            </a:r>
            <a:r>
              <a:rPr lang="en-US" spc="-20"/>
              <a:t>CVPR</a:t>
            </a:r>
            <a:r>
              <a:rPr lang="en-US" spc="-115"/>
              <a:t> </a:t>
            </a:r>
            <a:r>
              <a:rPr lang="en-US" spc="-10"/>
              <a:t>2016.</a:t>
            </a:r>
            <a:endParaRPr lang="en-US" spc="-10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11187" y="6394181"/>
            <a:ext cx="2811463" cy="2776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6712"/>
            <a:fld id="{1D8BD707-D9CF-40AE-B4C6-C98DA3205C09}" type="datetimeFigureOut">
              <a:rPr lang="en-US" sz="1804" smtClean="0">
                <a:solidFill>
                  <a:prstClr val="black">
                    <a:tint val="75000"/>
                  </a:prstClr>
                </a:solidFill>
              </a:rPr>
              <a:pPr defTabSz="916712"/>
              <a:t>3/9/2026</a:t>
            </a:fld>
            <a:endParaRPr lang="en-US" sz="180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01100" y="6394181"/>
            <a:ext cx="2811463" cy="2776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6712"/>
            <a:fld id="{B6F15528-21DE-4FAA-801E-634DDDAF4B2B}" type="slidenum">
              <a:rPr lang="en-US" sz="1804" smtClean="0">
                <a:solidFill>
                  <a:prstClr val="black">
                    <a:tint val="75000"/>
                  </a:prstClr>
                </a:solidFill>
              </a:rPr>
              <a:pPr defTabSz="916712"/>
              <a:t>‹#›</a:t>
            </a:fld>
            <a:endParaRPr lang="en-US" sz="1804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31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8356">
        <a:defRPr>
          <a:latin typeface="+mn-lt"/>
          <a:ea typeface="+mn-ea"/>
          <a:cs typeface="+mn-cs"/>
        </a:defRPr>
      </a:lvl2pPr>
      <a:lvl3pPr marL="916712">
        <a:defRPr>
          <a:latin typeface="+mn-lt"/>
          <a:ea typeface="+mn-ea"/>
          <a:cs typeface="+mn-cs"/>
        </a:defRPr>
      </a:lvl3pPr>
      <a:lvl4pPr marL="1375067">
        <a:defRPr>
          <a:latin typeface="+mn-lt"/>
          <a:ea typeface="+mn-ea"/>
          <a:cs typeface="+mn-cs"/>
        </a:defRPr>
      </a:lvl4pPr>
      <a:lvl5pPr marL="1833423">
        <a:defRPr>
          <a:latin typeface="+mn-lt"/>
          <a:ea typeface="+mn-ea"/>
          <a:cs typeface="+mn-cs"/>
        </a:defRPr>
      </a:lvl5pPr>
      <a:lvl6pPr marL="2291779">
        <a:defRPr>
          <a:latin typeface="+mn-lt"/>
          <a:ea typeface="+mn-ea"/>
          <a:cs typeface="+mn-cs"/>
        </a:defRPr>
      </a:lvl6pPr>
      <a:lvl7pPr marL="2750135">
        <a:defRPr>
          <a:latin typeface="+mn-lt"/>
          <a:ea typeface="+mn-ea"/>
          <a:cs typeface="+mn-cs"/>
        </a:defRPr>
      </a:lvl7pPr>
      <a:lvl8pPr marL="3208490">
        <a:defRPr>
          <a:latin typeface="+mn-lt"/>
          <a:ea typeface="+mn-ea"/>
          <a:cs typeface="+mn-cs"/>
        </a:defRPr>
      </a:lvl8pPr>
      <a:lvl9pPr marL="366684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8356">
        <a:defRPr>
          <a:latin typeface="+mn-lt"/>
          <a:ea typeface="+mn-ea"/>
          <a:cs typeface="+mn-cs"/>
        </a:defRPr>
      </a:lvl2pPr>
      <a:lvl3pPr marL="916712">
        <a:defRPr>
          <a:latin typeface="+mn-lt"/>
          <a:ea typeface="+mn-ea"/>
          <a:cs typeface="+mn-cs"/>
        </a:defRPr>
      </a:lvl3pPr>
      <a:lvl4pPr marL="1375067">
        <a:defRPr>
          <a:latin typeface="+mn-lt"/>
          <a:ea typeface="+mn-ea"/>
          <a:cs typeface="+mn-cs"/>
        </a:defRPr>
      </a:lvl4pPr>
      <a:lvl5pPr marL="1833423">
        <a:defRPr>
          <a:latin typeface="+mn-lt"/>
          <a:ea typeface="+mn-ea"/>
          <a:cs typeface="+mn-cs"/>
        </a:defRPr>
      </a:lvl5pPr>
      <a:lvl6pPr marL="2291779">
        <a:defRPr>
          <a:latin typeface="+mn-lt"/>
          <a:ea typeface="+mn-ea"/>
          <a:cs typeface="+mn-cs"/>
        </a:defRPr>
      </a:lvl6pPr>
      <a:lvl7pPr marL="2750135">
        <a:defRPr>
          <a:latin typeface="+mn-lt"/>
          <a:ea typeface="+mn-ea"/>
          <a:cs typeface="+mn-cs"/>
        </a:defRPr>
      </a:lvl7pPr>
      <a:lvl8pPr marL="3208490">
        <a:defRPr>
          <a:latin typeface="+mn-lt"/>
          <a:ea typeface="+mn-ea"/>
          <a:cs typeface="+mn-cs"/>
        </a:defRPr>
      </a:lvl8pPr>
      <a:lvl9pPr marL="366684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generative-dynamics.github.io/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29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8.png"/><Relationship Id="rId5" Type="http://schemas.openxmlformats.org/officeDocument/2006/relationships/hyperlink" Target="https://generative-dynamics.github.io/" TargetMode="Externa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39.png"/><Relationship Id="rId4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45.png"/><Relationship Id="rId5" Type="http://schemas.openxmlformats.org/officeDocument/2006/relationships/image" Target="../media/image38.png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0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4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4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jpg"/><Relationship Id="rId3" Type="http://schemas.openxmlformats.org/officeDocument/2006/relationships/image" Target="../media/image9.jpg"/><Relationship Id="rId7" Type="http://schemas.openxmlformats.org/officeDocument/2006/relationships/image" Target="../media/image13.png"/><Relationship Id="rId12" Type="http://schemas.openxmlformats.org/officeDocument/2006/relationships/image" Target="../media/image18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2.jpg"/><Relationship Id="rId11" Type="http://schemas.openxmlformats.org/officeDocument/2006/relationships/image" Target="../media/image17.jpg"/><Relationship Id="rId5" Type="http://schemas.openxmlformats.org/officeDocument/2006/relationships/image" Target="../media/image11.png"/><Relationship Id="rId10" Type="http://schemas.openxmlformats.org/officeDocument/2006/relationships/image" Target="../media/image16.jpg"/><Relationship Id="rId4" Type="http://schemas.openxmlformats.org/officeDocument/2006/relationships/image" Target="../media/image10.png"/><Relationship Id="rId9" Type="http://schemas.openxmlformats.org/officeDocument/2006/relationships/image" Target="../media/image15.jpg"/><Relationship Id="rId14" Type="http://schemas.openxmlformats.org/officeDocument/2006/relationships/image" Target="../media/image20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CA00D-18C1-4F52-91BE-FCE941D026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3202C5-CCD5-4B7C-BD1E-FD79CB05443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kestrel stabilization">
            <a:hlinkClick r:id="" action="ppaction://media"/>
            <a:extLst>
              <a:ext uri="{FF2B5EF4-FFF2-40B4-BE49-F238E27FC236}">
                <a16:creationId xmlns:a16="http://schemas.microsoft.com/office/drawing/2014/main" id="{F1E6B58C-B69B-4BC9-8004-2C5A835C772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207160" cy="687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722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7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D252D-AF89-788D-5633-42B5E6656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7FADFE-30F3-A566-DB3C-D3CCE4AB1B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62B58B-BDC8-ADCA-0548-39B2C817D3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6056"/>
            <a:ext cx="12223750" cy="492772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7C7DC7D-7F91-8812-40A1-31FE800FC7F1}"/>
              </a:ext>
            </a:extLst>
          </p:cNvPr>
          <p:cNvSpPr/>
          <p:nvPr/>
        </p:nvSpPr>
        <p:spPr>
          <a:xfrm>
            <a:off x="1777569" y="5922652"/>
            <a:ext cx="8970469" cy="7094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6776"/>
            <a:r>
              <a:rPr lang="en-US" sz="2005" b="1" dirty="0">
                <a:solidFill>
                  <a:prstClr val="black"/>
                </a:solidFill>
                <a:latin typeface="Times New Roman" panose="02020603050405020304" pitchFamily="18" charset="0"/>
              </a:rPr>
              <a:t>The Unreasonable Effectiveness of Deep Features as a Perceptual Metric</a:t>
            </a:r>
          </a:p>
          <a:p>
            <a:pPr algn="ctr" defTabSz="916776"/>
            <a:r>
              <a:rPr lang="en-US" sz="2005" b="1" dirty="0">
                <a:solidFill>
                  <a:prstClr val="black"/>
                </a:solidFill>
                <a:latin typeface="Times New Roman" panose="02020603050405020304" pitchFamily="18" charset="0"/>
              </a:rPr>
              <a:t>Richard Zhang, Phillip Isola, Alexei A. Efros, Eli Shechtman, Oliver Wang. 2018</a:t>
            </a:r>
            <a:endParaRPr lang="en-US" sz="2005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553954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083B7-F9B5-7120-5E3F-7B072C063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BC47D2-DBF9-9066-3A7D-03D9BF0BC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46E898-C261-A28D-AA86-8ABFBEA647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4811" y="0"/>
            <a:ext cx="6854127" cy="687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5409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6298" y="5517703"/>
            <a:ext cx="10723193" cy="12700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6776"/>
            <a:r>
              <a:rPr lang="en-US" sz="2005" b="1" dirty="0">
                <a:solidFill>
                  <a:prstClr val="black"/>
                </a:solidFill>
                <a:latin typeface="Times New Roman" panose="02020603050405020304" pitchFamily="18" charset="0"/>
              </a:rPr>
              <a:t>“VGG” networks are commonly used as the basis for “Perceptual Loss”.</a:t>
            </a:r>
            <a:br>
              <a:rPr lang="en-US" sz="2005" b="1" dirty="0">
                <a:solidFill>
                  <a:prstClr val="black"/>
                </a:solidFill>
                <a:latin typeface="Times New Roman" panose="02020603050405020304" pitchFamily="18" charset="0"/>
              </a:rPr>
            </a:br>
            <a:r>
              <a:rPr lang="en-US" sz="2005" b="1" dirty="0">
                <a:solidFill>
                  <a:prstClr val="black"/>
                </a:solidFill>
                <a:latin typeface="Times New Roman" panose="02020603050405020304" pitchFamily="18" charset="0"/>
              </a:rPr>
              <a:t>The images on the right are as close as possible to all images on the left in various feature spaces.</a:t>
            </a:r>
            <a:br>
              <a:rPr lang="en-US" sz="2005" b="1" dirty="0">
                <a:solidFill>
                  <a:prstClr val="black"/>
                </a:solidFill>
                <a:latin typeface="Times New Roman" panose="02020603050405020304" pitchFamily="18" charset="0"/>
              </a:rPr>
            </a:br>
            <a:br>
              <a:rPr lang="en-US" sz="2005" b="1" dirty="0">
                <a:solidFill>
                  <a:prstClr val="black"/>
                </a:solidFill>
                <a:latin typeface="Times New Roman" panose="02020603050405020304" pitchFamily="18" charset="0"/>
              </a:rPr>
            </a:br>
            <a:r>
              <a:rPr lang="en-US" sz="1638" dirty="0">
                <a:solidFill>
                  <a:prstClr val="black"/>
                </a:solidFill>
                <a:latin typeface="Calibri"/>
              </a:rPr>
              <a:t>Understanding and Simplifying Perceptual Distances. Dan Amir and </a:t>
            </a:r>
            <a:r>
              <a:rPr lang="en-US" sz="1638" dirty="0" err="1">
                <a:solidFill>
                  <a:prstClr val="black"/>
                </a:solidFill>
                <a:latin typeface="Calibri"/>
              </a:rPr>
              <a:t>Yair</a:t>
            </a:r>
            <a:r>
              <a:rPr lang="en-US" sz="1638" dirty="0">
                <a:solidFill>
                  <a:prstClr val="black"/>
                </a:solidFill>
                <a:latin typeface="Calibri"/>
              </a:rPr>
              <a:t> Weiss. CVPR 2021</a:t>
            </a:r>
            <a:endParaRPr lang="en-US" sz="2005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945" y="109776"/>
            <a:ext cx="9912476" cy="529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1233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6274AB3B-CB48-D1D9-67C5-C7267A4F8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5B00DBB-47AE-F5B3-F99C-6E2B275371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0560" y="83155"/>
            <a:ext cx="5836926" cy="221147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45316C5-E8C1-194C-FA44-8A0742452ABC}"/>
              </a:ext>
            </a:extLst>
          </p:cNvPr>
          <p:cNvSpPr/>
          <p:nvPr/>
        </p:nvSpPr>
        <p:spPr>
          <a:xfrm>
            <a:off x="7670598" y="794989"/>
            <a:ext cx="3834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</a:t>
            </a:r>
            <a:r>
              <a:rPr lang="en-US" dirty="0">
                <a:hlinkClick r:id="rId3"/>
              </a:rPr>
              <a:t>generative-dynamics.github.io</a:t>
            </a:r>
            <a:r>
              <a:rPr lang="en-US" dirty="0"/>
              <a:t>/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AA7E46-9FE9-3591-DF61-099F35F195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261" y="2378676"/>
            <a:ext cx="8721660" cy="370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870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260560" y="83155"/>
            <a:ext cx="5836926" cy="221147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670598" y="794989"/>
            <a:ext cx="3834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</a:t>
            </a:r>
            <a:r>
              <a:rPr lang="en-US" dirty="0">
                <a:hlinkClick r:id="rId5"/>
              </a:rPr>
              <a:t>generative-dynamics.github.io</a:t>
            </a:r>
            <a:r>
              <a:rPr lang="en-US" dirty="0"/>
              <a:t>/</a:t>
            </a:r>
          </a:p>
        </p:txBody>
      </p:sp>
      <p:pic>
        <p:nvPicPr>
          <p:cNvPr id="2" name="teaser_new">
            <a:hlinkClick r:id="" action="ppaction://media"/>
            <a:extLst>
              <a:ext uri="{FF2B5EF4-FFF2-40B4-BE49-F238E27FC236}">
                <a16:creationId xmlns:a16="http://schemas.microsoft.com/office/drawing/2014/main" id="{E874A938-22E0-7FD6-CE43-F4D1561E735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7326" y="1748312"/>
            <a:ext cx="8545253" cy="512715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7"/>
          <a:srcRect t="2457"/>
          <a:stretch/>
        </p:blipFill>
        <p:spPr>
          <a:xfrm>
            <a:off x="6210834" y="2907726"/>
            <a:ext cx="5840670" cy="147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788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9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10" dirty="0"/>
              <a:t>Going Deeper with Convolutions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9250" y="1694994"/>
            <a:ext cx="7884082" cy="9252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6794"/>
            <a:r>
              <a:rPr lang="en-US" sz="1804" b="1" dirty="0">
                <a:solidFill>
                  <a:prstClr val="black"/>
                </a:solidFill>
                <a:latin typeface="Times New Roman" panose="02020603050405020304" pitchFamily="18" charset="0"/>
              </a:rPr>
              <a:t>Christian </a:t>
            </a:r>
            <a:r>
              <a:rPr lang="en-US" sz="1804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Szegedy</a:t>
            </a:r>
            <a:r>
              <a:rPr lang="en-US" sz="1804" b="1" dirty="0">
                <a:solidFill>
                  <a:prstClr val="black"/>
                </a:solidFill>
                <a:latin typeface="Times New Roman" panose="02020603050405020304" pitchFamily="18" charset="0"/>
              </a:rPr>
              <a:t>, Wei Liu, </a:t>
            </a:r>
            <a:r>
              <a:rPr lang="en-US" sz="1804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Yangqing</a:t>
            </a:r>
            <a:r>
              <a:rPr lang="en-US" sz="1804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sz="1804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Jia</a:t>
            </a:r>
            <a:r>
              <a:rPr lang="en-US" sz="1804" b="1" dirty="0">
                <a:solidFill>
                  <a:prstClr val="black"/>
                </a:solidFill>
                <a:latin typeface="Times New Roman" panose="02020603050405020304" pitchFamily="18" charset="0"/>
              </a:rPr>
              <a:t>, Pierre </a:t>
            </a:r>
            <a:r>
              <a:rPr lang="en-US" sz="1804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Sermanet</a:t>
            </a:r>
            <a:r>
              <a:rPr lang="en-US" sz="1804" b="1" dirty="0">
                <a:solidFill>
                  <a:prstClr val="black"/>
                </a:solidFill>
                <a:latin typeface="Times New Roman" panose="02020603050405020304" pitchFamily="18" charset="0"/>
              </a:rPr>
              <a:t>, Scott Reed,</a:t>
            </a:r>
          </a:p>
          <a:p>
            <a:pPr algn="ctr" defTabSz="916794"/>
            <a:r>
              <a:rPr lang="en-US" sz="1804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Dragomir</a:t>
            </a:r>
            <a:r>
              <a:rPr lang="en-US" sz="1804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sz="1804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Anguelov</a:t>
            </a:r>
            <a:r>
              <a:rPr lang="en-US" sz="1804" b="1" dirty="0">
                <a:solidFill>
                  <a:prstClr val="black"/>
                </a:solidFill>
                <a:latin typeface="Times New Roman" panose="02020603050405020304" pitchFamily="18" charset="0"/>
              </a:rPr>
              <a:t>, </a:t>
            </a:r>
            <a:r>
              <a:rPr lang="en-US" sz="1804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Dumitru</a:t>
            </a:r>
            <a:r>
              <a:rPr lang="en-US" sz="1804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sz="1804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Erhan</a:t>
            </a:r>
            <a:r>
              <a:rPr lang="en-US" sz="1804" b="1" dirty="0">
                <a:solidFill>
                  <a:prstClr val="black"/>
                </a:solidFill>
                <a:latin typeface="Times New Roman" panose="02020603050405020304" pitchFamily="18" charset="0"/>
              </a:rPr>
              <a:t>, Vincent </a:t>
            </a:r>
            <a:r>
              <a:rPr lang="en-US" sz="1804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Vanhoucke</a:t>
            </a:r>
            <a:r>
              <a:rPr lang="en-US" sz="1804" b="1" dirty="0">
                <a:solidFill>
                  <a:prstClr val="black"/>
                </a:solidFill>
                <a:latin typeface="Times New Roman" panose="02020603050405020304" pitchFamily="18" charset="0"/>
              </a:rPr>
              <a:t>, Andrew </a:t>
            </a:r>
            <a:r>
              <a:rPr lang="en-US" sz="1804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Rabinovich</a:t>
            </a:r>
            <a:br>
              <a:rPr lang="en-US" sz="1804" b="1" dirty="0">
                <a:solidFill>
                  <a:prstClr val="black"/>
                </a:solidFill>
                <a:latin typeface="Times New Roman" panose="02020603050405020304" pitchFamily="18" charset="0"/>
              </a:rPr>
            </a:br>
            <a:r>
              <a:rPr lang="en-US" sz="1804" b="1" dirty="0">
                <a:solidFill>
                  <a:prstClr val="black"/>
                </a:solidFill>
                <a:latin typeface="Times New Roman" panose="02020603050405020304" pitchFamily="18" charset="0"/>
              </a:rPr>
              <a:t>2015</a:t>
            </a:r>
            <a:endParaRPr lang="en-US" sz="1804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885797" y="3966678"/>
            <a:ext cx="8452186" cy="23148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6794"/>
            <a:r>
              <a:rPr lang="en-US" sz="2407" b="1" dirty="0">
                <a:solidFill>
                  <a:prstClr val="black"/>
                </a:solidFill>
                <a:latin typeface="Times New Roman" panose="02020603050405020304" pitchFamily="18" charset="0"/>
              </a:rPr>
              <a:t>This is the “Inception” architecture or “</a:t>
            </a:r>
            <a:r>
              <a:rPr lang="en-US" sz="2407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GoogLeNet</a:t>
            </a:r>
            <a:r>
              <a:rPr lang="en-US" sz="2407" b="1" dirty="0">
                <a:solidFill>
                  <a:prstClr val="black"/>
                </a:solidFill>
                <a:latin typeface="Times New Roman" panose="02020603050405020304" pitchFamily="18" charset="0"/>
              </a:rPr>
              <a:t>”</a:t>
            </a:r>
          </a:p>
          <a:p>
            <a:pPr algn="ctr" defTabSz="916794"/>
            <a:endParaRPr lang="en-US" sz="2407" b="1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algn="ctr" defTabSz="916794"/>
            <a:r>
              <a:rPr lang="en-US" sz="2407" b="1" dirty="0">
                <a:solidFill>
                  <a:prstClr val="black"/>
                </a:solidFill>
                <a:latin typeface="Times New Roman" panose="02020603050405020304" pitchFamily="18" charset="0"/>
              </a:rPr>
              <a:t>*The architecture blocks are called “Inception” modules</a:t>
            </a:r>
            <a:br>
              <a:rPr lang="en-US" sz="2407" b="1" dirty="0">
                <a:solidFill>
                  <a:prstClr val="black"/>
                </a:solidFill>
                <a:latin typeface="Times New Roman" panose="02020603050405020304" pitchFamily="18" charset="0"/>
              </a:rPr>
            </a:br>
            <a:r>
              <a:rPr lang="en-US" sz="2407" b="1" dirty="0">
                <a:solidFill>
                  <a:prstClr val="black"/>
                </a:solidFill>
                <a:latin typeface="Times New Roman" panose="02020603050405020304" pitchFamily="18" charset="0"/>
              </a:rPr>
              <a:t>and the collection of them into a particular net is “</a:t>
            </a:r>
            <a:r>
              <a:rPr lang="en-US" sz="2407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GoogLeNet</a:t>
            </a:r>
            <a:r>
              <a:rPr lang="en-US" sz="2407" b="1" dirty="0">
                <a:solidFill>
                  <a:prstClr val="black"/>
                </a:solidFill>
                <a:latin typeface="Times New Roman" panose="02020603050405020304" pitchFamily="18" charset="0"/>
              </a:rPr>
              <a:t>”</a:t>
            </a:r>
          </a:p>
          <a:p>
            <a:pPr algn="ctr" defTabSz="916794"/>
            <a:endParaRPr lang="en-US" sz="2407" b="1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algn="ctr" defTabSz="916794"/>
            <a:r>
              <a:rPr lang="en-US" sz="2407" b="1" dirty="0">
                <a:solidFill>
                  <a:prstClr val="black"/>
                </a:solidFill>
                <a:latin typeface="Times New Roman" panose="02020603050405020304" pitchFamily="18" charset="0"/>
              </a:rPr>
              <a:t>70k citations as of 10/14/2025</a:t>
            </a:r>
            <a:endParaRPr lang="en-US" sz="2407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166953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0212" t="16837" r="50851" b="13149"/>
          <a:stretch/>
        </p:blipFill>
        <p:spPr>
          <a:xfrm>
            <a:off x="3217697" y="1"/>
            <a:ext cx="5987548" cy="6729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1377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0497" t="12298" r="10283" b="5773"/>
          <a:stretch/>
        </p:blipFill>
        <p:spPr>
          <a:xfrm>
            <a:off x="1528234" y="119897"/>
            <a:ext cx="9167283" cy="59254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25863" y="6505190"/>
            <a:ext cx="7639403" cy="369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6794"/>
            <a:r>
              <a:rPr lang="en-US" sz="1804" dirty="0">
                <a:solidFill>
                  <a:prstClr val="black"/>
                </a:solidFill>
                <a:latin typeface="Calibri"/>
              </a:rPr>
              <a:t>Only 6.8 million parameters. </a:t>
            </a:r>
            <a:r>
              <a:rPr lang="en-US" sz="1804" dirty="0" err="1">
                <a:solidFill>
                  <a:prstClr val="black"/>
                </a:solidFill>
                <a:latin typeface="Calibri"/>
              </a:rPr>
              <a:t>AlexNet</a:t>
            </a:r>
            <a:r>
              <a:rPr lang="en-US" sz="1804" dirty="0">
                <a:solidFill>
                  <a:prstClr val="black"/>
                </a:solidFill>
                <a:latin typeface="Calibri"/>
              </a:rPr>
              <a:t> ~60 million, VGG up to 138 million</a:t>
            </a:r>
          </a:p>
        </p:txBody>
      </p:sp>
    </p:spTree>
    <p:extLst>
      <p:ext uri="{BB962C8B-B14F-4D97-AF65-F5344CB8AC3E}">
        <p14:creationId xmlns:p14="http://schemas.microsoft.com/office/powerpoint/2010/main" val="3373401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9123B63D-7B08-0BB8-0A3E-1F0A15FF33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AC831-CF1D-89C7-69B0-60A9FF198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3795A-EC76-4EEF-FF8D-F71FCE33EF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1DECC2-4096-28EF-593B-4225CF74BB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759" t="15926" r="18657" b="23334"/>
          <a:stretch/>
        </p:blipFill>
        <p:spPr>
          <a:xfrm>
            <a:off x="1682268" y="0"/>
            <a:ext cx="4429607" cy="68404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547A3AF-3DF0-0BCC-F76F-A3A3FFAB3E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205" t="15036" r="16573" b="23482"/>
          <a:stretch/>
        </p:blipFill>
        <p:spPr>
          <a:xfrm>
            <a:off x="5335202" y="0"/>
            <a:ext cx="4004164" cy="69238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4EBA27E-E653-EED7-F05A-40DD7F1F2F0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7222" t="62741" r="24167" b="11926"/>
          <a:stretch/>
        </p:blipFill>
        <p:spPr>
          <a:xfrm>
            <a:off x="9143903" y="1"/>
            <a:ext cx="1551614" cy="2852967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EF8FFA2-1570-2FBD-386C-3FEC36D4630D}"/>
              </a:ext>
            </a:extLst>
          </p:cNvPr>
          <p:cNvCxnSpPr/>
          <p:nvPr/>
        </p:nvCxnSpPr>
        <p:spPr>
          <a:xfrm>
            <a:off x="5513455" y="178253"/>
            <a:ext cx="0" cy="6662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A4581D5-6EFB-D8D3-048C-71DBE2E59006}"/>
              </a:ext>
            </a:extLst>
          </p:cNvPr>
          <p:cNvCxnSpPr/>
          <p:nvPr/>
        </p:nvCxnSpPr>
        <p:spPr>
          <a:xfrm>
            <a:off x="9288437" y="0"/>
            <a:ext cx="0" cy="6662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4AE15A0F-9FD2-A00F-6188-74FA57F0F756}"/>
              </a:ext>
            </a:extLst>
          </p:cNvPr>
          <p:cNvSpPr/>
          <p:nvPr/>
        </p:nvSpPr>
        <p:spPr>
          <a:xfrm>
            <a:off x="4541620" y="3030876"/>
            <a:ext cx="803856" cy="26712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E36E8A5-1E7F-1F94-52D5-96BD985F498B}"/>
              </a:ext>
            </a:extLst>
          </p:cNvPr>
          <p:cNvSpPr/>
          <p:nvPr/>
        </p:nvSpPr>
        <p:spPr>
          <a:xfrm>
            <a:off x="7952834" y="90843"/>
            <a:ext cx="803856" cy="26712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2318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6759" t="15926" r="18657" b="23334"/>
          <a:stretch/>
        </p:blipFill>
        <p:spPr>
          <a:xfrm>
            <a:off x="1682268" y="0"/>
            <a:ext cx="4429607" cy="68404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61205" t="15036" r="16573" b="23482"/>
          <a:stretch/>
        </p:blipFill>
        <p:spPr>
          <a:xfrm>
            <a:off x="5335202" y="0"/>
            <a:ext cx="4004164" cy="69238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67222" t="62741" r="24167" b="11926"/>
          <a:stretch/>
        </p:blipFill>
        <p:spPr>
          <a:xfrm>
            <a:off x="9143903" y="1"/>
            <a:ext cx="1551614" cy="2852967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5513455" y="178253"/>
            <a:ext cx="0" cy="6662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9288437" y="0"/>
            <a:ext cx="0" cy="6662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4769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ABAE0-9AE9-469F-B995-9BB8D8760E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i="1" dirty="0"/>
              <a:t>Deeper</a:t>
            </a:r>
            <a:r>
              <a:rPr lang="en-US" dirty="0"/>
              <a:t> Deep Learning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B3C39C-0E39-4A86-97F5-08500E20F92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05537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0922" t="10937" r="8936" b="8156"/>
          <a:stretch/>
        </p:blipFill>
        <p:spPr>
          <a:xfrm>
            <a:off x="3521122" y="1"/>
            <a:ext cx="5496978" cy="6924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782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4CB53-033A-C14D-B229-0FDFF59B1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Inception Embeddings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1C667D-CD62-55D2-BC74-ABC8DD55E2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Just like VGG, Inception embeddings are still used as an </a:t>
            </a:r>
            <a:r>
              <a:rPr lang="en-US" i="1" dirty="0"/>
              <a:t>evaluation metric.</a:t>
            </a:r>
            <a:endParaRPr lang="en-US" dirty="0"/>
          </a:p>
          <a:p>
            <a:r>
              <a:rPr lang="fr-FR" dirty="0"/>
              <a:t> </a:t>
            </a:r>
            <a:r>
              <a:rPr lang="fr-FR" dirty="0" err="1"/>
              <a:t>Frechet</a:t>
            </a:r>
            <a:r>
              <a:rPr lang="fr-FR" dirty="0"/>
              <a:t> Inception Distance (FID)</a:t>
            </a:r>
            <a:r>
              <a:rPr lang="en-US" dirty="0"/>
              <a:t> and Inception Score (IS)</a:t>
            </a:r>
          </a:p>
          <a:p>
            <a:r>
              <a:rPr lang="en-US" dirty="0"/>
              <a:t>We’ll revisit this when we talk about image generation</a:t>
            </a:r>
          </a:p>
        </p:txBody>
      </p:sp>
    </p:spTree>
    <p:extLst>
      <p:ext uri="{BB962C8B-B14F-4D97-AF65-F5344CB8AC3E}">
        <p14:creationId xmlns:p14="http://schemas.microsoft.com/office/powerpoint/2010/main" val="42208816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9764" y="647451"/>
            <a:ext cx="4531957" cy="623729"/>
          </a:xfrm>
          <a:prstGeom prst="rect">
            <a:avLst/>
          </a:prstGeom>
        </p:spPr>
        <p:txBody>
          <a:bodyPr vert="horz" wrap="square" lIns="0" tIns="12732" rIns="0" bIns="0" rtlCol="0" anchor="ctr">
            <a:spAutoFit/>
          </a:bodyPr>
          <a:lstStyle/>
          <a:p>
            <a:pPr marL="12732">
              <a:spcBef>
                <a:spcPts val="100"/>
              </a:spcBef>
            </a:pPr>
            <a:r>
              <a:rPr lang="en-US" dirty="0" err="1"/>
              <a:t>ConvNet</a:t>
            </a:r>
            <a:r>
              <a:rPr lang="en-US" dirty="0"/>
              <a:t> </a:t>
            </a:r>
            <a:r>
              <a:rPr dirty="0"/>
              <a:t>Depth</a:t>
            </a:r>
          </a:p>
        </p:txBody>
      </p:sp>
      <p:sp>
        <p:nvSpPr>
          <p:cNvPr id="5" name="object 5"/>
          <p:cNvSpPr/>
          <p:nvPr/>
        </p:nvSpPr>
        <p:spPr>
          <a:xfrm>
            <a:off x="5697948" y="3584149"/>
            <a:ext cx="407424" cy="1629696"/>
          </a:xfrm>
          <a:custGeom>
            <a:avLst/>
            <a:gdLst/>
            <a:ahLst/>
            <a:cxnLst/>
            <a:rect l="l" t="t" r="r" b="b"/>
            <a:pathLst>
              <a:path w="406400" h="1625600">
                <a:moveTo>
                  <a:pt x="0" y="0"/>
                </a:moveTo>
                <a:lnTo>
                  <a:pt x="406400" y="0"/>
                </a:lnTo>
                <a:lnTo>
                  <a:pt x="406400" y="1625600"/>
                </a:lnTo>
                <a:lnTo>
                  <a:pt x="0" y="1625600"/>
                </a:lnTo>
                <a:lnTo>
                  <a:pt x="0" y="0"/>
                </a:lnTo>
                <a:close/>
              </a:path>
            </a:pathLst>
          </a:custGeom>
          <a:solidFill>
            <a:srgbClr val="5B9BD5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697948" y="3584149"/>
            <a:ext cx="407424" cy="1629696"/>
          </a:xfrm>
          <a:custGeom>
            <a:avLst/>
            <a:gdLst/>
            <a:ahLst/>
            <a:cxnLst/>
            <a:rect l="l" t="t" r="r" b="b"/>
            <a:pathLst>
              <a:path w="406400" h="1625600">
                <a:moveTo>
                  <a:pt x="0" y="0"/>
                </a:moveTo>
                <a:lnTo>
                  <a:pt x="406400" y="0"/>
                </a:lnTo>
                <a:lnTo>
                  <a:pt x="406400" y="1625600"/>
                </a:lnTo>
                <a:lnTo>
                  <a:pt x="0" y="162560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971148" y="2922085"/>
            <a:ext cx="407424" cy="2291760"/>
          </a:xfrm>
          <a:custGeom>
            <a:avLst/>
            <a:gdLst/>
            <a:ahLst/>
            <a:cxnLst/>
            <a:rect l="l" t="t" r="r" b="b"/>
            <a:pathLst>
              <a:path w="406400" h="2286000">
                <a:moveTo>
                  <a:pt x="0" y="0"/>
                </a:moveTo>
                <a:lnTo>
                  <a:pt x="406400" y="0"/>
                </a:lnTo>
                <a:lnTo>
                  <a:pt x="406400" y="2286000"/>
                </a:lnTo>
                <a:lnTo>
                  <a:pt x="0" y="2286000"/>
                </a:lnTo>
                <a:lnTo>
                  <a:pt x="0" y="0"/>
                </a:lnTo>
                <a:close/>
              </a:path>
            </a:pathLst>
          </a:custGeom>
          <a:solidFill>
            <a:srgbClr val="5B9BD5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971148" y="2922085"/>
            <a:ext cx="407424" cy="2291760"/>
          </a:xfrm>
          <a:custGeom>
            <a:avLst/>
            <a:gdLst/>
            <a:ahLst/>
            <a:cxnLst/>
            <a:rect l="l" t="t" r="r" b="b"/>
            <a:pathLst>
              <a:path w="406400" h="2286000">
                <a:moveTo>
                  <a:pt x="0" y="0"/>
                </a:moveTo>
                <a:lnTo>
                  <a:pt x="406400" y="0"/>
                </a:lnTo>
                <a:lnTo>
                  <a:pt x="406400" y="2286000"/>
                </a:lnTo>
                <a:lnTo>
                  <a:pt x="0" y="228600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151546" y="4284410"/>
            <a:ext cx="407424" cy="929436"/>
          </a:xfrm>
          <a:custGeom>
            <a:avLst/>
            <a:gdLst/>
            <a:ahLst/>
            <a:cxnLst/>
            <a:rect l="l" t="t" r="r" b="b"/>
            <a:pathLst>
              <a:path w="406400" h="927100">
                <a:moveTo>
                  <a:pt x="406400" y="0"/>
                </a:moveTo>
                <a:lnTo>
                  <a:pt x="0" y="0"/>
                </a:lnTo>
                <a:lnTo>
                  <a:pt x="0" y="927100"/>
                </a:lnTo>
                <a:lnTo>
                  <a:pt x="406400" y="927100"/>
                </a:lnTo>
                <a:lnTo>
                  <a:pt x="406400" y="0"/>
                </a:lnTo>
                <a:close/>
              </a:path>
            </a:pathLst>
          </a:custGeom>
          <a:solidFill>
            <a:srgbClr val="5B9BD5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424747" y="4195286"/>
            <a:ext cx="407424" cy="1018560"/>
          </a:xfrm>
          <a:custGeom>
            <a:avLst/>
            <a:gdLst/>
            <a:ahLst/>
            <a:cxnLst/>
            <a:rect l="l" t="t" r="r" b="b"/>
            <a:pathLst>
              <a:path w="406400" h="1016000">
                <a:moveTo>
                  <a:pt x="406400" y="0"/>
                </a:moveTo>
                <a:lnTo>
                  <a:pt x="0" y="0"/>
                </a:lnTo>
                <a:lnTo>
                  <a:pt x="0" y="1016000"/>
                </a:lnTo>
                <a:lnTo>
                  <a:pt x="406400" y="1016000"/>
                </a:lnTo>
                <a:lnTo>
                  <a:pt x="406400" y="0"/>
                </a:lnTo>
                <a:close/>
              </a:path>
            </a:pathLst>
          </a:custGeom>
          <a:solidFill>
            <a:srgbClr val="5B9BD5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244348" y="1610689"/>
            <a:ext cx="407424" cy="3603157"/>
          </a:xfrm>
          <a:custGeom>
            <a:avLst/>
            <a:gdLst/>
            <a:ahLst/>
            <a:cxnLst/>
            <a:rect l="l" t="t" r="r" b="b"/>
            <a:pathLst>
              <a:path w="406400" h="3594100">
                <a:moveTo>
                  <a:pt x="406400" y="0"/>
                </a:moveTo>
                <a:lnTo>
                  <a:pt x="0" y="0"/>
                </a:lnTo>
                <a:lnTo>
                  <a:pt x="0" y="3594100"/>
                </a:lnTo>
                <a:lnTo>
                  <a:pt x="406400" y="3594100"/>
                </a:lnTo>
                <a:lnTo>
                  <a:pt x="406400" y="0"/>
                </a:lnTo>
                <a:close/>
              </a:path>
            </a:pathLst>
          </a:custGeom>
          <a:solidFill>
            <a:srgbClr val="5B9BD5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517549" y="1266925"/>
            <a:ext cx="407424" cy="3946921"/>
          </a:xfrm>
          <a:custGeom>
            <a:avLst/>
            <a:gdLst/>
            <a:ahLst/>
            <a:cxnLst/>
            <a:rect l="l" t="t" r="r" b="b"/>
            <a:pathLst>
              <a:path w="406400" h="3937000">
                <a:moveTo>
                  <a:pt x="406400" y="0"/>
                </a:moveTo>
                <a:lnTo>
                  <a:pt x="0" y="0"/>
                </a:lnTo>
                <a:lnTo>
                  <a:pt x="0" y="3937000"/>
                </a:lnTo>
                <a:lnTo>
                  <a:pt x="406400" y="3937000"/>
                </a:lnTo>
                <a:lnTo>
                  <a:pt x="406400" y="0"/>
                </a:lnTo>
                <a:close/>
              </a:path>
            </a:pathLst>
          </a:custGeom>
          <a:solidFill>
            <a:srgbClr val="5B9BD5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151546" y="4284410"/>
            <a:ext cx="407424" cy="929436"/>
          </a:xfrm>
          <a:custGeom>
            <a:avLst/>
            <a:gdLst/>
            <a:ahLst/>
            <a:cxnLst/>
            <a:rect l="l" t="t" r="r" b="b"/>
            <a:pathLst>
              <a:path w="406400" h="927100">
                <a:moveTo>
                  <a:pt x="0" y="0"/>
                </a:moveTo>
                <a:lnTo>
                  <a:pt x="406400" y="0"/>
                </a:lnTo>
                <a:lnTo>
                  <a:pt x="406400" y="927100"/>
                </a:lnTo>
                <a:lnTo>
                  <a:pt x="0" y="92710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424747" y="4195286"/>
            <a:ext cx="407424" cy="1018560"/>
          </a:xfrm>
          <a:custGeom>
            <a:avLst/>
            <a:gdLst/>
            <a:ahLst/>
            <a:cxnLst/>
            <a:rect l="l" t="t" r="r" b="b"/>
            <a:pathLst>
              <a:path w="406400" h="1016000">
                <a:moveTo>
                  <a:pt x="0" y="0"/>
                </a:moveTo>
                <a:lnTo>
                  <a:pt x="406400" y="0"/>
                </a:lnTo>
                <a:lnTo>
                  <a:pt x="406400" y="1016000"/>
                </a:lnTo>
                <a:lnTo>
                  <a:pt x="0" y="101600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244348" y="1610689"/>
            <a:ext cx="407424" cy="3603157"/>
          </a:xfrm>
          <a:custGeom>
            <a:avLst/>
            <a:gdLst/>
            <a:ahLst/>
            <a:cxnLst/>
            <a:rect l="l" t="t" r="r" b="b"/>
            <a:pathLst>
              <a:path w="406400" h="3594100">
                <a:moveTo>
                  <a:pt x="0" y="0"/>
                </a:moveTo>
                <a:lnTo>
                  <a:pt x="406400" y="0"/>
                </a:lnTo>
                <a:lnTo>
                  <a:pt x="406400" y="3594100"/>
                </a:lnTo>
                <a:lnTo>
                  <a:pt x="0" y="359410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9517549" y="1266925"/>
            <a:ext cx="407424" cy="3946921"/>
          </a:xfrm>
          <a:custGeom>
            <a:avLst/>
            <a:gdLst/>
            <a:ahLst/>
            <a:cxnLst/>
            <a:rect l="l" t="t" r="r" b="b"/>
            <a:pathLst>
              <a:path w="406400" h="3937000">
                <a:moveTo>
                  <a:pt x="0" y="0"/>
                </a:moveTo>
                <a:lnTo>
                  <a:pt x="406400" y="0"/>
                </a:lnTo>
                <a:lnTo>
                  <a:pt x="406400" y="3937000"/>
                </a:lnTo>
                <a:lnTo>
                  <a:pt x="0" y="393700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 flipV="1">
            <a:off x="2986392" y="5174933"/>
            <a:ext cx="7371468" cy="45719"/>
          </a:xfrm>
          <a:custGeom>
            <a:avLst/>
            <a:gdLst/>
            <a:ahLst/>
            <a:cxnLst/>
            <a:rect l="l" t="t" r="r" b="b"/>
            <a:pathLst>
              <a:path w="8890000">
                <a:moveTo>
                  <a:pt x="0" y="0"/>
                </a:moveTo>
                <a:lnTo>
                  <a:pt x="8890000" y="0"/>
                </a:lnTo>
              </a:path>
            </a:pathLst>
          </a:custGeom>
          <a:ln w="1270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266239" y="4675882"/>
            <a:ext cx="165515" cy="1655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539437" y="4739541"/>
            <a:ext cx="165516" cy="1655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812637" y="4968718"/>
            <a:ext cx="165516" cy="1655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7085839" y="4968718"/>
            <a:ext cx="165516" cy="1655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359040" y="5070574"/>
            <a:ext cx="165516" cy="1655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9632240" y="5070574"/>
            <a:ext cx="165516" cy="1655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685222" y="3203496"/>
            <a:ext cx="434798" cy="29049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804" b="1" spc="-15" dirty="0">
                <a:solidFill>
                  <a:srgbClr val="404040"/>
                </a:solidFill>
                <a:latin typeface="Calibri"/>
                <a:cs typeface="Calibri"/>
              </a:rPr>
              <a:t>11</a:t>
            </a:r>
            <a:r>
              <a:rPr sz="1804" b="1" spc="20" dirty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r>
              <a:rPr sz="1804" b="1" dirty="0">
                <a:solidFill>
                  <a:srgbClr val="404040"/>
                </a:solidFill>
                <a:latin typeface="Calibri"/>
                <a:cs typeface="Calibri"/>
              </a:rPr>
              <a:t>7</a:t>
            </a:r>
            <a:endParaRPr sz="1804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959118" y="2545378"/>
            <a:ext cx="434798" cy="29049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804" b="1" spc="-15" dirty="0">
                <a:solidFill>
                  <a:srgbClr val="404040"/>
                </a:solidFill>
                <a:latin typeface="Calibri"/>
                <a:cs typeface="Calibri"/>
              </a:rPr>
              <a:t>16</a:t>
            </a:r>
            <a:r>
              <a:rPr sz="1804" b="1" spc="20" dirty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r>
              <a:rPr sz="1804" b="1" dirty="0">
                <a:solidFill>
                  <a:srgbClr val="404040"/>
                </a:solidFill>
                <a:latin typeface="Calibri"/>
                <a:cs typeface="Calibri"/>
              </a:rPr>
              <a:t>4</a:t>
            </a:r>
            <a:endParaRPr sz="1804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233016" y="1229141"/>
            <a:ext cx="434798" cy="29049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804" b="1" spc="-15" dirty="0">
                <a:solidFill>
                  <a:srgbClr val="404040"/>
                </a:solidFill>
                <a:latin typeface="Calibri"/>
                <a:cs typeface="Calibri"/>
              </a:rPr>
              <a:t>25</a:t>
            </a:r>
            <a:r>
              <a:rPr sz="1804" b="1" spc="20" dirty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r>
              <a:rPr sz="1804" b="1" dirty="0">
                <a:solidFill>
                  <a:srgbClr val="404040"/>
                </a:solidFill>
                <a:latin typeface="Calibri"/>
                <a:cs typeface="Calibri"/>
              </a:rPr>
              <a:t>8</a:t>
            </a:r>
            <a:endParaRPr sz="1804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9506911" y="893082"/>
            <a:ext cx="434798" cy="29049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804" b="1" spc="-15" dirty="0">
                <a:solidFill>
                  <a:srgbClr val="404040"/>
                </a:solidFill>
                <a:latin typeface="Calibri"/>
                <a:cs typeface="Calibri"/>
              </a:rPr>
              <a:t>28</a:t>
            </a:r>
            <a:r>
              <a:rPr sz="1804" b="1" spc="20" dirty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r>
              <a:rPr sz="1804" b="1" dirty="0">
                <a:solidFill>
                  <a:srgbClr val="404040"/>
                </a:solidFill>
                <a:latin typeface="Calibri"/>
                <a:cs typeface="Calibri"/>
              </a:rPr>
              <a:t>2</a:t>
            </a:r>
            <a:endParaRPr sz="1804">
              <a:solidFill>
                <a:prstClr val="black"/>
              </a:solidFill>
              <a:latin typeface="Calibri"/>
              <a:cs typeface="Calibri"/>
            </a:endParaRPr>
          </a:p>
        </p:txBody>
      </p:sp>
      <p:graphicFrame>
        <p:nvGraphicFramePr>
          <p:cNvPr id="31" name="object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653132"/>
              </p:ext>
            </p:extLst>
          </p:nvPr>
        </p:nvGraphicFramePr>
        <p:xfrm>
          <a:off x="1596420" y="5312143"/>
          <a:ext cx="8638028" cy="5598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216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86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17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38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738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738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3442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79930">
                <a:tc>
                  <a:txBody>
                    <a:bodyPr/>
                    <a:lstStyle/>
                    <a:p>
                      <a:pPr marR="118745" algn="ctr">
                        <a:lnSpc>
                          <a:spcPts val="2075"/>
                        </a:lnSpc>
                      </a:pP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3515">
                        <a:lnSpc>
                          <a:spcPts val="2075"/>
                        </a:lnSpc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ILSVRC'14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ts val="2075"/>
                        </a:lnSpc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ILSVRC'14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0815">
                        <a:lnSpc>
                          <a:spcPts val="2075"/>
                        </a:lnSpc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ILSVRC'13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75"/>
                        </a:lnSpc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ILSVRC'12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0815">
                        <a:lnSpc>
                          <a:spcPts val="2075"/>
                        </a:lnSpc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ILSVRC'11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0815">
                        <a:lnSpc>
                          <a:spcPts val="2075"/>
                        </a:lnSpc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ILSVRC'10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930">
                <a:tc>
                  <a:txBody>
                    <a:bodyPr/>
                    <a:lstStyle/>
                    <a:p>
                      <a:pPr marR="120014" algn="ctr">
                        <a:lnSpc>
                          <a:spcPts val="2075"/>
                        </a:lnSpc>
                      </a:pP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8115">
                        <a:lnSpc>
                          <a:spcPts val="2075"/>
                        </a:lnSpc>
                      </a:pPr>
                      <a:r>
                        <a:rPr sz="1800" spc="-20" dirty="0">
                          <a:latin typeface="Calibri"/>
                          <a:cs typeface="Calibri"/>
                        </a:rPr>
                        <a:t>GoogleNet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2075"/>
                        </a:lnSpc>
                      </a:pPr>
                      <a:r>
                        <a:rPr sz="1800" spc="-25" dirty="0">
                          <a:latin typeface="Calibri"/>
                          <a:cs typeface="Calibri"/>
                        </a:rPr>
                        <a:t>VGG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2075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AlexNet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2" name="object 32"/>
          <p:cNvSpPr txBox="1"/>
          <p:nvPr/>
        </p:nvSpPr>
        <p:spPr>
          <a:xfrm>
            <a:off x="3435930" y="6021661"/>
            <a:ext cx="4826703" cy="38308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2406" spc="-20" dirty="0">
                <a:solidFill>
                  <a:srgbClr val="595959"/>
                </a:solidFill>
                <a:latin typeface="Calibri"/>
                <a:cs typeface="Calibri"/>
              </a:rPr>
              <a:t>ImageNet </a:t>
            </a:r>
            <a:r>
              <a:rPr sz="2406" spc="-5" dirty="0">
                <a:solidFill>
                  <a:srgbClr val="595959"/>
                </a:solidFill>
                <a:latin typeface="Calibri"/>
                <a:cs typeface="Calibri"/>
              </a:rPr>
              <a:t>Classification </a:t>
            </a:r>
            <a:r>
              <a:rPr sz="2406" spc="5" dirty="0">
                <a:solidFill>
                  <a:srgbClr val="595959"/>
                </a:solidFill>
                <a:latin typeface="Calibri"/>
                <a:cs typeface="Calibri"/>
              </a:rPr>
              <a:t>top-5 </a:t>
            </a:r>
            <a:r>
              <a:rPr sz="2406" spc="-10" dirty="0">
                <a:solidFill>
                  <a:srgbClr val="595959"/>
                </a:solidFill>
                <a:latin typeface="Calibri"/>
                <a:cs typeface="Calibri"/>
              </a:rPr>
              <a:t>error</a:t>
            </a:r>
            <a:r>
              <a:rPr sz="2406" spc="10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406" spc="-25" dirty="0">
                <a:solidFill>
                  <a:srgbClr val="595959"/>
                </a:solidFill>
                <a:latin typeface="Calibri"/>
                <a:cs typeface="Calibri"/>
              </a:rPr>
              <a:t>(%)</a:t>
            </a:r>
            <a:endParaRPr sz="2406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8167955" y="4424461"/>
            <a:ext cx="1833409" cy="369228"/>
          </a:xfrm>
          <a:custGeom>
            <a:avLst/>
            <a:gdLst/>
            <a:ahLst/>
            <a:cxnLst/>
            <a:rect l="l" t="t" r="r" b="b"/>
            <a:pathLst>
              <a:path w="1828800" h="368300">
                <a:moveTo>
                  <a:pt x="1799582" y="0"/>
                </a:moveTo>
                <a:lnTo>
                  <a:pt x="29218" y="0"/>
                </a:lnTo>
                <a:lnTo>
                  <a:pt x="17845" y="2296"/>
                </a:lnTo>
                <a:lnTo>
                  <a:pt x="8557" y="8557"/>
                </a:lnTo>
                <a:lnTo>
                  <a:pt x="2296" y="17844"/>
                </a:lnTo>
                <a:lnTo>
                  <a:pt x="0" y="29217"/>
                </a:lnTo>
                <a:lnTo>
                  <a:pt x="0" y="339082"/>
                </a:lnTo>
                <a:lnTo>
                  <a:pt x="2296" y="350455"/>
                </a:lnTo>
                <a:lnTo>
                  <a:pt x="8557" y="359742"/>
                </a:lnTo>
                <a:lnTo>
                  <a:pt x="17845" y="366003"/>
                </a:lnTo>
                <a:lnTo>
                  <a:pt x="29218" y="368300"/>
                </a:lnTo>
                <a:lnTo>
                  <a:pt x="1799582" y="368300"/>
                </a:lnTo>
                <a:lnTo>
                  <a:pt x="1810955" y="366003"/>
                </a:lnTo>
                <a:lnTo>
                  <a:pt x="1820242" y="359742"/>
                </a:lnTo>
                <a:lnTo>
                  <a:pt x="1826503" y="350455"/>
                </a:lnTo>
                <a:lnTo>
                  <a:pt x="1828800" y="339082"/>
                </a:lnTo>
                <a:lnTo>
                  <a:pt x="1828800" y="29217"/>
                </a:lnTo>
                <a:lnTo>
                  <a:pt x="1826503" y="17844"/>
                </a:lnTo>
                <a:lnTo>
                  <a:pt x="1820242" y="8557"/>
                </a:lnTo>
                <a:lnTo>
                  <a:pt x="1810955" y="2296"/>
                </a:lnTo>
                <a:lnTo>
                  <a:pt x="17995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8167955" y="4424461"/>
            <a:ext cx="1833409" cy="369228"/>
          </a:xfrm>
          <a:custGeom>
            <a:avLst/>
            <a:gdLst/>
            <a:ahLst/>
            <a:cxnLst/>
            <a:rect l="l" t="t" r="r" b="b"/>
            <a:pathLst>
              <a:path w="1828800" h="368300">
                <a:moveTo>
                  <a:pt x="0" y="29217"/>
                </a:moveTo>
                <a:lnTo>
                  <a:pt x="2296" y="17845"/>
                </a:lnTo>
                <a:lnTo>
                  <a:pt x="8557" y="8557"/>
                </a:lnTo>
                <a:lnTo>
                  <a:pt x="17845" y="2296"/>
                </a:lnTo>
                <a:lnTo>
                  <a:pt x="29218" y="0"/>
                </a:lnTo>
                <a:lnTo>
                  <a:pt x="1799582" y="0"/>
                </a:lnTo>
                <a:lnTo>
                  <a:pt x="1810955" y="2296"/>
                </a:lnTo>
                <a:lnTo>
                  <a:pt x="1820242" y="8557"/>
                </a:lnTo>
                <a:lnTo>
                  <a:pt x="1826503" y="17845"/>
                </a:lnTo>
                <a:lnTo>
                  <a:pt x="1828800" y="29217"/>
                </a:lnTo>
                <a:lnTo>
                  <a:pt x="1828800" y="339082"/>
                </a:lnTo>
                <a:lnTo>
                  <a:pt x="1826503" y="350454"/>
                </a:lnTo>
                <a:lnTo>
                  <a:pt x="1820242" y="359742"/>
                </a:lnTo>
                <a:lnTo>
                  <a:pt x="1810955" y="366003"/>
                </a:lnTo>
                <a:lnTo>
                  <a:pt x="1799582" y="368300"/>
                </a:lnTo>
                <a:lnTo>
                  <a:pt x="29218" y="368300"/>
                </a:lnTo>
                <a:lnTo>
                  <a:pt x="17845" y="366003"/>
                </a:lnTo>
                <a:lnTo>
                  <a:pt x="8557" y="359742"/>
                </a:lnTo>
                <a:lnTo>
                  <a:pt x="2296" y="350454"/>
                </a:lnTo>
                <a:lnTo>
                  <a:pt x="0" y="339082"/>
                </a:lnTo>
                <a:lnTo>
                  <a:pt x="0" y="29217"/>
                </a:lnTo>
                <a:close/>
              </a:path>
            </a:pathLst>
          </a:custGeom>
          <a:ln w="1270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8708689" y="4442368"/>
            <a:ext cx="724451" cy="29049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804" spc="-5" dirty="0">
                <a:solidFill>
                  <a:prstClr val="black"/>
                </a:solidFill>
                <a:latin typeface="Calibri"/>
                <a:cs typeface="Calibri"/>
              </a:rPr>
              <a:t>s</a:t>
            </a:r>
            <a:r>
              <a:rPr sz="1804" spc="-50" dirty="0">
                <a:solidFill>
                  <a:prstClr val="black"/>
                </a:solidFill>
                <a:latin typeface="Calibri"/>
                <a:cs typeface="Calibri"/>
              </a:rPr>
              <a:t>h</a:t>
            </a:r>
            <a:r>
              <a:rPr sz="1804" spc="35" dirty="0">
                <a:solidFill>
                  <a:prstClr val="black"/>
                </a:solidFill>
                <a:latin typeface="Calibri"/>
                <a:cs typeface="Calibri"/>
              </a:rPr>
              <a:t>a</a:t>
            </a:r>
            <a:r>
              <a:rPr sz="1804" spc="-15" dirty="0">
                <a:solidFill>
                  <a:prstClr val="black"/>
                </a:solidFill>
                <a:latin typeface="Calibri"/>
                <a:cs typeface="Calibri"/>
              </a:rPr>
              <a:t>ll</a:t>
            </a:r>
            <a:r>
              <a:rPr sz="1804" spc="-50" dirty="0">
                <a:solidFill>
                  <a:prstClr val="black"/>
                </a:solidFill>
                <a:latin typeface="Calibri"/>
                <a:cs typeface="Calibri"/>
              </a:rPr>
              <a:t>o</a:t>
            </a:r>
            <a:r>
              <a:rPr sz="1804" dirty="0">
                <a:solidFill>
                  <a:prstClr val="black"/>
                </a:solidFill>
                <a:latin typeface="Calibri"/>
                <a:cs typeface="Calibri"/>
              </a:rPr>
              <a:t>w</a:t>
            </a:r>
            <a:endParaRPr sz="1804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6589187" y="4424461"/>
            <a:ext cx="1145881" cy="369228"/>
          </a:xfrm>
          <a:custGeom>
            <a:avLst/>
            <a:gdLst/>
            <a:ahLst/>
            <a:cxnLst/>
            <a:rect l="l" t="t" r="r" b="b"/>
            <a:pathLst>
              <a:path w="1143000" h="368300">
                <a:moveTo>
                  <a:pt x="1113782" y="0"/>
                </a:moveTo>
                <a:lnTo>
                  <a:pt x="29217" y="0"/>
                </a:lnTo>
                <a:lnTo>
                  <a:pt x="17844" y="2296"/>
                </a:lnTo>
                <a:lnTo>
                  <a:pt x="8557" y="8557"/>
                </a:lnTo>
                <a:lnTo>
                  <a:pt x="2296" y="17844"/>
                </a:lnTo>
                <a:lnTo>
                  <a:pt x="0" y="29217"/>
                </a:lnTo>
                <a:lnTo>
                  <a:pt x="0" y="339082"/>
                </a:lnTo>
                <a:lnTo>
                  <a:pt x="2296" y="350455"/>
                </a:lnTo>
                <a:lnTo>
                  <a:pt x="8557" y="359742"/>
                </a:lnTo>
                <a:lnTo>
                  <a:pt x="17844" y="366003"/>
                </a:lnTo>
                <a:lnTo>
                  <a:pt x="29217" y="368300"/>
                </a:lnTo>
                <a:lnTo>
                  <a:pt x="1113782" y="368300"/>
                </a:lnTo>
                <a:lnTo>
                  <a:pt x="1125155" y="366003"/>
                </a:lnTo>
                <a:lnTo>
                  <a:pt x="1134442" y="359742"/>
                </a:lnTo>
                <a:lnTo>
                  <a:pt x="1140703" y="350455"/>
                </a:lnTo>
                <a:lnTo>
                  <a:pt x="1143000" y="339082"/>
                </a:lnTo>
                <a:lnTo>
                  <a:pt x="1143000" y="29217"/>
                </a:lnTo>
                <a:lnTo>
                  <a:pt x="1140703" y="17844"/>
                </a:lnTo>
                <a:lnTo>
                  <a:pt x="1134442" y="8557"/>
                </a:lnTo>
                <a:lnTo>
                  <a:pt x="1125155" y="2296"/>
                </a:lnTo>
                <a:lnTo>
                  <a:pt x="11137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6589187" y="4424461"/>
            <a:ext cx="1145881" cy="369228"/>
          </a:xfrm>
          <a:custGeom>
            <a:avLst/>
            <a:gdLst/>
            <a:ahLst/>
            <a:cxnLst/>
            <a:rect l="l" t="t" r="r" b="b"/>
            <a:pathLst>
              <a:path w="1143000" h="368300">
                <a:moveTo>
                  <a:pt x="0" y="29217"/>
                </a:moveTo>
                <a:lnTo>
                  <a:pt x="2296" y="17844"/>
                </a:lnTo>
                <a:lnTo>
                  <a:pt x="8557" y="8557"/>
                </a:lnTo>
                <a:lnTo>
                  <a:pt x="17844" y="2296"/>
                </a:lnTo>
                <a:lnTo>
                  <a:pt x="29217" y="0"/>
                </a:lnTo>
                <a:lnTo>
                  <a:pt x="1113782" y="0"/>
                </a:lnTo>
                <a:lnTo>
                  <a:pt x="1125155" y="2296"/>
                </a:lnTo>
                <a:lnTo>
                  <a:pt x="1134442" y="8557"/>
                </a:lnTo>
                <a:lnTo>
                  <a:pt x="1140703" y="17844"/>
                </a:lnTo>
                <a:lnTo>
                  <a:pt x="1143000" y="29217"/>
                </a:lnTo>
                <a:lnTo>
                  <a:pt x="1143000" y="339082"/>
                </a:lnTo>
                <a:lnTo>
                  <a:pt x="1140703" y="350455"/>
                </a:lnTo>
                <a:lnTo>
                  <a:pt x="1134442" y="359742"/>
                </a:lnTo>
                <a:lnTo>
                  <a:pt x="1125155" y="366003"/>
                </a:lnTo>
                <a:lnTo>
                  <a:pt x="1113782" y="368300"/>
                </a:lnTo>
                <a:lnTo>
                  <a:pt x="29217" y="368300"/>
                </a:lnTo>
                <a:lnTo>
                  <a:pt x="17844" y="366003"/>
                </a:lnTo>
                <a:lnTo>
                  <a:pt x="8557" y="359742"/>
                </a:lnTo>
                <a:lnTo>
                  <a:pt x="2296" y="350455"/>
                </a:lnTo>
                <a:lnTo>
                  <a:pt x="0" y="339082"/>
                </a:lnTo>
                <a:lnTo>
                  <a:pt x="0" y="29217"/>
                </a:lnTo>
                <a:close/>
              </a:path>
            </a:pathLst>
          </a:custGeom>
          <a:ln w="1270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785340" y="4442368"/>
            <a:ext cx="739092" cy="29049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804" dirty="0">
                <a:solidFill>
                  <a:prstClr val="black"/>
                </a:solidFill>
                <a:latin typeface="Calibri"/>
                <a:cs typeface="Calibri"/>
              </a:rPr>
              <a:t>8</a:t>
            </a:r>
            <a:r>
              <a:rPr sz="1804" spc="-10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804" spc="-5" dirty="0">
                <a:solidFill>
                  <a:prstClr val="black"/>
                </a:solidFill>
                <a:latin typeface="Calibri"/>
                <a:cs typeface="Calibri"/>
              </a:rPr>
              <a:t>layers</a:t>
            </a:r>
            <a:endParaRPr sz="1804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4055518" y="3482293"/>
            <a:ext cx="1145881" cy="369228"/>
          </a:xfrm>
          <a:custGeom>
            <a:avLst/>
            <a:gdLst/>
            <a:ahLst/>
            <a:cxnLst/>
            <a:rect l="l" t="t" r="r" b="b"/>
            <a:pathLst>
              <a:path w="1143000" h="368300">
                <a:moveTo>
                  <a:pt x="1113782" y="0"/>
                </a:moveTo>
                <a:lnTo>
                  <a:pt x="29217" y="0"/>
                </a:lnTo>
                <a:lnTo>
                  <a:pt x="17844" y="2296"/>
                </a:lnTo>
                <a:lnTo>
                  <a:pt x="8557" y="8557"/>
                </a:lnTo>
                <a:lnTo>
                  <a:pt x="2296" y="17844"/>
                </a:lnTo>
                <a:lnTo>
                  <a:pt x="0" y="29217"/>
                </a:lnTo>
                <a:lnTo>
                  <a:pt x="0" y="339082"/>
                </a:lnTo>
                <a:lnTo>
                  <a:pt x="2296" y="350455"/>
                </a:lnTo>
                <a:lnTo>
                  <a:pt x="8557" y="359742"/>
                </a:lnTo>
                <a:lnTo>
                  <a:pt x="17844" y="366003"/>
                </a:lnTo>
                <a:lnTo>
                  <a:pt x="29217" y="368300"/>
                </a:lnTo>
                <a:lnTo>
                  <a:pt x="1113782" y="368300"/>
                </a:lnTo>
                <a:lnTo>
                  <a:pt x="1125155" y="366003"/>
                </a:lnTo>
                <a:lnTo>
                  <a:pt x="1134442" y="359742"/>
                </a:lnTo>
                <a:lnTo>
                  <a:pt x="1140703" y="350455"/>
                </a:lnTo>
                <a:lnTo>
                  <a:pt x="1143000" y="339082"/>
                </a:lnTo>
                <a:lnTo>
                  <a:pt x="1143000" y="29217"/>
                </a:lnTo>
                <a:lnTo>
                  <a:pt x="1140703" y="17844"/>
                </a:lnTo>
                <a:lnTo>
                  <a:pt x="1134442" y="8557"/>
                </a:lnTo>
                <a:lnTo>
                  <a:pt x="1125155" y="2296"/>
                </a:lnTo>
                <a:lnTo>
                  <a:pt x="11137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4055518" y="3482293"/>
            <a:ext cx="1145881" cy="369228"/>
          </a:xfrm>
          <a:custGeom>
            <a:avLst/>
            <a:gdLst/>
            <a:ahLst/>
            <a:cxnLst/>
            <a:rect l="l" t="t" r="r" b="b"/>
            <a:pathLst>
              <a:path w="1143000" h="368300">
                <a:moveTo>
                  <a:pt x="0" y="29217"/>
                </a:moveTo>
                <a:lnTo>
                  <a:pt x="2296" y="17844"/>
                </a:lnTo>
                <a:lnTo>
                  <a:pt x="8557" y="8557"/>
                </a:lnTo>
                <a:lnTo>
                  <a:pt x="17844" y="2296"/>
                </a:lnTo>
                <a:lnTo>
                  <a:pt x="29217" y="0"/>
                </a:lnTo>
                <a:lnTo>
                  <a:pt x="1113782" y="0"/>
                </a:lnTo>
                <a:lnTo>
                  <a:pt x="1125155" y="2296"/>
                </a:lnTo>
                <a:lnTo>
                  <a:pt x="1134442" y="8557"/>
                </a:lnTo>
                <a:lnTo>
                  <a:pt x="1140703" y="17844"/>
                </a:lnTo>
                <a:lnTo>
                  <a:pt x="1143000" y="29217"/>
                </a:lnTo>
                <a:lnTo>
                  <a:pt x="1143000" y="339082"/>
                </a:lnTo>
                <a:lnTo>
                  <a:pt x="1140703" y="350455"/>
                </a:lnTo>
                <a:lnTo>
                  <a:pt x="1134442" y="359742"/>
                </a:lnTo>
                <a:lnTo>
                  <a:pt x="1125155" y="366003"/>
                </a:lnTo>
                <a:lnTo>
                  <a:pt x="1113782" y="368300"/>
                </a:lnTo>
                <a:lnTo>
                  <a:pt x="29217" y="368300"/>
                </a:lnTo>
                <a:lnTo>
                  <a:pt x="17844" y="366003"/>
                </a:lnTo>
                <a:lnTo>
                  <a:pt x="8557" y="359742"/>
                </a:lnTo>
                <a:lnTo>
                  <a:pt x="2296" y="350455"/>
                </a:lnTo>
                <a:lnTo>
                  <a:pt x="0" y="339082"/>
                </a:lnTo>
                <a:lnTo>
                  <a:pt x="0" y="29217"/>
                </a:lnTo>
                <a:close/>
              </a:path>
            </a:pathLst>
          </a:custGeom>
          <a:ln w="1270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191121" y="3442503"/>
            <a:ext cx="853681" cy="670858"/>
          </a:xfrm>
          <a:prstGeom prst="rect">
            <a:avLst/>
          </a:prstGeom>
        </p:spPr>
        <p:txBody>
          <a:bodyPr vert="horz" wrap="square" lIns="0" tIns="63660" rIns="0" bIns="0" rtlCol="0">
            <a:spAutoFit/>
          </a:bodyPr>
          <a:lstStyle/>
          <a:p>
            <a:pPr algn="ctr" defTabSz="916712">
              <a:spcBef>
                <a:spcPts val="501"/>
              </a:spcBef>
            </a:pPr>
            <a:r>
              <a:rPr sz="1804" spc="-10" dirty="0">
                <a:solidFill>
                  <a:prstClr val="black"/>
                </a:solidFill>
                <a:latin typeface="Calibri"/>
                <a:cs typeface="Calibri"/>
              </a:rPr>
              <a:t>19</a:t>
            </a:r>
            <a:r>
              <a:rPr sz="1804" spc="-9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804" spc="-5" dirty="0">
                <a:solidFill>
                  <a:prstClr val="black"/>
                </a:solidFill>
                <a:latin typeface="Calibri"/>
                <a:cs typeface="Calibri"/>
              </a:rPr>
              <a:t>layers</a:t>
            </a:r>
            <a:endParaRPr sz="1804">
              <a:solidFill>
                <a:prstClr val="black"/>
              </a:solidFill>
              <a:latin typeface="Calibri"/>
              <a:cs typeface="Calibri"/>
            </a:endParaRPr>
          </a:p>
          <a:p>
            <a:pPr marL="8912" algn="ctr" defTabSz="916712">
              <a:spcBef>
                <a:spcPts val="401"/>
              </a:spcBef>
            </a:pPr>
            <a:r>
              <a:rPr sz="1804" b="1" dirty="0">
                <a:solidFill>
                  <a:srgbClr val="404040"/>
                </a:solidFill>
                <a:latin typeface="Calibri"/>
                <a:cs typeface="Calibri"/>
              </a:rPr>
              <a:t>7.3</a:t>
            </a:r>
            <a:endParaRPr sz="1804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2769586" y="3482293"/>
            <a:ext cx="1145881" cy="369228"/>
          </a:xfrm>
          <a:custGeom>
            <a:avLst/>
            <a:gdLst/>
            <a:ahLst/>
            <a:cxnLst/>
            <a:rect l="l" t="t" r="r" b="b"/>
            <a:pathLst>
              <a:path w="1143000" h="368300">
                <a:moveTo>
                  <a:pt x="1113782" y="0"/>
                </a:moveTo>
                <a:lnTo>
                  <a:pt x="29217" y="0"/>
                </a:lnTo>
                <a:lnTo>
                  <a:pt x="17844" y="2296"/>
                </a:lnTo>
                <a:lnTo>
                  <a:pt x="8557" y="8557"/>
                </a:lnTo>
                <a:lnTo>
                  <a:pt x="2296" y="17844"/>
                </a:lnTo>
                <a:lnTo>
                  <a:pt x="0" y="29217"/>
                </a:lnTo>
                <a:lnTo>
                  <a:pt x="0" y="339082"/>
                </a:lnTo>
                <a:lnTo>
                  <a:pt x="2296" y="350455"/>
                </a:lnTo>
                <a:lnTo>
                  <a:pt x="8557" y="359742"/>
                </a:lnTo>
                <a:lnTo>
                  <a:pt x="17844" y="366003"/>
                </a:lnTo>
                <a:lnTo>
                  <a:pt x="29217" y="368300"/>
                </a:lnTo>
                <a:lnTo>
                  <a:pt x="1113782" y="368300"/>
                </a:lnTo>
                <a:lnTo>
                  <a:pt x="1125155" y="366003"/>
                </a:lnTo>
                <a:lnTo>
                  <a:pt x="1134442" y="359742"/>
                </a:lnTo>
                <a:lnTo>
                  <a:pt x="1140703" y="350455"/>
                </a:lnTo>
                <a:lnTo>
                  <a:pt x="1143000" y="339082"/>
                </a:lnTo>
                <a:lnTo>
                  <a:pt x="1143000" y="29217"/>
                </a:lnTo>
                <a:lnTo>
                  <a:pt x="1140703" y="17844"/>
                </a:lnTo>
                <a:lnTo>
                  <a:pt x="1134442" y="8557"/>
                </a:lnTo>
                <a:lnTo>
                  <a:pt x="1125155" y="2296"/>
                </a:lnTo>
                <a:lnTo>
                  <a:pt x="11137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2769586" y="3482293"/>
            <a:ext cx="1145881" cy="369228"/>
          </a:xfrm>
          <a:custGeom>
            <a:avLst/>
            <a:gdLst/>
            <a:ahLst/>
            <a:cxnLst/>
            <a:rect l="l" t="t" r="r" b="b"/>
            <a:pathLst>
              <a:path w="1143000" h="368300">
                <a:moveTo>
                  <a:pt x="0" y="29217"/>
                </a:moveTo>
                <a:lnTo>
                  <a:pt x="2296" y="17844"/>
                </a:lnTo>
                <a:lnTo>
                  <a:pt x="8557" y="8557"/>
                </a:lnTo>
                <a:lnTo>
                  <a:pt x="17844" y="2296"/>
                </a:lnTo>
                <a:lnTo>
                  <a:pt x="29217" y="0"/>
                </a:lnTo>
                <a:lnTo>
                  <a:pt x="1113782" y="0"/>
                </a:lnTo>
                <a:lnTo>
                  <a:pt x="1125155" y="2296"/>
                </a:lnTo>
                <a:lnTo>
                  <a:pt x="1134442" y="8557"/>
                </a:lnTo>
                <a:lnTo>
                  <a:pt x="1140703" y="17844"/>
                </a:lnTo>
                <a:lnTo>
                  <a:pt x="1143000" y="29217"/>
                </a:lnTo>
                <a:lnTo>
                  <a:pt x="1143000" y="339082"/>
                </a:lnTo>
                <a:lnTo>
                  <a:pt x="1140703" y="350455"/>
                </a:lnTo>
                <a:lnTo>
                  <a:pt x="1134442" y="359742"/>
                </a:lnTo>
                <a:lnTo>
                  <a:pt x="1125155" y="366003"/>
                </a:lnTo>
                <a:lnTo>
                  <a:pt x="1113782" y="368300"/>
                </a:lnTo>
                <a:lnTo>
                  <a:pt x="29217" y="368300"/>
                </a:lnTo>
                <a:lnTo>
                  <a:pt x="17844" y="366003"/>
                </a:lnTo>
                <a:lnTo>
                  <a:pt x="8557" y="359742"/>
                </a:lnTo>
                <a:lnTo>
                  <a:pt x="2296" y="350455"/>
                </a:lnTo>
                <a:lnTo>
                  <a:pt x="0" y="339082"/>
                </a:lnTo>
                <a:lnTo>
                  <a:pt x="0" y="29217"/>
                </a:lnTo>
                <a:close/>
              </a:path>
            </a:pathLst>
          </a:custGeom>
          <a:ln w="1270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2903687" y="3352887"/>
            <a:ext cx="853681" cy="851263"/>
          </a:xfrm>
          <a:prstGeom prst="rect">
            <a:avLst/>
          </a:prstGeom>
        </p:spPr>
        <p:txBody>
          <a:bodyPr vert="horz" wrap="square" lIns="0" tIns="153420" rIns="0" bIns="0" rtlCol="0">
            <a:spAutoFit/>
          </a:bodyPr>
          <a:lstStyle/>
          <a:p>
            <a:pPr algn="ctr" defTabSz="916712">
              <a:spcBef>
                <a:spcPts val="1208"/>
              </a:spcBef>
            </a:pPr>
            <a:r>
              <a:rPr sz="1804" spc="-10" dirty="0">
                <a:solidFill>
                  <a:prstClr val="black"/>
                </a:solidFill>
                <a:latin typeface="Calibri"/>
                <a:cs typeface="Calibri"/>
              </a:rPr>
              <a:t>22</a:t>
            </a:r>
            <a:r>
              <a:rPr sz="1804" spc="-9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804" spc="-5" dirty="0">
                <a:solidFill>
                  <a:prstClr val="black"/>
                </a:solidFill>
                <a:latin typeface="Calibri"/>
                <a:cs typeface="Calibri"/>
              </a:rPr>
              <a:t>layers</a:t>
            </a:r>
            <a:endParaRPr sz="1804">
              <a:solidFill>
                <a:prstClr val="black"/>
              </a:solidFill>
              <a:latin typeface="Calibri"/>
              <a:cs typeface="Calibri"/>
            </a:endParaRPr>
          </a:p>
          <a:p>
            <a:pPr marL="35650" algn="ctr" defTabSz="916712">
              <a:spcBef>
                <a:spcPts val="1107"/>
              </a:spcBef>
            </a:pPr>
            <a:r>
              <a:rPr sz="1804" b="1" dirty="0">
                <a:solidFill>
                  <a:srgbClr val="404040"/>
                </a:solidFill>
                <a:latin typeface="Calibri"/>
                <a:cs typeface="Calibri"/>
              </a:rPr>
              <a:t>6.7</a:t>
            </a:r>
            <a:endParaRPr sz="1804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5328718" y="4424461"/>
            <a:ext cx="1145881" cy="369228"/>
          </a:xfrm>
          <a:custGeom>
            <a:avLst/>
            <a:gdLst/>
            <a:ahLst/>
            <a:cxnLst/>
            <a:rect l="l" t="t" r="r" b="b"/>
            <a:pathLst>
              <a:path w="1143000" h="368300">
                <a:moveTo>
                  <a:pt x="1113782" y="0"/>
                </a:moveTo>
                <a:lnTo>
                  <a:pt x="29217" y="0"/>
                </a:lnTo>
                <a:lnTo>
                  <a:pt x="17844" y="2296"/>
                </a:lnTo>
                <a:lnTo>
                  <a:pt x="8557" y="8557"/>
                </a:lnTo>
                <a:lnTo>
                  <a:pt x="2296" y="17844"/>
                </a:lnTo>
                <a:lnTo>
                  <a:pt x="0" y="29217"/>
                </a:lnTo>
                <a:lnTo>
                  <a:pt x="0" y="339082"/>
                </a:lnTo>
                <a:lnTo>
                  <a:pt x="2296" y="350455"/>
                </a:lnTo>
                <a:lnTo>
                  <a:pt x="8557" y="359742"/>
                </a:lnTo>
                <a:lnTo>
                  <a:pt x="17844" y="366003"/>
                </a:lnTo>
                <a:lnTo>
                  <a:pt x="29217" y="368300"/>
                </a:lnTo>
                <a:lnTo>
                  <a:pt x="1113782" y="368300"/>
                </a:lnTo>
                <a:lnTo>
                  <a:pt x="1125155" y="366003"/>
                </a:lnTo>
                <a:lnTo>
                  <a:pt x="1134442" y="359742"/>
                </a:lnTo>
                <a:lnTo>
                  <a:pt x="1140703" y="350455"/>
                </a:lnTo>
                <a:lnTo>
                  <a:pt x="1143000" y="339082"/>
                </a:lnTo>
                <a:lnTo>
                  <a:pt x="1143000" y="29217"/>
                </a:lnTo>
                <a:lnTo>
                  <a:pt x="1140703" y="17844"/>
                </a:lnTo>
                <a:lnTo>
                  <a:pt x="1134442" y="8557"/>
                </a:lnTo>
                <a:lnTo>
                  <a:pt x="1125155" y="2296"/>
                </a:lnTo>
                <a:lnTo>
                  <a:pt x="11137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5328718" y="4424461"/>
            <a:ext cx="1145881" cy="369228"/>
          </a:xfrm>
          <a:custGeom>
            <a:avLst/>
            <a:gdLst/>
            <a:ahLst/>
            <a:cxnLst/>
            <a:rect l="l" t="t" r="r" b="b"/>
            <a:pathLst>
              <a:path w="1143000" h="368300">
                <a:moveTo>
                  <a:pt x="0" y="29217"/>
                </a:moveTo>
                <a:lnTo>
                  <a:pt x="2296" y="17844"/>
                </a:lnTo>
                <a:lnTo>
                  <a:pt x="8557" y="8557"/>
                </a:lnTo>
                <a:lnTo>
                  <a:pt x="17844" y="2296"/>
                </a:lnTo>
                <a:lnTo>
                  <a:pt x="29217" y="0"/>
                </a:lnTo>
                <a:lnTo>
                  <a:pt x="1113782" y="0"/>
                </a:lnTo>
                <a:lnTo>
                  <a:pt x="1125155" y="2296"/>
                </a:lnTo>
                <a:lnTo>
                  <a:pt x="1134442" y="8557"/>
                </a:lnTo>
                <a:lnTo>
                  <a:pt x="1140703" y="17844"/>
                </a:lnTo>
                <a:lnTo>
                  <a:pt x="1143000" y="29217"/>
                </a:lnTo>
                <a:lnTo>
                  <a:pt x="1143000" y="339082"/>
                </a:lnTo>
                <a:lnTo>
                  <a:pt x="1140703" y="350455"/>
                </a:lnTo>
                <a:lnTo>
                  <a:pt x="1134442" y="359742"/>
                </a:lnTo>
                <a:lnTo>
                  <a:pt x="1125155" y="366003"/>
                </a:lnTo>
                <a:lnTo>
                  <a:pt x="1113782" y="368300"/>
                </a:lnTo>
                <a:lnTo>
                  <a:pt x="29217" y="368300"/>
                </a:lnTo>
                <a:lnTo>
                  <a:pt x="17844" y="366003"/>
                </a:lnTo>
                <a:lnTo>
                  <a:pt x="8557" y="359742"/>
                </a:lnTo>
                <a:lnTo>
                  <a:pt x="2296" y="350455"/>
                </a:lnTo>
                <a:lnTo>
                  <a:pt x="0" y="339082"/>
                </a:lnTo>
                <a:lnTo>
                  <a:pt x="0" y="29217"/>
                </a:lnTo>
                <a:close/>
              </a:path>
            </a:pathLst>
          </a:custGeom>
          <a:ln w="1270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5518261" y="4442368"/>
            <a:ext cx="739092" cy="29049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804" dirty="0">
                <a:solidFill>
                  <a:prstClr val="black"/>
                </a:solidFill>
                <a:latin typeface="Calibri"/>
                <a:cs typeface="Calibri"/>
              </a:rPr>
              <a:t>8</a:t>
            </a:r>
            <a:r>
              <a:rPr sz="1804" spc="-10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804" spc="-5" dirty="0">
                <a:solidFill>
                  <a:prstClr val="black"/>
                </a:solidFill>
                <a:latin typeface="Calibri"/>
                <a:cs typeface="Calibri"/>
              </a:rPr>
              <a:t>layers</a:t>
            </a:r>
            <a:endParaRPr sz="1804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0" name="object 50"/>
          <p:cNvSpPr txBox="1">
            <a:spLocks noGrp="1"/>
          </p:cNvSpPr>
          <p:nvPr>
            <p:ph type="ftr" sz="quarter" idx="4294967295"/>
          </p:nvPr>
        </p:nvSpPr>
        <p:spPr>
          <a:xfrm>
            <a:off x="4173265" y="7267588"/>
            <a:ext cx="9197028" cy="557855"/>
          </a:xfrm>
          <a:prstGeom prst="rect">
            <a:avLst/>
          </a:prstGeom>
        </p:spPr>
        <p:txBody>
          <a:bodyPr vert="horz" wrap="square" lIns="0" tIns="3820" rIns="0" bIns="0" rtlCol="0">
            <a:spAutoFit/>
          </a:bodyPr>
          <a:lstStyle/>
          <a:p>
            <a:pPr marL="12732" defTabSz="916712">
              <a:spcBef>
                <a:spcPts val="30"/>
              </a:spcBef>
            </a:pPr>
            <a:r>
              <a:rPr spc="-20" dirty="0"/>
              <a:t>Kaiming </a:t>
            </a:r>
            <a:r>
              <a:rPr spc="5" dirty="0"/>
              <a:t>He, </a:t>
            </a:r>
            <a:r>
              <a:rPr spc="-10" dirty="0"/>
              <a:t>Xiangyu </a:t>
            </a:r>
            <a:r>
              <a:rPr dirty="0"/>
              <a:t>Zhang, </a:t>
            </a:r>
            <a:r>
              <a:rPr spc="-30" dirty="0"/>
              <a:t>Shaoqing </a:t>
            </a:r>
            <a:r>
              <a:rPr spc="-5" dirty="0"/>
              <a:t>Ren, </a:t>
            </a:r>
            <a:r>
              <a:rPr dirty="0"/>
              <a:t>&amp; </a:t>
            </a:r>
            <a:r>
              <a:rPr spc="-15" dirty="0"/>
              <a:t>Jian </a:t>
            </a:r>
            <a:r>
              <a:rPr spc="-35" dirty="0"/>
              <a:t>Sun. </a:t>
            </a:r>
            <a:r>
              <a:rPr spc="5" dirty="0"/>
              <a:t>“Deep </a:t>
            </a:r>
            <a:r>
              <a:rPr spc="-15" dirty="0"/>
              <a:t>Residual </a:t>
            </a:r>
            <a:r>
              <a:rPr spc="-10" dirty="0"/>
              <a:t>Learning </a:t>
            </a:r>
            <a:r>
              <a:rPr spc="-25" dirty="0"/>
              <a:t>for </a:t>
            </a:r>
            <a:r>
              <a:rPr spc="15" dirty="0"/>
              <a:t>Image </a:t>
            </a:r>
            <a:r>
              <a:rPr spc="-15" dirty="0"/>
              <a:t>Recognition”. </a:t>
            </a:r>
            <a:r>
              <a:rPr spc="-20" dirty="0"/>
              <a:t>CVPR</a:t>
            </a:r>
            <a:r>
              <a:rPr spc="-115" dirty="0"/>
              <a:t> </a:t>
            </a:r>
            <a:r>
              <a:rPr spc="-10" dirty="0"/>
              <a:t>2016.</a:t>
            </a:r>
          </a:p>
        </p:txBody>
      </p:sp>
    </p:spTree>
    <p:extLst>
      <p:ext uri="{BB962C8B-B14F-4D97-AF65-F5344CB8AC3E}">
        <p14:creationId xmlns:p14="http://schemas.microsoft.com/office/powerpoint/2010/main" val="16118778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Surely it would be ridiculous to go any deeper…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277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3165113" y="1313037"/>
            <a:ext cx="7138078" cy="1598151"/>
          </a:xfrm>
          <a:prstGeom prst="rect">
            <a:avLst/>
          </a:prstGeom>
        </p:spPr>
        <p:txBody>
          <a:bodyPr vert="horz" wrap="square" lIns="0" tIns="109495" rIns="0" bIns="0" rtlCol="0">
            <a:spAutoFit/>
          </a:bodyPr>
          <a:lstStyle/>
          <a:p>
            <a:pPr marL="209444" marR="5093" indent="-190982">
              <a:lnSpc>
                <a:spcPts val="5814"/>
              </a:lnSpc>
              <a:spcBef>
                <a:spcPts val="863"/>
              </a:spcBef>
            </a:pPr>
            <a:r>
              <a:rPr spc="20" dirty="0"/>
              <a:t>Deep </a:t>
            </a:r>
            <a:r>
              <a:rPr spc="-15" dirty="0"/>
              <a:t>Residual</a:t>
            </a:r>
            <a:r>
              <a:rPr spc="-229" dirty="0"/>
              <a:t> </a:t>
            </a:r>
            <a:r>
              <a:rPr spc="5" dirty="0"/>
              <a:t>Learning  </a:t>
            </a:r>
            <a:r>
              <a:rPr spc="-45" dirty="0"/>
              <a:t>for </a:t>
            </a:r>
            <a:r>
              <a:rPr spc="-15" dirty="0"/>
              <a:t>Image</a:t>
            </a:r>
            <a:r>
              <a:rPr spc="25" dirty="0"/>
              <a:t> </a:t>
            </a:r>
            <a:r>
              <a:rPr spc="-10" dirty="0"/>
              <a:t>Recognition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932088" y="3800274"/>
            <a:ext cx="6361546" cy="38308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algn="ctr" defTabSz="916712">
              <a:spcBef>
                <a:spcPts val="100"/>
              </a:spcBef>
            </a:pPr>
            <a:r>
              <a:rPr sz="2406" u="sng" dirty="0">
                <a:solidFill>
                  <a:prstClr val="black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Kaiming He</a:t>
            </a:r>
            <a:r>
              <a:rPr sz="2406" dirty="0">
                <a:solidFill>
                  <a:prstClr val="black"/>
                </a:solidFill>
                <a:latin typeface="Calibri"/>
                <a:cs typeface="Calibri"/>
              </a:rPr>
              <a:t>, </a:t>
            </a:r>
            <a:r>
              <a:rPr sz="2406" spc="-10" dirty="0">
                <a:solidFill>
                  <a:prstClr val="black"/>
                </a:solidFill>
                <a:latin typeface="Calibri"/>
                <a:cs typeface="Calibri"/>
              </a:rPr>
              <a:t>Xiangyu Zhang, </a:t>
            </a:r>
            <a:r>
              <a:rPr sz="2406" spc="15" dirty="0">
                <a:solidFill>
                  <a:prstClr val="black"/>
                </a:solidFill>
                <a:latin typeface="Calibri"/>
                <a:cs typeface="Calibri"/>
              </a:rPr>
              <a:t>Shaoqing </a:t>
            </a:r>
            <a:r>
              <a:rPr sz="2406" spc="5" dirty="0">
                <a:solidFill>
                  <a:prstClr val="black"/>
                </a:solidFill>
                <a:latin typeface="Calibri"/>
                <a:cs typeface="Calibri"/>
              </a:rPr>
              <a:t>Ren, Jian</a:t>
            </a:r>
            <a:r>
              <a:rPr sz="2406" spc="-30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spc="10" dirty="0">
                <a:solidFill>
                  <a:prstClr val="black"/>
                </a:solidFill>
                <a:latin typeface="Calibri"/>
                <a:cs typeface="Calibri"/>
              </a:rPr>
              <a:t>Sun</a:t>
            </a:r>
            <a:endParaRPr sz="2406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78384" y="5582411"/>
            <a:ext cx="229812" cy="323393"/>
          </a:xfrm>
          <a:custGeom>
            <a:avLst/>
            <a:gdLst/>
            <a:ahLst/>
            <a:cxnLst/>
            <a:rect l="l" t="t" r="r" b="b"/>
            <a:pathLst>
              <a:path w="229234" h="322579">
                <a:moveTo>
                  <a:pt x="0" y="322240"/>
                </a:moveTo>
                <a:lnTo>
                  <a:pt x="2183" y="234595"/>
                </a:lnTo>
                <a:lnTo>
                  <a:pt x="8532" y="163420"/>
                </a:lnTo>
                <a:lnTo>
                  <a:pt x="18743" y="107248"/>
                </a:lnTo>
                <a:lnTo>
                  <a:pt x="32512" y="64608"/>
                </a:lnTo>
                <a:lnTo>
                  <a:pt x="69517" y="14052"/>
                </a:lnTo>
                <a:lnTo>
                  <a:pt x="117120" y="0"/>
                </a:lnTo>
                <a:lnTo>
                  <a:pt x="144139" y="2989"/>
                </a:lnTo>
                <a:lnTo>
                  <a:pt x="194126" y="40942"/>
                </a:lnTo>
                <a:lnTo>
                  <a:pt x="207978" y="77711"/>
                </a:lnTo>
                <a:lnTo>
                  <a:pt x="218959" y="133903"/>
                </a:lnTo>
                <a:lnTo>
                  <a:pt x="226192" y="213940"/>
                </a:lnTo>
                <a:lnTo>
                  <a:pt x="228798" y="322240"/>
                </a:lnTo>
              </a:path>
            </a:pathLst>
          </a:custGeom>
          <a:ln w="53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84422" y="5583419"/>
            <a:ext cx="11459" cy="0"/>
          </a:xfrm>
          <a:custGeom>
            <a:avLst/>
            <a:gdLst/>
            <a:ahLst/>
            <a:cxnLst/>
            <a:rect l="l" t="t" r="r" b="b"/>
            <a:pathLst>
              <a:path w="11429">
                <a:moveTo>
                  <a:pt x="0" y="0"/>
                </a:moveTo>
                <a:lnTo>
                  <a:pt x="11012" y="0"/>
                </a:lnTo>
              </a:path>
            </a:pathLst>
          </a:custGeom>
          <a:ln w="5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86813" y="5567746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4"/>
                </a:lnTo>
                <a:lnTo>
                  <a:pt x="3630" y="15636"/>
                </a:lnTo>
                <a:lnTo>
                  <a:pt x="2722" y="23615"/>
                </a:lnTo>
                <a:lnTo>
                  <a:pt x="0" y="31267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93556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02275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5"/>
                </a:lnTo>
                <a:lnTo>
                  <a:pt x="3630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35341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44060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5"/>
                </a:lnTo>
                <a:lnTo>
                  <a:pt x="3630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14773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EEEAF2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94206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14448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23167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5"/>
                </a:lnTo>
                <a:lnTo>
                  <a:pt x="3630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93880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EEEAF2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73312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72986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EEEAF2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52419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15706" y="5582411"/>
            <a:ext cx="229812" cy="323393"/>
          </a:xfrm>
          <a:custGeom>
            <a:avLst/>
            <a:gdLst/>
            <a:ahLst/>
            <a:cxnLst/>
            <a:rect l="l" t="t" r="r" b="b"/>
            <a:pathLst>
              <a:path w="229234" h="322579">
                <a:moveTo>
                  <a:pt x="0" y="322240"/>
                </a:moveTo>
                <a:lnTo>
                  <a:pt x="2183" y="234595"/>
                </a:lnTo>
                <a:lnTo>
                  <a:pt x="8532" y="163420"/>
                </a:lnTo>
                <a:lnTo>
                  <a:pt x="18743" y="107248"/>
                </a:lnTo>
                <a:lnTo>
                  <a:pt x="32512" y="64608"/>
                </a:lnTo>
                <a:lnTo>
                  <a:pt x="69517" y="14052"/>
                </a:lnTo>
                <a:lnTo>
                  <a:pt x="117120" y="0"/>
                </a:lnTo>
                <a:lnTo>
                  <a:pt x="144139" y="2989"/>
                </a:lnTo>
                <a:lnTo>
                  <a:pt x="194126" y="40942"/>
                </a:lnTo>
                <a:lnTo>
                  <a:pt x="207978" y="77711"/>
                </a:lnTo>
                <a:lnTo>
                  <a:pt x="218959" y="133903"/>
                </a:lnTo>
                <a:lnTo>
                  <a:pt x="226192" y="213940"/>
                </a:lnTo>
                <a:lnTo>
                  <a:pt x="228798" y="322240"/>
                </a:lnTo>
              </a:path>
            </a:pathLst>
          </a:custGeom>
          <a:ln w="53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21743" y="5583419"/>
            <a:ext cx="11459" cy="0"/>
          </a:xfrm>
          <a:custGeom>
            <a:avLst/>
            <a:gdLst/>
            <a:ahLst/>
            <a:cxnLst/>
            <a:rect l="l" t="t" r="r" b="b"/>
            <a:pathLst>
              <a:path w="11429">
                <a:moveTo>
                  <a:pt x="0" y="0"/>
                </a:moveTo>
                <a:lnTo>
                  <a:pt x="11012" y="0"/>
                </a:lnTo>
              </a:path>
            </a:pathLst>
          </a:custGeom>
          <a:ln w="5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24135" y="5567746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4"/>
                </a:lnTo>
                <a:lnTo>
                  <a:pt x="3630" y="15636"/>
                </a:lnTo>
                <a:lnTo>
                  <a:pt x="2722" y="23615"/>
                </a:lnTo>
                <a:lnTo>
                  <a:pt x="0" y="31267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30876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639597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5"/>
                </a:lnTo>
                <a:lnTo>
                  <a:pt x="3630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72662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81382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5"/>
                </a:lnTo>
                <a:lnTo>
                  <a:pt x="3630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52094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EEEAF2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31528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551769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60489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5"/>
                </a:lnTo>
                <a:lnTo>
                  <a:pt x="3630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531201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EEEAF2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510634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610309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EEEAF2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589741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653027" y="5582411"/>
            <a:ext cx="229812" cy="323393"/>
          </a:xfrm>
          <a:custGeom>
            <a:avLst/>
            <a:gdLst/>
            <a:ahLst/>
            <a:cxnLst/>
            <a:rect l="l" t="t" r="r" b="b"/>
            <a:pathLst>
              <a:path w="229234" h="322579">
                <a:moveTo>
                  <a:pt x="0" y="322240"/>
                </a:moveTo>
                <a:lnTo>
                  <a:pt x="2183" y="234595"/>
                </a:lnTo>
                <a:lnTo>
                  <a:pt x="8532" y="163420"/>
                </a:lnTo>
                <a:lnTo>
                  <a:pt x="18743" y="107248"/>
                </a:lnTo>
                <a:lnTo>
                  <a:pt x="32512" y="64608"/>
                </a:lnTo>
                <a:lnTo>
                  <a:pt x="69517" y="14052"/>
                </a:lnTo>
                <a:lnTo>
                  <a:pt x="117120" y="0"/>
                </a:lnTo>
                <a:lnTo>
                  <a:pt x="144139" y="2989"/>
                </a:lnTo>
                <a:lnTo>
                  <a:pt x="194126" y="40942"/>
                </a:lnTo>
                <a:lnTo>
                  <a:pt x="207978" y="77711"/>
                </a:lnTo>
                <a:lnTo>
                  <a:pt x="218959" y="133903"/>
                </a:lnTo>
                <a:lnTo>
                  <a:pt x="226192" y="213940"/>
                </a:lnTo>
                <a:lnTo>
                  <a:pt x="228798" y="322240"/>
                </a:lnTo>
              </a:path>
            </a:pathLst>
          </a:custGeom>
          <a:ln w="53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759065" y="5583419"/>
            <a:ext cx="11459" cy="0"/>
          </a:xfrm>
          <a:custGeom>
            <a:avLst/>
            <a:gdLst/>
            <a:ahLst/>
            <a:cxnLst/>
            <a:rect l="l" t="t" r="r" b="b"/>
            <a:pathLst>
              <a:path w="11429">
                <a:moveTo>
                  <a:pt x="0" y="0"/>
                </a:moveTo>
                <a:lnTo>
                  <a:pt x="11012" y="0"/>
                </a:lnTo>
              </a:path>
            </a:pathLst>
          </a:custGeom>
          <a:ln w="5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761456" y="5567746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4"/>
                </a:lnTo>
                <a:lnTo>
                  <a:pt x="3630" y="15636"/>
                </a:lnTo>
                <a:lnTo>
                  <a:pt x="2722" y="23615"/>
                </a:lnTo>
                <a:lnTo>
                  <a:pt x="0" y="31267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868198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876918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5"/>
                </a:lnTo>
                <a:lnTo>
                  <a:pt x="3630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709984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718703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5"/>
                </a:lnTo>
                <a:lnTo>
                  <a:pt x="3630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689415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EEEAF2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668848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789091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797810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5"/>
                </a:lnTo>
                <a:lnTo>
                  <a:pt x="3630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768523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EEEAF2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747955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847630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EEEAF2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827062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890349" y="5582411"/>
            <a:ext cx="229812" cy="323393"/>
          </a:xfrm>
          <a:custGeom>
            <a:avLst/>
            <a:gdLst/>
            <a:ahLst/>
            <a:cxnLst/>
            <a:rect l="l" t="t" r="r" b="b"/>
            <a:pathLst>
              <a:path w="229234" h="322579">
                <a:moveTo>
                  <a:pt x="0" y="322240"/>
                </a:moveTo>
                <a:lnTo>
                  <a:pt x="2183" y="234595"/>
                </a:lnTo>
                <a:lnTo>
                  <a:pt x="8532" y="163420"/>
                </a:lnTo>
                <a:lnTo>
                  <a:pt x="18743" y="107248"/>
                </a:lnTo>
                <a:lnTo>
                  <a:pt x="32512" y="64608"/>
                </a:lnTo>
                <a:lnTo>
                  <a:pt x="69517" y="14052"/>
                </a:lnTo>
                <a:lnTo>
                  <a:pt x="117120" y="0"/>
                </a:lnTo>
                <a:lnTo>
                  <a:pt x="144139" y="2989"/>
                </a:lnTo>
                <a:lnTo>
                  <a:pt x="194126" y="40942"/>
                </a:lnTo>
                <a:lnTo>
                  <a:pt x="207978" y="77711"/>
                </a:lnTo>
                <a:lnTo>
                  <a:pt x="218959" y="133903"/>
                </a:lnTo>
                <a:lnTo>
                  <a:pt x="226192" y="213940"/>
                </a:lnTo>
                <a:lnTo>
                  <a:pt x="228798" y="322240"/>
                </a:lnTo>
              </a:path>
            </a:pathLst>
          </a:custGeom>
          <a:ln w="53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996386" y="5583419"/>
            <a:ext cx="11459" cy="0"/>
          </a:xfrm>
          <a:custGeom>
            <a:avLst/>
            <a:gdLst/>
            <a:ahLst/>
            <a:cxnLst/>
            <a:rect l="l" t="t" r="r" b="b"/>
            <a:pathLst>
              <a:path w="11430">
                <a:moveTo>
                  <a:pt x="0" y="0"/>
                </a:moveTo>
                <a:lnTo>
                  <a:pt x="11012" y="0"/>
                </a:lnTo>
              </a:path>
            </a:pathLst>
          </a:custGeom>
          <a:ln w="5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998778" y="5567746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4"/>
                </a:lnTo>
                <a:lnTo>
                  <a:pt x="3630" y="15636"/>
                </a:lnTo>
                <a:lnTo>
                  <a:pt x="2722" y="23615"/>
                </a:lnTo>
                <a:lnTo>
                  <a:pt x="0" y="31267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1105519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1114239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5"/>
                </a:lnTo>
                <a:lnTo>
                  <a:pt x="3630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947305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956025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5"/>
                </a:lnTo>
                <a:lnTo>
                  <a:pt x="3630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926736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906170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1026412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1035132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5"/>
                </a:lnTo>
                <a:lnTo>
                  <a:pt x="3630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1005844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985277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1084952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1064384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1127670" y="5583422"/>
            <a:ext cx="229812" cy="323393"/>
          </a:xfrm>
          <a:custGeom>
            <a:avLst/>
            <a:gdLst/>
            <a:ahLst/>
            <a:cxnLst/>
            <a:rect l="l" t="t" r="r" b="b"/>
            <a:pathLst>
              <a:path w="229234" h="322579">
                <a:moveTo>
                  <a:pt x="0" y="322245"/>
                </a:moveTo>
                <a:lnTo>
                  <a:pt x="2183" y="234600"/>
                </a:lnTo>
                <a:lnTo>
                  <a:pt x="8532" y="163425"/>
                </a:lnTo>
                <a:lnTo>
                  <a:pt x="18743" y="107253"/>
                </a:lnTo>
                <a:lnTo>
                  <a:pt x="32512" y="64613"/>
                </a:lnTo>
                <a:lnTo>
                  <a:pt x="69517" y="14055"/>
                </a:lnTo>
                <a:lnTo>
                  <a:pt x="117120" y="0"/>
                </a:lnTo>
                <a:lnTo>
                  <a:pt x="144139" y="2987"/>
                </a:lnTo>
                <a:lnTo>
                  <a:pt x="194126" y="40943"/>
                </a:lnTo>
                <a:lnTo>
                  <a:pt x="207978" y="77713"/>
                </a:lnTo>
                <a:lnTo>
                  <a:pt x="218959" y="133907"/>
                </a:lnTo>
                <a:lnTo>
                  <a:pt x="226192" y="213945"/>
                </a:lnTo>
                <a:lnTo>
                  <a:pt x="228798" y="322245"/>
                </a:lnTo>
              </a:path>
            </a:pathLst>
          </a:custGeom>
          <a:ln w="53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1233708" y="5584436"/>
            <a:ext cx="11459" cy="0"/>
          </a:xfrm>
          <a:custGeom>
            <a:avLst/>
            <a:gdLst/>
            <a:ahLst/>
            <a:cxnLst/>
            <a:rect l="l" t="t" r="r" b="b"/>
            <a:pathLst>
              <a:path w="11430">
                <a:moveTo>
                  <a:pt x="0" y="0"/>
                </a:moveTo>
                <a:lnTo>
                  <a:pt x="11012" y="0"/>
                </a:lnTo>
              </a:path>
            </a:pathLst>
          </a:custGeom>
          <a:ln w="5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1236099" y="5568763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1"/>
                </a:lnTo>
                <a:lnTo>
                  <a:pt x="3629" y="15633"/>
                </a:lnTo>
                <a:lnTo>
                  <a:pt x="2722" y="23612"/>
                </a:lnTo>
                <a:lnTo>
                  <a:pt x="0" y="31267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1342841" y="5906480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1351561" y="5890809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1"/>
                </a:lnTo>
                <a:lnTo>
                  <a:pt x="3629" y="15633"/>
                </a:lnTo>
                <a:lnTo>
                  <a:pt x="2722" y="23611"/>
                </a:lnTo>
                <a:lnTo>
                  <a:pt x="0" y="31266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1184627" y="5906480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1193347" y="5890809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1"/>
                </a:lnTo>
                <a:lnTo>
                  <a:pt x="3629" y="15633"/>
                </a:lnTo>
                <a:lnTo>
                  <a:pt x="2722" y="23611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1164058" y="5713251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1143491" y="5713251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1263734" y="5906480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1272453" y="5890809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1"/>
                </a:lnTo>
                <a:lnTo>
                  <a:pt x="3629" y="15633"/>
                </a:lnTo>
                <a:lnTo>
                  <a:pt x="2722" y="23611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1243165" y="5713251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1222597" y="5713251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1322273" y="5713251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1301705" y="5713251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1364991" y="5582411"/>
            <a:ext cx="229812" cy="323393"/>
          </a:xfrm>
          <a:custGeom>
            <a:avLst/>
            <a:gdLst/>
            <a:ahLst/>
            <a:cxnLst/>
            <a:rect l="l" t="t" r="r" b="b"/>
            <a:pathLst>
              <a:path w="229234" h="322579">
                <a:moveTo>
                  <a:pt x="0" y="322240"/>
                </a:moveTo>
                <a:lnTo>
                  <a:pt x="2183" y="234595"/>
                </a:lnTo>
                <a:lnTo>
                  <a:pt x="8532" y="163420"/>
                </a:lnTo>
                <a:lnTo>
                  <a:pt x="18743" y="107248"/>
                </a:lnTo>
                <a:lnTo>
                  <a:pt x="32512" y="64608"/>
                </a:lnTo>
                <a:lnTo>
                  <a:pt x="69517" y="14052"/>
                </a:lnTo>
                <a:lnTo>
                  <a:pt x="117120" y="0"/>
                </a:lnTo>
                <a:lnTo>
                  <a:pt x="144139" y="2989"/>
                </a:lnTo>
                <a:lnTo>
                  <a:pt x="194126" y="40942"/>
                </a:lnTo>
                <a:lnTo>
                  <a:pt x="207978" y="77711"/>
                </a:lnTo>
                <a:lnTo>
                  <a:pt x="218959" y="133903"/>
                </a:lnTo>
                <a:lnTo>
                  <a:pt x="226192" y="213940"/>
                </a:lnTo>
                <a:lnTo>
                  <a:pt x="228798" y="322240"/>
                </a:lnTo>
              </a:path>
            </a:pathLst>
          </a:custGeom>
          <a:ln w="53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1471029" y="5583419"/>
            <a:ext cx="11459" cy="0"/>
          </a:xfrm>
          <a:custGeom>
            <a:avLst/>
            <a:gdLst/>
            <a:ahLst/>
            <a:cxnLst/>
            <a:rect l="l" t="t" r="r" b="b"/>
            <a:pathLst>
              <a:path w="11430">
                <a:moveTo>
                  <a:pt x="0" y="0"/>
                </a:moveTo>
                <a:lnTo>
                  <a:pt x="11012" y="0"/>
                </a:lnTo>
              </a:path>
            </a:pathLst>
          </a:custGeom>
          <a:ln w="5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1473421" y="5567746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4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7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1580162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1588882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5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1421947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1430669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5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1401379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1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1380813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1501055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1509774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5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1480486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1459919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1559595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1539027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5" name="object 95"/>
          <p:cNvSpPr/>
          <p:nvPr/>
        </p:nvSpPr>
        <p:spPr>
          <a:xfrm>
            <a:off x="1601540" y="5583422"/>
            <a:ext cx="229812" cy="323393"/>
          </a:xfrm>
          <a:custGeom>
            <a:avLst/>
            <a:gdLst/>
            <a:ahLst/>
            <a:cxnLst/>
            <a:rect l="l" t="t" r="r" b="b"/>
            <a:pathLst>
              <a:path w="229235" h="322579">
                <a:moveTo>
                  <a:pt x="0" y="322245"/>
                </a:moveTo>
                <a:lnTo>
                  <a:pt x="2181" y="234600"/>
                </a:lnTo>
                <a:lnTo>
                  <a:pt x="8524" y="163425"/>
                </a:lnTo>
                <a:lnTo>
                  <a:pt x="18727" y="107253"/>
                </a:lnTo>
                <a:lnTo>
                  <a:pt x="32489" y="64613"/>
                </a:lnTo>
                <a:lnTo>
                  <a:pt x="69486" y="14055"/>
                </a:lnTo>
                <a:lnTo>
                  <a:pt x="117102" y="0"/>
                </a:lnTo>
                <a:lnTo>
                  <a:pt x="144139" y="2987"/>
                </a:lnTo>
                <a:lnTo>
                  <a:pt x="194126" y="40943"/>
                </a:lnTo>
                <a:lnTo>
                  <a:pt x="207978" y="77713"/>
                </a:lnTo>
                <a:lnTo>
                  <a:pt x="218959" y="133907"/>
                </a:lnTo>
                <a:lnTo>
                  <a:pt x="226192" y="213945"/>
                </a:lnTo>
                <a:lnTo>
                  <a:pt x="228798" y="322245"/>
                </a:lnTo>
              </a:path>
            </a:pathLst>
          </a:custGeom>
          <a:ln w="53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1707507" y="5584436"/>
            <a:ext cx="11459" cy="0"/>
          </a:xfrm>
          <a:custGeom>
            <a:avLst/>
            <a:gdLst/>
            <a:ahLst/>
            <a:cxnLst/>
            <a:rect l="l" t="t" r="r" b="b"/>
            <a:pathLst>
              <a:path w="11430">
                <a:moveTo>
                  <a:pt x="0" y="0"/>
                </a:moveTo>
                <a:lnTo>
                  <a:pt x="11082" y="0"/>
                </a:lnTo>
              </a:path>
            </a:pathLst>
          </a:custGeom>
          <a:ln w="5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7" name="object 97"/>
          <p:cNvSpPr/>
          <p:nvPr/>
        </p:nvSpPr>
        <p:spPr>
          <a:xfrm>
            <a:off x="1709968" y="5568763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1"/>
                </a:lnTo>
                <a:lnTo>
                  <a:pt x="3629" y="15633"/>
                </a:lnTo>
                <a:lnTo>
                  <a:pt x="2722" y="23612"/>
                </a:lnTo>
                <a:lnTo>
                  <a:pt x="0" y="31267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8" name="object 98"/>
          <p:cNvSpPr/>
          <p:nvPr/>
        </p:nvSpPr>
        <p:spPr>
          <a:xfrm>
            <a:off x="1816710" y="5906480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9" name="object 99"/>
          <p:cNvSpPr/>
          <p:nvPr/>
        </p:nvSpPr>
        <p:spPr>
          <a:xfrm>
            <a:off x="1825430" y="5890809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1" y="7651"/>
                </a:lnTo>
                <a:lnTo>
                  <a:pt x="3628" y="15633"/>
                </a:lnTo>
                <a:lnTo>
                  <a:pt x="2721" y="23611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0" name="object 100"/>
          <p:cNvSpPr/>
          <p:nvPr/>
        </p:nvSpPr>
        <p:spPr>
          <a:xfrm>
            <a:off x="1658496" y="5906480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1" name="object 101"/>
          <p:cNvSpPr/>
          <p:nvPr/>
        </p:nvSpPr>
        <p:spPr>
          <a:xfrm>
            <a:off x="1667216" y="5890809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1" y="7651"/>
                </a:lnTo>
                <a:lnTo>
                  <a:pt x="3628" y="15633"/>
                </a:lnTo>
                <a:lnTo>
                  <a:pt x="2721" y="23611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2" name="object 102"/>
          <p:cNvSpPr/>
          <p:nvPr/>
        </p:nvSpPr>
        <p:spPr>
          <a:xfrm>
            <a:off x="1637928" y="5713251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3" name="object 103"/>
          <p:cNvSpPr/>
          <p:nvPr/>
        </p:nvSpPr>
        <p:spPr>
          <a:xfrm>
            <a:off x="1617360" y="5713251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4" name="object 104"/>
          <p:cNvSpPr/>
          <p:nvPr/>
        </p:nvSpPr>
        <p:spPr>
          <a:xfrm>
            <a:off x="1737603" y="5906480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5" name="object 105"/>
          <p:cNvSpPr/>
          <p:nvPr/>
        </p:nvSpPr>
        <p:spPr>
          <a:xfrm>
            <a:off x="1746323" y="5890809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1"/>
                </a:lnTo>
                <a:lnTo>
                  <a:pt x="3629" y="15633"/>
                </a:lnTo>
                <a:lnTo>
                  <a:pt x="2722" y="23611"/>
                </a:lnTo>
                <a:lnTo>
                  <a:pt x="0" y="31266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6" name="object 106"/>
          <p:cNvSpPr/>
          <p:nvPr/>
        </p:nvSpPr>
        <p:spPr>
          <a:xfrm>
            <a:off x="1717034" y="5713251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1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7" name="object 107"/>
          <p:cNvSpPr/>
          <p:nvPr/>
        </p:nvSpPr>
        <p:spPr>
          <a:xfrm>
            <a:off x="1696468" y="5713251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8" name="object 108"/>
          <p:cNvSpPr/>
          <p:nvPr/>
        </p:nvSpPr>
        <p:spPr>
          <a:xfrm>
            <a:off x="1796142" y="5713251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9" name="object 109"/>
          <p:cNvSpPr/>
          <p:nvPr/>
        </p:nvSpPr>
        <p:spPr>
          <a:xfrm>
            <a:off x="1775574" y="5713251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0" name="object 110"/>
          <p:cNvSpPr/>
          <p:nvPr/>
        </p:nvSpPr>
        <p:spPr>
          <a:xfrm>
            <a:off x="1839634" y="5583422"/>
            <a:ext cx="229812" cy="323393"/>
          </a:xfrm>
          <a:custGeom>
            <a:avLst/>
            <a:gdLst/>
            <a:ahLst/>
            <a:cxnLst/>
            <a:rect l="l" t="t" r="r" b="b"/>
            <a:pathLst>
              <a:path w="229235" h="322579">
                <a:moveTo>
                  <a:pt x="0" y="322245"/>
                </a:moveTo>
                <a:lnTo>
                  <a:pt x="2183" y="234600"/>
                </a:lnTo>
                <a:lnTo>
                  <a:pt x="8532" y="163425"/>
                </a:lnTo>
                <a:lnTo>
                  <a:pt x="18743" y="107253"/>
                </a:lnTo>
                <a:lnTo>
                  <a:pt x="32512" y="64613"/>
                </a:lnTo>
                <a:lnTo>
                  <a:pt x="69517" y="14055"/>
                </a:lnTo>
                <a:lnTo>
                  <a:pt x="117120" y="0"/>
                </a:lnTo>
                <a:lnTo>
                  <a:pt x="144139" y="2987"/>
                </a:lnTo>
                <a:lnTo>
                  <a:pt x="194126" y="40943"/>
                </a:lnTo>
                <a:lnTo>
                  <a:pt x="207978" y="77713"/>
                </a:lnTo>
                <a:lnTo>
                  <a:pt x="218959" y="133907"/>
                </a:lnTo>
                <a:lnTo>
                  <a:pt x="226192" y="213945"/>
                </a:lnTo>
                <a:lnTo>
                  <a:pt x="228798" y="322245"/>
                </a:lnTo>
              </a:path>
            </a:pathLst>
          </a:custGeom>
          <a:ln w="53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1" name="object 111"/>
          <p:cNvSpPr/>
          <p:nvPr/>
        </p:nvSpPr>
        <p:spPr>
          <a:xfrm>
            <a:off x="1945671" y="5584436"/>
            <a:ext cx="11459" cy="0"/>
          </a:xfrm>
          <a:custGeom>
            <a:avLst/>
            <a:gdLst/>
            <a:ahLst/>
            <a:cxnLst/>
            <a:rect l="l" t="t" r="r" b="b"/>
            <a:pathLst>
              <a:path w="11430">
                <a:moveTo>
                  <a:pt x="0" y="0"/>
                </a:moveTo>
                <a:lnTo>
                  <a:pt x="11012" y="0"/>
                </a:lnTo>
              </a:path>
            </a:pathLst>
          </a:custGeom>
          <a:ln w="5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2" name="object 112"/>
          <p:cNvSpPr/>
          <p:nvPr/>
        </p:nvSpPr>
        <p:spPr>
          <a:xfrm>
            <a:off x="1948064" y="5568763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1"/>
                </a:lnTo>
                <a:lnTo>
                  <a:pt x="3629" y="15633"/>
                </a:lnTo>
                <a:lnTo>
                  <a:pt x="2722" y="23612"/>
                </a:lnTo>
                <a:lnTo>
                  <a:pt x="0" y="31267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3" name="object 113"/>
          <p:cNvSpPr/>
          <p:nvPr/>
        </p:nvSpPr>
        <p:spPr>
          <a:xfrm>
            <a:off x="2054806" y="5906480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4" name="object 114"/>
          <p:cNvSpPr/>
          <p:nvPr/>
        </p:nvSpPr>
        <p:spPr>
          <a:xfrm>
            <a:off x="2063525" y="5890809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1"/>
                </a:lnTo>
                <a:lnTo>
                  <a:pt x="3629" y="15633"/>
                </a:lnTo>
                <a:lnTo>
                  <a:pt x="2722" y="23611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5" name="object 115"/>
          <p:cNvSpPr/>
          <p:nvPr/>
        </p:nvSpPr>
        <p:spPr>
          <a:xfrm>
            <a:off x="1896590" y="5906480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6" name="object 116"/>
          <p:cNvSpPr/>
          <p:nvPr/>
        </p:nvSpPr>
        <p:spPr>
          <a:xfrm>
            <a:off x="1905311" y="5890809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1"/>
                </a:lnTo>
                <a:lnTo>
                  <a:pt x="3629" y="15633"/>
                </a:lnTo>
                <a:lnTo>
                  <a:pt x="2722" y="23611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7" name="object 117"/>
          <p:cNvSpPr/>
          <p:nvPr/>
        </p:nvSpPr>
        <p:spPr>
          <a:xfrm>
            <a:off x="1876022" y="5713251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1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8" name="object 118"/>
          <p:cNvSpPr/>
          <p:nvPr/>
        </p:nvSpPr>
        <p:spPr>
          <a:xfrm>
            <a:off x="1855456" y="5713251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9" name="object 119"/>
          <p:cNvSpPr/>
          <p:nvPr/>
        </p:nvSpPr>
        <p:spPr>
          <a:xfrm>
            <a:off x="1975697" y="5906480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0" name="object 120"/>
          <p:cNvSpPr/>
          <p:nvPr/>
        </p:nvSpPr>
        <p:spPr>
          <a:xfrm>
            <a:off x="1984417" y="5890809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3" y="7651"/>
                </a:lnTo>
                <a:lnTo>
                  <a:pt x="3630" y="15633"/>
                </a:lnTo>
                <a:lnTo>
                  <a:pt x="2723" y="23611"/>
                </a:lnTo>
                <a:lnTo>
                  <a:pt x="0" y="31266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1" name="object 121"/>
          <p:cNvSpPr/>
          <p:nvPr/>
        </p:nvSpPr>
        <p:spPr>
          <a:xfrm>
            <a:off x="1955130" y="5713251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2" name="object 122"/>
          <p:cNvSpPr/>
          <p:nvPr/>
        </p:nvSpPr>
        <p:spPr>
          <a:xfrm>
            <a:off x="1934562" y="5713251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3" name="object 123"/>
          <p:cNvSpPr/>
          <p:nvPr/>
        </p:nvSpPr>
        <p:spPr>
          <a:xfrm>
            <a:off x="2034238" y="5713251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4" name="object 124"/>
          <p:cNvSpPr/>
          <p:nvPr/>
        </p:nvSpPr>
        <p:spPr>
          <a:xfrm>
            <a:off x="2013669" y="5713251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5" name="object 125"/>
          <p:cNvSpPr/>
          <p:nvPr/>
        </p:nvSpPr>
        <p:spPr>
          <a:xfrm>
            <a:off x="2076181" y="5584431"/>
            <a:ext cx="229812" cy="323393"/>
          </a:xfrm>
          <a:custGeom>
            <a:avLst/>
            <a:gdLst/>
            <a:ahLst/>
            <a:cxnLst/>
            <a:rect l="l" t="t" r="r" b="b"/>
            <a:pathLst>
              <a:path w="229235" h="322579">
                <a:moveTo>
                  <a:pt x="0" y="322245"/>
                </a:moveTo>
                <a:lnTo>
                  <a:pt x="2181" y="234600"/>
                </a:lnTo>
                <a:lnTo>
                  <a:pt x="8524" y="163425"/>
                </a:lnTo>
                <a:lnTo>
                  <a:pt x="18727" y="107253"/>
                </a:lnTo>
                <a:lnTo>
                  <a:pt x="32489" y="64613"/>
                </a:lnTo>
                <a:lnTo>
                  <a:pt x="69486" y="14055"/>
                </a:lnTo>
                <a:lnTo>
                  <a:pt x="117102" y="0"/>
                </a:lnTo>
                <a:lnTo>
                  <a:pt x="144139" y="2987"/>
                </a:lnTo>
                <a:lnTo>
                  <a:pt x="194126" y="40946"/>
                </a:lnTo>
                <a:lnTo>
                  <a:pt x="207978" y="77715"/>
                </a:lnTo>
                <a:lnTo>
                  <a:pt x="218959" y="133908"/>
                </a:lnTo>
                <a:lnTo>
                  <a:pt x="226192" y="213945"/>
                </a:lnTo>
                <a:lnTo>
                  <a:pt x="228798" y="322245"/>
                </a:lnTo>
              </a:path>
            </a:pathLst>
          </a:custGeom>
          <a:ln w="53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6" name="object 126"/>
          <p:cNvSpPr/>
          <p:nvPr/>
        </p:nvSpPr>
        <p:spPr>
          <a:xfrm>
            <a:off x="2182150" y="5585445"/>
            <a:ext cx="11459" cy="0"/>
          </a:xfrm>
          <a:custGeom>
            <a:avLst/>
            <a:gdLst/>
            <a:ahLst/>
            <a:cxnLst/>
            <a:rect l="l" t="t" r="r" b="b"/>
            <a:pathLst>
              <a:path w="11430">
                <a:moveTo>
                  <a:pt x="0" y="0"/>
                </a:moveTo>
                <a:lnTo>
                  <a:pt x="11082" y="0"/>
                </a:lnTo>
              </a:path>
            </a:pathLst>
          </a:custGeom>
          <a:ln w="5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7" name="object 127"/>
          <p:cNvSpPr/>
          <p:nvPr/>
        </p:nvSpPr>
        <p:spPr>
          <a:xfrm>
            <a:off x="2184611" y="5569773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3"/>
                </a:lnTo>
                <a:lnTo>
                  <a:pt x="3629" y="15633"/>
                </a:lnTo>
                <a:lnTo>
                  <a:pt x="2722" y="23612"/>
                </a:lnTo>
                <a:lnTo>
                  <a:pt x="0" y="31267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8" name="object 128"/>
          <p:cNvSpPr/>
          <p:nvPr/>
        </p:nvSpPr>
        <p:spPr>
          <a:xfrm>
            <a:off x="2291353" y="5907489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9" name="object 129"/>
          <p:cNvSpPr/>
          <p:nvPr/>
        </p:nvSpPr>
        <p:spPr>
          <a:xfrm>
            <a:off x="2300072" y="5891817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1" y="7654"/>
                </a:lnTo>
                <a:lnTo>
                  <a:pt x="3629" y="15633"/>
                </a:lnTo>
                <a:lnTo>
                  <a:pt x="2721" y="23612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0" name="object 130"/>
          <p:cNvSpPr/>
          <p:nvPr/>
        </p:nvSpPr>
        <p:spPr>
          <a:xfrm>
            <a:off x="2133138" y="5907489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1" name="object 131"/>
          <p:cNvSpPr/>
          <p:nvPr/>
        </p:nvSpPr>
        <p:spPr>
          <a:xfrm>
            <a:off x="2141859" y="5891817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1" y="7654"/>
                </a:lnTo>
                <a:lnTo>
                  <a:pt x="3629" y="15633"/>
                </a:lnTo>
                <a:lnTo>
                  <a:pt x="2721" y="23612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2" name="object 132"/>
          <p:cNvSpPr/>
          <p:nvPr/>
        </p:nvSpPr>
        <p:spPr>
          <a:xfrm>
            <a:off x="2112571" y="5714262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3" name="object 133"/>
          <p:cNvSpPr/>
          <p:nvPr/>
        </p:nvSpPr>
        <p:spPr>
          <a:xfrm>
            <a:off x="2092003" y="5714262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4" name="object 134"/>
          <p:cNvSpPr/>
          <p:nvPr/>
        </p:nvSpPr>
        <p:spPr>
          <a:xfrm>
            <a:off x="2212246" y="5907489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5" name="object 135"/>
          <p:cNvSpPr/>
          <p:nvPr/>
        </p:nvSpPr>
        <p:spPr>
          <a:xfrm>
            <a:off x="2220965" y="5891817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4"/>
                </a:lnTo>
                <a:lnTo>
                  <a:pt x="3629" y="15633"/>
                </a:lnTo>
                <a:lnTo>
                  <a:pt x="2722" y="23612"/>
                </a:lnTo>
                <a:lnTo>
                  <a:pt x="0" y="31266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6" name="object 136"/>
          <p:cNvSpPr/>
          <p:nvPr/>
        </p:nvSpPr>
        <p:spPr>
          <a:xfrm>
            <a:off x="2191677" y="5714262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7" name="object 137"/>
          <p:cNvSpPr/>
          <p:nvPr/>
        </p:nvSpPr>
        <p:spPr>
          <a:xfrm>
            <a:off x="2171110" y="5714262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8" name="object 138"/>
          <p:cNvSpPr/>
          <p:nvPr/>
        </p:nvSpPr>
        <p:spPr>
          <a:xfrm>
            <a:off x="2270785" y="5714262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9" name="object 139"/>
          <p:cNvSpPr/>
          <p:nvPr/>
        </p:nvSpPr>
        <p:spPr>
          <a:xfrm>
            <a:off x="2250218" y="5714262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0" name="object 140"/>
          <p:cNvSpPr/>
          <p:nvPr/>
        </p:nvSpPr>
        <p:spPr>
          <a:xfrm>
            <a:off x="2314277" y="5583422"/>
            <a:ext cx="229812" cy="323393"/>
          </a:xfrm>
          <a:custGeom>
            <a:avLst/>
            <a:gdLst/>
            <a:ahLst/>
            <a:cxnLst/>
            <a:rect l="l" t="t" r="r" b="b"/>
            <a:pathLst>
              <a:path w="229235" h="322579">
                <a:moveTo>
                  <a:pt x="0" y="322245"/>
                </a:moveTo>
                <a:lnTo>
                  <a:pt x="2183" y="234600"/>
                </a:lnTo>
                <a:lnTo>
                  <a:pt x="8532" y="163425"/>
                </a:lnTo>
                <a:lnTo>
                  <a:pt x="18743" y="107253"/>
                </a:lnTo>
                <a:lnTo>
                  <a:pt x="32512" y="64613"/>
                </a:lnTo>
                <a:lnTo>
                  <a:pt x="69517" y="14055"/>
                </a:lnTo>
                <a:lnTo>
                  <a:pt x="117120" y="0"/>
                </a:lnTo>
                <a:lnTo>
                  <a:pt x="144139" y="2987"/>
                </a:lnTo>
                <a:lnTo>
                  <a:pt x="194126" y="40943"/>
                </a:lnTo>
                <a:lnTo>
                  <a:pt x="207978" y="77713"/>
                </a:lnTo>
                <a:lnTo>
                  <a:pt x="218959" y="133907"/>
                </a:lnTo>
                <a:lnTo>
                  <a:pt x="226192" y="213945"/>
                </a:lnTo>
                <a:lnTo>
                  <a:pt x="228798" y="322245"/>
                </a:lnTo>
              </a:path>
            </a:pathLst>
          </a:custGeom>
          <a:ln w="53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1" name="object 141"/>
          <p:cNvSpPr/>
          <p:nvPr/>
        </p:nvSpPr>
        <p:spPr>
          <a:xfrm>
            <a:off x="2420314" y="5584436"/>
            <a:ext cx="11459" cy="0"/>
          </a:xfrm>
          <a:custGeom>
            <a:avLst/>
            <a:gdLst/>
            <a:ahLst/>
            <a:cxnLst/>
            <a:rect l="l" t="t" r="r" b="b"/>
            <a:pathLst>
              <a:path w="11430">
                <a:moveTo>
                  <a:pt x="0" y="0"/>
                </a:moveTo>
                <a:lnTo>
                  <a:pt x="11012" y="0"/>
                </a:lnTo>
              </a:path>
            </a:pathLst>
          </a:custGeom>
          <a:ln w="5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2" name="object 142"/>
          <p:cNvSpPr/>
          <p:nvPr/>
        </p:nvSpPr>
        <p:spPr>
          <a:xfrm>
            <a:off x="2422706" y="5568763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1"/>
                </a:lnTo>
                <a:lnTo>
                  <a:pt x="3629" y="15633"/>
                </a:lnTo>
                <a:lnTo>
                  <a:pt x="2722" y="23612"/>
                </a:lnTo>
                <a:lnTo>
                  <a:pt x="0" y="31267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3" name="object 143"/>
          <p:cNvSpPr/>
          <p:nvPr/>
        </p:nvSpPr>
        <p:spPr>
          <a:xfrm>
            <a:off x="2529449" y="5906480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4" name="object 144"/>
          <p:cNvSpPr/>
          <p:nvPr/>
        </p:nvSpPr>
        <p:spPr>
          <a:xfrm>
            <a:off x="2538168" y="5890809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1"/>
                </a:lnTo>
                <a:lnTo>
                  <a:pt x="3629" y="15633"/>
                </a:lnTo>
                <a:lnTo>
                  <a:pt x="2722" y="23611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5" name="object 145"/>
          <p:cNvSpPr/>
          <p:nvPr/>
        </p:nvSpPr>
        <p:spPr>
          <a:xfrm>
            <a:off x="2371233" y="5906480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6" name="object 146"/>
          <p:cNvSpPr/>
          <p:nvPr/>
        </p:nvSpPr>
        <p:spPr>
          <a:xfrm>
            <a:off x="2379954" y="5890809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1"/>
                </a:lnTo>
                <a:lnTo>
                  <a:pt x="3629" y="15633"/>
                </a:lnTo>
                <a:lnTo>
                  <a:pt x="2722" y="23611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7" name="object 147"/>
          <p:cNvSpPr/>
          <p:nvPr/>
        </p:nvSpPr>
        <p:spPr>
          <a:xfrm>
            <a:off x="2350665" y="5713251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8" name="object 148"/>
          <p:cNvSpPr/>
          <p:nvPr/>
        </p:nvSpPr>
        <p:spPr>
          <a:xfrm>
            <a:off x="2330099" y="5713251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9" name="object 149"/>
          <p:cNvSpPr/>
          <p:nvPr/>
        </p:nvSpPr>
        <p:spPr>
          <a:xfrm>
            <a:off x="2450340" y="5906480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0" name="object 150"/>
          <p:cNvSpPr/>
          <p:nvPr/>
        </p:nvSpPr>
        <p:spPr>
          <a:xfrm>
            <a:off x="2459060" y="5890809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3" y="7651"/>
                </a:lnTo>
                <a:lnTo>
                  <a:pt x="3630" y="15633"/>
                </a:lnTo>
                <a:lnTo>
                  <a:pt x="2723" y="23611"/>
                </a:lnTo>
                <a:lnTo>
                  <a:pt x="0" y="31266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1" name="object 151"/>
          <p:cNvSpPr/>
          <p:nvPr/>
        </p:nvSpPr>
        <p:spPr>
          <a:xfrm>
            <a:off x="2429773" y="5713251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2" name="object 152"/>
          <p:cNvSpPr/>
          <p:nvPr/>
        </p:nvSpPr>
        <p:spPr>
          <a:xfrm>
            <a:off x="2409205" y="5713251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3" name="object 153"/>
          <p:cNvSpPr/>
          <p:nvPr/>
        </p:nvSpPr>
        <p:spPr>
          <a:xfrm>
            <a:off x="2508881" y="5713251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4" name="object 154"/>
          <p:cNvSpPr/>
          <p:nvPr/>
        </p:nvSpPr>
        <p:spPr>
          <a:xfrm>
            <a:off x="2488312" y="5713251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5" name="object 155"/>
          <p:cNvSpPr/>
          <p:nvPr/>
        </p:nvSpPr>
        <p:spPr>
          <a:xfrm>
            <a:off x="2550825" y="5584431"/>
            <a:ext cx="229812" cy="323393"/>
          </a:xfrm>
          <a:custGeom>
            <a:avLst/>
            <a:gdLst/>
            <a:ahLst/>
            <a:cxnLst/>
            <a:rect l="l" t="t" r="r" b="b"/>
            <a:pathLst>
              <a:path w="229235" h="322579">
                <a:moveTo>
                  <a:pt x="0" y="322245"/>
                </a:moveTo>
                <a:lnTo>
                  <a:pt x="2181" y="234600"/>
                </a:lnTo>
                <a:lnTo>
                  <a:pt x="8524" y="163425"/>
                </a:lnTo>
                <a:lnTo>
                  <a:pt x="18727" y="107253"/>
                </a:lnTo>
                <a:lnTo>
                  <a:pt x="32489" y="64613"/>
                </a:lnTo>
                <a:lnTo>
                  <a:pt x="69486" y="14055"/>
                </a:lnTo>
                <a:lnTo>
                  <a:pt x="117102" y="0"/>
                </a:lnTo>
                <a:lnTo>
                  <a:pt x="144139" y="2987"/>
                </a:lnTo>
                <a:lnTo>
                  <a:pt x="194126" y="40946"/>
                </a:lnTo>
                <a:lnTo>
                  <a:pt x="207978" y="77715"/>
                </a:lnTo>
                <a:lnTo>
                  <a:pt x="218959" y="133908"/>
                </a:lnTo>
                <a:lnTo>
                  <a:pt x="226192" y="213945"/>
                </a:lnTo>
                <a:lnTo>
                  <a:pt x="228798" y="322245"/>
                </a:lnTo>
              </a:path>
            </a:pathLst>
          </a:custGeom>
          <a:ln w="53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6" name="object 156"/>
          <p:cNvSpPr/>
          <p:nvPr/>
        </p:nvSpPr>
        <p:spPr>
          <a:xfrm>
            <a:off x="2656792" y="5585445"/>
            <a:ext cx="11459" cy="0"/>
          </a:xfrm>
          <a:custGeom>
            <a:avLst/>
            <a:gdLst/>
            <a:ahLst/>
            <a:cxnLst/>
            <a:rect l="l" t="t" r="r" b="b"/>
            <a:pathLst>
              <a:path w="11430">
                <a:moveTo>
                  <a:pt x="0" y="0"/>
                </a:moveTo>
                <a:lnTo>
                  <a:pt x="11082" y="0"/>
                </a:lnTo>
              </a:path>
            </a:pathLst>
          </a:custGeom>
          <a:ln w="5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7" name="object 157"/>
          <p:cNvSpPr/>
          <p:nvPr/>
        </p:nvSpPr>
        <p:spPr>
          <a:xfrm>
            <a:off x="2659254" y="5569773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3"/>
                </a:lnTo>
                <a:lnTo>
                  <a:pt x="3629" y="15633"/>
                </a:lnTo>
                <a:lnTo>
                  <a:pt x="2722" y="23612"/>
                </a:lnTo>
                <a:lnTo>
                  <a:pt x="0" y="31267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" name="object 158"/>
          <p:cNvSpPr/>
          <p:nvPr/>
        </p:nvSpPr>
        <p:spPr>
          <a:xfrm>
            <a:off x="2765996" y="5907489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9" name="object 159"/>
          <p:cNvSpPr/>
          <p:nvPr/>
        </p:nvSpPr>
        <p:spPr>
          <a:xfrm>
            <a:off x="2774715" y="5891817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4"/>
                </a:lnTo>
                <a:lnTo>
                  <a:pt x="3629" y="15633"/>
                </a:lnTo>
                <a:lnTo>
                  <a:pt x="2722" y="23612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0" name="object 160"/>
          <p:cNvSpPr/>
          <p:nvPr/>
        </p:nvSpPr>
        <p:spPr>
          <a:xfrm>
            <a:off x="2607781" y="5907489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1" name="object 161"/>
          <p:cNvSpPr/>
          <p:nvPr/>
        </p:nvSpPr>
        <p:spPr>
          <a:xfrm>
            <a:off x="2616501" y="5891817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4"/>
                </a:lnTo>
                <a:lnTo>
                  <a:pt x="3629" y="15633"/>
                </a:lnTo>
                <a:lnTo>
                  <a:pt x="2722" y="23612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2" name="object 162"/>
          <p:cNvSpPr/>
          <p:nvPr/>
        </p:nvSpPr>
        <p:spPr>
          <a:xfrm>
            <a:off x="2587213" y="5714262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3" name="object 163"/>
          <p:cNvSpPr/>
          <p:nvPr/>
        </p:nvSpPr>
        <p:spPr>
          <a:xfrm>
            <a:off x="2566646" y="5714262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4" name="object 164"/>
          <p:cNvSpPr/>
          <p:nvPr/>
        </p:nvSpPr>
        <p:spPr>
          <a:xfrm>
            <a:off x="2686889" y="5907489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5" name="object 165"/>
          <p:cNvSpPr/>
          <p:nvPr/>
        </p:nvSpPr>
        <p:spPr>
          <a:xfrm>
            <a:off x="2695609" y="5891817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1" y="7654"/>
                </a:lnTo>
                <a:lnTo>
                  <a:pt x="3629" y="15633"/>
                </a:lnTo>
                <a:lnTo>
                  <a:pt x="2721" y="23612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6" name="object 166"/>
          <p:cNvSpPr/>
          <p:nvPr/>
        </p:nvSpPr>
        <p:spPr>
          <a:xfrm>
            <a:off x="2666320" y="5714262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7" name="object 167"/>
          <p:cNvSpPr/>
          <p:nvPr/>
        </p:nvSpPr>
        <p:spPr>
          <a:xfrm>
            <a:off x="2645753" y="5714262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8" name="object 168"/>
          <p:cNvSpPr/>
          <p:nvPr/>
        </p:nvSpPr>
        <p:spPr>
          <a:xfrm>
            <a:off x="2745428" y="5714262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9" name="object 169"/>
          <p:cNvSpPr/>
          <p:nvPr/>
        </p:nvSpPr>
        <p:spPr>
          <a:xfrm>
            <a:off x="2724861" y="5714262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0" name="object 170"/>
          <p:cNvSpPr/>
          <p:nvPr/>
        </p:nvSpPr>
        <p:spPr>
          <a:xfrm>
            <a:off x="2788147" y="5583422"/>
            <a:ext cx="229812" cy="323393"/>
          </a:xfrm>
          <a:custGeom>
            <a:avLst/>
            <a:gdLst/>
            <a:ahLst/>
            <a:cxnLst/>
            <a:rect l="l" t="t" r="r" b="b"/>
            <a:pathLst>
              <a:path w="229235" h="322579">
                <a:moveTo>
                  <a:pt x="0" y="322245"/>
                </a:moveTo>
                <a:lnTo>
                  <a:pt x="2181" y="234600"/>
                </a:lnTo>
                <a:lnTo>
                  <a:pt x="8524" y="163425"/>
                </a:lnTo>
                <a:lnTo>
                  <a:pt x="18727" y="107253"/>
                </a:lnTo>
                <a:lnTo>
                  <a:pt x="32489" y="64613"/>
                </a:lnTo>
                <a:lnTo>
                  <a:pt x="69486" y="14055"/>
                </a:lnTo>
                <a:lnTo>
                  <a:pt x="117102" y="0"/>
                </a:lnTo>
                <a:lnTo>
                  <a:pt x="144139" y="2987"/>
                </a:lnTo>
                <a:lnTo>
                  <a:pt x="194126" y="40943"/>
                </a:lnTo>
                <a:lnTo>
                  <a:pt x="207978" y="77713"/>
                </a:lnTo>
                <a:lnTo>
                  <a:pt x="218959" y="133907"/>
                </a:lnTo>
                <a:lnTo>
                  <a:pt x="226192" y="213945"/>
                </a:lnTo>
                <a:lnTo>
                  <a:pt x="228798" y="322245"/>
                </a:lnTo>
              </a:path>
            </a:pathLst>
          </a:custGeom>
          <a:ln w="53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1" name="object 171"/>
          <p:cNvSpPr/>
          <p:nvPr/>
        </p:nvSpPr>
        <p:spPr>
          <a:xfrm>
            <a:off x="2894114" y="5584436"/>
            <a:ext cx="11459" cy="0"/>
          </a:xfrm>
          <a:custGeom>
            <a:avLst/>
            <a:gdLst/>
            <a:ahLst/>
            <a:cxnLst/>
            <a:rect l="l" t="t" r="r" b="b"/>
            <a:pathLst>
              <a:path w="11430">
                <a:moveTo>
                  <a:pt x="0" y="0"/>
                </a:moveTo>
                <a:lnTo>
                  <a:pt x="11082" y="0"/>
                </a:lnTo>
              </a:path>
            </a:pathLst>
          </a:custGeom>
          <a:ln w="5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2" name="object 172"/>
          <p:cNvSpPr/>
          <p:nvPr/>
        </p:nvSpPr>
        <p:spPr>
          <a:xfrm>
            <a:off x="2896576" y="5568763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1"/>
                </a:lnTo>
                <a:lnTo>
                  <a:pt x="3629" y="15633"/>
                </a:lnTo>
                <a:lnTo>
                  <a:pt x="2722" y="23612"/>
                </a:lnTo>
                <a:lnTo>
                  <a:pt x="0" y="31267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3" name="object 173"/>
          <p:cNvSpPr/>
          <p:nvPr/>
        </p:nvSpPr>
        <p:spPr>
          <a:xfrm>
            <a:off x="3003317" y="5906480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4" name="object 174"/>
          <p:cNvSpPr/>
          <p:nvPr/>
        </p:nvSpPr>
        <p:spPr>
          <a:xfrm>
            <a:off x="3012037" y="5890809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1" y="7651"/>
                </a:lnTo>
                <a:lnTo>
                  <a:pt x="3628" y="15633"/>
                </a:lnTo>
                <a:lnTo>
                  <a:pt x="2721" y="23611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5" name="object 175"/>
          <p:cNvSpPr/>
          <p:nvPr/>
        </p:nvSpPr>
        <p:spPr>
          <a:xfrm>
            <a:off x="2845103" y="5906480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6" name="object 176"/>
          <p:cNvSpPr/>
          <p:nvPr/>
        </p:nvSpPr>
        <p:spPr>
          <a:xfrm>
            <a:off x="2853823" y="5890809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1" y="7651"/>
                </a:lnTo>
                <a:lnTo>
                  <a:pt x="3628" y="15633"/>
                </a:lnTo>
                <a:lnTo>
                  <a:pt x="2721" y="23611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7" name="object 177"/>
          <p:cNvSpPr/>
          <p:nvPr/>
        </p:nvSpPr>
        <p:spPr>
          <a:xfrm>
            <a:off x="2824534" y="5713251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8" name="object 178"/>
          <p:cNvSpPr/>
          <p:nvPr/>
        </p:nvSpPr>
        <p:spPr>
          <a:xfrm>
            <a:off x="2803967" y="5713251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9" name="object 179"/>
          <p:cNvSpPr/>
          <p:nvPr/>
        </p:nvSpPr>
        <p:spPr>
          <a:xfrm>
            <a:off x="2924210" y="5906480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0" name="object 180"/>
          <p:cNvSpPr/>
          <p:nvPr/>
        </p:nvSpPr>
        <p:spPr>
          <a:xfrm>
            <a:off x="2932930" y="5890809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1"/>
                </a:lnTo>
                <a:lnTo>
                  <a:pt x="3629" y="15633"/>
                </a:lnTo>
                <a:lnTo>
                  <a:pt x="2722" y="23611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1" name="object 181"/>
          <p:cNvSpPr/>
          <p:nvPr/>
        </p:nvSpPr>
        <p:spPr>
          <a:xfrm>
            <a:off x="2903641" y="5713251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2" name="object 182"/>
          <p:cNvSpPr/>
          <p:nvPr/>
        </p:nvSpPr>
        <p:spPr>
          <a:xfrm>
            <a:off x="2883075" y="5713251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3" name="object 183"/>
          <p:cNvSpPr/>
          <p:nvPr/>
        </p:nvSpPr>
        <p:spPr>
          <a:xfrm>
            <a:off x="2982748" y="5713251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4" name="object 184"/>
          <p:cNvSpPr/>
          <p:nvPr/>
        </p:nvSpPr>
        <p:spPr>
          <a:xfrm>
            <a:off x="2962182" y="5713251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5" name="object 185"/>
          <p:cNvSpPr/>
          <p:nvPr/>
        </p:nvSpPr>
        <p:spPr>
          <a:xfrm>
            <a:off x="3025468" y="5582411"/>
            <a:ext cx="229812" cy="323393"/>
          </a:xfrm>
          <a:custGeom>
            <a:avLst/>
            <a:gdLst/>
            <a:ahLst/>
            <a:cxnLst/>
            <a:rect l="l" t="t" r="r" b="b"/>
            <a:pathLst>
              <a:path w="229235" h="322579">
                <a:moveTo>
                  <a:pt x="0" y="322240"/>
                </a:moveTo>
                <a:lnTo>
                  <a:pt x="2181" y="234595"/>
                </a:lnTo>
                <a:lnTo>
                  <a:pt x="8524" y="163420"/>
                </a:lnTo>
                <a:lnTo>
                  <a:pt x="18727" y="107248"/>
                </a:lnTo>
                <a:lnTo>
                  <a:pt x="32489" y="64608"/>
                </a:lnTo>
                <a:lnTo>
                  <a:pt x="69486" y="14052"/>
                </a:lnTo>
                <a:lnTo>
                  <a:pt x="117102" y="0"/>
                </a:lnTo>
                <a:lnTo>
                  <a:pt x="144139" y="2989"/>
                </a:lnTo>
                <a:lnTo>
                  <a:pt x="194126" y="40942"/>
                </a:lnTo>
                <a:lnTo>
                  <a:pt x="207978" y="77711"/>
                </a:lnTo>
                <a:lnTo>
                  <a:pt x="218959" y="133903"/>
                </a:lnTo>
                <a:lnTo>
                  <a:pt x="226192" y="213940"/>
                </a:lnTo>
                <a:lnTo>
                  <a:pt x="228798" y="322240"/>
                </a:lnTo>
              </a:path>
            </a:pathLst>
          </a:custGeom>
          <a:ln w="53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6" name="object 186"/>
          <p:cNvSpPr/>
          <p:nvPr/>
        </p:nvSpPr>
        <p:spPr>
          <a:xfrm>
            <a:off x="3131435" y="5583419"/>
            <a:ext cx="11459" cy="0"/>
          </a:xfrm>
          <a:custGeom>
            <a:avLst/>
            <a:gdLst/>
            <a:ahLst/>
            <a:cxnLst/>
            <a:rect l="l" t="t" r="r" b="b"/>
            <a:pathLst>
              <a:path w="11430">
                <a:moveTo>
                  <a:pt x="0" y="0"/>
                </a:moveTo>
                <a:lnTo>
                  <a:pt x="11082" y="0"/>
                </a:lnTo>
              </a:path>
            </a:pathLst>
          </a:custGeom>
          <a:ln w="5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7" name="object 187"/>
          <p:cNvSpPr/>
          <p:nvPr/>
        </p:nvSpPr>
        <p:spPr>
          <a:xfrm>
            <a:off x="3133896" y="5567746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4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7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8" name="object 188"/>
          <p:cNvSpPr/>
          <p:nvPr/>
        </p:nvSpPr>
        <p:spPr>
          <a:xfrm>
            <a:off x="3240639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9" name="object 189"/>
          <p:cNvSpPr/>
          <p:nvPr/>
        </p:nvSpPr>
        <p:spPr>
          <a:xfrm>
            <a:off x="3249358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5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0" name="object 190"/>
          <p:cNvSpPr/>
          <p:nvPr/>
        </p:nvSpPr>
        <p:spPr>
          <a:xfrm>
            <a:off x="3082424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1" name="object 191"/>
          <p:cNvSpPr/>
          <p:nvPr/>
        </p:nvSpPr>
        <p:spPr>
          <a:xfrm>
            <a:off x="3091144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5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2" name="object 192"/>
          <p:cNvSpPr/>
          <p:nvPr/>
        </p:nvSpPr>
        <p:spPr>
          <a:xfrm>
            <a:off x="3061857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3" name="object 193"/>
          <p:cNvSpPr/>
          <p:nvPr/>
        </p:nvSpPr>
        <p:spPr>
          <a:xfrm>
            <a:off x="3041289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4" name="object 194"/>
          <p:cNvSpPr/>
          <p:nvPr/>
        </p:nvSpPr>
        <p:spPr>
          <a:xfrm>
            <a:off x="3161532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5" name="object 195"/>
          <p:cNvSpPr/>
          <p:nvPr/>
        </p:nvSpPr>
        <p:spPr>
          <a:xfrm>
            <a:off x="3170252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1" y="7655"/>
                </a:lnTo>
                <a:lnTo>
                  <a:pt x="3629" y="15636"/>
                </a:lnTo>
                <a:lnTo>
                  <a:pt x="2721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6" name="object 196"/>
          <p:cNvSpPr/>
          <p:nvPr/>
        </p:nvSpPr>
        <p:spPr>
          <a:xfrm>
            <a:off x="3140962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7" name="object 197"/>
          <p:cNvSpPr/>
          <p:nvPr/>
        </p:nvSpPr>
        <p:spPr>
          <a:xfrm>
            <a:off x="3120396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8" name="object 198"/>
          <p:cNvSpPr/>
          <p:nvPr/>
        </p:nvSpPr>
        <p:spPr>
          <a:xfrm>
            <a:off x="3220070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9" name="object 199"/>
          <p:cNvSpPr/>
          <p:nvPr/>
        </p:nvSpPr>
        <p:spPr>
          <a:xfrm>
            <a:off x="3199503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0" name="object 200"/>
          <p:cNvSpPr/>
          <p:nvPr/>
        </p:nvSpPr>
        <p:spPr>
          <a:xfrm>
            <a:off x="3263563" y="5582411"/>
            <a:ext cx="229812" cy="323393"/>
          </a:xfrm>
          <a:custGeom>
            <a:avLst/>
            <a:gdLst/>
            <a:ahLst/>
            <a:cxnLst/>
            <a:rect l="l" t="t" r="r" b="b"/>
            <a:pathLst>
              <a:path w="229235" h="322579">
                <a:moveTo>
                  <a:pt x="0" y="322240"/>
                </a:moveTo>
                <a:lnTo>
                  <a:pt x="2183" y="234595"/>
                </a:lnTo>
                <a:lnTo>
                  <a:pt x="8532" y="163420"/>
                </a:lnTo>
                <a:lnTo>
                  <a:pt x="18743" y="107248"/>
                </a:lnTo>
                <a:lnTo>
                  <a:pt x="32512" y="64608"/>
                </a:lnTo>
                <a:lnTo>
                  <a:pt x="69517" y="14052"/>
                </a:lnTo>
                <a:lnTo>
                  <a:pt x="117120" y="0"/>
                </a:lnTo>
                <a:lnTo>
                  <a:pt x="144139" y="2989"/>
                </a:lnTo>
                <a:lnTo>
                  <a:pt x="194126" y="40942"/>
                </a:lnTo>
                <a:lnTo>
                  <a:pt x="207978" y="77711"/>
                </a:lnTo>
                <a:lnTo>
                  <a:pt x="218959" y="133903"/>
                </a:lnTo>
                <a:lnTo>
                  <a:pt x="226192" y="213940"/>
                </a:lnTo>
                <a:lnTo>
                  <a:pt x="228798" y="322240"/>
                </a:lnTo>
              </a:path>
            </a:pathLst>
          </a:custGeom>
          <a:ln w="53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1" name="object 201"/>
          <p:cNvSpPr/>
          <p:nvPr/>
        </p:nvSpPr>
        <p:spPr>
          <a:xfrm>
            <a:off x="3369600" y="5583419"/>
            <a:ext cx="11459" cy="0"/>
          </a:xfrm>
          <a:custGeom>
            <a:avLst/>
            <a:gdLst/>
            <a:ahLst/>
            <a:cxnLst/>
            <a:rect l="l" t="t" r="r" b="b"/>
            <a:pathLst>
              <a:path w="11429">
                <a:moveTo>
                  <a:pt x="0" y="0"/>
                </a:moveTo>
                <a:lnTo>
                  <a:pt x="11012" y="0"/>
                </a:lnTo>
              </a:path>
            </a:pathLst>
          </a:custGeom>
          <a:ln w="5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2" name="object 202"/>
          <p:cNvSpPr/>
          <p:nvPr/>
        </p:nvSpPr>
        <p:spPr>
          <a:xfrm>
            <a:off x="3371992" y="5567746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4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7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3" name="object 203"/>
          <p:cNvSpPr/>
          <p:nvPr/>
        </p:nvSpPr>
        <p:spPr>
          <a:xfrm>
            <a:off x="3478734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4" name="object 204"/>
          <p:cNvSpPr/>
          <p:nvPr/>
        </p:nvSpPr>
        <p:spPr>
          <a:xfrm>
            <a:off x="3487453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5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5" name="object 205"/>
          <p:cNvSpPr/>
          <p:nvPr/>
        </p:nvSpPr>
        <p:spPr>
          <a:xfrm>
            <a:off x="3320520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6" name="object 206"/>
          <p:cNvSpPr/>
          <p:nvPr/>
        </p:nvSpPr>
        <p:spPr>
          <a:xfrm>
            <a:off x="3329239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5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7" name="object 207"/>
          <p:cNvSpPr/>
          <p:nvPr/>
        </p:nvSpPr>
        <p:spPr>
          <a:xfrm>
            <a:off x="3299951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8" name="object 208"/>
          <p:cNvSpPr/>
          <p:nvPr/>
        </p:nvSpPr>
        <p:spPr>
          <a:xfrm>
            <a:off x="3279384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9" name="object 209"/>
          <p:cNvSpPr/>
          <p:nvPr/>
        </p:nvSpPr>
        <p:spPr>
          <a:xfrm>
            <a:off x="3399626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0" name="object 210"/>
          <p:cNvSpPr/>
          <p:nvPr/>
        </p:nvSpPr>
        <p:spPr>
          <a:xfrm>
            <a:off x="3408346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5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1" name="object 211"/>
          <p:cNvSpPr/>
          <p:nvPr/>
        </p:nvSpPr>
        <p:spPr>
          <a:xfrm>
            <a:off x="3379058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2" name="object 212"/>
          <p:cNvSpPr/>
          <p:nvPr/>
        </p:nvSpPr>
        <p:spPr>
          <a:xfrm>
            <a:off x="3358492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3" name="object 213"/>
          <p:cNvSpPr/>
          <p:nvPr/>
        </p:nvSpPr>
        <p:spPr>
          <a:xfrm>
            <a:off x="3458166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4" name="object 214"/>
          <p:cNvSpPr/>
          <p:nvPr/>
        </p:nvSpPr>
        <p:spPr>
          <a:xfrm>
            <a:off x="3437597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5" name="object 215"/>
          <p:cNvSpPr/>
          <p:nvPr/>
        </p:nvSpPr>
        <p:spPr>
          <a:xfrm>
            <a:off x="3500884" y="5582411"/>
            <a:ext cx="229812" cy="323393"/>
          </a:xfrm>
          <a:custGeom>
            <a:avLst/>
            <a:gdLst/>
            <a:ahLst/>
            <a:cxnLst/>
            <a:rect l="l" t="t" r="r" b="b"/>
            <a:pathLst>
              <a:path w="229235" h="322579">
                <a:moveTo>
                  <a:pt x="0" y="322240"/>
                </a:moveTo>
                <a:lnTo>
                  <a:pt x="2183" y="234595"/>
                </a:lnTo>
                <a:lnTo>
                  <a:pt x="8532" y="163420"/>
                </a:lnTo>
                <a:lnTo>
                  <a:pt x="18743" y="107248"/>
                </a:lnTo>
                <a:lnTo>
                  <a:pt x="32512" y="64608"/>
                </a:lnTo>
                <a:lnTo>
                  <a:pt x="69517" y="14052"/>
                </a:lnTo>
                <a:lnTo>
                  <a:pt x="117120" y="0"/>
                </a:lnTo>
                <a:lnTo>
                  <a:pt x="144139" y="2989"/>
                </a:lnTo>
                <a:lnTo>
                  <a:pt x="194126" y="40942"/>
                </a:lnTo>
                <a:lnTo>
                  <a:pt x="207978" y="77711"/>
                </a:lnTo>
                <a:lnTo>
                  <a:pt x="218959" y="133903"/>
                </a:lnTo>
                <a:lnTo>
                  <a:pt x="226192" y="213940"/>
                </a:lnTo>
                <a:lnTo>
                  <a:pt x="228798" y="322240"/>
                </a:lnTo>
              </a:path>
            </a:pathLst>
          </a:custGeom>
          <a:ln w="53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6" name="object 216"/>
          <p:cNvSpPr/>
          <p:nvPr/>
        </p:nvSpPr>
        <p:spPr>
          <a:xfrm>
            <a:off x="3606921" y="5583419"/>
            <a:ext cx="11459" cy="0"/>
          </a:xfrm>
          <a:custGeom>
            <a:avLst/>
            <a:gdLst/>
            <a:ahLst/>
            <a:cxnLst/>
            <a:rect l="l" t="t" r="r" b="b"/>
            <a:pathLst>
              <a:path w="11429">
                <a:moveTo>
                  <a:pt x="0" y="0"/>
                </a:moveTo>
                <a:lnTo>
                  <a:pt x="11012" y="0"/>
                </a:lnTo>
              </a:path>
            </a:pathLst>
          </a:custGeom>
          <a:ln w="5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7" name="object 217"/>
          <p:cNvSpPr/>
          <p:nvPr/>
        </p:nvSpPr>
        <p:spPr>
          <a:xfrm>
            <a:off x="3609313" y="5567746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3" y="7654"/>
                </a:lnTo>
                <a:lnTo>
                  <a:pt x="3630" y="15636"/>
                </a:lnTo>
                <a:lnTo>
                  <a:pt x="2723" y="23615"/>
                </a:lnTo>
                <a:lnTo>
                  <a:pt x="0" y="31267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8" name="object 218"/>
          <p:cNvSpPr/>
          <p:nvPr/>
        </p:nvSpPr>
        <p:spPr>
          <a:xfrm>
            <a:off x="3716055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9" name="object 219"/>
          <p:cNvSpPr/>
          <p:nvPr/>
        </p:nvSpPr>
        <p:spPr>
          <a:xfrm>
            <a:off x="3724775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1" y="7655"/>
                </a:lnTo>
                <a:lnTo>
                  <a:pt x="3629" y="15636"/>
                </a:lnTo>
                <a:lnTo>
                  <a:pt x="2721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0" name="object 220"/>
          <p:cNvSpPr/>
          <p:nvPr/>
        </p:nvSpPr>
        <p:spPr>
          <a:xfrm>
            <a:off x="3557840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1" name="object 221"/>
          <p:cNvSpPr/>
          <p:nvPr/>
        </p:nvSpPr>
        <p:spPr>
          <a:xfrm>
            <a:off x="3566561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5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2" name="object 222"/>
          <p:cNvSpPr/>
          <p:nvPr/>
        </p:nvSpPr>
        <p:spPr>
          <a:xfrm>
            <a:off x="3537272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1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3" name="object 223"/>
          <p:cNvSpPr/>
          <p:nvPr/>
        </p:nvSpPr>
        <p:spPr>
          <a:xfrm>
            <a:off x="3516705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4" name="object 224"/>
          <p:cNvSpPr/>
          <p:nvPr/>
        </p:nvSpPr>
        <p:spPr>
          <a:xfrm>
            <a:off x="3636948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5" name="object 225"/>
          <p:cNvSpPr/>
          <p:nvPr/>
        </p:nvSpPr>
        <p:spPr>
          <a:xfrm>
            <a:off x="3645667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5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6" name="object 226"/>
          <p:cNvSpPr/>
          <p:nvPr/>
        </p:nvSpPr>
        <p:spPr>
          <a:xfrm>
            <a:off x="3616379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7" name="object 227"/>
          <p:cNvSpPr/>
          <p:nvPr/>
        </p:nvSpPr>
        <p:spPr>
          <a:xfrm>
            <a:off x="3595812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8" name="object 228"/>
          <p:cNvSpPr/>
          <p:nvPr/>
        </p:nvSpPr>
        <p:spPr>
          <a:xfrm>
            <a:off x="3695486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1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9" name="object 229"/>
          <p:cNvSpPr/>
          <p:nvPr/>
        </p:nvSpPr>
        <p:spPr>
          <a:xfrm>
            <a:off x="3674920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0" name="object 230"/>
          <p:cNvSpPr/>
          <p:nvPr/>
        </p:nvSpPr>
        <p:spPr>
          <a:xfrm>
            <a:off x="3738979" y="5582411"/>
            <a:ext cx="229812" cy="323393"/>
          </a:xfrm>
          <a:custGeom>
            <a:avLst/>
            <a:gdLst/>
            <a:ahLst/>
            <a:cxnLst/>
            <a:rect l="l" t="t" r="r" b="b"/>
            <a:pathLst>
              <a:path w="229235" h="322579">
                <a:moveTo>
                  <a:pt x="0" y="322240"/>
                </a:moveTo>
                <a:lnTo>
                  <a:pt x="2183" y="234595"/>
                </a:lnTo>
                <a:lnTo>
                  <a:pt x="8533" y="163420"/>
                </a:lnTo>
                <a:lnTo>
                  <a:pt x="18745" y="107248"/>
                </a:lnTo>
                <a:lnTo>
                  <a:pt x="32519" y="64608"/>
                </a:lnTo>
                <a:lnTo>
                  <a:pt x="69538" y="14052"/>
                </a:lnTo>
                <a:lnTo>
                  <a:pt x="117169" y="0"/>
                </a:lnTo>
                <a:lnTo>
                  <a:pt x="144209" y="2989"/>
                </a:lnTo>
                <a:lnTo>
                  <a:pt x="194167" y="40942"/>
                </a:lnTo>
                <a:lnTo>
                  <a:pt x="208026" y="77711"/>
                </a:lnTo>
                <a:lnTo>
                  <a:pt x="219017" y="133903"/>
                </a:lnTo>
                <a:lnTo>
                  <a:pt x="226259" y="213940"/>
                </a:lnTo>
                <a:lnTo>
                  <a:pt x="228869" y="322240"/>
                </a:lnTo>
              </a:path>
            </a:pathLst>
          </a:custGeom>
          <a:ln w="53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1" name="object 231"/>
          <p:cNvSpPr/>
          <p:nvPr/>
        </p:nvSpPr>
        <p:spPr>
          <a:xfrm>
            <a:off x="3845017" y="5583419"/>
            <a:ext cx="11459" cy="0"/>
          </a:xfrm>
          <a:custGeom>
            <a:avLst/>
            <a:gdLst/>
            <a:ahLst/>
            <a:cxnLst/>
            <a:rect l="l" t="t" r="r" b="b"/>
            <a:pathLst>
              <a:path w="11429">
                <a:moveTo>
                  <a:pt x="0" y="0"/>
                </a:moveTo>
                <a:lnTo>
                  <a:pt x="11012" y="0"/>
                </a:lnTo>
              </a:path>
            </a:pathLst>
          </a:custGeom>
          <a:ln w="5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2" name="object 232"/>
          <p:cNvSpPr/>
          <p:nvPr/>
        </p:nvSpPr>
        <p:spPr>
          <a:xfrm>
            <a:off x="3847407" y="5567746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3" y="7654"/>
                </a:lnTo>
                <a:lnTo>
                  <a:pt x="3630" y="15636"/>
                </a:lnTo>
                <a:lnTo>
                  <a:pt x="2723" y="23615"/>
                </a:lnTo>
                <a:lnTo>
                  <a:pt x="0" y="31267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3" name="object 233"/>
          <p:cNvSpPr/>
          <p:nvPr/>
        </p:nvSpPr>
        <p:spPr>
          <a:xfrm>
            <a:off x="3954149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4" name="object 234"/>
          <p:cNvSpPr/>
          <p:nvPr/>
        </p:nvSpPr>
        <p:spPr>
          <a:xfrm>
            <a:off x="3962941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5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5" name="object 235"/>
          <p:cNvSpPr/>
          <p:nvPr/>
        </p:nvSpPr>
        <p:spPr>
          <a:xfrm>
            <a:off x="3795936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6" name="object 236"/>
          <p:cNvSpPr/>
          <p:nvPr/>
        </p:nvSpPr>
        <p:spPr>
          <a:xfrm>
            <a:off x="3804725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5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7" name="object 237"/>
          <p:cNvSpPr/>
          <p:nvPr/>
        </p:nvSpPr>
        <p:spPr>
          <a:xfrm>
            <a:off x="3775367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1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8" name="object 238"/>
          <p:cNvSpPr/>
          <p:nvPr/>
        </p:nvSpPr>
        <p:spPr>
          <a:xfrm>
            <a:off x="3754799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9" name="object 239"/>
          <p:cNvSpPr/>
          <p:nvPr/>
        </p:nvSpPr>
        <p:spPr>
          <a:xfrm>
            <a:off x="3875043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0" name="object 240"/>
          <p:cNvSpPr/>
          <p:nvPr/>
        </p:nvSpPr>
        <p:spPr>
          <a:xfrm>
            <a:off x="3883832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3" y="7655"/>
                </a:lnTo>
                <a:lnTo>
                  <a:pt x="3630" y="15636"/>
                </a:lnTo>
                <a:lnTo>
                  <a:pt x="2723" y="23615"/>
                </a:lnTo>
                <a:lnTo>
                  <a:pt x="0" y="31266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1" name="object 241"/>
          <p:cNvSpPr/>
          <p:nvPr/>
        </p:nvSpPr>
        <p:spPr>
          <a:xfrm>
            <a:off x="3854475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2" name="object 242"/>
          <p:cNvSpPr/>
          <p:nvPr/>
        </p:nvSpPr>
        <p:spPr>
          <a:xfrm>
            <a:off x="3833907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3" name="object 243"/>
          <p:cNvSpPr/>
          <p:nvPr/>
        </p:nvSpPr>
        <p:spPr>
          <a:xfrm>
            <a:off x="3933581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1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4" name="object 244"/>
          <p:cNvSpPr/>
          <p:nvPr/>
        </p:nvSpPr>
        <p:spPr>
          <a:xfrm>
            <a:off x="3913015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5" name="object 245"/>
          <p:cNvSpPr/>
          <p:nvPr/>
        </p:nvSpPr>
        <p:spPr>
          <a:xfrm>
            <a:off x="3975527" y="5582411"/>
            <a:ext cx="229812" cy="323393"/>
          </a:xfrm>
          <a:custGeom>
            <a:avLst/>
            <a:gdLst/>
            <a:ahLst/>
            <a:cxnLst/>
            <a:rect l="l" t="t" r="r" b="b"/>
            <a:pathLst>
              <a:path w="229235" h="322579">
                <a:moveTo>
                  <a:pt x="0" y="322240"/>
                </a:moveTo>
                <a:lnTo>
                  <a:pt x="2183" y="234595"/>
                </a:lnTo>
                <a:lnTo>
                  <a:pt x="8532" y="163420"/>
                </a:lnTo>
                <a:lnTo>
                  <a:pt x="18743" y="107248"/>
                </a:lnTo>
                <a:lnTo>
                  <a:pt x="32512" y="64608"/>
                </a:lnTo>
                <a:lnTo>
                  <a:pt x="69517" y="14052"/>
                </a:lnTo>
                <a:lnTo>
                  <a:pt x="117120" y="0"/>
                </a:lnTo>
                <a:lnTo>
                  <a:pt x="144139" y="2989"/>
                </a:lnTo>
                <a:lnTo>
                  <a:pt x="194126" y="40942"/>
                </a:lnTo>
                <a:lnTo>
                  <a:pt x="207978" y="77711"/>
                </a:lnTo>
                <a:lnTo>
                  <a:pt x="218959" y="133903"/>
                </a:lnTo>
                <a:lnTo>
                  <a:pt x="226192" y="213940"/>
                </a:lnTo>
                <a:lnTo>
                  <a:pt x="228798" y="322240"/>
                </a:lnTo>
              </a:path>
            </a:pathLst>
          </a:custGeom>
          <a:ln w="53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6" name="object 246"/>
          <p:cNvSpPr/>
          <p:nvPr/>
        </p:nvSpPr>
        <p:spPr>
          <a:xfrm>
            <a:off x="4081564" y="5583419"/>
            <a:ext cx="11459" cy="0"/>
          </a:xfrm>
          <a:custGeom>
            <a:avLst/>
            <a:gdLst/>
            <a:ahLst/>
            <a:cxnLst/>
            <a:rect l="l" t="t" r="r" b="b"/>
            <a:pathLst>
              <a:path w="11429">
                <a:moveTo>
                  <a:pt x="0" y="0"/>
                </a:moveTo>
                <a:lnTo>
                  <a:pt x="11012" y="0"/>
                </a:lnTo>
              </a:path>
            </a:pathLst>
          </a:custGeom>
          <a:ln w="5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7" name="object 247"/>
          <p:cNvSpPr/>
          <p:nvPr/>
        </p:nvSpPr>
        <p:spPr>
          <a:xfrm>
            <a:off x="4083957" y="5567746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4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7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8" name="object 248"/>
          <p:cNvSpPr/>
          <p:nvPr/>
        </p:nvSpPr>
        <p:spPr>
          <a:xfrm>
            <a:off x="4190698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9" name="object 249"/>
          <p:cNvSpPr/>
          <p:nvPr/>
        </p:nvSpPr>
        <p:spPr>
          <a:xfrm>
            <a:off x="4199418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1" y="7655"/>
                </a:lnTo>
                <a:lnTo>
                  <a:pt x="3629" y="15636"/>
                </a:lnTo>
                <a:lnTo>
                  <a:pt x="2721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0" name="object 250"/>
          <p:cNvSpPr/>
          <p:nvPr/>
        </p:nvSpPr>
        <p:spPr>
          <a:xfrm>
            <a:off x="4032484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1" name="object 251"/>
          <p:cNvSpPr/>
          <p:nvPr/>
        </p:nvSpPr>
        <p:spPr>
          <a:xfrm>
            <a:off x="4041204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1" y="7655"/>
                </a:lnTo>
                <a:lnTo>
                  <a:pt x="3629" y="15636"/>
                </a:lnTo>
                <a:lnTo>
                  <a:pt x="2721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2" name="object 252"/>
          <p:cNvSpPr/>
          <p:nvPr/>
        </p:nvSpPr>
        <p:spPr>
          <a:xfrm>
            <a:off x="4011915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1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3" name="object 253"/>
          <p:cNvSpPr/>
          <p:nvPr/>
        </p:nvSpPr>
        <p:spPr>
          <a:xfrm>
            <a:off x="3991348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4" name="object 254"/>
          <p:cNvSpPr/>
          <p:nvPr/>
        </p:nvSpPr>
        <p:spPr>
          <a:xfrm>
            <a:off x="4111590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5" name="object 255"/>
          <p:cNvSpPr/>
          <p:nvPr/>
        </p:nvSpPr>
        <p:spPr>
          <a:xfrm>
            <a:off x="4120310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5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6" name="object 256"/>
          <p:cNvSpPr/>
          <p:nvPr/>
        </p:nvSpPr>
        <p:spPr>
          <a:xfrm>
            <a:off x="4091022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7" name="object 257"/>
          <p:cNvSpPr/>
          <p:nvPr/>
        </p:nvSpPr>
        <p:spPr>
          <a:xfrm>
            <a:off x="4070456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8" name="object 258"/>
          <p:cNvSpPr/>
          <p:nvPr/>
        </p:nvSpPr>
        <p:spPr>
          <a:xfrm>
            <a:off x="4170129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1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9" name="object 259"/>
          <p:cNvSpPr/>
          <p:nvPr/>
        </p:nvSpPr>
        <p:spPr>
          <a:xfrm>
            <a:off x="4149562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0" name="object 260"/>
          <p:cNvSpPr/>
          <p:nvPr/>
        </p:nvSpPr>
        <p:spPr>
          <a:xfrm>
            <a:off x="4213622" y="5582411"/>
            <a:ext cx="229812" cy="323393"/>
          </a:xfrm>
          <a:custGeom>
            <a:avLst/>
            <a:gdLst/>
            <a:ahLst/>
            <a:cxnLst/>
            <a:rect l="l" t="t" r="r" b="b"/>
            <a:pathLst>
              <a:path w="229235" h="322579">
                <a:moveTo>
                  <a:pt x="0" y="322240"/>
                </a:moveTo>
                <a:lnTo>
                  <a:pt x="2183" y="234595"/>
                </a:lnTo>
                <a:lnTo>
                  <a:pt x="8533" y="163420"/>
                </a:lnTo>
                <a:lnTo>
                  <a:pt x="18745" y="107248"/>
                </a:lnTo>
                <a:lnTo>
                  <a:pt x="32519" y="64608"/>
                </a:lnTo>
                <a:lnTo>
                  <a:pt x="69538" y="14052"/>
                </a:lnTo>
                <a:lnTo>
                  <a:pt x="117169" y="0"/>
                </a:lnTo>
                <a:lnTo>
                  <a:pt x="144209" y="2989"/>
                </a:lnTo>
                <a:lnTo>
                  <a:pt x="194167" y="40942"/>
                </a:lnTo>
                <a:lnTo>
                  <a:pt x="208026" y="77711"/>
                </a:lnTo>
                <a:lnTo>
                  <a:pt x="219017" y="133903"/>
                </a:lnTo>
                <a:lnTo>
                  <a:pt x="226259" y="213940"/>
                </a:lnTo>
                <a:lnTo>
                  <a:pt x="228869" y="322240"/>
                </a:lnTo>
              </a:path>
            </a:pathLst>
          </a:custGeom>
          <a:ln w="53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1" name="object 261"/>
          <p:cNvSpPr/>
          <p:nvPr/>
        </p:nvSpPr>
        <p:spPr>
          <a:xfrm>
            <a:off x="4319660" y="5583419"/>
            <a:ext cx="11459" cy="0"/>
          </a:xfrm>
          <a:custGeom>
            <a:avLst/>
            <a:gdLst/>
            <a:ahLst/>
            <a:cxnLst/>
            <a:rect l="l" t="t" r="r" b="b"/>
            <a:pathLst>
              <a:path w="11429">
                <a:moveTo>
                  <a:pt x="0" y="0"/>
                </a:moveTo>
                <a:lnTo>
                  <a:pt x="11012" y="0"/>
                </a:lnTo>
              </a:path>
            </a:pathLst>
          </a:custGeom>
          <a:ln w="5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2" name="object 262"/>
          <p:cNvSpPr/>
          <p:nvPr/>
        </p:nvSpPr>
        <p:spPr>
          <a:xfrm>
            <a:off x="4322052" y="5567746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4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7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3" name="object 263"/>
          <p:cNvSpPr/>
          <p:nvPr/>
        </p:nvSpPr>
        <p:spPr>
          <a:xfrm>
            <a:off x="4428792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4" name="object 264"/>
          <p:cNvSpPr/>
          <p:nvPr/>
        </p:nvSpPr>
        <p:spPr>
          <a:xfrm>
            <a:off x="4437583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5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5" name="object 265"/>
          <p:cNvSpPr/>
          <p:nvPr/>
        </p:nvSpPr>
        <p:spPr>
          <a:xfrm>
            <a:off x="4270578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6" name="object 266"/>
          <p:cNvSpPr/>
          <p:nvPr/>
        </p:nvSpPr>
        <p:spPr>
          <a:xfrm>
            <a:off x="4279368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5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7" name="object 267"/>
          <p:cNvSpPr/>
          <p:nvPr/>
        </p:nvSpPr>
        <p:spPr>
          <a:xfrm>
            <a:off x="4250010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1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8" name="object 268"/>
          <p:cNvSpPr/>
          <p:nvPr/>
        </p:nvSpPr>
        <p:spPr>
          <a:xfrm>
            <a:off x="4229442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9" name="object 269"/>
          <p:cNvSpPr/>
          <p:nvPr/>
        </p:nvSpPr>
        <p:spPr>
          <a:xfrm>
            <a:off x="4349686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0" name="object 270"/>
          <p:cNvSpPr/>
          <p:nvPr/>
        </p:nvSpPr>
        <p:spPr>
          <a:xfrm>
            <a:off x="4358476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5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1" name="object 271"/>
          <p:cNvSpPr/>
          <p:nvPr/>
        </p:nvSpPr>
        <p:spPr>
          <a:xfrm>
            <a:off x="4329117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2" name="object 272"/>
          <p:cNvSpPr/>
          <p:nvPr/>
        </p:nvSpPr>
        <p:spPr>
          <a:xfrm>
            <a:off x="4308550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3" name="object 273"/>
          <p:cNvSpPr/>
          <p:nvPr/>
        </p:nvSpPr>
        <p:spPr>
          <a:xfrm>
            <a:off x="4408223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4" name="object 274"/>
          <p:cNvSpPr/>
          <p:nvPr/>
        </p:nvSpPr>
        <p:spPr>
          <a:xfrm>
            <a:off x="4387658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5" name="object 275"/>
          <p:cNvSpPr/>
          <p:nvPr/>
        </p:nvSpPr>
        <p:spPr>
          <a:xfrm>
            <a:off x="4450943" y="5582411"/>
            <a:ext cx="229812" cy="323393"/>
          </a:xfrm>
          <a:custGeom>
            <a:avLst/>
            <a:gdLst/>
            <a:ahLst/>
            <a:cxnLst/>
            <a:rect l="l" t="t" r="r" b="b"/>
            <a:pathLst>
              <a:path w="229235" h="322579">
                <a:moveTo>
                  <a:pt x="0" y="322240"/>
                </a:moveTo>
                <a:lnTo>
                  <a:pt x="2183" y="234595"/>
                </a:lnTo>
                <a:lnTo>
                  <a:pt x="8533" y="163420"/>
                </a:lnTo>
                <a:lnTo>
                  <a:pt x="18745" y="107248"/>
                </a:lnTo>
                <a:lnTo>
                  <a:pt x="32519" y="64608"/>
                </a:lnTo>
                <a:lnTo>
                  <a:pt x="69538" y="14052"/>
                </a:lnTo>
                <a:lnTo>
                  <a:pt x="117169" y="0"/>
                </a:lnTo>
                <a:lnTo>
                  <a:pt x="144209" y="2989"/>
                </a:lnTo>
                <a:lnTo>
                  <a:pt x="194167" y="40942"/>
                </a:lnTo>
                <a:lnTo>
                  <a:pt x="208026" y="77711"/>
                </a:lnTo>
                <a:lnTo>
                  <a:pt x="219017" y="133903"/>
                </a:lnTo>
                <a:lnTo>
                  <a:pt x="226259" y="213940"/>
                </a:lnTo>
                <a:lnTo>
                  <a:pt x="228869" y="322240"/>
                </a:lnTo>
              </a:path>
            </a:pathLst>
          </a:custGeom>
          <a:ln w="53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6" name="object 276"/>
          <p:cNvSpPr/>
          <p:nvPr/>
        </p:nvSpPr>
        <p:spPr>
          <a:xfrm>
            <a:off x="4556981" y="5583419"/>
            <a:ext cx="11459" cy="0"/>
          </a:xfrm>
          <a:custGeom>
            <a:avLst/>
            <a:gdLst/>
            <a:ahLst/>
            <a:cxnLst/>
            <a:rect l="l" t="t" r="r" b="b"/>
            <a:pathLst>
              <a:path w="11429">
                <a:moveTo>
                  <a:pt x="0" y="0"/>
                </a:moveTo>
                <a:lnTo>
                  <a:pt x="11012" y="0"/>
                </a:lnTo>
              </a:path>
            </a:pathLst>
          </a:custGeom>
          <a:ln w="5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7" name="object 277"/>
          <p:cNvSpPr/>
          <p:nvPr/>
        </p:nvSpPr>
        <p:spPr>
          <a:xfrm>
            <a:off x="4559371" y="5567746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4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7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8" name="object 278"/>
          <p:cNvSpPr/>
          <p:nvPr/>
        </p:nvSpPr>
        <p:spPr>
          <a:xfrm>
            <a:off x="4666114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9" name="object 279"/>
          <p:cNvSpPr/>
          <p:nvPr/>
        </p:nvSpPr>
        <p:spPr>
          <a:xfrm>
            <a:off x="4674904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5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0" name="object 280"/>
          <p:cNvSpPr/>
          <p:nvPr/>
        </p:nvSpPr>
        <p:spPr>
          <a:xfrm>
            <a:off x="4507899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1" name="object 281"/>
          <p:cNvSpPr/>
          <p:nvPr/>
        </p:nvSpPr>
        <p:spPr>
          <a:xfrm>
            <a:off x="4516689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3" y="7655"/>
                </a:lnTo>
                <a:lnTo>
                  <a:pt x="3630" y="15636"/>
                </a:lnTo>
                <a:lnTo>
                  <a:pt x="2723" y="23615"/>
                </a:lnTo>
                <a:lnTo>
                  <a:pt x="0" y="31266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2" name="object 282"/>
          <p:cNvSpPr/>
          <p:nvPr/>
        </p:nvSpPr>
        <p:spPr>
          <a:xfrm>
            <a:off x="4487331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3" name="object 283"/>
          <p:cNvSpPr/>
          <p:nvPr/>
        </p:nvSpPr>
        <p:spPr>
          <a:xfrm>
            <a:off x="4466764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4" name="object 284"/>
          <p:cNvSpPr/>
          <p:nvPr/>
        </p:nvSpPr>
        <p:spPr>
          <a:xfrm>
            <a:off x="4587007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5" name="object 285"/>
          <p:cNvSpPr/>
          <p:nvPr/>
        </p:nvSpPr>
        <p:spPr>
          <a:xfrm>
            <a:off x="4595797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5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6" name="object 286"/>
          <p:cNvSpPr/>
          <p:nvPr/>
        </p:nvSpPr>
        <p:spPr>
          <a:xfrm>
            <a:off x="4566440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7" name="object 287"/>
          <p:cNvSpPr/>
          <p:nvPr/>
        </p:nvSpPr>
        <p:spPr>
          <a:xfrm>
            <a:off x="4545871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8" name="object 288"/>
          <p:cNvSpPr/>
          <p:nvPr/>
        </p:nvSpPr>
        <p:spPr>
          <a:xfrm>
            <a:off x="4645545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9" name="object 289"/>
          <p:cNvSpPr/>
          <p:nvPr/>
        </p:nvSpPr>
        <p:spPr>
          <a:xfrm>
            <a:off x="4624978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0" name="object 290"/>
          <p:cNvSpPr/>
          <p:nvPr/>
        </p:nvSpPr>
        <p:spPr>
          <a:xfrm>
            <a:off x="4689038" y="5582411"/>
            <a:ext cx="229812" cy="323393"/>
          </a:xfrm>
          <a:custGeom>
            <a:avLst/>
            <a:gdLst/>
            <a:ahLst/>
            <a:cxnLst/>
            <a:rect l="l" t="t" r="r" b="b"/>
            <a:pathLst>
              <a:path w="229235" h="322579">
                <a:moveTo>
                  <a:pt x="0" y="322240"/>
                </a:moveTo>
                <a:lnTo>
                  <a:pt x="2183" y="234595"/>
                </a:lnTo>
                <a:lnTo>
                  <a:pt x="8533" y="163420"/>
                </a:lnTo>
                <a:lnTo>
                  <a:pt x="18745" y="107248"/>
                </a:lnTo>
                <a:lnTo>
                  <a:pt x="32519" y="64608"/>
                </a:lnTo>
                <a:lnTo>
                  <a:pt x="69538" y="14052"/>
                </a:lnTo>
                <a:lnTo>
                  <a:pt x="117169" y="0"/>
                </a:lnTo>
                <a:lnTo>
                  <a:pt x="144209" y="2989"/>
                </a:lnTo>
                <a:lnTo>
                  <a:pt x="194197" y="40942"/>
                </a:lnTo>
                <a:lnTo>
                  <a:pt x="208048" y="77711"/>
                </a:lnTo>
                <a:lnTo>
                  <a:pt x="219029" y="133903"/>
                </a:lnTo>
                <a:lnTo>
                  <a:pt x="226262" y="213940"/>
                </a:lnTo>
                <a:lnTo>
                  <a:pt x="228869" y="322240"/>
                </a:lnTo>
              </a:path>
            </a:pathLst>
          </a:custGeom>
          <a:ln w="53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1" name="object 291"/>
          <p:cNvSpPr/>
          <p:nvPr/>
        </p:nvSpPr>
        <p:spPr>
          <a:xfrm>
            <a:off x="4795076" y="5583419"/>
            <a:ext cx="11459" cy="0"/>
          </a:xfrm>
          <a:custGeom>
            <a:avLst/>
            <a:gdLst/>
            <a:ahLst/>
            <a:cxnLst/>
            <a:rect l="l" t="t" r="r" b="b"/>
            <a:pathLst>
              <a:path w="11429">
                <a:moveTo>
                  <a:pt x="0" y="0"/>
                </a:moveTo>
                <a:lnTo>
                  <a:pt x="11082" y="0"/>
                </a:lnTo>
              </a:path>
            </a:pathLst>
          </a:custGeom>
          <a:ln w="5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2" name="object 292"/>
          <p:cNvSpPr/>
          <p:nvPr/>
        </p:nvSpPr>
        <p:spPr>
          <a:xfrm>
            <a:off x="4797468" y="5567746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1" y="7654"/>
                </a:lnTo>
                <a:lnTo>
                  <a:pt x="3629" y="15636"/>
                </a:lnTo>
                <a:lnTo>
                  <a:pt x="2721" y="23615"/>
                </a:lnTo>
                <a:lnTo>
                  <a:pt x="0" y="31267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3" name="object 293"/>
          <p:cNvSpPr/>
          <p:nvPr/>
        </p:nvSpPr>
        <p:spPr>
          <a:xfrm>
            <a:off x="4904209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4" name="object 294"/>
          <p:cNvSpPr/>
          <p:nvPr/>
        </p:nvSpPr>
        <p:spPr>
          <a:xfrm>
            <a:off x="4912999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5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5" name="object 295"/>
          <p:cNvSpPr/>
          <p:nvPr/>
        </p:nvSpPr>
        <p:spPr>
          <a:xfrm>
            <a:off x="4745995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6" name="object 296"/>
          <p:cNvSpPr/>
          <p:nvPr/>
        </p:nvSpPr>
        <p:spPr>
          <a:xfrm>
            <a:off x="4754784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3" y="7655"/>
                </a:lnTo>
                <a:lnTo>
                  <a:pt x="3630" y="15636"/>
                </a:lnTo>
                <a:lnTo>
                  <a:pt x="2723" y="23615"/>
                </a:lnTo>
                <a:lnTo>
                  <a:pt x="0" y="31266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7" name="object 297"/>
          <p:cNvSpPr/>
          <p:nvPr/>
        </p:nvSpPr>
        <p:spPr>
          <a:xfrm>
            <a:off x="4725426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8" name="object 298"/>
          <p:cNvSpPr/>
          <p:nvPr/>
        </p:nvSpPr>
        <p:spPr>
          <a:xfrm>
            <a:off x="4704859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9" name="object 299"/>
          <p:cNvSpPr/>
          <p:nvPr/>
        </p:nvSpPr>
        <p:spPr>
          <a:xfrm>
            <a:off x="4825101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0" name="object 300"/>
          <p:cNvSpPr/>
          <p:nvPr/>
        </p:nvSpPr>
        <p:spPr>
          <a:xfrm>
            <a:off x="4833892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5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1" name="object 301"/>
          <p:cNvSpPr/>
          <p:nvPr/>
        </p:nvSpPr>
        <p:spPr>
          <a:xfrm>
            <a:off x="4804534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1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2" name="object 302"/>
          <p:cNvSpPr/>
          <p:nvPr/>
        </p:nvSpPr>
        <p:spPr>
          <a:xfrm>
            <a:off x="4783967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3" name="object 303"/>
          <p:cNvSpPr/>
          <p:nvPr/>
        </p:nvSpPr>
        <p:spPr>
          <a:xfrm>
            <a:off x="4883641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4" name="object 304"/>
          <p:cNvSpPr/>
          <p:nvPr/>
        </p:nvSpPr>
        <p:spPr>
          <a:xfrm>
            <a:off x="4863073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5" name="object 305"/>
          <p:cNvSpPr/>
          <p:nvPr/>
        </p:nvSpPr>
        <p:spPr>
          <a:xfrm>
            <a:off x="4924813" y="5582914"/>
            <a:ext cx="229812" cy="323393"/>
          </a:xfrm>
          <a:custGeom>
            <a:avLst/>
            <a:gdLst/>
            <a:ahLst/>
            <a:cxnLst/>
            <a:rect l="l" t="t" r="r" b="b"/>
            <a:pathLst>
              <a:path w="229235" h="322579">
                <a:moveTo>
                  <a:pt x="0" y="322245"/>
                </a:moveTo>
                <a:lnTo>
                  <a:pt x="2183" y="234600"/>
                </a:lnTo>
                <a:lnTo>
                  <a:pt x="8532" y="163425"/>
                </a:lnTo>
                <a:lnTo>
                  <a:pt x="18743" y="107253"/>
                </a:lnTo>
                <a:lnTo>
                  <a:pt x="32512" y="64613"/>
                </a:lnTo>
                <a:lnTo>
                  <a:pt x="69517" y="14055"/>
                </a:lnTo>
                <a:lnTo>
                  <a:pt x="117120" y="0"/>
                </a:lnTo>
                <a:lnTo>
                  <a:pt x="144139" y="2987"/>
                </a:lnTo>
                <a:lnTo>
                  <a:pt x="194126" y="40946"/>
                </a:lnTo>
                <a:lnTo>
                  <a:pt x="207977" y="77715"/>
                </a:lnTo>
                <a:lnTo>
                  <a:pt x="218959" y="133908"/>
                </a:lnTo>
                <a:lnTo>
                  <a:pt x="226192" y="213945"/>
                </a:lnTo>
                <a:lnTo>
                  <a:pt x="228798" y="322245"/>
                </a:lnTo>
              </a:path>
            </a:pathLst>
          </a:custGeom>
          <a:ln w="53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6" name="object 306"/>
          <p:cNvSpPr/>
          <p:nvPr/>
        </p:nvSpPr>
        <p:spPr>
          <a:xfrm>
            <a:off x="5030851" y="5583928"/>
            <a:ext cx="11459" cy="0"/>
          </a:xfrm>
          <a:custGeom>
            <a:avLst/>
            <a:gdLst/>
            <a:ahLst/>
            <a:cxnLst/>
            <a:rect l="l" t="t" r="r" b="b"/>
            <a:pathLst>
              <a:path w="11429">
                <a:moveTo>
                  <a:pt x="0" y="0"/>
                </a:moveTo>
                <a:lnTo>
                  <a:pt x="11012" y="0"/>
                </a:lnTo>
              </a:path>
            </a:pathLst>
          </a:custGeom>
          <a:ln w="5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7" name="object 307"/>
          <p:cNvSpPr/>
          <p:nvPr/>
        </p:nvSpPr>
        <p:spPr>
          <a:xfrm>
            <a:off x="5033242" y="5568255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4"/>
                </a:lnTo>
                <a:lnTo>
                  <a:pt x="3629" y="15634"/>
                </a:lnTo>
                <a:lnTo>
                  <a:pt x="2722" y="23613"/>
                </a:lnTo>
                <a:lnTo>
                  <a:pt x="0" y="31267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8" name="object 308"/>
          <p:cNvSpPr/>
          <p:nvPr/>
        </p:nvSpPr>
        <p:spPr>
          <a:xfrm>
            <a:off x="5139983" y="5905972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9" name="object 309"/>
          <p:cNvSpPr/>
          <p:nvPr/>
        </p:nvSpPr>
        <p:spPr>
          <a:xfrm>
            <a:off x="5148703" y="5890300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4"/>
                </a:lnTo>
                <a:lnTo>
                  <a:pt x="3629" y="15633"/>
                </a:lnTo>
                <a:lnTo>
                  <a:pt x="2722" y="23612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0" name="object 310"/>
          <p:cNvSpPr/>
          <p:nvPr/>
        </p:nvSpPr>
        <p:spPr>
          <a:xfrm>
            <a:off x="4981770" y="5905972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1" name="object 311"/>
          <p:cNvSpPr/>
          <p:nvPr/>
        </p:nvSpPr>
        <p:spPr>
          <a:xfrm>
            <a:off x="4990490" y="5890300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4"/>
                </a:lnTo>
                <a:lnTo>
                  <a:pt x="3629" y="15633"/>
                </a:lnTo>
                <a:lnTo>
                  <a:pt x="2722" y="23612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2" name="object 312"/>
          <p:cNvSpPr/>
          <p:nvPr/>
        </p:nvSpPr>
        <p:spPr>
          <a:xfrm>
            <a:off x="4961200" y="5712745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3" name="object 313"/>
          <p:cNvSpPr/>
          <p:nvPr/>
        </p:nvSpPr>
        <p:spPr>
          <a:xfrm>
            <a:off x="4940634" y="5712745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4" name="object 314"/>
          <p:cNvSpPr/>
          <p:nvPr/>
        </p:nvSpPr>
        <p:spPr>
          <a:xfrm>
            <a:off x="5060876" y="5905972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5" name="object 315"/>
          <p:cNvSpPr/>
          <p:nvPr/>
        </p:nvSpPr>
        <p:spPr>
          <a:xfrm>
            <a:off x="5069596" y="5890300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1" y="7654"/>
                </a:lnTo>
                <a:lnTo>
                  <a:pt x="3629" y="15633"/>
                </a:lnTo>
                <a:lnTo>
                  <a:pt x="2721" y="23612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6" name="object 316"/>
          <p:cNvSpPr/>
          <p:nvPr/>
        </p:nvSpPr>
        <p:spPr>
          <a:xfrm>
            <a:off x="5040307" y="5712745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7" name="object 317"/>
          <p:cNvSpPr/>
          <p:nvPr/>
        </p:nvSpPr>
        <p:spPr>
          <a:xfrm>
            <a:off x="5019742" y="5712745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8" name="object 318"/>
          <p:cNvSpPr/>
          <p:nvPr/>
        </p:nvSpPr>
        <p:spPr>
          <a:xfrm>
            <a:off x="5119415" y="5712745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9" name="object 319"/>
          <p:cNvSpPr/>
          <p:nvPr/>
        </p:nvSpPr>
        <p:spPr>
          <a:xfrm>
            <a:off x="5098848" y="5712745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0" name="object 320"/>
          <p:cNvSpPr/>
          <p:nvPr/>
        </p:nvSpPr>
        <p:spPr>
          <a:xfrm>
            <a:off x="5162908" y="5582914"/>
            <a:ext cx="229812" cy="323393"/>
          </a:xfrm>
          <a:custGeom>
            <a:avLst/>
            <a:gdLst/>
            <a:ahLst/>
            <a:cxnLst/>
            <a:rect l="l" t="t" r="r" b="b"/>
            <a:pathLst>
              <a:path w="229235" h="322579">
                <a:moveTo>
                  <a:pt x="0" y="322245"/>
                </a:moveTo>
                <a:lnTo>
                  <a:pt x="2183" y="234600"/>
                </a:lnTo>
                <a:lnTo>
                  <a:pt x="8533" y="163425"/>
                </a:lnTo>
                <a:lnTo>
                  <a:pt x="18745" y="107253"/>
                </a:lnTo>
                <a:lnTo>
                  <a:pt x="32519" y="64613"/>
                </a:lnTo>
                <a:lnTo>
                  <a:pt x="69538" y="14055"/>
                </a:lnTo>
                <a:lnTo>
                  <a:pt x="117169" y="0"/>
                </a:lnTo>
                <a:lnTo>
                  <a:pt x="144209" y="2987"/>
                </a:lnTo>
                <a:lnTo>
                  <a:pt x="194167" y="40946"/>
                </a:lnTo>
                <a:lnTo>
                  <a:pt x="208026" y="77715"/>
                </a:lnTo>
                <a:lnTo>
                  <a:pt x="219017" y="133908"/>
                </a:lnTo>
                <a:lnTo>
                  <a:pt x="226259" y="213945"/>
                </a:lnTo>
                <a:lnTo>
                  <a:pt x="228869" y="322245"/>
                </a:lnTo>
              </a:path>
            </a:pathLst>
          </a:custGeom>
          <a:ln w="53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1" name="object 321"/>
          <p:cNvSpPr/>
          <p:nvPr/>
        </p:nvSpPr>
        <p:spPr>
          <a:xfrm>
            <a:off x="5268944" y="5583928"/>
            <a:ext cx="11459" cy="0"/>
          </a:xfrm>
          <a:custGeom>
            <a:avLst/>
            <a:gdLst/>
            <a:ahLst/>
            <a:cxnLst/>
            <a:rect l="l" t="t" r="r" b="b"/>
            <a:pathLst>
              <a:path w="11429">
                <a:moveTo>
                  <a:pt x="0" y="0"/>
                </a:moveTo>
                <a:lnTo>
                  <a:pt x="11012" y="0"/>
                </a:lnTo>
              </a:path>
            </a:pathLst>
          </a:custGeom>
          <a:ln w="5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2" name="object 322"/>
          <p:cNvSpPr/>
          <p:nvPr/>
        </p:nvSpPr>
        <p:spPr>
          <a:xfrm>
            <a:off x="5271338" y="5568255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4"/>
                </a:lnTo>
                <a:lnTo>
                  <a:pt x="3629" y="15634"/>
                </a:lnTo>
                <a:lnTo>
                  <a:pt x="2722" y="23613"/>
                </a:lnTo>
                <a:lnTo>
                  <a:pt x="0" y="31267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3" name="object 323"/>
          <p:cNvSpPr/>
          <p:nvPr/>
        </p:nvSpPr>
        <p:spPr>
          <a:xfrm>
            <a:off x="5378079" y="5905972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4" name="object 324"/>
          <p:cNvSpPr/>
          <p:nvPr/>
        </p:nvSpPr>
        <p:spPr>
          <a:xfrm>
            <a:off x="5386869" y="5890300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4"/>
                </a:lnTo>
                <a:lnTo>
                  <a:pt x="3629" y="15633"/>
                </a:lnTo>
                <a:lnTo>
                  <a:pt x="2722" y="23612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5" name="object 325"/>
          <p:cNvSpPr/>
          <p:nvPr/>
        </p:nvSpPr>
        <p:spPr>
          <a:xfrm>
            <a:off x="5219864" y="5905972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6" name="object 326"/>
          <p:cNvSpPr/>
          <p:nvPr/>
        </p:nvSpPr>
        <p:spPr>
          <a:xfrm>
            <a:off x="5228654" y="5890300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4"/>
                </a:lnTo>
                <a:lnTo>
                  <a:pt x="3629" y="15633"/>
                </a:lnTo>
                <a:lnTo>
                  <a:pt x="2722" y="23612"/>
                </a:lnTo>
                <a:lnTo>
                  <a:pt x="0" y="31266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7" name="object 327"/>
          <p:cNvSpPr/>
          <p:nvPr/>
        </p:nvSpPr>
        <p:spPr>
          <a:xfrm>
            <a:off x="5199296" y="5712745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8" name="object 328"/>
          <p:cNvSpPr/>
          <p:nvPr/>
        </p:nvSpPr>
        <p:spPr>
          <a:xfrm>
            <a:off x="5178729" y="5712745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9" name="object 329"/>
          <p:cNvSpPr/>
          <p:nvPr/>
        </p:nvSpPr>
        <p:spPr>
          <a:xfrm>
            <a:off x="5298971" y="5905972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0" name="object 330"/>
          <p:cNvSpPr/>
          <p:nvPr/>
        </p:nvSpPr>
        <p:spPr>
          <a:xfrm>
            <a:off x="5307762" y="5890300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4"/>
                </a:lnTo>
                <a:lnTo>
                  <a:pt x="3629" y="15633"/>
                </a:lnTo>
                <a:lnTo>
                  <a:pt x="2722" y="23612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1" name="object 331"/>
          <p:cNvSpPr/>
          <p:nvPr/>
        </p:nvSpPr>
        <p:spPr>
          <a:xfrm>
            <a:off x="5278403" y="5712745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2" name="object 332"/>
          <p:cNvSpPr/>
          <p:nvPr/>
        </p:nvSpPr>
        <p:spPr>
          <a:xfrm>
            <a:off x="5257836" y="5712745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3" name="object 333"/>
          <p:cNvSpPr/>
          <p:nvPr/>
        </p:nvSpPr>
        <p:spPr>
          <a:xfrm>
            <a:off x="5357509" y="5712745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4" name="object 334"/>
          <p:cNvSpPr/>
          <p:nvPr/>
        </p:nvSpPr>
        <p:spPr>
          <a:xfrm>
            <a:off x="5336943" y="5712745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5" name="object 335"/>
          <p:cNvSpPr/>
          <p:nvPr/>
        </p:nvSpPr>
        <p:spPr>
          <a:xfrm>
            <a:off x="5400229" y="5582914"/>
            <a:ext cx="229812" cy="323393"/>
          </a:xfrm>
          <a:custGeom>
            <a:avLst/>
            <a:gdLst/>
            <a:ahLst/>
            <a:cxnLst/>
            <a:rect l="l" t="t" r="r" b="b"/>
            <a:pathLst>
              <a:path w="229235" h="322579">
                <a:moveTo>
                  <a:pt x="0" y="322245"/>
                </a:moveTo>
                <a:lnTo>
                  <a:pt x="2183" y="234600"/>
                </a:lnTo>
                <a:lnTo>
                  <a:pt x="8533" y="163425"/>
                </a:lnTo>
                <a:lnTo>
                  <a:pt x="18745" y="107253"/>
                </a:lnTo>
                <a:lnTo>
                  <a:pt x="32519" y="64613"/>
                </a:lnTo>
                <a:lnTo>
                  <a:pt x="69538" y="14055"/>
                </a:lnTo>
                <a:lnTo>
                  <a:pt x="117169" y="0"/>
                </a:lnTo>
                <a:lnTo>
                  <a:pt x="144209" y="2987"/>
                </a:lnTo>
                <a:lnTo>
                  <a:pt x="194167" y="40946"/>
                </a:lnTo>
                <a:lnTo>
                  <a:pt x="208025" y="77715"/>
                </a:lnTo>
                <a:lnTo>
                  <a:pt x="219016" y="133908"/>
                </a:lnTo>
                <a:lnTo>
                  <a:pt x="226258" y="213945"/>
                </a:lnTo>
                <a:lnTo>
                  <a:pt x="228868" y="322245"/>
                </a:lnTo>
              </a:path>
            </a:pathLst>
          </a:custGeom>
          <a:ln w="53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6" name="object 336"/>
          <p:cNvSpPr/>
          <p:nvPr/>
        </p:nvSpPr>
        <p:spPr>
          <a:xfrm>
            <a:off x="5506267" y="5583928"/>
            <a:ext cx="11459" cy="0"/>
          </a:xfrm>
          <a:custGeom>
            <a:avLst/>
            <a:gdLst/>
            <a:ahLst/>
            <a:cxnLst/>
            <a:rect l="l" t="t" r="r" b="b"/>
            <a:pathLst>
              <a:path w="11429">
                <a:moveTo>
                  <a:pt x="0" y="0"/>
                </a:moveTo>
                <a:lnTo>
                  <a:pt x="11012" y="0"/>
                </a:lnTo>
              </a:path>
            </a:pathLst>
          </a:custGeom>
          <a:ln w="5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7" name="object 337"/>
          <p:cNvSpPr/>
          <p:nvPr/>
        </p:nvSpPr>
        <p:spPr>
          <a:xfrm>
            <a:off x="5508659" y="5568255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4"/>
                </a:lnTo>
                <a:lnTo>
                  <a:pt x="3629" y="15634"/>
                </a:lnTo>
                <a:lnTo>
                  <a:pt x="2722" y="23613"/>
                </a:lnTo>
                <a:lnTo>
                  <a:pt x="0" y="31267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8" name="object 338"/>
          <p:cNvSpPr/>
          <p:nvPr/>
        </p:nvSpPr>
        <p:spPr>
          <a:xfrm>
            <a:off x="5615399" y="5905972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9" name="object 339"/>
          <p:cNvSpPr/>
          <p:nvPr/>
        </p:nvSpPr>
        <p:spPr>
          <a:xfrm>
            <a:off x="5624190" y="5890300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1" y="7654"/>
                </a:lnTo>
                <a:lnTo>
                  <a:pt x="3629" y="15633"/>
                </a:lnTo>
                <a:lnTo>
                  <a:pt x="2721" y="23612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0" name="object 340"/>
          <p:cNvSpPr/>
          <p:nvPr/>
        </p:nvSpPr>
        <p:spPr>
          <a:xfrm>
            <a:off x="5457185" y="5905972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1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1" name="object 341"/>
          <p:cNvSpPr/>
          <p:nvPr/>
        </p:nvSpPr>
        <p:spPr>
          <a:xfrm>
            <a:off x="5465975" y="5890300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4"/>
                </a:lnTo>
                <a:lnTo>
                  <a:pt x="3629" y="15633"/>
                </a:lnTo>
                <a:lnTo>
                  <a:pt x="2722" y="23612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2" name="object 342"/>
          <p:cNvSpPr/>
          <p:nvPr/>
        </p:nvSpPr>
        <p:spPr>
          <a:xfrm>
            <a:off x="5436617" y="5712745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3" name="object 343"/>
          <p:cNvSpPr/>
          <p:nvPr/>
        </p:nvSpPr>
        <p:spPr>
          <a:xfrm>
            <a:off x="5416051" y="5712745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4" name="object 344"/>
          <p:cNvSpPr/>
          <p:nvPr/>
        </p:nvSpPr>
        <p:spPr>
          <a:xfrm>
            <a:off x="5536293" y="5905972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5" name="object 345"/>
          <p:cNvSpPr/>
          <p:nvPr/>
        </p:nvSpPr>
        <p:spPr>
          <a:xfrm>
            <a:off x="5545082" y="5890300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4"/>
                </a:lnTo>
                <a:lnTo>
                  <a:pt x="3629" y="15633"/>
                </a:lnTo>
                <a:lnTo>
                  <a:pt x="2722" y="23612"/>
                </a:lnTo>
                <a:lnTo>
                  <a:pt x="0" y="31266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6" name="object 346"/>
          <p:cNvSpPr/>
          <p:nvPr/>
        </p:nvSpPr>
        <p:spPr>
          <a:xfrm>
            <a:off x="5515724" y="5712745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1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7" name="object 347"/>
          <p:cNvSpPr/>
          <p:nvPr/>
        </p:nvSpPr>
        <p:spPr>
          <a:xfrm>
            <a:off x="5495157" y="5712745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8" name="object 348"/>
          <p:cNvSpPr/>
          <p:nvPr/>
        </p:nvSpPr>
        <p:spPr>
          <a:xfrm>
            <a:off x="5594831" y="5712745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9" name="object 349"/>
          <p:cNvSpPr/>
          <p:nvPr/>
        </p:nvSpPr>
        <p:spPr>
          <a:xfrm>
            <a:off x="5574264" y="5712745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0" name="object 350"/>
          <p:cNvSpPr/>
          <p:nvPr/>
        </p:nvSpPr>
        <p:spPr>
          <a:xfrm>
            <a:off x="5638323" y="5582914"/>
            <a:ext cx="229812" cy="323393"/>
          </a:xfrm>
          <a:custGeom>
            <a:avLst/>
            <a:gdLst/>
            <a:ahLst/>
            <a:cxnLst/>
            <a:rect l="l" t="t" r="r" b="b"/>
            <a:pathLst>
              <a:path w="229235" h="322579">
                <a:moveTo>
                  <a:pt x="0" y="322245"/>
                </a:moveTo>
                <a:lnTo>
                  <a:pt x="2183" y="234600"/>
                </a:lnTo>
                <a:lnTo>
                  <a:pt x="8533" y="163425"/>
                </a:lnTo>
                <a:lnTo>
                  <a:pt x="18745" y="107253"/>
                </a:lnTo>
                <a:lnTo>
                  <a:pt x="32518" y="64613"/>
                </a:lnTo>
                <a:lnTo>
                  <a:pt x="69537" y="14055"/>
                </a:lnTo>
                <a:lnTo>
                  <a:pt x="117169" y="0"/>
                </a:lnTo>
                <a:lnTo>
                  <a:pt x="144209" y="2987"/>
                </a:lnTo>
                <a:lnTo>
                  <a:pt x="194196" y="40946"/>
                </a:lnTo>
                <a:lnTo>
                  <a:pt x="208048" y="77715"/>
                </a:lnTo>
                <a:lnTo>
                  <a:pt x="219029" y="133908"/>
                </a:lnTo>
                <a:lnTo>
                  <a:pt x="226262" y="213945"/>
                </a:lnTo>
                <a:lnTo>
                  <a:pt x="228869" y="322245"/>
                </a:lnTo>
              </a:path>
            </a:pathLst>
          </a:custGeom>
          <a:ln w="53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1" name="object 351"/>
          <p:cNvSpPr/>
          <p:nvPr/>
        </p:nvSpPr>
        <p:spPr>
          <a:xfrm>
            <a:off x="5744362" y="5583928"/>
            <a:ext cx="11459" cy="0"/>
          </a:xfrm>
          <a:custGeom>
            <a:avLst/>
            <a:gdLst/>
            <a:ahLst/>
            <a:cxnLst/>
            <a:rect l="l" t="t" r="r" b="b"/>
            <a:pathLst>
              <a:path w="11429">
                <a:moveTo>
                  <a:pt x="0" y="0"/>
                </a:moveTo>
                <a:lnTo>
                  <a:pt x="11081" y="0"/>
                </a:lnTo>
              </a:path>
            </a:pathLst>
          </a:custGeom>
          <a:ln w="5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2" name="object 352"/>
          <p:cNvSpPr/>
          <p:nvPr/>
        </p:nvSpPr>
        <p:spPr>
          <a:xfrm>
            <a:off x="5746753" y="5568255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4"/>
                </a:lnTo>
                <a:lnTo>
                  <a:pt x="3629" y="15634"/>
                </a:lnTo>
                <a:lnTo>
                  <a:pt x="2722" y="23613"/>
                </a:lnTo>
                <a:lnTo>
                  <a:pt x="0" y="31267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3" name="object 353"/>
          <p:cNvSpPr/>
          <p:nvPr/>
        </p:nvSpPr>
        <p:spPr>
          <a:xfrm>
            <a:off x="5853494" y="5905972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4" name="object 354"/>
          <p:cNvSpPr/>
          <p:nvPr/>
        </p:nvSpPr>
        <p:spPr>
          <a:xfrm>
            <a:off x="5862284" y="5890300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1" y="7654"/>
                </a:lnTo>
                <a:lnTo>
                  <a:pt x="3629" y="15633"/>
                </a:lnTo>
                <a:lnTo>
                  <a:pt x="2721" y="23612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5" name="object 355"/>
          <p:cNvSpPr/>
          <p:nvPr/>
        </p:nvSpPr>
        <p:spPr>
          <a:xfrm>
            <a:off x="5695280" y="5905972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6" name="object 356"/>
          <p:cNvSpPr/>
          <p:nvPr/>
        </p:nvSpPr>
        <p:spPr>
          <a:xfrm>
            <a:off x="5704071" y="5890300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1" y="7654"/>
                </a:lnTo>
                <a:lnTo>
                  <a:pt x="3629" y="15633"/>
                </a:lnTo>
                <a:lnTo>
                  <a:pt x="2721" y="23612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7" name="object 357"/>
          <p:cNvSpPr/>
          <p:nvPr/>
        </p:nvSpPr>
        <p:spPr>
          <a:xfrm>
            <a:off x="5674712" y="5712745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8" name="object 358"/>
          <p:cNvSpPr/>
          <p:nvPr/>
        </p:nvSpPr>
        <p:spPr>
          <a:xfrm>
            <a:off x="5654145" y="5712745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1" y="385482"/>
                </a:moveTo>
                <a:lnTo>
                  <a:pt x="41031" y="0"/>
                </a:lnTo>
                <a:lnTo>
                  <a:pt x="0" y="0"/>
                </a:lnTo>
                <a:lnTo>
                  <a:pt x="0" y="385482"/>
                </a:lnTo>
                <a:lnTo>
                  <a:pt x="41031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9" name="object 359"/>
          <p:cNvSpPr/>
          <p:nvPr/>
        </p:nvSpPr>
        <p:spPr>
          <a:xfrm>
            <a:off x="5774387" y="5905972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0" name="object 360"/>
          <p:cNvSpPr/>
          <p:nvPr/>
        </p:nvSpPr>
        <p:spPr>
          <a:xfrm>
            <a:off x="5783177" y="5890300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4"/>
                </a:lnTo>
                <a:lnTo>
                  <a:pt x="3629" y="15633"/>
                </a:lnTo>
                <a:lnTo>
                  <a:pt x="2722" y="23612"/>
                </a:lnTo>
                <a:lnTo>
                  <a:pt x="0" y="31266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1" name="object 361"/>
          <p:cNvSpPr/>
          <p:nvPr/>
        </p:nvSpPr>
        <p:spPr>
          <a:xfrm>
            <a:off x="5753820" y="5712745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2" name="object 362"/>
          <p:cNvSpPr/>
          <p:nvPr/>
        </p:nvSpPr>
        <p:spPr>
          <a:xfrm>
            <a:off x="5733252" y="5712745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1" y="385482"/>
                </a:moveTo>
                <a:lnTo>
                  <a:pt x="41031" y="0"/>
                </a:lnTo>
                <a:lnTo>
                  <a:pt x="0" y="0"/>
                </a:lnTo>
                <a:lnTo>
                  <a:pt x="0" y="385482"/>
                </a:lnTo>
                <a:lnTo>
                  <a:pt x="41031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3" name="object 363"/>
          <p:cNvSpPr/>
          <p:nvPr/>
        </p:nvSpPr>
        <p:spPr>
          <a:xfrm>
            <a:off x="5832926" y="5712745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4" name="object 364"/>
          <p:cNvSpPr/>
          <p:nvPr/>
        </p:nvSpPr>
        <p:spPr>
          <a:xfrm>
            <a:off x="5812358" y="5712745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1" y="385482"/>
                </a:moveTo>
                <a:lnTo>
                  <a:pt x="41031" y="0"/>
                </a:lnTo>
                <a:lnTo>
                  <a:pt x="0" y="0"/>
                </a:lnTo>
                <a:lnTo>
                  <a:pt x="0" y="385482"/>
                </a:lnTo>
                <a:lnTo>
                  <a:pt x="41031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5" name="object 365"/>
          <p:cNvSpPr/>
          <p:nvPr/>
        </p:nvSpPr>
        <p:spPr>
          <a:xfrm>
            <a:off x="5874097" y="5582914"/>
            <a:ext cx="229812" cy="323393"/>
          </a:xfrm>
          <a:custGeom>
            <a:avLst/>
            <a:gdLst/>
            <a:ahLst/>
            <a:cxnLst/>
            <a:rect l="l" t="t" r="r" b="b"/>
            <a:pathLst>
              <a:path w="229235" h="322579">
                <a:moveTo>
                  <a:pt x="0" y="322245"/>
                </a:moveTo>
                <a:lnTo>
                  <a:pt x="2183" y="234600"/>
                </a:lnTo>
                <a:lnTo>
                  <a:pt x="8532" y="163425"/>
                </a:lnTo>
                <a:lnTo>
                  <a:pt x="18743" y="107253"/>
                </a:lnTo>
                <a:lnTo>
                  <a:pt x="32513" y="64613"/>
                </a:lnTo>
                <a:lnTo>
                  <a:pt x="69517" y="14055"/>
                </a:lnTo>
                <a:lnTo>
                  <a:pt x="117121" y="0"/>
                </a:lnTo>
                <a:lnTo>
                  <a:pt x="144139" y="2987"/>
                </a:lnTo>
                <a:lnTo>
                  <a:pt x="194127" y="40946"/>
                </a:lnTo>
                <a:lnTo>
                  <a:pt x="207978" y="77715"/>
                </a:lnTo>
                <a:lnTo>
                  <a:pt x="218959" y="133908"/>
                </a:lnTo>
                <a:lnTo>
                  <a:pt x="226192" y="213945"/>
                </a:lnTo>
                <a:lnTo>
                  <a:pt x="228798" y="322245"/>
                </a:lnTo>
              </a:path>
            </a:pathLst>
          </a:custGeom>
          <a:ln w="53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6" name="object 366"/>
          <p:cNvSpPr/>
          <p:nvPr/>
        </p:nvSpPr>
        <p:spPr>
          <a:xfrm>
            <a:off x="5980136" y="5583928"/>
            <a:ext cx="11459" cy="0"/>
          </a:xfrm>
          <a:custGeom>
            <a:avLst/>
            <a:gdLst/>
            <a:ahLst/>
            <a:cxnLst/>
            <a:rect l="l" t="t" r="r" b="b"/>
            <a:pathLst>
              <a:path w="11429">
                <a:moveTo>
                  <a:pt x="0" y="0"/>
                </a:moveTo>
                <a:lnTo>
                  <a:pt x="11012" y="0"/>
                </a:lnTo>
              </a:path>
            </a:pathLst>
          </a:custGeom>
          <a:ln w="5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7" name="object 367"/>
          <p:cNvSpPr/>
          <p:nvPr/>
        </p:nvSpPr>
        <p:spPr>
          <a:xfrm>
            <a:off x="5982527" y="5568255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4"/>
                </a:lnTo>
                <a:lnTo>
                  <a:pt x="3629" y="15634"/>
                </a:lnTo>
                <a:lnTo>
                  <a:pt x="2722" y="23613"/>
                </a:lnTo>
                <a:lnTo>
                  <a:pt x="0" y="31267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8" name="object 368"/>
          <p:cNvSpPr/>
          <p:nvPr/>
        </p:nvSpPr>
        <p:spPr>
          <a:xfrm>
            <a:off x="6089268" y="5905972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9" name="object 369"/>
          <p:cNvSpPr/>
          <p:nvPr/>
        </p:nvSpPr>
        <p:spPr>
          <a:xfrm>
            <a:off x="6097989" y="5890300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4"/>
                </a:lnTo>
                <a:lnTo>
                  <a:pt x="3629" y="15633"/>
                </a:lnTo>
                <a:lnTo>
                  <a:pt x="2722" y="23612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0" name="object 370"/>
          <p:cNvSpPr/>
          <p:nvPr/>
        </p:nvSpPr>
        <p:spPr>
          <a:xfrm>
            <a:off x="5931055" y="5905972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1" name="object 371"/>
          <p:cNvSpPr/>
          <p:nvPr/>
        </p:nvSpPr>
        <p:spPr>
          <a:xfrm>
            <a:off x="5939775" y="5890300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4"/>
                </a:lnTo>
                <a:lnTo>
                  <a:pt x="3629" y="15633"/>
                </a:lnTo>
                <a:lnTo>
                  <a:pt x="2722" y="23612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2" name="object 372"/>
          <p:cNvSpPr/>
          <p:nvPr/>
        </p:nvSpPr>
        <p:spPr>
          <a:xfrm>
            <a:off x="5910487" y="5712745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3" name="object 373"/>
          <p:cNvSpPr/>
          <p:nvPr/>
        </p:nvSpPr>
        <p:spPr>
          <a:xfrm>
            <a:off x="5889920" y="5712745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4" name="object 374"/>
          <p:cNvSpPr/>
          <p:nvPr/>
        </p:nvSpPr>
        <p:spPr>
          <a:xfrm>
            <a:off x="6010161" y="5905972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5" name="object 375"/>
          <p:cNvSpPr/>
          <p:nvPr/>
        </p:nvSpPr>
        <p:spPr>
          <a:xfrm>
            <a:off x="6018881" y="5890300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4"/>
                </a:lnTo>
                <a:lnTo>
                  <a:pt x="3629" y="15633"/>
                </a:lnTo>
                <a:lnTo>
                  <a:pt x="2722" y="23612"/>
                </a:lnTo>
                <a:lnTo>
                  <a:pt x="0" y="31266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6" name="object 376"/>
          <p:cNvSpPr/>
          <p:nvPr/>
        </p:nvSpPr>
        <p:spPr>
          <a:xfrm>
            <a:off x="5989593" y="5712745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7" name="object 377"/>
          <p:cNvSpPr/>
          <p:nvPr/>
        </p:nvSpPr>
        <p:spPr>
          <a:xfrm>
            <a:off x="5969027" y="5712745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8" name="object 378"/>
          <p:cNvSpPr/>
          <p:nvPr/>
        </p:nvSpPr>
        <p:spPr>
          <a:xfrm>
            <a:off x="6068701" y="5712745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9" name="object 379"/>
          <p:cNvSpPr/>
          <p:nvPr/>
        </p:nvSpPr>
        <p:spPr>
          <a:xfrm>
            <a:off x="6048133" y="5712745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0" name="object 380"/>
          <p:cNvSpPr/>
          <p:nvPr/>
        </p:nvSpPr>
        <p:spPr>
          <a:xfrm>
            <a:off x="6112194" y="5582914"/>
            <a:ext cx="229812" cy="323393"/>
          </a:xfrm>
          <a:custGeom>
            <a:avLst/>
            <a:gdLst/>
            <a:ahLst/>
            <a:cxnLst/>
            <a:rect l="l" t="t" r="r" b="b"/>
            <a:pathLst>
              <a:path w="229235" h="322579">
                <a:moveTo>
                  <a:pt x="0" y="322245"/>
                </a:moveTo>
                <a:lnTo>
                  <a:pt x="2183" y="234600"/>
                </a:lnTo>
                <a:lnTo>
                  <a:pt x="8533" y="163425"/>
                </a:lnTo>
                <a:lnTo>
                  <a:pt x="18745" y="107253"/>
                </a:lnTo>
                <a:lnTo>
                  <a:pt x="32519" y="64613"/>
                </a:lnTo>
                <a:lnTo>
                  <a:pt x="69538" y="14055"/>
                </a:lnTo>
                <a:lnTo>
                  <a:pt x="117169" y="0"/>
                </a:lnTo>
                <a:lnTo>
                  <a:pt x="144209" y="2987"/>
                </a:lnTo>
                <a:lnTo>
                  <a:pt x="194167" y="40946"/>
                </a:lnTo>
                <a:lnTo>
                  <a:pt x="208026" y="77715"/>
                </a:lnTo>
                <a:lnTo>
                  <a:pt x="219017" y="133908"/>
                </a:lnTo>
                <a:lnTo>
                  <a:pt x="226259" y="213945"/>
                </a:lnTo>
                <a:lnTo>
                  <a:pt x="228869" y="322245"/>
                </a:lnTo>
              </a:path>
            </a:pathLst>
          </a:custGeom>
          <a:ln w="53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1" name="object 381"/>
          <p:cNvSpPr/>
          <p:nvPr/>
        </p:nvSpPr>
        <p:spPr>
          <a:xfrm>
            <a:off x="6218230" y="5583928"/>
            <a:ext cx="11459" cy="0"/>
          </a:xfrm>
          <a:custGeom>
            <a:avLst/>
            <a:gdLst/>
            <a:ahLst/>
            <a:cxnLst/>
            <a:rect l="l" t="t" r="r" b="b"/>
            <a:pathLst>
              <a:path w="11429">
                <a:moveTo>
                  <a:pt x="0" y="0"/>
                </a:moveTo>
                <a:lnTo>
                  <a:pt x="11012" y="0"/>
                </a:lnTo>
              </a:path>
            </a:pathLst>
          </a:custGeom>
          <a:ln w="5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2" name="object 382"/>
          <p:cNvSpPr/>
          <p:nvPr/>
        </p:nvSpPr>
        <p:spPr>
          <a:xfrm>
            <a:off x="6220623" y="5568255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4"/>
                </a:lnTo>
                <a:lnTo>
                  <a:pt x="3629" y="15634"/>
                </a:lnTo>
                <a:lnTo>
                  <a:pt x="2722" y="23613"/>
                </a:lnTo>
                <a:lnTo>
                  <a:pt x="0" y="31267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3" name="object 383"/>
          <p:cNvSpPr/>
          <p:nvPr/>
        </p:nvSpPr>
        <p:spPr>
          <a:xfrm>
            <a:off x="6327364" y="5905972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4" name="object 384"/>
          <p:cNvSpPr/>
          <p:nvPr/>
        </p:nvSpPr>
        <p:spPr>
          <a:xfrm>
            <a:off x="6336154" y="5890300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4"/>
                </a:lnTo>
                <a:lnTo>
                  <a:pt x="3629" y="15633"/>
                </a:lnTo>
                <a:lnTo>
                  <a:pt x="2722" y="23612"/>
                </a:lnTo>
                <a:lnTo>
                  <a:pt x="0" y="31266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5" name="object 385"/>
          <p:cNvSpPr/>
          <p:nvPr/>
        </p:nvSpPr>
        <p:spPr>
          <a:xfrm>
            <a:off x="6169150" y="5905972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6" name="object 386"/>
          <p:cNvSpPr/>
          <p:nvPr/>
        </p:nvSpPr>
        <p:spPr>
          <a:xfrm>
            <a:off x="6177939" y="5890300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4"/>
                </a:lnTo>
                <a:lnTo>
                  <a:pt x="3629" y="15633"/>
                </a:lnTo>
                <a:lnTo>
                  <a:pt x="2722" y="23612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7" name="object 387"/>
          <p:cNvSpPr/>
          <p:nvPr/>
        </p:nvSpPr>
        <p:spPr>
          <a:xfrm>
            <a:off x="6148581" y="5712745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8" name="object 388"/>
          <p:cNvSpPr/>
          <p:nvPr/>
        </p:nvSpPr>
        <p:spPr>
          <a:xfrm>
            <a:off x="6128014" y="5712745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9" name="object 389"/>
          <p:cNvSpPr/>
          <p:nvPr/>
        </p:nvSpPr>
        <p:spPr>
          <a:xfrm>
            <a:off x="6248257" y="5905972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0" name="object 390"/>
          <p:cNvSpPr/>
          <p:nvPr/>
        </p:nvSpPr>
        <p:spPr>
          <a:xfrm>
            <a:off x="6257047" y="5890300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4"/>
                </a:lnTo>
                <a:lnTo>
                  <a:pt x="3629" y="15633"/>
                </a:lnTo>
                <a:lnTo>
                  <a:pt x="2722" y="23612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1" name="object 391"/>
          <p:cNvSpPr/>
          <p:nvPr/>
        </p:nvSpPr>
        <p:spPr>
          <a:xfrm>
            <a:off x="6227688" y="5712745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2" name="object 392"/>
          <p:cNvSpPr/>
          <p:nvPr/>
        </p:nvSpPr>
        <p:spPr>
          <a:xfrm>
            <a:off x="6207121" y="5712745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3" name="object 393"/>
          <p:cNvSpPr/>
          <p:nvPr/>
        </p:nvSpPr>
        <p:spPr>
          <a:xfrm>
            <a:off x="6306796" y="5712745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4" name="object 394"/>
          <p:cNvSpPr/>
          <p:nvPr/>
        </p:nvSpPr>
        <p:spPr>
          <a:xfrm>
            <a:off x="6286229" y="5712745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5" name="object 395"/>
          <p:cNvSpPr/>
          <p:nvPr/>
        </p:nvSpPr>
        <p:spPr>
          <a:xfrm>
            <a:off x="6349514" y="5582914"/>
            <a:ext cx="229812" cy="323393"/>
          </a:xfrm>
          <a:custGeom>
            <a:avLst/>
            <a:gdLst/>
            <a:ahLst/>
            <a:cxnLst/>
            <a:rect l="l" t="t" r="r" b="b"/>
            <a:pathLst>
              <a:path w="229234" h="322579">
                <a:moveTo>
                  <a:pt x="0" y="322245"/>
                </a:moveTo>
                <a:lnTo>
                  <a:pt x="2183" y="234600"/>
                </a:lnTo>
                <a:lnTo>
                  <a:pt x="8533" y="163425"/>
                </a:lnTo>
                <a:lnTo>
                  <a:pt x="18745" y="107253"/>
                </a:lnTo>
                <a:lnTo>
                  <a:pt x="32519" y="64613"/>
                </a:lnTo>
                <a:lnTo>
                  <a:pt x="69537" y="14055"/>
                </a:lnTo>
                <a:lnTo>
                  <a:pt x="117169" y="0"/>
                </a:lnTo>
                <a:lnTo>
                  <a:pt x="144208" y="2987"/>
                </a:lnTo>
                <a:lnTo>
                  <a:pt x="194167" y="40946"/>
                </a:lnTo>
                <a:lnTo>
                  <a:pt x="208025" y="77715"/>
                </a:lnTo>
                <a:lnTo>
                  <a:pt x="219016" y="133908"/>
                </a:lnTo>
                <a:lnTo>
                  <a:pt x="226258" y="213945"/>
                </a:lnTo>
                <a:lnTo>
                  <a:pt x="228868" y="322245"/>
                </a:lnTo>
              </a:path>
            </a:pathLst>
          </a:custGeom>
          <a:ln w="53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6" name="object 396"/>
          <p:cNvSpPr/>
          <p:nvPr/>
        </p:nvSpPr>
        <p:spPr>
          <a:xfrm>
            <a:off x="6455552" y="5583928"/>
            <a:ext cx="11459" cy="0"/>
          </a:xfrm>
          <a:custGeom>
            <a:avLst/>
            <a:gdLst/>
            <a:ahLst/>
            <a:cxnLst/>
            <a:rect l="l" t="t" r="r" b="b"/>
            <a:pathLst>
              <a:path w="11429">
                <a:moveTo>
                  <a:pt x="0" y="0"/>
                </a:moveTo>
                <a:lnTo>
                  <a:pt x="11012" y="0"/>
                </a:lnTo>
              </a:path>
            </a:pathLst>
          </a:custGeom>
          <a:ln w="5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7" name="object 397"/>
          <p:cNvSpPr/>
          <p:nvPr/>
        </p:nvSpPr>
        <p:spPr>
          <a:xfrm>
            <a:off x="6457944" y="5568255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4"/>
                </a:lnTo>
                <a:lnTo>
                  <a:pt x="3629" y="15634"/>
                </a:lnTo>
                <a:lnTo>
                  <a:pt x="2722" y="23613"/>
                </a:lnTo>
                <a:lnTo>
                  <a:pt x="0" y="31267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8" name="object 398"/>
          <p:cNvSpPr/>
          <p:nvPr/>
        </p:nvSpPr>
        <p:spPr>
          <a:xfrm>
            <a:off x="6564686" y="5905972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9" name="object 399"/>
          <p:cNvSpPr/>
          <p:nvPr/>
        </p:nvSpPr>
        <p:spPr>
          <a:xfrm>
            <a:off x="6573476" y="5890300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4"/>
                </a:lnTo>
                <a:lnTo>
                  <a:pt x="3629" y="15633"/>
                </a:lnTo>
                <a:lnTo>
                  <a:pt x="2722" y="23612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0" name="object 400"/>
          <p:cNvSpPr/>
          <p:nvPr/>
        </p:nvSpPr>
        <p:spPr>
          <a:xfrm>
            <a:off x="6406471" y="5905972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1" name="object 401"/>
          <p:cNvSpPr/>
          <p:nvPr/>
        </p:nvSpPr>
        <p:spPr>
          <a:xfrm>
            <a:off x="6415262" y="5890300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4"/>
                </a:lnTo>
                <a:lnTo>
                  <a:pt x="3629" y="15633"/>
                </a:lnTo>
                <a:lnTo>
                  <a:pt x="2722" y="23612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2" name="object 402"/>
          <p:cNvSpPr/>
          <p:nvPr/>
        </p:nvSpPr>
        <p:spPr>
          <a:xfrm>
            <a:off x="6385902" y="5712745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3" name="object 403"/>
          <p:cNvSpPr/>
          <p:nvPr/>
        </p:nvSpPr>
        <p:spPr>
          <a:xfrm>
            <a:off x="6365336" y="5712745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4" name="object 404"/>
          <p:cNvSpPr/>
          <p:nvPr/>
        </p:nvSpPr>
        <p:spPr>
          <a:xfrm>
            <a:off x="6485579" y="5905972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5" name="object 405"/>
          <p:cNvSpPr/>
          <p:nvPr/>
        </p:nvSpPr>
        <p:spPr>
          <a:xfrm>
            <a:off x="6494367" y="5890300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4"/>
                </a:lnTo>
                <a:lnTo>
                  <a:pt x="3629" y="15633"/>
                </a:lnTo>
                <a:lnTo>
                  <a:pt x="2722" y="23612"/>
                </a:lnTo>
                <a:lnTo>
                  <a:pt x="0" y="31266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6" name="object 406"/>
          <p:cNvSpPr/>
          <p:nvPr/>
        </p:nvSpPr>
        <p:spPr>
          <a:xfrm>
            <a:off x="6465010" y="5712745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7" name="object 407"/>
          <p:cNvSpPr/>
          <p:nvPr/>
        </p:nvSpPr>
        <p:spPr>
          <a:xfrm>
            <a:off x="6444442" y="5712745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8" name="object 408"/>
          <p:cNvSpPr/>
          <p:nvPr/>
        </p:nvSpPr>
        <p:spPr>
          <a:xfrm>
            <a:off x="6544118" y="5712745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9" name="object 409"/>
          <p:cNvSpPr/>
          <p:nvPr/>
        </p:nvSpPr>
        <p:spPr>
          <a:xfrm>
            <a:off x="6523550" y="5712745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0" name="object 410"/>
          <p:cNvSpPr/>
          <p:nvPr/>
        </p:nvSpPr>
        <p:spPr>
          <a:xfrm>
            <a:off x="6587608" y="5582914"/>
            <a:ext cx="229812" cy="323393"/>
          </a:xfrm>
          <a:custGeom>
            <a:avLst/>
            <a:gdLst/>
            <a:ahLst/>
            <a:cxnLst/>
            <a:rect l="l" t="t" r="r" b="b"/>
            <a:pathLst>
              <a:path w="229234" h="322579">
                <a:moveTo>
                  <a:pt x="0" y="322245"/>
                </a:moveTo>
                <a:lnTo>
                  <a:pt x="2183" y="234600"/>
                </a:lnTo>
                <a:lnTo>
                  <a:pt x="8533" y="163425"/>
                </a:lnTo>
                <a:lnTo>
                  <a:pt x="18745" y="107253"/>
                </a:lnTo>
                <a:lnTo>
                  <a:pt x="32519" y="64613"/>
                </a:lnTo>
                <a:lnTo>
                  <a:pt x="69538" y="14055"/>
                </a:lnTo>
                <a:lnTo>
                  <a:pt x="117170" y="0"/>
                </a:lnTo>
                <a:lnTo>
                  <a:pt x="144209" y="2987"/>
                </a:lnTo>
                <a:lnTo>
                  <a:pt x="194197" y="40946"/>
                </a:lnTo>
                <a:lnTo>
                  <a:pt x="208048" y="77715"/>
                </a:lnTo>
                <a:lnTo>
                  <a:pt x="219030" y="133908"/>
                </a:lnTo>
                <a:lnTo>
                  <a:pt x="226263" y="213945"/>
                </a:lnTo>
                <a:lnTo>
                  <a:pt x="228869" y="322245"/>
                </a:lnTo>
              </a:path>
            </a:pathLst>
          </a:custGeom>
          <a:ln w="53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1" name="object 411"/>
          <p:cNvSpPr/>
          <p:nvPr/>
        </p:nvSpPr>
        <p:spPr>
          <a:xfrm>
            <a:off x="6693647" y="5583928"/>
            <a:ext cx="11459" cy="0"/>
          </a:xfrm>
          <a:custGeom>
            <a:avLst/>
            <a:gdLst/>
            <a:ahLst/>
            <a:cxnLst/>
            <a:rect l="l" t="t" r="r" b="b"/>
            <a:pathLst>
              <a:path w="11429">
                <a:moveTo>
                  <a:pt x="0" y="0"/>
                </a:moveTo>
                <a:lnTo>
                  <a:pt x="11082" y="0"/>
                </a:lnTo>
              </a:path>
            </a:pathLst>
          </a:custGeom>
          <a:ln w="5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2" name="object 412"/>
          <p:cNvSpPr/>
          <p:nvPr/>
        </p:nvSpPr>
        <p:spPr>
          <a:xfrm>
            <a:off x="6696038" y="5568255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4"/>
                </a:lnTo>
                <a:lnTo>
                  <a:pt x="3629" y="15634"/>
                </a:lnTo>
                <a:lnTo>
                  <a:pt x="2722" y="23613"/>
                </a:lnTo>
                <a:lnTo>
                  <a:pt x="0" y="31267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3" name="object 413"/>
          <p:cNvSpPr/>
          <p:nvPr/>
        </p:nvSpPr>
        <p:spPr>
          <a:xfrm>
            <a:off x="6802780" y="5905972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4" name="object 414"/>
          <p:cNvSpPr/>
          <p:nvPr/>
        </p:nvSpPr>
        <p:spPr>
          <a:xfrm>
            <a:off x="6811571" y="5890300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4"/>
                </a:lnTo>
                <a:lnTo>
                  <a:pt x="3629" y="15633"/>
                </a:lnTo>
                <a:lnTo>
                  <a:pt x="2722" y="23612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5" name="object 415"/>
          <p:cNvSpPr/>
          <p:nvPr/>
        </p:nvSpPr>
        <p:spPr>
          <a:xfrm>
            <a:off x="6644566" y="5905972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1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6" name="object 416"/>
          <p:cNvSpPr/>
          <p:nvPr/>
        </p:nvSpPr>
        <p:spPr>
          <a:xfrm>
            <a:off x="6653356" y="5890300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4"/>
                </a:lnTo>
                <a:lnTo>
                  <a:pt x="3629" y="15633"/>
                </a:lnTo>
                <a:lnTo>
                  <a:pt x="2722" y="23612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7" name="object 417"/>
          <p:cNvSpPr/>
          <p:nvPr/>
        </p:nvSpPr>
        <p:spPr>
          <a:xfrm>
            <a:off x="6623998" y="5712745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8" name="object 418"/>
          <p:cNvSpPr/>
          <p:nvPr/>
        </p:nvSpPr>
        <p:spPr>
          <a:xfrm>
            <a:off x="6603430" y="5712745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9" name="object 419"/>
          <p:cNvSpPr/>
          <p:nvPr/>
        </p:nvSpPr>
        <p:spPr>
          <a:xfrm>
            <a:off x="6723674" y="5905972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1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0" name="object 420"/>
          <p:cNvSpPr/>
          <p:nvPr/>
        </p:nvSpPr>
        <p:spPr>
          <a:xfrm>
            <a:off x="6732463" y="5890300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4"/>
                </a:lnTo>
                <a:lnTo>
                  <a:pt x="3629" y="15633"/>
                </a:lnTo>
                <a:lnTo>
                  <a:pt x="2722" y="23612"/>
                </a:lnTo>
                <a:lnTo>
                  <a:pt x="0" y="31266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1" name="object 421"/>
          <p:cNvSpPr/>
          <p:nvPr/>
        </p:nvSpPr>
        <p:spPr>
          <a:xfrm>
            <a:off x="6703104" y="5712745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2" name="object 422"/>
          <p:cNvSpPr/>
          <p:nvPr/>
        </p:nvSpPr>
        <p:spPr>
          <a:xfrm>
            <a:off x="6682538" y="5712745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3" name="object 423"/>
          <p:cNvSpPr/>
          <p:nvPr/>
        </p:nvSpPr>
        <p:spPr>
          <a:xfrm>
            <a:off x="6782212" y="5712745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1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4" name="object 424"/>
          <p:cNvSpPr/>
          <p:nvPr/>
        </p:nvSpPr>
        <p:spPr>
          <a:xfrm>
            <a:off x="6761645" y="5712745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1" y="385482"/>
                </a:moveTo>
                <a:lnTo>
                  <a:pt x="41031" y="0"/>
                </a:lnTo>
                <a:lnTo>
                  <a:pt x="0" y="0"/>
                </a:lnTo>
                <a:lnTo>
                  <a:pt x="0" y="385482"/>
                </a:lnTo>
                <a:lnTo>
                  <a:pt x="41031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5" name="object 425"/>
          <p:cNvSpPr/>
          <p:nvPr/>
        </p:nvSpPr>
        <p:spPr>
          <a:xfrm>
            <a:off x="6823383" y="5582411"/>
            <a:ext cx="229812" cy="323393"/>
          </a:xfrm>
          <a:custGeom>
            <a:avLst/>
            <a:gdLst/>
            <a:ahLst/>
            <a:cxnLst/>
            <a:rect l="l" t="t" r="r" b="b"/>
            <a:pathLst>
              <a:path w="229234" h="322579">
                <a:moveTo>
                  <a:pt x="0" y="322240"/>
                </a:moveTo>
                <a:lnTo>
                  <a:pt x="2183" y="234595"/>
                </a:lnTo>
                <a:lnTo>
                  <a:pt x="8532" y="163420"/>
                </a:lnTo>
                <a:lnTo>
                  <a:pt x="18743" y="107248"/>
                </a:lnTo>
                <a:lnTo>
                  <a:pt x="32512" y="64608"/>
                </a:lnTo>
                <a:lnTo>
                  <a:pt x="69517" y="14052"/>
                </a:lnTo>
                <a:lnTo>
                  <a:pt x="117120" y="0"/>
                </a:lnTo>
                <a:lnTo>
                  <a:pt x="144139" y="2989"/>
                </a:lnTo>
                <a:lnTo>
                  <a:pt x="194127" y="40942"/>
                </a:lnTo>
                <a:lnTo>
                  <a:pt x="207978" y="77711"/>
                </a:lnTo>
                <a:lnTo>
                  <a:pt x="218959" y="133903"/>
                </a:lnTo>
                <a:lnTo>
                  <a:pt x="226192" y="213940"/>
                </a:lnTo>
                <a:lnTo>
                  <a:pt x="228798" y="322240"/>
                </a:lnTo>
              </a:path>
            </a:pathLst>
          </a:custGeom>
          <a:ln w="53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6" name="object 426"/>
          <p:cNvSpPr/>
          <p:nvPr/>
        </p:nvSpPr>
        <p:spPr>
          <a:xfrm>
            <a:off x="6929422" y="5583419"/>
            <a:ext cx="11459" cy="0"/>
          </a:xfrm>
          <a:custGeom>
            <a:avLst/>
            <a:gdLst/>
            <a:ahLst/>
            <a:cxnLst/>
            <a:rect l="l" t="t" r="r" b="b"/>
            <a:pathLst>
              <a:path w="11429">
                <a:moveTo>
                  <a:pt x="0" y="0"/>
                </a:moveTo>
                <a:lnTo>
                  <a:pt x="11011" y="0"/>
                </a:lnTo>
              </a:path>
            </a:pathLst>
          </a:custGeom>
          <a:ln w="5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7" name="object 427"/>
          <p:cNvSpPr/>
          <p:nvPr/>
        </p:nvSpPr>
        <p:spPr>
          <a:xfrm>
            <a:off x="6931813" y="5567746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4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7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8" name="object 428"/>
          <p:cNvSpPr/>
          <p:nvPr/>
        </p:nvSpPr>
        <p:spPr>
          <a:xfrm>
            <a:off x="7038555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1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9" name="object 429"/>
          <p:cNvSpPr/>
          <p:nvPr/>
        </p:nvSpPr>
        <p:spPr>
          <a:xfrm>
            <a:off x="7047274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5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0" name="object 430"/>
          <p:cNvSpPr/>
          <p:nvPr/>
        </p:nvSpPr>
        <p:spPr>
          <a:xfrm>
            <a:off x="6880340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1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1" name="object 431"/>
          <p:cNvSpPr/>
          <p:nvPr/>
        </p:nvSpPr>
        <p:spPr>
          <a:xfrm>
            <a:off x="6889060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5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2" name="object 432"/>
          <p:cNvSpPr/>
          <p:nvPr/>
        </p:nvSpPr>
        <p:spPr>
          <a:xfrm>
            <a:off x="6859773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3" name="object 433"/>
          <p:cNvSpPr/>
          <p:nvPr/>
        </p:nvSpPr>
        <p:spPr>
          <a:xfrm>
            <a:off x="6839204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3" y="385482"/>
                </a:moveTo>
                <a:lnTo>
                  <a:pt x="41033" y="0"/>
                </a:lnTo>
                <a:lnTo>
                  <a:pt x="0" y="0"/>
                </a:lnTo>
                <a:lnTo>
                  <a:pt x="0" y="385482"/>
                </a:lnTo>
                <a:lnTo>
                  <a:pt x="41033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4" name="object 434"/>
          <p:cNvSpPr/>
          <p:nvPr/>
        </p:nvSpPr>
        <p:spPr>
          <a:xfrm>
            <a:off x="6959447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1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5" name="object 435"/>
          <p:cNvSpPr/>
          <p:nvPr/>
        </p:nvSpPr>
        <p:spPr>
          <a:xfrm>
            <a:off x="6968169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5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6" name="object 436"/>
          <p:cNvSpPr/>
          <p:nvPr/>
        </p:nvSpPr>
        <p:spPr>
          <a:xfrm>
            <a:off x="6938879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7" name="object 437"/>
          <p:cNvSpPr/>
          <p:nvPr/>
        </p:nvSpPr>
        <p:spPr>
          <a:xfrm>
            <a:off x="6918312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8" name="object 438"/>
          <p:cNvSpPr/>
          <p:nvPr/>
        </p:nvSpPr>
        <p:spPr>
          <a:xfrm>
            <a:off x="7017986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9" name="object 439"/>
          <p:cNvSpPr/>
          <p:nvPr/>
        </p:nvSpPr>
        <p:spPr>
          <a:xfrm>
            <a:off x="6997419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0" name="object 440"/>
          <p:cNvSpPr/>
          <p:nvPr/>
        </p:nvSpPr>
        <p:spPr>
          <a:xfrm>
            <a:off x="7061479" y="5582411"/>
            <a:ext cx="229812" cy="323393"/>
          </a:xfrm>
          <a:custGeom>
            <a:avLst/>
            <a:gdLst/>
            <a:ahLst/>
            <a:cxnLst/>
            <a:rect l="l" t="t" r="r" b="b"/>
            <a:pathLst>
              <a:path w="229234" h="322579">
                <a:moveTo>
                  <a:pt x="0" y="322240"/>
                </a:moveTo>
                <a:lnTo>
                  <a:pt x="2183" y="234595"/>
                </a:lnTo>
                <a:lnTo>
                  <a:pt x="8533" y="163420"/>
                </a:lnTo>
                <a:lnTo>
                  <a:pt x="18745" y="107248"/>
                </a:lnTo>
                <a:lnTo>
                  <a:pt x="32518" y="64608"/>
                </a:lnTo>
                <a:lnTo>
                  <a:pt x="69537" y="14052"/>
                </a:lnTo>
                <a:lnTo>
                  <a:pt x="117169" y="0"/>
                </a:lnTo>
                <a:lnTo>
                  <a:pt x="144209" y="2989"/>
                </a:lnTo>
                <a:lnTo>
                  <a:pt x="194167" y="40942"/>
                </a:lnTo>
                <a:lnTo>
                  <a:pt x="208025" y="77711"/>
                </a:lnTo>
                <a:lnTo>
                  <a:pt x="219016" y="133903"/>
                </a:lnTo>
                <a:lnTo>
                  <a:pt x="226258" y="213940"/>
                </a:lnTo>
                <a:lnTo>
                  <a:pt x="228868" y="322240"/>
                </a:lnTo>
              </a:path>
            </a:pathLst>
          </a:custGeom>
          <a:ln w="53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1" name="object 441"/>
          <p:cNvSpPr/>
          <p:nvPr/>
        </p:nvSpPr>
        <p:spPr>
          <a:xfrm>
            <a:off x="7167516" y="5583419"/>
            <a:ext cx="11459" cy="0"/>
          </a:xfrm>
          <a:custGeom>
            <a:avLst/>
            <a:gdLst/>
            <a:ahLst/>
            <a:cxnLst/>
            <a:rect l="l" t="t" r="r" b="b"/>
            <a:pathLst>
              <a:path w="11429">
                <a:moveTo>
                  <a:pt x="0" y="0"/>
                </a:moveTo>
                <a:lnTo>
                  <a:pt x="11011" y="0"/>
                </a:lnTo>
              </a:path>
            </a:pathLst>
          </a:custGeom>
          <a:ln w="5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2" name="object 442"/>
          <p:cNvSpPr/>
          <p:nvPr/>
        </p:nvSpPr>
        <p:spPr>
          <a:xfrm>
            <a:off x="7169908" y="5567746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4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7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3" name="object 443"/>
          <p:cNvSpPr/>
          <p:nvPr/>
        </p:nvSpPr>
        <p:spPr>
          <a:xfrm>
            <a:off x="7276649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4" name="object 444"/>
          <p:cNvSpPr/>
          <p:nvPr/>
        </p:nvSpPr>
        <p:spPr>
          <a:xfrm>
            <a:off x="7285440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1" y="7655"/>
                </a:lnTo>
                <a:lnTo>
                  <a:pt x="3629" y="15636"/>
                </a:lnTo>
                <a:lnTo>
                  <a:pt x="2721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5" name="object 445"/>
          <p:cNvSpPr/>
          <p:nvPr/>
        </p:nvSpPr>
        <p:spPr>
          <a:xfrm>
            <a:off x="7118435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1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6" name="object 446"/>
          <p:cNvSpPr/>
          <p:nvPr/>
        </p:nvSpPr>
        <p:spPr>
          <a:xfrm>
            <a:off x="7127227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1" y="7655"/>
                </a:lnTo>
                <a:lnTo>
                  <a:pt x="3629" y="15636"/>
                </a:lnTo>
                <a:lnTo>
                  <a:pt x="2721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7" name="object 447"/>
          <p:cNvSpPr/>
          <p:nvPr/>
        </p:nvSpPr>
        <p:spPr>
          <a:xfrm>
            <a:off x="7097867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8" name="object 448"/>
          <p:cNvSpPr/>
          <p:nvPr/>
        </p:nvSpPr>
        <p:spPr>
          <a:xfrm>
            <a:off x="7077300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9" name="object 449"/>
          <p:cNvSpPr/>
          <p:nvPr/>
        </p:nvSpPr>
        <p:spPr>
          <a:xfrm>
            <a:off x="7197542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1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0" name="object 450"/>
          <p:cNvSpPr/>
          <p:nvPr/>
        </p:nvSpPr>
        <p:spPr>
          <a:xfrm>
            <a:off x="7206333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5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1" name="object 451"/>
          <p:cNvSpPr/>
          <p:nvPr/>
        </p:nvSpPr>
        <p:spPr>
          <a:xfrm>
            <a:off x="7176974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2" name="object 452"/>
          <p:cNvSpPr/>
          <p:nvPr/>
        </p:nvSpPr>
        <p:spPr>
          <a:xfrm>
            <a:off x="7156407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3" name="object 453"/>
          <p:cNvSpPr/>
          <p:nvPr/>
        </p:nvSpPr>
        <p:spPr>
          <a:xfrm>
            <a:off x="7256082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4" name="object 454"/>
          <p:cNvSpPr/>
          <p:nvPr/>
        </p:nvSpPr>
        <p:spPr>
          <a:xfrm>
            <a:off x="7235514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5" name="object 455"/>
          <p:cNvSpPr/>
          <p:nvPr/>
        </p:nvSpPr>
        <p:spPr>
          <a:xfrm>
            <a:off x="7298799" y="5582411"/>
            <a:ext cx="229812" cy="323393"/>
          </a:xfrm>
          <a:custGeom>
            <a:avLst/>
            <a:gdLst/>
            <a:ahLst/>
            <a:cxnLst/>
            <a:rect l="l" t="t" r="r" b="b"/>
            <a:pathLst>
              <a:path w="229234" h="322579">
                <a:moveTo>
                  <a:pt x="0" y="322240"/>
                </a:moveTo>
                <a:lnTo>
                  <a:pt x="2183" y="234595"/>
                </a:lnTo>
                <a:lnTo>
                  <a:pt x="8533" y="163420"/>
                </a:lnTo>
                <a:lnTo>
                  <a:pt x="18745" y="107248"/>
                </a:lnTo>
                <a:lnTo>
                  <a:pt x="32519" y="64608"/>
                </a:lnTo>
                <a:lnTo>
                  <a:pt x="69538" y="14052"/>
                </a:lnTo>
                <a:lnTo>
                  <a:pt x="117170" y="0"/>
                </a:lnTo>
                <a:lnTo>
                  <a:pt x="144209" y="2989"/>
                </a:lnTo>
                <a:lnTo>
                  <a:pt x="194167" y="40942"/>
                </a:lnTo>
                <a:lnTo>
                  <a:pt x="208026" y="77711"/>
                </a:lnTo>
                <a:lnTo>
                  <a:pt x="219017" y="133903"/>
                </a:lnTo>
                <a:lnTo>
                  <a:pt x="226259" y="213940"/>
                </a:lnTo>
                <a:lnTo>
                  <a:pt x="228869" y="322240"/>
                </a:lnTo>
              </a:path>
            </a:pathLst>
          </a:custGeom>
          <a:ln w="53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6" name="object 456"/>
          <p:cNvSpPr/>
          <p:nvPr/>
        </p:nvSpPr>
        <p:spPr>
          <a:xfrm>
            <a:off x="7404837" y="5583419"/>
            <a:ext cx="11459" cy="0"/>
          </a:xfrm>
          <a:custGeom>
            <a:avLst/>
            <a:gdLst/>
            <a:ahLst/>
            <a:cxnLst/>
            <a:rect l="l" t="t" r="r" b="b"/>
            <a:pathLst>
              <a:path w="11429">
                <a:moveTo>
                  <a:pt x="0" y="0"/>
                </a:moveTo>
                <a:lnTo>
                  <a:pt x="11012" y="0"/>
                </a:lnTo>
              </a:path>
            </a:pathLst>
          </a:custGeom>
          <a:ln w="5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7" name="object 457"/>
          <p:cNvSpPr/>
          <p:nvPr/>
        </p:nvSpPr>
        <p:spPr>
          <a:xfrm>
            <a:off x="7407229" y="5567746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4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7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8" name="object 458"/>
          <p:cNvSpPr/>
          <p:nvPr/>
        </p:nvSpPr>
        <p:spPr>
          <a:xfrm>
            <a:off x="7513971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3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9" name="object 459"/>
          <p:cNvSpPr/>
          <p:nvPr/>
        </p:nvSpPr>
        <p:spPr>
          <a:xfrm>
            <a:off x="7522761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5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0" name="object 460"/>
          <p:cNvSpPr/>
          <p:nvPr/>
        </p:nvSpPr>
        <p:spPr>
          <a:xfrm>
            <a:off x="7355757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1" name="object 461"/>
          <p:cNvSpPr/>
          <p:nvPr/>
        </p:nvSpPr>
        <p:spPr>
          <a:xfrm>
            <a:off x="7364547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5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2" name="object 462"/>
          <p:cNvSpPr/>
          <p:nvPr/>
        </p:nvSpPr>
        <p:spPr>
          <a:xfrm>
            <a:off x="7335189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3" name="object 463"/>
          <p:cNvSpPr/>
          <p:nvPr/>
        </p:nvSpPr>
        <p:spPr>
          <a:xfrm>
            <a:off x="7314621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4" name="object 464"/>
          <p:cNvSpPr/>
          <p:nvPr/>
        </p:nvSpPr>
        <p:spPr>
          <a:xfrm>
            <a:off x="7434864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5" name="object 465"/>
          <p:cNvSpPr/>
          <p:nvPr/>
        </p:nvSpPr>
        <p:spPr>
          <a:xfrm>
            <a:off x="7443654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5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6" name="object 466"/>
          <p:cNvSpPr/>
          <p:nvPr/>
        </p:nvSpPr>
        <p:spPr>
          <a:xfrm>
            <a:off x="7414296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7" name="object 467"/>
          <p:cNvSpPr/>
          <p:nvPr/>
        </p:nvSpPr>
        <p:spPr>
          <a:xfrm>
            <a:off x="7393728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8" name="object 468"/>
          <p:cNvSpPr/>
          <p:nvPr/>
        </p:nvSpPr>
        <p:spPr>
          <a:xfrm>
            <a:off x="7493403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1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9" name="object 469"/>
          <p:cNvSpPr/>
          <p:nvPr/>
        </p:nvSpPr>
        <p:spPr>
          <a:xfrm>
            <a:off x="7472835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1" y="385482"/>
                </a:moveTo>
                <a:lnTo>
                  <a:pt x="41031" y="0"/>
                </a:lnTo>
                <a:lnTo>
                  <a:pt x="0" y="0"/>
                </a:lnTo>
                <a:lnTo>
                  <a:pt x="0" y="385482"/>
                </a:lnTo>
                <a:lnTo>
                  <a:pt x="41031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0" name="object 470"/>
          <p:cNvSpPr/>
          <p:nvPr/>
        </p:nvSpPr>
        <p:spPr>
          <a:xfrm>
            <a:off x="7536895" y="5582411"/>
            <a:ext cx="229812" cy="323393"/>
          </a:xfrm>
          <a:custGeom>
            <a:avLst/>
            <a:gdLst/>
            <a:ahLst/>
            <a:cxnLst/>
            <a:rect l="l" t="t" r="r" b="b"/>
            <a:pathLst>
              <a:path w="229234" h="322579">
                <a:moveTo>
                  <a:pt x="0" y="322240"/>
                </a:moveTo>
                <a:lnTo>
                  <a:pt x="2183" y="234595"/>
                </a:lnTo>
                <a:lnTo>
                  <a:pt x="8533" y="163420"/>
                </a:lnTo>
                <a:lnTo>
                  <a:pt x="18745" y="107248"/>
                </a:lnTo>
                <a:lnTo>
                  <a:pt x="32519" y="64608"/>
                </a:lnTo>
                <a:lnTo>
                  <a:pt x="69538" y="14052"/>
                </a:lnTo>
                <a:lnTo>
                  <a:pt x="117170" y="0"/>
                </a:lnTo>
                <a:lnTo>
                  <a:pt x="144209" y="2989"/>
                </a:lnTo>
                <a:lnTo>
                  <a:pt x="194197" y="40942"/>
                </a:lnTo>
                <a:lnTo>
                  <a:pt x="208048" y="77711"/>
                </a:lnTo>
                <a:lnTo>
                  <a:pt x="219030" y="133903"/>
                </a:lnTo>
                <a:lnTo>
                  <a:pt x="226263" y="213940"/>
                </a:lnTo>
                <a:lnTo>
                  <a:pt x="228869" y="322240"/>
                </a:lnTo>
              </a:path>
            </a:pathLst>
          </a:custGeom>
          <a:ln w="53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1" name="object 471"/>
          <p:cNvSpPr/>
          <p:nvPr/>
        </p:nvSpPr>
        <p:spPr>
          <a:xfrm>
            <a:off x="7642933" y="5583419"/>
            <a:ext cx="11459" cy="0"/>
          </a:xfrm>
          <a:custGeom>
            <a:avLst/>
            <a:gdLst/>
            <a:ahLst/>
            <a:cxnLst/>
            <a:rect l="l" t="t" r="r" b="b"/>
            <a:pathLst>
              <a:path w="11429">
                <a:moveTo>
                  <a:pt x="0" y="0"/>
                </a:moveTo>
                <a:lnTo>
                  <a:pt x="11082" y="0"/>
                </a:lnTo>
              </a:path>
            </a:pathLst>
          </a:custGeom>
          <a:ln w="5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2" name="object 472"/>
          <p:cNvSpPr/>
          <p:nvPr/>
        </p:nvSpPr>
        <p:spPr>
          <a:xfrm>
            <a:off x="7645324" y="5567746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4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7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3" name="object 473"/>
          <p:cNvSpPr/>
          <p:nvPr/>
        </p:nvSpPr>
        <p:spPr>
          <a:xfrm>
            <a:off x="7752065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4" name="object 474"/>
          <p:cNvSpPr/>
          <p:nvPr/>
        </p:nvSpPr>
        <p:spPr>
          <a:xfrm>
            <a:off x="7760856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5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5" name="object 475"/>
          <p:cNvSpPr/>
          <p:nvPr/>
        </p:nvSpPr>
        <p:spPr>
          <a:xfrm>
            <a:off x="7593852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1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6" name="object 476"/>
          <p:cNvSpPr/>
          <p:nvPr/>
        </p:nvSpPr>
        <p:spPr>
          <a:xfrm>
            <a:off x="7602641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5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7" name="object 477"/>
          <p:cNvSpPr/>
          <p:nvPr/>
        </p:nvSpPr>
        <p:spPr>
          <a:xfrm>
            <a:off x="7573284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8" name="object 478"/>
          <p:cNvSpPr/>
          <p:nvPr/>
        </p:nvSpPr>
        <p:spPr>
          <a:xfrm>
            <a:off x="7552716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9" name="object 479"/>
          <p:cNvSpPr/>
          <p:nvPr/>
        </p:nvSpPr>
        <p:spPr>
          <a:xfrm>
            <a:off x="7672959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0" name="object 480"/>
          <p:cNvSpPr/>
          <p:nvPr/>
        </p:nvSpPr>
        <p:spPr>
          <a:xfrm>
            <a:off x="7681748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5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1" name="object 481"/>
          <p:cNvSpPr/>
          <p:nvPr/>
        </p:nvSpPr>
        <p:spPr>
          <a:xfrm>
            <a:off x="7652390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2" name="object 482"/>
          <p:cNvSpPr/>
          <p:nvPr/>
        </p:nvSpPr>
        <p:spPr>
          <a:xfrm>
            <a:off x="7631823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1" y="385482"/>
                </a:moveTo>
                <a:lnTo>
                  <a:pt x="41031" y="0"/>
                </a:lnTo>
                <a:lnTo>
                  <a:pt x="0" y="0"/>
                </a:lnTo>
                <a:lnTo>
                  <a:pt x="0" y="385482"/>
                </a:lnTo>
                <a:lnTo>
                  <a:pt x="41031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3" name="object 483"/>
          <p:cNvSpPr/>
          <p:nvPr/>
        </p:nvSpPr>
        <p:spPr>
          <a:xfrm>
            <a:off x="7731497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1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4" name="object 484"/>
          <p:cNvSpPr/>
          <p:nvPr/>
        </p:nvSpPr>
        <p:spPr>
          <a:xfrm>
            <a:off x="7710930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1" y="385482"/>
                </a:moveTo>
                <a:lnTo>
                  <a:pt x="41031" y="0"/>
                </a:lnTo>
                <a:lnTo>
                  <a:pt x="0" y="0"/>
                </a:lnTo>
                <a:lnTo>
                  <a:pt x="0" y="385482"/>
                </a:lnTo>
                <a:lnTo>
                  <a:pt x="41031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5" name="object 485"/>
          <p:cNvSpPr/>
          <p:nvPr/>
        </p:nvSpPr>
        <p:spPr>
          <a:xfrm>
            <a:off x="7772670" y="5581905"/>
            <a:ext cx="229812" cy="323393"/>
          </a:xfrm>
          <a:custGeom>
            <a:avLst/>
            <a:gdLst/>
            <a:ahLst/>
            <a:cxnLst/>
            <a:rect l="l" t="t" r="r" b="b"/>
            <a:pathLst>
              <a:path w="229234" h="322579">
                <a:moveTo>
                  <a:pt x="0" y="322245"/>
                </a:moveTo>
                <a:lnTo>
                  <a:pt x="2183" y="234600"/>
                </a:lnTo>
                <a:lnTo>
                  <a:pt x="8532" y="163425"/>
                </a:lnTo>
                <a:lnTo>
                  <a:pt x="18743" y="107253"/>
                </a:lnTo>
                <a:lnTo>
                  <a:pt x="32512" y="64613"/>
                </a:lnTo>
                <a:lnTo>
                  <a:pt x="69517" y="14055"/>
                </a:lnTo>
                <a:lnTo>
                  <a:pt x="117120" y="0"/>
                </a:lnTo>
                <a:lnTo>
                  <a:pt x="144139" y="2987"/>
                </a:lnTo>
                <a:lnTo>
                  <a:pt x="194127" y="40943"/>
                </a:lnTo>
                <a:lnTo>
                  <a:pt x="207978" y="77713"/>
                </a:lnTo>
                <a:lnTo>
                  <a:pt x="218959" y="133907"/>
                </a:lnTo>
                <a:lnTo>
                  <a:pt x="226192" y="213945"/>
                </a:lnTo>
                <a:lnTo>
                  <a:pt x="228798" y="322245"/>
                </a:lnTo>
              </a:path>
            </a:pathLst>
          </a:custGeom>
          <a:ln w="53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6" name="object 486"/>
          <p:cNvSpPr/>
          <p:nvPr/>
        </p:nvSpPr>
        <p:spPr>
          <a:xfrm>
            <a:off x="7878707" y="5582918"/>
            <a:ext cx="11459" cy="0"/>
          </a:xfrm>
          <a:custGeom>
            <a:avLst/>
            <a:gdLst/>
            <a:ahLst/>
            <a:cxnLst/>
            <a:rect l="l" t="t" r="r" b="b"/>
            <a:pathLst>
              <a:path w="11429">
                <a:moveTo>
                  <a:pt x="0" y="0"/>
                </a:moveTo>
                <a:lnTo>
                  <a:pt x="11012" y="0"/>
                </a:lnTo>
              </a:path>
            </a:pathLst>
          </a:custGeom>
          <a:ln w="5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7" name="object 487"/>
          <p:cNvSpPr/>
          <p:nvPr/>
        </p:nvSpPr>
        <p:spPr>
          <a:xfrm>
            <a:off x="7881098" y="5567246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0"/>
                </a:lnTo>
                <a:lnTo>
                  <a:pt x="3629" y="15633"/>
                </a:lnTo>
                <a:lnTo>
                  <a:pt x="2722" y="23611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8" name="object 488"/>
          <p:cNvSpPr/>
          <p:nvPr/>
        </p:nvSpPr>
        <p:spPr>
          <a:xfrm>
            <a:off x="7987841" y="5904963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9" name="object 489"/>
          <p:cNvSpPr/>
          <p:nvPr/>
        </p:nvSpPr>
        <p:spPr>
          <a:xfrm>
            <a:off x="7996559" y="5889290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1"/>
                </a:lnTo>
                <a:lnTo>
                  <a:pt x="3629" y="15633"/>
                </a:lnTo>
                <a:lnTo>
                  <a:pt x="2722" y="23611"/>
                </a:lnTo>
                <a:lnTo>
                  <a:pt x="0" y="31266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0" name="object 490"/>
          <p:cNvSpPr/>
          <p:nvPr/>
        </p:nvSpPr>
        <p:spPr>
          <a:xfrm>
            <a:off x="7829626" y="5904963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1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1" name="object 491"/>
          <p:cNvSpPr/>
          <p:nvPr/>
        </p:nvSpPr>
        <p:spPr>
          <a:xfrm>
            <a:off x="7838346" y="5889290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1"/>
                </a:lnTo>
                <a:lnTo>
                  <a:pt x="3629" y="15633"/>
                </a:lnTo>
                <a:lnTo>
                  <a:pt x="2722" y="23611"/>
                </a:lnTo>
                <a:lnTo>
                  <a:pt x="0" y="31266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2" name="object 492"/>
          <p:cNvSpPr/>
          <p:nvPr/>
        </p:nvSpPr>
        <p:spPr>
          <a:xfrm>
            <a:off x="7809057" y="5711734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3" name="object 493"/>
          <p:cNvSpPr/>
          <p:nvPr/>
        </p:nvSpPr>
        <p:spPr>
          <a:xfrm>
            <a:off x="7788491" y="5711734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4" name="object 494"/>
          <p:cNvSpPr/>
          <p:nvPr/>
        </p:nvSpPr>
        <p:spPr>
          <a:xfrm>
            <a:off x="7908733" y="5904963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1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5" name="object 495"/>
          <p:cNvSpPr/>
          <p:nvPr/>
        </p:nvSpPr>
        <p:spPr>
          <a:xfrm>
            <a:off x="7917453" y="5889290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1"/>
                </a:lnTo>
                <a:lnTo>
                  <a:pt x="3629" y="15633"/>
                </a:lnTo>
                <a:lnTo>
                  <a:pt x="2722" y="23611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6" name="object 496"/>
          <p:cNvSpPr/>
          <p:nvPr/>
        </p:nvSpPr>
        <p:spPr>
          <a:xfrm>
            <a:off x="7888165" y="5711734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7" name="object 497"/>
          <p:cNvSpPr/>
          <p:nvPr/>
        </p:nvSpPr>
        <p:spPr>
          <a:xfrm>
            <a:off x="7867598" y="5711734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8" name="object 498"/>
          <p:cNvSpPr/>
          <p:nvPr/>
        </p:nvSpPr>
        <p:spPr>
          <a:xfrm>
            <a:off x="7967272" y="5711734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9" name="object 499"/>
          <p:cNvSpPr/>
          <p:nvPr/>
        </p:nvSpPr>
        <p:spPr>
          <a:xfrm>
            <a:off x="7946704" y="5711734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0" name="object 500"/>
          <p:cNvSpPr/>
          <p:nvPr/>
        </p:nvSpPr>
        <p:spPr>
          <a:xfrm>
            <a:off x="8010764" y="5581905"/>
            <a:ext cx="229812" cy="323393"/>
          </a:xfrm>
          <a:custGeom>
            <a:avLst/>
            <a:gdLst/>
            <a:ahLst/>
            <a:cxnLst/>
            <a:rect l="l" t="t" r="r" b="b"/>
            <a:pathLst>
              <a:path w="229234" h="322579">
                <a:moveTo>
                  <a:pt x="0" y="322245"/>
                </a:moveTo>
                <a:lnTo>
                  <a:pt x="2183" y="234600"/>
                </a:lnTo>
                <a:lnTo>
                  <a:pt x="8533" y="163425"/>
                </a:lnTo>
                <a:lnTo>
                  <a:pt x="18745" y="107253"/>
                </a:lnTo>
                <a:lnTo>
                  <a:pt x="32519" y="64613"/>
                </a:lnTo>
                <a:lnTo>
                  <a:pt x="69538" y="14055"/>
                </a:lnTo>
                <a:lnTo>
                  <a:pt x="117170" y="0"/>
                </a:lnTo>
                <a:lnTo>
                  <a:pt x="144209" y="2987"/>
                </a:lnTo>
                <a:lnTo>
                  <a:pt x="194167" y="40943"/>
                </a:lnTo>
                <a:lnTo>
                  <a:pt x="208026" y="77713"/>
                </a:lnTo>
                <a:lnTo>
                  <a:pt x="219017" y="133907"/>
                </a:lnTo>
                <a:lnTo>
                  <a:pt x="226259" y="213945"/>
                </a:lnTo>
                <a:lnTo>
                  <a:pt x="228869" y="322245"/>
                </a:lnTo>
              </a:path>
            </a:pathLst>
          </a:custGeom>
          <a:ln w="53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1" name="object 501"/>
          <p:cNvSpPr/>
          <p:nvPr/>
        </p:nvSpPr>
        <p:spPr>
          <a:xfrm>
            <a:off x="8116802" y="5582918"/>
            <a:ext cx="11459" cy="0"/>
          </a:xfrm>
          <a:custGeom>
            <a:avLst/>
            <a:gdLst/>
            <a:ahLst/>
            <a:cxnLst/>
            <a:rect l="l" t="t" r="r" b="b"/>
            <a:pathLst>
              <a:path w="11429">
                <a:moveTo>
                  <a:pt x="0" y="0"/>
                </a:moveTo>
                <a:lnTo>
                  <a:pt x="11011" y="0"/>
                </a:lnTo>
              </a:path>
            </a:pathLst>
          </a:custGeom>
          <a:ln w="5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2" name="object 502"/>
          <p:cNvSpPr/>
          <p:nvPr/>
        </p:nvSpPr>
        <p:spPr>
          <a:xfrm>
            <a:off x="8119193" y="5567246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0"/>
                </a:lnTo>
                <a:lnTo>
                  <a:pt x="3629" y="15633"/>
                </a:lnTo>
                <a:lnTo>
                  <a:pt x="2722" y="23611"/>
                </a:lnTo>
                <a:lnTo>
                  <a:pt x="0" y="31266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3" name="object 503"/>
          <p:cNvSpPr/>
          <p:nvPr/>
        </p:nvSpPr>
        <p:spPr>
          <a:xfrm>
            <a:off x="8225935" y="5904963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4" name="object 504"/>
          <p:cNvSpPr/>
          <p:nvPr/>
        </p:nvSpPr>
        <p:spPr>
          <a:xfrm>
            <a:off x="8234724" y="5889290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1"/>
                </a:lnTo>
                <a:lnTo>
                  <a:pt x="3629" y="15633"/>
                </a:lnTo>
                <a:lnTo>
                  <a:pt x="2722" y="23611"/>
                </a:lnTo>
                <a:lnTo>
                  <a:pt x="0" y="31266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5" name="object 505"/>
          <p:cNvSpPr/>
          <p:nvPr/>
        </p:nvSpPr>
        <p:spPr>
          <a:xfrm>
            <a:off x="8067720" y="5904963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1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6" name="object 506"/>
          <p:cNvSpPr/>
          <p:nvPr/>
        </p:nvSpPr>
        <p:spPr>
          <a:xfrm>
            <a:off x="8076512" y="5889290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1" y="7651"/>
                </a:lnTo>
                <a:lnTo>
                  <a:pt x="3628" y="15633"/>
                </a:lnTo>
                <a:lnTo>
                  <a:pt x="2721" y="23611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7" name="object 507"/>
          <p:cNvSpPr/>
          <p:nvPr/>
        </p:nvSpPr>
        <p:spPr>
          <a:xfrm>
            <a:off x="8047152" y="5711734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8" name="object 508"/>
          <p:cNvSpPr/>
          <p:nvPr/>
        </p:nvSpPr>
        <p:spPr>
          <a:xfrm>
            <a:off x="8026586" y="5711734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9" name="object 509"/>
          <p:cNvSpPr/>
          <p:nvPr/>
        </p:nvSpPr>
        <p:spPr>
          <a:xfrm>
            <a:off x="8146828" y="5904963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1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0" name="object 510"/>
          <p:cNvSpPr/>
          <p:nvPr/>
        </p:nvSpPr>
        <p:spPr>
          <a:xfrm>
            <a:off x="8155618" y="5889290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1"/>
                </a:lnTo>
                <a:lnTo>
                  <a:pt x="3629" y="15633"/>
                </a:lnTo>
                <a:lnTo>
                  <a:pt x="2722" y="23611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1" name="object 511"/>
          <p:cNvSpPr/>
          <p:nvPr/>
        </p:nvSpPr>
        <p:spPr>
          <a:xfrm>
            <a:off x="8126260" y="5711734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2" name="object 512"/>
          <p:cNvSpPr/>
          <p:nvPr/>
        </p:nvSpPr>
        <p:spPr>
          <a:xfrm>
            <a:off x="8105692" y="5711734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3" name="object 513"/>
          <p:cNvSpPr/>
          <p:nvPr/>
        </p:nvSpPr>
        <p:spPr>
          <a:xfrm>
            <a:off x="8205367" y="5711734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4" name="object 514"/>
          <p:cNvSpPr/>
          <p:nvPr/>
        </p:nvSpPr>
        <p:spPr>
          <a:xfrm>
            <a:off x="8184800" y="5711734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5" name="object 515"/>
          <p:cNvSpPr/>
          <p:nvPr/>
        </p:nvSpPr>
        <p:spPr>
          <a:xfrm>
            <a:off x="8248085" y="5581905"/>
            <a:ext cx="229812" cy="323393"/>
          </a:xfrm>
          <a:custGeom>
            <a:avLst/>
            <a:gdLst/>
            <a:ahLst/>
            <a:cxnLst/>
            <a:rect l="l" t="t" r="r" b="b"/>
            <a:pathLst>
              <a:path w="229234" h="322579">
                <a:moveTo>
                  <a:pt x="0" y="322245"/>
                </a:moveTo>
                <a:lnTo>
                  <a:pt x="2183" y="234600"/>
                </a:lnTo>
                <a:lnTo>
                  <a:pt x="8533" y="163425"/>
                </a:lnTo>
                <a:lnTo>
                  <a:pt x="18745" y="107253"/>
                </a:lnTo>
                <a:lnTo>
                  <a:pt x="32519" y="64613"/>
                </a:lnTo>
                <a:lnTo>
                  <a:pt x="69538" y="14055"/>
                </a:lnTo>
                <a:lnTo>
                  <a:pt x="117170" y="0"/>
                </a:lnTo>
                <a:lnTo>
                  <a:pt x="144209" y="2987"/>
                </a:lnTo>
                <a:lnTo>
                  <a:pt x="194167" y="40943"/>
                </a:lnTo>
                <a:lnTo>
                  <a:pt x="208026" y="77713"/>
                </a:lnTo>
                <a:lnTo>
                  <a:pt x="219017" y="133907"/>
                </a:lnTo>
                <a:lnTo>
                  <a:pt x="226259" y="213945"/>
                </a:lnTo>
                <a:lnTo>
                  <a:pt x="228869" y="322245"/>
                </a:lnTo>
              </a:path>
            </a:pathLst>
          </a:custGeom>
          <a:ln w="53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6" name="object 516"/>
          <p:cNvSpPr/>
          <p:nvPr/>
        </p:nvSpPr>
        <p:spPr>
          <a:xfrm>
            <a:off x="8354123" y="5582918"/>
            <a:ext cx="11459" cy="0"/>
          </a:xfrm>
          <a:custGeom>
            <a:avLst/>
            <a:gdLst/>
            <a:ahLst/>
            <a:cxnLst/>
            <a:rect l="l" t="t" r="r" b="b"/>
            <a:pathLst>
              <a:path w="11429">
                <a:moveTo>
                  <a:pt x="0" y="0"/>
                </a:moveTo>
                <a:lnTo>
                  <a:pt x="11012" y="0"/>
                </a:lnTo>
              </a:path>
            </a:pathLst>
          </a:custGeom>
          <a:ln w="5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7" name="object 517"/>
          <p:cNvSpPr/>
          <p:nvPr/>
        </p:nvSpPr>
        <p:spPr>
          <a:xfrm>
            <a:off x="8356515" y="5567246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0"/>
                </a:lnTo>
                <a:lnTo>
                  <a:pt x="3629" y="15633"/>
                </a:lnTo>
                <a:lnTo>
                  <a:pt x="2722" y="23611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8" name="object 518"/>
          <p:cNvSpPr/>
          <p:nvPr/>
        </p:nvSpPr>
        <p:spPr>
          <a:xfrm>
            <a:off x="8463256" y="5904963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3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9" name="object 519"/>
          <p:cNvSpPr/>
          <p:nvPr/>
        </p:nvSpPr>
        <p:spPr>
          <a:xfrm>
            <a:off x="8472047" y="5889290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1"/>
                </a:lnTo>
                <a:lnTo>
                  <a:pt x="3629" y="15633"/>
                </a:lnTo>
                <a:lnTo>
                  <a:pt x="2722" y="23611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0" name="object 520"/>
          <p:cNvSpPr/>
          <p:nvPr/>
        </p:nvSpPr>
        <p:spPr>
          <a:xfrm>
            <a:off x="8305042" y="5904963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1" name="object 521"/>
          <p:cNvSpPr/>
          <p:nvPr/>
        </p:nvSpPr>
        <p:spPr>
          <a:xfrm>
            <a:off x="8313832" y="5889290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1"/>
                </a:lnTo>
                <a:lnTo>
                  <a:pt x="3629" y="15633"/>
                </a:lnTo>
                <a:lnTo>
                  <a:pt x="2722" y="23611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2" name="object 522"/>
          <p:cNvSpPr/>
          <p:nvPr/>
        </p:nvSpPr>
        <p:spPr>
          <a:xfrm>
            <a:off x="8284475" y="5711734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3" name="object 523"/>
          <p:cNvSpPr/>
          <p:nvPr/>
        </p:nvSpPr>
        <p:spPr>
          <a:xfrm>
            <a:off x="8263907" y="5711734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4" name="object 524"/>
          <p:cNvSpPr/>
          <p:nvPr/>
        </p:nvSpPr>
        <p:spPr>
          <a:xfrm>
            <a:off x="8384149" y="5904963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3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5" name="object 525"/>
          <p:cNvSpPr/>
          <p:nvPr/>
        </p:nvSpPr>
        <p:spPr>
          <a:xfrm>
            <a:off x="8392940" y="5889290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1"/>
                </a:lnTo>
                <a:lnTo>
                  <a:pt x="3629" y="15633"/>
                </a:lnTo>
                <a:lnTo>
                  <a:pt x="2722" y="23611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6" name="object 526"/>
          <p:cNvSpPr/>
          <p:nvPr/>
        </p:nvSpPr>
        <p:spPr>
          <a:xfrm>
            <a:off x="8363581" y="5711734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7" name="object 527"/>
          <p:cNvSpPr/>
          <p:nvPr/>
        </p:nvSpPr>
        <p:spPr>
          <a:xfrm>
            <a:off x="8343013" y="5711734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1" y="385482"/>
                </a:moveTo>
                <a:lnTo>
                  <a:pt x="41031" y="0"/>
                </a:lnTo>
                <a:lnTo>
                  <a:pt x="0" y="0"/>
                </a:lnTo>
                <a:lnTo>
                  <a:pt x="0" y="385482"/>
                </a:lnTo>
                <a:lnTo>
                  <a:pt x="41031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8" name="object 528"/>
          <p:cNvSpPr/>
          <p:nvPr/>
        </p:nvSpPr>
        <p:spPr>
          <a:xfrm>
            <a:off x="8442688" y="5711734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1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9" name="object 529"/>
          <p:cNvSpPr/>
          <p:nvPr/>
        </p:nvSpPr>
        <p:spPr>
          <a:xfrm>
            <a:off x="8422122" y="5711734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1" y="385482"/>
                </a:moveTo>
                <a:lnTo>
                  <a:pt x="41031" y="0"/>
                </a:lnTo>
                <a:lnTo>
                  <a:pt x="0" y="0"/>
                </a:lnTo>
                <a:lnTo>
                  <a:pt x="0" y="385482"/>
                </a:lnTo>
                <a:lnTo>
                  <a:pt x="41031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0" name="object 530"/>
          <p:cNvSpPr/>
          <p:nvPr/>
        </p:nvSpPr>
        <p:spPr>
          <a:xfrm>
            <a:off x="8486180" y="5581905"/>
            <a:ext cx="229812" cy="323393"/>
          </a:xfrm>
          <a:custGeom>
            <a:avLst/>
            <a:gdLst/>
            <a:ahLst/>
            <a:cxnLst/>
            <a:rect l="l" t="t" r="r" b="b"/>
            <a:pathLst>
              <a:path w="229234" h="322579">
                <a:moveTo>
                  <a:pt x="0" y="322245"/>
                </a:moveTo>
                <a:lnTo>
                  <a:pt x="2183" y="234600"/>
                </a:lnTo>
                <a:lnTo>
                  <a:pt x="8533" y="163425"/>
                </a:lnTo>
                <a:lnTo>
                  <a:pt x="18745" y="107253"/>
                </a:lnTo>
                <a:lnTo>
                  <a:pt x="32519" y="64613"/>
                </a:lnTo>
                <a:lnTo>
                  <a:pt x="69538" y="14055"/>
                </a:lnTo>
                <a:lnTo>
                  <a:pt x="117169" y="0"/>
                </a:lnTo>
                <a:lnTo>
                  <a:pt x="144209" y="2987"/>
                </a:lnTo>
                <a:lnTo>
                  <a:pt x="194197" y="40943"/>
                </a:lnTo>
                <a:lnTo>
                  <a:pt x="208048" y="77713"/>
                </a:lnTo>
                <a:lnTo>
                  <a:pt x="219029" y="133907"/>
                </a:lnTo>
                <a:lnTo>
                  <a:pt x="226262" y="213945"/>
                </a:lnTo>
                <a:lnTo>
                  <a:pt x="228869" y="322245"/>
                </a:lnTo>
              </a:path>
            </a:pathLst>
          </a:custGeom>
          <a:ln w="53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1" name="object 531"/>
          <p:cNvSpPr/>
          <p:nvPr/>
        </p:nvSpPr>
        <p:spPr>
          <a:xfrm>
            <a:off x="8592219" y="5582918"/>
            <a:ext cx="11459" cy="0"/>
          </a:xfrm>
          <a:custGeom>
            <a:avLst/>
            <a:gdLst/>
            <a:ahLst/>
            <a:cxnLst/>
            <a:rect l="l" t="t" r="r" b="b"/>
            <a:pathLst>
              <a:path w="11429">
                <a:moveTo>
                  <a:pt x="0" y="0"/>
                </a:moveTo>
                <a:lnTo>
                  <a:pt x="11081" y="0"/>
                </a:lnTo>
              </a:path>
            </a:pathLst>
          </a:custGeom>
          <a:ln w="5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2" name="object 532"/>
          <p:cNvSpPr/>
          <p:nvPr/>
        </p:nvSpPr>
        <p:spPr>
          <a:xfrm>
            <a:off x="8594609" y="5567246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0"/>
                </a:lnTo>
                <a:lnTo>
                  <a:pt x="3629" y="15633"/>
                </a:lnTo>
                <a:lnTo>
                  <a:pt x="2722" y="23611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3" name="object 533"/>
          <p:cNvSpPr/>
          <p:nvPr/>
        </p:nvSpPr>
        <p:spPr>
          <a:xfrm>
            <a:off x="8701351" y="5904963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4" name="object 534"/>
          <p:cNvSpPr/>
          <p:nvPr/>
        </p:nvSpPr>
        <p:spPr>
          <a:xfrm>
            <a:off x="8710142" y="5889290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1"/>
                </a:lnTo>
                <a:lnTo>
                  <a:pt x="3629" y="15633"/>
                </a:lnTo>
                <a:lnTo>
                  <a:pt x="2722" y="23611"/>
                </a:lnTo>
                <a:lnTo>
                  <a:pt x="0" y="31266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5" name="object 535"/>
          <p:cNvSpPr/>
          <p:nvPr/>
        </p:nvSpPr>
        <p:spPr>
          <a:xfrm>
            <a:off x="8543137" y="5904963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6" name="object 536"/>
          <p:cNvSpPr/>
          <p:nvPr/>
        </p:nvSpPr>
        <p:spPr>
          <a:xfrm>
            <a:off x="8551927" y="5889290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1"/>
                </a:lnTo>
                <a:lnTo>
                  <a:pt x="3629" y="15633"/>
                </a:lnTo>
                <a:lnTo>
                  <a:pt x="2722" y="23611"/>
                </a:lnTo>
                <a:lnTo>
                  <a:pt x="0" y="31266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7" name="object 537"/>
          <p:cNvSpPr/>
          <p:nvPr/>
        </p:nvSpPr>
        <p:spPr>
          <a:xfrm>
            <a:off x="8522569" y="5711734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1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8" name="object 538"/>
          <p:cNvSpPr/>
          <p:nvPr/>
        </p:nvSpPr>
        <p:spPr>
          <a:xfrm>
            <a:off x="8502001" y="5711734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1" y="385482"/>
                </a:moveTo>
                <a:lnTo>
                  <a:pt x="41031" y="0"/>
                </a:lnTo>
                <a:lnTo>
                  <a:pt x="0" y="0"/>
                </a:lnTo>
                <a:lnTo>
                  <a:pt x="0" y="385482"/>
                </a:lnTo>
                <a:lnTo>
                  <a:pt x="41031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9" name="object 539"/>
          <p:cNvSpPr/>
          <p:nvPr/>
        </p:nvSpPr>
        <p:spPr>
          <a:xfrm>
            <a:off x="8622244" y="5904963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0" name="object 540"/>
          <p:cNvSpPr/>
          <p:nvPr/>
        </p:nvSpPr>
        <p:spPr>
          <a:xfrm>
            <a:off x="8631035" y="5889290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1"/>
                </a:lnTo>
                <a:lnTo>
                  <a:pt x="3629" y="15633"/>
                </a:lnTo>
                <a:lnTo>
                  <a:pt x="2722" y="23611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1" name="object 541"/>
          <p:cNvSpPr/>
          <p:nvPr/>
        </p:nvSpPr>
        <p:spPr>
          <a:xfrm>
            <a:off x="8601675" y="5711734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2" name="object 542"/>
          <p:cNvSpPr/>
          <p:nvPr/>
        </p:nvSpPr>
        <p:spPr>
          <a:xfrm>
            <a:off x="8581108" y="5711734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3" name="object 543"/>
          <p:cNvSpPr/>
          <p:nvPr/>
        </p:nvSpPr>
        <p:spPr>
          <a:xfrm>
            <a:off x="8680782" y="5711734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4" name="object 544"/>
          <p:cNvSpPr/>
          <p:nvPr/>
        </p:nvSpPr>
        <p:spPr>
          <a:xfrm>
            <a:off x="8660216" y="5711734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5" name="object 545"/>
          <p:cNvSpPr/>
          <p:nvPr/>
        </p:nvSpPr>
        <p:spPr>
          <a:xfrm>
            <a:off x="8722728" y="5581905"/>
            <a:ext cx="229812" cy="323393"/>
          </a:xfrm>
          <a:custGeom>
            <a:avLst/>
            <a:gdLst/>
            <a:ahLst/>
            <a:cxnLst/>
            <a:rect l="l" t="t" r="r" b="b"/>
            <a:pathLst>
              <a:path w="229234" h="322579">
                <a:moveTo>
                  <a:pt x="0" y="322245"/>
                </a:moveTo>
                <a:lnTo>
                  <a:pt x="2183" y="234600"/>
                </a:lnTo>
                <a:lnTo>
                  <a:pt x="8533" y="163425"/>
                </a:lnTo>
                <a:lnTo>
                  <a:pt x="18745" y="107253"/>
                </a:lnTo>
                <a:lnTo>
                  <a:pt x="32519" y="64613"/>
                </a:lnTo>
                <a:lnTo>
                  <a:pt x="69538" y="14055"/>
                </a:lnTo>
                <a:lnTo>
                  <a:pt x="117169" y="0"/>
                </a:lnTo>
                <a:lnTo>
                  <a:pt x="144209" y="2987"/>
                </a:lnTo>
                <a:lnTo>
                  <a:pt x="194167" y="40943"/>
                </a:lnTo>
                <a:lnTo>
                  <a:pt x="208026" y="77713"/>
                </a:lnTo>
                <a:lnTo>
                  <a:pt x="219017" y="133907"/>
                </a:lnTo>
                <a:lnTo>
                  <a:pt x="226259" y="213945"/>
                </a:lnTo>
                <a:lnTo>
                  <a:pt x="228869" y="322245"/>
                </a:lnTo>
              </a:path>
            </a:pathLst>
          </a:custGeom>
          <a:ln w="53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6" name="object 546"/>
          <p:cNvSpPr/>
          <p:nvPr/>
        </p:nvSpPr>
        <p:spPr>
          <a:xfrm>
            <a:off x="8828765" y="5582918"/>
            <a:ext cx="11459" cy="0"/>
          </a:xfrm>
          <a:custGeom>
            <a:avLst/>
            <a:gdLst/>
            <a:ahLst/>
            <a:cxnLst/>
            <a:rect l="l" t="t" r="r" b="b"/>
            <a:pathLst>
              <a:path w="11429">
                <a:moveTo>
                  <a:pt x="0" y="0"/>
                </a:moveTo>
                <a:lnTo>
                  <a:pt x="11012" y="0"/>
                </a:lnTo>
              </a:path>
            </a:pathLst>
          </a:custGeom>
          <a:ln w="5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7" name="object 547"/>
          <p:cNvSpPr/>
          <p:nvPr/>
        </p:nvSpPr>
        <p:spPr>
          <a:xfrm>
            <a:off x="8831158" y="5567246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0"/>
                </a:lnTo>
                <a:lnTo>
                  <a:pt x="3629" y="15633"/>
                </a:lnTo>
                <a:lnTo>
                  <a:pt x="2722" y="23611"/>
                </a:lnTo>
                <a:lnTo>
                  <a:pt x="0" y="31266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8" name="object 548"/>
          <p:cNvSpPr/>
          <p:nvPr/>
        </p:nvSpPr>
        <p:spPr>
          <a:xfrm>
            <a:off x="8937899" y="5904963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1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9" name="object 549"/>
          <p:cNvSpPr/>
          <p:nvPr/>
        </p:nvSpPr>
        <p:spPr>
          <a:xfrm>
            <a:off x="8946689" y="5889290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1"/>
                </a:lnTo>
                <a:lnTo>
                  <a:pt x="3629" y="15633"/>
                </a:lnTo>
                <a:lnTo>
                  <a:pt x="2722" y="23611"/>
                </a:lnTo>
                <a:lnTo>
                  <a:pt x="0" y="31266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0" name="object 550"/>
          <p:cNvSpPr/>
          <p:nvPr/>
        </p:nvSpPr>
        <p:spPr>
          <a:xfrm>
            <a:off x="8779685" y="5904963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1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1" name="object 551"/>
          <p:cNvSpPr/>
          <p:nvPr/>
        </p:nvSpPr>
        <p:spPr>
          <a:xfrm>
            <a:off x="8788475" y="5889290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1"/>
                </a:lnTo>
                <a:lnTo>
                  <a:pt x="3629" y="15633"/>
                </a:lnTo>
                <a:lnTo>
                  <a:pt x="2722" y="23611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2" name="object 552"/>
          <p:cNvSpPr/>
          <p:nvPr/>
        </p:nvSpPr>
        <p:spPr>
          <a:xfrm>
            <a:off x="8759117" y="5711734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3" name="object 553"/>
          <p:cNvSpPr/>
          <p:nvPr/>
        </p:nvSpPr>
        <p:spPr>
          <a:xfrm>
            <a:off x="8738550" y="5711734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4" name="object 554"/>
          <p:cNvSpPr/>
          <p:nvPr/>
        </p:nvSpPr>
        <p:spPr>
          <a:xfrm>
            <a:off x="8858792" y="5904963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1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5" name="object 555"/>
          <p:cNvSpPr/>
          <p:nvPr/>
        </p:nvSpPr>
        <p:spPr>
          <a:xfrm>
            <a:off x="8867583" y="5889290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1" y="7651"/>
                </a:lnTo>
                <a:lnTo>
                  <a:pt x="3628" y="15633"/>
                </a:lnTo>
                <a:lnTo>
                  <a:pt x="2721" y="23611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6" name="object 556"/>
          <p:cNvSpPr/>
          <p:nvPr/>
        </p:nvSpPr>
        <p:spPr>
          <a:xfrm>
            <a:off x="8838224" y="5711734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7" name="object 557"/>
          <p:cNvSpPr/>
          <p:nvPr/>
        </p:nvSpPr>
        <p:spPr>
          <a:xfrm>
            <a:off x="8817656" y="5711734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8" name="object 558"/>
          <p:cNvSpPr/>
          <p:nvPr/>
        </p:nvSpPr>
        <p:spPr>
          <a:xfrm>
            <a:off x="8917332" y="5711734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9" name="object 559"/>
          <p:cNvSpPr/>
          <p:nvPr/>
        </p:nvSpPr>
        <p:spPr>
          <a:xfrm>
            <a:off x="8896764" y="5711734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0" name="object 560"/>
          <p:cNvSpPr/>
          <p:nvPr/>
        </p:nvSpPr>
        <p:spPr>
          <a:xfrm>
            <a:off x="8960823" y="5581905"/>
            <a:ext cx="229812" cy="323393"/>
          </a:xfrm>
          <a:custGeom>
            <a:avLst/>
            <a:gdLst/>
            <a:ahLst/>
            <a:cxnLst/>
            <a:rect l="l" t="t" r="r" b="b"/>
            <a:pathLst>
              <a:path w="229234" h="322579">
                <a:moveTo>
                  <a:pt x="0" y="322245"/>
                </a:moveTo>
                <a:lnTo>
                  <a:pt x="2183" y="234600"/>
                </a:lnTo>
                <a:lnTo>
                  <a:pt x="8533" y="163425"/>
                </a:lnTo>
                <a:lnTo>
                  <a:pt x="18745" y="107253"/>
                </a:lnTo>
                <a:lnTo>
                  <a:pt x="32519" y="64613"/>
                </a:lnTo>
                <a:lnTo>
                  <a:pt x="69538" y="14055"/>
                </a:lnTo>
                <a:lnTo>
                  <a:pt x="117170" y="0"/>
                </a:lnTo>
                <a:lnTo>
                  <a:pt x="144209" y="2987"/>
                </a:lnTo>
                <a:lnTo>
                  <a:pt x="194197" y="40943"/>
                </a:lnTo>
                <a:lnTo>
                  <a:pt x="208048" y="77713"/>
                </a:lnTo>
                <a:lnTo>
                  <a:pt x="219030" y="133907"/>
                </a:lnTo>
                <a:lnTo>
                  <a:pt x="226263" y="213945"/>
                </a:lnTo>
                <a:lnTo>
                  <a:pt x="228869" y="322245"/>
                </a:lnTo>
              </a:path>
            </a:pathLst>
          </a:custGeom>
          <a:ln w="53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1" name="object 561"/>
          <p:cNvSpPr/>
          <p:nvPr/>
        </p:nvSpPr>
        <p:spPr>
          <a:xfrm>
            <a:off x="9066861" y="5582918"/>
            <a:ext cx="11459" cy="0"/>
          </a:xfrm>
          <a:custGeom>
            <a:avLst/>
            <a:gdLst/>
            <a:ahLst/>
            <a:cxnLst/>
            <a:rect l="l" t="t" r="r" b="b"/>
            <a:pathLst>
              <a:path w="11429">
                <a:moveTo>
                  <a:pt x="0" y="0"/>
                </a:moveTo>
                <a:lnTo>
                  <a:pt x="11081" y="0"/>
                </a:lnTo>
              </a:path>
            </a:pathLst>
          </a:custGeom>
          <a:ln w="5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2" name="object 562"/>
          <p:cNvSpPr/>
          <p:nvPr/>
        </p:nvSpPr>
        <p:spPr>
          <a:xfrm>
            <a:off x="9069254" y="5567246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1" y="7650"/>
                </a:lnTo>
                <a:lnTo>
                  <a:pt x="3628" y="15633"/>
                </a:lnTo>
                <a:lnTo>
                  <a:pt x="2721" y="23611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" name="object 563"/>
          <p:cNvSpPr/>
          <p:nvPr/>
        </p:nvSpPr>
        <p:spPr>
          <a:xfrm>
            <a:off x="9175993" y="5904963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4" name="object 564"/>
          <p:cNvSpPr/>
          <p:nvPr/>
        </p:nvSpPr>
        <p:spPr>
          <a:xfrm>
            <a:off x="9184785" y="5889290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1"/>
                </a:lnTo>
                <a:lnTo>
                  <a:pt x="3629" y="15633"/>
                </a:lnTo>
                <a:lnTo>
                  <a:pt x="2722" y="23611"/>
                </a:lnTo>
                <a:lnTo>
                  <a:pt x="0" y="31266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5" name="object 565"/>
          <p:cNvSpPr/>
          <p:nvPr/>
        </p:nvSpPr>
        <p:spPr>
          <a:xfrm>
            <a:off x="9017780" y="5904963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6" name="object 566"/>
          <p:cNvSpPr/>
          <p:nvPr/>
        </p:nvSpPr>
        <p:spPr>
          <a:xfrm>
            <a:off x="9026569" y="5889290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1"/>
                </a:lnTo>
                <a:lnTo>
                  <a:pt x="3629" y="15633"/>
                </a:lnTo>
                <a:lnTo>
                  <a:pt x="2722" y="23611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7" name="object 567"/>
          <p:cNvSpPr/>
          <p:nvPr/>
        </p:nvSpPr>
        <p:spPr>
          <a:xfrm>
            <a:off x="8997212" y="5711734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8" name="object 568"/>
          <p:cNvSpPr/>
          <p:nvPr/>
        </p:nvSpPr>
        <p:spPr>
          <a:xfrm>
            <a:off x="8976644" y="5711734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9" name="object 569"/>
          <p:cNvSpPr/>
          <p:nvPr/>
        </p:nvSpPr>
        <p:spPr>
          <a:xfrm>
            <a:off x="9096887" y="5904963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0" name="object 570"/>
          <p:cNvSpPr/>
          <p:nvPr/>
        </p:nvSpPr>
        <p:spPr>
          <a:xfrm>
            <a:off x="9105677" y="5889290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1" y="7651"/>
                </a:lnTo>
                <a:lnTo>
                  <a:pt x="3628" y="15633"/>
                </a:lnTo>
                <a:lnTo>
                  <a:pt x="2721" y="23611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1" name="object 571"/>
          <p:cNvSpPr/>
          <p:nvPr/>
        </p:nvSpPr>
        <p:spPr>
          <a:xfrm>
            <a:off x="9076319" y="5711734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2" name="object 572"/>
          <p:cNvSpPr/>
          <p:nvPr/>
        </p:nvSpPr>
        <p:spPr>
          <a:xfrm>
            <a:off x="9055751" y="5711734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3" name="object 573"/>
          <p:cNvSpPr/>
          <p:nvPr/>
        </p:nvSpPr>
        <p:spPr>
          <a:xfrm>
            <a:off x="9155426" y="5711734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4" name="object 574"/>
          <p:cNvSpPr/>
          <p:nvPr/>
        </p:nvSpPr>
        <p:spPr>
          <a:xfrm>
            <a:off x="9134859" y="5711734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5" name="object 575"/>
          <p:cNvSpPr/>
          <p:nvPr/>
        </p:nvSpPr>
        <p:spPr>
          <a:xfrm>
            <a:off x="9198145" y="5581905"/>
            <a:ext cx="229812" cy="323393"/>
          </a:xfrm>
          <a:custGeom>
            <a:avLst/>
            <a:gdLst/>
            <a:ahLst/>
            <a:cxnLst/>
            <a:rect l="l" t="t" r="r" b="b"/>
            <a:pathLst>
              <a:path w="229234" h="322579">
                <a:moveTo>
                  <a:pt x="0" y="322245"/>
                </a:moveTo>
                <a:lnTo>
                  <a:pt x="2183" y="234600"/>
                </a:lnTo>
                <a:lnTo>
                  <a:pt x="8533" y="163425"/>
                </a:lnTo>
                <a:lnTo>
                  <a:pt x="18745" y="107253"/>
                </a:lnTo>
                <a:lnTo>
                  <a:pt x="32519" y="64613"/>
                </a:lnTo>
                <a:lnTo>
                  <a:pt x="69538" y="14055"/>
                </a:lnTo>
                <a:lnTo>
                  <a:pt x="117169" y="0"/>
                </a:lnTo>
                <a:lnTo>
                  <a:pt x="144209" y="2987"/>
                </a:lnTo>
                <a:lnTo>
                  <a:pt x="194197" y="40943"/>
                </a:lnTo>
                <a:lnTo>
                  <a:pt x="208048" y="77713"/>
                </a:lnTo>
                <a:lnTo>
                  <a:pt x="219029" y="133907"/>
                </a:lnTo>
                <a:lnTo>
                  <a:pt x="226262" y="213945"/>
                </a:lnTo>
                <a:lnTo>
                  <a:pt x="228869" y="322245"/>
                </a:lnTo>
              </a:path>
            </a:pathLst>
          </a:custGeom>
          <a:ln w="53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6" name="object 576"/>
          <p:cNvSpPr/>
          <p:nvPr/>
        </p:nvSpPr>
        <p:spPr>
          <a:xfrm>
            <a:off x="9304182" y="5582918"/>
            <a:ext cx="11459" cy="0"/>
          </a:xfrm>
          <a:custGeom>
            <a:avLst/>
            <a:gdLst/>
            <a:ahLst/>
            <a:cxnLst/>
            <a:rect l="l" t="t" r="r" b="b"/>
            <a:pathLst>
              <a:path w="11429">
                <a:moveTo>
                  <a:pt x="0" y="0"/>
                </a:moveTo>
                <a:lnTo>
                  <a:pt x="11082" y="0"/>
                </a:lnTo>
              </a:path>
            </a:pathLst>
          </a:custGeom>
          <a:ln w="5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7" name="object 577"/>
          <p:cNvSpPr/>
          <p:nvPr/>
        </p:nvSpPr>
        <p:spPr>
          <a:xfrm>
            <a:off x="9306576" y="5567246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0"/>
                </a:lnTo>
                <a:lnTo>
                  <a:pt x="3629" y="15633"/>
                </a:lnTo>
                <a:lnTo>
                  <a:pt x="2722" y="23611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8" name="object 578"/>
          <p:cNvSpPr/>
          <p:nvPr/>
        </p:nvSpPr>
        <p:spPr>
          <a:xfrm>
            <a:off x="9413315" y="5904963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9" name="object 579"/>
          <p:cNvSpPr/>
          <p:nvPr/>
        </p:nvSpPr>
        <p:spPr>
          <a:xfrm>
            <a:off x="9422107" y="5889290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1"/>
                </a:lnTo>
                <a:lnTo>
                  <a:pt x="3629" y="15633"/>
                </a:lnTo>
                <a:lnTo>
                  <a:pt x="2722" y="23611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0" name="object 580"/>
          <p:cNvSpPr/>
          <p:nvPr/>
        </p:nvSpPr>
        <p:spPr>
          <a:xfrm>
            <a:off x="9255101" y="5904963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1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1" name="object 581"/>
          <p:cNvSpPr/>
          <p:nvPr/>
        </p:nvSpPr>
        <p:spPr>
          <a:xfrm>
            <a:off x="9263892" y="5889290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1" y="7651"/>
                </a:lnTo>
                <a:lnTo>
                  <a:pt x="3628" y="15633"/>
                </a:lnTo>
                <a:lnTo>
                  <a:pt x="2721" y="23611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2" name="object 582"/>
          <p:cNvSpPr/>
          <p:nvPr/>
        </p:nvSpPr>
        <p:spPr>
          <a:xfrm>
            <a:off x="9234533" y="5711734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3" name="object 583"/>
          <p:cNvSpPr/>
          <p:nvPr/>
        </p:nvSpPr>
        <p:spPr>
          <a:xfrm>
            <a:off x="9213966" y="5711734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4" name="object 584"/>
          <p:cNvSpPr/>
          <p:nvPr/>
        </p:nvSpPr>
        <p:spPr>
          <a:xfrm>
            <a:off x="9334209" y="5904963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1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5" name="object 585"/>
          <p:cNvSpPr/>
          <p:nvPr/>
        </p:nvSpPr>
        <p:spPr>
          <a:xfrm>
            <a:off x="9342998" y="5889290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1"/>
                </a:lnTo>
                <a:lnTo>
                  <a:pt x="3629" y="15633"/>
                </a:lnTo>
                <a:lnTo>
                  <a:pt x="2722" y="23611"/>
                </a:lnTo>
                <a:lnTo>
                  <a:pt x="0" y="31266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6" name="object 586"/>
          <p:cNvSpPr/>
          <p:nvPr/>
        </p:nvSpPr>
        <p:spPr>
          <a:xfrm>
            <a:off x="9313641" y="5711734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7" name="object 587"/>
          <p:cNvSpPr/>
          <p:nvPr/>
        </p:nvSpPr>
        <p:spPr>
          <a:xfrm>
            <a:off x="9293073" y="5711734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8" name="object 588"/>
          <p:cNvSpPr/>
          <p:nvPr/>
        </p:nvSpPr>
        <p:spPr>
          <a:xfrm>
            <a:off x="9392747" y="5711734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1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9" name="object 589"/>
          <p:cNvSpPr/>
          <p:nvPr/>
        </p:nvSpPr>
        <p:spPr>
          <a:xfrm>
            <a:off x="9372181" y="5711734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1" y="385482"/>
                </a:moveTo>
                <a:lnTo>
                  <a:pt x="41031" y="0"/>
                </a:lnTo>
                <a:lnTo>
                  <a:pt x="0" y="0"/>
                </a:lnTo>
                <a:lnTo>
                  <a:pt x="0" y="385482"/>
                </a:lnTo>
                <a:lnTo>
                  <a:pt x="41031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0" name="object 590"/>
          <p:cNvSpPr/>
          <p:nvPr/>
        </p:nvSpPr>
        <p:spPr>
          <a:xfrm>
            <a:off x="9436310" y="5581905"/>
            <a:ext cx="229812" cy="323393"/>
          </a:xfrm>
          <a:custGeom>
            <a:avLst/>
            <a:gdLst/>
            <a:ahLst/>
            <a:cxnLst/>
            <a:rect l="l" t="t" r="r" b="b"/>
            <a:pathLst>
              <a:path w="229234" h="322579">
                <a:moveTo>
                  <a:pt x="0" y="322245"/>
                </a:moveTo>
                <a:lnTo>
                  <a:pt x="2181" y="234600"/>
                </a:lnTo>
                <a:lnTo>
                  <a:pt x="8524" y="163425"/>
                </a:lnTo>
                <a:lnTo>
                  <a:pt x="18727" y="107253"/>
                </a:lnTo>
                <a:lnTo>
                  <a:pt x="32489" y="64613"/>
                </a:lnTo>
                <a:lnTo>
                  <a:pt x="69485" y="14055"/>
                </a:lnTo>
                <a:lnTo>
                  <a:pt x="117101" y="0"/>
                </a:lnTo>
                <a:lnTo>
                  <a:pt x="144138" y="2987"/>
                </a:lnTo>
                <a:lnTo>
                  <a:pt x="194126" y="40943"/>
                </a:lnTo>
                <a:lnTo>
                  <a:pt x="207977" y="77713"/>
                </a:lnTo>
                <a:lnTo>
                  <a:pt x="218959" y="133907"/>
                </a:lnTo>
                <a:lnTo>
                  <a:pt x="226192" y="213945"/>
                </a:lnTo>
                <a:lnTo>
                  <a:pt x="228798" y="322245"/>
                </a:lnTo>
              </a:path>
            </a:pathLst>
          </a:custGeom>
          <a:ln w="53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1" name="object 591"/>
          <p:cNvSpPr/>
          <p:nvPr/>
        </p:nvSpPr>
        <p:spPr>
          <a:xfrm>
            <a:off x="9542278" y="5582918"/>
            <a:ext cx="11459" cy="0"/>
          </a:xfrm>
          <a:custGeom>
            <a:avLst/>
            <a:gdLst/>
            <a:ahLst/>
            <a:cxnLst/>
            <a:rect l="l" t="t" r="r" b="b"/>
            <a:pathLst>
              <a:path w="11429">
                <a:moveTo>
                  <a:pt x="0" y="0"/>
                </a:moveTo>
                <a:lnTo>
                  <a:pt x="11082" y="0"/>
                </a:lnTo>
              </a:path>
            </a:pathLst>
          </a:custGeom>
          <a:ln w="5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2" name="object 592"/>
          <p:cNvSpPr/>
          <p:nvPr/>
        </p:nvSpPr>
        <p:spPr>
          <a:xfrm>
            <a:off x="9544740" y="5567246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0"/>
                </a:lnTo>
                <a:lnTo>
                  <a:pt x="3629" y="15633"/>
                </a:lnTo>
                <a:lnTo>
                  <a:pt x="2722" y="23611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3" name="object 593"/>
          <p:cNvSpPr/>
          <p:nvPr/>
        </p:nvSpPr>
        <p:spPr>
          <a:xfrm>
            <a:off x="9651481" y="5904963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3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4" name="object 594"/>
          <p:cNvSpPr/>
          <p:nvPr/>
        </p:nvSpPr>
        <p:spPr>
          <a:xfrm>
            <a:off x="9660201" y="5889290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1"/>
                </a:lnTo>
                <a:lnTo>
                  <a:pt x="3629" y="15633"/>
                </a:lnTo>
                <a:lnTo>
                  <a:pt x="2722" y="23611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5" name="object 595"/>
          <p:cNvSpPr/>
          <p:nvPr/>
        </p:nvSpPr>
        <p:spPr>
          <a:xfrm>
            <a:off x="9493266" y="5904963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3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6" name="object 596"/>
          <p:cNvSpPr/>
          <p:nvPr/>
        </p:nvSpPr>
        <p:spPr>
          <a:xfrm>
            <a:off x="9501987" y="5889290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1" y="7651"/>
                </a:lnTo>
                <a:lnTo>
                  <a:pt x="3628" y="15633"/>
                </a:lnTo>
                <a:lnTo>
                  <a:pt x="2721" y="23611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7" name="object 597"/>
          <p:cNvSpPr/>
          <p:nvPr/>
        </p:nvSpPr>
        <p:spPr>
          <a:xfrm>
            <a:off x="9472698" y="5711734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8" name="object 598"/>
          <p:cNvSpPr/>
          <p:nvPr/>
        </p:nvSpPr>
        <p:spPr>
          <a:xfrm>
            <a:off x="9452131" y="5711734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9" name="object 599"/>
          <p:cNvSpPr/>
          <p:nvPr/>
        </p:nvSpPr>
        <p:spPr>
          <a:xfrm>
            <a:off x="9572373" y="5904963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3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0" name="object 600"/>
          <p:cNvSpPr/>
          <p:nvPr/>
        </p:nvSpPr>
        <p:spPr>
          <a:xfrm>
            <a:off x="9581095" y="5889290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1" y="7651"/>
                </a:lnTo>
                <a:lnTo>
                  <a:pt x="3628" y="15633"/>
                </a:lnTo>
                <a:lnTo>
                  <a:pt x="2721" y="23611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1" name="object 601"/>
          <p:cNvSpPr/>
          <p:nvPr/>
        </p:nvSpPr>
        <p:spPr>
          <a:xfrm>
            <a:off x="9551805" y="5711734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2" name="object 602"/>
          <p:cNvSpPr/>
          <p:nvPr/>
        </p:nvSpPr>
        <p:spPr>
          <a:xfrm>
            <a:off x="9531238" y="5711734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3" name="object 603"/>
          <p:cNvSpPr/>
          <p:nvPr/>
        </p:nvSpPr>
        <p:spPr>
          <a:xfrm>
            <a:off x="9630912" y="5711734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4" name="object 604"/>
          <p:cNvSpPr/>
          <p:nvPr/>
        </p:nvSpPr>
        <p:spPr>
          <a:xfrm>
            <a:off x="9610345" y="5711734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5" name="object 605"/>
          <p:cNvSpPr/>
          <p:nvPr/>
        </p:nvSpPr>
        <p:spPr>
          <a:xfrm>
            <a:off x="9672014" y="5582411"/>
            <a:ext cx="229812" cy="323393"/>
          </a:xfrm>
          <a:custGeom>
            <a:avLst/>
            <a:gdLst/>
            <a:ahLst/>
            <a:cxnLst/>
            <a:rect l="l" t="t" r="r" b="b"/>
            <a:pathLst>
              <a:path w="229234" h="322579">
                <a:moveTo>
                  <a:pt x="0" y="322240"/>
                </a:moveTo>
                <a:lnTo>
                  <a:pt x="2183" y="234595"/>
                </a:lnTo>
                <a:lnTo>
                  <a:pt x="8533" y="163420"/>
                </a:lnTo>
                <a:lnTo>
                  <a:pt x="18745" y="107248"/>
                </a:lnTo>
                <a:lnTo>
                  <a:pt x="32519" y="64608"/>
                </a:lnTo>
                <a:lnTo>
                  <a:pt x="69538" y="14052"/>
                </a:lnTo>
                <a:lnTo>
                  <a:pt x="117170" y="0"/>
                </a:lnTo>
                <a:lnTo>
                  <a:pt x="144209" y="2989"/>
                </a:lnTo>
                <a:lnTo>
                  <a:pt x="194167" y="40942"/>
                </a:lnTo>
                <a:lnTo>
                  <a:pt x="208026" y="77711"/>
                </a:lnTo>
                <a:lnTo>
                  <a:pt x="219017" y="133903"/>
                </a:lnTo>
                <a:lnTo>
                  <a:pt x="226259" y="213940"/>
                </a:lnTo>
                <a:lnTo>
                  <a:pt x="228869" y="322240"/>
                </a:lnTo>
              </a:path>
            </a:pathLst>
          </a:custGeom>
          <a:ln w="53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6" name="object 606"/>
          <p:cNvSpPr/>
          <p:nvPr/>
        </p:nvSpPr>
        <p:spPr>
          <a:xfrm>
            <a:off x="9778052" y="5583419"/>
            <a:ext cx="11459" cy="0"/>
          </a:xfrm>
          <a:custGeom>
            <a:avLst/>
            <a:gdLst/>
            <a:ahLst/>
            <a:cxnLst/>
            <a:rect l="l" t="t" r="r" b="b"/>
            <a:pathLst>
              <a:path w="11429">
                <a:moveTo>
                  <a:pt x="0" y="0"/>
                </a:moveTo>
                <a:lnTo>
                  <a:pt x="11011" y="0"/>
                </a:lnTo>
              </a:path>
            </a:pathLst>
          </a:custGeom>
          <a:ln w="5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7" name="object 607"/>
          <p:cNvSpPr/>
          <p:nvPr/>
        </p:nvSpPr>
        <p:spPr>
          <a:xfrm>
            <a:off x="9780444" y="5567746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4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7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8" name="object 608"/>
          <p:cNvSpPr/>
          <p:nvPr/>
        </p:nvSpPr>
        <p:spPr>
          <a:xfrm>
            <a:off x="9887185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1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9" name="object 609"/>
          <p:cNvSpPr/>
          <p:nvPr/>
        </p:nvSpPr>
        <p:spPr>
          <a:xfrm>
            <a:off x="9895976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1" y="7655"/>
                </a:lnTo>
                <a:lnTo>
                  <a:pt x="3629" y="15636"/>
                </a:lnTo>
                <a:lnTo>
                  <a:pt x="2721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0" name="object 610"/>
          <p:cNvSpPr/>
          <p:nvPr/>
        </p:nvSpPr>
        <p:spPr>
          <a:xfrm>
            <a:off x="9728970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1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1" name="object 611"/>
          <p:cNvSpPr/>
          <p:nvPr/>
        </p:nvSpPr>
        <p:spPr>
          <a:xfrm>
            <a:off x="9737762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1" y="7655"/>
                </a:lnTo>
                <a:lnTo>
                  <a:pt x="3629" y="15636"/>
                </a:lnTo>
                <a:lnTo>
                  <a:pt x="2721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2" name="object 612"/>
          <p:cNvSpPr/>
          <p:nvPr/>
        </p:nvSpPr>
        <p:spPr>
          <a:xfrm>
            <a:off x="9708403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3" name="object 613"/>
          <p:cNvSpPr/>
          <p:nvPr/>
        </p:nvSpPr>
        <p:spPr>
          <a:xfrm>
            <a:off x="9687835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4" name="object 614"/>
          <p:cNvSpPr/>
          <p:nvPr/>
        </p:nvSpPr>
        <p:spPr>
          <a:xfrm>
            <a:off x="9808078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1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5" name="object 615"/>
          <p:cNvSpPr/>
          <p:nvPr/>
        </p:nvSpPr>
        <p:spPr>
          <a:xfrm>
            <a:off x="9816868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5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6" name="object 616"/>
          <p:cNvSpPr/>
          <p:nvPr/>
        </p:nvSpPr>
        <p:spPr>
          <a:xfrm>
            <a:off x="9787509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7" name="object 617"/>
          <p:cNvSpPr/>
          <p:nvPr/>
        </p:nvSpPr>
        <p:spPr>
          <a:xfrm>
            <a:off x="9766942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8" name="object 618"/>
          <p:cNvSpPr/>
          <p:nvPr/>
        </p:nvSpPr>
        <p:spPr>
          <a:xfrm>
            <a:off x="9866616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9" name="object 619"/>
          <p:cNvSpPr/>
          <p:nvPr/>
        </p:nvSpPr>
        <p:spPr>
          <a:xfrm>
            <a:off x="9846050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0" name="object 620"/>
          <p:cNvSpPr/>
          <p:nvPr/>
        </p:nvSpPr>
        <p:spPr>
          <a:xfrm>
            <a:off x="9910108" y="5582411"/>
            <a:ext cx="229812" cy="323393"/>
          </a:xfrm>
          <a:custGeom>
            <a:avLst/>
            <a:gdLst/>
            <a:ahLst/>
            <a:cxnLst/>
            <a:rect l="l" t="t" r="r" b="b"/>
            <a:pathLst>
              <a:path w="229234" h="322579">
                <a:moveTo>
                  <a:pt x="0" y="322240"/>
                </a:moveTo>
                <a:lnTo>
                  <a:pt x="2183" y="234595"/>
                </a:lnTo>
                <a:lnTo>
                  <a:pt x="8533" y="163420"/>
                </a:lnTo>
                <a:lnTo>
                  <a:pt x="18745" y="107248"/>
                </a:lnTo>
                <a:lnTo>
                  <a:pt x="32519" y="64608"/>
                </a:lnTo>
                <a:lnTo>
                  <a:pt x="69538" y="14052"/>
                </a:lnTo>
                <a:lnTo>
                  <a:pt x="117170" y="0"/>
                </a:lnTo>
                <a:lnTo>
                  <a:pt x="144209" y="2989"/>
                </a:lnTo>
                <a:lnTo>
                  <a:pt x="194197" y="40942"/>
                </a:lnTo>
                <a:lnTo>
                  <a:pt x="208048" y="77711"/>
                </a:lnTo>
                <a:lnTo>
                  <a:pt x="219030" y="133903"/>
                </a:lnTo>
                <a:lnTo>
                  <a:pt x="226263" y="213940"/>
                </a:lnTo>
                <a:lnTo>
                  <a:pt x="228869" y="322240"/>
                </a:lnTo>
              </a:path>
            </a:pathLst>
          </a:custGeom>
          <a:ln w="53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1" name="object 621"/>
          <p:cNvSpPr/>
          <p:nvPr/>
        </p:nvSpPr>
        <p:spPr>
          <a:xfrm>
            <a:off x="10016147" y="5583419"/>
            <a:ext cx="11459" cy="0"/>
          </a:xfrm>
          <a:custGeom>
            <a:avLst/>
            <a:gdLst/>
            <a:ahLst/>
            <a:cxnLst/>
            <a:rect l="l" t="t" r="r" b="b"/>
            <a:pathLst>
              <a:path w="11429">
                <a:moveTo>
                  <a:pt x="0" y="0"/>
                </a:moveTo>
                <a:lnTo>
                  <a:pt x="11081" y="0"/>
                </a:lnTo>
              </a:path>
            </a:pathLst>
          </a:custGeom>
          <a:ln w="5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2" name="object 622"/>
          <p:cNvSpPr/>
          <p:nvPr/>
        </p:nvSpPr>
        <p:spPr>
          <a:xfrm>
            <a:off x="10018538" y="5567746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4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7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3" name="object 623"/>
          <p:cNvSpPr/>
          <p:nvPr/>
        </p:nvSpPr>
        <p:spPr>
          <a:xfrm>
            <a:off x="10125279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1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4" name="object 624"/>
          <p:cNvSpPr/>
          <p:nvPr/>
        </p:nvSpPr>
        <p:spPr>
          <a:xfrm>
            <a:off x="10134071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1" y="7655"/>
                </a:lnTo>
                <a:lnTo>
                  <a:pt x="3629" y="15636"/>
                </a:lnTo>
                <a:lnTo>
                  <a:pt x="2721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5" name="object 625"/>
          <p:cNvSpPr/>
          <p:nvPr/>
        </p:nvSpPr>
        <p:spPr>
          <a:xfrm>
            <a:off x="9967066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6" name="object 626"/>
          <p:cNvSpPr/>
          <p:nvPr/>
        </p:nvSpPr>
        <p:spPr>
          <a:xfrm>
            <a:off x="9975856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1" y="7655"/>
                </a:lnTo>
                <a:lnTo>
                  <a:pt x="3629" y="15636"/>
                </a:lnTo>
                <a:lnTo>
                  <a:pt x="2721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7" name="object 627"/>
          <p:cNvSpPr/>
          <p:nvPr/>
        </p:nvSpPr>
        <p:spPr>
          <a:xfrm>
            <a:off x="9946498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8" name="object 628"/>
          <p:cNvSpPr/>
          <p:nvPr/>
        </p:nvSpPr>
        <p:spPr>
          <a:xfrm>
            <a:off x="9925929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9" name="object 629"/>
          <p:cNvSpPr/>
          <p:nvPr/>
        </p:nvSpPr>
        <p:spPr>
          <a:xfrm>
            <a:off x="10046172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30" name="object 630"/>
          <p:cNvSpPr/>
          <p:nvPr/>
        </p:nvSpPr>
        <p:spPr>
          <a:xfrm>
            <a:off x="10054964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5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31" name="object 631"/>
          <p:cNvSpPr/>
          <p:nvPr/>
        </p:nvSpPr>
        <p:spPr>
          <a:xfrm>
            <a:off x="10025604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32" name="object 632"/>
          <p:cNvSpPr/>
          <p:nvPr/>
        </p:nvSpPr>
        <p:spPr>
          <a:xfrm>
            <a:off x="10005037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33" name="object 633"/>
          <p:cNvSpPr/>
          <p:nvPr/>
        </p:nvSpPr>
        <p:spPr>
          <a:xfrm>
            <a:off x="10104711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34" name="object 634"/>
          <p:cNvSpPr/>
          <p:nvPr/>
        </p:nvSpPr>
        <p:spPr>
          <a:xfrm>
            <a:off x="10084145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35" name="object 635"/>
          <p:cNvSpPr/>
          <p:nvPr/>
        </p:nvSpPr>
        <p:spPr>
          <a:xfrm>
            <a:off x="10147430" y="5582411"/>
            <a:ext cx="229812" cy="323393"/>
          </a:xfrm>
          <a:custGeom>
            <a:avLst/>
            <a:gdLst/>
            <a:ahLst/>
            <a:cxnLst/>
            <a:rect l="l" t="t" r="r" b="b"/>
            <a:pathLst>
              <a:path w="229234" h="322579">
                <a:moveTo>
                  <a:pt x="0" y="322240"/>
                </a:moveTo>
                <a:lnTo>
                  <a:pt x="2183" y="234595"/>
                </a:lnTo>
                <a:lnTo>
                  <a:pt x="8533" y="163420"/>
                </a:lnTo>
                <a:lnTo>
                  <a:pt x="18745" y="107248"/>
                </a:lnTo>
                <a:lnTo>
                  <a:pt x="32519" y="64608"/>
                </a:lnTo>
                <a:lnTo>
                  <a:pt x="69538" y="14052"/>
                </a:lnTo>
                <a:lnTo>
                  <a:pt x="117169" y="0"/>
                </a:lnTo>
                <a:lnTo>
                  <a:pt x="144209" y="2989"/>
                </a:lnTo>
                <a:lnTo>
                  <a:pt x="194197" y="40942"/>
                </a:lnTo>
                <a:lnTo>
                  <a:pt x="208048" y="77711"/>
                </a:lnTo>
                <a:lnTo>
                  <a:pt x="219029" y="133903"/>
                </a:lnTo>
                <a:lnTo>
                  <a:pt x="226262" y="213940"/>
                </a:lnTo>
                <a:lnTo>
                  <a:pt x="228869" y="322240"/>
                </a:lnTo>
              </a:path>
            </a:pathLst>
          </a:custGeom>
          <a:ln w="53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36" name="object 636"/>
          <p:cNvSpPr/>
          <p:nvPr/>
        </p:nvSpPr>
        <p:spPr>
          <a:xfrm>
            <a:off x="10253468" y="5583419"/>
            <a:ext cx="11459" cy="0"/>
          </a:xfrm>
          <a:custGeom>
            <a:avLst/>
            <a:gdLst/>
            <a:ahLst/>
            <a:cxnLst/>
            <a:rect l="l" t="t" r="r" b="b"/>
            <a:pathLst>
              <a:path w="11429">
                <a:moveTo>
                  <a:pt x="0" y="0"/>
                </a:moveTo>
                <a:lnTo>
                  <a:pt x="11081" y="0"/>
                </a:lnTo>
              </a:path>
            </a:pathLst>
          </a:custGeom>
          <a:ln w="5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37" name="object 637"/>
          <p:cNvSpPr/>
          <p:nvPr/>
        </p:nvSpPr>
        <p:spPr>
          <a:xfrm>
            <a:off x="10255860" y="5567746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4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7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38" name="object 638"/>
          <p:cNvSpPr/>
          <p:nvPr/>
        </p:nvSpPr>
        <p:spPr>
          <a:xfrm>
            <a:off x="10362601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39" name="object 639"/>
          <p:cNvSpPr/>
          <p:nvPr/>
        </p:nvSpPr>
        <p:spPr>
          <a:xfrm>
            <a:off x="10371391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5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40" name="object 640"/>
          <p:cNvSpPr/>
          <p:nvPr/>
        </p:nvSpPr>
        <p:spPr>
          <a:xfrm>
            <a:off x="10204387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1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41" name="object 641"/>
          <p:cNvSpPr/>
          <p:nvPr/>
        </p:nvSpPr>
        <p:spPr>
          <a:xfrm>
            <a:off x="10213177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5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42" name="object 642"/>
          <p:cNvSpPr/>
          <p:nvPr/>
        </p:nvSpPr>
        <p:spPr>
          <a:xfrm>
            <a:off x="10183819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43" name="object 643"/>
          <p:cNvSpPr/>
          <p:nvPr/>
        </p:nvSpPr>
        <p:spPr>
          <a:xfrm>
            <a:off x="10163251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44" name="object 644"/>
          <p:cNvSpPr/>
          <p:nvPr/>
        </p:nvSpPr>
        <p:spPr>
          <a:xfrm>
            <a:off x="10283494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1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45" name="object 645"/>
          <p:cNvSpPr/>
          <p:nvPr/>
        </p:nvSpPr>
        <p:spPr>
          <a:xfrm>
            <a:off x="10292284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5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46" name="object 646"/>
          <p:cNvSpPr/>
          <p:nvPr/>
        </p:nvSpPr>
        <p:spPr>
          <a:xfrm>
            <a:off x="10262926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47" name="object 647"/>
          <p:cNvSpPr/>
          <p:nvPr/>
        </p:nvSpPr>
        <p:spPr>
          <a:xfrm>
            <a:off x="10242359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48" name="object 648"/>
          <p:cNvSpPr/>
          <p:nvPr/>
        </p:nvSpPr>
        <p:spPr>
          <a:xfrm>
            <a:off x="10342032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49" name="object 649"/>
          <p:cNvSpPr/>
          <p:nvPr/>
        </p:nvSpPr>
        <p:spPr>
          <a:xfrm>
            <a:off x="10321465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50" name="object 650"/>
          <p:cNvSpPr/>
          <p:nvPr/>
        </p:nvSpPr>
        <p:spPr>
          <a:xfrm>
            <a:off x="10385595" y="5582411"/>
            <a:ext cx="229812" cy="323393"/>
          </a:xfrm>
          <a:custGeom>
            <a:avLst/>
            <a:gdLst/>
            <a:ahLst/>
            <a:cxnLst/>
            <a:rect l="l" t="t" r="r" b="b"/>
            <a:pathLst>
              <a:path w="229234" h="322579">
                <a:moveTo>
                  <a:pt x="0" y="322240"/>
                </a:moveTo>
                <a:lnTo>
                  <a:pt x="2181" y="234595"/>
                </a:lnTo>
                <a:lnTo>
                  <a:pt x="8524" y="163420"/>
                </a:lnTo>
                <a:lnTo>
                  <a:pt x="18727" y="107248"/>
                </a:lnTo>
                <a:lnTo>
                  <a:pt x="32489" y="64608"/>
                </a:lnTo>
                <a:lnTo>
                  <a:pt x="69485" y="14052"/>
                </a:lnTo>
                <a:lnTo>
                  <a:pt x="117101" y="0"/>
                </a:lnTo>
                <a:lnTo>
                  <a:pt x="144138" y="2989"/>
                </a:lnTo>
                <a:lnTo>
                  <a:pt x="194126" y="40942"/>
                </a:lnTo>
                <a:lnTo>
                  <a:pt x="207977" y="77711"/>
                </a:lnTo>
                <a:lnTo>
                  <a:pt x="218958" y="133903"/>
                </a:lnTo>
                <a:lnTo>
                  <a:pt x="226192" y="213940"/>
                </a:lnTo>
                <a:lnTo>
                  <a:pt x="228798" y="322240"/>
                </a:lnTo>
              </a:path>
            </a:pathLst>
          </a:custGeom>
          <a:ln w="53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51" name="object 651"/>
          <p:cNvSpPr/>
          <p:nvPr/>
        </p:nvSpPr>
        <p:spPr>
          <a:xfrm>
            <a:off x="10491563" y="5583419"/>
            <a:ext cx="11459" cy="0"/>
          </a:xfrm>
          <a:custGeom>
            <a:avLst/>
            <a:gdLst/>
            <a:ahLst/>
            <a:cxnLst/>
            <a:rect l="l" t="t" r="r" b="b"/>
            <a:pathLst>
              <a:path w="11429">
                <a:moveTo>
                  <a:pt x="0" y="0"/>
                </a:moveTo>
                <a:lnTo>
                  <a:pt x="11082" y="0"/>
                </a:lnTo>
              </a:path>
            </a:pathLst>
          </a:custGeom>
          <a:ln w="5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52" name="object 652"/>
          <p:cNvSpPr/>
          <p:nvPr/>
        </p:nvSpPr>
        <p:spPr>
          <a:xfrm>
            <a:off x="10494024" y="5567746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4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7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53" name="object 653"/>
          <p:cNvSpPr/>
          <p:nvPr/>
        </p:nvSpPr>
        <p:spPr>
          <a:xfrm>
            <a:off x="10600767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54" name="object 654"/>
          <p:cNvSpPr/>
          <p:nvPr/>
        </p:nvSpPr>
        <p:spPr>
          <a:xfrm>
            <a:off x="10609486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5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55" name="object 655"/>
          <p:cNvSpPr/>
          <p:nvPr/>
        </p:nvSpPr>
        <p:spPr>
          <a:xfrm>
            <a:off x="10442552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3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56" name="object 656"/>
          <p:cNvSpPr/>
          <p:nvPr/>
        </p:nvSpPr>
        <p:spPr>
          <a:xfrm>
            <a:off x="10451273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5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57" name="object 657"/>
          <p:cNvSpPr/>
          <p:nvPr/>
        </p:nvSpPr>
        <p:spPr>
          <a:xfrm>
            <a:off x="10421984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58" name="object 658"/>
          <p:cNvSpPr/>
          <p:nvPr/>
        </p:nvSpPr>
        <p:spPr>
          <a:xfrm>
            <a:off x="10401416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59" name="object 659"/>
          <p:cNvSpPr/>
          <p:nvPr/>
        </p:nvSpPr>
        <p:spPr>
          <a:xfrm>
            <a:off x="10521658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3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0" name="object 660"/>
          <p:cNvSpPr/>
          <p:nvPr/>
        </p:nvSpPr>
        <p:spPr>
          <a:xfrm>
            <a:off x="10530379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5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1" name="object 661"/>
          <p:cNvSpPr/>
          <p:nvPr/>
        </p:nvSpPr>
        <p:spPr>
          <a:xfrm>
            <a:off x="10501091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2" name="object 662"/>
          <p:cNvSpPr/>
          <p:nvPr/>
        </p:nvSpPr>
        <p:spPr>
          <a:xfrm>
            <a:off x="10480524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3" name="object 663"/>
          <p:cNvSpPr/>
          <p:nvPr/>
        </p:nvSpPr>
        <p:spPr>
          <a:xfrm>
            <a:off x="10580199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4" name="object 664"/>
          <p:cNvSpPr/>
          <p:nvPr/>
        </p:nvSpPr>
        <p:spPr>
          <a:xfrm>
            <a:off x="10559630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5" name="object 665"/>
          <p:cNvSpPr/>
          <p:nvPr/>
        </p:nvSpPr>
        <p:spPr>
          <a:xfrm>
            <a:off x="10621300" y="5582411"/>
            <a:ext cx="229812" cy="323393"/>
          </a:xfrm>
          <a:custGeom>
            <a:avLst/>
            <a:gdLst/>
            <a:ahLst/>
            <a:cxnLst/>
            <a:rect l="l" t="t" r="r" b="b"/>
            <a:pathLst>
              <a:path w="229234" h="322579">
                <a:moveTo>
                  <a:pt x="0" y="322240"/>
                </a:moveTo>
                <a:lnTo>
                  <a:pt x="2183" y="234595"/>
                </a:lnTo>
                <a:lnTo>
                  <a:pt x="8533" y="163420"/>
                </a:lnTo>
                <a:lnTo>
                  <a:pt x="18745" y="107248"/>
                </a:lnTo>
                <a:lnTo>
                  <a:pt x="32519" y="64608"/>
                </a:lnTo>
                <a:lnTo>
                  <a:pt x="69538" y="14052"/>
                </a:lnTo>
                <a:lnTo>
                  <a:pt x="117170" y="0"/>
                </a:lnTo>
                <a:lnTo>
                  <a:pt x="144209" y="2989"/>
                </a:lnTo>
                <a:lnTo>
                  <a:pt x="194168" y="40942"/>
                </a:lnTo>
                <a:lnTo>
                  <a:pt x="208026" y="77711"/>
                </a:lnTo>
                <a:lnTo>
                  <a:pt x="219017" y="133903"/>
                </a:lnTo>
                <a:lnTo>
                  <a:pt x="226259" y="213940"/>
                </a:lnTo>
                <a:lnTo>
                  <a:pt x="228869" y="322240"/>
                </a:lnTo>
              </a:path>
            </a:pathLst>
          </a:custGeom>
          <a:ln w="53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6" name="object 666"/>
          <p:cNvSpPr/>
          <p:nvPr/>
        </p:nvSpPr>
        <p:spPr>
          <a:xfrm>
            <a:off x="10727337" y="5583419"/>
            <a:ext cx="11459" cy="0"/>
          </a:xfrm>
          <a:custGeom>
            <a:avLst/>
            <a:gdLst/>
            <a:ahLst/>
            <a:cxnLst/>
            <a:rect l="l" t="t" r="r" b="b"/>
            <a:pathLst>
              <a:path w="11429">
                <a:moveTo>
                  <a:pt x="0" y="0"/>
                </a:moveTo>
                <a:lnTo>
                  <a:pt x="11011" y="0"/>
                </a:lnTo>
              </a:path>
            </a:pathLst>
          </a:custGeom>
          <a:ln w="5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7" name="object 667"/>
          <p:cNvSpPr/>
          <p:nvPr/>
        </p:nvSpPr>
        <p:spPr>
          <a:xfrm>
            <a:off x="10729729" y="5567746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4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7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8" name="object 668"/>
          <p:cNvSpPr/>
          <p:nvPr/>
        </p:nvSpPr>
        <p:spPr>
          <a:xfrm>
            <a:off x="10836471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1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9" name="object 669"/>
          <p:cNvSpPr/>
          <p:nvPr/>
        </p:nvSpPr>
        <p:spPr>
          <a:xfrm>
            <a:off x="10845260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5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70" name="object 670"/>
          <p:cNvSpPr/>
          <p:nvPr/>
        </p:nvSpPr>
        <p:spPr>
          <a:xfrm>
            <a:off x="10678257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1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71" name="object 671"/>
          <p:cNvSpPr/>
          <p:nvPr/>
        </p:nvSpPr>
        <p:spPr>
          <a:xfrm>
            <a:off x="10687048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1" y="7655"/>
                </a:lnTo>
                <a:lnTo>
                  <a:pt x="3629" y="15636"/>
                </a:lnTo>
                <a:lnTo>
                  <a:pt x="2721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72" name="object 672"/>
          <p:cNvSpPr/>
          <p:nvPr/>
        </p:nvSpPr>
        <p:spPr>
          <a:xfrm>
            <a:off x="10657687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73" name="object 673"/>
          <p:cNvSpPr/>
          <p:nvPr/>
        </p:nvSpPr>
        <p:spPr>
          <a:xfrm>
            <a:off x="10637120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74" name="object 674"/>
          <p:cNvSpPr/>
          <p:nvPr/>
        </p:nvSpPr>
        <p:spPr>
          <a:xfrm>
            <a:off x="10757363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1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75" name="object 675"/>
          <p:cNvSpPr/>
          <p:nvPr/>
        </p:nvSpPr>
        <p:spPr>
          <a:xfrm>
            <a:off x="10766153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5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76" name="object 676"/>
          <p:cNvSpPr/>
          <p:nvPr/>
        </p:nvSpPr>
        <p:spPr>
          <a:xfrm>
            <a:off x="10736795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77" name="object 677"/>
          <p:cNvSpPr/>
          <p:nvPr/>
        </p:nvSpPr>
        <p:spPr>
          <a:xfrm>
            <a:off x="10716229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78" name="object 678"/>
          <p:cNvSpPr/>
          <p:nvPr/>
        </p:nvSpPr>
        <p:spPr>
          <a:xfrm>
            <a:off x="10815902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79" name="object 679"/>
          <p:cNvSpPr/>
          <p:nvPr/>
        </p:nvSpPr>
        <p:spPr>
          <a:xfrm>
            <a:off x="10795335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80" name="object 680"/>
          <p:cNvSpPr/>
          <p:nvPr/>
        </p:nvSpPr>
        <p:spPr>
          <a:xfrm>
            <a:off x="10859395" y="5582411"/>
            <a:ext cx="229812" cy="323393"/>
          </a:xfrm>
          <a:custGeom>
            <a:avLst/>
            <a:gdLst/>
            <a:ahLst/>
            <a:cxnLst/>
            <a:rect l="l" t="t" r="r" b="b"/>
            <a:pathLst>
              <a:path w="229234" h="322579">
                <a:moveTo>
                  <a:pt x="0" y="322240"/>
                </a:moveTo>
                <a:lnTo>
                  <a:pt x="2183" y="234595"/>
                </a:lnTo>
                <a:lnTo>
                  <a:pt x="8533" y="163420"/>
                </a:lnTo>
                <a:lnTo>
                  <a:pt x="18745" y="107248"/>
                </a:lnTo>
                <a:lnTo>
                  <a:pt x="32519" y="64608"/>
                </a:lnTo>
                <a:lnTo>
                  <a:pt x="69538" y="14052"/>
                </a:lnTo>
                <a:lnTo>
                  <a:pt x="117170" y="0"/>
                </a:lnTo>
                <a:lnTo>
                  <a:pt x="144209" y="2989"/>
                </a:lnTo>
                <a:lnTo>
                  <a:pt x="194197" y="40942"/>
                </a:lnTo>
                <a:lnTo>
                  <a:pt x="208048" y="77711"/>
                </a:lnTo>
                <a:lnTo>
                  <a:pt x="219029" y="133903"/>
                </a:lnTo>
                <a:lnTo>
                  <a:pt x="226262" y="213940"/>
                </a:lnTo>
                <a:lnTo>
                  <a:pt x="228869" y="322240"/>
                </a:lnTo>
              </a:path>
            </a:pathLst>
          </a:custGeom>
          <a:ln w="53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81" name="object 681"/>
          <p:cNvSpPr/>
          <p:nvPr/>
        </p:nvSpPr>
        <p:spPr>
          <a:xfrm>
            <a:off x="10965432" y="5583419"/>
            <a:ext cx="11459" cy="0"/>
          </a:xfrm>
          <a:custGeom>
            <a:avLst/>
            <a:gdLst/>
            <a:ahLst/>
            <a:cxnLst/>
            <a:rect l="l" t="t" r="r" b="b"/>
            <a:pathLst>
              <a:path w="11429">
                <a:moveTo>
                  <a:pt x="0" y="0"/>
                </a:moveTo>
                <a:lnTo>
                  <a:pt x="11082" y="0"/>
                </a:lnTo>
              </a:path>
            </a:pathLst>
          </a:custGeom>
          <a:ln w="5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82" name="object 682"/>
          <p:cNvSpPr/>
          <p:nvPr/>
        </p:nvSpPr>
        <p:spPr>
          <a:xfrm>
            <a:off x="10967823" y="5567746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4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7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83" name="object 683"/>
          <p:cNvSpPr/>
          <p:nvPr/>
        </p:nvSpPr>
        <p:spPr>
          <a:xfrm>
            <a:off x="11074565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1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84" name="object 684"/>
          <p:cNvSpPr/>
          <p:nvPr/>
        </p:nvSpPr>
        <p:spPr>
          <a:xfrm>
            <a:off x="11083356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5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85" name="object 685"/>
          <p:cNvSpPr/>
          <p:nvPr/>
        </p:nvSpPr>
        <p:spPr>
          <a:xfrm>
            <a:off x="10916350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86" name="object 686"/>
          <p:cNvSpPr/>
          <p:nvPr/>
        </p:nvSpPr>
        <p:spPr>
          <a:xfrm>
            <a:off x="10925142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1" y="7655"/>
                </a:lnTo>
                <a:lnTo>
                  <a:pt x="3629" y="15636"/>
                </a:lnTo>
                <a:lnTo>
                  <a:pt x="2721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87" name="object 687"/>
          <p:cNvSpPr/>
          <p:nvPr/>
        </p:nvSpPr>
        <p:spPr>
          <a:xfrm>
            <a:off x="10895783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88" name="object 688"/>
          <p:cNvSpPr/>
          <p:nvPr/>
        </p:nvSpPr>
        <p:spPr>
          <a:xfrm>
            <a:off x="10875215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89" name="object 689"/>
          <p:cNvSpPr/>
          <p:nvPr/>
        </p:nvSpPr>
        <p:spPr>
          <a:xfrm>
            <a:off x="10995459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1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90" name="object 690"/>
          <p:cNvSpPr/>
          <p:nvPr/>
        </p:nvSpPr>
        <p:spPr>
          <a:xfrm>
            <a:off x="11004248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5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91" name="object 691"/>
          <p:cNvSpPr/>
          <p:nvPr/>
        </p:nvSpPr>
        <p:spPr>
          <a:xfrm>
            <a:off x="10974891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92" name="object 692"/>
          <p:cNvSpPr/>
          <p:nvPr/>
        </p:nvSpPr>
        <p:spPr>
          <a:xfrm>
            <a:off x="10954323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93" name="object 693"/>
          <p:cNvSpPr/>
          <p:nvPr/>
        </p:nvSpPr>
        <p:spPr>
          <a:xfrm>
            <a:off x="11053996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94" name="object 694"/>
          <p:cNvSpPr/>
          <p:nvPr/>
        </p:nvSpPr>
        <p:spPr>
          <a:xfrm>
            <a:off x="11033431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95" name="object 695"/>
          <p:cNvSpPr/>
          <p:nvPr/>
        </p:nvSpPr>
        <p:spPr>
          <a:xfrm>
            <a:off x="11096716" y="5582411"/>
            <a:ext cx="229812" cy="323393"/>
          </a:xfrm>
          <a:custGeom>
            <a:avLst/>
            <a:gdLst/>
            <a:ahLst/>
            <a:cxnLst/>
            <a:rect l="l" t="t" r="r" b="b"/>
            <a:pathLst>
              <a:path w="229234" h="322579">
                <a:moveTo>
                  <a:pt x="0" y="322240"/>
                </a:moveTo>
                <a:lnTo>
                  <a:pt x="2183" y="234595"/>
                </a:lnTo>
                <a:lnTo>
                  <a:pt x="8533" y="163420"/>
                </a:lnTo>
                <a:lnTo>
                  <a:pt x="18745" y="107248"/>
                </a:lnTo>
                <a:lnTo>
                  <a:pt x="32519" y="64608"/>
                </a:lnTo>
                <a:lnTo>
                  <a:pt x="69538" y="14052"/>
                </a:lnTo>
                <a:lnTo>
                  <a:pt x="117169" y="0"/>
                </a:lnTo>
                <a:lnTo>
                  <a:pt x="144209" y="2989"/>
                </a:lnTo>
                <a:lnTo>
                  <a:pt x="194197" y="40942"/>
                </a:lnTo>
                <a:lnTo>
                  <a:pt x="208048" y="77711"/>
                </a:lnTo>
                <a:lnTo>
                  <a:pt x="219029" y="133903"/>
                </a:lnTo>
                <a:lnTo>
                  <a:pt x="226262" y="213940"/>
                </a:lnTo>
                <a:lnTo>
                  <a:pt x="228869" y="322240"/>
                </a:lnTo>
              </a:path>
            </a:pathLst>
          </a:custGeom>
          <a:ln w="53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96" name="object 696"/>
          <p:cNvSpPr/>
          <p:nvPr/>
        </p:nvSpPr>
        <p:spPr>
          <a:xfrm>
            <a:off x="11202753" y="5583419"/>
            <a:ext cx="11459" cy="0"/>
          </a:xfrm>
          <a:custGeom>
            <a:avLst/>
            <a:gdLst/>
            <a:ahLst/>
            <a:cxnLst/>
            <a:rect l="l" t="t" r="r" b="b"/>
            <a:pathLst>
              <a:path w="11429">
                <a:moveTo>
                  <a:pt x="0" y="0"/>
                </a:moveTo>
                <a:lnTo>
                  <a:pt x="11082" y="0"/>
                </a:lnTo>
              </a:path>
            </a:pathLst>
          </a:custGeom>
          <a:ln w="5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97" name="object 697"/>
          <p:cNvSpPr/>
          <p:nvPr/>
        </p:nvSpPr>
        <p:spPr>
          <a:xfrm>
            <a:off x="11205146" y="5567746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4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7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98" name="object 698"/>
          <p:cNvSpPr/>
          <p:nvPr/>
        </p:nvSpPr>
        <p:spPr>
          <a:xfrm>
            <a:off x="11311886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99" name="object 699"/>
          <p:cNvSpPr/>
          <p:nvPr/>
        </p:nvSpPr>
        <p:spPr>
          <a:xfrm>
            <a:off x="11320677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5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00" name="object 700"/>
          <p:cNvSpPr/>
          <p:nvPr/>
        </p:nvSpPr>
        <p:spPr>
          <a:xfrm>
            <a:off x="11153672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1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01" name="object 701"/>
          <p:cNvSpPr/>
          <p:nvPr/>
        </p:nvSpPr>
        <p:spPr>
          <a:xfrm>
            <a:off x="11162462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5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02" name="object 702"/>
          <p:cNvSpPr/>
          <p:nvPr/>
        </p:nvSpPr>
        <p:spPr>
          <a:xfrm>
            <a:off x="11133105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03" name="object 703"/>
          <p:cNvSpPr/>
          <p:nvPr/>
        </p:nvSpPr>
        <p:spPr>
          <a:xfrm>
            <a:off x="11112537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04" name="object 704"/>
          <p:cNvSpPr/>
          <p:nvPr/>
        </p:nvSpPr>
        <p:spPr>
          <a:xfrm>
            <a:off x="11232780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05" name="object 705"/>
          <p:cNvSpPr/>
          <p:nvPr/>
        </p:nvSpPr>
        <p:spPr>
          <a:xfrm>
            <a:off x="11241569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5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06" name="object 706"/>
          <p:cNvSpPr/>
          <p:nvPr/>
        </p:nvSpPr>
        <p:spPr>
          <a:xfrm>
            <a:off x="11212212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07" name="object 707"/>
          <p:cNvSpPr/>
          <p:nvPr/>
        </p:nvSpPr>
        <p:spPr>
          <a:xfrm>
            <a:off x="11191644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08" name="object 708"/>
          <p:cNvSpPr/>
          <p:nvPr/>
        </p:nvSpPr>
        <p:spPr>
          <a:xfrm>
            <a:off x="11291318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09" name="object 709"/>
          <p:cNvSpPr/>
          <p:nvPr/>
        </p:nvSpPr>
        <p:spPr>
          <a:xfrm>
            <a:off x="11270751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10" name="object 710"/>
          <p:cNvSpPr/>
          <p:nvPr/>
        </p:nvSpPr>
        <p:spPr>
          <a:xfrm>
            <a:off x="11332491" y="5582411"/>
            <a:ext cx="229812" cy="323393"/>
          </a:xfrm>
          <a:custGeom>
            <a:avLst/>
            <a:gdLst/>
            <a:ahLst/>
            <a:cxnLst/>
            <a:rect l="l" t="t" r="r" b="b"/>
            <a:pathLst>
              <a:path w="229234" h="322579">
                <a:moveTo>
                  <a:pt x="0" y="322240"/>
                </a:moveTo>
                <a:lnTo>
                  <a:pt x="2183" y="234595"/>
                </a:lnTo>
                <a:lnTo>
                  <a:pt x="8532" y="163420"/>
                </a:lnTo>
                <a:lnTo>
                  <a:pt x="18744" y="107248"/>
                </a:lnTo>
                <a:lnTo>
                  <a:pt x="32515" y="64608"/>
                </a:lnTo>
                <a:lnTo>
                  <a:pt x="69525" y="14052"/>
                </a:lnTo>
                <a:lnTo>
                  <a:pt x="117140" y="0"/>
                </a:lnTo>
                <a:lnTo>
                  <a:pt x="144167" y="2989"/>
                </a:lnTo>
                <a:lnTo>
                  <a:pt x="194146" y="40942"/>
                </a:lnTo>
                <a:lnTo>
                  <a:pt x="207997" y="77711"/>
                </a:lnTo>
                <a:lnTo>
                  <a:pt x="218979" y="133903"/>
                </a:lnTo>
                <a:lnTo>
                  <a:pt x="226213" y="213940"/>
                </a:lnTo>
                <a:lnTo>
                  <a:pt x="228820" y="322240"/>
                </a:lnTo>
              </a:path>
            </a:pathLst>
          </a:custGeom>
          <a:ln w="53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11" name="object 711"/>
          <p:cNvSpPr/>
          <p:nvPr/>
        </p:nvSpPr>
        <p:spPr>
          <a:xfrm>
            <a:off x="11438500" y="5583419"/>
            <a:ext cx="11459" cy="0"/>
          </a:xfrm>
          <a:custGeom>
            <a:avLst/>
            <a:gdLst/>
            <a:ahLst/>
            <a:cxnLst/>
            <a:rect l="l" t="t" r="r" b="b"/>
            <a:pathLst>
              <a:path w="11429">
                <a:moveTo>
                  <a:pt x="0" y="0"/>
                </a:moveTo>
                <a:lnTo>
                  <a:pt x="11047" y="0"/>
                </a:lnTo>
              </a:path>
            </a:pathLst>
          </a:custGeom>
          <a:ln w="5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12" name="object 712"/>
          <p:cNvSpPr/>
          <p:nvPr/>
        </p:nvSpPr>
        <p:spPr>
          <a:xfrm>
            <a:off x="11440921" y="5567746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18" y="7654"/>
                </a:lnTo>
                <a:lnTo>
                  <a:pt x="3624" y="15636"/>
                </a:lnTo>
                <a:lnTo>
                  <a:pt x="2718" y="23615"/>
                </a:lnTo>
                <a:lnTo>
                  <a:pt x="0" y="31267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13" name="object 713"/>
          <p:cNvSpPr/>
          <p:nvPr/>
        </p:nvSpPr>
        <p:spPr>
          <a:xfrm>
            <a:off x="11547647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14" name="object 714"/>
          <p:cNvSpPr/>
          <p:nvPr/>
        </p:nvSpPr>
        <p:spPr>
          <a:xfrm>
            <a:off x="11556403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1" y="7655"/>
                </a:lnTo>
                <a:lnTo>
                  <a:pt x="3629" y="15636"/>
                </a:lnTo>
                <a:lnTo>
                  <a:pt x="2721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15" name="object 715"/>
          <p:cNvSpPr/>
          <p:nvPr/>
        </p:nvSpPr>
        <p:spPr>
          <a:xfrm>
            <a:off x="11389447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1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16" name="object 716"/>
          <p:cNvSpPr/>
          <p:nvPr/>
        </p:nvSpPr>
        <p:spPr>
          <a:xfrm>
            <a:off x="11398166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5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4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17" name="object 717"/>
          <p:cNvSpPr/>
          <p:nvPr/>
        </p:nvSpPr>
        <p:spPr>
          <a:xfrm>
            <a:off x="11368879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EAEFF5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18" name="object 718"/>
          <p:cNvSpPr/>
          <p:nvPr/>
        </p:nvSpPr>
        <p:spPr>
          <a:xfrm>
            <a:off x="11348312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19" name="object 719"/>
          <p:cNvSpPr/>
          <p:nvPr/>
        </p:nvSpPr>
        <p:spPr>
          <a:xfrm>
            <a:off x="11468540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20" name="object 720"/>
          <p:cNvSpPr/>
          <p:nvPr/>
        </p:nvSpPr>
        <p:spPr>
          <a:xfrm>
            <a:off x="11477295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5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21" name="object 721"/>
          <p:cNvSpPr/>
          <p:nvPr/>
        </p:nvSpPr>
        <p:spPr>
          <a:xfrm>
            <a:off x="11447971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EAEFF5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22" name="object 722"/>
          <p:cNvSpPr/>
          <p:nvPr/>
        </p:nvSpPr>
        <p:spPr>
          <a:xfrm>
            <a:off x="11427404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23" name="object 723"/>
          <p:cNvSpPr/>
          <p:nvPr/>
        </p:nvSpPr>
        <p:spPr>
          <a:xfrm>
            <a:off x="11527079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EAEFF5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24" name="object 724"/>
          <p:cNvSpPr/>
          <p:nvPr/>
        </p:nvSpPr>
        <p:spPr>
          <a:xfrm>
            <a:off x="11506511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25" name="object 725"/>
          <p:cNvSpPr/>
          <p:nvPr/>
        </p:nvSpPr>
        <p:spPr>
          <a:xfrm>
            <a:off x="11569798" y="5582411"/>
            <a:ext cx="229812" cy="323393"/>
          </a:xfrm>
          <a:custGeom>
            <a:avLst/>
            <a:gdLst/>
            <a:ahLst/>
            <a:cxnLst/>
            <a:rect l="l" t="t" r="r" b="b"/>
            <a:pathLst>
              <a:path w="229234" h="322579">
                <a:moveTo>
                  <a:pt x="0" y="322240"/>
                </a:moveTo>
                <a:lnTo>
                  <a:pt x="2183" y="234595"/>
                </a:lnTo>
                <a:lnTo>
                  <a:pt x="8531" y="163420"/>
                </a:lnTo>
                <a:lnTo>
                  <a:pt x="18741" y="107248"/>
                </a:lnTo>
                <a:lnTo>
                  <a:pt x="32511" y="64608"/>
                </a:lnTo>
                <a:lnTo>
                  <a:pt x="69523" y="14052"/>
                </a:lnTo>
                <a:lnTo>
                  <a:pt x="117146" y="0"/>
                </a:lnTo>
                <a:lnTo>
                  <a:pt x="144181" y="2989"/>
                </a:lnTo>
                <a:lnTo>
                  <a:pt x="194160" y="40942"/>
                </a:lnTo>
                <a:lnTo>
                  <a:pt x="208011" y="77711"/>
                </a:lnTo>
                <a:lnTo>
                  <a:pt x="218993" y="133903"/>
                </a:lnTo>
                <a:lnTo>
                  <a:pt x="226227" y="213940"/>
                </a:lnTo>
                <a:lnTo>
                  <a:pt x="228834" y="322240"/>
                </a:lnTo>
              </a:path>
            </a:pathLst>
          </a:custGeom>
          <a:ln w="53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26" name="object 726"/>
          <p:cNvSpPr/>
          <p:nvPr/>
        </p:nvSpPr>
        <p:spPr>
          <a:xfrm>
            <a:off x="11675822" y="5583419"/>
            <a:ext cx="11459" cy="0"/>
          </a:xfrm>
          <a:custGeom>
            <a:avLst/>
            <a:gdLst/>
            <a:ahLst/>
            <a:cxnLst/>
            <a:rect l="l" t="t" r="r" b="b"/>
            <a:pathLst>
              <a:path w="11429">
                <a:moveTo>
                  <a:pt x="0" y="0"/>
                </a:moveTo>
                <a:lnTo>
                  <a:pt x="11047" y="0"/>
                </a:lnTo>
              </a:path>
            </a:pathLst>
          </a:custGeom>
          <a:ln w="5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27" name="object 727"/>
          <p:cNvSpPr/>
          <p:nvPr/>
        </p:nvSpPr>
        <p:spPr>
          <a:xfrm>
            <a:off x="11678242" y="5567746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18" y="7654"/>
                </a:lnTo>
                <a:lnTo>
                  <a:pt x="3624" y="15636"/>
                </a:lnTo>
                <a:lnTo>
                  <a:pt x="2718" y="23615"/>
                </a:lnTo>
                <a:lnTo>
                  <a:pt x="0" y="31267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28" name="object 728"/>
          <p:cNvSpPr/>
          <p:nvPr/>
        </p:nvSpPr>
        <p:spPr>
          <a:xfrm>
            <a:off x="11784968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29" name="object 729"/>
          <p:cNvSpPr/>
          <p:nvPr/>
        </p:nvSpPr>
        <p:spPr>
          <a:xfrm>
            <a:off x="11793724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1" y="7655"/>
                </a:lnTo>
                <a:lnTo>
                  <a:pt x="3629" y="15636"/>
                </a:lnTo>
                <a:lnTo>
                  <a:pt x="2721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30" name="object 730"/>
          <p:cNvSpPr/>
          <p:nvPr/>
        </p:nvSpPr>
        <p:spPr>
          <a:xfrm>
            <a:off x="11626754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31" name="object 731"/>
          <p:cNvSpPr/>
          <p:nvPr/>
        </p:nvSpPr>
        <p:spPr>
          <a:xfrm>
            <a:off x="11635510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1" y="7655"/>
                </a:lnTo>
                <a:lnTo>
                  <a:pt x="3629" y="15636"/>
                </a:lnTo>
                <a:lnTo>
                  <a:pt x="2721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32" name="object 732"/>
          <p:cNvSpPr/>
          <p:nvPr/>
        </p:nvSpPr>
        <p:spPr>
          <a:xfrm>
            <a:off x="11606185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EAEFF5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33" name="object 733"/>
          <p:cNvSpPr/>
          <p:nvPr/>
        </p:nvSpPr>
        <p:spPr>
          <a:xfrm>
            <a:off x="11585619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34" name="object 734"/>
          <p:cNvSpPr/>
          <p:nvPr/>
        </p:nvSpPr>
        <p:spPr>
          <a:xfrm>
            <a:off x="11705861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35" name="object 735"/>
          <p:cNvSpPr/>
          <p:nvPr/>
        </p:nvSpPr>
        <p:spPr>
          <a:xfrm>
            <a:off x="11714617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5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36" name="object 736"/>
          <p:cNvSpPr/>
          <p:nvPr/>
        </p:nvSpPr>
        <p:spPr>
          <a:xfrm>
            <a:off x="11685293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EAEFF5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37" name="object 737"/>
          <p:cNvSpPr/>
          <p:nvPr/>
        </p:nvSpPr>
        <p:spPr>
          <a:xfrm>
            <a:off x="11664726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38" name="object 738"/>
          <p:cNvSpPr/>
          <p:nvPr/>
        </p:nvSpPr>
        <p:spPr>
          <a:xfrm>
            <a:off x="11764400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EAEFF5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39" name="object 739"/>
          <p:cNvSpPr/>
          <p:nvPr/>
        </p:nvSpPr>
        <p:spPr>
          <a:xfrm>
            <a:off x="11743833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40" name="object 740"/>
          <p:cNvSpPr/>
          <p:nvPr/>
        </p:nvSpPr>
        <p:spPr>
          <a:xfrm>
            <a:off x="11807118" y="5582411"/>
            <a:ext cx="229812" cy="323393"/>
          </a:xfrm>
          <a:custGeom>
            <a:avLst/>
            <a:gdLst/>
            <a:ahLst/>
            <a:cxnLst/>
            <a:rect l="l" t="t" r="r" b="b"/>
            <a:pathLst>
              <a:path w="229234" h="322579">
                <a:moveTo>
                  <a:pt x="0" y="322240"/>
                </a:moveTo>
                <a:lnTo>
                  <a:pt x="2183" y="234595"/>
                </a:lnTo>
                <a:lnTo>
                  <a:pt x="8531" y="163420"/>
                </a:lnTo>
                <a:lnTo>
                  <a:pt x="18741" y="107248"/>
                </a:lnTo>
                <a:lnTo>
                  <a:pt x="32512" y="64608"/>
                </a:lnTo>
                <a:lnTo>
                  <a:pt x="69523" y="14052"/>
                </a:lnTo>
                <a:lnTo>
                  <a:pt x="117146" y="0"/>
                </a:lnTo>
                <a:lnTo>
                  <a:pt x="144181" y="2989"/>
                </a:lnTo>
                <a:lnTo>
                  <a:pt x="194160" y="40942"/>
                </a:lnTo>
                <a:lnTo>
                  <a:pt x="208011" y="77711"/>
                </a:lnTo>
                <a:lnTo>
                  <a:pt x="218993" y="133903"/>
                </a:lnTo>
                <a:lnTo>
                  <a:pt x="226227" y="213940"/>
                </a:lnTo>
                <a:lnTo>
                  <a:pt x="228834" y="322240"/>
                </a:lnTo>
              </a:path>
            </a:pathLst>
          </a:custGeom>
          <a:ln w="53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41" name="object 741"/>
          <p:cNvSpPr/>
          <p:nvPr/>
        </p:nvSpPr>
        <p:spPr>
          <a:xfrm>
            <a:off x="11913143" y="5583419"/>
            <a:ext cx="11459" cy="0"/>
          </a:xfrm>
          <a:custGeom>
            <a:avLst/>
            <a:gdLst/>
            <a:ahLst/>
            <a:cxnLst/>
            <a:rect l="l" t="t" r="r" b="b"/>
            <a:pathLst>
              <a:path w="11429">
                <a:moveTo>
                  <a:pt x="0" y="0"/>
                </a:moveTo>
                <a:lnTo>
                  <a:pt x="11046" y="0"/>
                </a:lnTo>
              </a:path>
            </a:pathLst>
          </a:custGeom>
          <a:ln w="5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42" name="object 742"/>
          <p:cNvSpPr/>
          <p:nvPr/>
        </p:nvSpPr>
        <p:spPr>
          <a:xfrm>
            <a:off x="11915561" y="5567746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18" y="7654"/>
                </a:lnTo>
                <a:lnTo>
                  <a:pt x="3625" y="15636"/>
                </a:lnTo>
                <a:lnTo>
                  <a:pt x="2718" y="23615"/>
                </a:lnTo>
                <a:lnTo>
                  <a:pt x="0" y="31267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43" name="object 743"/>
          <p:cNvSpPr/>
          <p:nvPr/>
        </p:nvSpPr>
        <p:spPr>
          <a:xfrm>
            <a:off x="12022290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44" name="object 744"/>
          <p:cNvSpPr/>
          <p:nvPr/>
        </p:nvSpPr>
        <p:spPr>
          <a:xfrm>
            <a:off x="12031045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5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3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45" name="object 745"/>
          <p:cNvSpPr/>
          <p:nvPr/>
        </p:nvSpPr>
        <p:spPr>
          <a:xfrm>
            <a:off x="11864076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46" name="object 746"/>
          <p:cNvSpPr/>
          <p:nvPr/>
        </p:nvSpPr>
        <p:spPr>
          <a:xfrm>
            <a:off x="11872831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5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47" name="object 747"/>
          <p:cNvSpPr/>
          <p:nvPr/>
        </p:nvSpPr>
        <p:spPr>
          <a:xfrm>
            <a:off x="11843508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EAEFF5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48" name="object 748"/>
          <p:cNvSpPr/>
          <p:nvPr/>
        </p:nvSpPr>
        <p:spPr>
          <a:xfrm>
            <a:off x="11822940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49" name="object 749"/>
          <p:cNvSpPr/>
          <p:nvPr/>
        </p:nvSpPr>
        <p:spPr>
          <a:xfrm>
            <a:off x="11943183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50" name="object 750"/>
          <p:cNvSpPr/>
          <p:nvPr/>
        </p:nvSpPr>
        <p:spPr>
          <a:xfrm>
            <a:off x="11951938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5" h="31750">
                <a:moveTo>
                  <a:pt x="0" y="0"/>
                </a:moveTo>
                <a:lnTo>
                  <a:pt x="2722" y="7655"/>
                </a:lnTo>
                <a:lnTo>
                  <a:pt x="3629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2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51" name="object 751"/>
          <p:cNvSpPr/>
          <p:nvPr/>
        </p:nvSpPr>
        <p:spPr>
          <a:xfrm>
            <a:off x="11922615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EAEFF5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52" name="object 752"/>
          <p:cNvSpPr/>
          <p:nvPr/>
        </p:nvSpPr>
        <p:spPr>
          <a:xfrm>
            <a:off x="11902048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53" name="object 753"/>
          <p:cNvSpPr/>
          <p:nvPr/>
        </p:nvSpPr>
        <p:spPr>
          <a:xfrm>
            <a:off x="12001722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EAEFF5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54" name="object 754"/>
          <p:cNvSpPr/>
          <p:nvPr/>
        </p:nvSpPr>
        <p:spPr>
          <a:xfrm>
            <a:off x="11981154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55" name="object 755"/>
          <p:cNvSpPr/>
          <p:nvPr/>
        </p:nvSpPr>
        <p:spPr>
          <a:xfrm>
            <a:off x="12060264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56" name="object 756"/>
          <p:cNvSpPr txBox="1"/>
          <p:nvPr/>
        </p:nvSpPr>
        <p:spPr>
          <a:xfrm>
            <a:off x="177544" y="5763983"/>
            <a:ext cx="11594328" cy="279468"/>
          </a:xfrm>
          <a:prstGeom prst="rect">
            <a:avLst/>
          </a:prstGeom>
        </p:spPr>
        <p:txBody>
          <a:bodyPr vert="vert270" wrap="square" lIns="0" tIns="15915" rIns="0" bIns="0" rtlCol="0">
            <a:spAutoFit/>
          </a:bodyPr>
          <a:lstStyle/>
          <a:p>
            <a:pPr marL="47109" defTabSz="916712">
              <a:spcBef>
                <a:spcPts val="126"/>
              </a:spcBef>
            </a:pP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1</a:t>
            </a:r>
            <a:r>
              <a:rPr sz="250" spc="-5" dirty="0">
                <a:solidFill>
                  <a:srgbClr val="7F7F7F"/>
                </a:solidFill>
                <a:latin typeface="Calibri"/>
                <a:cs typeface="Calibri"/>
              </a:rPr>
              <a:t>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1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5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64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197" marR="28647" indent="8912" defTabSz="916712">
              <a:lnSpc>
                <a:spcPts val="621"/>
              </a:lnSpc>
              <a:spcBef>
                <a:spcPts val="76"/>
              </a:spcBef>
            </a:pPr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3x3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 </a:t>
            </a:r>
            <a:r>
              <a:rPr sz="250" spc="-5" dirty="0">
                <a:solidFill>
                  <a:srgbClr val="7F7F7F"/>
                </a:solidFill>
                <a:latin typeface="Calibri"/>
                <a:cs typeface="Calibri"/>
              </a:rPr>
              <a:t>64  </a:t>
            </a:r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256  </a:t>
            </a:r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1x1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 </a:t>
            </a:r>
            <a:r>
              <a:rPr sz="250" spc="-5" dirty="0">
                <a:solidFill>
                  <a:srgbClr val="7F7F7F"/>
                </a:solidFill>
                <a:latin typeface="Calibri"/>
                <a:cs typeface="Calibri"/>
              </a:rPr>
              <a:t>64  </a:t>
            </a:r>
            <a:r>
              <a:rPr sz="301" spc="-10" dirty="0">
                <a:solidFill>
                  <a:srgbClr val="7F7F7F"/>
                </a:solidFill>
                <a:latin typeface="Calibri"/>
                <a:cs typeface="Calibri"/>
              </a:rPr>
              <a:t>3</a:t>
            </a:r>
            <a:r>
              <a:rPr sz="301" spc="-5" dirty="0">
                <a:solidFill>
                  <a:srgbClr val="7F7F7F"/>
                </a:solidFill>
                <a:latin typeface="Calibri"/>
                <a:cs typeface="Calibri"/>
              </a:rPr>
              <a:t>x</a:t>
            </a:r>
            <a:r>
              <a:rPr sz="301" dirty="0">
                <a:solidFill>
                  <a:srgbClr val="7F7F7F"/>
                </a:solidFill>
                <a:latin typeface="Calibri"/>
                <a:cs typeface="Calibri"/>
              </a:rPr>
              <a:t>3</a:t>
            </a:r>
            <a:r>
              <a:rPr sz="301" spc="-1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301" dirty="0">
                <a:solidFill>
                  <a:srgbClr val="7F7F7F"/>
                </a:solidFill>
                <a:latin typeface="Calibri"/>
                <a:cs typeface="Calibri"/>
              </a:rPr>
              <a:t>c</a:t>
            </a:r>
            <a:r>
              <a:rPr sz="301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301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301" spc="-15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301" dirty="0">
                <a:solidFill>
                  <a:srgbClr val="7F7F7F"/>
                </a:solidFill>
                <a:latin typeface="Calibri"/>
                <a:cs typeface="Calibri"/>
              </a:rPr>
              <a:t>,</a:t>
            </a:r>
            <a:r>
              <a:rPr sz="301" spc="-1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301" spc="-25" dirty="0">
                <a:solidFill>
                  <a:srgbClr val="7F7F7F"/>
                </a:solidFill>
                <a:latin typeface="Calibri"/>
                <a:cs typeface="Calibri"/>
              </a:rPr>
              <a:t>64</a:t>
            </a:r>
            <a:endParaRPr sz="301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197" marR="28647" defTabSz="916712">
              <a:lnSpc>
                <a:spcPts val="621"/>
              </a:lnSpc>
              <a:spcBef>
                <a:spcPts val="5"/>
              </a:spcBef>
            </a:pPr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256  </a:t>
            </a:r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1x1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 </a:t>
            </a:r>
            <a:r>
              <a:rPr sz="250" spc="-5" dirty="0">
                <a:solidFill>
                  <a:srgbClr val="7F7F7F"/>
                </a:solidFill>
                <a:latin typeface="Calibri"/>
                <a:cs typeface="Calibri"/>
              </a:rPr>
              <a:t>64  </a:t>
            </a:r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3x3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 </a:t>
            </a:r>
            <a:r>
              <a:rPr sz="250" spc="-5" dirty="0">
                <a:solidFill>
                  <a:srgbClr val="7F7F7F"/>
                </a:solidFill>
                <a:latin typeface="Calibri"/>
                <a:cs typeface="Calibri"/>
              </a:rPr>
              <a:t>64  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1x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1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13369" defTabSz="916712">
              <a:spcBef>
                <a:spcPts val="205"/>
              </a:spcBef>
            </a:pPr>
            <a:r>
              <a:rPr sz="301" spc="-10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301" spc="-4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301" spc="-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301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301" spc="-10" dirty="0">
                <a:solidFill>
                  <a:srgbClr val="7F7F7F"/>
                </a:solidFill>
                <a:latin typeface="Calibri"/>
                <a:cs typeface="Calibri"/>
              </a:rPr>
              <a:t>128,</a:t>
            </a:r>
            <a:r>
              <a:rPr sz="301" spc="-4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301" spc="-5" dirty="0">
                <a:solidFill>
                  <a:srgbClr val="7F7F7F"/>
                </a:solidFill>
                <a:latin typeface="Calibri"/>
                <a:cs typeface="Calibri"/>
              </a:rPr>
              <a:t>/2</a:t>
            </a:r>
            <a:endParaRPr sz="301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197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3x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3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1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8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197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1x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1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1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6923" defTabSz="916712">
              <a:spcBef>
                <a:spcPts val="5"/>
              </a:spcBef>
            </a:pP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1</a:t>
            </a:r>
            <a:r>
              <a:rPr sz="250" spc="-5" dirty="0">
                <a:solidFill>
                  <a:srgbClr val="7F7F7F"/>
                </a:solidFill>
                <a:latin typeface="Calibri"/>
                <a:cs typeface="Calibri"/>
              </a:rPr>
              <a:t>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1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5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1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8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6923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3</a:t>
            </a:r>
            <a:r>
              <a:rPr sz="250" spc="-5" dirty="0">
                <a:solidFill>
                  <a:srgbClr val="7F7F7F"/>
                </a:solidFill>
                <a:latin typeface="Calibri"/>
                <a:cs typeface="Calibri"/>
              </a:rPr>
              <a:t>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3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5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1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8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25"/>
              </a:spcBef>
            </a:pPr>
            <a:endParaRPr sz="20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6923" defTabSz="916712"/>
            <a:r>
              <a:rPr sz="301" spc="-10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301" spc="-5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301" spc="-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301" spc="-4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301" spc="-10" dirty="0">
                <a:solidFill>
                  <a:srgbClr val="7F7F7F"/>
                </a:solidFill>
                <a:latin typeface="Calibri"/>
                <a:cs typeface="Calibri"/>
              </a:rPr>
              <a:t>512</a:t>
            </a:r>
            <a:endParaRPr sz="301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197" defTabSz="916712">
              <a:spcBef>
                <a:spcPts val="5"/>
              </a:spcBef>
            </a:pP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1x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1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1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8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197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3x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3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1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8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197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1x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1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1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0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6923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1</a:t>
            </a:r>
            <a:r>
              <a:rPr sz="250" spc="-5" dirty="0">
                <a:solidFill>
                  <a:srgbClr val="7F7F7F"/>
                </a:solidFill>
                <a:latin typeface="Calibri"/>
                <a:cs typeface="Calibri"/>
              </a:rPr>
              <a:t>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1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5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1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8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6923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3</a:t>
            </a:r>
            <a:r>
              <a:rPr sz="250" spc="-5" dirty="0">
                <a:solidFill>
                  <a:srgbClr val="7F7F7F"/>
                </a:solidFill>
                <a:latin typeface="Calibri"/>
                <a:cs typeface="Calibri"/>
              </a:rPr>
              <a:t>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3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5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1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8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20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6923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1</a:t>
            </a:r>
            <a:r>
              <a:rPr sz="250" spc="-5" dirty="0">
                <a:solidFill>
                  <a:srgbClr val="7F7F7F"/>
                </a:solidFill>
                <a:latin typeface="Calibri"/>
                <a:cs typeface="Calibri"/>
              </a:rPr>
              <a:t>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1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5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1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20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6923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1</a:t>
            </a:r>
            <a:r>
              <a:rPr sz="250" spc="-5" dirty="0">
                <a:solidFill>
                  <a:srgbClr val="7F7F7F"/>
                </a:solidFill>
                <a:latin typeface="Calibri"/>
                <a:cs typeface="Calibri"/>
              </a:rPr>
              <a:t>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1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5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1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8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6923" defTabSz="916712">
              <a:spcBef>
                <a:spcPts val="5"/>
              </a:spcBef>
            </a:pP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3</a:t>
            </a:r>
            <a:r>
              <a:rPr sz="250" spc="-5" dirty="0">
                <a:solidFill>
                  <a:srgbClr val="7F7F7F"/>
                </a:solidFill>
                <a:latin typeface="Calibri"/>
                <a:cs typeface="Calibri"/>
              </a:rPr>
              <a:t>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3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5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1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8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6923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1</a:t>
            </a:r>
            <a:r>
              <a:rPr sz="250" spc="-5" dirty="0">
                <a:solidFill>
                  <a:srgbClr val="7F7F7F"/>
                </a:solidFill>
                <a:latin typeface="Calibri"/>
                <a:cs typeface="Calibri"/>
              </a:rPr>
              <a:t>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1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5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1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0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6287" defTabSz="916712"/>
            <a:r>
              <a:rPr sz="250" spc="-5" dirty="0">
                <a:solidFill>
                  <a:srgbClr val="7F7F7F"/>
                </a:solidFill>
                <a:latin typeface="Calibri"/>
                <a:cs typeface="Calibri"/>
              </a:rPr>
              <a:t>1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1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5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1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8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6287" defTabSz="916712"/>
            <a:r>
              <a:rPr sz="250" spc="-5" dirty="0">
                <a:solidFill>
                  <a:srgbClr val="7F7F7F"/>
                </a:solidFill>
                <a:latin typeface="Calibri"/>
                <a:cs typeface="Calibri"/>
              </a:rPr>
              <a:t>3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3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5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1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8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6287" defTabSz="916712"/>
            <a:r>
              <a:rPr sz="250" spc="-5" dirty="0">
                <a:solidFill>
                  <a:srgbClr val="7F7F7F"/>
                </a:solidFill>
                <a:latin typeface="Calibri"/>
                <a:cs typeface="Calibri"/>
              </a:rPr>
              <a:t>1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1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5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1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2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6923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1</a:t>
            </a:r>
            <a:r>
              <a:rPr sz="250" spc="-5" dirty="0">
                <a:solidFill>
                  <a:srgbClr val="7F7F7F"/>
                </a:solidFill>
                <a:latin typeface="Calibri"/>
                <a:cs typeface="Calibri"/>
              </a:rPr>
              <a:t>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1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5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1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8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6923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3</a:t>
            </a:r>
            <a:r>
              <a:rPr sz="250" spc="-5" dirty="0">
                <a:solidFill>
                  <a:srgbClr val="7F7F7F"/>
                </a:solidFill>
                <a:latin typeface="Calibri"/>
                <a:cs typeface="Calibri"/>
              </a:rPr>
              <a:t>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3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5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1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8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25"/>
              </a:spcBef>
            </a:pPr>
            <a:endParaRPr sz="20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6923" defTabSz="916712">
              <a:spcBef>
                <a:spcPts val="5"/>
              </a:spcBef>
            </a:pPr>
            <a:r>
              <a:rPr sz="301" spc="-10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301" spc="-5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301" spc="-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301" spc="-4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301" spc="-10" dirty="0">
                <a:solidFill>
                  <a:srgbClr val="7F7F7F"/>
                </a:solidFill>
                <a:latin typeface="Calibri"/>
                <a:cs typeface="Calibri"/>
              </a:rPr>
              <a:t>512</a:t>
            </a:r>
            <a:endParaRPr sz="301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/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6287" defTabSz="916712"/>
            <a:r>
              <a:rPr sz="250" spc="-5" dirty="0">
                <a:solidFill>
                  <a:srgbClr val="7F7F7F"/>
                </a:solidFill>
                <a:latin typeface="Calibri"/>
                <a:cs typeface="Calibri"/>
              </a:rPr>
              <a:t>1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1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5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1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8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6287" defTabSz="916712"/>
            <a:r>
              <a:rPr sz="250" spc="-5" dirty="0">
                <a:solidFill>
                  <a:srgbClr val="7F7F7F"/>
                </a:solidFill>
                <a:latin typeface="Calibri"/>
                <a:cs typeface="Calibri"/>
              </a:rPr>
              <a:t>3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3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5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1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8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6287" defTabSz="916712">
              <a:spcBef>
                <a:spcPts val="5"/>
              </a:spcBef>
            </a:pPr>
            <a:r>
              <a:rPr sz="250" spc="-5" dirty="0">
                <a:solidFill>
                  <a:srgbClr val="7F7F7F"/>
                </a:solidFill>
                <a:latin typeface="Calibri"/>
                <a:cs typeface="Calibri"/>
              </a:rPr>
              <a:t>1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1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5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1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12732" defTabSz="916712"/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250" spc="-2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2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256,</a:t>
            </a:r>
            <a:r>
              <a:rPr sz="250" spc="-2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/2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6923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3</a:t>
            </a:r>
            <a:r>
              <a:rPr sz="250" spc="-5" dirty="0">
                <a:solidFill>
                  <a:srgbClr val="7F7F7F"/>
                </a:solidFill>
                <a:latin typeface="Calibri"/>
                <a:cs typeface="Calibri"/>
              </a:rPr>
              <a:t>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3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5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8010" defTabSz="916712"/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5" dirty="0">
                <a:solidFill>
                  <a:srgbClr val="7F7F7F"/>
                </a:solidFill>
                <a:latin typeface="Calibri"/>
                <a:cs typeface="Calibri"/>
              </a:rPr>
              <a:t>1024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197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1x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1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20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197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3x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3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8647" defTabSz="916712"/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5" dirty="0">
                <a:solidFill>
                  <a:srgbClr val="7F7F7F"/>
                </a:solidFill>
                <a:latin typeface="Calibri"/>
                <a:cs typeface="Calibri"/>
              </a:rPr>
              <a:t>1024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20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197" defTabSz="916712">
              <a:spcBef>
                <a:spcPts val="5"/>
              </a:spcBef>
            </a:pP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1x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1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197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3x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3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8647" defTabSz="916712"/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5" dirty="0">
                <a:solidFill>
                  <a:srgbClr val="7F7F7F"/>
                </a:solidFill>
                <a:latin typeface="Calibri"/>
                <a:cs typeface="Calibri"/>
              </a:rPr>
              <a:t>1024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197" defTabSz="916712">
              <a:spcBef>
                <a:spcPts val="5"/>
              </a:spcBef>
            </a:pP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1x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1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197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3x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3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8647" defTabSz="916712"/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5" dirty="0">
                <a:solidFill>
                  <a:srgbClr val="7F7F7F"/>
                </a:solidFill>
                <a:latin typeface="Calibri"/>
                <a:cs typeface="Calibri"/>
              </a:rPr>
              <a:t>1024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20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197" defTabSz="916712">
              <a:spcBef>
                <a:spcPts val="5"/>
              </a:spcBef>
            </a:pP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1x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1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197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3x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3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8647" defTabSz="916712"/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5" dirty="0">
                <a:solidFill>
                  <a:srgbClr val="7F7F7F"/>
                </a:solidFill>
                <a:latin typeface="Calibri"/>
                <a:cs typeface="Calibri"/>
              </a:rPr>
              <a:t>1024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0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197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1x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1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197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3x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3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20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8647" defTabSz="916712"/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5" dirty="0">
                <a:solidFill>
                  <a:srgbClr val="7F7F7F"/>
                </a:solidFill>
                <a:latin typeface="Calibri"/>
                <a:cs typeface="Calibri"/>
              </a:rPr>
              <a:t>1024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20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197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1x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1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197" defTabSz="916712">
              <a:spcBef>
                <a:spcPts val="5"/>
              </a:spcBef>
            </a:pP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3x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3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8647" defTabSz="916712"/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5" dirty="0">
                <a:solidFill>
                  <a:srgbClr val="7F7F7F"/>
                </a:solidFill>
                <a:latin typeface="Calibri"/>
                <a:cs typeface="Calibri"/>
              </a:rPr>
              <a:t>1024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197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1x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1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197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3x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3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8647" defTabSz="916712">
              <a:spcBef>
                <a:spcPts val="5"/>
              </a:spcBef>
            </a:pPr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5" dirty="0">
                <a:solidFill>
                  <a:srgbClr val="7F7F7F"/>
                </a:solidFill>
                <a:latin typeface="Calibri"/>
                <a:cs typeface="Calibri"/>
              </a:rPr>
              <a:t>1024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20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197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1x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1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197" defTabSz="916712">
              <a:spcBef>
                <a:spcPts val="5"/>
              </a:spcBef>
            </a:pP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3x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3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8647" defTabSz="916712"/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5" dirty="0">
                <a:solidFill>
                  <a:srgbClr val="7F7F7F"/>
                </a:solidFill>
                <a:latin typeface="Calibri"/>
                <a:cs typeface="Calibri"/>
              </a:rPr>
              <a:t>1024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7560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1</a:t>
            </a:r>
            <a:r>
              <a:rPr sz="250" spc="-5" dirty="0">
                <a:solidFill>
                  <a:srgbClr val="7F7F7F"/>
                </a:solidFill>
                <a:latin typeface="Calibri"/>
                <a:cs typeface="Calibri"/>
              </a:rPr>
              <a:t>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1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5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7560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3</a:t>
            </a:r>
            <a:r>
              <a:rPr sz="250" spc="-5" dirty="0">
                <a:solidFill>
                  <a:srgbClr val="7F7F7F"/>
                </a:solidFill>
                <a:latin typeface="Calibri"/>
                <a:cs typeface="Calibri"/>
              </a:rPr>
              <a:t>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3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5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8647" defTabSz="916712"/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5" dirty="0">
                <a:solidFill>
                  <a:srgbClr val="7F7F7F"/>
                </a:solidFill>
                <a:latin typeface="Calibri"/>
                <a:cs typeface="Calibri"/>
              </a:rPr>
              <a:t>1024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2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7560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1</a:t>
            </a:r>
            <a:r>
              <a:rPr sz="250" spc="-5" dirty="0">
                <a:solidFill>
                  <a:srgbClr val="7F7F7F"/>
                </a:solidFill>
                <a:latin typeface="Calibri"/>
                <a:cs typeface="Calibri"/>
              </a:rPr>
              <a:t>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1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5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7560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3</a:t>
            </a:r>
            <a:r>
              <a:rPr sz="250" spc="-5" dirty="0">
                <a:solidFill>
                  <a:srgbClr val="7F7F7F"/>
                </a:solidFill>
                <a:latin typeface="Calibri"/>
                <a:cs typeface="Calibri"/>
              </a:rPr>
              <a:t>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3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5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8647" defTabSz="916712"/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5" dirty="0">
                <a:solidFill>
                  <a:srgbClr val="7F7F7F"/>
                </a:solidFill>
                <a:latin typeface="Calibri"/>
                <a:cs typeface="Calibri"/>
              </a:rPr>
              <a:t>1024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7560" defTabSz="916712">
              <a:spcBef>
                <a:spcPts val="5"/>
              </a:spcBef>
            </a:pP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1</a:t>
            </a:r>
            <a:r>
              <a:rPr sz="250" spc="-5" dirty="0">
                <a:solidFill>
                  <a:srgbClr val="7F7F7F"/>
                </a:solidFill>
                <a:latin typeface="Calibri"/>
                <a:cs typeface="Calibri"/>
              </a:rPr>
              <a:t>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1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5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25"/>
              </a:spcBef>
            </a:pPr>
            <a:endParaRPr sz="20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7560" defTabSz="916712"/>
            <a:r>
              <a:rPr sz="301" spc="-10" dirty="0">
                <a:solidFill>
                  <a:srgbClr val="7F7F7F"/>
                </a:solidFill>
                <a:latin typeface="Calibri"/>
                <a:cs typeface="Calibri"/>
              </a:rPr>
              <a:t>3x3</a:t>
            </a:r>
            <a:r>
              <a:rPr sz="301" spc="-5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301" spc="-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301" spc="-4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301" spc="-10" dirty="0">
                <a:solidFill>
                  <a:srgbClr val="7F7F7F"/>
                </a:solidFill>
                <a:latin typeface="Calibri"/>
                <a:cs typeface="Calibri"/>
              </a:rPr>
              <a:t>256</a:t>
            </a:r>
            <a:endParaRPr sz="301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8647" defTabSz="916712"/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5" dirty="0">
                <a:solidFill>
                  <a:srgbClr val="7F7F7F"/>
                </a:solidFill>
                <a:latin typeface="Calibri"/>
                <a:cs typeface="Calibri"/>
              </a:rPr>
              <a:t>1024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2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7560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1</a:t>
            </a:r>
            <a:r>
              <a:rPr sz="250" spc="-5" dirty="0">
                <a:solidFill>
                  <a:srgbClr val="7F7F7F"/>
                </a:solidFill>
                <a:latin typeface="Calibri"/>
                <a:cs typeface="Calibri"/>
              </a:rPr>
              <a:t>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1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5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7560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3</a:t>
            </a:r>
            <a:r>
              <a:rPr sz="250" spc="-5" dirty="0">
                <a:solidFill>
                  <a:srgbClr val="7F7F7F"/>
                </a:solidFill>
                <a:latin typeface="Calibri"/>
                <a:cs typeface="Calibri"/>
              </a:rPr>
              <a:t>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3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5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8647" defTabSz="916712"/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5" dirty="0">
                <a:solidFill>
                  <a:srgbClr val="7F7F7F"/>
                </a:solidFill>
                <a:latin typeface="Calibri"/>
                <a:cs typeface="Calibri"/>
              </a:rPr>
              <a:t>1024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7560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1</a:t>
            </a:r>
            <a:r>
              <a:rPr sz="250" spc="-5" dirty="0">
                <a:solidFill>
                  <a:srgbClr val="7F7F7F"/>
                </a:solidFill>
                <a:latin typeface="Calibri"/>
                <a:cs typeface="Calibri"/>
              </a:rPr>
              <a:t>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1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5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7560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3</a:t>
            </a:r>
            <a:r>
              <a:rPr sz="250" spc="-5" dirty="0">
                <a:solidFill>
                  <a:srgbClr val="7F7F7F"/>
                </a:solidFill>
                <a:latin typeface="Calibri"/>
                <a:cs typeface="Calibri"/>
              </a:rPr>
              <a:t>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3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5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20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8647" defTabSz="916712"/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5" dirty="0">
                <a:solidFill>
                  <a:srgbClr val="7F7F7F"/>
                </a:solidFill>
                <a:latin typeface="Calibri"/>
                <a:cs typeface="Calibri"/>
              </a:rPr>
              <a:t>1024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20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7560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1</a:t>
            </a:r>
            <a:r>
              <a:rPr sz="250" spc="-5" dirty="0">
                <a:solidFill>
                  <a:srgbClr val="7F7F7F"/>
                </a:solidFill>
                <a:latin typeface="Calibri"/>
                <a:cs typeface="Calibri"/>
              </a:rPr>
              <a:t>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1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5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7560" defTabSz="916712">
              <a:spcBef>
                <a:spcPts val="5"/>
              </a:spcBef>
            </a:pP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3</a:t>
            </a:r>
            <a:r>
              <a:rPr sz="250" spc="-5" dirty="0">
                <a:solidFill>
                  <a:srgbClr val="7F7F7F"/>
                </a:solidFill>
                <a:latin typeface="Calibri"/>
                <a:cs typeface="Calibri"/>
              </a:rPr>
              <a:t>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3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5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25"/>
              </a:spcBef>
            </a:pPr>
            <a:endParaRPr sz="20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8647" defTabSz="916712"/>
            <a:r>
              <a:rPr sz="301" spc="-10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301" spc="-5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301" spc="-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301" spc="-4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301" spc="-20" dirty="0">
                <a:solidFill>
                  <a:srgbClr val="7F7F7F"/>
                </a:solidFill>
                <a:latin typeface="Calibri"/>
                <a:cs typeface="Calibri"/>
              </a:rPr>
              <a:t>1024</a:t>
            </a:r>
            <a:endParaRPr sz="301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7560" defTabSz="916712">
              <a:spcBef>
                <a:spcPts val="5"/>
              </a:spcBef>
            </a:pP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1</a:t>
            </a:r>
            <a:r>
              <a:rPr sz="250" spc="-5" dirty="0">
                <a:solidFill>
                  <a:srgbClr val="7F7F7F"/>
                </a:solidFill>
                <a:latin typeface="Calibri"/>
                <a:cs typeface="Calibri"/>
              </a:rPr>
              <a:t>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1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5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7560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3</a:t>
            </a:r>
            <a:r>
              <a:rPr sz="250" spc="-5" dirty="0">
                <a:solidFill>
                  <a:srgbClr val="7F7F7F"/>
                </a:solidFill>
                <a:latin typeface="Calibri"/>
                <a:cs typeface="Calibri"/>
              </a:rPr>
              <a:t>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3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5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8647" defTabSz="916712"/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5" dirty="0">
                <a:solidFill>
                  <a:srgbClr val="7F7F7F"/>
                </a:solidFill>
                <a:latin typeface="Calibri"/>
                <a:cs typeface="Calibri"/>
              </a:rPr>
              <a:t>1024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20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7560" defTabSz="916712">
              <a:spcBef>
                <a:spcPts val="5"/>
              </a:spcBef>
            </a:pP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1</a:t>
            </a:r>
            <a:r>
              <a:rPr sz="250" spc="-5" dirty="0">
                <a:solidFill>
                  <a:srgbClr val="7F7F7F"/>
                </a:solidFill>
                <a:latin typeface="Calibri"/>
                <a:cs typeface="Calibri"/>
              </a:rPr>
              <a:t>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1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5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7560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3</a:t>
            </a:r>
            <a:r>
              <a:rPr sz="250" spc="-5" dirty="0">
                <a:solidFill>
                  <a:srgbClr val="7F7F7F"/>
                </a:solidFill>
                <a:latin typeface="Calibri"/>
                <a:cs typeface="Calibri"/>
              </a:rPr>
              <a:t>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3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5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8647" defTabSz="916712"/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5" dirty="0">
                <a:solidFill>
                  <a:srgbClr val="7F7F7F"/>
                </a:solidFill>
                <a:latin typeface="Calibri"/>
                <a:cs typeface="Calibri"/>
              </a:rPr>
              <a:t>1024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197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1x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1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197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3x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3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8647" defTabSz="916712">
              <a:spcBef>
                <a:spcPts val="5"/>
              </a:spcBef>
            </a:pPr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5" dirty="0">
                <a:solidFill>
                  <a:srgbClr val="7F7F7F"/>
                </a:solidFill>
                <a:latin typeface="Calibri"/>
                <a:cs typeface="Calibri"/>
              </a:rPr>
              <a:t>1024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30"/>
              </a:spcBef>
            </a:pPr>
            <a:endParaRPr sz="20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197" defTabSz="916712"/>
            <a:r>
              <a:rPr sz="301" spc="-10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301" spc="-4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301" spc="-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301" spc="-4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301" spc="-10" dirty="0">
                <a:solidFill>
                  <a:srgbClr val="7F7F7F"/>
                </a:solidFill>
                <a:latin typeface="Calibri"/>
                <a:cs typeface="Calibri"/>
              </a:rPr>
              <a:t>256</a:t>
            </a:r>
            <a:endParaRPr sz="301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197" defTabSz="916712">
              <a:spcBef>
                <a:spcPts val="5"/>
              </a:spcBef>
            </a:pP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3x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3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8647" defTabSz="916712"/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5" dirty="0">
                <a:solidFill>
                  <a:srgbClr val="7F7F7F"/>
                </a:solidFill>
                <a:latin typeface="Calibri"/>
                <a:cs typeface="Calibri"/>
              </a:rPr>
              <a:t>1024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197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1x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1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197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3x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3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30"/>
              </a:spcBef>
            </a:pPr>
            <a:endParaRPr sz="20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8647" defTabSz="916712"/>
            <a:r>
              <a:rPr sz="301" spc="-10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301" spc="-5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301" spc="-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301" spc="-4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301" spc="-20" dirty="0">
                <a:solidFill>
                  <a:srgbClr val="7F7F7F"/>
                </a:solidFill>
                <a:latin typeface="Calibri"/>
                <a:cs typeface="Calibri"/>
              </a:rPr>
              <a:t>1024</a:t>
            </a:r>
            <a:endParaRPr sz="301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0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197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1x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1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197" defTabSz="916712">
              <a:spcBef>
                <a:spcPts val="5"/>
              </a:spcBef>
            </a:pP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3x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3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8647" defTabSz="916712"/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5" dirty="0">
                <a:solidFill>
                  <a:srgbClr val="7F7F7F"/>
                </a:solidFill>
                <a:latin typeface="Calibri"/>
                <a:cs typeface="Calibri"/>
              </a:rPr>
              <a:t>1024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833" defTabSz="916712"/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250" spc="-4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256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833" defTabSz="916712"/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3x3</a:t>
            </a:r>
            <a:r>
              <a:rPr sz="250" spc="-4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256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9282" defTabSz="916712"/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5" dirty="0">
                <a:solidFill>
                  <a:srgbClr val="7F7F7F"/>
                </a:solidFill>
                <a:latin typeface="Calibri"/>
                <a:cs typeface="Calibri"/>
              </a:rPr>
              <a:t>1024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2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833" defTabSz="916712"/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250" spc="-4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256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833" defTabSz="916712"/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3x3</a:t>
            </a:r>
            <a:r>
              <a:rPr sz="250" spc="-4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256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9282" defTabSz="916712"/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5" dirty="0">
                <a:solidFill>
                  <a:srgbClr val="7F7F7F"/>
                </a:solidFill>
                <a:latin typeface="Calibri"/>
                <a:cs typeface="Calibri"/>
              </a:rPr>
              <a:t>1024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30"/>
              </a:spcBef>
            </a:pPr>
            <a:endParaRPr sz="20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833" defTabSz="916712"/>
            <a:r>
              <a:rPr sz="301" spc="-10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301" spc="-5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301" spc="-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301" spc="-4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301" spc="-10" dirty="0">
                <a:solidFill>
                  <a:srgbClr val="7F7F7F"/>
                </a:solidFill>
                <a:latin typeface="Calibri"/>
                <a:cs typeface="Calibri"/>
              </a:rPr>
              <a:t>256</a:t>
            </a:r>
            <a:endParaRPr sz="301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833" defTabSz="916712"/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3x3</a:t>
            </a:r>
            <a:r>
              <a:rPr sz="250" spc="-4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256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9282" defTabSz="916712"/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5" dirty="0">
                <a:solidFill>
                  <a:srgbClr val="7F7F7F"/>
                </a:solidFill>
                <a:latin typeface="Calibri"/>
                <a:cs typeface="Calibri"/>
              </a:rPr>
              <a:t>1024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2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833" defTabSz="916712"/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250" spc="-4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256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833" defTabSz="916712"/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3x3</a:t>
            </a:r>
            <a:r>
              <a:rPr sz="250" spc="-4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256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9282" defTabSz="916712">
              <a:spcBef>
                <a:spcPts val="5"/>
              </a:spcBef>
            </a:pPr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5" dirty="0">
                <a:solidFill>
                  <a:srgbClr val="7F7F7F"/>
                </a:solidFill>
                <a:latin typeface="Calibri"/>
                <a:cs typeface="Calibri"/>
              </a:rPr>
              <a:t>1024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833" defTabSz="916712">
              <a:spcBef>
                <a:spcPts val="5"/>
              </a:spcBef>
            </a:pPr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250" spc="-4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256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833" defTabSz="916712"/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3x3</a:t>
            </a:r>
            <a:r>
              <a:rPr sz="250" spc="-4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256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9282" defTabSz="916712"/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5" dirty="0">
                <a:solidFill>
                  <a:srgbClr val="7F7F7F"/>
                </a:solidFill>
                <a:latin typeface="Calibri"/>
                <a:cs typeface="Calibri"/>
              </a:rPr>
              <a:t>1024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2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833" defTabSz="916712"/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250" spc="-4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256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833" defTabSz="916712"/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3x3</a:t>
            </a:r>
            <a:r>
              <a:rPr sz="250" spc="-4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256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9282" defTabSz="916712"/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5" dirty="0">
                <a:solidFill>
                  <a:srgbClr val="7F7F7F"/>
                </a:solidFill>
                <a:latin typeface="Calibri"/>
                <a:cs typeface="Calibri"/>
              </a:rPr>
              <a:t>1024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833" defTabSz="916712"/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250" spc="-4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256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20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833" defTabSz="916712"/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3x3</a:t>
            </a:r>
            <a:r>
              <a:rPr sz="250" spc="-4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256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9282" defTabSz="916712"/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5" dirty="0">
                <a:solidFill>
                  <a:srgbClr val="7F7F7F"/>
                </a:solidFill>
                <a:latin typeface="Calibri"/>
                <a:cs typeface="Calibri"/>
              </a:rPr>
              <a:t>1024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20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833" defTabSz="916712">
              <a:spcBef>
                <a:spcPts val="5"/>
              </a:spcBef>
            </a:pPr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250" spc="-4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256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833" defTabSz="916712"/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3x3</a:t>
            </a:r>
            <a:r>
              <a:rPr sz="250" spc="-4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256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9282" defTabSz="916712"/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5" dirty="0">
                <a:solidFill>
                  <a:srgbClr val="7F7F7F"/>
                </a:solidFill>
                <a:latin typeface="Calibri"/>
                <a:cs typeface="Calibri"/>
              </a:rPr>
              <a:t>1024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197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1x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1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197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3x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3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8647" defTabSz="916712"/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5" dirty="0">
                <a:solidFill>
                  <a:srgbClr val="7F7F7F"/>
                </a:solidFill>
                <a:latin typeface="Calibri"/>
                <a:cs typeface="Calibri"/>
              </a:rPr>
              <a:t>1024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2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197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1x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1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197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3x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3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20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8647" defTabSz="916712"/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5" dirty="0">
                <a:solidFill>
                  <a:srgbClr val="7F7F7F"/>
                </a:solidFill>
                <a:latin typeface="Calibri"/>
                <a:cs typeface="Calibri"/>
              </a:rPr>
              <a:t>1024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197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1x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1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197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3x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3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8647" defTabSz="916712"/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5" dirty="0">
                <a:solidFill>
                  <a:srgbClr val="7F7F7F"/>
                </a:solidFill>
                <a:latin typeface="Calibri"/>
                <a:cs typeface="Calibri"/>
              </a:rPr>
              <a:t>1024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2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197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1x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1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197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3x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3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8647" defTabSz="916712">
              <a:spcBef>
                <a:spcPts val="5"/>
              </a:spcBef>
            </a:pPr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5" dirty="0">
                <a:solidFill>
                  <a:srgbClr val="7F7F7F"/>
                </a:solidFill>
                <a:latin typeface="Calibri"/>
                <a:cs typeface="Calibri"/>
              </a:rPr>
              <a:t>1024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/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197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1x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1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20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197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3x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3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8647" defTabSz="916712"/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5" dirty="0">
                <a:solidFill>
                  <a:srgbClr val="7F7F7F"/>
                </a:solidFill>
                <a:latin typeface="Calibri"/>
                <a:cs typeface="Calibri"/>
              </a:rPr>
              <a:t>1024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20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197" defTabSz="916712">
              <a:spcBef>
                <a:spcPts val="5"/>
              </a:spcBef>
            </a:pP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1x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1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197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3x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3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8647" defTabSz="916712"/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5" dirty="0">
                <a:solidFill>
                  <a:srgbClr val="7F7F7F"/>
                </a:solidFill>
                <a:latin typeface="Calibri"/>
                <a:cs typeface="Calibri"/>
              </a:rPr>
              <a:t>1024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197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1x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1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197" defTabSz="916712">
              <a:spcBef>
                <a:spcPts val="5"/>
              </a:spcBef>
            </a:pP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3x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3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6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25"/>
              </a:spcBef>
            </a:pPr>
            <a:endParaRPr sz="20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8647" defTabSz="916712"/>
            <a:r>
              <a:rPr sz="301" spc="-10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301" spc="-5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301" spc="-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301" spc="-4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301" spc="-20" dirty="0">
                <a:solidFill>
                  <a:srgbClr val="7F7F7F"/>
                </a:solidFill>
                <a:latin typeface="Calibri"/>
                <a:cs typeface="Calibri"/>
              </a:rPr>
              <a:t>1024</a:t>
            </a:r>
            <a:endParaRPr sz="301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56"/>
              </a:spcBef>
            </a:pPr>
            <a:endParaRPr sz="20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13369" defTabSz="916712"/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2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512,</a:t>
            </a:r>
            <a:r>
              <a:rPr sz="250" spc="-2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/2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197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3x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3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1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20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8647" defTabSz="916712"/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5" dirty="0">
                <a:solidFill>
                  <a:srgbClr val="7F7F7F"/>
                </a:solidFill>
                <a:latin typeface="Calibri"/>
                <a:cs typeface="Calibri"/>
              </a:rPr>
              <a:t>2048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197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1x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1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1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25"/>
              </a:spcBef>
            </a:pPr>
            <a:endParaRPr sz="20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197" defTabSz="916712"/>
            <a:r>
              <a:rPr sz="301" spc="-10" dirty="0">
                <a:solidFill>
                  <a:srgbClr val="7F7F7F"/>
                </a:solidFill>
                <a:latin typeface="Calibri"/>
                <a:cs typeface="Calibri"/>
              </a:rPr>
              <a:t>3x3</a:t>
            </a:r>
            <a:r>
              <a:rPr sz="301" spc="-4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301" spc="-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301" spc="-4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301" spc="-10" dirty="0">
                <a:solidFill>
                  <a:srgbClr val="7F7F7F"/>
                </a:solidFill>
                <a:latin typeface="Calibri"/>
                <a:cs typeface="Calibri"/>
              </a:rPr>
              <a:t>512</a:t>
            </a:r>
            <a:endParaRPr sz="301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0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8647" defTabSz="916712"/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5" dirty="0">
                <a:solidFill>
                  <a:srgbClr val="7F7F7F"/>
                </a:solidFill>
                <a:latin typeface="Calibri"/>
                <a:cs typeface="Calibri"/>
              </a:rPr>
              <a:t>2048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197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1x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1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1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38197" defTabSz="916712"/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3x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3 c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o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n</a:t>
            </a:r>
            <a:r>
              <a:rPr sz="250" spc="-10" dirty="0">
                <a:solidFill>
                  <a:srgbClr val="7F7F7F"/>
                </a:solidFill>
                <a:latin typeface="Calibri"/>
                <a:cs typeface="Calibri"/>
              </a:rPr>
              <a:t>v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, </a:t>
            </a:r>
            <a:r>
              <a:rPr sz="250" spc="-25" dirty="0">
                <a:solidFill>
                  <a:srgbClr val="7F7F7F"/>
                </a:solidFill>
                <a:latin typeface="Calibri"/>
                <a:cs typeface="Calibri"/>
              </a:rPr>
              <a:t>5</a:t>
            </a:r>
            <a:r>
              <a:rPr sz="250" spc="20" dirty="0">
                <a:solidFill>
                  <a:srgbClr val="7F7F7F"/>
                </a:solidFill>
                <a:latin typeface="Calibri"/>
                <a:cs typeface="Calibri"/>
              </a:rPr>
              <a:t>1</a:t>
            </a:r>
            <a:r>
              <a:rPr sz="250" dirty="0">
                <a:solidFill>
                  <a:srgbClr val="7F7F7F"/>
                </a:solidFill>
                <a:latin typeface="Calibri"/>
                <a:cs typeface="Calibri"/>
              </a:rPr>
              <a:t>2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5"/>
              </a:spcBef>
            </a:pP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8647" defTabSz="916712">
              <a:spcBef>
                <a:spcPts val="5"/>
              </a:spcBef>
            </a:pPr>
            <a:r>
              <a:rPr sz="250" spc="15" dirty="0">
                <a:solidFill>
                  <a:srgbClr val="7F7F7F"/>
                </a:solidFill>
                <a:latin typeface="Calibri"/>
                <a:cs typeface="Calibri"/>
              </a:rPr>
              <a:t>1x1</a:t>
            </a:r>
            <a:r>
              <a:rPr sz="250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10" dirty="0">
                <a:solidFill>
                  <a:srgbClr val="7F7F7F"/>
                </a:solidFill>
                <a:latin typeface="Calibri"/>
                <a:cs typeface="Calibri"/>
              </a:rPr>
              <a:t>conv,</a:t>
            </a:r>
            <a:r>
              <a:rPr sz="250" spc="-3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50" spc="5" dirty="0">
                <a:solidFill>
                  <a:srgbClr val="7F7F7F"/>
                </a:solidFill>
                <a:latin typeface="Calibri"/>
                <a:cs typeface="Calibri"/>
              </a:rPr>
              <a:t>2048</a:t>
            </a:r>
            <a:endParaRPr sz="250" dirty="0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25"/>
              </a:spcBef>
            </a:pPr>
            <a:endParaRPr sz="20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14005" defTabSz="916712"/>
            <a:r>
              <a:rPr sz="301" spc="-10" dirty="0">
                <a:solidFill>
                  <a:srgbClr val="7F7F7F"/>
                </a:solidFill>
                <a:latin typeface="Calibri"/>
                <a:cs typeface="Calibri"/>
              </a:rPr>
              <a:t>ave</a:t>
            </a:r>
            <a:r>
              <a:rPr sz="301" spc="-3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301" spc="-10" dirty="0">
                <a:solidFill>
                  <a:srgbClr val="7F7F7F"/>
                </a:solidFill>
                <a:latin typeface="Calibri"/>
                <a:cs typeface="Calibri"/>
              </a:rPr>
              <a:t>pool,</a:t>
            </a:r>
            <a:r>
              <a:rPr sz="301" spc="-3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301" spc="-10" dirty="0">
                <a:solidFill>
                  <a:srgbClr val="7F7F7F"/>
                </a:solidFill>
                <a:latin typeface="Calibri"/>
                <a:cs typeface="Calibri"/>
              </a:rPr>
              <a:t>fc</a:t>
            </a:r>
            <a:r>
              <a:rPr sz="301" spc="-3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301" spc="-20" dirty="0">
                <a:solidFill>
                  <a:srgbClr val="7F7F7F"/>
                </a:solidFill>
                <a:latin typeface="Calibri"/>
                <a:cs typeface="Calibri"/>
              </a:rPr>
              <a:t>1000</a:t>
            </a:r>
            <a:endParaRPr sz="301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757" name="object 757"/>
          <p:cNvSpPr/>
          <p:nvPr/>
        </p:nvSpPr>
        <p:spPr>
          <a:xfrm>
            <a:off x="156234" y="5905464"/>
            <a:ext cx="16552" cy="0"/>
          </a:xfrm>
          <a:custGeom>
            <a:avLst/>
            <a:gdLst/>
            <a:ahLst/>
            <a:cxnLst/>
            <a:rect l="l" t="t" r="r" b="b"/>
            <a:pathLst>
              <a:path w="16510">
                <a:moveTo>
                  <a:pt x="0" y="0"/>
                </a:moveTo>
                <a:lnTo>
                  <a:pt x="16202" y="0"/>
                </a:lnTo>
              </a:path>
            </a:pathLst>
          </a:custGeom>
          <a:ln w="52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58" name="object 758"/>
          <p:cNvSpPr/>
          <p:nvPr/>
        </p:nvSpPr>
        <p:spPr>
          <a:xfrm>
            <a:off x="164954" y="5889792"/>
            <a:ext cx="31193" cy="31830"/>
          </a:xfrm>
          <a:custGeom>
            <a:avLst/>
            <a:gdLst/>
            <a:ahLst/>
            <a:cxnLst/>
            <a:rect l="l" t="t" r="r" b="b"/>
            <a:pathLst>
              <a:path w="31114" h="31750">
                <a:moveTo>
                  <a:pt x="0" y="0"/>
                </a:moveTo>
                <a:lnTo>
                  <a:pt x="2722" y="7655"/>
                </a:lnTo>
                <a:lnTo>
                  <a:pt x="3630" y="15636"/>
                </a:lnTo>
                <a:lnTo>
                  <a:pt x="2722" y="23615"/>
                </a:lnTo>
                <a:lnTo>
                  <a:pt x="0" y="31266"/>
                </a:lnTo>
                <a:lnTo>
                  <a:pt x="30721" y="156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59" name="object 759"/>
          <p:cNvSpPr/>
          <p:nvPr/>
        </p:nvSpPr>
        <p:spPr>
          <a:xfrm>
            <a:off x="135665" y="5712240"/>
            <a:ext cx="0" cy="387053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482"/>
                </a:lnTo>
              </a:path>
            </a:pathLst>
          </a:custGeom>
          <a:ln w="41032">
            <a:solidFill>
              <a:srgbClr val="FCEBDD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60" name="object 760"/>
          <p:cNvSpPr/>
          <p:nvPr/>
        </p:nvSpPr>
        <p:spPr>
          <a:xfrm>
            <a:off x="115098" y="5712240"/>
            <a:ext cx="41379" cy="387053"/>
          </a:xfrm>
          <a:custGeom>
            <a:avLst/>
            <a:gdLst/>
            <a:ahLst/>
            <a:cxnLst/>
            <a:rect l="l" t="t" r="r" b="b"/>
            <a:pathLst>
              <a:path w="41275" h="386079">
                <a:moveTo>
                  <a:pt x="41032" y="385482"/>
                </a:moveTo>
                <a:lnTo>
                  <a:pt x="41032" y="0"/>
                </a:lnTo>
                <a:lnTo>
                  <a:pt x="0" y="0"/>
                </a:lnTo>
                <a:lnTo>
                  <a:pt x="0" y="385482"/>
                </a:lnTo>
                <a:lnTo>
                  <a:pt x="41032" y="385482"/>
                </a:lnTo>
                <a:close/>
              </a:path>
            </a:pathLst>
          </a:custGeom>
          <a:ln w="535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61" name="object 761"/>
          <p:cNvSpPr txBox="1"/>
          <p:nvPr/>
        </p:nvSpPr>
        <p:spPr>
          <a:xfrm>
            <a:off x="106062" y="5752248"/>
            <a:ext cx="30778" cy="303659"/>
          </a:xfrm>
          <a:prstGeom prst="rect">
            <a:avLst/>
          </a:prstGeom>
        </p:spPr>
        <p:txBody>
          <a:bodyPr vert="vert270" wrap="square" lIns="0" tIns="12095" rIns="0" bIns="0" rtlCol="0">
            <a:spAutoFit/>
          </a:bodyPr>
          <a:lstStyle/>
          <a:p>
            <a:pPr marL="12732" defTabSz="916712">
              <a:spcBef>
                <a:spcPts val="96"/>
              </a:spcBef>
            </a:pPr>
            <a:r>
              <a:rPr sz="200" spc="5" dirty="0">
                <a:solidFill>
                  <a:srgbClr val="7F7F7F"/>
                </a:solidFill>
                <a:latin typeface="Calibri"/>
                <a:cs typeface="Calibri"/>
              </a:rPr>
              <a:t>7x7 conv, </a:t>
            </a:r>
            <a:r>
              <a:rPr sz="200" spc="10" dirty="0">
                <a:solidFill>
                  <a:srgbClr val="7F7F7F"/>
                </a:solidFill>
                <a:latin typeface="Calibri"/>
                <a:cs typeface="Calibri"/>
              </a:rPr>
              <a:t>64, </a:t>
            </a:r>
            <a:r>
              <a:rPr sz="200" spc="5" dirty="0">
                <a:solidFill>
                  <a:srgbClr val="7F7F7F"/>
                </a:solidFill>
                <a:latin typeface="Calibri"/>
                <a:cs typeface="Calibri"/>
              </a:rPr>
              <a:t>/2,</a:t>
            </a:r>
            <a:r>
              <a:rPr sz="200" spc="-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00" spc="5" dirty="0">
                <a:solidFill>
                  <a:srgbClr val="7F7F7F"/>
                </a:solidFill>
                <a:latin typeface="Calibri"/>
                <a:cs typeface="Calibri"/>
              </a:rPr>
              <a:t>pool/2</a:t>
            </a:r>
            <a:endParaRPr sz="2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3621656-8B4D-7BCD-8C0B-09143B075924}"/>
              </a:ext>
            </a:extLst>
          </p:cNvPr>
          <p:cNvSpPr txBox="1"/>
          <p:nvPr/>
        </p:nvSpPr>
        <p:spPr>
          <a:xfrm>
            <a:off x="3751230" y="6226628"/>
            <a:ext cx="4721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Cited by 290k papers as of 10/14/2025</a:t>
            </a:r>
            <a:br>
              <a:rPr lang="en-US" dirty="0"/>
            </a:br>
            <a:r>
              <a:rPr lang="en-US" dirty="0"/>
              <a:t>Nearing the most cited paper </a:t>
            </a:r>
            <a:r>
              <a:rPr lang="en-US" i="1" dirty="0"/>
              <a:t>ever</a:t>
            </a:r>
          </a:p>
        </p:txBody>
      </p:sp>
    </p:spTree>
    <p:extLst>
      <p:ext uri="{BB962C8B-B14F-4D97-AF65-F5344CB8AC3E}">
        <p14:creationId xmlns:p14="http://schemas.microsoft.com/office/powerpoint/2010/main" val="32430219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97644-22CD-59A5-7848-3CC3B4C86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9A74A5-7577-62E1-0DBD-A57DDD91C0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35DF3F-453B-FA5E-C1E3-51B84E6E6E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34" y="-1"/>
            <a:ext cx="7274112" cy="687546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F732751-0258-8D52-61A6-60D76CDA13A5}"/>
              </a:ext>
            </a:extLst>
          </p:cNvPr>
          <p:cNvSpPr txBox="1"/>
          <p:nvPr/>
        </p:nvSpPr>
        <p:spPr>
          <a:xfrm>
            <a:off x="7968342" y="6442577"/>
            <a:ext cx="430918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https://www.nature.com/articles/d41586-025-01125-9</a:t>
            </a:r>
          </a:p>
        </p:txBody>
      </p:sp>
    </p:spTree>
    <p:extLst>
      <p:ext uri="{BB962C8B-B14F-4D97-AF65-F5344CB8AC3E}">
        <p14:creationId xmlns:p14="http://schemas.microsoft.com/office/powerpoint/2010/main" val="19305313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7925" y="1080430"/>
            <a:ext cx="7329314" cy="5727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629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4173265" y="7267588"/>
            <a:ext cx="9197028" cy="219942"/>
          </a:xfrm>
          <a:prstGeom prst="rect">
            <a:avLst/>
          </a:prstGeom>
        </p:spPr>
        <p:txBody>
          <a:bodyPr vert="horz" wrap="square" lIns="0" tIns="3820" rIns="0" bIns="0" rtlCol="0">
            <a:spAutoFit/>
          </a:bodyPr>
          <a:lstStyle/>
          <a:p>
            <a:pPr marL="12732" defTabSz="916712">
              <a:spcBef>
                <a:spcPts val="30"/>
              </a:spcBef>
            </a:pPr>
            <a:r>
              <a:rPr spc="-20" dirty="0"/>
              <a:t>Kaiming </a:t>
            </a:r>
            <a:r>
              <a:rPr spc="5" dirty="0"/>
              <a:t>He, </a:t>
            </a:r>
            <a:r>
              <a:rPr spc="-10" dirty="0"/>
              <a:t>Xiangyu </a:t>
            </a:r>
            <a:r>
              <a:rPr dirty="0"/>
              <a:t>Zhang, </a:t>
            </a:r>
            <a:r>
              <a:rPr spc="-30" dirty="0"/>
              <a:t>Shaoqing </a:t>
            </a:r>
            <a:r>
              <a:rPr spc="-5" dirty="0"/>
              <a:t>Ren, </a:t>
            </a:r>
            <a:r>
              <a:rPr dirty="0"/>
              <a:t>&amp; </a:t>
            </a:r>
            <a:r>
              <a:rPr spc="-15" dirty="0"/>
              <a:t>Jian </a:t>
            </a:r>
            <a:r>
              <a:rPr spc="-35" dirty="0"/>
              <a:t>Sun. </a:t>
            </a:r>
            <a:r>
              <a:rPr spc="5" dirty="0"/>
              <a:t>“Deep </a:t>
            </a:r>
            <a:r>
              <a:rPr spc="-15" dirty="0"/>
              <a:t>Residual </a:t>
            </a:r>
            <a:r>
              <a:rPr spc="-10" dirty="0"/>
              <a:t>Learning </a:t>
            </a:r>
            <a:r>
              <a:rPr spc="-25" dirty="0"/>
              <a:t>for </a:t>
            </a:r>
            <a:r>
              <a:rPr spc="15" dirty="0"/>
              <a:t>Image </a:t>
            </a:r>
            <a:r>
              <a:rPr spc="-15" dirty="0"/>
              <a:t>Recognition”. </a:t>
            </a:r>
            <a:r>
              <a:rPr spc="-20" dirty="0"/>
              <a:t>CVPR</a:t>
            </a:r>
            <a:r>
              <a:rPr spc="-115" dirty="0"/>
              <a:t> </a:t>
            </a:r>
            <a:r>
              <a:rPr spc="-10" dirty="0"/>
              <a:t>2016.</a:t>
            </a: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9763" y="613487"/>
            <a:ext cx="10277274" cy="691632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>
              <a:spcBef>
                <a:spcPts val="100"/>
              </a:spcBef>
            </a:pPr>
            <a:r>
              <a:rPr sz="4411" spc="-20" dirty="0"/>
              <a:t>ResNet </a:t>
            </a:r>
            <a:r>
              <a:rPr sz="4411" dirty="0"/>
              <a:t>@ </a:t>
            </a:r>
            <a:r>
              <a:rPr sz="4411" spc="-20" dirty="0"/>
              <a:t>ILSVRC </a:t>
            </a:r>
            <a:r>
              <a:rPr sz="4411" dirty="0"/>
              <a:t>&amp; </a:t>
            </a:r>
            <a:r>
              <a:rPr sz="4411" spc="25" dirty="0"/>
              <a:t>COCO </a:t>
            </a:r>
            <a:r>
              <a:rPr sz="4411" spc="-25" dirty="0"/>
              <a:t>2015</a:t>
            </a:r>
            <a:r>
              <a:rPr sz="4411" spc="-80" dirty="0"/>
              <a:t> </a:t>
            </a:r>
            <a:r>
              <a:rPr sz="4411" spc="5" dirty="0"/>
              <a:t>Competitions</a:t>
            </a:r>
            <a:endParaRPr sz="4411"/>
          </a:p>
        </p:txBody>
      </p:sp>
      <p:sp>
        <p:nvSpPr>
          <p:cNvPr id="3" name="object 3"/>
          <p:cNvSpPr txBox="1"/>
          <p:nvPr/>
        </p:nvSpPr>
        <p:spPr>
          <a:xfrm>
            <a:off x="919765" y="1661889"/>
            <a:ext cx="8262433" cy="3331005"/>
          </a:xfrm>
          <a:prstGeom prst="rect">
            <a:avLst/>
          </a:prstGeom>
        </p:spPr>
        <p:txBody>
          <a:bodyPr vert="horz" wrap="square" lIns="0" tIns="137506" rIns="0" bIns="0" rtlCol="0">
            <a:spAutoFit/>
          </a:bodyPr>
          <a:lstStyle/>
          <a:p>
            <a:pPr marL="12732" defTabSz="916712">
              <a:spcBef>
                <a:spcPts val="1083"/>
              </a:spcBef>
            </a:pPr>
            <a:r>
              <a:rPr sz="3208" b="1" spc="-5" dirty="0">
                <a:solidFill>
                  <a:srgbClr val="C00000"/>
                </a:solidFill>
                <a:latin typeface="Calibri"/>
                <a:cs typeface="Calibri"/>
              </a:rPr>
              <a:t>1st </a:t>
            </a:r>
            <a:r>
              <a:rPr sz="3208" b="1" spc="-10" dirty="0">
                <a:solidFill>
                  <a:srgbClr val="C00000"/>
                </a:solidFill>
                <a:latin typeface="Calibri"/>
                <a:cs typeface="Calibri"/>
              </a:rPr>
              <a:t>places </a:t>
            </a:r>
            <a:r>
              <a:rPr sz="3208" b="1" spc="5" dirty="0">
                <a:solidFill>
                  <a:prstClr val="black"/>
                </a:solidFill>
                <a:latin typeface="Calibri"/>
                <a:cs typeface="Calibri"/>
              </a:rPr>
              <a:t>in </a:t>
            </a:r>
            <a:r>
              <a:rPr sz="3208" b="1" spc="10" dirty="0">
                <a:solidFill>
                  <a:prstClr val="black"/>
                </a:solidFill>
                <a:latin typeface="Calibri"/>
                <a:cs typeface="Calibri"/>
              </a:rPr>
              <a:t>all </a:t>
            </a:r>
            <a:r>
              <a:rPr sz="3208" b="1" spc="-5" dirty="0">
                <a:solidFill>
                  <a:prstClr val="black"/>
                </a:solidFill>
                <a:latin typeface="Calibri"/>
                <a:cs typeface="Calibri"/>
              </a:rPr>
              <a:t>five </a:t>
            </a:r>
            <a:r>
              <a:rPr sz="3208" b="1" spc="5" dirty="0">
                <a:solidFill>
                  <a:prstClr val="black"/>
                </a:solidFill>
                <a:latin typeface="Calibri"/>
                <a:cs typeface="Calibri"/>
              </a:rPr>
              <a:t>main</a:t>
            </a:r>
            <a:r>
              <a:rPr sz="3208" b="1" spc="-17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208" b="1" spc="-35" dirty="0">
                <a:solidFill>
                  <a:prstClr val="black"/>
                </a:solidFill>
                <a:latin typeface="Calibri"/>
                <a:cs typeface="Calibri"/>
              </a:rPr>
              <a:t>tracks</a:t>
            </a:r>
            <a:endParaRPr sz="3208">
              <a:solidFill>
                <a:prstClr val="black"/>
              </a:solidFill>
              <a:latin typeface="Calibri"/>
              <a:cs typeface="Calibri"/>
            </a:endParaRPr>
          </a:p>
          <a:p>
            <a:pPr marL="700265" indent="-229177" defTabSz="916712">
              <a:spcBef>
                <a:spcPts val="863"/>
              </a:spcBef>
              <a:buFont typeface="Arial"/>
              <a:buChar char="•"/>
              <a:tabLst>
                <a:tab pos="700265" algn="l"/>
              </a:tabLst>
            </a:pPr>
            <a:r>
              <a:rPr sz="2807" spc="-15" dirty="0">
                <a:solidFill>
                  <a:srgbClr val="4472C4"/>
                </a:solidFill>
                <a:latin typeface="Calibri"/>
                <a:cs typeface="Calibri"/>
              </a:rPr>
              <a:t>ImageNet Classification: </a:t>
            </a:r>
            <a:r>
              <a:rPr sz="2807" spc="-15" dirty="0">
                <a:solidFill>
                  <a:prstClr val="black"/>
                </a:solidFill>
                <a:latin typeface="Calibri"/>
                <a:cs typeface="Calibri"/>
              </a:rPr>
              <a:t>“</a:t>
            </a:r>
            <a:r>
              <a:rPr sz="2807" i="1" spc="-15" dirty="0">
                <a:solidFill>
                  <a:prstClr val="black"/>
                </a:solidFill>
                <a:latin typeface="Calibri"/>
                <a:cs typeface="Calibri"/>
              </a:rPr>
              <a:t>Ultra-deep</a:t>
            </a:r>
            <a:r>
              <a:rPr sz="2807" spc="-15" dirty="0">
                <a:solidFill>
                  <a:prstClr val="black"/>
                </a:solidFill>
                <a:latin typeface="Calibri"/>
                <a:cs typeface="Calibri"/>
              </a:rPr>
              <a:t>” </a:t>
            </a:r>
            <a:r>
              <a:rPr sz="2807" spc="-20" dirty="0">
                <a:solidFill>
                  <a:srgbClr val="C00000"/>
                </a:solidFill>
                <a:latin typeface="Calibri"/>
                <a:cs typeface="Calibri"/>
              </a:rPr>
              <a:t>152-layer</a:t>
            </a:r>
            <a:r>
              <a:rPr sz="2807" spc="-196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7" spc="-5" dirty="0">
                <a:solidFill>
                  <a:prstClr val="black"/>
                </a:solidFill>
                <a:latin typeface="Calibri"/>
                <a:cs typeface="Calibri"/>
              </a:rPr>
              <a:t>nets</a:t>
            </a:r>
            <a:endParaRPr sz="2807">
              <a:solidFill>
                <a:prstClr val="black"/>
              </a:solidFill>
              <a:latin typeface="Calibri"/>
              <a:cs typeface="Calibri"/>
            </a:endParaRPr>
          </a:p>
          <a:p>
            <a:pPr marL="700265" indent="-229177" defTabSz="916712">
              <a:spcBef>
                <a:spcPts val="943"/>
              </a:spcBef>
              <a:buFont typeface="Arial"/>
              <a:buChar char="•"/>
              <a:tabLst>
                <a:tab pos="700265" algn="l"/>
              </a:tabLst>
            </a:pPr>
            <a:r>
              <a:rPr sz="2807" spc="-15" dirty="0">
                <a:solidFill>
                  <a:srgbClr val="4472C4"/>
                </a:solidFill>
                <a:latin typeface="Calibri"/>
                <a:cs typeface="Calibri"/>
              </a:rPr>
              <a:t>ImageNet </a:t>
            </a:r>
            <a:r>
              <a:rPr sz="2807" spc="-10" dirty="0">
                <a:solidFill>
                  <a:srgbClr val="4472C4"/>
                </a:solidFill>
                <a:latin typeface="Calibri"/>
                <a:cs typeface="Calibri"/>
              </a:rPr>
              <a:t>Detection: </a:t>
            </a:r>
            <a:r>
              <a:rPr sz="2807" spc="-15" dirty="0">
                <a:solidFill>
                  <a:srgbClr val="C00000"/>
                </a:solidFill>
                <a:latin typeface="Calibri"/>
                <a:cs typeface="Calibri"/>
              </a:rPr>
              <a:t>16% </a:t>
            </a:r>
            <a:r>
              <a:rPr sz="2807" spc="-10" dirty="0">
                <a:solidFill>
                  <a:prstClr val="black"/>
                </a:solidFill>
                <a:latin typeface="Calibri"/>
                <a:cs typeface="Calibri"/>
              </a:rPr>
              <a:t>better </a:t>
            </a:r>
            <a:r>
              <a:rPr sz="2807" spc="-15" dirty="0">
                <a:solidFill>
                  <a:prstClr val="black"/>
                </a:solidFill>
                <a:latin typeface="Calibri"/>
                <a:cs typeface="Calibri"/>
              </a:rPr>
              <a:t>than</a:t>
            </a:r>
            <a:r>
              <a:rPr sz="2807" spc="12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807" spc="10" dirty="0">
                <a:solidFill>
                  <a:prstClr val="black"/>
                </a:solidFill>
                <a:latin typeface="Calibri"/>
                <a:cs typeface="Calibri"/>
              </a:rPr>
              <a:t>2nd</a:t>
            </a:r>
            <a:endParaRPr sz="2807">
              <a:solidFill>
                <a:prstClr val="black"/>
              </a:solidFill>
              <a:latin typeface="Calibri"/>
              <a:cs typeface="Calibri"/>
            </a:endParaRPr>
          </a:p>
          <a:p>
            <a:pPr marL="700265" indent="-229177" defTabSz="916712">
              <a:spcBef>
                <a:spcPts val="843"/>
              </a:spcBef>
              <a:buFont typeface="Arial"/>
              <a:buChar char="•"/>
              <a:tabLst>
                <a:tab pos="700265" algn="l"/>
              </a:tabLst>
            </a:pPr>
            <a:r>
              <a:rPr sz="2807" spc="-15" dirty="0">
                <a:solidFill>
                  <a:srgbClr val="4472C4"/>
                </a:solidFill>
                <a:latin typeface="Calibri"/>
                <a:cs typeface="Calibri"/>
              </a:rPr>
              <a:t>ImageNet Localization: </a:t>
            </a:r>
            <a:r>
              <a:rPr sz="2807" spc="-15" dirty="0">
                <a:solidFill>
                  <a:srgbClr val="C00000"/>
                </a:solidFill>
                <a:latin typeface="Calibri"/>
                <a:cs typeface="Calibri"/>
              </a:rPr>
              <a:t>27% </a:t>
            </a:r>
            <a:r>
              <a:rPr sz="2807" spc="-10" dirty="0">
                <a:solidFill>
                  <a:prstClr val="black"/>
                </a:solidFill>
                <a:latin typeface="Calibri"/>
                <a:cs typeface="Calibri"/>
              </a:rPr>
              <a:t>better </a:t>
            </a:r>
            <a:r>
              <a:rPr sz="2807" spc="-15" dirty="0">
                <a:solidFill>
                  <a:prstClr val="black"/>
                </a:solidFill>
                <a:latin typeface="Calibri"/>
                <a:cs typeface="Calibri"/>
              </a:rPr>
              <a:t>than</a:t>
            </a:r>
            <a:r>
              <a:rPr sz="2807" spc="12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807" spc="10" dirty="0">
                <a:solidFill>
                  <a:prstClr val="black"/>
                </a:solidFill>
                <a:latin typeface="Calibri"/>
                <a:cs typeface="Calibri"/>
              </a:rPr>
              <a:t>2nd</a:t>
            </a:r>
            <a:endParaRPr sz="2807">
              <a:solidFill>
                <a:prstClr val="black"/>
              </a:solidFill>
              <a:latin typeface="Calibri"/>
              <a:cs typeface="Calibri"/>
            </a:endParaRPr>
          </a:p>
          <a:p>
            <a:pPr marL="700265" indent="-229177" defTabSz="916712">
              <a:spcBef>
                <a:spcPts val="843"/>
              </a:spcBef>
              <a:buFont typeface="Arial"/>
              <a:buChar char="•"/>
              <a:tabLst>
                <a:tab pos="700265" algn="l"/>
              </a:tabLst>
            </a:pPr>
            <a:r>
              <a:rPr sz="2807" spc="10" dirty="0">
                <a:solidFill>
                  <a:srgbClr val="4472C4"/>
                </a:solidFill>
                <a:latin typeface="Calibri"/>
                <a:cs typeface="Calibri"/>
              </a:rPr>
              <a:t>COCO </a:t>
            </a:r>
            <a:r>
              <a:rPr sz="2807" spc="-10" dirty="0">
                <a:solidFill>
                  <a:srgbClr val="4472C4"/>
                </a:solidFill>
                <a:latin typeface="Calibri"/>
                <a:cs typeface="Calibri"/>
              </a:rPr>
              <a:t>Detection: </a:t>
            </a:r>
            <a:r>
              <a:rPr sz="2807" spc="-15" dirty="0">
                <a:solidFill>
                  <a:srgbClr val="C00000"/>
                </a:solidFill>
                <a:latin typeface="Calibri"/>
                <a:cs typeface="Calibri"/>
              </a:rPr>
              <a:t>11% </a:t>
            </a:r>
            <a:r>
              <a:rPr sz="2807" spc="-10" dirty="0">
                <a:solidFill>
                  <a:prstClr val="black"/>
                </a:solidFill>
                <a:latin typeface="Calibri"/>
                <a:cs typeface="Calibri"/>
              </a:rPr>
              <a:t>better </a:t>
            </a:r>
            <a:r>
              <a:rPr sz="2807" spc="-15" dirty="0">
                <a:solidFill>
                  <a:prstClr val="black"/>
                </a:solidFill>
                <a:latin typeface="Calibri"/>
                <a:cs typeface="Calibri"/>
              </a:rPr>
              <a:t>than</a:t>
            </a:r>
            <a:r>
              <a:rPr sz="2807" spc="-2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807" spc="10" dirty="0">
                <a:solidFill>
                  <a:prstClr val="black"/>
                </a:solidFill>
                <a:latin typeface="Calibri"/>
                <a:cs typeface="Calibri"/>
              </a:rPr>
              <a:t>2nd</a:t>
            </a:r>
            <a:endParaRPr sz="2807">
              <a:solidFill>
                <a:prstClr val="black"/>
              </a:solidFill>
              <a:latin typeface="Calibri"/>
              <a:cs typeface="Calibri"/>
            </a:endParaRPr>
          </a:p>
          <a:p>
            <a:pPr marL="700265" indent="-229177" defTabSz="916712">
              <a:spcBef>
                <a:spcPts val="843"/>
              </a:spcBef>
              <a:buFont typeface="Arial"/>
              <a:buChar char="•"/>
              <a:tabLst>
                <a:tab pos="700265" algn="l"/>
              </a:tabLst>
            </a:pPr>
            <a:r>
              <a:rPr sz="2807" spc="10" dirty="0">
                <a:solidFill>
                  <a:srgbClr val="4472C4"/>
                </a:solidFill>
                <a:latin typeface="Calibri"/>
                <a:cs typeface="Calibri"/>
              </a:rPr>
              <a:t>COCO </a:t>
            </a:r>
            <a:r>
              <a:rPr sz="2807" spc="-15" dirty="0">
                <a:solidFill>
                  <a:srgbClr val="4472C4"/>
                </a:solidFill>
                <a:latin typeface="Calibri"/>
                <a:cs typeface="Calibri"/>
              </a:rPr>
              <a:t>Segmentation: </a:t>
            </a:r>
            <a:r>
              <a:rPr sz="2807" spc="-15" dirty="0">
                <a:solidFill>
                  <a:srgbClr val="C00000"/>
                </a:solidFill>
                <a:latin typeface="Calibri"/>
                <a:cs typeface="Calibri"/>
              </a:rPr>
              <a:t>12% </a:t>
            </a:r>
            <a:r>
              <a:rPr sz="2807" spc="-10" dirty="0">
                <a:solidFill>
                  <a:prstClr val="black"/>
                </a:solidFill>
                <a:latin typeface="Calibri"/>
                <a:cs typeface="Calibri"/>
              </a:rPr>
              <a:t>better </a:t>
            </a:r>
            <a:r>
              <a:rPr sz="2807" spc="-15" dirty="0">
                <a:solidFill>
                  <a:prstClr val="black"/>
                </a:solidFill>
                <a:latin typeface="Calibri"/>
                <a:cs typeface="Calibri"/>
              </a:rPr>
              <a:t>than</a:t>
            </a:r>
            <a:r>
              <a:rPr sz="2807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807" spc="10" dirty="0">
                <a:solidFill>
                  <a:prstClr val="black"/>
                </a:solidFill>
                <a:latin typeface="Calibri"/>
                <a:cs typeface="Calibri"/>
              </a:rPr>
              <a:t>2nd</a:t>
            </a:r>
            <a:endParaRPr sz="2807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92449" y="6216928"/>
            <a:ext cx="3451010" cy="29049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804" spc="-25" dirty="0">
                <a:solidFill>
                  <a:srgbClr val="7F7F7F"/>
                </a:solidFill>
                <a:latin typeface="Calibri"/>
                <a:cs typeface="Calibri"/>
              </a:rPr>
              <a:t>*improvements </a:t>
            </a:r>
            <a:r>
              <a:rPr sz="1804" dirty="0">
                <a:solidFill>
                  <a:srgbClr val="7F7F7F"/>
                </a:solidFill>
                <a:latin typeface="Calibri"/>
                <a:cs typeface="Calibri"/>
              </a:rPr>
              <a:t>are </a:t>
            </a:r>
            <a:r>
              <a:rPr sz="1804" spc="-10" dirty="0">
                <a:solidFill>
                  <a:srgbClr val="7F7F7F"/>
                </a:solidFill>
                <a:latin typeface="Calibri"/>
                <a:cs typeface="Calibri"/>
              </a:rPr>
              <a:t>relative</a:t>
            </a:r>
            <a:r>
              <a:rPr sz="1804" spc="-186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1804" spc="-35" dirty="0">
                <a:solidFill>
                  <a:srgbClr val="7F7F7F"/>
                </a:solidFill>
                <a:latin typeface="Calibri"/>
                <a:cs typeface="Calibri"/>
              </a:rPr>
              <a:t>numbers</a:t>
            </a:r>
            <a:endParaRPr sz="1804"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954728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9764" y="613487"/>
            <a:ext cx="4531957" cy="691632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>
              <a:spcBef>
                <a:spcPts val="100"/>
              </a:spcBef>
            </a:pPr>
            <a:r>
              <a:rPr sz="4411" spc="-15" dirty="0"/>
              <a:t>Revolution </a:t>
            </a:r>
            <a:r>
              <a:rPr sz="4411" dirty="0"/>
              <a:t>of</a:t>
            </a:r>
            <a:r>
              <a:rPr sz="4411" spc="-35" dirty="0"/>
              <a:t> </a:t>
            </a:r>
            <a:r>
              <a:rPr sz="4411" dirty="0"/>
              <a:t>Depth</a:t>
            </a:r>
            <a:endParaRPr sz="4411"/>
          </a:p>
        </p:txBody>
      </p:sp>
      <p:sp>
        <p:nvSpPr>
          <p:cNvPr id="3" name="object 3"/>
          <p:cNvSpPr/>
          <p:nvPr/>
        </p:nvSpPr>
        <p:spPr>
          <a:xfrm>
            <a:off x="2145856" y="4717298"/>
            <a:ext cx="407424" cy="496548"/>
          </a:xfrm>
          <a:custGeom>
            <a:avLst/>
            <a:gdLst/>
            <a:ahLst/>
            <a:cxnLst/>
            <a:rect l="l" t="t" r="r" b="b"/>
            <a:pathLst>
              <a:path w="406400" h="495300">
                <a:moveTo>
                  <a:pt x="0" y="0"/>
                </a:moveTo>
                <a:lnTo>
                  <a:pt x="406400" y="0"/>
                </a:lnTo>
                <a:lnTo>
                  <a:pt x="406400" y="495300"/>
                </a:lnTo>
                <a:lnTo>
                  <a:pt x="0" y="495300"/>
                </a:lnTo>
                <a:lnTo>
                  <a:pt x="0" y="0"/>
                </a:lnTo>
                <a:close/>
              </a:path>
            </a:pathLst>
          </a:custGeom>
          <a:solidFill>
            <a:srgbClr val="ED7D31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145856" y="4717298"/>
            <a:ext cx="407424" cy="496548"/>
          </a:xfrm>
          <a:custGeom>
            <a:avLst/>
            <a:gdLst/>
            <a:ahLst/>
            <a:cxnLst/>
            <a:rect l="l" t="t" r="r" b="b"/>
            <a:pathLst>
              <a:path w="406400" h="495300">
                <a:moveTo>
                  <a:pt x="0" y="0"/>
                </a:moveTo>
                <a:lnTo>
                  <a:pt x="406400" y="0"/>
                </a:lnTo>
                <a:lnTo>
                  <a:pt x="406400" y="495300"/>
                </a:lnTo>
                <a:lnTo>
                  <a:pt x="0" y="49530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965458" y="3584149"/>
            <a:ext cx="407424" cy="1629696"/>
          </a:xfrm>
          <a:custGeom>
            <a:avLst/>
            <a:gdLst/>
            <a:ahLst/>
            <a:cxnLst/>
            <a:rect l="l" t="t" r="r" b="b"/>
            <a:pathLst>
              <a:path w="406400" h="1625600">
                <a:moveTo>
                  <a:pt x="0" y="0"/>
                </a:moveTo>
                <a:lnTo>
                  <a:pt x="406400" y="0"/>
                </a:lnTo>
                <a:lnTo>
                  <a:pt x="406400" y="1625600"/>
                </a:lnTo>
                <a:lnTo>
                  <a:pt x="0" y="1625600"/>
                </a:lnTo>
                <a:lnTo>
                  <a:pt x="0" y="0"/>
                </a:lnTo>
                <a:close/>
              </a:path>
            </a:pathLst>
          </a:custGeom>
          <a:solidFill>
            <a:srgbClr val="5B9BD5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965458" y="3584149"/>
            <a:ext cx="407424" cy="1629696"/>
          </a:xfrm>
          <a:custGeom>
            <a:avLst/>
            <a:gdLst/>
            <a:ahLst/>
            <a:cxnLst/>
            <a:rect l="l" t="t" r="r" b="b"/>
            <a:pathLst>
              <a:path w="406400" h="1625600">
                <a:moveTo>
                  <a:pt x="0" y="0"/>
                </a:moveTo>
                <a:lnTo>
                  <a:pt x="406400" y="0"/>
                </a:lnTo>
                <a:lnTo>
                  <a:pt x="406400" y="1625600"/>
                </a:lnTo>
                <a:lnTo>
                  <a:pt x="0" y="162560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238658" y="2922085"/>
            <a:ext cx="407424" cy="2291760"/>
          </a:xfrm>
          <a:custGeom>
            <a:avLst/>
            <a:gdLst/>
            <a:ahLst/>
            <a:cxnLst/>
            <a:rect l="l" t="t" r="r" b="b"/>
            <a:pathLst>
              <a:path w="406400" h="2286000">
                <a:moveTo>
                  <a:pt x="0" y="0"/>
                </a:moveTo>
                <a:lnTo>
                  <a:pt x="406400" y="0"/>
                </a:lnTo>
                <a:lnTo>
                  <a:pt x="406400" y="2286000"/>
                </a:lnTo>
                <a:lnTo>
                  <a:pt x="0" y="2286000"/>
                </a:lnTo>
                <a:lnTo>
                  <a:pt x="0" y="0"/>
                </a:lnTo>
                <a:close/>
              </a:path>
            </a:pathLst>
          </a:custGeom>
          <a:solidFill>
            <a:srgbClr val="5B9BD5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238658" y="2922085"/>
            <a:ext cx="407424" cy="2291760"/>
          </a:xfrm>
          <a:custGeom>
            <a:avLst/>
            <a:gdLst/>
            <a:ahLst/>
            <a:cxnLst/>
            <a:rect l="l" t="t" r="r" b="b"/>
            <a:pathLst>
              <a:path w="406400" h="2286000">
                <a:moveTo>
                  <a:pt x="0" y="0"/>
                </a:moveTo>
                <a:lnTo>
                  <a:pt x="406400" y="0"/>
                </a:lnTo>
                <a:lnTo>
                  <a:pt x="406400" y="2286000"/>
                </a:lnTo>
                <a:lnTo>
                  <a:pt x="0" y="228600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419056" y="4284410"/>
            <a:ext cx="407424" cy="929436"/>
          </a:xfrm>
          <a:custGeom>
            <a:avLst/>
            <a:gdLst/>
            <a:ahLst/>
            <a:cxnLst/>
            <a:rect l="l" t="t" r="r" b="b"/>
            <a:pathLst>
              <a:path w="406400" h="927100">
                <a:moveTo>
                  <a:pt x="406400" y="0"/>
                </a:moveTo>
                <a:lnTo>
                  <a:pt x="0" y="0"/>
                </a:lnTo>
                <a:lnTo>
                  <a:pt x="0" y="927100"/>
                </a:lnTo>
                <a:lnTo>
                  <a:pt x="406400" y="927100"/>
                </a:lnTo>
                <a:lnTo>
                  <a:pt x="406400" y="0"/>
                </a:lnTo>
                <a:close/>
              </a:path>
            </a:pathLst>
          </a:custGeom>
          <a:solidFill>
            <a:srgbClr val="5B9BD5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692257" y="4195286"/>
            <a:ext cx="407424" cy="1018560"/>
          </a:xfrm>
          <a:custGeom>
            <a:avLst/>
            <a:gdLst/>
            <a:ahLst/>
            <a:cxnLst/>
            <a:rect l="l" t="t" r="r" b="b"/>
            <a:pathLst>
              <a:path w="406400" h="1016000">
                <a:moveTo>
                  <a:pt x="406400" y="0"/>
                </a:moveTo>
                <a:lnTo>
                  <a:pt x="0" y="0"/>
                </a:lnTo>
                <a:lnTo>
                  <a:pt x="0" y="1016000"/>
                </a:lnTo>
                <a:lnTo>
                  <a:pt x="406400" y="1016000"/>
                </a:lnTo>
                <a:lnTo>
                  <a:pt x="406400" y="0"/>
                </a:lnTo>
                <a:close/>
              </a:path>
            </a:pathLst>
          </a:custGeom>
          <a:solidFill>
            <a:srgbClr val="5B9BD5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511858" y="1610689"/>
            <a:ext cx="407424" cy="3603157"/>
          </a:xfrm>
          <a:custGeom>
            <a:avLst/>
            <a:gdLst/>
            <a:ahLst/>
            <a:cxnLst/>
            <a:rect l="l" t="t" r="r" b="b"/>
            <a:pathLst>
              <a:path w="406400" h="3594100">
                <a:moveTo>
                  <a:pt x="406400" y="0"/>
                </a:moveTo>
                <a:lnTo>
                  <a:pt x="0" y="0"/>
                </a:lnTo>
                <a:lnTo>
                  <a:pt x="0" y="3594100"/>
                </a:lnTo>
                <a:lnTo>
                  <a:pt x="406400" y="3594100"/>
                </a:lnTo>
                <a:lnTo>
                  <a:pt x="406400" y="0"/>
                </a:lnTo>
                <a:close/>
              </a:path>
            </a:pathLst>
          </a:custGeom>
          <a:solidFill>
            <a:srgbClr val="5B9BD5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785059" y="1266925"/>
            <a:ext cx="407424" cy="3946921"/>
          </a:xfrm>
          <a:custGeom>
            <a:avLst/>
            <a:gdLst/>
            <a:ahLst/>
            <a:cxnLst/>
            <a:rect l="l" t="t" r="r" b="b"/>
            <a:pathLst>
              <a:path w="406400" h="3937000">
                <a:moveTo>
                  <a:pt x="406400" y="0"/>
                </a:moveTo>
                <a:lnTo>
                  <a:pt x="0" y="0"/>
                </a:lnTo>
                <a:lnTo>
                  <a:pt x="0" y="3937000"/>
                </a:lnTo>
                <a:lnTo>
                  <a:pt x="406400" y="3937000"/>
                </a:lnTo>
                <a:lnTo>
                  <a:pt x="406400" y="0"/>
                </a:lnTo>
                <a:close/>
              </a:path>
            </a:pathLst>
          </a:custGeom>
          <a:solidFill>
            <a:srgbClr val="5B9BD5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419056" y="4284410"/>
            <a:ext cx="407424" cy="929436"/>
          </a:xfrm>
          <a:custGeom>
            <a:avLst/>
            <a:gdLst/>
            <a:ahLst/>
            <a:cxnLst/>
            <a:rect l="l" t="t" r="r" b="b"/>
            <a:pathLst>
              <a:path w="406400" h="927100">
                <a:moveTo>
                  <a:pt x="0" y="0"/>
                </a:moveTo>
                <a:lnTo>
                  <a:pt x="406400" y="0"/>
                </a:lnTo>
                <a:lnTo>
                  <a:pt x="406400" y="927100"/>
                </a:lnTo>
                <a:lnTo>
                  <a:pt x="0" y="92710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692257" y="4195286"/>
            <a:ext cx="407424" cy="1018560"/>
          </a:xfrm>
          <a:custGeom>
            <a:avLst/>
            <a:gdLst/>
            <a:ahLst/>
            <a:cxnLst/>
            <a:rect l="l" t="t" r="r" b="b"/>
            <a:pathLst>
              <a:path w="406400" h="1016000">
                <a:moveTo>
                  <a:pt x="0" y="0"/>
                </a:moveTo>
                <a:lnTo>
                  <a:pt x="406400" y="0"/>
                </a:lnTo>
                <a:lnTo>
                  <a:pt x="406400" y="1016000"/>
                </a:lnTo>
                <a:lnTo>
                  <a:pt x="0" y="101600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511858" y="1610689"/>
            <a:ext cx="407424" cy="3603157"/>
          </a:xfrm>
          <a:custGeom>
            <a:avLst/>
            <a:gdLst/>
            <a:ahLst/>
            <a:cxnLst/>
            <a:rect l="l" t="t" r="r" b="b"/>
            <a:pathLst>
              <a:path w="406400" h="3594100">
                <a:moveTo>
                  <a:pt x="0" y="0"/>
                </a:moveTo>
                <a:lnTo>
                  <a:pt x="406400" y="0"/>
                </a:lnTo>
                <a:lnTo>
                  <a:pt x="406400" y="3594100"/>
                </a:lnTo>
                <a:lnTo>
                  <a:pt x="0" y="359410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9785059" y="1266925"/>
            <a:ext cx="407424" cy="3946921"/>
          </a:xfrm>
          <a:custGeom>
            <a:avLst/>
            <a:gdLst/>
            <a:ahLst/>
            <a:cxnLst/>
            <a:rect l="l" t="t" r="r" b="b"/>
            <a:pathLst>
              <a:path w="406400" h="3937000">
                <a:moveTo>
                  <a:pt x="0" y="0"/>
                </a:moveTo>
                <a:lnTo>
                  <a:pt x="406400" y="0"/>
                </a:lnTo>
                <a:lnTo>
                  <a:pt x="406400" y="3937000"/>
                </a:lnTo>
                <a:lnTo>
                  <a:pt x="0" y="393700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712967" y="5213846"/>
            <a:ext cx="8912403" cy="0"/>
          </a:xfrm>
          <a:custGeom>
            <a:avLst/>
            <a:gdLst/>
            <a:ahLst/>
            <a:cxnLst/>
            <a:rect l="l" t="t" r="r" b="b"/>
            <a:pathLst>
              <a:path w="8890000">
                <a:moveTo>
                  <a:pt x="0" y="0"/>
                </a:moveTo>
                <a:lnTo>
                  <a:pt x="8890000" y="0"/>
                </a:lnTo>
              </a:path>
            </a:pathLst>
          </a:custGeom>
          <a:ln w="1270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328690" y="2011400"/>
            <a:ext cx="7610555" cy="3158173"/>
          </a:xfrm>
          <a:custGeom>
            <a:avLst/>
            <a:gdLst/>
            <a:ahLst/>
            <a:cxnLst/>
            <a:rect l="l" t="t" r="r" b="b"/>
            <a:pathLst>
              <a:path w="7591425" h="3150235">
                <a:moveTo>
                  <a:pt x="7585256" y="3124546"/>
                </a:moveTo>
                <a:lnTo>
                  <a:pt x="7495029" y="3124546"/>
                </a:lnTo>
                <a:lnTo>
                  <a:pt x="7489342" y="3130232"/>
                </a:lnTo>
                <a:lnTo>
                  <a:pt x="7489342" y="3144260"/>
                </a:lnTo>
                <a:lnTo>
                  <a:pt x="7495029" y="3149946"/>
                </a:lnTo>
                <a:lnTo>
                  <a:pt x="7585256" y="3149946"/>
                </a:lnTo>
                <a:lnTo>
                  <a:pt x="7590942" y="3144260"/>
                </a:lnTo>
                <a:lnTo>
                  <a:pt x="7590942" y="3130232"/>
                </a:lnTo>
                <a:lnTo>
                  <a:pt x="7585256" y="3124546"/>
                </a:lnTo>
                <a:close/>
              </a:path>
              <a:path w="7591425" h="3150235">
                <a:moveTo>
                  <a:pt x="7407456" y="3124546"/>
                </a:moveTo>
                <a:lnTo>
                  <a:pt x="7317229" y="3124546"/>
                </a:lnTo>
                <a:lnTo>
                  <a:pt x="7311542" y="3130232"/>
                </a:lnTo>
                <a:lnTo>
                  <a:pt x="7311542" y="3144260"/>
                </a:lnTo>
                <a:lnTo>
                  <a:pt x="7317229" y="3149946"/>
                </a:lnTo>
                <a:lnTo>
                  <a:pt x="7407456" y="3149946"/>
                </a:lnTo>
                <a:lnTo>
                  <a:pt x="7413142" y="3144260"/>
                </a:lnTo>
                <a:lnTo>
                  <a:pt x="7413142" y="3130232"/>
                </a:lnTo>
                <a:lnTo>
                  <a:pt x="7407456" y="3124546"/>
                </a:lnTo>
                <a:close/>
              </a:path>
              <a:path w="7591425" h="3150235">
                <a:moveTo>
                  <a:pt x="7229656" y="3124546"/>
                </a:moveTo>
                <a:lnTo>
                  <a:pt x="7139429" y="3124546"/>
                </a:lnTo>
                <a:lnTo>
                  <a:pt x="7133742" y="3130232"/>
                </a:lnTo>
                <a:lnTo>
                  <a:pt x="7133742" y="3144260"/>
                </a:lnTo>
                <a:lnTo>
                  <a:pt x="7139429" y="3149946"/>
                </a:lnTo>
                <a:lnTo>
                  <a:pt x="7229656" y="3149946"/>
                </a:lnTo>
                <a:lnTo>
                  <a:pt x="7235342" y="3144260"/>
                </a:lnTo>
                <a:lnTo>
                  <a:pt x="7235342" y="3130232"/>
                </a:lnTo>
                <a:lnTo>
                  <a:pt x="7229656" y="3124546"/>
                </a:lnTo>
                <a:close/>
              </a:path>
              <a:path w="7591425" h="3150235">
                <a:moveTo>
                  <a:pt x="7051856" y="3124546"/>
                </a:moveTo>
                <a:lnTo>
                  <a:pt x="6961629" y="3124546"/>
                </a:lnTo>
                <a:lnTo>
                  <a:pt x="6955942" y="3130232"/>
                </a:lnTo>
                <a:lnTo>
                  <a:pt x="6955942" y="3144260"/>
                </a:lnTo>
                <a:lnTo>
                  <a:pt x="6961629" y="3149946"/>
                </a:lnTo>
                <a:lnTo>
                  <a:pt x="7051856" y="3149946"/>
                </a:lnTo>
                <a:lnTo>
                  <a:pt x="7057542" y="3144260"/>
                </a:lnTo>
                <a:lnTo>
                  <a:pt x="7057542" y="3130232"/>
                </a:lnTo>
                <a:lnTo>
                  <a:pt x="7051856" y="3124546"/>
                </a:lnTo>
                <a:close/>
              </a:path>
              <a:path w="7591425" h="3150235">
                <a:moveTo>
                  <a:pt x="6874056" y="3124546"/>
                </a:moveTo>
                <a:lnTo>
                  <a:pt x="6783829" y="3124546"/>
                </a:lnTo>
                <a:lnTo>
                  <a:pt x="6778142" y="3130232"/>
                </a:lnTo>
                <a:lnTo>
                  <a:pt x="6778142" y="3144260"/>
                </a:lnTo>
                <a:lnTo>
                  <a:pt x="6783829" y="3149946"/>
                </a:lnTo>
                <a:lnTo>
                  <a:pt x="6874056" y="3149946"/>
                </a:lnTo>
                <a:lnTo>
                  <a:pt x="6879742" y="3144260"/>
                </a:lnTo>
                <a:lnTo>
                  <a:pt x="6879742" y="3130232"/>
                </a:lnTo>
                <a:lnTo>
                  <a:pt x="6874056" y="3124546"/>
                </a:lnTo>
                <a:close/>
              </a:path>
              <a:path w="7591425" h="3150235">
                <a:moveTo>
                  <a:pt x="6696256" y="3124546"/>
                </a:moveTo>
                <a:lnTo>
                  <a:pt x="6606029" y="3124546"/>
                </a:lnTo>
                <a:lnTo>
                  <a:pt x="6600342" y="3130232"/>
                </a:lnTo>
                <a:lnTo>
                  <a:pt x="6600342" y="3144260"/>
                </a:lnTo>
                <a:lnTo>
                  <a:pt x="6606029" y="3149946"/>
                </a:lnTo>
                <a:lnTo>
                  <a:pt x="6696256" y="3149946"/>
                </a:lnTo>
                <a:lnTo>
                  <a:pt x="6701942" y="3144260"/>
                </a:lnTo>
                <a:lnTo>
                  <a:pt x="6701942" y="3130232"/>
                </a:lnTo>
                <a:lnTo>
                  <a:pt x="6696256" y="3124546"/>
                </a:lnTo>
                <a:close/>
              </a:path>
              <a:path w="7591425" h="3150235">
                <a:moveTo>
                  <a:pt x="6518456" y="3124546"/>
                </a:moveTo>
                <a:lnTo>
                  <a:pt x="6428229" y="3124546"/>
                </a:lnTo>
                <a:lnTo>
                  <a:pt x="6422542" y="3130232"/>
                </a:lnTo>
                <a:lnTo>
                  <a:pt x="6422542" y="3144260"/>
                </a:lnTo>
                <a:lnTo>
                  <a:pt x="6428229" y="3149946"/>
                </a:lnTo>
                <a:lnTo>
                  <a:pt x="6518456" y="3149946"/>
                </a:lnTo>
                <a:lnTo>
                  <a:pt x="6524142" y="3144260"/>
                </a:lnTo>
                <a:lnTo>
                  <a:pt x="6524142" y="3130232"/>
                </a:lnTo>
                <a:lnTo>
                  <a:pt x="6518456" y="3124546"/>
                </a:lnTo>
                <a:close/>
              </a:path>
              <a:path w="7591425" h="3150235">
                <a:moveTo>
                  <a:pt x="6251845" y="3114479"/>
                </a:moveTo>
                <a:lnTo>
                  <a:pt x="6245724" y="3119694"/>
                </a:lnTo>
                <a:lnTo>
                  <a:pt x="6244605" y="3133678"/>
                </a:lnTo>
                <a:lnTo>
                  <a:pt x="6249819" y="3139798"/>
                </a:lnTo>
                <a:lnTo>
                  <a:pt x="6339761" y="3146993"/>
                </a:lnTo>
                <a:lnTo>
                  <a:pt x="6345881" y="3141779"/>
                </a:lnTo>
                <a:lnTo>
                  <a:pt x="6347000" y="3127796"/>
                </a:lnTo>
                <a:lnTo>
                  <a:pt x="6341785" y="3121675"/>
                </a:lnTo>
                <a:lnTo>
                  <a:pt x="6251845" y="3114479"/>
                </a:lnTo>
                <a:close/>
              </a:path>
              <a:path w="7591425" h="3150235">
                <a:moveTo>
                  <a:pt x="6074611" y="3100301"/>
                </a:moveTo>
                <a:lnTo>
                  <a:pt x="6068491" y="3105515"/>
                </a:lnTo>
                <a:lnTo>
                  <a:pt x="6067371" y="3119498"/>
                </a:lnTo>
                <a:lnTo>
                  <a:pt x="6072586" y="3125619"/>
                </a:lnTo>
                <a:lnTo>
                  <a:pt x="6162527" y="3132815"/>
                </a:lnTo>
                <a:lnTo>
                  <a:pt x="6168647" y="3127601"/>
                </a:lnTo>
                <a:lnTo>
                  <a:pt x="6169766" y="3113617"/>
                </a:lnTo>
                <a:lnTo>
                  <a:pt x="6164553" y="3107495"/>
                </a:lnTo>
                <a:lnTo>
                  <a:pt x="6074611" y="3100301"/>
                </a:lnTo>
                <a:close/>
              </a:path>
              <a:path w="7591425" h="3150235">
                <a:moveTo>
                  <a:pt x="5897378" y="3086122"/>
                </a:moveTo>
                <a:lnTo>
                  <a:pt x="5891256" y="3091336"/>
                </a:lnTo>
                <a:lnTo>
                  <a:pt x="5890138" y="3105320"/>
                </a:lnTo>
                <a:lnTo>
                  <a:pt x="5895352" y="3111441"/>
                </a:lnTo>
                <a:lnTo>
                  <a:pt x="5985292" y="3118637"/>
                </a:lnTo>
                <a:lnTo>
                  <a:pt x="5991414" y="3113422"/>
                </a:lnTo>
                <a:lnTo>
                  <a:pt x="5992534" y="3099438"/>
                </a:lnTo>
                <a:lnTo>
                  <a:pt x="5987319" y="3093317"/>
                </a:lnTo>
                <a:lnTo>
                  <a:pt x="5897378" y="3086122"/>
                </a:lnTo>
                <a:close/>
              </a:path>
              <a:path w="7591425" h="3150235">
                <a:moveTo>
                  <a:pt x="5720144" y="3071943"/>
                </a:moveTo>
                <a:lnTo>
                  <a:pt x="5714023" y="3077157"/>
                </a:lnTo>
                <a:lnTo>
                  <a:pt x="5712904" y="3091141"/>
                </a:lnTo>
                <a:lnTo>
                  <a:pt x="5718119" y="3097263"/>
                </a:lnTo>
                <a:lnTo>
                  <a:pt x="5808059" y="3104457"/>
                </a:lnTo>
                <a:lnTo>
                  <a:pt x="5814180" y="3099243"/>
                </a:lnTo>
                <a:lnTo>
                  <a:pt x="5815299" y="3085260"/>
                </a:lnTo>
                <a:lnTo>
                  <a:pt x="5810084" y="3079139"/>
                </a:lnTo>
                <a:lnTo>
                  <a:pt x="5720144" y="3071943"/>
                </a:lnTo>
                <a:close/>
              </a:path>
              <a:path w="7591425" h="3150235">
                <a:moveTo>
                  <a:pt x="5542911" y="3057765"/>
                </a:moveTo>
                <a:lnTo>
                  <a:pt x="5536789" y="3062979"/>
                </a:lnTo>
                <a:lnTo>
                  <a:pt x="5535669" y="3076962"/>
                </a:lnTo>
                <a:lnTo>
                  <a:pt x="5540885" y="3083083"/>
                </a:lnTo>
                <a:lnTo>
                  <a:pt x="5630825" y="3090279"/>
                </a:lnTo>
                <a:lnTo>
                  <a:pt x="5636947" y="3085064"/>
                </a:lnTo>
                <a:lnTo>
                  <a:pt x="5638065" y="3071080"/>
                </a:lnTo>
                <a:lnTo>
                  <a:pt x="5632851" y="3064959"/>
                </a:lnTo>
                <a:lnTo>
                  <a:pt x="5542911" y="3057765"/>
                </a:lnTo>
                <a:close/>
              </a:path>
              <a:path w="7591425" h="3150235">
                <a:moveTo>
                  <a:pt x="5365676" y="3043585"/>
                </a:moveTo>
                <a:lnTo>
                  <a:pt x="5359554" y="3048800"/>
                </a:lnTo>
                <a:lnTo>
                  <a:pt x="5358437" y="3062784"/>
                </a:lnTo>
                <a:lnTo>
                  <a:pt x="5363650" y="3068905"/>
                </a:lnTo>
                <a:lnTo>
                  <a:pt x="5453592" y="3076100"/>
                </a:lnTo>
                <a:lnTo>
                  <a:pt x="5459713" y="3070885"/>
                </a:lnTo>
                <a:lnTo>
                  <a:pt x="5460832" y="3056902"/>
                </a:lnTo>
                <a:lnTo>
                  <a:pt x="5455617" y="3050781"/>
                </a:lnTo>
                <a:lnTo>
                  <a:pt x="5365676" y="3043585"/>
                </a:lnTo>
                <a:close/>
              </a:path>
              <a:path w="7591425" h="3150235">
                <a:moveTo>
                  <a:pt x="5188442" y="3029407"/>
                </a:moveTo>
                <a:lnTo>
                  <a:pt x="5182321" y="3034621"/>
                </a:lnTo>
                <a:lnTo>
                  <a:pt x="5181202" y="3048605"/>
                </a:lnTo>
                <a:lnTo>
                  <a:pt x="5186417" y="3054727"/>
                </a:lnTo>
                <a:lnTo>
                  <a:pt x="5276358" y="3061921"/>
                </a:lnTo>
                <a:lnTo>
                  <a:pt x="5282478" y="3056707"/>
                </a:lnTo>
                <a:lnTo>
                  <a:pt x="5283597" y="3042724"/>
                </a:lnTo>
                <a:lnTo>
                  <a:pt x="5278384" y="3036603"/>
                </a:lnTo>
                <a:lnTo>
                  <a:pt x="5188442" y="3029407"/>
                </a:lnTo>
                <a:close/>
              </a:path>
              <a:path w="7591425" h="3150235">
                <a:moveTo>
                  <a:pt x="5100114" y="3022946"/>
                </a:moveTo>
                <a:lnTo>
                  <a:pt x="5009887" y="3022946"/>
                </a:lnTo>
                <a:lnTo>
                  <a:pt x="5004200" y="3028632"/>
                </a:lnTo>
                <a:lnTo>
                  <a:pt x="5004200" y="3042660"/>
                </a:lnTo>
                <a:lnTo>
                  <a:pt x="5009887" y="3048346"/>
                </a:lnTo>
                <a:lnTo>
                  <a:pt x="5100114" y="3048346"/>
                </a:lnTo>
                <a:lnTo>
                  <a:pt x="5105800" y="3042660"/>
                </a:lnTo>
                <a:lnTo>
                  <a:pt x="5105800" y="3028632"/>
                </a:lnTo>
                <a:lnTo>
                  <a:pt x="5100114" y="3022946"/>
                </a:lnTo>
                <a:close/>
              </a:path>
              <a:path w="7591425" h="3150235">
                <a:moveTo>
                  <a:pt x="4922314" y="3022946"/>
                </a:moveTo>
                <a:lnTo>
                  <a:pt x="4832087" y="3022946"/>
                </a:lnTo>
                <a:lnTo>
                  <a:pt x="4826400" y="3028632"/>
                </a:lnTo>
                <a:lnTo>
                  <a:pt x="4826400" y="3042660"/>
                </a:lnTo>
                <a:lnTo>
                  <a:pt x="4832087" y="3048346"/>
                </a:lnTo>
                <a:lnTo>
                  <a:pt x="4922314" y="3048346"/>
                </a:lnTo>
                <a:lnTo>
                  <a:pt x="4928000" y="3042660"/>
                </a:lnTo>
                <a:lnTo>
                  <a:pt x="4928000" y="3028632"/>
                </a:lnTo>
                <a:lnTo>
                  <a:pt x="4922314" y="3022946"/>
                </a:lnTo>
                <a:close/>
              </a:path>
              <a:path w="7591425" h="3150235">
                <a:moveTo>
                  <a:pt x="4744514" y="3022946"/>
                </a:moveTo>
                <a:lnTo>
                  <a:pt x="4654287" y="3022946"/>
                </a:lnTo>
                <a:lnTo>
                  <a:pt x="4648600" y="3028632"/>
                </a:lnTo>
                <a:lnTo>
                  <a:pt x="4648600" y="3042660"/>
                </a:lnTo>
                <a:lnTo>
                  <a:pt x="4654287" y="3048346"/>
                </a:lnTo>
                <a:lnTo>
                  <a:pt x="4744514" y="3048346"/>
                </a:lnTo>
                <a:lnTo>
                  <a:pt x="4750200" y="3042660"/>
                </a:lnTo>
                <a:lnTo>
                  <a:pt x="4750200" y="3028632"/>
                </a:lnTo>
                <a:lnTo>
                  <a:pt x="4744514" y="3022946"/>
                </a:lnTo>
                <a:close/>
              </a:path>
              <a:path w="7591425" h="3150235">
                <a:moveTo>
                  <a:pt x="4566714" y="3022946"/>
                </a:moveTo>
                <a:lnTo>
                  <a:pt x="4476487" y="3022946"/>
                </a:lnTo>
                <a:lnTo>
                  <a:pt x="4470800" y="3028632"/>
                </a:lnTo>
                <a:lnTo>
                  <a:pt x="4470800" y="3042660"/>
                </a:lnTo>
                <a:lnTo>
                  <a:pt x="4476487" y="3048346"/>
                </a:lnTo>
                <a:lnTo>
                  <a:pt x="4566714" y="3048346"/>
                </a:lnTo>
                <a:lnTo>
                  <a:pt x="4572400" y="3042660"/>
                </a:lnTo>
                <a:lnTo>
                  <a:pt x="4572400" y="3028632"/>
                </a:lnTo>
                <a:lnTo>
                  <a:pt x="4566714" y="3022946"/>
                </a:lnTo>
                <a:close/>
              </a:path>
              <a:path w="7591425" h="3150235">
                <a:moveTo>
                  <a:pt x="4388914" y="3022946"/>
                </a:moveTo>
                <a:lnTo>
                  <a:pt x="4298687" y="3022946"/>
                </a:lnTo>
                <a:lnTo>
                  <a:pt x="4293000" y="3028632"/>
                </a:lnTo>
                <a:lnTo>
                  <a:pt x="4293000" y="3042660"/>
                </a:lnTo>
                <a:lnTo>
                  <a:pt x="4298687" y="3048346"/>
                </a:lnTo>
                <a:lnTo>
                  <a:pt x="4388914" y="3048346"/>
                </a:lnTo>
                <a:lnTo>
                  <a:pt x="4394600" y="3042660"/>
                </a:lnTo>
                <a:lnTo>
                  <a:pt x="4394600" y="3028632"/>
                </a:lnTo>
                <a:lnTo>
                  <a:pt x="4388914" y="3022946"/>
                </a:lnTo>
                <a:close/>
              </a:path>
              <a:path w="7591425" h="3150235">
                <a:moveTo>
                  <a:pt x="4211114" y="3022946"/>
                </a:moveTo>
                <a:lnTo>
                  <a:pt x="4120885" y="3022946"/>
                </a:lnTo>
                <a:lnTo>
                  <a:pt x="4115200" y="3028632"/>
                </a:lnTo>
                <a:lnTo>
                  <a:pt x="4115200" y="3042660"/>
                </a:lnTo>
                <a:lnTo>
                  <a:pt x="4120885" y="3048346"/>
                </a:lnTo>
                <a:lnTo>
                  <a:pt x="4211114" y="3048346"/>
                </a:lnTo>
                <a:lnTo>
                  <a:pt x="4216800" y="3042660"/>
                </a:lnTo>
                <a:lnTo>
                  <a:pt x="4216800" y="3028632"/>
                </a:lnTo>
                <a:lnTo>
                  <a:pt x="4211114" y="3022946"/>
                </a:lnTo>
                <a:close/>
              </a:path>
              <a:path w="7591425" h="3150235">
                <a:moveTo>
                  <a:pt x="4033314" y="3022946"/>
                </a:moveTo>
                <a:lnTo>
                  <a:pt x="3943085" y="3022946"/>
                </a:lnTo>
                <a:lnTo>
                  <a:pt x="3937400" y="3028632"/>
                </a:lnTo>
                <a:lnTo>
                  <a:pt x="3937400" y="3042660"/>
                </a:lnTo>
                <a:lnTo>
                  <a:pt x="3943085" y="3048346"/>
                </a:lnTo>
                <a:lnTo>
                  <a:pt x="4033314" y="3048346"/>
                </a:lnTo>
                <a:lnTo>
                  <a:pt x="4039000" y="3042660"/>
                </a:lnTo>
                <a:lnTo>
                  <a:pt x="4039000" y="3028632"/>
                </a:lnTo>
                <a:lnTo>
                  <a:pt x="4033314" y="3022946"/>
                </a:lnTo>
                <a:close/>
              </a:path>
              <a:path w="7591425" h="3150235">
                <a:moveTo>
                  <a:pt x="3768873" y="3009874"/>
                </a:moveTo>
                <a:lnTo>
                  <a:pt x="3762235" y="3014412"/>
                </a:lnTo>
                <a:lnTo>
                  <a:pt x="3759640" y="3028198"/>
                </a:lnTo>
                <a:lnTo>
                  <a:pt x="3764177" y="3034837"/>
                </a:lnTo>
                <a:lnTo>
                  <a:pt x="3835601" y="3048273"/>
                </a:lnTo>
                <a:lnTo>
                  <a:pt x="3836388" y="3048346"/>
                </a:lnTo>
                <a:lnTo>
                  <a:pt x="3855514" y="3048346"/>
                </a:lnTo>
                <a:lnTo>
                  <a:pt x="3861200" y="3042660"/>
                </a:lnTo>
                <a:lnTo>
                  <a:pt x="3861200" y="3028632"/>
                </a:lnTo>
                <a:lnTo>
                  <a:pt x="3855514" y="3022946"/>
                </a:lnTo>
                <a:lnTo>
                  <a:pt x="3838359" y="3022946"/>
                </a:lnTo>
                <a:lnTo>
                  <a:pt x="3768873" y="3009874"/>
                </a:lnTo>
                <a:close/>
              </a:path>
              <a:path w="7591425" h="3150235">
                <a:moveTo>
                  <a:pt x="3594138" y="2977004"/>
                </a:moveTo>
                <a:lnTo>
                  <a:pt x="3587499" y="2981540"/>
                </a:lnTo>
                <a:lnTo>
                  <a:pt x="3584905" y="2995326"/>
                </a:lnTo>
                <a:lnTo>
                  <a:pt x="3589442" y="3001966"/>
                </a:lnTo>
                <a:lnTo>
                  <a:pt x="3678115" y="3018647"/>
                </a:lnTo>
                <a:lnTo>
                  <a:pt x="3684753" y="3014110"/>
                </a:lnTo>
                <a:lnTo>
                  <a:pt x="3687348" y="3000324"/>
                </a:lnTo>
                <a:lnTo>
                  <a:pt x="3682810" y="2993685"/>
                </a:lnTo>
                <a:lnTo>
                  <a:pt x="3594138" y="2977004"/>
                </a:lnTo>
                <a:close/>
              </a:path>
              <a:path w="7591425" h="3150235">
                <a:moveTo>
                  <a:pt x="3419403" y="2944133"/>
                </a:moveTo>
                <a:lnTo>
                  <a:pt x="3412764" y="2948669"/>
                </a:lnTo>
                <a:lnTo>
                  <a:pt x="3410170" y="2962456"/>
                </a:lnTo>
                <a:lnTo>
                  <a:pt x="3414707" y="2969094"/>
                </a:lnTo>
                <a:lnTo>
                  <a:pt x="3503380" y="2985776"/>
                </a:lnTo>
                <a:lnTo>
                  <a:pt x="3510019" y="2981239"/>
                </a:lnTo>
                <a:lnTo>
                  <a:pt x="3512612" y="2967452"/>
                </a:lnTo>
                <a:lnTo>
                  <a:pt x="3508076" y="2960814"/>
                </a:lnTo>
                <a:lnTo>
                  <a:pt x="3419403" y="2944133"/>
                </a:lnTo>
                <a:close/>
              </a:path>
              <a:path w="7591425" h="3150235">
                <a:moveTo>
                  <a:pt x="3244668" y="2911262"/>
                </a:moveTo>
                <a:lnTo>
                  <a:pt x="3238028" y="2915799"/>
                </a:lnTo>
                <a:lnTo>
                  <a:pt x="3235435" y="2929585"/>
                </a:lnTo>
                <a:lnTo>
                  <a:pt x="3239971" y="2936224"/>
                </a:lnTo>
                <a:lnTo>
                  <a:pt x="3328645" y="2952904"/>
                </a:lnTo>
                <a:lnTo>
                  <a:pt x="3335284" y="2948368"/>
                </a:lnTo>
                <a:lnTo>
                  <a:pt x="3337877" y="2934582"/>
                </a:lnTo>
                <a:lnTo>
                  <a:pt x="3333341" y="2927943"/>
                </a:lnTo>
                <a:lnTo>
                  <a:pt x="3244668" y="2911262"/>
                </a:lnTo>
                <a:close/>
              </a:path>
              <a:path w="7591425" h="3150235">
                <a:moveTo>
                  <a:pt x="3069932" y="2878391"/>
                </a:moveTo>
                <a:lnTo>
                  <a:pt x="3063294" y="2882927"/>
                </a:lnTo>
                <a:lnTo>
                  <a:pt x="3060700" y="2896715"/>
                </a:lnTo>
                <a:lnTo>
                  <a:pt x="3065237" y="2903353"/>
                </a:lnTo>
                <a:lnTo>
                  <a:pt x="3153910" y="2920034"/>
                </a:lnTo>
                <a:lnTo>
                  <a:pt x="3160549" y="2915498"/>
                </a:lnTo>
                <a:lnTo>
                  <a:pt x="3163142" y="2901711"/>
                </a:lnTo>
                <a:lnTo>
                  <a:pt x="3158605" y="2895072"/>
                </a:lnTo>
                <a:lnTo>
                  <a:pt x="3069932" y="2878391"/>
                </a:lnTo>
                <a:close/>
              </a:path>
              <a:path w="7591425" h="3150235">
                <a:moveTo>
                  <a:pt x="2895198" y="2845520"/>
                </a:moveTo>
                <a:lnTo>
                  <a:pt x="2888559" y="2850057"/>
                </a:lnTo>
                <a:lnTo>
                  <a:pt x="2885965" y="2863843"/>
                </a:lnTo>
                <a:lnTo>
                  <a:pt x="2890502" y="2870481"/>
                </a:lnTo>
                <a:lnTo>
                  <a:pt x="2979174" y="2887163"/>
                </a:lnTo>
                <a:lnTo>
                  <a:pt x="2985814" y="2882626"/>
                </a:lnTo>
                <a:lnTo>
                  <a:pt x="2988407" y="2868839"/>
                </a:lnTo>
                <a:lnTo>
                  <a:pt x="2983871" y="2862201"/>
                </a:lnTo>
                <a:lnTo>
                  <a:pt x="2895198" y="2845520"/>
                </a:lnTo>
                <a:close/>
              </a:path>
              <a:path w="7591425" h="3150235">
                <a:moveTo>
                  <a:pt x="2720463" y="2812649"/>
                </a:moveTo>
                <a:lnTo>
                  <a:pt x="2713823" y="2817186"/>
                </a:lnTo>
                <a:lnTo>
                  <a:pt x="2711230" y="2830972"/>
                </a:lnTo>
                <a:lnTo>
                  <a:pt x="2715768" y="2837611"/>
                </a:lnTo>
                <a:lnTo>
                  <a:pt x="2804440" y="2854291"/>
                </a:lnTo>
                <a:lnTo>
                  <a:pt x="2811078" y="2849755"/>
                </a:lnTo>
                <a:lnTo>
                  <a:pt x="2813672" y="2835969"/>
                </a:lnTo>
                <a:lnTo>
                  <a:pt x="2809135" y="2829330"/>
                </a:lnTo>
                <a:lnTo>
                  <a:pt x="2720463" y="2812649"/>
                </a:lnTo>
                <a:close/>
              </a:path>
              <a:path w="7591425" h="3150235">
                <a:moveTo>
                  <a:pt x="2543834" y="2781099"/>
                </a:moveTo>
                <a:lnTo>
                  <a:pt x="2537871" y="2786494"/>
                </a:lnTo>
                <a:lnTo>
                  <a:pt x="2537170" y="2800504"/>
                </a:lnTo>
                <a:lnTo>
                  <a:pt x="2542565" y="2806467"/>
                </a:lnTo>
                <a:lnTo>
                  <a:pt x="2553841" y="2807031"/>
                </a:lnTo>
                <a:lnTo>
                  <a:pt x="2629705" y="2821421"/>
                </a:lnTo>
                <a:lnTo>
                  <a:pt x="2636344" y="2816884"/>
                </a:lnTo>
                <a:lnTo>
                  <a:pt x="2638936" y="2803098"/>
                </a:lnTo>
                <a:lnTo>
                  <a:pt x="2634400" y="2796459"/>
                </a:lnTo>
                <a:lnTo>
                  <a:pt x="2555109" y="2781661"/>
                </a:lnTo>
                <a:lnTo>
                  <a:pt x="2543834" y="2781099"/>
                </a:lnTo>
                <a:close/>
              </a:path>
              <a:path w="7591425" h="3150235">
                <a:moveTo>
                  <a:pt x="2366255" y="2772219"/>
                </a:moveTo>
                <a:lnTo>
                  <a:pt x="2360292" y="2777614"/>
                </a:lnTo>
                <a:lnTo>
                  <a:pt x="2359592" y="2791625"/>
                </a:lnTo>
                <a:lnTo>
                  <a:pt x="2364987" y="2797587"/>
                </a:lnTo>
                <a:lnTo>
                  <a:pt x="2455103" y="2802093"/>
                </a:lnTo>
                <a:lnTo>
                  <a:pt x="2461065" y="2796698"/>
                </a:lnTo>
                <a:lnTo>
                  <a:pt x="2461766" y="2782688"/>
                </a:lnTo>
                <a:lnTo>
                  <a:pt x="2456371" y="2776725"/>
                </a:lnTo>
                <a:lnTo>
                  <a:pt x="2366255" y="2772219"/>
                </a:lnTo>
                <a:close/>
              </a:path>
              <a:path w="7591425" h="3150235">
                <a:moveTo>
                  <a:pt x="2188677" y="2763340"/>
                </a:moveTo>
                <a:lnTo>
                  <a:pt x="2182714" y="2768735"/>
                </a:lnTo>
                <a:lnTo>
                  <a:pt x="2182013" y="2782746"/>
                </a:lnTo>
                <a:lnTo>
                  <a:pt x="2187408" y="2788709"/>
                </a:lnTo>
                <a:lnTo>
                  <a:pt x="2277524" y="2793215"/>
                </a:lnTo>
                <a:lnTo>
                  <a:pt x="2283487" y="2787820"/>
                </a:lnTo>
                <a:lnTo>
                  <a:pt x="2284187" y="2773809"/>
                </a:lnTo>
                <a:lnTo>
                  <a:pt x="2278792" y="2767846"/>
                </a:lnTo>
                <a:lnTo>
                  <a:pt x="2188677" y="2763340"/>
                </a:lnTo>
                <a:close/>
              </a:path>
              <a:path w="7591425" h="3150235">
                <a:moveTo>
                  <a:pt x="2011099" y="2754462"/>
                </a:moveTo>
                <a:lnTo>
                  <a:pt x="2005136" y="2759857"/>
                </a:lnTo>
                <a:lnTo>
                  <a:pt x="2004435" y="2773867"/>
                </a:lnTo>
                <a:lnTo>
                  <a:pt x="2009830" y="2779830"/>
                </a:lnTo>
                <a:lnTo>
                  <a:pt x="2099946" y="2784336"/>
                </a:lnTo>
                <a:lnTo>
                  <a:pt x="2105908" y="2778941"/>
                </a:lnTo>
                <a:lnTo>
                  <a:pt x="2106609" y="2764930"/>
                </a:lnTo>
                <a:lnTo>
                  <a:pt x="2101215" y="2758968"/>
                </a:lnTo>
                <a:lnTo>
                  <a:pt x="2011099" y="2754462"/>
                </a:lnTo>
                <a:close/>
              </a:path>
              <a:path w="7591425" h="3150235">
                <a:moveTo>
                  <a:pt x="1833521" y="2745583"/>
                </a:moveTo>
                <a:lnTo>
                  <a:pt x="1827557" y="2750978"/>
                </a:lnTo>
                <a:lnTo>
                  <a:pt x="1826858" y="2764989"/>
                </a:lnTo>
                <a:lnTo>
                  <a:pt x="1832253" y="2770952"/>
                </a:lnTo>
                <a:lnTo>
                  <a:pt x="1922368" y="2775458"/>
                </a:lnTo>
                <a:lnTo>
                  <a:pt x="1928331" y="2770063"/>
                </a:lnTo>
                <a:lnTo>
                  <a:pt x="1929030" y="2756052"/>
                </a:lnTo>
                <a:lnTo>
                  <a:pt x="1923635" y="2750088"/>
                </a:lnTo>
                <a:lnTo>
                  <a:pt x="1833521" y="2745583"/>
                </a:lnTo>
                <a:close/>
              </a:path>
              <a:path w="7591425" h="3150235">
                <a:moveTo>
                  <a:pt x="1655942" y="2736703"/>
                </a:moveTo>
                <a:lnTo>
                  <a:pt x="1649980" y="2742098"/>
                </a:lnTo>
                <a:lnTo>
                  <a:pt x="1649279" y="2756109"/>
                </a:lnTo>
                <a:lnTo>
                  <a:pt x="1654674" y="2762072"/>
                </a:lnTo>
                <a:lnTo>
                  <a:pt x="1744789" y="2766578"/>
                </a:lnTo>
                <a:lnTo>
                  <a:pt x="1750753" y="2761183"/>
                </a:lnTo>
                <a:lnTo>
                  <a:pt x="1751453" y="2747172"/>
                </a:lnTo>
                <a:lnTo>
                  <a:pt x="1746058" y="2741209"/>
                </a:lnTo>
                <a:lnTo>
                  <a:pt x="1655942" y="2736703"/>
                </a:lnTo>
                <a:close/>
              </a:path>
              <a:path w="7591425" h="3150235">
                <a:moveTo>
                  <a:pt x="1478365" y="2727825"/>
                </a:moveTo>
                <a:lnTo>
                  <a:pt x="1472402" y="2733220"/>
                </a:lnTo>
                <a:lnTo>
                  <a:pt x="1471701" y="2747230"/>
                </a:lnTo>
                <a:lnTo>
                  <a:pt x="1477096" y="2753193"/>
                </a:lnTo>
                <a:lnTo>
                  <a:pt x="1567211" y="2757699"/>
                </a:lnTo>
                <a:lnTo>
                  <a:pt x="1573174" y="2752304"/>
                </a:lnTo>
                <a:lnTo>
                  <a:pt x="1573875" y="2738293"/>
                </a:lnTo>
                <a:lnTo>
                  <a:pt x="1568480" y="2732331"/>
                </a:lnTo>
                <a:lnTo>
                  <a:pt x="1478365" y="2727825"/>
                </a:lnTo>
                <a:close/>
              </a:path>
              <a:path w="7591425" h="3150235">
                <a:moveTo>
                  <a:pt x="1300787" y="2718946"/>
                </a:moveTo>
                <a:lnTo>
                  <a:pt x="1294823" y="2724341"/>
                </a:lnTo>
                <a:lnTo>
                  <a:pt x="1294123" y="2738351"/>
                </a:lnTo>
                <a:lnTo>
                  <a:pt x="1299518" y="2744315"/>
                </a:lnTo>
                <a:lnTo>
                  <a:pt x="1389633" y="2748821"/>
                </a:lnTo>
                <a:lnTo>
                  <a:pt x="1395596" y="2743426"/>
                </a:lnTo>
                <a:lnTo>
                  <a:pt x="1396296" y="2729415"/>
                </a:lnTo>
                <a:lnTo>
                  <a:pt x="1390902" y="2723451"/>
                </a:lnTo>
                <a:lnTo>
                  <a:pt x="1300787" y="2718946"/>
                </a:lnTo>
                <a:close/>
              </a:path>
              <a:path w="7591425" h="3150235">
                <a:moveTo>
                  <a:pt x="1220097" y="2577294"/>
                </a:moveTo>
                <a:lnTo>
                  <a:pt x="1216619" y="2577350"/>
                </a:lnTo>
                <a:lnTo>
                  <a:pt x="1207088" y="2581804"/>
                </a:lnTo>
                <a:lnTo>
                  <a:pt x="1204343" y="2589362"/>
                </a:lnTo>
                <a:lnTo>
                  <a:pt x="1242541" y="2671107"/>
                </a:lnTo>
                <a:lnTo>
                  <a:pt x="1250100" y="2673850"/>
                </a:lnTo>
                <a:lnTo>
                  <a:pt x="1262809" y="2667911"/>
                </a:lnTo>
                <a:lnTo>
                  <a:pt x="1265552" y="2660354"/>
                </a:lnTo>
                <a:lnTo>
                  <a:pt x="1228839" y="2581786"/>
                </a:lnTo>
                <a:lnTo>
                  <a:pt x="1226207" y="2579512"/>
                </a:lnTo>
                <a:lnTo>
                  <a:pt x="1220097" y="2577294"/>
                </a:lnTo>
                <a:close/>
              </a:path>
              <a:path w="7591425" h="3150235">
                <a:moveTo>
                  <a:pt x="1144826" y="2416213"/>
                </a:moveTo>
                <a:lnTo>
                  <a:pt x="1141347" y="2416270"/>
                </a:lnTo>
                <a:lnTo>
                  <a:pt x="1131816" y="2420724"/>
                </a:lnTo>
                <a:lnTo>
                  <a:pt x="1129071" y="2428281"/>
                </a:lnTo>
                <a:lnTo>
                  <a:pt x="1167269" y="2510025"/>
                </a:lnTo>
                <a:lnTo>
                  <a:pt x="1174828" y="2512769"/>
                </a:lnTo>
                <a:lnTo>
                  <a:pt x="1187537" y="2506831"/>
                </a:lnTo>
                <a:lnTo>
                  <a:pt x="1190282" y="2499272"/>
                </a:lnTo>
                <a:lnTo>
                  <a:pt x="1153568" y="2420706"/>
                </a:lnTo>
                <a:lnTo>
                  <a:pt x="1150936" y="2418431"/>
                </a:lnTo>
                <a:lnTo>
                  <a:pt x="1144826" y="2416213"/>
                </a:lnTo>
                <a:close/>
              </a:path>
              <a:path w="7591425" h="3150235">
                <a:moveTo>
                  <a:pt x="1069554" y="2255132"/>
                </a:moveTo>
                <a:lnTo>
                  <a:pt x="1066076" y="2255188"/>
                </a:lnTo>
                <a:lnTo>
                  <a:pt x="1056544" y="2259642"/>
                </a:lnTo>
                <a:lnTo>
                  <a:pt x="1053800" y="2267201"/>
                </a:lnTo>
                <a:lnTo>
                  <a:pt x="1091998" y="2348945"/>
                </a:lnTo>
                <a:lnTo>
                  <a:pt x="1099557" y="2351689"/>
                </a:lnTo>
                <a:lnTo>
                  <a:pt x="1112266" y="2345750"/>
                </a:lnTo>
                <a:lnTo>
                  <a:pt x="1115010" y="2338191"/>
                </a:lnTo>
                <a:lnTo>
                  <a:pt x="1078296" y="2259625"/>
                </a:lnTo>
                <a:lnTo>
                  <a:pt x="1075664" y="2257351"/>
                </a:lnTo>
                <a:lnTo>
                  <a:pt x="1069554" y="2255132"/>
                </a:lnTo>
                <a:close/>
              </a:path>
              <a:path w="7591425" h="3150235">
                <a:moveTo>
                  <a:pt x="994282" y="2094050"/>
                </a:moveTo>
                <a:lnTo>
                  <a:pt x="990804" y="2094108"/>
                </a:lnTo>
                <a:lnTo>
                  <a:pt x="981273" y="2098561"/>
                </a:lnTo>
                <a:lnTo>
                  <a:pt x="978528" y="2106119"/>
                </a:lnTo>
                <a:lnTo>
                  <a:pt x="1016726" y="2187864"/>
                </a:lnTo>
                <a:lnTo>
                  <a:pt x="1024285" y="2190607"/>
                </a:lnTo>
                <a:lnTo>
                  <a:pt x="1036994" y="2184669"/>
                </a:lnTo>
                <a:lnTo>
                  <a:pt x="1039738" y="2177111"/>
                </a:lnTo>
                <a:lnTo>
                  <a:pt x="1003025" y="2098544"/>
                </a:lnTo>
                <a:lnTo>
                  <a:pt x="1000392" y="2096269"/>
                </a:lnTo>
                <a:lnTo>
                  <a:pt x="994282" y="2094050"/>
                </a:lnTo>
                <a:close/>
              </a:path>
              <a:path w="7591425" h="3150235">
                <a:moveTo>
                  <a:pt x="919011" y="1932970"/>
                </a:moveTo>
                <a:lnTo>
                  <a:pt x="915534" y="1933027"/>
                </a:lnTo>
                <a:lnTo>
                  <a:pt x="906001" y="1937481"/>
                </a:lnTo>
                <a:lnTo>
                  <a:pt x="903258" y="1945039"/>
                </a:lnTo>
                <a:lnTo>
                  <a:pt x="941456" y="2026782"/>
                </a:lnTo>
                <a:lnTo>
                  <a:pt x="949013" y="2029527"/>
                </a:lnTo>
                <a:lnTo>
                  <a:pt x="961722" y="2023588"/>
                </a:lnTo>
                <a:lnTo>
                  <a:pt x="964467" y="2016029"/>
                </a:lnTo>
                <a:lnTo>
                  <a:pt x="927754" y="1937463"/>
                </a:lnTo>
                <a:lnTo>
                  <a:pt x="925122" y="1935189"/>
                </a:lnTo>
                <a:lnTo>
                  <a:pt x="919011" y="1932970"/>
                </a:lnTo>
                <a:close/>
              </a:path>
              <a:path w="7591425" h="3150235">
                <a:moveTo>
                  <a:pt x="843739" y="1771890"/>
                </a:moveTo>
                <a:lnTo>
                  <a:pt x="840262" y="1771945"/>
                </a:lnTo>
                <a:lnTo>
                  <a:pt x="830729" y="1776399"/>
                </a:lnTo>
                <a:lnTo>
                  <a:pt x="827986" y="1783958"/>
                </a:lnTo>
                <a:lnTo>
                  <a:pt x="866184" y="1865702"/>
                </a:lnTo>
                <a:lnTo>
                  <a:pt x="873742" y="1868446"/>
                </a:lnTo>
                <a:lnTo>
                  <a:pt x="886451" y="1862507"/>
                </a:lnTo>
                <a:lnTo>
                  <a:pt x="889195" y="1854949"/>
                </a:lnTo>
                <a:lnTo>
                  <a:pt x="852482" y="1776383"/>
                </a:lnTo>
                <a:lnTo>
                  <a:pt x="849850" y="1774107"/>
                </a:lnTo>
                <a:lnTo>
                  <a:pt x="843739" y="1771890"/>
                </a:lnTo>
                <a:close/>
              </a:path>
              <a:path w="7591425" h="3150235">
                <a:moveTo>
                  <a:pt x="768469" y="1610808"/>
                </a:moveTo>
                <a:lnTo>
                  <a:pt x="764990" y="1610865"/>
                </a:lnTo>
                <a:lnTo>
                  <a:pt x="755459" y="1615319"/>
                </a:lnTo>
                <a:lnTo>
                  <a:pt x="752715" y="1622877"/>
                </a:lnTo>
                <a:lnTo>
                  <a:pt x="790912" y="1704620"/>
                </a:lnTo>
                <a:lnTo>
                  <a:pt x="798470" y="1707365"/>
                </a:lnTo>
                <a:lnTo>
                  <a:pt x="811180" y="1701426"/>
                </a:lnTo>
                <a:lnTo>
                  <a:pt x="813923" y="1693867"/>
                </a:lnTo>
                <a:lnTo>
                  <a:pt x="777210" y="1615301"/>
                </a:lnTo>
                <a:lnTo>
                  <a:pt x="774579" y="1613027"/>
                </a:lnTo>
                <a:lnTo>
                  <a:pt x="768469" y="1610808"/>
                </a:lnTo>
                <a:close/>
              </a:path>
              <a:path w="7591425" h="3150235">
                <a:moveTo>
                  <a:pt x="693197" y="1449727"/>
                </a:moveTo>
                <a:lnTo>
                  <a:pt x="689719" y="1449783"/>
                </a:lnTo>
                <a:lnTo>
                  <a:pt x="680187" y="1454238"/>
                </a:lnTo>
                <a:lnTo>
                  <a:pt x="677443" y="1461796"/>
                </a:lnTo>
                <a:lnTo>
                  <a:pt x="715641" y="1543540"/>
                </a:lnTo>
                <a:lnTo>
                  <a:pt x="723200" y="1546284"/>
                </a:lnTo>
                <a:lnTo>
                  <a:pt x="735909" y="1540346"/>
                </a:lnTo>
                <a:lnTo>
                  <a:pt x="738652" y="1532787"/>
                </a:lnTo>
                <a:lnTo>
                  <a:pt x="701939" y="1454221"/>
                </a:lnTo>
                <a:lnTo>
                  <a:pt x="699307" y="1451946"/>
                </a:lnTo>
                <a:lnTo>
                  <a:pt x="693197" y="1449727"/>
                </a:lnTo>
                <a:close/>
              </a:path>
              <a:path w="7591425" h="3150235">
                <a:moveTo>
                  <a:pt x="617926" y="1288647"/>
                </a:moveTo>
                <a:lnTo>
                  <a:pt x="614447" y="1288703"/>
                </a:lnTo>
                <a:lnTo>
                  <a:pt x="604916" y="1293157"/>
                </a:lnTo>
                <a:lnTo>
                  <a:pt x="602171" y="1300716"/>
                </a:lnTo>
                <a:lnTo>
                  <a:pt x="640369" y="1382459"/>
                </a:lnTo>
                <a:lnTo>
                  <a:pt x="647928" y="1385204"/>
                </a:lnTo>
                <a:lnTo>
                  <a:pt x="660637" y="1379264"/>
                </a:lnTo>
                <a:lnTo>
                  <a:pt x="663381" y="1371706"/>
                </a:lnTo>
                <a:lnTo>
                  <a:pt x="626667" y="1293140"/>
                </a:lnTo>
                <a:lnTo>
                  <a:pt x="624036" y="1290866"/>
                </a:lnTo>
                <a:lnTo>
                  <a:pt x="617926" y="1288647"/>
                </a:lnTo>
                <a:close/>
              </a:path>
              <a:path w="7591425" h="3150235">
                <a:moveTo>
                  <a:pt x="542654" y="1127565"/>
                </a:moveTo>
                <a:lnTo>
                  <a:pt x="539175" y="1127622"/>
                </a:lnTo>
                <a:lnTo>
                  <a:pt x="529644" y="1132076"/>
                </a:lnTo>
                <a:lnTo>
                  <a:pt x="526900" y="1139634"/>
                </a:lnTo>
                <a:lnTo>
                  <a:pt x="565097" y="1221379"/>
                </a:lnTo>
                <a:lnTo>
                  <a:pt x="572656" y="1224122"/>
                </a:lnTo>
                <a:lnTo>
                  <a:pt x="585365" y="1218184"/>
                </a:lnTo>
                <a:lnTo>
                  <a:pt x="588110" y="1210624"/>
                </a:lnTo>
                <a:lnTo>
                  <a:pt x="551397" y="1132058"/>
                </a:lnTo>
                <a:lnTo>
                  <a:pt x="548764" y="1129784"/>
                </a:lnTo>
                <a:lnTo>
                  <a:pt x="542654" y="1127565"/>
                </a:lnTo>
                <a:close/>
              </a:path>
              <a:path w="7591425" h="3150235">
                <a:moveTo>
                  <a:pt x="467382" y="966485"/>
                </a:moveTo>
                <a:lnTo>
                  <a:pt x="463905" y="966541"/>
                </a:lnTo>
                <a:lnTo>
                  <a:pt x="454372" y="970995"/>
                </a:lnTo>
                <a:lnTo>
                  <a:pt x="451628" y="978554"/>
                </a:lnTo>
                <a:lnTo>
                  <a:pt x="489827" y="1060297"/>
                </a:lnTo>
                <a:lnTo>
                  <a:pt x="497385" y="1063042"/>
                </a:lnTo>
                <a:lnTo>
                  <a:pt x="510094" y="1057103"/>
                </a:lnTo>
                <a:lnTo>
                  <a:pt x="512838" y="1049544"/>
                </a:lnTo>
                <a:lnTo>
                  <a:pt x="476125" y="970978"/>
                </a:lnTo>
                <a:lnTo>
                  <a:pt x="473492" y="968703"/>
                </a:lnTo>
                <a:lnTo>
                  <a:pt x="467382" y="966485"/>
                </a:lnTo>
                <a:close/>
              </a:path>
              <a:path w="7591425" h="3150235">
                <a:moveTo>
                  <a:pt x="392111" y="805404"/>
                </a:moveTo>
                <a:lnTo>
                  <a:pt x="388633" y="805460"/>
                </a:lnTo>
                <a:lnTo>
                  <a:pt x="379101" y="809914"/>
                </a:lnTo>
                <a:lnTo>
                  <a:pt x="376358" y="817473"/>
                </a:lnTo>
                <a:lnTo>
                  <a:pt x="414555" y="899217"/>
                </a:lnTo>
                <a:lnTo>
                  <a:pt x="422113" y="901961"/>
                </a:lnTo>
                <a:lnTo>
                  <a:pt x="434822" y="896021"/>
                </a:lnTo>
                <a:lnTo>
                  <a:pt x="437567" y="888464"/>
                </a:lnTo>
                <a:lnTo>
                  <a:pt x="400853" y="809896"/>
                </a:lnTo>
                <a:lnTo>
                  <a:pt x="398222" y="807622"/>
                </a:lnTo>
                <a:lnTo>
                  <a:pt x="392111" y="805404"/>
                </a:lnTo>
                <a:close/>
              </a:path>
              <a:path w="7591425" h="3150235">
                <a:moveTo>
                  <a:pt x="316840" y="644323"/>
                </a:moveTo>
                <a:lnTo>
                  <a:pt x="313362" y="644380"/>
                </a:lnTo>
                <a:lnTo>
                  <a:pt x="303829" y="648834"/>
                </a:lnTo>
                <a:lnTo>
                  <a:pt x="301086" y="656391"/>
                </a:lnTo>
                <a:lnTo>
                  <a:pt x="339284" y="738135"/>
                </a:lnTo>
                <a:lnTo>
                  <a:pt x="346842" y="740879"/>
                </a:lnTo>
                <a:lnTo>
                  <a:pt x="359550" y="734941"/>
                </a:lnTo>
                <a:lnTo>
                  <a:pt x="362295" y="727382"/>
                </a:lnTo>
                <a:lnTo>
                  <a:pt x="325582" y="648816"/>
                </a:lnTo>
                <a:lnTo>
                  <a:pt x="322950" y="646541"/>
                </a:lnTo>
                <a:lnTo>
                  <a:pt x="316840" y="644323"/>
                </a:lnTo>
                <a:close/>
              </a:path>
              <a:path w="7591425" h="3150235">
                <a:moveTo>
                  <a:pt x="241569" y="483242"/>
                </a:moveTo>
                <a:lnTo>
                  <a:pt x="238090" y="483298"/>
                </a:lnTo>
                <a:lnTo>
                  <a:pt x="228559" y="487752"/>
                </a:lnTo>
                <a:lnTo>
                  <a:pt x="225814" y="495311"/>
                </a:lnTo>
                <a:lnTo>
                  <a:pt x="264012" y="577054"/>
                </a:lnTo>
                <a:lnTo>
                  <a:pt x="271571" y="579799"/>
                </a:lnTo>
                <a:lnTo>
                  <a:pt x="284280" y="573860"/>
                </a:lnTo>
                <a:lnTo>
                  <a:pt x="287023" y="566301"/>
                </a:lnTo>
                <a:lnTo>
                  <a:pt x="250310" y="487735"/>
                </a:lnTo>
                <a:lnTo>
                  <a:pt x="247679" y="485461"/>
                </a:lnTo>
                <a:lnTo>
                  <a:pt x="241569" y="483242"/>
                </a:lnTo>
                <a:close/>
              </a:path>
              <a:path w="7591425" h="3150235">
                <a:moveTo>
                  <a:pt x="166297" y="322162"/>
                </a:moveTo>
                <a:lnTo>
                  <a:pt x="162819" y="322218"/>
                </a:lnTo>
                <a:lnTo>
                  <a:pt x="153287" y="326671"/>
                </a:lnTo>
                <a:lnTo>
                  <a:pt x="150543" y="334230"/>
                </a:lnTo>
                <a:lnTo>
                  <a:pt x="188741" y="415974"/>
                </a:lnTo>
                <a:lnTo>
                  <a:pt x="196300" y="418719"/>
                </a:lnTo>
                <a:lnTo>
                  <a:pt x="209008" y="412779"/>
                </a:lnTo>
                <a:lnTo>
                  <a:pt x="211752" y="405221"/>
                </a:lnTo>
                <a:lnTo>
                  <a:pt x="175039" y="326654"/>
                </a:lnTo>
                <a:lnTo>
                  <a:pt x="172407" y="324379"/>
                </a:lnTo>
                <a:lnTo>
                  <a:pt x="166297" y="322162"/>
                </a:lnTo>
                <a:close/>
              </a:path>
              <a:path w="7591425" h="3150235">
                <a:moveTo>
                  <a:pt x="91025" y="161080"/>
                </a:moveTo>
                <a:lnTo>
                  <a:pt x="87547" y="161137"/>
                </a:lnTo>
                <a:lnTo>
                  <a:pt x="78016" y="165591"/>
                </a:lnTo>
                <a:lnTo>
                  <a:pt x="75271" y="173149"/>
                </a:lnTo>
                <a:lnTo>
                  <a:pt x="113469" y="254892"/>
                </a:lnTo>
                <a:lnTo>
                  <a:pt x="121028" y="257637"/>
                </a:lnTo>
                <a:lnTo>
                  <a:pt x="133737" y="251698"/>
                </a:lnTo>
                <a:lnTo>
                  <a:pt x="136481" y="244140"/>
                </a:lnTo>
                <a:lnTo>
                  <a:pt x="99768" y="165573"/>
                </a:lnTo>
                <a:lnTo>
                  <a:pt x="97135" y="163299"/>
                </a:lnTo>
                <a:lnTo>
                  <a:pt x="91025" y="161080"/>
                </a:lnTo>
                <a:close/>
              </a:path>
              <a:path w="7591425" h="3150235">
                <a:moveTo>
                  <a:pt x="15754" y="0"/>
                </a:moveTo>
                <a:lnTo>
                  <a:pt x="12275" y="55"/>
                </a:lnTo>
                <a:lnTo>
                  <a:pt x="2744" y="4511"/>
                </a:lnTo>
                <a:lnTo>
                  <a:pt x="0" y="12068"/>
                </a:lnTo>
                <a:lnTo>
                  <a:pt x="38199" y="93812"/>
                </a:lnTo>
                <a:lnTo>
                  <a:pt x="45756" y="96556"/>
                </a:lnTo>
                <a:lnTo>
                  <a:pt x="58465" y="90618"/>
                </a:lnTo>
                <a:lnTo>
                  <a:pt x="61210" y="83059"/>
                </a:lnTo>
                <a:lnTo>
                  <a:pt x="24497" y="4493"/>
                </a:lnTo>
                <a:lnTo>
                  <a:pt x="21864" y="2218"/>
                </a:lnTo>
                <a:lnTo>
                  <a:pt x="15754" y="0"/>
                </a:lnTo>
                <a:close/>
              </a:path>
            </a:pathLst>
          </a:custGeom>
          <a:solidFill>
            <a:srgbClr val="ED7D31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260548" y="1951232"/>
            <a:ext cx="165516" cy="1655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533749" y="4675882"/>
            <a:ext cx="165515" cy="1655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806947" y="4739541"/>
            <a:ext cx="165516" cy="1655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6080147" y="4968718"/>
            <a:ext cx="165516" cy="1655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7353349" y="4968718"/>
            <a:ext cx="165516" cy="1655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626550" y="5070574"/>
            <a:ext cx="165516" cy="1655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9899750" y="5070574"/>
            <a:ext cx="165516" cy="1655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131042" y="4341899"/>
            <a:ext cx="433524" cy="29049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804" b="1" spc="-15" dirty="0">
                <a:solidFill>
                  <a:srgbClr val="404040"/>
                </a:solidFill>
                <a:latin typeface="Calibri"/>
                <a:cs typeface="Calibri"/>
              </a:rPr>
              <a:t>3</a:t>
            </a:r>
            <a:r>
              <a:rPr sz="1804" b="1" spc="20" dirty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r>
              <a:rPr sz="1804" b="1" spc="-15" dirty="0">
                <a:solidFill>
                  <a:srgbClr val="404040"/>
                </a:solidFill>
                <a:latin typeface="Calibri"/>
                <a:cs typeface="Calibri"/>
              </a:rPr>
              <a:t>57</a:t>
            </a:r>
            <a:endParaRPr sz="1804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952732" y="3203496"/>
            <a:ext cx="434798" cy="29049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804" b="1" spc="-15" dirty="0">
                <a:solidFill>
                  <a:srgbClr val="404040"/>
                </a:solidFill>
                <a:latin typeface="Calibri"/>
                <a:cs typeface="Calibri"/>
              </a:rPr>
              <a:t>11</a:t>
            </a:r>
            <a:r>
              <a:rPr sz="1804" b="1" spc="20" dirty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r>
              <a:rPr sz="1804" b="1" dirty="0">
                <a:solidFill>
                  <a:srgbClr val="404040"/>
                </a:solidFill>
                <a:latin typeface="Calibri"/>
                <a:cs typeface="Calibri"/>
              </a:rPr>
              <a:t>7</a:t>
            </a:r>
            <a:endParaRPr sz="1804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226628" y="2545378"/>
            <a:ext cx="434798" cy="29049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804" b="1" spc="-15" dirty="0">
                <a:solidFill>
                  <a:srgbClr val="404040"/>
                </a:solidFill>
                <a:latin typeface="Calibri"/>
                <a:cs typeface="Calibri"/>
              </a:rPr>
              <a:t>16</a:t>
            </a:r>
            <a:r>
              <a:rPr sz="1804" b="1" spc="20" dirty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r>
              <a:rPr sz="1804" b="1" dirty="0">
                <a:solidFill>
                  <a:srgbClr val="404040"/>
                </a:solidFill>
                <a:latin typeface="Calibri"/>
                <a:cs typeface="Calibri"/>
              </a:rPr>
              <a:t>4</a:t>
            </a:r>
            <a:endParaRPr sz="1804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500526" y="1229141"/>
            <a:ext cx="434798" cy="29049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804" b="1" spc="-15" dirty="0">
                <a:solidFill>
                  <a:srgbClr val="404040"/>
                </a:solidFill>
                <a:latin typeface="Calibri"/>
                <a:cs typeface="Calibri"/>
              </a:rPr>
              <a:t>25</a:t>
            </a:r>
            <a:r>
              <a:rPr sz="1804" b="1" spc="20" dirty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r>
              <a:rPr sz="1804" b="1" dirty="0">
                <a:solidFill>
                  <a:srgbClr val="404040"/>
                </a:solidFill>
                <a:latin typeface="Calibri"/>
                <a:cs typeface="Calibri"/>
              </a:rPr>
              <a:t>8</a:t>
            </a:r>
            <a:endParaRPr sz="1804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9774421" y="893082"/>
            <a:ext cx="434798" cy="29049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804" b="1" spc="-15" dirty="0">
                <a:solidFill>
                  <a:srgbClr val="404040"/>
                </a:solidFill>
                <a:latin typeface="Calibri"/>
                <a:cs typeface="Calibri"/>
              </a:rPr>
              <a:t>28</a:t>
            </a:r>
            <a:r>
              <a:rPr sz="1804" b="1" spc="20" dirty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r>
              <a:rPr sz="1804" b="1" dirty="0">
                <a:solidFill>
                  <a:srgbClr val="404040"/>
                </a:solidFill>
                <a:latin typeface="Calibri"/>
                <a:cs typeface="Calibri"/>
              </a:rPr>
              <a:t>2</a:t>
            </a:r>
            <a:endParaRPr sz="1804">
              <a:solidFill>
                <a:prstClr val="black"/>
              </a:solidFill>
              <a:latin typeface="Calibri"/>
              <a:cs typeface="Calibri"/>
            </a:endParaRPr>
          </a:p>
        </p:txBody>
      </p:sp>
      <p:graphicFrame>
        <p:nvGraphicFramePr>
          <p:cNvPr id="31" name="object 31"/>
          <p:cNvGraphicFramePr>
            <a:graphicFrameLocks noGrp="1"/>
          </p:cNvGraphicFramePr>
          <p:nvPr/>
        </p:nvGraphicFramePr>
        <p:xfrm>
          <a:off x="1844478" y="5360783"/>
          <a:ext cx="8638028" cy="5598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216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86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17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38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738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738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3442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79930">
                <a:tc>
                  <a:txBody>
                    <a:bodyPr/>
                    <a:lstStyle/>
                    <a:p>
                      <a:pPr marR="118745" algn="ctr">
                        <a:lnSpc>
                          <a:spcPts val="2075"/>
                        </a:lnSpc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ILSVRC'15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3515">
                        <a:lnSpc>
                          <a:spcPts val="2075"/>
                        </a:lnSpc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ILSVRC'14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810" algn="ctr">
                        <a:lnSpc>
                          <a:spcPts val="2075"/>
                        </a:lnSpc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ILSVRC'14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0815">
                        <a:lnSpc>
                          <a:spcPts val="2075"/>
                        </a:lnSpc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ILSVRC'13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75"/>
                        </a:lnSpc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ILSVRC'12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0815">
                        <a:lnSpc>
                          <a:spcPts val="2075"/>
                        </a:lnSpc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ILSVRC'11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0815">
                        <a:lnSpc>
                          <a:spcPts val="2075"/>
                        </a:lnSpc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ILSVRC'10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930">
                <a:tc>
                  <a:txBody>
                    <a:bodyPr/>
                    <a:lstStyle/>
                    <a:p>
                      <a:pPr marR="120014" algn="ctr">
                        <a:lnSpc>
                          <a:spcPts val="2075"/>
                        </a:lnSpc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ResNet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8115">
                        <a:lnSpc>
                          <a:spcPts val="2075"/>
                        </a:lnSpc>
                      </a:pPr>
                      <a:r>
                        <a:rPr sz="1800" spc="-20" dirty="0">
                          <a:latin typeface="Calibri"/>
                          <a:cs typeface="Calibri"/>
                        </a:rPr>
                        <a:t>GoogleNet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2075"/>
                        </a:lnSpc>
                      </a:pPr>
                      <a:r>
                        <a:rPr sz="1800" spc="-25" dirty="0">
                          <a:latin typeface="Calibri"/>
                          <a:cs typeface="Calibri"/>
                        </a:rPr>
                        <a:t>VGG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2075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AlexNet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2" name="object 32"/>
          <p:cNvSpPr txBox="1"/>
          <p:nvPr/>
        </p:nvSpPr>
        <p:spPr>
          <a:xfrm>
            <a:off x="3703440" y="6021661"/>
            <a:ext cx="4826703" cy="38308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2406" spc="-20" dirty="0">
                <a:solidFill>
                  <a:srgbClr val="595959"/>
                </a:solidFill>
                <a:latin typeface="Calibri"/>
                <a:cs typeface="Calibri"/>
              </a:rPr>
              <a:t>ImageNet </a:t>
            </a:r>
            <a:r>
              <a:rPr sz="2406" spc="-5" dirty="0">
                <a:solidFill>
                  <a:srgbClr val="595959"/>
                </a:solidFill>
                <a:latin typeface="Calibri"/>
                <a:cs typeface="Calibri"/>
              </a:rPr>
              <a:t>Classification </a:t>
            </a:r>
            <a:r>
              <a:rPr sz="2406" spc="5" dirty="0">
                <a:solidFill>
                  <a:srgbClr val="595959"/>
                </a:solidFill>
                <a:latin typeface="Calibri"/>
                <a:cs typeface="Calibri"/>
              </a:rPr>
              <a:t>top-5 </a:t>
            </a:r>
            <a:r>
              <a:rPr sz="2406" spc="-10" dirty="0">
                <a:solidFill>
                  <a:srgbClr val="595959"/>
                </a:solidFill>
                <a:latin typeface="Calibri"/>
                <a:cs typeface="Calibri"/>
              </a:rPr>
              <a:t>error</a:t>
            </a:r>
            <a:r>
              <a:rPr sz="2406" spc="10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406" spc="-25" dirty="0">
                <a:solidFill>
                  <a:srgbClr val="595959"/>
                </a:solidFill>
                <a:latin typeface="Calibri"/>
                <a:cs typeface="Calibri"/>
              </a:rPr>
              <a:t>(%)</a:t>
            </a:r>
            <a:endParaRPr sz="2406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8435465" y="4424461"/>
            <a:ext cx="1833409" cy="369228"/>
          </a:xfrm>
          <a:custGeom>
            <a:avLst/>
            <a:gdLst/>
            <a:ahLst/>
            <a:cxnLst/>
            <a:rect l="l" t="t" r="r" b="b"/>
            <a:pathLst>
              <a:path w="1828800" h="368300">
                <a:moveTo>
                  <a:pt x="1799582" y="0"/>
                </a:moveTo>
                <a:lnTo>
                  <a:pt x="29218" y="0"/>
                </a:lnTo>
                <a:lnTo>
                  <a:pt x="17845" y="2296"/>
                </a:lnTo>
                <a:lnTo>
                  <a:pt x="8557" y="8557"/>
                </a:lnTo>
                <a:lnTo>
                  <a:pt x="2296" y="17844"/>
                </a:lnTo>
                <a:lnTo>
                  <a:pt x="0" y="29217"/>
                </a:lnTo>
                <a:lnTo>
                  <a:pt x="0" y="339082"/>
                </a:lnTo>
                <a:lnTo>
                  <a:pt x="2296" y="350455"/>
                </a:lnTo>
                <a:lnTo>
                  <a:pt x="8557" y="359742"/>
                </a:lnTo>
                <a:lnTo>
                  <a:pt x="17845" y="366003"/>
                </a:lnTo>
                <a:lnTo>
                  <a:pt x="29218" y="368300"/>
                </a:lnTo>
                <a:lnTo>
                  <a:pt x="1799582" y="368300"/>
                </a:lnTo>
                <a:lnTo>
                  <a:pt x="1810955" y="366003"/>
                </a:lnTo>
                <a:lnTo>
                  <a:pt x="1820242" y="359742"/>
                </a:lnTo>
                <a:lnTo>
                  <a:pt x="1826503" y="350455"/>
                </a:lnTo>
                <a:lnTo>
                  <a:pt x="1828800" y="339082"/>
                </a:lnTo>
                <a:lnTo>
                  <a:pt x="1828800" y="29217"/>
                </a:lnTo>
                <a:lnTo>
                  <a:pt x="1826503" y="17844"/>
                </a:lnTo>
                <a:lnTo>
                  <a:pt x="1820242" y="8557"/>
                </a:lnTo>
                <a:lnTo>
                  <a:pt x="1810955" y="2296"/>
                </a:lnTo>
                <a:lnTo>
                  <a:pt x="17995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8435465" y="4424461"/>
            <a:ext cx="1833409" cy="369228"/>
          </a:xfrm>
          <a:custGeom>
            <a:avLst/>
            <a:gdLst/>
            <a:ahLst/>
            <a:cxnLst/>
            <a:rect l="l" t="t" r="r" b="b"/>
            <a:pathLst>
              <a:path w="1828800" h="368300">
                <a:moveTo>
                  <a:pt x="0" y="29217"/>
                </a:moveTo>
                <a:lnTo>
                  <a:pt x="2296" y="17845"/>
                </a:lnTo>
                <a:lnTo>
                  <a:pt x="8557" y="8557"/>
                </a:lnTo>
                <a:lnTo>
                  <a:pt x="17845" y="2296"/>
                </a:lnTo>
                <a:lnTo>
                  <a:pt x="29218" y="0"/>
                </a:lnTo>
                <a:lnTo>
                  <a:pt x="1799582" y="0"/>
                </a:lnTo>
                <a:lnTo>
                  <a:pt x="1810955" y="2296"/>
                </a:lnTo>
                <a:lnTo>
                  <a:pt x="1820242" y="8557"/>
                </a:lnTo>
                <a:lnTo>
                  <a:pt x="1826503" y="17845"/>
                </a:lnTo>
                <a:lnTo>
                  <a:pt x="1828800" y="29217"/>
                </a:lnTo>
                <a:lnTo>
                  <a:pt x="1828800" y="339082"/>
                </a:lnTo>
                <a:lnTo>
                  <a:pt x="1826503" y="350454"/>
                </a:lnTo>
                <a:lnTo>
                  <a:pt x="1820242" y="359742"/>
                </a:lnTo>
                <a:lnTo>
                  <a:pt x="1810955" y="366003"/>
                </a:lnTo>
                <a:lnTo>
                  <a:pt x="1799582" y="368300"/>
                </a:lnTo>
                <a:lnTo>
                  <a:pt x="29218" y="368300"/>
                </a:lnTo>
                <a:lnTo>
                  <a:pt x="17845" y="366003"/>
                </a:lnTo>
                <a:lnTo>
                  <a:pt x="8557" y="359742"/>
                </a:lnTo>
                <a:lnTo>
                  <a:pt x="2296" y="350454"/>
                </a:lnTo>
                <a:lnTo>
                  <a:pt x="0" y="339082"/>
                </a:lnTo>
                <a:lnTo>
                  <a:pt x="0" y="29217"/>
                </a:lnTo>
                <a:close/>
              </a:path>
            </a:pathLst>
          </a:custGeom>
          <a:ln w="1270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8976199" y="4442368"/>
            <a:ext cx="724451" cy="29049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804" spc="-5" dirty="0">
                <a:solidFill>
                  <a:prstClr val="black"/>
                </a:solidFill>
                <a:latin typeface="Calibri"/>
                <a:cs typeface="Calibri"/>
              </a:rPr>
              <a:t>s</a:t>
            </a:r>
            <a:r>
              <a:rPr sz="1804" spc="-50" dirty="0">
                <a:solidFill>
                  <a:prstClr val="black"/>
                </a:solidFill>
                <a:latin typeface="Calibri"/>
                <a:cs typeface="Calibri"/>
              </a:rPr>
              <a:t>h</a:t>
            </a:r>
            <a:r>
              <a:rPr sz="1804" spc="35" dirty="0">
                <a:solidFill>
                  <a:prstClr val="black"/>
                </a:solidFill>
                <a:latin typeface="Calibri"/>
                <a:cs typeface="Calibri"/>
              </a:rPr>
              <a:t>a</a:t>
            </a:r>
            <a:r>
              <a:rPr sz="1804" spc="-15" dirty="0">
                <a:solidFill>
                  <a:prstClr val="black"/>
                </a:solidFill>
                <a:latin typeface="Calibri"/>
                <a:cs typeface="Calibri"/>
              </a:rPr>
              <a:t>ll</a:t>
            </a:r>
            <a:r>
              <a:rPr sz="1804" spc="-50" dirty="0">
                <a:solidFill>
                  <a:prstClr val="black"/>
                </a:solidFill>
                <a:latin typeface="Calibri"/>
                <a:cs typeface="Calibri"/>
              </a:rPr>
              <a:t>o</a:t>
            </a:r>
            <a:r>
              <a:rPr sz="1804" dirty="0">
                <a:solidFill>
                  <a:prstClr val="black"/>
                </a:solidFill>
                <a:latin typeface="Calibri"/>
                <a:cs typeface="Calibri"/>
              </a:rPr>
              <a:t>w</a:t>
            </a:r>
            <a:endParaRPr sz="1804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6856697" y="4424461"/>
            <a:ext cx="1145881" cy="369228"/>
          </a:xfrm>
          <a:custGeom>
            <a:avLst/>
            <a:gdLst/>
            <a:ahLst/>
            <a:cxnLst/>
            <a:rect l="l" t="t" r="r" b="b"/>
            <a:pathLst>
              <a:path w="1143000" h="368300">
                <a:moveTo>
                  <a:pt x="1113782" y="0"/>
                </a:moveTo>
                <a:lnTo>
                  <a:pt x="29217" y="0"/>
                </a:lnTo>
                <a:lnTo>
                  <a:pt x="17844" y="2296"/>
                </a:lnTo>
                <a:lnTo>
                  <a:pt x="8557" y="8557"/>
                </a:lnTo>
                <a:lnTo>
                  <a:pt x="2296" y="17844"/>
                </a:lnTo>
                <a:lnTo>
                  <a:pt x="0" y="29217"/>
                </a:lnTo>
                <a:lnTo>
                  <a:pt x="0" y="339082"/>
                </a:lnTo>
                <a:lnTo>
                  <a:pt x="2296" y="350455"/>
                </a:lnTo>
                <a:lnTo>
                  <a:pt x="8557" y="359742"/>
                </a:lnTo>
                <a:lnTo>
                  <a:pt x="17844" y="366003"/>
                </a:lnTo>
                <a:lnTo>
                  <a:pt x="29217" y="368300"/>
                </a:lnTo>
                <a:lnTo>
                  <a:pt x="1113782" y="368300"/>
                </a:lnTo>
                <a:lnTo>
                  <a:pt x="1125155" y="366003"/>
                </a:lnTo>
                <a:lnTo>
                  <a:pt x="1134442" y="359742"/>
                </a:lnTo>
                <a:lnTo>
                  <a:pt x="1140703" y="350455"/>
                </a:lnTo>
                <a:lnTo>
                  <a:pt x="1143000" y="339082"/>
                </a:lnTo>
                <a:lnTo>
                  <a:pt x="1143000" y="29217"/>
                </a:lnTo>
                <a:lnTo>
                  <a:pt x="1140703" y="17844"/>
                </a:lnTo>
                <a:lnTo>
                  <a:pt x="1134442" y="8557"/>
                </a:lnTo>
                <a:lnTo>
                  <a:pt x="1125155" y="2296"/>
                </a:lnTo>
                <a:lnTo>
                  <a:pt x="11137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6856697" y="4424461"/>
            <a:ext cx="1145881" cy="369228"/>
          </a:xfrm>
          <a:custGeom>
            <a:avLst/>
            <a:gdLst/>
            <a:ahLst/>
            <a:cxnLst/>
            <a:rect l="l" t="t" r="r" b="b"/>
            <a:pathLst>
              <a:path w="1143000" h="368300">
                <a:moveTo>
                  <a:pt x="0" y="29217"/>
                </a:moveTo>
                <a:lnTo>
                  <a:pt x="2296" y="17844"/>
                </a:lnTo>
                <a:lnTo>
                  <a:pt x="8557" y="8557"/>
                </a:lnTo>
                <a:lnTo>
                  <a:pt x="17844" y="2296"/>
                </a:lnTo>
                <a:lnTo>
                  <a:pt x="29217" y="0"/>
                </a:lnTo>
                <a:lnTo>
                  <a:pt x="1113782" y="0"/>
                </a:lnTo>
                <a:lnTo>
                  <a:pt x="1125155" y="2296"/>
                </a:lnTo>
                <a:lnTo>
                  <a:pt x="1134442" y="8557"/>
                </a:lnTo>
                <a:lnTo>
                  <a:pt x="1140703" y="17844"/>
                </a:lnTo>
                <a:lnTo>
                  <a:pt x="1143000" y="29217"/>
                </a:lnTo>
                <a:lnTo>
                  <a:pt x="1143000" y="339082"/>
                </a:lnTo>
                <a:lnTo>
                  <a:pt x="1140703" y="350455"/>
                </a:lnTo>
                <a:lnTo>
                  <a:pt x="1134442" y="359742"/>
                </a:lnTo>
                <a:lnTo>
                  <a:pt x="1125155" y="366003"/>
                </a:lnTo>
                <a:lnTo>
                  <a:pt x="1113782" y="368300"/>
                </a:lnTo>
                <a:lnTo>
                  <a:pt x="29217" y="368300"/>
                </a:lnTo>
                <a:lnTo>
                  <a:pt x="17844" y="366003"/>
                </a:lnTo>
                <a:lnTo>
                  <a:pt x="8557" y="359742"/>
                </a:lnTo>
                <a:lnTo>
                  <a:pt x="2296" y="350455"/>
                </a:lnTo>
                <a:lnTo>
                  <a:pt x="0" y="339082"/>
                </a:lnTo>
                <a:lnTo>
                  <a:pt x="0" y="29217"/>
                </a:lnTo>
                <a:close/>
              </a:path>
            </a:pathLst>
          </a:custGeom>
          <a:ln w="1270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052850" y="4442368"/>
            <a:ext cx="739092" cy="29049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804" dirty="0">
                <a:solidFill>
                  <a:prstClr val="black"/>
                </a:solidFill>
                <a:latin typeface="Calibri"/>
                <a:cs typeface="Calibri"/>
              </a:rPr>
              <a:t>8</a:t>
            </a:r>
            <a:r>
              <a:rPr sz="1804" spc="-10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804" spc="-5" dirty="0">
                <a:solidFill>
                  <a:prstClr val="black"/>
                </a:solidFill>
                <a:latin typeface="Calibri"/>
                <a:cs typeface="Calibri"/>
              </a:rPr>
              <a:t>layers</a:t>
            </a:r>
            <a:endParaRPr sz="1804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4323028" y="3482293"/>
            <a:ext cx="1145881" cy="369228"/>
          </a:xfrm>
          <a:custGeom>
            <a:avLst/>
            <a:gdLst/>
            <a:ahLst/>
            <a:cxnLst/>
            <a:rect l="l" t="t" r="r" b="b"/>
            <a:pathLst>
              <a:path w="1143000" h="368300">
                <a:moveTo>
                  <a:pt x="1113782" y="0"/>
                </a:moveTo>
                <a:lnTo>
                  <a:pt x="29217" y="0"/>
                </a:lnTo>
                <a:lnTo>
                  <a:pt x="17844" y="2296"/>
                </a:lnTo>
                <a:lnTo>
                  <a:pt x="8557" y="8557"/>
                </a:lnTo>
                <a:lnTo>
                  <a:pt x="2296" y="17844"/>
                </a:lnTo>
                <a:lnTo>
                  <a:pt x="0" y="29217"/>
                </a:lnTo>
                <a:lnTo>
                  <a:pt x="0" y="339082"/>
                </a:lnTo>
                <a:lnTo>
                  <a:pt x="2296" y="350455"/>
                </a:lnTo>
                <a:lnTo>
                  <a:pt x="8557" y="359742"/>
                </a:lnTo>
                <a:lnTo>
                  <a:pt x="17844" y="366003"/>
                </a:lnTo>
                <a:lnTo>
                  <a:pt x="29217" y="368300"/>
                </a:lnTo>
                <a:lnTo>
                  <a:pt x="1113782" y="368300"/>
                </a:lnTo>
                <a:lnTo>
                  <a:pt x="1125155" y="366003"/>
                </a:lnTo>
                <a:lnTo>
                  <a:pt x="1134442" y="359742"/>
                </a:lnTo>
                <a:lnTo>
                  <a:pt x="1140703" y="350455"/>
                </a:lnTo>
                <a:lnTo>
                  <a:pt x="1143000" y="339082"/>
                </a:lnTo>
                <a:lnTo>
                  <a:pt x="1143000" y="29217"/>
                </a:lnTo>
                <a:lnTo>
                  <a:pt x="1140703" y="17844"/>
                </a:lnTo>
                <a:lnTo>
                  <a:pt x="1134442" y="8557"/>
                </a:lnTo>
                <a:lnTo>
                  <a:pt x="1125155" y="2296"/>
                </a:lnTo>
                <a:lnTo>
                  <a:pt x="11137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4323028" y="3482293"/>
            <a:ext cx="1145881" cy="369228"/>
          </a:xfrm>
          <a:custGeom>
            <a:avLst/>
            <a:gdLst/>
            <a:ahLst/>
            <a:cxnLst/>
            <a:rect l="l" t="t" r="r" b="b"/>
            <a:pathLst>
              <a:path w="1143000" h="368300">
                <a:moveTo>
                  <a:pt x="0" y="29217"/>
                </a:moveTo>
                <a:lnTo>
                  <a:pt x="2296" y="17844"/>
                </a:lnTo>
                <a:lnTo>
                  <a:pt x="8557" y="8557"/>
                </a:lnTo>
                <a:lnTo>
                  <a:pt x="17844" y="2296"/>
                </a:lnTo>
                <a:lnTo>
                  <a:pt x="29217" y="0"/>
                </a:lnTo>
                <a:lnTo>
                  <a:pt x="1113782" y="0"/>
                </a:lnTo>
                <a:lnTo>
                  <a:pt x="1125155" y="2296"/>
                </a:lnTo>
                <a:lnTo>
                  <a:pt x="1134442" y="8557"/>
                </a:lnTo>
                <a:lnTo>
                  <a:pt x="1140703" y="17844"/>
                </a:lnTo>
                <a:lnTo>
                  <a:pt x="1143000" y="29217"/>
                </a:lnTo>
                <a:lnTo>
                  <a:pt x="1143000" y="339082"/>
                </a:lnTo>
                <a:lnTo>
                  <a:pt x="1140703" y="350455"/>
                </a:lnTo>
                <a:lnTo>
                  <a:pt x="1134442" y="359742"/>
                </a:lnTo>
                <a:lnTo>
                  <a:pt x="1125155" y="366003"/>
                </a:lnTo>
                <a:lnTo>
                  <a:pt x="1113782" y="368300"/>
                </a:lnTo>
                <a:lnTo>
                  <a:pt x="29217" y="368300"/>
                </a:lnTo>
                <a:lnTo>
                  <a:pt x="17844" y="366003"/>
                </a:lnTo>
                <a:lnTo>
                  <a:pt x="8557" y="359742"/>
                </a:lnTo>
                <a:lnTo>
                  <a:pt x="2296" y="350455"/>
                </a:lnTo>
                <a:lnTo>
                  <a:pt x="0" y="339082"/>
                </a:lnTo>
                <a:lnTo>
                  <a:pt x="0" y="29217"/>
                </a:lnTo>
                <a:close/>
              </a:path>
            </a:pathLst>
          </a:custGeom>
          <a:ln w="1270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458631" y="3442503"/>
            <a:ext cx="853681" cy="670858"/>
          </a:xfrm>
          <a:prstGeom prst="rect">
            <a:avLst/>
          </a:prstGeom>
        </p:spPr>
        <p:txBody>
          <a:bodyPr vert="horz" wrap="square" lIns="0" tIns="63660" rIns="0" bIns="0" rtlCol="0">
            <a:spAutoFit/>
          </a:bodyPr>
          <a:lstStyle/>
          <a:p>
            <a:pPr algn="ctr" defTabSz="916712">
              <a:spcBef>
                <a:spcPts val="501"/>
              </a:spcBef>
            </a:pPr>
            <a:r>
              <a:rPr sz="1804" spc="-10" dirty="0">
                <a:solidFill>
                  <a:prstClr val="black"/>
                </a:solidFill>
                <a:latin typeface="Calibri"/>
                <a:cs typeface="Calibri"/>
              </a:rPr>
              <a:t>19</a:t>
            </a:r>
            <a:r>
              <a:rPr sz="1804" spc="-9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804" spc="-5" dirty="0">
                <a:solidFill>
                  <a:prstClr val="black"/>
                </a:solidFill>
                <a:latin typeface="Calibri"/>
                <a:cs typeface="Calibri"/>
              </a:rPr>
              <a:t>layers</a:t>
            </a:r>
            <a:endParaRPr sz="1804">
              <a:solidFill>
                <a:prstClr val="black"/>
              </a:solidFill>
              <a:latin typeface="Calibri"/>
              <a:cs typeface="Calibri"/>
            </a:endParaRPr>
          </a:p>
          <a:p>
            <a:pPr marL="8912" algn="ctr" defTabSz="916712">
              <a:spcBef>
                <a:spcPts val="401"/>
              </a:spcBef>
            </a:pPr>
            <a:r>
              <a:rPr sz="1804" b="1" dirty="0">
                <a:solidFill>
                  <a:srgbClr val="404040"/>
                </a:solidFill>
                <a:latin typeface="Calibri"/>
                <a:cs typeface="Calibri"/>
              </a:rPr>
              <a:t>7.3</a:t>
            </a:r>
            <a:endParaRPr sz="1804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3037096" y="3482293"/>
            <a:ext cx="1145881" cy="369228"/>
          </a:xfrm>
          <a:custGeom>
            <a:avLst/>
            <a:gdLst/>
            <a:ahLst/>
            <a:cxnLst/>
            <a:rect l="l" t="t" r="r" b="b"/>
            <a:pathLst>
              <a:path w="1143000" h="368300">
                <a:moveTo>
                  <a:pt x="1113782" y="0"/>
                </a:moveTo>
                <a:lnTo>
                  <a:pt x="29217" y="0"/>
                </a:lnTo>
                <a:lnTo>
                  <a:pt x="17844" y="2296"/>
                </a:lnTo>
                <a:lnTo>
                  <a:pt x="8557" y="8557"/>
                </a:lnTo>
                <a:lnTo>
                  <a:pt x="2296" y="17844"/>
                </a:lnTo>
                <a:lnTo>
                  <a:pt x="0" y="29217"/>
                </a:lnTo>
                <a:lnTo>
                  <a:pt x="0" y="339082"/>
                </a:lnTo>
                <a:lnTo>
                  <a:pt x="2296" y="350455"/>
                </a:lnTo>
                <a:lnTo>
                  <a:pt x="8557" y="359742"/>
                </a:lnTo>
                <a:lnTo>
                  <a:pt x="17844" y="366003"/>
                </a:lnTo>
                <a:lnTo>
                  <a:pt x="29217" y="368300"/>
                </a:lnTo>
                <a:lnTo>
                  <a:pt x="1113782" y="368300"/>
                </a:lnTo>
                <a:lnTo>
                  <a:pt x="1125155" y="366003"/>
                </a:lnTo>
                <a:lnTo>
                  <a:pt x="1134442" y="359742"/>
                </a:lnTo>
                <a:lnTo>
                  <a:pt x="1140703" y="350455"/>
                </a:lnTo>
                <a:lnTo>
                  <a:pt x="1143000" y="339082"/>
                </a:lnTo>
                <a:lnTo>
                  <a:pt x="1143000" y="29217"/>
                </a:lnTo>
                <a:lnTo>
                  <a:pt x="1140703" y="17844"/>
                </a:lnTo>
                <a:lnTo>
                  <a:pt x="1134442" y="8557"/>
                </a:lnTo>
                <a:lnTo>
                  <a:pt x="1125155" y="2296"/>
                </a:lnTo>
                <a:lnTo>
                  <a:pt x="11137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3037096" y="3482293"/>
            <a:ext cx="1145881" cy="369228"/>
          </a:xfrm>
          <a:custGeom>
            <a:avLst/>
            <a:gdLst/>
            <a:ahLst/>
            <a:cxnLst/>
            <a:rect l="l" t="t" r="r" b="b"/>
            <a:pathLst>
              <a:path w="1143000" h="368300">
                <a:moveTo>
                  <a:pt x="0" y="29217"/>
                </a:moveTo>
                <a:lnTo>
                  <a:pt x="2296" y="17844"/>
                </a:lnTo>
                <a:lnTo>
                  <a:pt x="8557" y="8557"/>
                </a:lnTo>
                <a:lnTo>
                  <a:pt x="17844" y="2296"/>
                </a:lnTo>
                <a:lnTo>
                  <a:pt x="29217" y="0"/>
                </a:lnTo>
                <a:lnTo>
                  <a:pt x="1113782" y="0"/>
                </a:lnTo>
                <a:lnTo>
                  <a:pt x="1125155" y="2296"/>
                </a:lnTo>
                <a:lnTo>
                  <a:pt x="1134442" y="8557"/>
                </a:lnTo>
                <a:lnTo>
                  <a:pt x="1140703" y="17844"/>
                </a:lnTo>
                <a:lnTo>
                  <a:pt x="1143000" y="29217"/>
                </a:lnTo>
                <a:lnTo>
                  <a:pt x="1143000" y="339082"/>
                </a:lnTo>
                <a:lnTo>
                  <a:pt x="1140703" y="350455"/>
                </a:lnTo>
                <a:lnTo>
                  <a:pt x="1134442" y="359742"/>
                </a:lnTo>
                <a:lnTo>
                  <a:pt x="1125155" y="366003"/>
                </a:lnTo>
                <a:lnTo>
                  <a:pt x="1113782" y="368300"/>
                </a:lnTo>
                <a:lnTo>
                  <a:pt x="29217" y="368300"/>
                </a:lnTo>
                <a:lnTo>
                  <a:pt x="17844" y="366003"/>
                </a:lnTo>
                <a:lnTo>
                  <a:pt x="8557" y="359742"/>
                </a:lnTo>
                <a:lnTo>
                  <a:pt x="2296" y="350455"/>
                </a:lnTo>
                <a:lnTo>
                  <a:pt x="0" y="339082"/>
                </a:lnTo>
                <a:lnTo>
                  <a:pt x="0" y="29217"/>
                </a:lnTo>
                <a:close/>
              </a:path>
            </a:pathLst>
          </a:custGeom>
          <a:ln w="1270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171197" y="3352887"/>
            <a:ext cx="853681" cy="851263"/>
          </a:xfrm>
          <a:prstGeom prst="rect">
            <a:avLst/>
          </a:prstGeom>
        </p:spPr>
        <p:txBody>
          <a:bodyPr vert="horz" wrap="square" lIns="0" tIns="153420" rIns="0" bIns="0" rtlCol="0">
            <a:spAutoFit/>
          </a:bodyPr>
          <a:lstStyle/>
          <a:p>
            <a:pPr algn="ctr" defTabSz="916712">
              <a:spcBef>
                <a:spcPts val="1208"/>
              </a:spcBef>
            </a:pPr>
            <a:r>
              <a:rPr sz="1804" spc="-10" dirty="0">
                <a:solidFill>
                  <a:prstClr val="black"/>
                </a:solidFill>
                <a:latin typeface="Calibri"/>
                <a:cs typeface="Calibri"/>
              </a:rPr>
              <a:t>22</a:t>
            </a:r>
            <a:r>
              <a:rPr sz="1804" spc="-9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804" spc="-5" dirty="0">
                <a:solidFill>
                  <a:prstClr val="black"/>
                </a:solidFill>
                <a:latin typeface="Calibri"/>
                <a:cs typeface="Calibri"/>
              </a:rPr>
              <a:t>layers</a:t>
            </a:r>
            <a:endParaRPr sz="1804">
              <a:solidFill>
                <a:prstClr val="black"/>
              </a:solidFill>
              <a:latin typeface="Calibri"/>
              <a:cs typeface="Calibri"/>
            </a:endParaRPr>
          </a:p>
          <a:p>
            <a:pPr marL="35650" algn="ctr" defTabSz="916712">
              <a:spcBef>
                <a:spcPts val="1107"/>
              </a:spcBef>
            </a:pPr>
            <a:r>
              <a:rPr sz="1804" b="1" dirty="0">
                <a:solidFill>
                  <a:srgbClr val="404040"/>
                </a:solidFill>
                <a:latin typeface="Calibri"/>
                <a:cs typeface="Calibri"/>
              </a:rPr>
              <a:t>6.7</a:t>
            </a:r>
            <a:endParaRPr sz="1804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1585648" y="1419709"/>
            <a:ext cx="1527840" cy="458352"/>
          </a:xfrm>
          <a:custGeom>
            <a:avLst/>
            <a:gdLst/>
            <a:ahLst/>
            <a:cxnLst/>
            <a:rect l="l" t="t" r="r" b="b"/>
            <a:pathLst>
              <a:path w="1524000" h="457200">
                <a:moveTo>
                  <a:pt x="0" y="36269"/>
                </a:moveTo>
                <a:lnTo>
                  <a:pt x="2850" y="22151"/>
                </a:lnTo>
                <a:lnTo>
                  <a:pt x="10623" y="10623"/>
                </a:lnTo>
                <a:lnTo>
                  <a:pt x="22152" y="2850"/>
                </a:lnTo>
                <a:lnTo>
                  <a:pt x="36269" y="0"/>
                </a:lnTo>
                <a:lnTo>
                  <a:pt x="1487730" y="0"/>
                </a:lnTo>
                <a:lnTo>
                  <a:pt x="1501848" y="2850"/>
                </a:lnTo>
                <a:lnTo>
                  <a:pt x="1513377" y="10623"/>
                </a:lnTo>
                <a:lnTo>
                  <a:pt x="1521149" y="22151"/>
                </a:lnTo>
                <a:lnTo>
                  <a:pt x="1524000" y="36269"/>
                </a:lnTo>
                <a:lnTo>
                  <a:pt x="1524000" y="420930"/>
                </a:lnTo>
                <a:lnTo>
                  <a:pt x="1521149" y="435048"/>
                </a:lnTo>
                <a:lnTo>
                  <a:pt x="1513377" y="446576"/>
                </a:lnTo>
                <a:lnTo>
                  <a:pt x="1501848" y="454349"/>
                </a:lnTo>
                <a:lnTo>
                  <a:pt x="1487730" y="457200"/>
                </a:lnTo>
                <a:lnTo>
                  <a:pt x="36269" y="457200"/>
                </a:lnTo>
                <a:lnTo>
                  <a:pt x="22152" y="454349"/>
                </a:lnTo>
                <a:lnTo>
                  <a:pt x="10623" y="446576"/>
                </a:lnTo>
                <a:lnTo>
                  <a:pt x="2850" y="435048"/>
                </a:lnTo>
                <a:lnTo>
                  <a:pt x="0" y="420930"/>
                </a:lnTo>
                <a:lnTo>
                  <a:pt x="0" y="36269"/>
                </a:lnTo>
                <a:close/>
              </a:path>
            </a:pathLst>
          </a:custGeom>
          <a:ln w="12700">
            <a:solidFill>
              <a:srgbClr val="ED7D31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678085" y="1416321"/>
            <a:ext cx="1319035" cy="38308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2406" b="1" spc="-15" dirty="0">
                <a:solidFill>
                  <a:srgbClr val="C00000"/>
                </a:solidFill>
                <a:latin typeface="Calibri"/>
                <a:cs typeface="Calibri"/>
              </a:rPr>
              <a:t>152</a:t>
            </a:r>
            <a:r>
              <a:rPr sz="2406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6" b="1" dirty="0">
                <a:solidFill>
                  <a:srgbClr val="C00000"/>
                </a:solidFill>
                <a:latin typeface="Calibri"/>
                <a:cs typeface="Calibri"/>
              </a:rPr>
              <a:t>layers</a:t>
            </a:r>
            <a:endParaRPr sz="2406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5596228" y="4424461"/>
            <a:ext cx="1145881" cy="369228"/>
          </a:xfrm>
          <a:custGeom>
            <a:avLst/>
            <a:gdLst/>
            <a:ahLst/>
            <a:cxnLst/>
            <a:rect l="l" t="t" r="r" b="b"/>
            <a:pathLst>
              <a:path w="1143000" h="368300">
                <a:moveTo>
                  <a:pt x="1113782" y="0"/>
                </a:moveTo>
                <a:lnTo>
                  <a:pt x="29217" y="0"/>
                </a:lnTo>
                <a:lnTo>
                  <a:pt x="17844" y="2296"/>
                </a:lnTo>
                <a:lnTo>
                  <a:pt x="8557" y="8557"/>
                </a:lnTo>
                <a:lnTo>
                  <a:pt x="2296" y="17844"/>
                </a:lnTo>
                <a:lnTo>
                  <a:pt x="0" y="29217"/>
                </a:lnTo>
                <a:lnTo>
                  <a:pt x="0" y="339082"/>
                </a:lnTo>
                <a:lnTo>
                  <a:pt x="2296" y="350455"/>
                </a:lnTo>
                <a:lnTo>
                  <a:pt x="8557" y="359742"/>
                </a:lnTo>
                <a:lnTo>
                  <a:pt x="17844" y="366003"/>
                </a:lnTo>
                <a:lnTo>
                  <a:pt x="29217" y="368300"/>
                </a:lnTo>
                <a:lnTo>
                  <a:pt x="1113782" y="368300"/>
                </a:lnTo>
                <a:lnTo>
                  <a:pt x="1125155" y="366003"/>
                </a:lnTo>
                <a:lnTo>
                  <a:pt x="1134442" y="359742"/>
                </a:lnTo>
                <a:lnTo>
                  <a:pt x="1140703" y="350455"/>
                </a:lnTo>
                <a:lnTo>
                  <a:pt x="1143000" y="339082"/>
                </a:lnTo>
                <a:lnTo>
                  <a:pt x="1143000" y="29217"/>
                </a:lnTo>
                <a:lnTo>
                  <a:pt x="1140703" y="17844"/>
                </a:lnTo>
                <a:lnTo>
                  <a:pt x="1134442" y="8557"/>
                </a:lnTo>
                <a:lnTo>
                  <a:pt x="1125155" y="2296"/>
                </a:lnTo>
                <a:lnTo>
                  <a:pt x="11137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5596228" y="4424461"/>
            <a:ext cx="1145881" cy="369228"/>
          </a:xfrm>
          <a:custGeom>
            <a:avLst/>
            <a:gdLst/>
            <a:ahLst/>
            <a:cxnLst/>
            <a:rect l="l" t="t" r="r" b="b"/>
            <a:pathLst>
              <a:path w="1143000" h="368300">
                <a:moveTo>
                  <a:pt x="0" y="29217"/>
                </a:moveTo>
                <a:lnTo>
                  <a:pt x="2296" y="17844"/>
                </a:lnTo>
                <a:lnTo>
                  <a:pt x="8557" y="8557"/>
                </a:lnTo>
                <a:lnTo>
                  <a:pt x="17844" y="2296"/>
                </a:lnTo>
                <a:lnTo>
                  <a:pt x="29217" y="0"/>
                </a:lnTo>
                <a:lnTo>
                  <a:pt x="1113782" y="0"/>
                </a:lnTo>
                <a:lnTo>
                  <a:pt x="1125155" y="2296"/>
                </a:lnTo>
                <a:lnTo>
                  <a:pt x="1134442" y="8557"/>
                </a:lnTo>
                <a:lnTo>
                  <a:pt x="1140703" y="17844"/>
                </a:lnTo>
                <a:lnTo>
                  <a:pt x="1143000" y="29217"/>
                </a:lnTo>
                <a:lnTo>
                  <a:pt x="1143000" y="339082"/>
                </a:lnTo>
                <a:lnTo>
                  <a:pt x="1140703" y="350455"/>
                </a:lnTo>
                <a:lnTo>
                  <a:pt x="1134442" y="359742"/>
                </a:lnTo>
                <a:lnTo>
                  <a:pt x="1125155" y="366003"/>
                </a:lnTo>
                <a:lnTo>
                  <a:pt x="1113782" y="368300"/>
                </a:lnTo>
                <a:lnTo>
                  <a:pt x="29217" y="368300"/>
                </a:lnTo>
                <a:lnTo>
                  <a:pt x="17844" y="366003"/>
                </a:lnTo>
                <a:lnTo>
                  <a:pt x="8557" y="359742"/>
                </a:lnTo>
                <a:lnTo>
                  <a:pt x="2296" y="350455"/>
                </a:lnTo>
                <a:lnTo>
                  <a:pt x="0" y="339082"/>
                </a:lnTo>
                <a:lnTo>
                  <a:pt x="0" y="29217"/>
                </a:lnTo>
                <a:close/>
              </a:path>
            </a:pathLst>
          </a:custGeom>
          <a:ln w="1270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5785771" y="4442368"/>
            <a:ext cx="739092" cy="29049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804" dirty="0">
                <a:solidFill>
                  <a:prstClr val="black"/>
                </a:solidFill>
                <a:latin typeface="Calibri"/>
                <a:cs typeface="Calibri"/>
              </a:rPr>
              <a:t>8</a:t>
            </a:r>
            <a:r>
              <a:rPr sz="1804" spc="-10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804" spc="-5" dirty="0">
                <a:solidFill>
                  <a:prstClr val="black"/>
                </a:solidFill>
                <a:latin typeface="Calibri"/>
                <a:cs typeface="Calibri"/>
              </a:rPr>
              <a:t>layers</a:t>
            </a:r>
            <a:endParaRPr sz="1804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0" name="object 50"/>
          <p:cNvSpPr txBox="1">
            <a:spLocks noGrp="1"/>
          </p:cNvSpPr>
          <p:nvPr>
            <p:ph type="ftr" sz="quarter" idx="5"/>
          </p:nvPr>
        </p:nvSpPr>
        <p:spPr>
          <a:xfrm>
            <a:off x="4173265" y="7267588"/>
            <a:ext cx="9197028" cy="219942"/>
          </a:xfrm>
          <a:prstGeom prst="rect">
            <a:avLst/>
          </a:prstGeom>
        </p:spPr>
        <p:txBody>
          <a:bodyPr vert="horz" wrap="square" lIns="0" tIns="3820" rIns="0" bIns="0" rtlCol="0">
            <a:spAutoFit/>
          </a:bodyPr>
          <a:lstStyle/>
          <a:p>
            <a:pPr marL="12732" defTabSz="916712">
              <a:spcBef>
                <a:spcPts val="30"/>
              </a:spcBef>
            </a:pPr>
            <a:r>
              <a:rPr spc="-20" dirty="0"/>
              <a:t>Kaiming </a:t>
            </a:r>
            <a:r>
              <a:rPr spc="5" dirty="0"/>
              <a:t>He, </a:t>
            </a:r>
            <a:r>
              <a:rPr spc="-10" dirty="0"/>
              <a:t>Xiangyu </a:t>
            </a:r>
            <a:r>
              <a:rPr dirty="0"/>
              <a:t>Zhang, </a:t>
            </a:r>
            <a:r>
              <a:rPr spc="-30" dirty="0"/>
              <a:t>Shaoqing </a:t>
            </a:r>
            <a:r>
              <a:rPr spc="-5" dirty="0"/>
              <a:t>Ren, </a:t>
            </a:r>
            <a:r>
              <a:rPr dirty="0"/>
              <a:t>&amp; </a:t>
            </a:r>
            <a:r>
              <a:rPr spc="-15" dirty="0"/>
              <a:t>Jian </a:t>
            </a:r>
            <a:r>
              <a:rPr spc="-35" dirty="0"/>
              <a:t>Sun. </a:t>
            </a:r>
            <a:r>
              <a:rPr spc="5" dirty="0"/>
              <a:t>“Deep </a:t>
            </a:r>
            <a:r>
              <a:rPr spc="-15" dirty="0"/>
              <a:t>Residual </a:t>
            </a:r>
            <a:r>
              <a:rPr spc="-10" dirty="0"/>
              <a:t>Learning </a:t>
            </a:r>
            <a:r>
              <a:rPr spc="-25" dirty="0"/>
              <a:t>for </a:t>
            </a:r>
            <a:r>
              <a:rPr spc="15" dirty="0"/>
              <a:t>Image </a:t>
            </a:r>
            <a:r>
              <a:rPr spc="-15" dirty="0"/>
              <a:t>Recognition”. </a:t>
            </a:r>
            <a:r>
              <a:rPr spc="-20" dirty="0"/>
              <a:t>CVPR</a:t>
            </a:r>
            <a:r>
              <a:rPr spc="-115" dirty="0"/>
              <a:t> </a:t>
            </a:r>
            <a:r>
              <a:rPr spc="-10" dirty="0"/>
              <a:t>2016.</a:t>
            </a:r>
          </a:p>
        </p:txBody>
      </p:sp>
    </p:spTree>
    <p:extLst>
      <p:ext uri="{BB962C8B-B14F-4D97-AF65-F5344CB8AC3E}">
        <p14:creationId xmlns:p14="http://schemas.microsoft.com/office/powerpoint/2010/main" val="40820180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9764" y="613487"/>
            <a:ext cx="4531957" cy="691632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>
              <a:spcBef>
                <a:spcPts val="100"/>
              </a:spcBef>
            </a:pPr>
            <a:r>
              <a:rPr sz="4411" spc="-15" dirty="0"/>
              <a:t>Revolution </a:t>
            </a:r>
            <a:r>
              <a:rPr sz="4411" dirty="0"/>
              <a:t>of</a:t>
            </a:r>
            <a:r>
              <a:rPr sz="4411" spc="-35" dirty="0"/>
              <a:t> </a:t>
            </a:r>
            <a:r>
              <a:rPr sz="4411" dirty="0"/>
              <a:t>Depth</a:t>
            </a:r>
            <a:endParaRPr sz="4411"/>
          </a:p>
        </p:txBody>
      </p:sp>
      <p:sp>
        <p:nvSpPr>
          <p:cNvPr id="3" name="object 3"/>
          <p:cNvSpPr/>
          <p:nvPr/>
        </p:nvSpPr>
        <p:spPr>
          <a:xfrm>
            <a:off x="2909776" y="3749665"/>
            <a:ext cx="496548" cy="1101319"/>
          </a:xfrm>
          <a:custGeom>
            <a:avLst/>
            <a:gdLst/>
            <a:ahLst/>
            <a:cxnLst/>
            <a:rect l="l" t="t" r="r" b="b"/>
            <a:pathLst>
              <a:path w="495300" h="1098550">
                <a:moveTo>
                  <a:pt x="0" y="0"/>
                </a:moveTo>
                <a:lnTo>
                  <a:pt x="495300" y="0"/>
                </a:lnTo>
                <a:lnTo>
                  <a:pt x="495300" y="1098550"/>
                </a:lnTo>
                <a:lnTo>
                  <a:pt x="0" y="1098550"/>
                </a:lnTo>
                <a:lnTo>
                  <a:pt x="0" y="0"/>
                </a:lnTo>
                <a:close/>
              </a:path>
            </a:pathLst>
          </a:custGeom>
          <a:solidFill>
            <a:srgbClr val="5B9BD5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909776" y="3749665"/>
            <a:ext cx="496548" cy="1101319"/>
          </a:xfrm>
          <a:custGeom>
            <a:avLst/>
            <a:gdLst/>
            <a:ahLst/>
            <a:cxnLst/>
            <a:rect l="l" t="t" r="r" b="b"/>
            <a:pathLst>
              <a:path w="495300" h="1098550">
                <a:moveTo>
                  <a:pt x="0" y="0"/>
                </a:moveTo>
                <a:lnTo>
                  <a:pt x="495300" y="0"/>
                </a:lnTo>
                <a:lnTo>
                  <a:pt x="495300" y="1098549"/>
                </a:lnTo>
              </a:path>
            </a:pathLst>
          </a:custGeom>
          <a:ln w="1270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909777" y="3749665"/>
            <a:ext cx="0" cy="1101319"/>
          </a:xfrm>
          <a:custGeom>
            <a:avLst/>
            <a:gdLst/>
            <a:ahLst/>
            <a:cxnLst/>
            <a:rect l="l" t="t" r="r" b="b"/>
            <a:pathLst>
              <a:path h="1098550">
                <a:moveTo>
                  <a:pt x="0" y="1098549"/>
                </a:moveTo>
                <a:lnTo>
                  <a:pt x="0" y="0"/>
                </a:lnTo>
              </a:path>
            </a:pathLst>
          </a:custGeom>
          <a:ln w="1270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817427" y="2069040"/>
            <a:ext cx="496548" cy="2781943"/>
          </a:xfrm>
          <a:custGeom>
            <a:avLst/>
            <a:gdLst/>
            <a:ahLst/>
            <a:cxnLst/>
            <a:rect l="l" t="t" r="r" b="b"/>
            <a:pathLst>
              <a:path w="495300" h="2774950">
                <a:moveTo>
                  <a:pt x="0" y="0"/>
                </a:moveTo>
                <a:lnTo>
                  <a:pt x="495300" y="0"/>
                </a:lnTo>
                <a:lnTo>
                  <a:pt x="495300" y="2774950"/>
                </a:lnTo>
                <a:lnTo>
                  <a:pt x="0" y="2774950"/>
                </a:lnTo>
                <a:lnTo>
                  <a:pt x="0" y="0"/>
                </a:lnTo>
                <a:close/>
              </a:path>
            </a:pathLst>
          </a:custGeom>
          <a:solidFill>
            <a:srgbClr val="ED7D31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817427" y="2069040"/>
            <a:ext cx="496548" cy="2781943"/>
          </a:xfrm>
          <a:custGeom>
            <a:avLst/>
            <a:gdLst/>
            <a:ahLst/>
            <a:cxnLst/>
            <a:rect l="l" t="t" r="r" b="b"/>
            <a:pathLst>
              <a:path w="495300" h="2774950">
                <a:moveTo>
                  <a:pt x="0" y="0"/>
                </a:moveTo>
                <a:lnTo>
                  <a:pt x="495300" y="0"/>
                </a:lnTo>
                <a:lnTo>
                  <a:pt x="495300" y="2774950"/>
                </a:lnTo>
              </a:path>
            </a:pathLst>
          </a:custGeom>
          <a:ln w="1270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817426" y="2069040"/>
            <a:ext cx="0" cy="2781943"/>
          </a:xfrm>
          <a:custGeom>
            <a:avLst/>
            <a:gdLst/>
            <a:ahLst/>
            <a:cxnLst/>
            <a:rect l="l" t="t" r="r" b="b"/>
            <a:pathLst>
              <a:path h="2774950">
                <a:moveTo>
                  <a:pt x="0" y="2774950"/>
                </a:moveTo>
                <a:lnTo>
                  <a:pt x="0" y="0"/>
                </a:lnTo>
              </a:path>
            </a:pathLst>
          </a:custGeom>
          <a:ln w="1270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883237" y="2973013"/>
            <a:ext cx="496548" cy="1877971"/>
          </a:xfrm>
          <a:custGeom>
            <a:avLst/>
            <a:gdLst/>
            <a:ahLst/>
            <a:cxnLst/>
            <a:rect l="l" t="t" r="r" b="b"/>
            <a:pathLst>
              <a:path w="495300" h="1873250">
                <a:moveTo>
                  <a:pt x="495300" y="0"/>
                </a:moveTo>
                <a:lnTo>
                  <a:pt x="0" y="0"/>
                </a:lnTo>
                <a:lnTo>
                  <a:pt x="0" y="1873250"/>
                </a:lnTo>
                <a:lnTo>
                  <a:pt x="495300" y="1873250"/>
                </a:lnTo>
                <a:lnTo>
                  <a:pt x="495300" y="0"/>
                </a:lnTo>
                <a:close/>
              </a:path>
            </a:pathLst>
          </a:custGeom>
          <a:solidFill>
            <a:srgbClr val="5B9BD5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843966" y="2718373"/>
            <a:ext cx="496548" cy="2132611"/>
          </a:xfrm>
          <a:custGeom>
            <a:avLst/>
            <a:gdLst/>
            <a:ahLst/>
            <a:cxnLst/>
            <a:rect l="l" t="t" r="r" b="b"/>
            <a:pathLst>
              <a:path w="495300" h="2127250">
                <a:moveTo>
                  <a:pt x="495300" y="0"/>
                </a:moveTo>
                <a:lnTo>
                  <a:pt x="0" y="0"/>
                </a:lnTo>
                <a:lnTo>
                  <a:pt x="0" y="2127250"/>
                </a:lnTo>
                <a:lnTo>
                  <a:pt x="495300" y="2127250"/>
                </a:lnTo>
                <a:lnTo>
                  <a:pt x="495300" y="0"/>
                </a:lnTo>
                <a:close/>
              </a:path>
            </a:pathLst>
          </a:custGeom>
          <a:solidFill>
            <a:srgbClr val="5B9BD5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883237" y="2973013"/>
            <a:ext cx="496548" cy="1877971"/>
          </a:xfrm>
          <a:custGeom>
            <a:avLst/>
            <a:gdLst/>
            <a:ahLst/>
            <a:cxnLst/>
            <a:rect l="l" t="t" r="r" b="b"/>
            <a:pathLst>
              <a:path w="495300" h="1873250">
                <a:moveTo>
                  <a:pt x="0" y="0"/>
                </a:moveTo>
                <a:lnTo>
                  <a:pt x="495300" y="0"/>
                </a:lnTo>
                <a:lnTo>
                  <a:pt x="495300" y="1873249"/>
                </a:lnTo>
              </a:path>
            </a:pathLst>
          </a:custGeom>
          <a:ln w="1270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883237" y="2973013"/>
            <a:ext cx="0" cy="1877971"/>
          </a:xfrm>
          <a:custGeom>
            <a:avLst/>
            <a:gdLst/>
            <a:ahLst/>
            <a:cxnLst/>
            <a:rect l="l" t="t" r="r" b="b"/>
            <a:pathLst>
              <a:path h="1873250">
                <a:moveTo>
                  <a:pt x="0" y="1873249"/>
                </a:moveTo>
                <a:lnTo>
                  <a:pt x="0" y="0"/>
                </a:lnTo>
              </a:path>
            </a:pathLst>
          </a:custGeom>
          <a:ln w="1270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843966" y="2718373"/>
            <a:ext cx="496548" cy="2132611"/>
          </a:xfrm>
          <a:custGeom>
            <a:avLst/>
            <a:gdLst/>
            <a:ahLst/>
            <a:cxnLst/>
            <a:rect l="l" t="t" r="r" b="b"/>
            <a:pathLst>
              <a:path w="495300" h="2127250">
                <a:moveTo>
                  <a:pt x="0" y="0"/>
                </a:moveTo>
                <a:lnTo>
                  <a:pt x="495300" y="0"/>
                </a:lnTo>
                <a:lnTo>
                  <a:pt x="495300" y="2127249"/>
                </a:lnTo>
              </a:path>
            </a:pathLst>
          </a:custGeom>
          <a:ln w="1270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843965" y="2718373"/>
            <a:ext cx="0" cy="2132611"/>
          </a:xfrm>
          <a:custGeom>
            <a:avLst/>
            <a:gdLst/>
            <a:ahLst/>
            <a:cxnLst/>
            <a:rect l="l" t="t" r="r" b="b"/>
            <a:pathLst>
              <a:path h="2127250">
                <a:moveTo>
                  <a:pt x="0" y="2127249"/>
                </a:moveTo>
                <a:lnTo>
                  <a:pt x="0" y="0"/>
                </a:lnTo>
              </a:path>
            </a:pathLst>
          </a:custGeom>
          <a:ln w="1270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171320" y="4857349"/>
            <a:ext cx="7881110" cy="0"/>
          </a:xfrm>
          <a:custGeom>
            <a:avLst/>
            <a:gdLst/>
            <a:ahLst/>
            <a:cxnLst/>
            <a:rect l="l" t="t" r="r" b="b"/>
            <a:pathLst>
              <a:path w="7861300">
                <a:moveTo>
                  <a:pt x="0" y="0"/>
                </a:moveTo>
                <a:lnTo>
                  <a:pt x="7861300" y="0"/>
                </a:lnTo>
              </a:path>
            </a:pathLst>
          </a:custGeom>
          <a:ln w="1270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144737" y="1107368"/>
            <a:ext cx="5935660" cy="3642627"/>
          </a:xfrm>
          <a:custGeom>
            <a:avLst/>
            <a:gdLst/>
            <a:ahLst/>
            <a:cxnLst/>
            <a:rect l="l" t="t" r="r" b="b"/>
            <a:pathLst>
              <a:path w="5920740" h="3633470">
                <a:moveTo>
                  <a:pt x="95013" y="3599770"/>
                </a:moveTo>
                <a:lnTo>
                  <a:pt x="5151" y="3607887"/>
                </a:lnTo>
                <a:lnTo>
                  <a:pt x="0" y="3614061"/>
                </a:lnTo>
                <a:lnTo>
                  <a:pt x="1261" y="3628033"/>
                </a:lnTo>
                <a:lnTo>
                  <a:pt x="7435" y="3633184"/>
                </a:lnTo>
                <a:lnTo>
                  <a:pt x="97298" y="3625067"/>
                </a:lnTo>
                <a:lnTo>
                  <a:pt x="102449" y="3618892"/>
                </a:lnTo>
                <a:lnTo>
                  <a:pt x="101188" y="3604922"/>
                </a:lnTo>
                <a:lnTo>
                  <a:pt x="95013" y="3599770"/>
                </a:lnTo>
                <a:close/>
              </a:path>
              <a:path w="5920740" h="3633470">
                <a:moveTo>
                  <a:pt x="272092" y="3583776"/>
                </a:moveTo>
                <a:lnTo>
                  <a:pt x="182231" y="3591894"/>
                </a:lnTo>
                <a:lnTo>
                  <a:pt x="177078" y="3598067"/>
                </a:lnTo>
                <a:lnTo>
                  <a:pt x="178341" y="3612038"/>
                </a:lnTo>
                <a:lnTo>
                  <a:pt x="184515" y="3617189"/>
                </a:lnTo>
                <a:lnTo>
                  <a:pt x="274377" y="3609073"/>
                </a:lnTo>
                <a:lnTo>
                  <a:pt x="279528" y="3602898"/>
                </a:lnTo>
                <a:lnTo>
                  <a:pt x="278267" y="3588928"/>
                </a:lnTo>
                <a:lnTo>
                  <a:pt x="272092" y="3583776"/>
                </a:lnTo>
                <a:close/>
              </a:path>
              <a:path w="5920740" h="3633470">
                <a:moveTo>
                  <a:pt x="449171" y="3567781"/>
                </a:moveTo>
                <a:lnTo>
                  <a:pt x="359309" y="3575899"/>
                </a:lnTo>
                <a:lnTo>
                  <a:pt x="354158" y="3582073"/>
                </a:lnTo>
                <a:lnTo>
                  <a:pt x="355419" y="3596044"/>
                </a:lnTo>
                <a:lnTo>
                  <a:pt x="361594" y="3601196"/>
                </a:lnTo>
                <a:lnTo>
                  <a:pt x="451457" y="3593078"/>
                </a:lnTo>
                <a:lnTo>
                  <a:pt x="456608" y="3586905"/>
                </a:lnTo>
                <a:lnTo>
                  <a:pt x="455345" y="3572934"/>
                </a:lnTo>
                <a:lnTo>
                  <a:pt x="449171" y="3567781"/>
                </a:lnTo>
                <a:close/>
              </a:path>
              <a:path w="5920740" h="3633470">
                <a:moveTo>
                  <a:pt x="626250" y="3551788"/>
                </a:moveTo>
                <a:lnTo>
                  <a:pt x="536388" y="3559905"/>
                </a:lnTo>
                <a:lnTo>
                  <a:pt x="531237" y="3566078"/>
                </a:lnTo>
                <a:lnTo>
                  <a:pt x="532499" y="3580049"/>
                </a:lnTo>
                <a:lnTo>
                  <a:pt x="538673" y="3585202"/>
                </a:lnTo>
                <a:lnTo>
                  <a:pt x="628535" y="3577085"/>
                </a:lnTo>
                <a:lnTo>
                  <a:pt x="633686" y="3570911"/>
                </a:lnTo>
                <a:lnTo>
                  <a:pt x="632425" y="3556939"/>
                </a:lnTo>
                <a:lnTo>
                  <a:pt x="626250" y="3551788"/>
                </a:lnTo>
                <a:close/>
              </a:path>
              <a:path w="5920740" h="3633470">
                <a:moveTo>
                  <a:pt x="803329" y="3535794"/>
                </a:moveTo>
                <a:lnTo>
                  <a:pt x="713468" y="3543910"/>
                </a:lnTo>
                <a:lnTo>
                  <a:pt x="708315" y="3550085"/>
                </a:lnTo>
                <a:lnTo>
                  <a:pt x="709578" y="3564055"/>
                </a:lnTo>
                <a:lnTo>
                  <a:pt x="715752" y="3569208"/>
                </a:lnTo>
                <a:lnTo>
                  <a:pt x="805614" y="3561091"/>
                </a:lnTo>
                <a:lnTo>
                  <a:pt x="810766" y="3554916"/>
                </a:lnTo>
                <a:lnTo>
                  <a:pt x="809504" y="3540945"/>
                </a:lnTo>
                <a:lnTo>
                  <a:pt x="803329" y="3535794"/>
                </a:lnTo>
                <a:close/>
              </a:path>
              <a:path w="5920740" h="3633470">
                <a:moveTo>
                  <a:pt x="980409" y="3519799"/>
                </a:moveTo>
                <a:lnTo>
                  <a:pt x="890546" y="3527916"/>
                </a:lnTo>
                <a:lnTo>
                  <a:pt x="885395" y="3534091"/>
                </a:lnTo>
                <a:lnTo>
                  <a:pt x="886656" y="3548061"/>
                </a:lnTo>
                <a:lnTo>
                  <a:pt x="892831" y="3553213"/>
                </a:lnTo>
                <a:lnTo>
                  <a:pt x="982694" y="3545097"/>
                </a:lnTo>
                <a:lnTo>
                  <a:pt x="987845" y="3538922"/>
                </a:lnTo>
                <a:lnTo>
                  <a:pt x="986584" y="3524951"/>
                </a:lnTo>
                <a:lnTo>
                  <a:pt x="980409" y="3519799"/>
                </a:lnTo>
                <a:close/>
              </a:path>
              <a:path w="5920740" h="3633470">
                <a:moveTo>
                  <a:pt x="1157488" y="3503805"/>
                </a:moveTo>
                <a:lnTo>
                  <a:pt x="1067625" y="3511922"/>
                </a:lnTo>
                <a:lnTo>
                  <a:pt x="1062474" y="3518096"/>
                </a:lnTo>
                <a:lnTo>
                  <a:pt x="1063736" y="3532068"/>
                </a:lnTo>
                <a:lnTo>
                  <a:pt x="1069911" y="3537219"/>
                </a:lnTo>
                <a:lnTo>
                  <a:pt x="1159772" y="3529102"/>
                </a:lnTo>
                <a:lnTo>
                  <a:pt x="1164925" y="3522927"/>
                </a:lnTo>
                <a:lnTo>
                  <a:pt x="1163662" y="3508956"/>
                </a:lnTo>
                <a:lnTo>
                  <a:pt x="1157488" y="3503805"/>
                </a:lnTo>
                <a:close/>
              </a:path>
              <a:path w="5920740" h="3633470">
                <a:moveTo>
                  <a:pt x="1334568" y="3487811"/>
                </a:moveTo>
                <a:lnTo>
                  <a:pt x="1244705" y="3495927"/>
                </a:lnTo>
                <a:lnTo>
                  <a:pt x="1239554" y="3502102"/>
                </a:lnTo>
                <a:lnTo>
                  <a:pt x="1240815" y="3516073"/>
                </a:lnTo>
                <a:lnTo>
                  <a:pt x="1246990" y="3521224"/>
                </a:lnTo>
                <a:lnTo>
                  <a:pt x="1336852" y="3513108"/>
                </a:lnTo>
                <a:lnTo>
                  <a:pt x="1342003" y="3506933"/>
                </a:lnTo>
                <a:lnTo>
                  <a:pt x="1340741" y="3492962"/>
                </a:lnTo>
                <a:lnTo>
                  <a:pt x="1334568" y="3487811"/>
                </a:lnTo>
                <a:close/>
              </a:path>
              <a:path w="5920740" h="3633470">
                <a:moveTo>
                  <a:pt x="1511646" y="3471816"/>
                </a:moveTo>
                <a:lnTo>
                  <a:pt x="1421784" y="3479933"/>
                </a:lnTo>
                <a:lnTo>
                  <a:pt x="1416632" y="3486108"/>
                </a:lnTo>
                <a:lnTo>
                  <a:pt x="1417895" y="3500079"/>
                </a:lnTo>
                <a:lnTo>
                  <a:pt x="1424068" y="3505230"/>
                </a:lnTo>
                <a:lnTo>
                  <a:pt x="1513931" y="3497113"/>
                </a:lnTo>
                <a:lnTo>
                  <a:pt x="1519082" y="3490939"/>
                </a:lnTo>
                <a:lnTo>
                  <a:pt x="1517821" y="3476967"/>
                </a:lnTo>
                <a:lnTo>
                  <a:pt x="1511646" y="3471816"/>
                </a:lnTo>
                <a:close/>
              </a:path>
              <a:path w="5920740" h="3633470">
                <a:moveTo>
                  <a:pt x="1688725" y="3455822"/>
                </a:moveTo>
                <a:lnTo>
                  <a:pt x="1598863" y="3463938"/>
                </a:lnTo>
                <a:lnTo>
                  <a:pt x="1593711" y="3470113"/>
                </a:lnTo>
                <a:lnTo>
                  <a:pt x="1594973" y="3484084"/>
                </a:lnTo>
                <a:lnTo>
                  <a:pt x="1601148" y="3489236"/>
                </a:lnTo>
                <a:lnTo>
                  <a:pt x="1691011" y="3481119"/>
                </a:lnTo>
                <a:lnTo>
                  <a:pt x="1696162" y="3474944"/>
                </a:lnTo>
                <a:lnTo>
                  <a:pt x="1694900" y="3460973"/>
                </a:lnTo>
                <a:lnTo>
                  <a:pt x="1688725" y="3455822"/>
                </a:lnTo>
                <a:close/>
              </a:path>
              <a:path w="5920740" h="3633470">
                <a:moveTo>
                  <a:pt x="1865805" y="3439828"/>
                </a:moveTo>
                <a:lnTo>
                  <a:pt x="1775942" y="3447945"/>
                </a:lnTo>
                <a:lnTo>
                  <a:pt x="1770791" y="3454119"/>
                </a:lnTo>
                <a:lnTo>
                  <a:pt x="1772052" y="3468090"/>
                </a:lnTo>
                <a:lnTo>
                  <a:pt x="1778227" y="3473241"/>
                </a:lnTo>
                <a:lnTo>
                  <a:pt x="1868089" y="3465125"/>
                </a:lnTo>
                <a:lnTo>
                  <a:pt x="1873241" y="3458950"/>
                </a:lnTo>
                <a:lnTo>
                  <a:pt x="1871978" y="3444980"/>
                </a:lnTo>
                <a:lnTo>
                  <a:pt x="1865805" y="3439828"/>
                </a:lnTo>
                <a:close/>
              </a:path>
              <a:path w="5920740" h="3633470">
                <a:moveTo>
                  <a:pt x="2041718" y="3420311"/>
                </a:moveTo>
                <a:lnTo>
                  <a:pt x="1980637" y="3429457"/>
                </a:lnTo>
                <a:lnTo>
                  <a:pt x="1953022" y="3431951"/>
                </a:lnTo>
                <a:lnTo>
                  <a:pt x="1947870" y="3438124"/>
                </a:lnTo>
                <a:lnTo>
                  <a:pt x="1949132" y="3452096"/>
                </a:lnTo>
                <a:lnTo>
                  <a:pt x="1955307" y="3457248"/>
                </a:lnTo>
                <a:lnTo>
                  <a:pt x="1982922" y="3454754"/>
                </a:lnTo>
                <a:lnTo>
                  <a:pt x="2045469" y="3445433"/>
                </a:lnTo>
                <a:lnTo>
                  <a:pt x="2050253" y="3438970"/>
                </a:lnTo>
                <a:lnTo>
                  <a:pt x="2048181" y="3425096"/>
                </a:lnTo>
                <a:lnTo>
                  <a:pt x="2041718" y="3420311"/>
                </a:lnTo>
                <a:close/>
              </a:path>
              <a:path w="5920740" h="3633470">
                <a:moveTo>
                  <a:pt x="2217567" y="3394049"/>
                </a:moveTo>
                <a:lnTo>
                  <a:pt x="2128329" y="3407376"/>
                </a:lnTo>
                <a:lnTo>
                  <a:pt x="2123546" y="3413841"/>
                </a:lnTo>
                <a:lnTo>
                  <a:pt x="2125618" y="3427714"/>
                </a:lnTo>
                <a:lnTo>
                  <a:pt x="2132081" y="3432498"/>
                </a:lnTo>
                <a:lnTo>
                  <a:pt x="2221320" y="3419170"/>
                </a:lnTo>
                <a:lnTo>
                  <a:pt x="2226102" y="3412707"/>
                </a:lnTo>
                <a:lnTo>
                  <a:pt x="2224031" y="3398832"/>
                </a:lnTo>
                <a:lnTo>
                  <a:pt x="2217567" y="3394049"/>
                </a:lnTo>
                <a:close/>
              </a:path>
              <a:path w="5920740" h="3633470">
                <a:moveTo>
                  <a:pt x="2393416" y="3367786"/>
                </a:moveTo>
                <a:lnTo>
                  <a:pt x="2304178" y="3381113"/>
                </a:lnTo>
                <a:lnTo>
                  <a:pt x="2299395" y="3387577"/>
                </a:lnTo>
                <a:lnTo>
                  <a:pt x="2301467" y="3401451"/>
                </a:lnTo>
                <a:lnTo>
                  <a:pt x="2307931" y="3406235"/>
                </a:lnTo>
                <a:lnTo>
                  <a:pt x="2397169" y="3392906"/>
                </a:lnTo>
                <a:lnTo>
                  <a:pt x="2401953" y="3386443"/>
                </a:lnTo>
                <a:lnTo>
                  <a:pt x="2399880" y="3372570"/>
                </a:lnTo>
                <a:lnTo>
                  <a:pt x="2393416" y="3367786"/>
                </a:lnTo>
                <a:close/>
              </a:path>
              <a:path w="5920740" h="3633470">
                <a:moveTo>
                  <a:pt x="2569267" y="3341522"/>
                </a:moveTo>
                <a:lnTo>
                  <a:pt x="2480028" y="3354851"/>
                </a:lnTo>
                <a:lnTo>
                  <a:pt x="2475245" y="3361314"/>
                </a:lnTo>
                <a:lnTo>
                  <a:pt x="2477316" y="3375187"/>
                </a:lnTo>
                <a:lnTo>
                  <a:pt x="2483780" y="3379971"/>
                </a:lnTo>
                <a:lnTo>
                  <a:pt x="2573018" y="3366644"/>
                </a:lnTo>
                <a:lnTo>
                  <a:pt x="2577802" y="3360179"/>
                </a:lnTo>
                <a:lnTo>
                  <a:pt x="2575730" y="3346306"/>
                </a:lnTo>
                <a:lnTo>
                  <a:pt x="2569267" y="3341522"/>
                </a:lnTo>
                <a:close/>
              </a:path>
              <a:path w="5920740" h="3633470">
                <a:moveTo>
                  <a:pt x="2745116" y="3315258"/>
                </a:moveTo>
                <a:lnTo>
                  <a:pt x="2655878" y="3328587"/>
                </a:lnTo>
                <a:lnTo>
                  <a:pt x="2651094" y="3335050"/>
                </a:lnTo>
                <a:lnTo>
                  <a:pt x="2653167" y="3348925"/>
                </a:lnTo>
                <a:lnTo>
                  <a:pt x="2659630" y="3353708"/>
                </a:lnTo>
                <a:lnTo>
                  <a:pt x="2748868" y="3340380"/>
                </a:lnTo>
                <a:lnTo>
                  <a:pt x="2753652" y="3333917"/>
                </a:lnTo>
                <a:lnTo>
                  <a:pt x="2751579" y="3320042"/>
                </a:lnTo>
                <a:lnTo>
                  <a:pt x="2745116" y="3315258"/>
                </a:lnTo>
                <a:close/>
              </a:path>
              <a:path w="5920740" h="3633470">
                <a:moveTo>
                  <a:pt x="2920965" y="3288996"/>
                </a:moveTo>
                <a:lnTo>
                  <a:pt x="2831727" y="3302323"/>
                </a:lnTo>
                <a:lnTo>
                  <a:pt x="2826943" y="3308788"/>
                </a:lnTo>
                <a:lnTo>
                  <a:pt x="2829016" y="3322661"/>
                </a:lnTo>
                <a:lnTo>
                  <a:pt x="2835479" y="3327445"/>
                </a:lnTo>
                <a:lnTo>
                  <a:pt x="2924718" y="3314117"/>
                </a:lnTo>
                <a:lnTo>
                  <a:pt x="2929501" y="3307654"/>
                </a:lnTo>
                <a:lnTo>
                  <a:pt x="2927430" y="3293779"/>
                </a:lnTo>
                <a:lnTo>
                  <a:pt x="2920965" y="3288996"/>
                </a:lnTo>
                <a:close/>
              </a:path>
              <a:path w="5920740" h="3633470">
                <a:moveTo>
                  <a:pt x="3096816" y="3262732"/>
                </a:moveTo>
                <a:lnTo>
                  <a:pt x="3007577" y="3276061"/>
                </a:lnTo>
                <a:lnTo>
                  <a:pt x="3002793" y="3282524"/>
                </a:lnTo>
                <a:lnTo>
                  <a:pt x="3004865" y="3296398"/>
                </a:lnTo>
                <a:lnTo>
                  <a:pt x="3011330" y="3301182"/>
                </a:lnTo>
                <a:lnTo>
                  <a:pt x="3100567" y="3287854"/>
                </a:lnTo>
                <a:lnTo>
                  <a:pt x="3105350" y="3281390"/>
                </a:lnTo>
                <a:lnTo>
                  <a:pt x="3103279" y="3267516"/>
                </a:lnTo>
                <a:lnTo>
                  <a:pt x="3096816" y="3262732"/>
                </a:lnTo>
                <a:close/>
              </a:path>
              <a:path w="5920740" h="3633470">
                <a:moveTo>
                  <a:pt x="3272665" y="3236469"/>
                </a:moveTo>
                <a:lnTo>
                  <a:pt x="3183427" y="3249797"/>
                </a:lnTo>
                <a:lnTo>
                  <a:pt x="3178643" y="3256260"/>
                </a:lnTo>
                <a:lnTo>
                  <a:pt x="3180715" y="3270135"/>
                </a:lnTo>
                <a:lnTo>
                  <a:pt x="3187179" y="3274918"/>
                </a:lnTo>
                <a:lnTo>
                  <a:pt x="3276417" y="3261591"/>
                </a:lnTo>
                <a:lnTo>
                  <a:pt x="3281201" y="3255126"/>
                </a:lnTo>
                <a:lnTo>
                  <a:pt x="3279128" y="3241253"/>
                </a:lnTo>
                <a:lnTo>
                  <a:pt x="3272665" y="3236469"/>
                </a:lnTo>
                <a:close/>
              </a:path>
              <a:path w="5920740" h="3633470">
                <a:moveTo>
                  <a:pt x="3448514" y="3210206"/>
                </a:moveTo>
                <a:lnTo>
                  <a:pt x="3359277" y="3223534"/>
                </a:lnTo>
                <a:lnTo>
                  <a:pt x="3354492" y="3229997"/>
                </a:lnTo>
                <a:lnTo>
                  <a:pt x="3356565" y="3243872"/>
                </a:lnTo>
                <a:lnTo>
                  <a:pt x="3363028" y="3248656"/>
                </a:lnTo>
                <a:lnTo>
                  <a:pt x="3452266" y="3235327"/>
                </a:lnTo>
                <a:lnTo>
                  <a:pt x="3457050" y="3228864"/>
                </a:lnTo>
                <a:lnTo>
                  <a:pt x="3454977" y="3214989"/>
                </a:lnTo>
                <a:lnTo>
                  <a:pt x="3448514" y="3210206"/>
                </a:lnTo>
                <a:close/>
              </a:path>
              <a:path w="5920740" h="3633470">
                <a:moveTo>
                  <a:pt x="3624364" y="3183943"/>
                </a:moveTo>
                <a:lnTo>
                  <a:pt x="3535126" y="3197270"/>
                </a:lnTo>
                <a:lnTo>
                  <a:pt x="3530342" y="3203735"/>
                </a:lnTo>
                <a:lnTo>
                  <a:pt x="3532414" y="3217608"/>
                </a:lnTo>
                <a:lnTo>
                  <a:pt x="3538877" y="3222392"/>
                </a:lnTo>
                <a:lnTo>
                  <a:pt x="3628116" y="3209063"/>
                </a:lnTo>
                <a:lnTo>
                  <a:pt x="3632899" y="3202600"/>
                </a:lnTo>
                <a:lnTo>
                  <a:pt x="3630828" y="3188727"/>
                </a:lnTo>
                <a:lnTo>
                  <a:pt x="3624364" y="3183943"/>
                </a:lnTo>
                <a:close/>
              </a:path>
              <a:path w="5920740" h="3633470">
                <a:moveTo>
                  <a:pt x="3800213" y="3157679"/>
                </a:moveTo>
                <a:lnTo>
                  <a:pt x="3710975" y="3171008"/>
                </a:lnTo>
                <a:lnTo>
                  <a:pt x="3706192" y="3177471"/>
                </a:lnTo>
                <a:lnTo>
                  <a:pt x="3708264" y="3191344"/>
                </a:lnTo>
                <a:lnTo>
                  <a:pt x="3714727" y="3196128"/>
                </a:lnTo>
                <a:lnTo>
                  <a:pt x="3803966" y="3182801"/>
                </a:lnTo>
                <a:lnTo>
                  <a:pt x="3808750" y="3176337"/>
                </a:lnTo>
                <a:lnTo>
                  <a:pt x="3806677" y="3162463"/>
                </a:lnTo>
                <a:lnTo>
                  <a:pt x="3800213" y="3157679"/>
                </a:lnTo>
                <a:close/>
              </a:path>
              <a:path w="5920740" h="3633470">
                <a:moveTo>
                  <a:pt x="3955877" y="3108275"/>
                </a:moveTo>
                <a:lnTo>
                  <a:pt x="3949539" y="3109725"/>
                </a:lnTo>
                <a:lnTo>
                  <a:pt x="3946649" y="3111660"/>
                </a:lnTo>
                <a:lnTo>
                  <a:pt x="3929927" y="3138307"/>
                </a:lnTo>
                <a:lnTo>
                  <a:pt x="3886826" y="3144744"/>
                </a:lnTo>
                <a:lnTo>
                  <a:pt x="3882042" y="3151207"/>
                </a:lnTo>
                <a:lnTo>
                  <a:pt x="3884114" y="3165082"/>
                </a:lnTo>
                <a:lnTo>
                  <a:pt x="3890577" y="3169865"/>
                </a:lnTo>
                <a:lnTo>
                  <a:pt x="3943121" y="3162018"/>
                </a:lnTo>
                <a:lnTo>
                  <a:pt x="3946366" y="3159895"/>
                </a:lnTo>
                <a:lnTo>
                  <a:pt x="3970027" y="3122189"/>
                </a:lnTo>
                <a:lnTo>
                  <a:pt x="3968234" y="3114351"/>
                </a:lnTo>
                <a:lnTo>
                  <a:pt x="3959321" y="3108759"/>
                </a:lnTo>
                <a:lnTo>
                  <a:pt x="3955877" y="3108275"/>
                </a:lnTo>
                <a:close/>
              </a:path>
              <a:path w="5920740" h="3633470">
                <a:moveTo>
                  <a:pt x="4050385" y="2957672"/>
                </a:moveTo>
                <a:lnTo>
                  <a:pt x="4044048" y="2959122"/>
                </a:lnTo>
                <a:lnTo>
                  <a:pt x="4041157" y="2961057"/>
                </a:lnTo>
                <a:lnTo>
                  <a:pt x="3995060" y="3034512"/>
                </a:lnTo>
                <a:lnTo>
                  <a:pt x="3996855" y="3042351"/>
                </a:lnTo>
                <a:lnTo>
                  <a:pt x="4008737" y="3049807"/>
                </a:lnTo>
                <a:lnTo>
                  <a:pt x="4016575" y="3048013"/>
                </a:lnTo>
                <a:lnTo>
                  <a:pt x="4064535" y="2971587"/>
                </a:lnTo>
                <a:lnTo>
                  <a:pt x="4062741" y="2963749"/>
                </a:lnTo>
                <a:lnTo>
                  <a:pt x="4053829" y="2958156"/>
                </a:lnTo>
                <a:lnTo>
                  <a:pt x="4050385" y="2957672"/>
                </a:lnTo>
                <a:close/>
              </a:path>
              <a:path w="5920740" h="3633470">
                <a:moveTo>
                  <a:pt x="4144892" y="2807070"/>
                </a:moveTo>
                <a:lnTo>
                  <a:pt x="4138556" y="2808519"/>
                </a:lnTo>
                <a:lnTo>
                  <a:pt x="4135664" y="2810454"/>
                </a:lnTo>
                <a:lnTo>
                  <a:pt x="4089568" y="2883909"/>
                </a:lnTo>
                <a:lnTo>
                  <a:pt x="4091362" y="2891748"/>
                </a:lnTo>
                <a:lnTo>
                  <a:pt x="4103245" y="2899204"/>
                </a:lnTo>
                <a:lnTo>
                  <a:pt x="4111082" y="2897411"/>
                </a:lnTo>
                <a:lnTo>
                  <a:pt x="4159042" y="2820984"/>
                </a:lnTo>
                <a:lnTo>
                  <a:pt x="4157249" y="2813146"/>
                </a:lnTo>
                <a:lnTo>
                  <a:pt x="4148338" y="2807553"/>
                </a:lnTo>
                <a:lnTo>
                  <a:pt x="4144892" y="2807070"/>
                </a:lnTo>
                <a:close/>
              </a:path>
              <a:path w="5920740" h="3633470">
                <a:moveTo>
                  <a:pt x="4239400" y="2656467"/>
                </a:moveTo>
                <a:lnTo>
                  <a:pt x="4233063" y="2657918"/>
                </a:lnTo>
                <a:lnTo>
                  <a:pt x="4230171" y="2659851"/>
                </a:lnTo>
                <a:lnTo>
                  <a:pt x="4184075" y="2733306"/>
                </a:lnTo>
                <a:lnTo>
                  <a:pt x="4185870" y="2741145"/>
                </a:lnTo>
                <a:lnTo>
                  <a:pt x="4197752" y="2748602"/>
                </a:lnTo>
                <a:lnTo>
                  <a:pt x="4205591" y="2746808"/>
                </a:lnTo>
                <a:lnTo>
                  <a:pt x="4253551" y="2670382"/>
                </a:lnTo>
                <a:lnTo>
                  <a:pt x="4251756" y="2662543"/>
                </a:lnTo>
                <a:lnTo>
                  <a:pt x="4242845" y="2656951"/>
                </a:lnTo>
                <a:lnTo>
                  <a:pt x="4239400" y="2656467"/>
                </a:lnTo>
                <a:close/>
              </a:path>
              <a:path w="5920740" h="3633470">
                <a:moveTo>
                  <a:pt x="4333908" y="2505864"/>
                </a:moveTo>
                <a:lnTo>
                  <a:pt x="4327571" y="2507315"/>
                </a:lnTo>
                <a:lnTo>
                  <a:pt x="4324680" y="2509249"/>
                </a:lnTo>
                <a:lnTo>
                  <a:pt x="4278584" y="2582705"/>
                </a:lnTo>
                <a:lnTo>
                  <a:pt x="4280378" y="2590543"/>
                </a:lnTo>
                <a:lnTo>
                  <a:pt x="4292260" y="2597999"/>
                </a:lnTo>
                <a:lnTo>
                  <a:pt x="4300099" y="2596206"/>
                </a:lnTo>
                <a:lnTo>
                  <a:pt x="4348059" y="2519779"/>
                </a:lnTo>
                <a:lnTo>
                  <a:pt x="4346265" y="2511940"/>
                </a:lnTo>
                <a:lnTo>
                  <a:pt x="4337353" y="2506348"/>
                </a:lnTo>
                <a:lnTo>
                  <a:pt x="4333908" y="2505864"/>
                </a:lnTo>
                <a:close/>
              </a:path>
              <a:path w="5920740" h="3633470">
                <a:moveTo>
                  <a:pt x="4428416" y="2355261"/>
                </a:moveTo>
                <a:lnTo>
                  <a:pt x="4422080" y="2356712"/>
                </a:lnTo>
                <a:lnTo>
                  <a:pt x="4419188" y="2358646"/>
                </a:lnTo>
                <a:lnTo>
                  <a:pt x="4373092" y="2432102"/>
                </a:lnTo>
                <a:lnTo>
                  <a:pt x="4374887" y="2439940"/>
                </a:lnTo>
                <a:lnTo>
                  <a:pt x="4386769" y="2447396"/>
                </a:lnTo>
                <a:lnTo>
                  <a:pt x="4394607" y="2445603"/>
                </a:lnTo>
                <a:lnTo>
                  <a:pt x="4442566" y="2369177"/>
                </a:lnTo>
                <a:lnTo>
                  <a:pt x="4440773" y="2361338"/>
                </a:lnTo>
                <a:lnTo>
                  <a:pt x="4431861" y="2355745"/>
                </a:lnTo>
                <a:lnTo>
                  <a:pt x="4428416" y="2355261"/>
                </a:lnTo>
                <a:close/>
              </a:path>
              <a:path w="5920740" h="3633470">
                <a:moveTo>
                  <a:pt x="4522924" y="2204660"/>
                </a:moveTo>
                <a:lnTo>
                  <a:pt x="4516587" y="2206110"/>
                </a:lnTo>
                <a:lnTo>
                  <a:pt x="4513695" y="2208043"/>
                </a:lnTo>
                <a:lnTo>
                  <a:pt x="4467600" y="2281499"/>
                </a:lnTo>
                <a:lnTo>
                  <a:pt x="4469394" y="2289338"/>
                </a:lnTo>
                <a:lnTo>
                  <a:pt x="4481277" y="2296795"/>
                </a:lnTo>
                <a:lnTo>
                  <a:pt x="4489114" y="2295000"/>
                </a:lnTo>
                <a:lnTo>
                  <a:pt x="4537075" y="2218574"/>
                </a:lnTo>
                <a:lnTo>
                  <a:pt x="4535281" y="2210735"/>
                </a:lnTo>
                <a:lnTo>
                  <a:pt x="4526370" y="2205144"/>
                </a:lnTo>
                <a:lnTo>
                  <a:pt x="4522924" y="2204660"/>
                </a:lnTo>
                <a:close/>
              </a:path>
              <a:path w="5920740" h="3633470">
                <a:moveTo>
                  <a:pt x="4617432" y="2054057"/>
                </a:moveTo>
                <a:lnTo>
                  <a:pt x="4611095" y="2055507"/>
                </a:lnTo>
                <a:lnTo>
                  <a:pt x="4608203" y="2057440"/>
                </a:lnTo>
                <a:lnTo>
                  <a:pt x="4562107" y="2130896"/>
                </a:lnTo>
                <a:lnTo>
                  <a:pt x="4563902" y="2138735"/>
                </a:lnTo>
                <a:lnTo>
                  <a:pt x="4575784" y="2146192"/>
                </a:lnTo>
                <a:lnTo>
                  <a:pt x="4583623" y="2144398"/>
                </a:lnTo>
                <a:lnTo>
                  <a:pt x="4631583" y="2067971"/>
                </a:lnTo>
                <a:lnTo>
                  <a:pt x="4629788" y="2060133"/>
                </a:lnTo>
                <a:lnTo>
                  <a:pt x="4620877" y="2054541"/>
                </a:lnTo>
                <a:lnTo>
                  <a:pt x="4617432" y="2054057"/>
                </a:lnTo>
                <a:close/>
              </a:path>
              <a:path w="5920740" h="3633470">
                <a:moveTo>
                  <a:pt x="4711940" y="1903454"/>
                </a:moveTo>
                <a:lnTo>
                  <a:pt x="4705604" y="1904904"/>
                </a:lnTo>
                <a:lnTo>
                  <a:pt x="4702710" y="1906838"/>
                </a:lnTo>
                <a:lnTo>
                  <a:pt x="4656616" y="1980294"/>
                </a:lnTo>
                <a:lnTo>
                  <a:pt x="4658410" y="1988132"/>
                </a:lnTo>
                <a:lnTo>
                  <a:pt x="4670292" y="1995589"/>
                </a:lnTo>
                <a:lnTo>
                  <a:pt x="4678131" y="1993795"/>
                </a:lnTo>
                <a:lnTo>
                  <a:pt x="4726090" y="1917368"/>
                </a:lnTo>
                <a:lnTo>
                  <a:pt x="4724297" y="1909531"/>
                </a:lnTo>
                <a:lnTo>
                  <a:pt x="4715385" y="1903938"/>
                </a:lnTo>
                <a:lnTo>
                  <a:pt x="4711940" y="1903454"/>
                </a:lnTo>
                <a:close/>
              </a:path>
              <a:path w="5920740" h="3633470">
                <a:moveTo>
                  <a:pt x="4806448" y="1752851"/>
                </a:moveTo>
                <a:lnTo>
                  <a:pt x="4800111" y="1754301"/>
                </a:lnTo>
                <a:lnTo>
                  <a:pt x="4797219" y="1756236"/>
                </a:lnTo>
                <a:lnTo>
                  <a:pt x="4751124" y="1829691"/>
                </a:lnTo>
                <a:lnTo>
                  <a:pt x="4752919" y="1837529"/>
                </a:lnTo>
                <a:lnTo>
                  <a:pt x="4764799" y="1844986"/>
                </a:lnTo>
                <a:lnTo>
                  <a:pt x="4772638" y="1843192"/>
                </a:lnTo>
                <a:lnTo>
                  <a:pt x="4820598" y="1766766"/>
                </a:lnTo>
                <a:lnTo>
                  <a:pt x="4818804" y="1758928"/>
                </a:lnTo>
                <a:lnTo>
                  <a:pt x="4809892" y="1753335"/>
                </a:lnTo>
                <a:lnTo>
                  <a:pt x="4806448" y="1752851"/>
                </a:lnTo>
                <a:close/>
              </a:path>
              <a:path w="5920740" h="3633470">
                <a:moveTo>
                  <a:pt x="4900955" y="1602249"/>
                </a:moveTo>
                <a:lnTo>
                  <a:pt x="4894618" y="1603700"/>
                </a:lnTo>
                <a:lnTo>
                  <a:pt x="4891726" y="1605633"/>
                </a:lnTo>
                <a:lnTo>
                  <a:pt x="4845631" y="1679088"/>
                </a:lnTo>
                <a:lnTo>
                  <a:pt x="4847426" y="1686928"/>
                </a:lnTo>
                <a:lnTo>
                  <a:pt x="4859307" y="1694384"/>
                </a:lnTo>
                <a:lnTo>
                  <a:pt x="4867146" y="1692589"/>
                </a:lnTo>
                <a:lnTo>
                  <a:pt x="4915105" y="1616163"/>
                </a:lnTo>
                <a:lnTo>
                  <a:pt x="4913311" y="1608325"/>
                </a:lnTo>
                <a:lnTo>
                  <a:pt x="4904399" y="1602733"/>
                </a:lnTo>
                <a:lnTo>
                  <a:pt x="4900955" y="1602249"/>
                </a:lnTo>
                <a:close/>
              </a:path>
              <a:path w="5920740" h="3633470">
                <a:moveTo>
                  <a:pt x="4995462" y="1451646"/>
                </a:moveTo>
                <a:lnTo>
                  <a:pt x="4989126" y="1453097"/>
                </a:lnTo>
                <a:lnTo>
                  <a:pt x="4986234" y="1455031"/>
                </a:lnTo>
                <a:lnTo>
                  <a:pt x="4940138" y="1528486"/>
                </a:lnTo>
                <a:lnTo>
                  <a:pt x="4941933" y="1536325"/>
                </a:lnTo>
                <a:lnTo>
                  <a:pt x="4953815" y="1543781"/>
                </a:lnTo>
                <a:lnTo>
                  <a:pt x="4961653" y="1541987"/>
                </a:lnTo>
                <a:lnTo>
                  <a:pt x="5009612" y="1465560"/>
                </a:lnTo>
                <a:lnTo>
                  <a:pt x="5007819" y="1457722"/>
                </a:lnTo>
                <a:lnTo>
                  <a:pt x="4998907" y="1452130"/>
                </a:lnTo>
                <a:lnTo>
                  <a:pt x="4995462" y="1451646"/>
                </a:lnTo>
                <a:close/>
              </a:path>
              <a:path w="5920740" h="3633470">
                <a:moveTo>
                  <a:pt x="5089969" y="1301043"/>
                </a:moveTo>
                <a:lnTo>
                  <a:pt x="5083633" y="1302494"/>
                </a:lnTo>
                <a:lnTo>
                  <a:pt x="5080741" y="1304428"/>
                </a:lnTo>
                <a:lnTo>
                  <a:pt x="5034647" y="1377883"/>
                </a:lnTo>
                <a:lnTo>
                  <a:pt x="5036440" y="1385722"/>
                </a:lnTo>
                <a:lnTo>
                  <a:pt x="5048322" y="1393178"/>
                </a:lnTo>
                <a:lnTo>
                  <a:pt x="5056160" y="1391385"/>
                </a:lnTo>
                <a:lnTo>
                  <a:pt x="5104119" y="1314958"/>
                </a:lnTo>
                <a:lnTo>
                  <a:pt x="5102326" y="1307120"/>
                </a:lnTo>
                <a:lnTo>
                  <a:pt x="5093415" y="1301527"/>
                </a:lnTo>
                <a:lnTo>
                  <a:pt x="5089969" y="1301043"/>
                </a:lnTo>
                <a:close/>
              </a:path>
              <a:path w="5920740" h="3633470">
                <a:moveTo>
                  <a:pt x="5184477" y="1150440"/>
                </a:moveTo>
                <a:lnTo>
                  <a:pt x="5178141" y="1151891"/>
                </a:lnTo>
                <a:lnTo>
                  <a:pt x="5175250" y="1153825"/>
                </a:lnTo>
                <a:lnTo>
                  <a:pt x="5129154" y="1227281"/>
                </a:lnTo>
                <a:lnTo>
                  <a:pt x="5130948" y="1235119"/>
                </a:lnTo>
                <a:lnTo>
                  <a:pt x="5142830" y="1242575"/>
                </a:lnTo>
                <a:lnTo>
                  <a:pt x="5150669" y="1240782"/>
                </a:lnTo>
                <a:lnTo>
                  <a:pt x="5198628" y="1164356"/>
                </a:lnTo>
                <a:lnTo>
                  <a:pt x="5196834" y="1156517"/>
                </a:lnTo>
                <a:lnTo>
                  <a:pt x="5187923" y="1150924"/>
                </a:lnTo>
                <a:lnTo>
                  <a:pt x="5184477" y="1150440"/>
                </a:lnTo>
                <a:close/>
              </a:path>
              <a:path w="5920740" h="3633470">
                <a:moveTo>
                  <a:pt x="5278986" y="999839"/>
                </a:moveTo>
                <a:lnTo>
                  <a:pt x="5272650" y="1001289"/>
                </a:lnTo>
                <a:lnTo>
                  <a:pt x="5269757" y="1003222"/>
                </a:lnTo>
                <a:lnTo>
                  <a:pt x="5223662" y="1076678"/>
                </a:lnTo>
                <a:lnTo>
                  <a:pt x="5225456" y="1084517"/>
                </a:lnTo>
                <a:lnTo>
                  <a:pt x="5237339" y="1091973"/>
                </a:lnTo>
                <a:lnTo>
                  <a:pt x="5245176" y="1090179"/>
                </a:lnTo>
                <a:lnTo>
                  <a:pt x="5293136" y="1013753"/>
                </a:lnTo>
                <a:lnTo>
                  <a:pt x="5291341" y="1005914"/>
                </a:lnTo>
                <a:lnTo>
                  <a:pt x="5282430" y="1000323"/>
                </a:lnTo>
                <a:lnTo>
                  <a:pt x="5278986" y="999839"/>
                </a:lnTo>
                <a:close/>
              </a:path>
              <a:path w="5920740" h="3633470">
                <a:moveTo>
                  <a:pt x="5373493" y="849236"/>
                </a:moveTo>
                <a:lnTo>
                  <a:pt x="5367157" y="850686"/>
                </a:lnTo>
                <a:lnTo>
                  <a:pt x="5364265" y="852620"/>
                </a:lnTo>
                <a:lnTo>
                  <a:pt x="5318169" y="926076"/>
                </a:lnTo>
                <a:lnTo>
                  <a:pt x="5319963" y="933914"/>
                </a:lnTo>
                <a:lnTo>
                  <a:pt x="5331846" y="941370"/>
                </a:lnTo>
                <a:lnTo>
                  <a:pt x="5339684" y="939577"/>
                </a:lnTo>
                <a:lnTo>
                  <a:pt x="5387643" y="863150"/>
                </a:lnTo>
                <a:lnTo>
                  <a:pt x="5385849" y="855313"/>
                </a:lnTo>
                <a:lnTo>
                  <a:pt x="5376938" y="849720"/>
                </a:lnTo>
                <a:lnTo>
                  <a:pt x="5373493" y="849236"/>
                </a:lnTo>
                <a:close/>
              </a:path>
              <a:path w="5920740" h="3633470">
                <a:moveTo>
                  <a:pt x="5468000" y="698633"/>
                </a:moveTo>
                <a:lnTo>
                  <a:pt x="5461664" y="700083"/>
                </a:lnTo>
                <a:lnTo>
                  <a:pt x="5458772" y="702017"/>
                </a:lnTo>
                <a:lnTo>
                  <a:pt x="5412677" y="775473"/>
                </a:lnTo>
                <a:lnTo>
                  <a:pt x="5414471" y="783311"/>
                </a:lnTo>
                <a:lnTo>
                  <a:pt x="5426353" y="790768"/>
                </a:lnTo>
                <a:lnTo>
                  <a:pt x="5434191" y="788974"/>
                </a:lnTo>
                <a:lnTo>
                  <a:pt x="5482151" y="712548"/>
                </a:lnTo>
                <a:lnTo>
                  <a:pt x="5480357" y="704710"/>
                </a:lnTo>
                <a:lnTo>
                  <a:pt x="5471445" y="699117"/>
                </a:lnTo>
                <a:lnTo>
                  <a:pt x="5468000" y="698633"/>
                </a:lnTo>
                <a:close/>
              </a:path>
              <a:path w="5920740" h="3633470">
                <a:moveTo>
                  <a:pt x="5562507" y="548031"/>
                </a:moveTo>
                <a:lnTo>
                  <a:pt x="5556171" y="549482"/>
                </a:lnTo>
                <a:lnTo>
                  <a:pt x="5553279" y="551414"/>
                </a:lnTo>
                <a:lnTo>
                  <a:pt x="5507184" y="624870"/>
                </a:lnTo>
                <a:lnTo>
                  <a:pt x="5508978" y="632710"/>
                </a:lnTo>
                <a:lnTo>
                  <a:pt x="5520860" y="640166"/>
                </a:lnTo>
                <a:lnTo>
                  <a:pt x="5528698" y="638371"/>
                </a:lnTo>
                <a:lnTo>
                  <a:pt x="5576658" y="561945"/>
                </a:lnTo>
                <a:lnTo>
                  <a:pt x="5574864" y="554107"/>
                </a:lnTo>
                <a:lnTo>
                  <a:pt x="5565952" y="548515"/>
                </a:lnTo>
                <a:lnTo>
                  <a:pt x="5562507" y="548031"/>
                </a:lnTo>
                <a:close/>
              </a:path>
              <a:path w="5920740" h="3633470">
                <a:moveTo>
                  <a:pt x="5657015" y="397428"/>
                </a:moveTo>
                <a:lnTo>
                  <a:pt x="5650679" y="398879"/>
                </a:lnTo>
                <a:lnTo>
                  <a:pt x="5647787" y="400813"/>
                </a:lnTo>
                <a:lnTo>
                  <a:pt x="5601691" y="474268"/>
                </a:lnTo>
                <a:lnTo>
                  <a:pt x="5603486" y="482107"/>
                </a:lnTo>
                <a:lnTo>
                  <a:pt x="5615368" y="489563"/>
                </a:lnTo>
                <a:lnTo>
                  <a:pt x="5623206" y="487770"/>
                </a:lnTo>
                <a:lnTo>
                  <a:pt x="5671165" y="411342"/>
                </a:lnTo>
                <a:lnTo>
                  <a:pt x="5669372" y="403504"/>
                </a:lnTo>
                <a:lnTo>
                  <a:pt x="5660461" y="397912"/>
                </a:lnTo>
                <a:lnTo>
                  <a:pt x="5657015" y="397428"/>
                </a:lnTo>
                <a:close/>
              </a:path>
              <a:path w="5920740" h="3633470">
                <a:moveTo>
                  <a:pt x="5751523" y="246825"/>
                </a:moveTo>
                <a:lnTo>
                  <a:pt x="5745187" y="248276"/>
                </a:lnTo>
                <a:lnTo>
                  <a:pt x="5742294" y="250210"/>
                </a:lnTo>
                <a:lnTo>
                  <a:pt x="5696200" y="323665"/>
                </a:lnTo>
                <a:lnTo>
                  <a:pt x="5697994" y="331504"/>
                </a:lnTo>
                <a:lnTo>
                  <a:pt x="5709876" y="338960"/>
                </a:lnTo>
                <a:lnTo>
                  <a:pt x="5717715" y="337167"/>
                </a:lnTo>
                <a:lnTo>
                  <a:pt x="5765674" y="260741"/>
                </a:lnTo>
                <a:lnTo>
                  <a:pt x="5763879" y="252902"/>
                </a:lnTo>
                <a:lnTo>
                  <a:pt x="5754969" y="247309"/>
                </a:lnTo>
                <a:lnTo>
                  <a:pt x="5751523" y="246825"/>
                </a:lnTo>
                <a:close/>
              </a:path>
              <a:path w="5920740" h="3633470">
                <a:moveTo>
                  <a:pt x="5846030" y="96224"/>
                </a:moveTo>
                <a:lnTo>
                  <a:pt x="5839694" y="97674"/>
                </a:lnTo>
                <a:lnTo>
                  <a:pt x="5836803" y="99607"/>
                </a:lnTo>
                <a:lnTo>
                  <a:pt x="5790707" y="173062"/>
                </a:lnTo>
                <a:lnTo>
                  <a:pt x="5792501" y="180901"/>
                </a:lnTo>
                <a:lnTo>
                  <a:pt x="5804383" y="188357"/>
                </a:lnTo>
                <a:lnTo>
                  <a:pt x="5812222" y="186564"/>
                </a:lnTo>
                <a:lnTo>
                  <a:pt x="5860181" y="110138"/>
                </a:lnTo>
                <a:lnTo>
                  <a:pt x="5858388" y="102299"/>
                </a:lnTo>
                <a:lnTo>
                  <a:pt x="5849476" y="96707"/>
                </a:lnTo>
                <a:lnTo>
                  <a:pt x="5846030" y="96224"/>
                </a:lnTo>
                <a:close/>
              </a:path>
              <a:path w="5920740" h="3633470">
                <a:moveTo>
                  <a:pt x="5906414" y="0"/>
                </a:moveTo>
                <a:lnTo>
                  <a:pt x="5900077" y="1450"/>
                </a:lnTo>
                <a:lnTo>
                  <a:pt x="5897185" y="3384"/>
                </a:lnTo>
                <a:lnTo>
                  <a:pt x="5885215" y="22461"/>
                </a:lnTo>
                <a:lnTo>
                  <a:pt x="5887008" y="30299"/>
                </a:lnTo>
                <a:lnTo>
                  <a:pt x="5898892" y="37755"/>
                </a:lnTo>
                <a:lnTo>
                  <a:pt x="5906730" y="35961"/>
                </a:lnTo>
                <a:lnTo>
                  <a:pt x="5920564" y="13914"/>
                </a:lnTo>
                <a:lnTo>
                  <a:pt x="5918770" y="6075"/>
                </a:lnTo>
                <a:lnTo>
                  <a:pt x="5909859" y="483"/>
                </a:lnTo>
                <a:lnTo>
                  <a:pt x="5906414" y="0"/>
                </a:lnTo>
                <a:close/>
              </a:path>
            </a:pathLst>
          </a:custGeom>
          <a:solidFill>
            <a:srgbClr val="ED7D31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092397" y="4675047"/>
            <a:ext cx="140052" cy="1400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053124" y="4484068"/>
            <a:ext cx="140052" cy="1400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987313" y="1046427"/>
            <a:ext cx="140052" cy="1400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7015848" y="4176188"/>
            <a:ext cx="165516" cy="16551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019302" y="3346063"/>
            <a:ext cx="280104" cy="321402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2005" b="1" spc="-15" dirty="0">
                <a:solidFill>
                  <a:srgbClr val="404040"/>
                </a:solidFill>
                <a:latin typeface="Calibri"/>
                <a:cs typeface="Calibri"/>
              </a:rPr>
              <a:t>34</a:t>
            </a:r>
            <a:endParaRPr sz="2005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987393" y="2569879"/>
            <a:ext cx="280104" cy="321402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2005" b="1" spc="-15" dirty="0">
                <a:solidFill>
                  <a:srgbClr val="404040"/>
                </a:solidFill>
                <a:latin typeface="Calibri"/>
                <a:cs typeface="Calibri"/>
              </a:rPr>
              <a:t>58</a:t>
            </a:r>
            <a:endParaRPr sz="2005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955484" y="2311151"/>
            <a:ext cx="280104" cy="321402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2005" b="1" spc="-15" dirty="0">
                <a:solidFill>
                  <a:srgbClr val="404040"/>
                </a:solidFill>
                <a:latin typeface="Calibri"/>
                <a:cs typeface="Calibri"/>
              </a:rPr>
              <a:t>66</a:t>
            </a:r>
            <a:endParaRPr sz="2005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923576" y="1664331"/>
            <a:ext cx="280104" cy="321402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2005" b="1" spc="-15" dirty="0">
                <a:solidFill>
                  <a:srgbClr val="404040"/>
                </a:solidFill>
                <a:latin typeface="Calibri"/>
                <a:cs typeface="Calibri"/>
              </a:rPr>
              <a:t>86</a:t>
            </a:r>
            <a:endParaRPr sz="2005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595837" y="4988191"/>
            <a:ext cx="1135058" cy="321402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2005" spc="-10" dirty="0">
                <a:solidFill>
                  <a:prstClr val="black"/>
                </a:solidFill>
                <a:latin typeface="Calibri"/>
                <a:cs typeface="Calibri"/>
              </a:rPr>
              <a:t>HOG,</a:t>
            </a:r>
            <a:r>
              <a:rPr sz="2005" spc="-3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005" spc="-25" dirty="0">
                <a:solidFill>
                  <a:prstClr val="black"/>
                </a:solidFill>
                <a:latin typeface="Calibri"/>
                <a:cs typeface="Calibri"/>
              </a:rPr>
              <a:t>DPM</a:t>
            </a:r>
            <a:endParaRPr sz="2005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691249" y="4988191"/>
            <a:ext cx="862593" cy="629948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50928" marR="5093" indent="-38197" defTabSz="916712">
              <a:spcBef>
                <a:spcPts val="100"/>
              </a:spcBef>
            </a:pPr>
            <a:r>
              <a:rPr sz="2005" spc="40" dirty="0">
                <a:solidFill>
                  <a:prstClr val="black"/>
                </a:solidFill>
                <a:latin typeface="Calibri"/>
                <a:cs typeface="Calibri"/>
              </a:rPr>
              <a:t>Al</a:t>
            </a:r>
            <a:r>
              <a:rPr sz="2005" dirty="0">
                <a:solidFill>
                  <a:prstClr val="black"/>
                </a:solidFill>
                <a:latin typeface="Calibri"/>
                <a:cs typeface="Calibri"/>
              </a:rPr>
              <a:t>e</a:t>
            </a:r>
            <a:r>
              <a:rPr sz="2005" spc="30" dirty="0">
                <a:solidFill>
                  <a:prstClr val="black"/>
                </a:solidFill>
                <a:latin typeface="Calibri"/>
                <a:cs typeface="Calibri"/>
              </a:rPr>
              <a:t>x</a:t>
            </a:r>
            <a:r>
              <a:rPr sz="2005" spc="5" dirty="0">
                <a:solidFill>
                  <a:prstClr val="black"/>
                </a:solidFill>
                <a:latin typeface="Calibri"/>
                <a:cs typeface="Calibri"/>
              </a:rPr>
              <a:t>N</a:t>
            </a:r>
            <a:r>
              <a:rPr sz="2005" dirty="0">
                <a:solidFill>
                  <a:prstClr val="black"/>
                </a:solidFill>
                <a:latin typeface="Calibri"/>
                <a:cs typeface="Calibri"/>
              </a:rPr>
              <a:t>et  </a:t>
            </a:r>
            <a:r>
              <a:rPr sz="2005" spc="5" dirty="0">
                <a:solidFill>
                  <a:prstClr val="black"/>
                </a:solidFill>
                <a:latin typeface="Calibri"/>
                <a:cs typeface="Calibri"/>
              </a:rPr>
              <a:t>(RCNN)</a:t>
            </a:r>
            <a:endParaRPr sz="2005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697568" y="4988191"/>
            <a:ext cx="790658" cy="629948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marR="5093" indent="152785" defTabSz="916712">
              <a:spcBef>
                <a:spcPts val="100"/>
              </a:spcBef>
            </a:pPr>
            <a:r>
              <a:rPr sz="2005" dirty="0">
                <a:solidFill>
                  <a:prstClr val="black"/>
                </a:solidFill>
                <a:latin typeface="Calibri"/>
                <a:cs typeface="Calibri"/>
              </a:rPr>
              <a:t>VGG  </a:t>
            </a:r>
            <a:r>
              <a:rPr sz="2005" spc="-10" dirty="0">
                <a:solidFill>
                  <a:prstClr val="black"/>
                </a:solidFill>
                <a:latin typeface="Calibri"/>
                <a:cs typeface="Calibri"/>
              </a:rPr>
              <a:t>(</a:t>
            </a:r>
            <a:r>
              <a:rPr sz="2005" spc="10" dirty="0">
                <a:solidFill>
                  <a:prstClr val="black"/>
                </a:solidFill>
                <a:latin typeface="Calibri"/>
                <a:cs typeface="Calibri"/>
              </a:rPr>
              <a:t>R</a:t>
            </a:r>
            <a:r>
              <a:rPr sz="2005" spc="30" dirty="0">
                <a:solidFill>
                  <a:prstClr val="black"/>
                </a:solidFill>
                <a:latin typeface="Calibri"/>
                <a:cs typeface="Calibri"/>
              </a:rPr>
              <a:t>C</a:t>
            </a:r>
            <a:r>
              <a:rPr sz="2005" spc="5" dirty="0">
                <a:solidFill>
                  <a:prstClr val="black"/>
                </a:solidFill>
                <a:latin typeface="Calibri"/>
                <a:cs typeface="Calibri"/>
              </a:rPr>
              <a:t>NN</a:t>
            </a:r>
            <a:r>
              <a:rPr sz="2005" dirty="0">
                <a:solidFill>
                  <a:prstClr val="black"/>
                </a:solidFill>
                <a:latin typeface="Calibri"/>
                <a:cs typeface="Calibri"/>
              </a:rPr>
              <a:t>)</a:t>
            </a:r>
            <a:endParaRPr sz="2005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258205" y="4988191"/>
            <a:ext cx="1603596" cy="629948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marR="5093" indent="420159" defTabSz="916712">
              <a:spcBef>
                <a:spcPts val="100"/>
              </a:spcBef>
            </a:pPr>
            <a:r>
              <a:rPr sz="2005" spc="5" dirty="0">
                <a:solidFill>
                  <a:prstClr val="black"/>
                </a:solidFill>
                <a:latin typeface="Calibri"/>
                <a:cs typeface="Calibri"/>
              </a:rPr>
              <a:t>ResNet  </a:t>
            </a:r>
            <a:r>
              <a:rPr sz="2005" spc="-10" dirty="0">
                <a:solidFill>
                  <a:prstClr val="black"/>
                </a:solidFill>
                <a:latin typeface="Calibri"/>
                <a:cs typeface="Calibri"/>
              </a:rPr>
              <a:t>(Faster</a:t>
            </a:r>
            <a:r>
              <a:rPr sz="2005" spc="-12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005" spc="5" dirty="0">
                <a:solidFill>
                  <a:prstClr val="black"/>
                </a:solidFill>
                <a:latin typeface="Calibri"/>
                <a:cs typeface="Calibri"/>
              </a:rPr>
              <a:t>RCNN)*</a:t>
            </a:r>
            <a:endParaRPr sz="2005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349094" y="5806630"/>
            <a:ext cx="5567705" cy="38308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2406" spc="-35" dirty="0">
                <a:solidFill>
                  <a:srgbClr val="595959"/>
                </a:solidFill>
                <a:latin typeface="Calibri"/>
                <a:cs typeface="Calibri"/>
              </a:rPr>
              <a:t>PASCAL </a:t>
            </a:r>
            <a:r>
              <a:rPr sz="2406" spc="15" dirty="0">
                <a:solidFill>
                  <a:srgbClr val="595959"/>
                </a:solidFill>
                <a:latin typeface="Calibri"/>
                <a:cs typeface="Calibri"/>
              </a:rPr>
              <a:t>VOC </a:t>
            </a:r>
            <a:r>
              <a:rPr sz="2406" spc="-15" dirty="0">
                <a:solidFill>
                  <a:srgbClr val="595959"/>
                </a:solidFill>
                <a:latin typeface="Calibri"/>
                <a:cs typeface="Calibri"/>
              </a:rPr>
              <a:t>2007 </a:t>
            </a:r>
            <a:r>
              <a:rPr sz="2406" b="1" spc="-10" dirty="0">
                <a:solidFill>
                  <a:srgbClr val="C00000"/>
                </a:solidFill>
                <a:latin typeface="Calibri"/>
                <a:cs typeface="Calibri"/>
              </a:rPr>
              <a:t>Object </a:t>
            </a:r>
            <a:r>
              <a:rPr sz="2406" b="1" spc="-15" dirty="0">
                <a:solidFill>
                  <a:srgbClr val="C00000"/>
                </a:solidFill>
                <a:latin typeface="Calibri"/>
                <a:cs typeface="Calibri"/>
              </a:rPr>
              <a:t>Detection </a:t>
            </a:r>
            <a:r>
              <a:rPr sz="2406" spc="-5" dirty="0">
                <a:solidFill>
                  <a:srgbClr val="595959"/>
                </a:solidFill>
                <a:latin typeface="Calibri"/>
                <a:cs typeface="Calibri"/>
              </a:rPr>
              <a:t>mAP</a:t>
            </a:r>
            <a:r>
              <a:rPr sz="2406" spc="96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406" spc="-20" dirty="0">
                <a:solidFill>
                  <a:srgbClr val="595959"/>
                </a:solidFill>
                <a:latin typeface="Calibri"/>
                <a:cs typeface="Calibri"/>
              </a:rPr>
              <a:t>(%)</a:t>
            </a:r>
            <a:endParaRPr sz="2406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2464156" y="4169821"/>
            <a:ext cx="1375056" cy="381961"/>
          </a:xfrm>
          <a:custGeom>
            <a:avLst/>
            <a:gdLst/>
            <a:ahLst/>
            <a:cxnLst/>
            <a:rect l="l" t="t" r="r" b="b"/>
            <a:pathLst>
              <a:path w="1371600" h="381000">
                <a:moveTo>
                  <a:pt x="1341375" y="0"/>
                </a:moveTo>
                <a:lnTo>
                  <a:pt x="30224" y="0"/>
                </a:lnTo>
                <a:lnTo>
                  <a:pt x="18459" y="2375"/>
                </a:lnTo>
                <a:lnTo>
                  <a:pt x="8852" y="8852"/>
                </a:lnTo>
                <a:lnTo>
                  <a:pt x="2375" y="18459"/>
                </a:lnTo>
                <a:lnTo>
                  <a:pt x="0" y="30224"/>
                </a:lnTo>
                <a:lnTo>
                  <a:pt x="0" y="350775"/>
                </a:lnTo>
                <a:lnTo>
                  <a:pt x="2375" y="362540"/>
                </a:lnTo>
                <a:lnTo>
                  <a:pt x="8852" y="372147"/>
                </a:lnTo>
                <a:lnTo>
                  <a:pt x="18459" y="378624"/>
                </a:lnTo>
                <a:lnTo>
                  <a:pt x="30224" y="381000"/>
                </a:lnTo>
                <a:lnTo>
                  <a:pt x="1341375" y="381000"/>
                </a:lnTo>
                <a:lnTo>
                  <a:pt x="1353140" y="378624"/>
                </a:lnTo>
                <a:lnTo>
                  <a:pt x="1362747" y="372147"/>
                </a:lnTo>
                <a:lnTo>
                  <a:pt x="1369224" y="362540"/>
                </a:lnTo>
                <a:lnTo>
                  <a:pt x="1371600" y="350775"/>
                </a:lnTo>
                <a:lnTo>
                  <a:pt x="1371600" y="30224"/>
                </a:lnTo>
                <a:lnTo>
                  <a:pt x="1369224" y="18459"/>
                </a:lnTo>
                <a:lnTo>
                  <a:pt x="1362747" y="8852"/>
                </a:lnTo>
                <a:lnTo>
                  <a:pt x="1353140" y="2375"/>
                </a:lnTo>
                <a:lnTo>
                  <a:pt x="134137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464156" y="4169821"/>
            <a:ext cx="1375056" cy="381961"/>
          </a:xfrm>
          <a:custGeom>
            <a:avLst/>
            <a:gdLst/>
            <a:ahLst/>
            <a:cxnLst/>
            <a:rect l="l" t="t" r="r" b="b"/>
            <a:pathLst>
              <a:path w="1371600" h="381000">
                <a:moveTo>
                  <a:pt x="0" y="30225"/>
                </a:moveTo>
                <a:lnTo>
                  <a:pt x="2375" y="18460"/>
                </a:lnTo>
                <a:lnTo>
                  <a:pt x="8852" y="8852"/>
                </a:lnTo>
                <a:lnTo>
                  <a:pt x="18460" y="2375"/>
                </a:lnTo>
                <a:lnTo>
                  <a:pt x="30225" y="0"/>
                </a:lnTo>
                <a:lnTo>
                  <a:pt x="1341375" y="0"/>
                </a:lnTo>
                <a:lnTo>
                  <a:pt x="1353140" y="2375"/>
                </a:lnTo>
                <a:lnTo>
                  <a:pt x="1362747" y="8852"/>
                </a:lnTo>
                <a:lnTo>
                  <a:pt x="1369224" y="18460"/>
                </a:lnTo>
                <a:lnTo>
                  <a:pt x="1371600" y="30225"/>
                </a:lnTo>
                <a:lnTo>
                  <a:pt x="1371600" y="350775"/>
                </a:lnTo>
                <a:lnTo>
                  <a:pt x="1369224" y="362540"/>
                </a:lnTo>
                <a:lnTo>
                  <a:pt x="1362747" y="372147"/>
                </a:lnTo>
                <a:lnTo>
                  <a:pt x="1353140" y="378624"/>
                </a:lnTo>
                <a:lnTo>
                  <a:pt x="1341375" y="381000"/>
                </a:lnTo>
                <a:lnTo>
                  <a:pt x="30225" y="381000"/>
                </a:lnTo>
                <a:lnTo>
                  <a:pt x="18460" y="378624"/>
                </a:lnTo>
                <a:lnTo>
                  <a:pt x="8852" y="372147"/>
                </a:lnTo>
                <a:lnTo>
                  <a:pt x="2375" y="362540"/>
                </a:lnTo>
                <a:lnTo>
                  <a:pt x="0" y="350775"/>
                </a:lnTo>
                <a:lnTo>
                  <a:pt x="0" y="30225"/>
                </a:lnTo>
                <a:close/>
              </a:path>
            </a:pathLst>
          </a:custGeom>
          <a:ln w="1270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772310" y="4186892"/>
            <a:ext cx="724451" cy="29049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804" spc="-5" dirty="0">
                <a:solidFill>
                  <a:prstClr val="black"/>
                </a:solidFill>
                <a:latin typeface="Calibri"/>
                <a:cs typeface="Calibri"/>
              </a:rPr>
              <a:t>s</a:t>
            </a:r>
            <a:r>
              <a:rPr sz="1804" spc="-50" dirty="0">
                <a:solidFill>
                  <a:prstClr val="black"/>
                </a:solidFill>
                <a:latin typeface="Calibri"/>
                <a:cs typeface="Calibri"/>
              </a:rPr>
              <a:t>h</a:t>
            </a:r>
            <a:r>
              <a:rPr sz="1804" spc="35" dirty="0">
                <a:solidFill>
                  <a:prstClr val="black"/>
                </a:solidFill>
                <a:latin typeface="Calibri"/>
                <a:cs typeface="Calibri"/>
              </a:rPr>
              <a:t>a</a:t>
            </a:r>
            <a:r>
              <a:rPr sz="1804" spc="-15" dirty="0">
                <a:solidFill>
                  <a:prstClr val="black"/>
                </a:solidFill>
                <a:latin typeface="Calibri"/>
                <a:cs typeface="Calibri"/>
              </a:rPr>
              <a:t>ll</a:t>
            </a:r>
            <a:r>
              <a:rPr sz="1804" spc="-50" dirty="0">
                <a:solidFill>
                  <a:prstClr val="black"/>
                </a:solidFill>
                <a:latin typeface="Calibri"/>
                <a:cs typeface="Calibri"/>
              </a:rPr>
              <a:t>o</a:t>
            </a:r>
            <a:r>
              <a:rPr sz="1804" dirty="0">
                <a:solidFill>
                  <a:prstClr val="black"/>
                </a:solidFill>
                <a:latin typeface="Calibri"/>
                <a:cs typeface="Calibri"/>
              </a:rPr>
              <a:t>w</a:t>
            </a:r>
            <a:endParaRPr sz="1804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437617" y="3978841"/>
            <a:ext cx="1375056" cy="381961"/>
          </a:xfrm>
          <a:custGeom>
            <a:avLst/>
            <a:gdLst/>
            <a:ahLst/>
            <a:cxnLst/>
            <a:rect l="l" t="t" r="r" b="b"/>
            <a:pathLst>
              <a:path w="1371600" h="381000">
                <a:moveTo>
                  <a:pt x="1341375" y="0"/>
                </a:moveTo>
                <a:lnTo>
                  <a:pt x="30224" y="0"/>
                </a:lnTo>
                <a:lnTo>
                  <a:pt x="18459" y="2375"/>
                </a:lnTo>
                <a:lnTo>
                  <a:pt x="8852" y="8852"/>
                </a:lnTo>
                <a:lnTo>
                  <a:pt x="2375" y="18459"/>
                </a:lnTo>
                <a:lnTo>
                  <a:pt x="0" y="30224"/>
                </a:lnTo>
                <a:lnTo>
                  <a:pt x="0" y="350775"/>
                </a:lnTo>
                <a:lnTo>
                  <a:pt x="2375" y="362540"/>
                </a:lnTo>
                <a:lnTo>
                  <a:pt x="8852" y="372147"/>
                </a:lnTo>
                <a:lnTo>
                  <a:pt x="18459" y="378624"/>
                </a:lnTo>
                <a:lnTo>
                  <a:pt x="30224" y="381000"/>
                </a:lnTo>
                <a:lnTo>
                  <a:pt x="1341375" y="381000"/>
                </a:lnTo>
                <a:lnTo>
                  <a:pt x="1353140" y="378624"/>
                </a:lnTo>
                <a:lnTo>
                  <a:pt x="1362747" y="372147"/>
                </a:lnTo>
                <a:lnTo>
                  <a:pt x="1369224" y="362540"/>
                </a:lnTo>
                <a:lnTo>
                  <a:pt x="1371600" y="350775"/>
                </a:lnTo>
                <a:lnTo>
                  <a:pt x="1371600" y="30224"/>
                </a:lnTo>
                <a:lnTo>
                  <a:pt x="1369224" y="18459"/>
                </a:lnTo>
                <a:lnTo>
                  <a:pt x="1362747" y="8852"/>
                </a:lnTo>
                <a:lnTo>
                  <a:pt x="1353140" y="2375"/>
                </a:lnTo>
                <a:lnTo>
                  <a:pt x="134137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4437617" y="3978841"/>
            <a:ext cx="1375056" cy="381961"/>
          </a:xfrm>
          <a:custGeom>
            <a:avLst/>
            <a:gdLst/>
            <a:ahLst/>
            <a:cxnLst/>
            <a:rect l="l" t="t" r="r" b="b"/>
            <a:pathLst>
              <a:path w="1371600" h="381000">
                <a:moveTo>
                  <a:pt x="0" y="30225"/>
                </a:moveTo>
                <a:lnTo>
                  <a:pt x="2375" y="18460"/>
                </a:lnTo>
                <a:lnTo>
                  <a:pt x="8852" y="8852"/>
                </a:lnTo>
                <a:lnTo>
                  <a:pt x="18459" y="2375"/>
                </a:lnTo>
                <a:lnTo>
                  <a:pt x="30224" y="0"/>
                </a:lnTo>
                <a:lnTo>
                  <a:pt x="1341375" y="0"/>
                </a:lnTo>
                <a:lnTo>
                  <a:pt x="1353140" y="2375"/>
                </a:lnTo>
                <a:lnTo>
                  <a:pt x="1362747" y="8852"/>
                </a:lnTo>
                <a:lnTo>
                  <a:pt x="1369224" y="18460"/>
                </a:lnTo>
                <a:lnTo>
                  <a:pt x="1371600" y="30225"/>
                </a:lnTo>
                <a:lnTo>
                  <a:pt x="1371600" y="350775"/>
                </a:lnTo>
                <a:lnTo>
                  <a:pt x="1369224" y="362540"/>
                </a:lnTo>
                <a:lnTo>
                  <a:pt x="1362747" y="372147"/>
                </a:lnTo>
                <a:lnTo>
                  <a:pt x="1353140" y="378624"/>
                </a:lnTo>
                <a:lnTo>
                  <a:pt x="1341375" y="381000"/>
                </a:lnTo>
                <a:lnTo>
                  <a:pt x="30224" y="381000"/>
                </a:lnTo>
                <a:lnTo>
                  <a:pt x="18459" y="378624"/>
                </a:lnTo>
                <a:lnTo>
                  <a:pt x="8852" y="372147"/>
                </a:lnTo>
                <a:lnTo>
                  <a:pt x="2375" y="362540"/>
                </a:lnTo>
                <a:lnTo>
                  <a:pt x="0" y="350775"/>
                </a:lnTo>
                <a:lnTo>
                  <a:pt x="0" y="30225"/>
                </a:lnTo>
                <a:close/>
              </a:path>
            </a:pathLst>
          </a:custGeom>
          <a:ln w="1270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744010" y="4001496"/>
            <a:ext cx="739092" cy="29049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804" dirty="0">
                <a:solidFill>
                  <a:prstClr val="black"/>
                </a:solidFill>
                <a:latin typeface="Calibri"/>
                <a:cs typeface="Calibri"/>
              </a:rPr>
              <a:t>8</a:t>
            </a:r>
            <a:r>
              <a:rPr sz="1804" spc="-10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804" spc="-5" dirty="0">
                <a:solidFill>
                  <a:prstClr val="black"/>
                </a:solidFill>
                <a:latin typeface="Calibri"/>
                <a:cs typeface="Calibri"/>
              </a:rPr>
              <a:t>layers</a:t>
            </a:r>
            <a:endParaRPr sz="1804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6398345" y="3660541"/>
            <a:ext cx="1375056" cy="381961"/>
          </a:xfrm>
          <a:custGeom>
            <a:avLst/>
            <a:gdLst/>
            <a:ahLst/>
            <a:cxnLst/>
            <a:rect l="l" t="t" r="r" b="b"/>
            <a:pathLst>
              <a:path w="1371600" h="381000">
                <a:moveTo>
                  <a:pt x="1341375" y="0"/>
                </a:moveTo>
                <a:lnTo>
                  <a:pt x="30224" y="0"/>
                </a:lnTo>
                <a:lnTo>
                  <a:pt x="18459" y="2375"/>
                </a:lnTo>
                <a:lnTo>
                  <a:pt x="8852" y="8852"/>
                </a:lnTo>
                <a:lnTo>
                  <a:pt x="2375" y="18459"/>
                </a:lnTo>
                <a:lnTo>
                  <a:pt x="0" y="30224"/>
                </a:lnTo>
                <a:lnTo>
                  <a:pt x="0" y="350775"/>
                </a:lnTo>
                <a:lnTo>
                  <a:pt x="2375" y="362540"/>
                </a:lnTo>
                <a:lnTo>
                  <a:pt x="8852" y="372147"/>
                </a:lnTo>
                <a:lnTo>
                  <a:pt x="18459" y="378624"/>
                </a:lnTo>
                <a:lnTo>
                  <a:pt x="30224" y="381000"/>
                </a:lnTo>
                <a:lnTo>
                  <a:pt x="1341375" y="381000"/>
                </a:lnTo>
                <a:lnTo>
                  <a:pt x="1353140" y="378624"/>
                </a:lnTo>
                <a:lnTo>
                  <a:pt x="1362747" y="372147"/>
                </a:lnTo>
                <a:lnTo>
                  <a:pt x="1369224" y="362540"/>
                </a:lnTo>
                <a:lnTo>
                  <a:pt x="1371600" y="350775"/>
                </a:lnTo>
                <a:lnTo>
                  <a:pt x="1371600" y="30224"/>
                </a:lnTo>
                <a:lnTo>
                  <a:pt x="1369224" y="18459"/>
                </a:lnTo>
                <a:lnTo>
                  <a:pt x="1362747" y="8852"/>
                </a:lnTo>
                <a:lnTo>
                  <a:pt x="1353140" y="2375"/>
                </a:lnTo>
                <a:lnTo>
                  <a:pt x="134137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6398345" y="3660541"/>
            <a:ext cx="1375056" cy="381961"/>
          </a:xfrm>
          <a:custGeom>
            <a:avLst/>
            <a:gdLst/>
            <a:ahLst/>
            <a:cxnLst/>
            <a:rect l="l" t="t" r="r" b="b"/>
            <a:pathLst>
              <a:path w="1371600" h="381000">
                <a:moveTo>
                  <a:pt x="0" y="30225"/>
                </a:moveTo>
                <a:lnTo>
                  <a:pt x="2375" y="18460"/>
                </a:lnTo>
                <a:lnTo>
                  <a:pt x="8852" y="8852"/>
                </a:lnTo>
                <a:lnTo>
                  <a:pt x="18459" y="2375"/>
                </a:lnTo>
                <a:lnTo>
                  <a:pt x="30224" y="0"/>
                </a:lnTo>
                <a:lnTo>
                  <a:pt x="1341375" y="0"/>
                </a:lnTo>
                <a:lnTo>
                  <a:pt x="1353140" y="2375"/>
                </a:lnTo>
                <a:lnTo>
                  <a:pt x="1362747" y="8852"/>
                </a:lnTo>
                <a:lnTo>
                  <a:pt x="1369224" y="18460"/>
                </a:lnTo>
                <a:lnTo>
                  <a:pt x="1371600" y="30225"/>
                </a:lnTo>
                <a:lnTo>
                  <a:pt x="1371600" y="350775"/>
                </a:lnTo>
                <a:lnTo>
                  <a:pt x="1369224" y="362540"/>
                </a:lnTo>
                <a:lnTo>
                  <a:pt x="1362747" y="372147"/>
                </a:lnTo>
                <a:lnTo>
                  <a:pt x="1353140" y="378624"/>
                </a:lnTo>
                <a:lnTo>
                  <a:pt x="1341375" y="381000"/>
                </a:lnTo>
                <a:lnTo>
                  <a:pt x="30224" y="381000"/>
                </a:lnTo>
                <a:lnTo>
                  <a:pt x="18459" y="378624"/>
                </a:lnTo>
                <a:lnTo>
                  <a:pt x="8852" y="372147"/>
                </a:lnTo>
                <a:lnTo>
                  <a:pt x="2375" y="362540"/>
                </a:lnTo>
                <a:lnTo>
                  <a:pt x="0" y="350775"/>
                </a:lnTo>
                <a:lnTo>
                  <a:pt x="0" y="30225"/>
                </a:lnTo>
                <a:close/>
              </a:path>
            </a:pathLst>
          </a:custGeom>
          <a:ln w="1270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651987" y="3677812"/>
            <a:ext cx="853681" cy="29049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804" spc="-10" dirty="0">
                <a:solidFill>
                  <a:prstClr val="black"/>
                </a:solidFill>
                <a:latin typeface="Calibri"/>
                <a:cs typeface="Calibri"/>
              </a:rPr>
              <a:t>16</a:t>
            </a:r>
            <a:r>
              <a:rPr sz="1804" spc="-9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804" spc="-5" dirty="0">
                <a:solidFill>
                  <a:prstClr val="black"/>
                </a:solidFill>
                <a:latin typeface="Calibri"/>
                <a:cs typeface="Calibri"/>
              </a:rPr>
              <a:t>layers</a:t>
            </a:r>
            <a:endParaRPr sz="1804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8308146" y="464808"/>
            <a:ext cx="1527840" cy="458352"/>
          </a:xfrm>
          <a:custGeom>
            <a:avLst/>
            <a:gdLst/>
            <a:ahLst/>
            <a:cxnLst/>
            <a:rect l="l" t="t" r="r" b="b"/>
            <a:pathLst>
              <a:path w="1524000" h="457200">
                <a:moveTo>
                  <a:pt x="0" y="36269"/>
                </a:moveTo>
                <a:lnTo>
                  <a:pt x="2850" y="22151"/>
                </a:lnTo>
                <a:lnTo>
                  <a:pt x="10623" y="10623"/>
                </a:lnTo>
                <a:lnTo>
                  <a:pt x="22151" y="2850"/>
                </a:lnTo>
                <a:lnTo>
                  <a:pt x="36269" y="0"/>
                </a:lnTo>
                <a:lnTo>
                  <a:pt x="1487730" y="0"/>
                </a:lnTo>
                <a:lnTo>
                  <a:pt x="1501848" y="2850"/>
                </a:lnTo>
                <a:lnTo>
                  <a:pt x="1513377" y="10623"/>
                </a:lnTo>
                <a:lnTo>
                  <a:pt x="1521149" y="22151"/>
                </a:lnTo>
                <a:lnTo>
                  <a:pt x="1524000" y="36269"/>
                </a:lnTo>
                <a:lnTo>
                  <a:pt x="1524000" y="420930"/>
                </a:lnTo>
                <a:lnTo>
                  <a:pt x="1521149" y="435048"/>
                </a:lnTo>
                <a:lnTo>
                  <a:pt x="1513377" y="446576"/>
                </a:lnTo>
                <a:lnTo>
                  <a:pt x="1501848" y="454349"/>
                </a:lnTo>
                <a:lnTo>
                  <a:pt x="1487730" y="457200"/>
                </a:lnTo>
                <a:lnTo>
                  <a:pt x="36269" y="457200"/>
                </a:lnTo>
                <a:lnTo>
                  <a:pt x="22151" y="454349"/>
                </a:lnTo>
                <a:lnTo>
                  <a:pt x="10623" y="446576"/>
                </a:lnTo>
                <a:lnTo>
                  <a:pt x="2850" y="435048"/>
                </a:lnTo>
                <a:lnTo>
                  <a:pt x="0" y="420930"/>
                </a:lnTo>
                <a:lnTo>
                  <a:pt x="0" y="36269"/>
                </a:lnTo>
                <a:close/>
              </a:path>
            </a:pathLst>
          </a:custGeom>
          <a:ln w="12700">
            <a:solidFill>
              <a:srgbClr val="ED7D31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8396585" y="463209"/>
            <a:ext cx="1319035" cy="38308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2406" b="1" spc="-15" dirty="0">
                <a:solidFill>
                  <a:srgbClr val="C00000"/>
                </a:solidFill>
                <a:latin typeface="Calibri"/>
                <a:cs typeface="Calibri"/>
              </a:rPr>
              <a:t>101</a:t>
            </a:r>
            <a:r>
              <a:rPr sz="2406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6" b="1" dirty="0">
                <a:solidFill>
                  <a:srgbClr val="C00000"/>
                </a:solidFill>
                <a:latin typeface="Calibri"/>
                <a:cs typeface="Calibri"/>
              </a:rPr>
              <a:t>layers</a:t>
            </a:r>
            <a:endParaRPr sz="2406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0003846" y="6348395"/>
            <a:ext cx="2142796" cy="182583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103" spc="-15" dirty="0">
                <a:solidFill>
                  <a:srgbClr val="7F7F7F"/>
                </a:solidFill>
                <a:latin typeface="Calibri"/>
                <a:cs typeface="Calibri"/>
              </a:rPr>
              <a:t>*w/</a:t>
            </a:r>
            <a:r>
              <a:rPr sz="1103" spc="-86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1103" dirty="0">
                <a:solidFill>
                  <a:srgbClr val="7F7F7F"/>
                </a:solidFill>
                <a:latin typeface="Calibri"/>
                <a:cs typeface="Calibri"/>
              </a:rPr>
              <a:t>other</a:t>
            </a:r>
            <a:r>
              <a:rPr sz="1103" spc="-4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1103" spc="-10" dirty="0">
                <a:solidFill>
                  <a:srgbClr val="7F7F7F"/>
                </a:solidFill>
                <a:latin typeface="Calibri"/>
                <a:cs typeface="Calibri"/>
              </a:rPr>
              <a:t>improvements</a:t>
            </a:r>
            <a:r>
              <a:rPr sz="1103" spc="-9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1103" dirty="0">
                <a:solidFill>
                  <a:srgbClr val="7F7F7F"/>
                </a:solidFill>
                <a:latin typeface="Calibri"/>
                <a:cs typeface="Calibri"/>
              </a:rPr>
              <a:t>&amp;</a:t>
            </a:r>
            <a:r>
              <a:rPr sz="1103" spc="-1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1103" spc="-40" dirty="0">
                <a:solidFill>
                  <a:srgbClr val="7F7F7F"/>
                </a:solidFill>
                <a:latin typeface="Calibri"/>
                <a:cs typeface="Calibri"/>
              </a:rPr>
              <a:t>more</a:t>
            </a:r>
            <a:r>
              <a:rPr sz="1103" spc="-11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1103" spc="5" dirty="0">
                <a:solidFill>
                  <a:srgbClr val="7F7F7F"/>
                </a:solidFill>
                <a:latin typeface="Calibri"/>
                <a:cs typeface="Calibri"/>
              </a:rPr>
              <a:t>data</a:t>
            </a:r>
            <a:endParaRPr sz="1103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1165492" y="1725276"/>
            <a:ext cx="3144805" cy="1324129"/>
          </a:xfrm>
          <a:custGeom>
            <a:avLst/>
            <a:gdLst/>
            <a:ahLst/>
            <a:cxnLst/>
            <a:rect l="l" t="t" r="r" b="b"/>
            <a:pathLst>
              <a:path w="3136900" h="1320800">
                <a:moveTo>
                  <a:pt x="2916760" y="0"/>
                </a:moveTo>
                <a:lnTo>
                  <a:pt x="220139" y="0"/>
                </a:lnTo>
                <a:lnTo>
                  <a:pt x="175773" y="4472"/>
                </a:lnTo>
                <a:lnTo>
                  <a:pt x="134451" y="17299"/>
                </a:lnTo>
                <a:lnTo>
                  <a:pt x="97057" y="37596"/>
                </a:lnTo>
                <a:lnTo>
                  <a:pt x="64477" y="64477"/>
                </a:lnTo>
                <a:lnTo>
                  <a:pt x="37596" y="97057"/>
                </a:lnTo>
                <a:lnTo>
                  <a:pt x="17299" y="134451"/>
                </a:lnTo>
                <a:lnTo>
                  <a:pt x="4472" y="175773"/>
                </a:lnTo>
                <a:lnTo>
                  <a:pt x="0" y="220139"/>
                </a:lnTo>
                <a:lnTo>
                  <a:pt x="0" y="1100660"/>
                </a:lnTo>
                <a:lnTo>
                  <a:pt x="4472" y="1145026"/>
                </a:lnTo>
                <a:lnTo>
                  <a:pt x="17299" y="1186348"/>
                </a:lnTo>
                <a:lnTo>
                  <a:pt x="37596" y="1223742"/>
                </a:lnTo>
                <a:lnTo>
                  <a:pt x="64477" y="1256322"/>
                </a:lnTo>
                <a:lnTo>
                  <a:pt x="97057" y="1283203"/>
                </a:lnTo>
                <a:lnTo>
                  <a:pt x="134451" y="1303500"/>
                </a:lnTo>
                <a:lnTo>
                  <a:pt x="175773" y="1316327"/>
                </a:lnTo>
                <a:lnTo>
                  <a:pt x="220139" y="1320800"/>
                </a:lnTo>
                <a:lnTo>
                  <a:pt x="2916760" y="1320800"/>
                </a:lnTo>
                <a:lnTo>
                  <a:pt x="2961126" y="1316327"/>
                </a:lnTo>
                <a:lnTo>
                  <a:pt x="3002448" y="1303500"/>
                </a:lnTo>
                <a:lnTo>
                  <a:pt x="3039842" y="1283203"/>
                </a:lnTo>
                <a:lnTo>
                  <a:pt x="3072422" y="1256322"/>
                </a:lnTo>
                <a:lnTo>
                  <a:pt x="3099303" y="1223742"/>
                </a:lnTo>
                <a:lnTo>
                  <a:pt x="3119600" y="1186348"/>
                </a:lnTo>
                <a:lnTo>
                  <a:pt x="3132427" y="1145026"/>
                </a:lnTo>
                <a:lnTo>
                  <a:pt x="3136900" y="1100660"/>
                </a:lnTo>
                <a:lnTo>
                  <a:pt x="3136900" y="220139"/>
                </a:lnTo>
                <a:lnTo>
                  <a:pt x="3132427" y="175773"/>
                </a:lnTo>
                <a:lnTo>
                  <a:pt x="3119600" y="134451"/>
                </a:lnTo>
                <a:lnTo>
                  <a:pt x="3099303" y="97057"/>
                </a:lnTo>
                <a:lnTo>
                  <a:pt x="3072422" y="64477"/>
                </a:lnTo>
                <a:lnTo>
                  <a:pt x="3039842" y="37596"/>
                </a:lnTo>
                <a:lnTo>
                  <a:pt x="3002448" y="17299"/>
                </a:lnTo>
                <a:lnTo>
                  <a:pt x="2961126" y="4472"/>
                </a:lnTo>
                <a:lnTo>
                  <a:pt x="291676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1165492" y="1725276"/>
            <a:ext cx="3144805" cy="1324129"/>
          </a:xfrm>
          <a:custGeom>
            <a:avLst/>
            <a:gdLst/>
            <a:ahLst/>
            <a:cxnLst/>
            <a:rect l="l" t="t" r="r" b="b"/>
            <a:pathLst>
              <a:path w="3136900" h="1320800">
                <a:moveTo>
                  <a:pt x="0" y="220138"/>
                </a:moveTo>
                <a:lnTo>
                  <a:pt x="4472" y="175773"/>
                </a:lnTo>
                <a:lnTo>
                  <a:pt x="17299" y="134450"/>
                </a:lnTo>
                <a:lnTo>
                  <a:pt x="37596" y="97057"/>
                </a:lnTo>
                <a:lnTo>
                  <a:pt x="64477" y="64477"/>
                </a:lnTo>
                <a:lnTo>
                  <a:pt x="97057" y="37596"/>
                </a:lnTo>
                <a:lnTo>
                  <a:pt x="134450" y="17299"/>
                </a:lnTo>
                <a:lnTo>
                  <a:pt x="175773" y="4472"/>
                </a:lnTo>
                <a:lnTo>
                  <a:pt x="220138" y="0"/>
                </a:lnTo>
                <a:lnTo>
                  <a:pt x="2916761" y="0"/>
                </a:lnTo>
                <a:lnTo>
                  <a:pt x="2961126" y="4472"/>
                </a:lnTo>
                <a:lnTo>
                  <a:pt x="3002448" y="17299"/>
                </a:lnTo>
                <a:lnTo>
                  <a:pt x="3039842" y="37596"/>
                </a:lnTo>
                <a:lnTo>
                  <a:pt x="3072422" y="64477"/>
                </a:lnTo>
                <a:lnTo>
                  <a:pt x="3099303" y="97057"/>
                </a:lnTo>
                <a:lnTo>
                  <a:pt x="3119600" y="134450"/>
                </a:lnTo>
                <a:lnTo>
                  <a:pt x="3132427" y="175773"/>
                </a:lnTo>
                <a:lnTo>
                  <a:pt x="3136900" y="220138"/>
                </a:lnTo>
                <a:lnTo>
                  <a:pt x="3136900" y="1100661"/>
                </a:lnTo>
                <a:lnTo>
                  <a:pt x="3132427" y="1145026"/>
                </a:lnTo>
                <a:lnTo>
                  <a:pt x="3119600" y="1186348"/>
                </a:lnTo>
                <a:lnTo>
                  <a:pt x="3099303" y="1223742"/>
                </a:lnTo>
                <a:lnTo>
                  <a:pt x="3072422" y="1256322"/>
                </a:lnTo>
                <a:lnTo>
                  <a:pt x="3039842" y="1283203"/>
                </a:lnTo>
                <a:lnTo>
                  <a:pt x="3002448" y="1303500"/>
                </a:lnTo>
                <a:lnTo>
                  <a:pt x="2961126" y="1316327"/>
                </a:lnTo>
                <a:lnTo>
                  <a:pt x="2916761" y="1320800"/>
                </a:lnTo>
                <a:lnTo>
                  <a:pt x="220138" y="1320800"/>
                </a:lnTo>
                <a:lnTo>
                  <a:pt x="175773" y="1316327"/>
                </a:lnTo>
                <a:lnTo>
                  <a:pt x="134450" y="1303500"/>
                </a:lnTo>
                <a:lnTo>
                  <a:pt x="97057" y="1283203"/>
                </a:lnTo>
                <a:lnTo>
                  <a:pt x="64477" y="1256322"/>
                </a:lnTo>
                <a:lnTo>
                  <a:pt x="37596" y="1223742"/>
                </a:lnTo>
                <a:lnTo>
                  <a:pt x="17299" y="1186348"/>
                </a:lnTo>
                <a:lnTo>
                  <a:pt x="4472" y="1145026"/>
                </a:lnTo>
                <a:lnTo>
                  <a:pt x="0" y="1100661"/>
                </a:lnTo>
                <a:lnTo>
                  <a:pt x="0" y="220138"/>
                </a:lnTo>
                <a:close/>
              </a:path>
            </a:pathLst>
          </a:custGeom>
          <a:ln w="12700">
            <a:solidFill>
              <a:srgbClr val="ED7D31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958660" y="1918792"/>
            <a:ext cx="1525294" cy="44483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2807" dirty="0">
                <a:solidFill>
                  <a:prstClr val="black"/>
                </a:solidFill>
                <a:latin typeface="Calibri"/>
                <a:cs typeface="Calibri"/>
              </a:rPr>
              <a:t>Engines</a:t>
            </a:r>
            <a:r>
              <a:rPr sz="2807" spc="-9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807" spc="20" dirty="0">
                <a:solidFill>
                  <a:prstClr val="black"/>
                </a:solidFill>
                <a:latin typeface="Calibri"/>
                <a:cs typeface="Calibri"/>
              </a:rPr>
              <a:t>of</a:t>
            </a:r>
            <a:endParaRPr sz="2807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6" name="object 46"/>
          <p:cNvSpPr txBox="1">
            <a:spLocks noGrp="1"/>
          </p:cNvSpPr>
          <p:nvPr>
            <p:ph type="ftr" sz="quarter" idx="5"/>
          </p:nvPr>
        </p:nvSpPr>
        <p:spPr>
          <a:xfrm>
            <a:off x="4173265" y="7267588"/>
            <a:ext cx="9197028" cy="219942"/>
          </a:xfrm>
          <a:prstGeom prst="rect">
            <a:avLst/>
          </a:prstGeom>
        </p:spPr>
        <p:txBody>
          <a:bodyPr vert="horz" wrap="square" lIns="0" tIns="3820" rIns="0" bIns="0" rtlCol="0">
            <a:spAutoFit/>
          </a:bodyPr>
          <a:lstStyle/>
          <a:p>
            <a:pPr marL="12732" defTabSz="916712">
              <a:spcBef>
                <a:spcPts val="30"/>
              </a:spcBef>
            </a:pPr>
            <a:r>
              <a:rPr spc="-20" dirty="0"/>
              <a:t>Kaiming </a:t>
            </a:r>
            <a:r>
              <a:rPr spc="5" dirty="0"/>
              <a:t>He, </a:t>
            </a:r>
            <a:r>
              <a:rPr spc="-10" dirty="0"/>
              <a:t>Xiangyu </a:t>
            </a:r>
            <a:r>
              <a:rPr dirty="0"/>
              <a:t>Zhang, </a:t>
            </a:r>
            <a:r>
              <a:rPr spc="-30" dirty="0"/>
              <a:t>Shaoqing </a:t>
            </a:r>
            <a:r>
              <a:rPr spc="-5" dirty="0"/>
              <a:t>Ren, </a:t>
            </a:r>
            <a:r>
              <a:rPr dirty="0"/>
              <a:t>&amp; </a:t>
            </a:r>
            <a:r>
              <a:rPr spc="-15" dirty="0"/>
              <a:t>Jian </a:t>
            </a:r>
            <a:r>
              <a:rPr spc="-35" dirty="0"/>
              <a:t>Sun. </a:t>
            </a:r>
            <a:r>
              <a:rPr spc="5" dirty="0"/>
              <a:t>“Deep </a:t>
            </a:r>
            <a:r>
              <a:rPr spc="-15" dirty="0"/>
              <a:t>Residual </a:t>
            </a:r>
            <a:r>
              <a:rPr spc="-10" dirty="0"/>
              <a:t>Learning </a:t>
            </a:r>
            <a:r>
              <a:rPr spc="-25" dirty="0"/>
              <a:t>for </a:t>
            </a:r>
            <a:r>
              <a:rPr spc="15" dirty="0"/>
              <a:t>Image </a:t>
            </a:r>
            <a:r>
              <a:rPr spc="-15" dirty="0"/>
              <a:t>Recognition”. </a:t>
            </a:r>
            <a:r>
              <a:rPr spc="-20" dirty="0"/>
              <a:t>CVPR</a:t>
            </a:r>
            <a:r>
              <a:rPr spc="-115" dirty="0"/>
              <a:t> </a:t>
            </a:r>
            <a:r>
              <a:rPr spc="-10" dirty="0"/>
              <a:t>2016.</a:t>
            </a:r>
          </a:p>
        </p:txBody>
      </p:sp>
      <p:sp>
        <p:nvSpPr>
          <p:cNvPr id="45" name="object 45"/>
          <p:cNvSpPr txBox="1"/>
          <p:nvPr/>
        </p:nvSpPr>
        <p:spPr>
          <a:xfrm>
            <a:off x="1436648" y="2351680"/>
            <a:ext cx="2581413" cy="44483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2807" spc="-5" dirty="0">
                <a:solidFill>
                  <a:prstClr val="black"/>
                </a:solidFill>
                <a:latin typeface="Calibri"/>
                <a:cs typeface="Calibri"/>
              </a:rPr>
              <a:t>visual</a:t>
            </a:r>
            <a:r>
              <a:rPr sz="2807" spc="-5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807" spc="-5" dirty="0">
                <a:solidFill>
                  <a:prstClr val="black"/>
                </a:solidFill>
                <a:latin typeface="Calibri"/>
                <a:cs typeface="Calibri"/>
              </a:rPr>
              <a:t>recognition</a:t>
            </a:r>
            <a:endParaRPr sz="2807">
              <a:solidFill>
                <a:prstClr val="black"/>
              </a:solidFill>
              <a:latin typeface="Calibri"/>
              <a:cs typeface="Calibri"/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2D4978B3-3365-49CD-A0E0-359C581ECD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700" y="3391691"/>
            <a:ext cx="5560940" cy="3127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132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4E252-9D24-4E52-B471-3099D0086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9B5646-348E-4FFB-BAB2-EF34A85CCF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came after </a:t>
            </a:r>
            <a:r>
              <a:rPr lang="en-US" dirty="0" err="1"/>
              <a:t>AlexNet</a:t>
            </a:r>
            <a:r>
              <a:rPr lang="en-US" dirty="0"/>
              <a:t>?</a:t>
            </a:r>
          </a:p>
          <a:p>
            <a:pPr lvl="1"/>
            <a:r>
              <a:rPr lang="en-US" dirty="0"/>
              <a:t>VGG Net</a:t>
            </a:r>
          </a:p>
          <a:p>
            <a:pPr lvl="1"/>
            <a:r>
              <a:rPr lang="en-US" dirty="0"/>
              <a:t>Google Inception architectures</a:t>
            </a:r>
          </a:p>
          <a:p>
            <a:pPr lvl="1"/>
            <a:r>
              <a:rPr lang="en-US" dirty="0" err="1"/>
              <a:t>ResNet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9255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9764" y="613487"/>
            <a:ext cx="4531957" cy="691632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>
              <a:spcBef>
                <a:spcPts val="100"/>
              </a:spcBef>
            </a:pPr>
            <a:r>
              <a:rPr sz="4411" spc="-15" dirty="0"/>
              <a:t>Revolution </a:t>
            </a:r>
            <a:r>
              <a:rPr sz="4411" dirty="0"/>
              <a:t>of</a:t>
            </a:r>
            <a:r>
              <a:rPr sz="4411" spc="-35" dirty="0"/>
              <a:t> </a:t>
            </a:r>
            <a:r>
              <a:rPr sz="4411" dirty="0"/>
              <a:t>Depth</a:t>
            </a:r>
            <a:endParaRPr sz="4411"/>
          </a:p>
        </p:txBody>
      </p:sp>
      <p:sp>
        <p:nvSpPr>
          <p:cNvPr id="3" name="object 3"/>
          <p:cNvSpPr/>
          <p:nvPr/>
        </p:nvSpPr>
        <p:spPr>
          <a:xfrm>
            <a:off x="3800575" y="2067690"/>
            <a:ext cx="0" cy="119681"/>
          </a:xfrm>
          <a:custGeom>
            <a:avLst/>
            <a:gdLst/>
            <a:ahLst/>
            <a:cxnLst/>
            <a:rect l="l" t="t" r="r" b="b"/>
            <a:pathLst>
              <a:path h="119380">
                <a:moveTo>
                  <a:pt x="0" y="0"/>
                </a:moveTo>
                <a:lnTo>
                  <a:pt x="0" y="119353"/>
                </a:lnTo>
              </a:path>
            </a:pathLst>
          </a:custGeom>
          <a:ln w="387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687113" y="2132181"/>
            <a:ext cx="227266" cy="227266"/>
          </a:xfrm>
          <a:custGeom>
            <a:avLst/>
            <a:gdLst/>
            <a:ahLst/>
            <a:cxnLst/>
            <a:rect l="l" t="t" r="r" b="b"/>
            <a:pathLst>
              <a:path w="226695" h="226694">
                <a:moveTo>
                  <a:pt x="0" y="0"/>
                </a:moveTo>
                <a:lnTo>
                  <a:pt x="113178" y="226307"/>
                </a:lnTo>
                <a:lnTo>
                  <a:pt x="213537" y="25631"/>
                </a:lnTo>
                <a:lnTo>
                  <a:pt x="89939" y="25631"/>
                </a:lnTo>
                <a:lnTo>
                  <a:pt x="44065" y="17087"/>
                </a:lnTo>
                <a:lnTo>
                  <a:pt x="0" y="0"/>
                </a:lnTo>
                <a:close/>
              </a:path>
              <a:path w="226695" h="226694">
                <a:moveTo>
                  <a:pt x="226355" y="0"/>
                </a:moveTo>
                <a:lnTo>
                  <a:pt x="182290" y="17087"/>
                </a:lnTo>
                <a:lnTo>
                  <a:pt x="136416" y="25631"/>
                </a:lnTo>
                <a:lnTo>
                  <a:pt x="213537" y="25631"/>
                </a:lnTo>
                <a:lnTo>
                  <a:pt x="2263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01709" y="1764669"/>
            <a:ext cx="2797858" cy="256505"/>
          </a:xfrm>
          <a:prstGeom prst="rect">
            <a:avLst/>
          </a:prstGeom>
          <a:solidFill>
            <a:srgbClr val="EEEAF2"/>
          </a:solidFill>
          <a:ln w="25834">
            <a:solidFill>
              <a:srgbClr val="7E7E7E"/>
            </a:solidFill>
          </a:ln>
        </p:spPr>
        <p:txBody>
          <a:bodyPr vert="horz" wrap="square" lIns="0" tIns="9549" rIns="0" bIns="0" rtlCol="0">
            <a:spAutoFit/>
          </a:bodyPr>
          <a:lstStyle/>
          <a:p>
            <a:pPr marL="294748" defTabSz="916712">
              <a:spcBef>
                <a:spcPts val="76"/>
              </a:spcBef>
            </a:pPr>
            <a:r>
              <a:rPr sz="1604" spc="15" dirty="0">
                <a:solidFill>
                  <a:srgbClr val="7F7F7F"/>
                </a:solidFill>
                <a:latin typeface="Calibri Light"/>
                <a:cs typeface="Calibri Light"/>
              </a:rPr>
              <a:t>11x11 conv, </a:t>
            </a:r>
            <a:r>
              <a:rPr sz="1604" spc="10" dirty="0">
                <a:solidFill>
                  <a:srgbClr val="7F7F7F"/>
                </a:solidFill>
                <a:latin typeface="Calibri Light"/>
                <a:cs typeface="Calibri Light"/>
              </a:rPr>
              <a:t>96, </a:t>
            </a:r>
            <a:r>
              <a:rPr sz="1604" spc="20" dirty="0">
                <a:solidFill>
                  <a:srgbClr val="7F7F7F"/>
                </a:solidFill>
                <a:latin typeface="Calibri Light"/>
                <a:cs typeface="Calibri Light"/>
              </a:rPr>
              <a:t>/4,</a:t>
            </a:r>
            <a:r>
              <a:rPr sz="1604" spc="-3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604" spc="20" dirty="0">
                <a:solidFill>
                  <a:srgbClr val="7F7F7F"/>
                </a:solidFill>
                <a:latin typeface="Calibri Light"/>
                <a:cs typeface="Calibri Light"/>
              </a:rPr>
              <a:t>pool/2</a:t>
            </a:r>
            <a:endParaRPr sz="1604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800575" y="2650424"/>
            <a:ext cx="0" cy="119681"/>
          </a:xfrm>
          <a:custGeom>
            <a:avLst/>
            <a:gdLst/>
            <a:ahLst/>
            <a:cxnLst/>
            <a:rect l="l" t="t" r="r" b="b"/>
            <a:pathLst>
              <a:path h="119380">
                <a:moveTo>
                  <a:pt x="0" y="0"/>
                </a:moveTo>
                <a:lnTo>
                  <a:pt x="0" y="119353"/>
                </a:lnTo>
              </a:path>
            </a:pathLst>
          </a:custGeom>
          <a:ln w="387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687113" y="2714915"/>
            <a:ext cx="227266" cy="227266"/>
          </a:xfrm>
          <a:custGeom>
            <a:avLst/>
            <a:gdLst/>
            <a:ahLst/>
            <a:cxnLst/>
            <a:rect l="l" t="t" r="r" b="b"/>
            <a:pathLst>
              <a:path w="226695" h="226694">
                <a:moveTo>
                  <a:pt x="0" y="0"/>
                </a:moveTo>
                <a:lnTo>
                  <a:pt x="113178" y="226307"/>
                </a:lnTo>
                <a:lnTo>
                  <a:pt x="213537" y="25631"/>
                </a:lnTo>
                <a:lnTo>
                  <a:pt x="89939" y="25631"/>
                </a:lnTo>
                <a:lnTo>
                  <a:pt x="44065" y="17087"/>
                </a:lnTo>
                <a:lnTo>
                  <a:pt x="0" y="0"/>
                </a:lnTo>
                <a:close/>
              </a:path>
              <a:path w="226695" h="226694">
                <a:moveTo>
                  <a:pt x="226355" y="0"/>
                </a:moveTo>
                <a:lnTo>
                  <a:pt x="182290" y="17087"/>
                </a:lnTo>
                <a:lnTo>
                  <a:pt x="136416" y="25631"/>
                </a:lnTo>
                <a:lnTo>
                  <a:pt x="213537" y="25631"/>
                </a:lnTo>
                <a:lnTo>
                  <a:pt x="2263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401709" y="2347404"/>
            <a:ext cx="2797858" cy="282129"/>
          </a:xfrm>
          <a:prstGeom prst="rect">
            <a:avLst/>
          </a:prstGeom>
          <a:solidFill>
            <a:srgbClr val="EBF1DF"/>
          </a:solidFill>
          <a:ln w="25834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62281" defTabSz="916712">
              <a:lnSpc>
                <a:spcPts val="2206"/>
              </a:lnSpc>
            </a:pPr>
            <a:r>
              <a:rPr sz="2005" spc="20" dirty="0">
                <a:solidFill>
                  <a:srgbClr val="7F7F7F"/>
                </a:solidFill>
                <a:latin typeface="Calibri Light"/>
                <a:cs typeface="Calibri Light"/>
              </a:rPr>
              <a:t>5x5 conv, </a:t>
            </a:r>
            <a:r>
              <a:rPr sz="2005" spc="10" dirty="0">
                <a:solidFill>
                  <a:srgbClr val="7F7F7F"/>
                </a:solidFill>
                <a:latin typeface="Calibri Light"/>
                <a:cs typeface="Calibri Light"/>
              </a:rPr>
              <a:t>256,</a:t>
            </a:r>
            <a:r>
              <a:rPr sz="2005" spc="-35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2005" spc="30" dirty="0">
                <a:solidFill>
                  <a:srgbClr val="7F7F7F"/>
                </a:solidFill>
                <a:latin typeface="Calibri Light"/>
                <a:cs typeface="Calibri Light"/>
              </a:rPr>
              <a:t>pool/2</a:t>
            </a:r>
            <a:endParaRPr sz="2005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800575" y="3233159"/>
            <a:ext cx="0" cy="119681"/>
          </a:xfrm>
          <a:custGeom>
            <a:avLst/>
            <a:gdLst/>
            <a:ahLst/>
            <a:cxnLst/>
            <a:rect l="l" t="t" r="r" b="b"/>
            <a:pathLst>
              <a:path h="119379">
                <a:moveTo>
                  <a:pt x="0" y="0"/>
                </a:moveTo>
                <a:lnTo>
                  <a:pt x="0" y="119353"/>
                </a:lnTo>
              </a:path>
            </a:pathLst>
          </a:custGeom>
          <a:ln w="387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687113" y="3297649"/>
            <a:ext cx="227266" cy="227266"/>
          </a:xfrm>
          <a:custGeom>
            <a:avLst/>
            <a:gdLst/>
            <a:ahLst/>
            <a:cxnLst/>
            <a:rect l="l" t="t" r="r" b="b"/>
            <a:pathLst>
              <a:path w="226695" h="226695">
                <a:moveTo>
                  <a:pt x="0" y="0"/>
                </a:moveTo>
                <a:lnTo>
                  <a:pt x="113178" y="226307"/>
                </a:lnTo>
                <a:lnTo>
                  <a:pt x="213537" y="25631"/>
                </a:lnTo>
                <a:lnTo>
                  <a:pt x="89939" y="25631"/>
                </a:lnTo>
                <a:lnTo>
                  <a:pt x="44065" y="17087"/>
                </a:lnTo>
                <a:lnTo>
                  <a:pt x="0" y="0"/>
                </a:lnTo>
                <a:close/>
              </a:path>
              <a:path w="226695" h="226695">
                <a:moveTo>
                  <a:pt x="226355" y="0"/>
                </a:moveTo>
                <a:lnTo>
                  <a:pt x="182290" y="17087"/>
                </a:lnTo>
                <a:lnTo>
                  <a:pt x="136416" y="25631"/>
                </a:lnTo>
                <a:lnTo>
                  <a:pt x="213537" y="25631"/>
                </a:lnTo>
                <a:lnTo>
                  <a:pt x="2263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401709" y="2930138"/>
            <a:ext cx="2797858" cy="282129"/>
          </a:xfrm>
          <a:prstGeom prst="rect">
            <a:avLst/>
          </a:prstGeom>
          <a:solidFill>
            <a:srgbClr val="F2DCDA"/>
          </a:solidFill>
          <a:ln w="25834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73528" defTabSz="916712">
              <a:lnSpc>
                <a:spcPts val="2206"/>
              </a:lnSpc>
            </a:pPr>
            <a:r>
              <a:rPr sz="2005" spc="20" dirty="0">
                <a:solidFill>
                  <a:srgbClr val="7F7F7F"/>
                </a:solidFill>
                <a:latin typeface="Calibri Light"/>
                <a:cs typeface="Calibri Light"/>
              </a:rPr>
              <a:t>3x3 conv,</a:t>
            </a:r>
            <a:r>
              <a:rPr sz="2005" spc="-1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2005" spc="10" dirty="0">
                <a:solidFill>
                  <a:srgbClr val="7F7F7F"/>
                </a:solidFill>
                <a:latin typeface="Calibri Light"/>
                <a:cs typeface="Calibri Light"/>
              </a:rPr>
              <a:t>384</a:t>
            </a:r>
            <a:endParaRPr sz="2005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800575" y="3815893"/>
            <a:ext cx="0" cy="119681"/>
          </a:xfrm>
          <a:custGeom>
            <a:avLst/>
            <a:gdLst/>
            <a:ahLst/>
            <a:cxnLst/>
            <a:rect l="l" t="t" r="r" b="b"/>
            <a:pathLst>
              <a:path h="119379">
                <a:moveTo>
                  <a:pt x="0" y="0"/>
                </a:moveTo>
                <a:lnTo>
                  <a:pt x="0" y="119353"/>
                </a:lnTo>
              </a:path>
            </a:pathLst>
          </a:custGeom>
          <a:ln w="387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687113" y="3880382"/>
            <a:ext cx="227266" cy="227266"/>
          </a:xfrm>
          <a:custGeom>
            <a:avLst/>
            <a:gdLst/>
            <a:ahLst/>
            <a:cxnLst/>
            <a:rect l="l" t="t" r="r" b="b"/>
            <a:pathLst>
              <a:path w="226695" h="226695">
                <a:moveTo>
                  <a:pt x="0" y="0"/>
                </a:moveTo>
                <a:lnTo>
                  <a:pt x="113178" y="226307"/>
                </a:lnTo>
                <a:lnTo>
                  <a:pt x="213537" y="25631"/>
                </a:lnTo>
                <a:lnTo>
                  <a:pt x="89939" y="25631"/>
                </a:lnTo>
                <a:lnTo>
                  <a:pt x="44065" y="17087"/>
                </a:lnTo>
                <a:lnTo>
                  <a:pt x="0" y="0"/>
                </a:lnTo>
                <a:close/>
              </a:path>
              <a:path w="226695" h="226695">
                <a:moveTo>
                  <a:pt x="226355" y="0"/>
                </a:moveTo>
                <a:lnTo>
                  <a:pt x="182290" y="17087"/>
                </a:lnTo>
                <a:lnTo>
                  <a:pt x="136416" y="25631"/>
                </a:lnTo>
                <a:lnTo>
                  <a:pt x="213537" y="25631"/>
                </a:lnTo>
                <a:lnTo>
                  <a:pt x="2263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401709" y="3512871"/>
            <a:ext cx="2797858" cy="282129"/>
          </a:xfrm>
          <a:prstGeom prst="rect">
            <a:avLst/>
          </a:prstGeom>
          <a:solidFill>
            <a:srgbClr val="F2DCDA"/>
          </a:solidFill>
          <a:ln w="25834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73528" defTabSz="916712">
              <a:lnSpc>
                <a:spcPts val="2206"/>
              </a:lnSpc>
            </a:pPr>
            <a:r>
              <a:rPr sz="2005" spc="20" dirty="0">
                <a:solidFill>
                  <a:srgbClr val="7F7F7F"/>
                </a:solidFill>
                <a:latin typeface="Calibri Light"/>
                <a:cs typeface="Calibri Light"/>
              </a:rPr>
              <a:t>3x3 conv,</a:t>
            </a:r>
            <a:r>
              <a:rPr sz="2005" spc="-1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2005" spc="10" dirty="0">
                <a:solidFill>
                  <a:srgbClr val="7F7F7F"/>
                </a:solidFill>
                <a:latin typeface="Calibri Light"/>
                <a:cs typeface="Calibri Light"/>
              </a:rPr>
              <a:t>384</a:t>
            </a:r>
            <a:endParaRPr sz="2005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800575" y="4398626"/>
            <a:ext cx="0" cy="119681"/>
          </a:xfrm>
          <a:custGeom>
            <a:avLst/>
            <a:gdLst/>
            <a:ahLst/>
            <a:cxnLst/>
            <a:rect l="l" t="t" r="r" b="b"/>
            <a:pathLst>
              <a:path h="119379">
                <a:moveTo>
                  <a:pt x="0" y="0"/>
                </a:moveTo>
                <a:lnTo>
                  <a:pt x="0" y="119353"/>
                </a:lnTo>
              </a:path>
            </a:pathLst>
          </a:custGeom>
          <a:ln w="387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687113" y="4463117"/>
            <a:ext cx="227266" cy="227266"/>
          </a:xfrm>
          <a:custGeom>
            <a:avLst/>
            <a:gdLst/>
            <a:ahLst/>
            <a:cxnLst/>
            <a:rect l="l" t="t" r="r" b="b"/>
            <a:pathLst>
              <a:path w="226695" h="226695">
                <a:moveTo>
                  <a:pt x="0" y="0"/>
                </a:moveTo>
                <a:lnTo>
                  <a:pt x="113178" y="226307"/>
                </a:lnTo>
                <a:lnTo>
                  <a:pt x="213537" y="25631"/>
                </a:lnTo>
                <a:lnTo>
                  <a:pt x="89939" y="25631"/>
                </a:lnTo>
                <a:lnTo>
                  <a:pt x="44065" y="17087"/>
                </a:lnTo>
                <a:lnTo>
                  <a:pt x="0" y="0"/>
                </a:lnTo>
                <a:close/>
              </a:path>
              <a:path w="226695" h="226695">
                <a:moveTo>
                  <a:pt x="226355" y="0"/>
                </a:moveTo>
                <a:lnTo>
                  <a:pt x="182290" y="17087"/>
                </a:lnTo>
                <a:lnTo>
                  <a:pt x="136416" y="25631"/>
                </a:lnTo>
                <a:lnTo>
                  <a:pt x="213537" y="25631"/>
                </a:lnTo>
                <a:lnTo>
                  <a:pt x="2263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401709" y="4095606"/>
            <a:ext cx="2797858" cy="282129"/>
          </a:xfrm>
          <a:prstGeom prst="rect">
            <a:avLst/>
          </a:prstGeom>
          <a:solidFill>
            <a:srgbClr val="F2DCDA"/>
          </a:solidFill>
          <a:ln w="25834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62281" defTabSz="916712">
              <a:lnSpc>
                <a:spcPts val="2206"/>
              </a:lnSpc>
            </a:pPr>
            <a:r>
              <a:rPr sz="2005" spc="20" dirty="0">
                <a:solidFill>
                  <a:srgbClr val="7F7F7F"/>
                </a:solidFill>
                <a:latin typeface="Calibri Light"/>
                <a:cs typeface="Calibri Light"/>
              </a:rPr>
              <a:t>3x3 conv, </a:t>
            </a:r>
            <a:r>
              <a:rPr sz="2005" spc="10" dirty="0">
                <a:solidFill>
                  <a:srgbClr val="7F7F7F"/>
                </a:solidFill>
                <a:latin typeface="Calibri Light"/>
                <a:cs typeface="Calibri Light"/>
              </a:rPr>
              <a:t>256,</a:t>
            </a:r>
            <a:r>
              <a:rPr sz="2005" spc="-35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2005" spc="30" dirty="0">
                <a:solidFill>
                  <a:srgbClr val="7F7F7F"/>
                </a:solidFill>
                <a:latin typeface="Calibri Light"/>
                <a:cs typeface="Calibri Light"/>
              </a:rPr>
              <a:t>pool/2</a:t>
            </a:r>
            <a:endParaRPr sz="2005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800575" y="4981360"/>
            <a:ext cx="0" cy="119681"/>
          </a:xfrm>
          <a:custGeom>
            <a:avLst/>
            <a:gdLst/>
            <a:ahLst/>
            <a:cxnLst/>
            <a:rect l="l" t="t" r="r" b="b"/>
            <a:pathLst>
              <a:path h="119379">
                <a:moveTo>
                  <a:pt x="0" y="0"/>
                </a:moveTo>
                <a:lnTo>
                  <a:pt x="0" y="119353"/>
                </a:lnTo>
              </a:path>
            </a:pathLst>
          </a:custGeom>
          <a:ln w="387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687113" y="5045851"/>
            <a:ext cx="227266" cy="227266"/>
          </a:xfrm>
          <a:custGeom>
            <a:avLst/>
            <a:gdLst/>
            <a:ahLst/>
            <a:cxnLst/>
            <a:rect l="l" t="t" r="r" b="b"/>
            <a:pathLst>
              <a:path w="226695" h="226695">
                <a:moveTo>
                  <a:pt x="0" y="0"/>
                </a:moveTo>
                <a:lnTo>
                  <a:pt x="113178" y="226307"/>
                </a:lnTo>
                <a:lnTo>
                  <a:pt x="213537" y="25631"/>
                </a:lnTo>
                <a:lnTo>
                  <a:pt x="89939" y="25631"/>
                </a:lnTo>
                <a:lnTo>
                  <a:pt x="44065" y="17087"/>
                </a:lnTo>
                <a:lnTo>
                  <a:pt x="0" y="0"/>
                </a:lnTo>
                <a:close/>
              </a:path>
              <a:path w="226695" h="226695">
                <a:moveTo>
                  <a:pt x="226355" y="0"/>
                </a:moveTo>
                <a:lnTo>
                  <a:pt x="182290" y="17087"/>
                </a:lnTo>
                <a:lnTo>
                  <a:pt x="136416" y="25631"/>
                </a:lnTo>
                <a:lnTo>
                  <a:pt x="213537" y="25631"/>
                </a:lnTo>
                <a:lnTo>
                  <a:pt x="2263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401709" y="4678340"/>
            <a:ext cx="2797858" cy="303022"/>
          </a:xfrm>
          <a:custGeom>
            <a:avLst/>
            <a:gdLst/>
            <a:ahLst/>
            <a:cxnLst/>
            <a:rect l="l" t="t" r="r" b="b"/>
            <a:pathLst>
              <a:path w="2790825" h="302260">
                <a:moveTo>
                  <a:pt x="0" y="302259"/>
                </a:moveTo>
                <a:lnTo>
                  <a:pt x="2790700" y="302259"/>
                </a:lnTo>
                <a:lnTo>
                  <a:pt x="2790700" y="0"/>
                </a:lnTo>
                <a:lnTo>
                  <a:pt x="0" y="0"/>
                </a:lnTo>
                <a:lnTo>
                  <a:pt x="0" y="3022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401709" y="4678339"/>
            <a:ext cx="2797858" cy="282129"/>
          </a:xfrm>
          <a:prstGeom prst="rect">
            <a:avLst/>
          </a:prstGeom>
          <a:ln w="25834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 defTabSz="916712">
              <a:lnSpc>
                <a:spcPts val="2206"/>
              </a:lnSpc>
            </a:pPr>
            <a:r>
              <a:rPr sz="2005" spc="10" dirty="0">
                <a:solidFill>
                  <a:srgbClr val="7F7F7F"/>
                </a:solidFill>
                <a:latin typeface="Calibri Light"/>
                <a:cs typeface="Calibri Light"/>
              </a:rPr>
              <a:t>fc, 4096</a:t>
            </a:r>
            <a:endParaRPr sz="2005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800575" y="5564094"/>
            <a:ext cx="0" cy="119681"/>
          </a:xfrm>
          <a:custGeom>
            <a:avLst/>
            <a:gdLst/>
            <a:ahLst/>
            <a:cxnLst/>
            <a:rect l="l" t="t" r="r" b="b"/>
            <a:pathLst>
              <a:path h="119379">
                <a:moveTo>
                  <a:pt x="0" y="0"/>
                </a:moveTo>
                <a:lnTo>
                  <a:pt x="0" y="119353"/>
                </a:lnTo>
              </a:path>
            </a:pathLst>
          </a:custGeom>
          <a:ln w="387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687113" y="5628585"/>
            <a:ext cx="227266" cy="227266"/>
          </a:xfrm>
          <a:custGeom>
            <a:avLst/>
            <a:gdLst/>
            <a:ahLst/>
            <a:cxnLst/>
            <a:rect l="l" t="t" r="r" b="b"/>
            <a:pathLst>
              <a:path w="226695" h="226695">
                <a:moveTo>
                  <a:pt x="0" y="0"/>
                </a:moveTo>
                <a:lnTo>
                  <a:pt x="113178" y="226307"/>
                </a:lnTo>
                <a:lnTo>
                  <a:pt x="213537" y="25631"/>
                </a:lnTo>
                <a:lnTo>
                  <a:pt x="89939" y="25631"/>
                </a:lnTo>
                <a:lnTo>
                  <a:pt x="44065" y="17087"/>
                </a:lnTo>
                <a:lnTo>
                  <a:pt x="0" y="0"/>
                </a:lnTo>
                <a:close/>
              </a:path>
              <a:path w="226695" h="226695">
                <a:moveTo>
                  <a:pt x="226355" y="0"/>
                </a:moveTo>
                <a:lnTo>
                  <a:pt x="182290" y="17087"/>
                </a:lnTo>
                <a:lnTo>
                  <a:pt x="136416" y="25631"/>
                </a:lnTo>
                <a:lnTo>
                  <a:pt x="213537" y="25631"/>
                </a:lnTo>
                <a:lnTo>
                  <a:pt x="2263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2401709" y="5261073"/>
            <a:ext cx="2797858" cy="303022"/>
          </a:xfrm>
          <a:custGeom>
            <a:avLst/>
            <a:gdLst/>
            <a:ahLst/>
            <a:cxnLst/>
            <a:rect l="l" t="t" r="r" b="b"/>
            <a:pathLst>
              <a:path w="2790825" h="302260">
                <a:moveTo>
                  <a:pt x="0" y="302259"/>
                </a:moveTo>
                <a:lnTo>
                  <a:pt x="2790700" y="302259"/>
                </a:lnTo>
                <a:lnTo>
                  <a:pt x="2790700" y="0"/>
                </a:lnTo>
                <a:lnTo>
                  <a:pt x="0" y="0"/>
                </a:lnTo>
                <a:lnTo>
                  <a:pt x="0" y="3022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401709" y="5261074"/>
            <a:ext cx="2797858" cy="282129"/>
          </a:xfrm>
          <a:prstGeom prst="rect">
            <a:avLst/>
          </a:prstGeom>
          <a:ln w="25834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 defTabSz="916712">
              <a:lnSpc>
                <a:spcPts val="2206"/>
              </a:lnSpc>
            </a:pPr>
            <a:r>
              <a:rPr sz="2005" spc="10" dirty="0">
                <a:solidFill>
                  <a:srgbClr val="7F7F7F"/>
                </a:solidFill>
                <a:latin typeface="Calibri Light"/>
                <a:cs typeface="Calibri Light"/>
              </a:rPr>
              <a:t>fc, 4096</a:t>
            </a:r>
            <a:endParaRPr sz="2005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2401709" y="5843807"/>
            <a:ext cx="2797858" cy="303022"/>
          </a:xfrm>
          <a:custGeom>
            <a:avLst/>
            <a:gdLst/>
            <a:ahLst/>
            <a:cxnLst/>
            <a:rect l="l" t="t" r="r" b="b"/>
            <a:pathLst>
              <a:path w="2790825" h="302260">
                <a:moveTo>
                  <a:pt x="0" y="302260"/>
                </a:moveTo>
                <a:lnTo>
                  <a:pt x="2790700" y="302260"/>
                </a:lnTo>
                <a:lnTo>
                  <a:pt x="2790700" y="0"/>
                </a:lnTo>
                <a:lnTo>
                  <a:pt x="0" y="0"/>
                </a:lnTo>
                <a:lnTo>
                  <a:pt x="0" y="3022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401709" y="5843808"/>
            <a:ext cx="2797858" cy="282129"/>
          </a:xfrm>
          <a:prstGeom prst="rect">
            <a:avLst/>
          </a:prstGeom>
          <a:ln w="25834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 defTabSz="916712">
              <a:lnSpc>
                <a:spcPts val="2206"/>
              </a:lnSpc>
            </a:pPr>
            <a:r>
              <a:rPr sz="2005" spc="10" dirty="0">
                <a:solidFill>
                  <a:srgbClr val="7F7F7F"/>
                </a:solidFill>
                <a:latin typeface="Calibri Light"/>
                <a:cs typeface="Calibri Light"/>
              </a:rPr>
              <a:t>fc, 1000</a:t>
            </a:r>
            <a:endParaRPr sz="2005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29" name="object 29"/>
          <p:cNvSpPr txBox="1">
            <a:spLocks noGrp="1"/>
          </p:cNvSpPr>
          <p:nvPr>
            <p:ph type="ftr" sz="quarter" idx="5"/>
          </p:nvPr>
        </p:nvSpPr>
        <p:spPr>
          <a:xfrm>
            <a:off x="4173265" y="7267588"/>
            <a:ext cx="9197028" cy="219942"/>
          </a:xfrm>
          <a:prstGeom prst="rect">
            <a:avLst/>
          </a:prstGeom>
        </p:spPr>
        <p:txBody>
          <a:bodyPr vert="horz" wrap="square" lIns="0" tIns="3820" rIns="0" bIns="0" rtlCol="0">
            <a:spAutoFit/>
          </a:bodyPr>
          <a:lstStyle/>
          <a:p>
            <a:pPr marL="12732" defTabSz="916712">
              <a:spcBef>
                <a:spcPts val="30"/>
              </a:spcBef>
            </a:pPr>
            <a:r>
              <a:rPr spc="-20" dirty="0"/>
              <a:t>Kaiming </a:t>
            </a:r>
            <a:r>
              <a:rPr spc="5" dirty="0"/>
              <a:t>He, </a:t>
            </a:r>
            <a:r>
              <a:rPr spc="-10" dirty="0"/>
              <a:t>Xiangyu </a:t>
            </a:r>
            <a:r>
              <a:rPr dirty="0"/>
              <a:t>Zhang, </a:t>
            </a:r>
            <a:r>
              <a:rPr spc="-30" dirty="0"/>
              <a:t>Shaoqing </a:t>
            </a:r>
            <a:r>
              <a:rPr spc="-5" dirty="0"/>
              <a:t>Ren, </a:t>
            </a:r>
            <a:r>
              <a:rPr dirty="0"/>
              <a:t>&amp; </a:t>
            </a:r>
            <a:r>
              <a:rPr spc="-15" dirty="0"/>
              <a:t>Jian </a:t>
            </a:r>
            <a:r>
              <a:rPr spc="-35" dirty="0"/>
              <a:t>Sun. </a:t>
            </a:r>
            <a:r>
              <a:rPr spc="5" dirty="0"/>
              <a:t>“Deep </a:t>
            </a:r>
            <a:r>
              <a:rPr spc="-15" dirty="0"/>
              <a:t>Residual </a:t>
            </a:r>
            <a:r>
              <a:rPr spc="-10" dirty="0"/>
              <a:t>Learning </a:t>
            </a:r>
            <a:r>
              <a:rPr spc="-25" dirty="0"/>
              <a:t>for </a:t>
            </a:r>
            <a:r>
              <a:rPr spc="15" dirty="0"/>
              <a:t>Image </a:t>
            </a:r>
            <a:r>
              <a:rPr spc="-15" dirty="0"/>
              <a:t>Recognition”. </a:t>
            </a:r>
            <a:r>
              <a:rPr spc="-20" dirty="0"/>
              <a:t>CVPR</a:t>
            </a:r>
            <a:r>
              <a:rPr spc="-115" dirty="0"/>
              <a:t> </a:t>
            </a:r>
            <a:r>
              <a:rPr spc="-10" dirty="0"/>
              <a:t>2016.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438403" y="1715409"/>
            <a:ext cx="1767839" cy="629948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algn="ctr" defTabSz="916712">
              <a:spcBef>
                <a:spcPts val="100"/>
              </a:spcBef>
            </a:pPr>
            <a:r>
              <a:rPr sz="2005" spc="15" dirty="0">
                <a:solidFill>
                  <a:prstClr val="black"/>
                </a:solidFill>
                <a:latin typeface="Calibri"/>
                <a:cs typeface="Calibri"/>
              </a:rPr>
              <a:t>AlexNet, </a:t>
            </a:r>
            <a:r>
              <a:rPr sz="2005" dirty="0">
                <a:solidFill>
                  <a:prstClr val="black"/>
                </a:solidFill>
                <a:latin typeface="Calibri"/>
                <a:cs typeface="Calibri"/>
              </a:rPr>
              <a:t>8</a:t>
            </a:r>
            <a:r>
              <a:rPr sz="2005" spc="-29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005" spc="10" dirty="0">
                <a:solidFill>
                  <a:prstClr val="black"/>
                </a:solidFill>
                <a:latin typeface="Calibri"/>
                <a:cs typeface="Calibri"/>
              </a:rPr>
              <a:t>layers</a:t>
            </a:r>
            <a:endParaRPr sz="2005">
              <a:solidFill>
                <a:prstClr val="black"/>
              </a:solidFill>
              <a:latin typeface="Calibri"/>
              <a:cs typeface="Calibri"/>
            </a:endParaRPr>
          </a:p>
          <a:p>
            <a:pPr marL="15278" algn="ctr" defTabSz="916712"/>
            <a:r>
              <a:rPr sz="2005" spc="-15" dirty="0">
                <a:solidFill>
                  <a:prstClr val="black"/>
                </a:solidFill>
                <a:latin typeface="Calibri"/>
                <a:cs typeface="Calibri"/>
              </a:rPr>
              <a:t>(ILSVRC</a:t>
            </a:r>
            <a:r>
              <a:rPr sz="2005" spc="5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005" spc="-15" dirty="0">
                <a:solidFill>
                  <a:prstClr val="black"/>
                </a:solidFill>
                <a:latin typeface="Calibri"/>
                <a:cs typeface="Calibri"/>
              </a:rPr>
              <a:t>2012)</a:t>
            </a:r>
            <a:endParaRPr sz="2005"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693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9764" y="613487"/>
            <a:ext cx="4531957" cy="691632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>
              <a:spcBef>
                <a:spcPts val="100"/>
              </a:spcBef>
            </a:pPr>
            <a:r>
              <a:rPr sz="4411" spc="-15" dirty="0"/>
              <a:t>Revolution </a:t>
            </a:r>
            <a:r>
              <a:rPr sz="4411" dirty="0"/>
              <a:t>of</a:t>
            </a:r>
            <a:r>
              <a:rPr sz="4411" spc="-35" dirty="0"/>
              <a:t> </a:t>
            </a:r>
            <a:r>
              <a:rPr sz="4411" dirty="0"/>
              <a:t>Depth</a:t>
            </a:r>
            <a:endParaRPr sz="4411"/>
          </a:p>
        </p:txBody>
      </p:sp>
      <p:sp>
        <p:nvSpPr>
          <p:cNvPr id="3" name="object 3"/>
          <p:cNvSpPr/>
          <p:nvPr/>
        </p:nvSpPr>
        <p:spPr>
          <a:xfrm>
            <a:off x="2993580" y="1862224"/>
            <a:ext cx="0" cy="54111"/>
          </a:xfrm>
          <a:custGeom>
            <a:avLst/>
            <a:gdLst/>
            <a:ahLst/>
            <a:cxnLst/>
            <a:rect l="l" t="t" r="r" b="b"/>
            <a:pathLst>
              <a:path h="53975">
                <a:moveTo>
                  <a:pt x="0" y="0"/>
                </a:moveTo>
                <a:lnTo>
                  <a:pt x="0" y="53826"/>
                </a:lnTo>
              </a:path>
            </a:pathLst>
          </a:custGeom>
          <a:ln w="174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942402" y="1891308"/>
            <a:ext cx="102493" cy="102493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0" y="0"/>
                </a:moveTo>
                <a:lnTo>
                  <a:pt x="51050" y="102059"/>
                </a:lnTo>
                <a:lnTo>
                  <a:pt x="96078" y="12040"/>
                </a:lnTo>
                <a:lnTo>
                  <a:pt x="51050" y="12040"/>
                </a:lnTo>
                <a:lnTo>
                  <a:pt x="24994" y="9030"/>
                </a:lnTo>
                <a:lnTo>
                  <a:pt x="0" y="0"/>
                </a:lnTo>
                <a:close/>
              </a:path>
              <a:path w="102235" h="102235">
                <a:moveTo>
                  <a:pt x="102101" y="0"/>
                </a:moveTo>
                <a:lnTo>
                  <a:pt x="77107" y="9030"/>
                </a:lnTo>
                <a:lnTo>
                  <a:pt x="51050" y="12040"/>
                </a:lnTo>
                <a:lnTo>
                  <a:pt x="96078" y="12040"/>
                </a:lnTo>
                <a:lnTo>
                  <a:pt x="10210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62603" y="1725567"/>
            <a:ext cx="1262378" cy="115113"/>
          </a:xfrm>
          <a:prstGeom prst="rect">
            <a:avLst/>
          </a:prstGeom>
          <a:solidFill>
            <a:srgbClr val="EEEAF2"/>
          </a:solidFill>
          <a:ln w="11650">
            <a:solidFill>
              <a:srgbClr val="7E7E7E"/>
            </a:solidFill>
          </a:ln>
        </p:spPr>
        <p:txBody>
          <a:bodyPr vert="horz" wrap="square" lIns="0" tIns="7002" rIns="0" bIns="0" rtlCol="0">
            <a:spAutoFit/>
          </a:bodyPr>
          <a:lstStyle/>
          <a:p>
            <a:pPr marL="133050" defTabSz="916712">
              <a:spcBef>
                <a:spcPts val="56"/>
              </a:spcBef>
            </a:pPr>
            <a:r>
              <a:rPr sz="702" spc="15" dirty="0">
                <a:solidFill>
                  <a:srgbClr val="7F7F7F"/>
                </a:solidFill>
                <a:latin typeface="Calibri Light"/>
                <a:cs typeface="Calibri Light"/>
              </a:rPr>
              <a:t>11x11 </a:t>
            </a:r>
            <a:r>
              <a:rPr sz="702" spc="10" dirty="0">
                <a:solidFill>
                  <a:srgbClr val="7F7F7F"/>
                </a:solidFill>
                <a:latin typeface="Calibri Light"/>
                <a:cs typeface="Calibri Light"/>
              </a:rPr>
              <a:t>conv, 96, </a:t>
            </a:r>
            <a:r>
              <a:rPr sz="702" spc="15" dirty="0">
                <a:solidFill>
                  <a:srgbClr val="7F7F7F"/>
                </a:solidFill>
                <a:latin typeface="Calibri Light"/>
                <a:cs typeface="Calibri Light"/>
              </a:rPr>
              <a:t>/4,</a:t>
            </a:r>
            <a:r>
              <a:rPr sz="702" spc="-1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702" spc="15" dirty="0">
                <a:solidFill>
                  <a:srgbClr val="7F7F7F"/>
                </a:solidFill>
                <a:latin typeface="Calibri Light"/>
                <a:cs typeface="Calibri Light"/>
              </a:rPr>
              <a:t>pool/2</a:t>
            </a:r>
            <a:endParaRPr sz="702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993580" y="2125025"/>
            <a:ext cx="0" cy="54111"/>
          </a:xfrm>
          <a:custGeom>
            <a:avLst/>
            <a:gdLst/>
            <a:ahLst/>
            <a:cxnLst/>
            <a:rect l="l" t="t" r="r" b="b"/>
            <a:pathLst>
              <a:path h="53975">
                <a:moveTo>
                  <a:pt x="0" y="0"/>
                </a:moveTo>
                <a:lnTo>
                  <a:pt x="0" y="53826"/>
                </a:lnTo>
              </a:path>
            </a:pathLst>
          </a:custGeom>
          <a:ln w="174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942402" y="2154108"/>
            <a:ext cx="102493" cy="102493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0" y="0"/>
                </a:moveTo>
                <a:lnTo>
                  <a:pt x="51050" y="102061"/>
                </a:lnTo>
                <a:lnTo>
                  <a:pt x="96078" y="12041"/>
                </a:lnTo>
                <a:lnTo>
                  <a:pt x="51050" y="12041"/>
                </a:lnTo>
                <a:lnTo>
                  <a:pt x="24994" y="9031"/>
                </a:lnTo>
                <a:lnTo>
                  <a:pt x="0" y="0"/>
                </a:lnTo>
                <a:close/>
              </a:path>
              <a:path w="102235" h="102235">
                <a:moveTo>
                  <a:pt x="102101" y="0"/>
                </a:moveTo>
                <a:lnTo>
                  <a:pt x="77107" y="9031"/>
                </a:lnTo>
                <a:lnTo>
                  <a:pt x="51050" y="12041"/>
                </a:lnTo>
                <a:lnTo>
                  <a:pt x="96078" y="12041"/>
                </a:lnTo>
                <a:lnTo>
                  <a:pt x="10210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362603" y="1988367"/>
            <a:ext cx="1262378" cy="128240"/>
          </a:xfrm>
          <a:prstGeom prst="rect">
            <a:avLst/>
          </a:prstGeom>
          <a:solidFill>
            <a:srgbClr val="EBF1DF"/>
          </a:solidFill>
          <a:ln w="11650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17772" defTabSz="916712">
              <a:lnSpc>
                <a:spcPts val="993"/>
              </a:lnSpc>
            </a:pPr>
            <a:r>
              <a:rPr sz="903" spc="10" dirty="0">
                <a:solidFill>
                  <a:srgbClr val="7F7F7F"/>
                </a:solidFill>
                <a:latin typeface="Calibri Light"/>
                <a:cs typeface="Calibri Light"/>
              </a:rPr>
              <a:t>5x5 conv, </a:t>
            </a:r>
            <a:r>
              <a:rPr sz="903" spc="5" dirty="0">
                <a:solidFill>
                  <a:srgbClr val="7F7F7F"/>
                </a:solidFill>
                <a:latin typeface="Calibri Light"/>
                <a:cs typeface="Calibri Light"/>
              </a:rPr>
              <a:t>256,</a:t>
            </a:r>
            <a:r>
              <a:rPr sz="903" spc="-35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903" spc="10" dirty="0">
                <a:solidFill>
                  <a:srgbClr val="7F7F7F"/>
                </a:solidFill>
                <a:latin typeface="Calibri Light"/>
                <a:cs typeface="Calibri Light"/>
              </a:rPr>
              <a:t>pool/2</a:t>
            </a:r>
            <a:endParaRPr sz="903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993580" y="2387827"/>
            <a:ext cx="0" cy="54111"/>
          </a:xfrm>
          <a:custGeom>
            <a:avLst/>
            <a:gdLst/>
            <a:ahLst/>
            <a:cxnLst/>
            <a:rect l="l" t="t" r="r" b="b"/>
            <a:pathLst>
              <a:path h="53975">
                <a:moveTo>
                  <a:pt x="0" y="0"/>
                </a:moveTo>
                <a:lnTo>
                  <a:pt x="0" y="53826"/>
                </a:lnTo>
              </a:path>
            </a:pathLst>
          </a:custGeom>
          <a:ln w="174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942402" y="2416910"/>
            <a:ext cx="102493" cy="102493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0" y="0"/>
                </a:moveTo>
                <a:lnTo>
                  <a:pt x="51050" y="102061"/>
                </a:lnTo>
                <a:lnTo>
                  <a:pt x="96078" y="12041"/>
                </a:lnTo>
                <a:lnTo>
                  <a:pt x="51050" y="12041"/>
                </a:lnTo>
                <a:lnTo>
                  <a:pt x="24994" y="9031"/>
                </a:lnTo>
                <a:lnTo>
                  <a:pt x="0" y="0"/>
                </a:lnTo>
                <a:close/>
              </a:path>
              <a:path w="102235" h="102235">
                <a:moveTo>
                  <a:pt x="102101" y="0"/>
                </a:moveTo>
                <a:lnTo>
                  <a:pt x="77107" y="9031"/>
                </a:lnTo>
                <a:lnTo>
                  <a:pt x="51050" y="12041"/>
                </a:lnTo>
                <a:lnTo>
                  <a:pt x="96078" y="12041"/>
                </a:lnTo>
                <a:lnTo>
                  <a:pt x="10210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362603" y="2251169"/>
            <a:ext cx="1262378" cy="128240"/>
          </a:xfrm>
          <a:prstGeom prst="rect">
            <a:avLst/>
          </a:prstGeom>
          <a:solidFill>
            <a:srgbClr val="F2DCDA"/>
          </a:solidFill>
          <a:ln w="11650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303661" defTabSz="916712">
              <a:lnSpc>
                <a:spcPts val="993"/>
              </a:lnSpc>
            </a:pPr>
            <a:r>
              <a:rPr sz="903" spc="10" dirty="0">
                <a:solidFill>
                  <a:srgbClr val="7F7F7F"/>
                </a:solidFill>
                <a:latin typeface="Calibri Light"/>
                <a:cs typeface="Calibri Light"/>
              </a:rPr>
              <a:t>3x3 conv,</a:t>
            </a:r>
            <a:r>
              <a:rPr sz="903" spc="-2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903" spc="5" dirty="0">
                <a:solidFill>
                  <a:srgbClr val="7F7F7F"/>
                </a:solidFill>
                <a:latin typeface="Calibri Light"/>
                <a:cs typeface="Calibri Light"/>
              </a:rPr>
              <a:t>384</a:t>
            </a:r>
            <a:endParaRPr sz="903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993580" y="2650629"/>
            <a:ext cx="0" cy="54111"/>
          </a:xfrm>
          <a:custGeom>
            <a:avLst/>
            <a:gdLst/>
            <a:ahLst/>
            <a:cxnLst/>
            <a:rect l="l" t="t" r="r" b="b"/>
            <a:pathLst>
              <a:path h="53975">
                <a:moveTo>
                  <a:pt x="0" y="0"/>
                </a:moveTo>
                <a:lnTo>
                  <a:pt x="0" y="53826"/>
                </a:lnTo>
              </a:path>
            </a:pathLst>
          </a:custGeom>
          <a:ln w="174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942402" y="2679713"/>
            <a:ext cx="102493" cy="102493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0" y="0"/>
                </a:moveTo>
                <a:lnTo>
                  <a:pt x="51050" y="102059"/>
                </a:lnTo>
                <a:lnTo>
                  <a:pt x="96078" y="12040"/>
                </a:lnTo>
                <a:lnTo>
                  <a:pt x="51050" y="12040"/>
                </a:lnTo>
                <a:lnTo>
                  <a:pt x="24994" y="9030"/>
                </a:lnTo>
                <a:lnTo>
                  <a:pt x="0" y="0"/>
                </a:lnTo>
                <a:close/>
              </a:path>
              <a:path w="102235" h="102235">
                <a:moveTo>
                  <a:pt x="102101" y="0"/>
                </a:moveTo>
                <a:lnTo>
                  <a:pt x="77107" y="9030"/>
                </a:lnTo>
                <a:lnTo>
                  <a:pt x="51050" y="12040"/>
                </a:lnTo>
                <a:lnTo>
                  <a:pt x="96078" y="12040"/>
                </a:lnTo>
                <a:lnTo>
                  <a:pt x="10210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362603" y="2513971"/>
            <a:ext cx="1262378" cy="128240"/>
          </a:xfrm>
          <a:prstGeom prst="rect">
            <a:avLst/>
          </a:prstGeom>
          <a:solidFill>
            <a:srgbClr val="F2DCDA"/>
          </a:solidFill>
          <a:ln w="11650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303661" defTabSz="916712">
              <a:lnSpc>
                <a:spcPts val="993"/>
              </a:lnSpc>
            </a:pPr>
            <a:r>
              <a:rPr sz="903" spc="10" dirty="0">
                <a:solidFill>
                  <a:srgbClr val="7F7F7F"/>
                </a:solidFill>
                <a:latin typeface="Calibri Light"/>
                <a:cs typeface="Calibri Light"/>
              </a:rPr>
              <a:t>3x3 conv,</a:t>
            </a:r>
            <a:r>
              <a:rPr sz="903" spc="-2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903" spc="5" dirty="0">
                <a:solidFill>
                  <a:srgbClr val="7F7F7F"/>
                </a:solidFill>
                <a:latin typeface="Calibri Light"/>
                <a:cs typeface="Calibri Light"/>
              </a:rPr>
              <a:t>384</a:t>
            </a:r>
            <a:endParaRPr sz="903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993580" y="2913430"/>
            <a:ext cx="0" cy="54111"/>
          </a:xfrm>
          <a:custGeom>
            <a:avLst/>
            <a:gdLst/>
            <a:ahLst/>
            <a:cxnLst/>
            <a:rect l="l" t="t" r="r" b="b"/>
            <a:pathLst>
              <a:path h="53975">
                <a:moveTo>
                  <a:pt x="0" y="0"/>
                </a:moveTo>
                <a:lnTo>
                  <a:pt x="0" y="53826"/>
                </a:lnTo>
              </a:path>
            </a:pathLst>
          </a:custGeom>
          <a:ln w="174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942402" y="2942514"/>
            <a:ext cx="102493" cy="102493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0" y="0"/>
                </a:moveTo>
                <a:lnTo>
                  <a:pt x="51050" y="102059"/>
                </a:lnTo>
                <a:lnTo>
                  <a:pt x="96078" y="12041"/>
                </a:lnTo>
                <a:lnTo>
                  <a:pt x="51050" y="12041"/>
                </a:lnTo>
                <a:lnTo>
                  <a:pt x="24994" y="9031"/>
                </a:lnTo>
                <a:lnTo>
                  <a:pt x="0" y="0"/>
                </a:lnTo>
                <a:close/>
              </a:path>
              <a:path w="102235" h="102235">
                <a:moveTo>
                  <a:pt x="102101" y="0"/>
                </a:moveTo>
                <a:lnTo>
                  <a:pt x="77107" y="9031"/>
                </a:lnTo>
                <a:lnTo>
                  <a:pt x="51050" y="12041"/>
                </a:lnTo>
                <a:lnTo>
                  <a:pt x="96078" y="12041"/>
                </a:lnTo>
                <a:lnTo>
                  <a:pt x="10210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362603" y="2776772"/>
            <a:ext cx="1262378" cy="128240"/>
          </a:xfrm>
          <a:prstGeom prst="rect">
            <a:avLst/>
          </a:prstGeom>
          <a:solidFill>
            <a:srgbClr val="F2DCDA"/>
          </a:solidFill>
          <a:ln w="11650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17772" defTabSz="916712">
              <a:lnSpc>
                <a:spcPts val="993"/>
              </a:lnSpc>
            </a:pPr>
            <a:r>
              <a:rPr sz="903" spc="10" dirty="0">
                <a:solidFill>
                  <a:srgbClr val="7F7F7F"/>
                </a:solidFill>
                <a:latin typeface="Calibri Light"/>
                <a:cs typeface="Calibri Light"/>
              </a:rPr>
              <a:t>3x3 conv, </a:t>
            </a:r>
            <a:r>
              <a:rPr sz="903" spc="5" dirty="0">
                <a:solidFill>
                  <a:srgbClr val="7F7F7F"/>
                </a:solidFill>
                <a:latin typeface="Calibri Light"/>
                <a:cs typeface="Calibri Light"/>
              </a:rPr>
              <a:t>256,</a:t>
            </a:r>
            <a:r>
              <a:rPr sz="903" spc="-35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903" spc="10" dirty="0">
                <a:solidFill>
                  <a:srgbClr val="7F7F7F"/>
                </a:solidFill>
                <a:latin typeface="Calibri Light"/>
                <a:cs typeface="Calibri Light"/>
              </a:rPr>
              <a:t>pool/2</a:t>
            </a:r>
            <a:endParaRPr sz="903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993580" y="3176232"/>
            <a:ext cx="0" cy="54111"/>
          </a:xfrm>
          <a:custGeom>
            <a:avLst/>
            <a:gdLst/>
            <a:ahLst/>
            <a:cxnLst/>
            <a:rect l="l" t="t" r="r" b="b"/>
            <a:pathLst>
              <a:path h="53975">
                <a:moveTo>
                  <a:pt x="0" y="0"/>
                </a:moveTo>
                <a:lnTo>
                  <a:pt x="0" y="53826"/>
                </a:lnTo>
              </a:path>
            </a:pathLst>
          </a:custGeom>
          <a:ln w="174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942402" y="3205315"/>
            <a:ext cx="102493" cy="102493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0" y="0"/>
                </a:moveTo>
                <a:lnTo>
                  <a:pt x="51050" y="102061"/>
                </a:lnTo>
                <a:lnTo>
                  <a:pt x="96078" y="12041"/>
                </a:lnTo>
                <a:lnTo>
                  <a:pt x="51050" y="12041"/>
                </a:lnTo>
                <a:lnTo>
                  <a:pt x="24994" y="9031"/>
                </a:lnTo>
                <a:lnTo>
                  <a:pt x="0" y="0"/>
                </a:lnTo>
                <a:close/>
              </a:path>
              <a:path w="102235" h="102235">
                <a:moveTo>
                  <a:pt x="102101" y="0"/>
                </a:moveTo>
                <a:lnTo>
                  <a:pt x="77107" y="9031"/>
                </a:lnTo>
                <a:lnTo>
                  <a:pt x="51050" y="12041"/>
                </a:lnTo>
                <a:lnTo>
                  <a:pt x="96078" y="12041"/>
                </a:lnTo>
                <a:lnTo>
                  <a:pt x="10210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362603" y="3039574"/>
            <a:ext cx="1262378" cy="128240"/>
          </a:xfrm>
          <a:prstGeom prst="rect">
            <a:avLst/>
          </a:prstGeom>
          <a:ln w="11650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 defTabSz="916712">
              <a:lnSpc>
                <a:spcPts val="993"/>
              </a:lnSpc>
            </a:pPr>
            <a:r>
              <a:rPr sz="903" spc="5" dirty="0">
                <a:solidFill>
                  <a:srgbClr val="7F7F7F"/>
                </a:solidFill>
                <a:latin typeface="Calibri Light"/>
                <a:cs typeface="Calibri Light"/>
              </a:rPr>
              <a:t>fc,</a:t>
            </a:r>
            <a:r>
              <a:rPr sz="903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903" spc="5" dirty="0">
                <a:solidFill>
                  <a:srgbClr val="7F7F7F"/>
                </a:solidFill>
                <a:latin typeface="Calibri Light"/>
                <a:cs typeface="Calibri Light"/>
              </a:rPr>
              <a:t>4096</a:t>
            </a:r>
            <a:endParaRPr sz="903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993580" y="3439034"/>
            <a:ext cx="0" cy="54111"/>
          </a:xfrm>
          <a:custGeom>
            <a:avLst/>
            <a:gdLst/>
            <a:ahLst/>
            <a:cxnLst/>
            <a:rect l="l" t="t" r="r" b="b"/>
            <a:pathLst>
              <a:path h="53975">
                <a:moveTo>
                  <a:pt x="0" y="0"/>
                </a:moveTo>
                <a:lnTo>
                  <a:pt x="0" y="53826"/>
                </a:lnTo>
              </a:path>
            </a:pathLst>
          </a:custGeom>
          <a:ln w="174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942402" y="3468117"/>
            <a:ext cx="102493" cy="102493"/>
          </a:xfrm>
          <a:custGeom>
            <a:avLst/>
            <a:gdLst/>
            <a:ahLst/>
            <a:cxnLst/>
            <a:rect l="l" t="t" r="r" b="b"/>
            <a:pathLst>
              <a:path w="102235" h="102235">
                <a:moveTo>
                  <a:pt x="0" y="0"/>
                </a:moveTo>
                <a:lnTo>
                  <a:pt x="51050" y="102059"/>
                </a:lnTo>
                <a:lnTo>
                  <a:pt x="96078" y="12040"/>
                </a:lnTo>
                <a:lnTo>
                  <a:pt x="51050" y="12040"/>
                </a:lnTo>
                <a:lnTo>
                  <a:pt x="24994" y="9030"/>
                </a:lnTo>
                <a:lnTo>
                  <a:pt x="0" y="0"/>
                </a:lnTo>
                <a:close/>
              </a:path>
              <a:path w="102235" h="102235">
                <a:moveTo>
                  <a:pt x="102101" y="0"/>
                </a:moveTo>
                <a:lnTo>
                  <a:pt x="77107" y="9030"/>
                </a:lnTo>
                <a:lnTo>
                  <a:pt x="51050" y="12040"/>
                </a:lnTo>
                <a:lnTo>
                  <a:pt x="96078" y="12040"/>
                </a:lnTo>
                <a:lnTo>
                  <a:pt x="10210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362603" y="3302376"/>
            <a:ext cx="1262378" cy="128240"/>
          </a:xfrm>
          <a:prstGeom prst="rect">
            <a:avLst/>
          </a:prstGeom>
          <a:ln w="11650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 defTabSz="916712">
              <a:lnSpc>
                <a:spcPts val="993"/>
              </a:lnSpc>
            </a:pPr>
            <a:r>
              <a:rPr sz="903" spc="5" dirty="0">
                <a:solidFill>
                  <a:srgbClr val="7F7F7F"/>
                </a:solidFill>
                <a:latin typeface="Calibri Light"/>
                <a:cs typeface="Calibri Light"/>
              </a:rPr>
              <a:t>fc,</a:t>
            </a:r>
            <a:r>
              <a:rPr sz="903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903" spc="5" dirty="0">
                <a:solidFill>
                  <a:srgbClr val="7F7F7F"/>
                </a:solidFill>
                <a:latin typeface="Calibri Light"/>
                <a:cs typeface="Calibri Light"/>
              </a:rPr>
              <a:t>4096</a:t>
            </a:r>
            <a:endParaRPr sz="903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362603" y="3565177"/>
            <a:ext cx="1262378" cy="128240"/>
          </a:xfrm>
          <a:prstGeom prst="rect">
            <a:avLst/>
          </a:prstGeom>
          <a:ln w="11650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 defTabSz="916712">
              <a:lnSpc>
                <a:spcPts val="993"/>
              </a:lnSpc>
            </a:pPr>
            <a:r>
              <a:rPr sz="903" spc="5" dirty="0">
                <a:solidFill>
                  <a:srgbClr val="7F7F7F"/>
                </a:solidFill>
                <a:latin typeface="Calibri Light"/>
                <a:cs typeface="Calibri Light"/>
              </a:rPr>
              <a:t>fc,</a:t>
            </a:r>
            <a:r>
              <a:rPr sz="903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903" spc="5" dirty="0">
                <a:solidFill>
                  <a:srgbClr val="7F7F7F"/>
                </a:solidFill>
                <a:latin typeface="Calibri Light"/>
                <a:cs typeface="Calibri Light"/>
              </a:rPr>
              <a:t>1000</a:t>
            </a:r>
            <a:endParaRPr sz="903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38403" y="1715409"/>
            <a:ext cx="1767839" cy="629948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algn="ctr" defTabSz="916712">
              <a:spcBef>
                <a:spcPts val="100"/>
              </a:spcBef>
            </a:pPr>
            <a:r>
              <a:rPr sz="2005" spc="15" dirty="0">
                <a:solidFill>
                  <a:prstClr val="black"/>
                </a:solidFill>
                <a:latin typeface="Calibri"/>
                <a:cs typeface="Calibri"/>
              </a:rPr>
              <a:t>AlexNet, </a:t>
            </a:r>
            <a:r>
              <a:rPr sz="2005" dirty="0">
                <a:solidFill>
                  <a:prstClr val="black"/>
                </a:solidFill>
                <a:latin typeface="Calibri"/>
                <a:cs typeface="Calibri"/>
              </a:rPr>
              <a:t>8</a:t>
            </a:r>
            <a:r>
              <a:rPr sz="2005" spc="-29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005" spc="10" dirty="0">
                <a:solidFill>
                  <a:prstClr val="black"/>
                </a:solidFill>
                <a:latin typeface="Calibri"/>
                <a:cs typeface="Calibri"/>
              </a:rPr>
              <a:t>layers</a:t>
            </a:r>
            <a:endParaRPr sz="2005">
              <a:solidFill>
                <a:prstClr val="black"/>
              </a:solidFill>
              <a:latin typeface="Calibri"/>
              <a:cs typeface="Calibri"/>
            </a:endParaRPr>
          </a:p>
          <a:p>
            <a:pPr marL="15278" algn="ctr" defTabSz="916712"/>
            <a:r>
              <a:rPr sz="2005" spc="-15" dirty="0">
                <a:solidFill>
                  <a:prstClr val="black"/>
                </a:solidFill>
                <a:latin typeface="Calibri"/>
                <a:cs typeface="Calibri"/>
              </a:rPr>
              <a:t>(ILSVRC</a:t>
            </a:r>
            <a:r>
              <a:rPr sz="2005" spc="5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005" spc="-15" dirty="0">
                <a:solidFill>
                  <a:prstClr val="black"/>
                </a:solidFill>
                <a:latin typeface="Calibri"/>
                <a:cs typeface="Calibri"/>
              </a:rPr>
              <a:t>2012)</a:t>
            </a:r>
            <a:endParaRPr sz="2005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6666653" y="1875923"/>
            <a:ext cx="0" cy="54111"/>
          </a:xfrm>
          <a:custGeom>
            <a:avLst/>
            <a:gdLst/>
            <a:ahLst/>
            <a:cxnLst/>
            <a:rect l="l" t="t" r="r" b="b"/>
            <a:pathLst>
              <a:path h="53975">
                <a:moveTo>
                  <a:pt x="0" y="0"/>
                </a:moveTo>
                <a:lnTo>
                  <a:pt x="0" y="53905"/>
                </a:lnTo>
              </a:path>
            </a:pathLst>
          </a:custGeom>
          <a:ln w="1764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614992" y="1904933"/>
            <a:ext cx="103766" cy="102493"/>
          </a:xfrm>
          <a:custGeom>
            <a:avLst/>
            <a:gdLst/>
            <a:ahLst/>
            <a:cxnLst/>
            <a:rect l="l" t="t" r="r" b="b"/>
            <a:pathLst>
              <a:path w="103504" h="102235">
                <a:moveTo>
                  <a:pt x="0" y="0"/>
                </a:moveTo>
                <a:lnTo>
                  <a:pt x="51532" y="102209"/>
                </a:lnTo>
                <a:lnTo>
                  <a:pt x="96975" y="12075"/>
                </a:lnTo>
                <a:lnTo>
                  <a:pt x="51532" y="12075"/>
                </a:lnTo>
                <a:lnTo>
                  <a:pt x="25230" y="9056"/>
                </a:lnTo>
                <a:lnTo>
                  <a:pt x="0" y="0"/>
                </a:lnTo>
                <a:close/>
              </a:path>
              <a:path w="103504" h="102235">
                <a:moveTo>
                  <a:pt x="103064" y="0"/>
                </a:moveTo>
                <a:lnTo>
                  <a:pt x="77834" y="9056"/>
                </a:lnTo>
                <a:lnTo>
                  <a:pt x="51532" y="12075"/>
                </a:lnTo>
                <a:lnTo>
                  <a:pt x="96975" y="12075"/>
                </a:lnTo>
                <a:lnTo>
                  <a:pt x="10306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029723" y="1739065"/>
            <a:ext cx="1274473" cy="128240"/>
          </a:xfrm>
          <a:prstGeom prst="rect">
            <a:avLst/>
          </a:prstGeom>
          <a:solidFill>
            <a:srgbClr val="DBEEF3"/>
          </a:solidFill>
          <a:ln w="1166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336764" defTabSz="916712">
              <a:lnSpc>
                <a:spcPts val="993"/>
              </a:lnSpc>
            </a:pPr>
            <a:r>
              <a:rPr sz="903" spc="1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903" spc="10" dirty="0">
                <a:solidFill>
                  <a:srgbClr val="7F7F7F"/>
                </a:solidFill>
                <a:latin typeface="Calibri Light"/>
                <a:cs typeface="Calibri Light"/>
              </a:rPr>
              <a:t>conv,</a:t>
            </a:r>
            <a:r>
              <a:rPr sz="903" spc="-1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903" spc="10" dirty="0">
                <a:solidFill>
                  <a:srgbClr val="7F7F7F"/>
                </a:solidFill>
                <a:latin typeface="Calibri Light"/>
                <a:cs typeface="Calibri Light"/>
              </a:rPr>
              <a:t>64</a:t>
            </a:r>
            <a:endParaRPr sz="903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6666653" y="2139112"/>
            <a:ext cx="0" cy="54111"/>
          </a:xfrm>
          <a:custGeom>
            <a:avLst/>
            <a:gdLst/>
            <a:ahLst/>
            <a:cxnLst/>
            <a:rect l="l" t="t" r="r" b="b"/>
            <a:pathLst>
              <a:path h="53975">
                <a:moveTo>
                  <a:pt x="0" y="0"/>
                </a:moveTo>
                <a:lnTo>
                  <a:pt x="0" y="53905"/>
                </a:lnTo>
              </a:path>
            </a:pathLst>
          </a:custGeom>
          <a:ln w="1764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6614992" y="2168121"/>
            <a:ext cx="103766" cy="102493"/>
          </a:xfrm>
          <a:custGeom>
            <a:avLst/>
            <a:gdLst/>
            <a:ahLst/>
            <a:cxnLst/>
            <a:rect l="l" t="t" r="r" b="b"/>
            <a:pathLst>
              <a:path w="103504" h="102235">
                <a:moveTo>
                  <a:pt x="0" y="0"/>
                </a:moveTo>
                <a:lnTo>
                  <a:pt x="51532" y="102209"/>
                </a:lnTo>
                <a:lnTo>
                  <a:pt x="96975" y="12075"/>
                </a:lnTo>
                <a:lnTo>
                  <a:pt x="51532" y="12075"/>
                </a:lnTo>
                <a:lnTo>
                  <a:pt x="25230" y="9056"/>
                </a:lnTo>
                <a:lnTo>
                  <a:pt x="0" y="0"/>
                </a:lnTo>
                <a:close/>
              </a:path>
              <a:path w="103504" h="102235">
                <a:moveTo>
                  <a:pt x="103064" y="0"/>
                </a:moveTo>
                <a:lnTo>
                  <a:pt x="77834" y="9056"/>
                </a:lnTo>
                <a:lnTo>
                  <a:pt x="51532" y="12075"/>
                </a:lnTo>
                <a:lnTo>
                  <a:pt x="96975" y="12075"/>
                </a:lnTo>
                <a:lnTo>
                  <a:pt x="10306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029723" y="2002253"/>
            <a:ext cx="1274473" cy="128240"/>
          </a:xfrm>
          <a:prstGeom prst="rect">
            <a:avLst/>
          </a:prstGeom>
          <a:solidFill>
            <a:srgbClr val="DBEEF3"/>
          </a:solidFill>
          <a:ln w="1166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8965" defTabSz="916712">
              <a:lnSpc>
                <a:spcPts val="993"/>
              </a:lnSpc>
            </a:pPr>
            <a:r>
              <a:rPr sz="903" spc="1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903" spc="10" dirty="0">
                <a:solidFill>
                  <a:srgbClr val="7F7F7F"/>
                </a:solidFill>
                <a:latin typeface="Calibri Light"/>
                <a:cs typeface="Calibri Light"/>
              </a:rPr>
              <a:t>conv, 64,</a:t>
            </a:r>
            <a:r>
              <a:rPr sz="903" spc="-2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903" spc="15" dirty="0">
                <a:solidFill>
                  <a:srgbClr val="7F7F7F"/>
                </a:solidFill>
                <a:latin typeface="Calibri Light"/>
                <a:cs typeface="Calibri Light"/>
              </a:rPr>
              <a:t>pool/2</a:t>
            </a:r>
            <a:endParaRPr sz="903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666653" y="2402300"/>
            <a:ext cx="0" cy="54111"/>
          </a:xfrm>
          <a:custGeom>
            <a:avLst/>
            <a:gdLst/>
            <a:ahLst/>
            <a:cxnLst/>
            <a:rect l="l" t="t" r="r" b="b"/>
            <a:pathLst>
              <a:path h="53975">
                <a:moveTo>
                  <a:pt x="0" y="0"/>
                </a:moveTo>
                <a:lnTo>
                  <a:pt x="0" y="53905"/>
                </a:lnTo>
              </a:path>
            </a:pathLst>
          </a:custGeom>
          <a:ln w="1764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6614992" y="2431310"/>
            <a:ext cx="103766" cy="102493"/>
          </a:xfrm>
          <a:custGeom>
            <a:avLst/>
            <a:gdLst/>
            <a:ahLst/>
            <a:cxnLst/>
            <a:rect l="l" t="t" r="r" b="b"/>
            <a:pathLst>
              <a:path w="103504" h="102235">
                <a:moveTo>
                  <a:pt x="0" y="0"/>
                </a:moveTo>
                <a:lnTo>
                  <a:pt x="51532" y="102209"/>
                </a:lnTo>
                <a:lnTo>
                  <a:pt x="96975" y="12075"/>
                </a:lnTo>
                <a:lnTo>
                  <a:pt x="51532" y="12075"/>
                </a:lnTo>
                <a:lnTo>
                  <a:pt x="25230" y="9056"/>
                </a:lnTo>
                <a:lnTo>
                  <a:pt x="0" y="0"/>
                </a:lnTo>
                <a:close/>
              </a:path>
              <a:path w="103504" h="102235">
                <a:moveTo>
                  <a:pt x="103064" y="0"/>
                </a:moveTo>
                <a:lnTo>
                  <a:pt x="77834" y="9056"/>
                </a:lnTo>
                <a:lnTo>
                  <a:pt x="51532" y="12075"/>
                </a:lnTo>
                <a:lnTo>
                  <a:pt x="96975" y="12075"/>
                </a:lnTo>
                <a:lnTo>
                  <a:pt x="10306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029723" y="2265441"/>
            <a:ext cx="1274473" cy="128240"/>
          </a:xfrm>
          <a:prstGeom prst="rect">
            <a:avLst/>
          </a:prstGeom>
          <a:solidFill>
            <a:srgbClr val="FDEBDD"/>
          </a:solidFill>
          <a:ln w="1166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306844" defTabSz="916712">
              <a:lnSpc>
                <a:spcPts val="993"/>
              </a:lnSpc>
            </a:pPr>
            <a:r>
              <a:rPr sz="903" spc="1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903" spc="10" dirty="0">
                <a:solidFill>
                  <a:srgbClr val="7F7F7F"/>
                </a:solidFill>
                <a:latin typeface="Calibri Light"/>
                <a:cs typeface="Calibri Light"/>
              </a:rPr>
              <a:t>conv,</a:t>
            </a:r>
            <a:r>
              <a:rPr sz="903" spc="-1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903" spc="10" dirty="0">
                <a:solidFill>
                  <a:srgbClr val="7F7F7F"/>
                </a:solidFill>
                <a:latin typeface="Calibri Light"/>
                <a:cs typeface="Calibri Light"/>
              </a:rPr>
              <a:t>128</a:t>
            </a:r>
            <a:endParaRPr sz="903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6666653" y="2665488"/>
            <a:ext cx="0" cy="54111"/>
          </a:xfrm>
          <a:custGeom>
            <a:avLst/>
            <a:gdLst/>
            <a:ahLst/>
            <a:cxnLst/>
            <a:rect l="l" t="t" r="r" b="b"/>
            <a:pathLst>
              <a:path h="53975">
                <a:moveTo>
                  <a:pt x="0" y="0"/>
                </a:moveTo>
                <a:lnTo>
                  <a:pt x="0" y="53905"/>
                </a:lnTo>
              </a:path>
            </a:pathLst>
          </a:custGeom>
          <a:ln w="1764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6614992" y="2694496"/>
            <a:ext cx="103766" cy="102493"/>
          </a:xfrm>
          <a:custGeom>
            <a:avLst/>
            <a:gdLst/>
            <a:ahLst/>
            <a:cxnLst/>
            <a:rect l="l" t="t" r="r" b="b"/>
            <a:pathLst>
              <a:path w="103504" h="102235">
                <a:moveTo>
                  <a:pt x="0" y="0"/>
                </a:moveTo>
                <a:lnTo>
                  <a:pt x="51532" y="102210"/>
                </a:lnTo>
                <a:lnTo>
                  <a:pt x="96975" y="12076"/>
                </a:lnTo>
                <a:lnTo>
                  <a:pt x="51532" y="12076"/>
                </a:lnTo>
                <a:lnTo>
                  <a:pt x="25230" y="9057"/>
                </a:lnTo>
                <a:lnTo>
                  <a:pt x="0" y="0"/>
                </a:lnTo>
                <a:close/>
              </a:path>
              <a:path w="103504" h="102235">
                <a:moveTo>
                  <a:pt x="103064" y="0"/>
                </a:moveTo>
                <a:lnTo>
                  <a:pt x="77834" y="9057"/>
                </a:lnTo>
                <a:lnTo>
                  <a:pt x="51532" y="12076"/>
                </a:lnTo>
                <a:lnTo>
                  <a:pt x="96975" y="12076"/>
                </a:lnTo>
                <a:lnTo>
                  <a:pt x="10306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029723" y="2528629"/>
            <a:ext cx="1274473" cy="128240"/>
          </a:xfrm>
          <a:prstGeom prst="rect">
            <a:avLst/>
          </a:prstGeom>
          <a:solidFill>
            <a:srgbClr val="FDEBDD"/>
          </a:solidFill>
          <a:ln w="1166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19045" defTabSz="916712">
              <a:lnSpc>
                <a:spcPts val="993"/>
              </a:lnSpc>
            </a:pPr>
            <a:r>
              <a:rPr sz="903" spc="1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903" spc="10" dirty="0">
                <a:solidFill>
                  <a:srgbClr val="7F7F7F"/>
                </a:solidFill>
                <a:latin typeface="Calibri Light"/>
                <a:cs typeface="Calibri Light"/>
              </a:rPr>
              <a:t>conv, 128,</a:t>
            </a:r>
            <a:r>
              <a:rPr sz="903" spc="-2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903" spc="15" dirty="0">
                <a:solidFill>
                  <a:srgbClr val="7F7F7F"/>
                </a:solidFill>
                <a:latin typeface="Calibri Light"/>
                <a:cs typeface="Calibri Light"/>
              </a:rPr>
              <a:t>pool/2</a:t>
            </a:r>
            <a:endParaRPr sz="903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6666653" y="2928676"/>
            <a:ext cx="0" cy="54111"/>
          </a:xfrm>
          <a:custGeom>
            <a:avLst/>
            <a:gdLst/>
            <a:ahLst/>
            <a:cxnLst/>
            <a:rect l="l" t="t" r="r" b="b"/>
            <a:pathLst>
              <a:path h="53975">
                <a:moveTo>
                  <a:pt x="0" y="0"/>
                </a:moveTo>
                <a:lnTo>
                  <a:pt x="0" y="53905"/>
                </a:lnTo>
              </a:path>
            </a:pathLst>
          </a:custGeom>
          <a:ln w="1764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6614992" y="2957685"/>
            <a:ext cx="103766" cy="102493"/>
          </a:xfrm>
          <a:custGeom>
            <a:avLst/>
            <a:gdLst/>
            <a:ahLst/>
            <a:cxnLst/>
            <a:rect l="l" t="t" r="r" b="b"/>
            <a:pathLst>
              <a:path w="103504" h="102235">
                <a:moveTo>
                  <a:pt x="0" y="0"/>
                </a:moveTo>
                <a:lnTo>
                  <a:pt x="51532" y="102209"/>
                </a:lnTo>
                <a:lnTo>
                  <a:pt x="96975" y="12076"/>
                </a:lnTo>
                <a:lnTo>
                  <a:pt x="51532" y="12076"/>
                </a:lnTo>
                <a:lnTo>
                  <a:pt x="25230" y="9057"/>
                </a:lnTo>
                <a:lnTo>
                  <a:pt x="0" y="0"/>
                </a:lnTo>
                <a:close/>
              </a:path>
              <a:path w="103504" h="102235">
                <a:moveTo>
                  <a:pt x="103064" y="0"/>
                </a:moveTo>
                <a:lnTo>
                  <a:pt x="77834" y="9057"/>
                </a:lnTo>
                <a:lnTo>
                  <a:pt x="51532" y="12076"/>
                </a:lnTo>
                <a:lnTo>
                  <a:pt x="96975" y="12076"/>
                </a:lnTo>
                <a:lnTo>
                  <a:pt x="10306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029723" y="2791817"/>
            <a:ext cx="1274473" cy="128240"/>
          </a:xfrm>
          <a:prstGeom prst="rect">
            <a:avLst/>
          </a:prstGeom>
          <a:solidFill>
            <a:srgbClr val="EEEAF2"/>
          </a:solidFill>
          <a:ln w="1166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306844" defTabSz="916712">
              <a:lnSpc>
                <a:spcPts val="993"/>
              </a:lnSpc>
            </a:pPr>
            <a:r>
              <a:rPr sz="903" spc="1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903" spc="10" dirty="0">
                <a:solidFill>
                  <a:srgbClr val="7F7F7F"/>
                </a:solidFill>
                <a:latin typeface="Calibri Light"/>
                <a:cs typeface="Calibri Light"/>
              </a:rPr>
              <a:t>conv,</a:t>
            </a:r>
            <a:r>
              <a:rPr sz="903" spc="-1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903" spc="10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903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6666653" y="3191864"/>
            <a:ext cx="0" cy="54111"/>
          </a:xfrm>
          <a:custGeom>
            <a:avLst/>
            <a:gdLst/>
            <a:ahLst/>
            <a:cxnLst/>
            <a:rect l="l" t="t" r="r" b="b"/>
            <a:pathLst>
              <a:path h="53975">
                <a:moveTo>
                  <a:pt x="0" y="0"/>
                </a:moveTo>
                <a:lnTo>
                  <a:pt x="0" y="53905"/>
                </a:lnTo>
              </a:path>
            </a:pathLst>
          </a:custGeom>
          <a:ln w="1764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6614992" y="3220874"/>
            <a:ext cx="103766" cy="102493"/>
          </a:xfrm>
          <a:custGeom>
            <a:avLst/>
            <a:gdLst/>
            <a:ahLst/>
            <a:cxnLst/>
            <a:rect l="l" t="t" r="r" b="b"/>
            <a:pathLst>
              <a:path w="103504" h="102235">
                <a:moveTo>
                  <a:pt x="0" y="0"/>
                </a:moveTo>
                <a:lnTo>
                  <a:pt x="51532" y="102209"/>
                </a:lnTo>
                <a:lnTo>
                  <a:pt x="96975" y="12075"/>
                </a:lnTo>
                <a:lnTo>
                  <a:pt x="51532" y="12075"/>
                </a:lnTo>
                <a:lnTo>
                  <a:pt x="25230" y="9056"/>
                </a:lnTo>
                <a:lnTo>
                  <a:pt x="0" y="0"/>
                </a:lnTo>
                <a:close/>
              </a:path>
              <a:path w="103504" h="102235">
                <a:moveTo>
                  <a:pt x="103064" y="0"/>
                </a:moveTo>
                <a:lnTo>
                  <a:pt x="77834" y="9056"/>
                </a:lnTo>
                <a:lnTo>
                  <a:pt x="51532" y="12075"/>
                </a:lnTo>
                <a:lnTo>
                  <a:pt x="96975" y="12075"/>
                </a:lnTo>
                <a:lnTo>
                  <a:pt x="10306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029723" y="3055004"/>
            <a:ext cx="1274473" cy="128240"/>
          </a:xfrm>
          <a:prstGeom prst="rect">
            <a:avLst/>
          </a:prstGeom>
          <a:solidFill>
            <a:srgbClr val="EEEAF2"/>
          </a:solidFill>
          <a:ln w="1166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306844" defTabSz="916712">
              <a:lnSpc>
                <a:spcPts val="993"/>
              </a:lnSpc>
            </a:pPr>
            <a:r>
              <a:rPr sz="903" spc="1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903" spc="10" dirty="0">
                <a:solidFill>
                  <a:srgbClr val="7F7F7F"/>
                </a:solidFill>
                <a:latin typeface="Calibri Light"/>
                <a:cs typeface="Calibri Light"/>
              </a:rPr>
              <a:t>conv,</a:t>
            </a:r>
            <a:r>
              <a:rPr sz="903" spc="-1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903" spc="10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903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6666653" y="3455052"/>
            <a:ext cx="0" cy="54111"/>
          </a:xfrm>
          <a:custGeom>
            <a:avLst/>
            <a:gdLst/>
            <a:ahLst/>
            <a:cxnLst/>
            <a:rect l="l" t="t" r="r" b="b"/>
            <a:pathLst>
              <a:path h="53975">
                <a:moveTo>
                  <a:pt x="0" y="0"/>
                </a:moveTo>
                <a:lnTo>
                  <a:pt x="0" y="53905"/>
                </a:lnTo>
              </a:path>
            </a:pathLst>
          </a:custGeom>
          <a:ln w="1764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6614992" y="3484061"/>
            <a:ext cx="103766" cy="102493"/>
          </a:xfrm>
          <a:custGeom>
            <a:avLst/>
            <a:gdLst/>
            <a:ahLst/>
            <a:cxnLst/>
            <a:rect l="l" t="t" r="r" b="b"/>
            <a:pathLst>
              <a:path w="103504" h="102235">
                <a:moveTo>
                  <a:pt x="0" y="0"/>
                </a:moveTo>
                <a:lnTo>
                  <a:pt x="51532" y="102209"/>
                </a:lnTo>
                <a:lnTo>
                  <a:pt x="96975" y="12075"/>
                </a:lnTo>
                <a:lnTo>
                  <a:pt x="51532" y="12075"/>
                </a:lnTo>
                <a:lnTo>
                  <a:pt x="25230" y="9056"/>
                </a:lnTo>
                <a:lnTo>
                  <a:pt x="0" y="0"/>
                </a:lnTo>
                <a:close/>
              </a:path>
              <a:path w="103504" h="102235">
                <a:moveTo>
                  <a:pt x="103064" y="0"/>
                </a:moveTo>
                <a:lnTo>
                  <a:pt x="77834" y="9056"/>
                </a:lnTo>
                <a:lnTo>
                  <a:pt x="51532" y="12075"/>
                </a:lnTo>
                <a:lnTo>
                  <a:pt x="96975" y="12075"/>
                </a:lnTo>
                <a:lnTo>
                  <a:pt x="10306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029723" y="3318194"/>
            <a:ext cx="1274473" cy="128240"/>
          </a:xfrm>
          <a:prstGeom prst="rect">
            <a:avLst/>
          </a:prstGeom>
          <a:solidFill>
            <a:srgbClr val="EEEAF2"/>
          </a:solidFill>
          <a:ln w="1166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306844" defTabSz="916712">
              <a:lnSpc>
                <a:spcPts val="993"/>
              </a:lnSpc>
            </a:pPr>
            <a:r>
              <a:rPr sz="903" spc="1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903" spc="10" dirty="0">
                <a:solidFill>
                  <a:srgbClr val="7F7F7F"/>
                </a:solidFill>
                <a:latin typeface="Calibri Light"/>
                <a:cs typeface="Calibri Light"/>
              </a:rPr>
              <a:t>conv,</a:t>
            </a:r>
            <a:r>
              <a:rPr sz="903" spc="-1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903" spc="10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903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6666653" y="3718240"/>
            <a:ext cx="0" cy="54111"/>
          </a:xfrm>
          <a:custGeom>
            <a:avLst/>
            <a:gdLst/>
            <a:ahLst/>
            <a:cxnLst/>
            <a:rect l="l" t="t" r="r" b="b"/>
            <a:pathLst>
              <a:path h="53975">
                <a:moveTo>
                  <a:pt x="0" y="0"/>
                </a:moveTo>
                <a:lnTo>
                  <a:pt x="0" y="53905"/>
                </a:lnTo>
              </a:path>
            </a:pathLst>
          </a:custGeom>
          <a:ln w="1764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6614992" y="3747249"/>
            <a:ext cx="103766" cy="102493"/>
          </a:xfrm>
          <a:custGeom>
            <a:avLst/>
            <a:gdLst/>
            <a:ahLst/>
            <a:cxnLst/>
            <a:rect l="l" t="t" r="r" b="b"/>
            <a:pathLst>
              <a:path w="103504" h="102235">
                <a:moveTo>
                  <a:pt x="0" y="0"/>
                </a:moveTo>
                <a:lnTo>
                  <a:pt x="51532" y="102210"/>
                </a:lnTo>
                <a:lnTo>
                  <a:pt x="96975" y="12076"/>
                </a:lnTo>
                <a:lnTo>
                  <a:pt x="51532" y="12076"/>
                </a:lnTo>
                <a:lnTo>
                  <a:pt x="25230" y="9057"/>
                </a:lnTo>
                <a:lnTo>
                  <a:pt x="0" y="0"/>
                </a:lnTo>
                <a:close/>
              </a:path>
              <a:path w="103504" h="102235">
                <a:moveTo>
                  <a:pt x="103064" y="0"/>
                </a:moveTo>
                <a:lnTo>
                  <a:pt x="77834" y="9057"/>
                </a:lnTo>
                <a:lnTo>
                  <a:pt x="51532" y="12076"/>
                </a:lnTo>
                <a:lnTo>
                  <a:pt x="96975" y="12076"/>
                </a:lnTo>
                <a:lnTo>
                  <a:pt x="10306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029723" y="3581381"/>
            <a:ext cx="1274473" cy="128240"/>
          </a:xfrm>
          <a:prstGeom prst="rect">
            <a:avLst/>
          </a:prstGeom>
          <a:solidFill>
            <a:srgbClr val="EEEAF2"/>
          </a:solidFill>
          <a:ln w="1166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19045" defTabSz="916712">
              <a:lnSpc>
                <a:spcPts val="993"/>
              </a:lnSpc>
            </a:pPr>
            <a:r>
              <a:rPr sz="903" spc="1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903" spc="10" dirty="0">
                <a:solidFill>
                  <a:srgbClr val="7F7F7F"/>
                </a:solidFill>
                <a:latin typeface="Calibri Light"/>
                <a:cs typeface="Calibri Light"/>
              </a:rPr>
              <a:t>conv, 256,</a:t>
            </a:r>
            <a:r>
              <a:rPr sz="903" spc="-2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903" spc="15" dirty="0">
                <a:solidFill>
                  <a:srgbClr val="7F7F7F"/>
                </a:solidFill>
                <a:latin typeface="Calibri Light"/>
                <a:cs typeface="Calibri Light"/>
              </a:rPr>
              <a:t>pool/2</a:t>
            </a:r>
            <a:endParaRPr sz="903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6666653" y="3976048"/>
            <a:ext cx="0" cy="54111"/>
          </a:xfrm>
          <a:custGeom>
            <a:avLst/>
            <a:gdLst/>
            <a:ahLst/>
            <a:cxnLst/>
            <a:rect l="l" t="t" r="r" b="b"/>
            <a:pathLst>
              <a:path h="53975">
                <a:moveTo>
                  <a:pt x="0" y="0"/>
                </a:moveTo>
                <a:lnTo>
                  <a:pt x="0" y="53905"/>
                </a:lnTo>
              </a:path>
            </a:pathLst>
          </a:custGeom>
          <a:ln w="1764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6614992" y="4005291"/>
            <a:ext cx="103766" cy="102493"/>
          </a:xfrm>
          <a:custGeom>
            <a:avLst/>
            <a:gdLst/>
            <a:ahLst/>
            <a:cxnLst/>
            <a:rect l="l" t="t" r="r" b="b"/>
            <a:pathLst>
              <a:path w="103504" h="102235">
                <a:moveTo>
                  <a:pt x="0" y="0"/>
                </a:moveTo>
                <a:lnTo>
                  <a:pt x="51532" y="102209"/>
                </a:lnTo>
                <a:lnTo>
                  <a:pt x="96975" y="12075"/>
                </a:lnTo>
                <a:lnTo>
                  <a:pt x="51532" y="12075"/>
                </a:lnTo>
                <a:lnTo>
                  <a:pt x="25230" y="9056"/>
                </a:lnTo>
                <a:lnTo>
                  <a:pt x="0" y="0"/>
                </a:lnTo>
                <a:close/>
              </a:path>
              <a:path w="103504" h="102235">
                <a:moveTo>
                  <a:pt x="103064" y="0"/>
                </a:moveTo>
                <a:lnTo>
                  <a:pt x="77834" y="9056"/>
                </a:lnTo>
                <a:lnTo>
                  <a:pt x="51532" y="12075"/>
                </a:lnTo>
                <a:lnTo>
                  <a:pt x="96975" y="12075"/>
                </a:lnTo>
                <a:lnTo>
                  <a:pt x="10306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6029723" y="3839189"/>
            <a:ext cx="1274473" cy="128240"/>
          </a:xfrm>
          <a:prstGeom prst="rect">
            <a:avLst/>
          </a:prstGeom>
          <a:solidFill>
            <a:srgbClr val="EBF1DF"/>
          </a:solidFill>
          <a:ln w="1166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306844" defTabSz="916712">
              <a:lnSpc>
                <a:spcPts val="996"/>
              </a:lnSpc>
            </a:pPr>
            <a:r>
              <a:rPr sz="903" spc="1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903" spc="10" dirty="0">
                <a:solidFill>
                  <a:srgbClr val="7F7F7F"/>
                </a:solidFill>
                <a:latin typeface="Calibri Light"/>
                <a:cs typeface="Calibri Light"/>
              </a:rPr>
              <a:t>conv,</a:t>
            </a:r>
            <a:r>
              <a:rPr sz="903" spc="-1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903" spc="10" dirty="0">
                <a:solidFill>
                  <a:srgbClr val="7F7F7F"/>
                </a:solidFill>
                <a:latin typeface="Calibri Light"/>
                <a:cs typeface="Calibri Light"/>
              </a:rPr>
              <a:t>512</a:t>
            </a:r>
            <a:endParaRPr sz="903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6666653" y="4239236"/>
            <a:ext cx="0" cy="54111"/>
          </a:xfrm>
          <a:custGeom>
            <a:avLst/>
            <a:gdLst/>
            <a:ahLst/>
            <a:cxnLst/>
            <a:rect l="l" t="t" r="r" b="b"/>
            <a:pathLst>
              <a:path h="53975">
                <a:moveTo>
                  <a:pt x="0" y="0"/>
                </a:moveTo>
                <a:lnTo>
                  <a:pt x="0" y="53905"/>
                </a:lnTo>
              </a:path>
            </a:pathLst>
          </a:custGeom>
          <a:ln w="1764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6614992" y="4268478"/>
            <a:ext cx="103766" cy="102493"/>
          </a:xfrm>
          <a:custGeom>
            <a:avLst/>
            <a:gdLst/>
            <a:ahLst/>
            <a:cxnLst/>
            <a:rect l="l" t="t" r="r" b="b"/>
            <a:pathLst>
              <a:path w="103504" h="102235">
                <a:moveTo>
                  <a:pt x="0" y="0"/>
                </a:moveTo>
                <a:lnTo>
                  <a:pt x="51532" y="102210"/>
                </a:lnTo>
                <a:lnTo>
                  <a:pt x="96975" y="12076"/>
                </a:lnTo>
                <a:lnTo>
                  <a:pt x="51532" y="12076"/>
                </a:lnTo>
                <a:lnTo>
                  <a:pt x="25230" y="9057"/>
                </a:lnTo>
                <a:lnTo>
                  <a:pt x="0" y="0"/>
                </a:lnTo>
                <a:close/>
              </a:path>
              <a:path w="103504" h="102235">
                <a:moveTo>
                  <a:pt x="103064" y="0"/>
                </a:moveTo>
                <a:lnTo>
                  <a:pt x="77834" y="9057"/>
                </a:lnTo>
                <a:lnTo>
                  <a:pt x="51532" y="12076"/>
                </a:lnTo>
                <a:lnTo>
                  <a:pt x="96975" y="12076"/>
                </a:lnTo>
                <a:lnTo>
                  <a:pt x="10306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6029723" y="4102377"/>
            <a:ext cx="1274473" cy="128240"/>
          </a:xfrm>
          <a:prstGeom prst="rect">
            <a:avLst/>
          </a:prstGeom>
          <a:solidFill>
            <a:srgbClr val="EBF1DF"/>
          </a:solidFill>
          <a:ln w="1166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306844" defTabSz="916712">
              <a:lnSpc>
                <a:spcPts val="996"/>
              </a:lnSpc>
            </a:pPr>
            <a:r>
              <a:rPr sz="903" spc="1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903" spc="10" dirty="0">
                <a:solidFill>
                  <a:srgbClr val="7F7F7F"/>
                </a:solidFill>
                <a:latin typeface="Calibri Light"/>
                <a:cs typeface="Calibri Light"/>
              </a:rPr>
              <a:t>conv,</a:t>
            </a:r>
            <a:r>
              <a:rPr sz="903" spc="-1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903" spc="10" dirty="0">
                <a:solidFill>
                  <a:srgbClr val="7F7F7F"/>
                </a:solidFill>
                <a:latin typeface="Calibri Light"/>
                <a:cs typeface="Calibri Light"/>
              </a:rPr>
              <a:t>512</a:t>
            </a:r>
            <a:endParaRPr sz="903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6666653" y="4502541"/>
            <a:ext cx="0" cy="54111"/>
          </a:xfrm>
          <a:custGeom>
            <a:avLst/>
            <a:gdLst/>
            <a:ahLst/>
            <a:cxnLst/>
            <a:rect l="l" t="t" r="r" b="b"/>
            <a:pathLst>
              <a:path h="53975">
                <a:moveTo>
                  <a:pt x="0" y="0"/>
                </a:moveTo>
                <a:lnTo>
                  <a:pt x="0" y="53882"/>
                </a:lnTo>
              </a:path>
            </a:pathLst>
          </a:custGeom>
          <a:ln w="1764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6614992" y="4531666"/>
            <a:ext cx="103766" cy="102493"/>
          </a:xfrm>
          <a:custGeom>
            <a:avLst/>
            <a:gdLst/>
            <a:ahLst/>
            <a:cxnLst/>
            <a:rect l="l" t="t" r="r" b="b"/>
            <a:pathLst>
              <a:path w="103504" h="102235">
                <a:moveTo>
                  <a:pt x="0" y="0"/>
                </a:moveTo>
                <a:lnTo>
                  <a:pt x="51532" y="102210"/>
                </a:lnTo>
                <a:lnTo>
                  <a:pt x="96984" y="12058"/>
                </a:lnTo>
                <a:lnTo>
                  <a:pt x="51532" y="12058"/>
                </a:lnTo>
                <a:lnTo>
                  <a:pt x="25230" y="9043"/>
                </a:lnTo>
                <a:lnTo>
                  <a:pt x="0" y="0"/>
                </a:lnTo>
                <a:close/>
              </a:path>
              <a:path w="103504" h="102235">
                <a:moveTo>
                  <a:pt x="103064" y="0"/>
                </a:moveTo>
                <a:lnTo>
                  <a:pt x="77834" y="9043"/>
                </a:lnTo>
                <a:lnTo>
                  <a:pt x="51532" y="12058"/>
                </a:lnTo>
                <a:lnTo>
                  <a:pt x="96984" y="12058"/>
                </a:lnTo>
                <a:lnTo>
                  <a:pt x="10306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6029723" y="4365682"/>
            <a:ext cx="1274473" cy="128240"/>
          </a:xfrm>
          <a:prstGeom prst="rect">
            <a:avLst/>
          </a:prstGeom>
          <a:solidFill>
            <a:srgbClr val="EBF1DF"/>
          </a:solidFill>
          <a:ln w="1166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306844" defTabSz="916712">
              <a:lnSpc>
                <a:spcPts val="996"/>
              </a:lnSpc>
            </a:pPr>
            <a:r>
              <a:rPr sz="903" spc="1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903" spc="10" dirty="0">
                <a:solidFill>
                  <a:srgbClr val="7F7F7F"/>
                </a:solidFill>
                <a:latin typeface="Calibri Light"/>
                <a:cs typeface="Calibri Light"/>
              </a:rPr>
              <a:t>conv,</a:t>
            </a:r>
            <a:r>
              <a:rPr sz="903" spc="-1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903" spc="10" dirty="0">
                <a:solidFill>
                  <a:srgbClr val="7F7F7F"/>
                </a:solidFill>
                <a:latin typeface="Calibri Light"/>
                <a:cs typeface="Calibri Light"/>
              </a:rPr>
              <a:t>512</a:t>
            </a:r>
            <a:endParaRPr sz="903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6666653" y="4765729"/>
            <a:ext cx="0" cy="54111"/>
          </a:xfrm>
          <a:custGeom>
            <a:avLst/>
            <a:gdLst/>
            <a:ahLst/>
            <a:cxnLst/>
            <a:rect l="l" t="t" r="r" b="b"/>
            <a:pathLst>
              <a:path h="53975">
                <a:moveTo>
                  <a:pt x="0" y="0"/>
                </a:moveTo>
                <a:lnTo>
                  <a:pt x="0" y="53882"/>
                </a:lnTo>
              </a:path>
            </a:pathLst>
          </a:custGeom>
          <a:ln w="1764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6614992" y="4794854"/>
            <a:ext cx="103766" cy="102493"/>
          </a:xfrm>
          <a:custGeom>
            <a:avLst/>
            <a:gdLst/>
            <a:ahLst/>
            <a:cxnLst/>
            <a:rect l="l" t="t" r="r" b="b"/>
            <a:pathLst>
              <a:path w="103504" h="102235">
                <a:moveTo>
                  <a:pt x="0" y="0"/>
                </a:moveTo>
                <a:lnTo>
                  <a:pt x="51532" y="102210"/>
                </a:lnTo>
                <a:lnTo>
                  <a:pt x="96984" y="12058"/>
                </a:lnTo>
                <a:lnTo>
                  <a:pt x="51532" y="12058"/>
                </a:lnTo>
                <a:lnTo>
                  <a:pt x="25230" y="9043"/>
                </a:lnTo>
                <a:lnTo>
                  <a:pt x="0" y="0"/>
                </a:lnTo>
                <a:close/>
              </a:path>
              <a:path w="103504" h="102235">
                <a:moveTo>
                  <a:pt x="103064" y="0"/>
                </a:moveTo>
                <a:lnTo>
                  <a:pt x="77834" y="9043"/>
                </a:lnTo>
                <a:lnTo>
                  <a:pt x="51532" y="12058"/>
                </a:lnTo>
                <a:lnTo>
                  <a:pt x="96984" y="12058"/>
                </a:lnTo>
                <a:lnTo>
                  <a:pt x="10306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6029723" y="4628870"/>
            <a:ext cx="1274473" cy="128240"/>
          </a:xfrm>
          <a:prstGeom prst="rect">
            <a:avLst/>
          </a:prstGeom>
          <a:solidFill>
            <a:srgbClr val="EBF1DF"/>
          </a:solidFill>
          <a:ln w="1166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19045" defTabSz="916712">
              <a:lnSpc>
                <a:spcPts val="996"/>
              </a:lnSpc>
            </a:pPr>
            <a:r>
              <a:rPr sz="903" spc="1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903" spc="10" dirty="0">
                <a:solidFill>
                  <a:srgbClr val="7F7F7F"/>
                </a:solidFill>
                <a:latin typeface="Calibri Light"/>
                <a:cs typeface="Calibri Light"/>
              </a:rPr>
              <a:t>conv, 512,</a:t>
            </a:r>
            <a:r>
              <a:rPr sz="903" spc="-2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903" spc="15" dirty="0">
                <a:solidFill>
                  <a:srgbClr val="7F7F7F"/>
                </a:solidFill>
                <a:latin typeface="Calibri Light"/>
                <a:cs typeface="Calibri Light"/>
              </a:rPr>
              <a:t>pool/2</a:t>
            </a:r>
            <a:endParaRPr sz="903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6666653" y="5031537"/>
            <a:ext cx="0" cy="54111"/>
          </a:xfrm>
          <a:custGeom>
            <a:avLst/>
            <a:gdLst/>
            <a:ahLst/>
            <a:cxnLst/>
            <a:rect l="l" t="t" r="r" b="b"/>
            <a:pathLst>
              <a:path h="53975">
                <a:moveTo>
                  <a:pt x="0" y="0"/>
                </a:moveTo>
                <a:lnTo>
                  <a:pt x="0" y="53905"/>
                </a:lnTo>
              </a:path>
            </a:pathLst>
          </a:custGeom>
          <a:ln w="1764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6614992" y="5060663"/>
            <a:ext cx="103766" cy="102493"/>
          </a:xfrm>
          <a:custGeom>
            <a:avLst/>
            <a:gdLst/>
            <a:ahLst/>
            <a:cxnLst/>
            <a:rect l="l" t="t" r="r" b="b"/>
            <a:pathLst>
              <a:path w="103504" h="102235">
                <a:moveTo>
                  <a:pt x="0" y="0"/>
                </a:moveTo>
                <a:lnTo>
                  <a:pt x="51532" y="102209"/>
                </a:lnTo>
                <a:lnTo>
                  <a:pt x="96984" y="12058"/>
                </a:lnTo>
                <a:lnTo>
                  <a:pt x="51532" y="12058"/>
                </a:lnTo>
                <a:lnTo>
                  <a:pt x="25230" y="9043"/>
                </a:lnTo>
                <a:lnTo>
                  <a:pt x="0" y="0"/>
                </a:lnTo>
                <a:close/>
              </a:path>
              <a:path w="103504" h="102235">
                <a:moveTo>
                  <a:pt x="103064" y="0"/>
                </a:moveTo>
                <a:lnTo>
                  <a:pt x="77834" y="9043"/>
                </a:lnTo>
                <a:lnTo>
                  <a:pt x="51532" y="12058"/>
                </a:lnTo>
                <a:lnTo>
                  <a:pt x="96984" y="12058"/>
                </a:lnTo>
                <a:lnTo>
                  <a:pt x="10306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6029723" y="4894678"/>
            <a:ext cx="1274473" cy="128240"/>
          </a:xfrm>
          <a:prstGeom prst="rect">
            <a:avLst/>
          </a:prstGeom>
          <a:solidFill>
            <a:srgbClr val="F2DCDA"/>
          </a:solidFill>
          <a:ln w="1166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306844" defTabSz="916712">
              <a:lnSpc>
                <a:spcPts val="996"/>
              </a:lnSpc>
            </a:pPr>
            <a:r>
              <a:rPr sz="903" spc="1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903" spc="10" dirty="0">
                <a:solidFill>
                  <a:srgbClr val="7F7F7F"/>
                </a:solidFill>
                <a:latin typeface="Calibri Light"/>
                <a:cs typeface="Calibri Light"/>
              </a:rPr>
              <a:t>conv,</a:t>
            </a:r>
            <a:r>
              <a:rPr sz="903" spc="-1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903" spc="10" dirty="0">
                <a:solidFill>
                  <a:srgbClr val="7F7F7F"/>
                </a:solidFill>
                <a:latin typeface="Calibri Light"/>
                <a:cs typeface="Calibri Light"/>
              </a:rPr>
              <a:t>512</a:t>
            </a:r>
            <a:endParaRPr sz="903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6666653" y="5294725"/>
            <a:ext cx="0" cy="54111"/>
          </a:xfrm>
          <a:custGeom>
            <a:avLst/>
            <a:gdLst/>
            <a:ahLst/>
            <a:cxnLst/>
            <a:rect l="l" t="t" r="r" b="b"/>
            <a:pathLst>
              <a:path h="53975">
                <a:moveTo>
                  <a:pt x="0" y="0"/>
                </a:moveTo>
                <a:lnTo>
                  <a:pt x="0" y="53905"/>
                </a:lnTo>
              </a:path>
            </a:pathLst>
          </a:custGeom>
          <a:ln w="1764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6614992" y="5323852"/>
            <a:ext cx="103766" cy="102493"/>
          </a:xfrm>
          <a:custGeom>
            <a:avLst/>
            <a:gdLst/>
            <a:ahLst/>
            <a:cxnLst/>
            <a:rect l="l" t="t" r="r" b="b"/>
            <a:pathLst>
              <a:path w="103504" h="102235">
                <a:moveTo>
                  <a:pt x="0" y="0"/>
                </a:moveTo>
                <a:lnTo>
                  <a:pt x="51532" y="102209"/>
                </a:lnTo>
                <a:lnTo>
                  <a:pt x="96984" y="12058"/>
                </a:lnTo>
                <a:lnTo>
                  <a:pt x="51532" y="12058"/>
                </a:lnTo>
                <a:lnTo>
                  <a:pt x="25230" y="9043"/>
                </a:lnTo>
                <a:lnTo>
                  <a:pt x="0" y="0"/>
                </a:lnTo>
                <a:close/>
              </a:path>
              <a:path w="103504" h="102235">
                <a:moveTo>
                  <a:pt x="103064" y="0"/>
                </a:moveTo>
                <a:lnTo>
                  <a:pt x="77834" y="9043"/>
                </a:lnTo>
                <a:lnTo>
                  <a:pt x="51532" y="12058"/>
                </a:lnTo>
                <a:lnTo>
                  <a:pt x="96984" y="12058"/>
                </a:lnTo>
                <a:lnTo>
                  <a:pt x="10306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6029723" y="5157866"/>
            <a:ext cx="1274473" cy="128240"/>
          </a:xfrm>
          <a:prstGeom prst="rect">
            <a:avLst/>
          </a:prstGeom>
          <a:solidFill>
            <a:srgbClr val="F2DCDA"/>
          </a:solidFill>
          <a:ln w="1166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306844" defTabSz="916712">
              <a:lnSpc>
                <a:spcPts val="996"/>
              </a:lnSpc>
            </a:pPr>
            <a:r>
              <a:rPr sz="903" spc="1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903" spc="10" dirty="0">
                <a:solidFill>
                  <a:srgbClr val="7F7F7F"/>
                </a:solidFill>
                <a:latin typeface="Calibri Light"/>
                <a:cs typeface="Calibri Light"/>
              </a:rPr>
              <a:t>conv,</a:t>
            </a:r>
            <a:r>
              <a:rPr sz="903" spc="-1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903" spc="10" dirty="0">
                <a:solidFill>
                  <a:srgbClr val="7F7F7F"/>
                </a:solidFill>
                <a:latin typeface="Calibri Light"/>
                <a:cs typeface="Calibri Light"/>
              </a:rPr>
              <a:t>512</a:t>
            </a:r>
            <a:endParaRPr sz="903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6666653" y="5557913"/>
            <a:ext cx="0" cy="54111"/>
          </a:xfrm>
          <a:custGeom>
            <a:avLst/>
            <a:gdLst/>
            <a:ahLst/>
            <a:cxnLst/>
            <a:rect l="l" t="t" r="r" b="b"/>
            <a:pathLst>
              <a:path h="53975">
                <a:moveTo>
                  <a:pt x="0" y="0"/>
                </a:moveTo>
                <a:lnTo>
                  <a:pt x="0" y="53905"/>
                </a:lnTo>
              </a:path>
            </a:pathLst>
          </a:custGeom>
          <a:ln w="1764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6614992" y="5587038"/>
            <a:ext cx="103766" cy="102493"/>
          </a:xfrm>
          <a:custGeom>
            <a:avLst/>
            <a:gdLst/>
            <a:ahLst/>
            <a:cxnLst/>
            <a:rect l="l" t="t" r="r" b="b"/>
            <a:pathLst>
              <a:path w="103504" h="102235">
                <a:moveTo>
                  <a:pt x="0" y="0"/>
                </a:moveTo>
                <a:lnTo>
                  <a:pt x="51532" y="102210"/>
                </a:lnTo>
                <a:lnTo>
                  <a:pt x="96984" y="12059"/>
                </a:lnTo>
                <a:lnTo>
                  <a:pt x="51532" y="12059"/>
                </a:lnTo>
                <a:lnTo>
                  <a:pt x="25230" y="9044"/>
                </a:lnTo>
                <a:lnTo>
                  <a:pt x="0" y="0"/>
                </a:lnTo>
                <a:close/>
              </a:path>
              <a:path w="103504" h="102235">
                <a:moveTo>
                  <a:pt x="103064" y="0"/>
                </a:moveTo>
                <a:lnTo>
                  <a:pt x="77834" y="9044"/>
                </a:lnTo>
                <a:lnTo>
                  <a:pt x="51532" y="12059"/>
                </a:lnTo>
                <a:lnTo>
                  <a:pt x="96984" y="12059"/>
                </a:lnTo>
                <a:lnTo>
                  <a:pt x="10306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6029723" y="5421054"/>
            <a:ext cx="1274473" cy="128240"/>
          </a:xfrm>
          <a:prstGeom prst="rect">
            <a:avLst/>
          </a:prstGeom>
          <a:solidFill>
            <a:srgbClr val="F2DCDA"/>
          </a:solidFill>
          <a:ln w="1166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306844" defTabSz="916712">
              <a:lnSpc>
                <a:spcPts val="996"/>
              </a:lnSpc>
            </a:pPr>
            <a:r>
              <a:rPr sz="903" spc="1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903" spc="10" dirty="0">
                <a:solidFill>
                  <a:srgbClr val="7F7F7F"/>
                </a:solidFill>
                <a:latin typeface="Calibri Light"/>
                <a:cs typeface="Calibri Light"/>
              </a:rPr>
              <a:t>conv,</a:t>
            </a:r>
            <a:r>
              <a:rPr sz="903" spc="-1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903" spc="10" dirty="0">
                <a:solidFill>
                  <a:srgbClr val="7F7F7F"/>
                </a:solidFill>
                <a:latin typeface="Calibri Light"/>
                <a:cs typeface="Calibri Light"/>
              </a:rPr>
              <a:t>512</a:t>
            </a:r>
            <a:endParaRPr sz="903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6666653" y="5821101"/>
            <a:ext cx="0" cy="54111"/>
          </a:xfrm>
          <a:custGeom>
            <a:avLst/>
            <a:gdLst/>
            <a:ahLst/>
            <a:cxnLst/>
            <a:rect l="l" t="t" r="r" b="b"/>
            <a:pathLst>
              <a:path h="53975">
                <a:moveTo>
                  <a:pt x="0" y="0"/>
                </a:moveTo>
                <a:lnTo>
                  <a:pt x="0" y="53905"/>
                </a:lnTo>
              </a:path>
            </a:pathLst>
          </a:custGeom>
          <a:ln w="1764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6614992" y="5850227"/>
            <a:ext cx="103766" cy="102493"/>
          </a:xfrm>
          <a:custGeom>
            <a:avLst/>
            <a:gdLst/>
            <a:ahLst/>
            <a:cxnLst/>
            <a:rect l="l" t="t" r="r" b="b"/>
            <a:pathLst>
              <a:path w="103504" h="102235">
                <a:moveTo>
                  <a:pt x="0" y="0"/>
                </a:moveTo>
                <a:lnTo>
                  <a:pt x="51532" y="102210"/>
                </a:lnTo>
                <a:lnTo>
                  <a:pt x="96984" y="12058"/>
                </a:lnTo>
                <a:lnTo>
                  <a:pt x="51532" y="12058"/>
                </a:lnTo>
                <a:lnTo>
                  <a:pt x="25230" y="9044"/>
                </a:lnTo>
                <a:lnTo>
                  <a:pt x="0" y="0"/>
                </a:lnTo>
                <a:close/>
              </a:path>
              <a:path w="103504" h="102235">
                <a:moveTo>
                  <a:pt x="103064" y="0"/>
                </a:moveTo>
                <a:lnTo>
                  <a:pt x="77834" y="9044"/>
                </a:lnTo>
                <a:lnTo>
                  <a:pt x="51532" y="12058"/>
                </a:lnTo>
                <a:lnTo>
                  <a:pt x="96984" y="12058"/>
                </a:lnTo>
                <a:lnTo>
                  <a:pt x="10306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6029723" y="5684243"/>
            <a:ext cx="1274473" cy="128240"/>
          </a:xfrm>
          <a:prstGeom prst="rect">
            <a:avLst/>
          </a:prstGeom>
          <a:solidFill>
            <a:srgbClr val="F2DCDA"/>
          </a:solidFill>
          <a:ln w="1166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19045" defTabSz="916712">
              <a:lnSpc>
                <a:spcPts val="996"/>
              </a:lnSpc>
            </a:pPr>
            <a:r>
              <a:rPr sz="903" spc="1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903" spc="10" dirty="0">
                <a:solidFill>
                  <a:srgbClr val="7F7F7F"/>
                </a:solidFill>
                <a:latin typeface="Calibri Light"/>
                <a:cs typeface="Calibri Light"/>
              </a:rPr>
              <a:t>conv, 512,</a:t>
            </a:r>
            <a:r>
              <a:rPr sz="903" spc="-2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903" spc="15" dirty="0">
                <a:solidFill>
                  <a:srgbClr val="7F7F7F"/>
                </a:solidFill>
                <a:latin typeface="Calibri Light"/>
                <a:cs typeface="Calibri Light"/>
              </a:rPr>
              <a:t>pool/2</a:t>
            </a:r>
            <a:endParaRPr sz="903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6666653" y="6086933"/>
            <a:ext cx="0" cy="54111"/>
          </a:xfrm>
          <a:custGeom>
            <a:avLst/>
            <a:gdLst/>
            <a:ahLst/>
            <a:cxnLst/>
            <a:rect l="l" t="t" r="r" b="b"/>
            <a:pathLst>
              <a:path h="53975">
                <a:moveTo>
                  <a:pt x="0" y="0"/>
                </a:moveTo>
                <a:lnTo>
                  <a:pt x="0" y="53882"/>
                </a:lnTo>
              </a:path>
            </a:pathLst>
          </a:custGeom>
          <a:ln w="1764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6614992" y="6116059"/>
            <a:ext cx="103766" cy="102493"/>
          </a:xfrm>
          <a:custGeom>
            <a:avLst/>
            <a:gdLst/>
            <a:ahLst/>
            <a:cxnLst/>
            <a:rect l="l" t="t" r="r" b="b"/>
            <a:pathLst>
              <a:path w="103504" h="102235">
                <a:moveTo>
                  <a:pt x="0" y="0"/>
                </a:moveTo>
                <a:lnTo>
                  <a:pt x="51532" y="102210"/>
                </a:lnTo>
                <a:lnTo>
                  <a:pt x="96984" y="12058"/>
                </a:lnTo>
                <a:lnTo>
                  <a:pt x="51532" y="12058"/>
                </a:lnTo>
                <a:lnTo>
                  <a:pt x="25230" y="9044"/>
                </a:lnTo>
                <a:lnTo>
                  <a:pt x="0" y="0"/>
                </a:lnTo>
                <a:close/>
              </a:path>
              <a:path w="103504" h="102235">
                <a:moveTo>
                  <a:pt x="103064" y="0"/>
                </a:moveTo>
                <a:lnTo>
                  <a:pt x="77834" y="9044"/>
                </a:lnTo>
                <a:lnTo>
                  <a:pt x="51532" y="12058"/>
                </a:lnTo>
                <a:lnTo>
                  <a:pt x="96984" y="12058"/>
                </a:lnTo>
                <a:lnTo>
                  <a:pt x="10306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6029723" y="5950074"/>
            <a:ext cx="1274473" cy="128240"/>
          </a:xfrm>
          <a:prstGeom prst="rect">
            <a:avLst/>
          </a:prstGeom>
          <a:ln w="1166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 defTabSz="916712">
              <a:lnSpc>
                <a:spcPts val="996"/>
              </a:lnSpc>
            </a:pPr>
            <a:r>
              <a:rPr sz="903" spc="5" dirty="0">
                <a:solidFill>
                  <a:srgbClr val="7F7F7F"/>
                </a:solidFill>
                <a:latin typeface="Calibri Light"/>
                <a:cs typeface="Calibri Light"/>
              </a:rPr>
              <a:t>fc, </a:t>
            </a:r>
            <a:r>
              <a:rPr sz="903" spc="10" dirty="0">
                <a:solidFill>
                  <a:srgbClr val="7F7F7F"/>
                </a:solidFill>
                <a:latin typeface="Calibri Light"/>
                <a:cs typeface="Calibri Light"/>
              </a:rPr>
              <a:t>4096</a:t>
            </a:r>
            <a:endParaRPr sz="903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6666653" y="6350121"/>
            <a:ext cx="0" cy="54111"/>
          </a:xfrm>
          <a:custGeom>
            <a:avLst/>
            <a:gdLst/>
            <a:ahLst/>
            <a:cxnLst/>
            <a:rect l="l" t="t" r="r" b="b"/>
            <a:pathLst>
              <a:path h="53975">
                <a:moveTo>
                  <a:pt x="0" y="0"/>
                </a:moveTo>
                <a:lnTo>
                  <a:pt x="0" y="53882"/>
                </a:lnTo>
              </a:path>
            </a:pathLst>
          </a:custGeom>
          <a:ln w="1764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6614992" y="6379246"/>
            <a:ext cx="103766" cy="102493"/>
          </a:xfrm>
          <a:custGeom>
            <a:avLst/>
            <a:gdLst/>
            <a:ahLst/>
            <a:cxnLst/>
            <a:rect l="l" t="t" r="r" b="b"/>
            <a:pathLst>
              <a:path w="103504" h="102235">
                <a:moveTo>
                  <a:pt x="0" y="0"/>
                </a:moveTo>
                <a:lnTo>
                  <a:pt x="51532" y="102200"/>
                </a:lnTo>
                <a:lnTo>
                  <a:pt x="96984" y="12058"/>
                </a:lnTo>
                <a:lnTo>
                  <a:pt x="51532" y="12058"/>
                </a:lnTo>
                <a:lnTo>
                  <a:pt x="25230" y="9043"/>
                </a:lnTo>
                <a:lnTo>
                  <a:pt x="0" y="0"/>
                </a:lnTo>
                <a:close/>
              </a:path>
              <a:path w="103504" h="102235">
                <a:moveTo>
                  <a:pt x="103064" y="0"/>
                </a:moveTo>
                <a:lnTo>
                  <a:pt x="77834" y="9043"/>
                </a:lnTo>
                <a:lnTo>
                  <a:pt x="51532" y="12058"/>
                </a:lnTo>
                <a:lnTo>
                  <a:pt x="96984" y="12058"/>
                </a:lnTo>
                <a:lnTo>
                  <a:pt x="10306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6029723" y="6213262"/>
            <a:ext cx="1274473" cy="128240"/>
          </a:xfrm>
          <a:prstGeom prst="rect">
            <a:avLst/>
          </a:prstGeom>
          <a:ln w="1166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 defTabSz="916712">
              <a:lnSpc>
                <a:spcPts val="996"/>
              </a:lnSpc>
            </a:pPr>
            <a:r>
              <a:rPr sz="903" spc="5" dirty="0">
                <a:solidFill>
                  <a:srgbClr val="7F7F7F"/>
                </a:solidFill>
                <a:latin typeface="Calibri Light"/>
                <a:cs typeface="Calibri Light"/>
              </a:rPr>
              <a:t>fc, </a:t>
            </a:r>
            <a:r>
              <a:rPr sz="903" spc="10" dirty="0">
                <a:solidFill>
                  <a:srgbClr val="7F7F7F"/>
                </a:solidFill>
                <a:latin typeface="Calibri Light"/>
                <a:cs typeface="Calibri Light"/>
              </a:rPr>
              <a:t>4096</a:t>
            </a:r>
            <a:endParaRPr sz="903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6029723" y="6476440"/>
            <a:ext cx="1274473" cy="128240"/>
          </a:xfrm>
          <a:prstGeom prst="rect">
            <a:avLst/>
          </a:prstGeom>
          <a:ln w="1166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 defTabSz="916712">
              <a:lnSpc>
                <a:spcPts val="996"/>
              </a:lnSpc>
            </a:pPr>
            <a:r>
              <a:rPr sz="903" spc="5" dirty="0">
                <a:solidFill>
                  <a:srgbClr val="7F7F7F"/>
                </a:solidFill>
                <a:latin typeface="Calibri Light"/>
                <a:cs typeface="Calibri Light"/>
              </a:rPr>
              <a:t>fc, </a:t>
            </a:r>
            <a:r>
              <a:rPr sz="903" spc="10" dirty="0">
                <a:solidFill>
                  <a:srgbClr val="7F7F7F"/>
                </a:solidFill>
                <a:latin typeface="Calibri Light"/>
                <a:cs typeface="Calibri Light"/>
              </a:rPr>
              <a:t>1000</a:t>
            </a:r>
            <a:endParaRPr sz="903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4225882" y="1715409"/>
            <a:ext cx="1551394" cy="629948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2005" spc="5" dirty="0">
                <a:solidFill>
                  <a:prstClr val="black"/>
                </a:solidFill>
                <a:latin typeface="Calibri"/>
                <a:cs typeface="Calibri"/>
              </a:rPr>
              <a:t>VGG, </a:t>
            </a:r>
            <a:r>
              <a:rPr sz="2005" spc="-10" dirty="0">
                <a:solidFill>
                  <a:prstClr val="black"/>
                </a:solidFill>
                <a:latin typeface="Calibri"/>
                <a:cs typeface="Calibri"/>
              </a:rPr>
              <a:t>19</a:t>
            </a:r>
            <a:r>
              <a:rPr sz="2005" spc="-9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005" spc="10" dirty="0">
                <a:solidFill>
                  <a:prstClr val="black"/>
                </a:solidFill>
                <a:latin typeface="Calibri"/>
                <a:cs typeface="Calibri"/>
              </a:rPr>
              <a:t>layers</a:t>
            </a:r>
            <a:endParaRPr sz="2005">
              <a:solidFill>
                <a:prstClr val="black"/>
              </a:solidFill>
              <a:latin typeface="Calibri"/>
              <a:cs typeface="Calibri"/>
            </a:endParaRPr>
          </a:p>
          <a:p>
            <a:pPr marL="63660" defTabSz="916712"/>
            <a:r>
              <a:rPr sz="2005" spc="-15" dirty="0">
                <a:solidFill>
                  <a:prstClr val="black"/>
                </a:solidFill>
                <a:latin typeface="Calibri"/>
                <a:cs typeface="Calibri"/>
              </a:rPr>
              <a:t>(ILSVRC</a:t>
            </a:r>
            <a:r>
              <a:rPr sz="2005" spc="3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005" spc="-15" dirty="0">
                <a:solidFill>
                  <a:prstClr val="black"/>
                </a:solidFill>
                <a:latin typeface="Calibri"/>
                <a:cs typeface="Calibri"/>
              </a:rPr>
              <a:t>2014)</a:t>
            </a:r>
            <a:endParaRPr sz="2005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10095867" y="1271038"/>
            <a:ext cx="1178497" cy="53603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10752888" y="6566126"/>
            <a:ext cx="80849" cy="40439"/>
          </a:xfrm>
          <a:prstGeom prst="rect">
            <a:avLst/>
          </a:prstGeom>
        </p:spPr>
        <p:txBody>
          <a:bodyPr vert="horz" wrap="square" lIns="0" tIns="17188" rIns="0" bIns="0" rtlCol="0">
            <a:spAutoFit/>
          </a:bodyPr>
          <a:lstStyle/>
          <a:p>
            <a:pPr marL="12732" defTabSz="916712">
              <a:spcBef>
                <a:spcPts val="136"/>
              </a:spcBef>
            </a:pPr>
            <a:r>
              <a:rPr sz="150" spc="20" dirty="0">
                <a:solidFill>
                  <a:prstClr val="black"/>
                </a:solidFill>
                <a:latin typeface="Arial"/>
                <a:cs typeface="Arial"/>
              </a:rPr>
              <a:t>in</a:t>
            </a:r>
            <a:r>
              <a:rPr sz="150" spc="5" dirty="0">
                <a:solidFill>
                  <a:prstClr val="black"/>
                </a:solidFill>
                <a:latin typeface="Arial"/>
                <a:cs typeface="Arial"/>
              </a:rPr>
              <a:t>p</a:t>
            </a:r>
            <a:r>
              <a:rPr sz="150" spc="25" dirty="0">
                <a:solidFill>
                  <a:prstClr val="black"/>
                </a:solidFill>
                <a:latin typeface="Arial"/>
                <a:cs typeface="Arial"/>
              </a:rPr>
              <a:t>u</a:t>
            </a:r>
            <a:r>
              <a:rPr sz="150" spc="5" dirty="0">
                <a:solidFill>
                  <a:prstClr val="black"/>
                </a:solidFill>
                <a:latin typeface="Arial"/>
                <a:cs typeface="Arial"/>
              </a:rPr>
              <a:t>t</a:t>
            </a:r>
            <a:endParaRPr sz="1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33" name="object 133"/>
          <p:cNvSpPr txBox="1">
            <a:spLocks noGrp="1"/>
          </p:cNvSpPr>
          <p:nvPr>
            <p:ph type="ftr" sz="quarter" idx="5"/>
          </p:nvPr>
        </p:nvSpPr>
        <p:spPr>
          <a:xfrm>
            <a:off x="4173265" y="7267588"/>
            <a:ext cx="9197028" cy="219942"/>
          </a:xfrm>
          <a:prstGeom prst="rect">
            <a:avLst/>
          </a:prstGeom>
        </p:spPr>
        <p:txBody>
          <a:bodyPr vert="horz" wrap="square" lIns="0" tIns="3820" rIns="0" bIns="0" rtlCol="0">
            <a:spAutoFit/>
          </a:bodyPr>
          <a:lstStyle/>
          <a:p>
            <a:pPr marL="12732" defTabSz="916712">
              <a:spcBef>
                <a:spcPts val="30"/>
              </a:spcBef>
            </a:pPr>
            <a:r>
              <a:rPr spc="-20" dirty="0"/>
              <a:t>Kaiming </a:t>
            </a:r>
            <a:r>
              <a:rPr spc="5" dirty="0"/>
              <a:t>He, </a:t>
            </a:r>
            <a:r>
              <a:rPr spc="-10" dirty="0"/>
              <a:t>Xiangyu </a:t>
            </a:r>
            <a:r>
              <a:rPr dirty="0"/>
              <a:t>Zhang, </a:t>
            </a:r>
            <a:r>
              <a:rPr spc="-30" dirty="0"/>
              <a:t>Shaoqing </a:t>
            </a:r>
            <a:r>
              <a:rPr spc="-5" dirty="0"/>
              <a:t>Ren, </a:t>
            </a:r>
            <a:r>
              <a:rPr dirty="0"/>
              <a:t>&amp; </a:t>
            </a:r>
            <a:r>
              <a:rPr spc="-15" dirty="0"/>
              <a:t>Jian </a:t>
            </a:r>
            <a:r>
              <a:rPr spc="-35" dirty="0"/>
              <a:t>Sun. </a:t>
            </a:r>
            <a:r>
              <a:rPr spc="5" dirty="0"/>
              <a:t>“Deep </a:t>
            </a:r>
            <a:r>
              <a:rPr spc="-15" dirty="0"/>
              <a:t>Residual </a:t>
            </a:r>
            <a:r>
              <a:rPr spc="-10" dirty="0"/>
              <a:t>Learning </a:t>
            </a:r>
            <a:r>
              <a:rPr spc="-25" dirty="0"/>
              <a:t>for </a:t>
            </a:r>
            <a:r>
              <a:rPr spc="15" dirty="0"/>
              <a:t>Image </a:t>
            </a:r>
            <a:r>
              <a:rPr spc="-15" dirty="0"/>
              <a:t>Recognition”. </a:t>
            </a:r>
            <a:r>
              <a:rPr spc="-20" dirty="0"/>
              <a:t>CVPR</a:t>
            </a:r>
            <a:r>
              <a:rPr spc="-115" dirty="0"/>
              <a:t> </a:t>
            </a:r>
            <a:r>
              <a:rPr spc="-10" dirty="0"/>
              <a:t>2016.</a:t>
            </a:r>
          </a:p>
        </p:txBody>
      </p:sp>
      <p:sp>
        <p:nvSpPr>
          <p:cNvPr id="84" name="object 84"/>
          <p:cNvSpPr txBox="1"/>
          <p:nvPr/>
        </p:nvSpPr>
        <p:spPr>
          <a:xfrm>
            <a:off x="10727392" y="6413810"/>
            <a:ext cx="137506" cy="72485"/>
          </a:xfrm>
          <a:prstGeom prst="rect">
            <a:avLst/>
          </a:prstGeom>
        </p:spPr>
        <p:txBody>
          <a:bodyPr vert="horz" wrap="square" lIns="0" tIns="11459" rIns="0" bIns="0" rtlCol="0">
            <a:spAutoFit/>
          </a:bodyPr>
          <a:lstStyle/>
          <a:p>
            <a:pPr marL="12732" marR="5093" indent="26737" defTabSz="916712">
              <a:lnSpc>
                <a:spcPct val="132100"/>
              </a:lnSpc>
              <a:spcBef>
                <a:spcPts val="90"/>
              </a:spcBef>
            </a:pP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Conv  </a:t>
            </a:r>
            <a:r>
              <a:rPr sz="150" spc="35" dirty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x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(S</a:t>
            </a:r>
            <a:r>
              <a:rPr sz="150" spc="10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sz="1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10727392" y="6277194"/>
            <a:ext cx="137506" cy="72485"/>
          </a:xfrm>
          <a:prstGeom prst="rect">
            <a:avLst/>
          </a:prstGeom>
        </p:spPr>
        <p:txBody>
          <a:bodyPr vert="horz" wrap="square" lIns="0" tIns="11459" rIns="0" bIns="0" rtlCol="0">
            <a:spAutoFit/>
          </a:bodyPr>
          <a:lstStyle/>
          <a:p>
            <a:pPr marL="12732" marR="5093" indent="7640" defTabSz="916712">
              <a:lnSpc>
                <a:spcPct val="132100"/>
              </a:lnSpc>
              <a:spcBef>
                <a:spcPts val="90"/>
              </a:spcBef>
            </a:pP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x</a:t>
            </a:r>
            <a:r>
              <a:rPr sz="15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150" spc="10" dirty="0">
                <a:solidFill>
                  <a:srgbClr val="FFFFFF"/>
                </a:solidFill>
                <a:latin typeface="Arial"/>
                <a:cs typeface="Arial"/>
              </a:rPr>
              <a:t>ool  </a:t>
            </a:r>
            <a:r>
              <a:rPr sz="150" spc="35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x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(S</a:t>
            </a:r>
            <a:r>
              <a:rPr sz="150" spc="10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sz="1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10694074" y="6166151"/>
            <a:ext cx="196709" cy="40439"/>
          </a:xfrm>
          <a:prstGeom prst="rect">
            <a:avLst/>
          </a:prstGeom>
        </p:spPr>
        <p:txBody>
          <a:bodyPr vert="horz" wrap="square" lIns="0" tIns="17188" rIns="0" bIns="0" rtlCol="0">
            <a:spAutoFit/>
          </a:bodyPr>
          <a:lstStyle/>
          <a:p>
            <a:pPr marL="12732" defTabSz="916712">
              <a:spcBef>
                <a:spcPts val="136"/>
              </a:spcBef>
            </a:pP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LocalRespNorm</a:t>
            </a:r>
            <a:endParaRPr sz="1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10726500" y="6017422"/>
            <a:ext cx="136869" cy="72485"/>
          </a:xfrm>
          <a:prstGeom prst="rect">
            <a:avLst/>
          </a:prstGeom>
        </p:spPr>
        <p:txBody>
          <a:bodyPr vert="horz" wrap="square" lIns="0" tIns="11459" rIns="0" bIns="0" rtlCol="0">
            <a:spAutoFit/>
          </a:bodyPr>
          <a:lstStyle/>
          <a:p>
            <a:pPr marL="12732" marR="5093" indent="27374" defTabSz="916712">
              <a:lnSpc>
                <a:spcPct val="132100"/>
              </a:lnSpc>
              <a:spcBef>
                <a:spcPts val="90"/>
              </a:spcBef>
            </a:pP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Conv  </a:t>
            </a:r>
            <a:r>
              <a:rPr sz="150" spc="3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x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150" spc="10" dirty="0">
                <a:solidFill>
                  <a:srgbClr val="FFFFFF"/>
                </a:solidFill>
                <a:latin typeface="Arial"/>
                <a:cs typeface="Arial"/>
              </a:rPr>
              <a:t>V)</a:t>
            </a:r>
            <a:endParaRPr sz="1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10727392" y="5880580"/>
            <a:ext cx="137506" cy="72485"/>
          </a:xfrm>
          <a:prstGeom prst="rect">
            <a:avLst/>
          </a:prstGeom>
        </p:spPr>
        <p:txBody>
          <a:bodyPr vert="horz" wrap="square" lIns="0" tIns="11459" rIns="0" bIns="0" rtlCol="0">
            <a:spAutoFit/>
          </a:bodyPr>
          <a:lstStyle/>
          <a:p>
            <a:pPr marL="12732" marR="5093" indent="26737" defTabSz="916712">
              <a:lnSpc>
                <a:spcPct val="132100"/>
              </a:lnSpc>
              <a:spcBef>
                <a:spcPts val="90"/>
              </a:spcBef>
            </a:pP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Conv  </a:t>
            </a:r>
            <a:r>
              <a:rPr sz="150" spc="35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x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(S</a:t>
            </a:r>
            <a:r>
              <a:rPr sz="150" spc="10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sz="1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10694074" y="5769762"/>
            <a:ext cx="196709" cy="40439"/>
          </a:xfrm>
          <a:prstGeom prst="rect">
            <a:avLst/>
          </a:prstGeom>
        </p:spPr>
        <p:txBody>
          <a:bodyPr vert="horz" wrap="square" lIns="0" tIns="17188" rIns="0" bIns="0" rtlCol="0">
            <a:spAutoFit/>
          </a:bodyPr>
          <a:lstStyle/>
          <a:p>
            <a:pPr marL="12732" defTabSz="916712">
              <a:spcBef>
                <a:spcPts val="136"/>
              </a:spcBef>
            </a:pP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LocalRespNorm</a:t>
            </a:r>
            <a:endParaRPr sz="1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10727392" y="5620789"/>
            <a:ext cx="137506" cy="72485"/>
          </a:xfrm>
          <a:prstGeom prst="rect">
            <a:avLst/>
          </a:prstGeom>
        </p:spPr>
        <p:txBody>
          <a:bodyPr vert="horz" wrap="square" lIns="0" tIns="11459" rIns="0" bIns="0" rtlCol="0">
            <a:spAutoFit/>
          </a:bodyPr>
          <a:lstStyle/>
          <a:p>
            <a:pPr marL="12732" marR="5093" indent="7640" defTabSz="916712">
              <a:lnSpc>
                <a:spcPct val="132100"/>
              </a:lnSpc>
              <a:spcBef>
                <a:spcPts val="90"/>
              </a:spcBef>
            </a:pP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x</a:t>
            </a:r>
            <a:r>
              <a:rPr sz="15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150" spc="10" dirty="0">
                <a:solidFill>
                  <a:srgbClr val="FFFFFF"/>
                </a:solidFill>
                <a:latin typeface="Arial"/>
                <a:cs typeface="Arial"/>
              </a:rPr>
              <a:t>ool  </a:t>
            </a:r>
            <a:r>
              <a:rPr sz="150" spc="35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x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(S</a:t>
            </a:r>
            <a:r>
              <a:rPr sz="150" spc="10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sz="1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10471568" y="5347389"/>
            <a:ext cx="652515" cy="72485"/>
          </a:xfrm>
          <a:prstGeom prst="rect">
            <a:avLst/>
          </a:prstGeom>
        </p:spPr>
        <p:txBody>
          <a:bodyPr vert="horz" wrap="square" lIns="0" tIns="11459" rIns="0" bIns="0" rtlCol="0">
            <a:spAutoFit/>
          </a:bodyPr>
          <a:lstStyle/>
          <a:p>
            <a:pPr marL="12732" marR="5093" indent="26737" defTabSz="916712">
              <a:lnSpc>
                <a:spcPct val="132100"/>
              </a:lnSpc>
              <a:spcBef>
                <a:spcPts val="90"/>
              </a:spcBef>
            </a:pP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Conv Conv Conv Conv 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1x1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(S)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3x3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(S)</a:t>
            </a:r>
            <a:r>
              <a:rPr sz="15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5x5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(S)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1x1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(S)</a:t>
            </a:r>
            <a:endParaRPr sz="1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10642193" y="5484229"/>
            <a:ext cx="481269" cy="72485"/>
          </a:xfrm>
          <a:prstGeom prst="rect">
            <a:avLst/>
          </a:prstGeom>
        </p:spPr>
        <p:txBody>
          <a:bodyPr vert="horz" wrap="square" lIns="0" tIns="11459" rIns="0" bIns="0" rtlCol="0">
            <a:spAutoFit/>
          </a:bodyPr>
          <a:lstStyle/>
          <a:p>
            <a:pPr marL="12732" marR="5093" indent="26737" defTabSz="916712">
              <a:lnSpc>
                <a:spcPct val="132100"/>
              </a:lnSpc>
              <a:spcBef>
                <a:spcPts val="90"/>
              </a:spcBef>
            </a:pP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Conv Conv MaxPool 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1x1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 (S)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1x1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 (S)</a:t>
            </a:r>
            <a:r>
              <a:rPr sz="150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3x3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 (S)</a:t>
            </a:r>
            <a:endParaRPr sz="1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10706820" y="5236495"/>
            <a:ext cx="171246" cy="40439"/>
          </a:xfrm>
          <a:prstGeom prst="rect">
            <a:avLst/>
          </a:prstGeom>
        </p:spPr>
        <p:txBody>
          <a:bodyPr vert="horz" wrap="square" lIns="0" tIns="17188" rIns="0" bIns="0" rtlCol="0">
            <a:spAutoFit/>
          </a:bodyPr>
          <a:lstStyle/>
          <a:p>
            <a:pPr marL="12732" defTabSz="916712">
              <a:spcBef>
                <a:spcPts val="136"/>
              </a:spcBef>
            </a:pP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Dept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hConcat</a:t>
            </a:r>
            <a:endParaRPr sz="1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10471568" y="4950982"/>
            <a:ext cx="652515" cy="72485"/>
          </a:xfrm>
          <a:prstGeom prst="rect">
            <a:avLst/>
          </a:prstGeom>
        </p:spPr>
        <p:txBody>
          <a:bodyPr vert="horz" wrap="square" lIns="0" tIns="11459" rIns="0" bIns="0" rtlCol="0">
            <a:spAutoFit/>
          </a:bodyPr>
          <a:lstStyle/>
          <a:p>
            <a:pPr marL="12732" marR="5093" indent="26737" defTabSz="916712">
              <a:lnSpc>
                <a:spcPct val="132100"/>
              </a:lnSpc>
              <a:spcBef>
                <a:spcPts val="90"/>
              </a:spcBef>
            </a:pP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Conv Conv Conv Conv 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1x1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(S)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3x3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(S)</a:t>
            </a:r>
            <a:r>
              <a:rPr sz="15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5x5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(S)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1x1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(S)</a:t>
            </a:r>
            <a:endParaRPr sz="1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10642193" y="5087542"/>
            <a:ext cx="481269" cy="72485"/>
          </a:xfrm>
          <a:prstGeom prst="rect">
            <a:avLst/>
          </a:prstGeom>
        </p:spPr>
        <p:txBody>
          <a:bodyPr vert="horz" wrap="square" lIns="0" tIns="11459" rIns="0" bIns="0" rtlCol="0">
            <a:spAutoFit/>
          </a:bodyPr>
          <a:lstStyle/>
          <a:p>
            <a:pPr marL="12732" marR="5093" indent="26737" defTabSz="916712">
              <a:lnSpc>
                <a:spcPct val="132100"/>
              </a:lnSpc>
              <a:spcBef>
                <a:spcPts val="90"/>
              </a:spcBef>
            </a:pP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Conv Conv MaxPool 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1x1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 (S)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1x1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 (S)</a:t>
            </a:r>
            <a:r>
              <a:rPr sz="150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3x3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 (S)</a:t>
            </a:r>
            <a:endParaRPr sz="1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10706820" y="4840182"/>
            <a:ext cx="171246" cy="40439"/>
          </a:xfrm>
          <a:prstGeom prst="rect">
            <a:avLst/>
          </a:prstGeom>
        </p:spPr>
        <p:txBody>
          <a:bodyPr vert="horz" wrap="square" lIns="0" tIns="17188" rIns="0" bIns="0" rtlCol="0">
            <a:spAutoFit/>
          </a:bodyPr>
          <a:lstStyle/>
          <a:p>
            <a:pPr marL="12732" defTabSz="916712">
              <a:spcBef>
                <a:spcPts val="136"/>
              </a:spcBef>
            </a:pP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Dept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hConcat</a:t>
            </a:r>
            <a:endParaRPr sz="1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10727392" y="4691228"/>
            <a:ext cx="137506" cy="72485"/>
          </a:xfrm>
          <a:prstGeom prst="rect">
            <a:avLst/>
          </a:prstGeom>
        </p:spPr>
        <p:txBody>
          <a:bodyPr vert="horz" wrap="square" lIns="0" tIns="11459" rIns="0" bIns="0" rtlCol="0">
            <a:spAutoFit/>
          </a:bodyPr>
          <a:lstStyle/>
          <a:p>
            <a:pPr marL="12732" marR="5093" indent="7640" defTabSz="916712">
              <a:lnSpc>
                <a:spcPct val="132100"/>
              </a:lnSpc>
              <a:spcBef>
                <a:spcPts val="90"/>
              </a:spcBef>
            </a:pP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x</a:t>
            </a:r>
            <a:r>
              <a:rPr sz="15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150" spc="10" dirty="0">
                <a:solidFill>
                  <a:srgbClr val="FFFFFF"/>
                </a:solidFill>
                <a:latin typeface="Arial"/>
                <a:cs typeface="Arial"/>
              </a:rPr>
              <a:t>ool  </a:t>
            </a:r>
            <a:r>
              <a:rPr sz="150" spc="35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x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(S</a:t>
            </a:r>
            <a:r>
              <a:rPr sz="150" spc="10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sz="1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10471568" y="4417734"/>
            <a:ext cx="652515" cy="72485"/>
          </a:xfrm>
          <a:prstGeom prst="rect">
            <a:avLst/>
          </a:prstGeom>
        </p:spPr>
        <p:txBody>
          <a:bodyPr vert="horz" wrap="square" lIns="0" tIns="11459" rIns="0" bIns="0" rtlCol="0">
            <a:spAutoFit/>
          </a:bodyPr>
          <a:lstStyle/>
          <a:p>
            <a:pPr marL="12732" marR="5093" indent="26737" defTabSz="916712">
              <a:lnSpc>
                <a:spcPct val="132100"/>
              </a:lnSpc>
              <a:spcBef>
                <a:spcPts val="90"/>
              </a:spcBef>
            </a:pP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Conv Conv Conv Conv 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1x1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(S)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3x3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(S)</a:t>
            </a:r>
            <a:r>
              <a:rPr sz="15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5x5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(S)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1x1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(S)</a:t>
            </a:r>
            <a:endParaRPr sz="1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10642193" y="4554574"/>
            <a:ext cx="481269" cy="72485"/>
          </a:xfrm>
          <a:prstGeom prst="rect">
            <a:avLst/>
          </a:prstGeom>
        </p:spPr>
        <p:txBody>
          <a:bodyPr vert="horz" wrap="square" lIns="0" tIns="11459" rIns="0" bIns="0" rtlCol="0">
            <a:spAutoFit/>
          </a:bodyPr>
          <a:lstStyle/>
          <a:p>
            <a:pPr marL="12732" marR="5093" indent="26737" defTabSz="916712">
              <a:lnSpc>
                <a:spcPct val="132100"/>
              </a:lnSpc>
              <a:spcBef>
                <a:spcPts val="90"/>
              </a:spcBef>
            </a:pP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Conv Conv MaxPool 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1x1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 (S)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1x1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 (S)</a:t>
            </a:r>
            <a:r>
              <a:rPr sz="150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3x3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 (S)</a:t>
            </a:r>
            <a:endParaRPr sz="1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10706820" y="4306933"/>
            <a:ext cx="171246" cy="40439"/>
          </a:xfrm>
          <a:prstGeom prst="rect">
            <a:avLst/>
          </a:prstGeom>
        </p:spPr>
        <p:txBody>
          <a:bodyPr vert="horz" wrap="square" lIns="0" tIns="17188" rIns="0" bIns="0" rtlCol="0">
            <a:spAutoFit/>
          </a:bodyPr>
          <a:lstStyle/>
          <a:p>
            <a:pPr marL="12732" defTabSz="916712">
              <a:spcBef>
                <a:spcPts val="136"/>
              </a:spcBef>
            </a:pP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Dept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hConcat</a:t>
            </a:r>
            <a:endParaRPr sz="1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10556993" y="4157979"/>
            <a:ext cx="672886" cy="72485"/>
          </a:xfrm>
          <a:prstGeom prst="rect">
            <a:avLst/>
          </a:prstGeom>
        </p:spPr>
        <p:txBody>
          <a:bodyPr vert="horz" wrap="square" lIns="0" tIns="11459" rIns="0" bIns="0" rtlCol="0">
            <a:spAutoFit/>
          </a:bodyPr>
          <a:lstStyle/>
          <a:p>
            <a:pPr marL="12732" marR="5093" indent="26737" defTabSz="916712">
              <a:lnSpc>
                <a:spcPct val="132100"/>
              </a:lnSpc>
              <a:spcBef>
                <a:spcPts val="90"/>
              </a:spcBef>
            </a:pP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Conv Conv MaxPool AveragePool 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1x1</a:t>
            </a:r>
            <a:r>
              <a:rPr sz="15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(S)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1x1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(S)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 3x3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(S)</a:t>
            </a:r>
            <a:r>
              <a:rPr sz="150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5x5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0" dirty="0">
                <a:solidFill>
                  <a:srgbClr val="FFFFFF"/>
                </a:solidFill>
                <a:latin typeface="Arial"/>
                <a:cs typeface="Arial"/>
              </a:rPr>
              <a:t>(V)</a:t>
            </a:r>
            <a:endParaRPr sz="1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10570634" y="3910338"/>
            <a:ext cx="171246" cy="40439"/>
          </a:xfrm>
          <a:prstGeom prst="rect">
            <a:avLst/>
          </a:prstGeom>
        </p:spPr>
        <p:txBody>
          <a:bodyPr vert="horz" wrap="square" lIns="0" tIns="17188" rIns="0" bIns="0" rtlCol="0">
            <a:spAutoFit/>
          </a:bodyPr>
          <a:lstStyle/>
          <a:p>
            <a:pPr marL="12732" defTabSz="916712">
              <a:spcBef>
                <a:spcPts val="136"/>
              </a:spcBef>
            </a:pP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Dept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hConcat</a:t>
            </a:r>
            <a:endParaRPr sz="1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10284172" y="3624732"/>
            <a:ext cx="652515" cy="72485"/>
          </a:xfrm>
          <a:prstGeom prst="rect">
            <a:avLst/>
          </a:prstGeom>
        </p:spPr>
        <p:txBody>
          <a:bodyPr vert="horz" wrap="square" lIns="0" tIns="11459" rIns="0" bIns="0" rtlCol="0">
            <a:spAutoFit/>
          </a:bodyPr>
          <a:lstStyle/>
          <a:p>
            <a:pPr marL="12732" marR="5093" indent="26737" defTabSz="916712">
              <a:lnSpc>
                <a:spcPct val="132100"/>
              </a:lnSpc>
              <a:spcBef>
                <a:spcPts val="90"/>
              </a:spcBef>
            </a:pP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Conv Conv Conv Conv 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1x1</a:t>
            </a:r>
            <a:r>
              <a:rPr sz="15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(S)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3x3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(S)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 5x5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5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(S)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1x1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(S)</a:t>
            </a:r>
            <a:endParaRPr sz="1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10454573" y="3761572"/>
            <a:ext cx="481269" cy="72485"/>
          </a:xfrm>
          <a:prstGeom prst="rect">
            <a:avLst/>
          </a:prstGeom>
        </p:spPr>
        <p:txBody>
          <a:bodyPr vert="horz" wrap="square" lIns="0" tIns="11459" rIns="0" bIns="0" rtlCol="0">
            <a:spAutoFit/>
          </a:bodyPr>
          <a:lstStyle/>
          <a:p>
            <a:pPr marL="12732" marR="5093" indent="26737" defTabSz="916712">
              <a:lnSpc>
                <a:spcPct val="132100"/>
              </a:lnSpc>
              <a:spcBef>
                <a:spcPts val="90"/>
              </a:spcBef>
            </a:pP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Conv Conv MaxPool 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1x1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 (S)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1x1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 (S)</a:t>
            </a:r>
            <a:r>
              <a:rPr sz="150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3x3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 (S)</a:t>
            </a:r>
            <a:endParaRPr sz="1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10519423" y="3510567"/>
            <a:ext cx="171246" cy="40439"/>
          </a:xfrm>
          <a:prstGeom prst="rect">
            <a:avLst/>
          </a:prstGeom>
        </p:spPr>
        <p:txBody>
          <a:bodyPr vert="horz" wrap="square" lIns="0" tIns="17188" rIns="0" bIns="0" rtlCol="0">
            <a:spAutoFit/>
          </a:bodyPr>
          <a:lstStyle/>
          <a:p>
            <a:pPr marL="12732" defTabSz="916712">
              <a:spcBef>
                <a:spcPts val="136"/>
              </a:spcBef>
            </a:pP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Dept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hConcat</a:t>
            </a:r>
            <a:endParaRPr sz="1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10284172" y="3221407"/>
            <a:ext cx="652515" cy="72485"/>
          </a:xfrm>
          <a:prstGeom prst="rect">
            <a:avLst/>
          </a:prstGeom>
        </p:spPr>
        <p:txBody>
          <a:bodyPr vert="horz" wrap="square" lIns="0" tIns="11459" rIns="0" bIns="0" rtlCol="0">
            <a:spAutoFit/>
          </a:bodyPr>
          <a:lstStyle/>
          <a:p>
            <a:pPr marL="12732" marR="5093" indent="26737" defTabSz="916712">
              <a:lnSpc>
                <a:spcPct val="132100"/>
              </a:lnSpc>
              <a:spcBef>
                <a:spcPts val="90"/>
              </a:spcBef>
            </a:pP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Conv Conv Conv Conv 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1x1</a:t>
            </a:r>
            <a:r>
              <a:rPr sz="15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(S)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3x3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(S)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 5x5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5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(S)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1x1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(S)</a:t>
            </a:r>
            <a:endParaRPr sz="1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10454573" y="3358248"/>
            <a:ext cx="481269" cy="72485"/>
          </a:xfrm>
          <a:prstGeom prst="rect">
            <a:avLst/>
          </a:prstGeom>
        </p:spPr>
        <p:txBody>
          <a:bodyPr vert="horz" wrap="square" lIns="0" tIns="11459" rIns="0" bIns="0" rtlCol="0">
            <a:spAutoFit/>
          </a:bodyPr>
          <a:lstStyle/>
          <a:p>
            <a:pPr marL="12732" marR="5093" indent="26737" defTabSz="916712">
              <a:lnSpc>
                <a:spcPct val="132100"/>
              </a:lnSpc>
              <a:spcBef>
                <a:spcPts val="90"/>
              </a:spcBef>
            </a:pP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Conv Conv MaxPool 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1x1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 (S)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1x1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 (S)</a:t>
            </a:r>
            <a:r>
              <a:rPr sz="150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3x3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 (S)</a:t>
            </a:r>
            <a:endParaRPr sz="1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10519423" y="3110607"/>
            <a:ext cx="171246" cy="40439"/>
          </a:xfrm>
          <a:prstGeom prst="rect">
            <a:avLst/>
          </a:prstGeom>
        </p:spPr>
        <p:txBody>
          <a:bodyPr vert="horz" wrap="square" lIns="0" tIns="17188" rIns="0" bIns="0" rtlCol="0">
            <a:spAutoFit/>
          </a:bodyPr>
          <a:lstStyle/>
          <a:p>
            <a:pPr marL="12732" defTabSz="916712">
              <a:spcBef>
                <a:spcPts val="136"/>
              </a:spcBef>
            </a:pP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Dept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hConcat</a:t>
            </a:r>
            <a:endParaRPr sz="1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9" name="object 109"/>
          <p:cNvSpPr txBox="1"/>
          <p:nvPr/>
        </p:nvSpPr>
        <p:spPr>
          <a:xfrm>
            <a:off x="10369372" y="2961654"/>
            <a:ext cx="673523" cy="72485"/>
          </a:xfrm>
          <a:prstGeom prst="rect">
            <a:avLst/>
          </a:prstGeom>
        </p:spPr>
        <p:txBody>
          <a:bodyPr vert="horz" wrap="square" lIns="0" tIns="11459" rIns="0" bIns="0" rtlCol="0">
            <a:spAutoFit/>
          </a:bodyPr>
          <a:lstStyle/>
          <a:p>
            <a:pPr marL="12732" marR="5093" indent="26737" defTabSz="916712">
              <a:lnSpc>
                <a:spcPct val="132100"/>
              </a:lnSpc>
              <a:spcBef>
                <a:spcPts val="90"/>
              </a:spcBef>
            </a:pP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Conv Conv MaxPool AveragePool 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1x1</a:t>
            </a:r>
            <a:r>
              <a:rPr sz="15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(S)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1x1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(S)</a:t>
            </a:r>
            <a:r>
              <a:rPr sz="15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3x3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(S)</a:t>
            </a:r>
            <a:r>
              <a:rPr sz="150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5x5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5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0" dirty="0">
                <a:solidFill>
                  <a:srgbClr val="FFFFFF"/>
                </a:solidFill>
                <a:latin typeface="Arial"/>
                <a:cs typeface="Arial"/>
              </a:rPr>
              <a:t>(V)</a:t>
            </a:r>
            <a:endParaRPr sz="1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10" name="object 110"/>
          <p:cNvSpPr txBox="1"/>
          <p:nvPr/>
        </p:nvSpPr>
        <p:spPr>
          <a:xfrm>
            <a:off x="10383012" y="2714200"/>
            <a:ext cx="171246" cy="40439"/>
          </a:xfrm>
          <a:prstGeom prst="rect">
            <a:avLst/>
          </a:prstGeom>
        </p:spPr>
        <p:txBody>
          <a:bodyPr vert="horz" wrap="square" lIns="0" tIns="17188" rIns="0" bIns="0" rtlCol="0">
            <a:spAutoFit/>
          </a:bodyPr>
          <a:lstStyle/>
          <a:p>
            <a:pPr marL="12732" defTabSz="916712">
              <a:spcBef>
                <a:spcPts val="136"/>
              </a:spcBef>
            </a:pP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Dept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hConcat</a:t>
            </a:r>
            <a:endParaRPr sz="1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11" name="object 111"/>
          <p:cNvSpPr txBox="1"/>
          <p:nvPr/>
        </p:nvSpPr>
        <p:spPr>
          <a:xfrm>
            <a:off x="10403362" y="2565246"/>
            <a:ext cx="137506" cy="72485"/>
          </a:xfrm>
          <a:prstGeom prst="rect">
            <a:avLst/>
          </a:prstGeom>
        </p:spPr>
        <p:txBody>
          <a:bodyPr vert="horz" wrap="square" lIns="0" tIns="11459" rIns="0" bIns="0" rtlCol="0">
            <a:spAutoFit/>
          </a:bodyPr>
          <a:lstStyle/>
          <a:p>
            <a:pPr marL="12732" marR="5093" indent="7640" defTabSz="916712">
              <a:lnSpc>
                <a:spcPct val="132100"/>
              </a:lnSpc>
              <a:spcBef>
                <a:spcPts val="90"/>
              </a:spcBef>
            </a:pP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x</a:t>
            </a:r>
            <a:r>
              <a:rPr sz="15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150" spc="10" dirty="0">
                <a:solidFill>
                  <a:srgbClr val="FFFFFF"/>
                </a:solidFill>
                <a:latin typeface="Arial"/>
                <a:cs typeface="Arial"/>
              </a:rPr>
              <a:t>ool  </a:t>
            </a:r>
            <a:r>
              <a:rPr sz="150" spc="35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x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5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(S</a:t>
            </a:r>
            <a:r>
              <a:rPr sz="150" spc="10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sz="1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12" name="object 112"/>
          <p:cNvSpPr txBox="1"/>
          <p:nvPr/>
        </p:nvSpPr>
        <p:spPr>
          <a:xfrm>
            <a:off x="10096551" y="2291752"/>
            <a:ext cx="652515" cy="72485"/>
          </a:xfrm>
          <a:prstGeom prst="rect">
            <a:avLst/>
          </a:prstGeom>
        </p:spPr>
        <p:txBody>
          <a:bodyPr vert="horz" wrap="square" lIns="0" tIns="11459" rIns="0" bIns="0" rtlCol="0">
            <a:spAutoFit/>
          </a:bodyPr>
          <a:lstStyle/>
          <a:p>
            <a:pPr marL="12732" marR="5093" indent="26737" defTabSz="916712">
              <a:lnSpc>
                <a:spcPct val="132100"/>
              </a:lnSpc>
              <a:spcBef>
                <a:spcPts val="90"/>
              </a:spcBef>
            </a:pP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Conv Conv Conv Conv 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1x1</a:t>
            </a:r>
            <a:r>
              <a:rPr sz="15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(S)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3x3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(S)</a:t>
            </a:r>
            <a:r>
              <a:rPr sz="15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5x5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(S)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1x1</a:t>
            </a:r>
            <a:r>
              <a:rPr sz="15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(S)</a:t>
            </a:r>
            <a:endParaRPr sz="1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13" name="object 113"/>
          <p:cNvSpPr txBox="1"/>
          <p:nvPr/>
        </p:nvSpPr>
        <p:spPr>
          <a:xfrm>
            <a:off x="10267176" y="2428592"/>
            <a:ext cx="481269" cy="72485"/>
          </a:xfrm>
          <a:prstGeom prst="rect">
            <a:avLst/>
          </a:prstGeom>
        </p:spPr>
        <p:txBody>
          <a:bodyPr vert="horz" wrap="square" lIns="0" tIns="11459" rIns="0" bIns="0" rtlCol="0">
            <a:spAutoFit/>
          </a:bodyPr>
          <a:lstStyle/>
          <a:p>
            <a:pPr marL="12732" marR="5093" indent="26737" defTabSz="916712">
              <a:lnSpc>
                <a:spcPct val="132100"/>
              </a:lnSpc>
              <a:spcBef>
                <a:spcPts val="90"/>
              </a:spcBef>
            </a:pP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Conv Conv MaxPool 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1x1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 (S)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1x1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 (S)</a:t>
            </a:r>
            <a:r>
              <a:rPr sz="150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3x3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 (S)</a:t>
            </a:r>
            <a:endParaRPr sz="1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14" name="object 114"/>
          <p:cNvSpPr txBox="1"/>
          <p:nvPr/>
        </p:nvSpPr>
        <p:spPr>
          <a:xfrm>
            <a:off x="10331803" y="2180952"/>
            <a:ext cx="171246" cy="40439"/>
          </a:xfrm>
          <a:prstGeom prst="rect">
            <a:avLst/>
          </a:prstGeom>
        </p:spPr>
        <p:txBody>
          <a:bodyPr vert="horz" wrap="square" lIns="0" tIns="17188" rIns="0" bIns="0" rtlCol="0">
            <a:spAutoFit/>
          </a:bodyPr>
          <a:lstStyle/>
          <a:p>
            <a:pPr marL="12732" defTabSz="916712">
              <a:spcBef>
                <a:spcPts val="136"/>
              </a:spcBef>
            </a:pP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Dept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hConcat</a:t>
            </a:r>
            <a:endParaRPr sz="1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15" name="object 115"/>
          <p:cNvSpPr txBox="1"/>
          <p:nvPr/>
        </p:nvSpPr>
        <p:spPr>
          <a:xfrm>
            <a:off x="10096551" y="1895344"/>
            <a:ext cx="652515" cy="72485"/>
          </a:xfrm>
          <a:prstGeom prst="rect">
            <a:avLst/>
          </a:prstGeom>
        </p:spPr>
        <p:txBody>
          <a:bodyPr vert="horz" wrap="square" lIns="0" tIns="11459" rIns="0" bIns="0" rtlCol="0">
            <a:spAutoFit/>
          </a:bodyPr>
          <a:lstStyle/>
          <a:p>
            <a:pPr marL="12732" marR="5093" indent="26737" defTabSz="916712">
              <a:lnSpc>
                <a:spcPct val="132100"/>
              </a:lnSpc>
              <a:spcBef>
                <a:spcPts val="90"/>
              </a:spcBef>
            </a:pP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Conv Conv Conv Conv 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1x1</a:t>
            </a:r>
            <a:r>
              <a:rPr sz="15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(S)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3x3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(S)</a:t>
            </a:r>
            <a:r>
              <a:rPr sz="15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5x5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(S)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1x1</a:t>
            </a:r>
            <a:r>
              <a:rPr sz="15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(S)</a:t>
            </a:r>
            <a:endParaRPr sz="1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16" name="object 116"/>
          <p:cNvSpPr txBox="1"/>
          <p:nvPr/>
        </p:nvSpPr>
        <p:spPr>
          <a:xfrm>
            <a:off x="10267176" y="2031999"/>
            <a:ext cx="481269" cy="72485"/>
          </a:xfrm>
          <a:prstGeom prst="rect">
            <a:avLst/>
          </a:prstGeom>
        </p:spPr>
        <p:txBody>
          <a:bodyPr vert="horz" wrap="square" lIns="0" tIns="11459" rIns="0" bIns="0" rtlCol="0">
            <a:spAutoFit/>
          </a:bodyPr>
          <a:lstStyle/>
          <a:p>
            <a:pPr marL="12732" marR="5093" indent="26737" defTabSz="916712">
              <a:lnSpc>
                <a:spcPct val="132100"/>
              </a:lnSpc>
              <a:spcBef>
                <a:spcPts val="90"/>
              </a:spcBef>
            </a:pP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Conv Conv MaxPool 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1x1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 (S)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1x1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 (S)</a:t>
            </a:r>
            <a:r>
              <a:rPr sz="150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3x3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 (S)</a:t>
            </a:r>
            <a:endParaRPr sz="1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17" name="object 117"/>
          <p:cNvSpPr txBox="1"/>
          <p:nvPr/>
        </p:nvSpPr>
        <p:spPr>
          <a:xfrm>
            <a:off x="10331803" y="1784358"/>
            <a:ext cx="171246" cy="40439"/>
          </a:xfrm>
          <a:prstGeom prst="rect">
            <a:avLst/>
          </a:prstGeom>
        </p:spPr>
        <p:txBody>
          <a:bodyPr vert="horz" wrap="square" lIns="0" tIns="17188" rIns="0" bIns="0" rtlCol="0">
            <a:spAutoFit/>
          </a:bodyPr>
          <a:lstStyle/>
          <a:p>
            <a:pPr marL="12732" defTabSz="916712">
              <a:spcBef>
                <a:spcPts val="136"/>
              </a:spcBef>
            </a:pP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Dept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hConcat</a:t>
            </a:r>
            <a:endParaRPr sz="1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18" name="object 118"/>
          <p:cNvSpPr txBox="1"/>
          <p:nvPr/>
        </p:nvSpPr>
        <p:spPr>
          <a:xfrm>
            <a:off x="10336947" y="1635590"/>
            <a:ext cx="162333" cy="72485"/>
          </a:xfrm>
          <a:prstGeom prst="rect">
            <a:avLst/>
          </a:prstGeom>
        </p:spPr>
        <p:txBody>
          <a:bodyPr vert="horz" wrap="square" lIns="0" tIns="11459" rIns="0" bIns="0" rtlCol="0">
            <a:spAutoFit/>
          </a:bodyPr>
          <a:lstStyle/>
          <a:p>
            <a:pPr marL="26737" marR="5093" indent="-14641" defTabSz="916712">
              <a:lnSpc>
                <a:spcPct val="132100"/>
              </a:lnSpc>
              <a:spcBef>
                <a:spcPts val="90"/>
              </a:spcBef>
            </a:pPr>
            <a:r>
              <a:rPr sz="15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50" spc="3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50" spc="5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5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150" spc="10" dirty="0">
                <a:solidFill>
                  <a:srgbClr val="FFFFFF"/>
                </a:solidFill>
                <a:latin typeface="Arial"/>
                <a:cs typeface="Arial"/>
              </a:rPr>
              <a:t>ool 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7x7</a:t>
            </a:r>
            <a:r>
              <a:rPr sz="15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0" dirty="0">
                <a:solidFill>
                  <a:srgbClr val="FFFFFF"/>
                </a:solidFill>
                <a:latin typeface="Arial"/>
                <a:cs typeface="Arial"/>
              </a:rPr>
              <a:t>(V)</a:t>
            </a:r>
            <a:endParaRPr sz="1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19" name="object 119"/>
          <p:cNvSpPr txBox="1"/>
          <p:nvPr/>
        </p:nvSpPr>
        <p:spPr>
          <a:xfrm>
            <a:off x="10393299" y="1524604"/>
            <a:ext cx="56021" cy="40439"/>
          </a:xfrm>
          <a:prstGeom prst="rect">
            <a:avLst/>
          </a:prstGeom>
        </p:spPr>
        <p:txBody>
          <a:bodyPr vert="horz" wrap="square" lIns="0" tIns="17188" rIns="0" bIns="0" rtlCol="0">
            <a:spAutoFit/>
          </a:bodyPr>
          <a:lstStyle/>
          <a:p>
            <a:pPr marL="12732" defTabSz="916712">
              <a:spcBef>
                <a:spcPts val="136"/>
              </a:spcBef>
            </a:pPr>
            <a:r>
              <a:rPr sz="150" spc="10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sz="1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20" name="object 120"/>
          <p:cNvSpPr txBox="1"/>
          <p:nvPr/>
        </p:nvSpPr>
        <p:spPr>
          <a:xfrm>
            <a:off x="10386368" y="4021325"/>
            <a:ext cx="835219" cy="72485"/>
          </a:xfrm>
          <a:prstGeom prst="rect">
            <a:avLst/>
          </a:prstGeom>
        </p:spPr>
        <p:txBody>
          <a:bodyPr vert="horz" wrap="square" lIns="0" tIns="11459" rIns="0" bIns="0" rtlCol="0">
            <a:spAutoFit/>
          </a:bodyPr>
          <a:lstStyle/>
          <a:p>
            <a:pPr marL="12732" marR="5093" indent="26737" defTabSz="916712">
              <a:lnSpc>
                <a:spcPct val="132100"/>
              </a:lnSpc>
              <a:spcBef>
                <a:spcPts val="90"/>
              </a:spcBef>
              <a:tabLst>
                <a:tab pos="736552" algn="l"/>
              </a:tabLst>
            </a:pP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Conv                Conv               </a:t>
            </a:r>
            <a:r>
              <a:rPr sz="15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Conv               </a:t>
            </a:r>
            <a:r>
              <a:rPr sz="15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Conv	Conv 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1x1</a:t>
            </a:r>
            <a:r>
              <a:rPr sz="15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5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(S)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 3x3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(S)</a:t>
            </a:r>
            <a:r>
              <a:rPr sz="15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5x5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(S)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 1x1</a:t>
            </a:r>
            <a:r>
              <a:rPr sz="15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(S)</a:t>
            </a:r>
            <a:r>
              <a:rPr sz="150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1x1</a:t>
            </a:r>
            <a:r>
              <a:rPr sz="15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(S)</a:t>
            </a:r>
            <a:endParaRPr sz="1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21" name="object 121"/>
          <p:cNvSpPr txBox="1"/>
          <p:nvPr/>
        </p:nvSpPr>
        <p:spPr>
          <a:xfrm>
            <a:off x="11124568" y="3910338"/>
            <a:ext cx="56021" cy="40439"/>
          </a:xfrm>
          <a:prstGeom prst="rect">
            <a:avLst/>
          </a:prstGeom>
        </p:spPr>
        <p:txBody>
          <a:bodyPr vert="horz" wrap="square" lIns="0" tIns="17188" rIns="0" bIns="0" rtlCol="0">
            <a:spAutoFit/>
          </a:bodyPr>
          <a:lstStyle/>
          <a:p>
            <a:pPr marL="12732" defTabSz="916712">
              <a:spcBef>
                <a:spcPts val="136"/>
              </a:spcBef>
            </a:pPr>
            <a:r>
              <a:rPr sz="150" spc="10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sz="1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22" name="object 122"/>
          <p:cNvSpPr txBox="1"/>
          <p:nvPr/>
        </p:nvSpPr>
        <p:spPr>
          <a:xfrm>
            <a:off x="11124568" y="3780415"/>
            <a:ext cx="56021" cy="40439"/>
          </a:xfrm>
          <a:prstGeom prst="rect">
            <a:avLst/>
          </a:prstGeom>
        </p:spPr>
        <p:txBody>
          <a:bodyPr vert="horz" wrap="square" lIns="0" tIns="17188" rIns="0" bIns="0" rtlCol="0">
            <a:spAutoFit/>
          </a:bodyPr>
          <a:lstStyle/>
          <a:p>
            <a:pPr marL="12732" defTabSz="916712">
              <a:spcBef>
                <a:spcPts val="136"/>
              </a:spcBef>
            </a:pPr>
            <a:r>
              <a:rPr sz="150" spc="10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sz="1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23" name="object 123"/>
          <p:cNvSpPr txBox="1"/>
          <p:nvPr/>
        </p:nvSpPr>
        <p:spPr>
          <a:xfrm>
            <a:off x="11032603" y="3643762"/>
            <a:ext cx="233632" cy="40439"/>
          </a:xfrm>
          <a:prstGeom prst="rect">
            <a:avLst/>
          </a:prstGeom>
        </p:spPr>
        <p:txBody>
          <a:bodyPr vert="horz" wrap="square" lIns="0" tIns="17188" rIns="0" bIns="0" rtlCol="0">
            <a:spAutoFit/>
          </a:bodyPr>
          <a:lstStyle/>
          <a:p>
            <a:pPr marL="12732" defTabSz="916712">
              <a:spcBef>
                <a:spcPts val="136"/>
              </a:spcBef>
            </a:pP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Soft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maxAct</a:t>
            </a:r>
            <a:r>
              <a:rPr sz="15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ivat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ion</a:t>
            </a:r>
            <a:endParaRPr sz="1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24" name="object 124"/>
          <p:cNvSpPr txBox="1"/>
          <p:nvPr/>
        </p:nvSpPr>
        <p:spPr>
          <a:xfrm>
            <a:off x="11086274" y="3510567"/>
            <a:ext cx="129865" cy="40439"/>
          </a:xfrm>
          <a:prstGeom prst="rect">
            <a:avLst/>
          </a:prstGeom>
        </p:spPr>
        <p:txBody>
          <a:bodyPr vert="horz" wrap="square" lIns="0" tIns="17188" rIns="0" bIns="0" rtlCol="0">
            <a:spAutoFit/>
          </a:bodyPr>
          <a:lstStyle/>
          <a:p>
            <a:pPr marL="12732" defTabSz="916712">
              <a:spcBef>
                <a:spcPts val="136"/>
              </a:spcBef>
            </a:pPr>
            <a:r>
              <a:rPr sz="150" spc="15" dirty="0">
                <a:solidFill>
                  <a:prstClr val="black"/>
                </a:solidFill>
                <a:latin typeface="Arial"/>
                <a:cs typeface="Arial"/>
              </a:rPr>
              <a:t>soft</a:t>
            </a:r>
            <a:r>
              <a:rPr sz="150" spc="-3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prstClr val="black"/>
                </a:solidFill>
                <a:latin typeface="Arial"/>
                <a:cs typeface="Arial"/>
              </a:rPr>
              <a:t>max0</a:t>
            </a:r>
            <a:endParaRPr sz="1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25" name="object 125"/>
          <p:cNvSpPr txBox="1"/>
          <p:nvPr/>
        </p:nvSpPr>
        <p:spPr>
          <a:xfrm>
            <a:off x="10198971" y="2825000"/>
            <a:ext cx="834583" cy="72485"/>
          </a:xfrm>
          <a:prstGeom prst="rect">
            <a:avLst/>
          </a:prstGeom>
        </p:spPr>
        <p:txBody>
          <a:bodyPr vert="horz" wrap="square" lIns="0" tIns="11459" rIns="0" bIns="0" rtlCol="0">
            <a:spAutoFit/>
          </a:bodyPr>
          <a:lstStyle/>
          <a:p>
            <a:pPr marL="12732" marR="5093" indent="26737" defTabSz="916712">
              <a:lnSpc>
                <a:spcPct val="132100"/>
              </a:lnSpc>
              <a:spcBef>
                <a:spcPts val="90"/>
              </a:spcBef>
              <a:tabLst>
                <a:tab pos="736552" algn="l"/>
              </a:tabLst>
            </a:pP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Conv                Conv               </a:t>
            </a:r>
            <a:r>
              <a:rPr sz="15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Conv               </a:t>
            </a:r>
            <a:r>
              <a:rPr sz="15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Conv	Conv 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1x1</a:t>
            </a:r>
            <a:r>
              <a:rPr sz="15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(S)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 3x3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(S)</a:t>
            </a:r>
            <a:r>
              <a:rPr sz="15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5x5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(S)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 1x1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(S)</a:t>
            </a:r>
            <a:r>
              <a:rPr sz="150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5" dirty="0">
                <a:solidFill>
                  <a:srgbClr val="FFFFFF"/>
                </a:solidFill>
                <a:latin typeface="Arial"/>
                <a:cs typeface="Arial"/>
              </a:rPr>
              <a:t>1x1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(S)</a:t>
            </a:r>
            <a:endParaRPr sz="1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26" name="object 126"/>
          <p:cNvSpPr txBox="1"/>
          <p:nvPr/>
        </p:nvSpPr>
        <p:spPr>
          <a:xfrm>
            <a:off x="10937152" y="2714200"/>
            <a:ext cx="56021" cy="40439"/>
          </a:xfrm>
          <a:prstGeom prst="rect">
            <a:avLst/>
          </a:prstGeom>
        </p:spPr>
        <p:txBody>
          <a:bodyPr vert="horz" wrap="square" lIns="0" tIns="17188" rIns="0" bIns="0" rtlCol="0">
            <a:spAutoFit/>
          </a:bodyPr>
          <a:lstStyle/>
          <a:p>
            <a:pPr marL="12732" defTabSz="916712">
              <a:spcBef>
                <a:spcPts val="136"/>
              </a:spcBef>
            </a:pPr>
            <a:r>
              <a:rPr sz="150" spc="10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sz="1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27" name="object 127"/>
          <p:cNvSpPr txBox="1"/>
          <p:nvPr/>
        </p:nvSpPr>
        <p:spPr>
          <a:xfrm>
            <a:off x="10937152" y="2584276"/>
            <a:ext cx="56021" cy="40439"/>
          </a:xfrm>
          <a:prstGeom prst="rect">
            <a:avLst/>
          </a:prstGeom>
        </p:spPr>
        <p:txBody>
          <a:bodyPr vert="horz" wrap="square" lIns="0" tIns="17188" rIns="0" bIns="0" rtlCol="0">
            <a:spAutoFit/>
          </a:bodyPr>
          <a:lstStyle/>
          <a:p>
            <a:pPr marL="12732" defTabSz="916712">
              <a:spcBef>
                <a:spcPts val="136"/>
              </a:spcBef>
            </a:pPr>
            <a:r>
              <a:rPr sz="150" spc="10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sz="1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28" name="object 128"/>
          <p:cNvSpPr txBox="1"/>
          <p:nvPr/>
        </p:nvSpPr>
        <p:spPr>
          <a:xfrm>
            <a:off x="10845020" y="2447435"/>
            <a:ext cx="233632" cy="40439"/>
          </a:xfrm>
          <a:prstGeom prst="rect">
            <a:avLst/>
          </a:prstGeom>
        </p:spPr>
        <p:txBody>
          <a:bodyPr vert="horz" wrap="square" lIns="0" tIns="17188" rIns="0" bIns="0" rtlCol="0">
            <a:spAutoFit/>
          </a:bodyPr>
          <a:lstStyle/>
          <a:p>
            <a:pPr marL="12732" defTabSz="916712">
              <a:spcBef>
                <a:spcPts val="136"/>
              </a:spcBef>
            </a:pP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Soft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maxAct</a:t>
            </a:r>
            <a:r>
              <a:rPr sz="15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ivat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ion</a:t>
            </a:r>
            <a:endParaRPr sz="1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29" name="object 129"/>
          <p:cNvSpPr txBox="1"/>
          <p:nvPr/>
        </p:nvSpPr>
        <p:spPr>
          <a:xfrm>
            <a:off x="10898691" y="2310876"/>
            <a:ext cx="129865" cy="40439"/>
          </a:xfrm>
          <a:prstGeom prst="rect">
            <a:avLst/>
          </a:prstGeom>
        </p:spPr>
        <p:txBody>
          <a:bodyPr vert="horz" wrap="square" lIns="0" tIns="17188" rIns="0" bIns="0" rtlCol="0">
            <a:spAutoFit/>
          </a:bodyPr>
          <a:lstStyle/>
          <a:p>
            <a:pPr marL="12732" defTabSz="916712">
              <a:spcBef>
                <a:spcPts val="136"/>
              </a:spcBef>
            </a:pPr>
            <a:r>
              <a:rPr sz="150" spc="15" dirty="0">
                <a:solidFill>
                  <a:prstClr val="black"/>
                </a:solidFill>
                <a:latin typeface="Arial"/>
                <a:cs typeface="Arial"/>
              </a:rPr>
              <a:t>soft</a:t>
            </a:r>
            <a:r>
              <a:rPr sz="150" spc="-3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prstClr val="black"/>
                </a:solidFill>
                <a:latin typeface="Arial"/>
                <a:cs typeface="Arial"/>
              </a:rPr>
              <a:t>max1</a:t>
            </a:r>
            <a:endParaRPr sz="1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30" name="object 130"/>
          <p:cNvSpPr txBox="1"/>
          <p:nvPr/>
        </p:nvSpPr>
        <p:spPr>
          <a:xfrm>
            <a:off x="10301167" y="1401597"/>
            <a:ext cx="233632" cy="40439"/>
          </a:xfrm>
          <a:prstGeom prst="rect">
            <a:avLst/>
          </a:prstGeom>
        </p:spPr>
        <p:txBody>
          <a:bodyPr vert="horz" wrap="square" lIns="0" tIns="17188" rIns="0" bIns="0" rtlCol="0">
            <a:spAutoFit/>
          </a:bodyPr>
          <a:lstStyle/>
          <a:p>
            <a:pPr marL="12732" defTabSz="916712">
              <a:spcBef>
                <a:spcPts val="136"/>
              </a:spcBef>
            </a:pP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Soft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maxAct</a:t>
            </a:r>
            <a:r>
              <a:rPr sz="15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srgbClr val="FFFFFF"/>
                </a:solidFill>
                <a:latin typeface="Arial"/>
                <a:cs typeface="Arial"/>
              </a:rPr>
              <a:t>ivat</a:t>
            </a:r>
            <a:r>
              <a:rPr sz="15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" spc="15" dirty="0">
                <a:solidFill>
                  <a:srgbClr val="FFFFFF"/>
                </a:solidFill>
                <a:latin typeface="Arial"/>
                <a:cs typeface="Arial"/>
              </a:rPr>
              <a:t>ion</a:t>
            </a:r>
            <a:endParaRPr sz="1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31" name="object 131"/>
          <p:cNvSpPr txBox="1"/>
          <p:nvPr/>
        </p:nvSpPr>
        <p:spPr>
          <a:xfrm>
            <a:off x="10354836" y="1275131"/>
            <a:ext cx="129865" cy="40439"/>
          </a:xfrm>
          <a:prstGeom prst="rect">
            <a:avLst/>
          </a:prstGeom>
        </p:spPr>
        <p:txBody>
          <a:bodyPr vert="horz" wrap="square" lIns="0" tIns="17188" rIns="0" bIns="0" rtlCol="0">
            <a:spAutoFit/>
          </a:bodyPr>
          <a:lstStyle/>
          <a:p>
            <a:pPr marL="12732" defTabSz="916712">
              <a:spcBef>
                <a:spcPts val="136"/>
              </a:spcBef>
            </a:pPr>
            <a:r>
              <a:rPr sz="150" spc="15" dirty="0">
                <a:solidFill>
                  <a:prstClr val="black"/>
                </a:solidFill>
                <a:latin typeface="Arial"/>
                <a:cs typeface="Arial"/>
              </a:rPr>
              <a:t>soft</a:t>
            </a:r>
            <a:r>
              <a:rPr sz="150" spc="-3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50" spc="20" dirty="0">
                <a:solidFill>
                  <a:prstClr val="black"/>
                </a:solidFill>
                <a:latin typeface="Arial"/>
                <a:cs typeface="Arial"/>
              </a:rPr>
              <a:t>max2</a:t>
            </a:r>
            <a:endParaRPr sz="15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32" name="object 132"/>
          <p:cNvSpPr txBox="1"/>
          <p:nvPr/>
        </p:nvSpPr>
        <p:spPr>
          <a:xfrm>
            <a:off x="7675339" y="1715409"/>
            <a:ext cx="2187995" cy="629948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algn="ctr" defTabSz="916712">
              <a:spcBef>
                <a:spcPts val="100"/>
              </a:spcBef>
            </a:pPr>
            <a:r>
              <a:rPr sz="2005" spc="15" dirty="0">
                <a:solidFill>
                  <a:prstClr val="black"/>
                </a:solidFill>
                <a:latin typeface="Calibri"/>
                <a:cs typeface="Calibri"/>
              </a:rPr>
              <a:t>GoogleNet, </a:t>
            </a:r>
            <a:r>
              <a:rPr sz="2005" spc="-10" dirty="0">
                <a:solidFill>
                  <a:prstClr val="black"/>
                </a:solidFill>
                <a:latin typeface="Calibri"/>
                <a:cs typeface="Calibri"/>
              </a:rPr>
              <a:t>22</a:t>
            </a:r>
            <a:r>
              <a:rPr sz="2005" spc="-311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005" spc="10" dirty="0">
                <a:solidFill>
                  <a:prstClr val="black"/>
                </a:solidFill>
                <a:latin typeface="Calibri"/>
                <a:cs typeface="Calibri"/>
              </a:rPr>
              <a:t>layers</a:t>
            </a:r>
            <a:endParaRPr sz="2005">
              <a:solidFill>
                <a:prstClr val="black"/>
              </a:solidFill>
              <a:latin typeface="Calibri"/>
              <a:cs typeface="Calibri"/>
            </a:endParaRPr>
          </a:p>
          <a:p>
            <a:pPr marL="2547" algn="ctr" defTabSz="916712"/>
            <a:r>
              <a:rPr sz="2005" spc="-15" dirty="0">
                <a:solidFill>
                  <a:prstClr val="black"/>
                </a:solidFill>
                <a:latin typeface="Calibri"/>
                <a:cs typeface="Calibri"/>
              </a:rPr>
              <a:t>(ILSVRC</a:t>
            </a:r>
            <a:r>
              <a:rPr sz="2005" spc="6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005" spc="-15" dirty="0">
                <a:solidFill>
                  <a:prstClr val="black"/>
                </a:solidFill>
                <a:latin typeface="Calibri"/>
                <a:cs typeface="Calibri"/>
              </a:rPr>
              <a:t>2014)</a:t>
            </a:r>
            <a:endParaRPr sz="2005"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844910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8403" y="1715409"/>
            <a:ext cx="1767839" cy="629948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algn="ctr" defTabSz="916712">
              <a:spcBef>
                <a:spcPts val="100"/>
              </a:spcBef>
            </a:pPr>
            <a:r>
              <a:rPr sz="2005" spc="15" dirty="0">
                <a:solidFill>
                  <a:prstClr val="black"/>
                </a:solidFill>
                <a:latin typeface="Calibri"/>
                <a:cs typeface="Calibri"/>
              </a:rPr>
              <a:t>AlexNet, </a:t>
            </a:r>
            <a:r>
              <a:rPr sz="2005" dirty="0">
                <a:solidFill>
                  <a:prstClr val="black"/>
                </a:solidFill>
                <a:latin typeface="Calibri"/>
                <a:cs typeface="Calibri"/>
              </a:rPr>
              <a:t>8</a:t>
            </a:r>
            <a:r>
              <a:rPr sz="2005" spc="-29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005" spc="10" dirty="0">
                <a:solidFill>
                  <a:prstClr val="black"/>
                </a:solidFill>
                <a:latin typeface="Calibri"/>
                <a:cs typeface="Calibri"/>
              </a:rPr>
              <a:t>layers</a:t>
            </a:r>
            <a:endParaRPr sz="2005">
              <a:solidFill>
                <a:prstClr val="black"/>
              </a:solidFill>
              <a:latin typeface="Calibri"/>
              <a:cs typeface="Calibri"/>
            </a:endParaRPr>
          </a:p>
          <a:p>
            <a:pPr marL="15278" algn="ctr" defTabSz="916712"/>
            <a:r>
              <a:rPr sz="2005" spc="-15" dirty="0">
                <a:solidFill>
                  <a:prstClr val="black"/>
                </a:solidFill>
                <a:latin typeface="Calibri"/>
                <a:cs typeface="Calibri"/>
              </a:rPr>
              <a:t>(ILSVRC</a:t>
            </a:r>
            <a:r>
              <a:rPr sz="2005" spc="5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005" spc="-15" dirty="0">
                <a:solidFill>
                  <a:prstClr val="black"/>
                </a:solidFill>
                <a:latin typeface="Calibri"/>
                <a:cs typeface="Calibri"/>
              </a:rPr>
              <a:t>2012)</a:t>
            </a:r>
            <a:endParaRPr sz="2005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436041" y="1715409"/>
            <a:ext cx="1946087" cy="629948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algn="ctr" defTabSz="916712">
              <a:spcBef>
                <a:spcPts val="100"/>
              </a:spcBef>
            </a:pPr>
            <a:r>
              <a:rPr sz="2005" spc="5" dirty="0">
                <a:solidFill>
                  <a:prstClr val="black"/>
                </a:solidFill>
                <a:latin typeface="Calibri"/>
                <a:cs typeface="Calibri"/>
              </a:rPr>
              <a:t>ResNet, </a:t>
            </a:r>
            <a:r>
              <a:rPr sz="2005" spc="-10" dirty="0">
                <a:solidFill>
                  <a:srgbClr val="C00000"/>
                </a:solidFill>
                <a:latin typeface="Calibri"/>
                <a:cs typeface="Calibri"/>
              </a:rPr>
              <a:t>152</a:t>
            </a:r>
            <a:r>
              <a:rPr sz="2005" spc="-19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5" spc="10" dirty="0">
                <a:solidFill>
                  <a:srgbClr val="C00000"/>
                </a:solidFill>
                <a:latin typeface="Calibri"/>
                <a:cs typeface="Calibri"/>
              </a:rPr>
              <a:t>layers</a:t>
            </a:r>
            <a:endParaRPr sz="2005">
              <a:solidFill>
                <a:prstClr val="black"/>
              </a:solidFill>
              <a:latin typeface="Calibri"/>
              <a:cs typeface="Calibri"/>
            </a:endParaRPr>
          </a:p>
          <a:p>
            <a:pPr marL="15278" algn="ctr" defTabSz="916712"/>
            <a:r>
              <a:rPr sz="2005" spc="-15" dirty="0">
                <a:solidFill>
                  <a:prstClr val="black"/>
                </a:solidFill>
                <a:latin typeface="Calibri"/>
                <a:cs typeface="Calibri"/>
              </a:rPr>
              <a:t>(ILSVRC</a:t>
            </a:r>
            <a:r>
              <a:rPr sz="2005" spc="6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005" spc="-15" dirty="0">
                <a:solidFill>
                  <a:prstClr val="black"/>
                </a:solidFill>
                <a:latin typeface="Calibri"/>
                <a:cs typeface="Calibri"/>
              </a:rPr>
              <a:t>2015)</a:t>
            </a:r>
            <a:endParaRPr sz="2005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676576" y="1798848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56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668367" y="1803459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187" y="16248"/>
                </a:lnTo>
                <a:lnTo>
                  <a:pt x="15085" y="2559"/>
                </a:lnTo>
                <a:lnTo>
                  <a:pt x="5156" y="2559"/>
                </a:lnTo>
                <a:lnTo>
                  <a:pt x="0" y="0"/>
                </a:lnTo>
                <a:close/>
              </a:path>
              <a:path w="16509" h="16510">
                <a:moveTo>
                  <a:pt x="16375" y="0"/>
                </a:moveTo>
                <a:lnTo>
                  <a:pt x="11220" y="2559"/>
                </a:lnTo>
                <a:lnTo>
                  <a:pt x="15085" y="2559"/>
                </a:lnTo>
                <a:lnTo>
                  <a:pt x="163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575381" y="1787968"/>
            <a:ext cx="202439" cy="0"/>
          </a:xfrm>
          <a:custGeom>
            <a:avLst/>
            <a:gdLst/>
            <a:ahLst/>
            <a:cxnLst/>
            <a:rect l="l" t="t" r="r" b="b"/>
            <a:pathLst>
              <a:path w="201929">
                <a:moveTo>
                  <a:pt x="0" y="0"/>
                </a:moveTo>
                <a:lnTo>
                  <a:pt x="201880" y="0"/>
                </a:lnTo>
              </a:path>
            </a:pathLst>
          </a:custGeom>
          <a:ln w="21702">
            <a:solidFill>
              <a:srgbClr val="DBEEF3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575381" y="1777091"/>
            <a:ext cx="202439" cy="22281"/>
          </a:xfrm>
          <a:custGeom>
            <a:avLst/>
            <a:gdLst/>
            <a:ahLst/>
            <a:cxnLst/>
            <a:rect l="l" t="t" r="r" b="b"/>
            <a:pathLst>
              <a:path w="201929" h="22225">
                <a:moveTo>
                  <a:pt x="0" y="21702"/>
                </a:moveTo>
                <a:lnTo>
                  <a:pt x="201880" y="21702"/>
                </a:lnTo>
                <a:lnTo>
                  <a:pt x="201880" y="0"/>
                </a:lnTo>
                <a:lnTo>
                  <a:pt x="0" y="0"/>
                </a:lnTo>
                <a:lnTo>
                  <a:pt x="0" y="21702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676576" y="1840688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56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668367" y="1845300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187" y="16248"/>
                </a:lnTo>
                <a:lnTo>
                  <a:pt x="15085" y="2559"/>
                </a:lnTo>
                <a:lnTo>
                  <a:pt x="5156" y="2559"/>
                </a:lnTo>
                <a:lnTo>
                  <a:pt x="0" y="0"/>
                </a:lnTo>
                <a:close/>
              </a:path>
              <a:path w="16509" h="16510">
                <a:moveTo>
                  <a:pt x="16375" y="0"/>
                </a:moveTo>
                <a:lnTo>
                  <a:pt x="11220" y="2559"/>
                </a:lnTo>
                <a:lnTo>
                  <a:pt x="15085" y="2559"/>
                </a:lnTo>
                <a:lnTo>
                  <a:pt x="163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575381" y="1829809"/>
            <a:ext cx="202439" cy="0"/>
          </a:xfrm>
          <a:custGeom>
            <a:avLst/>
            <a:gdLst/>
            <a:ahLst/>
            <a:cxnLst/>
            <a:rect l="l" t="t" r="r" b="b"/>
            <a:pathLst>
              <a:path w="201929">
                <a:moveTo>
                  <a:pt x="0" y="0"/>
                </a:moveTo>
                <a:lnTo>
                  <a:pt x="201880" y="0"/>
                </a:lnTo>
              </a:path>
            </a:pathLst>
          </a:custGeom>
          <a:ln w="21702">
            <a:solidFill>
              <a:srgbClr val="DBEEF3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575381" y="1818931"/>
            <a:ext cx="202439" cy="22281"/>
          </a:xfrm>
          <a:custGeom>
            <a:avLst/>
            <a:gdLst/>
            <a:ahLst/>
            <a:cxnLst/>
            <a:rect l="l" t="t" r="r" b="b"/>
            <a:pathLst>
              <a:path w="201929" h="22225">
                <a:moveTo>
                  <a:pt x="0" y="21702"/>
                </a:moveTo>
                <a:lnTo>
                  <a:pt x="201880" y="21702"/>
                </a:lnTo>
                <a:lnTo>
                  <a:pt x="201880" y="0"/>
                </a:lnTo>
                <a:lnTo>
                  <a:pt x="0" y="0"/>
                </a:lnTo>
                <a:lnTo>
                  <a:pt x="0" y="21702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676576" y="1882529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56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668367" y="1887139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187" y="16248"/>
                </a:lnTo>
                <a:lnTo>
                  <a:pt x="15085" y="2559"/>
                </a:lnTo>
                <a:lnTo>
                  <a:pt x="5156" y="2559"/>
                </a:lnTo>
                <a:lnTo>
                  <a:pt x="0" y="0"/>
                </a:lnTo>
                <a:close/>
              </a:path>
              <a:path w="16509" h="16510">
                <a:moveTo>
                  <a:pt x="16375" y="0"/>
                </a:moveTo>
                <a:lnTo>
                  <a:pt x="11220" y="2559"/>
                </a:lnTo>
                <a:lnTo>
                  <a:pt x="15085" y="2559"/>
                </a:lnTo>
                <a:lnTo>
                  <a:pt x="163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575381" y="1871650"/>
            <a:ext cx="202439" cy="0"/>
          </a:xfrm>
          <a:custGeom>
            <a:avLst/>
            <a:gdLst/>
            <a:ahLst/>
            <a:cxnLst/>
            <a:rect l="l" t="t" r="r" b="b"/>
            <a:pathLst>
              <a:path w="201929">
                <a:moveTo>
                  <a:pt x="0" y="0"/>
                </a:moveTo>
                <a:lnTo>
                  <a:pt x="201880" y="0"/>
                </a:lnTo>
              </a:path>
            </a:pathLst>
          </a:custGeom>
          <a:ln w="21702">
            <a:solidFill>
              <a:srgbClr val="FDEBDD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575381" y="1860770"/>
            <a:ext cx="202439" cy="22281"/>
          </a:xfrm>
          <a:custGeom>
            <a:avLst/>
            <a:gdLst/>
            <a:ahLst/>
            <a:cxnLst/>
            <a:rect l="l" t="t" r="r" b="b"/>
            <a:pathLst>
              <a:path w="201929" h="22225">
                <a:moveTo>
                  <a:pt x="0" y="21702"/>
                </a:moveTo>
                <a:lnTo>
                  <a:pt x="201880" y="21702"/>
                </a:lnTo>
                <a:lnTo>
                  <a:pt x="201880" y="0"/>
                </a:lnTo>
                <a:lnTo>
                  <a:pt x="0" y="0"/>
                </a:lnTo>
                <a:lnTo>
                  <a:pt x="0" y="21702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676576" y="1924367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56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668367" y="1928980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187" y="16248"/>
                </a:lnTo>
                <a:lnTo>
                  <a:pt x="15085" y="2560"/>
                </a:lnTo>
                <a:lnTo>
                  <a:pt x="5156" y="2560"/>
                </a:lnTo>
                <a:lnTo>
                  <a:pt x="0" y="0"/>
                </a:lnTo>
                <a:close/>
              </a:path>
              <a:path w="16509" h="16510">
                <a:moveTo>
                  <a:pt x="16375" y="0"/>
                </a:moveTo>
                <a:lnTo>
                  <a:pt x="11220" y="2560"/>
                </a:lnTo>
                <a:lnTo>
                  <a:pt x="15085" y="2560"/>
                </a:lnTo>
                <a:lnTo>
                  <a:pt x="163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575381" y="1913489"/>
            <a:ext cx="202439" cy="0"/>
          </a:xfrm>
          <a:custGeom>
            <a:avLst/>
            <a:gdLst/>
            <a:ahLst/>
            <a:cxnLst/>
            <a:rect l="l" t="t" r="r" b="b"/>
            <a:pathLst>
              <a:path w="201929">
                <a:moveTo>
                  <a:pt x="0" y="0"/>
                </a:moveTo>
                <a:lnTo>
                  <a:pt x="201880" y="0"/>
                </a:lnTo>
              </a:path>
            </a:pathLst>
          </a:custGeom>
          <a:ln w="21702">
            <a:solidFill>
              <a:srgbClr val="FDEBDD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575381" y="1902611"/>
            <a:ext cx="202439" cy="22281"/>
          </a:xfrm>
          <a:custGeom>
            <a:avLst/>
            <a:gdLst/>
            <a:ahLst/>
            <a:cxnLst/>
            <a:rect l="l" t="t" r="r" b="b"/>
            <a:pathLst>
              <a:path w="201929" h="22225">
                <a:moveTo>
                  <a:pt x="0" y="21702"/>
                </a:moveTo>
                <a:lnTo>
                  <a:pt x="201880" y="21702"/>
                </a:lnTo>
                <a:lnTo>
                  <a:pt x="201880" y="0"/>
                </a:lnTo>
                <a:lnTo>
                  <a:pt x="0" y="0"/>
                </a:lnTo>
                <a:lnTo>
                  <a:pt x="0" y="21702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6676576" y="1966208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56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668367" y="1970819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187" y="16249"/>
                </a:lnTo>
                <a:lnTo>
                  <a:pt x="15085" y="2560"/>
                </a:lnTo>
                <a:lnTo>
                  <a:pt x="5156" y="2560"/>
                </a:lnTo>
                <a:lnTo>
                  <a:pt x="0" y="0"/>
                </a:lnTo>
                <a:close/>
              </a:path>
              <a:path w="16509" h="16510">
                <a:moveTo>
                  <a:pt x="16375" y="0"/>
                </a:moveTo>
                <a:lnTo>
                  <a:pt x="11220" y="2560"/>
                </a:lnTo>
                <a:lnTo>
                  <a:pt x="15085" y="2560"/>
                </a:lnTo>
                <a:lnTo>
                  <a:pt x="163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6575381" y="1955329"/>
            <a:ext cx="202439" cy="0"/>
          </a:xfrm>
          <a:custGeom>
            <a:avLst/>
            <a:gdLst/>
            <a:ahLst/>
            <a:cxnLst/>
            <a:rect l="l" t="t" r="r" b="b"/>
            <a:pathLst>
              <a:path w="201929">
                <a:moveTo>
                  <a:pt x="0" y="0"/>
                </a:moveTo>
                <a:lnTo>
                  <a:pt x="201880" y="0"/>
                </a:lnTo>
              </a:path>
            </a:pathLst>
          </a:custGeom>
          <a:ln w="21702">
            <a:solidFill>
              <a:srgbClr val="EEEAF2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575381" y="1944451"/>
            <a:ext cx="202439" cy="22281"/>
          </a:xfrm>
          <a:custGeom>
            <a:avLst/>
            <a:gdLst/>
            <a:ahLst/>
            <a:cxnLst/>
            <a:rect l="l" t="t" r="r" b="b"/>
            <a:pathLst>
              <a:path w="201929" h="22225">
                <a:moveTo>
                  <a:pt x="0" y="21702"/>
                </a:moveTo>
                <a:lnTo>
                  <a:pt x="201880" y="21702"/>
                </a:lnTo>
                <a:lnTo>
                  <a:pt x="201880" y="0"/>
                </a:lnTo>
                <a:lnTo>
                  <a:pt x="0" y="0"/>
                </a:lnTo>
                <a:lnTo>
                  <a:pt x="0" y="21702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6676576" y="2008048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56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6668367" y="2012659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187" y="16249"/>
                </a:lnTo>
                <a:lnTo>
                  <a:pt x="15085" y="2560"/>
                </a:lnTo>
                <a:lnTo>
                  <a:pt x="5156" y="2560"/>
                </a:lnTo>
                <a:lnTo>
                  <a:pt x="0" y="0"/>
                </a:lnTo>
                <a:close/>
              </a:path>
              <a:path w="16509" h="16510">
                <a:moveTo>
                  <a:pt x="16375" y="0"/>
                </a:moveTo>
                <a:lnTo>
                  <a:pt x="11220" y="2560"/>
                </a:lnTo>
                <a:lnTo>
                  <a:pt x="15085" y="2560"/>
                </a:lnTo>
                <a:lnTo>
                  <a:pt x="163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6575381" y="1997169"/>
            <a:ext cx="202439" cy="0"/>
          </a:xfrm>
          <a:custGeom>
            <a:avLst/>
            <a:gdLst/>
            <a:ahLst/>
            <a:cxnLst/>
            <a:rect l="l" t="t" r="r" b="b"/>
            <a:pathLst>
              <a:path w="201929">
                <a:moveTo>
                  <a:pt x="0" y="0"/>
                </a:moveTo>
                <a:lnTo>
                  <a:pt x="201880" y="0"/>
                </a:lnTo>
              </a:path>
            </a:pathLst>
          </a:custGeom>
          <a:ln w="21702">
            <a:solidFill>
              <a:srgbClr val="EEEAF2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575381" y="1986291"/>
            <a:ext cx="202439" cy="22281"/>
          </a:xfrm>
          <a:custGeom>
            <a:avLst/>
            <a:gdLst/>
            <a:ahLst/>
            <a:cxnLst/>
            <a:rect l="l" t="t" r="r" b="b"/>
            <a:pathLst>
              <a:path w="201929" h="22225">
                <a:moveTo>
                  <a:pt x="0" y="21702"/>
                </a:moveTo>
                <a:lnTo>
                  <a:pt x="201880" y="21702"/>
                </a:lnTo>
                <a:lnTo>
                  <a:pt x="201880" y="0"/>
                </a:lnTo>
                <a:lnTo>
                  <a:pt x="0" y="0"/>
                </a:lnTo>
                <a:lnTo>
                  <a:pt x="0" y="21702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6676576" y="2049889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56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6668367" y="2054500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187" y="16248"/>
                </a:lnTo>
                <a:lnTo>
                  <a:pt x="15085" y="2559"/>
                </a:lnTo>
                <a:lnTo>
                  <a:pt x="5156" y="2559"/>
                </a:lnTo>
                <a:lnTo>
                  <a:pt x="0" y="0"/>
                </a:lnTo>
                <a:close/>
              </a:path>
              <a:path w="16509" h="16510">
                <a:moveTo>
                  <a:pt x="16375" y="0"/>
                </a:moveTo>
                <a:lnTo>
                  <a:pt x="11220" y="2559"/>
                </a:lnTo>
                <a:lnTo>
                  <a:pt x="15085" y="2559"/>
                </a:lnTo>
                <a:lnTo>
                  <a:pt x="163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6575381" y="2039010"/>
            <a:ext cx="202439" cy="0"/>
          </a:xfrm>
          <a:custGeom>
            <a:avLst/>
            <a:gdLst/>
            <a:ahLst/>
            <a:cxnLst/>
            <a:rect l="l" t="t" r="r" b="b"/>
            <a:pathLst>
              <a:path w="201929">
                <a:moveTo>
                  <a:pt x="0" y="0"/>
                </a:moveTo>
                <a:lnTo>
                  <a:pt x="201880" y="0"/>
                </a:lnTo>
              </a:path>
            </a:pathLst>
          </a:custGeom>
          <a:ln w="21702">
            <a:solidFill>
              <a:srgbClr val="EEEAF2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6575381" y="2028132"/>
            <a:ext cx="202439" cy="22281"/>
          </a:xfrm>
          <a:custGeom>
            <a:avLst/>
            <a:gdLst/>
            <a:ahLst/>
            <a:cxnLst/>
            <a:rect l="l" t="t" r="r" b="b"/>
            <a:pathLst>
              <a:path w="201929" h="22225">
                <a:moveTo>
                  <a:pt x="0" y="21702"/>
                </a:moveTo>
                <a:lnTo>
                  <a:pt x="201880" y="21702"/>
                </a:lnTo>
                <a:lnTo>
                  <a:pt x="201880" y="0"/>
                </a:lnTo>
                <a:lnTo>
                  <a:pt x="0" y="0"/>
                </a:lnTo>
                <a:lnTo>
                  <a:pt x="0" y="21702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676576" y="2091730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56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6668367" y="2096340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187" y="16248"/>
                </a:lnTo>
                <a:lnTo>
                  <a:pt x="15085" y="2559"/>
                </a:lnTo>
                <a:lnTo>
                  <a:pt x="5156" y="2559"/>
                </a:lnTo>
                <a:lnTo>
                  <a:pt x="0" y="0"/>
                </a:lnTo>
                <a:close/>
              </a:path>
              <a:path w="16509" h="16510">
                <a:moveTo>
                  <a:pt x="16375" y="0"/>
                </a:moveTo>
                <a:lnTo>
                  <a:pt x="11220" y="2559"/>
                </a:lnTo>
                <a:lnTo>
                  <a:pt x="15085" y="2559"/>
                </a:lnTo>
                <a:lnTo>
                  <a:pt x="163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6575381" y="2080851"/>
            <a:ext cx="202439" cy="0"/>
          </a:xfrm>
          <a:custGeom>
            <a:avLst/>
            <a:gdLst/>
            <a:ahLst/>
            <a:cxnLst/>
            <a:rect l="l" t="t" r="r" b="b"/>
            <a:pathLst>
              <a:path w="201929">
                <a:moveTo>
                  <a:pt x="0" y="0"/>
                </a:moveTo>
                <a:lnTo>
                  <a:pt x="201880" y="0"/>
                </a:lnTo>
              </a:path>
            </a:pathLst>
          </a:custGeom>
          <a:ln w="21702">
            <a:solidFill>
              <a:srgbClr val="EEEAF2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6575381" y="2069971"/>
            <a:ext cx="202439" cy="22281"/>
          </a:xfrm>
          <a:custGeom>
            <a:avLst/>
            <a:gdLst/>
            <a:ahLst/>
            <a:cxnLst/>
            <a:rect l="l" t="t" r="r" b="b"/>
            <a:pathLst>
              <a:path w="201929" h="22225">
                <a:moveTo>
                  <a:pt x="0" y="21702"/>
                </a:moveTo>
                <a:lnTo>
                  <a:pt x="201880" y="21702"/>
                </a:lnTo>
                <a:lnTo>
                  <a:pt x="201880" y="0"/>
                </a:lnTo>
                <a:lnTo>
                  <a:pt x="0" y="0"/>
                </a:lnTo>
                <a:lnTo>
                  <a:pt x="0" y="21702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6676576" y="2132713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56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6668367" y="2137361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187" y="16249"/>
                </a:lnTo>
                <a:lnTo>
                  <a:pt x="15085" y="2560"/>
                </a:lnTo>
                <a:lnTo>
                  <a:pt x="5156" y="2560"/>
                </a:lnTo>
                <a:lnTo>
                  <a:pt x="0" y="0"/>
                </a:lnTo>
                <a:close/>
              </a:path>
              <a:path w="16509" h="16510">
                <a:moveTo>
                  <a:pt x="16375" y="0"/>
                </a:moveTo>
                <a:lnTo>
                  <a:pt x="11220" y="2560"/>
                </a:lnTo>
                <a:lnTo>
                  <a:pt x="15085" y="2560"/>
                </a:lnTo>
                <a:lnTo>
                  <a:pt x="163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6575381" y="2121834"/>
            <a:ext cx="202439" cy="0"/>
          </a:xfrm>
          <a:custGeom>
            <a:avLst/>
            <a:gdLst/>
            <a:ahLst/>
            <a:cxnLst/>
            <a:rect l="l" t="t" r="r" b="b"/>
            <a:pathLst>
              <a:path w="201929">
                <a:moveTo>
                  <a:pt x="0" y="0"/>
                </a:moveTo>
                <a:lnTo>
                  <a:pt x="201880" y="0"/>
                </a:lnTo>
              </a:path>
            </a:pathLst>
          </a:custGeom>
          <a:ln w="21702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6575381" y="2110956"/>
            <a:ext cx="202439" cy="22281"/>
          </a:xfrm>
          <a:custGeom>
            <a:avLst/>
            <a:gdLst/>
            <a:ahLst/>
            <a:cxnLst/>
            <a:rect l="l" t="t" r="r" b="b"/>
            <a:pathLst>
              <a:path w="201929" h="22225">
                <a:moveTo>
                  <a:pt x="0" y="21702"/>
                </a:moveTo>
                <a:lnTo>
                  <a:pt x="201880" y="21702"/>
                </a:lnTo>
                <a:lnTo>
                  <a:pt x="201880" y="0"/>
                </a:lnTo>
                <a:lnTo>
                  <a:pt x="0" y="0"/>
                </a:lnTo>
                <a:lnTo>
                  <a:pt x="0" y="21702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6676576" y="2174554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56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6668367" y="2179203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187" y="16248"/>
                </a:lnTo>
                <a:lnTo>
                  <a:pt x="15085" y="2559"/>
                </a:lnTo>
                <a:lnTo>
                  <a:pt x="5156" y="2559"/>
                </a:lnTo>
                <a:lnTo>
                  <a:pt x="0" y="0"/>
                </a:lnTo>
                <a:close/>
              </a:path>
              <a:path w="16509" h="16510">
                <a:moveTo>
                  <a:pt x="16375" y="0"/>
                </a:moveTo>
                <a:lnTo>
                  <a:pt x="11220" y="2559"/>
                </a:lnTo>
                <a:lnTo>
                  <a:pt x="15085" y="2559"/>
                </a:lnTo>
                <a:lnTo>
                  <a:pt x="163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6575381" y="2163675"/>
            <a:ext cx="202439" cy="0"/>
          </a:xfrm>
          <a:custGeom>
            <a:avLst/>
            <a:gdLst/>
            <a:ahLst/>
            <a:cxnLst/>
            <a:rect l="l" t="t" r="r" b="b"/>
            <a:pathLst>
              <a:path w="201929">
                <a:moveTo>
                  <a:pt x="0" y="0"/>
                </a:moveTo>
                <a:lnTo>
                  <a:pt x="201880" y="0"/>
                </a:lnTo>
              </a:path>
            </a:pathLst>
          </a:custGeom>
          <a:ln w="21702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6575381" y="2152797"/>
            <a:ext cx="202439" cy="22281"/>
          </a:xfrm>
          <a:custGeom>
            <a:avLst/>
            <a:gdLst/>
            <a:ahLst/>
            <a:cxnLst/>
            <a:rect l="l" t="t" r="r" b="b"/>
            <a:pathLst>
              <a:path w="201929" h="22225">
                <a:moveTo>
                  <a:pt x="0" y="21702"/>
                </a:moveTo>
                <a:lnTo>
                  <a:pt x="201880" y="21702"/>
                </a:lnTo>
                <a:lnTo>
                  <a:pt x="201880" y="0"/>
                </a:lnTo>
                <a:lnTo>
                  <a:pt x="0" y="0"/>
                </a:lnTo>
                <a:lnTo>
                  <a:pt x="0" y="21702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6676576" y="2216412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565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6668367" y="2221043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187" y="16248"/>
                </a:lnTo>
                <a:lnTo>
                  <a:pt x="15087" y="2555"/>
                </a:lnTo>
                <a:lnTo>
                  <a:pt x="5156" y="2555"/>
                </a:lnTo>
                <a:lnTo>
                  <a:pt x="0" y="0"/>
                </a:lnTo>
                <a:close/>
              </a:path>
              <a:path w="16509" h="16510">
                <a:moveTo>
                  <a:pt x="16375" y="0"/>
                </a:moveTo>
                <a:lnTo>
                  <a:pt x="11220" y="2555"/>
                </a:lnTo>
                <a:lnTo>
                  <a:pt x="15087" y="2555"/>
                </a:lnTo>
                <a:lnTo>
                  <a:pt x="163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6575381" y="2205533"/>
            <a:ext cx="202439" cy="0"/>
          </a:xfrm>
          <a:custGeom>
            <a:avLst/>
            <a:gdLst/>
            <a:ahLst/>
            <a:cxnLst/>
            <a:rect l="l" t="t" r="r" b="b"/>
            <a:pathLst>
              <a:path w="201929">
                <a:moveTo>
                  <a:pt x="0" y="0"/>
                </a:moveTo>
                <a:lnTo>
                  <a:pt x="201880" y="0"/>
                </a:lnTo>
              </a:path>
            </a:pathLst>
          </a:custGeom>
          <a:ln w="21702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6575381" y="2194656"/>
            <a:ext cx="202439" cy="22281"/>
          </a:xfrm>
          <a:custGeom>
            <a:avLst/>
            <a:gdLst/>
            <a:ahLst/>
            <a:cxnLst/>
            <a:rect l="l" t="t" r="r" b="b"/>
            <a:pathLst>
              <a:path w="201929" h="22225">
                <a:moveTo>
                  <a:pt x="0" y="21702"/>
                </a:moveTo>
                <a:lnTo>
                  <a:pt x="201880" y="21702"/>
                </a:lnTo>
                <a:lnTo>
                  <a:pt x="201880" y="0"/>
                </a:lnTo>
                <a:lnTo>
                  <a:pt x="0" y="0"/>
                </a:lnTo>
                <a:lnTo>
                  <a:pt x="0" y="21702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6676576" y="2258252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5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6668367" y="2262882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187" y="16248"/>
                </a:lnTo>
                <a:lnTo>
                  <a:pt x="15087" y="2556"/>
                </a:lnTo>
                <a:lnTo>
                  <a:pt x="5156" y="2556"/>
                </a:lnTo>
                <a:lnTo>
                  <a:pt x="0" y="0"/>
                </a:lnTo>
                <a:close/>
              </a:path>
              <a:path w="16509" h="16510">
                <a:moveTo>
                  <a:pt x="16375" y="0"/>
                </a:moveTo>
                <a:lnTo>
                  <a:pt x="11220" y="2556"/>
                </a:lnTo>
                <a:lnTo>
                  <a:pt x="15087" y="2556"/>
                </a:lnTo>
                <a:lnTo>
                  <a:pt x="163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6575381" y="2247373"/>
            <a:ext cx="202439" cy="0"/>
          </a:xfrm>
          <a:custGeom>
            <a:avLst/>
            <a:gdLst/>
            <a:ahLst/>
            <a:cxnLst/>
            <a:rect l="l" t="t" r="r" b="b"/>
            <a:pathLst>
              <a:path w="201929">
                <a:moveTo>
                  <a:pt x="0" y="0"/>
                </a:moveTo>
                <a:lnTo>
                  <a:pt x="201880" y="0"/>
                </a:lnTo>
              </a:path>
            </a:pathLst>
          </a:custGeom>
          <a:ln w="21702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6575381" y="2236495"/>
            <a:ext cx="202439" cy="22281"/>
          </a:xfrm>
          <a:custGeom>
            <a:avLst/>
            <a:gdLst/>
            <a:ahLst/>
            <a:cxnLst/>
            <a:rect l="l" t="t" r="r" b="b"/>
            <a:pathLst>
              <a:path w="201929" h="22225">
                <a:moveTo>
                  <a:pt x="0" y="21702"/>
                </a:moveTo>
                <a:lnTo>
                  <a:pt x="201880" y="21702"/>
                </a:lnTo>
                <a:lnTo>
                  <a:pt x="201880" y="0"/>
                </a:lnTo>
                <a:lnTo>
                  <a:pt x="0" y="0"/>
                </a:lnTo>
                <a:lnTo>
                  <a:pt x="0" y="21702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6676576" y="2300509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56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6668367" y="2305139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187" y="16249"/>
                </a:lnTo>
                <a:lnTo>
                  <a:pt x="15087" y="2556"/>
                </a:lnTo>
                <a:lnTo>
                  <a:pt x="5156" y="2556"/>
                </a:lnTo>
                <a:lnTo>
                  <a:pt x="0" y="0"/>
                </a:lnTo>
                <a:close/>
              </a:path>
              <a:path w="16509" h="16510">
                <a:moveTo>
                  <a:pt x="16375" y="0"/>
                </a:moveTo>
                <a:lnTo>
                  <a:pt x="11220" y="2556"/>
                </a:lnTo>
                <a:lnTo>
                  <a:pt x="15087" y="2556"/>
                </a:lnTo>
                <a:lnTo>
                  <a:pt x="163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6575381" y="2289631"/>
            <a:ext cx="202439" cy="0"/>
          </a:xfrm>
          <a:custGeom>
            <a:avLst/>
            <a:gdLst/>
            <a:ahLst/>
            <a:cxnLst/>
            <a:rect l="l" t="t" r="r" b="b"/>
            <a:pathLst>
              <a:path w="201929">
                <a:moveTo>
                  <a:pt x="0" y="0"/>
                </a:moveTo>
                <a:lnTo>
                  <a:pt x="201880" y="0"/>
                </a:lnTo>
              </a:path>
            </a:pathLst>
          </a:custGeom>
          <a:ln w="2170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6575381" y="2278753"/>
            <a:ext cx="202439" cy="22281"/>
          </a:xfrm>
          <a:custGeom>
            <a:avLst/>
            <a:gdLst/>
            <a:ahLst/>
            <a:cxnLst/>
            <a:rect l="l" t="t" r="r" b="b"/>
            <a:pathLst>
              <a:path w="201929" h="22225">
                <a:moveTo>
                  <a:pt x="0" y="21702"/>
                </a:moveTo>
                <a:lnTo>
                  <a:pt x="201880" y="21702"/>
                </a:lnTo>
                <a:lnTo>
                  <a:pt x="201880" y="0"/>
                </a:lnTo>
                <a:lnTo>
                  <a:pt x="0" y="0"/>
                </a:lnTo>
                <a:lnTo>
                  <a:pt x="0" y="21702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6676576" y="2342349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56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6668367" y="2346981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187" y="16248"/>
                </a:lnTo>
                <a:lnTo>
                  <a:pt x="15087" y="2555"/>
                </a:lnTo>
                <a:lnTo>
                  <a:pt x="5156" y="2555"/>
                </a:lnTo>
                <a:lnTo>
                  <a:pt x="0" y="0"/>
                </a:lnTo>
                <a:close/>
              </a:path>
              <a:path w="16509" h="16510">
                <a:moveTo>
                  <a:pt x="16375" y="0"/>
                </a:moveTo>
                <a:lnTo>
                  <a:pt x="11220" y="2555"/>
                </a:lnTo>
                <a:lnTo>
                  <a:pt x="15087" y="2555"/>
                </a:lnTo>
                <a:lnTo>
                  <a:pt x="163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6575381" y="2331470"/>
            <a:ext cx="202439" cy="0"/>
          </a:xfrm>
          <a:custGeom>
            <a:avLst/>
            <a:gdLst/>
            <a:ahLst/>
            <a:cxnLst/>
            <a:rect l="l" t="t" r="r" b="b"/>
            <a:pathLst>
              <a:path w="201929">
                <a:moveTo>
                  <a:pt x="0" y="0"/>
                </a:moveTo>
                <a:lnTo>
                  <a:pt x="201880" y="0"/>
                </a:lnTo>
              </a:path>
            </a:pathLst>
          </a:custGeom>
          <a:ln w="2170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6575381" y="2320592"/>
            <a:ext cx="202439" cy="22281"/>
          </a:xfrm>
          <a:custGeom>
            <a:avLst/>
            <a:gdLst/>
            <a:ahLst/>
            <a:cxnLst/>
            <a:rect l="l" t="t" r="r" b="b"/>
            <a:pathLst>
              <a:path w="201929" h="22225">
                <a:moveTo>
                  <a:pt x="0" y="21702"/>
                </a:moveTo>
                <a:lnTo>
                  <a:pt x="201880" y="21702"/>
                </a:lnTo>
                <a:lnTo>
                  <a:pt x="201880" y="0"/>
                </a:lnTo>
                <a:lnTo>
                  <a:pt x="0" y="0"/>
                </a:lnTo>
                <a:lnTo>
                  <a:pt x="0" y="21702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6676576" y="2384189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56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6668367" y="2388819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187" y="16248"/>
                </a:lnTo>
                <a:lnTo>
                  <a:pt x="15087" y="2555"/>
                </a:lnTo>
                <a:lnTo>
                  <a:pt x="5156" y="2555"/>
                </a:lnTo>
                <a:lnTo>
                  <a:pt x="0" y="0"/>
                </a:lnTo>
                <a:close/>
              </a:path>
              <a:path w="16509" h="16510">
                <a:moveTo>
                  <a:pt x="16375" y="0"/>
                </a:moveTo>
                <a:lnTo>
                  <a:pt x="11220" y="2555"/>
                </a:lnTo>
                <a:lnTo>
                  <a:pt x="15087" y="2555"/>
                </a:lnTo>
                <a:lnTo>
                  <a:pt x="163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6575381" y="2373310"/>
            <a:ext cx="202439" cy="0"/>
          </a:xfrm>
          <a:custGeom>
            <a:avLst/>
            <a:gdLst/>
            <a:ahLst/>
            <a:cxnLst/>
            <a:rect l="l" t="t" r="r" b="b"/>
            <a:pathLst>
              <a:path w="201929">
                <a:moveTo>
                  <a:pt x="0" y="0"/>
                </a:moveTo>
                <a:lnTo>
                  <a:pt x="201880" y="0"/>
                </a:lnTo>
              </a:path>
            </a:pathLst>
          </a:custGeom>
          <a:ln w="2170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6575381" y="2362433"/>
            <a:ext cx="202439" cy="22281"/>
          </a:xfrm>
          <a:custGeom>
            <a:avLst/>
            <a:gdLst/>
            <a:ahLst/>
            <a:cxnLst/>
            <a:rect l="l" t="t" r="r" b="b"/>
            <a:pathLst>
              <a:path w="201929" h="22225">
                <a:moveTo>
                  <a:pt x="0" y="21702"/>
                </a:moveTo>
                <a:lnTo>
                  <a:pt x="201880" y="21702"/>
                </a:lnTo>
                <a:lnTo>
                  <a:pt x="201880" y="0"/>
                </a:lnTo>
                <a:lnTo>
                  <a:pt x="0" y="0"/>
                </a:lnTo>
                <a:lnTo>
                  <a:pt x="0" y="21702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6676576" y="2426030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56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6668367" y="2430660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187" y="16248"/>
                </a:lnTo>
                <a:lnTo>
                  <a:pt x="15087" y="2556"/>
                </a:lnTo>
                <a:lnTo>
                  <a:pt x="5156" y="2556"/>
                </a:lnTo>
                <a:lnTo>
                  <a:pt x="0" y="0"/>
                </a:lnTo>
                <a:close/>
              </a:path>
              <a:path w="16509" h="16510">
                <a:moveTo>
                  <a:pt x="16375" y="0"/>
                </a:moveTo>
                <a:lnTo>
                  <a:pt x="11220" y="2556"/>
                </a:lnTo>
                <a:lnTo>
                  <a:pt x="15087" y="2556"/>
                </a:lnTo>
                <a:lnTo>
                  <a:pt x="163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6575381" y="2415151"/>
            <a:ext cx="202439" cy="0"/>
          </a:xfrm>
          <a:custGeom>
            <a:avLst/>
            <a:gdLst/>
            <a:ahLst/>
            <a:cxnLst/>
            <a:rect l="l" t="t" r="r" b="b"/>
            <a:pathLst>
              <a:path w="201929">
                <a:moveTo>
                  <a:pt x="0" y="0"/>
                </a:moveTo>
                <a:lnTo>
                  <a:pt x="201880" y="0"/>
                </a:lnTo>
              </a:path>
            </a:pathLst>
          </a:custGeom>
          <a:ln w="21702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6575381" y="2404273"/>
            <a:ext cx="202439" cy="22281"/>
          </a:xfrm>
          <a:custGeom>
            <a:avLst/>
            <a:gdLst/>
            <a:ahLst/>
            <a:cxnLst/>
            <a:rect l="l" t="t" r="r" b="b"/>
            <a:pathLst>
              <a:path w="201929" h="22225">
                <a:moveTo>
                  <a:pt x="0" y="21702"/>
                </a:moveTo>
                <a:lnTo>
                  <a:pt x="201880" y="21702"/>
                </a:lnTo>
                <a:lnTo>
                  <a:pt x="201880" y="0"/>
                </a:lnTo>
                <a:lnTo>
                  <a:pt x="0" y="0"/>
                </a:lnTo>
                <a:lnTo>
                  <a:pt x="0" y="21702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6676576" y="2468290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56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6668367" y="2472920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187" y="16249"/>
                </a:lnTo>
                <a:lnTo>
                  <a:pt x="15087" y="2556"/>
                </a:lnTo>
                <a:lnTo>
                  <a:pt x="5156" y="2556"/>
                </a:lnTo>
                <a:lnTo>
                  <a:pt x="0" y="0"/>
                </a:lnTo>
                <a:close/>
              </a:path>
              <a:path w="16509" h="16510">
                <a:moveTo>
                  <a:pt x="16375" y="0"/>
                </a:moveTo>
                <a:lnTo>
                  <a:pt x="11220" y="2556"/>
                </a:lnTo>
                <a:lnTo>
                  <a:pt x="15087" y="2556"/>
                </a:lnTo>
                <a:lnTo>
                  <a:pt x="163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6575381" y="2446533"/>
            <a:ext cx="202439" cy="22281"/>
          </a:xfrm>
          <a:custGeom>
            <a:avLst/>
            <a:gdLst/>
            <a:ahLst/>
            <a:cxnLst/>
            <a:rect l="l" t="t" r="r" b="b"/>
            <a:pathLst>
              <a:path w="201929" h="22225">
                <a:moveTo>
                  <a:pt x="0" y="21702"/>
                </a:moveTo>
                <a:lnTo>
                  <a:pt x="201880" y="21702"/>
                </a:lnTo>
                <a:lnTo>
                  <a:pt x="201880" y="0"/>
                </a:lnTo>
                <a:lnTo>
                  <a:pt x="0" y="0"/>
                </a:lnTo>
                <a:lnTo>
                  <a:pt x="0" y="21702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6676576" y="2510130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565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6668367" y="2514761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187" y="16248"/>
                </a:lnTo>
                <a:lnTo>
                  <a:pt x="15087" y="2556"/>
                </a:lnTo>
                <a:lnTo>
                  <a:pt x="5156" y="2556"/>
                </a:lnTo>
                <a:lnTo>
                  <a:pt x="0" y="0"/>
                </a:lnTo>
                <a:close/>
              </a:path>
              <a:path w="16509" h="16510">
                <a:moveTo>
                  <a:pt x="16375" y="0"/>
                </a:moveTo>
                <a:lnTo>
                  <a:pt x="11220" y="2556"/>
                </a:lnTo>
                <a:lnTo>
                  <a:pt x="15087" y="2556"/>
                </a:lnTo>
                <a:lnTo>
                  <a:pt x="163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6575381" y="2488373"/>
            <a:ext cx="202439" cy="22281"/>
          </a:xfrm>
          <a:custGeom>
            <a:avLst/>
            <a:gdLst/>
            <a:ahLst/>
            <a:cxnLst/>
            <a:rect l="l" t="t" r="r" b="b"/>
            <a:pathLst>
              <a:path w="201929" h="22225">
                <a:moveTo>
                  <a:pt x="0" y="21702"/>
                </a:moveTo>
                <a:lnTo>
                  <a:pt x="201880" y="21702"/>
                </a:lnTo>
                <a:lnTo>
                  <a:pt x="201880" y="0"/>
                </a:lnTo>
                <a:lnTo>
                  <a:pt x="0" y="0"/>
                </a:lnTo>
                <a:lnTo>
                  <a:pt x="0" y="21702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6575381" y="2530213"/>
            <a:ext cx="202439" cy="22281"/>
          </a:xfrm>
          <a:custGeom>
            <a:avLst/>
            <a:gdLst/>
            <a:ahLst/>
            <a:cxnLst/>
            <a:rect l="l" t="t" r="r" b="b"/>
            <a:pathLst>
              <a:path w="201929" h="22225">
                <a:moveTo>
                  <a:pt x="0" y="21702"/>
                </a:moveTo>
                <a:lnTo>
                  <a:pt x="201880" y="21702"/>
                </a:lnTo>
                <a:lnTo>
                  <a:pt x="201880" y="0"/>
                </a:lnTo>
                <a:lnTo>
                  <a:pt x="0" y="0"/>
                </a:lnTo>
                <a:lnTo>
                  <a:pt x="0" y="21702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6581632" y="1762202"/>
            <a:ext cx="190344" cy="834874"/>
          </a:xfrm>
          <a:prstGeom prst="rect">
            <a:avLst/>
          </a:prstGeom>
        </p:spPr>
        <p:txBody>
          <a:bodyPr vert="horz" wrap="square" lIns="0" tIns="12095" rIns="0" bIns="0" rtlCol="0">
            <a:spAutoFit/>
          </a:bodyPr>
          <a:lstStyle/>
          <a:p>
            <a:pPr marL="47109" defTabSz="916712">
              <a:spcBef>
                <a:spcPts val="9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64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42016" marR="9549" indent="-25464" defTabSz="916712">
              <a:lnSpc>
                <a:spcPct val="182600"/>
              </a:lnSpc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conv, 64, pool/2  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128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42016" marR="5093" indent="-29920" defTabSz="916712">
              <a:lnSpc>
                <a:spcPct val="182600"/>
              </a:lnSpc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conv, 128, pool/2  3x3 conv,</a:t>
            </a:r>
            <a:r>
              <a:rPr sz="150" spc="-15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42016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2732" marR="5093" indent="29282" defTabSz="916712">
              <a:lnSpc>
                <a:spcPct val="182600"/>
              </a:lnSpc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conv, 256  3x3 conv, 256,</a:t>
            </a:r>
            <a:r>
              <a:rPr sz="150" spc="-25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pool/2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42016" defTabSz="916712">
              <a:spcBef>
                <a:spcPts val="14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512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42016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512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2732" marR="5093" indent="29282" defTabSz="916712">
              <a:lnSpc>
                <a:spcPct val="182600"/>
              </a:lnSpc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conv, 512  3x3 conv, 512,</a:t>
            </a:r>
            <a:r>
              <a:rPr sz="150" spc="-25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pool/2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42016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512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42016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512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2732" marR="5093" indent="29282" defTabSz="916712">
              <a:lnSpc>
                <a:spcPct val="182600"/>
              </a:lnSpc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conv, 512  3x3 conv, 512,</a:t>
            </a:r>
            <a:r>
              <a:rPr sz="150" spc="-25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pool/2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64297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f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4096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64297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f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4096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64297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f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1000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3009757" y="1720703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9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3001549" y="1725398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10" h="16510">
                <a:moveTo>
                  <a:pt x="0" y="0"/>
                </a:moveTo>
                <a:lnTo>
                  <a:pt x="8187" y="16482"/>
                </a:lnTo>
                <a:lnTo>
                  <a:pt x="15087" y="2593"/>
                </a:lnTo>
                <a:lnTo>
                  <a:pt x="5156" y="2593"/>
                </a:lnTo>
                <a:lnTo>
                  <a:pt x="0" y="0"/>
                </a:lnTo>
                <a:close/>
              </a:path>
              <a:path w="16510" h="16510">
                <a:moveTo>
                  <a:pt x="16375" y="0"/>
                </a:moveTo>
                <a:lnTo>
                  <a:pt x="11220" y="2593"/>
                </a:lnTo>
                <a:lnTo>
                  <a:pt x="15087" y="2593"/>
                </a:lnTo>
                <a:lnTo>
                  <a:pt x="163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2908563" y="1709667"/>
            <a:ext cx="202439" cy="0"/>
          </a:xfrm>
          <a:custGeom>
            <a:avLst/>
            <a:gdLst/>
            <a:ahLst/>
            <a:cxnLst/>
            <a:rect l="l" t="t" r="r" b="b"/>
            <a:pathLst>
              <a:path w="201930">
                <a:moveTo>
                  <a:pt x="0" y="0"/>
                </a:moveTo>
                <a:lnTo>
                  <a:pt x="201880" y="0"/>
                </a:lnTo>
              </a:path>
            </a:pathLst>
          </a:custGeom>
          <a:ln w="22013">
            <a:solidFill>
              <a:srgbClr val="EEEAF2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2908563" y="1698634"/>
            <a:ext cx="202439" cy="22281"/>
          </a:xfrm>
          <a:custGeom>
            <a:avLst/>
            <a:gdLst/>
            <a:ahLst/>
            <a:cxnLst/>
            <a:rect l="l" t="t" r="r" b="b"/>
            <a:pathLst>
              <a:path w="201930" h="22225">
                <a:moveTo>
                  <a:pt x="0" y="22013"/>
                </a:moveTo>
                <a:lnTo>
                  <a:pt x="201880" y="22013"/>
                </a:lnTo>
                <a:lnTo>
                  <a:pt x="201880" y="0"/>
                </a:lnTo>
                <a:lnTo>
                  <a:pt x="0" y="0"/>
                </a:lnTo>
                <a:lnTo>
                  <a:pt x="0" y="22013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919764" y="613487"/>
            <a:ext cx="4531957" cy="1117389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4411" spc="-15" dirty="0">
                <a:solidFill>
                  <a:prstClr val="black"/>
                </a:solidFill>
                <a:latin typeface="Calibri Light"/>
                <a:cs typeface="Calibri Light"/>
              </a:rPr>
              <a:t>Revolution </a:t>
            </a:r>
            <a:r>
              <a:rPr sz="4411" dirty="0">
                <a:solidFill>
                  <a:prstClr val="black"/>
                </a:solidFill>
                <a:latin typeface="Calibri Light"/>
                <a:cs typeface="Calibri Light"/>
              </a:rPr>
              <a:t>of</a:t>
            </a:r>
            <a:r>
              <a:rPr sz="4411" spc="-3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4411" dirty="0">
                <a:solidFill>
                  <a:prstClr val="black"/>
                </a:solidFill>
                <a:latin typeface="Calibri Light"/>
                <a:cs typeface="Calibri Light"/>
              </a:rPr>
              <a:t>Depth</a:t>
            </a:r>
            <a:endParaRPr sz="4411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R="343767" algn="ctr" defTabSz="916712">
              <a:spcBef>
                <a:spcPts val="3173"/>
              </a:spcBef>
            </a:pPr>
            <a:r>
              <a:rPr sz="100" spc="5" dirty="0">
                <a:solidFill>
                  <a:srgbClr val="7F7F7F"/>
                </a:solidFill>
                <a:latin typeface="Calibri Light"/>
                <a:cs typeface="Calibri Light"/>
              </a:rPr>
              <a:t>11x11 conv, 96, /4,</a:t>
            </a:r>
            <a:r>
              <a:rPr sz="100" spc="-2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00" spc="5" dirty="0">
                <a:solidFill>
                  <a:srgbClr val="7F7F7F"/>
                </a:solidFill>
                <a:latin typeface="Calibri Light"/>
                <a:cs typeface="Calibri Light"/>
              </a:rPr>
              <a:t>pool/2</a:t>
            </a:r>
            <a:endParaRPr sz="100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3009757" y="1763142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9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3001549" y="1767840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10" h="16510">
                <a:moveTo>
                  <a:pt x="0" y="0"/>
                </a:moveTo>
                <a:lnTo>
                  <a:pt x="8187" y="16480"/>
                </a:lnTo>
                <a:lnTo>
                  <a:pt x="15087" y="2592"/>
                </a:lnTo>
                <a:lnTo>
                  <a:pt x="5156" y="2592"/>
                </a:lnTo>
                <a:lnTo>
                  <a:pt x="0" y="0"/>
                </a:lnTo>
                <a:close/>
              </a:path>
              <a:path w="16510" h="16510">
                <a:moveTo>
                  <a:pt x="16375" y="0"/>
                </a:moveTo>
                <a:lnTo>
                  <a:pt x="11220" y="2592"/>
                </a:lnTo>
                <a:lnTo>
                  <a:pt x="15087" y="2592"/>
                </a:lnTo>
                <a:lnTo>
                  <a:pt x="163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2908563" y="1752108"/>
            <a:ext cx="202439" cy="0"/>
          </a:xfrm>
          <a:custGeom>
            <a:avLst/>
            <a:gdLst/>
            <a:ahLst/>
            <a:cxnLst/>
            <a:rect l="l" t="t" r="r" b="b"/>
            <a:pathLst>
              <a:path w="201930">
                <a:moveTo>
                  <a:pt x="0" y="0"/>
                </a:moveTo>
                <a:lnTo>
                  <a:pt x="201880" y="0"/>
                </a:lnTo>
              </a:path>
            </a:pathLst>
          </a:custGeom>
          <a:ln w="22013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2908563" y="1741074"/>
            <a:ext cx="202439" cy="22281"/>
          </a:xfrm>
          <a:custGeom>
            <a:avLst/>
            <a:gdLst/>
            <a:ahLst/>
            <a:cxnLst/>
            <a:rect l="l" t="t" r="r" b="b"/>
            <a:pathLst>
              <a:path w="201930" h="22225">
                <a:moveTo>
                  <a:pt x="0" y="22013"/>
                </a:moveTo>
                <a:lnTo>
                  <a:pt x="201880" y="22013"/>
                </a:lnTo>
                <a:lnTo>
                  <a:pt x="201880" y="0"/>
                </a:lnTo>
                <a:lnTo>
                  <a:pt x="0" y="0"/>
                </a:lnTo>
                <a:lnTo>
                  <a:pt x="0" y="22013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3009757" y="1805583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9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3001549" y="1810280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10" h="16510">
                <a:moveTo>
                  <a:pt x="0" y="0"/>
                </a:moveTo>
                <a:lnTo>
                  <a:pt x="8187" y="16482"/>
                </a:lnTo>
                <a:lnTo>
                  <a:pt x="15087" y="2592"/>
                </a:lnTo>
                <a:lnTo>
                  <a:pt x="5156" y="2592"/>
                </a:lnTo>
                <a:lnTo>
                  <a:pt x="0" y="0"/>
                </a:lnTo>
                <a:close/>
              </a:path>
              <a:path w="16510" h="16510">
                <a:moveTo>
                  <a:pt x="16375" y="0"/>
                </a:moveTo>
                <a:lnTo>
                  <a:pt x="11220" y="2592"/>
                </a:lnTo>
                <a:lnTo>
                  <a:pt x="15087" y="2592"/>
                </a:lnTo>
                <a:lnTo>
                  <a:pt x="163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2908563" y="1794548"/>
            <a:ext cx="202439" cy="0"/>
          </a:xfrm>
          <a:custGeom>
            <a:avLst/>
            <a:gdLst/>
            <a:ahLst/>
            <a:cxnLst/>
            <a:rect l="l" t="t" r="r" b="b"/>
            <a:pathLst>
              <a:path w="201930">
                <a:moveTo>
                  <a:pt x="0" y="0"/>
                </a:moveTo>
                <a:lnTo>
                  <a:pt x="201880" y="0"/>
                </a:lnTo>
              </a:path>
            </a:pathLst>
          </a:custGeom>
          <a:ln w="22013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2908563" y="1783514"/>
            <a:ext cx="202439" cy="22281"/>
          </a:xfrm>
          <a:custGeom>
            <a:avLst/>
            <a:gdLst/>
            <a:ahLst/>
            <a:cxnLst/>
            <a:rect l="l" t="t" r="r" b="b"/>
            <a:pathLst>
              <a:path w="201930" h="22225">
                <a:moveTo>
                  <a:pt x="0" y="22013"/>
                </a:moveTo>
                <a:lnTo>
                  <a:pt x="201880" y="22013"/>
                </a:lnTo>
                <a:lnTo>
                  <a:pt x="201880" y="0"/>
                </a:lnTo>
                <a:lnTo>
                  <a:pt x="0" y="0"/>
                </a:lnTo>
                <a:lnTo>
                  <a:pt x="0" y="22013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3009757" y="1848023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9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3001549" y="1852718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10" h="16510">
                <a:moveTo>
                  <a:pt x="0" y="0"/>
                </a:moveTo>
                <a:lnTo>
                  <a:pt x="8187" y="16482"/>
                </a:lnTo>
                <a:lnTo>
                  <a:pt x="15087" y="2593"/>
                </a:lnTo>
                <a:lnTo>
                  <a:pt x="5156" y="2593"/>
                </a:lnTo>
                <a:lnTo>
                  <a:pt x="0" y="0"/>
                </a:lnTo>
                <a:close/>
              </a:path>
              <a:path w="16510" h="16510">
                <a:moveTo>
                  <a:pt x="16375" y="0"/>
                </a:moveTo>
                <a:lnTo>
                  <a:pt x="11220" y="2593"/>
                </a:lnTo>
                <a:lnTo>
                  <a:pt x="15087" y="2593"/>
                </a:lnTo>
                <a:lnTo>
                  <a:pt x="163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2908563" y="1836987"/>
            <a:ext cx="202439" cy="0"/>
          </a:xfrm>
          <a:custGeom>
            <a:avLst/>
            <a:gdLst/>
            <a:ahLst/>
            <a:cxnLst/>
            <a:rect l="l" t="t" r="r" b="b"/>
            <a:pathLst>
              <a:path w="201930">
                <a:moveTo>
                  <a:pt x="0" y="0"/>
                </a:moveTo>
                <a:lnTo>
                  <a:pt x="201880" y="0"/>
                </a:lnTo>
              </a:path>
            </a:pathLst>
          </a:custGeom>
          <a:ln w="22013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2908563" y="1825954"/>
            <a:ext cx="202439" cy="22281"/>
          </a:xfrm>
          <a:custGeom>
            <a:avLst/>
            <a:gdLst/>
            <a:ahLst/>
            <a:cxnLst/>
            <a:rect l="l" t="t" r="r" b="b"/>
            <a:pathLst>
              <a:path w="201930" h="22225">
                <a:moveTo>
                  <a:pt x="0" y="22013"/>
                </a:moveTo>
                <a:lnTo>
                  <a:pt x="201880" y="22013"/>
                </a:lnTo>
                <a:lnTo>
                  <a:pt x="201880" y="0"/>
                </a:lnTo>
                <a:lnTo>
                  <a:pt x="0" y="0"/>
                </a:lnTo>
                <a:lnTo>
                  <a:pt x="0" y="22013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3009757" y="1890463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9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3001549" y="1895160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10" h="16510">
                <a:moveTo>
                  <a:pt x="0" y="0"/>
                </a:moveTo>
                <a:lnTo>
                  <a:pt x="8187" y="16480"/>
                </a:lnTo>
                <a:lnTo>
                  <a:pt x="15087" y="2592"/>
                </a:lnTo>
                <a:lnTo>
                  <a:pt x="5156" y="2592"/>
                </a:lnTo>
                <a:lnTo>
                  <a:pt x="0" y="0"/>
                </a:lnTo>
                <a:close/>
              </a:path>
              <a:path w="16510" h="16510">
                <a:moveTo>
                  <a:pt x="16375" y="0"/>
                </a:moveTo>
                <a:lnTo>
                  <a:pt x="11220" y="2592"/>
                </a:lnTo>
                <a:lnTo>
                  <a:pt x="15087" y="2592"/>
                </a:lnTo>
                <a:lnTo>
                  <a:pt x="163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5" name="object 95"/>
          <p:cNvSpPr/>
          <p:nvPr/>
        </p:nvSpPr>
        <p:spPr>
          <a:xfrm>
            <a:off x="2908563" y="1879428"/>
            <a:ext cx="202439" cy="0"/>
          </a:xfrm>
          <a:custGeom>
            <a:avLst/>
            <a:gdLst/>
            <a:ahLst/>
            <a:cxnLst/>
            <a:rect l="l" t="t" r="r" b="b"/>
            <a:pathLst>
              <a:path w="201930">
                <a:moveTo>
                  <a:pt x="0" y="0"/>
                </a:moveTo>
                <a:lnTo>
                  <a:pt x="201880" y="0"/>
                </a:lnTo>
              </a:path>
            </a:pathLst>
          </a:custGeom>
          <a:ln w="22013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2908563" y="1868394"/>
            <a:ext cx="202439" cy="22281"/>
          </a:xfrm>
          <a:custGeom>
            <a:avLst/>
            <a:gdLst/>
            <a:ahLst/>
            <a:cxnLst/>
            <a:rect l="l" t="t" r="r" b="b"/>
            <a:pathLst>
              <a:path w="201930" h="22225">
                <a:moveTo>
                  <a:pt x="0" y="22013"/>
                </a:moveTo>
                <a:lnTo>
                  <a:pt x="201880" y="22013"/>
                </a:lnTo>
                <a:lnTo>
                  <a:pt x="201880" y="0"/>
                </a:lnTo>
                <a:lnTo>
                  <a:pt x="0" y="0"/>
                </a:lnTo>
                <a:lnTo>
                  <a:pt x="0" y="22013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7" name="object 97"/>
          <p:cNvSpPr/>
          <p:nvPr/>
        </p:nvSpPr>
        <p:spPr>
          <a:xfrm>
            <a:off x="3009757" y="1932903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9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8" name="object 98"/>
          <p:cNvSpPr/>
          <p:nvPr/>
        </p:nvSpPr>
        <p:spPr>
          <a:xfrm>
            <a:off x="3001549" y="1937599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10" h="16510">
                <a:moveTo>
                  <a:pt x="0" y="0"/>
                </a:moveTo>
                <a:lnTo>
                  <a:pt x="8187" y="16482"/>
                </a:lnTo>
                <a:lnTo>
                  <a:pt x="15087" y="2592"/>
                </a:lnTo>
                <a:lnTo>
                  <a:pt x="5156" y="2592"/>
                </a:lnTo>
                <a:lnTo>
                  <a:pt x="0" y="0"/>
                </a:lnTo>
                <a:close/>
              </a:path>
              <a:path w="16510" h="16510">
                <a:moveTo>
                  <a:pt x="16375" y="0"/>
                </a:moveTo>
                <a:lnTo>
                  <a:pt x="11220" y="2592"/>
                </a:lnTo>
                <a:lnTo>
                  <a:pt x="15087" y="2592"/>
                </a:lnTo>
                <a:lnTo>
                  <a:pt x="163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9" name="object 99"/>
          <p:cNvSpPr/>
          <p:nvPr/>
        </p:nvSpPr>
        <p:spPr>
          <a:xfrm>
            <a:off x="2908563" y="1910833"/>
            <a:ext cx="202439" cy="22281"/>
          </a:xfrm>
          <a:custGeom>
            <a:avLst/>
            <a:gdLst/>
            <a:ahLst/>
            <a:cxnLst/>
            <a:rect l="l" t="t" r="r" b="b"/>
            <a:pathLst>
              <a:path w="201930" h="22225">
                <a:moveTo>
                  <a:pt x="0" y="22013"/>
                </a:moveTo>
                <a:lnTo>
                  <a:pt x="201880" y="22013"/>
                </a:lnTo>
                <a:lnTo>
                  <a:pt x="201880" y="0"/>
                </a:lnTo>
                <a:lnTo>
                  <a:pt x="0" y="0"/>
                </a:lnTo>
                <a:lnTo>
                  <a:pt x="0" y="22013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0" name="object 100"/>
          <p:cNvSpPr/>
          <p:nvPr/>
        </p:nvSpPr>
        <p:spPr>
          <a:xfrm>
            <a:off x="3009757" y="1975343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9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1" name="object 101"/>
          <p:cNvSpPr/>
          <p:nvPr/>
        </p:nvSpPr>
        <p:spPr>
          <a:xfrm>
            <a:off x="3001549" y="1980039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10" h="16510">
                <a:moveTo>
                  <a:pt x="0" y="0"/>
                </a:moveTo>
                <a:lnTo>
                  <a:pt x="8187" y="16482"/>
                </a:lnTo>
                <a:lnTo>
                  <a:pt x="15087" y="2593"/>
                </a:lnTo>
                <a:lnTo>
                  <a:pt x="5156" y="2593"/>
                </a:lnTo>
                <a:lnTo>
                  <a:pt x="0" y="0"/>
                </a:lnTo>
                <a:close/>
              </a:path>
              <a:path w="16510" h="16510">
                <a:moveTo>
                  <a:pt x="16375" y="0"/>
                </a:moveTo>
                <a:lnTo>
                  <a:pt x="11220" y="2593"/>
                </a:lnTo>
                <a:lnTo>
                  <a:pt x="15087" y="2593"/>
                </a:lnTo>
                <a:lnTo>
                  <a:pt x="163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2" name="object 102"/>
          <p:cNvSpPr/>
          <p:nvPr/>
        </p:nvSpPr>
        <p:spPr>
          <a:xfrm>
            <a:off x="2908563" y="1953274"/>
            <a:ext cx="202439" cy="22281"/>
          </a:xfrm>
          <a:custGeom>
            <a:avLst/>
            <a:gdLst/>
            <a:ahLst/>
            <a:cxnLst/>
            <a:rect l="l" t="t" r="r" b="b"/>
            <a:pathLst>
              <a:path w="201930" h="22225">
                <a:moveTo>
                  <a:pt x="0" y="22013"/>
                </a:moveTo>
                <a:lnTo>
                  <a:pt x="201880" y="22013"/>
                </a:lnTo>
                <a:lnTo>
                  <a:pt x="201880" y="0"/>
                </a:lnTo>
                <a:lnTo>
                  <a:pt x="0" y="0"/>
                </a:lnTo>
                <a:lnTo>
                  <a:pt x="0" y="22013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3" name="object 103"/>
          <p:cNvSpPr/>
          <p:nvPr/>
        </p:nvSpPr>
        <p:spPr>
          <a:xfrm>
            <a:off x="2908563" y="1995714"/>
            <a:ext cx="202439" cy="22281"/>
          </a:xfrm>
          <a:custGeom>
            <a:avLst/>
            <a:gdLst/>
            <a:ahLst/>
            <a:cxnLst/>
            <a:rect l="l" t="t" r="r" b="b"/>
            <a:pathLst>
              <a:path w="201930" h="22225">
                <a:moveTo>
                  <a:pt x="0" y="22013"/>
                </a:moveTo>
                <a:lnTo>
                  <a:pt x="201880" y="22013"/>
                </a:lnTo>
                <a:lnTo>
                  <a:pt x="201880" y="0"/>
                </a:lnTo>
                <a:lnTo>
                  <a:pt x="0" y="0"/>
                </a:lnTo>
                <a:lnTo>
                  <a:pt x="0" y="22013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2914815" y="1726174"/>
            <a:ext cx="190344" cy="315630"/>
          </a:xfrm>
          <a:prstGeom prst="rect">
            <a:avLst/>
          </a:prstGeom>
        </p:spPr>
        <p:txBody>
          <a:bodyPr vert="horz" wrap="square" lIns="0" tIns="12095" rIns="0" bIns="0" rtlCol="0">
            <a:spAutoFit/>
          </a:bodyPr>
          <a:lstStyle/>
          <a:p>
            <a:pPr marL="12732" defTabSz="916712">
              <a:spcBef>
                <a:spcPts val="9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5x5 conv, 256,</a:t>
            </a:r>
            <a:r>
              <a:rPr sz="150" spc="-15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pool/2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42016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conv,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384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2732" marR="5093" indent="29282" defTabSz="916712">
              <a:lnSpc>
                <a:spcPct val="185200"/>
              </a:lnSpc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conv, 384  3x3 conv, 256,</a:t>
            </a:r>
            <a:r>
              <a:rPr sz="150" spc="-25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pool/2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64297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f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4096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64297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f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4096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64297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f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1000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05" name="object 105"/>
          <p:cNvSpPr/>
          <p:nvPr/>
        </p:nvSpPr>
        <p:spPr>
          <a:xfrm>
            <a:off x="10153656" y="204571"/>
            <a:ext cx="168699" cy="122864"/>
          </a:xfrm>
          <a:custGeom>
            <a:avLst/>
            <a:gdLst/>
            <a:ahLst/>
            <a:cxnLst/>
            <a:rect l="l" t="t" r="r" b="b"/>
            <a:pathLst>
              <a:path w="168275" h="122554">
                <a:moveTo>
                  <a:pt x="0" y="0"/>
                </a:moveTo>
                <a:lnTo>
                  <a:pt x="76503" y="3710"/>
                </a:lnTo>
                <a:lnTo>
                  <a:pt x="127008" y="14215"/>
                </a:lnTo>
                <a:lnTo>
                  <a:pt x="156009" y="30570"/>
                </a:lnTo>
                <a:lnTo>
                  <a:pt x="168001" y="51832"/>
                </a:lnTo>
                <a:lnTo>
                  <a:pt x="167478" y="77060"/>
                </a:lnTo>
                <a:lnTo>
                  <a:pt x="160881" y="93079"/>
                </a:lnTo>
                <a:lnTo>
                  <a:pt x="139052" y="107635"/>
                </a:lnTo>
                <a:lnTo>
                  <a:pt x="89567" y="118214"/>
                </a:lnTo>
                <a:lnTo>
                  <a:pt x="0" y="12230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6" name="object 106"/>
          <p:cNvSpPr/>
          <p:nvPr/>
        </p:nvSpPr>
        <p:spPr>
          <a:xfrm>
            <a:off x="10322598" y="261235"/>
            <a:ext cx="0" cy="6366"/>
          </a:xfrm>
          <a:custGeom>
            <a:avLst/>
            <a:gdLst/>
            <a:ahLst/>
            <a:cxnLst/>
            <a:rect l="l" t="t" r="r" b="b"/>
            <a:pathLst>
              <a:path h="6350">
                <a:moveTo>
                  <a:pt x="-1404" y="2960"/>
                </a:moveTo>
                <a:lnTo>
                  <a:pt x="1404" y="2960"/>
                </a:lnTo>
              </a:path>
            </a:pathLst>
          </a:custGeom>
          <a:ln w="592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7" name="object 107"/>
          <p:cNvSpPr/>
          <p:nvPr/>
        </p:nvSpPr>
        <p:spPr>
          <a:xfrm>
            <a:off x="10314376" y="262551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416"/>
                </a:lnTo>
                <a:lnTo>
                  <a:pt x="15110" y="2585"/>
                </a:lnTo>
                <a:lnTo>
                  <a:pt x="5160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8" name="object 108"/>
          <p:cNvSpPr/>
          <p:nvPr/>
        </p:nvSpPr>
        <p:spPr>
          <a:xfrm>
            <a:off x="10153654" y="319552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9" name="object 109"/>
          <p:cNvSpPr/>
          <p:nvPr/>
        </p:nvSpPr>
        <p:spPr>
          <a:xfrm>
            <a:off x="10145433" y="324249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7"/>
                </a:lnTo>
                <a:lnTo>
                  <a:pt x="15109" y="2586"/>
                </a:lnTo>
                <a:lnTo>
                  <a:pt x="5160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0" name="object 110"/>
          <p:cNvSpPr/>
          <p:nvPr/>
        </p:nvSpPr>
        <p:spPr>
          <a:xfrm>
            <a:off x="10153654" y="235007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1" name="object 111"/>
          <p:cNvSpPr/>
          <p:nvPr/>
        </p:nvSpPr>
        <p:spPr>
          <a:xfrm>
            <a:off x="10145433" y="239704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09" y="2586"/>
                </a:lnTo>
                <a:lnTo>
                  <a:pt x="5160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2" name="object 112"/>
          <p:cNvSpPr/>
          <p:nvPr/>
        </p:nvSpPr>
        <p:spPr>
          <a:xfrm>
            <a:off x="10052287" y="224017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EEEAF2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3" name="object 113"/>
          <p:cNvSpPr/>
          <p:nvPr/>
        </p:nvSpPr>
        <p:spPr>
          <a:xfrm>
            <a:off x="10052287" y="213026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4" name="object 114"/>
          <p:cNvSpPr/>
          <p:nvPr/>
        </p:nvSpPr>
        <p:spPr>
          <a:xfrm>
            <a:off x="10153654" y="277280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5" name="object 115"/>
          <p:cNvSpPr/>
          <p:nvPr/>
        </p:nvSpPr>
        <p:spPr>
          <a:xfrm>
            <a:off x="10145433" y="281978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10" y="2585"/>
                </a:lnTo>
                <a:lnTo>
                  <a:pt x="5160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6" name="object 116"/>
          <p:cNvSpPr/>
          <p:nvPr/>
        </p:nvSpPr>
        <p:spPr>
          <a:xfrm>
            <a:off x="10052287" y="266290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EEEAF2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7" name="object 117"/>
          <p:cNvSpPr/>
          <p:nvPr/>
        </p:nvSpPr>
        <p:spPr>
          <a:xfrm>
            <a:off x="10052287" y="255298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8" name="object 118"/>
          <p:cNvSpPr/>
          <p:nvPr/>
        </p:nvSpPr>
        <p:spPr>
          <a:xfrm>
            <a:off x="10052287" y="308562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EEEAF2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9" name="object 119"/>
          <p:cNvSpPr/>
          <p:nvPr/>
        </p:nvSpPr>
        <p:spPr>
          <a:xfrm>
            <a:off x="10052287" y="297570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0" name="object 120"/>
          <p:cNvSpPr/>
          <p:nvPr/>
        </p:nvSpPr>
        <p:spPr>
          <a:xfrm>
            <a:off x="10153656" y="331389"/>
            <a:ext cx="168699" cy="122864"/>
          </a:xfrm>
          <a:custGeom>
            <a:avLst/>
            <a:gdLst/>
            <a:ahLst/>
            <a:cxnLst/>
            <a:rect l="l" t="t" r="r" b="b"/>
            <a:pathLst>
              <a:path w="168275" h="122554">
                <a:moveTo>
                  <a:pt x="0" y="0"/>
                </a:moveTo>
                <a:lnTo>
                  <a:pt x="76503" y="3710"/>
                </a:lnTo>
                <a:lnTo>
                  <a:pt x="127008" y="14215"/>
                </a:lnTo>
                <a:lnTo>
                  <a:pt x="156009" y="30570"/>
                </a:lnTo>
                <a:lnTo>
                  <a:pt x="168001" y="51832"/>
                </a:lnTo>
                <a:lnTo>
                  <a:pt x="167478" y="77060"/>
                </a:lnTo>
                <a:lnTo>
                  <a:pt x="160881" y="93079"/>
                </a:lnTo>
                <a:lnTo>
                  <a:pt x="139052" y="107635"/>
                </a:lnTo>
                <a:lnTo>
                  <a:pt x="89567" y="118214"/>
                </a:lnTo>
                <a:lnTo>
                  <a:pt x="0" y="12230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1" name="object 121"/>
          <p:cNvSpPr/>
          <p:nvPr/>
        </p:nvSpPr>
        <p:spPr>
          <a:xfrm>
            <a:off x="10322598" y="388052"/>
            <a:ext cx="0" cy="6366"/>
          </a:xfrm>
          <a:custGeom>
            <a:avLst/>
            <a:gdLst/>
            <a:ahLst/>
            <a:cxnLst/>
            <a:rect l="l" t="t" r="r" b="b"/>
            <a:pathLst>
              <a:path h="6350">
                <a:moveTo>
                  <a:pt x="-1404" y="2960"/>
                </a:moveTo>
                <a:lnTo>
                  <a:pt x="1404" y="2960"/>
                </a:lnTo>
              </a:path>
            </a:pathLst>
          </a:custGeom>
          <a:ln w="592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2" name="object 122"/>
          <p:cNvSpPr/>
          <p:nvPr/>
        </p:nvSpPr>
        <p:spPr>
          <a:xfrm>
            <a:off x="10314376" y="389367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417"/>
                </a:lnTo>
                <a:lnTo>
                  <a:pt x="15109" y="2586"/>
                </a:lnTo>
                <a:lnTo>
                  <a:pt x="5160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3" name="object 123"/>
          <p:cNvSpPr/>
          <p:nvPr/>
        </p:nvSpPr>
        <p:spPr>
          <a:xfrm>
            <a:off x="10153654" y="446368"/>
            <a:ext cx="0" cy="8912"/>
          </a:xfrm>
          <a:custGeom>
            <a:avLst/>
            <a:gdLst/>
            <a:ahLst/>
            <a:cxnLst/>
            <a:rect l="l" t="t" r="r" b="b"/>
            <a:pathLst>
              <a:path h="8890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4" name="object 124"/>
          <p:cNvSpPr/>
          <p:nvPr/>
        </p:nvSpPr>
        <p:spPr>
          <a:xfrm>
            <a:off x="10145433" y="451065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0" y="0"/>
                </a:moveTo>
                <a:lnTo>
                  <a:pt x="8200" y="16416"/>
                </a:lnTo>
                <a:lnTo>
                  <a:pt x="15110" y="2585"/>
                </a:lnTo>
                <a:lnTo>
                  <a:pt x="5160" y="2585"/>
                </a:lnTo>
                <a:lnTo>
                  <a:pt x="0" y="0"/>
                </a:lnTo>
                <a:close/>
              </a:path>
              <a:path w="16509" h="16509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5" name="object 125"/>
          <p:cNvSpPr/>
          <p:nvPr/>
        </p:nvSpPr>
        <p:spPr>
          <a:xfrm>
            <a:off x="10153654" y="361824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6" name="object 126"/>
          <p:cNvSpPr/>
          <p:nvPr/>
        </p:nvSpPr>
        <p:spPr>
          <a:xfrm>
            <a:off x="10145433" y="366523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10" y="2585"/>
                </a:lnTo>
                <a:lnTo>
                  <a:pt x="5160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7" name="object 127"/>
          <p:cNvSpPr/>
          <p:nvPr/>
        </p:nvSpPr>
        <p:spPr>
          <a:xfrm>
            <a:off x="10052287" y="350833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EEEAF2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8" name="object 128"/>
          <p:cNvSpPr/>
          <p:nvPr/>
        </p:nvSpPr>
        <p:spPr>
          <a:xfrm>
            <a:off x="10052287" y="339842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9" name="object 129"/>
          <p:cNvSpPr/>
          <p:nvPr/>
        </p:nvSpPr>
        <p:spPr>
          <a:xfrm>
            <a:off x="10153654" y="404096"/>
            <a:ext cx="0" cy="8912"/>
          </a:xfrm>
          <a:custGeom>
            <a:avLst/>
            <a:gdLst/>
            <a:ahLst/>
            <a:cxnLst/>
            <a:rect l="l" t="t" r="r" b="b"/>
            <a:pathLst>
              <a:path h="8890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0" name="object 130"/>
          <p:cNvSpPr/>
          <p:nvPr/>
        </p:nvSpPr>
        <p:spPr>
          <a:xfrm>
            <a:off x="10145433" y="408795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0" y="0"/>
                </a:moveTo>
                <a:lnTo>
                  <a:pt x="8200" y="16416"/>
                </a:lnTo>
                <a:lnTo>
                  <a:pt x="15110" y="2585"/>
                </a:lnTo>
                <a:lnTo>
                  <a:pt x="5160" y="2585"/>
                </a:lnTo>
                <a:lnTo>
                  <a:pt x="0" y="0"/>
                </a:lnTo>
                <a:close/>
              </a:path>
              <a:path w="16509" h="16509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1" name="object 131"/>
          <p:cNvSpPr/>
          <p:nvPr/>
        </p:nvSpPr>
        <p:spPr>
          <a:xfrm>
            <a:off x="10052287" y="393107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EEEAF2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2" name="object 132"/>
          <p:cNvSpPr/>
          <p:nvPr/>
        </p:nvSpPr>
        <p:spPr>
          <a:xfrm>
            <a:off x="10052287" y="382115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3" name="object 133"/>
          <p:cNvSpPr/>
          <p:nvPr/>
        </p:nvSpPr>
        <p:spPr>
          <a:xfrm>
            <a:off x="10052287" y="435378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EEEAF2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4" name="object 134"/>
          <p:cNvSpPr/>
          <p:nvPr/>
        </p:nvSpPr>
        <p:spPr>
          <a:xfrm>
            <a:off x="10052287" y="424387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5" name="object 135"/>
          <p:cNvSpPr/>
          <p:nvPr/>
        </p:nvSpPr>
        <p:spPr>
          <a:xfrm>
            <a:off x="10153656" y="458205"/>
            <a:ext cx="168699" cy="122864"/>
          </a:xfrm>
          <a:custGeom>
            <a:avLst/>
            <a:gdLst/>
            <a:ahLst/>
            <a:cxnLst/>
            <a:rect l="l" t="t" r="r" b="b"/>
            <a:pathLst>
              <a:path w="168275" h="122554">
                <a:moveTo>
                  <a:pt x="0" y="0"/>
                </a:moveTo>
                <a:lnTo>
                  <a:pt x="76503" y="3710"/>
                </a:lnTo>
                <a:lnTo>
                  <a:pt x="127008" y="14215"/>
                </a:lnTo>
                <a:lnTo>
                  <a:pt x="156009" y="30570"/>
                </a:lnTo>
                <a:lnTo>
                  <a:pt x="168001" y="51832"/>
                </a:lnTo>
                <a:lnTo>
                  <a:pt x="167478" y="77060"/>
                </a:lnTo>
                <a:lnTo>
                  <a:pt x="160881" y="93079"/>
                </a:lnTo>
                <a:lnTo>
                  <a:pt x="139052" y="107635"/>
                </a:lnTo>
                <a:lnTo>
                  <a:pt x="89567" y="118214"/>
                </a:lnTo>
                <a:lnTo>
                  <a:pt x="0" y="12230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6" name="object 136"/>
          <p:cNvSpPr/>
          <p:nvPr/>
        </p:nvSpPr>
        <p:spPr>
          <a:xfrm>
            <a:off x="10322598" y="514868"/>
            <a:ext cx="0" cy="6366"/>
          </a:xfrm>
          <a:custGeom>
            <a:avLst/>
            <a:gdLst/>
            <a:ahLst/>
            <a:cxnLst/>
            <a:rect l="l" t="t" r="r" b="b"/>
            <a:pathLst>
              <a:path h="6350">
                <a:moveTo>
                  <a:pt x="-1404" y="2960"/>
                </a:moveTo>
                <a:lnTo>
                  <a:pt x="1404" y="2960"/>
                </a:lnTo>
              </a:path>
            </a:pathLst>
          </a:custGeom>
          <a:ln w="592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7" name="object 137"/>
          <p:cNvSpPr/>
          <p:nvPr/>
        </p:nvSpPr>
        <p:spPr>
          <a:xfrm>
            <a:off x="10314376" y="516184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0" y="0"/>
                </a:moveTo>
                <a:lnTo>
                  <a:pt x="8201" y="16417"/>
                </a:lnTo>
                <a:lnTo>
                  <a:pt x="15110" y="2585"/>
                </a:lnTo>
                <a:lnTo>
                  <a:pt x="5160" y="2585"/>
                </a:lnTo>
                <a:lnTo>
                  <a:pt x="0" y="0"/>
                </a:lnTo>
                <a:close/>
              </a:path>
              <a:path w="16509" h="16509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8" name="object 138"/>
          <p:cNvSpPr/>
          <p:nvPr/>
        </p:nvSpPr>
        <p:spPr>
          <a:xfrm>
            <a:off x="10153654" y="573185"/>
            <a:ext cx="0" cy="8912"/>
          </a:xfrm>
          <a:custGeom>
            <a:avLst/>
            <a:gdLst/>
            <a:ahLst/>
            <a:cxnLst/>
            <a:rect l="l" t="t" r="r" b="b"/>
            <a:pathLst>
              <a:path h="8890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9" name="object 139"/>
          <p:cNvSpPr/>
          <p:nvPr/>
        </p:nvSpPr>
        <p:spPr>
          <a:xfrm>
            <a:off x="10145433" y="577884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0" y="0"/>
                </a:moveTo>
                <a:lnTo>
                  <a:pt x="8200" y="16416"/>
                </a:lnTo>
                <a:lnTo>
                  <a:pt x="15110" y="2585"/>
                </a:lnTo>
                <a:lnTo>
                  <a:pt x="5160" y="2585"/>
                </a:lnTo>
                <a:lnTo>
                  <a:pt x="0" y="0"/>
                </a:lnTo>
                <a:close/>
              </a:path>
              <a:path w="16509" h="16509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0" name="object 140"/>
          <p:cNvSpPr/>
          <p:nvPr/>
        </p:nvSpPr>
        <p:spPr>
          <a:xfrm>
            <a:off x="10153654" y="488641"/>
            <a:ext cx="0" cy="8912"/>
          </a:xfrm>
          <a:custGeom>
            <a:avLst/>
            <a:gdLst/>
            <a:ahLst/>
            <a:cxnLst/>
            <a:rect l="l" t="t" r="r" b="b"/>
            <a:pathLst>
              <a:path h="8890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1" name="object 141"/>
          <p:cNvSpPr/>
          <p:nvPr/>
        </p:nvSpPr>
        <p:spPr>
          <a:xfrm>
            <a:off x="10145433" y="493339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0" y="0"/>
                </a:moveTo>
                <a:lnTo>
                  <a:pt x="8200" y="16416"/>
                </a:lnTo>
                <a:lnTo>
                  <a:pt x="15110" y="2585"/>
                </a:lnTo>
                <a:lnTo>
                  <a:pt x="5160" y="2585"/>
                </a:lnTo>
                <a:lnTo>
                  <a:pt x="0" y="0"/>
                </a:lnTo>
                <a:close/>
              </a:path>
              <a:path w="16509" h="16509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2" name="object 142"/>
          <p:cNvSpPr/>
          <p:nvPr/>
        </p:nvSpPr>
        <p:spPr>
          <a:xfrm>
            <a:off x="10052287" y="477649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EEEAF2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3" name="object 143"/>
          <p:cNvSpPr/>
          <p:nvPr/>
        </p:nvSpPr>
        <p:spPr>
          <a:xfrm>
            <a:off x="10052287" y="466660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4" name="object 144"/>
          <p:cNvSpPr/>
          <p:nvPr/>
        </p:nvSpPr>
        <p:spPr>
          <a:xfrm>
            <a:off x="10153654" y="530913"/>
            <a:ext cx="0" cy="8912"/>
          </a:xfrm>
          <a:custGeom>
            <a:avLst/>
            <a:gdLst/>
            <a:ahLst/>
            <a:cxnLst/>
            <a:rect l="l" t="t" r="r" b="b"/>
            <a:pathLst>
              <a:path h="8890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5" name="object 145"/>
          <p:cNvSpPr/>
          <p:nvPr/>
        </p:nvSpPr>
        <p:spPr>
          <a:xfrm>
            <a:off x="10145433" y="535610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0" y="0"/>
                </a:moveTo>
                <a:lnTo>
                  <a:pt x="8200" y="16416"/>
                </a:lnTo>
                <a:lnTo>
                  <a:pt x="15110" y="2585"/>
                </a:lnTo>
                <a:lnTo>
                  <a:pt x="5160" y="2585"/>
                </a:lnTo>
                <a:lnTo>
                  <a:pt x="0" y="0"/>
                </a:lnTo>
                <a:close/>
              </a:path>
              <a:path w="16509" h="16509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6" name="object 146"/>
          <p:cNvSpPr/>
          <p:nvPr/>
        </p:nvSpPr>
        <p:spPr>
          <a:xfrm>
            <a:off x="10052287" y="519923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EEEAF2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7" name="object 147"/>
          <p:cNvSpPr/>
          <p:nvPr/>
        </p:nvSpPr>
        <p:spPr>
          <a:xfrm>
            <a:off x="10052287" y="508931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8" name="object 148"/>
          <p:cNvSpPr/>
          <p:nvPr/>
        </p:nvSpPr>
        <p:spPr>
          <a:xfrm>
            <a:off x="10052287" y="562196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EEEAF2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9" name="object 149"/>
          <p:cNvSpPr/>
          <p:nvPr/>
        </p:nvSpPr>
        <p:spPr>
          <a:xfrm>
            <a:off x="10052287" y="551204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0" name="object 150"/>
          <p:cNvSpPr/>
          <p:nvPr/>
        </p:nvSpPr>
        <p:spPr>
          <a:xfrm>
            <a:off x="10153656" y="585021"/>
            <a:ext cx="168699" cy="122864"/>
          </a:xfrm>
          <a:custGeom>
            <a:avLst/>
            <a:gdLst/>
            <a:ahLst/>
            <a:cxnLst/>
            <a:rect l="l" t="t" r="r" b="b"/>
            <a:pathLst>
              <a:path w="168275" h="122554">
                <a:moveTo>
                  <a:pt x="0" y="0"/>
                </a:moveTo>
                <a:lnTo>
                  <a:pt x="76503" y="3710"/>
                </a:lnTo>
                <a:lnTo>
                  <a:pt x="127008" y="14215"/>
                </a:lnTo>
                <a:lnTo>
                  <a:pt x="156009" y="30570"/>
                </a:lnTo>
                <a:lnTo>
                  <a:pt x="168001" y="51832"/>
                </a:lnTo>
                <a:lnTo>
                  <a:pt x="167478" y="77060"/>
                </a:lnTo>
                <a:lnTo>
                  <a:pt x="160881" y="93079"/>
                </a:lnTo>
                <a:lnTo>
                  <a:pt x="139052" y="107635"/>
                </a:lnTo>
                <a:lnTo>
                  <a:pt x="89567" y="118214"/>
                </a:lnTo>
                <a:lnTo>
                  <a:pt x="0" y="12230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1" name="object 151"/>
          <p:cNvSpPr/>
          <p:nvPr/>
        </p:nvSpPr>
        <p:spPr>
          <a:xfrm>
            <a:off x="10322598" y="641685"/>
            <a:ext cx="0" cy="6366"/>
          </a:xfrm>
          <a:custGeom>
            <a:avLst/>
            <a:gdLst/>
            <a:ahLst/>
            <a:cxnLst/>
            <a:rect l="l" t="t" r="r" b="b"/>
            <a:pathLst>
              <a:path h="6350">
                <a:moveTo>
                  <a:pt x="-1404" y="2960"/>
                </a:moveTo>
                <a:lnTo>
                  <a:pt x="1404" y="2960"/>
                </a:lnTo>
              </a:path>
            </a:pathLst>
          </a:custGeom>
          <a:ln w="592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2" name="object 152"/>
          <p:cNvSpPr/>
          <p:nvPr/>
        </p:nvSpPr>
        <p:spPr>
          <a:xfrm>
            <a:off x="10314376" y="643002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0" y="0"/>
                </a:moveTo>
                <a:lnTo>
                  <a:pt x="8201" y="16416"/>
                </a:lnTo>
                <a:lnTo>
                  <a:pt x="15110" y="2585"/>
                </a:lnTo>
                <a:lnTo>
                  <a:pt x="5160" y="2585"/>
                </a:lnTo>
                <a:lnTo>
                  <a:pt x="0" y="0"/>
                </a:lnTo>
                <a:close/>
              </a:path>
              <a:path w="16509" h="16509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3" name="object 153"/>
          <p:cNvSpPr/>
          <p:nvPr/>
        </p:nvSpPr>
        <p:spPr>
          <a:xfrm>
            <a:off x="10153654" y="700002"/>
            <a:ext cx="0" cy="8912"/>
          </a:xfrm>
          <a:custGeom>
            <a:avLst/>
            <a:gdLst/>
            <a:ahLst/>
            <a:cxnLst/>
            <a:rect l="l" t="t" r="r" b="b"/>
            <a:pathLst>
              <a:path h="8890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4" name="object 154"/>
          <p:cNvSpPr/>
          <p:nvPr/>
        </p:nvSpPr>
        <p:spPr>
          <a:xfrm>
            <a:off x="10145433" y="704699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0" y="0"/>
                </a:moveTo>
                <a:lnTo>
                  <a:pt x="8200" y="16417"/>
                </a:lnTo>
                <a:lnTo>
                  <a:pt x="15109" y="2586"/>
                </a:lnTo>
                <a:lnTo>
                  <a:pt x="5160" y="2586"/>
                </a:lnTo>
                <a:lnTo>
                  <a:pt x="0" y="0"/>
                </a:lnTo>
                <a:close/>
              </a:path>
              <a:path w="16509" h="16509">
                <a:moveTo>
                  <a:pt x="16402" y="0"/>
                </a:moveTo>
                <a:lnTo>
                  <a:pt x="11238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5" name="object 155"/>
          <p:cNvSpPr/>
          <p:nvPr/>
        </p:nvSpPr>
        <p:spPr>
          <a:xfrm>
            <a:off x="10153654" y="615457"/>
            <a:ext cx="0" cy="8912"/>
          </a:xfrm>
          <a:custGeom>
            <a:avLst/>
            <a:gdLst/>
            <a:ahLst/>
            <a:cxnLst/>
            <a:rect l="l" t="t" r="r" b="b"/>
            <a:pathLst>
              <a:path h="8890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6" name="object 156"/>
          <p:cNvSpPr/>
          <p:nvPr/>
        </p:nvSpPr>
        <p:spPr>
          <a:xfrm>
            <a:off x="10145433" y="620155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0" y="0"/>
                </a:moveTo>
                <a:lnTo>
                  <a:pt x="8200" y="16416"/>
                </a:lnTo>
                <a:lnTo>
                  <a:pt x="15110" y="2585"/>
                </a:lnTo>
                <a:lnTo>
                  <a:pt x="5160" y="2585"/>
                </a:lnTo>
                <a:lnTo>
                  <a:pt x="0" y="0"/>
                </a:lnTo>
                <a:close/>
              </a:path>
              <a:path w="16509" h="16509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7" name="object 157"/>
          <p:cNvSpPr/>
          <p:nvPr/>
        </p:nvSpPr>
        <p:spPr>
          <a:xfrm>
            <a:off x="10052287" y="604467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" name="object 158"/>
          <p:cNvSpPr/>
          <p:nvPr/>
        </p:nvSpPr>
        <p:spPr>
          <a:xfrm>
            <a:off x="10052287" y="593476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9" name="object 159"/>
          <p:cNvSpPr/>
          <p:nvPr/>
        </p:nvSpPr>
        <p:spPr>
          <a:xfrm>
            <a:off x="10153654" y="657730"/>
            <a:ext cx="0" cy="8912"/>
          </a:xfrm>
          <a:custGeom>
            <a:avLst/>
            <a:gdLst/>
            <a:ahLst/>
            <a:cxnLst/>
            <a:rect l="l" t="t" r="r" b="b"/>
            <a:pathLst>
              <a:path h="8890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0" name="object 160"/>
          <p:cNvSpPr/>
          <p:nvPr/>
        </p:nvSpPr>
        <p:spPr>
          <a:xfrm>
            <a:off x="10145433" y="662428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0" y="0"/>
                </a:moveTo>
                <a:lnTo>
                  <a:pt x="8200" y="16416"/>
                </a:lnTo>
                <a:lnTo>
                  <a:pt x="15110" y="2585"/>
                </a:lnTo>
                <a:lnTo>
                  <a:pt x="5160" y="2585"/>
                </a:lnTo>
                <a:lnTo>
                  <a:pt x="0" y="0"/>
                </a:lnTo>
                <a:close/>
              </a:path>
              <a:path w="16509" h="16509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1" name="object 161"/>
          <p:cNvSpPr/>
          <p:nvPr/>
        </p:nvSpPr>
        <p:spPr>
          <a:xfrm>
            <a:off x="10052287" y="646739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2" name="object 162"/>
          <p:cNvSpPr/>
          <p:nvPr/>
        </p:nvSpPr>
        <p:spPr>
          <a:xfrm>
            <a:off x="10052287" y="635749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3" name="object 163"/>
          <p:cNvSpPr/>
          <p:nvPr/>
        </p:nvSpPr>
        <p:spPr>
          <a:xfrm>
            <a:off x="10052287" y="689012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4" name="object 164"/>
          <p:cNvSpPr/>
          <p:nvPr/>
        </p:nvSpPr>
        <p:spPr>
          <a:xfrm>
            <a:off x="10052287" y="678021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5" name="object 165"/>
          <p:cNvSpPr/>
          <p:nvPr/>
        </p:nvSpPr>
        <p:spPr>
          <a:xfrm>
            <a:off x="10153122" y="711839"/>
            <a:ext cx="168699" cy="122864"/>
          </a:xfrm>
          <a:custGeom>
            <a:avLst/>
            <a:gdLst/>
            <a:ahLst/>
            <a:cxnLst/>
            <a:rect l="l" t="t" r="r" b="b"/>
            <a:pathLst>
              <a:path w="168275" h="122555">
                <a:moveTo>
                  <a:pt x="0" y="0"/>
                </a:moveTo>
                <a:lnTo>
                  <a:pt x="76503" y="3710"/>
                </a:lnTo>
                <a:lnTo>
                  <a:pt x="127008" y="14215"/>
                </a:lnTo>
                <a:lnTo>
                  <a:pt x="156010" y="30570"/>
                </a:lnTo>
                <a:lnTo>
                  <a:pt x="168003" y="51832"/>
                </a:lnTo>
                <a:lnTo>
                  <a:pt x="167482" y="77060"/>
                </a:lnTo>
                <a:lnTo>
                  <a:pt x="160884" y="93079"/>
                </a:lnTo>
                <a:lnTo>
                  <a:pt x="139054" y="107635"/>
                </a:lnTo>
                <a:lnTo>
                  <a:pt x="89568" y="118214"/>
                </a:lnTo>
                <a:lnTo>
                  <a:pt x="0" y="12230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6" name="object 166"/>
          <p:cNvSpPr/>
          <p:nvPr/>
        </p:nvSpPr>
        <p:spPr>
          <a:xfrm>
            <a:off x="10322066" y="768502"/>
            <a:ext cx="0" cy="6366"/>
          </a:xfrm>
          <a:custGeom>
            <a:avLst/>
            <a:gdLst/>
            <a:ahLst/>
            <a:cxnLst/>
            <a:rect l="l" t="t" r="r" b="b"/>
            <a:pathLst>
              <a:path h="6350">
                <a:moveTo>
                  <a:pt x="-1404" y="2960"/>
                </a:moveTo>
                <a:lnTo>
                  <a:pt x="1404" y="2960"/>
                </a:lnTo>
              </a:path>
            </a:pathLst>
          </a:custGeom>
          <a:ln w="592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7" name="object 167"/>
          <p:cNvSpPr/>
          <p:nvPr/>
        </p:nvSpPr>
        <p:spPr>
          <a:xfrm>
            <a:off x="10313843" y="769818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0" y="0"/>
                </a:moveTo>
                <a:lnTo>
                  <a:pt x="8201" y="16416"/>
                </a:lnTo>
                <a:lnTo>
                  <a:pt x="15110" y="2585"/>
                </a:lnTo>
                <a:lnTo>
                  <a:pt x="5165" y="2585"/>
                </a:lnTo>
                <a:lnTo>
                  <a:pt x="0" y="0"/>
                </a:lnTo>
                <a:close/>
              </a:path>
              <a:path w="16509" h="16509">
                <a:moveTo>
                  <a:pt x="16402" y="0"/>
                </a:moveTo>
                <a:lnTo>
                  <a:pt x="11242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8" name="object 168"/>
          <p:cNvSpPr/>
          <p:nvPr/>
        </p:nvSpPr>
        <p:spPr>
          <a:xfrm>
            <a:off x="10153121" y="826820"/>
            <a:ext cx="0" cy="8912"/>
          </a:xfrm>
          <a:custGeom>
            <a:avLst/>
            <a:gdLst/>
            <a:ahLst/>
            <a:cxnLst/>
            <a:rect l="l" t="t" r="r" b="b"/>
            <a:pathLst>
              <a:path h="8890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9" name="object 169"/>
          <p:cNvSpPr/>
          <p:nvPr/>
        </p:nvSpPr>
        <p:spPr>
          <a:xfrm>
            <a:off x="10144900" y="831516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0" y="0"/>
                </a:moveTo>
                <a:lnTo>
                  <a:pt x="8201" y="16417"/>
                </a:lnTo>
                <a:lnTo>
                  <a:pt x="15110" y="2585"/>
                </a:lnTo>
                <a:lnTo>
                  <a:pt x="5163" y="2585"/>
                </a:lnTo>
                <a:lnTo>
                  <a:pt x="0" y="0"/>
                </a:lnTo>
                <a:close/>
              </a:path>
              <a:path w="16509" h="16509">
                <a:moveTo>
                  <a:pt x="16402" y="0"/>
                </a:moveTo>
                <a:lnTo>
                  <a:pt x="11242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0" name="object 170"/>
          <p:cNvSpPr/>
          <p:nvPr/>
        </p:nvSpPr>
        <p:spPr>
          <a:xfrm>
            <a:off x="10153121" y="742275"/>
            <a:ext cx="0" cy="8912"/>
          </a:xfrm>
          <a:custGeom>
            <a:avLst/>
            <a:gdLst/>
            <a:ahLst/>
            <a:cxnLst/>
            <a:rect l="l" t="t" r="r" b="b"/>
            <a:pathLst>
              <a:path h="8890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1" name="object 171"/>
          <p:cNvSpPr/>
          <p:nvPr/>
        </p:nvSpPr>
        <p:spPr>
          <a:xfrm>
            <a:off x="10144900" y="746972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0" y="0"/>
                </a:moveTo>
                <a:lnTo>
                  <a:pt x="8201" y="16416"/>
                </a:lnTo>
                <a:lnTo>
                  <a:pt x="15110" y="2585"/>
                </a:lnTo>
                <a:lnTo>
                  <a:pt x="5163" y="2585"/>
                </a:lnTo>
                <a:lnTo>
                  <a:pt x="0" y="0"/>
                </a:lnTo>
                <a:close/>
              </a:path>
              <a:path w="16509" h="16509">
                <a:moveTo>
                  <a:pt x="16402" y="0"/>
                </a:moveTo>
                <a:lnTo>
                  <a:pt x="11242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2" name="object 172"/>
          <p:cNvSpPr/>
          <p:nvPr/>
        </p:nvSpPr>
        <p:spPr>
          <a:xfrm>
            <a:off x="10051756" y="731284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3" name="object 173"/>
          <p:cNvSpPr/>
          <p:nvPr/>
        </p:nvSpPr>
        <p:spPr>
          <a:xfrm>
            <a:off x="10051757" y="720293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4" name="object 174"/>
          <p:cNvSpPr/>
          <p:nvPr/>
        </p:nvSpPr>
        <p:spPr>
          <a:xfrm>
            <a:off x="10153121" y="784547"/>
            <a:ext cx="0" cy="8912"/>
          </a:xfrm>
          <a:custGeom>
            <a:avLst/>
            <a:gdLst/>
            <a:ahLst/>
            <a:cxnLst/>
            <a:rect l="l" t="t" r="r" b="b"/>
            <a:pathLst>
              <a:path h="8890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5" name="object 175"/>
          <p:cNvSpPr/>
          <p:nvPr/>
        </p:nvSpPr>
        <p:spPr>
          <a:xfrm>
            <a:off x="10144900" y="789245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0" y="0"/>
                </a:moveTo>
                <a:lnTo>
                  <a:pt x="8201" y="16416"/>
                </a:lnTo>
                <a:lnTo>
                  <a:pt x="15110" y="2585"/>
                </a:lnTo>
                <a:lnTo>
                  <a:pt x="5163" y="2585"/>
                </a:lnTo>
                <a:lnTo>
                  <a:pt x="0" y="0"/>
                </a:lnTo>
                <a:close/>
              </a:path>
              <a:path w="16509" h="16509">
                <a:moveTo>
                  <a:pt x="16402" y="0"/>
                </a:moveTo>
                <a:lnTo>
                  <a:pt x="11242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6" name="object 176"/>
          <p:cNvSpPr/>
          <p:nvPr/>
        </p:nvSpPr>
        <p:spPr>
          <a:xfrm>
            <a:off x="10051756" y="773557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7" name="object 177"/>
          <p:cNvSpPr/>
          <p:nvPr/>
        </p:nvSpPr>
        <p:spPr>
          <a:xfrm>
            <a:off x="10051757" y="762565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8" name="object 178"/>
          <p:cNvSpPr/>
          <p:nvPr/>
        </p:nvSpPr>
        <p:spPr>
          <a:xfrm>
            <a:off x="10051756" y="815828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9" name="object 179"/>
          <p:cNvSpPr/>
          <p:nvPr/>
        </p:nvSpPr>
        <p:spPr>
          <a:xfrm>
            <a:off x="10051757" y="804837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0" name="object 180"/>
          <p:cNvSpPr/>
          <p:nvPr/>
        </p:nvSpPr>
        <p:spPr>
          <a:xfrm>
            <a:off x="10153656" y="838655"/>
            <a:ext cx="168699" cy="122864"/>
          </a:xfrm>
          <a:custGeom>
            <a:avLst/>
            <a:gdLst/>
            <a:ahLst/>
            <a:cxnLst/>
            <a:rect l="l" t="t" r="r" b="b"/>
            <a:pathLst>
              <a:path w="168275" h="122555">
                <a:moveTo>
                  <a:pt x="0" y="0"/>
                </a:moveTo>
                <a:lnTo>
                  <a:pt x="76503" y="3710"/>
                </a:lnTo>
                <a:lnTo>
                  <a:pt x="127008" y="14215"/>
                </a:lnTo>
                <a:lnTo>
                  <a:pt x="156009" y="30570"/>
                </a:lnTo>
                <a:lnTo>
                  <a:pt x="168001" y="51832"/>
                </a:lnTo>
                <a:lnTo>
                  <a:pt x="167478" y="77060"/>
                </a:lnTo>
                <a:lnTo>
                  <a:pt x="160881" y="93079"/>
                </a:lnTo>
                <a:lnTo>
                  <a:pt x="139052" y="107635"/>
                </a:lnTo>
                <a:lnTo>
                  <a:pt x="89567" y="118214"/>
                </a:lnTo>
                <a:lnTo>
                  <a:pt x="0" y="12230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1" name="object 181"/>
          <p:cNvSpPr/>
          <p:nvPr/>
        </p:nvSpPr>
        <p:spPr>
          <a:xfrm>
            <a:off x="10322598" y="895319"/>
            <a:ext cx="0" cy="6366"/>
          </a:xfrm>
          <a:custGeom>
            <a:avLst/>
            <a:gdLst/>
            <a:ahLst/>
            <a:cxnLst/>
            <a:rect l="l" t="t" r="r" b="b"/>
            <a:pathLst>
              <a:path h="6350">
                <a:moveTo>
                  <a:pt x="-1404" y="2960"/>
                </a:moveTo>
                <a:lnTo>
                  <a:pt x="1404" y="2960"/>
                </a:lnTo>
              </a:path>
            </a:pathLst>
          </a:custGeom>
          <a:ln w="592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2" name="object 182"/>
          <p:cNvSpPr/>
          <p:nvPr/>
        </p:nvSpPr>
        <p:spPr>
          <a:xfrm>
            <a:off x="10314376" y="896633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0" y="0"/>
                </a:moveTo>
                <a:lnTo>
                  <a:pt x="8201" y="16417"/>
                </a:lnTo>
                <a:lnTo>
                  <a:pt x="15109" y="2586"/>
                </a:lnTo>
                <a:lnTo>
                  <a:pt x="5160" y="2586"/>
                </a:lnTo>
                <a:lnTo>
                  <a:pt x="0" y="0"/>
                </a:lnTo>
                <a:close/>
              </a:path>
              <a:path w="16509" h="16509">
                <a:moveTo>
                  <a:pt x="16402" y="0"/>
                </a:moveTo>
                <a:lnTo>
                  <a:pt x="11238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3" name="object 183"/>
          <p:cNvSpPr/>
          <p:nvPr/>
        </p:nvSpPr>
        <p:spPr>
          <a:xfrm>
            <a:off x="10153654" y="953636"/>
            <a:ext cx="0" cy="8912"/>
          </a:xfrm>
          <a:custGeom>
            <a:avLst/>
            <a:gdLst/>
            <a:ahLst/>
            <a:cxnLst/>
            <a:rect l="l" t="t" r="r" b="b"/>
            <a:pathLst>
              <a:path h="8890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4" name="object 184"/>
          <p:cNvSpPr/>
          <p:nvPr/>
        </p:nvSpPr>
        <p:spPr>
          <a:xfrm>
            <a:off x="10145433" y="958334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0" y="0"/>
                </a:moveTo>
                <a:lnTo>
                  <a:pt x="8200" y="16416"/>
                </a:lnTo>
                <a:lnTo>
                  <a:pt x="15110" y="2585"/>
                </a:lnTo>
                <a:lnTo>
                  <a:pt x="5160" y="2585"/>
                </a:lnTo>
                <a:lnTo>
                  <a:pt x="0" y="0"/>
                </a:lnTo>
                <a:close/>
              </a:path>
              <a:path w="16509" h="16509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5" name="object 185"/>
          <p:cNvSpPr/>
          <p:nvPr/>
        </p:nvSpPr>
        <p:spPr>
          <a:xfrm>
            <a:off x="10153654" y="869092"/>
            <a:ext cx="0" cy="8912"/>
          </a:xfrm>
          <a:custGeom>
            <a:avLst/>
            <a:gdLst/>
            <a:ahLst/>
            <a:cxnLst/>
            <a:rect l="l" t="t" r="r" b="b"/>
            <a:pathLst>
              <a:path h="8890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6" name="object 186"/>
          <p:cNvSpPr/>
          <p:nvPr/>
        </p:nvSpPr>
        <p:spPr>
          <a:xfrm>
            <a:off x="10145433" y="873789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0" y="0"/>
                </a:moveTo>
                <a:lnTo>
                  <a:pt x="8200" y="16416"/>
                </a:lnTo>
                <a:lnTo>
                  <a:pt x="15110" y="2585"/>
                </a:lnTo>
                <a:lnTo>
                  <a:pt x="5160" y="2585"/>
                </a:lnTo>
                <a:lnTo>
                  <a:pt x="0" y="0"/>
                </a:lnTo>
                <a:close/>
              </a:path>
              <a:path w="16509" h="16509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7" name="object 187"/>
          <p:cNvSpPr/>
          <p:nvPr/>
        </p:nvSpPr>
        <p:spPr>
          <a:xfrm>
            <a:off x="10052287" y="858102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8" name="object 188"/>
          <p:cNvSpPr/>
          <p:nvPr/>
        </p:nvSpPr>
        <p:spPr>
          <a:xfrm>
            <a:off x="10052287" y="847110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9" name="object 189"/>
          <p:cNvSpPr/>
          <p:nvPr/>
        </p:nvSpPr>
        <p:spPr>
          <a:xfrm>
            <a:off x="10153654" y="911365"/>
            <a:ext cx="0" cy="8912"/>
          </a:xfrm>
          <a:custGeom>
            <a:avLst/>
            <a:gdLst/>
            <a:ahLst/>
            <a:cxnLst/>
            <a:rect l="l" t="t" r="r" b="b"/>
            <a:pathLst>
              <a:path h="8890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0" name="object 190"/>
          <p:cNvSpPr/>
          <p:nvPr/>
        </p:nvSpPr>
        <p:spPr>
          <a:xfrm>
            <a:off x="10145433" y="916061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0" y="0"/>
                </a:moveTo>
                <a:lnTo>
                  <a:pt x="8200" y="16416"/>
                </a:lnTo>
                <a:lnTo>
                  <a:pt x="15109" y="2586"/>
                </a:lnTo>
                <a:lnTo>
                  <a:pt x="5160" y="2586"/>
                </a:lnTo>
                <a:lnTo>
                  <a:pt x="0" y="0"/>
                </a:lnTo>
                <a:close/>
              </a:path>
              <a:path w="16509" h="16509">
                <a:moveTo>
                  <a:pt x="16402" y="0"/>
                </a:moveTo>
                <a:lnTo>
                  <a:pt x="11238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1" name="object 191"/>
          <p:cNvSpPr/>
          <p:nvPr/>
        </p:nvSpPr>
        <p:spPr>
          <a:xfrm>
            <a:off x="10052287" y="900373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2" name="object 192"/>
          <p:cNvSpPr/>
          <p:nvPr/>
        </p:nvSpPr>
        <p:spPr>
          <a:xfrm>
            <a:off x="10052287" y="889382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3" name="object 193"/>
          <p:cNvSpPr/>
          <p:nvPr/>
        </p:nvSpPr>
        <p:spPr>
          <a:xfrm>
            <a:off x="10052287" y="942646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4" name="object 194"/>
          <p:cNvSpPr/>
          <p:nvPr/>
        </p:nvSpPr>
        <p:spPr>
          <a:xfrm>
            <a:off x="10052287" y="931654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5" name="object 195"/>
          <p:cNvSpPr/>
          <p:nvPr/>
        </p:nvSpPr>
        <p:spPr>
          <a:xfrm>
            <a:off x="10153122" y="965059"/>
            <a:ext cx="168699" cy="122864"/>
          </a:xfrm>
          <a:custGeom>
            <a:avLst/>
            <a:gdLst/>
            <a:ahLst/>
            <a:cxnLst/>
            <a:rect l="l" t="t" r="r" b="b"/>
            <a:pathLst>
              <a:path w="168275" h="122555">
                <a:moveTo>
                  <a:pt x="0" y="0"/>
                </a:moveTo>
                <a:lnTo>
                  <a:pt x="76503" y="3710"/>
                </a:lnTo>
                <a:lnTo>
                  <a:pt x="127008" y="14215"/>
                </a:lnTo>
                <a:lnTo>
                  <a:pt x="156010" y="30570"/>
                </a:lnTo>
                <a:lnTo>
                  <a:pt x="168003" y="51832"/>
                </a:lnTo>
                <a:lnTo>
                  <a:pt x="167482" y="77060"/>
                </a:lnTo>
                <a:lnTo>
                  <a:pt x="160884" y="93079"/>
                </a:lnTo>
                <a:lnTo>
                  <a:pt x="139054" y="107635"/>
                </a:lnTo>
                <a:lnTo>
                  <a:pt x="89568" y="118214"/>
                </a:lnTo>
                <a:lnTo>
                  <a:pt x="0" y="12230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6" name="object 196"/>
          <p:cNvSpPr/>
          <p:nvPr/>
        </p:nvSpPr>
        <p:spPr>
          <a:xfrm>
            <a:off x="10322066" y="1021722"/>
            <a:ext cx="0" cy="6366"/>
          </a:xfrm>
          <a:custGeom>
            <a:avLst/>
            <a:gdLst/>
            <a:ahLst/>
            <a:cxnLst/>
            <a:rect l="l" t="t" r="r" b="b"/>
            <a:pathLst>
              <a:path h="6350">
                <a:moveTo>
                  <a:pt x="-1404" y="2960"/>
                </a:moveTo>
                <a:lnTo>
                  <a:pt x="1404" y="2960"/>
                </a:lnTo>
              </a:path>
            </a:pathLst>
          </a:custGeom>
          <a:ln w="592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7" name="object 197"/>
          <p:cNvSpPr/>
          <p:nvPr/>
        </p:nvSpPr>
        <p:spPr>
          <a:xfrm>
            <a:off x="10313843" y="1023000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0" y="0"/>
                </a:moveTo>
                <a:lnTo>
                  <a:pt x="8201" y="16416"/>
                </a:lnTo>
                <a:lnTo>
                  <a:pt x="15110" y="2585"/>
                </a:lnTo>
                <a:lnTo>
                  <a:pt x="5165" y="2585"/>
                </a:lnTo>
                <a:lnTo>
                  <a:pt x="0" y="0"/>
                </a:lnTo>
                <a:close/>
              </a:path>
              <a:path w="16509" h="16509">
                <a:moveTo>
                  <a:pt x="16402" y="0"/>
                </a:moveTo>
                <a:lnTo>
                  <a:pt x="11242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8" name="object 198"/>
          <p:cNvSpPr/>
          <p:nvPr/>
        </p:nvSpPr>
        <p:spPr>
          <a:xfrm>
            <a:off x="10153121" y="1080039"/>
            <a:ext cx="0" cy="8912"/>
          </a:xfrm>
          <a:custGeom>
            <a:avLst/>
            <a:gdLst/>
            <a:ahLst/>
            <a:cxnLst/>
            <a:rect l="l" t="t" r="r" b="b"/>
            <a:pathLst>
              <a:path h="8890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9" name="object 199"/>
          <p:cNvSpPr/>
          <p:nvPr/>
        </p:nvSpPr>
        <p:spPr>
          <a:xfrm>
            <a:off x="10144900" y="1084737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0" y="0"/>
                </a:moveTo>
                <a:lnTo>
                  <a:pt x="8201" y="16416"/>
                </a:lnTo>
                <a:lnTo>
                  <a:pt x="15110" y="2585"/>
                </a:lnTo>
                <a:lnTo>
                  <a:pt x="5163" y="2585"/>
                </a:lnTo>
                <a:lnTo>
                  <a:pt x="0" y="0"/>
                </a:lnTo>
                <a:close/>
              </a:path>
              <a:path w="16509" h="16509">
                <a:moveTo>
                  <a:pt x="16402" y="0"/>
                </a:moveTo>
                <a:lnTo>
                  <a:pt x="11242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0" name="object 200"/>
          <p:cNvSpPr/>
          <p:nvPr/>
        </p:nvSpPr>
        <p:spPr>
          <a:xfrm>
            <a:off x="10153121" y="995494"/>
            <a:ext cx="0" cy="8912"/>
          </a:xfrm>
          <a:custGeom>
            <a:avLst/>
            <a:gdLst/>
            <a:ahLst/>
            <a:cxnLst/>
            <a:rect l="l" t="t" r="r" b="b"/>
            <a:pathLst>
              <a:path h="8890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1" name="object 201"/>
          <p:cNvSpPr/>
          <p:nvPr/>
        </p:nvSpPr>
        <p:spPr>
          <a:xfrm>
            <a:off x="10144900" y="1000193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0" y="0"/>
                </a:moveTo>
                <a:lnTo>
                  <a:pt x="8201" y="16416"/>
                </a:lnTo>
                <a:lnTo>
                  <a:pt x="15110" y="2585"/>
                </a:lnTo>
                <a:lnTo>
                  <a:pt x="5163" y="2585"/>
                </a:lnTo>
                <a:lnTo>
                  <a:pt x="0" y="0"/>
                </a:lnTo>
                <a:close/>
              </a:path>
              <a:path w="16509" h="16509">
                <a:moveTo>
                  <a:pt x="16402" y="0"/>
                </a:moveTo>
                <a:lnTo>
                  <a:pt x="11242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2" name="object 202"/>
          <p:cNvSpPr/>
          <p:nvPr/>
        </p:nvSpPr>
        <p:spPr>
          <a:xfrm>
            <a:off x="10051756" y="984504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3" name="object 203"/>
          <p:cNvSpPr/>
          <p:nvPr/>
        </p:nvSpPr>
        <p:spPr>
          <a:xfrm>
            <a:off x="10051757" y="973513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4" name="object 204"/>
          <p:cNvSpPr/>
          <p:nvPr/>
        </p:nvSpPr>
        <p:spPr>
          <a:xfrm>
            <a:off x="10153121" y="1037767"/>
            <a:ext cx="0" cy="8912"/>
          </a:xfrm>
          <a:custGeom>
            <a:avLst/>
            <a:gdLst/>
            <a:ahLst/>
            <a:cxnLst/>
            <a:rect l="l" t="t" r="r" b="b"/>
            <a:pathLst>
              <a:path h="8890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5" name="object 205"/>
          <p:cNvSpPr/>
          <p:nvPr/>
        </p:nvSpPr>
        <p:spPr>
          <a:xfrm>
            <a:off x="10144900" y="1042464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0" y="0"/>
                </a:moveTo>
                <a:lnTo>
                  <a:pt x="8201" y="16417"/>
                </a:lnTo>
                <a:lnTo>
                  <a:pt x="15110" y="2585"/>
                </a:lnTo>
                <a:lnTo>
                  <a:pt x="5163" y="2585"/>
                </a:lnTo>
                <a:lnTo>
                  <a:pt x="0" y="0"/>
                </a:lnTo>
                <a:close/>
              </a:path>
              <a:path w="16509" h="16509">
                <a:moveTo>
                  <a:pt x="16402" y="0"/>
                </a:moveTo>
                <a:lnTo>
                  <a:pt x="11242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6" name="object 206"/>
          <p:cNvSpPr/>
          <p:nvPr/>
        </p:nvSpPr>
        <p:spPr>
          <a:xfrm>
            <a:off x="10051756" y="1026776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7" name="object 207"/>
          <p:cNvSpPr/>
          <p:nvPr/>
        </p:nvSpPr>
        <p:spPr>
          <a:xfrm>
            <a:off x="10051757" y="1015786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8" name="object 208"/>
          <p:cNvSpPr/>
          <p:nvPr/>
        </p:nvSpPr>
        <p:spPr>
          <a:xfrm>
            <a:off x="10051756" y="1069049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9" name="object 209"/>
          <p:cNvSpPr/>
          <p:nvPr/>
        </p:nvSpPr>
        <p:spPr>
          <a:xfrm>
            <a:off x="10051757" y="1058058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0" name="object 210"/>
          <p:cNvSpPr/>
          <p:nvPr/>
        </p:nvSpPr>
        <p:spPr>
          <a:xfrm>
            <a:off x="10153122" y="1092289"/>
            <a:ext cx="168699" cy="122864"/>
          </a:xfrm>
          <a:custGeom>
            <a:avLst/>
            <a:gdLst/>
            <a:ahLst/>
            <a:cxnLst/>
            <a:rect l="l" t="t" r="r" b="b"/>
            <a:pathLst>
              <a:path w="168275" h="122555">
                <a:moveTo>
                  <a:pt x="0" y="0"/>
                </a:moveTo>
                <a:lnTo>
                  <a:pt x="76503" y="3710"/>
                </a:lnTo>
                <a:lnTo>
                  <a:pt x="127008" y="14215"/>
                </a:lnTo>
                <a:lnTo>
                  <a:pt x="156010" y="30570"/>
                </a:lnTo>
                <a:lnTo>
                  <a:pt x="168003" y="51832"/>
                </a:lnTo>
                <a:lnTo>
                  <a:pt x="167482" y="77060"/>
                </a:lnTo>
                <a:lnTo>
                  <a:pt x="160884" y="93079"/>
                </a:lnTo>
                <a:lnTo>
                  <a:pt x="139054" y="107635"/>
                </a:lnTo>
                <a:lnTo>
                  <a:pt x="89568" y="118214"/>
                </a:lnTo>
                <a:lnTo>
                  <a:pt x="0" y="12230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1" name="object 211"/>
          <p:cNvSpPr/>
          <p:nvPr/>
        </p:nvSpPr>
        <p:spPr>
          <a:xfrm>
            <a:off x="10322066" y="1148952"/>
            <a:ext cx="0" cy="6366"/>
          </a:xfrm>
          <a:custGeom>
            <a:avLst/>
            <a:gdLst/>
            <a:ahLst/>
            <a:cxnLst/>
            <a:rect l="l" t="t" r="r" b="b"/>
            <a:pathLst>
              <a:path h="6350">
                <a:moveTo>
                  <a:pt x="-1404" y="2960"/>
                </a:moveTo>
                <a:lnTo>
                  <a:pt x="1404" y="2960"/>
                </a:lnTo>
              </a:path>
            </a:pathLst>
          </a:custGeom>
          <a:ln w="592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2" name="object 212"/>
          <p:cNvSpPr/>
          <p:nvPr/>
        </p:nvSpPr>
        <p:spPr>
          <a:xfrm>
            <a:off x="10313843" y="1150268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0" y="0"/>
                </a:moveTo>
                <a:lnTo>
                  <a:pt x="8201" y="16416"/>
                </a:lnTo>
                <a:lnTo>
                  <a:pt x="15110" y="2585"/>
                </a:lnTo>
                <a:lnTo>
                  <a:pt x="5165" y="2585"/>
                </a:lnTo>
                <a:lnTo>
                  <a:pt x="0" y="0"/>
                </a:lnTo>
                <a:close/>
              </a:path>
              <a:path w="16509" h="16509">
                <a:moveTo>
                  <a:pt x="16402" y="0"/>
                </a:moveTo>
                <a:lnTo>
                  <a:pt x="11242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3" name="object 213"/>
          <p:cNvSpPr/>
          <p:nvPr/>
        </p:nvSpPr>
        <p:spPr>
          <a:xfrm>
            <a:off x="10153121" y="1207270"/>
            <a:ext cx="0" cy="8912"/>
          </a:xfrm>
          <a:custGeom>
            <a:avLst/>
            <a:gdLst/>
            <a:ahLst/>
            <a:cxnLst/>
            <a:rect l="l" t="t" r="r" b="b"/>
            <a:pathLst>
              <a:path h="8890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4" name="object 214"/>
          <p:cNvSpPr/>
          <p:nvPr/>
        </p:nvSpPr>
        <p:spPr>
          <a:xfrm>
            <a:off x="10144900" y="1211968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0" y="0"/>
                </a:moveTo>
                <a:lnTo>
                  <a:pt x="8201" y="16416"/>
                </a:lnTo>
                <a:lnTo>
                  <a:pt x="15110" y="2585"/>
                </a:lnTo>
                <a:lnTo>
                  <a:pt x="5163" y="2585"/>
                </a:lnTo>
                <a:lnTo>
                  <a:pt x="0" y="0"/>
                </a:lnTo>
                <a:close/>
              </a:path>
              <a:path w="16509" h="16509">
                <a:moveTo>
                  <a:pt x="16402" y="0"/>
                </a:moveTo>
                <a:lnTo>
                  <a:pt x="11242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5" name="object 215"/>
          <p:cNvSpPr/>
          <p:nvPr/>
        </p:nvSpPr>
        <p:spPr>
          <a:xfrm>
            <a:off x="10153121" y="1122726"/>
            <a:ext cx="0" cy="8912"/>
          </a:xfrm>
          <a:custGeom>
            <a:avLst/>
            <a:gdLst/>
            <a:ahLst/>
            <a:cxnLst/>
            <a:rect l="l" t="t" r="r" b="b"/>
            <a:pathLst>
              <a:path h="8890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6" name="object 216"/>
          <p:cNvSpPr/>
          <p:nvPr/>
        </p:nvSpPr>
        <p:spPr>
          <a:xfrm>
            <a:off x="10144900" y="1127422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0" y="0"/>
                </a:moveTo>
                <a:lnTo>
                  <a:pt x="8201" y="16416"/>
                </a:lnTo>
                <a:lnTo>
                  <a:pt x="15109" y="2586"/>
                </a:lnTo>
                <a:lnTo>
                  <a:pt x="5163" y="2586"/>
                </a:lnTo>
                <a:lnTo>
                  <a:pt x="0" y="0"/>
                </a:lnTo>
                <a:close/>
              </a:path>
              <a:path w="16509" h="16509">
                <a:moveTo>
                  <a:pt x="16402" y="0"/>
                </a:moveTo>
                <a:lnTo>
                  <a:pt x="11242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7" name="object 217"/>
          <p:cNvSpPr/>
          <p:nvPr/>
        </p:nvSpPr>
        <p:spPr>
          <a:xfrm>
            <a:off x="10051756" y="1111735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8" name="object 218"/>
          <p:cNvSpPr/>
          <p:nvPr/>
        </p:nvSpPr>
        <p:spPr>
          <a:xfrm>
            <a:off x="10051757" y="1100743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9" name="object 219"/>
          <p:cNvSpPr/>
          <p:nvPr/>
        </p:nvSpPr>
        <p:spPr>
          <a:xfrm>
            <a:off x="10153121" y="1164997"/>
            <a:ext cx="0" cy="8912"/>
          </a:xfrm>
          <a:custGeom>
            <a:avLst/>
            <a:gdLst/>
            <a:ahLst/>
            <a:cxnLst/>
            <a:rect l="l" t="t" r="r" b="b"/>
            <a:pathLst>
              <a:path h="8890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0" name="object 220"/>
          <p:cNvSpPr/>
          <p:nvPr/>
        </p:nvSpPr>
        <p:spPr>
          <a:xfrm>
            <a:off x="10144900" y="1169696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0" y="0"/>
                </a:moveTo>
                <a:lnTo>
                  <a:pt x="8201" y="16416"/>
                </a:lnTo>
                <a:lnTo>
                  <a:pt x="15110" y="2585"/>
                </a:lnTo>
                <a:lnTo>
                  <a:pt x="5163" y="2585"/>
                </a:lnTo>
                <a:lnTo>
                  <a:pt x="0" y="0"/>
                </a:lnTo>
                <a:close/>
              </a:path>
              <a:path w="16509" h="16509">
                <a:moveTo>
                  <a:pt x="16402" y="0"/>
                </a:moveTo>
                <a:lnTo>
                  <a:pt x="11242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1" name="object 221"/>
          <p:cNvSpPr/>
          <p:nvPr/>
        </p:nvSpPr>
        <p:spPr>
          <a:xfrm>
            <a:off x="10051756" y="1154007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2" name="object 222"/>
          <p:cNvSpPr/>
          <p:nvPr/>
        </p:nvSpPr>
        <p:spPr>
          <a:xfrm>
            <a:off x="10051757" y="1143015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3" name="object 223"/>
          <p:cNvSpPr/>
          <p:nvPr/>
        </p:nvSpPr>
        <p:spPr>
          <a:xfrm>
            <a:off x="10051756" y="1196278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4" name="object 224"/>
          <p:cNvSpPr/>
          <p:nvPr/>
        </p:nvSpPr>
        <p:spPr>
          <a:xfrm>
            <a:off x="10051757" y="1185288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5" name="object 225"/>
          <p:cNvSpPr/>
          <p:nvPr/>
        </p:nvSpPr>
        <p:spPr>
          <a:xfrm>
            <a:off x="10152593" y="1218692"/>
            <a:ext cx="168699" cy="122864"/>
          </a:xfrm>
          <a:custGeom>
            <a:avLst/>
            <a:gdLst/>
            <a:ahLst/>
            <a:cxnLst/>
            <a:rect l="l" t="t" r="r" b="b"/>
            <a:pathLst>
              <a:path w="168275" h="122555">
                <a:moveTo>
                  <a:pt x="0" y="0"/>
                </a:moveTo>
                <a:lnTo>
                  <a:pt x="76503" y="3710"/>
                </a:lnTo>
                <a:lnTo>
                  <a:pt x="127008" y="14215"/>
                </a:lnTo>
                <a:lnTo>
                  <a:pt x="156010" y="30570"/>
                </a:lnTo>
                <a:lnTo>
                  <a:pt x="168003" y="51832"/>
                </a:lnTo>
                <a:lnTo>
                  <a:pt x="167482" y="77060"/>
                </a:lnTo>
                <a:lnTo>
                  <a:pt x="160882" y="93079"/>
                </a:lnTo>
                <a:lnTo>
                  <a:pt x="139053" y="107635"/>
                </a:lnTo>
                <a:lnTo>
                  <a:pt x="89567" y="118214"/>
                </a:lnTo>
                <a:lnTo>
                  <a:pt x="0" y="12230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6" name="object 226"/>
          <p:cNvSpPr/>
          <p:nvPr/>
        </p:nvSpPr>
        <p:spPr>
          <a:xfrm>
            <a:off x="10321537" y="1275356"/>
            <a:ext cx="0" cy="6366"/>
          </a:xfrm>
          <a:custGeom>
            <a:avLst/>
            <a:gdLst/>
            <a:ahLst/>
            <a:cxnLst/>
            <a:rect l="l" t="t" r="r" b="b"/>
            <a:pathLst>
              <a:path h="6350">
                <a:moveTo>
                  <a:pt x="-1404" y="2960"/>
                </a:moveTo>
                <a:lnTo>
                  <a:pt x="1404" y="2960"/>
                </a:lnTo>
              </a:path>
            </a:pathLst>
          </a:custGeom>
          <a:ln w="592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7" name="object 227"/>
          <p:cNvSpPr/>
          <p:nvPr/>
        </p:nvSpPr>
        <p:spPr>
          <a:xfrm>
            <a:off x="10313316" y="1276634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0" y="0"/>
                </a:moveTo>
                <a:lnTo>
                  <a:pt x="8200" y="16417"/>
                </a:lnTo>
                <a:lnTo>
                  <a:pt x="15109" y="2586"/>
                </a:lnTo>
                <a:lnTo>
                  <a:pt x="5163" y="2586"/>
                </a:lnTo>
                <a:lnTo>
                  <a:pt x="0" y="0"/>
                </a:lnTo>
                <a:close/>
              </a:path>
              <a:path w="16509" h="16509">
                <a:moveTo>
                  <a:pt x="16402" y="0"/>
                </a:moveTo>
                <a:lnTo>
                  <a:pt x="11238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8" name="object 228"/>
          <p:cNvSpPr/>
          <p:nvPr/>
        </p:nvSpPr>
        <p:spPr>
          <a:xfrm>
            <a:off x="10152592" y="1333673"/>
            <a:ext cx="0" cy="8912"/>
          </a:xfrm>
          <a:custGeom>
            <a:avLst/>
            <a:gdLst/>
            <a:ahLst/>
            <a:cxnLst/>
            <a:rect l="l" t="t" r="r" b="b"/>
            <a:pathLst>
              <a:path h="8890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9" name="object 229"/>
          <p:cNvSpPr/>
          <p:nvPr/>
        </p:nvSpPr>
        <p:spPr>
          <a:xfrm>
            <a:off x="10144370" y="1338370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0" y="0"/>
                </a:moveTo>
                <a:lnTo>
                  <a:pt x="8201" y="16417"/>
                </a:lnTo>
                <a:lnTo>
                  <a:pt x="15110" y="2586"/>
                </a:lnTo>
                <a:lnTo>
                  <a:pt x="5165" y="2586"/>
                </a:lnTo>
                <a:lnTo>
                  <a:pt x="0" y="0"/>
                </a:lnTo>
                <a:close/>
              </a:path>
              <a:path w="16509" h="16509">
                <a:moveTo>
                  <a:pt x="16403" y="0"/>
                </a:moveTo>
                <a:lnTo>
                  <a:pt x="11238" y="2586"/>
                </a:lnTo>
                <a:lnTo>
                  <a:pt x="15110" y="2586"/>
                </a:lnTo>
                <a:lnTo>
                  <a:pt x="1640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0" name="object 230"/>
          <p:cNvSpPr/>
          <p:nvPr/>
        </p:nvSpPr>
        <p:spPr>
          <a:xfrm>
            <a:off x="10152592" y="1249128"/>
            <a:ext cx="0" cy="8912"/>
          </a:xfrm>
          <a:custGeom>
            <a:avLst/>
            <a:gdLst/>
            <a:ahLst/>
            <a:cxnLst/>
            <a:rect l="l" t="t" r="r" b="b"/>
            <a:pathLst>
              <a:path h="8890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1" name="object 231"/>
          <p:cNvSpPr/>
          <p:nvPr/>
        </p:nvSpPr>
        <p:spPr>
          <a:xfrm>
            <a:off x="10144370" y="1253825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0" y="0"/>
                </a:moveTo>
                <a:lnTo>
                  <a:pt x="8201" y="16417"/>
                </a:lnTo>
                <a:lnTo>
                  <a:pt x="15110" y="2586"/>
                </a:lnTo>
                <a:lnTo>
                  <a:pt x="5165" y="2586"/>
                </a:lnTo>
                <a:lnTo>
                  <a:pt x="0" y="0"/>
                </a:lnTo>
                <a:close/>
              </a:path>
              <a:path w="16509" h="16509">
                <a:moveTo>
                  <a:pt x="16403" y="0"/>
                </a:moveTo>
                <a:lnTo>
                  <a:pt x="11238" y="2586"/>
                </a:lnTo>
                <a:lnTo>
                  <a:pt x="15110" y="2586"/>
                </a:lnTo>
                <a:lnTo>
                  <a:pt x="1640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2" name="object 232"/>
          <p:cNvSpPr/>
          <p:nvPr/>
        </p:nvSpPr>
        <p:spPr>
          <a:xfrm>
            <a:off x="10051227" y="1238138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3" name="object 233"/>
          <p:cNvSpPr/>
          <p:nvPr/>
        </p:nvSpPr>
        <p:spPr>
          <a:xfrm>
            <a:off x="10051226" y="1227147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4" name="object 234"/>
          <p:cNvSpPr/>
          <p:nvPr/>
        </p:nvSpPr>
        <p:spPr>
          <a:xfrm>
            <a:off x="10152592" y="1291401"/>
            <a:ext cx="0" cy="8912"/>
          </a:xfrm>
          <a:custGeom>
            <a:avLst/>
            <a:gdLst/>
            <a:ahLst/>
            <a:cxnLst/>
            <a:rect l="l" t="t" r="r" b="b"/>
            <a:pathLst>
              <a:path h="8890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5" name="object 235"/>
          <p:cNvSpPr/>
          <p:nvPr/>
        </p:nvSpPr>
        <p:spPr>
          <a:xfrm>
            <a:off x="10144370" y="1296098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0" y="0"/>
                </a:moveTo>
                <a:lnTo>
                  <a:pt x="8201" y="16416"/>
                </a:lnTo>
                <a:lnTo>
                  <a:pt x="15111" y="2585"/>
                </a:lnTo>
                <a:lnTo>
                  <a:pt x="5165" y="2585"/>
                </a:lnTo>
                <a:lnTo>
                  <a:pt x="0" y="0"/>
                </a:lnTo>
                <a:close/>
              </a:path>
              <a:path w="16509" h="16509">
                <a:moveTo>
                  <a:pt x="16403" y="0"/>
                </a:moveTo>
                <a:lnTo>
                  <a:pt x="11238" y="2585"/>
                </a:lnTo>
                <a:lnTo>
                  <a:pt x="15111" y="2585"/>
                </a:lnTo>
                <a:lnTo>
                  <a:pt x="1640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6" name="object 236"/>
          <p:cNvSpPr/>
          <p:nvPr/>
        </p:nvSpPr>
        <p:spPr>
          <a:xfrm>
            <a:off x="10051227" y="1280410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7" name="object 237"/>
          <p:cNvSpPr/>
          <p:nvPr/>
        </p:nvSpPr>
        <p:spPr>
          <a:xfrm>
            <a:off x="10051226" y="1269419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8" name="object 238"/>
          <p:cNvSpPr/>
          <p:nvPr/>
        </p:nvSpPr>
        <p:spPr>
          <a:xfrm>
            <a:off x="10051227" y="1322682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9" name="object 239"/>
          <p:cNvSpPr/>
          <p:nvPr/>
        </p:nvSpPr>
        <p:spPr>
          <a:xfrm>
            <a:off x="10051226" y="1311691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0" name="object 240"/>
          <p:cNvSpPr/>
          <p:nvPr/>
        </p:nvSpPr>
        <p:spPr>
          <a:xfrm>
            <a:off x="10153122" y="1345923"/>
            <a:ext cx="168699" cy="122864"/>
          </a:xfrm>
          <a:custGeom>
            <a:avLst/>
            <a:gdLst/>
            <a:ahLst/>
            <a:cxnLst/>
            <a:rect l="l" t="t" r="r" b="b"/>
            <a:pathLst>
              <a:path w="168275" h="122555">
                <a:moveTo>
                  <a:pt x="0" y="0"/>
                </a:moveTo>
                <a:lnTo>
                  <a:pt x="76503" y="3710"/>
                </a:lnTo>
                <a:lnTo>
                  <a:pt x="127008" y="14215"/>
                </a:lnTo>
                <a:lnTo>
                  <a:pt x="156010" y="30570"/>
                </a:lnTo>
                <a:lnTo>
                  <a:pt x="168003" y="51832"/>
                </a:lnTo>
                <a:lnTo>
                  <a:pt x="167482" y="77060"/>
                </a:lnTo>
                <a:lnTo>
                  <a:pt x="160884" y="93079"/>
                </a:lnTo>
                <a:lnTo>
                  <a:pt x="139054" y="107635"/>
                </a:lnTo>
                <a:lnTo>
                  <a:pt x="89568" y="118214"/>
                </a:lnTo>
                <a:lnTo>
                  <a:pt x="0" y="12230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1" name="object 241"/>
          <p:cNvSpPr/>
          <p:nvPr/>
        </p:nvSpPr>
        <p:spPr>
          <a:xfrm>
            <a:off x="10322066" y="1402586"/>
            <a:ext cx="0" cy="6366"/>
          </a:xfrm>
          <a:custGeom>
            <a:avLst/>
            <a:gdLst/>
            <a:ahLst/>
            <a:cxnLst/>
            <a:rect l="l" t="t" r="r" b="b"/>
            <a:pathLst>
              <a:path h="6350">
                <a:moveTo>
                  <a:pt x="-1404" y="2960"/>
                </a:moveTo>
                <a:lnTo>
                  <a:pt x="1404" y="2960"/>
                </a:lnTo>
              </a:path>
            </a:pathLst>
          </a:custGeom>
          <a:ln w="592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2" name="object 242"/>
          <p:cNvSpPr/>
          <p:nvPr/>
        </p:nvSpPr>
        <p:spPr>
          <a:xfrm>
            <a:off x="10313843" y="1403901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0" y="0"/>
                </a:moveTo>
                <a:lnTo>
                  <a:pt x="8201" y="16417"/>
                </a:lnTo>
                <a:lnTo>
                  <a:pt x="15109" y="2586"/>
                </a:lnTo>
                <a:lnTo>
                  <a:pt x="5165" y="2586"/>
                </a:lnTo>
                <a:lnTo>
                  <a:pt x="0" y="0"/>
                </a:lnTo>
                <a:close/>
              </a:path>
              <a:path w="16509" h="16509">
                <a:moveTo>
                  <a:pt x="16402" y="0"/>
                </a:moveTo>
                <a:lnTo>
                  <a:pt x="11242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3" name="object 243"/>
          <p:cNvSpPr/>
          <p:nvPr/>
        </p:nvSpPr>
        <p:spPr>
          <a:xfrm>
            <a:off x="10153121" y="1460904"/>
            <a:ext cx="0" cy="8912"/>
          </a:xfrm>
          <a:custGeom>
            <a:avLst/>
            <a:gdLst/>
            <a:ahLst/>
            <a:cxnLst/>
            <a:rect l="l" t="t" r="r" b="b"/>
            <a:pathLst>
              <a:path h="8890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4" name="object 244"/>
          <p:cNvSpPr/>
          <p:nvPr/>
        </p:nvSpPr>
        <p:spPr>
          <a:xfrm>
            <a:off x="10144900" y="1465601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0" y="0"/>
                </a:moveTo>
                <a:lnTo>
                  <a:pt x="8201" y="16416"/>
                </a:lnTo>
                <a:lnTo>
                  <a:pt x="15110" y="2585"/>
                </a:lnTo>
                <a:lnTo>
                  <a:pt x="5163" y="2585"/>
                </a:lnTo>
                <a:lnTo>
                  <a:pt x="0" y="0"/>
                </a:lnTo>
                <a:close/>
              </a:path>
              <a:path w="16509" h="16509">
                <a:moveTo>
                  <a:pt x="16402" y="0"/>
                </a:moveTo>
                <a:lnTo>
                  <a:pt x="11242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5" name="object 245"/>
          <p:cNvSpPr/>
          <p:nvPr/>
        </p:nvSpPr>
        <p:spPr>
          <a:xfrm>
            <a:off x="10153121" y="1376359"/>
            <a:ext cx="0" cy="8912"/>
          </a:xfrm>
          <a:custGeom>
            <a:avLst/>
            <a:gdLst/>
            <a:ahLst/>
            <a:cxnLst/>
            <a:rect l="l" t="t" r="r" b="b"/>
            <a:pathLst>
              <a:path h="8890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6" name="object 246"/>
          <p:cNvSpPr/>
          <p:nvPr/>
        </p:nvSpPr>
        <p:spPr>
          <a:xfrm>
            <a:off x="10144900" y="1381056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0" y="0"/>
                </a:moveTo>
                <a:lnTo>
                  <a:pt x="8201" y="16417"/>
                </a:lnTo>
                <a:lnTo>
                  <a:pt x="15109" y="2586"/>
                </a:lnTo>
                <a:lnTo>
                  <a:pt x="5163" y="2586"/>
                </a:lnTo>
                <a:lnTo>
                  <a:pt x="0" y="0"/>
                </a:lnTo>
                <a:close/>
              </a:path>
              <a:path w="16509" h="16509">
                <a:moveTo>
                  <a:pt x="16402" y="0"/>
                </a:moveTo>
                <a:lnTo>
                  <a:pt x="11242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7" name="object 247"/>
          <p:cNvSpPr/>
          <p:nvPr/>
        </p:nvSpPr>
        <p:spPr>
          <a:xfrm>
            <a:off x="10051756" y="1365367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8" name="object 248"/>
          <p:cNvSpPr/>
          <p:nvPr/>
        </p:nvSpPr>
        <p:spPr>
          <a:xfrm>
            <a:off x="10051757" y="1354377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9" name="object 249"/>
          <p:cNvSpPr/>
          <p:nvPr/>
        </p:nvSpPr>
        <p:spPr>
          <a:xfrm>
            <a:off x="10153121" y="1418631"/>
            <a:ext cx="0" cy="8912"/>
          </a:xfrm>
          <a:custGeom>
            <a:avLst/>
            <a:gdLst/>
            <a:ahLst/>
            <a:cxnLst/>
            <a:rect l="l" t="t" r="r" b="b"/>
            <a:pathLst>
              <a:path h="8890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0" name="object 250"/>
          <p:cNvSpPr/>
          <p:nvPr/>
        </p:nvSpPr>
        <p:spPr>
          <a:xfrm>
            <a:off x="10144900" y="1423328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0" y="0"/>
                </a:moveTo>
                <a:lnTo>
                  <a:pt x="8201" y="16417"/>
                </a:lnTo>
                <a:lnTo>
                  <a:pt x="15109" y="2586"/>
                </a:lnTo>
                <a:lnTo>
                  <a:pt x="5163" y="2586"/>
                </a:lnTo>
                <a:lnTo>
                  <a:pt x="0" y="0"/>
                </a:lnTo>
                <a:close/>
              </a:path>
              <a:path w="16509" h="16509">
                <a:moveTo>
                  <a:pt x="16402" y="0"/>
                </a:moveTo>
                <a:lnTo>
                  <a:pt x="11242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1" name="object 251"/>
          <p:cNvSpPr/>
          <p:nvPr/>
        </p:nvSpPr>
        <p:spPr>
          <a:xfrm>
            <a:off x="10051756" y="1407640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2" name="object 252"/>
          <p:cNvSpPr/>
          <p:nvPr/>
        </p:nvSpPr>
        <p:spPr>
          <a:xfrm>
            <a:off x="10051757" y="1396649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3" name="object 253"/>
          <p:cNvSpPr/>
          <p:nvPr/>
        </p:nvSpPr>
        <p:spPr>
          <a:xfrm>
            <a:off x="10051756" y="1449912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4" name="object 254"/>
          <p:cNvSpPr/>
          <p:nvPr/>
        </p:nvSpPr>
        <p:spPr>
          <a:xfrm>
            <a:off x="10051757" y="1438921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5" name="object 255"/>
          <p:cNvSpPr/>
          <p:nvPr/>
        </p:nvSpPr>
        <p:spPr>
          <a:xfrm>
            <a:off x="10152593" y="1472326"/>
            <a:ext cx="168699" cy="122864"/>
          </a:xfrm>
          <a:custGeom>
            <a:avLst/>
            <a:gdLst/>
            <a:ahLst/>
            <a:cxnLst/>
            <a:rect l="l" t="t" r="r" b="b"/>
            <a:pathLst>
              <a:path w="168275" h="122555">
                <a:moveTo>
                  <a:pt x="0" y="0"/>
                </a:moveTo>
                <a:lnTo>
                  <a:pt x="76503" y="3710"/>
                </a:lnTo>
                <a:lnTo>
                  <a:pt x="127008" y="14215"/>
                </a:lnTo>
                <a:lnTo>
                  <a:pt x="156010" y="30570"/>
                </a:lnTo>
                <a:lnTo>
                  <a:pt x="168003" y="51832"/>
                </a:lnTo>
                <a:lnTo>
                  <a:pt x="167482" y="77060"/>
                </a:lnTo>
                <a:lnTo>
                  <a:pt x="160882" y="93079"/>
                </a:lnTo>
                <a:lnTo>
                  <a:pt x="139053" y="107635"/>
                </a:lnTo>
                <a:lnTo>
                  <a:pt x="89567" y="118214"/>
                </a:lnTo>
                <a:lnTo>
                  <a:pt x="0" y="12230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6" name="object 256"/>
          <p:cNvSpPr/>
          <p:nvPr/>
        </p:nvSpPr>
        <p:spPr>
          <a:xfrm>
            <a:off x="10321537" y="1528990"/>
            <a:ext cx="0" cy="6366"/>
          </a:xfrm>
          <a:custGeom>
            <a:avLst/>
            <a:gdLst/>
            <a:ahLst/>
            <a:cxnLst/>
            <a:rect l="l" t="t" r="r" b="b"/>
            <a:pathLst>
              <a:path h="6350">
                <a:moveTo>
                  <a:pt x="-1404" y="2960"/>
                </a:moveTo>
                <a:lnTo>
                  <a:pt x="1404" y="2960"/>
                </a:lnTo>
              </a:path>
            </a:pathLst>
          </a:custGeom>
          <a:ln w="592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7" name="object 257"/>
          <p:cNvSpPr/>
          <p:nvPr/>
        </p:nvSpPr>
        <p:spPr>
          <a:xfrm>
            <a:off x="10313316" y="1530268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0" y="0"/>
                </a:moveTo>
                <a:lnTo>
                  <a:pt x="8200" y="16417"/>
                </a:lnTo>
                <a:lnTo>
                  <a:pt x="15110" y="2585"/>
                </a:lnTo>
                <a:lnTo>
                  <a:pt x="5163" y="2585"/>
                </a:lnTo>
                <a:lnTo>
                  <a:pt x="0" y="0"/>
                </a:lnTo>
                <a:close/>
              </a:path>
              <a:path w="16509" h="16509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8" name="object 258"/>
          <p:cNvSpPr/>
          <p:nvPr/>
        </p:nvSpPr>
        <p:spPr>
          <a:xfrm>
            <a:off x="10152592" y="1587306"/>
            <a:ext cx="0" cy="8912"/>
          </a:xfrm>
          <a:custGeom>
            <a:avLst/>
            <a:gdLst/>
            <a:ahLst/>
            <a:cxnLst/>
            <a:rect l="l" t="t" r="r" b="b"/>
            <a:pathLst>
              <a:path h="8890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9" name="object 259"/>
          <p:cNvSpPr/>
          <p:nvPr/>
        </p:nvSpPr>
        <p:spPr>
          <a:xfrm>
            <a:off x="10144370" y="1592004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0" y="0"/>
                </a:moveTo>
                <a:lnTo>
                  <a:pt x="8201" y="16416"/>
                </a:lnTo>
                <a:lnTo>
                  <a:pt x="15111" y="2585"/>
                </a:lnTo>
                <a:lnTo>
                  <a:pt x="5165" y="2585"/>
                </a:lnTo>
                <a:lnTo>
                  <a:pt x="0" y="0"/>
                </a:lnTo>
                <a:close/>
              </a:path>
              <a:path w="16509" h="16509">
                <a:moveTo>
                  <a:pt x="16403" y="0"/>
                </a:moveTo>
                <a:lnTo>
                  <a:pt x="11238" y="2585"/>
                </a:lnTo>
                <a:lnTo>
                  <a:pt x="15111" y="2585"/>
                </a:lnTo>
                <a:lnTo>
                  <a:pt x="1640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0" name="object 260"/>
          <p:cNvSpPr/>
          <p:nvPr/>
        </p:nvSpPr>
        <p:spPr>
          <a:xfrm>
            <a:off x="10152592" y="1502762"/>
            <a:ext cx="0" cy="8912"/>
          </a:xfrm>
          <a:custGeom>
            <a:avLst/>
            <a:gdLst/>
            <a:ahLst/>
            <a:cxnLst/>
            <a:rect l="l" t="t" r="r" b="b"/>
            <a:pathLst>
              <a:path h="8890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1" name="object 261"/>
          <p:cNvSpPr/>
          <p:nvPr/>
        </p:nvSpPr>
        <p:spPr>
          <a:xfrm>
            <a:off x="10144370" y="1507459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0" y="0"/>
                </a:moveTo>
                <a:lnTo>
                  <a:pt x="8201" y="16416"/>
                </a:lnTo>
                <a:lnTo>
                  <a:pt x="15111" y="2585"/>
                </a:lnTo>
                <a:lnTo>
                  <a:pt x="5165" y="2585"/>
                </a:lnTo>
                <a:lnTo>
                  <a:pt x="0" y="0"/>
                </a:lnTo>
                <a:close/>
              </a:path>
              <a:path w="16509" h="16509">
                <a:moveTo>
                  <a:pt x="16403" y="0"/>
                </a:moveTo>
                <a:lnTo>
                  <a:pt x="11238" y="2585"/>
                </a:lnTo>
                <a:lnTo>
                  <a:pt x="15111" y="2585"/>
                </a:lnTo>
                <a:lnTo>
                  <a:pt x="1640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2" name="object 262"/>
          <p:cNvSpPr/>
          <p:nvPr/>
        </p:nvSpPr>
        <p:spPr>
          <a:xfrm>
            <a:off x="10051227" y="1491772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3" name="object 263"/>
          <p:cNvSpPr/>
          <p:nvPr/>
        </p:nvSpPr>
        <p:spPr>
          <a:xfrm>
            <a:off x="10051226" y="1480780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4" name="object 264"/>
          <p:cNvSpPr txBox="1"/>
          <p:nvPr/>
        </p:nvSpPr>
        <p:spPr>
          <a:xfrm>
            <a:off x="10075556" y="578603"/>
            <a:ext cx="156604" cy="1058653"/>
          </a:xfrm>
          <a:prstGeom prst="rect">
            <a:avLst/>
          </a:prstGeom>
        </p:spPr>
        <p:txBody>
          <a:bodyPr vert="horz" wrap="square" lIns="0" tIns="12095" rIns="0" bIns="0" rtlCol="0">
            <a:spAutoFit/>
          </a:bodyPr>
          <a:lstStyle/>
          <a:p>
            <a:pPr marL="12732" defTabSz="916712">
              <a:spcBef>
                <a:spcPts val="9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1x2</a:t>
            </a:r>
            <a:r>
              <a:rPr sz="150" spc="-25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conv,</a:t>
            </a:r>
            <a:r>
              <a:rPr sz="150" spc="-15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128,</a:t>
            </a:r>
            <a:r>
              <a:rPr sz="150" spc="-2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/2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25464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128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25464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512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24828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128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24828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128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24828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512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25464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128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25464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128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25464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512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24828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128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24828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128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24828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512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24828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128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24828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128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24828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512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24191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128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24191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128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24191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512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24828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128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24828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128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24828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512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24191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128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265" name="object 265"/>
          <p:cNvSpPr/>
          <p:nvPr/>
        </p:nvSpPr>
        <p:spPr>
          <a:xfrm>
            <a:off x="10152592" y="1545035"/>
            <a:ext cx="0" cy="8912"/>
          </a:xfrm>
          <a:custGeom>
            <a:avLst/>
            <a:gdLst/>
            <a:ahLst/>
            <a:cxnLst/>
            <a:rect l="l" t="t" r="r" b="b"/>
            <a:pathLst>
              <a:path h="8890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6" name="object 266"/>
          <p:cNvSpPr/>
          <p:nvPr/>
        </p:nvSpPr>
        <p:spPr>
          <a:xfrm>
            <a:off x="10144370" y="1549732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0" y="0"/>
                </a:moveTo>
                <a:lnTo>
                  <a:pt x="8201" y="16417"/>
                </a:lnTo>
                <a:lnTo>
                  <a:pt x="15110" y="2586"/>
                </a:lnTo>
                <a:lnTo>
                  <a:pt x="5165" y="2586"/>
                </a:lnTo>
                <a:lnTo>
                  <a:pt x="0" y="0"/>
                </a:lnTo>
                <a:close/>
              </a:path>
              <a:path w="16509" h="16509">
                <a:moveTo>
                  <a:pt x="16403" y="0"/>
                </a:moveTo>
                <a:lnTo>
                  <a:pt x="11238" y="2586"/>
                </a:lnTo>
                <a:lnTo>
                  <a:pt x="15110" y="2586"/>
                </a:lnTo>
                <a:lnTo>
                  <a:pt x="1640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7" name="object 267"/>
          <p:cNvSpPr/>
          <p:nvPr/>
        </p:nvSpPr>
        <p:spPr>
          <a:xfrm>
            <a:off x="10051227" y="1534043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8" name="object 268"/>
          <p:cNvSpPr/>
          <p:nvPr/>
        </p:nvSpPr>
        <p:spPr>
          <a:xfrm>
            <a:off x="10051226" y="1523052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9" name="object 269"/>
          <p:cNvSpPr/>
          <p:nvPr/>
        </p:nvSpPr>
        <p:spPr>
          <a:xfrm>
            <a:off x="10051227" y="1576316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EBF1D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0" name="object 270"/>
          <p:cNvSpPr/>
          <p:nvPr/>
        </p:nvSpPr>
        <p:spPr>
          <a:xfrm>
            <a:off x="10051226" y="1565325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1" name="object 271"/>
          <p:cNvSpPr/>
          <p:nvPr/>
        </p:nvSpPr>
        <p:spPr>
          <a:xfrm>
            <a:off x="10153122" y="1599143"/>
            <a:ext cx="168699" cy="122864"/>
          </a:xfrm>
          <a:custGeom>
            <a:avLst/>
            <a:gdLst/>
            <a:ahLst/>
            <a:cxnLst/>
            <a:rect l="l" t="t" r="r" b="b"/>
            <a:pathLst>
              <a:path w="168275" h="122555">
                <a:moveTo>
                  <a:pt x="0" y="0"/>
                </a:moveTo>
                <a:lnTo>
                  <a:pt x="76503" y="3710"/>
                </a:lnTo>
                <a:lnTo>
                  <a:pt x="127008" y="14215"/>
                </a:lnTo>
                <a:lnTo>
                  <a:pt x="156010" y="30570"/>
                </a:lnTo>
                <a:lnTo>
                  <a:pt x="168003" y="51832"/>
                </a:lnTo>
                <a:lnTo>
                  <a:pt x="167482" y="77060"/>
                </a:lnTo>
                <a:lnTo>
                  <a:pt x="160884" y="93079"/>
                </a:lnTo>
                <a:lnTo>
                  <a:pt x="139054" y="107635"/>
                </a:lnTo>
                <a:lnTo>
                  <a:pt x="89568" y="118214"/>
                </a:lnTo>
                <a:lnTo>
                  <a:pt x="0" y="12230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2" name="object 272"/>
          <p:cNvSpPr/>
          <p:nvPr/>
        </p:nvSpPr>
        <p:spPr>
          <a:xfrm>
            <a:off x="10322066" y="1655806"/>
            <a:ext cx="0" cy="6366"/>
          </a:xfrm>
          <a:custGeom>
            <a:avLst/>
            <a:gdLst/>
            <a:ahLst/>
            <a:cxnLst/>
            <a:rect l="l" t="t" r="r" b="b"/>
            <a:pathLst>
              <a:path h="6350">
                <a:moveTo>
                  <a:pt x="-1404" y="2960"/>
                </a:moveTo>
                <a:lnTo>
                  <a:pt x="1404" y="2960"/>
                </a:lnTo>
              </a:path>
            </a:pathLst>
          </a:custGeom>
          <a:ln w="592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3" name="object 273"/>
          <p:cNvSpPr/>
          <p:nvPr/>
        </p:nvSpPr>
        <p:spPr>
          <a:xfrm>
            <a:off x="10313843" y="1657085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416"/>
                </a:lnTo>
                <a:lnTo>
                  <a:pt x="15110" y="2585"/>
                </a:lnTo>
                <a:lnTo>
                  <a:pt x="5165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42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4" name="object 274"/>
          <p:cNvSpPr/>
          <p:nvPr/>
        </p:nvSpPr>
        <p:spPr>
          <a:xfrm>
            <a:off x="10153121" y="1714123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5" name="object 275"/>
          <p:cNvSpPr/>
          <p:nvPr/>
        </p:nvSpPr>
        <p:spPr>
          <a:xfrm>
            <a:off x="10144900" y="1718822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416"/>
                </a:lnTo>
                <a:lnTo>
                  <a:pt x="15110" y="2585"/>
                </a:lnTo>
                <a:lnTo>
                  <a:pt x="5163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42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6" name="object 276"/>
          <p:cNvSpPr/>
          <p:nvPr/>
        </p:nvSpPr>
        <p:spPr>
          <a:xfrm>
            <a:off x="10153121" y="1629578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7" name="object 277"/>
          <p:cNvSpPr/>
          <p:nvPr/>
        </p:nvSpPr>
        <p:spPr>
          <a:xfrm>
            <a:off x="10144900" y="1634276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417"/>
                </a:lnTo>
                <a:lnTo>
                  <a:pt x="15110" y="2585"/>
                </a:lnTo>
                <a:lnTo>
                  <a:pt x="5163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42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8" name="object 278"/>
          <p:cNvSpPr/>
          <p:nvPr/>
        </p:nvSpPr>
        <p:spPr>
          <a:xfrm>
            <a:off x="10051756" y="1618587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9" name="object 279"/>
          <p:cNvSpPr/>
          <p:nvPr/>
        </p:nvSpPr>
        <p:spPr>
          <a:xfrm>
            <a:off x="10051757" y="1607597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0" name="object 280"/>
          <p:cNvSpPr/>
          <p:nvPr/>
        </p:nvSpPr>
        <p:spPr>
          <a:xfrm>
            <a:off x="10153121" y="1671851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1" name="object 281"/>
          <p:cNvSpPr/>
          <p:nvPr/>
        </p:nvSpPr>
        <p:spPr>
          <a:xfrm>
            <a:off x="10144900" y="1676548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417"/>
                </a:lnTo>
                <a:lnTo>
                  <a:pt x="15109" y="2586"/>
                </a:lnTo>
                <a:lnTo>
                  <a:pt x="5163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42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2" name="object 282"/>
          <p:cNvSpPr/>
          <p:nvPr/>
        </p:nvSpPr>
        <p:spPr>
          <a:xfrm>
            <a:off x="10051756" y="1660861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3" name="object 283"/>
          <p:cNvSpPr/>
          <p:nvPr/>
        </p:nvSpPr>
        <p:spPr>
          <a:xfrm>
            <a:off x="10051757" y="1649870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4" name="object 284"/>
          <p:cNvSpPr/>
          <p:nvPr/>
        </p:nvSpPr>
        <p:spPr>
          <a:xfrm>
            <a:off x="10051756" y="1703133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5" name="object 285"/>
          <p:cNvSpPr/>
          <p:nvPr/>
        </p:nvSpPr>
        <p:spPr>
          <a:xfrm>
            <a:off x="10051757" y="1692141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6" name="object 286"/>
          <p:cNvSpPr txBox="1"/>
          <p:nvPr/>
        </p:nvSpPr>
        <p:spPr>
          <a:xfrm>
            <a:off x="10075023" y="1508180"/>
            <a:ext cx="156604" cy="212140"/>
          </a:xfrm>
          <a:prstGeom prst="rect">
            <a:avLst/>
          </a:prstGeom>
        </p:spPr>
        <p:txBody>
          <a:bodyPr vert="horz" wrap="square" lIns="0" tIns="12095" rIns="0" bIns="0" rtlCol="0">
            <a:spAutoFit/>
          </a:bodyPr>
          <a:lstStyle/>
          <a:p>
            <a:pPr algn="ctr" defTabSz="916712">
              <a:spcBef>
                <a:spcPts val="9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128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2732" marR="5093" indent="-1273" algn="ctr" defTabSz="916712">
              <a:lnSpc>
                <a:spcPct val="184500"/>
              </a:lnSpc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conv, 512  1x1</a:t>
            </a:r>
            <a:r>
              <a:rPr sz="150" spc="-3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conv, 256,</a:t>
            </a:r>
            <a:r>
              <a:rPr sz="150" spc="-15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/2  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1024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287" name="object 287"/>
          <p:cNvSpPr/>
          <p:nvPr/>
        </p:nvSpPr>
        <p:spPr>
          <a:xfrm>
            <a:off x="10153656" y="1725960"/>
            <a:ext cx="168699" cy="122864"/>
          </a:xfrm>
          <a:custGeom>
            <a:avLst/>
            <a:gdLst/>
            <a:ahLst/>
            <a:cxnLst/>
            <a:rect l="l" t="t" r="r" b="b"/>
            <a:pathLst>
              <a:path w="168275" h="122555">
                <a:moveTo>
                  <a:pt x="0" y="0"/>
                </a:moveTo>
                <a:lnTo>
                  <a:pt x="76503" y="3710"/>
                </a:lnTo>
                <a:lnTo>
                  <a:pt x="127008" y="14215"/>
                </a:lnTo>
                <a:lnTo>
                  <a:pt x="156009" y="30570"/>
                </a:lnTo>
                <a:lnTo>
                  <a:pt x="168001" y="51832"/>
                </a:lnTo>
                <a:lnTo>
                  <a:pt x="167478" y="77060"/>
                </a:lnTo>
                <a:lnTo>
                  <a:pt x="160881" y="93079"/>
                </a:lnTo>
                <a:lnTo>
                  <a:pt x="139052" y="107635"/>
                </a:lnTo>
                <a:lnTo>
                  <a:pt x="89567" y="118214"/>
                </a:lnTo>
                <a:lnTo>
                  <a:pt x="0" y="12230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8" name="object 288"/>
          <p:cNvSpPr/>
          <p:nvPr/>
        </p:nvSpPr>
        <p:spPr>
          <a:xfrm>
            <a:off x="10322598" y="1782623"/>
            <a:ext cx="0" cy="6366"/>
          </a:xfrm>
          <a:custGeom>
            <a:avLst/>
            <a:gdLst/>
            <a:ahLst/>
            <a:cxnLst/>
            <a:rect l="l" t="t" r="r" b="b"/>
            <a:pathLst>
              <a:path h="6350">
                <a:moveTo>
                  <a:pt x="-1404" y="2960"/>
                </a:moveTo>
                <a:lnTo>
                  <a:pt x="1404" y="2960"/>
                </a:lnTo>
              </a:path>
            </a:pathLst>
          </a:custGeom>
          <a:ln w="592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9" name="object 289"/>
          <p:cNvSpPr/>
          <p:nvPr/>
        </p:nvSpPr>
        <p:spPr>
          <a:xfrm>
            <a:off x="10314376" y="1783902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416"/>
                </a:lnTo>
                <a:lnTo>
                  <a:pt x="15110" y="2585"/>
                </a:lnTo>
                <a:lnTo>
                  <a:pt x="5160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0" name="object 290"/>
          <p:cNvSpPr/>
          <p:nvPr/>
        </p:nvSpPr>
        <p:spPr>
          <a:xfrm>
            <a:off x="10153654" y="1840940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1" name="object 291"/>
          <p:cNvSpPr/>
          <p:nvPr/>
        </p:nvSpPr>
        <p:spPr>
          <a:xfrm>
            <a:off x="10145433" y="1845637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7"/>
                </a:lnTo>
                <a:lnTo>
                  <a:pt x="15109" y="2586"/>
                </a:lnTo>
                <a:lnTo>
                  <a:pt x="5160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2" name="object 292"/>
          <p:cNvSpPr/>
          <p:nvPr/>
        </p:nvSpPr>
        <p:spPr>
          <a:xfrm>
            <a:off x="10153654" y="1756396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3" name="object 293"/>
          <p:cNvSpPr/>
          <p:nvPr/>
        </p:nvSpPr>
        <p:spPr>
          <a:xfrm>
            <a:off x="10145433" y="1761093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7"/>
                </a:lnTo>
                <a:lnTo>
                  <a:pt x="15109" y="2586"/>
                </a:lnTo>
                <a:lnTo>
                  <a:pt x="5160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4" name="object 294"/>
          <p:cNvSpPr/>
          <p:nvPr/>
        </p:nvSpPr>
        <p:spPr>
          <a:xfrm>
            <a:off x="10052287" y="1745405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5" name="object 295"/>
          <p:cNvSpPr/>
          <p:nvPr/>
        </p:nvSpPr>
        <p:spPr>
          <a:xfrm>
            <a:off x="10052287" y="1734414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6" name="object 296"/>
          <p:cNvSpPr/>
          <p:nvPr/>
        </p:nvSpPr>
        <p:spPr>
          <a:xfrm>
            <a:off x="10153654" y="1798667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7" name="object 297"/>
          <p:cNvSpPr/>
          <p:nvPr/>
        </p:nvSpPr>
        <p:spPr>
          <a:xfrm>
            <a:off x="10145433" y="1803365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10" y="2585"/>
                </a:lnTo>
                <a:lnTo>
                  <a:pt x="5160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8" name="object 298"/>
          <p:cNvSpPr/>
          <p:nvPr/>
        </p:nvSpPr>
        <p:spPr>
          <a:xfrm>
            <a:off x="10052287" y="1787677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9" name="object 299"/>
          <p:cNvSpPr/>
          <p:nvPr/>
        </p:nvSpPr>
        <p:spPr>
          <a:xfrm>
            <a:off x="10052287" y="1776686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0" name="object 300"/>
          <p:cNvSpPr/>
          <p:nvPr/>
        </p:nvSpPr>
        <p:spPr>
          <a:xfrm>
            <a:off x="10052287" y="1829948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1" name="object 301"/>
          <p:cNvSpPr/>
          <p:nvPr/>
        </p:nvSpPr>
        <p:spPr>
          <a:xfrm>
            <a:off x="10052287" y="1818959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2" name="object 302"/>
          <p:cNvSpPr/>
          <p:nvPr/>
        </p:nvSpPr>
        <p:spPr>
          <a:xfrm>
            <a:off x="10153656" y="1853189"/>
            <a:ext cx="168699" cy="122864"/>
          </a:xfrm>
          <a:custGeom>
            <a:avLst/>
            <a:gdLst/>
            <a:ahLst/>
            <a:cxnLst/>
            <a:rect l="l" t="t" r="r" b="b"/>
            <a:pathLst>
              <a:path w="168275" h="122555">
                <a:moveTo>
                  <a:pt x="0" y="0"/>
                </a:moveTo>
                <a:lnTo>
                  <a:pt x="76503" y="3710"/>
                </a:lnTo>
                <a:lnTo>
                  <a:pt x="127008" y="14215"/>
                </a:lnTo>
                <a:lnTo>
                  <a:pt x="156009" y="30570"/>
                </a:lnTo>
                <a:lnTo>
                  <a:pt x="168001" y="51832"/>
                </a:lnTo>
                <a:lnTo>
                  <a:pt x="167478" y="77060"/>
                </a:lnTo>
                <a:lnTo>
                  <a:pt x="160881" y="93079"/>
                </a:lnTo>
                <a:lnTo>
                  <a:pt x="139052" y="107635"/>
                </a:lnTo>
                <a:lnTo>
                  <a:pt x="89567" y="118214"/>
                </a:lnTo>
                <a:lnTo>
                  <a:pt x="0" y="12230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3" name="object 303"/>
          <p:cNvSpPr/>
          <p:nvPr/>
        </p:nvSpPr>
        <p:spPr>
          <a:xfrm>
            <a:off x="10322598" y="1909853"/>
            <a:ext cx="0" cy="6366"/>
          </a:xfrm>
          <a:custGeom>
            <a:avLst/>
            <a:gdLst/>
            <a:ahLst/>
            <a:cxnLst/>
            <a:rect l="l" t="t" r="r" b="b"/>
            <a:pathLst>
              <a:path h="6350">
                <a:moveTo>
                  <a:pt x="-1404" y="2960"/>
                </a:moveTo>
                <a:lnTo>
                  <a:pt x="1404" y="2960"/>
                </a:lnTo>
              </a:path>
            </a:pathLst>
          </a:custGeom>
          <a:ln w="592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4" name="object 304"/>
          <p:cNvSpPr/>
          <p:nvPr/>
        </p:nvSpPr>
        <p:spPr>
          <a:xfrm>
            <a:off x="10314376" y="1911169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417"/>
                </a:lnTo>
                <a:lnTo>
                  <a:pt x="15110" y="2585"/>
                </a:lnTo>
                <a:lnTo>
                  <a:pt x="5160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5" name="object 305"/>
          <p:cNvSpPr/>
          <p:nvPr/>
        </p:nvSpPr>
        <p:spPr>
          <a:xfrm>
            <a:off x="10153654" y="1968208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2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6" name="object 306"/>
          <p:cNvSpPr/>
          <p:nvPr/>
        </p:nvSpPr>
        <p:spPr>
          <a:xfrm>
            <a:off x="10145433" y="1972868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10" y="2585"/>
                </a:lnTo>
                <a:lnTo>
                  <a:pt x="5160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7" name="object 307"/>
          <p:cNvSpPr/>
          <p:nvPr/>
        </p:nvSpPr>
        <p:spPr>
          <a:xfrm>
            <a:off x="10153654" y="1883663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2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8" name="object 308"/>
          <p:cNvSpPr/>
          <p:nvPr/>
        </p:nvSpPr>
        <p:spPr>
          <a:xfrm>
            <a:off x="10145433" y="1888322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7"/>
                </a:lnTo>
                <a:lnTo>
                  <a:pt x="15109" y="2586"/>
                </a:lnTo>
                <a:lnTo>
                  <a:pt x="5160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9" name="object 309"/>
          <p:cNvSpPr/>
          <p:nvPr/>
        </p:nvSpPr>
        <p:spPr>
          <a:xfrm>
            <a:off x="10052287" y="1872673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0" name="object 310"/>
          <p:cNvSpPr/>
          <p:nvPr/>
        </p:nvSpPr>
        <p:spPr>
          <a:xfrm>
            <a:off x="10052287" y="1861682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1" name="object 311"/>
          <p:cNvSpPr/>
          <p:nvPr/>
        </p:nvSpPr>
        <p:spPr>
          <a:xfrm>
            <a:off x="10153654" y="1925936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2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2" name="object 312"/>
          <p:cNvSpPr/>
          <p:nvPr/>
        </p:nvSpPr>
        <p:spPr>
          <a:xfrm>
            <a:off x="10145433" y="1930595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7"/>
                </a:lnTo>
                <a:lnTo>
                  <a:pt x="15109" y="2586"/>
                </a:lnTo>
                <a:lnTo>
                  <a:pt x="5160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3" name="object 313"/>
          <p:cNvSpPr/>
          <p:nvPr/>
        </p:nvSpPr>
        <p:spPr>
          <a:xfrm>
            <a:off x="10052287" y="1914945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4" name="object 314"/>
          <p:cNvSpPr/>
          <p:nvPr/>
        </p:nvSpPr>
        <p:spPr>
          <a:xfrm>
            <a:off x="10052287" y="1903954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5" name="object 315"/>
          <p:cNvSpPr/>
          <p:nvPr/>
        </p:nvSpPr>
        <p:spPr>
          <a:xfrm>
            <a:off x="10052287" y="1957217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6" name="object 316"/>
          <p:cNvSpPr/>
          <p:nvPr/>
        </p:nvSpPr>
        <p:spPr>
          <a:xfrm>
            <a:off x="10052287" y="1946226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7" name="object 317"/>
          <p:cNvSpPr/>
          <p:nvPr/>
        </p:nvSpPr>
        <p:spPr>
          <a:xfrm>
            <a:off x="10153656" y="1980006"/>
            <a:ext cx="168699" cy="122864"/>
          </a:xfrm>
          <a:custGeom>
            <a:avLst/>
            <a:gdLst/>
            <a:ahLst/>
            <a:cxnLst/>
            <a:rect l="l" t="t" r="r" b="b"/>
            <a:pathLst>
              <a:path w="168275" h="122555">
                <a:moveTo>
                  <a:pt x="0" y="0"/>
                </a:moveTo>
                <a:lnTo>
                  <a:pt x="76503" y="3710"/>
                </a:lnTo>
                <a:lnTo>
                  <a:pt x="127008" y="14215"/>
                </a:lnTo>
                <a:lnTo>
                  <a:pt x="156009" y="30570"/>
                </a:lnTo>
                <a:lnTo>
                  <a:pt x="168001" y="51832"/>
                </a:lnTo>
                <a:lnTo>
                  <a:pt x="167478" y="77060"/>
                </a:lnTo>
                <a:lnTo>
                  <a:pt x="160881" y="93079"/>
                </a:lnTo>
                <a:lnTo>
                  <a:pt x="139052" y="107635"/>
                </a:lnTo>
                <a:lnTo>
                  <a:pt x="89567" y="118214"/>
                </a:lnTo>
                <a:lnTo>
                  <a:pt x="0" y="12230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8" name="object 318"/>
          <p:cNvSpPr/>
          <p:nvPr/>
        </p:nvSpPr>
        <p:spPr>
          <a:xfrm>
            <a:off x="10322598" y="2036670"/>
            <a:ext cx="0" cy="6366"/>
          </a:xfrm>
          <a:custGeom>
            <a:avLst/>
            <a:gdLst/>
            <a:ahLst/>
            <a:cxnLst/>
            <a:rect l="l" t="t" r="r" b="b"/>
            <a:pathLst>
              <a:path h="6350">
                <a:moveTo>
                  <a:pt x="-1404" y="2960"/>
                </a:moveTo>
                <a:lnTo>
                  <a:pt x="1404" y="2960"/>
                </a:lnTo>
              </a:path>
            </a:pathLst>
          </a:custGeom>
          <a:ln w="592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9" name="object 319"/>
          <p:cNvSpPr/>
          <p:nvPr/>
        </p:nvSpPr>
        <p:spPr>
          <a:xfrm>
            <a:off x="10314376" y="2037986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416"/>
                </a:lnTo>
                <a:lnTo>
                  <a:pt x="15110" y="2585"/>
                </a:lnTo>
                <a:lnTo>
                  <a:pt x="5160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0" name="object 320"/>
          <p:cNvSpPr/>
          <p:nvPr/>
        </p:nvSpPr>
        <p:spPr>
          <a:xfrm>
            <a:off x="10153654" y="2095024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2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1" name="object 321"/>
          <p:cNvSpPr/>
          <p:nvPr/>
        </p:nvSpPr>
        <p:spPr>
          <a:xfrm>
            <a:off x="10145433" y="2099684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7"/>
                </a:lnTo>
                <a:lnTo>
                  <a:pt x="15109" y="2586"/>
                </a:lnTo>
                <a:lnTo>
                  <a:pt x="5160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2" name="object 322"/>
          <p:cNvSpPr/>
          <p:nvPr/>
        </p:nvSpPr>
        <p:spPr>
          <a:xfrm>
            <a:off x="10153654" y="2010480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2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3" name="object 323"/>
          <p:cNvSpPr/>
          <p:nvPr/>
        </p:nvSpPr>
        <p:spPr>
          <a:xfrm>
            <a:off x="10145433" y="2015140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7"/>
                </a:lnTo>
                <a:lnTo>
                  <a:pt x="15109" y="2586"/>
                </a:lnTo>
                <a:lnTo>
                  <a:pt x="5160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4" name="object 324"/>
          <p:cNvSpPr/>
          <p:nvPr/>
        </p:nvSpPr>
        <p:spPr>
          <a:xfrm>
            <a:off x="10052287" y="1999490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5" name="object 325"/>
          <p:cNvSpPr/>
          <p:nvPr/>
        </p:nvSpPr>
        <p:spPr>
          <a:xfrm>
            <a:off x="10052287" y="1988498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6" name="object 326"/>
          <p:cNvSpPr/>
          <p:nvPr/>
        </p:nvSpPr>
        <p:spPr>
          <a:xfrm>
            <a:off x="10153654" y="2052752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2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7" name="object 327"/>
          <p:cNvSpPr/>
          <p:nvPr/>
        </p:nvSpPr>
        <p:spPr>
          <a:xfrm>
            <a:off x="10145433" y="2057412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10" y="2585"/>
                </a:lnTo>
                <a:lnTo>
                  <a:pt x="5160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8" name="object 328"/>
          <p:cNvSpPr/>
          <p:nvPr/>
        </p:nvSpPr>
        <p:spPr>
          <a:xfrm>
            <a:off x="10052287" y="2041761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9" name="object 329"/>
          <p:cNvSpPr/>
          <p:nvPr/>
        </p:nvSpPr>
        <p:spPr>
          <a:xfrm>
            <a:off x="10052287" y="2030771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0" name="object 330"/>
          <p:cNvSpPr/>
          <p:nvPr/>
        </p:nvSpPr>
        <p:spPr>
          <a:xfrm>
            <a:off x="10052287" y="2084034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1" name="object 331"/>
          <p:cNvSpPr/>
          <p:nvPr/>
        </p:nvSpPr>
        <p:spPr>
          <a:xfrm>
            <a:off x="10052287" y="2073043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2" name="object 332"/>
          <p:cNvSpPr/>
          <p:nvPr/>
        </p:nvSpPr>
        <p:spPr>
          <a:xfrm>
            <a:off x="10153656" y="2107274"/>
            <a:ext cx="168699" cy="122864"/>
          </a:xfrm>
          <a:custGeom>
            <a:avLst/>
            <a:gdLst/>
            <a:ahLst/>
            <a:cxnLst/>
            <a:rect l="l" t="t" r="r" b="b"/>
            <a:pathLst>
              <a:path w="168275" h="122555">
                <a:moveTo>
                  <a:pt x="0" y="0"/>
                </a:moveTo>
                <a:lnTo>
                  <a:pt x="76503" y="3710"/>
                </a:lnTo>
                <a:lnTo>
                  <a:pt x="127008" y="14212"/>
                </a:lnTo>
                <a:lnTo>
                  <a:pt x="156009" y="30561"/>
                </a:lnTo>
                <a:lnTo>
                  <a:pt x="168001" y="51813"/>
                </a:lnTo>
                <a:lnTo>
                  <a:pt x="167478" y="77023"/>
                </a:lnTo>
                <a:lnTo>
                  <a:pt x="160881" y="93041"/>
                </a:lnTo>
                <a:lnTo>
                  <a:pt x="139052" y="107598"/>
                </a:lnTo>
                <a:lnTo>
                  <a:pt x="89567" y="118177"/>
                </a:lnTo>
                <a:lnTo>
                  <a:pt x="0" y="12226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3" name="object 333"/>
          <p:cNvSpPr/>
          <p:nvPr/>
        </p:nvSpPr>
        <p:spPr>
          <a:xfrm>
            <a:off x="10322598" y="2163937"/>
            <a:ext cx="0" cy="6366"/>
          </a:xfrm>
          <a:custGeom>
            <a:avLst/>
            <a:gdLst/>
            <a:ahLst/>
            <a:cxnLst/>
            <a:rect l="l" t="t" r="r" b="b"/>
            <a:pathLst>
              <a:path h="6350">
                <a:moveTo>
                  <a:pt x="-1404" y="2942"/>
                </a:moveTo>
                <a:lnTo>
                  <a:pt x="1404" y="2942"/>
                </a:lnTo>
              </a:path>
            </a:pathLst>
          </a:custGeom>
          <a:ln w="58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4" name="object 334"/>
          <p:cNvSpPr/>
          <p:nvPr/>
        </p:nvSpPr>
        <p:spPr>
          <a:xfrm>
            <a:off x="10314376" y="2165215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417"/>
                </a:lnTo>
                <a:lnTo>
                  <a:pt x="15110" y="2585"/>
                </a:lnTo>
                <a:lnTo>
                  <a:pt x="5160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5" name="object 335"/>
          <p:cNvSpPr/>
          <p:nvPr/>
        </p:nvSpPr>
        <p:spPr>
          <a:xfrm>
            <a:off x="10153654" y="2222256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6" name="object 336"/>
          <p:cNvSpPr/>
          <p:nvPr/>
        </p:nvSpPr>
        <p:spPr>
          <a:xfrm>
            <a:off x="10145433" y="2226915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10" y="2585"/>
                </a:lnTo>
                <a:lnTo>
                  <a:pt x="5160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7" name="object 337"/>
          <p:cNvSpPr/>
          <p:nvPr/>
        </p:nvSpPr>
        <p:spPr>
          <a:xfrm>
            <a:off x="10153654" y="2137711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8" name="object 338"/>
          <p:cNvSpPr/>
          <p:nvPr/>
        </p:nvSpPr>
        <p:spPr>
          <a:xfrm>
            <a:off x="10145433" y="2142370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10" y="2585"/>
                </a:lnTo>
                <a:lnTo>
                  <a:pt x="5160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9" name="object 339"/>
          <p:cNvSpPr/>
          <p:nvPr/>
        </p:nvSpPr>
        <p:spPr>
          <a:xfrm>
            <a:off x="10052287" y="2126720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0" name="object 340"/>
          <p:cNvSpPr/>
          <p:nvPr/>
        </p:nvSpPr>
        <p:spPr>
          <a:xfrm>
            <a:off x="10052287" y="2115729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1" name="object 341"/>
          <p:cNvSpPr/>
          <p:nvPr/>
        </p:nvSpPr>
        <p:spPr>
          <a:xfrm>
            <a:off x="10153654" y="2179983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2" name="object 342"/>
          <p:cNvSpPr/>
          <p:nvPr/>
        </p:nvSpPr>
        <p:spPr>
          <a:xfrm>
            <a:off x="10145433" y="2184644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10" y="2585"/>
                </a:lnTo>
                <a:lnTo>
                  <a:pt x="5160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3" name="object 343"/>
          <p:cNvSpPr/>
          <p:nvPr/>
        </p:nvSpPr>
        <p:spPr>
          <a:xfrm>
            <a:off x="10052287" y="2168992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4" name="object 344"/>
          <p:cNvSpPr/>
          <p:nvPr/>
        </p:nvSpPr>
        <p:spPr>
          <a:xfrm>
            <a:off x="10052287" y="2158001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5" name="object 345"/>
          <p:cNvSpPr/>
          <p:nvPr/>
        </p:nvSpPr>
        <p:spPr>
          <a:xfrm>
            <a:off x="10052287" y="2211264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6" name="object 346"/>
          <p:cNvSpPr/>
          <p:nvPr/>
        </p:nvSpPr>
        <p:spPr>
          <a:xfrm>
            <a:off x="10052287" y="2200273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7" name="object 347"/>
          <p:cNvSpPr/>
          <p:nvPr/>
        </p:nvSpPr>
        <p:spPr>
          <a:xfrm>
            <a:off x="10153656" y="2233640"/>
            <a:ext cx="168699" cy="122864"/>
          </a:xfrm>
          <a:custGeom>
            <a:avLst/>
            <a:gdLst/>
            <a:ahLst/>
            <a:cxnLst/>
            <a:rect l="l" t="t" r="r" b="b"/>
            <a:pathLst>
              <a:path w="168275" h="122555">
                <a:moveTo>
                  <a:pt x="0" y="0"/>
                </a:moveTo>
                <a:lnTo>
                  <a:pt x="76503" y="3710"/>
                </a:lnTo>
                <a:lnTo>
                  <a:pt x="127008" y="14215"/>
                </a:lnTo>
                <a:lnTo>
                  <a:pt x="156009" y="30570"/>
                </a:lnTo>
                <a:lnTo>
                  <a:pt x="168001" y="51832"/>
                </a:lnTo>
                <a:lnTo>
                  <a:pt x="167478" y="77060"/>
                </a:lnTo>
                <a:lnTo>
                  <a:pt x="160881" y="93079"/>
                </a:lnTo>
                <a:lnTo>
                  <a:pt x="139052" y="107635"/>
                </a:lnTo>
                <a:lnTo>
                  <a:pt x="89567" y="118214"/>
                </a:lnTo>
                <a:lnTo>
                  <a:pt x="0" y="12230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8" name="object 348"/>
          <p:cNvSpPr/>
          <p:nvPr/>
        </p:nvSpPr>
        <p:spPr>
          <a:xfrm>
            <a:off x="10322598" y="2290304"/>
            <a:ext cx="0" cy="6366"/>
          </a:xfrm>
          <a:custGeom>
            <a:avLst/>
            <a:gdLst/>
            <a:ahLst/>
            <a:cxnLst/>
            <a:rect l="l" t="t" r="r" b="b"/>
            <a:pathLst>
              <a:path h="6350">
                <a:moveTo>
                  <a:pt x="-1404" y="2960"/>
                </a:moveTo>
                <a:lnTo>
                  <a:pt x="1404" y="2960"/>
                </a:lnTo>
              </a:path>
            </a:pathLst>
          </a:custGeom>
          <a:ln w="592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9" name="object 349"/>
          <p:cNvSpPr/>
          <p:nvPr/>
        </p:nvSpPr>
        <p:spPr>
          <a:xfrm>
            <a:off x="10314376" y="2291619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417"/>
                </a:lnTo>
                <a:lnTo>
                  <a:pt x="15109" y="2586"/>
                </a:lnTo>
                <a:lnTo>
                  <a:pt x="5160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0" name="object 350"/>
          <p:cNvSpPr/>
          <p:nvPr/>
        </p:nvSpPr>
        <p:spPr>
          <a:xfrm>
            <a:off x="10153654" y="2348658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2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1" name="object 351"/>
          <p:cNvSpPr/>
          <p:nvPr/>
        </p:nvSpPr>
        <p:spPr>
          <a:xfrm>
            <a:off x="10145433" y="2353319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10" y="2585"/>
                </a:lnTo>
                <a:lnTo>
                  <a:pt x="5160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2" name="object 352"/>
          <p:cNvSpPr/>
          <p:nvPr/>
        </p:nvSpPr>
        <p:spPr>
          <a:xfrm>
            <a:off x="10153654" y="2264113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2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3" name="object 353"/>
          <p:cNvSpPr/>
          <p:nvPr/>
        </p:nvSpPr>
        <p:spPr>
          <a:xfrm>
            <a:off x="10145433" y="2268774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10" y="2585"/>
                </a:lnTo>
                <a:lnTo>
                  <a:pt x="5160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4" name="object 354"/>
          <p:cNvSpPr/>
          <p:nvPr/>
        </p:nvSpPr>
        <p:spPr>
          <a:xfrm>
            <a:off x="10052287" y="2253122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5" name="object 355"/>
          <p:cNvSpPr/>
          <p:nvPr/>
        </p:nvSpPr>
        <p:spPr>
          <a:xfrm>
            <a:off x="10052287" y="2242132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6" name="object 356"/>
          <p:cNvSpPr/>
          <p:nvPr/>
        </p:nvSpPr>
        <p:spPr>
          <a:xfrm>
            <a:off x="10153654" y="2306386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2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7" name="object 357"/>
          <p:cNvSpPr/>
          <p:nvPr/>
        </p:nvSpPr>
        <p:spPr>
          <a:xfrm>
            <a:off x="10145433" y="2311045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7"/>
                </a:lnTo>
                <a:lnTo>
                  <a:pt x="15109" y="2586"/>
                </a:lnTo>
                <a:lnTo>
                  <a:pt x="5160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8" name="object 358"/>
          <p:cNvSpPr/>
          <p:nvPr/>
        </p:nvSpPr>
        <p:spPr>
          <a:xfrm>
            <a:off x="10052287" y="2295395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9" name="object 359"/>
          <p:cNvSpPr/>
          <p:nvPr/>
        </p:nvSpPr>
        <p:spPr>
          <a:xfrm>
            <a:off x="10052287" y="2284405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0" name="object 360"/>
          <p:cNvSpPr/>
          <p:nvPr/>
        </p:nvSpPr>
        <p:spPr>
          <a:xfrm>
            <a:off x="10052287" y="2337667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1" name="object 361"/>
          <p:cNvSpPr/>
          <p:nvPr/>
        </p:nvSpPr>
        <p:spPr>
          <a:xfrm>
            <a:off x="10052287" y="2326677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2" name="object 362"/>
          <p:cNvSpPr/>
          <p:nvPr/>
        </p:nvSpPr>
        <p:spPr>
          <a:xfrm>
            <a:off x="10153656" y="2360908"/>
            <a:ext cx="168699" cy="122864"/>
          </a:xfrm>
          <a:custGeom>
            <a:avLst/>
            <a:gdLst/>
            <a:ahLst/>
            <a:cxnLst/>
            <a:rect l="l" t="t" r="r" b="b"/>
            <a:pathLst>
              <a:path w="168275" h="122555">
                <a:moveTo>
                  <a:pt x="0" y="0"/>
                </a:moveTo>
                <a:lnTo>
                  <a:pt x="76503" y="3710"/>
                </a:lnTo>
                <a:lnTo>
                  <a:pt x="127008" y="14212"/>
                </a:lnTo>
                <a:lnTo>
                  <a:pt x="156009" y="30561"/>
                </a:lnTo>
                <a:lnTo>
                  <a:pt x="168001" y="51813"/>
                </a:lnTo>
                <a:lnTo>
                  <a:pt x="167478" y="77023"/>
                </a:lnTo>
                <a:lnTo>
                  <a:pt x="160881" y="93041"/>
                </a:lnTo>
                <a:lnTo>
                  <a:pt x="139052" y="107598"/>
                </a:lnTo>
                <a:lnTo>
                  <a:pt x="89567" y="118177"/>
                </a:lnTo>
                <a:lnTo>
                  <a:pt x="0" y="12226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3" name="object 363"/>
          <p:cNvSpPr/>
          <p:nvPr/>
        </p:nvSpPr>
        <p:spPr>
          <a:xfrm>
            <a:off x="10322598" y="2417571"/>
            <a:ext cx="0" cy="6366"/>
          </a:xfrm>
          <a:custGeom>
            <a:avLst/>
            <a:gdLst/>
            <a:ahLst/>
            <a:cxnLst/>
            <a:rect l="l" t="t" r="r" b="b"/>
            <a:pathLst>
              <a:path h="6350">
                <a:moveTo>
                  <a:pt x="-1404" y="2942"/>
                </a:moveTo>
                <a:lnTo>
                  <a:pt x="1404" y="2942"/>
                </a:lnTo>
              </a:path>
            </a:pathLst>
          </a:custGeom>
          <a:ln w="58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4" name="object 364"/>
          <p:cNvSpPr/>
          <p:nvPr/>
        </p:nvSpPr>
        <p:spPr>
          <a:xfrm>
            <a:off x="10314376" y="2418849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416"/>
                </a:lnTo>
                <a:lnTo>
                  <a:pt x="15110" y="2585"/>
                </a:lnTo>
                <a:lnTo>
                  <a:pt x="5160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5" name="object 365"/>
          <p:cNvSpPr/>
          <p:nvPr/>
        </p:nvSpPr>
        <p:spPr>
          <a:xfrm>
            <a:off x="10153654" y="2475889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6" name="object 366"/>
          <p:cNvSpPr/>
          <p:nvPr/>
        </p:nvSpPr>
        <p:spPr>
          <a:xfrm>
            <a:off x="10145433" y="2480547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7"/>
                </a:lnTo>
                <a:lnTo>
                  <a:pt x="15109" y="2586"/>
                </a:lnTo>
                <a:lnTo>
                  <a:pt x="5160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7" name="object 367"/>
          <p:cNvSpPr/>
          <p:nvPr/>
        </p:nvSpPr>
        <p:spPr>
          <a:xfrm>
            <a:off x="10153654" y="2391345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8" name="object 368"/>
          <p:cNvSpPr/>
          <p:nvPr/>
        </p:nvSpPr>
        <p:spPr>
          <a:xfrm>
            <a:off x="10145433" y="2396005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10" y="2585"/>
                </a:lnTo>
                <a:lnTo>
                  <a:pt x="5160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9" name="object 369"/>
          <p:cNvSpPr/>
          <p:nvPr/>
        </p:nvSpPr>
        <p:spPr>
          <a:xfrm>
            <a:off x="10052287" y="2380354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0" name="object 370"/>
          <p:cNvSpPr/>
          <p:nvPr/>
        </p:nvSpPr>
        <p:spPr>
          <a:xfrm>
            <a:off x="10052287" y="2369362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1" name="object 371"/>
          <p:cNvSpPr/>
          <p:nvPr/>
        </p:nvSpPr>
        <p:spPr>
          <a:xfrm>
            <a:off x="10153654" y="2433617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2" name="object 372"/>
          <p:cNvSpPr/>
          <p:nvPr/>
        </p:nvSpPr>
        <p:spPr>
          <a:xfrm>
            <a:off x="10145433" y="2438276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10" y="2585"/>
                </a:lnTo>
                <a:lnTo>
                  <a:pt x="5160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3" name="object 373"/>
          <p:cNvSpPr/>
          <p:nvPr/>
        </p:nvSpPr>
        <p:spPr>
          <a:xfrm>
            <a:off x="10052287" y="2422626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4" name="object 374"/>
          <p:cNvSpPr/>
          <p:nvPr/>
        </p:nvSpPr>
        <p:spPr>
          <a:xfrm>
            <a:off x="10052287" y="2411634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5" name="object 375"/>
          <p:cNvSpPr/>
          <p:nvPr/>
        </p:nvSpPr>
        <p:spPr>
          <a:xfrm>
            <a:off x="10052287" y="2464897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6" name="object 376"/>
          <p:cNvSpPr/>
          <p:nvPr/>
        </p:nvSpPr>
        <p:spPr>
          <a:xfrm>
            <a:off x="10052287" y="2453906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7" name="object 377"/>
          <p:cNvSpPr/>
          <p:nvPr/>
        </p:nvSpPr>
        <p:spPr>
          <a:xfrm>
            <a:off x="10153656" y="2487724"/>
            <a:ext cx="168699" cy="122864"/>
          </a:xfrm>
          <a:custGeom>
            <a:avLst/>
            <a:gdLst/>
            <a:ahLst/>
            <a:cxnLst/>
            <a:rect l="l" t="t" r="r" b="b"/>
            <a:pathLst>
              <a:path w="168275" h="122555">
                <a:moveTo>
                  <a:pt x="0" y="0"/>
                </a:moveTo>
                <a:lnTo>
                  <a:pt x="76503" y="3710"/>
                </a:lnTo>
                <a:lnTo>
                  <a:pt x="127008" y="14212"/>
                </a:lnTo>
                <a:lnTo>
                  <a:pt x="156009" y="30561"/>
                </a:lnTo>
                <a:lnTo>
                  <a:pt x="168001" y="51813"/>
                </a:lnTo>
                <a:lnTo>
                  <a:pt x="167478" y="77023"/>
                </a:lnTo>
                <a:lnTo>
                  <a:pt x="160881" y="93041"/>
                </a:lnTo>
                <a:lnTo>
                  <a:pt x="139052" y="107598"/>
                </a:lnTo>
                <a:lnTo>
                  <a:pt x="89567" y="118177"/>
                </a:lnTo>
                <a:lnTo>
                  <a:pt x="0" y="12226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8" name="object 378"/>
          <p:cNvSpPr/>
          <p:nvPr/>
        </p:nvSpPr>
        <p:spPr>
          <a:xfrm>
            <a:off x="10322598" y="2544388"/>
            <a:ext cx="0" cy="6366"/>
          </a:xfrm>
          <a:custGeom>
            <a:avLst/>
            <a:gdLst/>
            <a:ahLst/>
            <a:cxnLst/>
            <a:rect l="l" t="t" r="r" b="b"/>
            <a:pathLst>
              <a:path h="6350">
                <a:moveTo>
                  <a:pt x="-1404" y="2942"/>
                </a:moveTo>
                <a:lnTo>
                  <a:pt x="1404" y="2942"/>
                </a:lnTo>
              </a:path>
            </a:pathLst>
          </a:custGeom>
          <a:ln w="58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9" name="object 379"/>
          <p:cNvSpPr/>
          <p:nvPr/>
        </p:nvSpPr>
        <p:spPr>
          <a:xfrm>
            <a:off x="10314376" y="2545667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416"/>
                </a:lnTo>
                <a:lnTo>
                  <a:pt x="15110" y="2585"/>
                </a:lnTo>
                <a:lnTo>
                  <a:pt x="5160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0" name="object 380"/>
          <p:cNvSpPr/>
          <p:nvPr/>
        </p:nvSpPr>
        <p:spPr>
          <a:xfrm>
            <a:off x="10153654" y="2602706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1" name="object 381"/>
          <p:cNvSpPr/>
          <p:nvPr/>
        </p:nvSpPr>
        <p:spPr>
          <a:xfrm>
            <a:off x="10145433" y="2607365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7"/>
                </a:lnTo>
                <a:lnTo>
                  <a:pt x="15110" y="2585"/>
                </a:lnTo>
                <a:lnTo>
                  <a:pt x="5160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2" name="object 382"/>
          <p:cNvSpPr/>
          <p:nvPr/>
        </p:nvSpPr>
        <p:spPr>
          <a:xfrm>
            <a:off x="10153654" y="2518161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3" name="object 383"/>
          <p:cNvSpPr/>
          <p:nvPr/>
        </p:nvSpPr>
        <p:spPr>
          <a:xfrm>
            <a:off x="10145433" y="2522820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7"/>
                </a:lnTo>
                <a:lnTo>
                  <a:pt x="15110" y="2585"/>
                </a:lnTo>
                <a:lnTo>
                  <a:pt x="5160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4" name="object 384"/>
          <p:cNvSpPr/>
          <p:nvPr/>
        </p:nvSpPr>
        <p:spPr>
          <a:xfrm>
            <a:off x="10052287" y="2507169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5" name="object 385"/>
          <p:cNvSpPr/>
          <p:nvPr/>
        </p:nvSpPr>
        <p:spPr>
          <a:xfrm>
            <a:off x="10052287" y="2496179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6" name="object 386"/>
          <p:cNvSpPr/>
          <p:nvPr/>
        </p:nvSpPr>
        <p:spPr>
          <a:xfrm>
            <a:off x="10153654" y="2560434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7" name="object 387"/>
          <p:cNvSpPr/>
          <p:nvPr/>
        </p:nvSpPr>
        <p:spPr>
          <a:xfrm>
            <a:off x="10145433" y="2565094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10" y="2585"/>
                </a:lnTo>
                <a:lnTo>
                  <a:pt x="5160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8" name="object 388"/>
          <p:cNvSpPr/>
          <p:nvPr/>
        </p:nvSpPr>
        <p:spPr>
          <a:xfrm>
            <a:off x="10052287" y="2549442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9" name="object 389"/>
          <p:cNvSpPr/>
          <p:nvPr/>
        </p:nvSpPr>
        <p:spPr>
          <a:xfrm>
            <a:off x="10052287" y="2538451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0" name="object 390"/>
          <p:cNvSpPr/>
          <p:nvPr/>
        </p:nvSpPr>
        <p:spPr>
          <a:xfrm>
            <a:off x="10052287" y="2591716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1" name="object 391"/>
          <p:cNvSpPr/>
          <p:nvPr/>
        </p:nvSpPr>
        <p:spPr>
          <a:xfrm>
            <a:off x="10052287" y="2580723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2" name="object 392"/>
          <p:cNvSpPr/>
          <p:nvPr/>
        </p:nvSpPr>
        <p:spPr>
          <a:xfrm>
            <a:off x="10153656" y="2614955"/>
            <a:ext cx="168699" cy="122864"/>
          </a:xfrm>
          <a:custGeom>
            <a:avLst/>
            <a:gdLst/>
            <a:ahLst/>
            <a:cxnLst/>
            <a:rect l="l" t="t" r="r" b="b"/>
            <a:pathLst>
              <a:path w="168275" h="122555">
                <a:moveTo>
                  <a:pt x="0" y="0"/>
                </a:moveTo>
                <a:lnTo>
                  <a:pt x="76503" y="3710"/>
                </a:lnTo>
                <a:lnTo>
                  <a:pt x="127008" y="14215"/>
                </a:lnTo>
                <a:lnTo>
                  <a:pt x="156009" y="30570"/>
                </a:lnTo>
                <a:lnTo>
                  <a:pt x="168001" y="51832"/>
                </a:lnTo>
                <a:lnTo>
                  <a:pt x="167478" y="77060"/>
                </a:lnTo>
                <a:lnTo>
                  <a:pt x="160881" y="93063"/>
                </a:lnTo>
                <a:lnTo>
                  <a:pt x="139052" y="107621"/>
                </a:lnTo>
                <a:lnTo>
                  <a:pt x="89567" y="118209"/>
                </a:lnTo>
                <a:lnTo>
                  <a:pt x="0" y="12230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3" name="object 393"/>
          <p:cNvSpPr/>
          <p:nvPr/>
        </p:nvSpPr>
        <p:spPr>
          <a:xfrm>
            <a:off x="10322598" y="2671619"/>
            <a:ext cx="0" cy="6366"/>
          </a:xfrm>
          <a:custGeom>
            <a:avLst/>
            <a:gdLst/>
            <a:ahLst/>
            <a:cxnLst/>
            <a:rect l="l" t="t" r="r" b="b"/>
            <a:pathLst>
              <a:path h="6350">
                <a:moveTo>
                  <a:pt x="-1404" y="2942"/>
                </a:moveTo>
                <a:lnTo>
                  <a:pt x="1404" y="2942"/>
                </a:lnTo>
              </a:path>
            </a:pathLst>
          </a:custGeom>
          <a:ln w="58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4" name="object 394"/>
          <p:cNvSpPr/>
          <p:nvPr/>
        </p:nvSpPr>
        <p:spPr>
          <a:xfrm>
            <a:off x="10314376" y="2672897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417"/>
                </a:lnTo>
                <a:lnTo>
                  <a:pt x="15110" y="2585"/>
                </a:lnTo>
                <a:lnTo>
                  <a:pt x="5160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5" name="object 395"/>
          <p:cNvSpPr/>
          <p:nvPr/>
        </p:nvSpPr>
        <p:spPr>
          <a:xfrm>
            <a:off x="10153654" y="2729935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6" name="object 396"/>
          <p:cNvSpPr/>
          <p:nvPr/>
        </p:nvSpPr>
        <p:spPr>
          <a:xfrm>
            <a:off x="10145433" y="2734632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28" y="2548"/>
                </a:lnTo>
                <a:lnTo>
                  <a:pt x="5160" y="2548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48"/>
                </a:lnTo>
                <a:lnTo>
                  <a:pt x="15128" y="2548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7" name="object 397"/>
          <p:cNvSpPr/>
          <p:nvPr/>
        </p:nvSpPr>
        <p:spPr>
          <a:xfrm>
            <a:off x="10153654" y="2645391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8" name="object 398"/>
          <p:cNvSpPr/>
          <p:nvPr/>
        </p:nvSpPr>
        <p:spPr>
          <a:xfrm>
            <a:off x="10145433" y="2650089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379"/>
                </a:lnTo>
                <a:lnTo>
                  <a:pt x="15125" y="2548"/>
                </a:lnTo>
                <a:lnTo>
                  <a:pt x="5160" y="2548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48"/>
                </a:lnTo>
                <a:lnTo>
                  <a:pt x="15125" y="2548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9" name="object 399"/>
          <p:cNvSpPr/>
          <p:nvPr/>
        </p:nvSpPr>
        <p:spPr>
          <a:xfrm>
            <a:off x="10052287" y="2634401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0" name="object 400"/>
          <p:cNvSpPr/>
          <p:nvPr/>
        </p:nvSpPr>
        <p:spPr>
          <a:xfrm>
            <a:off x="10052287" y="2623409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1" name="object 401"/>
          <p:cNvSpPr/>
          <p:nvPr/>
        </p:nvSpPr>
        <p:spPr>
          <a:xfrm>
            <a:off x="10153654" y="2687663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2" name="object 402"/>
          <p:cNvSpPr/>
          <p:nvPr/>
        </p:nvSpPr>
        <p:spPr>
          <a:xfrm>
            <a:off x="10145433" y="2692360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379"/>
                </a:lnTo>
                <a:lnTo>
                  <a:pt x="15125" y="2548"/>
                </a:lnTo>
                <a:lnTo>
                  <a:pt x="5160" y="2548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48"/>
                </a:lnTo>
                <a:lnTo>
                  <a:pt x="15125" y="2548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3" name="object 403"/>
          <p:cNvSpPr/>
          <p:nvPr/>
        </p:nvSpPr>
        <p:spPr>
          <a:xfrm>
            <a:off x="10052287" y="2676672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4" name="object 404"/>
          <p:cNvSpPr/>
          <p:nvPr/>
        </p:nvSpPr>
        <p:spPr>
          <a:xfrm>
            <a:off x="10052287" y="2665682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5" name="object 405"/>
          <p:cNvSpPr/>
          <p:nvPr/>
        </p:nvSpPr>
        <p:spPr>
          <a:xfrm>
            <a:off x="10052287" y="2718944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6" name="object 406"/>
          <p:cNvSpPr/>
          <p:nvPr/>
        </p:nvSpPr>
        <p:spPr>
          <a:xfrm>
            <a:off x="10052287" y="2707954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7" name="object 407"/>
          <p:cNvSpPr/>
          <p:nvPr/>
        </p:nvSpPr>
        <p:spPr>
          <a:xfrm>
            <a:off x="10153389" y="2740908"/>
            <a:ext cx="168699" cy="122864"/>
          </a:xfrm>
          <a:custGeom>
            <a:avLst/>
            <a:gdLst/>
            <a:ahLst/>
            <a:cxnLst/>
            <a:rect l="l" t="t" r="r" b="b"/>
            <a:pathLst>
              <a:path w="168275" h="122555">
                <a:moveTo>
                  <a:pt x="0" y="0"/>
                </a:moveTo>
                <a:lnTo>
                  <a:pt x="76503" y="3710"/>
                </a:lnTo>
                <a:lnTo>
                  <a:pt x="127008" y="14215"/>
                </a:lnTo>
                <a:lnTo>
                  <a:pt x="156010" y="30570"/>
                </a:lnTo>
                <a:lnTo>
                  <a:pt x="168003" y="51832"/>
                </a:lnTo>
                <a:lnTo>
                  <a:pt x="167482" y="77060"/>
                </a:lnTo>
                <a:lnTo>
                  <a:pt x="160882" y="93079"/>
                </a:lnTo>
                <a:lnTo>
                  <a:pt x="139053" y="107635"/>
                </a:lnTo>
                <a:lnTo>
                  <a:pt x="89567" y="118214"/>
                </a:lnTo>
                <a:lnTo>
                  <a:pt x="0" y="12229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8" name="object 408"/>
          <p:cNvSpPr/>
          <p:nvPr/>
        </p:nvSpPr>
        <p:spPr>
          <a:xfrm>
            <a:off x="10322331" y="2797572"/>
            <a:ext cx="0" cy="6366"/>
          </a:xfrm>
          <a:custGeom>
            <a:avLst/>
            <a:gdLst/>
            <a:ahLst/>
            <a:cxnLst/>
            <a:rect l="l" t="t" r="r" b="b"/>
            <a:pathLst>
              <a:path h="6350">
                <a:moveTo>
                  <a:pt x="-1404" y="2960"/>
                </a:moveTo>
                <a:lnTo>
                  <a:pt x="1404" y="2960"/>
                </a:lnTo>
              </a:path>
            </a:pathLst>
          </a:custGeom>
          <a:ln w="592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9" name="object 409"/>
          <p:cNvSpPr/>
          <p:nvPr/>
        </p:nvSpPr>
        <p:spPr>
          <a:xfrm>
            <a:off x="10314110" y="2798888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10" y="2585"/>
                </a:lnTo>
                <a:lnTo>
                  <a:pt x="5163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0" name="object 410"/>
          <p:cNvSpPr/>
          <p:nvPr/>
        </p:nvSpPr>
        <p:spPr>
          <a:xfrm>
            <a:off x="10153388" y="2855926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2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1" name="object 411"/>
          <p:cNvSpPr/>
          <p:nvPr/>
        </p:nvSpPr>
        <p:spPr>
          <a:xfrm>
            <a:off x="10145167" y="2860585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10" y="2585"/>
                </a:lnTo>
                <a:lnTo>
                  <a:pt x="5163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6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2" name="object 412"/>
          <p:cNvSpPr/>
          <p:nvPr/>
        </p:nvSpPr>
        <p:spPr>
          <a:xfrm>
            <a:off x="10153388" y="2771382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2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3" name="object 413"/>
          <p:cNvSpPr/>
          <p:nvPr/>
        </p:nvSpPr>
        <p:spPr>
          <a:xfrm>
            <a:off x="10145167" y="2776041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10" y="2585"/>
                </a:lnTo>
                <a:lnTo>
                  <a:pt x="5163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6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4" name="object 414"/>
          <p:cNvSpPr/>
          <p:nvPr/>
        </p:nvSpPr>
        <p:spPr>
          <a:xfrm>
            <a:off x="10052023" y="2760389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5" name="object 415"/>
          <p:cNvSpPr/>
          <p:nvPr/>
        </p:nvSpPr>
        <p:spPr>
          <a:xfrm>
            <a:off x="10052023" y="2749400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6" name="object 416"/>
          <p:cNvSpPr/>
          <p:nvPr/>
        </p:nvSpPr>
        <p:spPr>
          <a:xfrm>
            <a:off x="10153388" y="2813654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2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7" name="object 417"/>
          <p:cNvSpPr/>
          <p:nvPr/>
        </p:nvSpPr>
        <p:spPr>
          <a:xfrm>
            <a:off x="10145167" y="2818313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7"/>
                </a:lnTo>
                <a:lnTo>
                  <a:pt x="15109" y="2586"/>
                </a:lnTo>
                <a:lnTo>
                  <a:pt x="5163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6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8" name="object 418"/>
          <p:cNvSpPr/>
          <p:nvPr/>
        </p:nvSpPr>
        <p:spPr>
          <a:xfrm>
            <a:off x="10052023" y="2802663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9" name="object 419"/>
          <p:cNvSpPr/>
          <p:nvPr/>
        </p:nvSpPr>
        <p:spPr>
          <a:xfrm>
            <a:off x="10052023" y="2791671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0" name="object 420"/>
          <p:cNvSpPr/>
          <p:nvPr/>
        </p:nvSpPr>
        <p:spPr>
          <a:xfrm>
            <a:off x="10052023" y="2844934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1" name="object 421"/>
          <p:cNvSpPr/>
          <p:nvPr/>
        </p:nvSpPr>
        <p:spPr>
          <a:xfrm>
            <a:off x="10052023" y="2833944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2" name="object 422"/>
          <p:cNvSpPr/>
          <p:nvPr/>
        </p:nvSpPr>
        <p:spPr>
          <a:xfrm>
            <a:off x="10153389" y="2868175"/>
            <a:ext cx="168699" cy="122864"/>
          </a:xfrm>
          <a:custGeom>
            <a:avLst/>
            <a:gdLst/>
            <a:ahLst/>
            <a:cxnLst/>
            <a:rect l="l" t="t" r="r" b="b"/>
            <a:pathLst>
              <a:path w="168275" h="122555">
                <a:moveTo>
                  <a:pt x="0" y="0"/>
                </a:moveTo>
                <a:lnTo>
                  <a:pt x="76503" y="3710"/>
                </a:lnTo>
                <a:lnTo>
                  <a:pt x="127008" y="14212"/>
                </a:lnTo>
                <a:lnTo>
                  <a:pt x="156010" y="30561"/>
                </a:lnTo>
                <a:lnTo>
                  <a:pt x="168003" y="51813"/>
                </a:lnTo>
                <a:lnTo>
                  <a:pt x="167482" y="77023"/>
                </a:lnTo>
                <a:lnTo>
                  <a:pt x="160882" y="93041"/>
                </a:lnTo>
                <a:lnTo>
                  <a:pt x="139053" y="107597"/>
                </a:lnTo>
                <a:lnTo>
                  <a:pt x="89567" y="118176"/>
                </a:lnTo>
                <a:lnTo>
                  <a:pt x="0" y="12226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3" name="object 423"/>
          <p:cNvSpPr/>
          <p:nvPr/>
        </p:nvSpPr>
        <p:spPr>
          <a:xfrm>
            <a:off x="10322331" y="2924839"/>
            <a:ext cx="0" cy="6366"/>
          </a:xfrm>
          <a:custGeom>
            <a:avLst/>
            <a:gdLst/>
            <a:ahLst/>
            <a:cxnLst/>
            <a:rect l="l" t="t" r="r" b="b"/>
            <a:pathLst>
              <a:path h="6350">
                <a:moveTo>
                  <a:pt x="-1404" y="2942"/>
                </a:moveTo>
                <a:lnTo>
                  <a:pt x="1404" y="2942"/>
                </a:lnTo>
              </a:path>
            </a:pathLst>
          </a:custGeom>
          <a:ln w="58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4" name="object 424"/>
          <p:cNvSpPr/>
          <p:nvPr/>
        </p:nvSpPr>
        <p:spPr>
          <a:xfrm>
            <a:off x="10314110" y="2926117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10" y="2585"/>
                </a:lnTo>
                <a:lnTo>
                  <a:pt x="5163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5" name="object 425"/>
          <p:cNvSpPr/>
          <p:nvPr/>
        </p:nvSpPr>
        <p:spPr>
          <a:xfrm>
            <a:off x="10153388" y="2983156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6" name="object 426"/>
          <p:cNvSpPr/>
          <p:nvPr/>
        </p:nvSpPr>
        <p:spPr>
          <a:xfrm>
            <a:off x="10145167" y="2987814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7"/>
                </a:lnTo>
                <a:lnTo>
                  <a:pt x="15109" y="2586"/>
                </a:lnTo>
                <a:lnTo>
                  <a:pt x="5163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6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7" name="object 427"/>
          <p:cNvSpPr/>
          <p:nvPr/>
        </p:nvSpPr>
        <p:spPr>
          <a:xfrm>
            <a:off x="10153388" y="2898611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8" name="object 428"/>
          <p:cNvSpPr/>
          <p:nvPr/>
        </p:nvSpPr>
        <p:spPr>
          <a:xfrm>
            <a:off x="10145167" y="2903271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7"/>
                </a:lnTo>
                <a:lnTo>
                  <a:pt x="15109" y="2586"/>
                </a:lnTo>
                <a:lnTo>
                  <a:pt x="5163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6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9" name="object 429"/>
          <p:cNvSpPr/>
          <p:nvPr/>
        </p:nvSpPr>
        <p:spPr>
          <a:xfrm>
            <a:off x="10052023" y="2887621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0" name="object 430"/>
          <p:cNvSpPr/>
          <p:nvPr/>
        </p:nvSpPr>
        <p:spPr>
          <a:xfrm>
            <a:off x="10052023" y="2876630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1" name="object 431"/>
          <p:cNvSpPr/>
          <p:nvPr/>
        </p:nvSpPr>
        <p:spPr>
          <a:xfrm>
            <a:off x="10153388" y="2940884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2" name="object 432"/>
          <p:cNvSpPr/>
          <p:nvPr/>
        </p:nvSpPr>
        <p:spPr>
          <a:xfrm>
            <a:off x="10145167" y="2945543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10" y="2585"/>
                </a:lnTo>
                <a:lnTo>
                  <a:pt x="5163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6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3" name="object 433"/>
          <p:cNvSpPr/>
          <p:nvPr/>
        </p:nvSpPr>
        <p:spPr>
          <a:xfrm>
            <a:off x="10052023" y="2929892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4" name="object 434"/>
          <p:cNvSpPr/>
          <p:nvPr/>
        </p:nvSpPr>
        <p:spPr>
          <a:xfrm>
            <a:off x="10052023" y="2918903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5" name="object 435"/>
          <p:cNvSpPr/>
          <p:nvPr/>
        </p:nvSpPr>
        <p:spPr>
          <a:xfrm>
            <a:off x="10052023" y="2972165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6" name="object 436"/>
          <p:cNvSpPr/>
          <p:nvPr/>
        </p:nvSpPr>
        <p:spPr>
          <a:xfrm>
            <a:off x="10052023" y="2961175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7" name="object 437"/>
          <p:cNvSpPr/>
          <p:nvPr/>
        </p:nvSpPr>
        <p:spPr>
          <a:xfrm>
            <a:off x="10153389" y="2994992"/>
            <a:ext cx="168699" cy="122864"/>
          </a:xfrm>
          <a:custGeom>
            <a:avLst/>
            <a:gdLst/>
            <a:ahLst/>
            <a:cxnLst/>
            <a:rect l="l" t="t" r="r" b="b"/>
            <a:pathLst>
              <a:path w="168275" h="122555">
                <a:moveTo>
                  <a:pt x="0" y="0"/>
                </a:moveTo>
                <a:lnTo>
                  <a:pt x="76503" y="3710"/>
                </a:lnTo>
                <a:lnTo>
                  <a:pt x="127008" y="14212"/>
                </a:lnTo>
                <a:lnTo>
                  <a:pt x="156010" y="30561"/>
                </a:lnTo>
                <a:lnTo>
                  <a:pt x="168003" y="51813"/>
                </a:lnTo>
                <a:lnTo>
                  <a:pt x="167482" y="77023"/>
                </a:lnTo>
                <a:lnTo>
                  <a:pt x="160882" y="93041"/>
                </a:lnTo>
                <a:lnTo>
                  <a:pt x="139053" y="107598"/>
                </a:lnTo>
                <a:lnTo>
                  <a:pt x="89567" y="118177"/>
                </a:lnTo>
                <a:lnTo>
                  <a:pt x="0" y="12226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8" name="object 438"/>
          <p:cNvSpPr/>
          <p:nvPr/>
        </p:nvSpPr>
        <p:spPr>
          <a:xfrm>
            <a:off x="10322331" y="3051656"/>
            <a:ext cx="0" cy="6366"/>
          </a:xfrm>
          <a:custGeom>
            <a:avLst/>
            <a:gdLst/>
            <a:ahLst/>
            <a:cxnLst/>
            <a:rect l="l" t="t" r="r" b="b"/>
            <a:pathLst>
              <a:path h="6350">
                <a:moveTo>
                  <a:pt x="-1404" y="2942"/>
                </a:moveTo>
                <a:lnTo>
                  <a:pt x="1404" y="2942"/>
                </a:lnTo>
              </a:path>
            </a:pathLst>
          </a:custGeom>
          <a:ln w="58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9" name="object 439"/>
          <p:cNvSpPr/>
          <p:nvPr/>
        </p:nvSpPr>
        <p:spPr>
          <a:xfrm>
            <a:off x="10314110" y="3052934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10" y="2585"/>
                </a:lnTo>
                <a:lnTo>
                  <a:pt x="5163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0" name="object 440"/>
          <p:cNvSpPr/>
          <p:nvPr/>
        </p:nvSpPr>
        <p:spPr>
          <a:xfrm>
            <a:off x="10153388" y="3109973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1" name="object 441"/>
          <p:cNvSpPr/>
          <p:nvPr/>
        </p:nvSpPr>
        <p:spPr>
          <a:xfrm>
            <a:off x="10145167" y="3114632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09" y="2586"/>
                </a:lnTo>
                <a:lnTo>
                  <a:pt x="5163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6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2" name="object 442"/>
          <p:cNvSpPr/>
          <p:nvPr/>
        </p:nvSpPr>
        <p:spPr>
          <a:xfrm>
            <a:off x="10153388" y="3025429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3" name="object 443"/>
          <p:cNvSpPr/>
          <p:nvPr/>
        </p:nvSpPr>
        <p:spPr>
          <a:xfrm>
            <a:off x="10145167" y="3030088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7"/>
                </a:lnTo>
                <a:lnTo>
                  <a:pt x="15110" y="2585"/>
                </a:lnTo>
                <a:lnTo>
                  <a:pt x="5163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6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4" name="object 444"/>
          <p:cNvSpPr/>
          <p:nvPr/>
        </p:nvSpPr>
        <p:spPr>
          <a:xfrm>
            <a:off x="10052023" y="3014438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5" name="object 445"/>
          <p:cNvSpPr/>
          <p:nvPr/>
        </p:nvSpPr>
        <p:spPr>
          <a:xfrm>
            <a:off x="10052023" y="3003447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6" name="object 446"/>
          <p:cNvSpPr/>
          <p:nvPr/>
        </p:nvSpPr>
        <p:spPr>
          <a:xfrm>
            <a:off x="10153388" y="3067700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7" name="object 447"/>
          <p:cNvSpPr/>
          <p:nvPr/>
        </p:nvSpPr>
        <p:spPr>
          <a:xfrm>
            <a:off x="10145167" y="3072359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7"/>
                </a:lnTo>
                <a:lnTo>
                  <a:pt x="15109" y="2586"/>
                </a:lnTo>
                <a:lnTo>
                  <a:pt x="5163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6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8" name="object 448"/>
          <p:cNvSpPr/>
          <p:nvPr/>
        </p:nvSpPr>
        <p:spPr>
          <a:xfrm>
            <a:off x="10052023" y="3056709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9" name="object 449"/>
          <p:cNvSpPr/>
          <p:nvPr/>
        </p:nvSpPr>
        <p:spPr>
          <a:xfrm>
            <a:off x="10052023" y="3045719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0" name="object 450"/>
          <p:cNvSpPr/>
          <p:nvPr/>
        </p:nvSpPr>
        <p:spPr>
          <a:xfrm>
            <a:off x="10052023" y="3098980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1" name="object 451"/>
          <p:cNvSpPr/>
          <p:nvPr/>
        </p:nvSpPr>
        <p:spPr>
          <a:xfrm>
            <a:off x="10052023" y="3087990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2" name="object 452"/>
          <p:cNvSpPr/>
          <p:nvPr/>
        </p:nvSpPr>
        <p:spPr>
          <a:xfrm>
            <a:off x="10153389" y="3122222"/>
            <a:ext cx="168699" cy="122864"/>
          </a:xfrm>
          <a:custGeom>
            <a:avLst/>
            <a:gdLst/>
            <a:ahLst/>
            <a:cxnLst/>
            <a:rect l="l" t="t" r="r" b="b"/>
            <a:pathLst>
              <a:path w="168275" h="122555">
                <a:moveTo>
                  <a:pt x="0" y="0"/>
                </a:moveTo>
                <a:lnTo>
                  <a:pt x="76503" y="3710"/>
                </a:lnTo>
                <a:lnTo>
                  <a:pt x="127008" y="14215"/>
                </a:lnTo>
                <a:lnTo>
                  <a:pt x="156010" y="30570"/>
                </a:lnTo>
                <a:lnTo>
                  <a:pt x="168003" y="51832"/>
                </a:lnTo>
                <a:lnTo>
                  <a:pt x="167482" y="77061"/>
                </a:lnTo>
                <a:lnTo>
                  <a:pt x="160882" y="93057"/>
                </a:lnTo>
                <a:lnTo>
                  <a:pt x="139053" y="107603"/>
                </a:lnTo>
                <a:lnTo>
                  <a:pt x="89567" y="118178"/>
                </a:lnTo>
                <a:lnTo>
                  <a:pt x="0" y="122263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3" name="object 453"/>
          <p:cNvSpPr/>
          <p:nvPr/>
        </p:nvSpPr>
        <p:spPr>
          <a:xfrm>
            <a:off x="10322331" y="3178886"/>
            <a:ext cx="0" cy="6366"/>
          </a:xfrm>
          <a:custGeom>
            <a:avLst/>
            <a:gdLst/>
            <a:ahLst/>
            <a:cxnLst/>
            <a:rect l="l" t="t" r="r" b="b"/>
            <a:pathLst>
              <a:path h="6350">
                <a:moveTo>
                  <a:pt x="-1404" y="2942"/>
                </a:moveTo>
                <a:lnTo>
                  <a:pt x="1404" y="2942"/>
                </a:lnTo>
              </a:path>
            </a:pathLst>
          </a:custGeom>
          <a:ln w="58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4" name="object 454"/>
          <p:cNvSpPr/>
          <p:nvPr/>
        </p:nvSpPr>
        <p:spPr>
          <a:xfrm>
            <a:off x="10314110" y="3180164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10" y="2585"/>
                </a:lnTo>
                <a:lnTo>
                  <a:pt x="5163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5" name="object 455"/>
          <p:cNvSpPr/>
          <p:nvPr/>
        </p:nvSpPr>
        <p:spPr>
          <a:xfrm>
            <a:off x="10153388" y="3237203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6" name="object 456"/>
          <p:cNvSpPr/>
          <p:nvPr/>
        </p:nvSpPr>
        <p:spPr>
          <a:xfrm>
            <a:off x="10145167" y="3241900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7"/>
                </a:lnTo>
                <a:lnTo>
                  <a:pt x="15128" y="2548"/>
                </a:lnTo>
                <a:lnTo>
                  <a:pt x="5163" y="2548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6" y="2548"/>
                </a:lnTo>
                <a:lnTo>
                  <a:pt x="15128" y="2548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7" name="object 457"/>
          <p:cNvSpPr/>
          <p:nvPr/>
        </p:nvSpPr>
        <p:spPr>
          <a:xfrm>
            <a:off x="10153388" y="3152658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8" name="object 458"/>
          <p:cNvSpPr/>
          <p:nvPr/>
        </p:nvSpPr>
        <p:spPr>
          <a:xfrm>
            <a:off x="10145167" y="3157355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28" y="2548"/>
                </a:lnTo>
                <a:lnTo>
                  <a:pt x="5163" y="2548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6" y="2548"/>
                </a:lnTo>
                <a:lnTo>
                  <a:pt x="15128" y="2548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9" name="object 459"/>
          <p:cNvSpPr/>
          <p:nvPr/>
        </p:nvSpPr>
        <p:spPr>
          <a:xfrm>
            <a:off x="10052023" y="3141668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0" name="object 460"/>
          <p:cNvSpPr/>
          <p:nvPr/>
        </p:nvSpPr>
        <p:spPr>
          <a:xfrm>
            <a:off x="10052023" y="3130677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1" name="object 461"/>
          <p:cNvSpPr/>
          <p:nvPr/>
        </p:nvSpPr>
        <p:spPr>
          <a:xfrm>
            <a:off x="10153388" y="3194931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2" name="object 462"/>
          <p:cNvSpPr/>
          <p:nvPr/>
        </p:nvSpPr>
        <p:spPr>
          <a:xfrm>
            <a:off x="10145167" y="3199626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7"/>
                </a:lnTo>
                <a:lnTo>
                  <a:pt x="15128" y="2548"/>
                </a:lnTo>
                <a:lnTo>
                  <a:pt x="5163" y="2548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6" y="2548"/>
                </a:lnTo>
                <a:lnTo>
                  <a:pt x="15128" y="2548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3" name="object 463"/>
          <p:cNvSpPr/>
          <p:nvPr/>
        </p:nvSpPr>
        <p:spPr>
          <a:xfrm>
            <a:off x="10052023" y="3183939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4" name="object 464"/>
          <p:cNvSpPr/>
          <p:nvPr/>
        </p:nvSpPr>
        <p:spPr>
          <a:xfrm>
            <a:off x="10052023" y="3172949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5" name="object 465"/>
          <p:cNvSpPr/>
          <p:nvPr/>
        </p:nvSpPr>
        <p:spPr>
          <a:xfrm>
            <a:off x="10052023" y="3226213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6" name="object 466"/>
          <p:cNvSpPr/>
          <p:nvPr/>
        </p:nvSpPr>
        <p:spPr>
          <a:xfrm>
            <a:off x="10052023" y="3215221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7" name="object 467"/>
          <p:cNvSpPr/>
          <p:nvPr/>
        </p:nvSpPr>
        <p:spPr>
          <a:xfrm>
            <a:off x="10153389" y="3248175"/>
            <a:ext cx="168699" cy="122864"/>
          </a:xfrm>
          <a:custGeom>
            <a:avLst/>
            <a:gdLst/>
            <a:ahLst/>
            <a:cxnLst/>
            <a:rect l="l" t="t" r="r" b="b"/>
            <a:pathLst>
              <a:path w="168275" h="122554">
                <a:moveTo>
                  <a:pt x="0" y="0"/>
                </a:moveTo>
                <a:lnTo>
                  <a:pt x="76503" y="3710"/>
                </a:lnTo>
                <a:lnTo>
                  <a:pt x="127008" y="14215"/>
                </a:lnTo>
                <a:lnTo>
                  <a:pt x="156010" y="30570"/>
                </a:lnTo>
                <a:lnTo>
                  <a:pt x="168003" y="51832"/>
                </a:lnTo>
                <a:lnTo>
                  <a:pt x="167482" y="77061"/>
                </a:lnTo>
                <a:lnTo>
                  <a:pt x="160882" y="93079"/>
                </a:lnTo>
                <a:lnTo>
                  <a:pt x="139053" y="107636"/>
                </a:lnTo>
                <a:lnTo>
                  <a:pt x="89567" y="118215"/>
                </a:lnTo>
                <a:lnTo>
                  <a:pt x="0" y="12230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8" name="object 468"/>
          <p:cNvSpPr/>
          <p:nvPr/>
        </p:nvSpPr>
        <p:spPr>
          <a:xfrm>
            <a:off x="10322331" y="3304838"/>
            <a:ext cx="0" cy="6366"/>
          </a:xfrm>
          <a:custGeom>
            <a:avLst/>
            <a:gdLst/>
            <a:ahLst/>
            <a:cxnLst/>
            <a:rect l="l" t="t" r="r" b="b"/>
            <a:pathLst>
              <a:path h="6350">
                <a:moveTo>
                  <a:pt x="-1404" y="2960"/>
                </a:moveTo>
                <a:lnTo>
                  <a:pt x="1404" y="2960"/>
                </a:lnTo>
              </a:path>
            </a:pathLst>
          </a:custGeom>
          <a:ln w="592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9" name="object 469"/>
          <p:cNvSpPr/>
          <p:nvPr/>
        </p:nvSpPr>
        <p:spPr>
          <a:xfrm>
            <a:off x="10314110" y="3306153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7"/>
                </a:lnTo>
                <a:lnTo>
                  <a:pt x="15109" y="2586"/>
                </a:lnTo>
                <a:lnTo>
                  <a:pt x="5163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0" name="object 470"/>
          <p:cNvSpPr/>
          <p:nvPr/>
        </p:nvSpPr>
        <p:spPr>
          <a:xfrm>
            <a:off x="10153388" y="3363156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1" name="object 471"/>
          <p:cNvSpPr/>
          <p:nvPr/>
        </p:nvSpPr>
        <p:spPr>
          <a:xfrm>
            <a:off x="10145167" y="3367853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10" y="2585"/>
                </a:lnTo>
                <a:lnTo>
                  <a:pt x="5163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6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2" name="object 472"/>
          <p:cNvSpPr/>
          <p:nvPr/>
        </p:nvSpPr>
        <p:spPr>
          <a:xfrm>
            <a:off x="10153388" y="3278612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3" name="object 473"/>
          <p:cNvSpPr/>
          <p:nvPr/>
        </p:nvSpPr>
        <p:spPr>
          <a:xfrm>
            <a:off x="10145167" y="3283308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10" y="2585"/>
                </a:lnTo>
                <a:lnTo>
                  <a:pt x="5163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6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4" name="object 474"/>
          <p:cNvSpPr/>
          <p:nvPr/>
        </p:nvSpPr>
        <p:spPr>
          <a:xfrm>
            <a:off x="10052023" y="3267620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5" name="object 475"/>
          <p:cNvSpPr/>
          <p:nvPr/>
        </p:nvSpPr>
        <p:spPr>
          <a:xfrm>
            <a:off x="10052023" y="3256630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6" name="object 476"/>
          <p:cNvSpPr/>
          <p:nvPr/>
        </p:nvSpPr>
        <p:spPr>
          <a:xfrm>
            <a:off x="10153388" y="3320883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7" name="object 477"/>
          <p:cNvSpPr/>
          <p:nvPr/>
        </p:nvSpPr>
        <p:spPr>
          <a:xfrm>
            <a:off x="10145167" y="3325579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7"/>
                </a:lnTo>
                <a:lnTo>
                  <a:pt x="15109" y="2586"/>
                </a:lnTo>
                <a:lnTo>
                  <a:pt x="5163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6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8" name="object 478"/>
          <p:cNvSpPr/>
          <p:nvPr/>
        </p:nvSpPr>
        <p:spPr>
          <a:xfrm>
            <a:off x="10052023" y="3309892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9" name="object 479"/>
          <p:cNvSpPr/>
          <p:nvPr/>
        </p:nvSpPr>
        <p:spPr>
          <a:xfrm>
            <a:off x="10052023" y="3298902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0" name="object 480"/>
          <p:cNvSpPr/>
          <p:nvPr/>
        </p:nvSpPr>
        <p:spPr>
          <a:xfrm>
            <a:off x="10052023" y="3352165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1" name="object 481"/>
          <p:cNvSpPr/>
          <p:nvPr/>
        </p:nvSpPr>
        <p:spPr>
          <a:xfrm>
            <a:off x="10052023" y="3341173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2" name="object 482"/>
          <p:cNvSpPr/>
          <p:nvPr/>
        </p:nvSpPr>
        <p:spPr>
          <a:xfrm>
            <a:off x="10153389" y="3375443"/>
            <a:ext cx="168699" cy="122864"/>
          </a:xfrm>
          <a:custGeom>
            <a:avLst/>
            <a:gdLst/>
            <a:ahLst/>
            <a:cxnLst/>
            <a:rect l="l" t="t" r="r" b="b"/>
            <a:pathLst>
              <a:path w="168275" h="122554">
                <a:moveTo>
                  <a:pt x="0" y="0"/>
                </a:moveTo>
                <a:lnTo>
                  <a:pt x="76503" y="3710"/>
                </a:lnTo>
                <a:lnTo>
                  <a:pt x="127008" y="14212"/>
                </a:lnTo>
                <a:lnTo>
                  <a:pt x="156010" y="30561"/>
                </a:lnTo>
                <a:lnTo>
                  <a:pt x="168003" y="51813"/>
                </a:lnTo>
                <a:lnTo>
                  <a:pt x="167482" y="77023"/>
                </a:lnTo>
                <a:lnTo>
                  <a:pt x="160882" y="93041"/>
                </a:lnTo>
                <a:lnTo>
                  <a:pt x="139053" y="107598"/>
                </a:lnTo>
                <a:lnTo>
                  <a:pt x="89567" y="118177"/>
                </a:lnTo>
                <a:lnTo>
                  <a:pt x="0" y="122263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3" name="object 483"/>
          <p:cNvSpPr/>
          <p:nvPr/>
        </p:nvSpPr>
        <p:spPr>
          <a:xfrm>
            <a:off x="10322331" y="3432106"/>
            <a:ext cx="0" cy="6366"/>
          </a:xfrm>
          <a:custGeom>
            <a:avLst/>
            <a:gdLst/>
            <a:ahLst/>
            <a:cxnLst/>
            <a:rect l="l" t="t" r="r" b="b"/>
            <a:pathLst>
              <a:path h="6350">
                <a:moveTo>
                  <a:pt x="-1404" y="2942"/>
                </a:moveTo>
                <a:lnTo>
                  <a:pt x="1404" y="2942"/>
                </a:lnTo>
              </a:path>
            </a:pathLst>
          </a:custGeom>
          <a:ln w="58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4" name="object 484"/>
          <p:cNvSpPr/>
          <p:nvPr/>
        </p:nvSpPr>
        <p:spPr>
          <a:xfrm>
            <a:off x="10314110" y="3433385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10" y="2585"/>
                </a:lnTo>
                <a:lnTo>
                  <a:pt x="5163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5" name="object 485"/>
          <p:cNvSpPr/>
          <p:nvPr/>
        </p:nvSpPr>
        <p:spPr>
          <a:xfrm>
            <a:off x="10153388" y="3490423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6" name="object 486"/>
          <p:cNvSpPr/>
          <p:nvPr/>
        </p:nvSpPr>
        <p:spPr>
          <a:xfrm>
            <a:off x="10145167" y="3495081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7"/>
                </a:lnTo>
                <a:lnTo>
                  <a:pt x="15109" y="2586"/>
                </a:lnTo>
                <a:lnTo>
                  <a:pt x="5163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6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7" name="object 487"/>
          <p:cNvSpPr/>
          <p:nvPr/>
        </p:nvSpPr>
        <p:spPr>
          <a:xfrm>
            <a:off x="10153388" y="3405879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8" name="object 488"/>
          <p:cNvSpPr/>
          <p:nvPr/>
        </p:nvSpPr>
        <p:spPr>
          <a:xfrm>
            <a:off x="10145167" y="3410538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7"/>
                </a:lnTo>
                <a:lnTo>
                  <a:pt x="15110" y="2585"/>
                </a:lnTo>
                <a:lnTo>
                  <a:pt x="5163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6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9" name="object 489"/>
          <p:cNvSpPr/>
          <p:nvPr/>
        </p:nvSpPr>
        <p:spPr>
          <a:xfrm>
            <a:off x="10052023" y="3394889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0" name="object 490"/>
          <p:cNvSpPr/>
          <p:nvPr/>
        </p:nvSpPr>
        <p:spPr>
          <a:xfrm>
            <a:off x="10052023" y="3383896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1" name="object 491"/>
          <p:cNvSpPr/>
          <p:nvPr/>
        </p:nvSpPr>
        <p:spPr>
          <a:xfrm>
            <a:off x="10153388" y="3448151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2" name="object 492"/>
          <p:cNvSpPr/>
          <p:nvPr/>
        </p:nvSpPr>
        <p:spPr>
          <a:xfrm>
            <a:off x="10145167" y="3452811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10" y="2585"/>
                </a:lnTo>
                <a:lnTo>
                  <a:pt x="5163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6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3" name="object 493"/>
          <p:cNvSpPr/>
          <p:nvPr/>
        </p:nvSpPr>
        <p:spPr>
          <a:xfrm>
            <a:off x="10052023" y="3437160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4" name="object 494"/>
          <p:cNvSpPr/>
          <p:nvPr/>
        </p:nvSpPr>
        <p:spPr>
          <a:xfrm>
            <a:off x="10052023" y="3426168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5" name="object 495"/>
          <p:cNvSpPr/>
          <p:nvPr/>
        </p:nvSpPr>
        <p:spPr>
          <a:xfrm>
            <a:off x="10052023" y="3479431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6" name="object 496"/>
          <p:cNvSpPr/>
          <p:nvPr/>
        </p:nvSpPr>
        <p:spPr>
          <a:xfrm>
            <a:off x="10052023" y="3468441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7" name="object 497"/>
          <p:cNvSpPr/>
          <p:nvPr/>
        </p:nvSpPr>
        <p:spPr>
          <a:xfrm>
            <a:off x="10153389" y="3502258"/>
            <a:ext cx="168699" cy="122864"/>
          </a:xfrm>
          <a:custGeom>
            <a:avLst/>
            <a:gdLst/>
            <a:ahLst/>
            <a:cxnLst/>
            <a:rect l="l" t="t" r="r" b="b"/>
            <a:pathLst>
              <a:path w="168275" h="122554">
                <a:moveTo>
                  <a:pt x="0" y="0"/>
                </a:moveTo>
                <a:lnTo>
                  <a:pt x="76503" y="3710"/>
                </a:lnTo>
                <a:lnTo>
                  <a:pt x="127008" y="14212"/>
                </a:lnTo>
                <a:lnTo>
                  <a:pt x="156010" y="30562"/>
                </a:lnTo>
                <a:lnTo>
                  <a:pt x="168003" y="51813"/>
                </a:lnTo>
                <a:lnTo>
                  <a:pt x="167482" y="77023"/>
                </a:lnTo>
                <a:lnTo>
                  <a:pt x="160882" y="93041"/>
                </a:lnTo>
                <a:lnTo>
                  <a:pt x="139053" y="107598"/>
                </a:lnTo>
                <a:lnTo>
                  <a:pt x="89567" y="118177"/>
                </a:lnTo>
                <a:lnTo>
                  <a:pt x="0" y="12226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8" name="object 498"/>
          <p:cNvSpPr/>
          <p:nvPr/>
        </p:nvSpPr>
        <p:spPr>
          <a:xfrm>
            <a:off x="10322331" y="3558923"/>
            <a:ext cx="0" cy="6366"/>
          </a:xfrm>
          <a:custGeom>
            <a:avLst/>
            <a:gdLst/>
            <a:ahLst/>
            <a:cxnLst/>
            <a:rect l="l" t="t" r="r" b="b"/>
            <a:pathLst>
              <a:path h="6350">
                <a:moveTo>
                  <a:pt x="-1404" y="2942"/>
                </a:moveTo>
                <a:lnTo>
                  <a:pt x="1404" y="2942"/>
                </a:lnTo>
              </a:path>
            </a:pathLst>
          </a:custGeom>
          <a:ln w="58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9" name="object 499"/>
          <p:cNvSpPr/>
          <p:nvPr/>
        </p:nvSpPr>
        <p:spPr>
          <a:xfrm>
            <a:off x="10314110" y="3560200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7"/>
                </a:lnTo>
                <a:lnTo>
                  <a:pt x="15109" y="2586"/>
                </a:lnTo>
                <a:lnTo>
                  <a:pt x="5163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0" name="object 500"/>
          <p:cNvSpPr/>
          <p:nvPr/>
        </p:nvSpPr>
        <p:spPr>
          <a:xfrm>
            <a:off x="10153388" y="3617240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1" name="object 501"/>
          <p:cNvSpPr/>
          <p:nvPr/>
        </p:nvSpPr>
        <p:spPr>
          <a:xfrm>
            <a:off x="10145167" y="3621899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10" y="2585"/>
                </a:lnTo>
                <a:lnTo>
                  <a:pt x="5163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6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2" name="object 502"/>
          <p:cNvSpPr/>
          <p:nvPr/>
        </p:nvSpPr>
        <p:spPr>
          <a:xfrm>
            <a:off x="10153388" y="3532696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3" name="object 503"/>
          <p:cNvSpPr/>
          <p:nvPr/>
        </p:nvSpPr>
        <p:spPr>
          <a:xfrm>
            <a:off x="10145167" y="3537354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10" y="2585"/>
                </a:lnTo>
                <a:lnTo>
                  <a:pt x="5163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6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4" name="object 504"/>
          <p:cNvSpPr/>
          <p:nvPr/>
        </p:nvSpPr>
        <p:spPr>
          <a:xfrm>
            <a:off x="10052023" y="3521704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5" name="object 505"/>
          <p:cNvSpPr/>
          <p:nvPr/>
        </p:nvSpPr>
        <p:spPr>
          <a:xfrm>
            <a:off x="10052023" y="3510714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6" name="object 506"/>
          <p:cNvSpPr/>
          <p:nvPr/>
        </p:nvSpPr>
        <p:spPr>
          <a:xfrm>
            <a:off x="10153388" y="3574969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7" name="object 507"/>
          <p:cNvSpPr/>
          <p:nvPr/>
        </p:nvSpPr>
        <p:spPr>
          <a:xfrm>
            <a:off x="10145167" y="3579627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7"/>
                </a:lnTo>
                <a:lnTo>
                  <a:pt x="15109" y="2586"/>
                </a:lnTo>
                <a:lnTo>
                  <a:pt x="5163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6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8" name="object 508"/>
          <p:cNvSpPr/>
          <p:nvPr/>
        </p:nvSpPr>
        <p:spPr>
          <a:xfrm>
            <a:off x="10052023" y="3563976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9" name="object 509"/>
          <p:cNvSpPr/>
          <p:nvPr/>
        </p:nvSpPr>
        <p:spPr>
          <a:xfrm>
            <a:off x="10052023" y="3552987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0" name="object 510"/>
          <p:cNvSpPr/>
          <p:nvPr/>
        </p:nvSpPr>
        <p:spPr>
          <a:xfrm>
            <a:off x="10052023" y="3606249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1" name="object 511"/>
          <p:cNvSpPr/>
          <p:nvPr/>
        </p:nvSpPr>
        <p:spPr>
          <a:xfrm>
            <a:off x="10052023" y="3595257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2" name="object 512"/>
          <p:cNvSpPr/>
          <p:nvPr/>
        </p:nvSpPr>
        <p:spPr>
          <a:xfrm>
            <a:off x="10153389" y="3629490"/>
            <a:ext cx="168699" cy="122864"/>
          </a:xfrm>
          <a:custGeom>
            <a:avLst/>
            <a:gdLst/>
            <a:ahLst/>
            <a:cxnLst/>
            <a:rect l="l" t="t" r="r" b="b"/>
            <a:pathLst>
              <a:path w="168275" h="122554">
                <a:moveTo>
                  <a:pt x="0" y="0"/>
                </a:moveTo>
                <a:lnTo>
                  <a:pt x="76503" y="3710"/>
                </a:lnTo>
                <a:lnTo>
                  <a:pt x="127008" y="14215"/>
                </a:lnTo>
                <a:lnTo>
                  <a:pt x="156010" y="30570"/>
                </a:lnTo>
                <a:lnTo>
                  <a:pt x="168003" y="51832"/>
                </a:lnTo>
                <a:lnTo>
                  <a:pt x="167482" y="77060"/>
                </a:lnTo>
                <a:lnTo>
                  <a:pt x="160882" y="93057"/>
                </a:lnTo>
                <a:lnTo>
                  <a:pt x="139053" y="107602"/>
                </a:lnTo>
                <a:lnTo>
                  <a:pt x="89567" y="118177"/>
                </a:lnTo>
                <a:lnTo>
                  <a:pt x="0" y="12226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3" name="object 513"/>
          <p:cNvSpPr/>
          <p:nvPr/>
        </p:nvSpPr>
        <p:spPr>
          <a:xfrm>
            <a:off x="10322331" y="3686153"/>
            <a:ext cx="0" cy="6366"/>
          </a:xfrm>
          <a:custGeom>
            <a:avLst/>
            <a:gdLst/>
            <a:ahLst/>
            <a:cxnLst/>
            <a:rect l="l" t="t" r="r" b="b"/>
            <a:pathLst>
              <a:path h="6350">
                <a:moveTo>
                  <a:pt x="-1404" y="2942"/>
                </a:moveTo>
                <a:lnTo>
                  <a:pt x="1404" y="2942"/>
                </a:lnTo>
              </a:path>
            </a:pathLst>
          </a:custGeom>
          <a:ln w="58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4" name="object 514"/>
          <p:cNvSpPr/>
          <p:nvPr/>
        </p:nvSpPr>
        <p:spPr>
          <a:xfrm>
            <a:off x="10314110" y="3687431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10" y="2585"/>
                </a:lnTo>
                <a:lnTo>
                  <a:pt x="5163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5" name="object 515"/>
          <p:cNvSpPr/>
          <p:nvPr/>
        </p:nvSpPr>
        <p:spPr>
          <a:xfrm>
            <a:off x="10153388" y="3744470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6" name="object 516"/>
          <p:cNvSpPr/>
          <p:nvPr/>
        </p:nvSpPr>
        <p:spPr>
          <a:xfrm>
            <a:off x="10145167" y="3749167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28" y="2548"/>
                </a:lnTo>
                <a:lnTo>
                  <a:pt x="5163" y="2548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6" y="2548"/>
                </a:lnTo>
                <a:lnTo>
                  <a:pt x="15128" y="2548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7" name="object 517"/>
          <p:cNvSpPr/>
          <p:nvPr/>
        </p:nvSpPr>
        <p:spPr>
          <a:xfrm>
            <a:off x="10153388" y="3659926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8" name="object 518"/>
          <p:cNvSpPr/>
          <p:nvPr/>
        </p:nvSpPr>
        <p:spPr>
          <a:xfrm>
            <a:off x="10145167" y="3664623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28" y="2548"/>
                </a:lnTo>
                <a:lnTo>
                  <a:pt x="5163" y="2548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6" y="2548"/>
                </a:lnTo>
                <a:lnTo>
                  <a:pt x="15128" y="2548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9" name="object 519"/>
          <p:cNvSpPr/>
          <p:nvPr/>
        </p:nvSpPr>
        <p:spPr>
          <a:xfrm>
            <a:off x="10052023" y="3648935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0" name="object 520"/>
          <p:cNvSpPr/>
          <p:nvPr/>
        </p:nvSpPr>
        <p:spPr>
          <a:xfrm>
            <a:off x="10052023" y="3637944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1" name="object 521"/>
          <p:cNvSpPr/>
          <p:nvPr/>
        </p:nvSpPr>
        <p:spPr>
          <a:xfrm>
            <a:off x="10153388" y="3702197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2" name="object 522"/>
          <p:cNvSpPr/>
          <p:nvPr/>
        </p:nvSpPr>
        <p:spPr>
          <a:xfrm>
            <a:off x="10145167" y="3706894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7"/>
                </a:lnTo>
                <a:lnTo>
                  <a:pt x="15128" y="2548"/>
                </a:lnTo>
                <a:lnTo>
                  <a:pt x="5163" y="2548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6" y="2548"/>
                </a:lnTo>
                <a:lnTo>
                  <a:pt x="15128" y="2548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3" name="object 523"/>
          <p:cNvSpPr/>
          <p:nvPr/>
        </p:nvSpPr>
        <p:spPr>
          <a:xfrm>
            <a:off x="10052023" y="3691206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4" name="object 524"/>
          <p:cNvSpPr/>
          <p:nvPr/>
        </p:nvSpPr>
        <p:spPr>
          <a:xfrm>
            <a:off x="10052023" y="3680216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5" name="object 525"/>
          <p:cNvSpPr/>
          <p:nvPr/>
        </p:nvSpPr>
        <p:spPr>
          <a:xfrm>
            <a:off x="10052023" y="3733479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6" name="object 526"/>
          <p:cNvSpPr/>
          <p:nvPr/>
        </p:nvSpPr>
        <p:spPr>
          <a:xfrm>
            <a:off x="10052023" y="3722488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7" name="object 527"/>
          <p:cNvSpPr/>
          <p:nvPr/>
        </p:nvSpPr>
        <p:spPr>
          <a:xfrm>
            <a:off x="10153656" y="3755442"/>
            <a:ext cx="168699" cy="122864"/>
          </a:xfrm>
          <a:custGeom>
            <a:avLst/>
            <a:gdLst/>
            <a:ahLst/>
            <a:cxnLst/>
            <a:rect l="l" t="t" r="r" b="b"/>
            <a:pathLst>
              <a:path w="168275" h="122554">
                <a:moveTo>
                  <a:pt x="0" y="0"/>
                </a:moveTo>
                <a:lnTo>
                  <a:pt x="76503" y="3710"/>
                </a:lnTo>
                <a:lnTo>
                  <a:pt x="127008" y="14215"/>
                </a:lnTo>
                <a:lnTo>
                  <a:pt x="156009" y="30570"/>
                </a:lnTo>
                <a:lnTo>
                  <a:pt x="168001" y="51832"/>
                </a:lnTo>
                <a:lnTo>
                  <a:pt x="167478" y="77060"/>
                </a:lnTo>
                <a:lnTo>
                  <a:pt x="160881" y="93079"/>
                </a:lnTo>
                <a:lnTo>
                  <a:pt x="139052" y="107635"/>
                </a:lnTo>
                <a:lnTo>
                  <a:pt x="89567" y="118214"/>
                </a:lnTo>
                <a:lnTo>
                  <a:pt x="0" y="12230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8" name="object 528"/>
          <p:cNvSpPr/>
          <p:nvPr/>
        </p:nvSpPr>
        <p:spPr>
          <a:xfrm>
            <a:off x="10322598" y="3812106"/>
            <a:ext cx="0" cy="6366"/>
          </a:xfrm>
          <a:custGeom>
            <a:avLst/>
            <a:gdLst/>
            <a:ahLst/>
            <a:cxnLst/>
            <a:rect l="l" t="t" r="r" b="b"/>
            <a:pathLst>
              <a:path h="6350">
                <a:moveTo>
                  <a:pt x="-1404" y="2960"/>
                </a:moveTo>
                <a:lnTo>
                  <a:pt x="1404" y="2960"/>
                </a:lnTo>
              </a:path>
            </a:pathLst>
          </a:custGeom>
          <a:ln w="592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9" name="object 529"/>
          <p:cNvSpPr/>
          <p:nvPr/>
        </p:nvSpPr>
        <p:spPr>
          <a:xfrm>
            <a:off x="10314376" y="3813421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417"/>
                </a:lnTo>
                <a:lnTo>
                  <a:pt x="15109" y="2586"/>
                </a:lnTo>
                <a:lnTo>
                  <a:pt x="5160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0" name="object 530"/>
          <p:cNvSpPr/>
          <p:nvPr/>
        </p:nvSpPr>
        <p:spPr>
          <a:xfrm>
            <a:off x="10153654" y="3870422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1" name="object 531"/>
          <p:cNvSpPr/>
          <p:nvPr/>
        </p:nvSpPr>
        <p:spPr>
          <a:xfrm>
            <a:off x="10145433" y="3875119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10" y="2585"/>
                </a:lnTo>
                <a:lnTo>
                  <a:pt x="5160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2" name="object 532"/>
          <p:cNvSpPr/>
          <p:nvPr/>
        </p:nvSpPr>
        <p:spPr>
          <a:xfrm>
            <a:off x="10153654" y="3785878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3" name="object 533"/>
          <p:cNvSpPr/>
          <p:nvPr/>
        </p:nvSpPr>
        <p:spPr>
          <a:xfrm>
            <a:off x="10145433" y="3790575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10" y="2585"/>
                </a:lnTo>
                <a:lnTo>
                  <a:pt x="5160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4" name="object 534"/>
          <p:cNvSpPr/>
          <p:nvPr/>
        </p:nvSpPr>
        <p:spPr>
          <a:xfrm>
            <a:off x="10052287" y="3774888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5" name="object 535"/>
          <p:cNvSpPr/>
          <p:nvPr/>
        </p:nvSpPr>
        <p:spPr>
          <a:xfrm>
            <a:off x="10052287" y="3763896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6" name="object 536"/>
          <p:cNvSpPr/>
          <p:nvPr/>
        </p:nvSpPr>
        <p:spPr>
          <a:xfrm>
            <a:off x="10153654" y="3828150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7" name="object 537"/>
          <p:cNvSpPr/>
          <p:nvPr/>
        </p:nvSpPr>
        <p:spPr>
          <a:xfrm>
            <a:off x="10145433" y="3832847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7"/>
                </a:lnTo>
                <a:lnTo>
                  <a:pt x="15109" y="2586"/>
                </a:lnTo>
                <a:lnTo>
                  <a:pt x="5160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8" name="object 538"/>
          <p:cNvSpPr/>
          <p:nvPr/>
        </p:nvSpPr>
        <p:spPr>
          <a:xfrm>
            <a:off x="10052287" y="3817158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9" name="object 539"/>
          <p:cNvSpPr/>
          <p:nvPr/>
        </p:nvSpPr>
        <p:spPr>
          <a:xfrm>
            <a:off x="10052287" y="3806169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0" name="object 540"/>
          <p:cNvSpPr/>
          <p:nvPr/>
        </p:nvSpPr>
        <p:spPr>
          <a:xfrm>
            <a:off x="10052287" y="3859432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1" name="object 541"/>
          <p:cNvSpPr/>
          <p:nvPr/>
        </p:nvSpPr>
        <p:spPr>
          <a:xfrm>
            <a:off x="10052287" y="3848441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2" name="object 542"/>
          <p:cNvSpPr txBox="1"/>
          <p:nvPr/>
        </p:nvSpPr>
        <p:spPr>
          <a:xfrm>
            <a:off x="10083378" y="1719540"/>
            <a:ext cx="140688" cy="2446213"/>
          </a:xfrm>
          <a:prstGeom prst="rect">
            <a:avLst/>
          </a:prstGeom>
        </p:spPr>
        <p:txBody>
          <a:bodyPr vert="horz" wrap="square" lIns="0" tIns="12095" rIns="0" bIns="0" rtlCol="0">
            <a:spAutoFit/>
          </a:bodyPr>
          <a:lstStyle/>
          <a:p>
            <a:pPr marL="17188" defTabSz="916712">
              <a:spcBef>
                <a:spcPts val="9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7188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2732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1024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7188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7188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2732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1024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7188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7188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2732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1024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7188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7188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2732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1024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7188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7188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2732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1024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7188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7188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2732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1024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7188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7188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2732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1024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7188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7188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2732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1024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7188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7188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2732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1024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7188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7188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2732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1024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7188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7188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2732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1024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7188" defTabSz="916712">
              <a:spcBef>
                <a:spcPts val="16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7188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2732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1024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7188" defTabSz="916712">
              <a:spcBef>
                <a:spcPts val="14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7188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2732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1024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7188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7188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2732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1024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7188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7188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2732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1024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7188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7188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2732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1024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7188" defTabSz="916712">
              <a:spcBef>
                <a:spcPts val="14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7188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2732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1024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543" name="object 543"/>
          <p:cNvSpPr/>
          <p:nvPr/>
        </p:nvSpPr>
        <p:spPr>
          <a:xfrm>
            <a:off x="10153656" y="3882710"/>
            <a:ext cx="168699" cy="122864"/>
          </a:xfrm>
          <a:custGeom>
            <a:avLst/>
            <a:gdLst/>
            <a:ahLst/>
            <a:cxnLst/>
            <a:rect l="l" t="t" r="r" b="b"/>
            <a:pathLst>
              <a:path w="168275" h="122554">
                <a:moveTo>
                  <a:pt x="0" y="0"/>
                </a:moveTo>
                <a:lnTo>
                  <a:pt x="76503" y="3710"/>
                </a:lnTo>
                <a:lnTo>
                  <a:pt x="127008" y="14212"/>
                </a:lnTo>
                <a:lnTo>
                  <a:pt x="156009" y="30561"/>
                </a:lnTo>
                <a:lnTo>
                  <a:pt x="168001" y="51813"/>
                </a:lnTo>
                <a:lnTo>
                  <a:pt x="167478" y="77023"/>
                </a:lnTo>
                <a:lnTo>
                  <a:pt x="160881" y="93041"/>
                </a:lnTo>
                <a:lnTo>
                  <a:pt x="139052" y="107598"/>
                </a:lnTo>
                <a:lnTo>
                  <a:pt x="89567" y="118177"/>
                </a:lnTo>
                <a:lnTo>
                  <a:pt x="0" y="12226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4" name="object 544"/>
          <p:cNvSpPr/>
          <p:nvPr/>
        </p:nvSpPr>
        <p:spPr>
          <a:xfrm>
            <a:off x="10322598" y="3939373"/>
            <a:ext cx="0" cy="6366"/>
          </a:xfrm>
          <a:custGeom>
            <a:avLst/>
            <a:gdLst/>
            <a:ahLst/>
            <a:cxnLst/>
            <a:rect l="l" t="t" r="r" b="b"/>
            <a:pathLst>
              <a:path h="6350">
                <a:moveTo>
                  <a:pt x="-1404" y="2942"/>
                </a:moveTo>
                <a:lnTo>
                  <a:pt x="1404" y="2942"/>
                </a:lnTo>
              </a:path>
            </a:pathLst>
          </a:custGeom>
          <a:ln w="58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5" name="object 545"/>
          <p:cNvSpPr/>
          <p:nvPr/>
        </p:nvSpPr>
        <p:spPr>
          <a:xfrm>
            <a:off x="10314376" y="3940651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416"/>
                </a:lnTo>
                <a:lnTo>
                  <a:pt x="15110" y="2585"/>
                </a:lnTo>
                <a:lnTo>
                  <a:pt x="5160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6" name="object 546"/>
          <p:cNvSpPr/>
          <p:nvPr/>
        </p:nvSpPr>
        <p:spPr>
          <a:xfrm>
            <a:off x="10153654" y="3997690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7" name="object 547"/>
          <p:cNvSpPr/>
          <p:nvPr/>
        </p:nvSpPr>
        <p:spPr>
          <a:xfrm>
            <a:off x="10145433" y="4002350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7"/>
                </a:lnTo>
                <a:lnTo>
                  <a:pt x="15109" y="2586"/>
                </a:lnTo>
                <a:lnTo>
                  <a:pt x="5160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8" name="object 548"/>
          <p:cNvSpPr/>
          <p:nvPr/>
        </p:nvSpPr>
        <p:spPr>
          <a:xfrm>
            <a:off x="10153654" y="3913145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9" name="object 549"/>
          <p:cNvSpPr/>
          <p:nvPr/>
        </p:nvSpPr>
        <p:spPr>
          <a:xfrm>
            <a:off x="10145433" y="3917805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7"/>
                </a:lnTo>
                <a:lnTo>
                  <a:pt x="15110" y="2585"/>
                </a:lnTo>
                <a:lnTo>
                  <a:pt x="5160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0" name="object 550"/>
          <p:cNvSpPr/>
          <p:nvPr/>
        </p:nvSpPr>
        <p:spPr>
          <a:xfrm>
            <a:off x="10052287" y="3902153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1" name="object 551"/>
          <p:cNvSpPr/>
          <p:nvPr/>
        </p:nvSpPr>
        <p:spPr>
          <a:xfrm>
            <a:off x="10052287" y="3891163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2" name="object 552"/>
          <p:cNvSpPr/>
          <p:nvPr/>
        </p:nvSpPr>
        <p:spPr>
          <a:xfrm>
            <a:off x="10153654" y="3955418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3" name="object 553"/>
          <p:cNvSpPr/>
          <p:nvPr/>
        </p:nvSpPr>
        <p:spPr>
          <a:xfrm>
            <a:off x="10145433" y="3960078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10" y="2585"/>
                </a:lnTo>
                <a:lnTo>
                  <a:pt x="5160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4" name="object 554"/>
          <p:cNvSpPr/>
          <p:nvPr/>
        </p:nvSpPr>
        <p:spPr>
          <a:xfrm>
            <a:off x="10052287" y="3944427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5" name="object 555"/>
          <p:cNvSpPr/>
          <p:nvPr/>
        </p:nvSpPr>
        <p:spPr>
          <a:xfrm>
            <a:off x="10052287" y="3933436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6" name="object 556"/>
          <p:cNvSpPr/>
          <p:nvPr/>
        </p:nvSpPr>
        <p:spPr>
          <a:xfrm>
            <a:off x="10052287" y="3986700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7" name="object 557"/>
          <p:cNvSpPr/>
          <p:nvPr/>
        </p:nvSpPr>
        <p:spPr>
          <a:xfrm>
            <a:off x="10052287" y="3975708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8" name="object 558"/>
          <p:cNvSpPr/>
          <p:nvPr/>
        </p:nvSpPr>
        <p:spPr>
          <a:xfrm>
            <a:off x="10153656" y="4009527"/>
            <a:ext cx="168699" cy="122864"/>
          </a:xfrm>
          <a:custGeom>
            <a:avLst/>
            <a:gdLst/>
            <a:ahLst/>
            <a:cxnLst/>
            <a:rect l="l" t="t" r="r" b="b"/>
            <a:pathLst>
              <a:path w="168275" h="122554">
                <a:moveTo>
                  <a:pt x="0" y="0"/>
                </a:moveTo>
                <a:lnTo>
                  <a:pt x="76503" y="3710"/>
                </a:lnTo>
                <a:lnTo>
                  <a:pt x="127008" y="14212"/>
                </a:lnTo>
                <a:lnTo>
                  <a:pt x="156009" y="30561"/>
                </a:lnTo>
                <a:lnTo>
                  <a:pt x="168001" y="51813"/>
                </a:lnTo>
                <a:lnTo>
                  <a:pt x="167478" y="77023"/>
                </a:lnTo>
                <a:lnTo>
                  <a:pt x="160881" y="93041"/>
                </a:lnTo>
                <a:lnTo>
                  <a:pt x="139052" y="107598"/>
                </a:lnTo>
                <a:lnTo>
                  <a:pt x="89567" y="118177"/>
                </a:lnTo>
                <a:lnTo>
                  <a:pt x="0" y="12226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9" name="object 559"/>
          <p:cNvSpPr/>
          <p:nvPr/>
        </p:nvSpPr>
        <p:spPr>
          <a:xfrm>
            <a:off x="10322598" y="4066190"/>
            <a:ext cx="0" cy="6366"/>
          </a:xfrm>
          <a:custGeom>
            <a:avLst/>
            <a:gdLst/>
            <a:ahLst/>
            <a:cxnLst/>
            <a:rect l="l" t="t" r="r" b="b"/>
            <a:pathLst>
              <a:path h="6350">
                <a:moveTo>
                  <a:pt x="-1404" y="2942"/>
                </a:moveTo>
                <a:lnTo>
                  <a:pt x="1404" y="2942"/>
                </a:lnTo>
              </a:path>
            </a:pathLst>
          </a:custGeom>
          <a:ln w="58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0" name="object 560"/>
          <p:cNvSpPr/>
          <p:nvPr/>
        </p:nvSpPr>
        <p:spPr>
          <a:xfrm>
            <a:off x="10314376" y="4067469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416"/>
                </a:lnTo>
                <a:lnTo>
                  <a:pt x="15110" y="2585"/>
                </a:lnTo>
                <a:lnTo>
                  <a:pt x="5160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1" name="object 561"/>
          <p:cNvSpPr/>
          <p:nvPr/>
        </p:nvSpPr>
        <p:spPr>
          <a:xfrm>
            <a:off x="10153654" y="4124507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2" name="object 562"/>
          <p:cNvSpPr/>
          <p:nvPr/>
        </p:nvSpPr>
        <p:spPr>
          <a:xfrm>
            <a:off x="10145433" y="4129166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10" y="2585"/>
                </a:lnTo>
                <a:lnTo>
                  <a:pt x="5160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" name="object 563"/>
          <p:cNvSpPr/>
          <p:nvPr/>
        </p:nvSpPr>
        <p:spPr>
          <a:xfrm>
            <a:off x="10153654" y="4039963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4" name="object 564"/>
          <p:cNvSpPr/>
          <p:nvPr/>
        </p:nvSpPr>
        <p:spPr>
          <a:xfrm>
            <a:off x="10145433" y="4044622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10" y="2585"/>
                </a:lnTo>
                <a:lnTo>
                  <a:pt x="5160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5" name="object 565"/>
          <p:cNvSpPr/>
          <p:nvPr/>
        </p:nvSpPr>
        <p:spPr>
          <a:xfrm>
            <a:off x="10052287" y="4028971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6" name="object 566"/>
          <p:cNvSpPr/>
          <p:nvPr/>
        </p:nvSpPr>
        <p:spPr>
          <a:xfrm>
            <a:off x="10052287" y="4017981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7" name="object 567"/>
          <p:cNvSpPr/>
          <p:nvPr/>
        </p:nvSpPr>
        <p:spPr>
          <a:xfrm>
            <a:off x="10153654" y="4082234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8" name="object 568"/>
          <p:cNvSpPr/>
          <p:nvPr/>
        </p:nvSpPr>
        <p:spPr>
          <a:xfrm>
            <a:off x="10145433" y="4086894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7"/>
                </a:lnTo>
                <a:lnTo>
                  <a:pt x="15109" y="2586"/>
                </a:lnTo>
                <a:lnTo>
                  <a:pt x="5160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9" name="object 569"/>
          <p:cNvSpPr/>
          <p:nvPr/>
        </p:nvSpPr>
        <p:spPr>
          <a:xfrm>
            <a:off x="10052287" y="4071243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0" name="object 570"/>
          <p:cNvSpPr/>
          <p:nvPr/>
        </p:nvSpPr>
        <p:spPr>
          <a:xfrm>
            <a:off x="10052287" y="4060253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1" name="object 571"/>
          <p:cNvSpPr/>
          <p:nvPr/>
        </p:nvSpPr>
        <p:spPr>
          <a:xfrm>
            <a:off x="10052287" y="4113514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2" name="object 572"/>
          <p:cNvSpPr/>
          <p:nvPr/>
        </p:nvSpPr>
        <p:spPr>
          <a:xfrm>
            <a:off x="10052287" y="4102526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3" name="object 573"/>
          <p:cNvSpPr/>
          <p:nvPr/>
        </p:nvSpPr>
        <p:spPr>
          <a:xfrm>
            <a:off x="10153656" y="4136756"/>
            <a:ext cx="168699" cy="122864"/>
          </a:xfrm>
          <a:custGeom>
            <a:avLst/>
            <a:gdLst/>
            <a:ahLst/>
            <a:cxnLst/>
            <a:rect l="l" t="t" r="r" b="b"/>
            <a:pathLst>
              <a:path w="168275" h="122554">
                <a:moveTo>
                  <a:pt x="0" y="0"/>
                </a:moveTo>
                <a:lnTo>
                  <a:pt x="76503" y="3710"/>
                </a:lnTo>
                <a:lnTo>
                  <a:pt x="127008" y="14215"/>
                </a:lnTo>
                <a:lnTo>
                  <a:pt x="156009" y="30570"/>
                </a:lnTo>
                <a:lnTo>
                  <a:pt x="168001" y="51832"/>
                </a:lnTo>
                <a:lnTo>
                  <a:pt x="167478" y="77060"/>
                </a:lnTo>
                <a:lnTo>
                  <a:pt x="160881" y="93057"/>
                </a:lnTo>
                <a:lnTo>
                  <a:pt x="139052" y="107603"/>
                </a:lnTo>
                <a:lnTo>
                  <a:pt x="89567" y="118178"/>
                </a:lnTo>
                <a:lnTo>
                  <a:pt x="0" y="122263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4" name="object 574"/>
          <p:cNvSpPr/>
          <p:nvPr/>
        </p:nvSpPr>
        <p:spPr>
          <a:xfrm>
            <a:off x="10322598" y="4193420"/>
            <a:ext cx="0" cy="6366"/>
          </a:xfrm>
          <a:custGeom>
            <a:avLst/>
            <a:gdLst/>
            <a:ahLst/>
            <a:cxnLst/>
            <a:rect l="l" t="t" r="r" b="b"/>
            <a:pathLst>
              <a:path h="6350">
                <a:moveTo>
                  <a:pt x="-1404" y="2942"/>
                </a:moveTo>
                <a:lnTo>
                  <a:pt x="1404" y="2942"/>
                </a:lnTo>
              </a:path>
            </a:pathLst>
          </a:custGeom>
          <a:ln w="58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5" name="object 575"/>
          <p:cNvSpPr/>
          <p:nvPr/>
        </p:nvSpPr>
        <p:spPr>
          <a:xfrm>
            <a:off x="10314376" y="4194698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416"/>
                </a:lnTo>
                <a:lnTo>
                  <a:pt x="15110" y="2585"/>
                </a:lnTo>
                <a:lnTo>
                  <a:pt x="5160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6" name="object 576"/>
          <p:cNvSpPr/>
          <p:nvPr/>
        </p:nvSpPr>
        <p:spPr>
          <a:xfrm>
            <a:off x="10153654" y="4251738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7" name="object 577"/>
          <p:cNvSpPr/>
          <p:nvPr/>
        </p:nvSpPr>
        <p:spPr>
          <a:xfrm>
            <a:off x="10145433" y="4256434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379"/>
                </a:lnTo>
                <a:lnTo>
                  <a:pt x="15125" y="2548"/>
                </a:lnTo>
                <a:lnTo>
                  <a:pt x="5160" y="2548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48"/>
                </a:lnTo>
                <a:lnTo>
                  <a:pt x="15125" y="2548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8" name="object 578"/>
          <p:cNvSpPr/>
          <p:nvPr/>
        </p:nvSpPr>
        <p:spPr>
          <a:xfrm>
            <a:off x="10153654" y="4167193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9" name="object 579"/>
          <p:cNvSpPr/>
          <p:nvPr/>
        </p:nvSpPr>
        <p:spPr>
          <a:xfrm>
            <a:off x="10145433" y="4171889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379"/>
                </a:lnTo>
                <a:lnTo>
                  <a:pt x="15125" y="2548"/>
                </a:lnTo>
                <a:lnTo>
                  <a:pt x="5160" y="2548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48"/>
                </a:lnTo>
                <a:lnTo>
                  <a:pt x="15125" y="2548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0" name="object 580"/>
          <p:cNvSpPr/>
          <p:nvPr/>
        </p:nvSpPr>
        <p:spPr>
          <a:xfrm>
            <a:off x="10052287" y="4156202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1" name="object 581"/>
          <p:cNvSpPr/>
          <p:nvPr/>
        </p:nvSpPr>
        <p:spPr>
          <a:xfrm>
            <a:off x="10052287" y="4145211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2" name="object 582"/>
          <p:cNvSpPr/>
          <p:nvPr/>
        </p:nvSpPr>
        <p:spPr>
          <a:xfrm>
            <a:off x="10153654" y="4209466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3" name="object 583"/>
          <p:cNvSpPr/>
          <p:nvPr/>
        </p:nvSpPr>
        <p:spPr>
          <a:xfrm>
            <a:off x="10145433" y="4214162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379"/>
                </a:lnTo>
                <a:lnTo>
                  <a:pt x="15125" y="2548"/>
                </a:lnTo>
                <a:lnTo>
                  <a:pt x="5160" y="2548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48"/>
                </a:lnTo>
                <a:lnTo>
                  <a:pt x="15125" y="2548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4" name="object 584"/>
          <p:cNvSpPr/>
          <p:nvPr/>
        </p:nvSpPr>
        <p:spPr>
          <a:xfrm>
            <a:off x="10052287" y="4198473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5" name="object 585"/>
          <p:cNvSpPr/>
          <p:nvPr/>
        </p:nvSpPr>
        <p:spPr>
          <a:xfrm>
            <a:off x="10052287" y="4187484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6" name="object 586"/>
          <p:cNvSpPr/>
          <p:nvPr/>
        </p:nvSpPr>
        <p:spPr>
          <a:xfrm>
            <a:off x="10052287" y="4240747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7" name="object 587"/>
          <p:cNvSpPr/>
          <p:nvPr/>
        </p:nvSpPr>
        <p:spPr>
          <a:xfrm>
            <a:off x="10052287" y="4229755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8" name="object 588"/>
          <p:cNvSpPr/>
          <p:nvPr/>
        </p:nvSpPr>
        <p:spPr>
          <a:xfrm>
            <a:off x="10153919" y="4262709"/>
            <a:ext cx="168699" cy="122864"/>
          </a:xfrm>
          <a:custGeom>
            <a:avLst/>
            <a:gdLst/>
            <a:ahLst/>
            <a:cxnLst/>
            <a:rect l="l" t="t" r="r" b="b"/>
            <a:pathLst>
              <a:path w="168275" h="122554">
                <a:moveTo>
                  <a:pt x="0" y="0"/>
                </a:moveTo>
                <a:lnTo>
                  <a:pt x="76503" y="3710"/>
                </a:lnTo>
                <a:lnTo>
                  <a:pt x="127008" y="14215"/>
                </a:lnTo>
                <a:lnTo>
                  <a:pt x="156010" y="30570"/>
                </a:lnTo>
                <a:lnTo>
                  <a:pt x="168003" y="51832"/>
                </a:lnTo>
                <a:lnTo>
                  <a:pt x="167482" y="77060"/>
                </a:lnTo>
                <a:lnTo>
                  <a:pt x="160884" y="93079"/>
                </a:lnTo>
                <a:lnTo>
                  <a:pt x="139054" y="107635"/>
                </a:lnTo>
                <a:lnTo>
                  <a:pt x="89568" y="118214"/>
                </a:lnTo>
                <a:lnTo>
                  <a:pt x="0" y="12230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9" name="object 589"/>
          <p:cNvSpPr/>
          <p:nvPr/>
        </p:nvSpPr>
        <p:spPr>
          <a:xfrm>
            <a:off x="10322861" y="4319372"/>
            <a:ext cx="0" cy="6366"/>
          </a:xfrm>
          <a:custGeom>
            <a:avLst/>
            <a:gdLst/>
            <a:ahLst/>
            <a:cxnLst/>
            <a:rect l="l" t="t" r="r" b="b"/>
            <a:pathLst>
              <a:path h="6350">
                <a:moveTo>
                  <a:pt x="-1404" y="2960"/>
                </a:moveTo>
                <a:lnTo>
                  <a:pt x="1404" y="2960"/>
                </a:lnTo>
              </a:path>
            </a:pathLst>
          </a:custGeom>
          <a:ln w="592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0" name="object 590"/>
          <p:cNvSpPr/>
          <p:nvPr/>
        </p:nvSpPr>
        <p:spPr>
          <a:xfrm>
            <a:off x="10314638" y="4320687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417"/>
                </a:lnTo>
                <a:lnTo>
                  <a:pt x="15110" y="2586"/>
                </a:lnTo>
                <a:lnTo>
                  <a:pt x="5165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3" y="0"/>
                </a:moveTo>
                <a:lnTo>
                  <a:pt x="11242" y="2586"/>
                </a:lnTo>
                <a:lnTo>
                  <a:pt x="15110" y="2586"/>
                </a:lnTo>
                <a:lnTo>
                  <a:pt x="1640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1" name="object 591"/>
          <p:cNvSpPr/>
          <p:nvPr/>
        </p:nvSpPr>
        <p:spPr>
          <a:xfrm>
            <a:off x="10153917" y="4377690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2" name="object 592"/>
          <p:cNvSpPr/>
          <p:nvPr/>
        </p:nvSpPr>
        <p:spPr>
          <a:xfrm>
            <a:off x="10145696" y="4382387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416"/>
                </a:lnTo>
                <a:lnTo>
                  <a:pt x="15110" y="2585"/>
                </a:lnTo>
                <a:lnTo>
                  <a:pt x="5163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42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3" name="object 593"/>
          <p:cNvSpPr/>
          <p:nvPr/>
        </p:nvSpPr>
        <p:spPr>
          <a:xfrm>
            <a:off x="10153917" y="4293145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4" name="object 594"/>
          <p:cNvSpPr/>
          <p:nvPr/>
        </p:nvSpPr>
        <p:spPr>
          <a:xfrm>
            <a:off x="10145696" y="4297842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416"/>
                </a:lnTo>
                <a:lnTo>
                  <a:pt x="15110" y="2585"/>
                </a:lnTo>
                <a:lnTo>
                  <a:pt x="5163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42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5" name="object 595"/>
          <p:cNvSpPr/>
          <p:nvPr/>
        </p:nvSpPr>
        <p:spPr>
          <a:xfrm>
            <a:off x="10052552" y="4282155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6" name="object 596"/>
          <p:cNvSpPr/>
          <p:nvPr/>
        </p:nvSpPr>
        <p:spPr>
          <a:xfrm>
            <a:off x="10052553" y="4271164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7" name="object 597"/>
          <p:cNvSpPr/>
          <p:nvPr/>
        </p:nvSpPr>
        <p:spPr>
          <a:xfrm>
            <a:off x="10153917" y="4335417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8" name="object 598"/>
          <p:cNvSpPr/>
          <p:nvPr/>
        </p:nvSpPr>
        <p:spPr>
          <a:xfrm>
            <a:off x="10145696" y="4340114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417"/>
                </a:lnTo>
                <a:lnTo>
                  <a:pt x="15109" y="2586"/>
                </a:lnTo>
                <a:lnTo>
                  <a:pt x="5163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42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9" name="object 599"/>
          <p:cNvSpPr/>
          <p:nvPr/>
        </p:nvSpPr>
        <p:spPr>
          <a:xfrm>
            <a:off x="10052552" y="4324426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0" name="object 600"/>
          <p:cNvSpPr/>
          <p:nvPr/>
        </p:nvSpPr>
        <p:spPr>
          <a:xfrm>
            <a:off x="10052553" y="4313436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1" name="object 601"/>
          <p:cNvSpPr/>
          <p:nvPr/>
        </p:nvSpPr>
        <p:spPr>
          <a:xfrm>
            <a:off x="10052552" y="4366699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2" name="object 602"/>
          <p:cNvSpPr/>
          <p:nvPr/>
        </p:nvSpPr>
        <p:spPr>
          <a:xfrm>
            <a:off x="10052553" y="4355708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3" name="object 603"/>
          <p:cNvSpPr/>
          <p:nvPr/>
        </p:nvSpPr>
        <p:spPr>
          <a:xfrm>
            <a:off x="10153919" y="4389977"/>
            <a:ext cx="168699" cy="122864"/>
          </a:xfrm>
          <a:custGeom>
            <a:avLst/>
            <a:gdLst/>
            <a:ahLst/>
            <a:cxnLst/>
            <a:rect l="l" t="t" r="r" b="b"/>
            <a:pathLst>
              <a:path w="168275" h="122554">
                <a:moveTo>
                  <a:pt x="0" y="0"/>
                </a:moveTo>
                <a:lnTo>
                  <a:pt x="76503" y="3710"/>
                </a:lnTo>
                <a:lnTo>
                  <a:pt x="127008" y="14212"/>
                </a:lnTo>
                <a:lnTo>
                  <a:pt x="156010" y="30561"/>
                </a:lnTo>
                <a:lnTo>
                  <a:pt x="168003" y="51813"/>
                </a:lnTo>
                <a:lnTo>
                  <a:pt x="167482" y="77023"/>
                </a:lnTo>
                <a:lnTo>
                  <a:pt x="160884" y="93041"/>
                </a:lnTo>
                <a:lnTo>
                  <a:pt x="139054" y="107598"/>
                </a:lnTo>
                <a:lnTo>
                  <a:pt x="89568" y="118177"/>
                </a:lnTo>
                <a:lnTo>
                  <a:pt x="0" y="12226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4" name="object 604"/>
          <p:cNvSpPr/>
          <p:nvPr/>
        </p:nvSpPr>
        <p:spPr>
          <a:xfrm>
            <a:off x="10322861" y="4446641"/>
            <a:ext cx="0" cy="6366"/>
          </a:xfrm>
          <a:custGeom>
            <a:avLst/>
            <a:gdLst/>
            <a:ahLst/>
            <a:cxnLst/>
            <a:rect l="l" t="t" r="r" b="b"/>
            <a:pathLst>
              <a:path h="6350">
                <a:moveTo>
                  <a:pt x="-1404" y="2942"/>
                </a:moveTo>
                <a:lnTo>
                  <a:pt x="1404" y="2942"/>
                </a:lnTo>
              </a:path>
            </a:pathLst>
          </a:custGeom>
          <a:ln w="58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5" name="object 605"/>
          <p:cNvSpPr/>
          <p:nvPr/>
        </p:nvSpPr>
        <p:spPr>
          <a:xfrm>
            <a:off x="10314638" y="4447919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416"/>
                </a:lnTo>
                <a:lnTo>
                  <a:pt x="15111" y="2585"/>
                </a:lnTo>
                <a:lnTo>
                  <a:pt x="5165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3" y="0"/>
                </a:moveTo>
                <a:lnTo>
                  <a:pt x="11242" y="2585"/>
                </a:lnTo>
                <a:lnTo>
                  <a:pt x="15111" y="2585"/>
                </a:lnTo>
                <a:lnTo>
                  <a:pt x="1640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6" name="object 606"/>
          <p:cNvSpPr/>
          <p:nvPr/>
        </p:nvSpPr>
        <p:spPr>
          <a:xfrm>
            <a:off x="10153917" y="4504957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7" name="object 607"/>
          <p:cNvSpPr/>
          <p:nvPr/>
        </p:nvSpPr>
        <p:spPr>
          <a:xfrm>
            <a:off x="10145696" y="4509616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417"/>
                </a:lnTo>
                <a:lnTo>
                  <a:pt x="15109" y="2586"/>
                </a:lnTo>
                <a:lnTo>
                  <a:pt x="5163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42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8" name="object 608"/>
          <p:cNvSpPr/>
          <p:nvPr/>
        </p:nvSpPr>
        <p:spPr>
          <a:xfrm>
            <a:off x="10153917" y="4420413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9" name="object 609"/>
          <p:cNvSpPr/>
          <p:nvPr/>
        </p:nvSpPr>
        <p:spPr>
          <a:xfrm>
            <a:off x="10145696" y="4425072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417"/>
                </a:lnTo>
                <a:lnTo>
                  <a:pt x="15110" y="2585"/>
                </a:lnTo>
                <a:lnTo>
                  <a:pt x="5163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42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0" name="object 610"/>
          <p:cNvSpPr/>
          <p:nvPr/>
        </p:nvSpPr>
        <p:spPr>
          <a:xfrm>
            <a:off x="10052552" y="4409423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1" name="object 611"/>
          <p:cNvSpPr/>
          <p:nvPr/>
        </p:nvSpPr>
        <p:spPr>
          <a:xfrm>
            <a:off x="10052553" y="4398431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2" name="object 612"/>
          <p:cNvSpPr/>
          <p:nvPr/>
        </p:nvSpPr>
        <p:spPr>
          <a:xfrm>
            <a:off x="10153917" y="4462685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3" name="object 613"/>
          <p:cNvSpPr/>
          <p:nvPr/>
        </p:nvSpPr>
        <p:spPr>
          <a:xfrm>
            <a:off x="10145696" y="4467345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416"/>
                </a:lnTo>
                <a:lnTo>
                  <a:pt x="15110" y="2585"/>
                </a:lnTo>
                <a:lnTo>
                  <a:pt x="5163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42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4" name="object 614"/>
          <p:cNvSpPr/>
          <p:nvPr/>
        </p:nvSpPr>
        <p:spPr>
          <a:xfrm>
            <a:off x="10052552" y="4451694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5" name="object 615"/>
          <p:cNvSpPr/>
          <p:nvPr/>
        </p:nvSpPr>
        <p:spPr>
          <a:xfrm>
            <a:off x="10052553" y="4440702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6" name="object 616"/>
          <p:cNvSpPr/>
          <p:nvPr/>
        </p:nvSpPr>
        <p:spPr>
          <a:xfrm>
            <a:off x="10052552" y="4493967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7" name="object 617"/>
          <p:cNvSpPr/>
          <p:nvPr/>
        </p:nvSpPr>
        <p:spPr>
          <a:xfrm>
            <a:off x="10052553" y="4482975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8" name="object 618"/>
          <p:cNvSpPr/>
          <p:nvPr/>
        </p:nvSpPr>
        <p:spPr>
          <a:xfrm>
            <a:off x="10153919" y="4516794"/>
            <a:ext cx="168699" cy="122864"/>
          </a:xfrm>
          <a:custGeom>
            <a:avLst/>
            <a:gdLst/>
            <a:ahLst/>
            <a:cxnLst/>
            <a:rect l="l" t="t" r="r" b="b"/>
            <a:pathLst>
              <a:path w="168275" h="122554">
                <a:moveTo>
                  <a:pt x="0" y="0"/>
                </a:moveTo>
                <a:lnTo>
                  <a:pt x="76503" y="3710"/>
                </a:lnTo>
                <a:lnTo>
                  <a:pt x="127008" y="14212"/>
                </a:lnTo>
                <a:lnTo>
                  <a:pt x="156010" y="30561"/>
                </a:lnTo>
                <a:lnTo>
                  <a:pt x="168003" y="51813"/>
                </a:lnTo>
                <a:lnTo>
                  <a:pt x="167482" y="77023"/>
                </a:lnTo>
                <a:lnTo>
                  <a:pt x="160884" y="93041"/>
                </a:lnTo>
                <a:lnTo>
                  <a:pt x="139054" y="107598"/>
                </a:lnTo>
                <a:lnTo>
                  <a:pt x="89568" y="118177"/>
                </a:lnTo>
                <a:lnTo>
                  <a:pt x="0" y="12226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9" name="object 619"/>
          <p:cNvSpPr/>
          <p:nvPr/>
        </p:nvSpPr>
        <p:spPr>
          <a:xfrm>
            <a:off x="10322861" y="4573457"/>
            <a:ext cx="0" cy="6366"/>
          </a:xfrm>
          <a:custGeom>
            <a:avLst/>
            <a:gdLst/>
            <a:ahLst/>
            <a:cxnLst/>
            <a:rect l="l" t="t" r="r" b="b"/>
            <a:pathLst>
              <a:path h="6350">
                <a:moveTo>
                  <a:pt x="-1404" y="2942"/>
                </a:moveTo>
                <a:lnTo>
                  <a:pt x="1404" y="2942"/>
                </a:lnTo>
              </a:path>
            </a:pathLst>
          </a:custGeom>
          <a:ln w="58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0" name="object 620"/>
          <p:cNvSpPr/>
          <p:nvPr/>
        </p:nvSpPr>
        <p:spPr>
          <a:xfrm>
            <a:off x="10314638" y="4574734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417"/>
                </a:lnTo>
                <a:lnTo>
                  <a:pt x="15110" y="2586"/>
                </a:lnTo>
                <a:lnTo>
                  <a:pt x="5165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3" y="0"/>
                </a:moveTo>
                <a:lnTo>
                  <a:pt x="11242" y="2586"/>
                </a:lnTo>
                <a:lnTo>
                  <a:pt x="15110" y="2586"/>
                </a:lnTo>
                <a:lnTo>
                  <a:pt x="1640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1" name="object 621"/>
          <p:cNvSpPr/>
          <p:nvPr/>
        </p:nvSpPr>
        <p:spPr>
          <a:xfrm>
            <a:off x="10153917" y="4631774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2" name="object 622"/>
          <p:cNvSpPr/>
          <p:nvPr/>
        </p:nvSpPr>
        <p:spPr>
          <a:xfrm>
            <a:off x="10145696" y="4636434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416"/>
                </a:lnTo>
                <a:lnTo>
                  <a:pt x="15110" y="2585"/>
                </a:lnTo>
                <a:lnTo>
                  <a:pt x="5163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42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3" name="object 623"/>
          <p:cNvSpPr/>
          <p:nvPr/>
        </p:nvSpPr>
        <p:spPr>
          <a:xfrm>
            <a:off x="10153917" y="4547229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4" name="object 624"/>
          <p:cNvSpPr/>
          <p:nvPr/>
        </p:nvSpPr>
        <p:spPr>
          <a:xfrm>
            <a:off x="10145696" y="4551890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416"/>
                </a:lnTo>
                <a:lnTo>
                  <a:pt x="15110" y="2585"/>
                </a:lnTo>
                <a:lnTo>
                  <a:pt x="5163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42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5" name="object 625"/>
          <p:cNvSpPr/>
          <p:nvPr/>
        </p:nvSpPr>
        <p:spPr>
          <a:xfrm>
            <a:off x="10052552" y="4536238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6" name="object 626"/>
          <p:cNvSpPr/>
          <p:nvPr/>
        </p:nvSpPr>
        <p:spPr>
          <a:xfrm>
            <a:off x="10052553" y="4525248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7" name="object 627"/>
          <p:cNvSpPr/>
          <p:nvPr/>
        </p:nvSpPr>
        <p:spPr>
          <a:xfrm>
            <a:off x="10153917" y="4589502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8" name="object 628"/>
          <p:cNvSpPr/>
          <p:nvPr/>
        </p:nvSpPr>
        <p:spPr>
          <a:xfrm>
            <a:off x="10145696" y="4594161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417"/>
                </a:lnTo>
                <a:lnTo>
                  <a:pt x="15109" y="2586"/>
                </a:lnTo>
                <a:lnTo>
                  <a:pt x="5163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42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9" name="object 629"/>
          <p:cNvSpPr/>
          <p:nvPr/>
        </p:nvSpPr>
        <p:spPr>
          <a:xfrm>
            <a:off x="10052552" y="4578512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30" name="object 630"/>
          <p:cNvSpPr/>
          <p:nvPr/>
        </p:nvSpPr>
        <p:spPr>
          <a:xfrm>
            <a:off x="10052553" y="4567521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31" name="object 631"/>
          <p:cNvSpPr/>
          <p:nvPr/>
        </p:nvSpPr>
        <p:spPr>
          <a:xfrm>
            <a:off x="10052552" y="4620783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32" name="object 632"/>
          <p:cNvSpPr/>
          <p:nvPr/>
        </p:nvSpPr>
        <p:spPr>
          <a:xfrm>
            <a:off x="10052553" y="4609792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33" name="object 633"/>
          <p:cNvSpPr/>
          <p:nvPr/>
        </p:nvSpPr>
        <p:spPr>
          <a:xfrm>
            <a:off x="10153919" y="4644024"/>
            <a:ext cx="168699" cy="122864"/>
          </a:xfrm>
          <a:custGeom>
            <a:avLst/>
            <a:gdLst/>
            <a:ahLst/>
            <a:cxnLst/>
            <a:rect l="l" t="t" r="r" b="b"/>
            <a:pathLst>
              <a:path w="168275" h="122554">
                <a:moveTo>
                  <a:pt x="0" y="0"/>
                </a:moveTo>
                <a:lnTo>
                  <a:pt x="76503" y="3710"/>
                </a:lnTo>
                <a:lnTo>
                  <a:pt x="127008" y="14215"/>
                </a:lnTo>
                <a:lnTo>
                  <a:pt x="156010" y="30570"/>
                </a:lnTo>
                <a:lnTo>
                  <a:pt x="168003" y="51832"/>
                </a:lnTo>
                <a:lnTo>
                  <a:pt x="167482" y="77060"/>
                </a:lnTo>
                <a:lnTo>
                  <a:pt x="160884" y="93057"/>
                </a:lnTo>
                <a:lnTo>
                  <a:pt x="139054" y="107602"/>
                </a:lnTo>
                <a:lnTo>
                  <a:pt x="89568" y="118177"/>
                </a:lnTo>
                <a:lnTo>
                  <a:pt x="0" y="12226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34" name="object 634"/>
          <p:cNvSpPr/>
          <p:nvPr/>
        </p:nvSpPr>
        <p:spPr>
          <a:xfrm>
            <a:off x="10322861" y="4700687"/>
            <a:ext cx="0" cy="6366"/>
          </a:xfrm>
          <a:custGeom>
            <a:avLst/>
            <a:gdLst/>
            <a:ahLst/>
            <a:cxnLst/>
            <a:rect l="l" t="t" r="r" b="b"/>
            <a:pathLst>
              <a:path h="6350">
                <a:moveTo>
                  <a:pt x="-1404" y="2942"/>
                </a:moveTo>
                <a:lnTo>
                  <a:pt x="1404" y="2942"/>
                </a:lnTo>
              </a:path>
            </a:pathLst>
          </a:custGeom>
          <a:ln w="58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35" name="object 635"/>
          <p:cNvSpPr/>
          <p:nvPr/>
        </p:nvSpPr>
        <p:spPr>
          <a:xfrm>
            <a:off x="10314638" y="4701965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416"/>
                </a:lnTo>
                <a:lnTo>
                  <a:pt x="15111" y="2585"/>
                </a:lnTo>
                <a:lnTo>
                  <a:pt x="5165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3" y="0"/>
                </a:moveTo>
                <a:lnTo>
                  <a:pt x="11242" y="2585"/>
                </a:lnTo>
                <a:lnTo>
                  <a:pt x="15111" y="2585"/>
                </a:lnTo>
                <a:lnTo>
                  <a:pt x="1640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36" name="object 636"/>
          <p:cNvSpPr/>
          <p:nvPr/>
        </p:nvSpPr>
        <p:spPr>
          <a:xfrm>
            <a:off x="10153917" y="4759005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37" name="object 637"/>
          <p:cNvSpPr/>
          <p:nvPr/>
        </p:nvSpPr>
        <p:spPr>
          <a:xfrm>
            <a:off x="10145696" y="4763701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379"/>
                </a:lnTo>
                <a:lnTo>
                  <a:pt x="15125" y="2548"/>
                </a:lnTo>
                <a:lnTo>
                  <a:pt x="5163" y="2548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42" y="2548"/>
                </a:lnTo>
                <a:lnTo>
                  <a:pt x="15125" y="2548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38" name="object 638"/>
          <p:cNvSpPr/>
          <p:nvPr/>
        </p:nvSpPr>
        <p:spPr>
          <a:xfrm>
            <a:off x="10153917" y="4674460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39" name="object 639"/>
          <p:cNvSpPr/>
          <p:nvPr/>
        </p:nvSpPr>
        <p:spPr>
          <a:xfrm>
            <a:off x="10145696" y="4679157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379"/>
                </a:lnTo>
                <a:lnTo>
                  <a:pt x="15126" y="2547"/>
                </a:lnTo>
                <a:lnTo>
                  <a:pt x="5163" y="2547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42" y="2547"/>
                </a:lnTo>
                <a:lnTo>
                  <a:pt x="15126" y="2547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40" name="object 640"/>
          <p:cNvSpPr/>
          <p:nvPr/>
        </p:nvSpPr>
        <p:spPr>
          <a:xfrm>
            <a:off x="10052552" y="4663470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41" name="object 641"/>
          <p:cNvSpPr/>
          <p:nvPr/>
        </p:nvSpPr>
        <p:spPr>
          <a:xfrm>
            <a:off x="10052553" y="4652478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42" name="object 642"/>
          <p:cNvSpPr/>
          <p:nvPr/>
        </p:nvSpPr>
        <p:spPr>
          <a:xfrm>
            <a:off x="10153917" y="4716732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43" name="object 643"/>
          <p:cNvSpPr/>
          <p:nvPr/>
        </p:nvSpPr>
        <p:spPr>
          <a:xfrm>
            <a:off x="10145696" y="4721429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379"/>
                </a:lnTo>
                <a:lnTo>
                  <a:pt x="15125" y="2548"/>
                </a:lnTo>
                <a:lnTo>
                  <a:pt x="5163" y="2548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42" y="2548"/>
                </a:lnTo>
                <a:lnTo>
                  <a:pt x="15125" y="2548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44" name="object 644"/>
          <p:cNvSpPr/>
          <p:nvPr/>
        </p:nvSpPr>
        <p:spPr>
          <a:xfrm>
            <a:off x="10052552" y="4705740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45" name="object 645"/>
          <p:cNvSpPr/>
          <p:nvPr/>
        </p:nvSpPr>
        <p:spPr>
          <a:xfrm>
            <a:off x="10052553" y="4694750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46" name="object 646"/>
          <p:cNvSpPr/>
          <p:nvPr/>
        </p:nvSpPr>
        <p:spPr>
          <a:xfrm>
            <a:off x="10052552" y="4748013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47" name="object 647"/>
          <p:cNvSpPr/>
          <p:nvPr/>
        </p:nvSpPr>
        <p:spPr>
          <a:xfrm>
            <a:off x="10052553" y="4737023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48" name="object 648"/>
          <p:cNvSpPr/>
          <p:nvPr/>
        </p:nvSpPr>
        <p:spPr>
          <a:xfrm>
            <a:off x="10153919" y="4770427"/>
            <a:ext cx="168699" cy="122864"/>
          </a:xfrm>
          <a:custGeom>
            <a:avLst/>
            <a:gdLst/>
            <a:ahLst/>
            <a:cxnLst/>
            <a:rect l="l" t="t" r="r" b="b"/>
            <a:pathLst>
              <a:path w="168275" h="122554">
                <a:moveTo>
                  <a:pt x="0" y="0"/>
                </a:moveTo>
                <a:lnTo>
                  <a:pt x="76503" y="3710"/>
                </a:lnTo>
                <a:lnTo>
                  <a:pt x="127008" y="14212"/>
                </a:lnTo>
                <a:lnTo>
                  <a:pt x="156010" y="30561"/>
                </a:lnTo>
                <a:lnTo>
                  <a:pt x="168003" y="51813"/>
                </a:lnTo>
                <a:lnTo>
                  <a:pt x="167482" y="77023"/>
                </a:lnTo>
                <a:lnTo>
                  <a:pt x="160884" y="93041"/>
                </a:lnTo>
                <a:lnTo>
                  <a:pt x="139054" y="107598"/>
                </a:lnTo>
                <a:lnTo>
                  <a:pt x="89568" y="118177"/>
                </a:lnTo>
                <a:lnTo>
                  <a:pt x="0" y="12226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49" name="object 649"/>
          <p:cNvSpPr/>
          <p:nvPr/>
        </p:nvSpPr>
        <p:spPr>
          <a:xfrm>
            <a:off x="10322861" y="4827091"/>
            <a:ext cx="0" cy="6366"/>
          </a:xfrm>
          <a:custGeom>
            <a:avLst/>
            <a:gdLst/>
            <a:ahLst/>
            <a:cxnLst/>
            <a:rect l="l" t="t" r="r" b="b"/>
            <a:pathLst>
              <a:path h="6350">
                <a:moveTo>
                  <a:pt x="-1404" y="2942"/>
                </a:moveTo>
                <a:lnTo>
                  <a:pt x="1404" y="2942"/>
                </a:lnTo>
              </a:path>
            </a:pathLst>
          </a:custGeom>
          <a:ln w="58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50" name="object 650"/>
          <p:cNvSpPr/>
          <p:nvPr/>
        </p:nvSpPr>
        <p:spPr>
          <a:xfrm>
            <a:off x="10314638" y="4828369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416"/>
                </a:lnTo>
                <a:lnTo>
                  <a:pt x="15111" y="2585"/>
                </a:lnTo>
                <a:lnTo>
                  <a:pt x="5165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3" y="0"/>
                </a:moveTo>
                <a:lnTo>
                  <a:pt x="11242" y="2585"/>
                </a:lnTo>
                <a:lnTo>
                  <a:pt x="15111" y="2585"/>
                </a:lnTo>
                <a:lnTo>
                  <a:pt x="1640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51" name="object 651"/>
          <p:cNvSpPr/>
          <p:nvPr/>
        </p:nvSpPr>
        <p:spPr>
          <a:xfrm>
            <a:off x="10153917" y="4885407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52" name="object 652"/>
          <p:cNvSpPr/>
          <p:nvPr/>
        </p:nvSpPr>
        <p:spPr>
          <a:xfrm>
            <a:off x="10145696" y="4890067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417"/>
                </a:lnTo>
                <a:lnTo>
                  <a:pt x="15109" y="2586"/>
                </a:lnTo>
                <a:lnTo>
                  <a:pt x="5163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42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53" name="object 653"/>
          <p:cNvSpPr/>
          <p:nvPr/>
        </p:nvSpPr>
        <p:spPr>
          <a:xfrm>
            <a:off x="10153917" y="4800863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54" name="object 654"/>
          <p:cNvSpPr/>
          <p:nvPr/>
        </p:nvSpPr>
        <p:spPr>
          <a:xfrm>
            <a:off x="10145696" y="4805522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417"/>
                </a:lnTo>
                <a:lnTo>
                  <a:pt x="15109" y="2586"/>
                </a:lnTo>
                <a:lnTo>
                  <a:pt x="5163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42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55" name="object 655"/>
          <p:cNvSpPr/>
          <p:nvPr/>
        </p:nvSpPr>
        <p:spPr>
          <a:xfrm>
            <a:off x="10052552" y="4789873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56" name="object 656"/>
          <p:cNvSpPr/>
          <p:nvPr/>
        </p:nvSpPr>
        <p:spPr>
          <a:xfrm>
            <a:off x="10052553" y="4778882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57" name="object 657"/>
          <p:cNvSpPr/>
          <p:nvPr/>
        </p:nvSpPr>
        <p:spPr>
          <a:xfrm>
            <a:off x="10153917" y="4843136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58" name="object 658"/>
          <p:cNvSpPr/>
          <p:nvPr/>
        </p:nvSpPr>
        <p:spPr>
          <a:xfrm>
            <a:off x="10145696" y="4847795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416"/>
                </a:lnTo>
                <a:lnTo>
                  <a:pt x="15110" y="2585"/>
                </a:lnTo>
                <a:lnTo>
                  <a:pt x="5163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42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59" name="object 659"/>
          <p:cNvSpPr/>
          <p:nvPr/>
        </p:nvSpPr>
        <p:spPr>
          <a:xfrm>
            <a:off x="10052552" y="4832144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0" name="object 660"/>
          <p:cNvSpPr/>
          <p:nvPr/>
        </p:nvSpPr>
        <p:spPr>
          <a:xfrm>
            <a:off x="10052553" y="4821154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1" name="object 661"/>
          <p:cNvSpPr/>
          <p:nvPr/>
        </p:nvSpPr>
        <p:spPr>
          <a:xfrm>
            <a:off x="10052552" y="4874417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2" name="object 662"/>
          <p:cNvSpPr/>
          <p:nvPr/>
        </p:nvSpPr>
        <p:spPr>
          <a:xfrm>
            <a:off x="10052553" y="4863426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3" name="object 663"/>
          <p:cNvSpPr/>
          <p:nvPr/>
        </p:nvSpPr>
        <p:spPr>
          <a:xfrm>
            <a:off x="10153919" y="4897657"/>
            <a:ext cx="168699" cy="122864"/>
          </a:xfrm>
          <a:custGeom>
            <a:avLst/>
            <a:gdLst/>
            <a:ahLst/>
            <a:cxnLst/>
            <a:rect l="l" t="t" r="r" b="b"/>
            <a:pathLst>
              <a:path w="168275" h="122554">
                <a:moveTo>
                  <a:pt x="0" y="0"/>
                </a:moveTo>
                <a:lnTo>
                  <a:pt x="76503" y="3710"/>
                </a:lnTo>
                <a:lnTo>
                  <a:pt x="127008" y="14215"/>
                </a:lnTo>
                <a:lnTo>
                  <a:pt x="156010" y="30570"/>
                </a:lnTo>
                <a:lnTo>
                  <a:pt x="168003" y="51832"/>
                </a:lnTo>
                <a:lnTo>
                  <a:pt x="167482" y="77060"/>
                </a:lnTo>
                <a:lnTo>
                  <a:pt x="160884" y="93057"/>
                </a:lnTo>
                <a:lnTo>
                  <a:pt x="139054" y="107602"/>
                </a:lnTo>
                <a:lnTo>
                  <a:pt x="89568" y="118177"/>
                </a:lnTo>
                <a:lnTo>
                  <a:pt x="0" y="12226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4" name="object 664"/>
          <p:cNvSpPr/>
          <p:nvPr/>
        </p:nvSpPr>
        <p:spPr>
          <a:xfrm>
            <a:off x="10322861" y="4954320"/>
            <a:ext cx="0" cy="6366"/>
          </a:xfrm>
          <a:custGeom>
            <a:avLst/>
            <a:gdLst/>
            <a:ahLst/>
            <a:cxnLst/>
            <a:rect l="l" t="t" r="r" b="b"/>
            <a:pathLst>
              <a:path h="6350">
                <a:moveTo>
                  <a:pt x="-1404" y="2942"/>
                </a:moveTo>
                <a:lnTo>
                  <a:pt x="1404" y="2942"/>
                </a:lnTo>
              </a:path>
            </a:pathLst>
          </a:custGeom>
          <a:ln w="58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5" name="object 665"/>
          <p:cNvSpPr/>
          <p:nvPr/>
        </p:nvSpPr>
        <p:spPr>
          <a:xfrm>
            <a:off x="10314638" y="4955598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417"/>
                </a:lnTo>
                <a:lnTo>
                  <a:pt x="15110" y="2586"/>
                </a:lnTo>
                <a:lnTo>
                  <a:pt x="5165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3" y="0"/>
                </a:moveTo>
                <a:lnTo>
                  <a:pt x="11242" y="2586"/>
                </a:lnTo>
                <a:lnTo>
                  <a:pt x="15110" y="2586"/>
                </a:lnTo>
                <a:lnTo>
                  <a:pt x="1640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6" name="object 666"/>
          <p:cNvSpPr/>
          <p:nvPr/>
        </p:nvSpPr>
        <p:spPr>
          <a:xfrm>
            <a:off x="10153917" y="5012639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7" name="object 667"/>
          <p:cNvSpPr/>
          <p:nvPr/>
        </p:nvSpPr>
        <p:spPr>
          <a:xfrm>
            <a:off x="10145696" y="5017335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379"/>
                </a:lnTo>
                <a:lnTo>
                  <a:pt x="15125" y="2548"/>
                </a:lnTo>
                <a:lnTo>
                  <a:pt x="5163" y="2548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42" y="2548"/>
                </a:lnTo>
                <a:lnTo>
                  <a:pt x="15125" y="2548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8" name="object 668"/>
          <p:cNvSpPr/>
          <p:nvPr/>
        </p:nvSpPr>
        <p:spPr>
          <a:xfrm>
            <a:off x="10153917" y="4928094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9" name="object 669"/>
          <p:cNvSpPr/>
          <p:nvPr/>
        </p:nvSpPr>
        <p:spPr>
          <a:xfrm>
            <a:off x="10145696" y="4932791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379"/>
                </a:lnTo>
                <a:lnTo>
                  <a:pt x="15125" y="2548"/>
                </a:lnTo>
                <a:lnTo>
                  <a:pt x="5163" y="2548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42" y="2548"/>
                </a:lnTo>
                <a:lnTo>
                  <a:pt x="15125" y="2548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70" name="object 670"/>
          <p:cNvSpPr/>
          <p:nvPr/>
        </p:nvSpPr>
        <p:spPr>
          <a:xfrm>
            <a:off x="10052552" y="4917101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71" name="object 671"/>
          <p:cNvSpPr/>
          <p:nvPr/>
        </p:nvSpPr>
        <p:spPr>
          <a:xfrm>
            <a:off x="10052553" y="4906111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72" name="object 672"/>
          <p:cNvSpPr/>
          <p:nvPr/>
        </p:nvSpPr>
        <p:spPr>
          <a:xfrm>
            <a:off x="10153917" y="4970366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73" name="object 673"/>
          <p:cNvSpPr/>
          <p:nvPr/>
        </p:nvSpPr>
        <p:spPr>
          <a:xfrm>
            <a:off x="10145696" y="4975063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379"/>
                </a:lnTo>
                <a:lnTo>
                  <a:pt x="15125" y="2548"/>
                </a:lnTo>
                <a:lnTo>
                  <a:pt x="5163" y="2548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42" y="2548"/>
                </a:lnTo>
                <a:lnTo>
                  <a:pt x="15125" y="2548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74" name="object 674"/>
          <p:cNvSpPr/>
          <p:nvPr/>
        </p:nvSpPr>
        <p:spPr>
          <a:xfrm>
            <a:off x="10052552" y="4959375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75" name="object 675"/>
          <p:cNvSpPr/>
          <p:nvPr/>
        </p:nvSpPr>
        <p:spPr>
          <a:xfrm>
            <a:off x="10052553" y="4948384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76" name="object 676"/>
          <p:cNvSpPr/>
          <p:nvPr/>
        </p:nvSpPr>
        <p:spPr>
          <a:xfrm>
            <a:off x="10052552" y="5001647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77" name="object 677"/>
          <p:cNvSpPr/>
          <p:nvPr/>
        </p:nvSpPr>
        <p:spPr>
          <a:xfrm>
            <a:off x="10052553" y="4990656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78" name="object 678"/>
          <p:cNvSpPr/>
          <p:nvPr/>
        </p:nvSpPr>
        <p:spPr>
          <a:xfrm>
            <a:off x="10153919" y="5024474"/>
            <a:ext cx="168699" cy="122864"/>
          </a:xfrm>
          <a:custGeom>
            <a:avLst/>
            <a:gdLst/>
            <a:ahLst/>
            <a:cxnLst/>
            <a:rect l="l" t="t" r="r" b="b"/>
            <a:pathLst>
              <a:path w="168275" h="122554">
                <a:moveTo>
                  <a:pt x="0" y="0"/>
                </a:moveTo>
                <a:lnTo>
                  <a:pt x="76503" y="3710"/>
                </a:lnTo>
                <a:lnTo>
                  <a:pt x="127008" y="14215"/>
                </a:lnTo>
                <a:lnTo>
                  <a:pt x="156010" y="30570"/>
                </a:lnTo>
                <a:lnTo>
                  <a:pt x="168003" y="51832"/>
                </a:lnTo>
                <a:lnTo>
                  <a:pt x="167482" y="77060"/>
                </a:lnTo>
                <a:lnTo>
                  <a:pt x="160884" y="93057"/>
                </a:lnTo>
                <a:lnTo>
                  <a:pt x="139054" y="107602"/>
                </a:lnTo>
                <a:lnTo>
                  <a:pt x="89568" y="118177"/>
                </a:lnTo>
                <a:lnTo>
                  <a:pt x="0" y="12226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79" name="object 679"/>
          <p:cNvSpPr/>
          <p:nvPr/>
        </p:nvSpPr>
        <p:spPr>
          <a:xfrm>
            <a:off x="10322861" y="5081138"/>
            <a:ext cx="0" cy="6366"/>
          </a:xfrm>
          <a:custGeom>
            <a:avLst/>
            <a:gdLst/>
            <a:ahLst/>
            <a:cxnLst/>
            <a:rect l="l" t="t" r="r" b="b"/>
            <a:pathLst>
              <a:path h="6350">
                <a:moveTo>
                  <a:pt x="-1404" y="2942"/>
                </a:moveTo>
                <a:lnTo>
                  <a:pt x="1404" y="2942"/>
                </a:lnTo>
              </a:path>
            </a:pathLst>
          </a:custGeom>
          <a:ln w="58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80" name="object 680"/>
          <p:cNvSpPr/>
          <p:nvPr/>
        </p:nvSpPr>
        <p:spPr>
          <a:xfrm>
            <a:off x="10314638" y="5082416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416"/>
                </a:lnTo>
                <a:lnTo>
                  <a:pt x="15111" y="2585"/>
                </a:lnTo>
                <a:lnTo>
                  <a:pt x="5165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3" y="0"/>
                </a:moveTo>
                <a:lnTo>
                  <a:pt x="11242" y="2585"/>
                </a:lnTo>
                <a:lnTo>
                  <a:pt x="15111" y="2585"/>
                </a:lnTo>
                <a:lnTo>
                  <a:pt x="1640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81" name="object 681"/>
          <p:cNvSpPr/>
          <p:nvPr/>
        </p:nvSpPr>
        <p:spPr>
          <a:xfrm>
            <a:off x="10153917" y="5139455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82" name="object 682"/>
          <p:cNvSpPr/>
          <p:nvPr/>
        </p:nvSpPr>
        <p:spPr>
          <a:xfrm>
            <a:off x="10145696" y="5144152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379"/>
                </a:lnTo>
                <a:lnTo>
                  <a:pt x="15125" y="2548"/>
                </a:lnTo>
                <a:lnTo>
                  <a:pt x="5163" y="2548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42" y="2548"/>
                </a:lnTo>
                <a:lnTo>
                  <a:pt x="15125" y="2548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83" name="object 683"/>
          <p:cNvSpPr/>
          <p:nvPr/>
        </p:nvSpPr>
        <p:spPr>
          <a:xfrm>
            <a:off x="10153917" y="5054911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84" name="object 684"/>
          <p:cNvSpPr/>
          <p:nvPr/>
        </p:nvSpPr>
        <p:spPr>
          <a:xfrm>
            <a:off x="10145696" y="5059607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379"/>
                </a:lnTo>
                <a:lnTo>
                  <a:pt x="15125" y="2548"/>
                </a:lnTo>
                <a:lnTo>
                  <a:pt x="5163" y="2548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42" y="2548"/>
                </a:lnTo>
                <a:lnTo>
                  <a:pt x="15125" y="2548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85" name="object 685"/>
          <p:cNvSpPr/>
          <p:nvPr/>
        </p:nvSpPr>
        <p:spPr>
          <a:xfrm>
            <a:off x="10052552" y="5043920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86" name="object 686"/>
          <p:cNvSpPr/>
          <p:nvPr/>
        </p:nvSpPr>
        <p:spPr>
          <a:xfrm>
            <a:off x="10052553" y="5032928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87" name="object 687"/>
          <p:cNvSpPr/>
          <p:nvPr/>
        </p:nvSpPr>
        <p:spPr>
          <a:xfrm>
            <a:off x="10153917" y="5097183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88" name="object 688"/>
          <p:cNvSpPr/>
          <p:nvPr/>
        </p:nvSpPr>
        <p:spPr>
          <a:xfrm>
            <a:off x="10145696" y="5101878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379"/>
                </a:lnTo>
                <a:lnTo>
                  <a:pt x="15125" y="2548"/>
                </a:lnTo>
                <a:lnTo>
                  <a:pt x="5163" y="2548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42" y="2548"/>
                </a:lnTo>
                <a:lnTo>
                  <a:pt x="15125" y="2548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89" name="object 689"/>
          <p:cNvSpPr/>
          <p:nvPr/>
        </p:nvSpPr>
        <p:spPr>
          <a:xfrm>
            <a:off x="10052552" y="5086191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90" name="object 690"/>
          <p:cNvSpPr/>
          <p:nvPr/>
        </p:nvSpPr>
        <p:spPr>
          <a:xfrm>
            <a:off x="10052553" y="5075200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91" name="object 691"/>
          <p:cNvSpPr/>
          <p:nvPr/>
        </p:nvSpPr>
        <p:spPr>
          <a:xfrm>
            <a:off x="10052552" y="5128464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92" name="object 692"/>
          <p:cNvSpPr/>
          <p:nvPr/>
        </p:nvSpPr>
        <p:spPr>
          <a:xfrm>
            <a:off x="10052553" y="5117473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93" name="object 693"/>
          <p:cNvSpPr/>
          <p:nvPr/>
        </p:nvSpPr>
        <p:spPr>
          <a:xfrm>
            <a:off x="10153919" y="5151705"/>
            <a:ext cx="168699" cy="122864"/>
          </a:xfrm>
          <a:custGeom>
            <a:avLst/>
            <a:gdLst/>
            <a:ahLst/>
            <a:cxnLst/>
            <a:rect l="l" t="t" r="r" b="b"/>
            <a:pathLst>
              <a:path w="168275" h="122554">
                <a:moveTo>
                  <a:pt x="0" y="0"/>
                </a:moveTo>
                <a:lnTo>
                  <a:pt x="76503" y="3710"/>
                </a:lnTo>
                <a:lnTo>
                  <a:pt x="127008" y="14215"/>
                </a:lnTo>
                <a:lnTo>
                  <a:pt x="156010" y="30570"/>
                </a:lnTo>
                <a:lnTo>
                  <a:pt x="168003" y="51832"/>
                </a:lnTo>
                <a:lnTo>
                  <a:pt x="167482" y="77060"/>
                </a:lnTo>
                <a:lnTo>
                  <a:pt x="160884" y="93079"/>
                </a:lnTo>
                <a:lnTo>
                  <a:pt x="139054" y="107635"/>
                </a:lnTo>
                <a:lnTo>
                  <a:pt x="89568" y="118214"/>
                </a:lnTo>
                <a:lnTo>
                  <a:pt x="0" y="12230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94" name="object 694"/>
          <p:cNvSpPr/>
          <p:nvPr/>
        </p:nvSpPr>
        <p:spPr>
          <a:xfrm>
            <a:off x="10322861" y="5208367"/>
            <a:ext cx="0" cy="6366"/>
          </a:xfrm>
          <a:custGeom>
            <a:avLst/>
            <a:gdLst/>
            <a:ahLst/>
            <a:cxnLst/>
            <a:rect l="l" t="t" r="r" b="b"/>
            <a:pathLst>
              <a:path h="6350">
                <a:moveTo>
                  <a:pt x="-1404" y="2942"/>
                </a:moveTo>
                <a:lnTo>
                  <a:pt x="1404" y="2942"/>
                </a:lnTo>
              </a:path>
            </a:pathLst>
          </a:custGeom>
          <a:ln w="58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95" name="object 695"/>
          <p:cNvSpPr/>
          <p:nvPr/>
        </p:nvSpPr>
        <p:spPr>
          <a:xfrm>
            <a:off x="10314638" y="5209645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417"/>
                </a:lnTo>
                <a:lnTo>
                  <a:pt x="15110" y="2586"/>
                </a:lnTo>
                <a:lnTo>
                  <a:pt x="5165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3" y="0"/>
                </a:moveTo>
                <a:lnTo>
                  <a:pt x="11242" y="2586"/>
                </a:lnTo>
                <a:lnTo>
                  <a:pt x="15110" y="2586"/>
                </a:lnTo>
                <a:lnTo>
                  <a:pt x="1640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96" name="object 696"/>
          <p:cNvSpPr/>
          <p:nvPr/>
        </p:nvSpPr>
        <p:spPr>
          <a:xfrm>
            <a:off x="10153917" y="5266685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97" name="object 697"/>
          <p:cNvSpPr/>
          <p:nvPr/>
        </p:nvSpPr>
        <p:spPr>
          <a:xfrm>
            <a:off x="10145696" y="5271381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417"/>
                </a:lnTo>
                <a:lnTo>
                  <a:pt x="15109" y="2586"/>
                </a:lnTo>
                <a:lnTo>
                  <a:pt x="5163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42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98" name="object 698"/>
          <p:cNvSpPr/>
          <p:nvPr/>
        </p:nvSpPr>
        <p:spPr>
          <a:xfrm>
            <a:off x="10153917" y="5182140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99" name="object 699"/>
          <p:cNvSpPr/>
          <p:nvPr/>
        </p:nvSpPr>
        <p:spPr>
          <a:xfrm>
            <a:off x="10145696" y="5186836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417"/>
                </a:lnTo>
                <a:lnTo>
                  <a:pt x="15109" y="2586"/>
                </a:lnTo>
                <a:lnTo>
                  <a:pt x="5163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42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00" name="object 700"/>
          <p:cNvSpPr/>
          <p:nvPr/>
        </p:nvSpPr>
        <p:spPr>
          <a:xfrm>
            <a:off x="10052552" y="5171149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01" name="object 701"/>
          <p:cNvSpPr/>
          <p:nvPr/>
        </p:nvSpPr>
        <p:spPr>
          <a:xfrm>
            <a:off x="10052553" y="5160159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02" name="object 702"/>
          <p:cNvSpPr/>
          <p:nvPr/>
        </p:nvSpPr>
        <p:spPr>
          <a:xfrm>
            <a:off x="10153917" y="5224413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03" name="object 703"/>
          <p:cNvSpPr/>
          <p:nvPr/>
        </p:nvSpPr>
        <p:spPr>
          <a:xfrm>
            <a:off x="10145696" y="5229110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416"/>
                </a:lnTo>
                <a:lnTo>
                  <a:pt x="15110" y="2585"/>
                </a:lnTo>
                <a:lnTo>
                  <a:pt x="5163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42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04" name="object 704"/>
          <p:cNvSpPr/>
          <p:nvPr/>
        </p:nvSpPr>
        <p:spPr>
          <a:xfrm>
            <a:off x="10052552" y="5213421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05" name="object 705"/>
          <p:cNvSpPr/>
          <p:nvPr/>
        </p:nvSpPr>
        <p:spPr>
          <a:xfrm>
            <a:off x="10052553" y="5202432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06" name="object 706"/>
          <p:cNvSpPr/>
          <p:nvPr/>
        </p:nvSpPr>
        <p:spPr>
          <a:xfrm>
            <a:off x="10052552" y="5255694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07" name="object 707"/>
          <p:cNvSpPr/>
          <p:nvPr/>
        </p:nvSpPr>
        <p:spPr>
          <a:xfrm>
            <a:off x="10052553" y="5244703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08" name="object 708"/>
          <p:cNvSpPr/>
          <p:nvPr/>
        </p:nvSpPr>
        <p:spPr>
          <a:xfrm>
            <a:off x="10153656" y="5277694"/>
            <a:ext cx="168699" cy="122864"/>
          </a:xfrm>
          <a:custGeom>
            <a:avLst/>
            <a:gdLst/>
            <a:ahLst/>
            <a:cxnLst/>
            <a:rect l="l" t="t" r="r" b="b"/>
            <a:pathLst>
              <a:path w="168275" h="122554">
                <a:moveTo>
                  <a:pt x="0" y="0"/>
                </a:moveTo>
                <a:lnTo>
                  <a:pt x="76503" y="3710"/>
                </a:lnTo>
                <a:lnTo>
                  <a:pt x="127008" y="14212"/>
                </a:lnTo>
                <a:lnTo>
                  <a:pt x="156009" y="30561"/>
                </a:lnTo>
                <a:lnTo>
                  <a:pt x="168001" y="51813"/>
                </a:lnTo>
                <a:lnTo>
                  <a:pt x="167478" y="77023"/>
                </a:lnTo>
                <a:lnTo>
                  <a:pt x="160881" y="93041"/>
                </a:lnTo>
                <a:lnTo>
                  <a:pt x="139052" y="107598"/>
                </a:lnTo>
                <a:lnTo>
                  <a:pt x="89567" y="118177"/>
                </a:lnTo>
                <a:lnTo>
                  <a:pt x="0" y="12226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09" name="object 709"/>
          <p:cNvSpPr/>
          <p:nvPr/>
        </p:nvSpPr>
        <p:spPr>
          <a:xfrm>
            <a:off x="10322598" y="5334358"/>
            <a:ext cx="0" cy="6366"/>
          </a:xfrm>
          <a:custGeom>
            <a:avLst/>
            <a:gdLst/>
            <a:ahLst/>
            <a:cxnLst/>
            <a:rect l="l" t="t" r="r" b="b"/>
            <a:pathLst>
              <a:path h="6350">
                <a:moveTo>
                  <a:pt x="-1404" y="2942"/>
                </a:moveTo>
                <a:lnTo>
                  <a:pt x="1404" y="2942"/>
                </a:lnTo>
              </a:path>
            </a:pathLst>
          </a:custGeom>
          <a:ln w="58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10" name="object 710"/>
          <p:cNvSpPr/>
          <p:nvPr/>
        </p:nvSpPr>
        <p:spPr>
          <a:xfrm>
            <a:off x="10314376" y="5335635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416"/>
                </a:lnTo>
                <a:lnTo>
                  <a:pt x="15110" y="2585"/>
                </a:lnTo>
                <a:lnTo>
                  <a:pt x="5160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11" name="object 711"/>
          <p:cNvSpPr/>
          <p:nvPr/>
        </p:nvSpPr>
        <p:spPr>
          <a:xfrm>
            <a:off x="10153654" y="5392675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12" name="object 712"/>
          <p:cNvSpPr/>
          <p:nvPr/>
        </p:nvSpPr>
        <p:spPr>
          <a:xfrm>
            <a:off x="10145433" y="5397334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7"/>
                </a:lnTo>
                <a:lnTo>
                  <a:pt x="15109" y="2586"/>
                </a:lnTo>
                <a:lnTo>
                  <a:pt x="5160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13" name="object 713"/>
          <p:cNvSpPr/>
          <p:nvPr/>
        </p:nvSpPr>
        <p:spPr>
          <a:xfrm>
            <a:off x="10153654" y="5308131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14" name="object 714"/>
          <p:cNvSpPr/>
          <p:nvPr/>
        </p:nvSpPr>
        <p:spPr>
          <a:xfrm>
            <a:off x="10145433" y="5312789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7"/>
                </a:lnTo>
                <a:lnTo>
                  <a:pt x="15109" y="2586"/>
                </a:lnTo>
                <a:lnTo>
                  <a:pt x="5160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15" name="object 715"/>
          <p:cNvSpPr/>
          <p:nvPr/>
        </p:nvSpPr>
        <p:spPr>
          <a:xfrm>
            <a:off x="10052287" y="5297140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16" name="object 716"/>
          <p:cNvSpPr/>
          <p:nvPr/>
        </p:nvSpPr>
        <p:spPr>
          <a:xfrm>
            <a:off x="10052287" y="5286149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17" name="object 717"/>
          <p:cNvSpPr/>
          <p:nvPr/>
        </p:nvSpPr>
        <p:spPr>
          <a:xfrm>
            <a:off x="10153654" y="5350403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18" name="object 718"/>
          <p:cNvSpPr/>
          <p:nvPr/>
        </p:nvSpPr>
        <p:spPr>
          <a:xfrm>
            <a:off x="10145433" y="5355061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10" y="2585"/>
                </a:lnTo>
                <a:lnTo>
                  <a:pt x="5160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19" name="object 719"/>
          <p:cNvSpPr/>
          <p:nvPr/>
        </p:nvSpPr>
        <p:spPr>
          <a:xfrm>
            <a:off x="10052287" y="5339411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20" name="object 720"/>
          <p:cNvSpPr/>
          <p:nvPr/>
        </p:nvSpPr>
        <p:spPr>
          <a:xfrm>
            <a:off x="10052287" y="5328421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21" name="object 721"/>
          <p:cNvSpPr/>
          <p:nvPr/>
        </p:nvSpPr>
        <p:spPr>
          <a:xfrm>
            <a:off x="10052287" y="5381683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22" name="object 722"/>
          <p:cNvSpPr/>
          <p:nvPr/>
        </p:nvSpPr>
        <p:spPr>
          <a:xfrm>
            <a:off x="10052287" y="5370694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23" name="object 723"/>
          <p:cNvSpPr/>
          <p:nvPr/>
        </p:nvSpPr>
        <p:spPr>
          <a:xfrm>
            <a:off x="10153656" y="5404924"/>
            <a:ext cx="168699" cy="122864"/>
          </a:xfrm>
          <a:custGeom>
            <a:avLst/>
            <a:gdLst/>
            <a:ahLst/>
            <a:cxnLst/>
            <a:rect l="l" t="t" r="r" b="b"/>
            <a:pathLst>
              <a:path w="168275" h="122554">
                <a:moveTo>
                  <a:pt x="0" y="0"/>
                </a:moveTo>
                <a:lnTo>
                  <a:pt x="76503" y="3710"/>
                </a:lnTo>
                <a:lnTo>
                  <a:pt x="127008" y="14215"/>
                </a:lnTo>
                <a:lnTo>
                  <a:pt x="156009" y="30570"/>
                </a:lnTo>
                <a:lnTo>
                  <a:pt x="168001" y="51832"/>
                </a:lnTo>
                <a:lnTo>
                  <a:pt x="167478" y="77060"/>
                </a:lnTo>
                <a:lnTo>
                  <a:pt x="160881" y="93057"/>
                </a:lnTo>
                <a:lnTo>
                  <a:pt x="139052" y="107602"/>
                </a:lnTo>
                <a:lnTo>
                  <a:pt x="89567" y="118177"/>
                </a:lnTo>
                <a:lnTo>
                  <a:pt x="0" y="12226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24" name="object 724"/>
          <p:cNvSpPr/>
          <p:nvPr/>
        </p:nvSpPr>
        <p:spPr>
          <a:xfrm>
            <a:off x="10322598" y="5461588"/>
            <a:ext cx="0" cy="6366"/>
          </a:xfrm>
          <a:custGeom>
            <a:avLst/>
            <a:gdLst/>
            <a:ahLst/>
            <a:cxnLst/>
            <a:rect l="l" t="t" r="r" b="b"/>
            <a:pathLst>
              <a:path h="6350">
                <a:moveTo>
                  <a:pt x="-1404" y="2942"/>
                </a:moveTo>
                <a:lnTo>
                  <a:pt x="1404" y="2942"/>
                </a:lnTo>
              </a:path>
            </a:pathLst>
          </a:custGeom>
          <a:ln w="58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25" name="object 725"/>
          <p:cNvSpPr/>
          <p:nvPr/>
        </p:nvSpPr>
        <p:spPr>
          <a:xfrm>
            <a:off x="10314376" y="5462866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417"/>
                </a:lnTo>
                <a:lnTo>
                  <a:pt x="15109" y="2586"/>
                </a:lnTo>
                <a:lnTo>
                  <a:pt x="5160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26" name="object 726"/>
          <p:cNvSpPr/>
          <p:nvPr/>
        </p:nvSpPr>
        <p:spPr>
          <a:xfrm>
            <a:off x="10153654" y="5519905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27" name="object 727"/>
          <p:cNvSpPr/>
          <p:nvPr/>
        </p:nvSpPr>
        <p:spPr>
          <a:xfrm>
            <a:off x="10145433" y="5524602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379"/>
                </a:lnTo>
                <a:lnTo>
                  <a:pt x="15125" y="2548"/>
                </a:lnTo>
                <a:lnTo>
                  <a:pt x="5160" y="2548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48"/>
                </a:lnTo>
                <a:lnTo>
                  <a:pt x="15125" y="2548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28" name="object 728"/>
          <p:cNvSpPr/>
          <p:nvPr/>
        </p:nvSpPr>
        <p:spPr>
          <a:xfrm>
            <a:off x="10153654" y="5435361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29" name="object 729"/>
          <p:cNvSpPr/>
          <p:nvPr/>
        </p:nvSpPr>
        <p:spPr>
          <a:xfrm>
            <a:off x="10145433" y="5440057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379"/>
                </a:lnTo>
                <a:lnTo>
                  <a:pt x="15125" y="2548"/>
                </a:lnTo>
                <a:lnTo>
                  <a:pt x="5160" y="2548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48"/>
                </a:lnTo>
                <a:lnTo>
                  <a:pt x="15125" y="2548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30" name="object 730"/>
          <p:cNvSpPr/>
          <p:nvPr/>
        </p:nvSpPr>
        <p:spPr>
          <a:xfrm>
            <a:off x="10052287" y="5424370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31" name="object 731"/>
          <p:cNvSpPr/>
          <p:nvPr/>
        </p:nvSpPr>
        <p:spPr>
          <a:xfrm>
            <a:off x="10052287" y="5413379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32" name="object 732"/>
          <p:cNvSpPr/>
          <p:nvPr/>
        </p:nvSpPr>
        <p:spPr>
          <a:xfrm>
            <a:off x="10153654" y="5477633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33" name="object 733"/>
          <p:cNvSpPr/>
          <p:nvPr/>
        </p:nvSpPr>
        <p:spPr>
          <a:xfrm>
            <a:off x="10145433" y="5482331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379"/>
                </a:lnTo>
                <a:lnTo>
                  <a:pt x="15126" y="2547"/>
                </a:lnTo>
                <a:lnTo>
                  <a:pt x="5160" y="2547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47"/>
                </a:lnTo>
                <a:lnTo>
                  <a:pt x="15126" y="2547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34" name="object 734"/>
          <p:cNvSpPr/>
          <p:nvPr/>
        </p:nvSpPr>
        <p:spPr>
          <a:xfrm>
            <a:off x="10052287" y="5466642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35" name="object 735"/>
          <p:cNvSpPr/>
          <p:nvPr/>
        </p:nvSpPr>
        <p:spPr>
          <a:xfrm>
            <a:off x="10052287" y="5455652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36" name="object 736"/>
          <p:cNvSpPr/>
          <p:nvPr/>
        </p:nvSpPr>
        <p:spPr>
          <a:xfrm>
            <a:off x="10052287" y="5508913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37" name="object 737"/>
          <p:cNvSpPr/>
          <p:nvPr/>
        </p:nvSpPr>
        <p:spPr>
          <a:xfrm>
            <a:off x="10052287" y="5497924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38" name="object 738"/>
          <p:cNvSpPr/>
          <p:nvPr/>
        </p:nvSpPr>
        <p:spPr>
          <a:xfrm>
            <a:off x="10153656" y="5531741"/>
            <a:ext cx="168699" cy="122864"/>
          </a:xfrm>
          <a:custGeom>
            <a:avLst/>
            <a:gdLst/>
            <a:ahLst/>
            <a:cxnLst/>
            <a:rect l="l" t="t" r="r" b="b"/>
            <a:pathLst>
              <a:path w="168275" h="122554">
                <a:moveTo>
                  <a:pt x="0" y="0"/>
                </a:moveTo>
                <a:lnTo>
                  <a:pt x="76503" y="3710"/>
                </a:lnTo>
                <a:lnTo>
                  <a:pt x="127008" y="14215"/>
                </a:lnTo>
                <a:lnTo>
                  <a:pt x="156009" y="30570"/>
                </a:lnTo>
                <a:lnTo>
                  <a:pt x="168001" y="51832"/>
                </a:lnTo>
                <a:lnTo>
                  <a:pt x="167478" y="77060"/>
                </a:lnTo>
                <a:lnTo>
                  <a:pt x="160881" y="93057"/>
                </a:lnTo>
                <a:lnTo>
                  <a:pt x="139052" y="107602"/>
                </a:lnTo>
                <a:lnTo>
                  <a:pt x="89567" y="118177"/>
                </a:lnTo>
                <a:lnTo>
                  <a:pt x="0" y="12226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39" name="object 739"/>
          <p:cNvSpPr/>
          <p:nvPr/>
        </p:nvSpPr>
        <p:spPr>
          <a:xfrm>
            <a:off x="10322598" y="5588404"/>
            <a:ext cx="0" cy="6366"/>
          </a:xfrm>
          <a:custGeom>
            <a:avLst/>
            <a:gdLst/>
            <a:ahLst/>
            <a:cxnLst/>
            <a:rect l="l" t="t" r="r" b="b"/>
            <a:pathLst>
              <a:path h="6350">
                <a:moveTo>
                  <a:pt x="-1404" y="2942"/>
                </a:moveTo>
                <a:lnTo>
                  <a:pt x="1404" y="2942"/>
                </a:lnTo>
              </a:path>
            </a:pathLst>
          </a:custGeom>
          <a:ln w="58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40" name="object 740"/>
          <p:cNvSpPr/>
          <p:nvPr/>
        </p:nvSpPr>
        <p:spPr>
          <a:xfrm>
            <a:off x="10314376" y="5589682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416"/>
                </a:lnTo>
                <a:lnTo>
                  <a:pt x="15110" y="2585"/>
                </a:lnTo>
                <a:lnTo>
                  <a:pt x="5160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41" name="object 741"/>
          <p:cNvSpPr/>
          <p:nvPr/>
        </p:nvSpPr>
        <p:spPr>
          <a:xfrm>
            <a:off x="10153654" y="5646723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42" name="object 742"/>
          <p:cNvSpPr/>
          <p:nvPr/>
        </p:nvSpPr>
        <p:spPr>
          <a:xfrm>
            <a:off x="10145433" y="5651419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379"/>
                </a:lnTo>
                <a:lnTo>
                  <a:pt x="15125" y="2548"/>
                </a:lnTo>
                <a:lnTo>
                  <a:pt x="5160" y="2548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48"/>
                </a:lnTo>
                <a:lnTo>
                  <a:pt x="15125" y="2548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43" name="object 743"/>
          <p:cNvSpPr/>
          <p:nvPr/>
        </p:nvSpPr>
        <p:spPr>
          <a:xfrm>
            <a:off x="10153654" y="5562178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44" name="object 744"/>
          <p:cNvSpPr/>
          <p:nvPr/>
        </p:nvSpPr>
        <p:spPr>
          <a:xfrm>
            <a:off x="10145433" y="5566874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379"/>
                </a:lnTo>
                <a:lnTo>
                  <a:pt x="15125" y="2548"/>
                </a:lnTo>
                <a:lnTo>
                  <a:pt x="5160" y="2548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48"/>
                </a:lnTo>
                <a:lnTo>
                  <a:pt x="15125" y="2548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45" name="object 745"/>
          <p:cNvSpPr/>
          <p:nvPr/>
        </p:nvSpPr>
        <p:spPr>
          <a:xfrm>
            <a:off x="10052287" y="5551186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46" name="object 746"/>
          <p:cNvSpPr/>
          <p:nvPr/>
        </p:nvSpPr>
        <p:spPr>
          <a:xfrm>
            <a:off x="10052287" y="5540197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47" name="object 747"/>
          <p:cNvSpPr/>
          <p:nvPr/>
        </p:nvSpPr>
        <p:spPr>
          <a:xfrm>
            <a:off x="10153654" y="5604450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48" name="object 748"/>
          <p:cNvSpPr/>
          <p:nvPr/>
        </p:nvSpPr>
        <p:spPr>
          <a:xfrm>
            <a:off x="10145433" y="5609146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379"/>
                </a:lnTo>
                <a:lnTo>
                  <a:pt x="15125" y="2548"/>
                </a:lnTo>
                <a:lnTo>
                  <a:pt x="5160" y="2548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48"/>
                </a:lnTo>
                <a:lnTo>
                  <a:pt x="15125" y="2548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49" name="object 749"/>
          <p:cNvSpPr/>
          <p:nvPr/>
        </p:nvSpPr>
        <p:spPr>
          <a:xfrm>
            <a:off x="10052287" y="5593459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50" name="object 750"/>
          <p:cNvSpPr/>
          <p:nvPr/>
        </p:nvSpPr>
        <p:spPr>
          <a:xfrm>
            <a:off x="10052287" y="5582469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51" name="object 751"/>
          <p:cNvSpPr/>
          <p:nvPr/>
        </p:nvSpPr>
        <p:spPr>
          <a:xfrm>
            <a:off x="10052287" y="5635731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52" name="object 752"/>
          <p:cNvSpPr/>
          <p:nvPr/>
        </p:nvSpPr>
        <p:spPr>
          <a:xfrm>
            <a:off x="10052287" y="5624740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53" name="object 753"/>
          <p:cNvSpPr/>
          <p:nvPr/>
        </p:nvSpPr>
        <p:spPr>
          <a:xfrm>
            <a:off x="10153656" y="5658972"/>
            <a:ext cx="168699" cy="122864"/>
          </a:xfrm>
          <a:custGeom>
            <a:avLst/>
            <a:gdLst/>
            <a:ahLst/>
            <a:cxnLst/>
            <a:rect l="l" t="t" r="r" b="b"/>
            <a:pathLst>
              <a:path w="168275" h="122554">
                <a:moveTo>
                  <a:pt x="0" y="0"/>
                </a:moveTo>
                <a:lnTo>
                  <a:pt x="76503" y="3710"/>
                </a:lnTo>
                <a:lnTo>
                  <a:pt x="127008" y="14215"/>
                </a:lnTo>
                <a:lnTo>
                  <a:pt x="156009" y="30570"/>
                </a:lnTo>
                <a:lnTo>
                  <a:pt x="168001" y="51832"/>
                </a:lnTo>
                <a:lnTo>
                  <a:pt x="167478" y="77060"/>
                </a:lnTo>
                <a:lnTo>
                  <a:pt x="160881" y="93079"/>
                </a:lnTo>
                <a:lnTo>
                  <a:pt x="139052" y="107635"/>
                </a:lnTo>
                <a:lnTo>
                  <a:pt x="89567" y="118214"/>
                </a:lnTo>
                <a:lnTo>
                  <a:pt x="0" y="12230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54" name="object 754"/>
          <p:cNvSpPr/>
          <p:nvPr/>
        </p:nvSpPr>
        <p:spPr>
          <a:xfrm>
            <a:off x="10322598" y="5715636"/>
            <a:ext cx="0" cy="6366"/>
          </a:xfrm>
          <a:custGeom>
            <a:avLst/>
            <a:gdLst/>
            <a:ahLst/>
            <a:cxnLst/>
            <a:rect l="l" t="t" r="r" b="b"/>
            <a:pathLst>
              <a:path h="6350">
                <a:moveTo>
                  <a:pt x="-1404" y="2942"/>
                </a:moveTo>
                <a:lnTo>
                  <a:pt x="1404" y="2942"/>
                </a:lnTo>
              </a:path>
            </a:pathLst>
          </a:custGeom>
          <a:ln w="58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55" name="object 755"/>
          <p:cNvSpPr/>
          <p:nvPr/>
        </p:nvSpPr>
        <p:spPr>
          <a:xfrm>
            <a:off x="10314376" y="5716913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416"/>
                </a:lnTo>
                <a:lnTo>
                  <a:pt x="15110" y="2586"/>
                </a:lnTo>
                <a:lnTo>
                  <a:pt x="5160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6"/>
                </a:lnTo>
                <a:lnTo>
                  <a:pt x="15110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56" name="object 756"/>
          <p:cNvSpPr/>
          <p:nvPr/>
        </p:nvSpPr>
        <p:spPr>
          <a:xfrm>
            <a:off x="10153654" y="5773952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57" name="object 757"/>
          <p:cNvSpPr/>
          <p:nvPr/>
        </p:nvSpPr>
        <p:spPr>
          <a:xfrm>
            <a:off x="10145433" y="5778649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09" y="2586"/>
                </a:lnTo>
                <a:lnTo>
                  <a:pt x="5160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58" name="object 758"/>
          <p:cNvSpPr/>
          <p:nvPr/>
        </p:nvSpPr>
        <p:spPr>
          <a:xfrm>
            <a:off x="10153654" y="5689408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59" name="object 759"/>
          <p:cNvSpPr/>
          <p:nvPr/>
        </p:nvSpPr>
        <p:spPr>
          <a:xfrm>
            <a:off x="10145433" y="5694104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09" y="2586"/>
                </a:lnTo>
                <a:lnTo>
                  <a:pt x="5160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60" name="object 760"/>
          <p:cNvSpPr/>
          <p:nvPr/>
        </p:nvSpPr>
        <p:spPr>
          <a:xfrm>
            <a:off x="10052287" y="5678417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61" name="object 761"/>
          <p:cNvSpPr/>
          <p:nvPr/>
        </p:nvSpPr>
        <p:spPr>
          <a:xfrm>
            <a:off x="10052287" y="5667426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62" name="object 762"/>
          <p:cNvSpPr/>
          <p:nvPr/>
        </p:nvSpPr>
        <p:spPr>
          <a:xfrm>
            <a:off x="10153654" y="5731679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63" name="object 763"/>
          <p:cNvSpPr/>
          <p:nvPr/>
        </p:nvSpPr>
        <p:spPr>
          <a:xfrm>
            <a:off x="10145433" y="5736376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09" y="2586"/>
                </a:lnTo>
                <a:lnTo>
                  <a:pt x="5160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64" name="object 764"/>
          <p:cNvSpPr/>
          <p:nvPr/>
        </p:nvSpPr>
        <p:spPr>
          <a:xfrm>
            <a:off x="10052287" y="5720688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65" name="object 765"/>
          <p:cNvSpPr/>
          <p:nvPr/>
        </p:nvSpPr>
        <p:spPr>
          <a:xfrm>
            <a:off x="10052287" y="5709698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66" name="object 766"/>
          <p:cNvSpPr/>
          <p:nvPr/>
        </p:nvSpPr>
        <p:spPr>
          <a:xfrm>
            <a:off x="10052287" y="5762961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67" name="object 767"/>
          <p:cNvSpPr/>
          <p:nvPr/>
        </p:nvSpPr>
        <p:spPr>
          <a:xfrm>
            <a:off x="10052287" y="5751971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68" name="object 768"/>
          <p:cNvSpPr/>
          <p:nvPr/>
        </p:nvSpPr>
        <p:spPr>
          <a:xfrm>
            <a:off x="10153656" y="5784962"/>
            <a:ext cx="168699" cy="122864"/>
          </a:xfrm>
          <a:custGeom>
            <a:avLst/>
            <a:gdLst/>
            <a:ahLst/>
            <a:cxnLst/>
            <a:rect l="l" t="t" r="r" b="b"/>
            <a:pathLst>
              <a:path w="168275" h="122554">
                <a:moveTo>
                  <a:pt x="0" y="0"/>
                </a:moveTo>
                <a:lnTo>
                  <a:pt x="76503" y="3710"/>
                </a:lnTo>
                <a:lnTo>
                  <a:pt x="127008" y="14212"/>
                </a:lnTo>
                <a:lnTo>
                  <a:pt x="156009" y="30561"/>
                </a:lnTo>
                <a:lnTo>
                  <a:pt x="168001" y="51813"/>
                </a:lnTo>
                <a:lnTo>
                  <a:pt x="167478" y="77023"/>
                </a:lnTo>
                <a:lnTo>
                  <a:pt x="160881" y="93041"/>
                </a:lnTo>
                <a:lnTo>
                  <a:pt x="139052" y="107598"/>
                </a:lnTo>
                <a:lnTo>
                  <a:pt x="89567" y="118177"/>
                </a:lnTo>
                <a:lnTo>
                  <a:pt x="0" y="12226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69" name="object 769"/>
          <p:cNvSpPr/>
          <p:nvPr/>
        </p:nvSpPr>
        <p:spPr>
          <a:xfrm>
            <a:off x="10322598" y="5841625"/>
            <a:ext cx="0" cy="6366"/>
          </a:xfrm>
          <a:custGeom>
            <a:avLst/>
            <a:gdLst/>
            <a:ahLst/>
            <a:cxnLst/>
            <a:rect l="l" t="t" r="r" b="b"/>
            <a:pathLst>
              <a:path h="6350">
                <a:moveTo>
                  <a:pt x="-1404" y="2942"/>
                </a:moveTo>
                <a:lnTo>
                  <a:pt x="1404" y="2942"/>
                </a:lnTo>
              </a:path>
            </a:pathLst>
          </a:custGeom>
          <a:ln w="58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70" name="object 770"/>
          <p:cNvSpPr/>
          <p:nvPr/>
        </p:nvSpPr>
        <p:spPr>
          <a:xfrm>
            <a:off x="10314376" y="5842903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416"/>
                </a:lnTo>
                <a:lnTo>
                  <a:pt x="15110" y="2586"/>
                </a:lnTo>
                <a:lnTo>
                  <a:pt x="5160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6"/>
                </a:lnTo>
                <a:lnTo>
                  <a:pt x="15110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71" name="object 771"/>
          <p:cNvSpPr/>
          <p:nvPr/>
        </p:nvSpPr>
        <p:spPr>
          <a:xfrm>
            <a:off x="10153654" y="5899942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72" name="object 772"/>
          <p:cNvSpPr/>
          <p:nvPr/>
        </p:nvSpPr>
        <p:spPr>
          <a:xfrm>
            <a:off x="10145433" y="5904601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09" y="2586"/>
                </a:lnTo>
                <a:lnTo>
                  <a:pt x="5160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73" name="object 773"/>
          <p:cNvSpPr/>
          <p:nvPr/>
        </p:nvSpPr>
        <p:spPr>
          <a:xfrm>
            <a:off x="10153654" y="5815398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74" name="object 774"/>
          <p:cNvSpPr/>
          <p:nvPr/>
        </p:nvSpPr>
        <p:spPr>
          <a:xfrm>
            <a:off x="10145433" y="5820057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09" y="2586"/>
                </a:lnTo>
                <a:lnTo>
                  <a:pt x="5160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75" name="object 775"/>
          <p:cNvSpPr/>
          <p:nvPr/>
        </p:nvSpPr>
        <p:spPr>
          <a:xfrm>
            <a:off x="10052287" y="5804406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76" name="object 776"/>
          <p:cNvSpPr/>
          <p:nvPr/>
        </p:nvSpPr>
        <p:spPr>
          <a:xfrm>
            <a:off x="10052287" y="5793416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77" name="object 777"/>
          <p:cNvSpPr/>
          <p:nvPr/>
        </p:nvSpPr>
        <p:spPr>
          <a:xfrm>
            <a:off x="10153654" y="5857671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78" name="object 778"/>
          <p:cNvSpPr/>
          <p:nvPr/>
        </p:nvSpPr>
        <p:spPr>
          <a:xfrm>
            <a:off x="10145433" y="5862329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09" y="2586"/>
                </a:lnTo>
                <a:lnTo>
                  <a:pt x="5160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79" name="object 779"/>
          <p:cNvSpPr/>
          <p:nvPr/>
        </p:nvSpPr>
        <p:spPr>
          <a:xfrm>
            <a:off x="10052287" y="5846678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80" name="object 780"/>
          <p:cNvSpPr/>
          <p:nvPr/>
        </p:nvSpPr>
        <p:spPr>
          <a:xfrm>
            <a:off x="10052287" y="5835688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81" name="object 781"/>
          <p:cNvSpPr/>
          <p:nvPr/>
        </p:nvSpPr>
        <p:spPr>
          <a:xfrm>
            <a:off x="10052287" y="5888951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82" name="object 782"/>
          <p:cNvSpPr/>
          <p:nvPr/>
        </p:nvSpPr>
        <p:spPr>
          <a:xfrm>
            <a:off x="10052287" y="5877960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83" name="object 783"/>
          <p:cNvSpPr/>
          <p:nvPr/>
        </p:nvSpPr>
        <p:spPr>
          <a:xfrm>
            <a:off x="10153656" y="5912191"/>
            <a:ext cx="168699" cy="122864"/>
          </a:xfrm>
          <a:custGeom>
            <a:avLst/>
            <a:gdLst/>
            <a:ahLst/>
            <a:cxnLst/>
            <a:rect l="l" t="t" r="r" b="b"/>
            <a:pathLst>
              <a:path w="168275" h="122554">
                <a:moveTo>
                  <a:pt x="0" y="0"/>
                </a:moveTo>
                <a:lnTo>
                  <a:pt x="76503" y="3710"/>
                </a:lnTo>
                <a:lnTo>
                  <a:pt x="127008" y="14215"/>
                </a:lnTo>
                <a:lnTo>
                  <a:pt x="156009" y="30570"/>
                </a:lnTo>
                <a:lnTo>
                  <a:pt x="168001" y="51832"/>
                </a:lnTo>
                <a:lnTo>
                  <a:pt x="167478" y="77060"/>
                </a:lnTo>
                <a:lnTo>
                  <a:pt x="160881" y="93057"/>
                </a:lnTo>
                <a:lnTo>
                  <a:pt x="139052" y="107602"/>
                </a:lnTo>
                <a:lnTo>
                  <a:pt x="89567" y="118177"/>
                </a:lnTo>
                <a:lnTo>
                  <a:pt x="0" y="12226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84" name="object 784"/>
          <p:cNvSpPr/>
          <p:nvPr/>
        </p:nvSpPr>
        <p:spPr>
          <a:xfrm>
            <a:off x="10322598" y="5968855"/>
            <a:ext cx="0" cy="6366"/>
          </a:xfrm>
          <a:custGeom>
            <a:avLst/>
            <a:gdLst/>
            <a:ahLst/>
            <a:cxnLst/>
            <a:rect l="l" t="t" r="r" b="b"/>
            <a:pathLst>
              <a:path h="6350">
                <a:moveTo>
                  <a:pt x="-1404" y="2942"/>
                </a:moveTo>
                <a:lnTo>
                  <a:pt x="1404" y="2942"/>
                </a:lnTo>
              </a:path>
            </a:pathLst>
          </a:custGeom>
          <a:ln w="58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85" name="object 785"/>
          <p:cNvSpPr/>
          <p:nvPr/>
        </p:nvSpPr>
        <p:spPr>
          <a:xfrm>
            <a:off x="10314376" y="5970132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416"/>
                </a:lnTo>
                <a:lnTo>
                  <a:pt x="15110" y="2586"/>
                </a:lnTo>
                <a:lnTo>
                  <a:pt x="5160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6"/>
                </a:lnTo>
                <a:lnTo>
                  <a:pt x="15110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86" name="object 786"/>
          <p:cNvSpPr/>
          <p:nvPr/>
        </p:nvSpPr>
        <p:spPr>
          <a:xfrm>
            <a:off x="10153654" y="6027173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87" name="object 787"/>
          <p:cNvSpPr/>
          <p:nvPr/>
        </p:nvSpPr>
        <p:spPr>
          <a:xfrm>
            <a:off x="10145433" y="6031832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10" y="2586"/>
                </a:lnTo>
                <a:lnTo>
                  <a:pt x="5160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6"/>
                </a:lnTo>
                <a:lnTo>
                  <a:pt x="15110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88" name="object 788"/>
          <p:cNvSpPr/>
          <p:nvPr/>
        </p:nvSpPr>
        <p:spPr>
          <a:xfrm>
            <a:off x="10153654" y="5942628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89" name="object 789"/>
          <p:cNvSpPr/>
          <p:nvPr/>
        </p:nvSpPr>
        <p:spPr>
          <a:xfrm>
            <a:off x="10145433" y="5947286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09" y="2586"/>
                </a:lnTo>
                <a:lnTo>
                  <a:pt x="5160" y="2586"/>
                </a:lnTo>
                <a:lnTo>
                  <a:pt x="0" y="0"/>
                </a:lnTo>
                <a:close/>
              </a:path>
              <a:path w="16509" h="16510">
                <a:moveTo>
                  <a:pt x="16377" y="49"/>
                </a:moveTo>
                <a:lnTo>
                  <a:pt x="11238" y="2586"/>
                </a:lnTo>
                <a:lnTo>
                  <a:pt x="15109" y="2586"/>
                </a:lnTo>
                <a:lnTo>
                  <a:pt x="16377" y="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90" name="object 790"/>
          <p:cNvSpPr/>
          <p:nvPr/>
        </p:nvSpPr>
        <p:spPr>
          <a:xfrm>
            <a:off x="10052287" y="5931636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91" name="object 791"/>
          <p:cNvSpPr/>
          <p:nvPr/>
        </p:nvSpPr>
        <p:spPr>
          <a:xfrm>
            <a:off x="10052287" y="5920647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92" name="object 792"/>
          <p:cNvSpPr/>
          <p:nvPr/>
        </p:nvSpPr>
        <p:spPr>
          <a:xfrm>
            <a:off x="10153654" y="5984900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93" name="object 793"/>
          <p:cNvSpPr/>
          <p:nvPr/>
        </p:nvSpPr>
        <p:spPr>
          <a:xfrm>
            <a:off x="10145433" y="5989560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10" y="2586"/>
                </a:lnTo>
                <a:lnTo>
                  <a:pt x="5160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6"/>
                </a:lnTo>
                <a:lnTo>
                  <a:pt x="15110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94" name="object 794"/>
          <p:cNvSpPr/>
          <p:nvPr/>
        </p:nvSpPr>
        <p:spPr>
          <a:xfrm>
            <a:off x="10052287" y="5973909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95" name="object 795"/>
          <p:cNvSpPr/>
          <p:nvPr/>
        </p:nvSpPr>
        <p:spPr>
          <a:xfrm>
            <a:off x="10052287" y="5962919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96" name="object 796"/>
          <p:cNvSpPr/>
          <p:nvPr/>
        </p:nvSpPr>
        <p:spPr>
          <a:xfrm>
            <a:off x="10052287" y="6016181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97" name="object 797"/>
          <p:cNvSpPr/>
          <p:nvPr/>
        </p:nvSpPr>
        <p:spPr>
          <a:xfrm>
            <a:off x="10052287" y="6005191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98" name="object 798"/>
          <p:cNvSpPr/>
          <p:nvPr/>
        </p:nvSpPr>
        <p:spPr>
          <a:xfrm>
            <a:off x="10153656" y="6039008"/>
            <a:ext cx="168699" cy="122864"/>
          </a:xfrm>
          <a:custGeom>
            <a:avLst/>
            <a:gdLst/>
            <a:ahLst/>
            <a:cxnLst/>
            <a:rect l="l" t="t" r="r" b="b"/>
            <a:pathLst>
              <a:path w="168275" h="122554">
                <a:moveTo>
                  <a:pt x="0" y="0"/>
                </a:moveTo>
                <a:lnTo>
                  <a:pt x="76503" y="3710"/>
                </a:lnTo>
                <a:lnTo>
                  <a:pt x="127008" y="14215"/>
                </a:lnTo>
                <a:lnTo>
                  <a:pt x="156009" y="30570"/>
                </a:lnTo>
                <a:lnTo>
                  <a:pt x="168001" y="51832"/>
                </a:lnTo>
                <a:lnTo>
                  <a:pt x="167478" y="77060"/>
                </a:lnTo>
                <a:lnTo>
                  <a:pt x="160881" y="93057"/>
                </a:lnTo>
                <a:lnTo>
                  <a:pt x="139052" y="107602"/>
                </a:lnTo>
                <a:lnTo>
                  <a:pt x="89567" y="118177"/>
                </a:lnTo>
                <a:lnTo>
                  <a:pt x="0" y="12226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99" name="object 799"/>
          <p:cNvSpPr/>
          <p:nvPr/>
        </p:nvSpPr>
        <p:spPr>
          <a:xfrm>
            <a:off x="10322598" y="6095673"/>
            <a:ext cx="0" cy="6366"/>
          </a:xfrm>
          <a:custGeom>
            <a:avLst/>
            <a:gdLst/>
            <a:ahLst/>
            <a:cxnLst/>
            <a:rect l="l" t="t" r="r" b="b"/>
            <a:pathLst>
              <a:path h="6350">
                <a:moveTo>
                  <a:pt x="-1404" y="2942"/>
                </a:moveTo>
                <a:lnTo>
                  <a:pt x="1404" y="2942"/>
                </a:lnTo>
              </a:path>
            </a:pathLst>
          </a:custGeom>
          <a:ln w="58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00" name="object 800"/>
          <p:cNvSpPr/>
          <p:nvPr/>
        </p:nvSpPr>
        <p:spPr>
          <a:xfrm>
            <a:off x="10314376" y="6096950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416"/>
                </a:lnTo>
                <a:lnTo>
                  <a:pt x="15110" y="2586"/>
                </a:lnTo>
                <a:lnTo>
                  <a:pt x="5160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6"/>
                </a:lnTo>
                <a:lnTo>
                  <a:pt x="15110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01" name="object 801"/>
          <p:cNvSpPr/>
          <p:nvPr/>
        </p:nvSpPr>
        <p:spPr>
          <a:xfrm>
            <a:off x="10153654" y="6153989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02" name="object 802"/>
          <p:cNvSpPr/>
          <p:nvPr/>
        </p:nvSpPr>
        <p:spPr>
          <a:xfrm>
            <a:off x="10145433" y="6158648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09" y="2586"/>
                </a:lnTo>
                <a:lnTo>
                  <a:pt x="5160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03" name="object 803"/>
          <p:cNvSpPr/>
          <p:nvPr/>
        </p:nvSpPr>
        <p:spPr>
          <a:xfrm>
            <a:off x="10153654" y="6069445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04" name="object 804"/>
          <p:cNvSpPr/>
          <p:nvPr/>
        </p:nvSpPr>
        <p:spPr>
          <a:xfrm>
            <a:off x="10145433" y="6074104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09" y="2586"/>
                </a:lnTo>
                <a:lnTo>
                  <a:pt x="5160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05" name="object 805"/>
          <p:cNvSpPr/>
          <p:nvPr/>
        </p:nvSpPr>
        <p:spPr>
          <a:xfrm>
            <a:off x="10052287" y="6058454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06" name="object 806"/>
          <p:cNvSpPr/>
          <p:nvPr/>
        </p:nvSpPr>
        <p:spPr>
          <a:xfrm>
            <a:off x="10052287" y="6047463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07" name="object 807"/>
          <p:cNvSpPr/>
          <p:nvPr/>
        </p:nvSpPr>
        <p:spPr>
          <a:xfrm>
            <a:off x="10153654" y="6111717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08" name="object 808"/>
          <p:cNvSpPr/>
          <p:nvPr/>
        </p:nvSpPr>
        <p:spPr>
          <a:xfrm>
            <a:off x="10145433" y="6116376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09" y="2586"/>
                </a:lnTo>
                <a:lnTo>
                  <a:pt x="5160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09" name="object 809"/>
          <p:cNvSpPr/>
          <p:nvPr/>
        </p:nvSpPr>
        <p:spPr>
          <a:xfrm>
            <a:off x="10052287" y="6100726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10" name="object 810"/>
          <p:cNvSpPr/>
          <p:nvPr/>
        </p:nvSpPr>
        <p:spPr>
          <a:xfrm>
            <a:off x="10052287" y="6089736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11" name="object 811"/>
          <p:cNvSpPr/>
          <p:nvPr/>
        </p:nvSpPr>
        <p:spPr>
          <a:xfrm>
            <a:off x="10052287" y="6142998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2DCDA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12" name="object 812"/>
          <p:cNvSpPr/>
          <p:nvPr/>
        </p:nvSpPr>
        <p:spPr>
          <a:xfrm>
            <a:off x="10052287" y="6132008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13" name="object 813"/>
          <p:cNvSpPr/>
          <p:nvPr/>
        </p:nvSpPr>
        <p:spPr>
          <a:xfrm>
            <a:off x="10153656" y="6164999"/>
            <a:ext cx="168699" cy="122864"/>
          </a:xfrm>
          <a:custGeom>
            <a:avLst/>
            <a:gdLst/>
            <a:ahLst/>
            <a:cxnLst/>
            <a:rect l="l" t="t" r="r" b="b"/>
            <a:pathLst>
              <a:path w="168275" h="122554">
                <a:moveTo>
                  <a:pt x="0" y="0"/>
                </a:moveTo>
                <a:lnTo>
                  <a:pt x="76503" y="3707"/>
                </a:lnTo>
                <a:lnTo>
                  <a:pt x="127008" y="14201"/>
                </a:lnTo>
                <a:lnTo>
                  <a:pt x="156009" y="30545"/>
                </a:lnTo>
                <a:lnTo>
                  <a:pt x="168001" y="51799"/>
                </a:lnTo>
                <a:lnTo>
                  <a:pt x="167478" y="77023"/>
                </a:lnTo>
                <a:lnTo>
                  <a:pt x="160881" y="93040"/>
                </a:lnTo>
                <a:lnTo>
                  <a:pt x="139052" y="107596"/>
                </a:lnTo>
                <a:lnTo>
                  <a:pt x="89567" y="118176"/>
                </a:lnTo>
                <a:lnTo>
                  <a:pt x="0" y="12226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14" name="object 814"/>
          <p:cNvSpPr/>
          <p:nvPr/>
        </p:nvSpPr>
        <p:spPr>
          <a:xfrm>
            <a:off x="10322598" y="6221637"/>
            <a:ext cx="0" cy="6366"/>
          </a:xfrm>
          <a:custGeom>
            <a:avLst/>
            <a:gdLst/>
            <a:ahLst/>
            <a:cxnLst/>
            <a:rect l="l" t="t" r="r" b="b"/>
            <a:pathLst>
              <a:path h="6350">
                <a:moveTo>
                  <a:pt x="-1404" y="2949"/>
                </a:moveTo>
                <a:lnTo>
                  <a:pt x="1404" y="2949"/>
                </a:lnTo>
              </a:path>
            </a:pathLst>
          </a:custGeom>
          <a:ln w="58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15" name="object 815"/>
          <p:cNvSpPr/>
          <p:nvPr/>
        </p:nvSpPr>
        <p:spPr>
          <a:xfrm>
            <a:off x="10314376" y="6222925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416"/>
                </a:lnTo>
                <a:lnTo>
                  <a:pt x="15110" y="2586"/>
                </a:lnTo>
                <a:lnTo>
                  <a:pt x="5160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6"/>
                </a:lnTo>
                <a:lnTo>
                  <a:pt x="15110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16" name="object 816"/>
          <p:cNvSpPr/>
          <p:nvPr/>
        </p:nvSpPr>
        <p:spPr>
          <a:xfrm>
            <a:off x="10153654" y="6279961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17" name="object 817"/>
          <p:cNvSpPr/>
          <p:nvPr/>
        </p:nvSpPr>
        <p:spPr>
          <a:xfrm>
            <a:off x="10145433" y="6284639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11" y="2582"/>
                </a:lnTo>
                <a:lnTo>
                  <a:pt x="5160" y="2582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2"/>
                </a:lnTo>
                <a:lnTo>
                  <a:pt x="15111" y="2582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18" name="object 818"/>
          <p:cNvSpPr/>
          <p:nvPr/>
        </p:nvSpPr>
        <p:spPr>
          <a:xfrm>
            <a:off x="10153654" y="6195398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19" name="object 819"/>
          <p:cNvSpPr/>
          <p:nvPr/>
        </p:nvSpPr>
        <p:spPr>
          <a:xfrm>
            <a:off x="10145433" y="6200094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09" y="2586"/>
                </a:lnTo>
                <a:lnTo>
                  <a:pt x="5160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6"/>
                </a:lnTo>
                <a:lnTo>
                  <a:pt x="15109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20" name="object 820"/>
          <p:cNvSpPr/>
          <p:nvPr/>
        </p:nvSpPr>
        <p:spPr>
          <a:xfrm>
            <a:off x="10052287" y="6184406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EAEFF5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21" name="object 821"/>
          <p:cNvSpPr/>
          <p:nvPr/>
        </p:nvSpPr>
        <p:spPr>
          <a:xfrm>
            <a:off x="10052287" y="6173416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22" name="object 822"/>
          <p:cNvSpPr/>
          <p:nvPr/>
        </p:nvSpPr>
        <p:spPr>
          <a:xfrm>
            <a:off x="10153654" y="6237688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23" name="object 823"/>
          <p:cNvSpPr/>
          <p:nvPr/>
        </p:nvSpPr>
        <p:spPr>
          <a:xfrm>
            <a:off x="10145433" y="6242366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11" y="2582"/>
                </a:lnTo>
                <a:lnTo>
                  <a:pt x="5160" y="2582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2"/>
                </a:lnTo>
                <a:lnTo>
                  <a:pt x="15111" y="2582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24" name="object 824"/>
          <p:cNvSpPr/>
          <p:nvPr/>
        </p:nvSpPr>
        <p:spPr>
          <a:xfrm>
            <a:off x="10052287" y="6226698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EAEFF5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25" name="object 825"/>
          <p:cNvSpPr/>
          <p:nvPr/>
        </p:nvSpPr>
        <p:spPr>
          <a:xfrm>
            <a:off x="10052287" y="6215706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26" name="object 826"/>
          <p:cNvSpPr/>
          <p:nvPr/>
        </p:nvSpPr>
        <p:spPr>
          <a:xfrm>
            <a:off x="10052287" y="6268968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EAEFF5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27" name="object 827"/>
          <p:cNvSpPr/>
          <p:nvPr/>
        </p:nvSpPr>
        <p:spPr>
          <a:xfrm>
            <a:off x="10052287" y="6257979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28" name="object 828"/>
          <p:cNvSpPr/>
          <p:nvPr/>
        </p:nvSpPr>
        <p:spPr>
          <a:xfrm>
            <a:off x="10153656" y="6291796"/>
            <a:ext cx="168699" cy="122864"/>
          </a:xfrm>
          <a:custGeom>
            <a:avLst/>
            <a:gdLst/>
            <a:ahLst/>
            <a:cxnLst/>
            <a:rect l="l" t="t" r="r" b="b"/>
            <a:pathLst>
              <a:path w="168275" h="122554">
                <a:moveTo>
                  <a:pt x="0" y="0"/>
                </a:moveTo>
                <a:lnTo>
                  <a:pt x="76503" y="3710"/>
                </a:lnTo>
                <a:lnTo>
                  <a:pt x="127008" y="14211"/>
                </a:lnTo>
                <a:lnTo>
                  <a:pt x="156009" y="30562"/>
                </a:lnTo>
                <a:lnTo>
                  <a:pt x="168001" y="51820"/>
                </a:lnTo>
                <a:lnTo>
                  <a:pt x="167478" y="77041"/>
                </a:lnTo>
                <a:lnTo>
                  <a:pt x="160881" y="93058"/>
                </a:lnTo>
                <a:lnTo>
                  <a:pt x="139052" y="107615"/>
                </a:lnTo>
                <a:lnTo>
                  <a:pt x="89567" y="118195"/>
                </a:lnTo>
                <a:lnTo>
                  <a:pt x="0" y="12228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29" name="object 829"/>
          <p:cNvSpPr/>
          <p:nvPr/>
        </p:nvSpPr>
        <p:spPr>
          <a:xfrm>
            <a:off x="10322598" y="6348453"/>
            <a:ext cx="0" cy="6366"/>
          </a:xfrm>
          <a:custGeom>
            <a:avLst/>
            <a:gdLst/>
            <a:ahLst/>
            <a:cxnLst/>
            <a:rect l="l" t="t" r="r" b="b"/>
            <a:pathLst>
              <a:path h="6350">
                <a:moveTo>
                  <a:pt x="-1404" y="2949"/>
                </a:moveTo>
                <a:lnTo>
                  <a:pt x="1404" y="2949"/>
                </a:lnTo>
              </a:path>
            </a:pathLst>
          </a:custGeom>
          <a:ln w="58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30" name="object 830"/>
          <p:cNvSpPr/>
          <p:nvPr/>
        </p:nvSpPr>
        <p:spPr>
          <a:xfrm>
            <a:off x="10314376" y="6349741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416"/>
                </a:lnTo>
                <a:lnTo>
                  <a:pt x="15110" y="2586"/>
                </a:lnTo>
                <a:lnTo>
                  <a:pt x="5160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6"/>
                </a:lnTo>
                <a:lnTo>
                  <a:pt x="15110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31" name="object 831"/>
          <p:cNvSpPr/>
          <p:nvPr/>
        </p:nvSpPr>
        <p:spPr>
          <a:xfrm>
            <a:off x="10153654" y="6406778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32" name="object 832"/>
          <p:cNvSpPr/>
          <p:nvPr/>
        </p:nvSpPr>
        <p:spPr>
          <a:xfrm>
            <a:off x="10145433" y="6411455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11" y="2582"/>
                </a:lnTo>
                <a:lnTo>
                  <a:pt x="5160" y="2582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2"/>
                </a:lnTo>
                <a:lnTo>
                  <a:pt x="15111" y="2582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33" name="object 833"/>
          <p:cNvSpPr/>
          <p:nvPr/>
        </p:nvSpPr>
        <p:spPr>
          <a:xfrm>
            <a:off x="10153654" y="6322233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34" name="object 834"/>
          <p:cNvSpPr/>
          <p:nvPr/>
        </p:nvSpPr>
        <p:spPr>
          <a:xfrm>
            <a:off x="10145433" y="6326910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11" y="2582"/>
                </a:lnTo>
                <a:lnTo>
                  <a:pt x="5160" y="2582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2"/>
                </a:lnTo>
                <a:lnTo>
                  <a:pt x="15111" y="2582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35" name="object 835"/>
          <p:cNvSpPr/>
          <p:nvPr/>
        </p:nvSpPr>
        <p:spPr>
          <a:xfrm>
            <a:off x="10052287" y="6311241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EAEFF5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36" name="object 836"/>
          <p:cNvSpPr/>
          <p:nvPr/>
        </p:nvSpPr>
        <p:spPr>
          <a:xfrm>
            <a:off x="10052287" y="6300251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37" name="object 837"/>
          <p:cNvSpPr/>
          <p:nvPr/>
        </p:nvSpPr>
        <p:spPr>
          <a:xfrm>
            <a:off x="10153654" y="6364506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38" name="object 838"/>
          <p:cNvSpPr/>
          <p:nvPr/>
        </p:nvSpPr>
        <p:spPr>
          <a:xfrm>
            <a:off x="10145433" y="6369183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11" y="2582"/>
                </a:lnTo>
                <a:lnTo>
                  <a:pt x="5160" y="2582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2"/>
                </a:lnTo>
                <a:lnTo>
                  <a:pt x="15111" y="2582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39" name="object 839"/>
          <p:cNvSpPr/>
          <p:nvPr/>
        </p:nvSpPr>
        <p:spPr>
          <a:xfrm>
            <a:off x="10052287" y="6353513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EAEFF5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0" name="object 840"/>
          <p:cNvSpPr/>
          <p:nvPr/>
        </p:nvSpPr>
        <p:spPr>
          <a:xfrm>
            <a:off x="10052287" y="6342523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1" name="object 841"/>
          <p:cNvSpPr/>
          <p:nvPr/>
        </p:nvSpPr>
        <p:spPr>
          <a:xfrm>
            <a:off x="10052287" y="6395786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EAEFF5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2" name="object 842"/>
          <p:cNvSpPr/>
          <p:nvPr/>
        </p:nvSpPr>
        <p:spPr>
          <a:xfrm>
            <a:off x="10052287" y="6384796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3" name="object 843"/>
          <p:cNvSpPr/>
          <p:nvPr/>
        </p:nvSpPr>
        <p:spPr>
          <a:xfrm>
            <a:off x="10153656" y="6418614"/>
            <a:ext cx="168699" cy="122864"/>
          </a:xfrm>
          <a:custGeom>
            <a:avLst/>
            <a:gdLst/>
            <a:ahLst/>
            <a:cxnLst/>
            <a:rect l="l" t="t" r="r" b="b"/>
            <a:pathLst>
              <a:path w="168275" h="122554">
                <a:moveTo>
                  <a:pt x="0" y="0"/>
                </a:moveTo>
                <a:lnTo>
                  <a:pt x="76503" y="3710"/>
                </a:lnTo>
                <a:lnTo>
                  <a:pt x="127008" y="14211"/>
                </a:lnTo>
                <a:lnTo>
                  <a:pt x="156009" y="30562"/>
                </a:lnTo>
                <a:lnTo>
                  <a:pt x="168001" y="51820"/>
                </a:lnTo>
                <a:lnTo>
                  <a:pt x="167478" y="77042"/>
                </a:lnTo>
                <a:lnTo>
                  <a:pt x="160881" y="93058"/>
                </a:lnTo>
                <a:lnTo>
                  <a:pt x="139052" y="107615"/>
                </a:lnTo>
                <a:lnTo>
                  <a:pt x="89567" y="118195"/>
                </a:lnTo>
                <a:lnTo>
                  <a:pt x="0" y="12228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4" name="object 844"/>
          <p:cNvSpPr/>
          <p:nvPr/>
        </p:nvSpPr>
        <p:spPr>
          <a:xfrm>
            <a:off x="10322598" y="6475269"/>
            <a:ext cx="0" cy="6366"/>
          </a:xfrm>
          <a:custGeom>
            <a:avLst/>
            <a:gdLst/>
            <a:ahLst/>
            <a:cxnLst/>
            <a:rect l="l" t="t" r="r" b="b"/>
            <a:pathLst>
              <a:path h="6350">
                <a:moveTo>
                  <a:pt x="-1404" y="2949"/>
                </a:moveTo>
                <a:lnTo>
                  <a:pt x="1404" y="2949"/>
                </a:lnTo>
              </a:path>
            </a:pathLst>
          </a:custGeom>
          <a:ln w="58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5" name="object 845"/>
          <p:cNvSpPr/>
          <p:nvPr/>
        </p:nvSpPr>
        <p:spPr>
          <a:xfrm>
            <a:off x="10314376" y="6476559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1" y="16416"/>
                </a:lnTo>
                <a:lnTo>
                  <a:pt x="15110" y="2586"/>
                </a:lnTo>
                <a:lnTo>
                  <a:pt x="5160" y="2586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6"/>
                </a:lnTo>
                <a:lnTo>
                  <a:pt x="15110" y="2586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6" name="object 846"/>
          <p:cNvSpPr/>
          <p:nvPr/>
        </p:nvSpPr>
        <p:spPr>
          <a:xfrm>
            <a:off x="10153654" y="6533595"/>
            <a:ext cx="0" cy="8912"/>
          </a:xfrm>
          <a:custGeom>
            <a:avLst/>
            <a:gdLst/>
            <a:ahLst/>
            <a:cxnLst/>
            <a:rect l="l" t="t" r="r" b="b"/>
            <a:pathLst>
              <a:path h="8890">
                <a:moveTo>
                  <a:pt x="0" y="0"/>
                </a:moveTo>
                <a:lnTo>
                  <a:pt x="0" y="865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7" name="object 847"/>
          <p:cNvSpPr/>
          <p:nvPr/>
        </p:nvSpPr>
        <p:spPr>
          <a:xfrm>
            <a:off x="10145433" y="6538272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09">
                <a:moveTo>
                  <a:pt x="0" y="0"/>
                </a:moveTo>
                <a:lnTo>
                  <a:pt x="8200" y="16416"/>
                </a:lnTo>
                <a:lnTo>
                  <a:pt x="15111" y="2582"/>
                </a:lnTo>
                <a:lnTo>
                  <a:pt x="5160" y="2582"/>
                </a:lnTo>
                <a:lnTo>
                  <a:pt x="0" y="0"/>
                </a:lnTo>
                <a:close/>
              </a:path>
              <a:path w="16509" h="16509">
                <a:moveTo>
                  <a:pt x="16402" y="0"/>
                </a:moveTo>
                <a:lnTo>
                  <a:pt x="11238" y="2582"/>
                </a:lnTo>
                <a:lnTo>
                  <a:pt x="15111" y="2582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8" name="object 848"/>
          <p:cNvSpPr/>
          <p:nvPr/>
        </p:nvSpPr>
        <p:spPr>
          <a:xfrm>
            <a:off x="10153654" y="6449050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9" name="object 849"/>
          <p:cNvSpPr/>
          <p:nvPr/>
        </p:nvSpPr>
        <p:spPr>
          <a:xfrm>
            <a:off x="10145433" y="6453728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11" y="2582"/>
                </a:lnTo>
                <a:lnTo>
                  <a:pt x="5160" y="2582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2"/>
                </a:lnTo>
                <a:lnTo>
                  <a:pt x="15111" y="2582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50" name="object 850"/>
          <p:cNvSpPr/>
          <p:nvPr/>
        </p:nvSpPr>
        <p:spPr>
          <a:xfrm>
            <a:off x="10052287" y="6438058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EAEFF5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51" name="object 851"/>
          <p:cNvSpPr/>
          <p:nvPr/>
        </p:nvSpPr>
        <p:spPr>
          <a:xfrm>
            <a:off x="10052287" y="6427068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52" name="object 852"/>
          <p:cNvSpPr/>
          <p:nvPr/>
        </p:nvSpPr>
        <p:spPr>
          <a:xfrm>
            <a:off x="10153654" y="6491322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53" name="object 853"/>
          <p:cNvSpPr/>
          <p:nvPr/>
        </p:nvSpPr>
        <p:spPr>
          <a:xfrm>
            <a:off x="10145433" y="6496000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11" y="2582"/>
                </a:lnTo>
                <a:lnTo>
                  <a:pt x="5160" y="2582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2"/>
                </a:lnTo>
                <a:lnTo>
                  <a:pt x="15111" y="2582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54" name="object 854"/>
          <p:cNvSpPr/>
          <p:nvPr/>
        </p:nvSpPr>
        <p:spPr>
          <a:xfrm>
            <a:off x="10052287" y="6480330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EAEFF5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55" name="object 855"/>
          <p:cNvSpPr/>
          <p:nvPr/>
        </p:nvSpPr>
        <p:spPr>
          <a:xfrm>
            <a:off x="10052287" y="6469341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56" name="object 856"/>
          <p:cNvSpPr/>
          <p:nvPr/>
        </p:nvSpPr>
        <p:spPr>
          <a:xfrm>
            <a:off x="10052287" y="6522603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EAEFF5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57" name="object 857"/>
          <p:cNvSpPr/>
          <p:nvPr/>
        </p:nvSpPr>
        <p:spPr>
          <a:xfrm>
            <a:off x="10052287" y="6511613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58" name="object 858"/>
          <p:cNvSpPr/>
          <p:nvPr/>
        </p:nvSpPr>
        <p:spPr>
          <a:xfrm>
            <a:off x="10052287" y="6553885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59" name="object 859"/>
          <p:cNvSpPr txBox="1"/>
          <p:nvPr/>
        </p:nvSpPr>
        <p:spPr>
          <a:xfrm>
            <a:off x="10075556" y="3876253"/>
            <a:ext cx="156604" cy="3048237"/>
          </a:xfrm>
          <a:prstGeom prst="rect">
            <a:avLst/>
          </a:prstGeom>
        </p:spPr>
        <p:txBody>
          <a:bodyPr vert="horz" wrap="square" lIns="0" tIns="12095" rIns="0" bIns="0" rtlCol="0">
            <a:spAutoFit/>
          </a:bodyPr>
          <a:lstStyle/>
          <a:p>
            <a:pPr algn="ctr" defTabSz="916712">
              <a:spcBef>
                <a:spcPts val="9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1024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1024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1024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4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1024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1024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1024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1024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1024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6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1024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1024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1024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1024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1024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1024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6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1024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4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1024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1024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2732" marR="5093" algn="ctr" defTabSz="916712">
              <a:lnSpc>
                <a:spcPct val="182600"/>
              </a:lnSpc>
              <a:spcBef>
                <a:spcPts val="5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conv, 1024  1x1</a:t>
            </a:r>
            <a:r>
              <a:rPr sz="150" spc="-3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conv, 512,</a:t>
            </a:r>
            <a:r>
              <a:rPr sz="150" spc="-15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/2  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512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2048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512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512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2048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512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algn="ctr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512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2732" marR="5093" algn="ctr" defTabSz="916712">
              <a:lnSpc>
                <a:spcPct val="184500"/>
              </a:lnSpc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conv, 2048  ave</a:t>
            </a:r>
            <a:r>
              <a:rPr sz="150" spc="-2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pool,</a:t>
            </a:r>
            <a:r>
              <a:rPr sz="150" spc="-2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fc</a:t>
            </a:r>
            <a:r>
              <a:rPr sz="150" spc="-2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1000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860" name="object 860"/>
          <p:cNvSpPr/>
          <p:nvPr/>
        </p:nvSpPr>
        <p:spPr>
          <a:xfrm>
            <a:off x="10153654" y="192735"/>
            <a:ext cx="0" cy="8912"/>
          </a:xfrm>
          <a:custGeom>
            <a:avLst/>
            <a:gdLst/>
            <a:ahLst/>
            <a:cxnLst/>
            <a:rect l="l" t="t" r="r" b="b"/>
            <a:pathLst>
              <a:path h="8889">
                <a:moveTo>
                  <a:pt x="0" y="0"/>
                </a:moveTo>
                <a:lnTo>
                  <a:pt x="0" y="86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61" name="object 861"/>
          <p:cNvSpPr/>
          <p:nvPr/>
        </p:nvSpPr>
        <p:spPr>
          <a:xfrm>
            <a:off x="10145433" y="197434"/>
            <a:ext cx="16552" cy="16552"/>
          </a:xfrm>
          <a:custGeom>
            <a:avLst/>
            <a:gdLst/>
            <a:ahLst/>
            <a:cxnLst/>
            <a:rect l="l" t="t" r="r" b="b"/>
            <a:pathLst>
              <a:path w="16509" h="16510">
                <a:moveTo>
                  <a:pt x="0" y="0"/>
                </a:moveTo>
                <a:lnTo>
                  <a:pt x="8200" y="16416"/>
                </a:lnTo>
                <a:lnTo>
                  <a:pt x="15110" y="2585"/>
                </a:lnTo>
                <a:lnTo>
                  <a:pt x="5160" y="2585"/>
                </a:lnTo>
                <a:lnTo>
                  <a:pt x="0" y="0"/>
                </a:lnTo>
                <a:close/>
              </a:path>
              <a:path w="16509" h="16510">
                <a:moveTo>
                  <a:pt x="16402" y="0"/>
                </a:moveTo>
                <a:lnTo>
                  <a:pt x="11238" y="2585"/>
                </a:lnTo>
                <a:lnTo>
                  <a:pt x="15110" y="2585"/>
                </a:lnTo>
                <a:lnTo>
                  <a:pt x="164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62" name="object 862"/>
          <p:cNvSpPr/>
          <p:nvPr/>
        </p:nvSpPr>
        <p:spPr>
          <a:xfrm>
            <a:off x="10052287" y="181745"/>
            <a:ext cx="203076" cy="0"/>
          </a:xfrm>
          <a:custGeom>
            <a:avLst/>
            <a:gdLst/>
            <a:ahLst/>
            <a:cxnLst/>
            <a:rect l="l" t="t" r="r" b="b"/>
            <a:pathLst>
              <a:path w="202565">
                <a:moveTo>
                  <a:pt x="0" y="0"/>
                </a:moveTo>
                <a:lnTo>
                  <a:pt x="202223" y="0"/>
                </a:lnTo>
              </a:path>
            </a:pathLst>
          </a:custGeom>
          <a:ln w="21926">
            <a:solidFill>
              <a:srgbClr val="FDEBDD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63" name="object 863"/>
          <p:cNvSpPr/>
          <p:nvPr/>
        </p:nvSpPr>
        <p:spPr>
          <a:xfrm>
            <a:off x="10052287" y="170753"/>
            <a:ext cx="203076" cy="22281"/>
          </a:xfrm>
          <a:custGeom>
            <a:avLst/>
            <a:gdLst/>
            <a:ahLst/>
            <a:cxnLst/>
            <a:rect l="l" t="t" r="r" b="b"/>
            <a:pathLst>
              <a:path w="202565" h="22225">
                <a:moveTo>
                  <a:pt x="0" y="21926"/>
                </a:moveTo>
                <a:lnTo>
                  <a:pt x="202223" y="21926"/>
                </a:lnTo>
                <a:lnTo>
                  <a:pt x="202223" y="0"/>
                </a:lnTo>
                <a:lnTo>
                  <a:pt x="0" y="0"/>
                </a:lnTo>
                <a:lnTo>
                  <a:pt x="0" y="21926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64" name="object 864"/>
          <p:cNvSpPr txBox="1"/>
          <p:nvPr/>
        </p:nvSpPr>
        <p:spPr>
          <a:xfrm>
            <a:off x="10068563" y="158508"/>
            <a:ext cx="170609" cy="4719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916712"/>
            <a:endParaRPr sz="1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2732" defTabSz="916712"/>
            <a:r>
              <a:rPr sz="100" spc="5" dirty="0">
                <a:solidFill>
                  <a:srgbClr val="7F7F7F"/>
                </a:solidFill>
                <a:latin typeface="Calibri Light"/>
                <a:cs typeface="Calibri Light"/>
              </a:rPr>
              <a:t>7x7</a:t>
            </a:r>
            <a:r>
              <a:rPr sz="100" spc="-15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00" spc="5" dirty="0">
                <a:solidFill>
                  <a:srgbClr val="7F7F7F"/>
                </a:solidFill>
                <a:latin typeface="Calibri Light"/>
                <a:cs typeface="Calibri Light"/>
              </a:rPr>
              <a:t>conv,</a:t>
            </a:r>
            <a:r>
              <a:rPr sz="100" spc="-15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00" spc="5" dirty="0">
                <a:solidFill>
                  <a:srgbClr val="7F7F7F"/>
                </a:solidFill>
                <a:latin typeface="Calibri Light"/>
                <a:cs typeface="Calibri Light"/>
              </a:rPr>
              <a:t>64,</a:t>
            </a:r>
            <a:r>
              <a:rPr sz="100" spc="-1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00" spc="5" dirty="0">
                <a:solidFill>
                  <a:srgbClr val="7F7F7F"/>
                </a:solidFill>
                <a:latin typeface="Calibri Light"/>
                <a:cs typeface="Calibri Light"/>
              </a:rPr>
              <a:t>/2,</a:t>
            </a:r>
            <a:r>
              <a:rPr sz="100" spc="-15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00" spc="5" dirty="0">
                <a:solidFill>
                  <a:srgbClr val="7F7F7F"/>
                </a:solidFill>
                <a:latin typeface="Calibri Light"/>
                <a:cs typeface="Calibri Light"/>
              </a:rPr>
              <a:t>pool/2</a:t>
            </a:r>
            <a:endParaRPr sz="100">
              <a:solidFill>
                <a:prstClr val="black"/>
              </a:solidFill>
              <a:latin typeface="Calibri Light"/>
              <a:cs typeface="Calibri Light"/>
            </a:endParaRPr>
          </a:p>
          <a:p>
            <a:pPr defTabSz="916712">
              <a:spcBef>
                <a:spcPts val="50"/>
              </a:spcBef>
            </a:pPr>
            <a:endParaRPr sz="10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36923" defTabSz="916712"/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64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36923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64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32466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36923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64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36923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64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32466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36923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64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36923" defTabSz="916712">
              <a:spcBef>
                <a:spcPts val="156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3x3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64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32466" defTabSz="916712">
              <a:spcBef>
                <a:spcPts val="150"/>
              </a:spcBef>
            </a:pP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1x1 </a:t>
            </a:r>
            <a:r>
              <a:rPr sz="150" spc="-10" dirty="0">
                <a:solidFill>
                  <a:srgbClr val="7F7F7F"/>
                </a:solidFill>
                <a:latin typeface="Calibri Light"/>
                <a:cs typeface="Calibri Light"/>
              </a:rPr>
              <a:t>c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onv,</a:t>
            </a:r>
            <a:r>
              <a:rPr sz="150" dirty="0">
                <a:solidFill>
                  <a:srgbClr val="7F7F7F"/>
                </a:solidFill>
                <a:latin typeface="Calibri Light"/>
                <a:cs typeface="Calibri Light"/>
              </a:rPr>
              <a:t> </a:t>
            </a:r>
            <a:r>
              <a:rPr sz="150" spc="-5" dirty="0">
                <a:solidFill>
                  <a:srgbClr val="7F7F7F"/>
                </a:solidFill>
                <a:latin typeface="Calibri Light"/>
                <a:cs typeface="Calibri Light"/>
              </a:rPr>
              <a:t>256</a:t>
            </a:r>
            <a:endParaRPr sz="150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866" name="object 866"/>
          <p:cNvSpPr txBox="1">
            <a:spLocks noGrp="1"/>
          </p:cNvSpPr>
          <p:nvPr>
            <p:ph type="ftr" sz="quarter" idx="5"/>
          </p:nvPr>
        </p:nvSpPr>
        <p:spPr>
          <a:xfrm>
            <a:off x="4173265" y="7267588"/>
            <a:ext cx="9197028" cy="219942"/>
          </a:xfrm>
          <a:prstGeom prst="rect">
            <a:avLst/>
          </a:prstGeom>
        </p:spPr>
        <p:txBody>
          <a:bodyPr vert="horz" wrap="square" lIns="0" tIns="3820" rIns="0" bIns="0" rtlCol="0">
            <a:spAutoFit/>
          </a:bodyPr>
          <a:lstStyle/>
          <a:p>
            <a:pPr marL="12732" defTabSz="916712">
              <a:spcBef>
                <a:spcPts val="30"/>
              </a:spcBef>
            </a:pPr>
            <a:r>
              <a:rPr spc="-20" dirty="0"/>
              <a:t>Kaiming </a:t>
            </a:r>
            <a:r>
              <a:rPr spc="5" dirty="0"/>
              <a:t>He, </a:t>
            </a:r>
            <a:r>
              <a:rPr spc="-10" dirty="0"/>
              <a:t>Xiangyu </a:t>
            </a:r>
            <a:r>
              <a:rPr dirty="0"/>
              <a:t>Zhang, </a:t>
            </a:r>
            <a:r>
              <a:rPr spc="-30" dirty="0"/>
              <a:t>Shaoqing </a:t>
            </a:r>
            <a:r>
              <a:rPr spc="-5" dirty="0"/>
              <a:t>Ren, </a:t>
            </a:r>
            <a:r>
              <a:rPr dirty="0"/>
              <a:t>&amp; </a:t>
            </a:r>
            <a:r>
              <a:rPr spc="-15" dirty="0"/>
              <a:t>Jian </a:t>
            </a:r>
            <a:r>
              <a:rPr spc="-35" dirty="0"/>
              <a:t>Sun. </a:t>
            </a:r>
            <a:r>
              <a:rPr spc="5" dirty="0"/>
              <a:t>“Deep </a:t>
            </a:r>
            <a:r>
              <a:rPr spc="-15" dirty="0"/>
              <a:t>Residual </a:t>
            </a:r>
            <a:r>
              <a:rPr spc="-10" dirty="0"/>
              <a:t>Learning </a:t>
            </a:r>
            <a:r>
              <a:rPr spc="-25" dirty="0"/>
              <a:t>for </a:t>
            </a:r>
            <a:r>
              <a:rPr spc="15" dirty="0"/>
              <a:t>Image </a:t>
            </a:r>
            <a:r>
              <a:rPr spc="-15" dirty="0"/>
              <a:t>Recognition”. </a:t>
            </a:r>
            <a:r>
              <a:rPr spc="-20" dirty="0"/>
              <a:t>CVPR</a:t>
            </a:r>
            <a:r>
              <a:rPr spc="-115" dirty="0"/>
              <a:t> </a:t>
            </a:r>
            <a:r>
              <a:rPr spc="-10" dirty="0"/>
              <a:t>2016.</a:t>
            </a:r>
          </a:p>
        </p:txBody>
      </p:sp>
      <p:sp>
        <p:nvSpPr>
          <p:cNvPr id="865" name="object 865"/>
          <p:cNvSpPr txBox="1"/>
          <p:nvPr/>
        </p:nvSpPr>
        <p:spPr>
          <a:xfrm>
            <a:off x="4225882" y="1715409"/>
            <a:ext cx="1551394" cy="629948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2005" spc="5" dirty="0">
                <a:solidFill>
                  <a:prstClr val="black"/>
                </a:solidFill>
                <a:latin typeface="Calibri"/>
                <a:cs typeface="Calibri"/>
              </a:rPr>
              <a:t>VGG, </a:t>
            </a:r>
            <a:r>
              <a:rPr sz="2005" spc="-10" dirty="0">
                <a:solidFill>
                  <a:prstClr val="black"/>
                </a:solidFill>
                <a:latin typeface="Calibri"/>
                <a:cs typeface="Calibri"/>
              </a:rPr>
              <a:t>19</a:t>
            </a:r>
            <a:r>
              <a:rPr sz="2005" spc="-9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005" spc="10" dirty="0">
                <a:solidFill>
                  <a:prstClr val="black"/>
                </a:solidFill>
                <a:latin typeface="Calibri"/>
                <a:cs typeface="Calibri"/>
              </a:rPr>
              <a:t>layers</a:t>
            </a:r>
            <a:endParaRPr sz="2005">
              <a:solidFill>
                <a:prstClr val="black"/>
              </a:solidFill>
              <a:latin typeface="Calibri"/>
              <a:cs typeface="Calibri"/>
            </a:endParaRPr>
          </a:p>
          <a:p>
            <a:pPr marL="63660" defTabSz="916712"/>
            <a:r>
              <a:rPr sz="2005" spc="-15" dirty="0">
                <a:solidFill>
                  <a:prstClr val="black"/>
                </a:solidFill>
                <a:latin typeface="Calibri"/>
                <a:cs typeface="Calibri"/>
              </a:rPr>
              <a:t>(ILSVRC</a:t>
            </a:r>
            <a:r>
              <a:rPr sz="2005" spc="3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005" spc="-15" dirty="0">
                <a:solidFill>
                  <a:prstClr val="black"/>
                </a:solidFill>
                <a:latin typeface="Calibri"/>
                <a:cs typeface="Calibri"/>
              </a:rPr>
              <a:t>2014)</a:t>
            </a:r>
            <a:endParaRPr sz="2005"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009725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4173265" y="7267588"/>
            <a:ext cx="9197028" cy="219942"/>
          </a:xfrm>
          <a:prstGeom prst="rect">
            <a:avLst/>
          </a:prstGeom>
        </p:spPr>
        <p:txBody>
          <a:bodyPr vert="horz" wrap="square" lIns="0" tIns="3820" rIns="0" bIns="0" rtlCol="0">
            <a:spAutoFit/>
          </a:bodyPr>
          <a:lstStyle/>
          <a:p>
            <a:pPr marL="12732" defTabSz="916712">
              <a:spcBef>
                <a:spcPts val="30"/>
              </a:spcBef>
            </a:pPr>
            <a:r>
              <a:rPr spc="-20" dirty="0"/>
              <a:t>Kaiming </a:t>
            </a:r>
            <a:r>
              <a:rPr spc="5" dirty="0"/>
              <a:t>He, </a:t>
            </a:r>
            <a:r>
              <a:rPr spc="-10" dirty="0"/>
              <a:t>Xiangyu </a:t>
            </a:r>
            <a:r>
              <a:rPr dirty="0"/>
              <a:t>Zhang, </a:t>
            </a:r>
            <a:r>
              <a:rPr spc="-30" dirty="0"/>
              <a:t>Shaoqing </a:t>
            </a:r>
            <a:r>
              <a:rPr spc="-5" dirty="0"/>
              <a:t>Ren, </a:t>
            </a:r>
            <a:r>
              <a:rPr dirty="0"/>
              <a:t>&amp; </a:t>
            </a:r>
            <a:r>
              <a:rPr spc="-15" dirty="0"/>
              <a:t>Jian </a:t>
            </a:r>
            <a:r>
              <a:rPr spc="-35" dirty="0"/>
              <a:t>Sun. </a:t>
            </a:r>
            <a:r>
              <a:rPr spc="5" dirty="0"/>
              <a:t>“Deep </a:t>
            </a:r>
            <a:r>
              <a:rPr spc="-15" dirty="0"/>
              <a:t>Residual </a:t>
            </a:r>
            <a:r>
              <a:rPr spc="-10" dirty="0"/>
              <a:t>Learning </a:t>
            </a:r>
            <a:r>
              <a:rPr spc="-25" dirty="0"/>
              <a:t>for </a:t>
            </a:r>
            <a:r>
              <a:rPr spc="15" dirty="0"/>
              <a:t>Image </a:t>
            </a:r>
            <a:r>
              <a:rPr spc="-15" dirty="0"/>
              <a:t>Recognition”. </a:t>
            </a:r>
            <a:r>
              <a:rPr spc="-20" dirty="0"/>
              <a:t>CVPR</a:t>
            </a:r>
            <a:r>
              <a:rPr spc="-115" dirty="0"/>
              <a:t> </a:t>
            </a:r>
            <a:r>
              <a:rPr spc="-10" dirty="0"/>
              <a:t>2016.</a:t>
            </a: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6619" y="2710451"/>
            <a:ext cx="11505053" cy="1782572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algn="ctr">
              <a:lnSpc>
                <a:spcPts val="6867"/>
              </a:lnSpc>
              <a:spcBef>
                <a:spcPts val="100"/>
              </a:spcBef>
            </a:pPr>
            <a:r>
              <a:rPr spc="15" dirty="0"/>
              <a:t>Is </a:t>
            </a:r>
            <a:r>
              <a:rPr spc="-10" dirty="0"/>
              <a:t>learning </a:t>
            </a:r>
            <a:r>
              <a:rPr spc="-20" dirty="0"/>
              <a:t>better</a:t>
            </a:r>
            <a:r>
              <a:rPr spc="-96" dirty="0"/>
              <a:t> </a:t>
            </a:r>
            <a:r>
              <a:rPr spc="-30" dirty="0"/>
              <a:t>networks</a:t>
            </a:r>
          </a:p>
          <a:p>
            <a:pPr algn="ctr">
              <a:lnSpc>
                <a:spcPts val="6867"/>
              </a:lnSpc>
            </a:pPr>
            <a:r>
              <a:rPr spc="-15" dirty="0"/>
              <a:t>as </a:t>
            </a:r>
            <a:r>
              <a:rPr spc="-25" dirty="0"/>
              <a:t>simple </a:t>
            </a:r>
            <a:r>
              <a:rPr spc="-15" dirty="0"/>
              <a:t>as </a:t>
            </a:r>
            <a:r>
              <a:rPr spc="-35" dirty="0"/>
              <a:t>stacking </a:t>
            </a:r>
            <a:r>
              <a:rPr spc="-40" dirty="0"/>
              <a:t>more</a:t>
            </a:r>
            <a:r>
              <a:rPr spc="386" dirty="0"/>
              <a:t> </a:t>
            </a:r>
            <a:r>
              <a:rPr spc="-56" dirty="0"/>
              <a:t>layers?</a:t>
            </a:r>
          </a:p>
        </p:txBody>
      </p:sp>
    </p:spTree>
    <p:extLst>
      <p:ext uri="{BB962C8B-B14F-4D97-AF65-F5344CB8AC3E}">
        <p14:creationId xmlns:p14="http://schemas.microsoft.com/office/powerpoint/2010/main" val="17420909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9764" y="613487"/>
            <a:ext cx="5124631" cy="691632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>
              <a:spcBef>
                <a:spcPts val="100"/>
              </a:spcBef>
            </a:pPr>
            <a:r>
              <a:rPr sz="4411" spc="10" dirty="0"/>
              <a:t>Simply </a:t>
            </a:r>
            <a:r>
              <a:rPr sz="4411" spc="-30" dirty="0"/>
              <a:t>stacking </a:t>
            </a:r>
            <a:r>
              <a:rPr sz="4411" spc="-45" dirty="0"/>
              <a:t>layers?</a:t>
            </a:r>
            <a:endParaRPr sz="4411"/>
          </a:p>
        </p:txBody>
      </p:sp>
      <p:sp>
        <p:nvSpPr>
          <p:cNvPr id="3" name="object 3"/>
          <p:cNvSpPr/>
          <p:nvPr/>
        </p:nvSpPr>
        <p:spPr>
          <a:xfrm>
            <a:off x="2171320" y="4602709"/>
            <a:ext cx="3297589" cy="0"/>
          </a:xfrm>
          <a:custGeom>
            <a:avLst/>
            <a:gdLst/>
            <a:ahLst/>
            <a:cxnLst/>
            <a:rect l="l" t="t" r="r" b="b"/>
            <a:pathLst>
              <a:path w="3289300">
                <a:moveTo>
                  <a:pt x="0" y="0"/>
                </a:moveTo>
                <a:lnTo>
                  <a:pt x="32893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171320" y="2501928"/>
            <a:ext cx="0" cy="2100781"/>
          </a:xfrm>
          <a:custGeom>
            <a:avLst/>
            <a:gdLst/>
            <a:ahLst/>
            <a:cxnLst/>
            <a:rect l="l" t="t" r="r" b="b"/>
            <a:pathLst>
              <a:path h="2095500">
                <a:moveTo>
                  <a:pt x="0" y="20955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171320" y="4577245"/>
            <a:ext cx="0" cy="25464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254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680600" y="4577245"/>
            <a:ext cx="0" cy="25464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254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640813" y="4600029"/>
            <a:ext cx="82758" cy="15180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1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202612" y="4577245"/>
            <a:ext cx="0" cy="25464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254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156459" y="4600029"/>
            <a:ext cx="82758" cy="15180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2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711892" y="4577245"/>
            <a:ext cx="0" cy="25464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25400"/>
                </a:moveTo>
                <a:lnTo>
                  <a:pt x="1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233904" y="4577245"/>
            <a:ext cx="0" cy="25464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25400"/>
                </a:moveTo>
                <a:lnTo>
                  <a:pt x="1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187751" y="4600029"/>
            <a:ext cx="82758" cy="15180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4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743184" y="4577245"/>
            <a:ext cx="0" cy="25464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25400"/>
                </a:moveTo>
                <a:lnTo>
                  <a:pt x="1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03397" y="4600029"/>
            <a:ext cx="82758" cy="15180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5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265196" y="4577245"/>
            <a:ext cx="0" cy="25464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25400"/>
                </a:moveTo>
                <a:lnTo>
                  <a:pt x="1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219043" y="4600029"/>
            <a:ext cx="82758" cy="15180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6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171320" y="4602709"/>
            <a:ext cx="25464" cy="0"/>
          </a:xfrm>
          <a:custGeom>
            <a:avLst/>
            <a:gdLst/>
            <a:ahLst/>
            <a:cxnLst/>
            <a:rect l="l" t="t" r="r" b="b"/>
            <a:pathLst>
              <a:path w="25400">
                <a:moveTo>
                  <a:pt x="0" y="0"/>
                </a:moveTo>
                <a:lnTo>
                  <a:pt x="25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024903" y="4530003"/>
            <a:ext cx="208804" cy="15180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38197" defTabSz="916712">
              <a:spcBef>
                <a:spcPts val="100"/>
              </a:spcBef>
            </a:pP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0</a:t>
            </a:r>
            <a:r>
              <a:rPr sz="903" spc="-126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353" baseline="-33950" dirty="0">
                <a:solidFill>
                  <a:prstClr val="black"/>
                </a:solidFill>
                <a:latin typeface="Times New Roman"/>
                <a:cs typeface="Times New Roman"/>
              </a:rPr>
              <a:t>0</a:t>
            </a:r>
            <a:endParaRPr sz="1353" baseline="-3395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171320" y="3558685"/>
            <a:ext cx="25464" cy="0"/>
          </a:xfrm>
          <a:custGeom>
            <a:avLst/>
            <a:gdLst/>
            <a:ahLst/>
            <a:cxnLst/>
            <a:rect l="l" t="t" r="r" b="b"/>
            <a:pathLst>
              <a:path w="25400">
                <a:moveTo>
                  <a:pt x="0" y="0"/>
                </a:moveTo>
                <a:lnTo>
                  <a:pt x="25400" y="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024903" y="3478021"/>
            <a:ext cx="153420" cy="15180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903" spc="50" dirty="0">
                <a:solidFill>
                  <a:prstClr val="black"/>
                </a:solidFill>
                <a:latin typeface="Times New Roman"/>
                <a:cs typeface="Times New Roman"/>
              </a:rPr>
              <a:t>10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171320" y="2501928"/>
            <a:ext cx="25464" cy="0"/>
          </a:xfrm>
          <a:custGeom>
            <a:avLst/>
            <a:gdLst/>
            <a:ahLst/>
            <a:cxnLst/>
            <a:rect l="l" t="t" r="r" b="b"/>
            <a:pathLst>
              <a:path w="25400">
                <a:moveTo>
                  <a:pt x="0" y="0"/>
                </a:moveTo>
                <a:lnTo>
                  <a:pt x="25400" y="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375032" y="2501929"/>
            <a:ext cx="3106609" cy="1998925"/>
          </a:xfrm>
          <a:custGeom>
            <a:avLst/>
            <a:gdLst/>
            <a:ahLst/>
            <a:cxnLst/>
            <a:rect l="l" t="t" r="r" b="b"/>
            <a:pathLst>
              <a:path w="3098800" h="1993900">
                <a:moveTo>
                  <a:pt x="0" y="0"/>
                </a:moveTo>
                <a:lnTo>
                  <a:pt x="4762" y="41440"/>
                </a:lnTo>
                <a:lnTo>
                  <a:pt x="58737" y="302830"/>
                </a:lnTo>
                <a:lnTo>
                  <a:pt x="107950" y="312393"/>
                </a:lnTo>
                <a:lnTo>
                  <a:pt x="158750" y="325144"/>
                </a:lnTo>
                <a:lnTo>
                  <a:pt x="211137" y="470184"/>
                </a:lnTo>
                <a:lnTo>
                  <a:pt x="261937" y="557845"/>
                </a:lnTo>
                <a:lnTo>
                  <a:pt x="315912" y="699698"/>
                </a:lnTo>
                <a:lnTo>
                  <a:pt x="365125" y="624787"/>
                </a:lnTo>
                <a:lnTo>
                  <a:pt x="415925" y="707667"/>
                </a:lnTo>
                <a:lnTo>
                  <a:pt x="468312" y="761857"/>
                </a:lnTo>
                <a:lnTo>
                  <a:pt x="519112" y="819236"/>
                </a:lnTo>
                <a:lnTo>
                  <a:pt x="573087" y="898928"/>
                </a:lnTo>
                <a:lnTo>
                  <a:pt x="622300" y="782577"/>
                </a:lnTo>
                <a:lnTo>
                  <a:pt x="671512" y="774608"/>
                </a:lnTo>
                <a:lnTo>
                  <a:pt x="725487" y="927617"/>
                </a:lnTo>
                <a:lnTo>
                  <a:pt x="776287" y="994559"/>
                </a:lnTo>
                <a:lnTo>
                  <a:pt x="830262" y="978620"/>
                </a:lnTo>
                <a:lnTo>
                  <a:pt x="879475" y="1094972"/>
                </a:lnTo>
                <a:lnTo>
                  <a:pt x="928687" y="1094972"/>
                </a:lnTo>
                <a:lnTo>
                  <a:pt x="982662" y="1040781"/>
                </a:lnTo>
                <a:lnTo>
                  <a:pt x="1033462" y="994559"/>
                </a:lnTo>
                <a:lnTo>
                  <a:pt x="1087438" y="1020061"/>
                </a:lnTo>
                <a:lnTo>
                  <a:pt x="1136650" y="1002528"/>
                </a:lnTo>
                <a:lnTo>
                  <a:pt x="1185862" y="1110910"/>
                </a:lnTo>
                <a:lnTo>
                  <a:pt x="1239838" y="1061501"/>
                </a:lnTo>
                <a:lnTo>
                  <a:pt x="1290638" y="1128442"/>
                </a:lnTo>
                <a:lnTo>
                  <a:pt x="1344612" y="1043968"/>
                </a:lnTo>
                <a:lnTo>
                  <a:pt x="1393825" y="1190602"/>
                </a:lnTo>
                <a:lnTo>
                  <a:pt x="1447800" y="1118879"/>
                </a:lnTo>
                <a:lnTo>
                  <a:pt x="1497012" y="1660786"/>
                </a:lnTo>
                <a:lnTo>
                  <a:pt x="1547812" y="1718165"/>
                </a:lnTo>
                <a:lnTo>
                  <a:pt x="1601788" y="1718165"/>
                </a:lnTo>
                <a:lnTo>
                  <a:pt x="1651000" y="1748448"/>
                </a:lnTo>
                <a:lnTo>
                  <a:pt x="1704975" y="1748448"/>
                </a:lnTo>
                <a:lnTo>
                  <a:pt x="1754188" y="1815389"/>
                </a:lnTo>
                <a:lnTo>
                  <a:pt x="1804988" y="1797857"/>
                </a:lnTo>
                <a:lnTo>
                  <a:pt x="1858962" y="1831328"/>
                </a:lnTo>
                <a:lnTo>
                  <a:pt x="1908175" y="1872768"/>
                </a:lnTo>
                <a:lnTo>
                  <a:pt x="1962150" y="1826546"/>
                </a:lnTo>
                <a:lnTo>
                  <a:pt x="2011362" y="1810608"/>
                </a:lnTo>
                <a:lnTo>
                  <a:pt x="2062162" y="1877549"/>
                </a:lnTo>
                <a:lnTo>
                  <a:pt x="2116138" y="1864799"/>
                </a:lnTo>
                <a:lnTo>
                  <a:pt x="2165350" y="1831328"/>
                </a:lnTo>
                <a:lnTo>
                  <a:pt x="2219325" y="1872768"/>
                </a:lnTo>
                <a:lnTo>
                  <a:pt x="2268538" y="1880737"/>
                </a:lnTo>
                <a:lnTo>
                  <a:pt x="2319338" y="1952460"/>
                </a:lnTo>
                <a:lnTo>
                  <a:pt x="2373312" y="1981149"/>
                </a:lnTo>
                <a:lnTo>
                  <a:pt x="2422525" y="1931740"/>
                </a:lnTo>
                <a:lnTo>
                  <a:pt x="2476500" y="1952460"/>
                </a:lnTo>
                <a:lnTo>
                  <a:pt x="2525712" y="1973180"/>
                </a:lnTo>
                <a:lnTo>
                  <a:pt x="2576512" y="1973180"/>
                </a:lnTo>
                <a:lnTo>
                  <a:pt x="2630488" y="1973180"/>
                </a:lnTo>
                <a:lnTo>
                  <a:pt x="2679700" y="1985931"/>
                </a:lnTo>
                <a:lnTo>
                  <a:pt x="2733675" y="1981149"/>
                </a:lnTo>
                <a:lnTo>
                  <a:pt x="2782888" y="1981149"/>
                </a:lnTo>
                <a:lnTo>
                  <a:pt x="2833688" y="1955648"/>
                </a:lnTo>
                <a:lnTo>
                  <a:pt x="2887662" y="1934928"/>
                </a:lnTo>
                <a:lnTo>
                  <a:pt x="2936875" y="1947679"/>
                </a:lnTo>
                <a:lnTo>
                  <a:pt x="2990850" y="1993900"/>
                </a:lnTo>
                <a:lnTo>
                  <a:pt x="3040062" y="1973180"/>
                </a:lnTo>
                <a:lnTo>
                  <a:pt x="3094038" y="1952460"/>
                </a:lnTo>
                <a:lnTo>
                  <a:pt x="3098800" y="1952460"/>
                </a:lnTo>
              </a:path>
            </a:pathLst>
          </a:custGeom>
          <a:ln w="12700">
            <a:solidFill>
              <a:srgbClr val="BFBF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164417" y="2501928"/>
            <a:ext cx="2317224" cy="1566037"/>
          </a:xfrm>
          <a:custGeom>
            <a:avLst/>
            <a:gdLst/>
            <a:ahLst/>
            <a:cxnLst/>
            <a:rect l="l" t="t" r="r" b="b"/>
            <a:pathLst>
              <a:path w="2311400" h="1562100">
                <a:moveTo>
                  <a:pt x="0" y="0"/>
                </a:moveTo>
                <a:lnTo>
                  <a:pt x="33475" y="136802"/>
                </a:lnTo>
                <a:lnTo>
                  <a:pt x="82891" y="54085"/>
                </a:lnTo>
                <a:lnTo>
                  <a:pt x="132307" y="173389"/>
                </a:lnTo>
                <a:lnTo>
                  <a:pt x="186506" y="120895"/>
                </a:lnTo>
                <a:lnTo>
                  <a:pt x="237516" y="356324"/>
                </a:lnTo>
                <a:lnTo>
                  <a:pt x="291714" y="12725"/>
                </a:lnTo>
                <a:lnTo>
                  <a:pt x="341130" y="365868"/>
                </a:lnTo>
                <a:lnTo>
                  <a:pt x="390547" y="386548"/>
                </a:lnTo>
                <a:lnTo>
                  <a:pt x="444745" y="144756"/>
                </a:lnTo>
                <a:lnTo>
                  <a:pt x="495755" y="294285"/>
                </a:lnTo>
                <a:lnTo>
                  <a:pt x="549953" y="335644"/>
                </a:lnTo>
                <a:lnTo>
                  <a:pt x="599370" y="361096"/>
                </a:lnTo>
                <a:lnTo>
                  <a:pt x="653568" y="144756"/>
                </a:lnTo>
                <a:lnTo>
                  <a:pt x="702984" y="884447"/>
                </a:lnTo>
                <a:lnTo>
                  <a:pt x="753994" y="1051475"/>
                </a:lnTo>
                <a:lnTo>
                  <a:pt x="808192" y="1013297"/>
                </a:lnTo>
                <a:lnTo>
                  <a:pt x="857609" y="1092834"/>
                </a:lnTo>
                <a:lnTo>
                  <a:pt x="911807" y="1150100"/>
                </a:lnTo>
                <a:lnTo>
                  <a:pt x="961223" y="1150100"/>
                </a:lnTo>
                <a:lnTo>
                  <a:pt x="1012234" y="1212139"/>
                </a:lnTo>
                <a:lnTo>
                  <a:pt x="1066432" y="1232818"/>
                </a:lnTo>
                <a:lnTo>
                  <a:pt x="1115848" y="1121467"/>
                </a:lnTo>
                <a:lnTo>
                  <a:pt x="1170047" y="1216911"/>
                </a:lnTo>
                <a:lnTo>
                  <a:pt x="1219463" y="1266224"/>
                </a:lnTo>
                <a:lnTo>
                  <a:pt x="1270473" y="1229637"/>
                </a:lnTo>
                <a:lnTo>
                  <a:pt x="1324671" y="1221683"/>
                </a:lnTo>
                <a:lnTo>
                  <a:pt x="1374088" y="1221683"/>
                </a:lnTo>
                <a:lnTo>
                  <a:pt x="1428286" y="1286903"/>
                </a:lnTo>
                <a:lnTo>
                  <a:pt x="1477702" y="1263042"/>
                </a:lnTo>
                <a:lnTo>
                  <a:pt x="1528712" y="1391892"/>
                </a:lnTo>
                <a:lnTo>
                  <a:pt x="1582910" y="1515969"/>
                </a:lnTo>
                <a:lnTo>
                  <a:pt x="1632327" y="1469838"/>
                </a:lnTo>
                <a:lnTo>
                  <a:pt x="1686525" y="1453930"/>
                </a:lnTo>
                <a:lnTo>
                  <a:pt x="1735941" y="1520741"/>
                </a:lnTo>
                <a:lnTo>
                  <a:pt x="1786951" y="1511196"/>
                </a:lnTo>
                <a:lnTo>
                  <a:pt x="1841150" y="1482563"/>
                </a:lnTo>
                <a:lnTo>
                  <a:pt x="1890566" y="1461884"/>
                </a:lnTo>
                <a:lnTo>
                  <a:pt x="1944764" y="1420525"/>
                </a:lnTo>
                <a:lnTo>
                  <a:pt x="1994180" y="1520741"/>
                </a:lnTo>
                <a:lnTo>
                  <a:pt x="2045191" y="1495289"/>
                </a:lnTo>
                <a:lnTo>
                  <a:pt x="2099389" y="1461884"/>
                </a:lnTo>
                <a:lnTo>
                  <a:pt x="2148805" y="1562100"/>
                </a:lnTo>
                <a:lnTo>
                  <a:pt x="2203003" y="1554146"/>
                </a:lnTo>
                <a:lnTo>
                  <a:pt x="2252420" y="1500061"/>
                </a:lnTo>
                <a:lnTo>
                  <a:pt x="2306618" y="1474610"/>
                </a:lnTo>
                <a:lnTo>
                  <a:pt x="2311400" y="1487336"/>
                </a:lnTo>
              </a:path>
            </a:pathLst>
          </a:custGeom>
          <a:ln w="127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372903" y="4600030"/>
            <a:ext cx="611136" cy="29498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70027" algn="ctr" defTabSz="916712">
              <a:lnSpc>
                <a:spcPts val="937"/>
              </a:lnSpc>
              <a:spcBef>
                <a:spcPts val="100"/>
              </a:spcBef>
            </a:pP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3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2732" defTabSz="916712">
              <a:lnSpc>
                <a:spcPts val="1298"/>
              </a:lnSpc>
            </a:pPr>
            <a:r>
              <a:rPr sz="1203" spc="-45" dirty="0">
                <a:solidFill>
                  <a:prstClr val="black"/>
                </a:solidFill>
                <a:latin typeface="Times New Roman"/>
                <a:cs typeface="Times New Roman"/>
              </a:rPr>
              <a:t>iter.</a:t>
            </a:r>
            <a:r>
              <a:rPr sz="1203" spc="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203" spc="-10" dirty="0">
                <a:solidFill>
                  <a:prstClr val="black"/>
                </a:solidFill>
                <a:latin typeface="Times New Roman"/>
                <a:cs typeface="Times New Roman"/>
              </a:rPr>
              <a:t>(1e4)</a:t>
            </a:r>
            <a:endParaRPr sz="12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6894893" y="4615441"/>
            <a:ext cx="3323053" cy="0"/>
          </a:xfrm>
          <a:custGeom>
            <a:avLst/>
            <a:gdLst/>
            <a:ahLst/>
            <a:cxnLst/>
            <a:rect l="l" t="t" r="r" b="b"/>
            <a:pathLst>
              <a:path w="3314700">
                <a:moveTo>
                  <a:pt x="0" y="0"/>
                </a:moveTo>
                <a:lnTo>
                  <a:pt x="33147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6894893" y="2489197"/>
            <a:ext cx="0" cy="2126244"/>
          </a:xfrm>
          <a:custGeom>
            <a:avLst/>
            <a:gdLst/>
            <a:ahLst/>
            <a:cxnLst/>
            <a:rect l="l" t="t" r="r" b="b"/>
            <a:pathLst>
              <a:path h="2120900">
                <a:moveTo>
                  <a:pt x="0" y="21209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894893" y="4577246"/>
            <a:ext cx="0" cy="38196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381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845558" y="4601621"/>
            <a:ext cx="82758" cy="15180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0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7404174" y="4577246"/>
            <a:ext cx="0" cy="38196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381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364388" y="4601621"/>
            <a:ext cx="82758" cy="15180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1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7926185" y="4577246"/>
            <a:ext cx="0" cy="38196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381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883217" y="4601621"/>
            <a:ext cx="82758" cy="15180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2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8448197" y="4577246"/>
            <a:ext cx="0" cy="38196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381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8970209" y="4577246"/>
            <a:ext cx="0" cy="38196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381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8922465" y="4601621"/>
            <a:ext cx="82758" cy="15180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4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9492222" y="4577246"/>
            <a:ext cx="0" cy="38196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381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9441294" y="4601621"/>
            <a:ext cx="82758" cy="15180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5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0001502" y="4577246"/>
            <a:ext cx="0" cy="38196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381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9960123" y="4601621"/>
            <a:ext cx="82758" cy="15180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6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6894893" y="4615441"/>
            <a:ext cx="25464" cy="0"/>
          </a:xfrm>
          <a:custGeom>
            <a:avLst/>
            <a:gdLst/>
            <a:ahLst/>
            <a:cxnLst/>
            <a:rect l="l" t="t" r="r" b="b"/>
            <a:pathLst>
              <a:path w="25400">
                <a:moveTo>
                  <a:pt x="0" y="0"/>
                </a:moveTo>
                <a:lnTo>
                  <a:pt x="25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6799403" y="4531595"/>
            <a:ext cx="82758" cy="15180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0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6894893" y="3545953"/>
            <a:ext cx="25464" cy="0"/>
          </a:xfrm>
          <a:custGeom>
            <a:avLst/>
            <a:gdLst/>
            <a:ahLst/>
            <a:cxnLst/>
            <a:rect l="l" t="t" r="r" b="b"/>
            <a:pathLst>
              <a:path w="25400">
                <a:moveTo>
                  <a:pt x="0" y="0"/>
                </a:moveTo>
                <a:lnTo>
                  <a:pt x="25400" y="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745293" y="3471655"/>
            <a:ext cx="153420" cy="15180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903" spc="50" dirty="0">
                <a:solidFill>
                  <a:prstClr val="black"/>
                </a:solidFill>
                <a:latin typeface="Times New Roman"/>
                <a:cs typeface="Times New Roman"/>
              </a:rPr>
              <a:t>10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6894893" y="2489197"/>
            <a:ext cx="25464" cy="0"/>
          </a:xfrm>
          <a:custGeom>
            <a:avLst/>
            <a:gdLst/>
            <a:ahLst/>
            <a:cxnLst/>
            <a:rect l="l" t="t" r="r" b="b"/>
            <a:pathLst>
              <a:path w="25400">
                <a:moveTo>
                  <a:pt x="0" y="0"/>
                </a:moveTo>
                <a:lnTo>
                  <a:pt x="25400" y="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6745293" y="2413306"/>
            <a:ext cx="153420" cy="15180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903" spc="50" dirty="0">
                <a:solidFill>
                  <a:prstClr val="black"/>
                </a:solidFill>
                <a:latin typeface="Times New Roman"/>
                <a:cs typeface="Times New Roman"/>
              </a:rPr>
              <a:t>20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7092240" y="2482831"/>
            <a:ext cx="3119341" cy="1107684"/>
          </a:xfrm>
          <a:custGeom>
            <a:avLst/>
            <a:gdLst/>
            <a:ahLst/>
            <a:cxnLst/>
            <a:rect l="l" t="t" r="r" b="b"/>
            <a:pathLst>
              <a:path w="3111500" h="1104900">
                <a:moveTo>
                  <a:pt x="0" y="0"/>
                </a:moveTo>
                <a:lnTo>
                  <a:pt x="50800" y="272244"/>
                </a:lnTo>
                <a:lnTo>
                  <a:pt x="100012" y="116221"/>
                </a:lnTo>
                <a:lnTo>
                  <a:pt x="150812" y="413939"/>
                </a:lnTo>
                <a:lnTo>
                  <a:pt x="204787" y="447373"/>
                </a:lnTo>
                <a:lnTo>
                  <a:pt x="254000" y="413939"/>
                </a:lnTo>
                <a:lnTo>
                  <a:pt x="309562" y="539713"/>
                </a:lnTo>
                <a:lnTo>
                  <a:pt x="358775" y="418715"/>
                </a:lnTo>
                <a:lnTo>
                  <a:pt x="409575" y="552450"/>
                </a:lnTo>
                <a:lnTo>
                  <a:pt x="463550" y="560410"/>
                </a:lnTo>
                <a:lnTo>
                  <a:pt x="514350" y="640014"/>
                </a:lnTo>
                <a:lnTo>
                  <a:pt x="568325" y="624093"/>
                </a:lnTo>
                <a:lnTo>
                  <a:pt x="617537" y="593844"/>
                </a:lnTo>
                <a:lnTo>
                  <a:pt x="668337" y="640014"/>
                </a:lnTo>
                <a:lnTo>
                  <a:pt x="722312" y="624093"/>
                </a:lnTo>
                <a:lnTo>
                  <a:pt x="773112" y="724394"/>
                </a:lnTo>
                <a:lnTo>
                  <a:pt x="827087" y="711657"/>
                </a:lnTo>
                <a:lnTo>
                  <a:pt x="876300" y="698920"/>
                </a:lnTo>
                <a:lnTo>
                  <a:pt x="927100" y="647974"/>
                </a:lnTo>
                <a:lnTo>
                  <a:pt x="981075" y="732354"/>
                </a:lnTo>
                <a:lnTo>
                  <a:pt x="1031875" y="749867"/>
                </a:lnTo>
                <a:lnTo>
                  <a:pt x="1085850" y="706881"/>
                </a:lnTo>
                <a:lnTo>
                  <a:pt x="1136650" y="719617"/>
                </a:lnTo>
                <a:lnTo>
                  <a:pt x="1185862" y="796037"/>
                </a:lnTo>
                <a:lnTo>
                  <a:pt x="1239838" y="740314"/>
                </a:lnTo>
                <a:lnTo>
                  <a:pt x="1290638" y="749867"/>
                </a:lnTo>
                <a:lnTo>
                  <a:pt x="1344612" y="791261"/>
                </a:lnTo>
                <a:lnTo>
                  <a:pt x="1395412" y="765788"/>
                </a:lnTo>
                <a:lnTo>
                  <a:pt x="1449388" y="770564"/>
                </a:lnTo>
                <a:lnTo>
                  <a:pt x="1498600" y="1030072"/>
                </a:lnTo>
                <a:lnTo>
                  <a:pt x="1549400" y="1058730"/>
                </a:lnTo>
                <a:lnTo>
                  <a:pt x="1603375" y="1071466"/>
                </a:lnTo>
                <a:lnTo>
                  <a:pt x="1654175" y="1063506"/>
                </a:lnTo>
                <a:lnTo>
                  <a:pt x="1708150" y="1071466"/>
                </a:lnTo>
                <a:lnTo>
                  <a:pt x="1758950" y="1084203"/>
                </a:lnTo>
                <a:lnTo>
                  <a:pt x="1808162" y="1050770"/>
                </a:lnTo>
                <a:lnTo>
                  <a:pt x="1862138" y="1058730"/>
                </a:lnTo>
                <a:lnTo>
                  <a:pt x="1912938" y="1045993"/>
                </a:lnTo>
                <a:lnTo>
                  <a:pt x="1966912" y="1045993"/>
                </a:lnTo>
                <a:lnTo>
                  <a:pt x="2017712" y="1050770"/>
                </a:lnTo>
                <a:lnTo>
                  <a:pt x="2066925" y="1038033"/>
                </a:lnTo>
                <a:lnTo>
                  <a:pt x="2120900" y="1076243"/>
                </a:lnTo>
                <a:lnTo>
                  <a:pt x="2171700" y="1063506"/>
                </a:lnTo>
                <a:lnTo>
                  <a:pt x="2225675" y="1058730"/>
                </a:lnTo>
                <a:lnTo>
                  <a:pt x="2276475" y="1050770"/>
                </a:lnTo>
                <a:lnTo>
                  <a:pt x="2325688" y="1079427"/>
                </a:lnTo>
                <a:lnTo>
                  <a:pt x="2381250" y="1079427"/>
                </a:lnTo>
                <a:lnTo>
                  <a:pt x="2430462" y="1092164"/>
                </a:lnTo>
                <a:lnTo>
                  <a:pt x="2484438" y="1076243"/>
                </a:lnTo>
                <a:lnTo>
                  <a:pt x="2535238" y="1088979"/>
                </a:lnTo>
                <a:lnTo>
                  <a:pt x="2584450" y="1076243"/>
                </a:lnTo>
                <a:lnTo>
                  <a:pt x="2640012" y="1096940"/>
                </a:lnTo>
                <a:lnTo>
                  <a:pt x="2689225" y="1092164"/>
                </a:lnTo>
                <a:lnTo>
                  <a:pt x="2743200" y="1092164"/>
                </a:lnTo>
                <a:lnTo>
                  <a:pt x="2794000" y="1096940"/>
                </a:lnTo>
                <a:lnTo>
                  <a:pt x="2844800" y="1092164"/>
                </a:lnTo>
                <a:lnTo>
                  <a:pt x="2898775" y="1104900"/>
                </a:lnTo>
                <a:lnTo>
                  <a:pt x="2947988" y="1092164"/>
                </a:lnTo>
                <a:lnTo>
                  <a:pt x="3003550" y="1100124"/>
                </a:lnTo>
                <a:lnTo>
                  <a:pt x="3052762" y="1092164"/>
                </a:lnTo>
                <a:lnTo>
                  <a:pt x="3106738" y="1092164"/>
                </a:lnTo>
                <a:lnTo>
                  <a:pt x="3111500" y="1092164"/>
                </a:lnTo>
              </a:path>
            </a:pathLst>
          </a:custGeom>
          <a:ln w="25400">
            <a:solidFill>
              <a:srgbClr val="BFBF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8021676" y="2482830"/>
            <a:ext cx="2189905" cy="725725"/>
          </a:xfrm>
          <a:custGeom>
            <a:avLst/>
            <a:gdLst/>
            <a:ahLst/>
            <a:cxnLst/>
            <a:rect l="l" t="t" r="r" b="b"/>
            <a:pathLst>
              <a:path w="2184400" h="723900">
                <a:moveTo>
                  <a:pt x="0" y="0"/>
                </a:moveTo>
                <a:lnTo>
                  <a:pt x="0" y="7920"/>
                </a:lnTo>
                <a:lnTo>
                  <a:pt x="53975" y="20592"/>
                </a:lnTo>
                <a:lnTo>
                  <a:pt x="104775" y="204339"/>
                </a:lnTo>
                <a:lnTo>
                  <a:pt x="158750" y="36432"/>
                </a:lnTo>
                <a:lnTo>
                  <a:pt x="209550" y="3168"/>
                </a:lnTo>
                <a:lnTo>
                  <a:pt x="258762" y="166322"/>
                </a:lnTo>
                <a:lnTo>
                  <a:pt x="312737" y="153650"/>
                </a:lnTo>
                <a:lnTo>
                  <a:pt x="363537" y="199587"/>
                </a:lnTo>
                <a:lnTo>
                  <a:pt x="417512" y="207507"/>
                </a:lnTo>
                <a:lnTo>
                  <a:pt x="468312" y="178994"/>
                </a:lnTo>
                <a:lnTo>
                  <a:pt x="522287" y="140978"/>
                </a:lnTo>
                <a:lnTo>
                  <a:pt x="571500" y="575001"/>
                </a:lnTo>
                <a:lnTo>
                  <a:pt x="622300" y="603513"/>
                </a:lnTo>
                <a:lnTo>
                  <a:pt x="676275" y="633610"/>
                </a:lnTo>
                <a:lnTo>
                  <a:pt x="727075" y="644698"/>
                </a:lnTo>
                <a:lnTo>
                  <a:pt x="781050" y="666875"/>
                </a:lnTo>
                <a:lnTo>
                  <a:pt x="831850" y="666875"/>
                </a:lnTo>
                <a:lnTo>
                  <a:pt x="881062" y="687467"/>
                </a:lnTo>
                <a:lnTo>
                  <a:pt x="935037" y="682715"/>
                </a:lnTo>
                <a:lnTo>
                  <a:pt x="985837" y="636778"/>
                </a:lnTo>
                <a:lnTo>
                  <a:pt x="1039812" y="657370"/>
                </a:lnTo>
                <a:lnTo>
                  <a:pt x="1090612" y="695387"/>
                </a:lnTo>
                <a:lnTo>
                  <a:pt x="1139825" y="690635"/>
                </a:lnTo>
                <a:lnTo>
                  <a:pt x="1193800" y="666875"/>
                </a:lnTo>
                <a:lnTo>
                  <a:pt x="1244600" y="677963"/>
                </a:lnTo>
                <a:lnTo>
                  <a:pt x="1298575" y="666875"/>
                </a:lnTo>
                <a:lnTo>
                  <a:pt x="1349375" y="633610"/>
                </a:lnTo>
                <a:lnTo>
                  <a:pt x="1398588" y="695387"/>
                </a:lnTo>
                <a:lnTo>
                  <a:pt x="1454150" y="712811"/>
                </a:lnTo>
                <a:lnTo>
                  <a:pt x="1503362" y="715979"/>
                </a:lnTo>
                <a:lnTo>
                  <a:pt x="1557338" y="690635"/>
                </a:lnTo>
                <a:lnTo>
                  <a:pt x="1608138" y="715979"/>
                </a:lnTo>
                <a:lnTo>
                  <a:pt x="1657350" y="712811"/>
                </a:lnTo>
                <a:lnTo>
                  <a:pt x="1712912" y="700139"/>
                </a:lnTo>
                <a:lnTo>
                  <a:pt x="1762125" y="720732"/>
                </a:lnTo>
                <a:lnTo>
                  <a:pt x="1816100" y="723900"/>
                </a:lnTo>
                <a:lnTo>
                  <a:pt x="1866900" y="708059"/>
                </a:lnTo>
                <a:lnTo>
                  <a:pt x="1917700" y="703307"/>
                </a:lnTo>
                <a:lnTo>
                  <a:pt x="1971675" y="703307"/>
                </a:lnTo>
                <a:lnTo>
                  <a:pt x="2020888" y="703307"/>
                </a:lnTo>
                <a:lnTo>
                  <a:pt x="2076450" y="715979"/>
                </a:lnTo>
                <a:lnTo>
                  <a:pt x="2125662" y="715979"/>
                </a:lnTo>
                <a:lnTo>
                  <a:pt x="2179638" y="712811"/>
                </a:lnTo>
                <a:lnTo>
                  <a:pt x="2184400" y="712811"/>
                </a:lnTo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8101251" y="4601621"/>
            <a:ext cx="611136" cy="29498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73210" algn="ctr" defTabSz="916712">
              <a:lnSpc>
                <a:spcPts val="943"/>
              </a:lnSpc>
              <a:spcBef>
                <a:spcPts val="100"/>
              </a:spcBef>
            </a:pP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3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2732" defTabSz="916712">
              <a:lnSpc>
                <a:spcPts val="1303"/>
              </a:lnSpc>
            </a:pPr>
            <a:r>
              <a:rPr sz="1203" spc="-45" dirty="0">
                <a:solidFill>
                  <a:prstClr val="black"/>
                </a:solidFill>
                <a:latin typeface="Times New Roman"/>
                <a:cs typeface="Times New Roman"/>
              </a:rPr>
              <a:t>iter.</a:t>
            </a:r>
            <a:r>
              <a:rPr sz="1203" spc="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203" spc="-10" dirty="0">
                <a:solidFill>
                  <a:prstClr val="black"/>
                </a:solidFill>
                <a:latin typeface="Times New Roman"/>
                <a:cs typeface="Times New Roman"/>
              </a:rPr>
              <a:t>(1e4)</a:t>
            </a:r>
            <a:endParaRPr sz="12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7704968" y="1947476"/>
            <a:ext cx="1658980" cy="38308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2406" spc="-10" dirty="0">
                <a:solidFill>
                  <a:prstClr val="black"/>
                </a:solidFill>
                <a:latin typeface="Calibri"/>
                <a:cs typeface="Calibri"/>
              </a:rPr>
              <a:t>test error</a:t>
            </a:r>
            <a:r>
              <a:rPr sz="2406" spc="-10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spc="-20" dirty="0">
                <a:solidFill>
                  <a:prstClr val="black"/>
                </a:solidFill>
                <a:latin typeface="Calibri"/>
                <a:cs typeface="Calibri"/>
              </a:rPr>
              <a:t>(%)</a:t>
            </a:r>
            <a:endParaRPr sz="2406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2024902" y="1660108"/>
            <a:ext cx="4565060" cy="921247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R="5093" algn="r" defTabSz="916712">
              <a:lnSpc>
                <a:spcPts val="2336"/>
              </a:lnSpc>
              <a:spcBef>
                <a:spcPts val="100"/>
              </a:spcBef>
            </a:pPr>
            <a:r>
              <a:rPr sz="2005" b="1" spc="40" dirty="0">
                <a:solidFill>
                  <a:srgbClr val="7F7F7F"/>
                </a:solidFill>
                <a:latin typeface="Calibri"/>
                <a:cs typeface="Calibri"/>
              </a:rPr>
              <a:t>C</a:t>
            </a:r>
            <a:r>
              <a:rPr sz="2005" b="1" spc="-35" dirty="0">
                <a:solidFill>
                  <a:srgbClr val="7F7F7F"/>
                </a:solidFill>
                <a:latin typeface="Calibri"/>
                <a:cs typeface="Calibri"/>
              </a:rPr>
              <a:t>I</a:t>
            </a:r>
            <a:r>
              <a:rPr sz="2005" b="1" spc="-120" dirty="0">
                <a:solidFill>
                  <a:srgbClr val="7F7F7F"/>
                </a:solidFill>
                <a:latin typeface="Calibri"/>
                <a:cs typeface="Calibri"/>
              </a:rPr>
              <a:t>F</a:t>
            </a:r>
            <a:r>
              <a:rPr sz="2005" b="1" spc="-15" dirty="0">
                <a:solidFill>
                  <a:srgbClr val="7F7F7F"/>
                </a:solidFill>
                <a:latin typeface="Calibri"/>
                <a:cs typeface="Calibri"/>
              </a:rPr>
              <a:t>A</a:t>
            </a:r>
            <a:r>
              <a:rPr sz="2005" b="1" spc="-25" dirty="0">
                <a:solidFill>
                  <a:srgbClr val="7F7F7F"/>
                </a:solidFill>
                <a:latin typeface="Calibri"/>
                <a:cs typeface="Calibri"/>
              </a:rPr>
              <a:t>R</a:t>
            </a:r>
            <a:r>
              <a:rPr sz="2005" b="1" spc="-15" dirty="0">
                <a:solidFill>
                  <a:srgbClr val="7F7F7F"/>
                </a:solidFill>
                <a:latin typeface="Calibri"/>
                <a:cs typeface="Calibri"/>
              </a:rPr>
              <a:t>-10</a:t>
            </a:r>
            <a:endParaRPr sz="2005">
              <a:solidFill>
                <a:prstClr val="black"/>
              </a:solidFill>
              <a:latin typeface="Calibri"/>
              <a:cs typeface="Calibri"/>
            </a:endParaRPr>
          </a:p>
          <a:p>
            <a:pPr marL="917984" defTabSz="916712">
              <a:lnSpc>
                <a:spcPts val="2817"/>
              </a:lnSpc>
            </a:pPr>
            <a:r>
              <a:rPr sz="2406" spc="-10" dirty="0">
                <a:solidFill>
                  <a:prstClr val="black"/>
                </a:solidFill>
                <a:latin typeface="Calibri"/>
                <a:cs typeface="Calibri"/>
              </a:rPr>
              <a:t>train error</a:t>
            </a:r>
            <a:r>
              <a:rPr sz="2406" spc="1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spc="-20" dirty="0">
                <a:solidFill>
                  <a:prstClr val="black"/>
                </a:solidFill>
                <a:latin typeface="Calibri"/>
                <a:cs typeface="Calibri"/>
              </a:rPr>
              <a:t>(%)</a:t>
            </a:r>
            <a:endParaRPr sz="2406">
              <a:solidFill>
                <a:prstClr val="black"/>
              </a:solidFill>
              <a:latin typeface="Calibri"/>
              <a:cs typeface="Calibri"/>
            </a:endParaRPr>
          </a:p>
          <a:p>
            <a:pPr marL="12732" defTabSz="916712">
              <a:spcBef>
                <a:spcPts val="877"/>
              </a:spcBef>
            </a:pPr>
            <a:r>
              <a:rPr sz="903" spc="50" dirty="0">
                <a:solidFill>
                  <a:prstClr val="black"/>
                </a:solidFill>
                <a:latin typeface="Times New Roman"/>
                <a:cs typeface="Times New Roman"/>
              </a:rPr>
              <a:t>20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5084967" y="3195882"/>
            <a:ext cx="303022" cy="732090"/>
          </a:xfrm>
          <a:custGeom>
            <a:avLst/>
            <a:gdLst/>
            <a:ahLst/>
            <a:cxnLst/>
            <a:rect l="l" t="t" r="r" b="b"/>
            <a:pathLst>
              <a:path w="302260" h="730250">
                <a:moveTo>
                  <a:pt x="0" y="518734"/>
                </a:moveTo>
                <a:lnTo>
                  <a:pt x="27376" y="729953"/>
                </a:lnTo>
                <a:lnTo>
                  <a:pt x="160299" y="600441"/>
                </a:lnTo>
                <a:lnTo>
                  <a:pt x="106042" y="600441"/>
                </a:lnTo>
                <a:lnTo>
                  <a:pt x="113298" y="579580"/>
                </a:lnTo>
                <a:lnTo>
                  <a:pt x="46066" y="579580"/>
                </a:lnTo>
                <a:lnTo>
                  <a:pt x="0" y="518734"/>
                </a:lnTo>
                <a:close/>
              </a:path>
              <a:path w="302260" h="730250">
                <a:moveTo>
                  <a:pt x="179924" y="581320"/>
                </a:moveTo>
                <a:lnTo>
                  <a:pt x="106042" y="600441"/>
                </a:lnTo>
                <a:lnTo>
                  <a:pt x="160299" y="600441"/>
                </a:lnTo>
                <a:lnTo>
                  <a:pt x="179924" y="581320"/>
                </a:lnTo>
                <a:close/>
              </a:path>
              <a:path w="302260" h="730250">
                <a:moveTo>
                  <a:pt x="268201" y="0"/>
                </a:moveTo>
                <a:lnTo>
                  <a:pt x="256434" y="3110"/>
                </a:lnTo>
                <a:lnTo>
                  <a:pt x="246691" y="10406"/>
                </a:lnTo>
                <a:lnTo>
                  <a:pt x="240275" y="21259"/>
                </a:lnTo>
                <a:lnTo>
                  <a:pt x="46066" y="579580"/>
                </a:lnTo>
                <a:lnTo>
                  <a:pt x="113298" y="579580"/>
                </a:lnTo>
                <a:lnTo>
                  <a:pt x="300250" y="42122"/>
                </a:lnTo>
                <a:lnTo>
                  <a:pt x="301954" y="29630"/>
                </a:lnTo>
                <a:lnTo>
                  <a:pt x="298843" y="17862"/>
                </a:lnTo>
                <a:lnTo>
                  <a:pt x="291547" y="8120"/>
                </a:lnTo>
                <a:lnTo>
                  <a:pt x="280694" y="1703"/>
                </a:lnTo>
                <a:lnTo>
                  <a:pt x="268201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4951702" y="2868953"/>
            <a:ext cx="793204" cy="29049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804" spc="-15" dirty="0">
                <a:solidFill>
                  <a:prstClr val="black"/>
                </a:solidFill>
                <a:latin typeface="Calibri"/>
                <a:cs typeface="Calibri"/>
              </a:rPr>
              <a:t>56</a:t>
            </a:r>
            <a:r>
              <a:rPr sz="1804" spc="45" dirty="0">
                <a:solidFill>
                  <a:prstClr val="black"/>
                </a:solidFill>
                <a:latin typeface="Calibri"/>
                <a:cs typeface="Calibri"/>
              </a:rPr>
              <a:t>-</a:t>
            </a:r>
            <a:r>
              <a:rPr sz="1804" spc="-15" dirty="0">
                <a:solidFill>
                  <a:prstClr val="black"/>
                </a:solidFill>
                <a:latin typeface="Calibri"/>
                <a:cs typeface="Calibri"/>
              </a:rPr>
              <a:t>l</a:t>
            </a:r>
            <a:r>
              <a:rPr sz="1804" spc="35" dirty="0">
                <a:solidFill>
                  <a:prstClr val="black"/>
                </a:solidFill>
                <a:latin typeface="Calibri"/>
                <a:cs typeface="Calibri"/>
              </a:rPr>
              <a:t>a</a:t>
            </a:r>
            <a:r>
              <a:rPr sz="1804" spc="-20" dirty="0">
                <a:solidFill>
                  <a:prstClr val="black"/>
                </a:solidFill>
                <a:latin typeface="Calibri"/>
                <a:cs typeface="Calibri"/>
              </a:rPr>
              <a:t>y</a:t>
            </a:r>
            <a:r>
              <a:rPr sz="1804" dirty="0">
                <a:solidFill>
                  <a:prstClr val="black"/>
                </a:solidFill>
                <a:latin typeface="Calibri"/>
                <a:cs typeface="Calibri"/>
              </a:rPr>
              <a:t>er</a:t>
            </a:r>
          </a:p>
        </p:txBody>
      </p:sp>
      <p:sp>
        <p:nvSpPr>
          <p:cNvPr id="53" name="object 53"/>
          <p:cNvSpPr txBox="1"/>
          <p:nvPr/>
        </p:nvSpPr>
        <p:spPr>
          <a:xfrm>
            <a:off x="5639230" y="4005269"/>
            <a:ext cx="793204" cy="29049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804" spc="-15" dirty="0">
                <a:solidFill>
                  <a:prstClr val="black"/>
                </a:solidFill>
                <a:latin typeface="Calibri"/>
                <a:cs typeface="Calibri"/>
              </a:rPr>
              <a:t>20</a:t>
            </a:r>
            <a:r>
              <a:rPr sz="1804" spc="45" dirty="0">
                <a:solidFill>
                  <a:prstClr val="black"/>
                </a:solidFill>
                <a:latin typeface="Calibri"/>
                <a:cs typeface="Calibri"/>
              </a:rPr>
              <a:t>-</a:t>
            </a:r>
            <a:r>
              <a:rPr sz="1804" spc="-15" dirty="0">
                <a:solidFill>
                  <a:prstClr val="black"/>
                </a:solidFill>
                <a:latin typeface="Calibri"/>
                <a:cs typeface="Calibri"/>
              </a:rPr>
              <a:t>l</a:t>
            </a:r>
            <a:r>
              <a:rPr sz="1804" spc="35" dirty="0">
                <a:solidFill>
                  <a:prstClr val="black"/>
                </a:solidFill>
                <a:latin typeface="Calibri"/>
                <a:cs typeface="Calibri"/>
              </a:rPr>
              <a:t>a</a:t>
            </a:r>
            <a:r>
              <a:rPr sz="1804" spc="-20" dirty="0">
                <a:solidFill>
                  <a:prstClr val="black"/>
                </a:solidFill>
                <a:latin typeface="Calibri"/>
                <a:cs typeface="Calibri"/>
              </a:rPr>
              <a:t>y</a:t>
            </a:r>
            <a:r>
              <a:rPr sz="1804" dirty="0">
                <a:solidFill>
                  <a:prstClr val="black"/>
                </a:solidFill>
                <a:latin typeface="Calibri"/>
                <a:cs typeface="Calibri"/>
              </a:rPr>
              <a:t>er</a:t>
            </a:r>
            <a:endParaRPr sz="1804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5265197" y="4150596"/>
            <a:ext cx="283287" cy="292200"/>
          </a:xfrm>
          <a:custGeom>
            <a:avLst/>
            <a:gdLst/>
            <a:ahLst/>
            <a:cxnLst/>
            <a:rect l="l" t="t" r="r" b="b"/>
            <a:pathLst>
              <a:path w="282575" h="291464">
                <a:moveTo>
                  <a:pt x="64081" y="87816"/>
                </a:moveTo>
                <a:lnTo>
                  <a:pt x="0" y="290932"/>
                </a:lnTo>
                <a:lnTo>
                  <a:pt x="200941" y="220328"/>
                </a:lnTo>
                <a:lnTo>
                  <a:pt x="125874" y="206570"/>
                </a:lnTo>
                <a:lnTo>
                  <a:pt x="168641" y="162399"/>
                </a:lnTo>
                <a:lnTo>
                  <a:pt x="80253" y="162399"/>
                </a:lnTo>
                <a:lnTo>
                  <a:pt x="64081" y="87816"/>
                </a:lnTo>
                <a:close/>
              </a:path>
              <a:path w="282575" h="291464">
                <a:moveTo>
                  <a:pt x="258436" y="0"/>
                </a:moveTo>
                <a:lnTo>
                  <a:pt x="242186" y="262"/>
                </a:lnTo>
                <a:lnTo>
                  <a:pt x="234113" y="3492"/>
                </a:lnTo>
                <a:lnTo>
                  <a:pt x="80253" y="162399"/>
                </a:lnTo>
                <a:lnTo>
                  <a:pt x="168641" y="162399"/>
                </a:lnTo>
                <a:lnTo>
                  <a:pt x="273634" y="53962"/>
                </a:lnTo>
                <a:lnTo>
                  <a:pt x="280438" y="43348"/>
                </a:lnTo>
                <a:lnTo>
                  <a:pt x="282569" y="31364"/>
                </a:lnTo>
                <a:lnTo>
                  <a:pt x="280052" y="19456"/>
                </a:lnTo>
                <a:lnTo>
                  <a:pt x="272909" y="9066"/>
                </a:lnTo>
                <a:lnTo>
                  <a:pt x="266611" y="2967"/>
                </a:lnTo>
                <a:lnTo>
                  <a:pt x="258436" y="0"/>
                </a:lnTo>
                <a:close/>
              </a:path>
            </a:pathLst>
          </a:custGeom>
          <a:solidFill>
            <a:srgbClr val="BFBF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9899647" y="2838400"/>
            <a:ext cx="267372" cy="367955"/>
          </a:xfrm>
          <a:custGeom>
            <a:avLst/>
            <a:gdLst/>
            <a:ahLst/>
            <a:cxnLst/>
            <a:rect l="l" t="t" r="r" b="b"/>
            <a:pathLst>
              <a:path w="266700" h="367030">
                <a:moveTo>
                  <a:pt x="31601" y="156375"/>
                </a:moveTo>
                <a:lnTo>
                  <a:pt x="0" y="367002"/>
                </a:lnTo>
                <a:lnTo>
                  <a:pt x="187463" y="265907"/>
                </a:lnTo>
                <a:lnTo>
                  <a:pt x="111169" y="264031"/>
                </a:lnTo>
                <a:lnTo>
                  <a:pt x="136826" y="227521"/>
                </a:lnTo>
                <a:lnTo>
                  <a:pt x="59215" y="227521"/>
                </a:lnTo>
                <a:lnTo>
                  <a:pt x="31601" y="156375"/>
                </a:lnTo>
                <a:close/>
              </a:path>
              <a:path w="266700" h="367030">
                <a:moveTo>
                  <a:pt x="237495" y="0"/>
                </a:moveTo>
                <a:lnTo>
                  <a:pt x="221486" y="2795"/>
                </a:lnTo>
                <a:lnTo>
                  <a:pt x="214015" y="7245"/>
                </a:lnTo>
                <a:lnTo>
                  <a:pt x="59215" y="227521"/>
                </a:lnTo>
                <a:lnTo>
                  <a:pt x="136826" y="227521"/>
                </a:lnTo>
                <a:lnTo>
                  <a:pt x="260927" y="50929"/>
                </a:lnTo>
                <a:lnTo>
                  <a:pt x="265992" y="39383"/>
                </a:lnTo>
                <a:lnTo>
                  <a:pt x="266227" y="27214"/>
                </a:lnTo>
                <a:lnTo>
                  <a:pt x="261882" y="15844"/>
                </a:lnTo>
                <a:lnTo>
                  <a:pt x="253206" y="6697"/>
                </a:lnTo>
                <a:lnTo>
                  <a:pt x="246033" y="1656"/>
                </a:lnTo>
                <a:lnTo>
                  <a:pt x="237495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9734163" y="2511264"/>
            <a:ext cx="793204" cy="29049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804" spc="-15" dirty="0">
                <a:solidFill>
                  <a:prstClr val="black"/>
                </a:solidFill>
                <a:latin typeface="Calibri"/>
                <a:cs typeface="Calibri"/>
              </a:rPr>
              <a:t>56</a:t>
            </a:r>
            <a:r>
              <a:rPr sz="1804" spc="45" dirty="0">
                <a:solidFill>
                  <a:prstClr val="black"/>
                </a:solidFill>
                <a:latin typeface="Calibri"/>
                <a:cs typeface="Calibri"/>
              </a:rPr>
              <a:t>-</a:t>
            </a:r>
            <a:r>
              <a:rPr sz="1804" spc="-15" dirty="0">
                <a:solidFill>
                  <a:prstClr val="black"/>
                </a:solidFill>
                <a:latin typeface="Calibri"/>
                <a:cs typeface="Calibri"/>
              </a:rPr>
              <a:t>l</a:t>
            </a:r>
            <a:r>
              <a:rPr sz="1804" spc="35" dirty="0">
                <a:solidFill>
                  <a:prstClr val="black"/>
                </a:solidFill>
                <a:latin typeface="Calibri"/>
                <a:cs typeface="Calibri"/>
              </a:rPr>
              <a:t>a</a:t>
            </a:r>
            <a:r>
              <a:rPr sz="1804" spc="-20" dirty="0">
                <a:solidFill>
                  <a:prstClr val="black"/>
                </a:solidFill>
                <a:latin typeface="Calibri"/>
                <a:cs typeface="Calibri"/>
              </a:rPr>
              <a:t>y</a:t>
            </a:r>
            <a:r>
              <a:rPr sz="1804" dirty="0">
                <a:solidFill>
                  <a:prstClr val="black"/>
                </a:solidFill>
                <a:latin typeface="Calibri"/>
                <a:cs typeface="Calibri"/>
              </a:rPr>
              <a:t>er</a:t>
            </a:r>
            <a:endParaRPr sz="1804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0252991" y="3781262"/>
            <a:ext cx="793204" cy="29049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804" spc="-15" dirty="0">
                <a:solidFill>
                  <a:prstClr val="black"/>
                </a:solidFill>
                <a:latin typeface="Calibri"/>
                <a:cs typeface="Calibri"/>
              </a:rPr>
              <a:t>20</a:t>
            </a:r>
            <a:r>
              <a:rPr sz="1804" spc="45" dirty="0">
                <a:solidFill>
                  <a:prstClr val="black"/>
                </a:solidFill>
                <a:latin typeface="Calibri"/>
                <a:cs typeface="Calibri"/>
              </a:rPr>
              <a:t>-</a:t>
            </a:r>
            <a:r>
              <a:rPr sz="1804" spc="-15" dirty="0">
                <a:solidFill>
                  <a:prstClr val="black"/>
                </a:solidFill>
                <a:latin typeface="Calibri"/>
                <a:cs typeface="Calibri"/>
              </a:rPr>
              <a:t>l</a:t>
            </a:r>
            <a:r>
              <a:rPr sz="1804" spc="35" dirty="0">
                <a:solidFill>
                  <a:prstClr val="black"/>
                </a:solidFill>
                <a:latin typeface="Calibri"/>
                <a:cs typeface="Calibri"/>
              </a:rPr>
              <a:t>a</a:t>
            </a:r>
            <a:r>
              <a:rPr sz="1804" spc="-20" dirty="0">
                <a:solidFill>
                  <a:prstClr val="black"/>
                </a:solidFill>
                <a:latin typeface="Calibri"/>
                <a:cs typeface="Calibri"/>
              </a:rPr>
              <a:t>y</a:t>
            </a:r>
            <a:r>
              <a:rPr sz="1804" dirty="0">
                <a:solidFill>
                  <a:prstClr val="black"/>
                </a:solidFill>
                <a:latin typeface="Calibri"/>
                <a:cs typeface="Calibri"/>
              </a:rPr>
              <a:t>er</a:t>
            </a:r>
            <a:endParaRPr sz="1804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9947586" y="3584149"/>
            <a:ext cx="213261" cy="402332"/>
          </a:xfrm>
          <a:custGeom>
            <a:avLst/>
            <a:gdLst/>
            <a:ahLst/>
            <a:cxnLst/>
            <a:rect l="l" t="t" r="r" b="b"/>
            <a:pathLst>
              <a:path w="212725" h="401320">
                <a:moveTo>
                  <a:pt x="109296" y="147238"/>
                </a:moveTo>
                <a:lnTo>
                  <a:pt x="38788" y="147238"/>
                </a:lnTo>
                <a:lnTo>
                  <a:pt x="155997" y="390095"/>
                </a:lnTo>
                <a:lnTo>
                  <a:pt x="162648" y="395698"/>
                </a:lnTo>
                <a:lnTo>
                  <a:pt x="177991" y="401053"/>
                </a:lnTo>
                <a:lnTo>
                  <a:pt x="186684" y="400803"/>
                </a:lnTo>
                <a:lnTo>
                  <a:pt x="194580" y="396993"/>
                </a:lnTo>
                <a:lnTo>
                  <a:pt x="204626" y="389373"/>
                </a:lnTo>
                <a:lnTo>
                  <a:pt x="210757" y="378859"/>
                </a:lnTo>
                <a:lnTo>
                  <a:pt x="212499" y="366812"/>
                </a:lnTo>
                <a:lnTo>
                  <a:pt x="209374" y="354597"/>
                </a:lnTo>
                <a:lnTo>
                  <a:pt x="109296" y="147238"/>
                </a:lnTo>
                <a:close/>
              </a:path>
              <a:path w="212725" h="401320">
                <a:moveTo>
                  <a:pt x="2980" y="0"/>
                </a:moveTo>
                <a:lnTo>
                  <a:pt x="0" y="212965"/>
                </a:lnTo>
                <a:lnTo>
                  <a:pt x="38788" y="147238"/>
                </a:lnTo>
                <a:lnTo>
                  <a:pt x="109296" y="147238"/>
                </a:lnTo>
                <a:lnTo>
                  <a:pt x="95975" y="119637"/>
                </a:lnTo>
                <a:lnTo>
                  <a:pt x="157933" y="119637"/>
                </a:lnTo>
                <a:lnTo>
                  <a:pt x="2980" y="0"/>
                </a:lnTo>
                <a:close/>
              </a:path>
              <a:path w="212725" h="401320">
                <a:moveTo>
                  <a:pt x="157933" y="119637"/>
                </a:moveTo>
                <a:lnTo>
                  <a:pt x="95975" y="119637"/>
                </a:lnTo>
                <a:lnTo>
                  <a:pt x="171564" y="130162"/>
                </a:lnTo>
                <a:lnTo>
                  <a:pt x="157933" y="119637"/>
                </a:lnTo>
                <a:close/>
              </a:path>
            </a:pathLst>
          </a:custGeom>
          <a:solidFill>
            <a:srgbClr val="BFBF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876524" y="5083232"/>
            <a:ext cx="10407140" cy="876811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356499" indent="-343767" defTabSz="916712">
              <a:spcBef>
                <a:spcPts val="100"/>
              </a:spcBef>
              <a:buFont typeface="Arial"/>
              <a:buChar char="•"/>
              <a:tabLst>
                <a:tab pos="355862" algn="l"/>
                <a:tab pos="356499" algn="l"/>
              </a:tabLst>
            </a:pPr>
            <a:r>
              <a:rPr sz="2807" i="1" spc="-40" dirty="0">
                <a:solidFill>
                  <a:prstClr val="black"/>
                </a:solidFill>
                <a:latin typeface="Calibri"/>
                <a:cs typeface="Calibri"/>
              </a:rPr>
              <a:t>Plain </a:t>
            </a:r>
            <a:r>
              <a:rPr sz="2807" spc="-5" dirty="0">
                <a:solidFill>
                  <a:prstClr val="black"/>
                </a:solidFill>
                <a:latin typeface="Calibri"/>
                <a:cs typeface="Calibri"/>
              </a:rPr>
              <a:t>nets: </a:t>
            </a:r>
            <a:r>
              <a:rPr sz="2807" spc="-10" dirty="0">
                <a:solidFill>
                  <a:prstClr val="black"/>
                </a:solidFill>
                <a:latin typeface="Calibri"/>
                <a:cs typeface="Calibri"/>
              </a:rPr>
              <a:t>stacking </a:t>
            </a:r>
            <a:r>
              <a:rPr sz="2807" spc="-15" dirty="0">
                <a:solidFill>
                  <a:prstClr val="black"/>
                </a:solidFill>
                <a:latin typeface="Calibri"/>
                <a:cs typeface="Calibri"/>
              </a:rPr>
              <a:t>3x3 </a:t>
            </a:r>
            <a:r>
              <a:rPr sz="2807" spc="15" dirty="0">
                <a:solidFill>
                  <a:prstClr val="black"/>
                </a:solidFill>
                <a:latin typeface="Calibri"/>
                <a:cs typeface="Calibri"/>
              </a:rPr>
              <a:t>conv</a:t>
            </a:r>
            <a:r>
              <a:rPr sz="2807" spc="9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807" spc="-20" dirty="0">
                <a:solidFill>
                  <a:prstClr val="black"/>
                </a:solidFill>
                <a:latin typeface="Calibri"/>
                <a:cs typeface="Calibri"/>
              </a:rPr>
              <a:t>layers…</a:t>
            </a:r>
            <a:endParaRPr sz="2807">
              <a:solidFill>
                <a:prstClr val="black"/>
              </a:solidFill>
              <a:latin typeface="Calibri"/>
              <a:cs typeface="Calibri"/>
            </a:endParaRPr>
          </a:p>
          <a:p>
            <a:pPr marL="356499" indent="-343767" defTabSz="916712">
              <a:spcBef>
                <a:spcPts val="40"/>
              </a:spcBef>
              <a:buFont typeface="Arial"/>
              <a:buChar char="•"/>
              <a:tabLst>
                <a:tab pos="355862" algn="l"/>
                <a:tab pos="356499" algn="l"/>
              </a:tabLst>
            </a:pPr>
            <a:r>
              <a:rPr sz="2807" spc="-20" dirty="0">
                <a:solidFill>
                  <a:prstClr val="black"/>
                </a:solidFill>
                <a:latin typeface="Calibri"/>
                <a:cs typeface="Calibri"/>
              </a:rPr>
              <a:t>56-layer </a:t>
            </a:r>
            <a:r>
              <a:rPr sz="2807" spc="10" dirty="0">
                <a:solidFill>
                  <a:prstClr val="black"/>
                </a:solidFill>
                <a:latin typeface="Calibri"/>
                <a:cs typeface="Calibri"/>
              </a:rPr>
              <a:t>net </a:t>
            </a:r>
            <a:r>
              <a:rPr sz="2807" spc="-10" dirty="0">
                <a:solidFill>
                  <a:prstClr val="black"/>
                </a:solidFill>
                <a:latin typeface="Calibri"/>
                <a:cs typeface="Calibri"/>
              </a:rPr>
              <a:t>has </a:t>
            </a:r>
            <a:r>
              <a:rPr sz="2807" b="1" spc="-10" dirty="0">
                <a:solidFill>
                  <a:srgbClr val="C00000"/>
                </a:solidFill>
                <a:latin typeface="Calibri"/>
                <a:cs typeface="Calibri"/>
              </a:rPr>
              <a:t>higher training </a:t>
            </a:r>
            <a:r>
              <a:rPr sz="2807" b="1" spc="-5" dirty="0">
                <a:solidFill>
                  <a:srgbClr val="C00000"/>
                </a:solidFill>
                <a:latin typeface="Calibri"/>
                <a:cs typeface="Calibri"/>
              </a:rPr>
              <a:t>error </a:t>
            </a:r>
            <a:r>
              <a:rPr sz="2807" spc="-10" dirty="0">
                <a:solidFill>
                  <a:prstClr val="black"/>
                </a:solidFill>
                <a:latin typeface="Calibri"/>
                <a:cs typeface="Calibri"/>
              </a:rPr>
              <a:t>and test </a:t>
            </a:r>
            <a:r>
              <a:rPr sz="2807" spc="10" dirty="0">
                <a:solidFill>
                  <a:prstClr val="black"/>
                </a:solidFill>
                <a:latin typeface="Calibri"/>
                <a:cs typeface="Calibri"/>
              </a:rPr>
              <a:t>error </a:t>
            </a:r>
            <a:r>
              <a:rPr sz="2807" spc="-15" dirty="0">
                <a:solidFill>
                  <a:prstClr val="black"/>
                </a:solidFill>
                <a:latin typeface="Calibri"/>
                <a:cs typeface="Calibri"/>
              </a:rPr>
              <a:t>than </a:t>
            </a:r>
            <a:r>
              <a:rPr sz="2807" spc="-20" dirty="0">
                <a:solidFill>
                  <a:prstClr val="black"/>
                </a:solidFill>
                <a:latin typeface="Calibri"/>
                <a:cs typeface="Calibri"/>
              </a:rPr>
              <a:t>20-layer</a:t>
            </a:r>
            <a:r>
              <a:rPr sz="2807" spc="2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807" spc="10" dirty="0">
                <a:solidFill>
                  <a:prstClr val="black"/>
                </a:solidFill>
                <a:latin typeface="Calibri"/>
                <a:cs typeface="Calibri"/>
              </a:rPr>
              <a:t>net</a:t>
            </a:r>
            <a:endParaRPr sz="2807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60" name="object 60"/>
          <p:cNvSpPr txBox="1">
            <a:spLocks noGrp="1"/>
          </p:cNvSpPr>
          <p:nvPr>
            <p:ph type="ftr" sz="quarter" idx="5"/>
          </p:nvPr>
        </p:nvSpPr>
        <p:spPr>
          <a:xfrm>
            <a:off x="4173265" y="7267588"/>
            <a:ext cx="9197028" cy="219942"/>
          </a:xfrm>
          <a:prstGeom prst="rect">
            <a:avLst/>
          </a:prstGeom>
        </p:spPr>
        <p:txBody>
          <a:bodyPr vert="horz" wrap="square" lIns="0" tIns="3820" rIns="0" bIns="0" rtlCol="0">
            <a:spAutoFit/>
          </a:bodyPr>
          <a:lstStyle/>
          <a:p>
            <a:pPr marL="12732" defTabSz="916712">
              <a:spcBef>
                <a:spcPts val="30"/>
              </a:spcBef>
            </a:pPr>
            <a:r>
              <a:rPr spc="-20" dirty="0"/>
              <a:t>Kaiming </a:t>
            </a:r>
            <a:r>
              <a:rPr spc="5" dirty="0"/>
              <a:t>He, </a:t>
            </a:r>
            <a:r>
              <a:rPr spc="-10" dirty="0"/>
              <a:t>Xiangyu </a:t>
            </a:r>
            <a:r>
              <a:rPr dirty="0"/>
              <a:t>Zhang, </a:t>
            </a:r>
            <a:r>
              <a:rPr spc="-30" dirty="0"/>
              <a:t>Shaoqing </a:t>
            </a:r>
            <a:r>
              <a:rPr spc="-5" dirty="0"/>
              <a:t>Ren, </a:t>
            </a:r>
            <a:r>
              <a:rPr dirty="0"/>
              <a:t>&amp; </a:t>
            </a:r>
            <a:r>
              <a:rPr spc="-15" dirty="0"/>
              <a:t>Jian </a:t>
            </a:r>
            <a:r>
              <a:rPr spc="-35" dirty="0"/>
              <a:t>Sun. </a:t>
            </a:r>
            <a:r>
              <a:rPr spc="5" dirty="0"/>
              <a:t>“Deep </a:t>
            </a:r>
            <a:r>
              <a:rPr spc="-15" dirty="0"/>
              <a:t>Residual </a:t>
            </a:r>
            <a:r>
              <a:rPr spc="-10" dirty="0"/>
              <a:t>Learning </a:t>
            </a:r>
            <a:r>
              <a:rPr spc="-25" dirty="0"/>
              <a:t>for </a:t>
            </a:r>
            <a:r>
              <a:rPr spc="15" dirty="0"/>
              <a:t>Image </a:t>
            </a:r>
            <a:r>
              <a:rPr spc="-15" dirty="0"/>
              <a:t>Recognition”. </a:t>
            </a:r>
            <a:r>
              <a:rPr spc="-20" dirty="0"/>
              <a:t>CVPR</a:t>
            </a:r>
            <a:r>
              <a:rPr spc="-115" dirty="0"/>
              <a:t> </a:t>
            </a:r>
            <a:r>
              <a:rPr spc="-10" dirty="0"/>
              <a:t>2016.</a:t>
            </a:r>
          </a:p>
        </p:txBody>
      </p:sp>
    </p:spTree>
    <p:extLst>
      <p:ext uri="{BB962C8B-B14F-4D97-AF65-F5344CB8AC3E}">
        <p14:creationId xmlns:p14="http://schemas.microsoft.com/office/powerpoint/2010/main" val="1829932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47" grpId="0" animBg="1"/>
      <p:bldP spid="51" grpId="0" animBg="1"/>
      <p:bldP spid="52" grpId="0"/>
      <p:bldP spid="55" grpId="0" animBg="1"/>
      <p:bldP spid="5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9764" y="613487"/>
            <a:ext cx="5124631" cy="691632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>
              <a:spcBef>
                <a:spcPts val="100"/>
              </a:spcBef>
            </a:pPr>
            <a:r>
              <a:rPr sz="4411" spc="10" dirty="0"/>
              <a:t>Simply </a:t>
            </a:r>
            <a:r>
              <a:rPr sz="4411" spc="-30" dirty="0"/>
              <a:t>stacking </a:t>
            </a:r>
            <a:r>
              <a:rPr sz="4411" spc="-45" dirty="0"/>
              <a:t>layers?</a:t>
            </a:r>
            <a:endParaRPr sz="4411"/>
          </a:p>
        </p:txBody>
      </p:sp>
      <p:sp>
        <p:nvSpPr>
          <p:cNvPr id="3" name="object 3"/>
          <p:cNvSpPr/>
          <p:nvPr/>
        </p:nvSpPr>
        <p:spPr>
          <a:xfrm>
            <a:off x="1738432" y="4169821"/>
            <a:ext cx="3323053" cy="0"/>
          </a:xfrm>
          <a:custGeom>
            <a:avLst/>
            <a:gdLst/>
            <a:ahLst/>
            <a:cxnLst/>
            <a:rect l="l" t="t" r="r" b="b"/>
            <a:pathLst>
              <a:path w="3314700">
                <a:moveTo>
                  <a:pt x="0" y="0"/>
                </a:moveTo>
                <a:lnTo>
                  <a:pt x="3314700" y="0"/>
                </a:lnTo>
                <a:lnTo>
                  <a:pt x="33147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355934" y="3609613"/>
            <a:ext cx="2705551" cy="0"/>
          </a:xfrm>
          <a:custGeom>
            <a:avLst/>
            <a:gdLst/>
            <a:ahLst/>
            <a:cxnLst/>
            <a:rect l="l" t="t" r="r" b="b"/>
            <a:pathLst>
              <a:path w="2698750">
                <a:moveTo>
                  <a:pt x="0" y="0"/>
                </a:moveTo>
                <a:lnTo>
                  <a:pt x="269875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738431" y="3609613"/>
            <a:ext cx="19098" cy="0"/>
          </a:xfrm>
          <a:custGeom>
            <a:avLst/>
            <a:gdLst/>
            <a:ahLst/>
            <a:cxnLst/>
            <a:rect l="l" t="t" r="r" b="b"/>
            <a:pathLst>
              <a:path w="19050">
                <a:moveTo>
                  <a:pt x="0" y="0"/>
                </a:moveTo>
                <a:lnTo>
                  <a:pt x="1905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738432" y="3074869"/>
            <a:ext cx="3323053" cy="0"/>
          </a:xfrm>
          <a:custGeom>
            <a:avLst/>
            <a:gdLst/>
            <a:ahLst/>
            <a:cxnLst/>
            <a:rect l="l" t="t" r="r" b="b"/>
            <a:pathLst>
              <a:path w="3314700">
                <a:moveTo>
                  <a:pt x="0" y="0"/>
                </a:moveTo>
                <a:lnTo>
                  <a:pt x="3314700" y="0"/>
                </a:lnTo>
                <a:lnTo>
                  <a:pt x="33147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738432" y="1979916"/>
            <a:ext cx="3323053" cy="0"/>
          </a:xfrm>
          <a:custGeom>
            <a:avLst/>
            <a:gdLst/>
            <a:ahLst/>
            <a:cxnLst/>
            <a:rect l="l" t="t" r="r" b="b"/>
            <a:pathLst>
              <a:path w="3314700">
                <a:moveTo>
                  <a:pt x="0" y="0"/>
                </a:moveTo>
                <a:lnTo>
                  <a:pt x="3314700" y="0"/>
                </a:lnTo>
                <a:lnTo>
                  <a:pt x="33147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738432" y="4169821"/>
            <a:ext cx="3323053" cy="0"/>
          </a:xfrm>
          <a:custGeom>
            <a:avLst/>
            <a:gdLst/>
            <a:ahLst/>
            <a:cxnLst/>
            <a:rect l="l" t="t" r="r" b="b"/>
            <a:pathLst>
              <a:path w="3314700">
                <a:moveTo>
                  <a:pt x="0" y="0"/>
                </a:moveTo>
                <a:lnTo>
                  <a:pt x="33147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738432" y="1979916"/>
            <a:ext cx="0" cy="2189905"/>
          </a:xfrm>
          <a:custGeom>
            <a:avLst/>
            <a:gdLst/>
            <a:ahLst/>
            <a:cxnLst/>
            <a:rect l="l" t="t" r="r" b="b"/>
            <a:pathLst>
              <a:path h="2184400">
                <a:moveTo>
                  <a:pt x="0" y="21844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738432" y="4131626"/>
            <a:ext cx="0" cy="38196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381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691739" y="4157961"/>
            <a:ext cx="82758" cy="15180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0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247712" y="4137991"/>
            <a:ext cx="0" cy="31830"/>
          </a:xfrm>
          <a:custGeom>
            <a:avLst/>
            <a:gdLst/>
            <a:ahLst/>
            <a:cxnLst/>
            <a:rect l="l" t="t" r="r" b="b"/>
            <a:pathLst>
              <a:path h="31750">
                <a:moveTo>
                  <a:pt x="0" y="0"/>
                </a:moveTo>
                <a:lnTo>
                  <a:pt x="0" y="3175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210569" y="4157961"/>
            <a:ext cx="82758" cy="15180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1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769724" y="4131626"/>
            <a:ext cx="0" cy="38196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381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729398" y="4157961"/>
            <a:ext cx="82758" cy="15180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2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291736" y="4131626"/>
            <a:ext cx="0" cy="38196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38100"/>
                </a:moveTo>
                <a:lnTo>
                  <a:pt x="1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813748" y="4131626"/>
            <a:ext cx="0" cy="38196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38100"/>
                </a:moveTo>
                <a:lnTo>
                  <a:pt x="1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767056" y="4157961"/>
            <a:ext cx="82758" cy="15180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4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335760" y="4131626"/>
            <a:ext cx="0" cy="38196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38100"/>
                </a:moveTo>
                <a:lnTo>
                  <a:pt x="1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285886" y="4157961"/>
            <a:ext cx="82758" cy="15180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5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845040" y="4131626"/>
            <a:ext cx="0" cy="38196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38100"/>
                </a:moveTo>
                <a:lnTo>
                  <a:pt x="1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804715" y="4157961"/>
            <a:ext cx="82758" cy="15180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6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738432" y="4169821"/>
            <a:ext cx="25464" cy="0"/>
          </a:xfrm>
          <a:custGeom>
            <a:avLst/>
            <a:gdLst/>
            <a:ahLst/>
            <a:cxnLst/>
            <a:rect l="l" t="t" r="r" b="b"/>
            <a:pathLst>
              <a:path w="25400">
                <a:moveTo>
                  <a:pt x="0" y="0"/>
                </a:moveTo>
                <a:lnTo>
                  <a:pt x="25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645585" y="4086344"/>
            <a:ext cx="82758" cy="15180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0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738432" y="3609613"/>
            <a:ext cx="25464" cy="0"/>
          </a:xfrm>
          <a:custGeom>
            <a:avLst/>
            <a:gdLst/>
            <a:ahLst/>
            <a:cxnLst/>
            <a:rect l="l" t="t" r="r" b="b"/>
            <a:pathLst>
              <a:path w="25400">
                <a:moveTo>
                  <a:pt x="0" y="0"/>
                </a:moveTo>
                <a:lnTo>
                  <a:pt x="25400" y="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645585" y="3537276"/>
            <a:ext cx="82758" cy="15180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5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738432" y="3074869"/>
            <a:ext cx="25464" cy="0"/>
          </a:xfrm>
          <a:custGeom>
            <a:avLst/>
            <a:gdLst/>
            <a:ahLst/>
            <a:cxnLst/>
            <a:rect l="l" t="t" r="r" b="b"/>
            <a:pathLst>
              <a:path w="25400">
                <a:moveTo>
                  <a:pt x="0" y="0"/>
                </a:moveTo>
                <a:lnTo>
                  <a:pt x="25400" y="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589885" y="2992983"/>
            <a:ext cx="153420" cy="15180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903" spc="50" dirty="0">
                <a:solidFill>
                  <a:prstClr val="black"/>
                </a:solidFill>
                <a:latin typeface="Times New Roman"/>
                <a:cs typeface="Times New Roman"/>
              </a:rPr>
              <a:t>10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738432" y="1979916"/>
            <a:ext cx="25464" cy="0"/>
          </a:xfrm>
          <a:custGeom>
            <a:avLst/>
            <a:gdLst/>
            <a:ahLst/>
            <a:cxnLst/>
            <a:rect l="l" t="t" r="r" b="b"/>
            <a:pathLst>
              <a:path w="25400">
                <a:moveTo>
                  <a:pt x="0" y="0"/>
                </a:moveTo>
                <a:lnTo>
                  <a:pt x="25400" y="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589885" y="1898031"/>
            <a:ext cx="153420" cy="15180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903" spc="50" dirty="0">
                <a:solidFill>
                  <a:prstClr val="black"/>
                </a:solidFill>
                <a:latin typeface="Times New Roman"/>
                <a:cs typeface="Times New Roman"/>
              </a:rPr>
              <a:t>20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942144" y="1979916"/>
            <a:ext cx="3119341" cy="2062584"/>
          </a:xfrm>
          <a:custGeom>
            <a:avLst/>
            <a:gdLst/>
            <a:ahLst/>
            <a:cxnLst/>
            <a:rect l="l" t="t" r="r" b="b"/>
            <a:pathLst>
              <a:path w="3111500" h="2057400">
                <a:moveTo>
                  <a:pt x="0" y="0"/>
                </a:moveTo>
                <a:lnTo>
                  <a:pt x="3168" y="45860"/>
                </a:lnTo>
                <a:lnTo>
                  <a:pt x="57033" y="313116"/>
                </a:lnTo>
                <a:lnTo>
                  <a:pt x="107730" y="321023"/>
                </a:lnTo>
                <a:lnTo>
                  <a:pt x="158426" y="333675"/>
                </a:lnTo>
                <a:lnTo>
                  <a:pt x="212291" y="487071"/>
                </a:lnTo>
                <a:lnTo>
                  <a:pt x="261404" y="575629"/>
                </a:lnTo>
                <a:lnTo>
                  <a:pt x="315269" y="724280"/>
                </a:lnTo>
                <a:lnTo>
                  <a:pt x="365965" y="642048"/>
                </a:lnTo>
                <a:lnTo>
                  <a:pt x="416662" y="733769"/>
                </a:lnTo>
                <a:lnTo>
                  <a:pt x="470527" y="787536"/>
                </a:lnTo>
                <a:lnTo>
                  <a:pt x="519639" y="846048"/>
                </a:lnTo>
                <a:lnTo>
                  <a:pt x="573504" y="928281"/>
                </a:lnTo>
                <a:lnTo>
                  <a:pt x="624201" y="808094"/>
                </a:lnTo>
                <a:lnTo>
                  <a:pt x="674897" y="800188"/>
                </a:lnTo>
                <a:lnTo>
                  <a:pt x="728762" y="958327"/>
                </a:lnTo>
                <a:lnTo>
                  <a:pt x="777875" y="1024746"/>
                </a:lnTo>
                <a:lnTo>
                  <a:pt x="833324" y="1007351"/>
                </a:lnTo>
                <a:lnTo>
                  <a:pt x="882436" y="1132282"/>
                </a:lnTo>
                <a:lnTo>
                  <a:pt x="933133" y="1132282"/>
                </a:lnTo>
                <a:lnTo>
                  <a:pt x="986998" y="1070607"/>
                </a:lnTo>
                <a:lnTo>
                  <a:pt x="1036111" y="1024746"/>
                </a:lnTo>
                <a:lnTo>
                  <a:pt x="1091560" y="1050049"/>
                </a:lnTo>
                <a:lnTo>
                  <a:pt x="1140672" y="1032654"/>
                </a:lnTo>
                <a:lnTo>
                  <a:pt x="1191368" y="1149677"/>
                </a:lnTo>
                <a:lnTo>
                  <a:pt x="1245234" y="1099072"/>
                </a:lnTo>
                <a:lnTo>
                  <a:pt x="1294346" y="1167072"/>
                </a:lnTo>
                <a:lnTo>
                  <a:pt x="1349796" y="1075351"/>
                </a:lnTo>
                <a:lnTo>
                  <a:pt x="1398908" y="1228747"/>
                </a:lnTo>
                <a:lnTo>
                  <a:pt x="1452773" y="1157584"/>
                </a:lnTo>
                <a:lnTo>
                  <a:pt x="1503469" y="1712655"/>
                </a:lnTo>
                <a:lnTo>
                  <a:pt x="1554166" y="1774330"/>
                </a:lnTo>
                <a:lnTo>
                  <a:pt x="1608031" y="1774330"/>
                </a:lnTo>
                <a:lnTo>
                  <a:pt x="1657143" y="1804376"/>
                </a:lnTo>
                <a:lnTo>
                  <a:pt x="1711008" y="1804376"/>
                </a:lnTo>
                <a:lnTo>
                  <a:pt x="1761704" y="1873958"/>
                </a:lnTo>
                <a:lnTo>
                  <a:pt x="1812401" y="1858144"/>
                </a:lnTo>
                <a:lnTo>
                  <a:pt x="1866266" y="1891353"/>
                </a:lnTo>
                <a:lnTo>
                  <a:pt x="1915379" y="1932470"/>
                </a:lnTo>
                <a:lnTo>
                  <a:pt x="1970828" y="1886609"/>
                </a:lnTo>
                <a:lnTo>
                  <a:pt x="2019940" y="1870795"/>
                </a:lnTo>
                <a:lnTo>
                  <a:pt x="2070637" y="1937214"/>
                </a:lnTo>
                <a:lnTo>
                  <a:pt x="2124502" y="1924563"/>
                </a:lnTo>
                <a:lnTo>
                  <a:pt x="2173614" y="1891353"/>
                </a:lnTo>
                <a:lnTo>
                  <a:pt x="2229064" y="1932470"/>
                </a:lnTo>
                <a:lnTo>
                  <a:pt x="2278176" y="1940376"/>
                </a:lnTo>
                <a:lnTo>
                  <a:pt x="2328872" y="2016284"/>
                </a:lnTo>
                <a:lnTo>
                  <a:pt x="2382737" y="2044749"/>
                </a:lnTo>
                <a:lnTo>
                  <a:pt x="2431850" y="1995726"/>
                </a:lnTo>
                <a:lnTo>
                  <a:pt x="2487299" y="2016284"/>
                </a:lnTo>
                <a:lnTo>
                  <a:pt x="2536412" y="2036842"/>
                </a:lnTo>
                <a:lnTo>
                  <a:pt x="2587108" y="2036842"/>
                </a:lnTo>
                <a:lnTo>
                  <a:pt x="2640973" y="2036842"/>
                </a:lnTo>
                <a:lnTo>
                  <a:pt x="2690085" y="2049493"/>
                </a:lnTo>
                <a:lnTo>
                  <a:pt x="2745534" y="2044749"/>
                </a:lnTo>
                <a:lnTo>
                  <a:pt x="2794647" y="2044749"/>
                </a:lnTo>
                <a:lnTo>
                  <a:pt x="2845344" y="2019446"/>
                </a:lnTo>
                <a:lnTo>
                  <a:pt x="2899208" y="1998888"/>
                </a:lnTo>
                <a:lnTo>
                  <a:pt x="2949905" y="2011539"/>
                </a:lnTo>
                <a:lnTo>
                  <a:pt x="3003770" y="2057400"/>
                </a:lnTo>
                <a:lnTo>
                  <a:pt x="3052882" y="2036842"/>
                </a:lnTo>
                <a:lnTo>
                  <a:pt x="3106747" y="2016284"/>
                </a:lnTo>
                <a:lnTo>
                  <a:pt x="3111500" y="2016284"/>
                </a:lnTo>
              </a:path>
            </a:pathLst>
          </a:custGeom>
          <a:ln w="12700">
            <a:solidFill>
              <a:srgbClr val="BFBF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1935777" y="1973550"/>
            <a:ext cx="3119341" cy="1145881"/>
          </a:xfrm>
          <a:custGeom>
            <a:avLst/>
            <a:gdLst/>
            <a:ahLst/>
            <a:cxnLst/>
            <a:rect l="l" t="t" r="r" b="b"/>
            <a:pathLst>
              <a:path w="3111500" h="1143000">
                <a:moveTo>
                  <a:pt x="0" y="0"/>
                </a:moveTo>
                <a:lnTo>
                  <a:pt x="49237" y="281378"/>
                </a:lnTo>
                <a:lnTo>
                  <a:pt x="100063" y="120817"/>
                </a:lnTo>
                <a:lnTo>
                  <a:pt x="150889" y="430810"/>
                </a:lnTo>
                <a:lnTo>
                  <a:pt x="204892" y="461015"/>
                </a:lnTo>
                <a:lnTo>
                  <a:pt x="254129" y="430810"/>
                </a:lnTo>
                <a:lnTo>
                  <a:pt x="308132" y="556397"/>
                </a:lnTo>
                <a:lnTo>
                  <a:pt x="358958" y="435580"/>
                </a:lnTo>
                <a:lnTo>
                  <a:pt x="409784" y="569115"/>
                </a:lnTo>
                <a:lnTo>
                  <a:pt x="463786" y="578653"/>
                </a:lnTo>
                <a:lnTo>
                  <a:pt x="513024" y="661318"/>
                </a:lnTo>
                <a:lnTo>
                  <a:pt x="567026" y="645421"/>
                </a:lnTo>
                <a:lnTo>
                  <a:pt x="617852" y="615217"/>
                </a:lnTo>
                <a:lnTo>
                  <a:pt x="668678" y="661318"/>
                </a:lnTo>
                <a:lnTo>
                  <a:pt x="722681" y="645421"/>
                </a:lnTo>
                <a:lnTo>
                  <a:pt x="771918" y="745573"/>
                </a:lnTo>
                <a:lnTo>
                  <a:pt x="827509" y="732855"/>
                </a:lnTo>
                <a:lnTo>
                  <a:pt x="876747" y="724906"/>
                </a:lnTo>
                <a:lnTo>
                  <a:pt x="927573" y="669266"/>
                </a:lnTo>
                <a:lnTo>
                  <a:pt x="981575" y="758290"/>
                </a:lnTo>
                <a:lnTo>
                  <a:pt x="1030813" y="774187"/>
                </a:lnTo>
                <a:lnTo>
                  <a:pt x="1086404" y="728086"/>
                </a:lnTo>
                <a:lnTo>
                  <a:pt x="1135642" y="745573"/>
                </a:lnTo>
                <a:lnTo>
                  <a:pt x="1186468" y="820289"/>
                </a:lnTo>
                <a:lnTo>
                  <a:pt x="1240470" y="766239"/>
                </a:lnTo>
                <a:lnTo>
                  <a:pt x="1289708" y="774187"/>
                </a:lnTo>
                <a:lnTo>
                  <a:pt x="1345299" y="817109"/>
                </a:lnTo>
                <a:lnTo>
                  <a:pt x="1394537" y="791674"/>
                </a:lnTo>
                <a:lnTo>
                  <a:pt x="1448539" y="794853"/>
                </a:lnTo>
                <a:lnTo>
                  <a:pt x="1499365" y="1063514"/>
                </a:lnTo>
                <a:lnTo>
                  <a:pt x="1550191" y="1092130"/>
                </a:lnTo>
                <a:lnTo>
                  <a:pt x="1604194" y="1104847"/>
                </a:lnTo>
                <a:lnTo>
                  <a:pt x="1653431" y="1096898"/>
                </a:lnTo>
                <a:lnTo>
                  <a:pt x="1707434" y="1104847"/>
                </a:lnTo>
                <a:lnTo>
                  <a:pt x="1758260" y="1117565"/>
                </a:lnTo>
                <a:lnTo>
                  <a:pt x="1809086" y="1084181"/>
                </a:lnTo>
                <a:lnTo>
                  <a:pt x="1863088" y="1092130"/>
                </a:lnTo>
                <a:lnTo>
                  <a:pt x="1912326" y="1081002"/>
                </a:lnTo>
                <a:lnTo>
                  <a:pt x="1967917" y="1081002"/>
                </a:lnTo>
                <a:lnTo>
                  <a:pt x="2017154" y="1084181"/>
                </a:lnTo>
                <a:lnTo>
                  <a:pt x="2067980" y="1071463"/>
                </a:lnTo>
                <a:lnTo>
                  <a:pt x="2121983" y="1109616"/>
                </a:lnTo>
                <a:lnTo>
                  <a:pt x="2171220" y="1096898"/>
                </a:lnTo>
                <a:lnTo>
                  <a:pt x="2226811" y="1092130"/>
                </a:lnTo>
                <a:lnTo>
                  <a:pt x="2276049" y="1084181"/>
                </a:lnTo>
                <a:lnTo>
                  <a:pt x="2326875" y="1114385"/>
                </a:lnTo>
                <a:lnTo>
                  <a:pt x="2380877" y="1114385"/>
                </a:lnTo>
                <a:lnTo>
                  <a:pt x="2430115" y="1127103"/>
                </a:lnTo>
                <a:lnTo>
                  <a:pt x="2485706" y="1109616"/>
                </a:lnTo>
                <a:lnTo>
                  <a:pt x="2534943" y="1122334"/>
                </a:lnTo>
                <a:lnTo>
                  <a:pt x="2585769" y="1109616"/>
                </a:lnTo>
                <a:lnTo>
                  <a:pt x="2639772" y="1130282"/>
                </a:lnTo>
                <a:lnTo>
                  <a:pt x="2689010" y="1127103"/>
                </a:lnTo>
                <a:lnTo>
                  <a:pt x="2744600" y="1127103"/>
                </a:lnTo>
                <a:lnTo>
                  <a:pt x="2793838" y="1130282"/>
                </a:lnTo>
                <a:lnTo>
                  <a:pt x="2844664" y="1127103"/>
                </a:lnTo>
                <a:lnTo>
                  <a:pt x="2898666" y="1143000"/>
                </a:lnTo>
                <a:lnTo>
                  <a:pt x="2949492" y="1127103"/>
                </a:lnTo>
                <a:lnTo>
                  <a:pt x="3003495" y="1135052"/>
                </a:lnTo>
                <a:lnTo>
                  <a:pt x="3052733" y="1130282"/>
                </a:lnTo>
                <a:lnTo>
                  <a:pt x="3106735" y="1127103"/>
                </a:lnTo>
                <a:lnTo>
                  <a:pt x="3111500" y="1127103"/>
                </a:lnTo>
              </a:path>
            </a:pathLst>
          </a:custGeom>
          <a:ln w="25400">
            <a:solidFill>
              <a:srgbClr val="BFBF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2133124" y="1979916"/>
            <a:ext cx="2928361" cy="2062584"/>
          </a:xfrm>
          <a:custGeom>
            <a:avLst/>
            <a:gdLst/>
            <a:ahLst/>
            <a:cxnLst/>
            <a:rect l="l" t="t" r="r" b="b"/>
            <a:pathLst>
              <a:path w="2921000" h="2057400">
                <a:moveTo>
                  <a:pt x="0" y="0"/>
                </a:moveTo>
                <a:lnTo>
                  <a:pt x="17453" y="74325"/>
                </a:lnTo>
                <a:lnTo>
                  <a:pt x="66638" y="349489"/>
                </a:lnTo>
                <a:lnTo>
                  <a:pt x="120584" y="199256"/>
                </a:lnTo>
                <a:lnTo>
                  <a:pt x="171356" y="290977"/>
                </a:lnTo>
                <a:lnTo>
                  <a:pt x="222129" y="408001"/>
                </a:lnTo>
                <a:lnTo>
                  <a:pt x="276075" y="474419"/>
                </a:lnTo>
                <a:lnTo>
                  <a:pt x="325260" y="540838"/>
                </a:lnTo>
                <a:lnTo>
                  <a:pt x="379206" y="675257"/>
                </a:lnTo>
                <a:lnTo>
                  <a:pt x="429978" y="670512"/>
                </a:lnTo>
                <a:lnTo>
                  <a:pt x="480751" y="616745"/>
                </a:lnTo>
                <a:lnTo>
                  <a:pt x="534696" y="721118"/>
                </a:lnTo>
                <a:lnTo>
                  <a:pt x="583882" y="711629"/>
                </a:lnTo>
                <a:lnTo>
                  <a:pt x="639415" y="958327"/>
                </a:lnTo>
                <a:lnTo>
                  <a:pt x="688600" y="708466"/>
                </a:lnTo>
                <a:lnTo>
                  <a:pt x="739373" y="657861"/>
                </a:lnTo>
                <a:lnTo>
                  <a:pt x="793318" y="825490"/>
                </a:lnTo>
                <a:lnTo>
                  <a:pt x="842504" y="895071"/>
                </a:lnTo>
                <a:lnTo>
                  <a:pt x="898037" y="612001"/>
                </a:lnTo>
                <a:lnTo>
                  <a:pt x="947222" y="853955"/>
                </a:lnTo>
                <a:lnTo>
                  <a:pt x="997995" y="999444"/>
                </a:lnTo>
                <a:lnTo>
                  <a:pt x="1051941" y="882420"/>
                </a:lnTo>
                <a:lnTo>
                  <a:pt x="1101127" y="974141"/>
                </a:lnTo>
                <a:lnTo>
                  <a:pt x="1156659" y="966234"/>
                </a:lnTo>
                <a:lnTo>
                  <a:pt x="1205845" y="841304"/>
                </a:lnTo>
                <a:lnTo>
                  <a:pt x="1259790" y="853955"/>
                </a:lnTo>
                <a:lnTo>
                  <a:pt x="1310563" y="1458050"/>
                </a:lnTo>
                <a:lnTo>
                  <a:pt x="1361335" y="1590887"/>
                </a:lnTo>
                <a:lnTo>
                  <a:pt x="1415281" y="1677864"/>
                </a:lnTo>
                <a:lnTo>
                  <a:pt x="1464467" y="1633585"/>
                </a:lnTo>
                <a:lnTo>
                  <a:pt x="1518412" y="1633585"/>
                </a:lnTo>
                <a:lnTo>
                  <a:pt x="1569185" y="1779074"/>
                </a:lnTo>
                <a:lnTo>
                  <a:pt x="1619957" y="1720562"/>
                </a:lnTo>
                <a:lnTo>
                  <a:pt x="1673903" y="1774330"/>
                </a:lnTo>
                <a:lnTo>
                  <a:pt x="1723089" y="1728469"/>
                </a:lnTo>
                <a:lnTo>
                  <a:pt x="1778621" y="1807539"/>
                </a:lnTo>
                <a:lnTo>
                  <a:pt x="1827807" y="1824934"/>
                </a:lnTo>
                <a:lnTo>
                  <a:pt x="1878579" y="1873958"/>
                </a:lnTo>
                <a:lnTo>
                  <a:pt x="1932525" y="1878702"/>
                </a:lnTo>
                <a:lnTo>
                  <a:pt x="1981710" y="1916656"/>
                </a:lnTo>
                <a:lnTo>
                  <a:pt x="2037243" y="1929307"/>
                </a:lnTo>
                <a:lnTo>
                  <a:pt x="2086429" y="1924563"/>
                </a:lnTo>
                <a:lnTo>
                  <a:pt x="2137201" y="1957772"/>
                </a:lnTo>
                <a:lnTo>
                  <a:pt x="2191147" y="1998888"/>
                </a:lnTo>
                <a:lnTo>
                  <a:pt x="2240333" y="2019446"/>
                </a:lnTo>
                <a:lnTo>
                  <a:pt x="2295865" y="2003632"/>
                </a:lnTo>
                <a:lnTo>
                  <a:pt x="2345051" y="1965679"/>
                </a:lnTo>
                <a:lnTo>
                  <a:pt x="2395823" y="2032098"/>
                </a:lnTo>
                <a:lnTo>
                  <a:pt x="2449769" y="1998888"/>
                </a:lnTo>
                <a:lnTo>
                  <a:pt x="2498954" y="2019446"/>
                </a:lnTo>
                <a:lnTo>
                  <a:pt x="2554487" y="2016284"/>
                </a:lnTo>
                <a:lnTo>
                  <a:pt x="2603672" y="1990981"/>
                </a:lnTo>
                <a:lnTo>
                  <a:pt x="2654445" y="1978330"/>
                </a:lnTo>
                <a:lnTo>
                  <a:pt x="2708390" y="2008377"/>
                </a:lnTo>
                <a:lnTo>
                  <a:pt x="2759163" y="2057400"/>
                </a:lnTo>
                <a:lnTo>
                  <a:pt x="2813109" y="1995726"/>
                </a:lnTo>
                <a:lnTo>
                  <a:pt x="2862295" y="2057400"/>
                </a:lnTo>
                <a:lnTo>
                  <a:pt x="2916240" y="2049493"/>
                </a:lnTo>
                <a:lnTo>
                  <a:pt x="2921000" y="2049493"/>
                </a:lnTo>
              </a:path>
            </a:pathLst>
          </a:custGeom>
          <a:ln w="12700">
            <a:solidFill>
              <a:srgbClr val="00FFF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2101294" y="1973552"/>
            <a:ext cx="2953825" cy="1094952"/>
          </a:xfrm>
          <a:custGeom>
            <a:avLst/>
            <a:gdLst/>
            <a:ahLst/>
            <a:cxnLst/>
            <a:rect l="l" t="t" r="r" b="b"/>
            <a:pathLst>
              <a:path w="2946400" h="1092200">
                <a:moveTo>
                  <a:pt x="0" y="0"/>
                </a:moveTo>
                <a:lnTo>
                  <a:pt x="42839" y="155124"/>
                </a:lnTo>
                <a:lnTo>
                  <a:pt x="92025" y="208942"/>
                </a:lnTo>
                <a:lnTo>
                  <a:pt x="145971" y="83893"/>
                </a:lnTo>
                <a:lnTo>
                  <a:pt x="196744" y="308665"/>
                </a:lnTo>
                <a:lnTo>
                  <a:pt x="247516" y="208942"/>
                </a:lnTo>
                <a:lnTo>
                  <a:pt x="301462" y="349820"/>
                </a:lnTo>
                <a:lnTo>
                  <a:pt x="350648" y="337157"/>
                </a:lnTo>
                <a:lnTo>
                  <a:pt x="404594" y="454292"/>
                </a:lnTo>
                <a:lnTo>
                  <a:pt x="455367" y="504944"/>
                </a:lnTo>
                <a:lnTo>
                  <a:pt x="506139" y="433714"/>
                </a:lnTo>
                <a:lnTo>
                  <a:pt x="560085" y="459040"/>
                </a:lnTo>
                <a:lnTo>
                  <a:pt x="609271" y="550848"/>
                </a:lnTo>
                <a:lnTo>
                  <a:pt x="664804" y="462206"/>
                </a:lnTo>
                <a:lnTo>
                  <a:pt x="713990" y="495447"/>
                </a:lnTo>
                <a:lnTo>
                  <a:pt x="764763" y="520773"/>
                </a:lnTo>
                <a:lnTo>
                  <a:pt x="818708" y="538185"/>
                </a:lnTo>
                <a:lnTo>
                  <a:pt x="867894" y="554014"/>
                </a:lnTo>
                <a:lnTo>
                  <a:pt x="923427" y="451125"/>
                </a:lnTo>
                <a:lnTo>
                  <a:pt x="972613" y="520773"/>
                </a:lnTo>
                <a:lnTo>
                  <a:pt x="1023386" y="633159"/>
                </a:lnTo>
                <a:lnTo>
                  <a:pt x="1077332" y="584089"/>
                </a:lnTo>
                <a:lnTo>
                  <a:pt x="1126518" y="642656"/>
                </a:lnTo>
                <a:lnTo>
                  <a:pt x="1182051" y="629993"/>
                </a:lnTo>
                <a:lnTo>
                  <a:pt x="1231236" y="550848"/>
                </a:lnTo>
                <a:lnTo>
                  <a:pt x="1285182" y="675897"/>
                </a:lnTo>
                <a:lnTo>
                  <a:pt x="1335955" y="1020969"/>
                </a:lnTo>
                <a:lnTo>
                  <a:pt x="1386728" y="1063708"/>
                </a:lnTo>
                <a:lnTo>
                  <a:pt x="1440674" y="1058959"/>
                </a:lnTo>
                <a:lnTo>
                  <a:pt x="1489860" y="1058959"/>
                </a:lnTo>
                <a:lnTo>
                  <a:pt x="1543806" y="1054210"/>
                </a:lnTo>
                <a:lnTo>
                  <a:pt x="1594578" y="1054210"/>
                </a:lnTo>
                <a:lnTo>
                  <a:pt x="1645351" y="1033633"/>
                </a:lnTo>
                <a:lnTo>
                  <a:pt x="1699297" y="1066874"/>
                </a:lnTo>
                <a:lnTo>
                  <a:pt x="1748483" y="1066874"/>
                </a:lnTo>
                <a:lnTo>
                  <a:pt x="1804016" y="1046296"/>
                </a:lnTo>
                <a:lnTo>
                  <a:pt x="1853202" y="1046296"/>
                </a:lnTo>
                <a:lnTo>
                  <a:pt x="1903974" y="1063708"/>
                </a:lnTo>
                <a:lnTo>
                  <a:pt x="1957920" y="1008306"/>
                </a:lnTo>
                <a:lnTo>
                  <a:pt x="2007106" y="1033633"/>
                </a:lnTo>
                <a:lnTo>
                  <a:pt x="2062639" y="1013055"/>
                </a:lnTo>
                <a:lnTo>
                  <a:pt x="2111825" y="1025718"/>
                </a:lnTo>
                <a:lnTo>
                  <a:pt x="2162598" y="1051045"/>
                </a:lnTo>
                <a:lnTo>
                  <a:pt x="2216544" y="1071623"/>
                </a:lnTo>
                <a:lnTo>
                  <a:pt x="2265729" y="1054210"/>
                </a:lnTo>
                <a:lnTo>
                  <a:pt x="2321262" y="1066874"/>
                </a:lnTo>
                <a:lnTo>
                  <a:pt x="2370448" y="1071623"/>
                </a:lnTo>
                <a:lnTo>
                  <a:pt x="2421220" y="1066874"/>
                </a:lnTo>
                <a:lnTo>
                  <a:pt x="2475166" y="1092200"/>
                </a:lnTo>
                <a:lnTo>
                  <a:pt x="2524352" y="1079537"/>
                </a:lnTo>
                <a:lnTo>
                  <a:pt x="2579885" y="1076371"/>
                </a:lnTo>
                <a:lnTo>
                  <a:pt x="2629071" y="1076371"/>
                </a:lnTo>
                <a:lnTo>
                  <a:pt x="2679844" y="1066874"/>
                </a:lnTo>
                <a:lnTo>
                  <a:pt x="2733790" y="1066874"/>
                </a:lnTo>
                <a:lnTo>
                  <a:pt x="2784562" y="1092200"/>
                </a:lnTo>
                <a:lnTo>
                  <a:pt x="2838508" y="1092200"/>
                </a:lnTo>
                <a:lnTo>
                  <a:pt x="2887694" y="1076371"/>
                </a:lnTo>
                <a:lnTo>
                  <a:pt x="2941640" y="1076371"/>
                </a:lnTo>
                <a:lnTo>
                  <a:pt x="2946400" y="1079537"/>
                </a:lnTo>
              </a:path>
            </a:pathLst>
          </a:custGeom>
          <a:ln w="25400">
            <a:solidFill>
              <a:srgbClr val="00FFF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2527816" y="1979916"/>
            <a:ext cx="2533669" cy="1986193"/>
          </a:xfrm>
          <a:custGeom>
            <a:avLst/>
            <a:gdLst/>
            <a:ahLst/>
            <a:cxnLst/>
            <a:rect l="l" t="t" r="r" b="b"/>
            <a:pathLst>
              <a:path w="2527300" h="1981200">
                <a:moveTo>
                  <a:pt x="0" y="0"/>
                </a:moveTo>
                <a:lnTo>
                  <a:pt x="33358" y="163512"/>
                </a:lnTo>
                <a:lnTo>
                  <a:pt x="84190" y="204787"/>
                </a:lnTo>
                <a:lnTo>
                  <a:pt x="138199" y="209550"/>
                </a:lnTo>
                <a:lnTo>
                  <a:pt x="187442" y="460375"/>
                </a:lnTo>
                <a:lnTo>
                  <a:pt x="243040" y="309562"/>
                </a:lnTo>
                <a:lnTo>
                  <a:pt x="292283" y="276225"/>
                </a:lnTo>
                <a:lnTo>
                  <a:pt x="343115" y="342900"/>
                </a:lnTo>
                <a:lnTo>
                  <a:pt x="397124" y="309562"/>
                </a:lnTo>
                <a:lnTo>
                  <a:pt x="446367" y="384175"/>
                </a:lnTo>
                <a:lnTo>
                  <a:pt x="501965" y="409575"/>
                </a:lnTo>
                <a:lnTo>
                  <a:pt x="551208" y="396875"/>
                </a:lnTo>
                <a:lnTo>
                  <a:pt x="602040" y="693737"/>
                </a:lnTo>
                <a:lnTo>
                  <a:pt x="656049" y="514350"/>
                </a:lnTo>
                <a:lnTo>
                  <a:pt x="705293" y="447675"/>
                </a:lnTo>
                <a:lnTo>
                  <a:pt x="760890" y="601662"/>
                </a:lnTo>
                <a:lnTo>
                  <a:pt x="810133" y="619125"/>
                </a:lnTo>
                <a:lnTo>
                  <a:pt x="864143" y="593725"/>
                </a:lnTo>
                <a:lnTo>
                  <a:pt x="914974" y="1266825"/>
                </a:lnTo>
                <a:lnTo>
                  <a:pt x="965806" y="1484312"/>
                </a:lnTo>
                <a:lnTo>
                  <a:pt x="1019816" y="1468438"/>
                </a:lnTo>
                <a:lnTo>
                  <a:pt x="1069059" y="1538288"/>
                </a:lnTo>
                <a:lnTo>
                  <a:pt x="1123068" y="1471612"/>
                </a:lnTo>
                <a:lnTo>
                  <a:pt x="1173900" y="1538288"/>
                </a:lnTo>
                <a:lnTo>
                  <a:pt x="1224732" y="1514475"/>
                </a:lnTo>
                <a:lnTo>
                  <a:pt x="1278741" y="1522412"/>
                </a:lnTo>
                <a:lnTo>
                  <a:pt x="1327984" y="1627188"/>
                </a:lnTo>
                <a:lnTo>
                  <a:pt x="1383582" y="1609725"/>
                </a:lnTo>
                <a:lnTo>
                  <a:pt x="1432825" y="1647825"/>
                </a:lnTo>
                <a:lnTo>
                  <a:pt x="1483657" y="1622425"/>
                </a:lnTo>
                <a:lnTo>
                  <a:pt x="1537666" y="1697038"/>
                </a:lnTo>
                <a:lnTo>
                  <a:pt x="1586909" y="1727200"/>
                </a:lnTo>
                <a:lnTo>
                  <a:pt x="1642507" y="1706562"/>
                </a:lnTo>
                <a:lnTo>
                  <a:pt x="1691750" y="1693862"/>
                </a:lnTo>
                <a:lnTo>
                  <a:pt x="1742582" y="1760538"/>
                </a:lnTo>
                <a:lnTo>
                  <a:pt x="1796591" y="1860550"/>
                </a:lnTo>
                <a:lnTo>
                  <a:pt x="1845835" y="1811338"/>
                </a:lnTo>
                <a:lnTo>
                  <a:pt x="1901432" y="1860550"/>
                </a:lnTo>
                <a:lnTo>
                  <a:pt x="1950675" y="1852612"/>
                </a:lnTo>
                <a:lnTo>
                  <a:pt x="2001507" y="1855788"/>
                </a:lnTo>
                <a:lnTo>
                  <a:pt x="2055516" y="1844675"/>
                </a:lnTo>
                <a:lnTo>
                  <a:pt x="2104760" y="1890712"/>
                </a:lnTo>
                <a:lnTo>
                  <a:pt x="2160357" y="1890712"/>
                </a:lnTo>
                <a:lnTo>
                  <a:pt x="2209600" y="1914525"/>
                </a:lnTo>
                <a:lnTo>
                  <a:pt x="2260432" y="1924050"/>
                </a:lnTo>
                <a:lnTo>
                  <a:pt x="2314441" y="1835150"/>
                </a:lnTo>
                <a:lnTo>
                  <a:pt x="2365274" y="1852612"/>
                </a:lnTo>
                <a:lnTo>
                  <a:pt x="2419282" y="1981200"/>
                </a:lnTo>
                <a:lnTo>
                  <a:pt x="2468526" y="1924050"/>
                </a:lnTo>
                <a:lnTo>
                  <a:pt x="2522534" y="1827212"/>
                </a:lnTo>
                <a:lnTo>
                  <a:pt x="2527300" y="1831975"/>
                </a:lnTo>
              </a:path>
            </a:pathLst>
          </a:custGeom>
          <a:ln w="12700">
            <a:solidFill>
              <a:srgbClr val="00FF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2534182" y="1973551"/>
            <a:ext cx="2520937" cy="967632"/>
          </a:xfrm>
          <a:custGeom>
            <a:avLst/>
            <a:gdLst/>
            <a:ahLst/>
            <a:cxnLst/>
            <a:rect l="l" t="t" r="r" b="b"/>
            <a:pathLst>
              <a:path w="2514600" h="965200">
                <a:moveTo>
                  <a:pt x="0" y="0"/>
                </a:moveTo>
                <a:lnTo>
                  <a:pt x="28503" y="99521"/>
                </a:lnTo>
                <a:lnTo>
                  <a:pt x="79175" y="112159"/>
                </a:lnTo>
                <a:lnTo>
                  <a:pt x="133014" y="132695"/>
                </a:lnTo>
                <a:lnTo>
                  <a:pt x="182102" y="175347"/>
                </a:lnTo>
                <a:lnTo>
                  <a:pt x="237525" y="208521"/>
                </a:lnTo>
                <a:lnTo>
                  <a:pt x="286613" y="142173"/>
                </a:lnTo>
                <a:lnTo>
                  <a:pt x="337285" y="323839"/>
                </a:lnTo>
                <a:lnTo>
                  <a:pt x="391124" y="233796"/>
                </a:lnTo>
                <a:lnTo>
                  <a:pt x="440213" y="287506"/>
                </a:lnTo>
                <a:lnTo>
                  <a:pt x="495635" y="279607"/>
                </a:lnTo>
                <a:lnTo>
                  <a:pt x="544724" y="315941"/>
                </a:lnTo>
                <a:lnTo>
                  <a:pt x="595396" y="428100"/>
                </a:lnTo>
                <a:lnTo>
                  <a:pt x="649235" y="382288"/>
                </a:lnTo>
                <a:lnTo>
                  <a:pt x="698324" y="387027"/>
                </a:lnTo>
                <a:lnTo>
                  <a:pt x="753746" y="461273"/>
                </a:lnTo>
                <a:lnTo>
                  <a:pt x="802835" y="216419"/>
                </a:lnTo>
                <a:lnTo>
                  <a:pt x="856674" y="503926"/>
                </a:lnTo>
                <a:lnTo>
                  <a:pt x="907346" y="853040"/>
                </a:lnTo>
                <a:lnTo>
                  <a:pt x="958018" y="894113"/>
                </a:lnTo>
                <a:lnTo>
                  <a:pt x="1011857" y="911490"/>
                </a:lnTo>
                <a:lnTo>
                  <a:pt x="1060946" y="924127"/>
                </a:lnTo>
                <a:lnTo>
                  <a:pt x="1114785" y="932026"/>
                </a:lnTo>
                <a:lnTo>
                  <a:pt x="1165457" y="903591"/>
                </a:lnTo>
                <a:lnTo>
                  <a:pt x="1216129" y="878316"/>
                </a:lnTo>
                <a:lnTo>
                  <a:pt x="1269968" y="903591"/>
                </a:lnTo>
                <a:lnTo>
                  <a:pt x="1319057" y="939924"/>
                </a:lnTo>
                <a:lnTo>
                  <a:pt x="1374479" y="906750"/>
                </a:lnTo>
                <a:lnTo>
                  <a:pt x="1423568" y="927287"/>
                </a:lnTo>
                <a:lnTo>
                  <a:pt x="1474240" y="944663"/>
                </a:lnTo>
                <a:lnTo>
                  <a:pt x="1528079" y="932026"/>
                </a:lnTo>
                <a:lnTo>
                  <a:pt x="1577167" y="881475"/>
                </a:lnTo>
                <a:lnTo>
                  <a:pt x="1632590" y="894113"/>
                </a:lnTo>
                <a:lnTo>
                  <a:pt x="1681678" y="906750"/>
                </a:lnTo>
                <a:lnTo>
                  <a:pt x="1732350" y="944663"/>
                </a:lnTo>
                <a:lnTo>
                  <a:pt x="1786189" y="960460"/>
                </a:lnTo>
                <a:lnTo>
                  <a:pt x="1835278" y="936765"/>
                </a:lnTo>
                <a:lnTo>
                  <a:pt x="1890700" y="952562"/>
                </a:lnTo>
                <a:lnTo>
                  <a:pt x="1939789" y="965200"/>
                </a:lnTo>
                <a:lnTo>
                  <a:pt x="1990461" y="965200"/>
                </a:lnTo>
                <a:lnTo>
                  <a:pt x="2044300" y="960460"/>
                </a:lnTo>
                <a:lnTo>
                  <a:pt x="2093388" y="949402"/>
                </a:lnTo>
                <a:lnTo>
                  <a:pt x="2148812" y="949402"/>
                </a:lnTo>
                <a:lnTo>
                  <a:pt x="2197900" y="939924"/>
                </a:lnTo>
                <a:lnTo>
                  <a:pt x="2248572" y="936765"/>
                </a:lnTo>
                <a:lnTo>
                  <a:pt x="2302411" y="936765"/>
                </a:lnTo>
                <a:lnTo>
                  <a:pt x="2353083" y="949402"/>
                </a:lnTo>
                <a:lnTo>
                  <a:pt x="2406922" y="949402"/>
                </a:lnTo>
                <a:lnTo>
                  <a:pt x="2456010" y="944663"/>
                </a:lnTo>
                <a:lnTo>
                  <a:pt x="2509850" y="927287"/>
                </a:lnTo>
                <a:lnTo>
                  <a:pt x="2514600" y="932026"/>
                </a:lnTo>
              </a:path>
            </a:pathLst>
          </a:custGeom>
          <a:ln w="25400">
            <a:solidFill>
              <a:srgbClr val="00FF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2744261" y="1979917"/>
            <a:ext cx="2317224" cy="1616964"/>
          </a:xfrm>
          <a:custGeom>
            <a:avLst/>
            <a:gdLst/>
            <a:ahLst/>
            <a:cxnLst/>
            <a:rect l="l" t="t" r="r" b="b"/>
            <a:pathLst>
              <a:path w="2311400" h="1612900">
                <a:moveTo>
                  <a:pt x="0" y="0"/>
                </a:moveTo>
                <a:lnTo>
                  <a:pt x="33268" y="142036"/>
                </a:lnTo>
                <a:lnTo>
                  <a:pt x="82380" y="58392"/>
                </a:lnTo>
                <a:lnTo>
                  <a:pt x="133075" y="178334"/>
                </a:lnTo>
                <a:lnTo>
                  <a:pt x="186939" y="124676"/>
                </a:lnTo>
                <a:lnTo>
                  <a:pt x="236051" y="369294"/>
                </a:lnTo>
                <a:lnTo>
                  <a:pt x="291499" y="17359"/>
                </a:lnTo>
                <a:lnTo>
                  <a:pt x="340610" y="378763"/>
                </a:lnTo>
                <a:lnTo>
                  <a:pt x="391306" y="399279"/>
                </a:lnTo>
                <a:lnTo>
                  <a:pt x="445170" y="149927"/>
                </a:lnTo>
                <a:lnTo>
                  <a:pt x="494281" y="303010"/>
                </a:lnTo>
                <a:lnTo>
                  <a:pt x="549730" y="345621"/>
                </a:lnTo>
                <a:lnTo>
                  <a:pt x="598840" y="374028"/>
                </a:lnTo>
                <a:lnTo>
                  <a:pt x="652705" y="149927"/>
                </a:lnTo>
                <a:lnTo>
                  <a:pt x="703400" y="913766"/>
                </a:lnTo>
                <a:lnTo>
                  <a:pt x="754096" y="1088944"/>
                </a:lnTo>
                <a:lnTo>
                  <a:pt x="807960" y="1043177"/>
                </a:lnTo>
                <a:lnTo>
                  <a:pt x="857071" y="1129977"/>
                </a:lnTo>
                <a:lnTo>
                  <a:pt x="910935" y="1188370"/>
                </a:lnTo>
                <a:lnTo>
                  <a:pt x="961631" y="1188370"/>
                </a:lnTo>
                <a:lnTo>
                  <a:pt x="1012327" y="1251497"/>
                </a:lnTo>
                <a:lnTo>
                  <a:pt x="1066191" y="1272013"/>
                </a:lnTo>
                <a:lnTo>
                  <a:pt x="1115302" y="1159962"/>
                </a:lnTo>
                <a:lnTo>
                  <a:pt x="1170750" y="1254653"/>
                </a:lnTo>
                <a:lnTo>
                  <a:pt x="1219862" y="1309889"/>
                </a:lnTo>
                <a:lnTo>
                  <a:pt x="1270557" y="1267278"/>
                </a:lnTo>
                <a:lnTo>
                  <a:pt x="1324421" y="1259388"/>
                </a:lnTo>
                <a:lnTo>
                  <a:pt x="1373532" y="1259388"/>
                </a:lnTo>
                <a:lnTo>
                  <a:pt x="1428981" y="1330406"/>
                </a:lnTo>
                <a:lnTo>
                  <a:pt x="1478092" y="1305155"/>
                </a:lnTo>
                <a:lnTo>
                  <a:pt x="1528788" y="1434566"/>
                </a:lnTo>
                <a:lnTo>
                  <a:pt x="1582652" y="1567133"/>
                </a:lnTo>
                <a:lnTo>
                  <a:pt x="1631763" y="1521366"/>
                </a:lnTo>
                <a:lnTo>
                  <a:pt x="1687211" y="1500849"/>
                </a:lnTo>
                <a:lnTo>
                  <a:pt x="1736322" y="1571867"/>
                </a:lnTo>
                <a:lnTo>
                  <a:pt x="1787018" y="1562398"/>
                </a:lnTo>
                <a:lnTo>
                  <a:pt x="1840882" y="1533991"/>
                </a:lnTo>
                <a:lnTo>
                  <a:pt x="1889993" y="1508740"/>
                </a:lnTo>
                <a:lnTo>
                  <a:pt x="1945442" y="1467707"/>
                </a:lnTo>
                <a:lnTo>
                  <a:pt x="1994553" y="1571867"/>
                </a:lnTo>
                <a:lnTo>
                  <a:pt x="2045248" y="1546616"/>
                </a:lnTo>
                <a:lnTo>
                  <a:pt x="2099112" y="1508740"/>
                </a:lnTo>
                <a:lnTo>
                  <a:pt x="2149808" y="1612900"/>
                </a:lnTo>
                <a:lnTo>
                  <a:pt x="2203672" y="1605009"/>
                </a:lnTo>
                <a:lnTo>
                  <a:pt x="2252784" y="1549773"/>
                </a:lnTo>
                <a:lnTo>
                  <a:pt x="2306647" y="1526100"/>
                </a:lnTo>
                <a:lnTo>
                  <a:pt x="2311400" y="1533991"/>
                </a:lnTo>
              </a:path>
            </a:pathLst>
          </a:custGeom>
          <a:ln w="127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2865213" y="1973551"/>
            <a:ext cx="2189905" cy="751188"/>
          </a:xfrm>
          <a:custGeom>
            <a:avLst/>
            <a:gdLst/>
            <a:ahLst/>
            <a:cxnLst/>
            <a:rect l="l" t="t" r="r" b="b"/>
            <a:pathLst>
              <a:path w="2184400" h="749300">
                <a:moveTo>
                  <a:pt x="0" y="0"/>
                </a:moveTo>
                <a:lnTo>
                  <a:pt x="0" y="7904"/>
                </a:lnTo>
                <a:lnTo>
                  <a:pt x="54014" y="20550"/>
                </a:lnTo>
                <a:lnTo>
                  <a:pt x="103262" y="211827"/>
                </a:lnTo>
                <a:lnTo>
                  <a:pt x="158865" y="37939"/>
                </a:lnTo>
                <a:lnTo>
                  <a:pt x="208113" y="4742"/>
                </a:lnTo>
                <a:lnTo>
                  <a:pt x="258950" y="175469"/>
                </a:lnTo>
                <a:lnTo>
                  <a:pt x="312965" y="158080"/>
                </a:lnTo>
                <a:lnTo>
                  <a:pt x="362213" y="208666"/>
                </a:lnTo>
                <a:lnTo>
                  <a:pt x="417816" y="216569"/>
                </a:lnTo>
                <a:lnTo>
                  <a:pt x="467064" y="183372"/>
                </a:lnTo>
                <a:lnTo>
                  <a:pt x="521078" y="145433"/>
                </a:lnTo>
                <a:lnTo>
                  <a:pt x="571915" y="591219"/>
                </a:lnTo>
                <a:lnTo>
                  <a:pt x="622752" y="624416"/>
                </a:lnTo>
                <a:lnTo>
                  <a:pt x="676766" y="654451"/>
                </a:lnTo>
                <a:lnTo>
                  <a:pt x="726015" y="665517"/>
                </a:lnTo>
                <a:lnTo>
                  <a:pt x="780029" y="687648"/>
                </a:lnTo>
                <a:lnTo>
                  <a:pt x="830866" y="687648"/>
                </a:lnTo>
                <a:lnTo>
                  <a:pt x="881703" y="708199"/>
                </a:lnTo>
                <a:lnTo>
                  <a:pt x="935717" y="703456"/>
                </a:lnTo>
                <a:lnTo>
                  <a:pt x="984965" y="657613"/>
                </a:lnTo>
                <a:lnTo>
                  <a:pt x="1040569" y="678164"/>
                </a:lnTo>
                <a:lnTo>
                  <a:pt x="1089817" y="716103"/>
                </a:lnTo>
                <a:lnTo>
                  <a:pt x="1140654" y="711360"/>
                </a:lnTo>
                <a:lnTo>
                  <a:pt x="1194668" y="687648"/>
                </a:lnTo>
                <a:lnTo>
                  <a:pt x="1243917" y="700295"/>
                </a:lnTo>
                <a:lnTo>
                  <a:pt x="1299520" y="687648"/>
                </a:lnTo>
                <a:lnTo>
                  <a:pt x="1348768" y="654451"/>
                </a:lnTo>
                <a:lnTo>
                  <a:pt x="1399604" y="716103"/>
                </a:lnTo>
                <a:lnTo>
                  <a:pt x="1453619" y="733492"/>
                </a:lnTo>
                <a:lnTo>
                  <a:pt x="1502867" y="736653"/>
                </a:lnTo>
                <a:lnTo>
                  <a:pt x="1558470" y="711360"/>
                </a:lnTo>
                <a:lnTo>
                  <a:pt x="1607718" y="736653"/>
                </a:lnTo>
                <a:lnTo>
                  <a:pt x="1658555" y="736653"/>
                </a:lnTo>
                <a:lnTo>
                  <a:pt x="1712570" y="720845"/>
                </a:lnTo>
                <a:lnTo>
                  <a:pt x="1761818" y="741395"/>
                </a:lnTo>
                <a:lnTo>
                  <a:pt x="1817421" y="749300"/>
                </a:lnTo>
                <a:lnTo>
                  <a:pt x="1866669" y="733492"/>
                </a:lnTo>
                <a:lnTo>
                  <a:pt x="1917506" y="728749"/>
                </a:lnTo>
                <a:lnTo>
                  <a:pt x="1971520" y="728749"/>
                </a:lnTo>
                <a:lnTo>
                  <a:pt x="2022357" y="724007"/>
                </a:lnTo>
                <a:lnTo>
                  <a:pt x="2076372" y="736653"/>
                </a:lnTo>
                <a:lnTo>
                  <a:pt x="2125620" y="736653"/>
                </a:lnTo>
                <a:lnTo>
                  <a:pt x="2179634" y="733492"/>
                </a:lnTo>
                <a:lnTo>
                  <a:pt x="2184400" y="736653"/>
                </a:lnTo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127273" y="4157961"/>
            <a:ext cx="513737" cy="282161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33687" defTabSz="916712">
              <a:lnSpc>
                <a:spcPts val="967"/>
              </a:lnSpc>
              <a:spcBef>
                <a:spcPts val="100"/>
              </a:spcBef>
            </a:pP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3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2732" defTabSz="916712">
              <a:lnSpc>
                <a:spcPts val="1087"/>
              </a:lnSpc>
            </a:pPr>
            <a:r>
              <a:rPr sz="1003" spc="-10" dirty="0">
                <a:solidFill>
                  <a:prstClr val="black"/>
                </a:solidFill>
                <a:latin typeface="Times New Roman"/>
                <a:cs typeface="Times New Roman"/>
              </a:rPr>
              <a:t>iter.</a:t>
            </a:r>
            <a:r>
              <a:rPr sz="1003" spc="-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003" spc="-20" dirty="0">
                <a:solidFill>
                  <a:prstClr val="black"/>
                </a:solidFill>
                <a:latin typeface="Times New Roman"/>
                <a:cs typeface="Times New Roman"/>
              </a:rPr>
              <a:t>(1e4)</a:t>
            </a:r>
            <a:endParaRPr sz="10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432661" y="2827244"/>
            <a:ext cx="153888" cy="488272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32" defTabSz="916712">
              <a:lnSpc>
                <a:spcPts val="1193"/>
              </a:lnSpc>
            </a:pPr>
            <a:r>
              <a:rPr sz="1003" spc="-25" dirty="0">
                <a:solidFill>
                  <a:prstClr val="black"/>
                </a:solidFill>
                <a:latin typeface="Times New Roman"/>
                <a:cs typeface="Times New Roman"/>
              </a:rPr>
              <a:t>error</a:t>
            </a:r>
            <a:r>
              <a:rPr sz="1003" spc="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003" spc="-25" dirty="0">
                <a:solidFill>
                  <a:prstClr val="black"/>
                </a:solidFill>
                <a:latin typeface="Times New Roman"/>
                <a:cs typeface="Times New Roman"/>
              </a:rPr>
              <a:t>(%)</a:t>
            </a:r>
            <a:endParaRPr sz="10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1757529" y="3577783"/>
            <a:ext cx="598404" cy="560208"/>
          </a:xfrm>
          <a:custGeom>
            <a:avLst/>
            <a:gdLst/>
            <a:ahLst/>
            <a:cxnLst/>
            <a:rect l="l" t="t" r="r" b="b"/>
            <a:pathLst>
              <a:path w="596900" h="558800">
                <a:moveTo>
                  <a:pt x="0" y="0"/>
                </a:moveTo>
                <a:lnTo>
                  <a:pt x="596900" y="0"/>
                </a:lnTo>
                <a:lnTo>
                  <a:pt x="596900" y="558800"/>
                </a:lnTo>
                <a:lnTo>
                  <a:pt x="0" y="5588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1763896" y="3584150"/>
            <a:ext cx="598404" cy="560208"/>
          </a:xfrm>
          <a:custGeom>
            <a:avLst/>
            <a:gdLst/>
            <a:ahLst/>
            <a:cxnLst/>
            <a:rect l="l" t="t" r="r" b="b"/>
            <a:pathLst>
              <a:path w="596900" h="558800">
                <a:moveTo>
                  <a:pt x="0" y="0"/>
                </a:moveTo>
                <a:lnTo>
                  <a:pt x="596900" y="0"/>
                </a:lnTo>
                <a:lnTo>
                  <a:pt x="596900" y="558800"/>
                </a:lnTo>
                <a:lnTo>
                  <a:pt x="0" y="55880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1763896" y="3584149"/>
            <a:ext cx="598404" cy="0"/>
          </a:xfrm>
          <a:custGeom>
            <a:avLst/>
            <a:gdLst/>
            <a:ahLst/>
            <a:cxnLst/>
            <a:rect l="l" t="t" r="r" b="b"/>
            <a:pathLst>
              <a:path w="596900">
                <a:moveTo>
                  <a:pt x="0" y="0"/>
                </a:moveTo>
                <a:lnTo>
                  <a:pt x="596900" y="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1763896" y="4144357"/>
            <a:ext cx="598404" cy="0"/>
          </a:xfrm>
          <a:custGeom>
            <a:avLst/>
            <a:gdLst/>
            <a:ahLst/>
            <a:cxnLst/>
            <a:rect l="l" t="t" r="r" b="b"/>
            <a:pathLst>
              <a:path w="596900">
                <a:moveTo>
                  <a:pt x="0" y="0"/>
                </a:moveTo>
                <a:lnTo>
                  <a:pt x="5969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2362300" y="3584150"/>
            <a:ext cx="0" cy="560208"/>
          </a:xfrm>
          <a:custGeom>
            <a:avLst/>
            <a:gdLst/>
            <a:ahLst/>
            <a:cxnLst/>
            <a:rect l="l" t="t" r="r" b="b"/>
            <a:pathLst>
              <a:path h="558800">
                <a:moveTo>
                  <a:pt x="0" y="5588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1763896" y="3584150"/>
            <a:ext cx="0" cy="560208"/>
          </a:xfrm>
          <a:custGeom>
            <a:avLst/>
            <a:gdLst/>
            <a:ahLst/>
            <a:cxnLst/>
            <a:rect l="l" t="t" r="r" b="b"/>
            <a:pathLst>
              <a:path h="558800">
                <a:moveTo>
                  <a:pt x="0" y="5588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1763896" y="4144357"/>
            <a:ext cx="598404" cy="0"/>
          </a:xfrm>
          <a:custGeom>
            <a:avLst/>
            <a:gdLst/>
            <a:ahLst/>
            <a:cxnLst/>
            <a:rect l="l" t="t" r="r" b="b"/>
            <a:pathLst>
              <a:path w="596900">
                <a:moveTo>
                  <a:pt x="0" y="0"/>
                </a:moveTo>
                <a:lnTo>
                  <a:pt x="5969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1763896" y="3584150"/>
            <a:ext cx="0" cy="560208"/>
          </a:xfrm>
          <a:custGeom>
            <a:avLst/>
            <a:gdLst/>
            <a:ahLst/>
            <a:cxnLst/>
            <a:rect l="l" t="t" r="r" b="b"/>
            <a:pathLst>
              <a:path h="558800">
                <a:moveTo>
                  <a:pt x="0" y="5588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1763896" y="3584149"/>
            <a:ext cx="598404" cy="0"/>
          </a:xfrm>
          <a:custGeom>
            <a:avLst/>
            <a:gdLst/>
            <a:ahLst/>
            <a:cxnLst/>
            <a:rect l="l" t="t" r="r" b="b"/>
            <a:pathLst>
              <a:path w="596900">
                <a:moveTo>
                  <a:pt x="0" y="0"/>
                </a:moveTo>
                <a:lnTo>
                  <a:pt x="596900" y="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1763896" y="4144357"/>
            <a:ext cx="598404" cy="0"/>
          </a:xfrm>
          <a:custGeom>
            <a:avLst/>
            <a:gdLst/>
            <a:ahLst/>
            <a:cxnLst/>
            <a:rect l="l" t="t" r="r" b="b"/>
            <a:pathLst>
              <a:path w="596900">
                <a:moveTo>
                  <a:pt x="0" y="0"/>
                </a:moveTo>
                <a:lnTo>
                  <a:pt x="5969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2362300" y="3584150"/>
            <a:ext cx="0" cy="560208"/>
          </a:xfrm>
          <a:custGeom>
            <a:avLst/>
            <a:gdLst/>
            <a:ahLst/>
            <a:cxnLst/>
            <a:rect l="l" t="t" r="r" b="b"/>
            <a:pathLst>
              <a:path h="558800">
                <a:moveTo>
                  <a:pt x="0" y="5588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1763896" y="3584150"/>
            <a:ext cx="0" cy="560208"/>
          </a:xfrm>
          <a:custGeom>
            <a:avLst/>
            <a:gdLst/>
            <a:ahLst/>
            <a:cxnLst/>
            <a:rect l="l" t="t" r="r" b="b"/>
            <a:pathLst>
              <a:path h="558800">
                <a:moveTo>
                  <a:pt x="0" y="5588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1795726" y="3654175"/>
            <a:ext cx="165516" cy="0"/>
          </a:xfrm>
          <a:custGeom>
            <a:avLst/>
            <a:gdLst/>
            <a:ahLst/>
            <a:cxnLst/>
            <a:rect l="l" t="t" r="r" b="b"/>
            <a:pathLst>
              <a:path w="165100">
                <a:moveTo>
                  <a:pt x="0" y="0"/>
                </a:moveTo>
                <a:lnTo>
                  <a:pt x="165100" y="0"/>
                </a:lnTo>
              </a:path>
            </a:pathLst>
          </a:custGeom>
          <a:ln w="25400">
            <a:solidFill>
              <a:srgbClr val="BFBF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1795726" y="3794227"/>
            <a:ext cx="165516" cy="0"/>
          </a:xfrm>
          <a:custGeom>
            <a:avLst/>
            <a:gdLst/>
            <a:ahLst/>
            <a:cxnLst/>
            <a:rect l="l" t="t" r="r" b="b"/>
            <a:pathLst>
              <a:path w="165100">
                <a:moveTo>
                  <a:pt x="0" y="0"/>
                </a:moveTo>
                <a:lnTo>
                  <a:pt x="165100" y="0"/>
                </a:lnTo>
              </a:path>
            </a:pathLst>
          </a:custGeom>
          <a:ln w="25400">
            <a:solidFill>
              <a:srgbClr val="00FFF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1795726" y="3921547"/>
            <a:ext cx="165516" cy="0"/>
          </a:xfrm>
          <a:custGeom>
            <a:avLst/>
            <a:gdLst/>
            <a:ahLst/>
            <a:cxnLst/>
            <a:rect l="l" t="t" r="r" b="b"/>
            <a:pathLst>
              <a:path w="165100">
                <a:moveTo>
                  <a:pt x="0" y="0"/>
                </a:moveTo>
                <a:lnTo>
                  <a:pt x="165100" y="0"/>
                </a:lnTo>
              </a:path>
            </a:pathLst>
          </a:custGeom>
          <a:ln w="25400">
            <a:solidFill>
              <a:srgbClr val="00FF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963885" y="3588205"/>
            <a:ext cx="446256" cy="584827"/>
          </a:xfrm>
          <a:prstGeom prst="rect">
            <a:avLst/>
          </a:prstGeom>
        </p:spPr>
        <p:txBody>
          <a:bodyPr vert="horz" wrap="square" lIns="0" tIns="20371" rIns="0" bIns="0" rtlCol="0">
            <a:spAutoFit/>
          </a:bodyPr>
          <a:lstStyle/>
          <a:p>
            <a:pPr marL="12732" marR="5093" algn="just" defTabSz="916712">
              <a:lnSpc>
                <a:spcPts val="1053"/>
              </a:lnSpc>
              <a:spcBef>
                <a:spcPts val="160"/>
              </a:spcBef>
            </a:pPr>
            <a:r>
              <a:rPr sz="903" spc="50" dirty="0">
                <a:solidFill>
                  <a:prstClr val="black"/>
                </a:solidFill>
                <a:latin typeface="Times New Roman"/>
                <a:cs typeface="Times New Roman"/>
              </a:rPr>
              <a:t>pl</a:t>
            </a: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a</a:t>
            </a:r>
            <a:r>
              <a:rPr sz="903" spc="50" dirty="0">
                <a:solidFill>
                  <a:prstClr val="black"/>
                </a:solidFill>
                <a:latin typeface="Times New Roman"/>
                <a:cs typeface="Times New Roman"/>
              </a:rPr>
              <a:t>i</a:t>
            </a:r>
            <a:r>
              <a:rPr sz="903" spc="45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-</a:t>
            </a:r>
            <a:r>
              <a:rPr sz="903" spc="50" dirty="0">
                <a:solidFill>
                  <a:prstClr val="black"/>
                </a:solidFill>
                <a:latin typeface="Times New Roman"/>
                <a:cs typeface="Times New Roman"/>
              </a:rPr>
              <a:t>20  pl</a:t>
            </a: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a</a:t>
            </a:r>
            <a:r>
              <a:rPr sz="903" spc="50" dirty="0">
                <a:solidFill>
                  <a:prstClr val="black"/>
                </a:solidFill>
                <a:latin typeface="Times New Roman"/>
                <a:cs typeface="Times New Roman"/>
              </a:rPr>
              <a:t>i</a:t>
            </a:r>
            <a:r>
              <a:rPr sz="903" spc="45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-</a:t>
            </a:r>
            <a:r>
              <a:rPr sz="903" spc="50" dirty="0">
                <a:solidFill>
                  <a:prstClr val="black"/>
                </a:solidFill>
                <a:latin typeface="Times New Roman"/>
                <a:cs typeface="Times New Roman"/>
              </a:rPr>
              <a:t>32  pl</a:t>
            </a: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a</a:t>
            </a:r>
            <a:r>
              <a:rPr sz="903" spc="50" dirty="0">
                <a:solidFill>
                  <a:prstClr val="black"/>
                </a:solidFill>
                <a:latin typeface="Times New Roman"/>
                <a:cs typeface="Times New Roman"/>
              </a:rPr>
              <a:t>i</a:t>
            </a:r>
            <a:r>
              <a:rPr sz="903" spc="45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-</a:t>
            </a:r>
            <a:r>
              <a:rPr sz="903" spc="50" dirty="0">
                <a:solidFill>
                  <a:prstClr val="black"/>
                </a:solidFill>
                <a:latin typeface="Times New Roman"/>
                <a:cs typeface="Times New Roman"/>
              </a:rPr>
              <a:t>44  pl</a:t>
            </a: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a</a:t>
            </a:r>
            <a:r>
              <a:rPr sz="903" spc="50" dirty="0">
                <a:solidFill>
                  <a:prstClr val="black"/>
                </a:solidFill>
                <a:latin typeface="Times New Roman"/>
                <a:cs typeface="Times New Roman"/>
              </a:rPr>
              <a:t>i</a:t>
            </a:r>
            <a:r>
              <a:rPr sz="903" spc="45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-</a:t>
            </a:r>
            <a:r>
              <a:rPr sz="903" spc="50" dirty="0">
                <a:solidFill>
                  <a:prstClr val="black"/>
                </a:solidFill>
                <a:latin typeface="Times New Roman"/>
                <a:cs typeface="Times New Roman"/>
              </a:rPr>
              <a:t>56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1795726" y="4048867"/>
            <a:ext cx="165516" cy="0"/>
          </a:xfrm>
          <a:custGeom>
            <a:avLst/>
            <a:gdLst/>
            <a:ahLst/>
            <a:cxnLst/>
            <a:rect l="l" t="t" r="r" b="b"/>
            <a:pathLst>
              <a:path w="165100">
                <a:moveTo>
                  <a:pt x="0" y="0"/>
                </a:moveTo>
                <a:lnTo>
                  <a:pt x="165100" y="0"/>
                </a:lnTo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2875814" y="1575578"/>
            <a:ext cx="878508" cy="29049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804" b="1" spc="45" dirty="0">
                <a:solidFill>
                  <a:srgbClr val="7F7F7F"/>
                </a:solidFill>
                <a:latin typeface="Calibri"/>
                <a:cs typeface="Calibri"/>
              </a:rPr>
              <a:t>C</a:t>
            </a:r>
            <a:r>
              <a:rPr sz="1804" b="1" spc="15" dirty="0">
                <a:solidFill>
                  <a:srgbClr val="7F7F7F"/>
                </a:solidFill>
                <a:latin typeface="Calibri"/>
                <a:cs typeface="Calibri"/>
              </a:rPr>
              <a:t>I</a:t>
            </a:r>
            <a:r>
              <a:rPr sz="1804" b="1" spc="-130" dirty="0">
                <a:solidFill>
                  <a:srgbClr val="7F7F7F"/>
                </a:solidFill>
                <a:latin typeface="Calibri"/>
                <a:cs typeface="Calibri"/>
              </a:rPr>
              <a:t>F</a:t>
            </a:r>
            <a:r>
              <a:rPr sz="1804" b="1" spc="5" dirty="0">
                <a:solidFill>
                  <a:srgbClr val="7F7F7F"/>
                </a:solidFill>
                <a:latin typeface="Calibri"/>
                <a:cs typeface="Calibri"/>
              </a:rPr>
              <a:t>A</a:t>
            </a:r>
            <a:r>
              <a:rPr sz="1804" b="1" spc="-15" dirty="0">
                <a:solidFill>
                  <a:srgbClr val="7F7F7F"/>
                </a:solidFill>
                <a:latin typeface="Calibri"/>
                <a:cs typeface="Calibri"/>
              </a:rPr>
              <a:t>R</a:t>
            </a:r>
            <a:r>
              <a:rPr sz="1804" b="1" spc="45" dirty="0">
                <a:solidFill>
                  <a:srgbClr val="7F7F7F"/>
                </a:solidFill>
                <a:latin typeface="Calibri"/>
                <a:cs typeface="Calibri"/>
              </a:rPr>
              <a:t>-</a:t>
            </a:r>
            <a:r>
              <a:rPr sz="1804" b="1" spc="-15" dirty="0">
                <a:solidFill>
                  <a:srgbClr val="7F7F7F"/>
                </a:solidFill>
                <a:latin typeface="Calibri"/>
                <a:cs typeface="Calibri"/>
              </a:rPr>
              <a:t>10</a:t>
            </a:r>
            <a:endParaRPr sz="1804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5125145" y="3046031"/>
            <a:ext cx="398512" cy="189070"/>
          </a:xfrm>
          <a:custGeom>
            <a:avLst/>
            <a:gdLst/>
            <a:ahLst/>
            <a:cxnLst/>
            <a:rect l="l" t="t" r="r" b="b"/>
            <a:pathLst>
              <a:path w="397510" h="188594">
                <a:moveTo>
                  <a:pt x="202217" y="0"/>
                </a:moveTo>
                <a:lnTo>
                  <a:pt x="0" y="66865"/>
                </a:lnTo>
                <a:lnTo>
                  <a:pt x="174823" y="188520"/>
                </a:lnTo>
                <a:lnTo>
                  <a:pt x="142060" y="119592"/>
                </a:lnTo>
                <a:lnTo>
                  <a:pt x="396905" y="119592"/>
                </a:lnTo>
                <a:lnTo>
                  <a:pt x="370325" y="88593"/>
                </a:lnTo>
                <a:lnTo>
                  <a:pt x="151192" y="56752"/>
                </a:lnTo>
                <a:lnTo>
                  <a:pt x="202217" y="0"/>
                </a:lnTo>
                <a:close/>
              </a:path>
              <a:path w="397510" h="188594">
                <a:moveTo>
                  <a:pt x="396905" y="119592"/>
                </a:moveTo>
                <a:lnTo>
                  <a:pt x="142060" y="119592"/>
                </a:lnTo>
                <a:lnTo>
                  <a:pt x="361194" y="151434"/>
                </a:lnTo>
                <a:lnTo>
                  <a:pt x="373783" y="150742"/>
                </a:lnTo>
                <a:lnTo>
                  <a:pt x="384749" y="145460"/>
                </a:lnTo>
                <a:lnTo>
                  <a:pt x="392933" y="136451"/>
                </a:lnTo>
                <a:lnTo>
                  <a:pt x="397179" y="124580"/>
                </a:lnTo>
                <a:lnTo>
                  <a:pt x="396905" y="119592"/>
                </a:lnTo>
                <a:close/>
              </a:path>
            </a:pathLst>
          </a:custGeom>
          <a:solidFill>
            <a:srgbClr val="BFBF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5125145" y="2867880"/>
            <a:ext cx="398512" cy="184614"/>
          </a:xfrm>
          <a:custGeom>
            <a:avLst/>
            <a:gdLst/>
            <a:ahLst/>
            <a:cxnLst/>
            <a:rect l="l" t="t" r="r" b="b"/>
            <a:pathLst>
              <a:path w="397510" h="184150">
                <a:moveTo>
                  <a:pt x="158182" y="0"/>
                </a:moveTo>
                <a:lnTo>
                  <a:pt x="0" y="142622"/>
                </a:lnTo>
                <a:lnTo>
                  <a:pt x="209006" y="183595"/>
                </a:lnTo>
                <a:lnTo>
                  <a:pt x="151267" y="133691"/>
                </a:lnTo>
                <a:lnTo>
                  <a:pt x="372336" y="72492"/>
                </a:lnTo>
                <a:lnTo>
                  <a:pt x="134325" y="72492"/>
                </a:lnTo>
                <a:lnTo>
                  <a:pt x="158182" y="0"/>
                </a:lnTo>
                <a:close/>
              </a:path>
              <a:path w="397510" h="184150">
                <a:moveTo>
                  <a:pt x="369865" y="9877"/>
                </a:moveTo>
                <a:lnTo>
                  <a:pt x="357289" y="10769"/>
                </a:lnTo>
                <a:lnTo>
                  <a:pt x="134325" y="72492"/>
                </a:lnTo>
                <a:lnTo>
                  <a:pt x="372336" y="72492"/>
                </a:lnTo>
                <a:lnTo>
                  <a:pt x="374230" y="71968"/>
                </a:lnTo>
                <a:lnTo>
                  <a:pt x="385475" y="66266"/>
                </a:lnTo>
                <a:lnTo>
                  <a:pt x="393386" y="57016"/>
                </a:lnTo>
                <a:lnTo>
                  <a:pt x="397251" y="45474"/>
                </a:lnTo>
                <a:lnTo>
                  <a:pt x="396359" y="32898"/>
                </a:lnTo>
                <a:lnTo>
                  <a:pt x="390657" y="21653"/>
                </a:lnTo>
                <a:lnTo>
                  <a:pt x="381407" y="13742"/>
                </a:lnTo>
                <a:lnTo>
                  <a:pt x="369865" y="9877"/>
                </a:lnTo>
                <a:close/>
              </a:path>
            </a:pathLst>
          </a:custGeom>
          <a:solidFill>
            <a:srgbClr val="00FFFF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5125145" y="2622999"/>
            <a:ext cx="398512" cy="226630"/>
          </a:xfrm>
          <a:custGeom>
            <a:avLst/>
            <a:gdLst/>
            <a:ahLst/>
            <a:cxnLst/>
            <a:rect l="l" t="t" r="r" b="b"/>
            <a:pathLst>
              <a:path w="397510" h="226060">
                <a:moveTo>
                  <a:pt x="123567" y="52410"/>
                </a:moveTo>
                <a:lnTo>
                  <a:pt x="0" y="225886"/>
                </a:lnTo>
                <a:lnTo>
                  <a:pt x="212920" y="220654"/>
                </a:lnTo>
                <a:lnTo>
                  <a:pt x="145749" y="184429"/>
                </a:lnTo>
                <a:lnTo>
                  <a:pt x="251343" y="128348"/>
                </a:lnTo>
                <a:lnTo>
                  <a:pt x="115963" y="128348"/>
                </a:lnTo>
                <a:lnTo>
                  <a:pt x="123567" y="52410"/>
                </a:lnTo>
                <a:close/>
              </a:path>
              <a:path w="397510" h="226060">
                <a:moveTo>
                  <a:pt x="362952" y="0"/>
                </a:moveTo>
                <a:lnTo>
                  <a:pt x="358844" y="361"/>
                </a:lnTo>
                <a:lnTo>
                  <a:pt x="354738" y="1536"/>
                </a:lnTo>
                <a:lnTo>
                  <a:pt x="115963" y="128348"/>
                </a:lnTo>
                <a:lnTo>
                  <a:pt x="251343" y="128348"/>
                </a:lnTo>
                <a:lnTo>
                  <a:pt x="380652" y="59673"/>
                </a:lnTo>
                <a:lnTo>
                  <a:pt x="390396" y="51673"/>
                </a:lnTo>
                <a:lnTo>
                  <a:pt x="396117" y="40930"/>
                </a:lnTo>
                <a:lnTo>
                  <a:pt x="397393" y="28826"/>
                </a:lnTo>
                <a:lnTo>
                  <a:pt x="393800" y="16741"/>
                </a:lnTo>
                <a:lnTo>
                  <a:pt x="388111" y="9072"/>
                </a:lnTo>
                <a:lnTo>
                  <a:pt x="380685" y="3606"/>
                </a:lnTo>
                <a:lnTo>
                  <a:pt x="372104" y="523"/>
                </a:lnTo>
                <a:lnTo>
                  <a:pt x="362952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5597304" y="2078030"/>
            <a:ext cx="793204" cy="1225015"/>
          </a:xfrm>
          <a:prstGeom prst="rect">
            <a:avLst/>
          </a:prstGeom>
        </p:spPr>
        <p:txBody>
          <a:bodyPr vert="horz" wrap="square" lIns="0" tIns="25464" rIns="0" bIns="0" rtlCol="0">
            <a:spAutoFit/>
          </a:bodyPr>
          <a:lstStyle/>
          <a:p>
            <a:pPr marL="12732" marR="5093" algn="just" defTabSz="916712">
              <a:lnSpc>
                <a:spcPct val="107700"/>
              </a:lnSpc>
              <a:spcBef>
                <a:spcPts val="200"/>
              </a:spcBef>
            </a:pPr>
            <a:r>
              <a:rPr sz="1804" spc="-15" dirty="0">
                <a:solidFill>
                  <a:prstClr val="black"/>
                </a:solidFill>
                <a:latin typeface="Calibri"/>
                <a:cs typeface="Calibri"/>
              </a:rPr>
              <a:t>56</a:t>
            </a:r>
            <a:r>
              <a:rPr sz="1804" spc="45" dirty="0">
                <a:solidFill>
                  <a:prstClr val="black"/>
                </a:solidFill>
                <a:latin typeface="Calibri"/>
                <a:cs typeface="Calibri"/>
              </a:rPr>
              <a:t>-</a:t>
            </a:r>
            <a:r>
              <a:rPr sz="1804" spc="-15" dirty="0">
                <a:solidFill>
                  <a:prstClr val="black"/>
                </a:solidFill>
                <a:latin typeface="Calibri"/>
                <a:cs typeface="Calibri"/>
              </a:rPr>
              <a:t>l</a:t>
            </a:r>
            <a:r>
              <a:rPr sz="1804" spc="35" dirty="0">
                <a:solidFill>
                  <a:prstClr val="black"/>
                </a:solidFill>
                <a:latin typeface="Calibri"/>
                <a:cs typeface="Calibri"/>
              </a:rPr>
              <a:t>a</a:t>
            </a:r>
            <a:r>
              <a:rPr sz="1804" spc="-20" dirty="0">
                <a:solidFill>
                  <a:prstClr val="black"/>
                </a:solidFill>
                <a:latin typeface="Calibri"/>
                <a:cs typeface="Calibri"/>
              </a:rPr>
              <a:t>y</a:t>
            </a:r>
            <a:r>
              <a:rPr sz="1804" dirty="0">
                <a:solidFill>
                  <a:prstClr val="black"/>
                </a:solidFill>
                <a:latin typeface="Calibri"/>
                <a:cs typeface="Calibri"/>
              </a:rPr>
              <a:t>er  </a:t>
            </a:r>
            <a:r>
              <a:rPr sz="1804" spc="-15" dirty="0">
                <a:solidFill>
                  <a:prstClr val="black"/>
                </a:solidFill>
                <a:latin typeface="Calibri"/>
                <a:cs typeface="Calibri"/>
              </a:rPr>
              <a:t>44</a:t>
            </a:r>
            <a:r>
              <a:rPr sz="1804" spc="45" dirty="0">
                <a:solidFill>
                  <a:prstClr val="black"/>
                </a:solidFill>
                <a:latin typeface="Calibri"/>
                <a:cs typeface="Calibri"/>
              </a:rPr>
              <a:t>-</a:t>
            </a:r>
            <a:r>
              <a:rPr sz="1804" spc="-15" dirty="0">
                <a:solidFill>
                  <a:prstClr val="black"/>
                </a:solidFill>
                <a:latin typeface="Calibri"/>
                <a:cs typeface="Calibri"/>
              </a:rPr>
              <a:t>l</a:t>
            </a:r>
            <a:r>
              <a:rPr sz="1804" spc="35" dirty="0">
                <a:solidFill>
                  <a:prstClr val="black"/>
                </a:solidFill>
                <a:latin typeface="Calibri"/>
                <a:cs typeface="Calibri"/>
              </a:rPr>
              <a:t>a</a:t>
            </a:r>
            <a:r>
              <a:rPr sz="1804" spc="-20" dirty="0">
                <a:solidFill>
                  <a:prstClr val="black"/>
                </a:solidFill>
                <a:latin typeface="Calibri"/>
                <a:cs typeface="Calibri"/>
              </a:rPr>
              <a:t>y</a:t>
            </a:r>
            <a:r>
              <a:rPr sz="1804" dirty="0">
                <a:solidFill>
                  <a:prstClr val="black"/>
                </a:solidFill>
                <a:latin typeface="Calibri"/>
                <a:cs typeface="Calibri"/>
              </a:rPr>
              <a:t>er  </a:t>
            </a:r>
            <a:r>
              <a:rPr sz="1804" spc="-15" dirty="0">
                <a:solidFill>
                  <a:prstClr val="black"/>
                </a:solidFill>
                <a:latin typeface="Calibri"/>
                <a:cs typeface="Calibri"/>
              </a:rPr>
              <a:t>32</a:t>
            </a:r>
            <a:r>
              <a:rPr sz="1804" spc="45" dirty="0">
                <a:solidFill>
                  <a:prstClr val="black"/>
                </a:solidFill>
                <a:latin typeface="Calibri"/>
                <a:cs typeface="Calibri"/>
              </a:rPr>
              <a:t>-</a:t>
            </a:r>
            <a:r>
              <a:rPr sz="1804" spc="-15" dirty="0">
                <a:solidFill>
                  <a:prstClr val="black"/>
                </a:solidFill>
                <a:latin typeface="Calibri"/>
                <a:cs typeface="Calibri"/>
              </a:rPr>
              <a:t>l</a:t>
            </a:r>
            <a:r>
              <a:rPr sz="1804" spc="35" dirty="0">
                <a:solidFill>
                  <a:prstClr val="black"/>
                </a:solidFill>
                <a:latin typeface="Calibri"/>
                <a:cs typeface="Calibri"/>
              </a:rPr>
              <a:t>a</a:t>
            </a:r>
            <a:r>
              <a:rPr sz="1804" spc="-20" dirty="0">
                <a:solidFill>
                  <a:prstClr val="black"/>
                </a:solidFill>
                <a:latin typeface="Calibri"/>
                <a:cs typeface="Calibri"/>
              </a:rPr>
              <a:t>y</a:t>
            </a:r>
            <a:r>
              <a:rPr sz="1804" dirty="0">
                <a:solidFill>
                  <a:prstClr val="black"/>
                </a:solidFill>
                <a:latin typeface="Calibri"/>
                <a:cs typeface="Calibri"/>
              </a:rPr>
              <a:t>er  </a:t>
            </a:r>
            <a:r>
              <a:rPr sz="1804" spc="-15" dirty="0">
                <a:solidFill>
                  <a:prstClr val="black"/>
                </a:solidFill>
                <a:latin typeface="Calibri"/>
                <a:cs typeface="Calibri"/>
              </a:rPr>
              <a:t>20</a:t>
            </a:r>
            <a:r>
              <a:rPr sz="1804" spc="45" dirty="0">
                <a:solidFill>
                  <a:prstClr val="black"/>
                </a:solidFill>
                <a:latin typeface="Calibri"/>
                <a:cs typeface="Calibri"/>
              </a:rPr>
              <a:t>-</a:t>
            </a:r>
            <a:r>
              <a:rPr sz="1804" spc="-15" dirty="0">
                <a:solidFill>
                  <a:prstClr val="black"/>
                </a:solidFill>
                <a:latin typeface="Calibri"/>
                <a:cs typeface="Calibri"/>
              </a:rPr>
              <a:t>l</a:t>
            </a:r>
            <a:r>
              <a:rPr sz="1804" spc="35" dirty="0">
                <a:solidFill>
                  <a:prstClr val="black"/>
                </a:solidFill>
                <a:latin typeface="Calibri"/>
                <a:cs typeface="Calibri"/>
              </a:rPr>
              <a:t>a</a:t>
            </a:r>
            <a:r>
              <a:rPr sz="1804" spc="-20" dirty="0">
                <a:solidFill>
                  <a:prstClr val="black"/>
                </a:solidFill>
                <a:latin typeface="Calibri"/>
                <a:cs typeface="Calibri"/>
              </a:rPr>
              <a:t>y</a:t>
            </a:r>
            <a:r>
              <a:rPr sz="1804" dirty="0">
                <a:solidFill>
                  <a:prstClr val="black"/>
                </a:solidFill>
                <a:latin typeface="Calibri"/>
                <a:cs typeface="Calibri"/>
              </a:rPr>
              <a:t>er</a:t>
            </a:r>
            <a:endParaRPr sz="1804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5125145" y="2316580"/>
            <a:ext cx="398512" cy="322120"/>
          </a:xfrm>
          <a:custGeom>
            <a:avLst/>
            <a:gdLst/>
            <a:ahLst/>
            <a:cxnLst/>
            <a:rect l="l" t="t" r="r" b="b"/>
            <a:pathLst>
              <a:path w="397510" h="321310">
                <a:moveTo>
                  <a:pt x="90563" y="128271"/>
                </a:moveTo>
                <a:lnTo>
                  <a:pt x="0" y="321043"/>
                </a:lnTo>
                <a:lnTo>
                  <a:pt x="208555" y="277830"/>
                </a:lnTo>
                <a:lnTo>
                  <a:pt x="135989" y="254198"/>
                </a:lnTo>
                <a:lnTo>
                  <a:pt x="199180" y="204344"/>
                </a:lnTo>
                <a:lnTo>
                  <a:pt x="96658" y="204344"/>
                </a:lnTo>
                <a:lnTo>
                  <a:pt x="90563" y="128271"/>
                </a:lnTo>
                <a:close/>
              </a:path>
              <a:path w="397510" h="321310">
                <a:moveTo>
                  <a:pt x="361410" y="0"/>
                </a:moveTo>
                <a:lnTo>
                  <a:pt x="352977" y="2125"/>
                </a:lnTo>
                <a:lnTo>
                  <a:pt x="96658" y="204344"/>
                </a:lnTo>
                <a:lnTo>
                  <a:pt x="199180" y="204344"/>
                </a:lnTo>
                <a:lnTo>
                  <a:pt x="385424" y="57409"/>
                </a:lnTo>
                <a:lnTo>
                  <a:pt x="393582" y="47795"/>
                </a:lnTo>
                <a:lnTo>
                  <a:pt x="397290" y="36202"/>
                </a:lnTo>
                <a:lnTo>
                  <a:pt x="396382" y="24064"/>
                </a:lnTo>
                <a:lnTo>
                  <a:pt x="390686" y="12816"/>
                </a:lnTo>
                <a:lnTo>
                  <a:pt x="385255" y="5933"/>
                </a:lnTo>
                <a:lnTo>
                  <a:pt x="377549" y="1903"/>
                </a:lnTo>
                <a:lnTo>
                  <a:pt x="36141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7684277" y="4157089"/>
            <a:ext cx="3335785" cy="0"/>
          </a:xfrm>
          <a:custGeom>
            <a:avLst/>
            <a:gdLst/>
            <a:ahLst/>
            <a:cxnLst/>
            <a:rect l="l" t="t" r="r" b="b"/>
            <a:pathLst>
              <a:path w="3327400">
                <a:moveTo>
                  <a:pt x="0" y="0"/>
                </a:moveTo>
                <a:lnTo>
                  <a:pt x="3327400" y="0"/>
                </a:lnTo>
                <a:lnTo>
                  <a:pt x="3327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7684277" y="3647809"/>
            <a:ext cx="3335785" cy="0"/>
          </a:xfrm>
          <a:custGeom>
            <a:avLst/>
            <a:gdLst/>
            <a:ahLst/>
            <a:cxnLst/>
            <a:rect l="l" t="t" r="r" b="b"/>
            <a:pathLst>
              <a:path w="3327400">
                <a:moveTo>
                  <a:pt x="0" y="0"/>
                </a:moveTo>
                <a:lnTo>
                  <a:pt x="3327400" y="0"/>
                </a:lnTo>
                <a:lnTo>
                  <a:pt x="3327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7684277" y="3138529"/>
            <a:ext cx="3335785" cy="0"/>
          </a:xfrm>
          <a:custGeom>
            <a:avLst/>
            <a:gdLst/>
            <a:ahLst/>
            <a:cxnLst/>
            <a:rect l="l" t="t" r="r" b="b"/>
            <a:pathLst>
              <a:path w="3327400">
                <a:moveTo>
                  <a:pt x="0" y="0"/>
                </a:moveTo>
                <a:lnTo>
                  <a:pt x="3327400" y="0"/>
                </a:lnTo>
                <a:lnTo>
                  <a:pt x="3327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7684277" y="2629249"/>
            <a:ext cx="3335785" cy="0"/>
          </a:xfrm>
          <a:custGeom>
            <a:avLst/>
            <a:gdLst/>
            <a:ahLst/>
            <a:cxnLst/>
            <a:rect l="l" t="t" r="r" b="b"/>
            <a:pathLst>
              <a:path w="3327400">
                <a:moveTo>
                  <a:pt x="0" y="0"/>
                </a:moveTo>
                <a:lnTo>
                  <a:pt x="3327400" y="0"/>
                </a:lnTo>
                <a:lnTo>
                  <a:pt x="3327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7684277" y="2119969"/>
            <a:ext cx="3335785" cy="0"/>
          </a:xfrm>
          <a:custGeom>
            <a:avLst/>
            <a:gdLst/>
            <a:ahLst/>
            <a:cxnLst/>
            <a:rect l="l" t="t" r="r" b="b"/>
            <a:pathLst>
              <a:path w="3327400">
                <a:moveTo>
                  <a:pt x="0" y="0"/>
                </a:moveTo>
                <a:lnTo>
                  <a:pt x="3327400" y="0"/>
                </a:lnTo>
                <a:lnTo>
                  <a:pt x="3327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7684277" y="4157089"/>
            <a:ext cx="3335785" cy="0"/>
          </a:xfrm>
          <a:custGeom>
            <a:avLst/>
            <a:gdLst/>
            <a:ahLst/>
            <a:cxnLst/>
            <a:rect l="l" t="t" r="r" b="b"/>
            <a:pathLst>
              <a:path w="3327400">
                <a:moveTo>
                  <a:pt x="0" y="0"/>
                </a:moveTo>
                <a:lnTo>
                  <a:pt x="3327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7684277" y="1979917"/>
            <a:ext cx="0" cy="2177173"/>
          </a:xfrm>
          <a:custGeom>
            <a:avLst/>
            <a:gdLst/>
            <a:ahLst/>
            <a:cxnLst/>
            <a:rect l="l" t="t" r="r" b="b"/>
            <a:pathLst>
              <a:path h="2171700">
                <a:moveTo>
                  <a:pt x="0" y="21717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7684277" y="4131625"/>
            <a:ext cx="0" cy="25464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254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7639176" y="4154778"/>
            <a:ext cx="89124" cy="16719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003" dirty="0">
                <a:solidFill>
                  <a:prstClr val="black"/>
                </a:solidFill>
                <a:latin typeface="Times New Roman"/>
                <a:cs typeface="Times New Roman"/>
              </a:rPr>
              <a:t>0</a:t>
            </a:r>
            <a:endParaRPr sz="10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8295413" y="4131625"/>
            <a:ext cx="0" cy="25464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254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8213708" y="4154778"/>
            <a:ext cx="152784" cy="16719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003" dirty="0">
                <a:solidFill>
                  <a:prstClr val="black"/>
                </a:solidFill>
                <a:latin typeface="Times New Roman"/>
                <a:cs typeface="Times New Roman"/>
              </a:rPr>
              <a:t>10</a:t>
            </a:r>
            <a:endParaRPr sz="10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8893818" y="4131625"/>
            <a:ext cx="0" cy="25464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254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8815295" y="4154778"/>
            <a:ext cx="152784" cy="16719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003" dirty="0">
                <a:solidFill>
                  <a:prstClr val="black"/>
                </a:solidFill>
                <a:latin typeface="Times New Roman"/>
                <a:cs typeface="Times New Roman"/>
              </a:rPr>
              <a:t>20</a:t>
            </a:r>
            <a:endParaRPr sz="10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9504954" y="4131625"/>
            <a:ext cx="0" cy="25464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254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10103358" y="4131625"/>
            <a:ext cx="0" cy="25464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254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10024835" y="4154778"/>
            <a:ext cx="152784" cy="16719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003" dirty="0">
                <a:solidFill>
                  <a:prstClr val="black"/>
                </a:solidFill>
                <a:latin typeface="Times New Roman"/>
                <a:cs typeface="Times New Roman"/>
              </a:rPr>
              <a:t>40</a:t>
            </a:r>
            <a:endParaRPr sz="10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10714494" y="4131625"/>
            <a:ext cx="0" cy="25464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254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10628014" y="4154778"/>
            <a:ext cx="152784" cy="16719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003" dirty="0">
                <a:solidFill>
                  <a:prstClr val="black"/>
                </a:solidFill>
                <a:latin typeface="Times New Roman"/>
                <a:cs typeface="Times New Roman"/>
              </a:rPr>
              <a:t>50</a:t>
            </a:r>
            <a:endParaRPr sz="10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7684278" y="4157089"/>
            <a:ext cx="38196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7530954" y="4070429"/>
            <a:ext cx="152784" cy="16719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003" dirty="0">
                <a:solidFill>
                  <a:prstClr val="black"/>
                </a:solidFill>
                <a:latin typeface="Times New Roman"/>
                <a:cs typeface="Times New Roman"/>
              </a:rPr>
              <a:t>20</a:t>
            </a:r>
            <a:endParaRPr sz="10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7684278" y="3647809"/>
            <a:ext cx="38196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7530954" y="3559557"/>
            <a:ext cx="152784" cy="16719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003" dirty="0">
                <a:solidFill>
                  <a:prstClr val="black"/>
                </a:solidFill>
                <a:latin typeface="Times New Roman"/>
                <a:cs typeface="Times New Roman"/>
              </a:rPr>
              <a:t>30</a:t>
            </a:r>
            <a:endParaRPr sz="10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7684278" y="3138529"/>
            <a:ext cx="38196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7530954" y="3053461"/>
            <a:ext cx="152784" cy="16719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003" dirty="0">
                <a:solidFill>
                  <a:prstClr val="black"/>
                </a:solidFill>
                <a:latin typeface="Times New Roman"/>
                <a:cs typeface="Times New Roman"/>
              </a:rPr>
              <a:t>40</a:t>
            </a:r>
            <a:endParaRPr sz="10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7684278" y="2629249"/>
            <a:ext cx="38196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7530954" y="2542588"/>
            <a:ext cx="152784" cy="16719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003" dirty="0">
                <a:solidFill>
                  <a:prstClr val="black"/>
                </a:solidFill>
                <a:latin typeface="Times New Roman"/>
                <a:cs typeface="Times New Roman"/>
              </a:rPr>
              <a:t>50</a:t>
            </a:r>
            <a:endParaRPr sz="10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7684278" y="2119969"/>
            <a:ext cx="38196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7530954" y="2036492"/>
            <a:ext cx="152784" cy="16719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003" dirty="0">
                <a:solidFill>
                  <a:prstClr val="black"/>
                </a:solidFill>
                <a:latin typeface="Times New Roman"/>
                <a:cs typeface="Times New Roman"/>
              </a:rPr>
              <a:t>60</a:t>
            </a:r>
            <a:endParaRPr sz="10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7824330" y="1979917"/>
            <a:ext cx="3195733" cy="1667893"/>
          </a:xfrm>
          <a:custGeom>
            <a:avLst/>
            <a:gdLst/>
            <a:ahLst/>
            <a:cxnLst/>
            <a:rect l="l" t="t" r="r" b="b"/>
            <a:pathLst>
              <a:path w="3187700" h="1663700">
                <a:moveTo>
                  <a:pt x="0" y="0"/>
                </a:moveTo>
                <a:lnTo>
                  <a:pt x="12725" y="33210"/>
                </a:lnTo>
                <a:lnTo>
                  <a:pt x="41357" y="33210"/>
                </a:lnTo>
                <a:lnTo>
                  <a:pt x="71580" y="99632"/>
                </a:lnTo>
                <a:lnTo>
                  <a:pt x="100212" y="170798"/>
                </a:lnTo>
                <a:lnTo>
                  <a:pt x="130434" y="173961"/>
                </a:lnTo>
                <a:lnTo>
                  <a:pt x="163838" y="204008"/>
                </a:lnTo>
                <a:lnTo>
                  <a:pt x="192471" y="227730"/>
                </a:lnTo>
                <a:lnTo>
                  <a:pt x="222693" y="207171"/>
                </a:lnTo>
                <a:lnTo>
                  <a:pt x="251325" y="295733"/>
                </a:lnTo>
                <a:lnTo>
                  <a:pt x="279957" y="324200"/>
                </a:lnTo>
                <a:lnTo>
                  <a:pt x="313361" y="431739"/>
                </a:lnTo>
                <a:lnTo>
                  <a:pt x="343584" y="362155"/>
                </a:lnTo>
                <a:lnTo>
                  <a:pt x="372216" y="295733"/>
                </a:lnTo>
                <a:lnTo>
                  <a:pt x="402439" y="336851"/>
                </a:lnTo>
                <a:lnTo>
                  <a:pt x="435843" y="382714"/>
                </a:lnTo>
                <a:lnTo>
                  <a:pt x="464475" y="324200"/>
                </a:lnTo>
                <a:lnTo>
                  <a:pt x="493107" y="362155"/>
                </a:lnTo>
                <a:lnTo>
                  <a:pt x="523330" y="370062"/>
                </a:lnTo>
                <a:lnTo>
                  <a:pt x="551961" y="295733"/>
                </a:lnTo>
                <a:lnTo>
                  <a:pt x="585365" y="382714"/>
                </a:lnTo>
                <a:lnTo>
                  <a:pt x="615588" y="365318"/>
                </a:lnTo>
                <a:lnTo>
                  <a:pt x="644221" y="319455"/>
                </a:lnTo>
                <a:lnTo>
                  <a:pt x="674443" y="390621"/>
                </a:lnTo>
                <a:lnTo>
                  <a:pt x="703075" y="385877"/>
                </a:lnTo>
                <a:lnTo>
                  <a:pt x="736479" y="362155"/>
                </a:lnTo>
                <a:lnTo>
                  <a:pt x="765111" y="436484"/>
                </a:lnTo>
                <a:lnTo>
                  <a:pt x="795334" y="972600"/>
                </a:lnTo>
                <a:lnTo>
                  <a:pt x="823966" y="1031115"/>
                </a:lnTo>
                <a:lnTo>
                  <a:pt x="854188" y="993159"/>
                </a:lnTo>
                <a:lnTo>
                  <a:pt x="887593" y="1148143"/>
                </a:lnTo>
                <a:lnTo>
                  <a:pt x="916225" y="1122839"/>
                </a:lnTo>
                <a:lnTo>
                  <a:pt x="944857" y="1118095"/>
                </a:lnTo>
                <a:lnTo>
                  <a:pt x="975080" y="1189261"/>
                </a:lnTo>
                <a:lnTo>
                  <a:pt x="1008484" y="1092791"/>
                </a:lnTo>
                <a:lnTo>
                  <a:pt x="1037116" y="1127584"/>
                </a:lnTo>
                <a:lnTo>
                  <a:pt x="1067339" y="1181354"/>
                </a:lnTo>
                <a:lnTo>
                  <a:pt x="1095971" y="1051673"/>
                </a:lnTo>
                <a:lnTo>
                  <a:pt x="1126193" y="1189261"/>
                </a:lnTo>
                <a:lnTo>
                  <a:pt x="1159597" y="1084884"/>
                </a:lnTo>
                <a:lnTo>
                  <a:pt x="1188230" y="1151306"/>
                </a:lnTo>
                <a:lnTo>
                  <a:pt x="1216861" y="1143398"/>
                </a:lnTo>
                <a:lnTo>
                  <a:pt x="1247084" y="1122839"/>
                </a:lnTo>
                <a:lnTo>
                  <a:pt x="1275716" y="1135491"/>
                </a:lnTo>
                <a:lnTo>
                  <a:pt x="1309120" y="1143398"/>
                </a:lnTo>
                <a:lnTo>
                  <a:pt x="1339343" y="1114932"/>
                </a:lnTo>
                <a:lnTo>
                  <a:pt x="1367975" y="1110188"/>
                </a:lnTo>
                <a:lnTo>
                  <a:pt x="1398198" y="1181354"/>
                </a:lnTo>
                <a:lnTo>
                  <a:pt x="1431602" y="1143398"/>
                </a:lnTo>
                <a:lnTo>
                  <a:pt x="1460234" y="1151306"/>
                </a:lnTo>
                <a:lnTo>
                  <a:pt x="1488866" y="1168702"/>
                </a:lnTo>
                <a:lnTo>
                  <a:pt x="1519089" y="1160795"/>
                </a:lnTo>
                <a:lnTo>
                  <a:pt x="1547721" y="1184516"/>
                </a:lnTo>
                <a:lnTo>
                  <a:pt x="1581124" y="1163957"/>
                </a:lnTo>
                <a:lnTo>
                  <a:pt x="1611347" y="1160795"/>
                </a:lnTo>
                <a:lnTo>
                  <a:pt x="1639980" y="1135491"/>
                </a:lnTo>
                <a:lnTo>
                  <a:pt x="1668611" y="1181354"/>
                </a:lnTo>
                <a:lnTo>
                  <a:pt x="1698834" y="1409084"/>
                </a:lnTo>
                <a:lnTo>
                  <a:pt x="1732238" y="1401177"/>
                </a:lnTo>
                <a:lnTo>
                  <a:pt x="1760870" y="1426480"/>
                </a:lnTo>
                <a:lnTo>
                  <a:pt x="1791093" y="1418573"/>
                </a:lnTo>
                <a:lnTo>
                  <a:pt x="1819725" y="1426480"/>
                </a:lnTo>
                <a:lnTo>
                  <a:pt x="1849948" y="1475506"/>
                </a:lnTo>
                <a:lnTo>
                  <a:pt x="1883352" y="1488158"/>
                </a:lnTo>
                <a:lnTo>
                  <a:pt x="1911984" y="1534020"/>
                </a:lnTo>
                <a:lnTo>
                  <a:pt x="1940616" y="1521368"/>
                </a:lnTo>
                <a:lnTo>
                  <a:pt x="1970839" y="1538764"/>
                </a:lnTo>
                <a:lnTo>
                  <a:pt x="2004243" y="1492902"/>
                </a:lnTo>
                <a:lnTo>
                  <a:pt x="2032874" y="1480250"/>
                </a:lnTo>
                <a:lnTo>
                  <a:pt x="2063097" y="1551416"/>
                </a:lnTo>
                <a:lnTo>
                  <a:pt x="2091729" y="1475506"/>
                </a:lnTo>
                <a:lnTo>
                  <a:pt x="2120361" y="1472343"/>
                </a:lnTo>
                <a:lnTo>
                  <a:pt x="2155356" y="1500809"/>
                </a:lnTo>
                <a:lnTo>
                  <a:pt x="2183988" y="1571975"/>
                </a:lnTo>
                <a:lnTo>
                  <a:pt x="2212620" y="1526113"/>
                </a:lnTo>
                <a:lnTo>
                  <a:pt x="2242843" y="1543509"/>
                </a:lnTo>
                <a:lnTo>
                  <a:pt x="2271474" y="1500809"/>
                </a:lnTo>
                <a:lnTo>
                  <a:pt x="2304879" y="1551416"/>
                </a:lnTo>
                <a:lnTo>
                  <a:pt x="2335102" y="1543509"/>
                </a:lnTo>
                <a:lnTo>
                  <a:pt x="2363734" y="1567231"/>
                </a:lnTo>
                <a:lnTo>
                  <a:pt x="2392366" y="1492902"/>
                </a:lnTo>
                <a:lnTo>
                  <a:pt x="2422588" y="1464435"/>
                </a:lnTo>
                <a:lnTo>
                  <a:pt x="2455993" y="1630489"/>
                </a:lnTo>
                <a:lnTo>
                  <a:pt x="2484624" y="1543509"/>
                </a:lnTo>
                <a:lnTo>
                  <a:pt x="2514847" y="1559323"/>
                </a:lnTo>
                <a:lnTo>
                  <a:pt x="2543480" y="1464435"/>
                </a:lnTo>
                <a:lnTo>
                  <a:pt x="2576883" y="1534020"/>
                </a:lnTo>
                <a:lnTo>
                  <a:pt x="2607106" y="1613093"/>
                </a:lnTo>
                <a:lnTo>
                  <a:pt x="2635738" y="1546672"/>
                </a:lnTo>
                <a:lnTo>
                  <a:pt x="2664370" y="1584627"/>
                </a:lnTo>
                <a:lnTo>
                  <a:pt x="2694593" y="1587790"/>
                </a:lnTo>
                <a:lnTo>
                  <a:pt x="2727997" y="1534020"/>
                </a:lnTo>
                <a:lnTo>
                  <a:pt x="2756629" y="1559323"/>
                </a:lnTo>
                <a:lnTo>
                  <a:pt x="2786852" y="1559323"/>
                </a:lnTo>
                <a:lnTo>
                  <a:pt x="2815483" y="1576720"/>
                </a:lnTo>
                <a:lnTo>
                  <a:pt x="2844116" y="1567231"/>
                </a:lnTo>
                <a:lnTo>
                  <a:pt x="2877520" y="1622582"/>
                </a:lnTo>
                <a:lnTo>
                  <a:pt x="2907743" y="1617838"/>
                </a:lnTo>
                <a:lnTo>
                  <a:pt x="2936374" y="1663700"/>
                </a:lnTo>
                <a:lnTo>
                  <a:pt x="2966597" y="1576720"/>
                </a:lnTo>
                <a:lnTo>
                  <a:pt x="3000002" y="1526113"/>
                </a:lnTo>
                <a:lnTo>
                  <a:pt x="3028633" y="1543509"/>
                </a:lnTo>
                <a:lnTo>
                  <a:pt x="3058856" y="1576720"/>
                </a:lnTo>
                <a:lnTo>
                  <a:pt x="3087488" y="1605186"/>
                </a:lnTo>
                <a:lnTo>
                  <a:pt x="3116120" y="1564068"/>
                </a:lnTo>
                <a:lnTo>
                  <a:pt x="3149524" y="1613093"/>
                </a:lnTo>
                <a:lnTo>
                  <a:pt x="3179747" y="1605186"/>
                </a:lnTo>
                <a:lnTo>
                  <a:pt x="3187700" y="1592534"/>
                </a:lnTo>
              </a:path>
            </a:pathLst>
          </a:custGeom>
          <a:ln w="12700">
            <a:solidFill>
              <a:srgbClr val="00FFF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7767035" y="1973552"/>
            <a:ext cx="3246661" cy="1604232"/>
          </a:xfrm>
          <a:custGeom>
            <a:avLst/>
            <a:gdLst/>
            <a:ahLst/>
            <a:cxnLst/>
            <a:rect l="l" t="t" r="r" b="b"/>
            <a:pathLst>
              <a:path w="3238500" h="1600200">
                <a:moveTo>
                  <a:pt x="0" y="0"/>
                </a:moveTo>
                <a:lnTo>
                  <a:pt x="4767" y="28462"/>
                </a:lnTo>
                <a:lnTo>
                  <a:pt x="33370" y="178678"/>
                </a:lnTo>
                <a:lnTo>
                  <a:pt x="66740" y="273551"/>
                </a:lnTo>
                <a:lnTo>
                  <a:pt x="95343" y="370006"/>
                </a:lnTo>
                <a:lnTo>
                  <a:pt x="125535" y="411118"/>
                </a:lnTo>
                <a:lnTo>
                  <a:pt x="154138" y="411118"/>
                </a:lnTo>
                <a:lnTo>
                  <a:pt x="184330" y="474367"/>
                </a:lnTo>
                <a:lnTo>
                  <a:pt x="217700" y="474367"/>
                </a:lnTo>
                <a:lnTo>
                  <a:pt x="246304" y="531291"/>
                </a:lnTo>
                <a:lnTo>
                  <a:pt x="276496" y="531291"/>
                </a:lnTo>
                <a:lnTo>
                  <a:pt x="305099" y="561335"/>
                </a:lnTo>
                <a:lnTo>
                  <a:pt x="333702" y="573984"/>
                </a:lnTo>
                <a:lnTo>
                  <a:pt x="367072" y="577147"/>
                </a:lnTo>
                <a:lnTo>
                  <a:pt x="397264" y="573984"/>
                </a:lnTo>
                <a:lnTo>
                  <a:pt x="425867" y="581890"/>
                </a:lnTo>
                <a:lnTo>
                  <a:pt x="456059" y="599284"/>
                </a:lnTo>
                <a:lnTo>
                  <a:pt x="489429" y="615096"/>
                </a:lnTo>
                <a:lnTo>
                  <a:pt x="518032" y="623002"/>
                </a:lnTo>
                <a:lnTo>
                  <a:pt x="546635" y="632490"/>
                </a:lnTo>
                <a:lnTo>
                  <a:pt x="576828" y="627746"/>
                </a:lnTo>
                <a:lnTo>
                  <a:pt x="605431" y="623002"/>
                </a:lnTo>
                <a:lnTo>
                  <a:pt x="638801" y="660952"/>
                </a:lnTo>
                <a:lnTo>
                  <a:pt x="668993" y="627746"/>
                </a:lnTo>
                <a:lnTo>
                  <a:pt x="697596" y="619840"/>
                </a:lnTo>
                <a:lnTo>
                  <a:pt x="727788" y="640396"/>
                </a:lnTo>
                <a:lnTo>
                  <a:pt x="756391" y="660952"/>
                </a:lnTo>
                <a:lnTo>
                  <a:pt x="789761" y="648302"/>
                </a:lnTo>
                <a:lnTo>
                  <a:pt x="818364" y="686251"/>
                </a:lnTo>
                <a:lnTo>
                  <a:pt x="848556" y="1181175"/>
                </a:lnTo>
                <a:lnTo>
                  <a:pt x="877159" y="1239680"/>
                </a:lnTo>
                <a:lnTo>
                  <a:pt x="907352" y="1283955"/>
                </a:lnTo>
                <a:lnTo>
                  <a:pt x="940722" y="1283955"/>
                </a:lnTo>
                <a:lnTo>
                  <a:pt x="969325" y="1293442"/>
                </a:lnTo>
                <a:lnTo>
                  <a:pt x="997928" y="1326648"/>
                </a:lnTo>
                <a:lnTo>
                  <a:pt x="1028120" y="1313998"/>
                </a:lnTo>
                <a:lnTo>
                  <a:pt x="1061491" y="1326648"/>
                </a:lnTo>
                <a:lnTo>
                  <a:pt x="1090094" y="1321905"/>
                </a:lnTo>
                <a:lnTo>
                  <a:pt x="1120286" y="1329811"/>
                </a:lnTo>
                <a:lnTo>
                  <a:pt x="1148889" y="1334554"/>
                </a:lnTo>
                <a:lnTo>
                  <a:pt x="1179081" y="1326648"/>
                </a:lnTo>
                <a:lnTo>
                  <a:pt x="1212451" y="1326648"/>
                </a:lnTo>
                <a:lnTo>
                  <a:pt x="1241054" y="1321905"/>
                </a:lnTo>
                <a:lnTo>
                  <a:pt x="1269657" y="1321905"/>
                </a:lnTo>
                <a:lnTo>
                  <a:pt x="1299849" y="1326648"/>
                </a:lnTo>
                <a:lnTo>
                  <a:pt x="1328452" y="1326648"/>
                </a:lnTo>
                <a:lnTo>
                  <a:pt x="1361822" y="1321905"/>
                </a:lnTo>
                <a:lnTo>
                  <a:pt x="1392015" y="1326648"/>
                </a:lnTo>
                <a:lnTo>
                  <a:pt x="1420618" y="1313998"/>
                </a:lnTo>
                <a:lnTo>
                  <a:pt x="1450810" y="1309255"/>
                </a:lnTo>
                <a:lnTo>
                  <a:pt x="1484180" y="1329811"/>
                </a:lnTo>
                <a:lnTo>
                  <a:pt x="1512783" y="1326648"/>
                </a:lnTo>
                <a:lnTo>
                  <a:pt x="1541386" y="1326648"/>
                </a:lnTo>
                <a:lnTo>
                  <a:pt x="1571578" y="1329811"/>
                </a:lnTo>
                <a:lnTo>
                  <a:pt x="1600181" y="1329811"/>
                </a:lnTo>
                <a:lnTo>
                  <a:pt x="1633552" y="1339298"/>
                </a:lnTo>
                <a:lnTo>
                  <a:pt x="1663743" y="1329811"/>
                </a:lnTo>
                <a:lnTo>
                  <a:pt x="1692346" y="1334554"/>
                </a:lnTo>
                <a:lnTo>
                  <a:pt x="1720950" y="1339298"/>
                </a:lnTo>
                <a:lnTo>
                  <a:pt x="1751142" y="1497420"/>
                </a:lnTo>
                <a:lnTo>
                  <a:pt x="1784512" y="1513233"/>
                </a:lnTo>
                <a:lnTo>
                  <a:pt x="1813115" y="1517976"/>
                </a:lnTo>
                <a:lnTo>
                  <a:pt x="1843307" y="1533788"/>
                </a:lnTo>
                <a:lnTo>
                  <a:pt x="1871910" y="1538532"/>
                </a:lnTo>
                <a:lnTo>
                  <a:pt x="1902102" y="1538532"/>
                </a:lnTo>
                <a:lnTo>
                  <a:pt x="1935472" y="1546438"/>
                </a:lnTo>
                <a:lnTo>
                  <a:pt x="1964076" y="1546438"/>
                </a:lnTo>
                <a:lnTo>
                  <a:pt x="1992678" y="1551182"/>
                </a:lnTo>
                <a:lnTo>
                  <a:pt x="2022871" y="1551182"/>
                </a:lnTo>
                <a:lnTo>
                  <a:pt x="2056241" y="1563832"/>
                </a:lnTo>
                <a:lnTo>
                  <a:pt x="2084844" y="1563832"/>
                </a:lnTo>
                <a:lnTo>
                  <a:pt x="2115036" y="1559088"/>
                </a:lnTo>
                <a:lnTo>
                  <a:pt x="2143639" y="1559088"/>
                </a:lnTo>
                <a:lnTo>
                  <a:pt x="2172242" y="1571738"/>
                </a:lnTo>
                <a:lnTo>
                  <a:pt x="2207202" y="1566994"/>
                </a:lnTo>
                <a:lnTo>
                  <a:pt x="2235804" y="1571738"/>
                </a:lnTo>
                <a:lnTo>
                  <a:pt x="2264408" y="1576482"/>
                </a:lnTo>
                <a:lnTo>
                  <a:pt x="2294600" y="1571738"/>
                </a:lnTo>
                <a:lnTo>
                  <a:pt x="2323203" y="1576482"/>
                </a:lnTo>
                <a:lnTo>
                  <a:pt x="2356572" y="1587550"/>
                </a:lnTo>
                <a:lnTo>
                  <a:pt x="2386765" y="1584388"/>
                </a:lnTo>
                <a:lnTo>
                  <a:pt x="2415368" y="1576482"/>
                </a:lnTo>
                <a:lnTo>
                  <a:pt x="2443971" y="1584388"/>
                </a:lnTo>
                <a:lnTo>
                  <a:pt x="2474163" y="1584388"/>
                </a:lnTo>
                <a:lnTo>
                  <a:pt x="2507533" y="1584388"/>
                </a:lnTo>
                <a:lnTo>
                  <a:pt x="2536137" y="1584388"/>
                </a:lnTo>
                <a:lnTo>
                  <a:pt x="2566329" y="1584388"/>
                </a:lnTo>
                <a:lnTo>
                  <a:pt x="2594932" y="1587550"/>
                </a:lnTo>
                <a:lnTo>
                  <a:pt x="2628302" y="1587550"/>
                </a:lnTo>
                <a:lnTo>
                  <a:pt x="2658494" y="1584388"/>
                </a:lnTo>
                <a:lnTo>
                  <a:pt x="2687097" y="1587550"/>
                </a:lnTo>
                <a:lnTo>
                  <a:pt x="2715700" y="1576482"/>
                </a:lnTo>
                <a:lnTo>
                  <a:pt x="2745892" y="1592294"/>
                </a:lnTo>
                <a:lnTo>
                  <a:pt x="2779262" y="1587550"/>
                </a:lnTo>
                <a:lnTo>
                  <a:pt x="2807865" y="1592294"/>
                </a:lnTo>
                <a:lnTo>
                  <a:pt x="2838058" y="1597037"/>
                </a:lnTo>
                <a:lnTo>
                  <a:pt x="2866661" y="1592294"/>
                </a:lnTo>
                <a:lnTo>
                  <a:pt x="2895264" y="1587550"/>
                </a:lnTo>
                <a:lnTo>
                  <a:pt x="2928634" y="1587550"/>
                </a:lnTo>
                <a:lnTo>
                  <a:pt x="2958826" y="1597037"/>
                </a:lnTo>
                <a:lnTo>
                  <a:pt x="2987428" y="1597037"/>
                </a:lnTo>
                <a:lnTo>
                  <a:pt x="3017621" y="1597037"/>
                </a:lnTo>
                <a:lnTo>
                  <a:pt x="3050991" y="1597037"/>
                </a:lnTo>
                <a:lnTo>
                  <a:pt x="3079594" y="1592294"/>
                </a:lnTo>
                <a:lnTo>
                  <a:pt x="3109786" y="1592294"/>
                </a:lnTo>
                <a:lnTo>
                  <a:pt x="3138389" y="1597037"/>
                </a:lnTo>
                <a:lnTo>
                  <a:pt x="3166993" y="1592294"/>
                </a:lnTo>
                <a:lnTo>
                  <a:pt x="3200363" y="1587550"/>
                </a:lnTo>
                <a:lnTo>
                  <a:pt x="3230555" y="1597037"/>
                </a:lnTo>
                <a:lnTo>
                  <a:pt x="3238500" y="1600200"/>
                </a:lnTo>
              </a:path>
            </a:pathLst>
          </a:custGeom>
          <a:ln w="25400">
            <a:solidFill>
              <a:srgbClr val="00FFF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8040774" y="1979917"/>
            <a:ext cx="2979289" cy="1604232"/>
          </a:xfrm>
          <a:custGeom>
            <a:avLst/>
            <a:gdLst/>
            <a:ahLst/>
            <a:cxnLst/>
            <a:rect l="l" t="t" r="r" b="b"/>
            <a:pathLst>
              <a:path w="2971800" h="1600200">
                <a:moveTo>
                  <a:pt x="0" y="0"/>
                </a:moveTo>
                <a:lnTo>
                  <a:pt x="12700" y="28603"/>
                </a:lnTo>
                <a:lnTo>
                  <a:pt x="41275" y="0"/>
                </a:lnTo>
                <a:lnTo>
                  <a:pt x="69850" y="54028"/>
                </a:lnTo>
                <a:lnTo>
                  <a:pt x="103187" y="74686"/>
                </a:lnTo>
                <a:lnTo>
                  <a:pt x="133350" y="108057"/>
                </a:lnTo>
                <a:lnTo>
                  <a:pt x="161925" y="61974"/>
                </a:lnTo>
                <a:lnTo>
                  <a:pt x="192087" y="58795"/>
                </a:lnTo>
                <a:lnTo>
                  <a:pt x="225425" y="66741"/>
                </a:lnTo>
                <a:lnTo>
                  <a:pt x="254000" y="100111"/>
                </a:lnTo>
                <a:lnTo>
                  <a:pt x="282575" y="104878"/>
                </a:lnTo>
                <a:lnTo>
                  <a:pt x="312737" y="95344"/>
                </a:lnTo>
                <a:lnTo>
                  <a:pt x="341312" y="179565"/>
                </a:lnTo>
                <a:lnTo>
                  <a:pt x="374650" y="128715"/>
                </a:lnTo>
                <a:lnTo>
                  <a:pt x="404812" y="138249"/>
                </a:lnTo>
                <a:lnTo>
                  <a:pt x="433387" y="100111"/>
                </a:lnTo>
                <a:lnTo>
                  <a:pt x="463550" y="149373"/>
                </a:lnTo>
                <a:lnTo>
                  <a:pt x="492125" y="104878"/>
                </a:lnTo>
                <a:lnTo>
                  <a:pt x="525462" y="112824"/>
                </a:lnTo>
                <a:lnTo>
                  <a:pt x="554037" y="54028"/>
                </a:lnTo>
                <a:lnTo>
                  <a:pt x="584200" y="848566"/>
                </a:lnTo>
                <a:lnTo>
                  <a:pt x="612775" y="848566"/>
                </a:lnTo>
                <a:lnTo>
                  <a:pt x="642937" y="951857"/>
                </a:lnTo>
                <a:lnTo>
                  <a:pt x="676275" y="974103"/>
                </a:lnTo>
                <a:lnTo>
                  <a:pt x="704850" y="985227"/>
                </a:lnTo>
                <a:lnTo>
                  <a:pt x="733425" y="1007475"/>
                </a:lnTo>
                <a:lnTo>
                  <a:pt x="763587" y="989994"/>
                </a:lnTo>
                <a:lnTo>
                  <a:pt x="796925" y="982049"/>
                </a:lnTo>
                <a:lnTo>
                  <a:pt x="825500" y="1036078"/>
                </a:lnTo>
                <a:lnTo>
                  <a:pt x="855662" y="1036078"/>
                </a:lnTo>
                <a:lnTo>
                  <a:pt x="884237" y="1074216"/>
                </a:lnTo>
                <a:lnTo>
                  <a:pt x="914400" y="1053558"/>
                </a:lnTo>
                <a:lnTo>
                  <a:pt x="947737" y="1036078"/>
                </a:lnTo>
                <a:lnTo>
                  <a:pt x="976312" y="1074216"/>
                </a:lnTo>
                <a:lnTo>
                  <a:pt x="1004888" y="1028133"/>
                </a:lnTo>
                <a:lnTo>
                  <a:pt x="1035050" y="1074216"/>
                </a:lnTo>
                <a:lnTo>
                  <a:pt x="1063625" y="1010653"/>
                </a:lnTo>
                <a:lnTo>
                  <a:pt x="1096962" y="1031311"/>
                </a:lnTo>
                <a:lnTo>
                  <a:pt x="1127125" y="997939"/>
                </a:lnTo>
                <a:lnTo>
                  <a:pt x="1155700" y="1023365"/>
                </a:lnTo>
                <a:lnTo>
                  <a:pt x="1185862" y="1048791"/>
                </a:lnTo>
                <a:lnTo>
                  <a:pt x="1219200" y="1144135"/>
                </a:lnTo>
                <a:lnTo>
                  <a:pt x="1247775" y="1053558"/>
                </a:lnTo>
                <a:lnTo>
                  <a:pt x="1276350" y="1056736"/>
                </a:lnTo>
                <a:lnTo>
                  <a:pt x="1306512" y="1120299"/>
                </a:lnTo>
                <a:lnTo>
                  <a:pt x="1335088" y="1056736"/>
                </a:lnTo>
                <a:lnTo>
                  <a:pt x="1368425" y="1002707"/>
                </a:lnTo>
                <a:lnTo>
                  <a:pt x="1398588" y="1090106"/>
                </a:lnTo>
                <a:lnTo>
                  <a:pt x="1427162" y="1140957"/>
                </a:lnTo>
                <a:lnTo>
                  <a:pt x="1455738" y="1048791"/>
                </a:lnTo>
                <a:lnTo>
                  <a:pt x="1485900" y="1287152"/>
                </a:lnTo>
                <a:lnTo>
                  <a:pt x="1519238" y="1361839"/>
                </a:lnTo>
                <a:lnTo>
                  <a:pt x="1547812" y="1336413"/>
                </a:lnTo>
                <a:lnTo>
                  <a:pt x="1577975" y="1345948"/>
                </a:lnTo>
                <a:lnTo>
                  <a:pt x="1606550" y="1471485"/>
                </a:lnTo>
                <a:lnTo>
                  <a:pt x="1636712" y="1449238"/>
                </a:lnTo>
                <a:lnTo>
                  <a:pt x="1670050" y="1369784"/>
                </a:lnTo>
                <a:lnTo>
                  <a:pt x="1698625" y="1454005"/>
                </a:lnTo>
                <a:lnTo>
                  <a:pt x="1727200" y="1382497"/>
                </a:lnTo>
                <a:lnTo>
                  <a:pt x="1757362" y="1479430"/>
                </a:lnTo>
                <a:lnTo>
                  <a:pt x="1790700" y="1412689"/>
                </a:lnTo>
                <a:lnTo>
                  <a:pt x="1819275" y="1433347"/>
                </a:lnTo>
                <a:lnTo>
                  <a:pt x="1849438" y="1425402"/>
                </a:lnTo>
                <a:lnTo>
                  <a:pt x="1878012" y="1458772"/>
                </a:lnTo>
                <a:lnTo>
                  <a:pt x="1906588" y="1479430"/>
                </a:lnTo>
                <a:lnTo>
                  <a:pt x="1941512" y="1441292"/>
                </a:lnTo>
                <a:lnTo>
                  <a:pt x="1970088" y="1458772"/>
                </a:lnTo>
                <a:lnTo>
                  <a:pt x="1998662" y="1415867"/>
                </a:lnTo>
                <a:lnTo>
                  <a:pt x="2028825" y="1482608"/>
                </a:lnTo>
                <a:lnTo>
                  <a:pt x="2057400" y="1449238"/>
                </a:lnTo>
                <a:lnTo>
                  <a:pt x="2090738" y="1438114"/>
                </a:lnTo>
                <a:lnTo>
                  <a:pt x="2120900" y="1449238"/>
                </a:lnTo>
                <a:lnTo>
                  <a:pt x="2149475" y="1495321"/>
                </a:lnTo>
                <a:lnTo>
                  <a:pt x="2178050" y="1508034"/>
                </a:lnTo>
                <a:lnTo>
                  <a:pt x="2208212" y="1441292"/>
                </a:lnTo>
                <a:lnTo>
                  <a:pt x="2241550" y="1500088"/>
                </a:lnTo>
                <a:lnTo>
                  <a:pt x="2270125" y="1449238"/>
                </a:lnTo>
                <a:lnTo>
                  <a:pt x="2300288" y="1495321"/>
                </a:lnTo>
                <a:lnTo>
                  <a:pt x="2328862" y="1482608"/>
                </a:lnTo>
                <a:lnTo>
                  <a:pt x="2362200" y="1438114"/>
                </a:lnTo>
                <a:lnTo>
                  <a:pt x="2392362" y="1504855"/>
                </a:lnTo>
                <a:lnTo>
                  <a:pt x="2420938" y="1474663"/>
                </a:lnTo>
                <a:lnTo>
                  <a:pt x="2449512" y="1528692"/>
                </a:lnTo>
                <a:lnTo>
                  <a:pt x="2479675" y="1461950"/>
                </a:lnTo>
                <a:lnTo>
                  <a:pt x="2513012" y="1495321"/>
                </a:lnTo>
                <a:lnTo>
                  <a:pt x="2541588" y="1520746"/>
                </a:lnTo>
                <a:lnTo>
                  <a:pt x="2571750" y="1512801"/>
                </a:lnTo>
                <a:lnTo>
                  <a:pt x="2600325" y="1479430"/>
                </a:lnTo>
                <a:lnTo>
                  <a:pt x="2628900" y="1508034"/>
                </a:lnTo>
                <a:lnTo>
                  <a:pt x="2662238" y="1600200"/>
                </a:lnTo>
                <a:lnTo>
                  <a:pt x="2692400" y="1512801"/>
                </a:lnTo>
                <a:lnTo>
                  <a:pt x="2720975" y="1533459"/>
                </a:lnTo>
                <a:lnTo>
                  <a:pt x="2751138" y="1504855"/>
                </a:lnTo>
                <a:lnTo>
                  <a:pt x="2784475" y="1574775"/>
                </a:lnTo>
                <a:lnTo>
                  <a:pt x="2813050" y="1495321"/>
                </a:lnTo>
                <a:lnTo>
                  <a:pt x="2843212" y="1546172"/>
                </a:lnTo>
                <a:lnTo>
                  <a:pt x="2871788" y="1541404"/>
                </a:lnTo>
                <a:lnTo>
                  <a:pt x="2900362" y="1546172"/>
                </a:lnTo>
                <a:lnTo>
                  <a:pt x="2933700" y="1550939"/>
                </a:lnTo>
                <a:lnTo>
                  <a:pt x="2963862" y="1550939"/>
                </a:lnTo>
                <a:lnTo>
                  <a:pt x="2971800" y="1562062"/>
                </a:lnTo>
              </a:path>
            </a:pathLst>
          </a:custGeom>
          <a:ln w="127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5" name="object 95"/>
          <p:cNvSpPr/>
          <p:nvPr/>
        </p:nvSpPr>
        <p:spPr>
          <a:xfrm>
            <a:off x="7856160" y="1973551"/>
            <a:ext cx="3157536" cy="1553304"/>
          </a:xfrm>
          <a:custGeom>
            <a:avLst/>
            <a:gdLst/>
            <a:ahLst/>
            <a:cxnLst/>
            <a:rect l="l" t="t" r="r" b="b"/>
            <a:pathLst>
              <a:path w="3149600" h="1549400">
                <a:moveTo>
                  <a:pt x="0" y="0"/>
                </a:moveTo>
                <a:lnTo>
                  <a:pt x="11107" y="36437"/>
                </a:lnTo>
                <a:lnTo>
                  <a:pt x="41254" y="104560"/>
                </a:lnTo>
                <a:lnTo>
                  <a:pt x="69815" y="145751"/>
                </a:lnTo>
                <a:lnTo>
                  <a:pt x="99962" y="166346"/>
                </a:lnTo>
                <a:lnTo>
                  <a:pt x="133282" y="220211"/>
                </a:lnTo>
                <a:lnTo>
                  <a:pt x="161843" y="274075"/>
                </a:lnTo>
                <a:lnTo>
                  <a:pt x="191990" y="278828"/>
                </a:lnTo>
                <a:lnTo>
                  <a:pt x="220551" y="261401"/>
                </a:lnTo>
                <a:lnTo>
                  <a:pt x="249111" y="332693"/>
                </a:lnTo>
                <a:lnTo>
                  <a:pt x="282432" y="316850"/>
                </a:lnTo>
                <a:lnTo>
                  <a:pt x="312580" y="320019"/>
                </a:lnTo>
                <a:lnTo>
                  <a:pt x="341140" y="383389"/>
                </a:lnTo>
                <a:lnTo>
                  <a:pt x="371288" y="378636"/>
                </a:lnTo>
                <a:lnTo>
                  <a:pt x="404608" y="362794"/>
                </a:lnTo>
                <a:lnTo>
                  <a:pt x="433168" y="396063"/>
                </a:lnTo>
                <a:lnTo>
                  <a:pt x="461730" y="432501"/>
                </a:lnTo>
                <a:lnTo>
                  <a:pt x="491876" y="370715"/>
                </a:lnTo>
                <a:lnTo>
                  <a:pt x="520438" y="437253"/>
                </a:lnTo>
                <a:lnTo>
                  <a:pt x="553758" y="411905"/>
                </a:lnTo>
                <a:lnTo>
                  <a:pt x="583905" y="396063"/>
                </a:lnTo>
                <a:lnTo>
                  <a:pt x="612466" y="396063"/>
                </a:lnTo>
                <a:lnTo>
                  <a:pt x="642613" y="411905"/>
                </a:lnTo>
                <a:lnTo>
                  <a:pt x="671174" y="403984"/>
                </a:lnTo>
                <a:lnTo>
                  <a:pt x="704495" y="408737"/>
                </a:lnTo>
                <a:lnTo>
                  <a:pt x="733055" y="403984"/>
                </a:lnTo>
                <a:lnTo>
                  <a:pt x="763203" y="1045608"/>
                </a:lnTo>
                <a:lnTo>
                  <a:pt x="791763" y="1104225"/>
                </a:lnTo>
                <a:lnTo>
                  <a:pt x="821911" y="1129573"/>
                </a:lnTo>
                <a:lnTo>
                  <a:pt x="855231" y="1166011"/>
                </a:lnTo>
                <a:lnTo>
                  <a:pt x="883791" y="1170763"/>
                </a:lnTo>
                <a:lnTo>
                  <a:pt x="912352" y="1199280"/>
                </a:lnTo>
                <a:lnTo>
                  <a:pt x="942499" y="1199280"/>
                </a:lnTo>
                <a:lnTo>
                  <a:pt x="975820" y="1216707"/>
                </a:lnTo>
                <a:lnTo>
                  <a:pt x="1004381" y="1199280"/>
                </a:lnTo>
                <a:lnTo>
                  <a:pt x="1034528" y="1216707"/>
                </a:lnTo>
                <a:lnTo>
                  <a:pt x="1063089" y="1232549"/>
                </a:lnTo>
                <a:lnTo>
                  <a:pt x="1093236" y="1219875"/>
                </a:lnTo>
                <a:lnTo>
                  <a:pt x="1126557" y="1211954"/>
                </a:lnTo>
                <a:lnTo>
                  <a:pt x="1155118" y="1216707"/>
                </a:lnTo>
                <a:lnTo>
                  <a:pt x="1183678" y="1216707"/>
                </a:lnTo>
                <a:lnTo>
                  <a:pt x="1213826" y="1211954"/>
                </a:lnTo>
                <a:lnTo>
                  <a:pt x="1242386" y="1216707"/>
                </a:lnTo>
                <a:lnTo>
                  <a:pt x="1275707" y="1219875"/>
                </a:lnTo>
                <a:lnTo>
                  <a:pt x="1305854" y="1219875"/>
                </a:lnTo>
                <a:lnTo>
                  <a:pt x="1334415" y="1242055"/>
                </a:lnTo>
                <a:lnTo>
                  <a:pt x="1364562" y="1219875"/>
                </a:lnTo>
                <a:lnTo>
                  <a:pt x="1397883" y="1237302"/>
                </a:lnTo>
                <a:lnTo>
                  <a:pt x="1426443" y="1232549"/>
                </a:lnTo>
                <a:lnTo>
                  <a:pt x="1455004" y="1224628"/>
                </a:lnTo>
                <a:lnTo>
                  <a:pt x="1485151" y="1253145"/>
                </a:lnTo>
                <a:lnTo>
                  <a:pt x="1513712" y="1237302"/>
                </a:lnTo>
                <a:lnTo>
                  <a:pt x="1547033" y="1232549"/>
                </a:lnTo>
                <a:lnTo>
                  <a:pt x="1577180" y="1224628"/>
                </a:lnTo>
                <a:lnTo>
                  <a:pt x="1605741" y="1224628"/>
                </a:lnTo>
                <a:lnTo>
                  <a:pt x="1634301" y="1237302"/>
                </a:lnTo>
                <a:lnTo>
                  <a:pt x="1664449" y="1424244"/>
                </a:lnTo>
                <a:lnTo>
                  <a:pt x="1697769" y="1444839"/>
                </a:lnTo>
                <a:lnTo>
                  <a:pt x="1726330" y="1454345"/>
                </a:lnTo>
                <a:lnTo>
                  <a:pt x="1756477" y="1470187"/>
                </a:lnTo>
                <a:lnTo>
                  <a:pt x="1785038" y="1470187"/>
                </a:lnTo>
                <a:lnTo>
                  <a:pt x="1815185" y="1474940"/>
                </a:lnTo>
                <a:lnTo>
                  <a:pt x="1848506" y="1478109"/>
                </a:lnTo>
                <a:lnTo>
                  <a:pt x="1877066" y="1490783"/>
                </a:lnTo>
                <a:lnTo>
                  <a:pt x="1905627" y="1478109"/>
                </a:lnTo>
                <a:lnTo>
                  <a:pt x="1935774" y="1495536"/>
                </a:lnTo>
                <a:lnTo>
                  <a:pt x="1969095" y="1500288"/>
                </a:lnTo>
                <a:lnTo>
                  <a:pt x="1997656" y="1500288"/>
                </a:lnTo>
                <a:lnTo>
                  <a:pt x="2027803" y="1500288"/>
                </a:lnTo>
                <a:lnTo>
                  <a:pt x="2056364" y="1500288"/>
                </a:lnTo>
                <a:lnTo>
                  <a:pt x="2084924" y="1503457"/>
                </a:lnTo>
                <a:lnTo>
                  <a:pt x="2119832" y="1508210"/>
                </a:lnTo>
                <a:lnTo>
                  <a:pt x="2148392" y="1508210"/>
                </a:lnTo>
                <a:lnTo>
                  <a:pt x="2176953" y="1516131"/>
                </a:lnTo>
                <a:lnTo>
                  <a:pt x="2207100" y="1516131"/>
                </a:lnTo>
                <a:lnTo>
                  <a:pt x="2235660" y="1524052"/>
                </a:lnTo>
                <a:lnTo>
                  <a:pt x="2268982" y="1520884"/>
                </a:lnTo>
                <a:lnTo>
                  <a:pt x="2299129" y="1524052"/>
                </a:lnTo>
                <a:lnTo>
                  <a:pt x="2327689" y="1520884"/>
                </a:lnTo>
                <a:lnTo>
                  <a:pt x="2356250" y="1524052"/>
                </a:lnTo>
                <a:lnTo>
                  <a:pt x="2386397" y="1524052"/>
                </a:lnTo>
                <a:lnTo>
                  <a:pt x="2419718" y="1524052"/>
                </a:lnTo>
                <a:lnTo>
                  <a:pt x="2448278" y="1528805"/>
                </a:lnTo>
                <a:lnTo>
                  <a:pt x="2478426" y="1524052"/>
                </a:lnTo>
                <a:lnTo>
                  <a:pt x="2506986" y="1536726"/>
                </a:lnTo>
                <a:lnTo>
                  <a:pt x="2540307" y="1524052"/>
                </a:lnTo>
                <a:lnTo>
                  <a:pt x="2570455" y="1528805"/>
                </a:lnTo>
                <a:lnTo>
                  <a:pt x="2599015" y="1528805"/>
                </a:lnTo>
                <a:lnTo>
                  <a:pt x="2627575" y="1524052"/>
                </a:lnTo>
                <a:lnTo>
                  <a:pt x="2657723" y="1541479"/>
                </a:lnTo>
                <a:lnTo>
                  <a:pt x="2691044" y="1528805"/>
                </a:lnTo>
                <a:lnTo>
                  <a:pt x="2719604" y="1546232"/>
                </a:lnTo>
                <a:lnTo>
                  <a:pt x="2749752" y="1528805"/>
                </a:lnTo>
                <a:lnTo>
                  <a:pt x="2778312" y="1536726"/>
                </a:lnTo>
                <a:lnTo>
                  <a:pt x="2806873" y="1536726"/>
                </a:lnTo>
                <a:lnTo>
                  <a:pt x="2840193" y="1541479"/>
                </a:lnTo>
                <a:lnTo>
                  <a:pt x="2870341" y="1536726"/>
                </a:lnTo>
                <a:lnTo>
                  <a:pt x="2898901" y="1541479"/>
                </a:lnTo>
                <a:lnTo>
                  <a:pt x="2929049" y="1541479"/>
                </a:lnTo>
                <a:lnTo>
                  <a:pt x="2962370" y="1528805"/>
                </a:lnTo>
                <a:lnTo>
                  <a:pt x="2990930" y="1546232"/>
                </a:lnTo>
                <a:lnTo>
                  <a:pt x="3021078" y="1541479"/>
                </a:lnTo>
                <a:lnTo>
                  <a:pt x="3049638" y="1536726"/>
                </a:lnTo>
                <a:lnTo>
                  <a:pt x="3078199" y="1546232"/>
                </a:lnTo>
                <a:lnTo>
                  <a:pt x="3111520" y="1541479"/>
                </a:lnTo>
                <a:lnTo>
                  <a:pt x="3141666" y="1546232"/>
                </a:lnTo>
                <a:lnTo>
                  <a:pt x="3149600" y="1549400"/>
                </a:lnTo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9084258" y="4154778"/>
            <a:ext cx="513737" cy="29498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R="26737" algn="r" defTabSz="916712">
              <a:lnSpc>
                <a:spcPts val="1093"/>
              </a:lnSpc>
              <a:spcBef>
                <a:spcPts val="100"/>
              </a:spcBef>
            </a:pPr>
            <a:r>
              <a:rPr sz="1003" dirty="0">
                <a:solidFill>
                  <a:prstClr val="black"/>
                </a:solidFill>
                <a:latin typeface="Times New Roman"/>
                <a:cs typeface="Times New Roman"/>
              </a:rPr>
              <a:t>30</a:t>
            </a:r>
            <a:endParaRPr sz="1003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R="5093" algn="r" defTabSz="916712">
              <a:lnSpc>
                <a:spcPts val="1093"/>
              </a:lnSpc>
            </a:pPr>
            <a:r>
              <a:rPr sz="1003" spc="-10" dirty="0">
                <a:solidFill>
                  <a:prstClr val="black"/>
                </a:solidFill>
                <a:latin typeface="Times New Roman"/>
                <a:cs typeface="Times New Roman"/>
              </a:rPr>
              <a:t>iter.</a:t>
            </a:r>
            <a:r>
              <a:rPr sz="1003" spc="-7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003" spc="-20" dirty="0">
                <a:solidFill>
                  <a:prstClr val="black"/>
                </a:solidFill>
                <a:latin typeface="Times New Roman"/>
                <a:cs typeface="Times New Roman"/>
              </a:rPr>
              <a:t>(1e4)</a:t>
            </a:r>
            <a:endParaRPr sz="10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7371344" y="2821672"/>
            <a:ext cx="153888" cy="488272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32" defTabSz="916712">
              <a:lnSpc>
                <a:spcPts val="1193"/>
              </a:lnSpc>
            </a:pPr>
            <a:r>
              <a:rPr sz="1003" spc="-25" dirty="0">
                <a:solidFill>
                  <a:prstClr val="black"/>
                </a:solidFill>
                <a:latin typeface="Times New Roman"/>
                <a:cs typeface="Times New Roman"/>
              </a:rPr>
              <a:t>error</a:t>
            </a:r>
            <a:r>
              <a:rPr sz="1003" spc="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003" spc="-25" dirty="0">
                <a:solidFill>
                  <a:prstClr val="black"/>
                </a:solidFill>
                <a:latin typeface="Times New Roman"/>
                <a:cs typeface="Times New Roman"/>
              </a:rPr>
              <a:t>(%)</a:t>
            </a:r>
            <a:endParaRPr sz="10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98" name="object 98"/>
          <p:cNvSpPr/>
          <p:nvPr/>
        </p:nvSpPr>
        <p:spPr>
          <a:xfrm>
            <a:off x="7722473" y="3762397"/>
            <a:ext cx="725725" cy="0"/>
          </a:xfrm>
          <a:custGeom>
            <a:avLst/>
            <a:gdLst/>
            <a:ahLst/>
            <a:cxnLst/>
            <a:rect l="l" t="t" r="r" b="b"/>
            <a:pathLst>
              <a:path w="723900">
                <a:moveTo>
                  <a:pt x="0" y="0"/>
                </a:moveTo>
                <a:lnTo>
                  <a:pt x="7239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9" name="object 99"/>
          <p:cNvSpPr/>
          <p:nvPr/>
        </p:nvSpPr>
        <p:spPr>
          <a:xfrm>
            <a:off x="7722473" y="4131625"/>
            <a:ext cx="725725" cy="0"/>
          </a:xfrm>
          <a:custGeom>
            <a:avLst/>
            <a:gdLst/>
            <a:ahLst/>
            <a:cxnLst/>
            <a:rect l="l" t="t" r="r" b="b"/>
            <a:pathLst>
              <a:path w="723900">
                <a:moveTo>
                  <a:pt x="0" y="0"/>
                </a:moveTo>
                <a:lnTo>
                  <a:pt x="7239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0" name="object 100"/>
          <p:cNvSpPr/>
          <p:nvPr/>
        </p:nvSpPr>
        <p:spPr>
          <a:xfrm>
            <a:off x="8448197" y="3762398"/>
            <a:ext cx="0" cy="369228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3683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1" name="object 101"/>
          <p:cNvSpPr/>
          <p:nvPr/>
        </p:nvSpPr>
        <p:spPr>
          <a:xfrm>
            <a:off x="7722474" y="3762398"/>
            <a:ext cx="0" cy="369228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3683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2" name="object 102"/>
          <p:cNvSpPr/>
          <p:nvPr/>
        </p:nvSpPr>
        <p:spPr>
          <a:xfrm>
            <a:off x="7722473" y="4131625"/>
            <a:ext cx="725725" cy="0"/>
          </a:xfrm>
          <a:custGeom>
            <a:avLst/>
            <a:gdLst/>
            <a:ahLst/>
            <a:cxnLst/>
            <a:rect l="l" t="t" r="r" b="b"/>
            <a:pathLst>
              <a:path w="723900">
                <a:moveTo>
                  <a:pt x="0" y="0"/>
                </a:moveTo>
                <a:lnTo>
                  <a:pt x="7239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3" name="object 103"/>
          <p:cNvSpPr/>
          <p:nvPr/>
        </p:nvSpPr>
        <p:spPr>
          <a:xfrm>
            <a:off x="7722474" y="3762398"/>
            <a:ext cx="0" cy="369228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3683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4" name="object 104"/>
          <p:cNvSpPr/>
          <p:nvPr/>
        </p:nvSpPr>
        <p:spPr>
          <a:xfrm>
            <a:off x="7722473" y="3762397"/>
            <a:ext cx="725725" cy="0"/>
          </a:xfrm>
          <a:custGeom>
            <a:avLst/>
            <a:gdLst/>
            <a:ahLst/>
            <a:cxnLst/>
            <a:rect l="l" t="t" r="r" b="b"/>
            <a:pathLst>
              <a:path w="723900">
                <a:moveTo>
                  <a:pt x="0" y="0"/>
                </a:moveTo>
                <a:lnTo>
                  <a:pt x="7239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5" name="object 105"/>
          <p:cNvSpPr/>
          <p:nvPr/>
        </p:nvSpPr>
        <p:spPr>
          <a:xfrm>
            <a:off x="7722473" y="4131625"/>
            <a:ext cx="725725" cy="0"/>
          </a:xfrm>
          <a:custGeom>
            <a:avLst/>
            <a:gdLst/>
            <a:ahLst/>
            <a:cxnLst/>
            <a:rect l="l" t="t" r="r" b="b"/>
            <a:pathLst>
              <a:path w="723900">
                <a:moveTo>
                  <a:pt x="0" y="0"/>
                </a:moveTo>
                <a:lnTo>
                  <a:pt x="7239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6" name="object 106"/>
          <p:cNvSpPr/>
          <p:nvPr/>
        </p:nvSpPr>
        <p:spPr>
          <a:xfrm>
            <a:off x="8448197" y="3762398"/>
            <a:ext cx="0" cy="369228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3683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7" name="object 107"/>
          <p:cNvSpPr/>
          <p:nvPr/>
        </p:nvSpPr>
        <p:spPr>
          <a:xfrm>
            <a:off x="7722474" y="3762398"/>
            <a:ext cx="0" cy="369228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3683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8" name="object 108"/>
          <p:cNvSpPr/>
          <p:nvPr/>
        </p:nvSpPr>
        <p:spPr>
          <a:xfrm>
            <a:off x="7754304" y="3845155"/>
            <a:ext cx="165516" cy="0"/>
          </a:xfrm>
          <a:custGeom>
            <a:avLst/>
            <a:gdLst/>
            <a:ahLst/>
            <a:cxnLst/>
            <a:rect l="l" t="t" r="r" b="b"/>
            <a:pathLst>
              <a:path w="165100">
                <a:moveTo>
                  <a:pt x="0" y="0"/>
                </a:moveTo>
                <a:lnTo>
                  <a:pt x="165100" y="0"/>
                </a:lnTo>
              </a:path>
            </a:pathLst>
          </a:custGeom>
          <a:ln w="25400">
            <a:solidFill>
              <a:srgbClr val="00FFF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9" name="object 109"/>
          <p:cNvSpPr txBox="1"/>
          <p:nvPr/>
        </p:nvSpPr>
        <p:spPr>
          <a:xfrm>
            <a:off x="7690644" y="3756903"/>
            <a:ext cx="751188" cy="380928"/>
          </a:xfrm>
          <a:prstGeom prst="rect">
            <a:avLst/>
          </a:prstGeom>
        </p:spPr>
        <p:txBody>
          <a:bodyPr vert="horz" wrap="square" lIns="0" tIns="21644" rIns="0" bIns="0" rtlCol="0">
            <a:spAutoFit/>
          </a:bodyPr>
          <a:lstStyle/>
          <a:p>
            <a:pPr marL="241274" marR="5093" defTabSz="916712">
              <a:lnSpc>
                <a:spcPts val="1414"/>
              </a:lnSpc>
              <a:spcBef>
                <a:spcPts val="170"/>
              </a:spcBef>
            </a:pPr>
            <a:r>
              <a:rPr sz="1203" dirty="0">
                <a:solidFill>
                  <a:prstClr val="black"/>
                </a:solidFill>
                <a:latin typeface="Times New Roman"/>
                <a:cs typeface="Times New Roman"/>
              </a:rPr>
              <a:t>p</a:t>
            </a:r>
            <a:r>
              <a:rPr sz="1203" spc="-35" dirty="0">
                <a:solidFill>
                  <a:prstClr val="black"/>
                </a:solidFill>
                <a:latin typeface="Times New Roman"/>
                <a:cs typeface="Times New Roman"/>
              </a:rPr>
              <a:t>lai</a:t>
            </a:r>
            <a:r>
              <a:rPr sz="1203" dirty="0">
                <a:solidFill>
                  <a:prstClr val="black"/>
                </a:solidFill>
                <a:latin typeface="Times New Roman"/>
                <a:cs typeface="Times New Roman"/>
              </a:rPr>
              <a:t>n-18  p</a:t>
            </a:r>
            <a:r>
              <a:rPr sz="1203" spc="-35" dirty="0">
                <a:solidFill>
                  <a:prstClr val="black"/>
                </a:solidFill>
                <a:latin typeface="Times New Roman"/>
                <a:cs typeface="Times New Roman"/>
              </a:rPr>
              <a:t>lai</a:t>
            </a:r>
            <a:r>
              <a:rPr sz="1203" dirty="0">
                <a:solidFill>
                  <a:prstClr val="black"/>
                </a:solidFill>
                <a:latin typeface="Times New Roman"/>
                <a:cs typeface="Times New Roman"/>
              </a:rPr>
              <a:t>n-34</a:t>
            </a:r>
            <a:endParaRPr sz="12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10" name="object 110"/>
          <p:cNvSpPr/>
          <p:nvPr/>
        </p:nvSpPr>
        <p:spPr>
          <a:xfrm>
            <a:off x="7754304" y="4023403"/>
            <a:ext cx="165516" cy="0"/>
          </a:xfrm>
          <a:custGeom>
            <a:avLst/>
            <a:gdLst/>
            <a:ahLst/>
            <a:cxnLst/>
            <a:rect l="l" t="t" r="r" b="b"/>
            <a:pathLst>
              <a:path w="165100">
                <a:moveTo>
                  <a:pt x="0" y="0"/>
                </a:moveTo>
                <a:lnTo>
                  <a:pt x="165100" y="0"/>
                </a:lnTo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1" name="object 111"/>
          <p:cNvSpPr txBox="1"/>
          <p:nvPr/>
        </p:nvSpPr>
        <p:spPr>
          <a:xfrm>
            <a:off x="8514533" y="1575578"/>
            <a:ext cx="1502377" cy="29049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804" b="1" dirty="0">
                <a:solidFill>
                  <a:srgbClr val="7F7F7F"/>
                </a:solidFill>
                <a:latin typeface="Calibri"/>
                <a:cs typeface="Calibri"/>
              </a:rPr>
              <a:t>ImageNet-1000</a:t>
            </a:r>
            <a:endParaRPr sz="1804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12" name="object 112"/>
          <p:cNvSpPr txBox="1"/>
          <p:nvPr/>
        </p:nvSpPr>
        <p:spPr>
          <a:xfrm>
            <a:off x="11077813" y="2867688"/>
            <a:ext cx="793204" cy="29049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804" spc="-15" dirty="0">
                <a:solidFill>
                  <a:prstClr val="black"/>
                </a:solidFill>
                <a:latin typeface="Calibri"/>
                <a:cs typeface="Calibri"/>
              </a:rPr>
              <a:t>34</a:t>
            </a:r>
            <a:r>
              <a:rPr sz="1804" spc="45" dirty="0">
                <a:solidFill>
                  <a:prstClr val="black"/>
                </a:solidFill>
                <a:latin typeface="Calibri"/>
                <a:cs typeface="Calibri"/>
              </a:rPr>
              <a:t>-</a:t>
            </a:r>
            <a:r>
              <a:rPr sz="1804" spc="-15" dirty="0">
                <a:solidFill>
                  <a:prstClr val="black"/>
                </a:solidFill>
                <a:latin typeface="Calibri"/>
                <a:cs typeface="Calibri"/>
              </a:rPr>
              <a:t>l</a:t>
            </a:r>
            <a:r>
              <a:rPr sz="1804" spc="35" dirty="0">
                <a:solidFill>
                  <a:prstClr val="black"/>
                </a:solidFill>
                <a:latin typeface="Calibri"/>
                <a:cs typeface="Calibri"/>
              </a:rPr>
              <a:t>a</a:t>
            </a:r>
            <a:r>
              <a:rPr sz="1804" spc="-20" dirty="0">
                <a:solidFill>
                  <a:prstClr val="black"/>
                </a:solidFill>
                <a:latin typeface="Calibri"/>
                <a:cs typeface="Calibri"/>
              </a:rPr>
              <a:t>y</a:t>
            </a:r>
            <a:r>
              <a:rPr sz="1804" dirty="0">
                <a:solidFill>
                  <a:prstClr val="black"/>
                </a:solidFill>
                <a:latin typeface="Calibri"/>
                <a:cs typeface="Calibri"/>
              </a:rPr>
              <a:t>er</a:t>
            </a:r>
            <a:endParaRPr sz="1804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13" name="object 113"/>
          <p:cNvSpPr/>
          <p:nvPr/>
        </p:nvSpPr>
        <p:spPr>
          <a:xfrm>
            <a:off x="10663567" y="3157879"/>
            <a:ext cx="415700" cy="274374"/>
          </a:xfrm>
          <a:custGeom>
            <a:avLst/>
            <a:gdLst/>
            <a:ahLst/>
            <a:cxnLst/>
            <a:rect l="l" t="t" r="r" b="b"/>
            <a:pathLst>
              <a:path w="414654" h="273685">
                <a:moveTo>
                  <a:pt x="110211" y="91135"/>
                </a:moveTo>
                <a:lnTo>
                  <a:pt x="0" y="273388"/>
                </a:lnTo>
                <a:lnTo>
                  <a:pt x="211928" y="252207"/>
                </a:lnTo>
                <a:lnTo>
                  <a:pt x="142229" y="221119"/>
                </a:lnTo>
                <a:lnTo>
                  <a:pt x="227249" y="167429"/>
                </a:lnTo>
                <a:lnTo>
                  <a:pt x="108324" y="167429"/>
                </a:lnTo>
                <a:lnTo>
                  <a:pt x="110211" y="91135"/>
                </a:lnTo>
                <a:close/>
              </a:path>
              <a:path w="414654" h="273685">
                <a:moveTo>
                  <a:pt x="387029" y="0"/>
                </a:moveTo>
                <a:lnTo>
                  <a:pt x="377864" y="164"/>
                </a:lnTo>
                <a:lnTo>
                  <a:pt x="373794" y="834"/>
                </a:lnTo>
                <a:lnTo>
                  <a:pt x="369788" y="2312"/>
                </a:lnTo>
                <a:lnTo>
                  <a:pt x="108324" y="167429"/>
                </a:lnTo>
                <a:lnTo>
                  <a:pt x="227249" y="167429"/>
                </a:lnTo>
                <a:lnTo>
                  <a:pt x="399987" y="58344"/>
                </a:lnTo>
                <a:lnTo>
                  <a:pt x="409104" y="49635"/>
                </a:lnTo>
                <a:lnTo>
                  <a:pt x="414004" y="38494"/>
                </a:lnTo>
                <a:lnTo>
                  <a:pt x="414368" y="26327"/>
                </a:lnTo>
                <a:lnTo>
                  <a:pt x="409879" y="14545"/>
                </a:lnTo>
                <a:lnTo>
                  <a:pt x="403631" y="7325"/>
                </a:lnTo>
                <a:lnTo>
                  <a:pt x="395817" y="2431"/>
                </a:lnTo>
                <a:lnTo>
                  <a:pt x="38702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4" name="object 114"/>
          <p:cNvSpPr txBox="1"/>
          <p:nvPr/>
        </p:nvSpPr>
        <p:spPr>
          <a:xfrm>
            <a:off x="11077813" y="3792155"/>
            <a:ext cx="793204" cy="29049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804" spc="-15" dirty="0">
                <a:solidFill>
                  <a:prstClr val="black"/>
                </a:solidFill>
                <a:latin typeface="Calibri"/>
                <a:cs typeface="Calibri"/>
              </a:rPr>
              <a:t>18</a:t>
            </a:r>
            <a:r>
              <a:rPr sz="1804" spc="45" dirty="0">
                <a:solidFill>
                  <a:prstClr val="black"/>
                </a:solidFill>
                <a:latin typeface="Calibri"/>
                <a:cs typeface="Calibri"/>
              </a:rPr>
              <a:t>-</a:t>
            </a:r>
            <a:r>
              <a:rPr sz="1804" spc="-15" dirty="0">
                <a:solidFill>
                  <a:prstClr val="black"/>
                </a:solidFill>
                <a:latin typeface="Calibri"/>
                <a:cs typeface="Calibri"/>
              </a:rPr>
              <a:t>l</a:t>
            </a:r>
            <a:r>
              <a:rPr sz="1804" spc="35" dirty="0">
                <a:solidFill>
                  <a:prstClr val="black"/>
                </a:solidFill>
                <a:latin typeface="Calibri"/>
                <a:cs typeface="Calibri"/>
              </a:rPr>
              <a:t>a</a:t>
            </a:r>
            <a:r>
              <a:rPr sz="1804" spc="-20" dirty="0">
                <a:solidFill>
                  <a:prstClr val="black"/>
                </a:solidFill>
                <a:latin typeface="Calibri"/>
                <a:cs typeface="Calibri"/>
              </a:rPr>
              <a:t>y</a:t>
            </a:r>
            <a:r>
              <a:rPr sz="1804" dirty="0">
                <a:solidFill>
                  <a:prstClr val="black"/>
                </a:solidFill>
                <a:latin typeface="Calibri"/>
                <a:cs typeface="Calibri"/>
              </a:rPr>
              <a:t>er</a:t>
            </a:r>
            <a:endParaRPr sz="1804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15" name="object 115"/>
          <p:cNvSpPr/>
          <p:nvPr/>
        </p:nvSpPr>
        <p:spPr>
          <a:xfrm>
            <a:off x="10650835" y="3655236"/>
            <a:ext cx="391509" cy="193527"/>
          </a:xfrm>
          <a:custGeom>
            <a:avLst/>
            <a:gdLst/>
            <a:ahLst/>
            <a:cxnLst/>
            <a:rect l="l" t="t" r="r" b="b"/>
            <a:pathLst>
              <a:path w="390525" h="193039">
                <a:moveTo>
                  <a:pt x="297489" y="102317"/>
                </a:moveTo>
                <a:lnTo>
                  <a:pt x="125898" y="102317"/>
                </a:lnTo>
                <a:lnTo>
                  <a:pt x="350997" y="191984"/>
                </a:lnTo>
                <a:lnTo>
                  <a:pt x="355205" y="192704"/>
                </a:lnTo>
                <a:lnTo>
                  <a:pt x="359328" y="192617"/>
                </a:lnTo>
                <a:lnTo>
                  <a:pt x="390426" y="160211"/>
                </a:lnTo>
                <a:lnTo>
                  <a:pt x="387839" y="148317"/>
                </a:lnTo>
                <a:lnTo>
                  <a:pt x="380981" y="138261"/>
                </a:lnTo>
                <a:lnTo>
                  <a:pt x="370423" y="131370"/>
                </a:lnTo>
                <a:lnTo>
                  <a:pt x="297489" y="102317"/>
                </a:lnTo>
                <a:close/>
              </a:path>
              <a:path w="390525" h="193039">
                <a:moveTo>
                  <a:pt x="212224" y="0"/>
                </a:moveTo>
                <a:lnTo>
                  <a:pt x="0" y="17990"/>
                </a:lnTo>
                <a:lnTo>
                  <a:pt x="141728" y="176975"/>
                </a:lnTo>
                <a:lnTo>
                  <a:pt x="125898" y="102317"/>
                </a:lnTo>
                <a:lnTo>
                  <a:pt x="297489" y="102317"/>
                </a:lnTo>
                <a:lnTo>
                  <a:pt x="149397" y="43326"/>
                </a:lnTo>
                <a:lnTo>
                  <a:pt x="212224" y="0"/>
                </a:lnTo>
                <a:close/>
              </a:path>
            </a:pathLst>
          </a:custGeom>
          <a:solidFill>
            <a:srgbClr val="00FFFF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6" name="object 116"/>
          <p:cNvSpPr txBox="1"/>
          <p:nvPr/>
        </p:nvSpPr>
        <p:spPr>
          <a:xfrm>
            <a:off x="919763" y="4827103"/>
            <a:ext cx="7791986" cy="876811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356499" indent="-343767" defTabSz="916712">
              <a:spcBef>
                <a:spcPts val="100"/>
              </a:spcBef>
              <a:buFont typeface="Arial"/>
              <a:buChar char="•"/>
              <a:tabLst>
                <a:tab pos="355862" algn="l"/>
                <a:tab pos="356499" algn="l"/>
              </a:tabLst>
            </a:pPr>
            <a:r>
              <a:rPr sz="2807" spc="10" dirty="0">
                <a:solidFill>
                  <a:prstClr val="black"/>
                </a:solidFill>
                <a:latin typeface="Calibri"/>
                <a:cs typeface="Calibri"/>
              </a:rPr>
              <a:t>“Overly deep” </a:t>
            </a:r>
            <a:r>
              <a:rPr sz="2807" spc="-25" dirty="0">
                <a:solidFill>
                  <a:prstClr val="black"/>
                </a:solidFill>
                <a:latin typeface="Calibri"/>
                <a:cs typeface="Calibri"/>
              </a:rPr>
              <a:t>plain </a:t>
            </a:r>
            <a:r>
              <a:rPr sz="2807" spc="-5" dirty="0">
                <a:solidFill>
                  <a:prstClr val="black"/>
                </a:solidFill>
                <a:latin typeface="Calibri"/>
                <a:cs typeface="Calibri"/>
              </a:rPr>
              <a:t>nets </a:t>
            </a:r>
            <a:r>
              <a:rPr sz="2807" dirty="0">
                <a:solidFill>
                  <a:prstClr val="black"/>
                </a:solidFill>
                <a:latin typeface="Calibri"/>
                <a:cs typeface="Calibri"/>
              </a:rPr>
              <a:t>have </a:t>
            </a:r>
            <a:r>
              <a:rPr sz="2807" b="1" spc="-10" dirty="0">
                <a:solidFill>
                  <a:srgbClr val="C00000"/>
                </a:solidFill>
                <a:latin typeface="Calibri"/>
                <a:cs typeface="Calibri"/>
              </a:rPr>
              <a:t>higher training</a:t>
            </a:r>
            <a:r>
              <a:rPr sz="2807" b="1" spc="-2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7" b="1" spc="-5" dirty="0">
                <a:solidFill>
                  <a:srgbClr val="C00000"/>
                </a:solidFill>
                <a:latin typeface="Calibri"/>
                <a:cs typeface="Calibri"/>
              </a:rPr>
              <a:t>error</a:t>
            </a:r>
            <a:endParaRPr sz="2807">
              <a:solidFill>
                <a:prstClr val="black"/>
              </a:solidFill>
              <a:latin typeface="Calibri"/>
              <a:cs typeface="Calibri"/>
            </a:endParaRPr>
          </a:p>
          <a:p>
            <a:pPr marL="356499" indent="-343767" defTabSz="916712">
              <a:spcBef>
                <a:spcPts val="40"/>
              </a:spcBef>
              <a:buFont typeface="Arial"/>
              <a:buChar char="•"/>
              <a:tabLst>
                <a:tab pos="355862" algn="l"/>
                <a:tab pos="356499" algn="l"/>
              </a:tabLst>
            </a:pPr>
            <a:r>
              <a:rPr sz="2807" dirty="0">
                <a:solidFill>
                  <a:prstClr val="black"/>
                </a:solidFill>
                <a:latin typeface="Calibri"/>
                <a:cs typeface="Calibri"/>
              </a:rPr>
              <a:t>A </a:t>
            </a:r>
            <a:r>
              <a:rPr sz="2807" spc="-20" dirty="0">
                <a:solidFill>
                  <a:prstClr val="black"/>
                </a:solidFill>
                <a:latin typeface="Calibri"/>
                <a:cs typeface="Calibri"/>
              </a:rPr>
              <a:t>general </a:t>
            </a:r>
            <a:r>
              <a:rPr sz="2807" spc="10" dirty="0">
                <a:solidFill>
                  <a:prstClr val="black"/>
                </a:solidFill>
                <a:latin typeface="Calibri"/>
                <a:cs typeface="Calibri"/>
              </a:rPr>
              <a:t>phenomenon, observed </a:t>
            </a:r>
            <a:r>
              <a:rPr sz="2807" spc="-25" dirty="0">
                <a:solidFill>
                  <a:prstClr val="black"/>
                </a:solidFill>
                <a:latin typeface="Calibri"/>
                <a:cs typeface="Calibri"/>
              </a:rPr>
              <a:t>in </a:t>
            </a:r>
            <a:r>
              <a:rPr sz="2807" spc="-40" dirty="0">
                <a:solidFill>
                  <a:prstClr val="black"/>
                </a:solidFill>
                <a:latin typeface="Calibri"/>
                <a:cs typeface="Calibri"/>
              </a:rPr>
              <a:t>many</a:t>
            </a:r>
            <a:r>
              <a:rPr sz="2807" spc="-14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807" spc="-20" dirty="0">
                <a:solidFill>
                  <a:prstClr val="black"/>
                </a:solidFill>
                <a:latin typeface="Calibri"/>
                <a:cs typeface="Calibri"/>
              </a:rPr>
              <a:t>datasets</a:t>
            </a:r>
            <a:endParaRPr sz="2807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18" name="object 118"/>
          <p:cNvSpPr txBox="1">
            <a:spLocks noGrp="1"/>
          </p:cNvSpPr>
          <p:nvPr>
            <p:ph type="ftr" sz="quarter" idx="5"/>
          </p:nvPr>
        </p:nvSpPr>
        <p:spPr>
          <a:xfrm>
            <a:off x="4173265" y="7267588"/>
            <a:ext cx="9197028" cy="219942"/>
          </a:xfrm>
          <a:prstGeom prst="rect">
            <a:avLst/>
          </a:prstGeom>
        </p:spPr>
        <p:txBody>
          <a:bodyPr vert="horz" wrap="square" lIns="0" tIns="3820" rIns="0" bIns="0" rtlCol="0">
            <a:spAutoFit/>
          </a:bodyPr>
          <a:lstStyle/>
          <a:p>
            <a:pPr marL="12732" defTabSz="916712">
              <a:spcBef>
                <a:spcPts val="30"/>
              </a:spcBef>
            </a:pPr>
            <a:r>
              <a:rPr spc="-20" dirty="0"/>
              <a:t>Kaiming </a:t>
            </a:r>
            <a:r>
              <a:rPr spc="5" dirty="0"/>
              <a:t>He, </a:t>
            </a:r>
            <a:r>
              <a:rPr spc="-10" dirty="0"/>
              <a:t>Xiangyu </a:t>
            </a:r>
            <a:r>
              <a:rPr dirty="0"/>
              <a:t>Zhang, </a:t>
            </a:r>
            <a:r>
              <a:rPr spc="-30" dirty="0"/>
              <a:t>Shaoqing </a:t>
            </a:r>
            <a:r>
              <a:rPr spc="-5" dirty="0"/>
              <a:t>Ren, </a:t>
            </a:r>
            <a:r>
              <a:rPr dirty="0"/>
              <a:t>&amp; </a:t>
            </a:r>
            <a:r>
              <a:rPr spc="-15" dirty="0"/>
              <a:t>Jian </a:t>
            </a:r>
            <a:r>
              <a:rPr spc="-35" dirty="0"/>
              <a:t>Sun. </a:t>
            </a:r>
            <a:r>
              <a:rPr spc="5" dirty="0"/>
              <a:t>“Deep </a:t>
            </a:r>
            <a:r>
              <a:rPr spc="-15" dirty="0"/>
              <a:t>Residual </a:t>
            </a:r>
            <a:r>
              <a:rPr spc="-10" dirty="0"/>
              <a:t>Learning </a:t>
            </a:r>
            <a:r>
              <a:rPr spc="-25" dirty="0"/>
              <a:t>for </a:t>
            </a:r>
            <a:r>
              <a:rPr spc="15" dirty="0"/>
              <a:t>Image </a:t>
            </a:r>
            <a:r>
              <a:rPr spc="-15" dirty="0"/>
              <a:t>Recognition”. </a:t>
            </a:r>
            <a:r>
              <a:rPr spc="-20" dirty="0"/>
              <a:t>CVPR</a:t>
            </a:r>
            <a:r>
              <a:rPr spc="-115" dirty="0"/>
              <a:t> </a:t>
            </a:r>
            <a:r>
              <a:rPr spc="-10" dirty="0"/>
              <a:t>2016.</a:t>
            </a:r>
          </a:p>
        </p:txBody>
      </p:sp>
      <p:sp>
        <p:nvSpPr>
          <p:cNvPr id="117" name="object 117"/>
          <p:cNvSpPr txBox="1"/>
          <p:nvPr/>
        </p:nvSpPr>
        <p:spPr>
          <a:xfrm>
            <a:off x="5633711" y="3798978"/>
            <a:ext cx="1446356" cy="629948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25464" marR="5093" indent="-12732" defTabSz="916712">
              <a:spcBef>
                <a:spcPts val="100"/>
              </a:spcBef>
            </a:pPr>
            <a:r>
              <a:rPr sz="2005" spc="30" dirty="0">
                <a:solidFill>
                  <a:srgbClr val="7F7F7F"/>
                </a:solidFill>
                <a:latin typeface="Calibri"/>
                <a:cs typeface="Calibri"/>
              </a:rPr>
              <a:t>solid:</a:t>
            </a:r>
            <a:r>
              <a:rPr sz="2005" spc="-266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005" spc="15" dirty="0">
                <a:solidFill>
                  <a:srgbClr val="7F7F7F"/>
                </a:solidFill>
                <a:latin typeface="Calibri"/>
                <a:cs typeface="Calibri"/>
              </a:rPr>
              <a:t>test/val  </a:t>
            </a:r>
            <a:r>
              <a:rPr sz="2005" spc="25" dirty="0">
                <a:solidFill>
                  <a:srgbClr val="7F7F7F"/>
                </a:solidFill>
                <a:latin typeface="Calibri"/>
                <a:cs typeface="Calibri"/>
              </a:rPr>
              <a:t>dashed:</a:t>
            </a:r>
            <a:r>
              <a:rPr sz="2005" spc="-229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005" spc="20" dirty="0">
                <a:solidFill>
                  <a:srgbClr val="7F7F7F"/>
                </a:solidFill>
                <a:latin typeface="Calibri"/>
                <a:cs typeface="Calibri"/>
              </a:rPr>
              <a:t>train</a:t>
            </a:r>
            <a:endParaRPr sz="2005"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459819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10392" y="187533"/>
            <a:ext cx="719358" cy="89267"/>
          </a:xfrm>
          <a:prstGeom prst="rect">
            <a:avLst/>
          </a:prstGeom>
          <a:solidFill>
            <a:srgbClr val="FDEBDD"/>
          </a:solidFill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marL="122865" defTabSz="916712">
              <a:spcBef>
                <a:spcPts val="35"/>
              </a:spcBef>
            </a:pP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7x7 conv, 64,</a:t>
            </a:r>
            <a:r>
              <a:rPr sz="551" spc="-30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5" dirty="0">
                <a:solidFill>
                  <a:prstClr val="black"/>
                </a:solidFill>
                <a:latin typeface="Calibri Light"/>
                <a:cs typeface="Calibri Light"/>
              </a:rPr>
              <a:t>/2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12128" y="385761"/>
            <a:ext cx="719358" cy="89267"/>
          </a:xfrm>
          <a:prstGeom prst="rect">
            <a:avLst/>
          </a:prstGeom>
          <a:solidFill>
            <a:srgbClr val="EEEAF2"/>
          </a:solidFill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marL="173157" defTabSz="916712">
              <a:spcBef>
                <a:spcPts val="35"/>
              </a:spcBef>
            </a:pP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64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12128" y="575099"/>
            <a:ext cx="719358" cy="89267"/>
          </a:xfrm>
          <a:prstGeom prst="rect">
            <a:avLst/>
          </a:prstGeom>
          <a:solidFill>
            <a:srgbClr val="EEEAF2"/>
          </a:solidFill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marL="173157" defTabSz="916712">
              <a:spcBef>
                <a:spcPts val="35"/>
              </a:spcBef>
            </a:pP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64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871543" y="490936"/>
            <a:ext cx="0" cy="36286"/>
          </a:xfrm>
          <a:custGeom>
            <a:avLst/>
            <a:gdLst/>
            <a:ahLst/>
            <a:cxnLst/>
            <a:rect l="l" t="t" r="r" b="b"/>
            <a:pathLst>
              <a:path h="36195">
                <a:moveTo>
                  <a:pt x="0" y="0"/>
                </a:moveTo>
                <a:lnTo>
                  <a:pt x="0" y="35620"/>
                </a:lnTo>
              </a:path>
            </a:pathLst>
          </a:custGeom>
          <a:ln w="109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839531" y="511195"/>
            <a:ext cx="64296" cy="64296"/>
          </a:xfrm>
          <a:custGeom>
            <a:avLst/>
            <a:gdLst/>
            <a:ahLst/>
            <a:cxnLst/>
            <a:rect l="l" t="t" r="r" b="b"/>
            <a:pathLst>
              <a:path w="64135" h="64134">
                <a:moveTo>
                  <a:pt x="0" y="0"/>
                </a:moveTo>
                <a:lnTo>
                  <a:pt x="31932" y="63680"/>
                </a:lnTo>
                <a:lnTo>
                  <a:pt x="60094" y="7523"/>
                </a:lnTo>
                <a:lnTo>
                  <a:pt x="31938" y="7523"/>
                </a:lnTo>
                <a:lnTo>
                  <a:pt x="15636" y="5642"/>
                </a:lnTo>
                <a:lnTo>
                  <a:pt x="0" y="0"/>
                </a:lnTo>
                <a:close/>
              </a:path>
              <a:path w="64135" h="64134">
                <a:moveTo>
                  <a:pt x="63867" y="0"/>
                </a:moveTo>
                <a:lnTo>
                  <a:pt x="48238" y="5642"/>
                </a:lnTo>
                <a:lnTo>
                  <a:pt x="31938" y="7523"/>
                </a:lnTo>
                <a:lnTo>
                  <a:pt x="60094" y="7523"/>
                </a:lnTo>
                <a:lnTo>
                  <a:pt x="638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871543" y="301597"/>
            <a:ext cx="0" cy="36286"/>
          </a:xfrm>
          <a:custGeom>
            <a:avLst/>
            <a:gdLst/>
            <a:ahLst/>
            <a:cxnLst/>
            <a:rect l="l" t="t" r="r" b="b"/>
            <a:pathLst>
              <a:path h="36195">
                <a:moveTo>
                  <a:pt x="0" y="0"/>
                </a:moveTo>
                <a:lnTo>
                  <a:pt x="0" y="35765"/>
                </a:lnTo>
              </a:path>
            </a:pathLst>
          </a:custGeom>
          <a:ln w="109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839531" y="321858"/>
            <a:ext cx="64296" cy="64296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0" y="0"/>
                </a:moveTo>
                <a:lnTo>
                  <a:pt x="31932" y="63680"/>
                </a:lnTo>
                <a:lnTo>
                  <a:pt x="60094" y="7523"/>
                </a:lnTo>
                <a:lnTo>
                  <a:pt x="31938" y="7523"/>
                </a:lnTo>
                <a:lnTo>
                  <a:pt x="15636" y="5642"/>
                </a:lnTo>
                <a:lnTo>
                  <a:pt x="0" y="0"/>
                </a:lnTo>
                <a:close/>
              </a:path>
              <a:path w="64135" h="64135">
                <a:moveTo>
                  <a:pt x="63867" y="0"/>
                </a:moveTo>
                <a:lnTo>
                  <a:pt x="48238" y="5642"/>
                </a:lnTo>
                <a:lnTo>
                  <a:pt x="31938" y="7523"/>
                </a:lnTo>
                <a:lnTo>
                  <a:pt x="60094" y="7523"/>
                </a:lnTo>
                <a:lnTo>
                  <a:pt x="638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512128" y="764291"/>
            <a:ext cx="719358" cy="89267"/>
          </a:xfrm>
          <a:prstGeom prst="rect">
            <a:avLst/>
          </a:prstGeom>
          <a:solidFill>
            <a:srgbClr val="EEEAF2"/>
          </a:solidFill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marL="173157" defTabSz="916712">
              <a:spcBef>
                <a:spcPts val="35"/>
              </a:spcBef>
            </a:pP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64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512128" y="953629"/>
            <a:ext cx="719358" cy="89267"/>
          </a:xfrm>
          <a:prstGeom prst="rect">
            <a:avLst/>
          </a:prstGeom>
          <a:solidFill>
            <a:srgbClr val="EEEAF2"/>
          </a:solidFill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marL="173157" defTabSz="916712">
              <a:spcBef>
                <a:spcPts val="35"/>
              </a:spcBef>
            </a:pP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64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871543" y="869465"/>
            <a:ext cx="0" cy="36286"/>
          </a:xfrm>
          <a:custGeom>
            <a:avLst/>
            <a:gdLst/>
            <a:ahLst/>
            <a:cxnLst/>
            <a:rect l="l" t="t" r="r" b="b"/>
            <a:pathLst>
              <a:path h="36194">
                <a:moveTo>
                  <a:pt x="0" y="0"/>
                </a:moveTo>
                <a:lnTo>
                  <a:pt x="0" y="35765"/>
                </a:lnTo>
              </a:path>
            </a:pathLst>
          </a:custGeom>
          <a:ln w="109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839531" y="889871"/>
            <a:ext cx="64296" cy="64296"/>
          </a:xfrm>
          <a:custGeom>
            <a:avLst/>
            <a:gdLst/>
            <a:ahLst/>
            <a:cxnLst/>
            <a:rect l="l" t="t" r="r" b="b"/>
            <a:pathLst>
              <a:path w="64135" h="64134">
                <a:moveTo>
                  <a:pt x="0" y="0"/>
                </a:moveTo>
                <a:lnTo>
                  <a:pt x="31932" y="63680"/>
                </a:lnTo>
                <a:lnTo>
                  <a:pt x="60094" y="7523"/>
                </a:lnTo>
                <a:lnTo>
                  <a:pt x="31938" y="7523"/>
                </a:lnTo>
                <a:lnTo>
                  <a:pt x="15636" y="5642"/>
                </a:lnTo>
                <a:lnTo>
                  <a:pt x="0" y="0"/>
                </a:lnTo>
                <a:close/>
              </a:path>
              <a:path w="64135" h="64134">
                <a:moveTo>
                  <a:pt x="63867" y="0"/>
                </a:moveTo>
                <a:lnTo>
                  <a:pt x="48238" y="5642"/>
                </a:lnTo>
                <a:lnTo>
                  <a:pt x="31938" y="7523"/>
                </a:lnTo>
                <a:lnTo>
                  <a:pt x="60094" y="7523"/>
                </a:lnTo>
                <a:lnTo>
                  <a:pt x="638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871543" y="680272"/>
            <a:ext cx="0" cy="36286"/>
          </a:xfrm>
          <a:custGeom>
            <a:avLst/>
            <a:gdLst/>
            <a:ahLst/>
            <a:cxnLst/>
            <a:rect l="l" t="t" r="r" b="b"/>
            <a:pathLst>
              <a:path h="36195">
                <a:moveTo>
                  <a:pt x="0" y="0"/>
                </a:moveTo>
                <a:lnTo>
                  <a:pt x="0" y="35620"/>
                </a:lnTo>
              </a:path>
            </a:pathLst>
          </a:custGeom>
          <a:ln w="109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839531" y="700533"/>
            <a:ext cx="64296" cy="64296"/>
          </a:xfrm>
          <a:custGeom>
            <a:avLst/>
            <a:gdLst/>
            <a:ahLst/>
            <a:cxnLst/>
            <a:rect l="l" t="t" r="r" b="b"/>
            <a:pathLst>
              <a:path w="64135" h="64134">
                <a:moveTo>
                  <a:pt x="0" y="0"/>
                </a:moveTo>
                <a:lnTo>
                  <a:pt x="31932" y="63681"/>
                </a:lnTo>
                <a:lnTo>
                  <a:pt x="60094" y="7523"/>
                </a:lnTo>
                <a:lnTo>
                  <a:pt x="31938" y="7523"/>
                </a:lnTo>
                <a:lnTo>
                  <a:pt x="15636" y="5642"/>
                </a:lnTo>
                <a:lnTo>
                  <a:pt x="0" y="0"/>
                </a:lnTo>
                <a:close/>
              </a:path>
              <a:path w="64135" h="64134">
                <a:moveTo>
                  <a:pt x="63867" y="0"/>
                </a:moveTo>
                <a:lnTo>
                  <a:pt x="48238" y="5642"/>
                </a:lnTo>
                <a:lnTo>
                  <a:pt x="31938" y="7523"/>
                </a:lnTo>
                <a:lnTo>
                  <a:pt x="60094" y="7523"/>
                </a:lnTo>
                <a:lnTo>
                  <a:pt x="638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873282" y="1058802"/>
            <a:ext cx="0" cy="415700"/>
          </a:xfrm>
          <a:custGeom>
            <a:avLst/>
            <a:gdLst/>
            <a:ahLst/>
            <a:cxnLst/>
            <a:rect l="l" t="t" r="r" b="b"/>
            <a:pathLst>
              <a:path h="414655">
                <a:moveTo>
                  <a:pt x="0" y="0"/>
                </a:moveTo>
                <a:lnTo>
                  <a:pt x="0" y="414071"/>
                </a:lnTo>
              </a:path>
            </a:pathLst>
          </a:custGeom>
          <a:ln w="109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841269" y="1458467"/>
            <a:ext cx="64028" cy="638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512128" y="1521642"/>
            <a:ext cx="719358" cy="89267"/>
          </a:xfrm>
          <a:prstGeom prst="rect">
            <a:avLst/>
          </a:prstGeom>
          <a:solidFill>
            <a:srgbClr val="EBF1DF"/>
          </a:solidFill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marL="104402" defTabSz="916712">
              <a:spcBef>
                <a:spcPts val="35"/>
              </a:spcBef>
            </a:pP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3x3 conv, 128,</a:t>
            </a:r>
            <a:r>
              <a:rPr sz="551" spc="-3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5" dirty="0">
                <a:solidFill>
                  <a:prstClr val="black"/>
                </a:solidFill>
                <a:latin typeface="Calibri Light"/>
                <a:cs typeface="Calibri Light"/>
              </a:rPr>
              <a:t>/2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512128" y="1710834"/>
            <a:ext cx="719358" cy="89267"/>
          </a:xfrm>
          <a:prstGeom prst="rect">
            <a:avLst/>
          </a:prstGeom>
          <a:solidFill>
            <a:srgbClr val="EBF1DF"/>
          </a:solidFill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marL="154695" defTabSz="916712">
              <a:spcBef>
                <a:spcPts val="35"/>
              </a:spcBef>
            </a:pP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128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871543" y="1626816"/>
            <a:ext cx="0" cy="36286"/>
          </a:xfrm>
          <a:custGeom>
            <a:avLst/>
            <a:gdLst/>
            <a:ahLst/>
            <a:cxnLst/>
            <a:rect l="l" t="t" r="r" b="b"/>
            <a:pathLst>
              <a:path h="36194">
                <a:moveTo>
                  <a:pt x="0" y="0"/>
                </a:moveTo>
                <a:lnTo>
                  <a:pt x="0" y="35620"/>
                </a:lnTo>
              </a:path>
            </a:pathLst>
          </a:custGeom>
          <a:ln w="109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839531" y="1647076"/>
            <a:ext cx="64296" cy="64296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0" y="0"/>
                </a:moveTo>
                <a:lnTo>
                  <a:pt x="31932" y="63680"/>
                </a:lnTo>
                <a:lnTo>
                  <a:pt x="60094" y="7523"/>
                </a:lnTo>
                <a:lnTo>
                  <a:pt x="31938" y="7523"/>
                </a:lnTo>
                <a:lnTo>
                  <a:pt x="15636" y="5642"/>
                </a:lnTo>
                <a:lnTo>
                  <a:pt x="0" y="0"/>
                </a:lnTo>
                <a:close/>
              </a:path>
              <a:path w="64135" h="64135">
                <a:moveTo>
                  <a:pt x="63867" y="0"/>
                </a:moveTo>
                <a:lnTo>
                  <a:pt x="48238" y="5642"/>
                </a:lnTo>
                <a:lnTo>
                  <a:pt x="31938" y="7523"/>
                </a:lnTo>
                <a:lnTo>
                  <a:pt x="60094" y="7523"/>
                </a:lnTo>
                <a:lnTo>
                  <a:pt x="638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513865" y="1900172"/>
            <a:ext cx="719358" cy="89267"/>
          </a:xfrm>
          <a:prstGeom prst="rect">
            <a:avLst/>
          </a:prstGeom>
          <a:solidFill>
            <a:srgbClr val="EBF1DF"/>
          </a:solidFill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marL="154695" defTabSz="916712">
              <a:spcBef>
                <a:spcPts val="35"/>
              </a:spcBef>
            </a:pP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128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513865" y="2089509"/>
            <a:ext cx="719358" cy="89267"/>
          </a:xfrm>
          <a:prstGeom prst="rect">
            <a:avLst/>
          </a:prstGeom>
          <a:solidFill>
            <a:srgbClr val="EBF1DF"/>
          </a:solidFill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marL="154695" defTabSz="916712">
              <a:spcBef>
                <a:spcPts val="35"/>
              </a:spcBef>
            </a:pP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128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873282" y="2005345"/>
            <a:ext cx="0" cy="36286"/>
          </a:xfrm>
          <a:custGeom>
            <a:avLst/>
            <a:gdLst/>
            <a:ahLst/>
            <a:cxnLst/>
            <a:rect l="l" t="t" r="r" b="b"/>
            <a:pathLst>
              <a:path h="36194">
                <a:moveTo>
                  <a:pt x="0" y="0"/>
                </a:moveTo>
                <a:lnTo>
                  <a:pt x="0" y="35765"/>
                </a:lnTo>
              </a:path>
            </a:pathLst>
          </a:custGeom>
          <a:ln w="109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2841270" y="2025751"/>
            <a:ext cx="64296" cy="64296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0" y="0"/>
                </a:moveTo>
                <a:lnTo>
                  <a:pt x="31932" y="63680"/>
                </a:lnTo>
                <a:lnTo>
                  <a:pt x="60148" y="7415"/>
                </a:lnTo>
                <a:lnTo>
                  <a:pt x="31933" y="7415"/>
                </a:lnTo>
                <a:lnTo>
                  <a:pt x="15634" y="5561"/>
                </a:lnTo>
                <a:lnTo>
                  <a:pt x="0" y="0"/>
                </a:lnTo>
                <a:close/>
              </a:path>
              <a:path w="64135" h="64135">
                <a:moveTo>
                  <a:pt x="63867" y="0"/>
                </a:moveTo>
                <a:lnTo>
                  <a:pt x="48232" y="5561"/>
                </a:lnTo>
                <a:lnTo>
                  <a:pt x="31933" y="7415"/>
                </a:lnTo>
                <a:lnTo>
                  <a:pt x="60148" y="7415"/>
                </a:lnTo>
                <a:lnTo>
                  <a:pt x="638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2873282" y="1816007"/>
            <a:ext cx="0" cy="36286"/>
          </a:xfrm>
          <a:custGeom>
            <a:avLst/>
            <a:gdLst/>
            <a:ahLst/>
            <a:cxnLst/>
            <a:rect l="l" t="t" r="r" b="b"/>
            <a:pathLst>
              <a:path h="36194">
                <a:moveTo>
                  <a:pt x="0" y="0"/>
                </a:moveTo>
                <a:lnTo>
                  <a:pt x="0" y="35765"/>
                </a:lnTo>
              </a:path>
            </a:pathLst>
          </a:custGeom>
          <a:ln w="109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2841270" y="1836413"/>
            <a:ext cx="64296" cy="64296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0" y="0"/>
                </a:moveTo>
                <a:lnTo>
                  <a:pt x="31932" y="63680"/>
                </a:lnTo>
                <a:lnTo>
                  <a:pt x="60094" y="7523"/>
                </a:lnTo>
                <a:lnTo>
                  <a:pt x="31933" y="7523"/>
                </a:lnTo>
                <a:lnTo>
                  <a:pt x="15634" y="5642"/>
                </a:lnTo>
                <a:lnTo>
                  <a:pt x="0" y="0"/>
                </a:lnTo>
                <a:close/>
              </a:path>
              <a:path w="64135" h="64135">
                <a:moveTo>
                  <a:pt x="63867" y="0"/>
                </a:moveTo>
                <a:lnTo>
                  <a:pt x="48232" y="5642"/>
                </a:lnTo>
                <a:lnTo>
                  <a:pt x="31933" y="7523"/>
                </a:lnTo>
                <a:lnTo>
                  <a:pt x="60094" y="7523"/>
                </a:lnTo>
                <a:lnTo>
                  <a:pt x="638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2873282" y="2194683"/>
            <a:ext cx="0" cy="790021"/>
          </a:xfrm>
          <a:custGeom>
            <a:avLst/>
            <a:gdLst/>
            <a:ahLst/>
            <a:cxnLst/>
            <a:rect l="l" t="t" r="r" b="b"/>
            <a:pathLst>
              <a:path h="788035">
                <a:moveTo>
                  <a:pt x="0" y="0"/>
                </a:moveTo>
                <a:lnTo>
                  <a:pt x="0" y="787432"/>
                </a:lnTo>
              </a:path>
            </a:pathLst>
          </a:custGeom>
          <a:ln w="109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841269" y="2968649"/>
            <a:ext cx="64028" cy="638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513865" y="3036052"/>
            <a:ext cx="719358" cy="89267"/>
          </a:xfrm>
          <a:prstGeom prst="rect">
            <a:avLst/>
          </a:prstGeom>
          <a:solidFill>
            <a:srgbClr val="F2DCDA"/>
          </a:solidFill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marL="104402" defTabSz="916712">
              <a:spcBef>
                <a:spcPts val="35"/>
              </a:spcBef>
            </a:pP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3x3 conv, 256,</a:t>
            </a:r>
            <a:r>
              <a:rPr sz="551" spc="-3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5" dirty="0">
                <a:solidFill>
                  <a:prstClr val="black"/>
                </a:solidFill>
                <a:latin typeface="Calibri Light"/>
                <a:cs typeface="Calibri Light"/>
              </a:rPr>
              <a:t>/2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513865" y="3225389"/>
            <a:ext cx="719358" cy="89267"/>
          </a:xfrm>
          <a:prstGeom prst="rect">
            <a:avLst/>
          </a:prstGeom>
          <a:solidFill>
            <a:srgbClr val="F2DCDA"/>
          </a:solidFill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marL="154695" defTabSz="916712">
              <a:spcBef>
                <a:spcPts val="35"/>
              </a:spcBef>
            </a:pP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256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873282" y="3141226"/>
            <a:ext cx="0" cy="36286"/>
          </a:xfrm>
          <a:custGeom>
            <a:avLst/>
            <a:gdLst/>
            <a:ahLst/>
            <a:cxnLst/>
            <a:rect l="l" t="t" r="r" b="b"/>
            <a:pathLst>
              <a:path h="36194">
                <a:moveTo>
                  <a:pt x="0" y="0"/>
                </a:moveTo>
                <a:lnTo>
                  <a:pt x="0" y="35765"/>
                </a:lnTo>
              </a:path>
            </a:pathLst>
          </a:custGeom>
          <a:ln w="109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2841270" y="3161632"/>
            <a:ext cx="64296" cy="64296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0" y="0"/>
                </a:moveTo>
                <a:lnTo>
                  <a:pt x="31932" y="63680"/>
                </a:lnTo>
                <a:lnTo>
                  <a:pt x="60148" y="7415"/>
                </a:lnTo>
                <a:lnTo>
                  <a:pt x="31933" y="7415"/>
                </a:lnTo>
                <a:lnTo>
                  <a:pt x="15634" y="5561"/>
                </a:lnTo>
                <a:lnTo>
                  <a:pt x="0" y="0"/>
                </a:lnTo>
                <a:close/>
              </a:path>
              <a:path w="64135" h="64135">
                <a:moveTo>
                  <a:pt x="63867" y="0"/>
                </a:moveTo>
                <a:lnTo>
                  <a:pt x="48232" y="5561"/>
                </a:lnTo>
                <a:lnTo>
                  <a:pt x="31933" y="7415"/>
                </a:lnTo>
                <a:lnTo>
                  <a:pt x="60148" y="7415"/>
                </a:lnTo>
                <a:lnTo>
                  <a:pt x="638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512128" y="3414727"/>
            <a:ext cx="719358" cy="89267"/>
          </a:xfrm>
          <a:prstGeom prst="rect">
            <a:avLst/>
          </a:prstGeom>
          <a:solidFill>
            <a:srgbClr val="F2DCDA"/>
          </a:solidFill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marL="154695" defTabSz="916712">
              <a:spcBef>
                <a:spcPts val="35"/>
              </a:spcBef>
            </a:pP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256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512128" y="3604065"/>
            <a:ext cx="719358" cy="89267"/>
          </a:xfrm>
          <a:prstGeom prst="rect">
            <a:avLst/>
          </a:prstGeom>
          <a:solidFill>
            <a:srgbClr val="F2DCDA"/>
          </a:solidFill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marL="154695" defTabSz="916712">
              <a:spcBef>
                <a:spcPts val="35"/>
              </a:spcBef>
            </a:pP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256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2871543" y="3519900"/>
            <a:ext cx="0" cy="36286"/>
          </a:xfrm>
          <a:custGeom>
            <a:avLst/>
            <a:gdLst/>
            <a:ahLst/>
            <a:cxnLst/>
            <a:rect l="l" t="t" r="r" b="b"/>
            <a:pathLst>
              <a:path h="36195">
                <a:moveTo>
                  <a:pt x="0" y="0"/>
                </a:moveTo>
                <a:lnTo>
                  <a:pt x="0" y="35765"/>
                </a:lnTo>
              </a:path>
            </a:pathLst>
          </a:custGeom>
          <a:ln w="109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2839531" y="3540161"/>
            <a:ext cx="64296" cy="64296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0" y="0"/>
                </a:moveTo>
                <a:lnTo>
                  <a:pt x="31932" y="63681"/>
                </a:lnTo>
                <a:lnTo>
                  <a:pt x="60093" y="7524"/>
                </a:lnTo>
                <a:lnTo>
                  <a:pt x="31938" y="7524"/>
                </a:lnTo>
                <a:lnTo>
                  <a:pt x="15636" y="5643"/>
                </a:lnTo>
                <a:lnTo>
                  <a:pt x="0" y="0"/>
                </a:lnTo>
                <a:close/>
              </a:path>
              <a:path w="64135" h="64135">
                <a:moveTo>
                  <a:pt x="63867" y="0"/>
                </a:moveTo>
                <a:lnTo>
                  <a:pt x="48238" y="5643"/>
                </a:lnTo>
                <a:lnTo>
                  <a:pt x="31938" y="7524"/>
                </a:lnTo>
                <a:lnTo>
                  <a:pt x="60093" y="7524"/>
                </a:lnTo>
                <a:lnTo>
                  <a:pt x="638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2871543" y="3330563"/>
            <a:ext cx="0" cy="36286"/>
          </a:xfrm>
          <a:custGeom>
            <a:avLst/>
            <a:gdLst/>
            <a:ahLst/>
            <a:cxnLst/>
            <a:rect l="l" t="t" r="r" b="b"/>
            <a:pathLst>
              <a:path h="36195">
                <a:moveTo>
                  <a:pt x="0" y="0"/>
                </a:moveTo>
                <a:lnTo>
                  <a:pt x="0" y="35765"/>
                </a:lnTo>
              </a:path>
            </a:pathLst>
          </a:custGeom>
          <a:ln w="109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2839531" y="3350823"/>
            <a:ext cx="64296" cy="64296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0" y="0"/>
                </a:moveTo>
                <a:lnTo>
                  <a:pt x="31932" y="63681"/>
                </a:lnTo>
                <a:lnTo>
                  <a:pt x="60094" y="7523"/>
                </a:lnTo>
                <a:lnTo>
                  <a:pt x="31938" y="7523"/>
                </a:lnTo>
                <a:lnTo>
                  <a:pt x="15636" y="5642"/>
                </a:lnTo>
                <a:lnTo>
                  <a:pt x="0" y="0"/>
                </a:lnTo>
                <a:close/>
              </a:path>
              <a:path w="64135" h="64135">
                <a:moveTo>
                  <a:pt x="63867" y="0"/>
                </a:moveTo>
                <a:lnTo>
                  <a:pt x="48238" y="5642"/>
                </a:lnTo>
                <a:lnTo>
                  <a:pt x="31938" y="7523"/>
                </a:lnTo>
                <a:lnTo>
                  <a:pt x="60094" y="7523"/>
                </a:lnTo>
                <a:lnTo>
                  <a:pt x="638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2871543" y="3709238"/>
            <a:ext cx="0" cy="1553941"/>
          </a:xfrm>
          <a:custGeom>
            <a:avLst/>
            <a:gdLst/>
            <a:ahLst/>
            <a:cxnLst/>
            <a:rect l="l" t="t" r="r" b="b"/>
            <a:pathLst>
              <a:path h="1550035">
                <a:moveTo>
                  <a:pt x="0" y="0"/>
                </a:moveTo>
                <a:lnTo>
                  <a:pt x="0" y="1549713"/>
                </a:lnTo>
              </a:path>
            </a:pathLst>
          </a:custGeom>
          <a:ln w="109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2839530" y="5247333"/>
            <a:ext cx="64028" cy="638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513865" y="5307828"/>
            <a:ext cx="719358" cy="89267"/>
          </a:xfrm>
          <a:prstGeom prst="rect">
            <a:avLst/>
          </a:prstGeom>
          <a:solidFill>
            <a:srgbClr val="EAEFF5"/>
          </a:solidFill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marL="104402" defTabSz="916712">
              <a:spcBef>
                <a:spcPts val="35"/>
              </a:spcBef>
            </a:pP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3x3 conv, 512,</a:t>
            </a:r>
            <a:r>
              <a:rPr sz="551" spc="-3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5" dirty="0">
                <a:solidFill>
                  <a:prstClr val="black"/>
                </a:solidFill>
                <a:latin typeface="Calibri Light"/>
                <a:cs typeface="Calibri Light"/>
              </a:rPr>
              <a:t>/2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513865" y="5497150"/>
            <a:ext cx="719358" cy="89267"/>
          </a:xfrm>
          <a:prstGeom prst="rect">
            <a:avLst/>
          </a:prstGeom>
          <a:solidFill>
            <a:srgbClr val="EAEFF5"/>
          </a:solidFill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marL="154695" defTabSz="916712">
              <a:spcBef>
                <a:spcPts val="35"/>
              </a:spcBef>
            </a:pP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512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2873282" y="5413001"/>
            <a:ext cx="0" cy="36286"/>
          </a:xfrm>
          <a:custGeom>
            <a:avLst/>
            <a:gdLst/>
            <a:ahLst/>
            <a:cxnLst/>
            <a:rect l="l" t="t" r="r" b="b"/>
            <a:pathLst>
              <a:path h="36195">
                <a:moveTo>
                  <a:pt x="0" y="0"/>
                </a:moveTo>
                <a:lnTo>
                  <a:pt x="0" y="35722"/>
                </a:lnTo>
              </a:path>
            </a:pathLst>
          </a:custGeom>
          <a:ln w="109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2841270" y="5433305"/>
            <a:ext cx="64296" cy="64296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0" y="0"/>
                </a:moveTo>
                <a:lnTo>
                  <a:pt x="31932" y="63680"/>
                </a:lnTo>
                <a:lnTo>
                  <a:pt x="60099" y="7512"/>
                </a:lnTo>
                <a:lnTo>
                  <a:pt x="31933" y="7512"/>
                </a:lnTo>
                <a:lnTo>
                  <a:pt x="15634" y="5634"/>
                </a:lnTo>
                <a:lnTo>
                  <a:pt x="0" y="0"/>
                </a:lnTo>
                <a:close/>
              </a:path>
              <a:path w="64135" h="64135">
                <a:moveTo>
                  <a:pt x="63867" y="0"/>
                </a:moveTo>
                <a:lnTo>
                  <a:pt x="48232" y="5634"/>
                </a:lnTo>
                <a:lnTo>
                  <a:pt x="31933" y="7512"/>
                </a:lnTo>
                <a:lnTo>
                  <a:pt x="60099" y="7512"/>
                </a:lnTo>
                <a:lnTo>
                  <a:pt x="638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2515601" y="5686460"/>
            <a:ext cx="719358" cy="89267"/>
          </a:xfrm>
          <a:prstGeom prst="rect">
            <a:avLst/>
          </a:prstGeom>
          <a:solidFill>
            <a:srgbClr val="EAEFF5"/>
          </a:solidFill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marL="154695" defTabSz="916712">
              <a:spcBef>
                <a:spcPts val="35"/>
              </a:spcBef>
            </a:pP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512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2515601" y="5875767"/>
            <a:ext cx="719358" cy="89267"/>
          </a:xfrm>
          <a:prstGeom prst="rect">
            <a:avLst/>
          </a:prstGeom>
          <a:solidFill>
            <a:srgbClr val="EAEFF5"/>
          </a:solidFill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marL="154695" defTabSz="916712">
              <a:spcBef>
                <a:spcPts val="35"/>
              </a:spcBef>
            </a:pP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512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2875022" y="5791632"/>
            <a:ext cx="0" cy="36286"/>
          </a:xfrm>
          <a:custGeom>
            <a:avLst/>
            <a:gdLst/>
            <a:ahLst/>
            <a:cxnLst/>
            <a:rect l="l" t="t" r="r" b="b"/>
            <a:pathLst>
              <a:path h="36195">
                <a:moveTo>
                  <a:pt x="0" y="0"/>
                </a:moveTo>
                <a:lnTo>
                  <a:pt x="0" y="35722"/>
                </a:lnTo>
              </a:path>
            </a:pathLst>
          </a:custGeom>
          <a:ln w="109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2843009" y="5811922"/>
            <a:ext cx="64296" cy="64296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0" y="0"/>
                </a:moveTo>
                <a:lnTo>
                  <a:pt x="31934" y="63680"/>
                </a:lnTo>
                <a:lnTo>
                  <a:pt x="60094" y="7523"/>
                </a:lnTo>
                <a:lnTo>
                  <a:pt x="31928" y="7523"/>
                </a:lnTo>
                <a:lnTo>
                  <a:pt x="15628" y="5642"/>
                </a:lnTo>
                <a:lnTo>
                  <a:pt x="0" y="0"/>
                </a:lnTo>
                <a:close/>
              </a:path>
              <a:path w="64135" h="64135">
                <a:moveTo>
                  <a:pt x="63867" y="0"/>
                </a:moveTo>
                <a:lnTo>
                  <a:pt x="48230" y="5642"/>
                </a:lnTo>
                <a:lnTo>
                  <a:pt x="31928" y="7523"/>
                </a:lnTo>
                <a:lnTo>
                  <a:pt x="60094" y="7523"/>
                </a:lnTo>
                <a:lnTo>
                  <a:pt x="638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2875022" y="5602324"/>
            <a:ext cx="0" cy="36286"/>
          </a:xfrm>
          <a:custGeom>
            <a:avLst/>
            <a:gdLst/>
            <a:ahLst/>
            <a:cxnLst/>
            <a:rect l="l" t="t" r="r" b="b"/>
            <a:pathLst>
              <a:path h="36195">
                <a:moveTo>
                  <a:pt x="0" y="0"/>
                </a:moveTo>
                <a:lnTo>
                  <a:pt x="0" y="35722"/>
                </a:lnTo>
              </a:path>
            </a:pathLst>
          </a:custGeom>
          <a:ln w="109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2843009" y="5622614"/>
            <a:ext cx="64296" cy="64296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0" y="0"/>
                </a:moveTo>
                <a:lnTo>
                  <a:pt x="31934" y="63680"/>
                </a:lnTo>
                <a:lnTo>
                  <a:pt x="60094" y="7523"/>
                </a:lnTo>
                <a:lnTo>
                  <a:pt x="31928" y="7523"/>
                </a:lnTo>
                <a:lnTo>
                  <a:pt x="15628" y="5642"/>
                </a:lnTo>
                <a:lnTo>
                  <a:pt x="0" y="0"/>
                </a:lnTo>
                <a:close/>
              </a:path>
              <a:path w="64135" h="64135">
                <a:moveTo>
                  <a:pt x="63867" y="0"/>
                </a:moveTo>
                <a:lnTo>
                  <a:pt x="48230" y="5642"/>
                </a:lnTo>
                <a:lnTo>
                  <a:pt x="31928" y="7523"/>
                </a:lnTo>
                <a:lnTo>
                  <a:pt x="60094" y="7523"/>
                </a:lnTo>
                <a:lnTo>
                  <a:pt x="638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2873282" y="5980940"/>
            <a:ext cx="0" cy="415064"/>
          </a:xfrm>
          <a:custGeom>
            <a:avLst/>
            <a:gdLst/>
            <a:ahLst/>
            <a:cxnLst/>
            <a:rect l="l" t="t" r="r" b="b"/>
            <a:pathLst>
              <a:path h="414020">
                <a:moveTo>
                  <a:pt x="0" y="0"/>
                </a:moveTo>
                <a:lnTo>
                  <a:pt x="0" y="413402"/>
                </a:lnTo>
              </a:path>
            </a:pathLst>
          </a:custGeom>
          <a:ln w="109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2841269" y="6379860"/>
            <a:ext cx="64028" cy="6384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2505182" y="6447960"/>
            <a:ext cx="719358" cy="89267"/>
          </a:xfrm>
          <a:prstGeom prst="rect">
            <a:avLst/>
          </a:prstGeom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algn="ctr" defTabSz="916712">
              <a:spcBef>
                <a:spcPts val="35"/>
              </a:spcBef>
            </a:pPr>
            <a:r>
              <a:rPr sz="551" spc="5" dirty="0">
                <a:solidFill>
                  <a:prstClr val="black"/>
                </a:solidFill>
                <a:latin typeface="Calibri Light"/>
                <a:cs typeface="Calibri Light"/>
              </a:rPr>
              <a:t>fc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1000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54" name="object 54"/>
          <p:cNvSpPr txBox="1">
            <a:spLocks noGrp="1"/>
          </p:cNvSpPr>
          <p:nvPr>
            <p:ph type="title"/>
          </p:nvPr>
        </p:nvSpPr>
        <p:spPr>
          <a:xfrm>
            <a:off x="553930" y="173800"/>
            <a:ext cx="1456541" cy="1128412"/>
          </a:xfrm>
          <a:prstGeom prst="rect">
            <a:avLst/>
          </a:prstGeom>
        </p:spPr>
        <p:txBody>
          <a:bodyPr vert="horz" wrap="square" lIns="0" tIns="10186" rIns="0" bIns="0" rtlCol="0">
            <a:spAutoFit/>
          </a:bodyPr>
          <a:lstStyle/>
          <a:p>
            <a:pPr marL="331034" marR="5093" indent="-318303">
              <a:lnSpc>
                <a:spcPct val="100699"/>
              </a:lnSpc>
              <a:spcBef>
                <a:spcPts val="80"/>
              </a:spcBef>
            </a:pPr>
            <a:r>
              <a:rPr sz="2406" dirty="0">
                <a:latin typeface="Calibri"/>
                <a:cs typeface="Calibri"/>
              </a:rPr>
              <a:t>a</a:t>
            </a:r>
            <a:r>
              <a:rPr sz="2406" spc="-80" dirty="0">
                <a:latin typeface="Calibri"/>
                <a:cs typeface="Calibri"/>
              </a:rPr>
              <a:t> </a:t>
            </a:r>
            <a:r>
              <a:rPr sz="2406" spc="5" dirty="0">
                <a:latin typeface="Calibri"/>
                <a:cs typeface="Calibri"/>
              </a:rPr>
              <a:t>shallower  </a:t>
            </a:r>
            <a:r>
              <a:rPr sz="2406" spc="10" dirty="0">
                <a:latin typeface="Calibri"/>
                <a:cs typeface="Calibri"/>
              </a:rPr>
              <a:t>model</a:t>
            </a:r>
            <a:endParaRPr sz="2406">
              <a:latin typeface="Calibri"/>
              <a:cs typeface="Calibri"/>
            </a:endParaRPr>
          </a:p>
          <a:p>
            <a:pPr marL="89125">
              <a:spcBef>
                <a:spcPts val="20"/>
              </a:spcBef>
            </a:pPr>
            <a:r>
              <a:rPr sz="2406" spc="-20" dirty="0">
                <a:latin typeface="Calibri"/>
                <a:cs typeface="Calibri"/>
              </a:rPr>
              <a:t>(18</a:t>
            </a:r>
            <a:r>
              <a:rPr sz="2406" spc="-10" dirty="0">
                <a:latin typeface="Calibri"/>
                <a:cs typeface="Calibri"/>
              </a:rPr>
              <a:t> layers)</a:t>
            </a:r>
            <a:endParaRPr sz="2406">
              <a:latin typeface="Calibri"/>
              <a:cs typeface="Calibri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6237456" y="173799"/>
            <a:ext cx="1516381" cy="1132131"/>
          </a:xfrm>
          <a:prstGeom prst="rect">
            <a:avLst/>
          </a:prstGeom>
        </p:spPr>
        <p:txBody>
          <a:bodyPr vert="horz" wrap="square" lIns="0" tIns="10186" rIns="0" bIns="0" rtlCol="0">
            <a:spAutoFit/>
          </a:bodyPr>
          <a:lstStyle/>
          <a:p>
            <a:pPr marL="12732" marR="5093" indent="3183" algn="ctr" defTabSz="916712">
              <a:lnSpc>
                <a:spcPct val="100699"/>
              </a:lnSpc>
              <a:spcBef>
                <a:spcPts val="80"/>
              </a:spcBef>
            </a:pPr>
            <a:r>
              <a:rPr sz="2406" dirty="0">
                <a:solidFill>
                  <a:prstClr val="black"/>
                </a:solidFill>
                <a:latin typeface="Calibri"/>
                <a:cs typeface="Calibri"/>
              </a:rPr>
              <a:t>a </a:t>
            </a:r>
            <a:r>
              <a:rPr sz="2406" spc="10" dirty="0">
                <a:solidFill>
                  <a:prstClr val="black"/>
                </a:solidFill>
                <a:latin typeface="Calibri"/>
                <a:cs typeface="Calibri"/>
              </a:rPr>
              <a:t>deeper  </a:t>
            </a:r>
            <a:r>
              <a:rPr sz="2406" spc="-15" dirty="0">
                <a:solidFill>
                  <a:prstClr val="black"/>
                </a:solidFill>
                <a:latin typeface="Calibri"/>
                <a:cs typeface="Calibri"/>
              </a:rPr>
              <a:t>c</a:t>
            </a:r>
            <a:r>
              <a:rPr sz="2406" spc="35" dirty="0">
                <a:solidFill>
                  <a:prstClr val="black"/>
                </a:solidFill>
                <a:latin typeface="Calibri"/>
                <a:cs typeface="Calibri"/>
              </a:rPr>
              <a:t>oun</a:t>
            </a:r>
            <a:r>
              <a:rPr sz="2406" spc="-5" dirty="0">
                <a:solidFill>
                  <a:prstClr val="black"/>
                </a:solidFill>
                <a:latin typeface="Calibri"/>
                <a:cs typeface="Calibri"/>
              </a:rPr>
              <a:t>t</a:t>
            </a:r>
            <a:r>
              <a:rPr sz="2406" spc="5" dirty="0">
                <a:solidFill>
                  <a:prstClr val="black"/>
                </a:solidFill>
                <a:latin typeface="Calibri"/>
                <a:cs typeface="Calibri"/>
              </a:rPr>
              <a:t>e</a:t>
            </a:r>
            <a:r>
              <a:rPr sz="2406" spc="-40" dirty="0">
                <a:solidFill>
                  <a:prstClr val="black"/>
                </a:solidFill>
                <a:latin typeface="Calibri"/>
                <a:cs typeface="Calibri"/>
              </a:rPr>
              <a:t>r</a:t>
            </a:r>
            <a:r>
              <a:rPr sz="2406" spc="35" dirty="0">
                <a:solidFill>
                  <a:prstClr val="black"/>
                </a:solidFill>
                <a:latin typeface="Calibri"/>
                <a:cs typeface="Calibri"/>
              </a:rPr>
              <a:t>p</a:t>
            </a:r>
            <a:r>
              <a:rPr sz="2406" spc="-50" dirty="0">
                <a:solidFill>
                  <a:prstClr val="black"/>
                </a:solidFill>
                <a:latin typeface="Calibri"/>
                <a:cs typeface="Calibri"/>
              </a:rPr>
              <a:t>a</a:t>
            </a:r>
            <a:r>
              <a:rPr sz="2406" spc="-40" dirty="0">
                <a:solidFill>
                  <a:prstClr val="black"/>
                </a:solidFill>
                <a:latin typeface="Calibri"/>
                <a:cs typeface="Calibri"/>
              </a:rPr>
              <a:t>r</a:t>
            </a:r>
            <a:r>
              <a:rPr sz="2406" dirty="0">
                <a:solidFill>
                  <a:prstClr val="black"/>
                </a:solidFill>
                <a:latin typeface="Calibri"/>
                <a:cs typeface="Calibri"/>
              </a:rPr>
              <a:t>t  </a:t>
            </a:r>
            <a:r>
              <a:rPr sz="2406" spc="-20" dirty="0">
                <a:solidFill>
                  <a:prstClr val="black"/>
                </a:solidFill>
                <a:latin typeface="Calibri"/>
                <a:cs typeface="Calibri"/>
              </a:rPr>
              <a:t>(34</a:t>
            </a:r>
            <a:r>
              <a:rPr sz="2406" spc="-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spc="-10" dirty="0">
                <a:solidFill>
                  <a:prstClr val="black"/>
                </a:solidFill>
                <a:latin typeface="Calibri"/>
                <a:cs typeface="Calibri"/>
              </a:rPr>
              <a:t>layers)</a:t>
            </a:r>
            <a:endParaRPr sz="2406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4942203" y="187533"/>
            <a:ext cx="719358" cy="89267"/>
          </a:xfrm>
          <a:prstGeom prst="rect">
            <a:avLst/>
          </a:prstGeom>
          <a:solidFill>
            <a:srgbClr val="FDEBDD"/>
          </a:solidFill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marL="122865" defTabSz="916712">
              <a:spcBef>
                <a:spcPts val="35"/>
              </a:spcBef>
            </a:pP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7x7 conv, 64,</a:t>
            </a:r>
            <a:r>
              <a:rPr sz="551" spc="-30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5" dirty="0">
                <a:solidFill>
                  <a:prstClr val="black"/>
                </a:solidFill>
                <a:latin typeface="Calibri Light"/>
                <a:cs typeface="Calibri Light"/>
              </a:rPr>
              <a:t>/2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4943940" y="385761"/>
            <a:ext cx="719358" cy="89267"/>
          </a:xfrm>
          <a:prstGeom prst="rect">
            <a:avLst/>
          </a:prstGeom>
          <a:solidFill>
            <a:srgbClr val="EEEAF2"/>
          </a:solidFill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marL="173157" defTabSz="916712">
              <a:spcBef>
                <a:spcPts val="35"/>
              </a:spcBef>
            </a:pP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64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4943940" y="575099"/>
            <a:ext cx="719358" cy="89267"/>
          </a:xfrm>
          <a:prstGeom prst="rect">
            <a:avLst/>
          </a:prstGeom>
          <a:solidFill>
            <a:srgbClr val="EEEAF2"/>
          </a:solidFill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marL="173157" defTabSz="916712">
              <a:spcBef>
                <a:spcPts val="35"/>
              </a:spcBef>
            </a:pP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64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5303356" y="490936"/>
            <a:ext cx="0" cy="36286"/>
          </a:xfrm>
          <a:custGeom>
            <a:avLst/>
            <a:gdLst/>
            <a:ahLst/>
            <a:cxnLst/>
            <a:rect l="l" t="t" r="r" b="b"/>
            <a:pathLst>
              <a:path h="36195">
                <a:moveTo>
                  <a:pt x="0" y="0"/>
                </a:moveTo>
                <a:lnTo>
                  <a:pt x="0" y="35620"/>
                </a:lnTo>
              </a:path>
            </a:pathLst>
          </a:custGeom>
          <a:ln w="109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5271343" y="511195"/>
            <a:ext cx="64296" cy="64296"/>
          </a:xfrm>
          <a:custGeom>
            <a:avLst/>
            <a:gdLst/>
            <a:ahLst/>
            <a:cxnLst/>
            <a:rect l="l" t="t" r="r" b="b"/>
            <a:pathLst>
              <a:path w="64135" h="64134">
                <a:moveTo>
                  <a:pt x="0" y="0"/>
                </a:moveTo>
                <a:lnTo>
                  <a:pt x="31932" y="63680"/>
                </a:lnTo>
                <a:lnTo>
                  <a:pt x="60094" y="7523"/>
                </a:lnTo>
                <a:lnTo>
                  <a:pt x="31938" y="7523"/>
                </a:lnTo>
                <a:lnTo>
                  <a:pt x="15636" y="5642"/>
                </a:lnTo>
                <a:lnTo>
                  <a:pt x="0" y="0"/>
                </a:lnTo>
                <a:close/>
              </a:path>
              <a:path w="64135" h="64134">
                <a:moveTo>
                  <a:pt x="63867" y="0"/>
                </a:moveTo>
                <a:lnTo>
                  <a:pt x="48238" y="5642"/>
                </a:lnTo>
                <a:lnTo>
                  <a:pt x="31938" y="7523"/>
                </a:lnTo>
                <a:lnTo>
                  <a:pt x="60094" y="7523"/>
                </a:lnTo>
                <a:lnTo>
                  <a:pt x="638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5303356" y="301597"/>
            <a:ext cx="0" cy="36286"/>
          </a:xfrm>
          <a:custGeom>
            <a:avLst/>
            <a:gdLst/>
            <a:ahLst/>
            <a:cxnLst/>
            <a:rect l="l" t="t" r="r" b="b"/>
            <a:pathLst>
              <a:path h="36195">
                <a:moveTo>
                  <a:pt x="0" y="0"/>
                </a:moveTo>
                <a:lnTo>
                  <a:pt x="0" y="35765"/>
                </a:lnTo>
              </a:path>
            </a:pathLst>
          </a:custGeom>
          <a:ln w="109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5271343" y="321858"/>
            <a:ext cx="64296" cy="64296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0" y="0"/>
                </a:moveTo>
                <a:lnTo>
                  <a:pt x="31932" y="63680"/>
                </a:lnTo>
                <a:lnTo>
                  <a:pt x="60094" y="7523"/>
                </a:lnTo>
                <a:lnTo>
                  <a:pt x="31938" y="7523"/>
                </a:lnTo>
                <a:lnTo>
                  <a:pt x="15636" y="5642"/>
                </a:lnTo>
                <a:lnTo>
                  <a:pt x="0" y="0"/>
                </a:lnTo>
                <a:close/>
              </a:path>
              <a:path w="64135" h="64135">
                <a:moveTo>
                  <a:pt x="63867" y="0"/>
                </a:moveTo>
                <a:lnTo>
                  <a:pt x="48238" y="5642"/>
                </a:lnTo>
                <a:lnTo>
                  <a:pt x="31938" y="7523"/>
                </a:lnTo>
                <a:lnTo>
                  <a:pt x="60094" y="7523"/>
                </a:lnTo>
                <a:lnTo>
                  <a:pt x="638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4943940" y="764291"/>
            <a:ext cx="719358" cy="89267"/>
          </a:xfrm>
          <a:prstGeom prst="rect">
            <a:avLst/>
          </a:prstGeom>
          <a:solidFill>
            <a:srgbClr val="EEEAF2"/>
          </a:solidFill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marL="173157" defTabSz="916712">
              <a:spcBef>
                <a:spcPts val="35"/>
              </a:spcBef>
            </a:pP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64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4943940" y="953629"/>
            <a:ext cx="719358" cy="89267"/>
          </a:xfrm>
          <a:prstGeom prst="rect">
            <a:avLst/>
          </a:prstGeom>
          <a:solidFill>
            <a:srgbClr val="EEEAF2"/>
          </a:solidFill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marL="173157" defTabSz="916712">
              <a:spcBef>
                <a:spcPts val="35"/>
              </a:spcBef>
            </a:pP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64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5303356" y="869465"/>
            <a:ext cx="0" cy="36286"/>
          </a:xfrm>
          <a:custGeom>
            <a:avLst/>
            <a:gdLst/>
            <a:ahLst/>
            <a:cxnLst/>
            <a:rect l="l" t="t" r="r" b="b"/>
            <a:pathLst>
              <a:path h="36194">
                <a:moveTo>
                  <a:pt x="0" y="0"/>
                </a:moveTo>
                <a:lnTo>
                  <a:pt x="0" y="35765"/>
                </a:lnTo>
              </a:path>
            </a:pathLst>
          </a:custGeom>
          <a:ln w="109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5271343" y="889871"/>
            <a:ext cx="64296" cy="64296"/>
          </a:xfrm>
          <a:custGeom>
            <a:avLst/>
            <a:gdLst/>
            <a:ahLst/>
            <a:cxnLst/>
            <a:rect l="l" t="t" r="r" b="b"/>
            <a:pathLst>
              <a:path w="64135" h="64134">
                <a:moveTo>
                  <a:pt x="0" y="0"/>
                </a:moveTo>
                <a:lnTo>
                  <a:pt x="31932" y="63680"/>
                </a:lnTo>
                <a:lnTo>
                  <a:pt x="60094" y="7523"/>
                </a:lnTo>
                <a:lnTo>
                  <a:pt x="31938" y="7523"/>
                </a:lnTo>
                <a:lnTo>
                  <a:pt x="15636" y="5642"/>
                </a:lnTo>
                <a:lnTo>
                  <a:pt x="0" y="0"/>
                </a:lnTo>
                <a:close/>
              </a:path>
              <a:path w="64135" h="64134">
                <a:moveTo>
                  <a:pt x="63867" y="0"/>
                </a:moveTo>
                <a:lnTo>
                  <a:pt x="48238" y="5642"/>
                </a:lnTo>
                <a:lnTo>
                  <a:pt x="31938" y="7523"/>
                </a:lnTo>
                <a:lnTo>
                  <a:pt x="60094" y="7523"/>
                </a:lnTo>
                <a:lnTo>
                  <a:pt x="638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5303356" y="680272"/>
            <a:ext cx="0" cy="36286"/>
          </a:xfrm>
          <a:custGeom>
            <a:avLst/>
            <a:gdLst/>
            <a:ahLst/>
            <a:cxnLst/>
            <a:rect l="l" t="t" r="r" b="b"/>
            <a:pathLst>
              <a:path h="36195">
                <a:moveTo>
                  <a:pt x="0" y="0"/>
                </a:moveTo>
                <a:lnTo>
                  <a:pt x="0" y="35620"/>
                </a:lnTo>
              </a:path>
            </a:pathLst>
          </a:custGeom>
          <a:ln w="109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5271343" y="700533"/>
            <a:ext cx="64296" cy="64296"/>
          </a:xfrm>
          <a:custGeom>
            <a:avLst/>
            <a:gdLst/>
            <a:ahLst/>
            <a:cxnLst/>
            <a:rect l="l" t="t" r="r" b="b"/>
            <a:pathLst>
              <a:path w="64135" h="64134">
                <a:moveTo>
                  <a:pt x="0" y="0"/>
                </a:moveTo>
                <a:lnTo>
                  <a:pt x="31932" y="63681"/>
                </a:lnTo>
                <a:lnTo>
                  <a:pt x="60094" y="7523"/>
                </a:lnTo>
                <a:lnTo>
                  <a:pt x="31938" y="7523"/>
                </a:lnTo>
                <a:lnTo>
                  <a:pt x="15636" y="5642"/>
                </a:lnTo>
                <a:lnTo>
                  <a:pt x="0" y="0"/>
                </a:lnTo>
                <a:close/>
              </a:path>
              <a:path w="64135" h="64134">
                <a:moveTo>
                  <a:pt x="63867" y="0"/>
                </a:moveTo>
                <a:lnTo>
                  <a:pt x="48238" y="5642"/>
                </a:lnTo>
                <a:lnTo>
                  <a:pt x="31938" y="7523"/>
                </a:lnTo>
                <a:lnTo>
                  <a:pt x="60094" y="7523"/>
                </a:lnTo>
                <a:lnTo>
                  <a:pt x="638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4945677" y="1142966"/>
            <a:ext cx="719358" cy="89267"/>
          </a:xfrm>
          <a:prstGeom prst="rect">
            <a:avLst/>
          </a:prstGeom>
          <a:solidFill>
            <a:srgbClr val="EEEAF2"/>
          </a:solidFill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marL="173157" defTabSz="916712">
              <a:spcBef>
                <a:spcPts val="35"/>
              </a:spcBef>
            </a:pP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64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4945677" y="1332305"/>
            <a:ext cx="719358" cy="89267"/>
          </a:xfrm>
          <a:prstGeom prst="rect">
            <a:avLst/>
          </a:prstGeom>
          <a:solidFill>
            <a:srgbClr val="EEEAF2"/>
          </a:solidFill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marL="173157" defTabSz="916712">
              <a:spcBef>
                <a:spcPts val="35"/>
              </a:spcBef>
            </a:pP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64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5305095" y="1248140"/>
            <a:ext cx="0" cy="36286"/>
          </a:xfrm>
          <a:custGeom>
            <a:avLst/>
            <a:gdLst/>
            <a:ahLst/>
            <a:cxnLst/>
            <a:rect l="l" t="t" r="r" b="b"/>
            <a:pathLst>
              <a:path h="36194">
                <a:moveTo>
                  <a:pt x="0" y="0"/>
                </a:moveTo>
                <a:lnTo>
                  <a:pt x="0" y="35765"/>
                </a:lnTo>
              </a:path>
            </a:pathLst>
          </a:custGeom>
          <a:ln w="109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5273083" y="1268400"/>
            <a:ext cx="64296" cy="64296"/>
          </a:xfrm>
          <a:custGeom>
            <a:avLst/>
            <a:gdLst/>
            <a:ahLst/>
            <a:cxnLst/>
            <a:rect l="l" t="t" r="r" b="b"/>
            <a:pathLst>
              <a:path w="64135" h="64134">
                <a:moveTo>
                  <a:pt x="0" y="0"/>
                </a:moveTo>
                <a:lnTo>
                  <a:pt x="31934" y="63680"/>
                </a:lnTo>
                <a:lnTo>
                  <a:pt x="60094" y="7523"/>
                </a:lnTo>
                <a:lnTo>
                  <a:pt x="31933" y="7523"/>
                </a:lnTo>
                <a:lnTo>
                  <a:pt x="15634" y="5642"/>
                </a:lnTo>
                <a:lnTo>
                  <a:pt x="0" y="0"/>
                </a:lnTo>
                <a:close/>
              </a:path>
              <a:path w="64135" h="64134">
                <a:moveTo>
                  <a:pt x="63867" y="0"/>
                </a:moveTo>
                <a:lnTo>
                  <a:pt x="48232" y="5642"/>
                </a:lnTo>
                <a:lnTo>
                  <a:pt x="31933" y="7523"/>
                </a:lnTo>
                <a:lnTo>
                  <a:pt x="60094" y="7523"/>
                </a:lnTo>
                <a:lnTo>
                  <a:pt x="638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5305095" y="1058802"/>
            <a:ext cx="0" cy="36286"/>
          </a:xfrm>
          <a:custGeom>
            <a:avLst/>
            <a:gdLst/>
            <a:ahLst/>
            <a:cxnLst/>
            <a:rect l="l" t="t" r="r" b="b"/>
            <a:pathLst>
              <a:path h="36194">
                <a:moveTo>
                  <a:pt x="0" y="0"/>
                </a:moveTo>
                <a:lnTo>
                  <a:pt x="0" y="35765"/>
                </a:lnTo>
              </a:path>
            </a:pathLst>
          </a:custGeom>
          <a:ln w="109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5273083" y="1079064"/>
            <a:ext cx="64296" cy="64296"/>
          </a:xfrm>
          <a:custGeom>
            <a:avLst/>
            <a:gdLst/>
            <a:ahLst/>
            <a:cxnLst/>
            <a:rect l="l" t="t" r="r" b="b"/>
            <a:pathLst>
              <a:path w="64135" h="64134">
                <a:moveTo>
                  <a:pt x="0" y="0"/>
                </a:moveTo>
                <a:lnTo>
                  <a:pt x="31934" y="63680"/>
                </a:lnTo>
                <a:lnTo>
                  <a:pt x="60094" y="7523"/>
                </a:lnTo>
                <a:lnTo>
                  <a:pt x="31933" y="7523"/>
                </a:lnTo>
                <a:lnTo>
                  <a:pt x="15634" y="5642"/>
                </a:lnTo>
                <a:lnTo>
                  <a:pt x="0" y="0"/>
                </a:lnTo>
                <a:close/>
              </a:path>
              <a:path w="64135" h="64134">
                <a:moveTo>
                  <a:pt x="63867" y="0"/>
                </a:moveTo>
                <a:lnTo>
                  <a:pt x="48232" y="5642"/>
                </a:lnTo>
                <a:lnTo>
                  <a:pt x="31933" y="7523"/>
                </a:lnTo>
                <a:lnTo>
                  <a:pt x="60094" y="7523"/>
                </a:lnTo>
                <a:lnTo>
                  <a:pt x="638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4943940" y="1521642"/>
            <a:ext cx="719358" cy="89267"/>
          </a:xfrm>
          <a:prstGeom prst="rect">
            <a:avLst/>
          </a:prstGeom>
          <a:solidFill>
            <a:srgbClr val="EBF1DF"/>
          </a:solidFill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marL="104402" defTabSz="916712">
              <a:spcBef>
                <a:spcPts val="35"/>
              </a:spcBef>
            </a:pP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3x3 conv, 128,</a:t>
            </a:r>
            <a:r>
              <a:rPr sz="551" spc="-3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5" dirty="0">
                <a:solidFill>
                  <a:prstClr val="black"/>
                </a:solidFill>
                <a:latin typeface="Calibri Light"/>
                <a:cs typeface="Calibri Light"/>
              </a:rPr>
              <a:t>/2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4943940" y="1710834"/>
            <a:ext cx="719358" cy="89267"/>
          </a:xfrm>
          <a:prstGeom prst="rect">
            <a:avLst/>
          </a:prstGeom>
          <a:solidFill>
            <a:srgbClr val="EBF1DF"/>
          </a:solidFill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marL="154695" defTabSz="916712">
              <a:spcBef>
                <a:spcPts val="35"/>
              </a:spcBef>
            </a:pP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128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5303356" y="1626816"/>
            <a:ext cx="0" cy="36286"/>
          </a:xfrm>
          <a:custGeom>
            <a:avLst/>
            <a:gdLst/>
            <a:ahLst/>
            <a:cxnLst/>
            <a:rect l="l" t="t" r="r" b="b"/>
            <a:pathLst>
              <a:path h="36194">
                <a:moveTo>
                  <a:pt x="0" y="0"/>
                </a:moveTo>
                <a:lnTo>
                  <a:pt x="0" y="35620"/>
                </a:lnTo>
              </a:path>
            </a:pathLst>
          </a:custGeom>
          <a:ln w="109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5271343" y="1647076"/>
            <a:ext cx="64296" cy="64296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0" y="0"/>
                </a:moveTo>
                <a:lnTo>
                  <a:pt x="31932" y="63680"/>
                </a:lnTo>
                <a:lnTo>
                  <a:pt x="60094" y="7523"/>
                </a:lnTo>
                <a:lnTo>
                  <a:pt x="31938" y="7523"/>
                </a:lnTo>
                <a:lnTo>
                  <a:pt x="15636" y="5642"/>
                </a:lnTo>
                <a:lnTo>
                  <a:pt x="0" y="0"/>
                </a:lnTo>
                <a:close/>
              </a:path>
              <a:path w="64135" h="64135">
                <a:moveTo>
                  <a:pt x="63867" y="0"/>
                </a:moveTo>
                <a:lnTo>
                  <a:pt x="48238" y="5642"/>
                </a:lnTo>
                <a:lnTo>
                  <a:pt x="31938" y="7523"/>
                </a:lnTo>
                <a:lnTo>
                  <a:pt x="60094" y="7523"/>
                </a:lnTo>
                <a:lnTo>
                  <a:pt x="638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5303356" y="1437478"/>
            <a:ext cx="0" cy="36286"/>
          </a:xfrm>
          <a:custGeom>
            <a:avLst/>
            <a:gdLst/>
            <a:ahLst/>
            <a:cxnLst/>
            <a:rect l="l" t="t" r="r" b="b"/>
            <a:pathLst>
              <a:path h="36194">
                <a:moveTo>
                  <a:pt x="0" y="0"/>
                </a:moveTo>
                <a:lnTo>
                  <a:pt x="0" y="35765"/>
                </a:lnTo>
              </a:path>
            </a:pathLst>
          </a:custGeom>
          <a:ln w="109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5271343" y="1457738"/>
            <a:ext cx="64296" cy="64296"/>
          </a:xfrm>
          <a:custGeom>
            <a:avLst/>
            <a:gdLst/>
            <a:ahLst/>
            <a:cxnLst/>
            <a:rect l="l" t="t" r="r" b="b"/>
            <a:pathLst>
              <a:path w="64135" h="64134">
                <a:moveTo>
                  <a:pt x="0" y="0"/>
                </a:moveTo>
                <a:lnTo>
                  <a:pt x="31932" y="63681"/>
                </a:lnTo>
                <a:lnTo>
                  <a:pt x="60093" y="7524"/>
                </a:lnTo>
                <a:lnTo>
                  <a:pt x="31938" y="7524"/>
                </a:lnTo>
                <a:lnTo>
                  <a:pt x="15636" y="5643"/>
                </a:lnTo>
                <a:lnTo>
                  <a:pt x="0" y="0"/>
                </a:lnTo>
                <a:close/>
              </a:path>
              <a:path w="64135" h="64134">
                <a:moveTo>
                  <a:pt x="63867" y="0"/>
                </a:moveTo>
                <a:lnTo>
                  <a:pt x="48238" y="5643"/>
                </a:lnTo>
                <a:lnTo>
                  <a:pt x="31938" y="7524"/>
                </a:lnTo>
                <a:lnTo>
                  <a:pt x="60093" y="7524"/>
                </a:lnTo>
                <a:lnTo>
                  <a:pt x="638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4945677" y="1900172"/>
            <a:ext cx="719358" cy="89267"/>
          </a:xfrm>
          <a:prstGeom prst="rect">
            <a:avLst/>
          </a:prstGeom>
          <a:solidFill>
            <a:srgbClr val="EBF1DF"/>
          </a:solidFill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marL="154695" defTabSz="916712">
              <a:spcBef>
                <a:spcPts val="35"/>
              </a:spcBef>
            </a:pP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128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4945677" y="2089509"/>
            <a:ext cx="719358" cy="89267"/>
          </a:xfrm>
          <a:prstGeom prst="rect">
            <a:avLst/>
          </a:prstGeom>
          <a:solidFill>
            <a:srgbClr val="EBF1DF"/>
          </a:solidFill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marL="154695" defTabSz="916712">
              <a:spcBef>
                <a:spcPts val="35"/>
              </a:spcBef>
            </a:pP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128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5305095" y="2005345"/>
            <a:ext cx="0" cy="36286"/>
          </a:xfrm>
          <a:custGeom>
            <a:avLst/>
            <a:gdLst/>
            <a:ahLst/>
            <a:cxnLst/>
            <a:rect l="l" t="t" r="r" b="b"/>
            <a:pathLst>
              <a:path h="36194">
                <a:moveTo>
                  <a:pt x="0" y="0"/>
                </a:moveTo>
                <a:lnTo>
                  <a:pt x="0" y="35765"/>
                </a:lnTo>
              </a:path>
            </a:pathLst>
          </a:custGeom>
          <a:ln w="109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5273083" y="2025751"/>
            <a:ext cx="64296" cy="64296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0" y="0"/>
                </a:moveTo>
                <a:lnTo>
                  <a:pt x="31934" y="63680"/>
                </a:lnTo>
                <a:lnTo>
                  <a:pt x="60148" y="7415"/>
                </a:lnTo>
                <a:lnTo>
                  <a:pt x="31933" y="7415"/>
                </a:lnTo>
                <a:lnTo>
                  <a:pt x="15634" y="5561"/>
                </a:lnTo>
                <a:lnTo>
                  <a:pt x="0" y="0"/>
                </a:lnTo>
                <a:close/>
              </a:path>
              <a:path w="64135" h="64135">
                <a:moveTo>
                  <a:pt x="63867" y="0"/>
                </a:moveTo>
                <a:lnTo>
                  <a:pt x="48232" y="5561"/>
                </a:lnTo>
                <a:lnTo>
                  <a:pt x="31933" y="7415"/>
                </a:lnTo>
                <a:lnTo>
                  <a:pt x="60148" y="7415"/>
                </a:lnTo>
                <a:lnTo>
                  <a:pt x="638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5305095" y="1816007"/>
            <a:ext cx="0" cy="36286"/>
          </a:xfrm>
          <a:custGeom>
            <a:avLst/>
            <a:gdLst/>
            <a:ahLst/>
            <a:cxnLst/>
            <a:rect l="l" t="t" r="r" b="b"/>
            <a:pathLst>
              <a:path h="36194">
                <a:moveTo>
                  <a:pt x="0" y="0"/>
                </a:moveTo>
                <a:lnTo>
                  <a:pt x="0" y="35765"/>
                </a:lnTo>
              </a:path>
            </a:pathLst>
          </a:custGeom>
          <a:ln w="109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5273083" y="1836413"/>
            <a:ext cx="64296" cy="64296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0" y="0"/>
                </a:moveTo>
                <a:lnTo>
                  <a:pt x="31934" y="63680"/>
                </a:lnTo>
                <a:lnTo>
                  <a:pt x="60094" y="7523"/>
                </a:lnTo>
                <a:lnTo>
                  <a:pt x="31933" y="7523"/>
                </a:lnTo>
                <a:lnTo>
                  <a:pt x="15634" y="5642"/>
                </a:lnTo>
                <a:lnTo>
                  <a:pt x="0" y="0"/>
                </a:lnTo>
                <a:close/>
              </a:path>
              <a:path w="64135" h="64135">
                <a:moveTo>
                  <a:pt x="63867" y="0"/>
                </a:moveTo>
                <a:lnTo>
                  <a:pt x="48232" y="5642"/>
                </a:lnTo>
                <a:lnTo>
                  <a:pt x="31933" y="7523"/>
                </a:lnTo>
                <a:lnTo>
                  <a:pt x="60094" y="7523"/>
                </a:lnTo>
                <a:lnTo>
                  <a:pt x="638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4945677" y="2278847"/>
            <a:ext cx="719358" cy="89267"/>
          </a:xfrm>
          <a:prstGeom prst="rect">
            <a:avLst/>
          </a:prstGeom>
          <a:solidFill>
            <a:srgbClr val="EBF1DF"/>
          </a:solidFill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marL="154695" defTabSz="916712">
              <a:spcBef>
                <a:spcPts val="35"/>
              </a:spcBef>
            </a:pP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128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4945677" y="2468185"/>
            <a:ext cx="719358" cy="89267"/>
          </a:xfrm>
          <a:prstGeom prst="rect">
            <a:avLst/>
          </a:prstGeom>
          <a:solidFill>
            <a:srgbClr val="EBF1DF"/>
          </a:solidFill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marL="154695" defTabSz="916712">
              <a:spcBef>
                <a:spcPts val="35"/>
              </a:spcBef>
            </a:pP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128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5305095" y="2384020"/>
            <a:ext cx="0" cy="36286"/>
          </a:xfrm>
          <a:custGeom>
            <a:avLst/>
            <a:gdLst/>
            <a:ahLst/>
            <a:cxnLst/>
            <a:rect l="l" t="t" r="r" b="b"/>
            <a:pathLst>
              <a:path h="36194">
                <a:moveTo>
                  <a:pt x="0" y="0"/>
                </a:moveTo>
                <a:lnTo>
                  <a:pt x="0" y="35765"/>
                </a:lnTo>
              </a:path>
            </a:pathLst>
          </a:custGeom>
          <a:ln w="109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5273083" y="2404280"/>
            <a:ext cx="64296" cy="64296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0" y="0"/>
                </a:moveTo>
                <a:lnTo>
                  <a:pt x="31934" y="63681"/>
                </a:lnTo>
                <a:lnTo>
                  <a:pt x="60093" y="7524"/>
                </a:lnTo>
                <a:lnTo>
                  <a:pt x="31933" y="7524"/>
                </a:lnTo>
                <a:lnTo>
                  <a:pt x="15634" y="5643"/>
                </a:lnTo>
                <a:lnTo>
                  <a:pt x="0" y="0"/>
                </a:lnTo>
                <a:close/>
              </a:path>
              <a:path w="64135" h="64135">
                <a:moveTo>
                  <a:pt x="63867" y="0"/>
                </a:moveTo>
                <a:lnTo>
                  <a:pt x="48232" y="5643"/>
                </a:lnTo>
                <a:lnTo>
                  <a:pt x="31933" y="7524"/>
                </a:lnTo>
                <a:lnTo>
                  <a:pt x="60093" y="7524"/>
                </a:lnTo>
                <a:lnTo>
                  <a:pt x="638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5305095" y="2194683"/>
            <a:ext cx="0" cy="36286"/>
          </a:xfrm>
          <a:custGeom>
            <a:avLst/>
            <a:gdLst/>
            <a:ahLst/>
            <a:cxnLst/>
            <a:rect l="l" t="t" r="r" b="b"/>
            <a:pathLst>
              <a:path h="36194">
                <a:moveTo>
                  <a:pt x="0" y="0"/>
                </a:moveTo>
                <a:lnTo>
                  <a:pt x="0" y="35765"/>
                </a:lnTo>
              </a:path>
            </a:pathLst>
          </a:custGeom>
          <a:ln w="109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5273083" y="2214943"/>
            <a:ext cx="64296" cy="64296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0" y="0"/>
                </a:moveTo>
                <a:lnTo>
                  <a:pt x="31934" y="63681"/>
                </a:lnTo>
                <a:lnTo>
                  <a:pt x="60093" y="7524"/>
                </a:lnTo>
                <a:lnTo>
                  <a:pt x="31933" y="7524"/>
                </a:lnTo>
                <a:lnTo>
                  <a:pt x="15634" y="5643"/>
                </a:lnTo>
                <a:lnTo>
                  <a:pt x="0" y="0"/>
                </a:lnTo>
                <a:close/>
              </a:path>
              <a:path w="64135" h="64135">
                <a:moveTo>
                  <a:pt x="63867" y="0"/>
                </a:moveTo>
                <a:lnTo>
                  <a:pt x="48232" y="5643"/>
                </a:lnTo>
                <a:lnTo>
                  <a:pt x="31933" y="7524"/>
                </a:lnTo>
                <a:lnTo>
                  <a:pt x="60093" y="7524"/>
                </a:lnTo>
                <a:lnTo>
                  <a:pt x="638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4947413" y="2657522"/>
            <a:ext cx="719358" cy="89267"/>
          </a:xfrm>
          <a:prstGeom prst="rect">
            <a:avLst/>
          </a:prstGeom>
          <a:solidFill>
            <a:srgbClr val="EBF1DF"/>
          </a:solidFill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marL="154695" defTabSz="916712">
              <a:spcBef>
                <a:spcPts val="35"/>
              </a:spcBef>
            </a:pP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128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4947413" y="2846714"/>
            <a:ext cx="719358" cy="89267"/>
          </a:xfrm>
          <a:prstGeom prst="rect">
            <a:avLst/>
          </a:prstGeom>
          <a:solidFill>
            <a:srgbClr val="EBF1DF"/>
          </a:solidFill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marL="154695" defTabSz="916712">
              <a:spcBef>
                <a:spcPts val="35"/>
              </a:spcBef>
            </a:pP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128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95" name="object 95"/>
          <p:cNvSpPr/>
          <p:nvPr/>
        </p:nvSpPr>
        <p:spPr>
          <a:xfrm>
            <a:off x="5306834" y="2762695"/>
            <a:ext cx="0" cy="36286"/>
          </a:xfrm>
          <a:custGeom>
            <a:avLst/>
            <a:gdLst/>
            <a:ahLst/>
            <a:cxnLst/>
            <a:rect l="l" t="t" r="r" b="b"/>
            <a:pathLst>
              <a:path h="36194">
                <a:moveTo>
                  <a:pt x="0" y="0"/>
                </a:moveTo>
                <a:lnTo>
                  <a:pt x="0" y="35620"/>
                </a:lnTo>
              </a:path>
            </a:pathLst>
          </a:custGeom>
          <a:ln w="109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5274822" y="2782955"/>
            <a:ext cx="64296" cy="64296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0" y="0"/>
                </a:moveTo>
                <a:lnTo>
                  <a:pt x="31934" y="63681"/>
                </a:lnTo>
                <a:lnTo>
                  <a:pt x="60093" y="7524"/>
                </a:lnTo>
                <a:lnTo>
                  <a:pt x="31928" y="7524"/>
                </a:lnTo>
                <a:lnTo>
                  <a:pt x="15628" y="5643"/>
                </a:lnTo>
                <a:lnTo>
                  <a:pt x="0" y="0"/>
                </a:lnTo>
                <a:close/>
              </a:path>
              <a:path w="64135" h="64135">
                <a:moveTo>
                  <a:pt x="63867" y="0"/>
                </a:moveTo>
                <a:lnTo>
                  <a:pt x="48230" y="5643"/>
                </a:lnTo>
                <a:lnTo>
                  <a:pt x="31928" y="7524"/>
                </a:lnTo>
                <a:lnTo>
                  <a:pt x="60093" y="7524"/>
                </a:lnTo>
                <a:lnTo>
                  <a:pt x="638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7" name="object 97"/>
          <p:cNvSpPr/>
          <p:nvPr/>
        </p:nvSpPr>
        <p:spPr>
          <a:xfrm>
            <a:off x="5306834" y="2573358"/>
            <a:ext cx="0" cy="36286"/>
          </a:xfrm>
          <a:custGeom>
            <a:avLst/>
            <a:gdLst/>
            <a:ahLst/>
            <a:cxnLst/>
            <a:rect l="l" t="t" r="r" b="b"/>
            <a:pathLst>
              <a:path h="36194">
                <a:moveTo>
                  <a:pt x="0" y="0"/>
                </a:moveTo>
                <a:lnTo>
                  <a:pt x="0" y="35620"/>
                </a:lnTo>
              </a:path>
            </a:pathLst>
          </a:custGeom>
          <a:ln w="109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8" name="object 98"/>
          <p:cNvSpPr/>
          <p:nvPr/>
        </p:nvSpPr>
        <p:spPr>
          <a:xfrm>
            <a:off x="5274822" y="2593620"/>
            <a:ext cx="64296" cy="64296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0" y="0"/>
                </a:moveTo>
                <a:lnTo>
                  <a:pt x="31934" y="63680"/>
                </a:lnTo>
                <a:lnTo>
                  <a:pt x="60094" y="7523"/>
                </a:lnTo>
                <a:lnTo>
                  <a:pt x="31928" y="7523"/>
                </a:lnTo>
                <a:lnTo>
                  <a:pt x="15628" y="5642"/>
                </a:lnTo>
                <a:lnTo>
                  <a:pt x="0" y="0"/>
                </a:lnTo>
                <a:close/>
              </a:path>
              <a:path w="64135" h="64135">
                <a:moveTo>
                  <a:pt x="63867" y="0"/>
                </a:moveTo>
                <a:lnTo>
                  <a:pt x="48230" y="5642"/>
                </a:lnTo>
                <a:lnTo>
                  <a:pt x="31928" y="7523"/>
                </a:lnTo>
                <a:lnTo>
                  <a:pt x="60094" y="7523"/>
                </a:lnTo>
                <a:lnTo>
                  <a:pt x="638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4945677" y="3036052"/>
            <a:ext cx="719358" cy="89267"/>
          </a:xfrm>
          <a:prstGeom prst="rect">
            <a:avLst/>
          </a:prstGeom>
          <a:solidFill>
            <a:srgbClr val="F2DCDA"/>
          </a:solidFill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marL="104402" defTabSz="916712">
              <a:spcBef>
                <a:spcPts val="35"/>
              </a:spcBef>
            </a:pP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3x3 conv, 256,</a:t>
            </a:r>
            <a:r>
              <a:rPr sz="551" spc="-3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5" dirty="0">
                <a:solidFill>
                  <a:prstClr val="black"/>
                </a:solidFill>
                <a:latin typeface="Calibri Light"/>
                <a:cs typeface="Calibri Light"/>
              </a:rPr>
              <a:t>/2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4945677" y="3225389"/>
            <a:ext cx="719358" cy="89267"/>
          </a:xfrm>
          <a:prstGeom prst="rect">
            <a:avLst/>
          </a:prstGeom>
          <a:solidFill>
            <a:srgbClr val="F2DCDA"/>
          </a:solidFill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marL="154695" defTabSz="916712">
              <a:spcBef>
                <a:spcPts val="35"/>
              </a:spcBef>
            </a:pP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256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01" name="object 101"/>
          <p:cNvSpPr/>
          <p:nvPr/>
        </p:nvSpPr>
        <p:spPr>
          <a:xfrm>
            <a:off x="5305095" y="3141226"/>
            <a:ext cx="0" cy="36286"/>
          </a:xfrm>
          <a:custGeom>
            <a:avLst/>
            <a:gdLst/>
            <a:ahLst/>
            <a:cxnLst/>
            <a:rect l="l" t="t" r="r" b="b"/>
            <a:pathLst>
              <a:path h="36194">
                <a:moveTo>
                  <a:pt x="0" y="0"/>
                </a:moveTo>
                <a:lnTo>
                  <a:pt x="0" y="35765"/>
                </a:lnTo>
              </a:path>
            </a:pathLst>
          </a:custGeom>
          <a:ln w="109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2" name="object 102"/>
          <p:cNvSpPr/>
          <p:nvPr/>
        </p:nvSpPr>
        <p:spPr>
          <a:xfrm>
            <a:off x="5273083" y="3161632"/>
            <a:ext cx="64296" cy="64296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0" y="0"/>
                </a:moveTo>
                <a:lnTo>
                  <a:pt x="31934" y="63680"/>
                </a:lnTo>
                <a:lnTo>
                  <a:pt x="60148" y="7415"/>
                </a:lnTo>
                <a:lnTo>
                  <a:pt x="31933" y="7415"/>
                </a:lnTo>
                <a:lnTo>
                  <a:pt x="15634" y="5561"/>
                </a:lnTo>
                <a:lnTo>
                  <a:pt x="0" y="0"/>
                </a:lnTo>
                <a:close/>
              </a:path>
              <a:path w="64135" h="64135">
                <a:moveTo>
                  <a:pt x="63867" y="0"/>
                </a:moveTo>
                <a:lnTo>
                  <a:pt x="48232" y="5561"/>
                </a:lnTo>
                <a:lnTo>
                  <a:pt x="31933" y="7415"/>
                </a:lnTo>
                <a:lnTo>
                  <a:pt x="60148" y="7415"/>
                </a:lnTo>
                <a:lnTo>
                  <a:pt x="638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3" name="object 103"/>
          <p:cNvSpPr/>
          <p:nvPr/>
        </p:nvSpPr>
        <p:spPr>
          <a:xfrm>
            <a:off x="5305095" y="2951887"/>
            <a:ext cx="0" cy="36286"/>
          </a:xfrm>
          <a:custGeom>
            <a:avLst/>
            <a:gdLst/>
            <a:ahLst/>
            <a:cxnLst/>
            <a:rect l="l" t="t" r="r" b="b"/>
            <a:pathLst>
              <a:path h="36194">
                <a:moveTo>
                  <a:pt x="0" y="0"/>
                </a:moveTo>
                <a:lnTo>
                  <a:pt x="0" y="35765"/>
                </a:lnTo>
              </a:path>
            </a:pathLst>
          </a:custGeom>
          <a:ln w="109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4" name="object 104"/>
          <p:cNvSpPr/>
          <p:nvPr/>
        </p:nvSpPr>
        <p:spPr>
          <a:xfrm>
            <a:off x="5273083" y="2972295"/>
            <a:ext cx="64296" cy="64296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0" y="0"/>
                </a:moveTo>
                <a:lnTo>
                  <a:pt x="31934" y="63680"/>
                </a:lnTo>
                <a:lnTo>
                  <a:pt x="60094" y="7523"/>
                </a:lnTo>
                <a:lnTo>
                  <a:pt x="31933" y="7523"/>
                </a:lnTo>
                <a:lnTo>
                  <a:pt x="15634" y="5642"/>
                </a:lnTo>
                <a:lnTo>
                  <a:pt x="0" y="0"/>
                </a:lnTo>
                <a:close/>
              </a:path>
              <a:path w="64135" h="64135">
                <a:moveTo>
                  <a:pt x="63867" y="0"/>
                </a:moveTo>
                <a:lnTo>
                  <a:pt x="48232" y="5642"/>
                </a:lnTo>
                <a:lnTo>
                  <a:pt x="31933" y="7523"/>
                </a:lnTo>
                <a:lnTo>
                  <a:pt x="60094" y="7523"/>
                </a:lnTo>
                <a:lnTo>
                  <a:pt x="638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4943940" y="3414727"/>
            <a:ext cx="719358" cy="89267"/>
          </a:xfrm>
          <a:prstGeom prst="rect">
            <a:avLst/>
          </a:prstGeom>
          <a:solidFill>
            <a:srgbClr val="F2DCDA"/>
          </a:solidFill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marL="154695" defTabSz="916712">
              <a:spcBef>
                <a:spcPts val="35"/>
              </a:spcBef>
            </a:pP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256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4943940" y="3604065"/>
            <a:ext cx="719358" cy="89267"/>
          </a:xfrm>
          <a:prstGeom prst="rect">
            <a:avLst/>
          </a:prstGeom>
          <a:solidFill>
            <a:srgbClr val="F2DCDA"/>
          </a:solidFill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marL="154695" defTabSz="916712">
              <a:spcBef>
                <a:spcPts val="35"/>
              </a:spcBef>
            </a:pP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256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07" name="object 107"/>
          <p:cNvSpPr/>
          <p:nvPr/>
        </p:nvSpPr>
        <p:spPr>
          <a:xfrm>
            <a:off x="5303356" y="3519900"/>
            <a:ext cx="0" cy="36286"/>
          </a:xfrm>
          <a:custGeom>
            <a:avLst/>
            <a:gdLst/>
            <a:ahLst/>
            <a:cxnLst/>
            <a:rect l="l" t="t" r="r" b="b"/>
            <a:pathLst>
              <a:path h="36195">
                <a:moveTo>
                  <a:pt x="0" y="0"/>
                </a:moveTo>
                <a:lnTo>
                  <a:pt x="0" y="35765"/>
                </a:lnTo>
              </a:path>
            </a:pathLst>
          </a:custGeom>
          <a:ln w="109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8" name="object 108"/>
          <p:cNvSpPr/>
          <p:nvPr/>
        </p:nvSpPr>
        <p:spPr>
          <a:xfrm>
            <a:off x="5271343" y="3540161"/>
            <a:ext cx="64296" cy="64296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0" y="0"/>
                </a:moveTo>
                <a:lnTo>
                  <a:pt x="31932" y="63681"/>
                </a:lnTo>
                <a:lnTo>
                  <a:pt x="60093" y="7524"/>
                </a:lnTo>
                <a:lnTo>
                  <a:pt x="31938" y="7524"/>
                </a:lnTo>
                <a:lnTo>
                  <a:pt x="15636" y="5643"/>
                </a:lnTo>
                <a:lnTo>
                  <a:pt x="0" y="0"/>
                </a:lnTo>
                <a:close/>
              </a:path>
              <a:path w="64135" h="64135">
                <a:moveTo>
                  <a:pt x="63867" y="0"/>
                </a:moveTo>
                <a:lnTo>
                  <a:pt x="48238" y="5643"/>
                </a:lnTo>
                <a:lnTo>
                  <a:pt x="31938" y="7524"/>
                </a:lnTo>
                <a:lnTo>
                  <a:pt x="60093" y="7524"/>
                </a:lnTo>
                <a:lnTo>
                  <a:pt x="638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9" name="object 109"/>
          <p:cNvSpPr/>
          <p:nvPr/>
        </p:nvSpPr>
        <p:spPr>
          <a:xfrm>
            <a:off x="5303356" y="3330563"/>
            <a:ext cx="0" cy="36286"/>
          </a:xfrm>
          <a:custGeom>
            <a:avLst/>
            <a:gdLst/>
            <a:ahLst/>
            <a:cxnLst/>
            <a:rect l="l" t="t" r="r" b="b"/>
            <a:pathLst>
              <a:path h="36195">
                <a:moveTo>
                  <a:pt x="0" y="0"/>
                </a:moveTo>
                <a:lnTo>
                  <a:pt x="0" y="35765"/>
                </a:lnTo>
              </a:path>
            </a:pathLst>
          </a:custGeom>
          <a:ln w="109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0" name="object 110"/>
          <p:cNvSpPr/>
          <p:nvPr/>
        </p:nvSpPr>
        <p:spPr>
          <a:xfrm>
            <a:off x="5271343" y="3350823"/>
            <a:ext cx="64296" cy="64296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0" y="0"/>
                </a:moveTo>
                <a:lnTo>
                  <a:pt x="31932" y="63681"/>
                </a:lnTo>
                <a:lnTo>
                  <a:pt x="60094" y="7523"/>
                </a:lnTo>
                <a:lnTo>
                  <a:pt x="31938" y="7523"/>
                </a:lnTo>
                <a:lnTo>
                  <a:pt x="15636" y="5642"/>
                </a:lnTo>
                <a:lnTo>
                  <a:pt x="0" y="0"/>
                </a:lnTo>
                <a:close/>
              </a:path>
              <a:path w="64135" h="64135">
                <a:moveTo>
                  <a:pt x="63867" y="0"/>
                </a:moveTo>
                <a:lnTo>
                  <a:pt x="48238" y="5642"/>
                </a:lnTo>
                <a:lnTo>
                  <a:pt x="31938" y="7523"/>
                </a:lnTo>
                <a:lnTo>
                  <a:pt x="60094" y="7523"/>
                </a:lnTo>
                <a:lnTo>
                  <a:pt x="638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1" name="object 111"/>
          <p:cNvSpPr txBox="1"/>
          <p:nvPr/>
        </p:nvSpPr>
        <p:spPr>
          <a:xfrm>
            <a:off x="4943940" y="3793403"/>
            <a:ext cx="719358" cy="89267"/>
          </a:xfrm>
          <a:prstGeom prst="rect">
            <a:avLst/>
          </a:prstGeom>
          <a:solidFill>
            <a:srgbClr val="F2DCDA"/>
          </a:solidFill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marL="154695" defTabSz="916712">
              <a:spcBef>
                <a:spcPts val="35"/>
              </a:spcBef>
            </a:pP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256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12" name="object 112"/>
          <p:cNvSpPr txBox="1"/>
          <p:nvPr/>
        </p:nvSpPr>
        <p:spPr>
          <a:xfrm>
            <a:off x="4943940" y="3982595"/>
            <a:ext cx="719358" cy="89267"/>
          </a:xfrm>
          <a:prstGeom prst="rect">
            <a:avLst/>
          </a:prstGeom>
          <a:solidFill>
            <a:srgbClr val="F2DCDA"/>
          </a:solidFill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marL="154695" defTabSz="916712">
              <a:spcBef>
                <a:spcPts val="35"/>
              </a:spcBef>
            </a:pP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256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13" name="object 113"/>
          <p:cNvSpPr/>
          <p:nvPr/>
        </p:nvSpPr>
        <p:spPr>
          <a:xfrm>
            <a:off x="5303356" y="3898576"/>
            <a:ext cx="0" cy="36286"/>
          </a:xfrm>
          <a:custGeom>
            <a:avLst/>
            <a:gdLst/>
            <a:ahLst/>
            <a:cxnLst/>
            <a:rect l="l" t="t" r="r" b="b"/>
            <a:pathLst>
              <a:path h="36195">
                <a:moveTo>
                  <a:pt x="0" y="0"/>
                </a:moveTo>
                <a:lnTo>
                  <a:pt x="0" y="35620"/>
                </a:lnTo>
              </a:path>
            </a:pathLst>
          </a:custGeom>
          <a:ln w="109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4" name="object 114"/>
          <p:cNvSpPr/>
          <p:nvPr/>
        </p:nvSpPr>
        <p:spPr>
          <a:xfrm>
            <a:off x="5271343" y="3918836"/>
            <a:ext cx="64296" cy="64296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0" y="0"/>
                </a:moveTo>
                <a:lnTo>
                  <a:pt x="31932" y="63681"/>
                </a:lnTo>
                <a:lnTo>
                  <a:pt x="60093" y="7524"/>
                </a:lnTo>
                <a:lnTo>
                  <a:pt x="31938" y="7524"/>
                </a:lnTo>
                <a:lnTo>
                  <a:pt x="15636" y="5643"/>
                </a:lnTo>
                <a:lnTo>
                  <a:pt x="0" y="0"/>
                </a:lnTo>
                <a:close/>
              </a:path>
              <a:path w="64135" h="64135">
                <a:moveTo>
                  <a:pt x="63867" y="0"/>
                </a:moveTo>
                <a:lnTo>
                  <a:pt x="48238" y="5643"/>
                </a:lnTo>
                <a:lnTo>
                  <a:pt x="31938" y="7524"/>
                </a:lnTo>
                <a:lnTo>
                  <a:pt x="60093" y="7524"/>
                </a:lnTo>
                <a:lnTo>
                  <a:pt x="638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5" name="object 115"/>
          <p:cNvSpPr/>
          <p:nvPr/>
        </p:nvSpPr>
        <p:spPr>
          <a:xfrm>
            <a:off x="5303356" y="3709238"/>
            <a:ext cx="0" cy="36286"/>
          </a:xfrm>
          <a:custGeom>
            <a:avLst/>
            <a:gdLst/>
            <a:ahLst/>
            <a:cxnLst/>
            <a:rect l="l" t="t" r="r" b="b"/>
            <a:pathLst>
              <a:path h="36195">
                <a:moveTo>
                  <a:pt x="0" y="0"/>
                </a:moveTo>
                <a:lnTo>
                  <a:pt x="0" y="35620"/>
                </a:lnTo>
              </a:path>
            </a:pathLst>
          </a:custGeom>
          <a:ln w="109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6" name="object 116"/>
          <p:cNvSpPr/>
          <p:nvPr/>
        </p:nvSpPr>
        <p:spPr>
          <a:xfrm>
            <a:off x="5271343" y="3729499"/>
            <a:ext cx="64296" cy="64296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0" y="0"/>
                </a:moveTo>
                <a:lnTo>
                  <a:pt x="31932" y="63681"/>
                </a:lnTo>
                <a:lnTo>
                  <a:pt x="60094" y="7523"/>
                </a:lnTo>
                <a:lnTo>
                  <a:pt x="31938" y="7523"/>
                </a:lnTo>
                <a:lnTo>
                  <a:pt x="15636" y="5642"/>
                </a:lnTo>
                <a:lnTo>
                  <a:pt x="0" y="0"/>
                </a:lnTo>
                <a:close/>
              </a:path>
              <a:path w="64135" h="64135">
                <a:moveTo>
                  <a:pt x="63867" y="0"/>
                </a:moveTo>
                <a:lnTo>
                  <a:pt x="48238" y="5642"/>
                </a:lnTo>
                <a:lnTo>
                  <a:pt x="31938" y="7523"/>
                </a:lnTo>
                <a:lnTo>
                  <a:pt x="60094" y="7523"/>
                </a:lnTo>
                <a:lnTo>
                  <a:pt x="638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7" name="object 117"/>
          <p:cNvSpPr txBox="1"/>
          <p:nvPr/>
        </p:nvSpPr>
        <p:spPr>
          <a:xfrm>
            <a:off x="4945677" y="4171932"/>
            <a:ext cx="719358" cy="89267"/>
          </a:xfrm>
          <a:prstGeom prst="rect">
            <a:avLst/>
          </a:prstGeom>
          <a:solidFill>
            <a:srgbClr val="F2DCDA"/>
          </a:solidFill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marL="154695" defTabSz="916712">
              <a:spcBef>
                <a:spcPts val="35"/>
              </a:spcBef>
            </a:pP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256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18" name="object 118"/>
          <p:cNvSpPr txBox="1"/>
          <p:nvPr/>
        </p:nvSpPr>
        <p:spPr>
          <a:xfrm>
            <a:off x="4945677" y="4361271"/>
            <a:ext cx="719358" cy="89267"/>
          </a:xfrm>
          <a:prstGeom prst="rect">
            <a:avLst/>
          </a:prstGeom>
          <a:solidFill>
            <a:srgbClr val="F2DCDA"/>
          </a:solidFill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marL="154695" defTabSz="916712">
              <a:spcBef>
                <a:spcPts val="35"/>
              </a:spcBef>
            </a:pP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256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19" name="object 119"/>
          <p:cNvSpPr/>
          <p:nvPr/>
        </p:nvSpPr>
        <p:spPr>
          <a:xfrm>
            <a:off x="5305095" y="4277105"/>
            <a:ext cx="0" cy="36286"/>
          </a:xfrm>
          <a:custGeom>
            <a:avLst/>
            <a:gdLst/>
            <a:ahLst/>
            <a:cxnLst/>
            <a:rect l="l" t="t" r="r" b="b"/>
            <a:pathLst>
              <a:path h="36195">
                <a:moveTo>
                  <a:pt x="0" y="0"/>
                </a:moveTo>
                <a:lnTo>
                  <a:pt x="0" y="35765"/>
                </a:lnTo>
              </a:path>
            </a:pathLst>
          </a:custGeom>
          <a:ln w="109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0" name="object 120"/>
          <p:cNvSpPr/>
          <p:nvPr/>
        </p:nvSpPr>
        <p:spPr>
          <a:xfrm>
            <a:off x="5273083" y="4297366"/>
            <a:ext cx="64296" cy="64296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0" y="0"/>
                </a:moveTo>
                <a:lnTo>
                  <a:pt x="31934" y="63680"/>
                </a:lnTo>
                <a:lnTo>
                  <a:pt x="60094" y="7523"/>
                </a:lnTo>
                <a:lnTo>
                  <a:pt x="31933" y="7523"/>
                </a:lnTo>
                <a:lnTo>
                  <a:pt x="15634" y="5642"/>
                </a:lnTo>
                <a:lnTo>
                  <a:pt x="0" y="0"/>
                </a:lnTo>
                <a:close/>
              </a:path>
              <a:path w="64135" h="64135">
                <a:moveTo>
                  <a:pt x="63867" y="0"/>
                </a:moveTo>
                <a:lnTo>
                  <a:pt x="48232" y="5642"/>
                </a:lnTo>
                <a:lnTo>
                  <a:pt x="31933" y="7523"/>
                </a:lnTo>
                <a:lnTo>
                  <a:pt x="60094" y="7523"/>
                </a:lnTo>
                <a:lnTo>
                  <a:pt x="638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1" name="object 121"/>
          <p:cNvSpPr/>
          <p:nvPr/>
        </p:nvSpPr>
        <p:spPr>
          <a:xfrm>
            <a:off x="5305095" y="4087768"/>
            <a:ext cx="0" cy="36286"/>
          </a:xfrm>
          <a:custGeom>
            <a:avLst/>
            <a:gdLst/>
            <a:ahLst/>
            <a:cxnLst/>
            <a:rect l="l" t="t" r="r" b="b"/>
            <a:pathLst>
              <a:path h="36195">
                <a:moveTo>
                  <a:pt x="0" y="0"/>
                </a:moveTo>
                <a:lnTo>
                  <a:pt x="0" y="35765"/>
                </a:lnTo>
              </a:path>
            </a:pathLst>
          </a:custGeom>
          <a:ln w="109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2" name="object 122"/>
          <p:cNvSpPr/>
          <p:nvPr/>
        </p:nvSpPr>
        <p:spPr>
          <a:xfrm>
            <a:off x="5273083" y="4108176"/>
            <a:ext cx="64296" cy="64296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0" y="0"/>
                </a:moveTo>
                <a:lnTo>
                  <a:pt x="31934" y="63680"/>
                </a:lnTo>
                <a:lnTo>
                  <a:pt x="60094" y="7523"/>
                </a:lnTo>
                <a:lnTo>
                  <a:pt x="31933" y="7523"/>
                </a:lnTo>
                <a:lnTo>
                  <a:pt x="15634" y="5642"/>
                </a:lnTo>
                <a:lnTo>
                  <a:pt x="0" y="0"/>
                </a:lnTo>
                <a:close/>
              </a:path>
              <a:path w="64135" h="64135">
                <a:moveTo>
                  <a:pt x="63867" y="0"/>
                </a:moveTo>
                <a:lnTo>
                  <a:pt x="48232" y="5642"/>
                </a:lnTo>
                <a:lnTo>
                  <a:pt x="31933" y="7523"/>
                </a:lnTo>
                <a:lnTo>
                  <a:pt x="60094" y="7523"/>
                </a:lnTo>
                <a:lnTo>
                  <a:pt x="638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3" name="object 123"/>
          <p:cNvSpPr txBox="1"/>
          <p:nvPr/>
        </p:nvSpPr>
        <p:spPr>
          <a:xfrm>
            <a:off x="4943940" y="4550607"/>
            <a:ext cx="719358" cy="89267"/>
          </a:xfrm>
          <a:prstGeom prst="rect">
            <a:avLst/>
          </a:prstGeom>
          <a:solidFill>
            <a:srgbClr val="F2DCDA"/>
          </a:solidFill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marL="154695" defTabSz="916712">
              <a:spcBef>
                <a:spcPts val="35"/>
              </a:spcBef>
            </a:pP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256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24" name="object 124"/>
          <p:cNvSpPr txBox="1"/>
          <p:nvPr/>
        </p:nvSpPr>
        <p:spPr>
          <a:xfrm>
            <a:off x="4943940" y="4739945"/>
            <a:ext cx="719358" cy="89267"/>
          </a:xfrm>
          <a:prstGeom prst="rect">
            <a:avLst/>
          </a:prstGeom>
          <a:solidFill>
            <a:srgbClr val="F2DCDA"/>
          </a:solidFill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marL="154695" defTabSz="916712">
              <a:spcBef>
                <a:spcPts val="35"/>
              </a:spcBef>
            </a:pP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256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25" name="object 125"/>
          <p:cNvSpPr/>
          <p:nvPr/>
        </p:nvSpPr>
        <p:spPr>
          <a:xfrm>
            <a:off x="5303356" y="4655780"/>
            <a:ext cx="0" cy="36286"/>
          </a:xfrm>
          <a:custGeom>
            <a:avLst/>
            <a:gdLst/>
            <a:ahLst/>
            <a:cxnLst/>
            <a:rect l="l" t="t" r="r" b="b"/>
            <a:pathLst>
              <a:path h="36195">
                <a:moveTo>
                  <a:pt x="0" y="0"/>
                </a:moveTo>
                <a:lnTo>
                  <a:pt x="0" y="35765"/>
                </a:lnTo>
              </a:path>
            </a:pathLst>
          </a:custGeom>
          <a:ln w="109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6" name="object 126"/>
          <p:cNvSpPr/>
          <p:nvPr/>
        </p:nvSpPr>
        <p:spPr>
          <a:xfrm>
            <a:off x="5271343" y="4676042"/>
            <a:ext cx="64296" cy="64296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0" y="0"/>
                </a:moveTo>
                <a:lnTo>
                  <a:pt x="31932" y="63681"/>
                </a:lnTo>
                <a:lnTo>
                  <a:pt x="60094" y="7523"/>
                </a:lnTo>
                <a:lnTo>
                  <a:pt x="31938" y="7523"/>
                </a:lnTo>
                <a:lnTo>
                  <a:pt x="15636" y="5642"/>
                </a:lnTo>
                <a:lnTo>
                  <a:pt x="0" y="0"/>
                </a:lnTo>
                <a:close/>
              </a:path>
              <a:path w="64135" h="64135">
                <a:moveTo>
                  <a:pt x="63867" y="0"/>
                </a:moveTo>
                <a:lnTo>
                  <a:pt x="48238" y="5642"/>
                </a:lnTo>
                <a:lnTo>
                  <a:pt x="31938" y="7523"/>
                </a:lnTo>
                <a:lnTo>
                  <a:pt x="60094" y="7523"/>
                </a:lnTo>
                <a:lnTo>
                  <a:pt x="638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7" name="object 127"/>
          <p:cNvSpPr/>
          <p:nvPr/>
        </p:nvSpPr>
        <p:spPr>
          <a:xfrm>
            <a:off x="5303356" y="4466443"/>
            <a:ext cx="0" cy="36286"/>
          </a:xfrm>
          <a:custGeom>
            <a:avLst/>
            <a:gdLst/>
            <a:ahLst/>
            <a:cxnLst/>
            <a:rect l="l" t="t" r="r" b="b"/>
            <a:pathLst>
              <a:path h="36195">
                <a:moveTo>
                  <a:pt x="0" y="0"/>
                </a:moveTo>
                <a:lnTo>
                  <a:pt x="0" y="35765"/>
                </a:lnTo>
              </a:path>
            </a:pathLst>
          </a:custGeom>
          <a:ln w="109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8" name="object 128"/>
          <p:cNvSpPr/>
          <p:nvPr/>
        </p:nvSpPr>
        <p:spPr>
          <a:xfrm>
            <a:off x="5271343" y="4486704"/>
            <a:ext cx="64296" cy="64296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0" y="0"/>
                </a:moveTo>
                <a:lnTo>
                  <a:pt x="31932" y="63680"/>
                </a:lnTo>
                <a:lnTo>
                  <a:pt x="60094" y="7523"/>
                </a:lnTo>
                <a:lnTo>
                  <a:pt x="31938" y="7523"/>
                </a:lnTo>
                <a:lnTo>
                  <a:pt x="15636" y="5642"/>
                </a:lnTo>
                <a:lnTo>
                  <a:pt x="0" y="0"/>
                </a:lnTo>
                <a:close/>
              </a:path>
              <a:path w="64135" h="64135">
                <a:moveTo>
                  <a:pt x="63867" y="0"/>
                </a:moveTo>
                <a:lnTo>
                  <a:pt x="48238" y="5642"/>
                </a:lnTo>
                <a:lnTo>
                  <a:pt x="31938" y="7523"/>
                </a:lnTo>
                <a:lnTo>
                  <a:pt x="60094" y="7523"/>
                </a:lnTo>
                <a:lnTo>
                  <a:pt x="638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9" name="object 129"/>
          <p:cNvSpPr txBox="1"/>
          <p:nvPr/>
        </p:nvSpPr>
        <p:spPr>
          <a:xfrm>
            <a:off x="4945677" y="4929137"/>
            <a:ext cx="719358" cy="89267"/>
          </a:xfrm>
          <a:prstGeom prst="rect">
            <a:avLst/>
          </a:prstGeom>
          <a:solidFill>
            <a:srgbClr val="F2DCDA"/>
          </a:solidFill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marL="154695" defTabSz="916712">
              <a:spcBef>
                <a:spcPts val="35"/>
              </a:spcBef>
            </a:pP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256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30" name="object 130"/>
          <p:cNvSpPr txBox="1"/>
          <p:nvPr/>
        </p:nvSpPr>
        <p:spPr>
          <a:xfrm>
            <a:off x="4945677" y="5118519"/>
            <a:ext cx="719358" cy="89267"/>
          </a:xfrm>
          <a:prstGeom prst="rect">
            <a:avLst/>
          </a:prstGeom>
          <a:solidFill>
            <a:srgbClr val="F2DCDA"/>
          </a:solidFill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marL="154695" defTabSz="916712">
              <a:spcBef>
                <a:spcPts val="35"/>
              </a:spcBef>
            </a:pP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256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31" name="object 131"/>
          <p:cNvSpPr/>
          <p:nvPr/>
        </p:nvSpPr>
        <p:spPr>
          <a:xfrm>
            <a:off x="5305095" y="5034309"/>
            <a:ext cx="0" cy="36286"/>
          </a:xfrm>
          <a:custGeom>
            <a:avLst/>
            <a:gdLst/>
            <a:ahLst/>
            <a:cxnLst/>
            <a:rect l="l" t="t" r="r" b="b"/>
            <a:pathLst>
              <a:path h="36195">
                <a:moveTo>
                  <a:pt x="0" y="0"/>
                </a:moveTo>
                <a:lnTo>
                  <a:pt x="0" y="35765"/>
                </a:lnTo>
              </a:path>
            </a:pathLst>
          </a:custGeom>
          <a:ln w="109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2" name="object 132"/>
          <p:cNvSpPr/>
          <p:nvPr/>
        </p:nvSpPr>
        <p:spPr>
          <a:xfrm>
            <a:off x="5273083" y="5054717"/>
            <a:ext cx="64296" cy="64296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0" y="0"/>
                </a:moveTo>
                <a:lnTo>
                  <a:pt x="31934" y="63681"/>
                </a:lnTo>
                <a:lnTo>
                  <a:pt x="60094" y="7523"/>
                </a:lnTo>
                <a:lnTo>
                  <a:pt x="31933" y="7523"/>
                </a:lnTo>
                <a:lnTo>
                  <a:pt x="15634" y="5642"/>
                </a:lnTo>
                <a:lnTo>
                  <a:pt x="0" y="0"/>
                </a:lnTo>
                <a:close/>
              </a:path>
              <a:path w="64135" h="64135">
                <a:moveTo>
                  <a:pt x="63867" y="0"/>
                </a:moveTo>
                <a:lnTo>
                  <a:pt x="48232" y="5642"/>
                </a:lnTo>
                <a:lnTo>
                  <a:pt x="31933" y="7523"/>
                </a:lnTo>
                <a:lnTo>
                  <a:pt x="60094" y="7523"/>
                </a:lnTo>
                <a:lnTo>
                  <a:pt x="638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3" name="object 133"/>
          <p:cNvSpPr/>
          <p:nvPr/>
        </p:nvSpPr>
        <p:spPr>
          <a:xfrm>
            <a:off x="5305095" y="4845118"/>
            <a:ext cx="0" cy="36286"/>
          </a:xfrm>
          <a:custGeom>
            <a:avLst/>
            <a:gdLst/>
            <a:ahLst/>
            <a:cxnLst/>
            <a:rect l="l" t="t" r="r" b="b"/>
            <a:pathLst>
              <a:path h="36195">
                <a:moveTo>
                  <a:pt x="0" y="0"/>
                </a:moveTo>
                <a:lnTo>
                  <a:pt x="0" y="35620"/>
                </a:lnTo>
              </a:path>
            </a:pathLst>
          </a:custGeom>
          <a:ln w="109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4" name="object 134"/>
          <p:cNvSpPr/>
          <p:nvPr/>
        </p:nvSpPr>
        <p:spPr>
          <a:xfrm>
            <a:off x="5273083" y="4865378"/>
            <a:ext cx="64296" cy="64296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0" y="0"/>
                </a:moveTo>
                <a:lnTo>
                  <a:pt x="31934" y="63681"/>
                </a:lnTo>
                <a:lnTo>
                  <a:pt x="60094" y="7523"/>
                </a:lnTo>
                <a:lnTo>
                  <a:pt x="31933" y="7523"/>
                </a:lnTo>
                <a:lnTo>
                  <a:pt x="15634" y="5642"/>
                </a:lnTo>
                <a:lnTo>
                  <a:pt x="0" y="0"/>
                </a:lnTo>
                <a:close/>
              </a:path>
              <a:path w="64135" h="64135">
                <a:moveTo>
                  <a:pt x="63867" y="0"/>
                </a:moveTo>
                <a:lnTo>
                  <a:pt x="48232" y="5642"/>
                </a:lnTo>
                <a:lnTo>
                  <a:pt x="31933" y="7523"/>
                </a:lnTo>
                <a:lnTo>
                  <a:pt x="60094" y="7523"/>
                </a:lnTo>
                <a:lnTo>
                  <a:pt x="638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5" name="object 135"/>
          <p:cNvSpPr txBox="1"/>
          <p:nvPr/>
        </p:nvSpPr>
        <p:spPr>
          <a:xfrm>
            <a:off x="4945677" y="5307828"/>
            <a:ext cx="719358" cy="89267"/>
          </a:xfrm>
          <a:prstGeom prst="rect">
            <a:avLst/>
          </a:prstGeom>
          <a:solidFill>
            <a:srgbClr val="EAEFF5"/>
          </a:solidFill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marL="104402" defTabSz="916712">
              <a:spcBef>
                <a:spcPts val="35"/>
              </a:spcBef>
            </a:pP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3x3 conv, 512,</a:t>
            </a:r>
            <a:r>
              <a:rPr sz="551" spc="-3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5" dirty="0">
                <a:solidFill>
                  <a:prstClr val="black"/>
                </a:solidFill>
                <a:latin typeface="Calibri Light"/>
                <a:cs typeface="Calibri Light"/>
              </a:rPr>
              <a:t>/2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36" name="object 136"/>
          <p:cNvSpPr txBox="1"/>
          <p:nvPr/>
        </p:nvSpPr>
        <p:spPr>
          <a:xfrm>
            <a:off x="4945677" y="5497150"/>
            <a:ext cx="719358" cy="89267"/>
          </a:xfrm>
          <a:prstGeom prst="rect">
            <a:avLst/>
          </a:prstGeom>
          <a:solidFill>
            <a:srgbClr val="EAEFF5"/>
          </a:solidFill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marL="154695" defTabSz="916712">
              <a:spcBef>
                <a:spcPts val="35"/>
              </a:spcBef>
            </a:pP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512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37" name="object 137"/>
          <p:cNvSpPr/>
          <p:nvPr/>
        </p:nvSpPr>
        <p:spPr>
          <a:xfrm>
            <a:off x="5305095" y="5413001"/>
            <a:ext cx="0" cy="36286"/>
          </a:xfrm>
          <a:custGeom>
            <a:avLst/>
            <a:gdLst/>
            <a:ahLst/>
            <a:cxnLst/>
            <a:rect l="l" t="t" r="r" b="b"/>
            <a:pathLst>
              <a:path h="36195">
                <a:moveTo>
                  <a:pt x="0" y="0"/>
                </a:moveTo>
                <a:lnTo>
                  <a:pt x="0" y="35722"/>
                </a:lnTo>
              </a:path>
            </a:pathLst>
          </a:custGeom>
          <a:ln w="109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8" name="object 138"/>
          <p:cNvSpPr/>
          <p:nvPr/>
        </p:nvSpPr>
        <p:spPr>
          <a:xfrm>
            <a:off x="5273083" y="5433305"/>
            <a:ext cx="64296" cy="64296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0" y="0"/>
                </a:moveTo>
                <a:lnTo>
                  <a:pt x="31934" y="63680"/>
                </a:lnTo>
                <a:lnTo>
                  <a:pt x="60099" y="7512"/>
                </a:lnTo>
                <a:lnTo>
                  <a:pt x="31933" y="7512"/>
                </a:lnTo>
                <a:lnTo>
                  <a:pt x="15634" y="5634"/>
                </a:lnTo>
                <a:lnTo>
                  <a:pt x="0" y="0"/>
                </a:lnTo>
                <a:close/>
              </a:path>
              <a:path w="64135" h="64135">
                <a:moveTo>
                  <a:pt x="63867" y="0"/>
                </a:moveTo>
                <a:lnTo>
                  <a:pt x="48232" y="5634"/>
                </a:lnTo>
                <a:lnTo>
                  <a:pt x="31933" y="7512"/>
                </a:lnTo>
                <a:lnTo>
                  <a:pt x="60099" y="7512"/>
                </a:lnTo>
                <a:lnTo>
                  <a:pt x="638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9" name="object 139"/>
          <p:cNvSpPr/>
          <p:nvPr/>
        </p:nvSpPr>
        <p:spPr>
          <a:xfrm>
            <a:off x="5305095" y="5223692"/>
            <a:ext cx="0" cy="36286"/>
          </a:xfrm>
          <a:custGeom>
            <a:avLst/>
            <a:gdLst/>
            <a:ahLst/>
            <a:cxnLst/>
            <a:rect l="l" t="t" r="r" b="b"/>
            <a:pathLst>
              <a:path h="36195">
                <a:moveTo>
                  <a:pt x="0" y="0"/>
                </a:moveTo>
                <a:lnTo>
                  <a:pt x="0" y="35722"/>
                </a:lnTo>
              </a:path>
            </a:pathLst>
          </a:custGeom>
          <a:ln w="109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0" name="object 140"/>
          <p:cNvSpPr/>
          <p:nvPr/>
        </p:nvSpPr>
        <p:spPr>
          <a:xfrm>
            <a:off x="5273083" y="5243995"/>
            <a:ext cx="64296" cy="64296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0" y="0"/>
                </a:moveTo>
                <a:lnTo>
                  <a:pt x="31934" y="63681"/>
                </a:lnTo>
                <a:lnTo>
                  <a:pt x="60099" y="7513"/>
                </a:lnTo>
                <a:lnTo>
                  <a:pt x="31933" y="7513"/>
                </a:lnTo>
                <a:lnTo>
                  <a:pt x="15634" y="5634"/>
                </a:lnTo>
                <a:lnTo>
                  <a:pt x="0" y="0"/>
                </a:lnTo>
                <a:close/>
              </a:path>
              <a:path w="64135" h="64135">
                <a:moveTo>
                  <a:pt x="63867" y="0"/>
                </a:moveTo>
                <a:lnTo>
                  <a:pt x="48232" y="5634"/>
                </a:lnTo>
                <a:lnTo>
                  <a:pt x="31933" y="7513"/>
                </a:lnTo>
                <a:lnTo>
                  <a:pt x="60099" y="7513"/>
                </a:lnTo>
                <a:lnTo>
                  <a:pt x="638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1" name="object 141"/>
          <p:cNvSpPr txBox="1"/>
          <p:nvPr/>
        </p:nvSpPr>
        <p:spPr>
          <a:xfrm>
            <a:off x="4947413" y="5686460"/>
            <a:ext cx="719358" cy="89267"/>
          </a:xfrm>
          <a:prstGeom prst="rect">
            <a:avLst/>
          </a:prstGeom>
          <a:solidFill>
            <a:srgbClr val="EAEFF5"/>
          </a:solidFill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marL="154695" defTabSz="916712">
              <a:spcBef>
                <a:spcPts val="35"/>
              </a:spcBef>
            </a:pP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512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42" name="object 142"/>
          <p:cNvSpPr txBox="1"/>
          <p:nvPr/>
        </p:nvSpPr>
        <p:spPr>
          <a:xfrm>
            <a:off x="4947413" y="5875767"/>
            <a:ext cx="719358" cy="89267"/>
          </a:xfrm>
          <a:prstGeom prst="rect">
            <a:avLst/>
          </a:prstGeom>
          <a:solidFill>
            <a:srgbClr val="EAEFF5"/>
          </a:solidFill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marL="154695" defTabSz="916712">
              <a:spcBef>
                <a:spcPts val="35"/>
              </a:spcBef>
            </a:pP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512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43" name="object 143"/>
          <p:cNvSpPr/>
          <p:nvPr/>
        </p:nvSpPr>
        <p:spPr>
          <a:xfrm>
            <a:off x="5306834" y="5791632"/>
            <a:ext cx="0" cy="36286"/>
          </a:xfrm>
          <a:custGeom>
            <a:avLst/>
            <a:gdLst/>
            <a:ahLst/>
            <a:cxnLst/>
            <a:rect l="l" t="t" r="r" b="b"/>
            <a:pathLst>
              <a:path h="36195">
                <a:moveTo>
                  <a:pt x="0" y="0"/>
                </a:moveTo>
                <a:lnTo>
                  <a:pt x="0" y="35722"/>
                </a:lnTo>
              </a:path>
            </a:pathLst>
          </a:custGeom>
          <a:ln w="109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4" name="object 144"/>
          <p:cNvSpPr/>
          <p:nvPr/>
        </p:nvSpPr>
        <p:spPr>
          <a:xfrm>
            <a:off x="5274822" y="5811922"/>
            <a:ext cx="64296" cy="64296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0" y="0"/>
                </a:moveTo>
                <a:lnTo>
                  <a:pt x="31934" y="63680"/>
                </a:lnTo>
                <a:lnTo>
                  <a:pt x="60094" y="7523"/>
                </a:lnTo>
                <a:lnTo>
                  <a:pt x="31928" y="7523"/>
                </a:lnTo>
                <a:lnTo>
                  <a:pt x="15628" y="5642"/>
                </a:lnTo>
                <a:lnTo>
                  <a:pt x="0" y="0"/>
                </a:lnTo>
                <a:close/>
              </a:path>
              <a:path w="64135" h="64135">
                <a:moveTo>
                  <a:pt x="63867" y="0"/>
                </a:moveTo>
                <a:lnTo>
                  <a:pt x="48230" y="5642"/>
                </a:lnTo>
                <a:lnTo>
                  <a:pt x="31928" y="7523"/>
                </a:lnTo>
                <a:lnTo>
                  <a:pt x="60094" y="7523"/>
                </a:lnTo>
                <a:lnTo>
                  <a:pt x="638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5" name="object 145"/>
          <p:cNvSpPr/>
          <p:nvPr/>
        </p:nvSpPr>
        <p:spPr>
          <a:xfrm>
            <a:off x="5306834" y="5602324"/>
            <a:ext cx="0" cy="36286"/>
          </a:xfrm>
          <a:custGeom>
            <a:avLst/>
            <a:gdLst/>
            <a:ahLst/>
            <a:cxnLst/>
            <a:rect l="l" t="t" r="r" b="b"/>
            <a:pathLst>
              <a:path h="36195">
                <a:moveTo>
                  <a:pt x="0" y="0"/>
                </a:moveTo>
                <a:lnTo>
                  <a:pt x="0" y="35722"/>
                </a:lnTo>
              </a:path>
            </a:pathLst>
          </a:custGeom>
          <a:ln w="109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6" name="object 146"/>
          <p:cNvSpPr/>
          <p:nvPr/>
        </p:nvSpPr>
        <p:spPr>
          <a:xfrm>
            <a:off x="5274822" y="5622614"/>
            <a:ext cx="64296" cy="64296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0" y="0"/>
                </a:moveTo>
                <a:lnTo>
                  <a:pt x="31934" y="63680"/>
                </a:lnTo>
                <a:lnTo>
                  <a:pt x="60094" y="7523"/>
                </a:lnTo>
                <a:lnTo>
                  <a:pt x="31928" y="7523"/>
                </a:lnTo>
                <a:lnTo>
                  <a:pt x="15628" y="5642"/>
                </a:lnTo>
                <a:lnTo>
                  <a:pt x="0" y="0"/>
                </a:lnTo>
                <a:close/>
              </a:path>
              <a:path w="64135" h="64135">
                <a:moveTo>
                  <a:pt x="63867" y="0"/>
                </a:moveTo>
                <a:lnTo>
                  <a:pt x="48230" y="5642"/>
                </a:lnTo>
                <a:lnTo>
                  <a:pt x="31928" y="7523"/>
                </a:lnTo>
                <a:lnTo>
                  <a:pt x="60094" y="7523"/>
                </a:lnTo>
                <a:lnTo>
                  <a:pt x="638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7" name="object 147"/>
          <p:cNvSpPr txBox="1"/>
          <p:nvPr/>
        </p:nvSpPr>
        <p:spPr>
          <a:xfrm>
            <a:off x="4945677" y="6065076"/>
            <a:ext cx="719358" cy="89267"/>
          </a:xfrm>
          <a:prstGeom prst="rect">
            <a:avLst/>
          </a:prstGeom>
          <a:solidFill>
            <a:srgbClr val="EAEFF5"/>
          </a:solidFill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marL="154695" defTabSz="916712">
              <a:spcBef>
                <a:spcPts val="35"/>
              </a:spcBef>
            </a:pP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512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48" name="object 148"/>
          <p:cNvSpPr txBox="1"/>
          <p:nvPr/>
        </p:nvSpPr>
        <p:spPr>
          <a:xfrm>
            <a:off x="4945677" y="6254397"/>
            <a:ext cx="719358" cy="89267"/>
          </a:xfrm>
          <a:prstGeom prst="rect">
            <a:avLst/>
          </a:prstGeom>
          <a:solidFill>
            <a:srgbClr val="EAEFF5"/>
          </a:solidFill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marL="154695" defTabSz="916712">
              <a:spcBef>
                <a:spcPts val="35"/>
              </a:spcBef>
            </a:pP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512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49" name="object 149"/>
          <p:cNvSpPr/>
          <p:nvPr/>
        </p:nvSpPr>
        <p:spPr>
          <a:xfrm>
            <a:off x="5305095" y="6170249"/>
            <a:ext cx="0" cy="36286"/>
          </a:xfrm>
          <a:custGeom>
            <a:avLst/>
            <a:gdLst/>
            <a:ahLst/>
            <a:cxnLst/>
            <a:rect l="l" t="t" r="r" b="b"/>
            <a:pathLst>
              <a:path h="36195">
                <a:moveTo>
                  <a:pt x="0" y="0"/>
                </a:moveTo>
                <a:lnTo>
                  <a:pt x="0" y="35722"/>
                </a:lnTo>
              </a:path>
            </a:pathLst>
          </a:custGeom>
          <a:ln w="109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0" name="object 150"/>
          <p:cNvSpPr/>
          <p:nvPr/>
        </p:nvSpPr>
        <p:spPr>
          <a:xfrm>
            <a:off x="5273083" y="6190554"/>
            <a:ext cx="64296" cy="64296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0" y="0"/>
                </a:moveTo>
                <a:lnTo>
                  <a:pt x="31934" y="63680"/>
                </a:lnTo>
                <a:lnTo>
                  <a:pt x="60099" y="7513"/>
                </a:lnTo>
                <a:lnTo>
                  <a:pt x="31933" y="7513"/>
                </a:lnTo>
                <a:lnTo>
                  <a:pt x="15634" y="5634"/>
                </a:lnTo>
                <a:lnTo>
                  <a:pt x="0" y="0"/>
                </a:lnTo>
                <a:close/>
              </a:path>
              <a:path w="64135" h="64135">
                <a:moveTo>
                  <a:pt x="63867" y="0"/>
                </a:moveTo>
                <a:lnTo>
                  <a:pt x="48232" y="5634"/>
                </a:lnTo>
                <a:lnTo>
                  <a:pt x="31933" y="7513"/>
                </a:lnTo>
                <a:lnTo>
                  <a:pt x="60099" y="7513"/>
                </a:lnTo>
                <a:lnTo>
                  <a:pt x="638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1" name="object 151"/>
          <p:cNvSpPr/>
          <p:nvPr/>
        </p:nvSpPr>
        <p:spPr>
          <a:xfrm>
            <a:off x="5305095" y="5980940"/>
            <a:ext cx="0" cy="36286"/>
          </a:xfrm>
          <a:custGeom>
            <a:avLst/>
            <a:gdLst/>
            <a:ahLst/>
            <a:cxnLst/>
            <a:rect l="l" t="t" r="r" b="b"/>
            <a:pathLst>
              <a:path h="36195">
                <a:moveTo>
                  <a:pt x="0" y="0"/>
                </a:moveTo>
                <a:lnTo>
                  <a:pt x="0" y="35722"/>
                </a:lnTo>
              </a:path>
            </a:pathLst>
          </a:custGeom>
          <a:ln w="109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2" name="object 152"/>
          <p:cNvSpPr/>
          <p:nvPr/>
        </p:nvSpPr>
        <p:spPr>
          <a:xfrm>
            <a:off x="5273083" y="6001245"/>
            <a:ext cx="64296" cy="64296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0" y="0"/>
                </a:moveTo>
                <a:lnTo>
                  <a:pt x="31934" y="63680"/>
                </a:lnTo>
                <a:lnTo>
                  <a:pt x="60099" y="7513"/>
                </a:lnTo>
                <a:lnTo>
                  <a:pt x="31933" y="7513"/>
                </a:lnTo>
                <a:lnTo>
                  <a:pt x="15634" y="5634"/>
                </a:lnTo>
                <a:lnTo>
                  <a:pt x="0" y="0"/>
                </a:lnTo>
                <a:close/>
              </a:path>
              <a:path w="64135" h="64135">
                <a:moveTo>
                  <a:pt x="63867" y="0"/>
                </a:moveTo>
                <a:lnTo>
                  <a:pt x="48232" y="5634"/>
                </a:lnTo>
                <a:lnTo>
                  <a:pt x="31933" y="7513"/>
                </a:lnTo>
                <a:lnTo>
                  <a:pt x="60099" y="7513"/>
                </a:lnTo>
                <a:lnTo>
                  <a:pt x="638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3" name="object 153"/>
          <p:cNvSpPr/>
          <p:nvPr/>
        </p:nvSpPr>
        <p:spPr>
          <a:xfrm>
            <a:off x="5301616" y="6359572"/>
            <a:ext cx="0" cy="36286"/>
          </a:xfrm>
          <a:custGeom>
            <a:avLst/>
            <a:gdLst/>
            <a:ahLst/>
            <a:cxnLst/>
            <a:rect l="l" t="t" r="r" b="b"/>
            <a:pathLst>
              <a:path h="36195">
                <a:moveTo>
                  <a:pt x="0" y="0"/>
                </a:moveTo>
                <a:lnTo>
                  <a:pt x="0" y="35722"/>
                </a:lnTo>
              </a:path>
            </a:pathLst>
          </a:custGeom>
          <a:ln w="109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4" name="object 154"/>
          <p:cNvSpPr/>
          <p:nvPr/>
        </p:nvSpPr>
        <p:spPr>
          <a:xfrm>
            <a:off x="5269603" y="6379862"/>
            <a:ext cx="64296" cy="64296"/>
          </a:xfrm>
          <a:custGeom>
            <a:avLst/>
            <a:gdLst/>
            <a:ahLst/>
            <a:cxnLst/>
            <a:rect l="l" t="t" r="r" b="b"/>
            <a:pathLst>
              <a:path w="64135" h="64135">
                <a:moveTo>
                  <a:pt x="0" y="0"/>
                </a:moveTo>
                <a:lnTo>
                  <a:pt x="31934" y="63680"/>
                </a:lnTo>
                <a:lnTo>
                  <a:pt x="60099" y="7513"/>
                </a:lnTo>
                <a:lnTo>
                  <a:pt x="31939" y="7513"/>
                </a:lnTo>
                <a:lnTo>
                  <a:pt x="15636" y="5634"/>
                </a:lnTo>
                <a:lnTo>
                  <a:pt x="0" y="0"/>
                </a:lnTo>
                <a:close/>
              </a:path>
              <a:path w="64135" h="64135">
                <a:moveTo>
                  <a:pt x="63867" y="0"/>
                </a:moveTo>
                <a:lnTo>
                  <a:pt x="48238" y="5634"/>
                </a:lnTo>
                <a:lnTo>
                  <a:pt x="31939" y="7513"/>
                </a:lnTo>
                <a:lnTo>
                  <a:pt x="60099" y="7513"/>
                </a:lnTo>
                <a:lnTo>
                  <a:pt x="638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5" name="object 155"/>
          <p:cNvSpPr txBox="1"/>
          <p:nvPr/>
        </p:nvSpPr>
        <p:spPr>
          <a:xfrm>
            <a:off x="4936994" y="6447960"/>
            <a:ext cx="719358" cy="89267"/>
          </a:xfrm>
          <a:prstGeom prst="rect">
            <a:avLst/>
          </a:prstGeom>
          <a:ln w="10904">
            <a:solidFill>
              <a:srgbClr val="7E7E7E"/>
            </a:solidFill>
          </a:ln>
        </p:spPr>
        <p:txBody>
          <a:bodyPr vert="horz" wrap="square" lIns="0" tIns="4457" rIns="0" bIns="0" rtlCol="0">
            <a:spAutoFit/>
          </a:bodyPr>
          <a:lstStyle/>
          <a:p>
            <a:pPr algn="ctr" defTabSz="916712">
              <a:spcBef>
                <a:spcPts val="35"/>
              </a:spcBef>
            </a:pPr>
            <a:r>
              <a:rPr sz="551" spc="5" dirty="0">
                <a:solidFill>
                  <a:prstClr val="black"/>
                </a:solidFill>
                <a:latin typeface="Calibri Light"/>
                <a:cs typeface="Calibri Light"/>
              </a:rPr>
              <a:t>fc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10" dirty="0">
                <a:solidFill>
                  <a:prstClr val="black"/>
                </a:solidFill>
                <a:latin typeface="Calibri Light"/>
                <a:cs typeface="Calibri Light"/>
              </a:rPr>
              <a:t>1000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56" name="object 156"/>
          <p:cNvSpPr/>
          <p:nvPr/>
        </p:nvSpPr>
        <p:spPr>
          <a:xfrm>
            <a:off x="4813210" y="1095042"/>
            <a:ext cx="993096" cy="381961"/>
          </a:xfrm>
          <a:custGeom>
            <a:avLst/>
            <a:gdLst/>
            <a:ahLst/>
            <a:cxnLst/>
            <a:rect l="l" t="t" r="r" b="b"/>
            <a:pathLst>
              <a:path w="990600" h="381000">
                <a:moveTo>
                  <a:pt x="0" y="63501"/>
                </a:moveTo>
                <a:lnTo>
                  <a:pt x="4990" y="38784"/>
                </a:lnTo>
                <a:lnTo>
                  <a:pt x="18599" y="18599"/>
                </a:lnTo>
                <a:lnTo>
                  <a:pt x="38784" y="4990"/>
                </a:lnTo>
                <a:lnTo>
                  <a:pt x="63501" y="0"/>
                </a:lnTo>
                <a:lnTo>
                  <a:pt x="927098" y="0"/>
                </a:lnTo>
                <a:lnTo>
                  <a:pt x="951816" y="4990"/>
                </a:lnTo>
                <a:lnTo>
                  <a:pt x="972000" y="18599"/>
                </a:lnTo>
                <a:lnTo>
                  <a:pt x="985609" y="38784"/>
                </a:lnTo>
                <a:lnTo>
                  <a:pt x="990600" y="63501"/>
                </a:lnTo>
                <a:lnTo>
                  <a:pt x="990600" y="317498"/>
                </a:lnTo>
                <a:lnTo>
                  <a:pt x="985609" y="342215"/>
                </a:lnTo>
                <a:lnTo>
                  <a:pt x="972000" y="362400"/>
                </a:lnTo>
                <a:lnTo>
                  <a:pt x="951816" y="376009"/>
                </a:lnTo>
                <a:lnTo>
                  <a:pt x="927098" y="381000"/>
                </a:lnTo>
                <a:lnTo>
                  <a:pt x="63501" y="381000"/>
                </a:lnTo>
                <a:lnTo>
                  <a:pt x="38784" y="376009"/>
                </a:lnTo>
                <a:lnTo>
                  <a:pt x="18599" y="362400"/>
                </a:lnTo>
                <a:lnTo>
                  <a:pt x="4990" y="342215"/>
                </a:lnTo>
                <a:lnTo>
                  <a:pt x="0" y="317498"/>
                </a:lnTo>
                <a:lnTo>
                  <a:pt x="0" y="63501"/>
                </a:lnTo>
                <a:close/>
              </a:path>
            </a:pathLst>
          </a:custGeom>
          <a:ln w="25400">
            <a:solidFill>
              <a:srgbClr val="4472C4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7" name="object 157"/>
          <p:cNvSpPr/>
          <p:nvPr/>
        </p:nvSpPr>
        <p:spPr>
          <a:xfrm>
            <a:off x="4813210" y="2215458"/>
            <a:ext cx="993096" cy="751188"/>
          </a:xfrm>
          <a:custGeom>
            <a:avLst/>
            <a:gdLst/>
            <a:ahLst/>
            <a:cxnLst/>
            <a:rect l="l" t="t" r="r" b="b"/>
            <a:pathLst>
              <a:path w="990600" h="749300">
                <a:moveTo>
                  <a:pt x="0" y="44943"/>
                </a:moveTo>
                <a:lnTo>
                  <a:pt x="3531" y="27449"/>
                </a:lnTo>
                <a:lnTo>
                  <a:pt x="13163" y="13163"/>
                </a:lnTo>
                <a:lnTo>
                  <a:pt x="27449" y="3531"/>
                </a:lnTo>
                <a:lnTo>
                  <a:pt x="44942" y="0"/>
                </a:lnTo>
                <a:lnTo>
                  <a:pt x="945657" y="0"/>
                </a:lnTo>
                <a:lnTo>
                  <a:pt x="963150" y="3531"/>
                </a:lnTo>
                <a:lnTo>
                  <a:pt x="977436" y="13163"/>
                </a:lnTo>
                <a:lnTo>
                  <a:pt x="987068" y="27449"/>
                </a:lnTo>
                <a:lnTo>
                  <a:pt x="990600" y="44943"/>
                </a:lnTo>
                <a:lnTo>
                  <a:pt x="990600" y="704357"/>
                </a:lnTo>
                <a:lnTo>
                  <a:pt x="987068" y="721850"/>
                </a:lnTo>
                <a:lnTo>
                  <a:pt x="977436" y="736136"/>
                </a:lnTo>
                <a:lnTo>
                  <a:pt x="963150" y="745768"/>
                </a:lnTo>
                <a:lnTo>
                  <a:pt x="945657" y="749300"/>
                </a:lnTo>
                <a:lnTo>
                  <a:pt x="44942" y="749300"/>
                </a:lnTo>
                <a:lnTo>
                  <a:pt x="27449" y="745768"/>
                </a:lnTo>
                <a:lnTo>
                  <a:pt x="13163" y="736136"/>
                </a:lnTo>
                <a:lnTo>
                  <a:pt x="3531" y="721850"/>
                </a:lnTo>
                <a:lnTo>
                  <a:pt x="0" y="704357"/>
                </a:lnTo>
                <a:lnTo>
                  <a:pt x="0" y="44943"/>
                </a:lnTo>
                <a:close/>
              </a:path>
            </a:pathLst>
          </a:custGeom>
          <a:ln w="25400">
            <a:solidFill>
              <a:srgbClr val="4472C4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" name="object 158"/>
          <p:cNvSpPr/>
          <p:nvPr/>
        </p:nvSpPr>
        <p:spPr>
          <a:xfrm>
            <a:off x="4813210" y="3717835"/>
            <a:ext cx="993096" cy="1540572"/>
          </a:xfrm>
          <a:custGeom>
            <a:avLst/>
            <a:gdLst/>
            <a:ahLst/>
            <a:cxnLst/>
            <a:rect l="l" t="t" r="r" b="b"/>
            <a:pathLst>
              <a:path w="990600" h="1536700">
                <a:moveTo>
                  <a:pt x="0" y="95057"/>
                </a:moveTo>
                <a:lnTo>
                  <a:pt x="7470" y="58056"/>
                </a:lnTo>
                <a:lnTo>
                  <a:pt x="27841" y="27841"/>
                </a:lnTo>
                <a:lnTo>
                  <a:pt x="58056" y="7470"/>
                </a:lnTo>
                <a:lnTo>
                  <a:pt x="95057" y="0"/>
                </a:lnTo>
                <a:lnTo>
                  <a:pt x="895542" y="0"/>
                </a:lnTo>
                <a:lnTo>
                  <a:pt x="932543" y="7470"/>
                </a:lnTo>
                <a:lnTo>
                  <a:pt x="962758" y="27841"/>
                </a:lnTo>
                <a:lnTo>
                  <a:pt x="983129" y="58056"/>
                </a:lnTo>
                <a:lnTo>
                  <a:pt x="990600" y="95057"/>
                </a:lnTo>
                <a:lnTo>
                  <a:pt x="990600" y="1441643"/>
                </a:lnTo>
                <a:lnTo>
                  <a:pt x="983129" y="1478643"/>
                </a:lnTo>
                <a:lnTo>
                  <a:pt x="962758" y="1508858"/>
                </a:lnTo>
                <a:lnTo>
                  <a:pt x="932543" y="1529229"/>
                </a:lnTo>
                <a:lnTo>
                  <a:pt x="895542" y="1536700"/>
                </a:lnTo>
                <a:lnTo>
                  <a:pt x="95057" y="1536700"/>
                </a:lnTo>
                <a:lnTo>
                  <a:pt x="58056" y="1529229"/>
                </a:lnTo>
                <a:lnTo>
                  <a:pt x="27841" y="1508858"/>
                </a:lnTo>
                <a:lnTo>
                  <a:pt x="7470" y="1478643"/>
                </a:lnTo>
                <a:lnTo>
                  <a:pt x="0" y="1441643"/>
                </a:lnTo>
                <a:lnTo>
                  <a:pt x="0" y="95057"/>
                </a:lnTo>
                <a:close/>
              </a:path>
            </a:pathLst>
          </a:custGeom>
          <a:ln w="25400">
            <a:solidFill>
              <a:srgbClr val="4472C4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9" name="object 159"/>
          <p:cNvSpPr/>
          <p:nvPr/>
        </p:nvSpPr>
        <p:spPr>
          <a:xfrm>
            <a:off x="4813210" y="6022328"/>
            <a:ext cx="993096" cy="369228"/>
          </a:xfrm>
          <a:custGeom>
            <a:avLst/>
            <a:gdLst/>
            <a:ahLst/>
            <a:cxnLst/>
            <a:rect l="l" t="t" r="r" b="b"/>
            <a:pathLst>
              <a:path w="990600" h="368300">
                <a:moveTo>
                  <a:pt x="0" y="61384"/>
                </a:moveTo>
                <a:lnTo>
                  <a:pt x="4823" y="37491"/>
                </a:lnTo>
                <a:lnTo>
                  <a:pt x="17979" y="17979"/>
                </a:lnTo>
                <a:lnTo>
                  <a:pt x="37491" y="4823"/>
                </a:lnTo>
                <a:lnTo>
                  <a:pt x="61385" y="0"/>
                </a:lnTo>
                <a:lnTo>
                  <a:pt x="929215" y="0"/>
                </a:lnTo>
                <a:lnTo>
                  <a:pt x="953108" y="4823"/>
                </a:lnTo>
                <a:lnTo>
                  <a:pt x="972620" y="17979"/>
                </a:lnTo>
                <a:lnTo>
                  <a:pt x="985776" y="37491"/>
                </a:lnTo>
                <a:lnTo>
                  <a:pt x="990600" y="61384"/>
                </a:lnTo>
                <a:lnTo>
                  <a:pt x="990600" y="306915"/>
                </a:lnTo>
                <a:lnTo>
                  <a:pt x="985776" y="330808"/>
                </a:lnTo>
                <a:lnTo>
                  <a:pt x="972620" y="350320"/>
                </a:lnTo>
                <a:lnTo>
                  <a:pt x="953108" y="363476"/>
                </a:lnTo>
                <a:lnTo>
                  <a:pt x="929215" y="368300"/>
                </a:lnTo>
                <a:lnTo>
                  <a:pt x="61385" y="368300"/>
                </a:lnTo>
                <a:lnTo>
                  <a:pt x="37491" y="363476"/>
                </a:lnTo>
                <a:lnTo>
                  <a:pt x="17979" y="350320"/>
                </a:lnTo>
                <a:lnTo>
                  <a:pt x="4823" y="330808"/>
                </a:lnTo>
                <a:lnTo>
                  <a:pt x="0" y="306915"/>
                </a:lnTo>
                <a:lnTo>
                  <a:pt x="0" y="61384"/>
                </a:lnTo>
                <a:close/>
              </a:path>
            </a:pathLst>
          </a:custGeom>
          <a:ln w="25400">
            <a:solidFill>
              <a:srgbClr val="4472C4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0" name="object 160"/>
          <p:cNvSpPr/>
          <p:nvPr/>
        </p:nvSpPr>
        <p:spPr>
          <a:xfrm>
            <a:off x="4100579" y="1292389"/>
            <a:ext cx="723815" cy="2013567"/>
          </a:xfrm>
          <a:custGeom>
            <a:avLst/>
            <a:gdLst/>
            <a:ahLst/>
            <a:cxnLst/>
            <a:rect l="l" t="t" r="r" b="b"/>
            <a:pathLst>
              <a:path w="721995" h="2008504">
                <a:moveTo>
                  <a:pt x="710737" y="0"/>
                </a:moveTo>
                <a:lnTo>
                  <a:pt x="649536" y="59265"/>
                </a:lnTo>
                <a:lnTo>
                  <a:pt x="679491" y="69789"/>
                </a:lnTo>
                <a:lnTo>
                  <a:pt x="0" y="2004159"/>
                </a:lnTo>
                <a:lnTo>
                  <a:pt x="11981" y="2008369"/>
                </a:lnTo>
                <a:lnTo>
                  <a:pt x="691474" y="73997"/>
                </a:lnTo>
                <a:lnTo>
                  <a:pt x="720098" y="73997"/>
                </a:lnTo>
                <a:lnTo>
                  <a:pt x="710737" y="0"/>
                </a:lnTo>
                <a:close/>
              </a:path>
              <a:path w="721995" h="2008504">
                <a:moveTo>
                  <a:pt x="720098" y="73997"/>
                </a:moveTo>
                <a:lnTo>
                  <a:pt x="691474" y="73997"/>
                </a:lnTo>
                <a:lnTo>
                  <a:pt x="721429" y="84521"/>
                </a:lnTo>
                <a:lnTo>
                  <a:pt x="720098" y="73997"/>
                </a:lnTo>
                <a:close/>
              </a:path>
            </a:pathLst>
          </a:custGeom>
          <a:solidFill>
            <a:srgbClr val="4472C4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1" name="object 161"/>
          <p:cNvSpPr/>
          <p:nvPr/>
        </p:nvSpPr>
        <p:spPr>
          <a:xfrm>
            <a:off x="4102099" y="2603785"/>
            <a:ext cx="711082" cy="706626"/>
          </a:xfrm>
          <a:custGeom>
            <a:avLst/>
            <a:gdLst/>
            <a:ahLst/>
            <a:cxnLst/>
            <a:rect l="l" t="t" r="r" b="b"/>
            <a:pathLst>
              <a:path w="709295" h="704850">
                <a:moveTo>
                  <a:pt x="709221" y="0"/>
                </a:moveTo>
                <a:lnTo>
                  <a:pt x="628307" y="26662"/>
                </a:lnTo>
                <a:lnTo>
                  <a:pt x="650679" y="49189"/>
                </a:lnTo>
                <a:lnTo>
                  <a:pt x="0" y="695401"/>
                </a:lnTo>
                <a:lnTo>
                  <a:pt x="8948" y="704411"/>
                </a:lnTo>
                <a:lnTo>
                  <a:pt x="659629" y="58201"/>
                </a:lnTo>
                <a:lnTo>
                  <a:pt x="689597" y="58201"/>
                </a:lnTo>
                <a:lnTo>
                  <a:pt x="709221" y="0"/>
                </a:lnTo>
                <a:close/>
              </a:path>
              <a:path w="709295" h="704850">
                <a:moveTo>
                  <a:pt x="689597" y="58201"/>
                </a:moveTo>
                <a:lnTo>
                  <a:pt x="659629" y="58201"/>
                </a:lnTo>
                <a:lnTo>
                  <a:pt x="682001" y="80728"/>
                </a:lnTo>
                <a:lnTo>
                  <a:pt x="689597" y="58201"/>
                </a:lnTo>
                <a:close/>
              </a:path>
            </a:pathLst>
          </a:custGeom>
          <a:solidFill>
            <a:srgbClr val="4472C4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2" name="object 162"/>
          <p:cNvSpPr/>
          <p:nvPr/>
        </p:nvSpPr>
        <p:spPr>
          <a:xfrm>
            <a:off x="4101109" y="3300799"/>
            <a:ext cx="712356" cy="1195535"/>
          </a:xfrm>
          <a:custGeom>
            <a:avLst/>
            <a:gdLst/>
            <a:ahLst/>
            <a:cxnLst/>
            <a:rect l="l" t="t" r="r" b="b"/>
            <a:pathLst>
              <a:path w="710564" h="1192529">
                <a:moveTo>
                  <a:pt x="10924" y="0"/>
                </a:moveTo>
                <a:lnTo>
                  <a:pt x="0" y="6474"/>
                </a:lnTo>
                <a:lnTo>
                  <a:pt x="665897" y="1130105"/>
                </a:lnTo>
                <a:lnTo>
                  <a:pt x="638583" y="1146291"/>
                </a:lnTo>
                <a:lnTo>
                  <a:pt x="710209" y="1192420"/>
                </a:lnTo>
                <a:lnTo>
                  <a:pt x="705294" y="1123631"/>
                </a:lnTo>
                <a:lnTo>
                  <a:pt x="676823" y="1123631"/>
                </a:lnTo>
                <a:lnTo>
                  <a:pt x="10924" y="0"/>
                </a:lnTo>
                <a:close/>
              </a:path>
              <a:path w="710564" h="1192529">
                <a:moveTo>
                  <a:pt x="704137" y="1107443"/>
                </a:moveTo>
                <a:lnTo>
                  <a:pt x="676823" y="1123631"/>
                </a:lnTo>
                <a:lnTo>
                  <a:pt x="705294" y="1123631"/>
                </a:lnTo>
                <a:lnTo>
                  <a:pt x="704137" y="1107443"/>
                </a:lnTo>
                <a:close/>
              </a:path>
            </a:pathLst>
          </a:custGeom>
          <a:solidFill>
            <a:srgbClr val="4472C4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3" name="object 163"/>
          <p:cNvSpPr/>
          <p:nvPr/>
        </p:nvSpPr>
        <p:spPr>
          <a:xfrm>
            <a:off x="4100399" y="3302542"/>
            <a:ext cx="732090" cy="2908626"/>
          </a:xfrm>
          <a:custGeom>
            <a:avLst/>
            <a:gdLst/>
            <a:ahLst/>
            <a:cxnLst/>
            <a:rect l="l" t="t" r="r" b="b"/>
            <a:pathLst>
              <a:path w="730250" h="2901315">
                <a:moveTo>
                  <a:pt x="12339" y="0"/>
                </a:moveTo>
                <a:lnTo>
                  <a:pt x="0" y="2999"/>
                </a:lnTo>
                <a:lnTo>
                  <a:pt x="686747" y="2828203"/>
                </a:lnTo>
                <a:lnTo>
                  <a:pt x="655896" y="2835702"/>
                </a:lnTo>
                <a:lnTo>
                  <a:pt x="710916" y="2900746"/>
                </a:lnTo>
                <a:lnTo>
                  <a:pt x="728222" y="2825203"/>
                </a:lnTo>
                <a:lnTo>
                  <a:pt x="699088" y="2825203"/>
                </a:lnTo>
                <a:lnTo>
                  <a:pt x="12339" y="0"/>
                </a:lnTo>
                <a:close/>
              </a:path>
              <a:path w="730250" h="2901315">
                <a:moveTo>
                  <a:pt x="729940" y="2817703"/>
                </a:moveTo>
                <a:lnTo>
                  <a:pt x="699088" y="2825203"/>
                </a:lnTo>
                <a:lnTo>
                  <a:pt x="728222" y="2825203"/>
                </a:lnTo>
                <a:lnTo>
                  <a:pt x="729940" y="2817703"/>
                </a:lnTo>
                <a:close/>
              </a:path>
            </a:pathLst>
          </a:custGeom>
          <a:solidFill>
            <a:srgbClr val="4472C4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4" name="object 164"/>
          <p:cNvSpPr/>
          <p:nvPr/>
        </p:nvSpPr>
        <p:spPr>
          <a:xfrm>
            <a:off x="3686429" y="2973014"/>
            <a:ext cx="891241" cy="649332"/>
          </a:xfrm>
          <a:custGeom>
            <a:avLst/>
            <a:gdLst/>
            <a:ahLst/>
            <a:cxnLst/>
            <a:rect l="l" t="t" r="r" b="b"/>
            <a:pathLst>
              <a:path w="889000" h="647700">
                <a:moveTo>
                  <a:pt x="0" y="0"/>
                </a:moveTo>
                <a:lnTo>
                  <a:pt x="889000" y="0"/>
                </a:lnTo>
                <a:lnTo>
                  <a:pt x="889000" y="647700"/>
                </a:lnTo>
                <a:lnTo>
                  <a:pt x="0" y="6477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5" name="object 165"/>
          <p:cNvSpPr txBox="1"/>
          <p:nvPr/>
        </p:nvSpPr>
        <p:spPr>
          <a:xfrm>
            <a:off x="3686429" y="2973014"/>
            <a:ext cx="891241" cy="586178"/>
          </a:xfrm>
          <a:prstGeom prst="rect">
            <a:avLst/>
          </a:prstGeom>
          <a:ln w="12700">
            <a:solidFill>
              <a:srgbClr val="4472C4"/>
            </a:solidFill>
          </a:ln>
        </p:spPr>
        <p:txBody>
          <a:bodyPr vert="horz" wrap="square" lIns="0" tIns="47109" rIns="0" bIns="0" rtlCol="0">
            <a:spAutoFit/>
          </a:bodyPr>
          <a:lstStyle/>
          <a:p>
            <a:pPr marL="161061" marR="117134" indent="-63660" defTabSz="916712">
              <a:lnSpc>
                <a:spcPts val="2106"/>
              </a:lnSpc>
              <a:spcBef>
                <a:spcPts val="371"/>
              </a:spcBef>
            </a:pPr>
            <a:r>
              <a:rPr sz="1804" spc="-56" dirty="0">
                <a:solidFill>
                  <a:srgbClr val="4472C4"/>
                </a:solidFill>
                <a:latin typeface="Calibri"/>
                <a:cs typeface="Calibri"/>
              </a:rPr>
              <a:t>“</a:t>
            </a:r>
            <a:r>
              <a:rPr sz="1804" dirty="0">
                <a:solidFill>
                  <a:srgbClr val="4472C4"/>
                </a:solidFill>
                <a:latin typeface="Calibri"/>
                <a:cs typeface="Calibri"/>
              </a:rPr>
              <a:t>e</a:t>
            </a:r>
            <a:r>
              <a:rPr sz="1804" spc="20" dirty="0">
                <a:solidFill>
                  <a:srgbClr val="4472C4"/>
                </a:solidFill>
                <a:latin typeface="Calibri"/>
                <a:cs typeface="Calibri"/>
              </a:rPr>
              <a:t>x</a:t>
            </a:r>
            <a:r>
              <a:rPr sz="1804" spc="-5" dirty="0">
                <a:solidFill>
                  <a:srgbClr val="4472C4"/>
                </a:solidFill>
                <a:latin typeface="Calibri"/>
                <a:cs typeface="Calibri"/>
              </a:rPr>
              <a:t>t</a:t>
            </a:r>
            <a:r>
              <a:rPr sz="1804" spc="-30" dirty="0">
                <a:solidFill>
                  <a:srgbClr val="4472C4"/>
                </a:solidFill>
                <a:latin typeface="Calibri"/>
                <a:cs typeface="Calibri"/>
              </a:rPr>
              <a:t>r</a:t>
            </a:r>
            <a:r>
              <a:rPr sz="1804" spc="35" dirty="0">
                <a:solidFill>
                  <a:srgbClr val="4472C4"/>
                </a:solidFill>
                <a:latin typeface="Calibri"/>
                <a:cs typeface="Calibri"/>
              </a:rPr>
              <a:t>a</a:t>
            </a:r>
            <a:r>
              <a:rPr sz="1804" dirty="0">
                <a:solidFill>
                  <a:srgbClr val="4472C4"/>
                </a:solidFill>
                <a:latin typeface="Calibri"/>
                <a:cs typeface="Calibri"/>
              </a:rPr>
              <a:t>”  </a:t>
            </a:r>
            <a:r>
              <a:rPr sz="1804" spc="-5" dirty="0">
                <a:solidFill>
                  <a:srgbClr val="4472C4"/>
                </a:solidFill>
                <a:latin typeface="Calibri"/>
                <a:cs typeface="Calibri"/>
              </a:rPr>
              <a:t>layers</a:t>
            </a:r>
            <a:endParaRPr sz="1804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66" name="object 166"/>
          <p:cNvSpPr/>
          <p:nvPr/>
        </p:nvSpPr>
        <p:spPr>
          <a:xfrm>
            <a:off x="6347417" y="1559761"/>
            <a:ext cx="5576617" cy="4901821"/>
          </a:xfrm>
          <a:custGeom>
            <a:avLst/>
            <a:gdLst/>
            <a:ahLst/>
            <a:cxnLst/>
            <a:rect l="l" t="t" r="r" b="b"/>
            <a:pathLst>
              <a:path w="5562600" h="4889500">
                <a:moveTo>
                  <a:pt x="0" y="0"/>
                </a:moveTo>
                <a:lnTo>
                  <a:pt x="5562600" y="0"/>
                </a:lnTo>
                <a:lnTo>
                  <a:pt x="5562600" y="4889500"/>
                </a:lnTo>
                <a:lnTo>
                  <a:pt x="0" y="488950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7" name="object 167"/>
          <p:cNvSpPr txBox="1"/>
          <p:nvPr/>
        </p:nvSpPr>
        <p:spPr>
          <a:xfrm>
            <a:off x="6423341" y="1556830"/>
            <a:ext cx="2992020" cy="38308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356499" indent="-343767" defTabSz="916712">
              <a:spcBef>
                <a:spcPts val="100"/>
              </a:spcBef>
              <a:buFont typeface="Arial"/>
              <a:buChar char="•"/>
              <a:tabLst>
                <a:tab pos="355862" algn="l"/>
                <a:tab pos="356499" algn="l"/>
              </a:tabLst>
            </a:pPr>
            <a:r>
              <a:rPr sz="2406" spc="10" dirty="0">
                <a:solidFill>
                  <a:prstClr val="black"/>
                </a:solidFill>
                <a:latin typeface="Calibri"/>
                <a:cs typeface="Calibri"/>
              </a:rPr>
              <a:t>Richer </a:t>
            </a:r>
            <a:r>
              <a:rPr sz="2406" spc="15" dirty="0">
                <a:solidFill>
                  <a:prstClr val="black"/>
                </a:solidFill>
                <a:latin typeface="Calibri"/>
                <a:cs typeface="Calibri"/>
              </a:rPr>
              <a:t>solution</a:t>
            </a:r>
            <a:r>
              <a:rPr sz="2406" spc="-351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spc="-15" dirty="0">
                <a:solidFill>
                  <a:prstClr val="black"/>
                </a:solidFill>
                <a:latin typeface="Calibri"/>
                <a:cs typeface="Calibri"/>
              </a:rPr>
              <a:t>space</a:t>
            </a:r>
            <a:endParaRPr sz="2406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71" name="object 171"/>
          <p:cNvSpPr txBox="1">
            <a:spLocks noGrp="1"/>
          </p:cNvSpPr>
          <p:nvPr>
            <p:ph type="ftr" sz="quarter" idx="5"/>
          </p:nvPr>
        </p:nvSpPr>
        <p:spPr>
          <a:xfrm>
            <a:off x="4173265" y="7267588"/>
            <a:ext cx="9197028" cy="219942"/>
          </a:xfrm>
          <a:prstGeom prst="rect">
            <a:avLst/>
          </a:prstGeom>
        </p:spPr>
        <p:txBody>
          <a:bodyPr vert="horz" wrap="square" lIns="0" tIns="3820" rIns="0" bIns="0" rtlCol="0">
            <a:spAutoFit/>
          </a:bodyPr>
          <a:lstStyle/>
          <a:p>
            <a:pPr marL="12732" defTabSz="916712">
              <a:spcBef>
                <a:spcPts val="30"/>
              </a:spcBef>
            </a:pPr>
            <a:r>
              <a:rPr spc="-20" dirty="0"/>
              <a:t>Kaiming </a:t>
            </a:r>
            <a:r>
              <a:rPr spc="5" dirty="0"/>
              <a:t>He, </a:t>
            </a:r>
            <a:r>
              <a:rPr spc="-10" dirty="0"/>
              <a:t>Xiangyu </a:t>
            </a:r>
            <a:r>
              <a:rPr dirty="0"/>
              <a:t>Zhang, </a:t>
            </a:r>
            <a:r>
              <a:rPr spc="-30" dirty="0"/>
              <a:t>Shaoqing </a:t>
            </a:r>
            <a:r>
              <a:rPr spc="-5" dirty="0"/>
              <a:t>Ren, </a:t>
            </a:r>
            <a:r>
              <a:rPr dirty="0"/>
              <a:t>&amp; </a:t>
            </a:r>
            <a:r>
              <a:rPr spc="-15" dirty="0"/>
              <a:t>Jian </a:t>
            </a:r>
            <a:r>
              <a:rPr spc="-35" dirty="0"/>
              <a:t>Sun. </a:t>
            </a:r>
            <a:r>
              <a:rPr spc="5" dirty="0"/>
              <a:t>“Deep </a:t>
            </a:r>
            <a:r>
              <a:rPr spc="-15" dirty="0"/>
              <a:t>Residual </a:t>
            </a:r>
            <a:r>
              <a:rPr spc="-10" dirty="0"/>
              <a:t>Learning </a:t>
            </a:r>
            <a:r>
              <a:rPr spc="-25" dirty="0"/>
              <a:t>for </a:t>
            </a:r>
            <a:r>
              <a:rPr spc="15" dirty="0"/>
              <a:t>Image </a:t>
            </a:r>
            <a:r>
              <a:rPr spc="-15" dirty="0"/>
              <a:t>Recognition”. </a:t>
            </a:r>
            <a:r>
              <a:rPr spc="-20" dirty="0"/>
              <a:t>CVPR</a:t>
            </a:r>
            <a:r>
              <a:rPr spc="-115" dirty="0"/>
              <a:t> </a:t>
            </a:r>
            <a:r>
              <a:rPr spc="-10" dirty="0"/>
              <a:t>2016.</a:t>
            </a:r>
          </a:p>
        </p:txBody>
      </p:sp>
      <p:sp>
        <p:nvSpPr>
          <p:cNvPr id="168" name="object 168"/>
          <p:cNvSpPr txBox="1"/>
          <p:nvPr/>
        </p:nvSpPr>
        <p:spPr>
          <a:xfrm>
            <a:off x="6423340" y="2295287"/>
            <a:ext cx="5290784" cy="758183"/>
          </a:xfrm>
          <a:prstGeom prst="rect">
            <a:avLst/>
          </a:prstGeom>
        </p:spPr>
        <p:txBody>
          <a:bodyPr vert="horz" wrap="square" lIns="0" tIns="10186" rIns="0" bIns="0" rtlCol="0">
            <a:spAutoFit/>
          </a:bodyPr>
          <a:lstStyle/>
          <a:p>
            <a:pPr marL="356499" marR="5093" indent="-343767" defTabSz="916712">
              <a:lnSpc>
                <a:spcPct val="100699"/>
              </a:lnSpc>
              <a:spcBef>
                <a:spcPts val="80"/>
              </a:spcBef>
              <a:buFont typeface="Arial"/>
              <a:buChar char="•"/>
              <a:tabLst>
                <a:tab pos="355862" algn="l"/>
                <a:tab pos="356499" algn="l"/>
              </a:tabLst>
            </a:pPr>
            <a:r>
              <a:rPr sz="2406" dirty="0">
                <a:solidFill>
                  <a:prstClr val="black"/>
                </a:solidFill>
                <a:latin typeface="Calibri"/>
                <a:cs typeface="Calibri"/>
              </a:rPr>
              <a:t>A</a:t>
            </a:r>
            <a:r>
              <a:rPr sz="2406" spc="-4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spc="10" dirty="0">
                <a:solidFill>
                  <a:prstClr val="black"/>
                </a:solidFill>
                <a:latin typeface="Calibri"/>
                <a:cs typeface="Calibri"/>
              </a:rPr>
              <a:t>deeper</a:t>
            </a:r>
            <a:r>
              <a:rPr sz="2406" spc="-9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spc="10" dirty="0">
                <a:solidFill>
                  <a:prstClr val="black"/>
                </a:solidFill>
                <a:latin typeface="Calibri"/>
                <a:cs typeface="Calibri"/>
              </a:rPr>
              <a:t>model</a:t>
            </a:r>
            <a:r>
              <a:rPr sz="2406" spc="-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spc="15" dirty="0">
                <a:solidFill>
                  <a:prstClr val="black"/>
                </a:solidFill>
                <a:latin typeface="Calibri"/>
                <a:cs typeface="Calibri"/>
              </a:rPr>
              <a:t>should</a:t>
            </a:r>
            <a:r>
              <a:rPr sz="2406" spc="-21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spc="20" dirty="0">
                <a:solidFill>
                  <a:prstClr val="black"/>
                </a:solidFill>
                <a:latin typeface="Calibri"/>
                <a:cs typeface="Calibri"/>
              </a:rPr>
              <a:t>not</a:t>
            </a:r>
            <a:r>
              <a:rPr sz="2406" spc="-5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dirty="0">
                <a:solidFill>
                  <a:prstClr val="black"/>
                </a:solidFill>
                <a:latin typeface="Calibri"/>
                <a:cs typeface="Calibri"/>
              </a:rPr>
              <a:t>have</a:t>
            </a:r>
            <a:r>
              <a:rPr sz="2406" spc="-4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b="1" spc="-5" dirty="0">
                <a:solidFill>
                  <a:srgbClr val="C00000"/>
                </a:solidFill>
                <a:latin typeface="Calibri"/>
                <a:cs typeface="Calibri"/>
              </a:rPr>
              <a:t>higher  training</a:t>
            </a:r>
            <a:r>
              <a:rPr sz="2406" b="1" spc="-9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6" b="1" spc="15" dirty="0">
                <a:solidFill>
                  <a:srgbClr val="C00000"/>
                </a:solidFill>
                <a:latin typeface="Calibri"/>
                <a:cs typeface="Calibri"/>
              </a:rPr>
              <a:t>error</a:t>
            </a:r>
            <a:endParaRPr sz="2406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69" name="object 169"/>
          <p:cNvSpPr txBox="1"/>
          <p:nvPr/>
        </p:nvSpPr>
        <p:spPr>
          <a:xfrm>
            <a:off x="6423340" y="3390239"/>
            <a:ext cx="4665007" cy="1871442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356499" indent="-343767" defTabSz="916712">
              <a:spcBef>
                <a:spcPts val="100"/>
              </a:spcBef>
              <a:buFont typeface="Arial"/>
              <a:buChar char="•"/>
              <a:tabLst>
                <a:tab pos="355862" algn="l"/>
                <a:tab pos="356499" algn="l"/>
              </a:tabLst>
            </a:pPr>
            <a:r>
              <a:rPr sz="2406" dirty="0">
                <a:solidFill>
                  <a:prstClr val="black"/>
                </a:solidFill>
                <a:latin typeface="Calibri"/>
                <a:cs typeface="Calibri"/>
              </a:rPr>
              <a:t>A </a:t>
            </a:r>
            <a:r>
              <a:rPr sz="2406" spc="15" dirty="0">
                <a:solidFill>
                  <a:prstClr val="black"/>
                </a:solidFill>
                <a:latin typeface="Calibri"/>
                <a:cs typeface="Calibri"/>
              </a:rPr>
              <a:t>solution </a:t>
            </a:r>
            <a:r>
              <a:rPr sz="2406" i="1" spc="-20" dirty="0">
                <a:solidFill>
                  <a:prstClr val="black"/>
                </a:solidFill>
                <a:latin typeface="Calibri"/>
                <a:cs typeface="Calibri"/>
              </a:rPr>
              <a:t>by</a:t>
            </a:r>
            <a:r>
              <a:rPr sz="2406" i="1" spc="-18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i="1" spc="-20" dirty="0">
                <a:solidFill>
                  <a:prstClr val="black"/>
                </a:solidFill>
                <a:latin typeface="Calibri"/>
                <a:cs typeface="Calibri"/>
              </a:rPr>
              <a:t>construction</a:t>
            </a:r>
            <a:r>
              <a:rPr sz="2406" spc="-20" dirty="0">
                <a:solidFill>
                  <a:prstClr val="black"/>
                </a:solidFill>
                <a:latin typeface="Calibri"/>
                <a:cs typeface="Calibri"/>
              </a:rPr>
              <a:t>:</a:t>
            </a:r>
            <a:endParaRPr sz="2406">
              <a:solidFill>
                <a:prstClr val="black"/>
              </a:solidFill>
              <a:latin typeface="Calibri"/>
              <a:cs typeface="Calibri"/>
            </a:endParaRPr>
          </a:p>
          <a:p>
            <a:pPr marL="814855" marR="258462" lvl="1" indent="-343767" defTabSz="916712">
              <a:lnSpc>
                <a:spcPct val="100699"/>
              </a:lnSpc>
              <a:buFont typeface="Arial"/>
              <a:buChar char="•"/>
              <a:tabLst>
                <a:tab pos="814218" algn="l"/>
                <a:tab pos="814855" algn="l"/>
              </a:tabLst>
            </a:pPr>
            <a:r>
              <a:rPr sz="2406" dirty="0">
                <a:solidFill>
                  <a:prstClr val="black"/>
                </a:solidFill>
                <a:latin typeface="Calibri"/>
                <a:cs typeface="Calibri"/>
              </a:rPr>
              <a:t>original </a:t>
            </a:r>
            <a:r>
              <a:rPr sz="2406" spc="-10" dirty="0">
                <a:solidFill>
                  <a:prstClr val="black"/>
                </a:solidFill>
                <a:latin typeface="Calibri"/>
                <a:cs typeface="Calibri"/>
              </a:rPr>
              <a:t>layers: </a:t>
            </a:r>
            <a:r>
              <a:rPr sz="2406" spc="15" dirty="0">
                <a:solidFill>
                  <a:prstClr val="black"/>
                </a:solidFill>
                <a:latin typeface="Calibri"/>
                <a:cs typeface="Calibri"/>
              </a:rPr>
              <a:t>copied </a:t>
            </a:r>
            <a:r>
              <a:rPr sz="2406" spc="-15" dirty="0">
                <a:solidFill>
                  <a:prstClr val="black"/>
                </a:solidFill>
                <a:latin typeface="Calibri"/>
                <a:cs typeface="Calibri"/>
              </a:rPr>
              <a:t>from</a:t>
            </a:r>
            <a:r>
              <a:rPr sz="2406" spc="-29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dirty="0">
                <a:solidFill>
                  <a:prstClr val="black"/>
                </a:solidFill>
                <a:latin typeface="Calibri"/>
                <a:cs typeface="Calibri"/>
              </a:rPr>
              <a:t>a  </a:t>
            </a:r>
            <a:r>
              <a:rPr sz="2406" spc="-5" dirty="0">
                <a:solidFill>
                  <a:prstClr val="black"/>
                </a:solidFill>
                <a:latin typeface="Calibri"/>
                <a:cs typeface="Calibri"/>
              </a:rPr>
              <a:t>learned </a:t>
            </a:r>
            <a:r>
              <a:rPr sz="2406" spc="5" dirty="0">
                <a:solidFill>
                  <a:prstClr val="black"/>
                </a:solidFill>
                <a:latin typeface="Calibri"/>
                <a:cs typeface="Calibri"/>
              </a:rPr>
              <a:t>shallower</a:t>
            </a:r>
            <a:r>
              <a:rPr sz="2406" spc="-10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spc="10" dirty="0">
                <a:solidFill>
                  <a:prstClr val="black"/>
                </a:solidFill>
                <a:latin typeface="Calibri"/>
                <a:cs typeface="Calibri"/>
              </a:rPr>
              <a:t>model</a:t>
            </a:r>
            <a:endParaRPr sz="2406">
              <a:solidFill>
                <a:prstClr val="black"/>
              </a:solidFill>
              <a:latin typeface="Calibri"/>
              <a:cs typeface="Calibri"/>
            </a:endParaRPr>
          </a:p>
          <a:p>
            <a:pPr marL="814855" lvl="1" indent="-343767" defTabSz="916712">
              <a:spcBef>
                <a:spcPts val="20"/>
              </a:spcBef>
              <a:buFont typeface="Arial"/>
              <a:buChar char="•"/>
              <a:tabLst>
                <a:tab pos="814218" algn="l"/>
                <a:tab pos="814855" algn="l"/>
              </a:tabLst>
            </a:pPr>
            <a:r>
              <a:rPr sz="2406" spc="-20" dirty="0">
                <a:solidFill>
                  <a:prstClr val="black"/>
                </a:solidFill>
                <a:latin typeface="Calibri"/>
                <a:cs typeface="Calibri"/>
              </a:rPr>
              <a:t>extra </a:t>
            </a:r>
            <a:r>
              <a:rPr sz="2406" spc="-15" dirty="0">
                <a:solidFill>
                  <a:prstClr val="black"/>
                </a:solidFill>
                <a:latin typeface="Calibri"/>
                <a:cs typeface="Calibri"/>
              </a:rPr>
              <a:t>layers: set </a:t>
            </a:r>
            <a:r>
              <a:rPr sz="2406" spc="-30" dirty="0">
                <a:solidFill>
                  <a:prstClr val="black"/>
                </a:solidFill>
                <a:latin typeface="Calibri"/>
                <a:cs typeface="Calibri"/>
              </a:rPr>
              <a:t>as</a:t>
            </a:r>
            <a:r>
              <a:rPr sz="2406" spc="3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spc="15" dirty="0">
                <a:solidFill>
                  <a:srgbClr val="C00000"/>
                </a:solidFill>
                <a:latin typeface="Calibri"/>
                <a:cs typeface="Calibri"/>
              </a:rPr>
              <a:t>identity</a:t>
            </a:r>
            <a:endParaRPr sz="2406">
              <a:solidFill>
                <a:prstClr val="black"/>
              </a:solidFill>
              <a:latin typeface="Calibri"/>
              <a:cs typeface="Calibri"/>
            </a:endParaRPr>
          </a:p>
          <a:p>
            <a:pPr marL="814855" lvl="1" indent="-343767" defTabSz="916712">
              <a:spcBef>
                <a:spcPts val="20"/>
              </a:spcBef>
              <a:buFont typeface="Arial"/>
              <a:buChar char="•"/>
              <a:tabLst>
                <a:tab pos="814218" algn="l"/>
                <a:tab pos="814855" algn="l"/>
              </a:tabLst>
            </a:pPr>
            <a:r>
              <a:rPr sz="2406" spc="-25" dirty="0">
                <a:solidFill>
                  <a:prstClr val="black"/>
                </a:solidFill>
                <a:latin typeface="Calibri"/>
                <a:cs typeface="Calibri"/>
              </a:rPr>
              <a:t>at </a:t>
            </a:r>
            <a:r>
              <a:rPr sz="2406" spc="-10" dirty="0">
                <a:solidFill>
                  <a:prstClr val="black"/>
                </a:solidFill>
                <a:latin typeface="Calibri"/>
                <a:cs typeface="Calibri"/>
              </a:rPr>
              <a:t>least </a:t>
            </a:r>
            <a:r>
              <a:rPr sz="2406" spc="10" dirty="0">
                <a:solidFill>
                  <a:prstClr val="black"/>
                </a:solidFill>
                <a:latin typeface="Calibri"/>
                <a:cs typeface="Calibri"/>
              </a:rPr>
              <a:t>the </a:t>
            </a:r>
            <a:r>
              <a:rPr sz="2406" spc="-30" dirty="0">
                <a:solidFill>
                  <a:prstClr val="black"/>
                </a:solidFill>
                <a:latin typeface="Calibri"/>
                <a:cs typeface="Calibri"/>
              </a:rPr>
              <a:t>same </a:t>
            </a:r>
            <a:r>
              <a:rPr sz="2406" spc="5" dirty="0">
                <a:solidFill>
                  <a:prstClr val="black"/>
                </a:solidFill>
                <a:latin typeface="Calibri"/>
                <a:cs typeface="Calibri"/>
              </a:rPr>
              <a:t>training</a:t>
            </a:r>
            <a:r>
              <a:rPr sz="2406" spc="-4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spc="-10" dirty="0">
                <a:solidFill>
                  <a:prstClr val="black"/>
                </a:solidFill>
                <a:latin typeface="Calibri"/>
                <a:cs typeface="Calibri"/>
              </a:rPr>
              <a:t>error</a:t>
            </a:r>
            <a:endParaRPr sz="2406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70" name="object 170"/>
          <p:cNvSpPr txBox="1"/>
          <p:nvPr/>
        </p:nvSpPr>
        <p:spPr>
          <a:xfrm>
            <a:off x="6423339" y="5592875"/>
            <a:ext cx="5272323" cy="758183"/>
          </a:xfrm>
          <a:prstGeom prst="rect">
            <a:avLst/>
          </a:prstGeom>
        </p:spPr>
        <p:txBody>
          <a:bodyPr vert="horz" wrap="square" lIns="0" tIns="10186" rIns="0" bIns="0" rtlCol="0">
            <a:spAutoFit/>
          </a:bodyPr>
          <a:lstStyle/>
          <a:p>
            <a:pPr marL="356499" marR="5093" indent="-343767" defTabSz="916712">
              <a:lnSpc>
                <a:spcPct val="100699"/>
              </a:lnSpc>
              <a:spcBef>
                <a:spcPts val="80"/>
              </a:spcBef>
              <a:buFont typeface="Arial"/>
              <a:buChar char="•"/>
              <a:tabLst>
                <a:tab pos="355862" algn="l"/>
                <a:tab pos="356499" algn="l"/>
              </a:tabLst>
            </a:pPr>
            <a:r>
              <a:rPr sz="2406" spc="5" dirty="0">
                <a:solidFill>
                  <a:srgbClr val="C00000"/>
                </a:solidFill>
                <a:latin typeface="Calibri"/>
                <a:cs typeface="Calibri"/>
              </a:rPr>
              <a:t>Optimization</a:t>
            </a:r>
            <a:r>
              <a:rPr sz="2406" spc="-20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6" spc="5" dirty="0">
                <a:solidFill>
                  <a:srgbClr val="C00000"/>
                </a:solidFill>
                <a:latin typeface="Calibri"/>
                <a:cs typeface="Calibri"/>
              </a:rPr>
              <a:t>difficulties</a:t>
            </a:r>
            <a:r>
              <a:rPr sz="2406" spc="5" dirty="0">
                <a:solidFill>
                  <a:prstClr val="black"/>
                </a:solidFill>
                <a:latin typeface="Calibri"/>
                <a:cs typeface="Calibri"/>
              </a:rPr>
              <a:t>:</a:t>
            </a:r>
            <a:r>
              <a:rPr sz="2406" spc="-18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dirty="0">
                <a:solidFill>
                  <a:prstClr val="black"/>
                </a:solidFill>
                <a:latin typeface="Calibri"/>
                <a:cs typeface="Calibri"/>
              </a:rPr>
              <a:t>solvers</a:t>
            </a:r>
            <a:r>
              <a:rPr sz="2406" spc="-8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spc="5" dirty="0">
                <a:solidFill>
                  <a:prstClr val="black"/>
                </a:solidFill>
                <a:latin typeface="Calibri"/>
                <a:cs typeface="Calibri"/>
              </a:rPr>
              <a:t>cannot  </a:t>
            </a:r>
            <a:r>
              <a:rPr sz="2406" spc="10" dirty="0">
                <a:solidFill>
                  <a:prstClr val="black"/>
                </a:solidFill>
                <a:latin typeface="Calibri"/>
                <a:cs typeface="Calibri"/>
              </a:rPr>
              <a:t>find</a:t>
            </a:r>
            <a:r>
              <a:rPr sz="2406" spc="-1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spc="10" dirty="0">
                <a:solidFill>
                  <a:prstClr val="black"/>
                </a:solidFill>
                <a:latin typeface="Calibri"/>
                <a:cs typeface="Calibri"/>
              </a:rPr>
              <a:t>the</a:t>
            </a:r>
            <a:r>
              <a:rPr sz="2406" spc="-4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spc="15" dirty="0">
                <a:solidFill>
                  <a:prstClr val="black"/>
                </a:solidFill>
                <a:latin typeface="Calibri"/>
                <a:cs typeface="Calibri"/>
              </a:rPr>
              <a:t>solution</a:t>
            </a:r>
            <a:r>
              <a:rPr sz="2406" spc="-21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spc="5" dirty="0">
                <a:solidFill>
                  <a:prstClr val="black"/>
                </a:solidFill>
                <a:latin typeface="Calibri"/>
                <a:cs typeface="Calibri"/>
              </a:rPr>
              <a:t>when</a:t>
            </a:r>
            <a:r>
              <a:rPr sz="2406" spc="-1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spc="15" dirty="0">
                <a:solidFill>
                  <a:prstClr val="black"/>
                </a:solidFill>
                <a:latin typeface="Calibri"/>
                <a:cs typeface="Calibri"/>
              </a:rPr>
              <a:t>going</a:t>
            </a:r>
            <a:r>
              <a:rPr sz="2406" spc="-18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spc="5" dirty="0">
                <a:solidFill>
                  <a:prstClr val="black"/>
                </a:solidFill>
                <a:latin typeface="Calibri"/>
                <a:cs typeface="Calibri"/>
              </a:rPr>
              <a:t>deeper…</a:t>
            </a:r>
            <a:endParaRPr sz="2406"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769323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9763" y="613487"/>
            <a:ext cx="5278688" cy="691632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>
              <a:spcBef>
                <a:spcPts val="100"/>
              </a:spcBef>
            </a:pPr>
            <a:r>
              <a:rPr sz="4411" spc="15" dirty="0"/>
              <a:t>Deep </a:t>
            </a:r>
            <a:r>
              <a:rPr sz="4411" spc="-10" dirty="0"/>
              <a:t>Residual</a:t>
            </a:r>
            <a:r>
              <a:rPr sz="4411" spc="-200" dirty="0"/>
              <a:t> </a:t>
            </a:r>
            <a:r>
              <a:rPr sz="4411" dirty="0"/>
              <a:t>Learning</a:t>
            </a:r>
            <a:endParaRPr sz="4411"/>
          </a:p>
        </p:txBody>
      </p:sp>
      <p:sp>
        <p:nvSpPr>
          <p:cNvPr id="3" name="object 3"/>
          <p:cNvSpPr txBox="1"/>
          <p:nvPr/>
        </p:nvSpPr>
        <p:spPr>
          <a:xfrm>
            <a:off x="919763" y="1799760"/>
            <a:ext cx="1647521" cy="44483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241910" indent="-229177" defTabSz="916712">
              <a:spcBef>
                <a:spcPts val="100"/>
              </a:spcBef>
              <a:buFont typeface="Arial"/>
              <a:buChar char="•"/>
              <a:tabLst>
                <a:tab pos="241910" algn="l"/>
              </a:tabLst>
            </a:pPr>
            <a:r>
              <a:rPr sz="2807" spc="-30" dirty="0">
                <a:solidFill>
                  <a:prstClr val="black"/>
                </a:solidFill>
                <a:latin typeface="Calibri"/>
                <a:cs typeface="Calibri"/>
              </a:rPr>
              <a:t>Plain</a:t>
            </a:r>
            <a:r>
              <a:rPr lang="en-US" sz="2807" spc="-3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807" spc="10" dirty="0">
                <a:solidFill>
                  <a:prstClr val="black"/>
                </a:solidFill>
                <a:latin typeface="Calibri"/>
                <a:cs typeface="Calibri"/>
              </a:rPr>
              <a:t>net</a:t>
            </a:r>
            <a:endParaRPr sz="2807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77432" y="3491447"/>
            <a:ext cx="1487735" cy="629948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marR="5093" indent="318303" defTabSz="916712">
              <a:spcBef>
                <a:spcPts val="100"/>
              </a:spcBef>
            </a:pPr>
            <a:r>
              <a:rPr sz="2005" spc="30" dirty="0">
                <a:solidFill>
                  <a:srgbClr val="7F7F7F"/>
                </a:solidFill>
                <a:latin typeface="Calibri"/>
                <a:cs typeface="Calibri"/>
              </a:rPr>
              <a:t>any </a:t>
            </a:r>
            <a:r>
              <a:rPr sz="2005" dirty="0">
                <a:solidFill>
                  <a:srgbClr val="7F7F7F"/>
                </a:solidFill>
                <a:latin typeface="Calibri"/>
                <a:cs typeface="Calibri"/>
              </a:rPr>
              <a:t>two  </a:t>
            </a:r>
            <a:r>
              <a:rPr sz="2005" spc="-15" dirty="0">
                <a:solidFill>
                  <a:srgbClr val="7F7F7F"/>
                </a:solidFill>
                <a:latin typeface="Calibri"/>
                <a:cs typeface="Calibri"/>
              </a:rPr>
              <a:t>stacked</a:t>
            </a:r>
            <a:r>
              <a:rPr sz="2005" spc="-66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2005" spc="10" dirty="0">
                <a:solidFill>
                  <a:srgbClr val="7F7F7F"/>
                </a:solidFill>
                <a:latin typeface="Calibri"/>
                <a:cs typeface="Calibri"/>
              </a:rPr>
              <a:t>layers</a:t>
            </a:r>
            <a:endParaRPr sz="2005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765204" y="2462507"/>
            <a:ext cx="215808" cy="44483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2807" dirty="0">
                <a:solidFill>
                  <a:prstClr val="black"/>
                </a:solidFill>
                <a:latin typeface="Cambria Math"/>
                <a:cs typeface="Cambria Math"/>
              </a:rPr>
              <a:t>𝑥</a:t>
            </a:r>
            <a:endParaRPr sz="2807">
              <a:solidFill>
                <a:prstClr val="black"/>
              </a:solidFill>
              <a:latin typeface="Cambria Math"/>
              <a:cs typeface="Cambria Math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98104" y="4188516"/>
            <a:ext cx="2214095" cy="410104"/>
          </a:xfrm>
          <a:prstGeom prst="rect">
            <a:avLst/>
          </a:prstGeom>
          <a:ln w="28339">
            <a:solidFill>
              <a:srgbClr val="000000"/>
            </a:solidFill>
          </a:ln>
        </p:spPr>
        <p:txBody>
          <a:bodyPr vert="horz" wrap="square" lIns="0" tIns="47109" rIns="0" bIns="0" rtlCol="0">
            <a:spAutoFit/>
          </a:bodyPr>
          <a:lstStyle/>
          <a:p>
            <a:pPr marL="348859" defTabSz="916712">
              <a:spcBef>
                <a:spcPts val="371"/>
              </a:spcBef>
            </a:pPr>
            <a:r>
              <a:rPr sz="2356" spc="20" dirty="0">
                <a:solidFill>
                  <a:prstClr val="black"/>
                </a:solidFill>
                <a:latin typeface="Calibri Light"/>
                <a:cs typeface="Calibri Light"/>
              </a:rPr>
              <a:t>weight</a:t>
            </a:r>
            <a:r>
              <a:rPr sz="2356" spc="10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2356" spc="20" dirty="0">
                <a:solidFill>
                  <a:prstClr val="black"/>
                </a:solidFill>
                <a:latin typeface="Calibri Light"/>
                <a:cs typeface="Calibri Light"/>
              </a:rPr>
              <a:t>layer</a:t>
            </a:r>
            <a:endParaRPr sz="2356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322002" y="4022589"/>
            <a:ext cx="165731" cy="1659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404866" y="2654244"/>
            <a:ext cx="0" cy="386416"/>
          </a:xfrm>
          <a:custGeom>
            <a:avLst/>
            <a:gdLst/>
            <a:ahLst/>
            <a:cxnLst/>
            <a:rect l="l" t="t" r="r" b="b"/>
            <a:pathLst>
              <a:path h="385444">
                <a:moveTo>
                  <a:pt x="0" y="0"/>
                </a:moveTo>
                <a:lnTo>
                  <a:pt x="0" y="384870"/>
                </a:lnTo>
              </a:path>
            </a:pathLst>
          </a:custGeom>
          <a:ln w="2830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322002" y="2999740"/>
            <a:ext cx="165731" cy="1659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404866" y="4699941"/>
            <a:ext cx="0" cy="386416"/>
          </a:xfrm>
          <a:custGeom>
            <a:avLst/>
            <a:gdLst/>
            <a:ahLst/>
            <a:cxnLst/>
            <a:rect l="l" t="t" r="r" b="b"/>
            <a:pathLst>
              <a:path h="385445">
                <a:moveTo>
                  <a:pt x="0" y="0"/>
                </a:moveTo>
                <a:lnTo>
                  <a:pt x="0" y="384856"/>
                </a:lnTo>
              </a:path>
            </a:pathLst>
          </a:custGeom>
          <a:ln w="2830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322002" y="5045437"/>
            <a:ext cx="165731" cy="1659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2283897" y="3151462"/>
          <a:ext cx="2214094" cy="89726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070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70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1425">
                <a:tc gridSpan="2">
                  <a:txBody>
                    <a:bodyPr/>
                    <a:lstStyle/>
                    <a:p>
                      <a:pPr marL="34798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2400" b="0" spc="20" dirty="0">
                          <a:latin typeface="Calibri Light"/>
                          <a:cs typeface="Calibri Light"/>
                        </a:rPr>
                        <a:t>weight</a:t>
                      </a:r>
                      <a:r>
                        <a:rPr sz="2400" b="0" spc="10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2400" b="0" spc="20" dirty="0">
                          <a:latin typeface="Calibri Light"/>
                          <a:cs typeface="Calibri Light"/>
                        </a:rPr>
                        <a:t>layer</a:t>
                      </a:r>
                      <a:endParaRPr sz="2400">
                        <a:latin typeface="Calibri Light"/>
                        <a:cs typeface="Calibri Light"/>
                      </a:endParaRPr>
                    </a:p>
                  </a:txBody>
                  <a:tcPr marL="0" marR="0" marT="47109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584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52400">
                        <a:lnSpc>
                          <a:spcPts val="2930"/>
                        </a:lnSpc>
                      </a:pPr>
                      <a:r>
                        <a:rPr sz="2600" b="0" spc="15" dirty="0">
                          <a:latin typeface="Calibri Light"/>
                          <a:cs typeface="Calibri Light"/>
                        </a:rPr>
                        <a:t>relu</a:t>
                      </a:r>
                      <a:endParaRPr sz="2600">
                        <a:latin typeface="Calibri Light"/>
                        <a:cs typeface="Calibri Light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" name="object 13"/>
          <p:cNvSpPr txBox="1"/>
          <p:nvPr/>
        </p:nvSpPr>
        <p:spPr>
          <a:xfrm>
            <a:off x="2316043" y="4619026"/>
            <a:ext cx="1798396" cy="785512"/>
          </a:xfrm>
          <a:prstGeom prst="rect">
            <a:avLst/>
          </a:prstGeom>
        </p:spPr>
        <p:txBody>
          <a:bodyPr vert="horz" wrap="square" lIns="0" tIns="15915" rIns="0" bIns="0" rtlCol="0">
            <a:spAutoFit/>
          </a:bodyPr>
          <a:lstStyle/>
          <a:p>
            <a:pPr marR="5093" algn="r" defTabSz="916712">
              <a:lnSpc>
                <a:spcPts val="2887"/>
              </a:lnSpc>
              <a:spcBef>
                <a:spcPts val="126"/>
              </a:spcBef>
            </a:pPr>
            <a:r>
              <a:rPr sz="2657" spc="15" dirty="0">
                <a:solidFill>
                  <a:prstClr val="black"/>
                </a:solidFill>
                <a:latin typeface="Calibri Light"/>
                <a:cs typeface="Calibri Light"/>
              </a:rPr>
              <a:t>re</a:t>
            </a:r>
            <a:r>
              <a:rPr sz="2657" spc="25" dirty="0">
                <a:solidFill>
                  <a:prstClr val="black"/>
                </a:solidFill>
                <a:latin typeface="Calibri Light"/>
                <a:cs typeface="Calibri Light"/>
              </a:rPr>
              <a:t>l</a:t>
            </a:r>
            <a:r>
              <a:rPr sz="2657" spc="10" dirty="0">
                <a:solidFill>
                  <a:prstClr val="black"/>
                </a:solidFill>
                <a:latin typeface="Calibri Light"/>
                <a:cs typeface="Calibri Light"/>
              </a:rPr>
              <a:t>u</a:t>
            </a:r>
            <a:endParaRPr sz="2657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12732" defTabSz="916712">
              <a:lnSpc>
                <a:spcPts val="3068"/>
              </a:lnSpc>
            </a:pPr>
            <a:r>
              <a:rPr sz="2807" spc="25" dirty="0">
                <a:solidFill>
                  <a:prstClr val="black"/>
                </a:solidFill>
                <a:latin typeface="Cambria Math"/>
                <a:cs typeface="Cambria Math"/>
              </a:rPr>
              <a:t>𝐻(𝑥)</a:t>
            </a:r>
            <a:endParaRPr sz="2807">
              <a:solidFill>
                <a:prstClr val="black"/>
              </a:solidFill>
              <a:latin typeface="Cambria Math"/>
              <a:cs typeface="Cambria Math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521678" y="1878951"/>
            <a:ext cx="441800" cy="330395"/>
          </a:xfrm>
          <a:custGeom>
            <a:avLst/>
            <a:gdLst/>
            <a:ahLst/>
            <a:cxnLst/>
            <a:rect l="l" t="t" r="r" b="b"/>
            <a:pathLst>
              <a:path w="440690" h="329564">
                <a:moveTo>
                  <a:pt x="335633" y="0"/>
                </a:moveTo>
                <a:lnTo>
                  <a:pt x="330944" y="13370"/>
                </a:lnTo>
                <a:lnTo>
                  <a:pt x="350011" y="21645"/>
                </a:lnTo>
                <a:lnTo>
                  <a:pt x="366408" y="33099"/>
                </a:lnTo>
                <a:lnTo>
                  <a:pt x="391195" y="65547"/>
                </a:lnTo>
                <a:lnTo>
                  <a:pt x="405780" y="109324"/>
                </a:lnTo>
                <a:lnTo>
                  <a:pt x="410641" y="163041"/>
                </a:lnTo>
                <a:lnTo>
                  <a:pt x="409420" y="192092"/>
                </a:lnTo>
                <a:lnTo>
                  <a:pt x="399653" y="242185"/>
                </a:lnTo>
                <a:lnTo>
                  <a:pt x="380055" y="281307"/>
                </a:lnTo>
                <a:lnTo>
                  <a:pt x="350233" y="307699"/>
                </a:lnTo>
                <a:lnTo>
                  <a:pt x="331464" y="316012"/>
                </a:lnTo>
                <a:lnTo>
                  <a:pt x="335633" y="329382"/>
                </a:lnTo>
                <a:lnTo>
                  <a:pt x="380560" y="308307"/>
                </a:lnTo>
                <a:lnTo>
                  <a:pt x="413593" y="271823"/>
                </a:lnTo>
                <a:lnTo>
                  <a:pt x="433908" y="222966"/>
                </a:lnTo>
                <a:lnTo>
                  <a:pt x="440679" y="164778"/>
                </a:lnTo>
                <a:lnTo>
                  <a:pt x="438981" y="134582"/>
                </a:lnTo>
                <a:lnTo>
                  <a:pt x="425395" y="81059"/>
                </a:lnTo>
                <a:lnTo>
                  <a:pt x="398449" y="37488"/>
                </a:lnTo>
                <a:lnTo>
                  <a:pt x="359512" y="8622"/>
                </a:lnTo>
                <a:lnTo>
                  <a:pt x="335633" y="0"/>
                </a:lnTo>
                <a:close/>
              </a:path>
              <a:path w="440690" h="329564">
                <a:moveTo>
                  <a:pt x="105048" y="0"/>
                </a:moveTo>
                <a:lnTo>
                  <a:pt x="60229" y="21118"/>
                </a:lnTo>
                <a:lnTo>
                  <a:pt x="27174" y="57732"/>
                </a:lnTo>
                <a:lnTo>
                  <a:pt x="6793" y="106676"/>
                </a:lnTo>
                <a:lnTo>
                  <a:pt x="0" y="164778"/>
                </a:lnTo>
                <a:lnTo>
                  <a:pt x="1693" y="195039"/>
                </a:lnTo>
                <a:lnTo>
                  <a:pt x="15236" y="248561"/>
                </a:lnTo>
                <a:lnTo>
                  <a:pt x="42116" y="291991"/>
                </a:lnTo>
                <a:lnTo>
                  <a:pt x="81097" y="320771"/>
                </a:lnTo>
                <a:lnTo>
                  <a:pt x="105048" y="329382"/>
                </a:lnTo>
                <a:lnTo>
                  <a:pt x="109214" y="316012"/>
                </a:lnTo>
                <a:lnTo>
                  <a:pt x="90446" y="307699"/>
                </a:lnTo>
                <a:lnTo>
                  <a:pt x="74249" y="296131"/>
                </a:lnTo>
                <a:lnTo>
                  <a:pt x="49571" y="263227"/>
                </a:lnTo>
                <a:lnTo>
                  <a:pt x="34922" y="218473"/>
                </a:lnTo>
                <a:lnTo>
                  <a:pt x="30039" y="163041"/>
                </a:lnTo>
                <a:lnTo>
                  <a:pt x="31260" y="134940"/>
                </a:lnTo>
                <a:lnTo>
                  <a:pt x="41026" y="86193"/>
                </a:lnTo>
                <a:lnTo>
                  <a:pt x="60657" y="47733"/>
                </a:lnTo>
                <a:lnTo>
                  <a:pt x="90739" y="21645"/>
                </a:lnTo>
                <a:lnTo>
                  <a:pt x="109736" y="13370"/>
                </a:lnTo>
                <a:lnTo>
                  <a:pt x="10504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614789" y="1623422"/>
            <a:ext cx="5474762" cy="1292688"/>
          </a:xfrm>
          <a:prstGeom prst="rect">
            <a:avLst/>
          </a:prstGeom>
          <a:ln w="12700">
            <a:solidFill>
              <a:srgbClr val="ED7D31"/>
            </a:solidFill>
          </a:ln>
        </p:spPr>
        <p:txBody>
          <a:bodyPr vert="horz" wrap="square" lIns="0" tIns="10186" rIns="0" bIns="0" rtlCol="0">
            <a:spAutoFit/>
          </a:bodyPr>
          <a:lstStyle/>
          <a:p>
            <a:pPr marL="327852" marR="356499" indent="280106" defTabSz="916712">
              <a:lnSpc>
                <a:spcPts val="5013"/>
              </a:lnSpc>
              <a:spcBef>
                <a:spcPts val="80"/>
              </a:spcBef>
              <a:tabLst>
                <a:tab pos="1028117" algn="l"/>
                <a:tab pos="1448277" algn="l"/>
              </a:tabLst>
            </a:pPr>
            <a:r>
              <a:rPr sz="2807" dirty="0">
                <a:solidFill>
                  <a:prstClr val="black"/>
                </a:solidFill>
                <a:latin typeface="Cambria Math"/>
                <a:cs typeface="Cambria Math"/>
              </a:rPr>
              <a:t>𝐻	𝑥	</a:t>
            </a:r>
            <a:r>
              <a:rPr sz="2807" spc="-25" dirty="0">
                <a:solidFill>
                  <a:prstClr val="black"/>
                </a:solidFill>
                <a:latin typeface="Calibri"/>
                <a:cs typeface="Calibri"/>
              </a:rPr>
              <a:t>is </a:t>
            </a:r>
            <a:r>
              <a:rPr sz="2807" spc="-40" dirty="0">
                <a:solidFill>
                  <a:prstClr val="black"/>
                </a:solidFill>
                <a:latin typeface="Calibri"/>
                <a:cs typeface="Calibri"/>
              </a:rPr>
              <a:t>any </a:t>
            </a:r>
            <a:r>
              <a:rPr sz="2807" dirty="0">
                <a:solidFill>
                  <a:prstClr val="black"/>
                </a:solidFill>
                <a:latin typeface="Calibri"/>
                <a:cs typeface="Calibri"/>
              </a:rPr>
              <a:t>desired </a:t>
            </a:r>
            <a:r>
              <a:rPr sz="2807" spc="-10" dirty="0">
                <a:solidFill>
                  <a:prstClr val="black"/>
                </a:solidFill>
                <a:latin typeface="Calibri"/>
                <a:cs typeface="Calibri"/>
              </a:rPr>
              <a:t>mapping,  </a:t>
            </a:r>
            <a:r>
              <a:rPr sz="2807" spc="15" dirty="0">
                <a:solidFill>
                  <a:prstClr val="black"/>
                </a:solidFill>
                <a:latin typeface="Calibri"/>
                <a:cs typeface="Calibri"/>
              </a:rPr>
              <a:t>hope </a:t>
            </a:r>
            <a:r>
              <a:rPr sz="2807" spc="-5" dirty="0">
                <a:solidFill>
                  <a:prstClr val="black"/>
                </a:solidFill>
                <a:latin typeface="Calibri"/>
                <a:cs typeface="Calibri"/>
              </a:rPr>
              <a:t>the </a:t>
            </a:r>
            <a:r>
              <a:rPr sz="2807" dirty="0">
                <a:solidFill>
                  <a:prstClr val="black"/>
                </a:solidFill>
                <a:latin typeface="Calibri"/>
                <a:cs typeface="Calibri"/>
              </a:rPr>
              <a:t>2 </a:t>
            </a:r>
            <a:r>
              <a:rPr sz="2807" spc="-10" dirty="0">
                <a:solidFill>
                  <a:prstClr val="black"/>
                </a:solidFill>
                <a:latin typeface="Calibri"/>
                <a:cs typeface="Calibri"/>
              </a:rPr>
              <a:t>weight </a:t>
            </a:r>
            <a:r>
              <a:rPr sz="2807" spc="-25" dirty="0">
                <a:solidFill>
                  <a:prstClr val="black"/>
                </a:solidFill>
                <a:latin typeface="Calibri"/>
                <a:cs typeface="Calibri"/>
              </a:rPr>
              <a:t>layers </a:t>
            </a:r>
            <a:r>
              <a:rPr sz="2807" dirty="0">
                <a:solidFill>
                  <a:prstClr val="black"/>
                </a:solidFill>
                <a:latin typeface="Calibri"/>
                <a:cs typeface="Calibri"/>
              </a:rPr>
              <a:t>fit</a:t>
            </a:r>
            <a:r>
              <a:rPr sz="2807" spc="-12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807" spc="25" dirty="0">
                <a:solidFill>
                  <a:prstClr val="black"/>
                </a:solidFill>
                <a:latin typeface="Cambria Math"/>
                <a:cs typeface="Cambria Math"/>
              </a:rPr>
              <a:t>𝐻(𝑥)</a:t>
            </a:r>
            <a:endParaRPr sz="2807">
              <a:solidFill>
                <a:prstClr val="black"/>
              </a:solidFill>
              <a:latin typeface="Cambria Math"/>
              <a:cs typeface="Cambria Math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xfrm>
            <a:off x="4173265" y="7267588"/>
            <a:ext cx="9197028" cy="219942"/>
          </a:xfrm>
          <a:prstGeom prst="rect">
            <a:avLst/>
          </a:prstGeom>
        </p:spPr>
        <p:txBody>
          <a:bodyPr vert="horz" wrap="square" lIns="0" tIns="3820" rIns="0" bIns="0" rtlCol="0">
            <a:spAutoFit/>
          </a:bodyPr>
          <a:lstStyle/>
          <a:p>
            <a:pPr marL="12732" defTabSz="916712">
              <a:spcBef>
                <a:spcPts val="30"/>
              </a:spcBef>
            </a:pPr>
            <a:r>
              <a:rPr spc="-20" dirty="0"/>
              <a:t>Kaiming </a:t>
            </a:r>
            <a:r>
              <a:rPr spc="5" dirty="0"/>
              <a:t>He, </a:t>
            </a:r>
            <a:r>
              <a:rPr spc="-10" dirty="0"/>
              <a:t>Xiangyu </a:t>
            </a:r>
            <a:r>
              <a:rPr dirty="0"/>
              <a:t>Zhang, </a:t>
            </a:r>
            <a:r>
              <a:rPr spc="-30" dirty="0"/>
              <a:t>Shaoqing </a:t>
            </a:r>
            <a:r>
              <a:rPr spc="-5" dirty="0"/>
              <a:t>Ren, </a:t>
            </a:r>
            <a:r>
              <a:rPr dirty="0"/>
              <a:t>&amp; </a:t>
            </a:r>
            <a:r>
              <a:rPr spc="-15" dirty="0"/>
              <a:t>Jian </a:t>
            </a:r>
            <a:r>
              <a:rPr spc="-35" dirty="0"/>
              <a:t>Sun. </a:t>
            </a:r>
            <a:r>
              <a:rPr spc="5" dirty="0"/>
              <a:t>“Deep </a:t>
            </a:r>
            <a:r>
              <a:rPr spc="-15" dirty="0"/>
              <a:t>Residual </a:t>
            </a:r>
            <a:r>
              <a:rPr spc="-10" dirty="0"/>
              <a:t>Learning </a:t>
            </a:r>
            <a:r>
              <a:rPr spc="-25" dirty="0"/>
              <a:t>for </a:t>
            </a:r>
            <a:r>
              <a:rPr spc="15" dirty="0"/>
              <a:t>Image </a:t>
            </a:r>
            <a:r>
              <a:rPr spc="-15" dirty="0"/>
              <a:t>Recognition”. </a:t>
            </a:r>
            <a:r>
              <a:rPr spc="-20" dirty="0"/>
              <a:t>CVPR</a:t>
            </a:r>
            <a:r>
              <a:rPr spc="-115" dirty="0"/>
              <a:t> </a:t>
            </a:r>
            <a:r>
              <a:rPr spc="-10" dirty="0"/>
              <a:t>2016.</a:t>
            </a:r>
          </a:p>
        </p:txBody>
      </p:sp>
    </p:spTree>
    <p:extLst>
      <p:ext uri="{BB962C8B-B14F-4D97-AF65-F5344CB8AC3E}">
        <p14:creationId xmlns:p14="http://schemas.microsoft.com/office/powerpoint/2010/main" val="20612367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9763" y="613487"/>
            <a:ext cx="5278688" cy="691632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>
              <a:spcBef>
                <a:spcPts val="100"/>
              </a:spcBef>
            </a:pPr>
            <a:r>
              <a:rPr sz="4411" spc="15" dirty="0"/>
              <a:t>Deep </a:t>
            </a:r>
            <a:r>
              <a:rPr sz="4411" spc="-10" dirty="0"/>
              <a:t>Residual</a:t>
            </a:r>
            <a:r>
              <a:rPr sz="4411" spc="-200" dirty="0"/>
              <a:t> </a:t>
            </a:r>
            <a:r>
              <a:rPr sz="4411" dirty="0"/>
              <a:t>Learning</a:t>
            </a:r>
            <a:endParaRPr sz="4411"/>
          </a:p>
        </p:txBody>
      </p:sp>
      <p:sp>
        <p:nvSpPr>
          <p:cNvPr id="3" name="object 3"/>
          <p:cNvSpPr txBox="1"/>
          <p:nvPr/>
        </p:nvSpPr>
        <p:spPr>
          <a:xfrm>
            <a:off x="919763" y="1799760"/>
            <a:ext cx="2041577" cy="44483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241910" indent="-229177" defTabSz="916712">
              <a:spcBef>
                <a:spcPts val="100"/>
              </a:spcBef>
              <a:buFont typeface="Arial"/>
              <a:buChar char="•"/>
              <a:tabLst>
                <a:tab pos="241910" algn="l"/>
              </a:tabLst>
            </a:pPr>
            <a:r>
              <a:rPr sz="2807" spc="-10" dirty="0">
                <a:solidFill>
                  <a:srgbClr val="C00000"/>
                </a:solidFill>
                <a:latin typeface="Calibri"/>
                <a:cs typeface="Calibri"/>
              </a:rPr>
              <a:t>Residual</a:t>
            </a:r>
            <a:r>
              <a:rPr sz="2807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7" spc="5" dirty="0">
                <a:solidFill>
                  <a:prstClr val="black"/>
                </a:solidFill>
                <a:latin typeface="Calibri"/>
                <a:cs typeface="Calibri"/>
              </a:rPr>
              <a:t>net</a:t>
            </a:r>
            <a:endParaRPr sz="2807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614789" y="1623420"/>
            <a:ext cx="5474762" cy="2610061"/>
          </a:xfrm>
          <a:custGeom>
            <a:avLst/>
            <a:gdLst/>
            <a:ahLst/>
            <a:cxnLst/>
            <a:rect l="l" t="t" r="r" b="b"/>
            <a:pathLst>
              <a:path w="5461000" h="2603500">
                <a:moveTo>
                  <a:pt x="0" y="0"/>
                </a:moveTo>
                <a:lnTo>
                  <a:pt x="5461000" y="0"/>
                </a:lnTo>
                <a:lnTo>
                  <a:pt x="5461000" y="2603500"/>
                </a:lnTo>
                <a:lnTo>
                  <a:pt x="0" y="260350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ED7D31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521678" y="1878951"/>
            <a:ext cx="441800" cy="330395"/>
          </a:xfrm>
          <a:custGeom>
            <a:avLst/>
            <a:gdLst/>
            <a:ahLst/>
            <a:cxnLst/>
            <a:rect l="l" t="t" r="r" b="b"/>
            <a:pathLst>
              <a:path w="440690" h="329564">
                <a:moveTo>
                  <a:pt x="335633" y="0"/>
                </a:moveTo>
                <a:lnTo>
                  <a:pt x="330944" y="13370"/>
                </a:lnTo>
                <a:lnTo>
                  <a:pt x="350011" y="21645"/>
                </a:lnTo>
                <a:lnTo>
                  <a:pt x="366408" y="33099"/>
                </a:lnTo>
                <a:lnTo>
                  <a:pt x="391195" y="65547"/>
                </a:lnTo>
                <a:lnTo>
                  <a:pt x="405780" y="109324"/>
                </a:lnTo>
                <a:lnTo>
                  <a:pt x="410641" y="163041"/>
                </a:lnTo>
                <a:lnTo>
                  <a:pt x="409420" y="192092"/>
                </a:lnTo>
                <a:lnTo>
                  <a:pt x="399653" y="242185"/>
                </a:lnTo>
                <a:lnTo>
                  <a:pt x="380055" y="281307"/>
                </a:lnTo>
                <a:lnTo>
                  <a:pt x="350233" y="307699"/>
                </a:lnTo>
                <a:lnTo>
                  <a:pt x="331464" y="316012"/>
                </a:lnTo>
                <a:lnTo>
                  <a:pt x="335633" y="329382"/>
                </a:lnTo>
                <a:lnTo>
                  <a:pt x="380560" y="308307"/>
                </a:lnTo>
                <a:lnTo>
                  <a:pt x="413593" y="271823"/>
                </a:lnTo>
                <a:lnTo>
                  <a:pt x="433908" y="222966"/>
                </a:lnTo>
                <a:lnTo>
                  <a:pt x="440679" y="164778"/>
                </a:lnTo>
                <a:lnTo>
                  <a:pt x="438981" y="134582"/>
                </a:lnTo>
                <a:lnTo>
                  <a:pt x="425395" y="81059"/>
                </a:lnTo>
                <a:lnTo>
                  <a:pt x="398449" y="37488"/>
                </a:lnTo>
                <a:lnTo>
                  <a:pt x="359512" y="8622"/>
                </a:lnTo>
                <a:lnTo>
                  <a:pt x="335633" y="0"/>
                </a:lnTo>
                <a:close/>
              </a:path>
              <a:path w="440690" h="329564">
                <a:moveTo>
                  <a:pt x="105048" y="0"/>
                </a:moveTo>
                <a:lnTo>
                  <a:pt x="60229" y="21118"/>
                </a:lnTo>
                <a:lnTo>
                  <a:pt x="27174" y="57732"/>
                </a:lnTo>
                <a:lnTo>
                  <a:pt x="6793" y="106676"/>
                </a:lnTo>
                <a:lnTo>
                  <a:pt x="0" y="164778"/>
                </a:lnTo>
                <a:lnTo>
                  <a:pt x="1693" y="195039"/>
                </a:lnTo>
                <a:lnTo>
                  <a:pt x="15236" y="248561"/>
                </a:lnTo>
                <a:lnTo>
                  <a:pt x="42116" y="291991"/>
                </a:lnTo>
                <a:lnTo>
                  <a:pt x="81097" y="320771"/>
                </a:lnTo>
                <a:lnTo>
                  <a:pt x="105048" y="329382"/>
                </a:lnTo>
                <a:lnTo>
                  <a:pt x="109214" y="316012"/>
                </a:lnTo>
                <a:lnTo>
                  <a:pt x="90446" y="307699"/>
                </a:lnTo>
                <a:lnTo>
                  <a:pt x="74249" y="296131"/>
                </a:lnTo>
                <a:lnTo>
                  <a:pt x="49571" y="263227"/>
                </a:lnTo>
                <a:lnTo>
                  <a:pt x="34922" y="218473"/>
                </a:lnTo>
                <a:lnTo>
                  <a:pt x="30039" y="163041"/>
                </a:lnTo>
                <a:lnTo>
                  <a:pt x="31260" y="134940"/>
                </a:lnTo>
                <a:lnTo>
                  <a:pt x="41026" y="86193"/>
                </a:lnTo>
                <a:lnTo>
                  <a:pt x="60657" y="47733"/>
                </a:lnTo>
                <a:lnTo>
                  <a:pt x="90739" y="21645"/>
                </a:lnTo>
                <a:lnTo>
                  <a:pt x="109736" y="13370"/>
                </a:lnTo>
                <a:lnTo>
                  <a:pt x="10504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578434" y="3801485"/>
            <a:ext cx="441800" cy="330395"/>
          </a:xfrm>
          <a:custGeom>
            <a:avLst/>
            <a:gdLst/>
            <a:ahLst/>
            <a:cxnLst/>
            <a:rect l="l" t="t" r="r" b="b"/>
            <a:pathLst>
              <a:path w="440690" h="329564">
                <a:moveTo>
                  <a:pt x="335633" y="0"/>
                </a:moveTo>
                <a:lnTo>
                  <a:pt x="330944" y="13369"/>
                </a:lnTo>
                <a:lnTo>
                  <a:pt x="350011" y="21643"/>
                </a:lnTo>
                <a:lnTo>
                  <a:pt x="366408" y="33098"/>
                </a:lnTo>
                <a:lnTo>
                  <a:pt x="391195" y="65545"/>
                </a:lnTo>
                <a:lnTo>
                  <a:pt x="405780" y="109323"/>
                </a:lnTo>
                <a:lnTo>
                  <a:pt x="410641" y="163041"/>
                </a:lnTo>
                <a:lnTo>
                  <a:pt x="409420" y="192092"/>
                </a:lnTo>
                <a:lnTo>
                  <a:pt x="399653" y="242184"/>
                </a:lnTo>
                <a:lnTo>
                  <a:pt x="380055" y="281306"/>
                </a:lnTo>
                <a:lnTo>
                  <a:pt x="350233" y="307699"/>
                </a:lnTo>
                <a:lnTo>
                  <a:pt x="331464" y="316011"/>
                </a:lnTo>
                <a:lnTo>
                  <a:pt x="335633" y="329380"/>
                </a:lnTo>
                <a:lnTo>
                  <a:pt x="380560" y="308306"/>
                </a:lnTo>
                <a:lnTo>
                  <a:pt x="413593" y="271821"/>
                </a:lnTo>
                <a:lnTo>
                  <a:pt x="433908" y="222965"/>
                </a:lnTo>
                <a:lnTo>
                  <a:pt x="440679" y="164777"/>
                </a:lnTo>
                <a:lnTo>
                  <a:pt x="438981" y="134581"/>
                </a:lnTo>
                <a:lnTo>
                  <a:pt x="425395" y="81059"/>
                </a:lnTo>
                <a:lnTo>
                  <a:pt x="398449" y="37488"/>
                </a:lnTo>
                <a:lnTo>
                  <a:pt x="359512" y="8621"/>
                </a:lnTo>
                <a:lnTo>
                  <a:pt x="335633" y="0"/>
                </a:lnTo>
                <a:close/>
              </a:path>
              <a:path w="440690" h="329564">
                <a:moveTo>
                  <a:pt x="105048" y="0"/>
                </a:moveTo>
                <a:lnTo>
                  <a:pt x="60229" y="21117"/>
                </a:lnTo>
                <a:lnTo>
                  <a:pt x="27174" y="57732"/>
                </a:lnTo>
                <a:lnTo>
                  <a:pt x="6793" y="106675"/>
                </a:lnTo>
                <a:lnTo>
                  <a:pt x="0" y="164777"/>
                </a:lnTo>
                <a:lnTo>
                  <a:pt x="1693" y="195038"/>
                </a:lnTo>
                <a:lnTo>
                  <a:pt x="15236" y="248560"/>
                </a:lnTo>
                <a:lnTo>
                  <a:pt x="42116" y="291990"/>
                </a:lnTo>
                <a:lnTo>
                  <a:pt x="81097" y="320769"/>
                </a:lnTo>
                <a:lnTo>
                  <a:pt x="105048" y="329380"/>
                </a:lnTo>
                <a:lnTo>
                  <a:pt x="109214" y="316011"/>
                </a:lnTo>
                <a:lnTo>
                  <a:pt x="90446" y="307699"/>
                </a:lnTo>
                <a:lnTo>
                  <a:pt x="74249" y="296130"/>
                </a:lnTo>
                <a:lnTo>
                  <a:pt x="49571" y="263226"/>
                </a:lnTo>
                <a:lnTo>
                  <a:pt x="34922" y="218473"/>
                </a:lnTo>
                <a:lnTo>
                  <a:pt x="30039" y="163041"/>
                </a:lnTo>
                <a:lnTo>
                  <a:pt x="31260" y="134939"/>
                </a:lnTo>
                <a:lnTo>
                  <a:pt x="41026" y="86191"/>
                </a:lnTo>
                <a:lnTo>
                  <a:pt x="60657" y="47732"/>
                </a:lnTo>
                <a:lnTo>
                  <a:pt x="90739" y="21643"/>
                </a:lnTo>
                <a:lnTo>
                  <a:pt x="109736" y="13369"/>
                </a:lnTo>
                <a:lnTo>
                  <a:pt x="10504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9775242" y="3801485"/>
            <a:ext cx="441800" cy="330395"/>
          </a:xfrm>
          <a:custGeom>
            <a:avLst/>
            <a:gdLst/>
            <a:ahLst/>
            <a:cxnLst/>
            <a:rect l="l" t="t" r="r" b="b"/>
            <a:pathLst>
              <a:path w="440690" h="329564">
                <a:moveTo>
                  <a:pt x="335633" y="0"/>
                </a:moveTo>
                <a:lnTo>
                  <a:pt x="330944" y="13369"/>
                </a:lnTo>
                <a:lnTo>
                  <a:pt x="350011" y="21643"/>
                </a:lnTo>
                <a:lnTo>
                  <a:pt x="366409" y="33098"/>
                </a:lnTo>
                <a:lnTo>
                  <a:pt x="391195" y="65545"/>
                </a:lnTo>
                <a:lnTo>
                  <a:pt x="405780" y="109323"/>
                </a:lnTo>
                <a:lnTo>
                  <a:pt x="410641" y="163041"/>
                </a:lnTo>
                <a:lnTo>
                  <a:pt x="409420" y="192092"/>
                </a:lnTo>
                <a:lnTo>
                  <a:pt x="399653" y="242184"/>
                </a:lnTo>
                <a:lnTo>
                  <a:pt x="380055" y="281306"/>
                </a:lnTo>
                <a:lnTo>
                  <a:pt x="350233" y="307699"/>
                </a:lnTo>
                <a:lnTo>
                  <a:pt x="331464" y="316011"/>
                </a:lnTo>
                <a:lnTo>
                  <a:pt x="335633" y="329380"/>
                </a:lnTo>
                <a:lnTo>
                  <a:pt x="380560" y="308306"/>
                </a:lnTo>
                <a:lnTo>
                  <a:pt x="413593" y="271821"/>
                </a:lnTo>
                <a:lnTo>
                  <a:pt x="433908" y="222965"/>
                </a:lnTo>
                <a:lnTo>
                  <a:pt x="440679" y="164777"/>
                </a:lnTo>
                <a:lnTo>
                  <a:pt x="438981" y="134581"/>
                </a:lnTo>
                <a:lnTo>
                  <a:pt x="425395" y="81059"/>
                </a:lnTo>
                <a:lnTo>
                  <a:pt x="398450" y="37488"/>
                </a:lnTo>
                <a:lnTo>
                  <a:pt x="359513" y="8621"/>
                </a:lnTo>
                <a:lnTo>
                  <a:pt x="335633" y="0"/>
                </a:lnTo>
                <a:close/>
              </a:path>
              <a:path w="440690" h="329564">
                <a:moveTo>
                  <a:pt x="105048" y="0"/>
                </a:moveTo>
                <a:lnTo>
                  <a:pt x="60229" y="21117"/>
                </a:lnTo>
                <a:lnTo>
                  <a:pt x="27174" y="57732"/>
                </a:lnTo>
                <a:lnTo>
                  <a:pt x="6793" y="106675"/>
                </a:lnTo>
                <a:lnTo>
                  <a:pt x="0" y="164777"/>
                </a:lnTo>
                <a:lnTo>
                  <a:pt x="1693" y="195038"/>
                </a:lnTo>
                <a:lnTo>
                  <a:pt x="15236" y="248560"/>
                </a:lnTo>
                <a:lnTo>
                  <a:pt x="42116" y="291990"/>
                </a:lnTo>
                <a:lnTo>
                  <a:pt x="81097" y="320769"/>
                </a:lnTo>
                <a:lnTo>
                  <a:pt x="105048" y="329380"/>
                </a:lnTo>
                <a:lnTo>
                  <a:pt x="109214" y="316011"/>
                </a:lnTo>
                <a:lnTo>
                  <a:pt x="90446" y="307699"/>
                </a:lnTo>
                <a:lnTo>
                  <a:pt x="74249" y="296130"/>
                </a:lnTo>
                <a:lnTo>
                  <a:pt x="49571" y="263226"/>
                </a:lnTo>
                <a:lnTo>
                  <a:pt x="34922" y="218473"/>
                </a:lnTo>
                <a:lnTo>
                  <a:pt x="30039" y="163041"/>
                </a:lnTo>
                <a:lnTo>
                  <a:pt x="31260" y="134939"/>
                </a:lnTo>
                <a:lnTo>
                  <a:pt x="41026" y="86191"/>
                </a:lnTo>
                <a:lnTo>
                  <a:pt x="60657" y="47732"/>
                </a:lnTo>
                <a:lnTo>
                  <a:pt x="90739" y="21643"/>
                </a:lnTo>
                <a:lnTo>
                  <a:pt x="109736" y="13369"/>
                </a:lnTo>
                <a:lnTo>
                  <a:pt x="10504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942869" y="1565181"/>
            <a:ext cx="4795509" cy="2600348"/>
          </a:xfrm>
          <a:prstGeom prst="rect">
            <a:avLst/>
          </a:prstGeom>
        </p:spPr>
        <p:txBody>
          <a:bodyPr vert="horz" wrap="square" lIns="0" tIns="8276" rIns="0" bIns="0" rtlCol="0">
            <a:spAutoFit/>
          </a:bodyPr>
          <a:lstStyle/>
          <a:p>
            <a:pPr marR="5093" indent="16552" algn="ctr" defTabSz="916712">
              <a:lnSpc>
                <a:spcPct val="149800"/>
              </a:lnSpc>
              <a:spcBef>
                <a:spcPts val="66"/>
              </a:spcBef>
              <a:tabLst>
                <a:tab pos="436710" algn="l"/>
                <a:tab pos="856870" algn="l"/>
                <a:tab pos="877879" algn="l"/>
                <a:tab pos="1323502" algn="l"/>
                <a:tab pos="2074695" algn="l"/>
                <a:tab pos="2494856" algn="l"/>
              </a:tabLst>
            </a:pPr>
            <a:r>
              <a:rPr sz="2807" dirty="0">
                <a:solidFill>
                  <a:prstClr val="black"/>
                </a:solidFill>
                <a:latin typeface="Cambria Math"/>
                <a:cs typeface="Cambria Math"/>
              </a:rPr>
              <a:t>𝐻	𝑥	</a:t>
            </a:r>
            <a:r>
              <a:rPr sz="2807" spc="-25" dirty="0">
                <a:solidFill>
                  <a:prstClr val="black"/>
                </a:solidFill>
                <a:latin typeface="Calibri"/>
                <a:cs typeface="Calibri"/>
              </a:rPr>
              <a:t>is </a:t>
            </a:r>
            <a:r>
              <a:rPr sz="2807" spc="-40" dirty="0">
                <a:solidFill>
                  <a:prstClr val="black"/>
                </a:solidFill>
                <a:latin typeface="Calibri"/>
                <a:cs typeface="Calibri"/>
              </a:rPr>
              <a:t>any </a:t>
            </a:r>
            <a:r>
              <a:rPr sz="2807" dirty="0">
                <a:solidFill>
                  <a:prstClr val="black"/>
                </a:solidFill>
                <a:latin typeface="Calibri"/>
                <a:cs typeface="Calibri"/>
              </a:rPr>
              <a:t>desired </a:t>
            </a:r>
            <a:r>
              <a:rPr sz="2807" spc="-10" dirty="0">
                <a:solidFill>
                  <a:prstClr val="black"/>
                </a:solidFill>
                <a:latin typeface="Calibri"/>
                <a:cs typeface="Calibri"/>
              </a:rPr>
              <a:t>mapping,  </a:t>
            </a:r>
            <a:r>
              <a:rPr sz="2807" strike="sngStrike" spc="15" dirty="0">
                <a:solidFill>
                  <a:prstClr val="black"/>
                </a:solidFill>
                <a:latin typeface="Calibri"/>
                <a:cs typeface="Calibri"/>
              </a:rPr>
              <a:t>hope </a:t>
            </a:r>
            <a:r>
              <a:rPr sz="2807" strike="sngStrike" spc="-5" dirty="0">
                <a:solidFill>
                  <a:prstClr val="black"/>
                </a:solidFill>
                <a:latin typeface="Calibri"/>
                <a:cs typeface="Calibri"/>
              </a:rPr>
              <a:t>the </a:t>
            </a:r>
            <a:r>
              <a:rPr sz="2807" strike="sngStrike" dirty="0">
                <a:solidFill>
                  <a:prstClr val="black"/>
                </a:solidFill>
                <a:latin typeface="Calibri"/>
                <a:cs typeface="Calibri"/>
              </a:rPr>
              <a:t>2 </a:t>
            </a:r>
            <a:r>
              <a:rPr sz="2807" strike="sngStrike" spc="-10" dirty="0">
                <a:solidFill>
                  <a:prstClr val="black"/>
                </a:solidFill>
                <a:latin typeface="Calibri"/>
                <a:cs typeface="Calibri"/>
              </a:rPr>
              <a:t>weight </a:t>
            </a:r>
            <a:r>
              <a:rPr sz="2807" strike="sngStrike" spc="-25" dirty="0">
                <a:solidFill>
                  <a:prstClr val="black"/>
                </a:solidFill>
                <a:latin typeface="Calibri"/>
                <a:cs typeface="Calibri"/>
              </a:rPr>
              <a:t>layers </a:t>
            </a:r>
            <a:r>
              <a:rPr sz="2807" strike="sngStrike" dirty="0">
                <a:solidFill>
                  <a:prstClr val="black"/>
                </a:solidFill>
                <a:latin typeface="Calibri"/>
                <a:cs typeface="Calibri"/>
              </a:rPr>
              <a:t>fit</a:t>
            </a:r>
            <a:r>
              <a:rPr sz="2807" strike="sngStrike" spc="-12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807" strike="sngStrike" spc="25" dirty="0">
                <a:solidFill>
                  <a:prstClr val="black"/>
                </a:solidFill>
                <a:latin typeface="Cambria Math"/>
                <a:cs typeface="Cambria Math"/>
              </a:rPr>
              <a:t>𝐻(𝑥) </a:t>
            </a:r>
            <a:r>
              <a:rPr sz="2807" spc="25" dirty="0">
                <a:solidFill>
                  <a:prstClr val="black"/>
                </a:solidFill>
                <a:latin typeface="Cambria Math"/>
                <a:cs typeface="Cambria Math"/>
              </a:rPr>
              <a:t> </a:t>
            </a:r>
            <a:r>
              <a:rPr sz="2807" spc="15" dirty="0">
                <a:solidFill>
                  <a:prstClr val="black"/>
                </a:solidFill>
                <a:latin typeface="Calibri"/>
                <a:cs typeface="Calibri"/>
              </a:rPr>
              <a:t>hope </a:t>
            </a:r>
            <a:r>
              <a:rPr sz="2807" spc="-5" dirty="0">
                <a:solidFill>
                  <a:prstClr val="black"/>
                </a:solidFill>
                <a:latin typeface="Calibri"/>
                <a:cs typeface="Calibri"/>
              </a:rPr>
              <a:t>the </a:t>
            </a:r>
            <a:r>
              <a:rPr sz="2807" dirty="0">
                <a:solidFill>
                  <a:prstClr val="black"/>
                </a:solidFill>
                <a:latin typeface="Calibri"/>
                <a:cs typeface="Calibri"/>
              </a:rPr>
              <a:t>2 </a:t>
            </a:r>
            <a:r>
              <a:rPr sz="2807" spc="-10" dirty="0">
                <a:solidFill>
                  <a:prstClr val="black"/>
                </a:solidFill>
                <a:latin typeface="Calibri"/>
                <a:cs typeface="Calibri"/>
              </a:rPr>
              <a:t>weight </a:t>
            </a:r>
            <a:r>
              <a:rPr sz="2807" spc="-25" dirty="0">
                <a:solidFill>
                  <a:prstClr val="black"/>
                </a:solidFill>
                <a:latin typeface="Calibri"/>
                <a:cs typeface="Calibri"/>
              </a:rPr>
              <a:t>layers </a:t>
            </a:r>
            <a:r>
              <a:rPr sz="2807" dirty="0">
                <a:solidFill>
                  <a:prstClr val="black"/>
                </a:solidFill>
                <a:latin typeface="Calibri"/>
                <a:cs typeface="Calibri"/>
              </a:rPr>
              <a:t>fit </a:t>
            </a:r>
            <a:r>
              <a:rPr sz="2807" spc="30" dirty="0">
                <a:solidFill>
                  <a:srgbClr val="C00000"/>
                </a:solidFill>
                <a:latin typeface="Cambria Math"/>
                <a:cs typeface="Cambria Math"/>
              </a:rPr>
              <a:t>𝐹(𝑥)  </a:t>
            </a:r>
            <a:r>
              <a:rPr sz="2807" spc="-15" dirty="0">
                <a:solidFill>
                  <a:prstClr val="black"/>
                </a:solidFill>
                <a:latin typeface="Calibri"/>
                <a:cs typeface="Calibri"/>
              </a:rPr>
              <a:t>let</a:t>
            </a:r>
            <a:r>
              <a:rPr sz="2807" spc="3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807" dirty="0">
                <a:solidFill>
                  <a:prstClr val="black"/>
                </a:solidFill>
                <a:latin typeface="Cambria Math"/>
                <a:cs typeface="Cambria Math"/>
              </a:rPr>
              <a:t>𝐻		𝑥	=</a:t>
            </a:r>
            <a:r>
              <a:rPr sz="2807" spc="90" dirty="0">
                <a:solidFill>
                  <a:prstClr val="black"/>
                </a:solidFill>
                <a:latin typeface="Cambria Math"/>
                <a:cs typeface="Cambria Math"/>
              </a:rPr>
              <a:t> </a:t>
            </a:r>
            <a:r>
              <a:rPr sz="2807" dirty="0">
                <a:solidFill>
                  <a:prstClr val="black"/>
                </a:solidFill>
                <a:latin typeface="Cambria Math"/>
                <a:cs typeface="Cambria Math"/>
              </a:rPr>
              <a:t>𝐹	𝑥	+</a:t>
            </a:r>
            <a:r>
              <a:rPr sz="2807" spc="-20" dirty="0">
                <a:solidFill>
                  <a:prstClr val="black"/>
                </a:solidFill>
                <a:latin typeface="Cambria Math"/>
                <a:cs typeface="Cambria Math"/>
              </a:rPr>
              <a:t> </a:t>
            </a:r>
            <a:r>
              <a:rPr sz="2807" dirty="0">
                <a:solidFill>
                  <a:prstClr val="black"/>
                </a:solidFill>
                <a:latin typeface="Cambria Math"/>
                <a:cs typeface="Cambria Math"/>
              </a:rPr>
              <a:t>𝑥</a:t>
            </a:r>
            <a:endParaRPr sz="2807">
              <a:solidFill>
                <a:prstClr val="black"/>
              </a:solidFill>
              <a:latin typeface="Cambria Math"/>
              <a:cs typeface="Cambria Math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298134" y="3164775"/>
            <a:ext cx="2214732" cy="511190"/>
          </a:xfrm>
          <a:custGeom>
            <a:avLst/>
            <a:gdLst/>
            <a:ahLst/>
            <a:cxnLst/>
            <a:rect l="l" t="t" r="r" b="b"/>
            <a:pathLst>
              <a:path w="2209165" h="509904">
                <a:moveTo>
                  <a:pt x="0" y="509336"/>
                </a:moveTo>
                <a:lnTo>
                  <a:pt x="2209125" y="509336"/>
                </a:lnTo>
                <a:lnTo>
                  <a:pt x="2209125" y="0"/>
                </a:lnTo>
                <a:lnTo>
                  <a:pt x="0" y="0"/>
                </a:lnTo>
                <a:lnTo>
                  <a:pt x="0" y="509336"/>
                </a:lnTo>
                <a:close/>
              </a:path>
            </a:pathLst>
          </a:custGeom>
          <a:ln w="282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98134" y="3164774"/>
            <a:ext cx="2214732" cy="409461"/>
          </a:xfrm>
          <a:prstGeom prst="rect">
            <a:avLst/>
          </a:prstGeom>
          <a:ln w="28297">
            <a:solidFill>
              <a:srgbClr val="000000"/>
            </a:solidFill>
          </a:ln>
        </p:spPr>
        <p:txBody>
          <a:bodyPr vert="horz" wrap="square" lIns="0" tIns="46472" rIns="0" bIns="0" rtlCol="0">
            <a:spAutoFit/>
          </a:bodyPr>
          <a:lstStyle/>
          <a:p>
            <a:pPr marL="348859" defTabSz="916712">
              <a:spcBef>
                <a:spcPts val="366"/>
              </a:spcBef>
            </a:pPr>
            <a:r>
              <a:rPr sz="2356" spc="20" dirty="0">
                <a:solidFill>
                  <a:prstClr val="black"/>
                </a:solidFill>
                <a:latin typeface="Calibri Light"/>
                <a:cs typeface="Calibri Light"/>
              </a:rPr>
              <a:t>weight</a:t>
            </a:r>
            <a:r>
              <a:rPr sz="2356" spc="10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2356" spc="20" dirty="0">
                <a:solidFill>
                  <a:prstClr val="black"/>
                </a:solidFill>
                <a:latin typeface="Calibri Light"/>
                <a:cs typeface="Calibri Light"/>
              </a:rPr>
              <a:t>layer</a:t>
            </a:r>
            <a:endParaRPr sz="2356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298134" y="4186015"/>
            <a:ext cx="2214732" cy="511190"/>
          </a:xfrm>
          <a:custGeom>
            <a:avLst/>
            <a:gdLst/>
            <a:ahLst/>
            <a:cxnLst/>
            <a:rect l="l" t="t" r="r" b="b"/>
            <a:pathLst>
              <a:path w="2209165" h="509904">
                <a:moveTo>
                  <a:pt x="0" y="509336"/>
                </a:moveTo>
                <a:lnTo>
                  <a:pt x="2209125" y="509336"/>
                </a:lnTo>
                <a:lnTo>
                  <a:pt x="2209125" y="0"/>
                </a:lnTo>
                <a:lnTo>
                  <a:pt x="0" y="0"/>
                </a:lnTo>
                <a:lnTo>
                  <a:pt x="0" y="509336"/>
                </a:lnTo>
                <a:close/>
              </a:path>
            </a:pathLst>
          </a:custGeom>
          <a:ln w="282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98134" y="4186015"/>
            <a:ext cx="2214732" cy="409461"/>
          </a:xfrm>
          <a:prstGeom prst="rect">
            <a:avLst/>
          </a:prstGeom>
          <a:ln w="28297">
            <a:solidFill>
              <a:srgbClr val="000000"/>
            </a:solidFill>
          </a:ln>
        </p:spPr>
        <p:txBody>
          <a:bodyPr vert="horz" wrap="square" lIns="0" tIns="46472" rIns="0" bIns="0" rtlCol="0">
            <a:spAutoFit/>
          </a:bodyPr>
          <a:lstStyle/>
          <a:p>
            <a:pPr marL="348859" defTabSz="916712">
              <a:spcBef>
                <a:spcPts val="366"/>
              </a:spcBef>
            </a:pPr>
            <a:r>
              <a:rPr sz="2356" spc="20" dirty="0">
                <a:solidFill>
                  <a:prstClr val="black"/>
                </a:solidFill>
                <a:latin typeface="Calibri Light"/>
                <a:cs typeface="Calibri Light"/>
              </a:rPr>
              <a:t>weight</a:t>
            </a:r>
            <a:r>
              <a:rPr sz="2356" spc="10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2356" spc="20" dirty="0">
                <a:solidFill>
                  <a:prstClr val="black"/>
                </a:solidFill>
                <a:latin typeface="Calibri Light"/>
                <a:cs typeface="Calibri Light"/>
              </a:rPr>
              <a:t>layer</a:t>
            </a:r>
            <a:endParaRPr sz="2356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405480" y="3675395"/>
            <a:ext cx="0" cy="385779"/>
          </a:xfrm>
          <a:custGeom>
            <a:avLst/>
            <a:gdLst/>
            <a:ahLst/>
            <a:cxnLst/>
            <a:rect l="l" t="t" r="r" b="b"/>
            <a:pathLst>
              <a:path h="384810">
                <a:moveTo>
                  <a:pt x="0" y="0"/>
                </a:moveTo>
                <a:lnTo>
                  <a:pt x="0" y="384266"/>
                </a:lnTo>
              </a:path>
            </a:pathLst>
          </a:custGeom>
          <a:ln w="283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322571" y="4020348"/>
            <a:ext cx="165817" cy="1656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405480" y="2654155"/>
            <a:ext cx="0" cy="385779"/>
          </a:xfrm>
          <a:custGeom>
            <a:avLst/>
            <a:gdLst/>
            <a:ahLst/>
            <a:cxnLst/>
            <a:rect l="l" t="t" r="r" b="b"/>
            <a:pathLst>
              <a:path h="384810">
                <a:moveTo>
                  <a:pt x="0" y="0"/>
                </a:moveTo>
                <a:lnTo>
                  <a:pt x="0" y="384266"/>
                </a:lnTo>
              </a:path>
            </a:pathLst>
          </a:custGeom>
          <a:ln w="283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322571" y="2999108"/>
            <a:ext cx="165817" cy="1656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405480" y="4696637"/>
            <a:ext cx="0" cy="215170"/>
          </a:xfrm>
          <a:custGeom>
            <a:avLst/>
            <a:gdLst/>
            <a:ahLst/>
            <a:cxnLst/>
            <a:rect l="l" t="t" r="r" b="b"/>
            <a:pathLst>
              <a:path h="214629">
                <a:moveTo>
                  <a:pt x="0" y="0"/>
                </a:moveTo>
                <a:lnTo>
                  <a:pt x="0" y="214487"/>
                </a:lnTo>
              </a:path>
            </a:pathLst>
          </a:custGeom>
          <a:ln w="283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322571" y="4871382"/>
            <a:ext cx="166153" cy="166153"/>
          </a:xfrm>
          <a:custGeom>
            <a:avLst/>
            <a:gdLst/>
            <a:ahLst/>
            <a:cxnLst/>
            <a:rect l="l" t="t" r="r" b="b"/>
            <a:pathLst>
              <a:path w="165735" h="165735">
                <a:moveTo>
                  <a:pt x="0" y="0"/>
                </a:moveTo>
                <a:lnTo>
                  <a:pt x="82699" y="165251"/>
                </a:lnTo>
                <a:lnTo>
                  <a:pt x="155643" y="19496"/>
                </a:lnTo>
                <a:lnTo>
                  <a:pt x="82700" y="19496"/>
                </a:lnTo>
                <a:lnTo>
                  <a:pt x="40490" y="14622"/>
                </a:lnTo>
                <a:lnTo>
                  <a:pt x="0" y="0"/>
                </a:lnTo>
                <a:close/>
              </a:path>
              <a:path w="165735" h="165735">
                <a:moveTo>
                  <a:pt x="165400" y="0"/>
                </a:moveTo>
                <a:lnTo>
                  <a:pt x="124910" y="14622"/>
                </a:lnTo>
                <a:lnTo>
                  <a:pt x="82700" y="19496"/>
                </a:lnTo>
                <a:lnTo>
                  <a:pt x="155643" y="19496"/>
                </a:lnTo>
                <a:lnTo>
                  <a:pt x="1654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235118" y="5037050"/>
            <a:ext cx="341217" cy="340581"/>
          </a:xfrm>
          <a:custGeom>
            <a:avLst/>
            <a:gdLst/>
            <a:ahLst/>
            <a:cxnLst/>
            <a:rect l="l" t="t" r="r" b="b"/>
            <a:pathLst>
              <a:path w="340360" h="339725">
                <a:moveTo>
                  <a:pt x="339865" y="169778"/>
                </a:moveTo>
                <a:lnTo>
                  <a:pt x="333794" y="124648"/>
                </a:lnTo>
                <a:lnTo>
                  <a:pt x="316662" y="84092"/>
                </a:lnTo>
                <a:lnTo>
                  <a:pt x="290089" y="49731"/>
                </a:lnTo>
                <a:lnTo>
                  <a:pt x="255696" y="23182"/>
                </a:lnTo>
                <a:lnTo>
                  <a:pt x="215103" y="6065"/>
                </a:lnTo>
                <a:lnTo>
                  <a:pt x="169932" y="0"/>
                </a:lnTo>
                <a:lnTo>
                  <a:pt x="124761" y="6065"/>
                </a:lnTo>
                <a:lnTo>
                  <a:pt x="84169" y="23182"/>
                </a:lnTo>
                <a:lnTo>
                  <a:pt x="49776" y="49731"/>
                </a:lnTo>
                <a:lnTo>
                  <a:pt x="23203" y="84092"/>
                </a:lnTo>
                <a:lnTo>
                  <a:pt x="6070" y="124648"/>
                </a:lnTo>
                <a:lnTo>
                  <a:pt x="0" y="169778"/>
                </a:lnTo>
                <a:lnTo>
                  <a:pt x="6070" y="214909"/>
                </a:lnTo>
                <a:lnTo>
                  <a:pt x="23203" y="255464"/>
                </a:lnTo>
                <a:lnTo>
                  <a:pt x="49776" y="289826"/>
                </a:lnTo>
                <a:lnTo>
                  <a:pt x="84169" y="316375"/>
                </a:lnTo>
                <a:lnTo>
                  <a:pt x="124761" y="333492"/>
                </a:lnTo>
                <a:lnTo>
                  <a:pt x="169932" y="339557"/>
                </a:lnTo>
                <a:lnTo>
                  <a:pt x="215103" y="333492"/>
                </a:lnTo>
                <a:lnTo>
                  <a:pt x="255696" y="316375"/>
                </a:lnTo>
                <a:lnTo>
                  <a:pt x="290089" y="289826"/>
                </a:lnTo>
                <a:lnTo>
                  <a:pt x="316662" y="255464"/>
                </a:lnTo>
                <a:lnTo>
                  <a:pt x="333794" y="214909"/>
                </a:lnTo>
                <a:lnTo>
                  <a:pt x="339865" y="169778"/>
                </a:lnTo>
                <a:close/>
              </a:path>
            </a:pathLst>
          </a:custGeom>
          <a:ln w="283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320298" y="5207256"/>
            <a:ext cx="170609" cy="0"/>
          </a:xfrm>
          <a:custGeom>
            <a:avLst/>
            <a:gdLst/>
            <a:ahLst/>
            <a:cxnLst/>
            <a:rect l="l" t="t" r="r" b="b"/>
            <a:pathLst>
              <a:path w="170179">
                <a:moveTo>
                  <a:pt x="0" y="0"/>
                </a:moveTo>
                <a:lnTo>
                  <a:pt x="169932" y="0"/>
                </a:lnTo>
              </a:path>
            </a:pathLst>
          </a:custGeom>
          <a:ln w="282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405480" y="5122152"/>
            <a:ext cx="0" cy="170609"/>
          </a:xfrm>
          <a:custGeom>
            <a:avLst/>
            <a:gdLst/>
            <a:ahLst/>
            <a:cxnLst/>
            <a:rect l="l" t="t" r="r" b="b"/>
            <a:pathLst>
              <a:path h="170179">
                <a:moveTo>
                  <a:pt x="0" y="169778"/>
                </a:moveTo>
                <a:lnTo>
                  <a:pt x="0" y="0"/>
                </a:lnTo>
              </a:path>
            </a:pathLst>
          </a:custGeom>
          <a:ln w="283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405480" y="5377463"/>
            <a:ext cx="0" cy="215170"/>
          </a:xfrm>
          <a:custGeom>
            <a:avLst/>
            <a:gdLst/>
            <a:ahLst/>
            <a:cxnLst/>
            <a:rect l="l" t="t" r="r" b="b"/>
            <a:pathLst>
              <a:path h="214629">
                <a:moveTo>
                  <a:pt x="0" y="0"/>
                </a:moveTo>
                <a:lnTo>
                  <a:pt x="0" y="214472"/>
                </a:lnTo>
              </a:path>
            </a:pathLst>
          </a:custGeom>
          <a:ln w="283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322571" y="5552208"/>
            <a:ext cx="166153" cy="166153"/>
          </a:xfrm>
          <a:custGeom>
            <a:avLst/>
            <a:gdLst/>
            <a:ahLst/>
            <a:cxnLst/>
            <a:rect l="l" t="t" r="r" b="b"/>
            <a:pathLst>
              <a:path w="165735" h="165735">
                <a:moveTo>
                  <a:pt x="0" y="0"/>
                </a:moveTo>
                <a:lnTo>
                  <a:pt x="82699" y="165251"/>
                </a:lnTo>
                <a:lnTo>
                  <a:pt x="155638" y="19507"/>
                </a:lnTo>
                <a:lnTo>
                  <a:pt x="82700" y="19507"/>
                </a:lnTo>
                <a:lnTo>
                  <a:pt x="40490" y="14630"/>
                </a:lnTo>
                <a:lnTo>
                  <a:pt x="0" y="0"/>
                </a:lnTo>
                <a:close/>
              </a:path>
              <a:path w="165735" h="165735">
                <a:moveTo>
                  <a:pt x="165400" y="0"/>
                </a:moveTo>
                <a:lnTo>
                  <a:pt x="124910" y="14630"/>
                </a:lnTo>
                <a:lnTo>
                  <a:pt x="82700" y="19507"/>
                </a:lnTo>
                <a:lnTo>
                  <a:pt x="155638" y="19507"/>
                </a:lnTo>
                <a:lnTo>
                  <a:pt x="1654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545882" y="3637131"/>
            <a:ext cx="569121" cy="424323"/>
          </a:xfrm>
          <a:prstGeom prst="rect">
            <a:avLst/>
          </a:prstGeom>
        </p:spPr>
        <p:txBody>
          <a:bodyPr vert="horz" wrap="square" lIns="0" tIns="15279" rIns="0" bIns="0" rtlCol="0">
            <a:spAutoFit/>
          </a:bodyPr>
          <a:lstStyle/>
          <a:p>
            <a:pPr marL="12732" defTabSz="916712">
              <a:spcBef>
                <a:spcPts val="120"/>
              </a:spcBef>
            </a:pPr>
            <a:r>
              <a:rPr sz="2657" spc="15" dirty="0">
                <a:solidFill>
                  <a:prstClr val="black"/>
                </a:solidFill>
                <a:latin typeface="Calibri Light"/>
                <a:cs typeface="Calibri Light"/>
              </a:rPr>
              <a:t>re</a:t>
            </a:r>
            <a:r>
              <a:rPr sz="2657" spc="25" dirty="0">
                <a:solidFill>
                  <a:prstClr val="black"/>
                </a:solidFill>
                <a:latin typeface="Calibri Light"/>
                <a:cs typeface="Calibri Light"/>
              </a:rPr>
              <a:t>l</a:t>
            </a:r>
            <a:r>
              <a:rPr sz="2657" spc="10" dirty="0">
                <a:solidFill>
                  <a:prstClr val="black"/>
                </a:solidFill>
                <a:latin typeface="Calibri Light"/>
                <a:cs typeface="Calibri Light"/>
              </a:rPr>
              <a:t>u</a:t>
            </a:r>
            <a:endParaRPr sz="2657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575839" y="2824362"/>
            <a:ext cx="1788847" cy="2382158"/>
          </a:xfrm>
          <a:custGeom>
            <a:avLst/>
            <a:gdLst/>
            <a:ahLst/>
            <a:cxnLst/>
            <a:rect l="l" t="t" r="r" b="b"/>
            <a:pathLst>
              <a:path w="1784350" h="2376170">
                <a:moveTo>
                  <a:pt x="0" y="0"/>
                </a:moveTo>
                <a:lnTo>
                  <a:pt x="76417" y="487"/>
                </a:lnTo>
                <a:lnTo>
                  <a:pt x="150767" y="1942"/>
                </a:lnTo>
                <a:lnTo>
                  <a:pt x="223072" y="4356"/>
                </a:lnTo>
                <a:lnTo>
                  <a:pt x="293360" y="7719"/>
                </a:lnTo>
                <a:lnTo>
                  <a:pt x="361654" y="12020"/>
                </a:lnTo>
                <a:lnTo>
                  <a:pt x="427979" y="17252"/>
                </a:lnTo>
                <a:lnTo>
                  <a:pt x="492360" y="23404"/>
                </a:lnTo>
                <a:lnTo>
                  <a:pt x="554822" y="30466"/>
                </a:lnTo>
                <a:lnTo>
                  <a:pt x="615390" y="38429"/>
                </a:lnTo>
                <a:lnTo>
                  <a:pt x="674088" y="47283"/>
                </a:lnTo>
                <a:lnTo>
                  <a:pt x="730942" y="57019"/>
                </a:lnTo>
                <a:lnTo>
                  <a:pt x="785977" y="67626"/>
                </a:lnTo>
                <a:lnTo>
                  <a:pt x="839217" y="79097"/>
                </a:lnTo>
                <a:lnTo>
                  <a:pt x="890688" y="91420"/>
                </a:lnTo>
                <a:lnTo>
                  <a:pt x="940414" y="104586"/>
                </a:lnTo>
                <a:lnTo>
                  <a:pt x="988419" y="118586"/>
                </a:lnTo>
                <a:lnTo>
                  <a:pt x="1034730" y="133410"/>
                </a:lnTo>
                <a:lnTo>
                  <a:pt x="1079370" y="149048"/>
                </a:lnTo>
                <a:lnTo>
                  <a:pt x="1122365" y="165491"/>
                </a:lnTo>
                <a:lnTo>
                  <a:pt x="1163740" y="182729"/>
                </a:lnTo>
                <a:lnTo>
                  <a:pt x="1203519" y="200753"/>
                </a:lnTo>
                <a:lnTo>
                  <a:pt x="1241727" y="219553"/>
                </a:lnTo>
                <a:lnTo>
                  <a:pt x="1278390" y="239119"/>
                </a:lnTo>
                <a:lnTo>
                  <a:pt x="1313532" y="259442"/>
                </a:lnTo>
                <a:lnTo>
                  <a:pt x="1347177" y="280512"/>
                </a:lnTo>
                <a:lnTo>
                  <a:pt x="1379352" y="302319"/>
                </a:lnTo>
                <a:lnTo>
                  <a:pt x="1410080" y="324855"/>
                </a:lnTo>
                <a:lnTo>
                  <a:pt x="1467297" y="372071"/>
                </a:lnTo>
                <a:lnTo>
                  <a:pt x="1519028" y="422084"/>
                </a:lnTo>
                <a:lnTo>
                  <a:pt x="1565472" y="474816"/>
                </a:lnTo>
                <a:lnTo>
                  <a:pt x="1606827" y="530192"/>
                </a:lnTo>
                <a:lnTo>
                  <a:pt x="1643292" y="588133"/>
                </a:lnTo>
                <a:lnTo>
                  <a:pt x="1675068" y="648563"/>
                </a:lnTo>
                <a:lnTo>
                  <a:pt x="1702352" y="711406"/>
                </a:lnTo>
                <a:lnTo>
                  <a:pt x="1725344" y="776584"/>
                </a:lnTo>
                <a:lnTo>
                  <a:pt x="1744243" y="844021"/>
                </a:lnTo>
                <a:lnTo>
                  <a:pt x="1759248" y="913639"/>
                </a:lnTo>
                <a:lnTo>
                  <a:pt x="1770558" y="985362"/>
                </a:lnTo>
                <a:lnTo>
                  <a:pt x="1778371" y="1059114"/>
                </a:lnTo>
                <a:lnTo>
                  <a:pt x="1782888" y="1134816"/>
                </a:lnTo>
                <a:lnTo>
                  <a:pt x="1783973" y="1173375"/>
                </a:lnTo>
                <a:lnTo>
                  <a:pt x="1784308" y="1212393"/>
                </a:lnTo>
                <a:lnTo>
                  <a:pt x="1783918" y="1251860"/>
                </a:lnTo>
                <a:lnTo>
                  <a:pt x="1782828" y="1291767"/>
                </a:lnTo>
                <a:lnTo>
                  <a:pt x="1781063" y="1332105"/>
                </a:lnTo>
                <a:lnTo>
                  <a:pt x="1778649" y="1372862"/>
                </a:lnTo>
                <a:lnTo>
                  <a:pt x="1775609" y="1414031"/>
                </a:lnTo>
                <a:lnTo>
                  <a:pt x="1771969" y="1455601"/>
                </a:lnTo>
                <a:lnTo>
                  <a:pt x="1767753" y="1497563"/>
                </a:lnTo>
                <a:lnTo>
                  <a:pt x="1761642" y="1550154"/>
                </a:lnTo>
                <a:lnTo>
                  <a:pt x="1754046" y="1603097"/>
                </a:lnTo>
                <a:lnTo>
                  <a:pt x="1744329" y="1656154"/>
                </a:lnTo>
                <a:lnTo>
                  <a:pt x="1731855" y="1709088"/>
                </a:lnTo>
                <a:lnTo>
                  <a:pt x="1715988" y="1761661"/>
                </a:lnTo>
                <a:lnTo>
                  <a:pt x="1696093" y="1813638"/>
                </a:lnTo>
                <a:lnTo>
                  <a:pt x="1671533" y="1864779"/>
                </a:lnTo>
                <a:lnTo>
                  <a:pt x="1641671" y="1914849"/>
                </a:lnTo>
                <a:lnTo>
                  <a:pt x="1605873" y="1963610"/>
                </a:lnTo>
                <a:lnTo>
                  <a:pt x="1563503" y="2010823"/>
                </a:lnTo>
                <a:lnTo>
                  <a:pt x="1513923" y="2056254"/>
                </a:lnTo>
                <a:lnTo>
                  <a:pt x="1456499" y="2099663"/>
                </a:lnTo>
                <a:lnTo>
                  <a:pt x="1390594" y="2140814"/>
                </a:lnTo>
                <a:lnTo>
                  <a:pt x="1354262" y="2160468"/>
                </a:lnTo>
                <a:lnTo>
                  <a:pt x="1315572" y="2179469"/>
                </a:lnTo>
                <a:lnTo>
                  <a:pt x="1274443" y="2197787"/>
                </a:lnTo>
                <a:lnTo>
                  <a:pt x="1230797" y="2215392"/>
                </a:lnTo>
                <a:lnTo>
                  <a:pt x="1184554" y="2232255"/>
                </a:lnTo>
                <a:lnTo>
                  <a:pt x="1135634" y="2248345"/>
                </a:lnTo>
                <a:lnTo>
                  <a:pt x="1083958" y="2263633"/>
                </a:lnTo>
                <a:lnTo>
                  <a:pt x="1029446" y="2278090"/>
                </a:lnTo>
                <a:lnTo>
                  <a:pt x="972019" y="2291686"/>
                </a:lnTo>
                <a:lnTo>
                  <a:pt x="911597" y="2304391"/>
                </a:lnTo>
                <a:lnTo>
                  <a:pt x="848101" y="2316176"/>
                </a:lnTo>
                <a:lnTo>
                  <a:pt x="781452" y="2327010"/>
                </a:lnTo>
                <a:lnTo>
                  <a:pt x="711569" y="2336865"/>
                </a:lnTo>
                <a:lnTo>
                  <a:pt x="638374" y="2345710"/>
                </a:lnTo>
                <a:lnTo>
                  <a:pt x="561786" y="2353517"/>
                </a:lnTo>
                <a:lnTo>
                  <a:pt x="481727" y="2360254"/>
                </a:lnTo>
                <a:lnTo>
                  <a:pt x="398117" y="2365893"/>
                </a:lnTo>
                <a:lnTo>
                  <a:pt x="310876" y="2370404"/>
                </a:lnTo>
                <a:lnTo>
                  <a:pt x="219924" y="2373758"/>
                </a:lnTo>
                <a:lnTo>
                  <a:pt x="125184" y="2375924"/>
                </a:lnTo>
              </a:path>
            </a:pathLst>
          </a:custGeom>
          <a:ln w="2831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575839" y="5123098"/>
            <a:ext cx="166461" cy="1656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405479" y="2824361"/>
            <a:ext cx="170609" cy="0"/>
          </a:xfrm>
          <a:custGeom>
            <a:avLst/>
            <a:gdLst/>
            <a:ahLst/>
            <a:cxnLst/>
            <a:rect l="l" t="t" r="r" b="b"/>
            <a:pathLst>
              <a:path w="170179">
                <a:moveTo>
                  <a:pt x="0" y="0"/>
                </a:moveTo>
                <a:lnTo>
                  <a:pt x="169932" y="0"/>
                </a:lnTo>
              </a:path>
            </a:pathLst>
          </a:custGeom>
          <a:ln w="282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765204" y="2462507"/>
            <a:ext cx="215808" cy="44483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2807" dirty="0">
                <a:solidFill>
                  <a:prstClr val="black"/>
                </a:solidFill>
                <a:latin typeface="Cambria Math"/>
                <a:cs typeface="Cambria Math"/>
              </a:rPr>
              <a:t>𝑥</a:t>
            </a:r>
            <a:endParaRPr sz="2807">
              <a:solidFill>
                <a:prstClr val="black"/>
              </a:solidFill>
              <a:latin typeface="Cambria Math"/>
              <a:cs typeface="Cambria Math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792427" y="5111853"/>
            <a:ext cx="441800" cy="330395"/>
          </a:xfrm>
          <a:custGeom>
            <a:avLst/>
            <a:gdLst/>
            <a:ahLst/>
            <a:cxnLst/>
            <a:rect l="l" t="t" r="r" b="b"/>
            <a:pathLst>
              <a:path w="440690" h="329564">
                <a:moveTo>
                  <a:pt x="335632" y="0"/>
                </a:moveTo>
                <a:lnTo>
                  <a:pt x="330944" y="13369"/>
                </a:lnTo>
                <a:lnTo>
                  <a:pt x="350011" y="21643"/>
                </a:lnTo>
                <a:lnTo>
                  <a:pt x="366408" y="33098"/>
                </a:lnTo>
                <a:lnTo>
                  <a:pt x="391194" y="65545"/>
                </a:lnTo>
                <a:lnTo>
                  <a:pt x="405779" y="109322"/>
                </a:lnTo>
                <a:lnTo>
                  <a:pt x="410641" y="163040"/>
                </a:lnTo>
                <a:lnTo>
                  <a:pt x="409420" y="192091"/>
                </a:lnTo>
                <a:lnTo>
                  <a:pt x="399653" y="242184"/>
                </a:lnTo>
                <a:lnTo>
                  <a:pt x="380055" y="281305"/>
                </a:lnTo>
                <a:lnTo>
                  <a:pt x="350233" y="307698"/>
                </a:lnTo>
                <a:lnTo>
                  <a:pt x="331465" y="316011"/>
                </a:lnTo>
                <a:lnTo>
                  <a:pt x="335632" y="329380"/>
                </a:lnTo>
                <a:lnTo>
                  <a:pt x="380559" y="308306"/>
                </a:lnTo>
                <a:lnTo>
                  <a:pt x="413593" y="271821"/>
                </a:lnTo>
                <a:lnTo>
                  <a:pt x="433908" y="222965"/>
                </a:lnTo>
                <a:lnTo>
                  <a:pt x="440680" y="164777"/>
                </a:lnTo>
                <a:lnTo>
                  <a:pt x="438981" y="134581"/>
                </a:lnTo>
                <a:lnTo>
                  <a:pt x="425394" y="81058"/>
                </a:lnTo>
                <a:lnTo>
                  <a:pt x="398449" y="37488"/>
                </a:lnTo>
                <a:lnTo>
                  <a:pt x="359512" y="8621"/>
                </a:lnTo>
                <a:lnTo>
                  <a:pt x="335632" y="0"/>
                </a:lnTo>
                <a:close/>
              </a:path>
              <a:path w="440690" h="329564">
                <a:moveTo>
                  <a:pt x="105047" y="0"/>
                </a:moveTo>
                <a:lnTo>
                  <a:pt x="60228" y="21117"/>
                </a:lnTo>
                <a:lnTo>
                  <a:pt x="27173" y="57732"/>
                </a:lnTo>
                <a:lnTo>
                  <a:pt x="6793" y="106675"/>
                </a:lnTo>
                <a:lnTo>
                  <a:pt x="0" y="164777"/>
                </a:lnTo>
                <a:lnTo>
                  <a:pt x="1692" y="195037"/>
                </a:lnTo>
                <a:lnTo>
                  <a:pt x="15236" y="248560"/>
                </a:lnTo>
                <a:lnTo>
                  <a:pt x="42116" y="291990"/>
                </a:lnTo>
                <a:lnTo>
                  <a:pt x="81097" y="320769"/>
                </a:lnTo>
                <a:lnTo>
                  <a:pt x="105047" y="329380"/>
                </a:lnTo>
                <a:lnTo>
                  <a:pt x="109215" y="316011"/>
                </a:lnTo>
                <a:lnTo>
                  <a:pt x="90446" y="307698"/>
                </a:lnTo>
                <a:lnTo>
                  <a:pt x="74249" y="296129"/>
                </a:lnTo>
                <a:lnTo>
                  <a:pt x="49572" y="263226"/>
                </a:lnTo>
                <a:lnTo>
                  <a:pt x="34921" y="218473"/>
                </a:lnTo>
                <a:lnTo>
                  <a:pt x="30038" y="163040"/>
                </a:lnTo>
                <a:lnTo>
                  <a:pt x="31259" y="134938"/>
                </a:lnTo>
                <a:lnTo>
                  <a:pt x="41026" y="86191"/>
                </a:lnTo>
                <a:lnTo>
                  <a:pt x="60657" y="47732"/>
                </a:lnTo>
                <a:lnTo>
                  <a:pt x="90739" y="21643"/>
                </a:lnTo>
                <a:lnTo>
                  <a:pt x="109736" y="13369"/>
                </a:lnTo>
                <a:lnTo>
                  <a:pt x="1050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976503" y="5111853"/>
            <a:ext cx="441800" cy="330395"/>
          </a:xfrm>
          <a:custGeom>
            <a:avLst/>
            <a:gdLst/>
            <a:ahLst/>
            <a:cxnLst/>
            <a:rect l="l" t="t" r="r" b="b"/>
            <a:pathLst>
              <a:path w="440689" h="329564">
                <a:moveTo>
                  <a:pt x="335633" y="0"/>
                </a:moveTo>
                <a:lnTo>
                  <a:pt x="330944" y="13369"/>
                </a:lnTo>
                <a:lnTo>
                  <a:pt x="350011" y="21643"/>
                </a:lnTo>
                <a:lnTo>
                  <a:pt x="366408" y="33098"/>
                </a:lnTo>
                <a:lnTo>
                  <a:pt x="391195" y="65545"/>
                </a:lnTo>
                <a:lnTo>
                  <a:pt x="405780" y="109322"/>
                </a:lnTo>
                <a:lnTo>
                  <a:pt x="410641" y="163040"/>
                </a:lnTo>
                <a:lnTo>
                  <a:pt x="409420" y="192091"/>
                </a:lnTo>
                <a:lnTo>
                  <a:pt x="399653" y="242184"/>
                </a:lnTo>
                <a:lnTo>
                  <a:pt x="380055" y="281305"/>
                </a:lnTo>
                <a:lnTo>
                  <a:pt x="350233" y="307698"/>
                </a:lnTo>
                <a:lnTo>
                  <a:pt x="331464" y="316011"/>
                </a:lnTo>
                <a:lnTo>
                  <a:pt x="335633" y="329380"/>
                </a:lnTo>
                <a:lnTo>
                  <a:pt x="380560" y="308306"/>
                </a:lnTo>
                <a:lnTo>
                  <a:pt x="413593" y="271821"/>
                </a:lnTo>
                <a:lnTo>
                  <a:pt x="433908" y="222965"/>
                </a:lnTo>
                <a:lnTo>
                  <a:pt x="440679" y="164777"/>
                </a:lnTo>
                <a:lnTo>
                  <a:pt x="438981" y="134581"/>
                </a:lnTo>
                <a:lnTo>
                  <a:pt x="425395" y="81058"/>
                </a:lnTo>
                <a:lnTo>
                  <a:pt x="398449" y="37488"/>
                </a:lnTo>
                <a:lnTo>
                  <a:pt x="359512" y="8621"/>
                </a:lnTo>
                <a:lnTo>
                  <a:pt x="335633" y="0"/>
                </a:lnTo>
                <a:close/>
              </a:path>
              <a:path w="440689" h="329564">
                <a:moveTo>
                  <a:pt x="105048" y="0"/>
                </a:moveTo>
                <a:lnTo>
                  <a:pt x="60229" y="21117"/>
                </a:lnTo>
                <a:lnTo>
                  <a:pt x="27174" y="57732"/>
                </a:lnTo>
                <a:lnTo>
                  <a:pt x="6793" y="106675"/>
                </a:lnTo>
                <a:lnTo>
                  <a:pt x="0" y="164777"/>
                </a:lnTo>
                <a:lnTo>
                  <a:pt x="1693" y="195037"/>
                </a:lnTo>
                <a:lnTo>
                  <a:pt x="15236" y="248560"/>
                </a:lnTo>
                <a:lnTo>
                  <a:pt x="42116" y="291990"/>
                </a:lnTo>
                <a:lnTo>
                  <a:pt x="81097" y="320769"/>
                </a:lnTo>
                <a:lnTo>
                  <a:pt x="105048" y="329380"/>
                </a:lnTo>
                <a:lnTo>
                  <a:pt x="109214" y="316011"/>
                </a:lnTo>
                <a:lnTo>
                  <a:pt x="90446" y="307698"/>
                </a:lnTo>
                <a:lnTo>
                  <a:pt x="74250" y="296129"/>
                </a:lnTo>
                <a:lnTo>
                  <a:pt x="49573" y="263226"/>
                </a:lnTo>
                <a:lnTo>
                  <a:pt x="34922" y="218473"/>
                </a:lnTo>
                <a:lnTo>
                  <a:pt x="30039" y="163040"/>
                </a:lnTo>
                <a:lnTo>
                  <a:pt x="31260" y="134938"/>
                </a:lnTo>
                <a:lnTo>
                  <a:pt x="41027" y="86191"/>
                </a:lnTo>
                <a:lnTo>
                  <a:pt x="60657" y="47732"/>
                </a:lnTo>
                <a:lnTo>
                  <a:pt x="90739" y="21643"/>
                </a:lnTo>
                <a:lnTo>
                  <a:pt x="109736" y="13369"/>
                </a:lnTo>
                <a:lnTo>
                  <a:pt x="10504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459204" y="3749728"/>
            <a:ext cx="1003918" cy="81506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algn="ctr" defTabSz="916712">
              <a:spcBef>
                <a:spcPts val="100"/>
              </a:spcBef>
            </a:pPr>
            <a:r>
              <a:rPr sz="2406" spc="15" dirty="0">
                <a:solidFill>
                  <a:srgbClr val="C00000"/>
                </a:solidFill>
                <a:latin typeface="Calibri"/>
                <a:cs typeface="Calibri"/>
              </a:rPr>
              <a:t>identity</a:t>
            </a:r>
            <a:endParaRPr sz="2406">
              <a:solidFill>
                <a:prstClr val="black"/>
              </a:solidFill>
              <a:latin typeface="Calibri"/>
              <a:cs typeface="Calibri"/>
            </a:endParaRPr>
          </a:p>
          <a:p>
            <a:pPr marL="637" algn="ctr" defTabSz="916712">
              <a:spcBef>
                <a:spcPts val="20"/>
              </a:spcBef>
            </a:pPr>
            <a:r>
              <a:rPr sz="2807" dirty="0">
                <a:solidFill>
                  <a:prstClr val="black"/>
                </a:solidFill>
                <a:latin typeface="Cambria Math"/>
                <a:cs typeface="Cambria Math"/>
              </a:rPr>
              <a:t>𝑥</a:t>
            </a:r>
            <a:endParaRPr sz="2807">
              <a:solidFill>
                <a:prstClr val="black"/>
              </a:solidFill>
              <a:latin typeface="Cambria Math"/>
              <a:cs typeface="Cambria Math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68260" y="5024644"/>
            <a:ext cx="285197" cy="4231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32" defTabSz="916712">
              <a:lnSpc>
                <a:spcPts val="3328"/>
              </a:lnSpc>
            </a:pPr>
            <a:r>
              <a:rPr sz="2807" dirty="0">
                <a:solidFill>
                  <a:prstClr val="black"/>
                </a:solidFill>
                <a:latin typeface="Cambria Math"/>
                <a:cs typeface="Cambria Math"/>
              </a:rPr>
              <a:t>𝐻</a:t>
            </a:r>
            <a:endParaRPr sz="2807">
              <a:solidFill>
                <a:prstClr val="black"/>
              </a:solidFill>
              <a:latin typeface="Cambria Math"/>
              <a:cs typeface="Cambria Math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901147" y="5024644"/>
            <a:ext cx="215808" cy="4231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32" defTabSz="916712">
              <a:lnSpc>
                <a:spcPts val="3328"/>
              </a:lnSpc>
            </a:pPr>
            <a:r>
              <a:rPr sz="2807" dirty="0">
                <a:solidFill>
                  <a:prstClr val="black"/>
                </a:solidFill>
                <a:latin typeface="Cambria Math"/>
                <a:cs typeface="Cambria Math"/>
              </a:rPr>
              <a:t>𝑥</a:t>
            </a:r>
            <a:endParaRPr sz="2807">
              <a:solidFill>
                <a:prstClr val="black"/>
              </a:solidFill>
              <a:latin typeface="Cambria Math"/>
              <a:cs typeface="Cambria Math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334036" y="5024644"/>
            <a:ext cx="613046" cy="4231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32" defTabSz="916712">
              <a:lnSpc>
                <a:spcPts val="3328"/>
              </a:lnSpc>
            </a:pPr>
            <a:r>
              <a:rPr sz="2807" dirty="0">
                <a:solidFill>
                  <a:prstClr val="black"/>
                </a:solidFill>
                <a:latin typeface="Cambria Math"/>
                <a:cs typeface="Cambria Math"/>
              </a:rPr>
              <a:t>=</a:t>
            </a:r>
            <a:r>
              <a:rPr sz="2807" spc="100" dirty="0">
                <a:solidFill>
                  <a:prstClr val="black"/>
                </a:solidFill>
                <a:latin typeface="Cambria Math"/>
                <a:cs typeface="Cambria Math"/>
              </a:rPr>
              <a:t> </a:t>
            </a:r>
            <a:r>
              <a:rPr sz="2807" dirty="0">
                <a:solidFill>
                  <a:prstClr val="black"/>
                </a:solidFill>
                <a:latin typeface="Cambria Math"/>
                <a:cs typeface="Cambria Math"/>
              </a:rPr>
              <a:t>𝐹</a:t>
            </a:r>
            <a:endParaRPr sz="2807">
              <a:solidFill>
                <a:prstClr val="black"/>
              </a:solidFill>
              <a:latin typeface="Cambria Math"/>
              <a:cs typeface="Cambria Math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085223" y="5024644"/>
            <a:ext cx="215808" cy="4231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32" defTabSz="916712">
              <a:lnSpc>
                <a:spcPts val="3328"/>
              </a:lnSpc>
            </a:pPr>
            <a:r>
              <a:rPr sz="2807" dirty="0">
                <a:solidFill>
                  <a:prstClr val="black"/>
                </a:solidFill>
                <a:latin typeface="Cambria Math"/>
                <a:cs typeface="Cambria Math"/>
              </a:rPr>
              <a:t>𝑥</a:t>
            </a:r>
            <a:endParaRPr sz="2807">
              <a:solidFill>
                <a:prstClr val="black"/>
              </a:solidFill>
              <a:latin typeface="Cambria Math"/>
              <a:cs typeface="Cambria Math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505380" y="5024644"/>
            <a:ext cx="559572" cy="4231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32" defTabSz="916712">
              <a:lnSpc>
                <a:spcPts val="3328"/>
              </a:lnSpc>
            </a:pPr>
            <a:r>
              <a:rPr sz="2807" dirty="0">
                <a:solidFill>
                  <a:prstClr val="black"/>
                </a:solidFill>
                <a:latin typeface="Cambria Math"/>
                <a:cs typeface="Cambria Math"/>
              </a:rPr>
              <a:t>+</a:t>
            </a:r>
            <a:r>
              <a:rPr sz="2807" spc="-100" dirty="0">
                <a:solidFill>
                  <a:prstClr val="black"/>
                </a:solidFill>
                <a:latin typeface="Cambria Math"/>
                <a:cs typeface="Cambria Math"/>
              </a:rPr>
              <a:t> </a:t>
            </a:r>
            <a:r>
              <a:rPr sz="2807" dirty="0">
                <a:solidFill>
                  <a:prstClr val="black"/>
                </a:solidFill>
                <a:latin typeface="Cambria Math"/>
                <a:cs typeface="Cambria Math"/>
              </a:rPr>
              <a:t>𝑥</a:t>
            </a:r>
            <a:endParaRPr sz="2807">
              <a:solidFill>
                <a:prstClr val="black"/>
              </a:solidFill>
              <a:latin typeface="Cambria Math"/>
              <a:cs typeface="Cambria Math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545882" y="5312945"/>
            <a:ext cx="569121" cy="4103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32" defTabSz="916712">
              <a:lnSpc>
                <a:spcPts val="3183"/>
              </a:lnSpc>
            </a:pPr>
            <a:r>
              <a:rPr sz="2657" spc="15" dirty="0">
                <a:solidFill>
                  <a:prstClr val="black"/>
                </a:solidFill>
                <a:latin typeface="Calibri Light"/>
                <a:cs typeface="Calibri Light"/>
              </a:rPr>
              <a:t>re</a:t>
            </a:r>
            <a:r>
              <a:rPr sz="2657" spc="25" dirty="0">
                <a:solidFill>
                  <a:prstClr val="black"/>
                </a:solidFill>
                <a:latin typeface="Calibri Light"/>
                <a:cs typeface="Calibri Light"/>
              </a:rPr>
              <a:t>l</a:t>
            </a:r>
            <a:r>
              <a:rPr sz="2657" spc="10" dirty="0">
                <a:solidFill>
                  <a:prstClr val="black"/>
                </a:solidFill>
                <a:latin typeface="Calibri Light"/>
                <a:cs typeface="Calibri Light"/>
              </a:rPr>
              <a:t>u</a:t>
            </a:r>
            <a:endParaRPr sz="2657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39" name="object 39"/>
          <p:cNvSpPr txBox="1">
            <a:spLocks noGrp="1"/>
          </p:cNvSpPr>
          <p:nvPr>
            <p:ph type="ftr" sz="quarter" idx="5"/>
          </p:nvPr>
        </p:nvSpPr>
        <p:spPr>
          <a:xfrm>
            <a:off x="4173265" y="7267588"/>
            <a:ext cx="9197028" cy="219942"/>
          </a:xfrm>
          <a:prstGeom prst="rect">
            <a:avLst/>
          </a:prstGeom>
        </p:spPr>
        <p:txBody>
          <a:bodyPr vert="horz" wrap="square" lIns="0" tIns="3820" rIns="0" bIns="0" rtlCol="0">
            <a:spAutoFit/>
          </a:bodyPr>
          <a:lstStyle/>
          <a:p>
            <a:pPr marL="12732" defTabSz="916712">
              <a:spcBef>
                <a:spcPts val="30"/>
              </a:spcBef>
            </a:pPr>
            <a:r>
              <a:rPr spc="-20" dirty="0"/>
              <a:t>Kaiming </a:t>
            </a:r>
            <a:r>
              <a:rPr spc="5" dirty="0"/>
              <a:t>He, </a:t>
            </a:r>
            <a:r>
              <a:rPr spc="-10" dirty="0"/>
              <a:t>Xiangyu </a:t>
            </a:r>
            <a:r>
              <a:rPr dirty="0"/>
              <a:t>Zhang, </a:t>
            </a:r>
            <a:r>
              <a:rPr spc="-30" dirty="0"/>
              <a:t>Shaoqing </a:t>
            </a:r>
            <a:r>
              <a:rPr spc="-5" dirty="0"/>
              <a:t>Ren, </a:t>
            </a:r>
            <a:r>
              <a:rPr dirty="0"/>
              <a:t>&amp; </a:t>
            </a:r>
            <a:r>
              <a:rPr spc="-15" dirty="0"/>
              <a:t>Jian </a:t>
            </a:r>
            <a:r>
              <a:rPr spc="-35" dirty="0"/>
              <a:t>Sun. </a:t>
            </a:r>
            <a:r>
              <a:rPr spc="5" dirty="0"/>
              <a:t>“Deep </a:t>
            </a:r>
            <a:r>
              <a:rPr spc="-15" dirty="0"/>
              <a:t>Residual </a:t>
            </a:r>
            <a:r>
              <a:rPr spc="-10" dirty="0"/>
              <a:t>Learning </a:t>
            </a:r>
            <a:r>
              <a:rPr spc="-25" dirty="0"/>
              <a:t>for </a:t>
            </a:r>
            <a:r>
              <a:rPr spc="15" dirty="0"/>
              <a:t>Image </a:t>
            </a:r>
            <a:r>
              <a:rPr spc="-15" dirty="0"/>
              <a:t>Recognition”. </a:t>
            </a:r>
            <a:r>
              <a:rPr spc="-20" dirty="0"/>
              <a:t>CVPR</a:t>
            </a:r>
            <a:r>
              <a:rPr spc="-115" dirty="0"/>
              <a:t> </a:t>
            </a:r>
            <a:r>
              <a:rPr spc="-10" dirty="0"/>
              <a:t>2016.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1134496" y="3701763"/>
            <a:ext cx="746732" cy="44483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2807" spc="86" dirty="0">
                <a:solidFill>
                  <a:prstClr val="black"/>
                </a:solidFill>
                <a:latin typeface="Cambria Math"/>
                <a:cs typeface="Cambria Math"/>
              </a:rPr>
              <a:t>𝐹</a:t>
            </a:r>
            <a:r>
              <a:rPr sz="2807" spc="35" dirty="0">
                <a:solidFill>
                  <a:prstClr val="black"/>
                </a:solidFill>
                <a:latin typeface="Cambria Math"/>
                <a:cs typeface="Cambria Math"/>
              </a:rPr>
              <a:t>(</a:t>
            </a:r>
            <a:r>
              <a:rPr sz="2807" spc="5" dirty="0">
                <a:solidFill>
                  <a:prstClr val="black"/>
                </a:solidFill>
                <a:latin typeface="Cambria Math"/>
                <a:cs typeface="Cambria Math"/>
              </a:rPr>
              <a:t>𝑥</a:t>
            </a:r>
            <a:r>
              <a:rPr sz="2807" dirty="0">
                <a:solidFill>
                  <a:prstClr val="black"/>
                </a:solidFill>
                <a:latin typeface="Cambria Math"/>
                <a:cs typeface="Cambria Math"/>
              </a:rPr>
              <a:t>)</a:t>
            </a:r>
            <a:endParaRPr sz="2807">
              <a:solidFill>
                <a:prstClr val="black"/>
              </a:solidFill>
              <a:latin typeface="Cambria Math"/>
              <a:cs typeface="Cambria Math"/>
            </a:endParaRPr>
          </a:p>
        </p:txBody>
      </p:sp>
    </p:spTree>
    <p:extLst>
      <p:ext uri="{BB962C8B-B14F-4D97-AF65-F5344CB8AC3E}">
        <p14:creationId xmlns:p14="http://schemas.microsoft.com/office/powerpoint/2010/main" val="5554184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9763" y="613487"/>
            <a:ext cx="5278688" cy="691632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>
              <a:spcBef>
                <a:spcPts val="100"/>
              </a:spcBef>
            </a:pPr>
            <a:r>
              <a:rPr sz="4411" spc="15" dirty="0"/>
              <a:t>Deep </a:t>
            </a:r>
            <a:r>
              <a:rPr sz="4411" spc="-10" dirty="0"/>
              <a:t>Residual</a:t>
            </a:r>
            <a:r>
              <a:rPr sz="4411" spc="-200" dirty="0"/>
              <a:t> </a:t>
            </a:r>
            <a:r>
              <a:rPr sz="4411" dirty="0"/>
              <a:t>Learning</a:t>
            </a:r>
            <a:endParaRPr sz="4411"/>
          </a:p>
        </p:txBody>
      </p:sp>
      <p:sp>
        <p:nvSpPr>
          <p:cNvPr id="3" name="object 3"/>
          <p:cNvSpPr/>
          <p:nvPr/>
        </p:nvSpPr>
        <p:spPr>
          <a:xfrm>
            <a:off x="1422180" y="1904724"/>
            <a:ext cx="441800" cy="330395"/>
          </a:xfrm>
          <a:custGeom>
            <a:avLst/>
            <a:gdLst/>
            <a:ahLst/>
            <a:cxnLst/>
            <a:rect l="l" t="t" r="r" b="b"/>
            <a:pathLst>
              <a:path w="440689" h="329564">
                <a:moveTo>
                  <a:pt x="335633" y="0"/>
                </a:moveTo>
                <a:lnTo>
                  <a:pt x="330944" y="13370"/>
                </a:lnTo>
                <a:lnTo>
                  <a:pt x="350011" y="21645"/>
                </a:lnTo>
                <a:lnTo>
                  <a:pt x="366409" y="33099"/>
                </a:lnTo>
                <a:lnTo>
                  <a:pt x="391195" y="65547"/>
                </a:lnTo>
                <a:lnTo>
                  <a:pt x="405780" y="109324"/>
                </a:lnTo>
                <a:lnTo>
                  <a:pt x="410641" y="163041"/>
                </a:lnTo>
                <a:lnTo>
                  <a:pt x="409420" y="192092"/>
                </a:lnTo>
                <a:lnTo>
                  <a:pt x="399653" y="242185"/>
                </a:lnTo>
                <a:lnTo>
                  <a:pt x="380055" y="281307"/>
                </a:lnTo>
                <a:lnTo>
                  <a:pt x="350233" y="307699"/>
                </a:lnTo>
                <a:lnTo>
                  <a:pt x="331464" y="316012"/>
                </a:lnTo>
                <a:lnTo>
                  <a:pt x="335633" y="329382"/>
                </a:lnTo>
                <a:lnTo>
                  <a:pt x="380560" y="308307"/>
                </a:lnTo>
                <a:lnTo>
                  <a:pt x="413593" y="271823"/>
                </a:lnTo>
                <a:lnTo>
                  <a:pt x="433908" y="222966"/>
                </a:lnTo>
                <a:lnTo>
                  <a:pt x="440681" y="164778"/>
                </a:lnTo>
                <a:lnTo>
                  <a:pt x="438982" y="134582"/>
                </a:lnTo>
                <a:lnTo>
                  <a:pt x="425395" y="81059"/>
                </a:lnTo>
                <a:lnTo>
                  <a:pt x="398449" y="37488"/>
                </a:lnTo>
                <a:lnTo>
                  <a:pt x="359512" y="8622"/>
                </a:lnTo>
                <a:lnTo>
                  <a:pt x="335633" y="0"/>
                </a:lnTo>
                <a:close/>
              </a:path>
              <a:path w="440689" h="329564">
                <a:moveTo>
                  <a:pt x="105048" y="0"/>
                </a:moveTo>
                <a:lnTo>
                  <a:pt x="60229" y="21118"/>
                </a:lnTo>
                <a:lnTo>
                  <a:pt x="27174" y="57732"/>
                </a:lnTo>
                <a:lnTo>
                  <a:pt x="6793" y="106676"/>
                </a:lnTo>
                <a:lnTo>
                  <a:pt x="0" y="164778"/>
                </a:lnTo>
                <a:lnTo>
                  <a:pt x="1693" y="195039"/>
                </a:lnTo>
                <a:lnTo>
                  <a:pt x="15236" y="248561"/>
                </a:lnTo>
                <a:lnTo>
                  <a:pt x="42116" y="291991"/>
                </a:lnTo>
                <a:lnTo>
                  <a:pt x="81097" y="320771"/>
                </a:lnTo>
                <a:lnTo>
                  <a:pt x="105048" y="329382"/>
                </a:lnTo>
                <a:lnTo>
                  <a:pt x="109214" y="316012"/>
                </a:lnTo>
                <a:lnTo>
                  <a:pt x="90446" y="307699"/>
                </a:lnTo>
                <a:lnTo>
                  <a:pt x="74250" y="296131"/>
                </a:lnTo>
                <a:lnTo>
                  <a:pt x="49573" y="263227"/>
                </a:lnTo>
                <a:lnTo>
                  <a:pt x="34922" y="218473"/>
                </a:lnTo>
                <a:lnTo>
                  <a:pt x="30039" y="163041"/>
                </a:lnTo>
                <a:lnTo>
                  <a:pt x="31260" y="134940"/>
                </a:lnTo>
                <a:lnTo>
                  <a:pt x="41027" y="86193"/>
                </a:lnTo>
                <a:lnTo>
                  <a:pt x="60657" y="47733"/>
                </a:lnTo>
                <a:lnTo>
                  <a:pt x="90739" y="21645"/>
                </a:lnTo>
                <a:lnTo>
                  <a:pt x="109736" y="13370"/>
                </a:lnTo>
                <a:lnTo>
                  <a:pt x="10504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9763" y="1799760"/>
            <a:ext cx="6081442" cy="44483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241910" indent="-229177" defTabSz="916712">
              <a:spcBef>
                <a:spcPts val="100"/>
              </a:spcBef>
              <a:buFont typeface="Arial"/>
              <a:buChar char="•"/>
              <a:tabLst>
                <a:tab pos="241910" algn="l"/>
                <a:tab pos="623236" algn="l"/>
                <a:tab pos="1043396" algn="l"/>
              </a:tabLst>
            </a:pPr>
            <a:r>
              <a:rPr sz="2807" dirty="0">
                <a:solidFill>
                  <a:prstClr val="black"/>
                </a:solidFill>
                <a:latin typeface="Cambria Math"/>
                <a:cs typeface="Cambria Math"/>
              </a:rPr>
              <a:t>𝐹	𝑥	</a:t>
            </a:r>
            <a:r>
              <a:rPr sz="2807" spc="-25" dirty="0">
                <a:solidFill>
                  <a:prstClr val="black"/>
                </a:solidFill>
                <a:latin typeface="Calibri"/>
                <a:cs typeface="Calibri"/>
              </a:rPr>
              <a:t>is </a:t>
            </a:r>
            <a:r>
              <a:rPr sz="2807" dirty="0">
                <a:solidFill>
                  <a:prstClr val="black"/>
                </a:solidFill>
                <a:latin typeface="Calibri"/>
                <a:cs typeface="Calibri"/>
              </a:rPr>
              <a:t>a </a:t>
            </a:r>
            <a:r>
              <a:rPr sz="2807" dirty="0">
                <a:solidFill>
                  <a:srgbClr val="C00000"/>
                </a:solidFill>
                <a:latin typeface="Calibri"/>
                <a:cs typeface="Calibri"/>
              </a:rPr>
              <a:t>residual </a:t>
            </a:r>
            <a:r>
              <a:rPr sz="2807" spc="-10" dirty="0">
                <a:solidFill>
                  <a:prstClr val="black"/>
                </a:solidFill>
                <a:latin typeface="Calibri"/>
                <a:cs typeface="Calibri"/>
              </a:rPr>
              <a:t>mapping </a:t>
            </a:r>
            <a:r>
              <a:rPr sz="2807" spc="-110" dirty="0">
                <a:solidFill>
                  <a:prstClr val="black"/>
                </a:solidFill>
                <a:latin typeface="Calibri"/>
                <a:cs typeface="Calibri"/>
              </a:rPr>
              <a:t>w.r.t.</a:t>
            </a:r>
            <a:r>
              <a:rPr sz="2807" spc="19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807" spc="-15" dirty="0">
                <a:solidFill>
                  <a:srgbClr val="C00000"/>
                </a:solidFill>
                <a:latin typeface="Calibri"/>
                <a:cs typeface="Calibri"/>
              </a:rPr>
              <a:t>identity</a:t>
            </a:r>
            <a:endParaRPr sz="2807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691181" y="2985745"/>
            <a:ext cx="5474762" cy="1873593"/>
          </a:xfrm>
          <a:prstGeom prst="rect">
            <a:avLst/>
          </a:prstGeom>
          <a:ln w="12700">
            <a:solidFill>
              <a:srgbClr val="ED7D31"/>
            </a:solidFill>
          </a:ln>
        </p:spPr>
        <p:txBody>
          <a:bodyPr vert="horz" wrap="square" lIns="0" tIns="52200" rIns="0" bIns="0" rtlCol="0">
            <a:spAutoFit/>
          </a:bodyPr>
          <a:lstStyle/>
          <a:p>
            <a:pPr marL="544934" marR="1929550" indent="-280106" defTabSz="916712">
              <a:lnSpc>
                <a:spcPts val="2807"/>
              </a:lnSpc>
              <a:spcBef>
                <a:spcPts val="410"/>
              </a:spcBef>
              <a:buFont typeface="Arial"/>
              <a:buChar char="•"/>
              <a:tabLst>
                <a:tab pos="544934" algn="l"/>
                <a:tab pos="545571" algn="l"/>
              </a:tabLst>
            </a:pPr>
            <a:r>
              <a:rPr sz="2406" spc="-5" dirty="0">
                <a:solidFill>
                  <a:prstClr val="black"/>
                </a:solidFill>
                <a:latin typeface="Calibri"/>
                <a:cs typeface="Calibri"/>
              </a:rPr>
              <a:t>If </a:t>
            </a:r>
            <a:r>
              <a:rPr sz="2406" spc="20" dirty="0">
                <a:solidFill>
                  <a:prstClr val="black"/>
                </a:solidFill>
                <a:latin typeface="Calibri"/>
                <a:cs typeface="Calibri"/>
              </a:rPr>
              <a:t>identity </a:t>
            </a:r>
            <a:r>
              <a:rPr sz="2406" spc="-15" dirty="0">
                <a:solidFill>
                  <a:prstClr val="black"/>
                </a:solidFill>
                <a:latin typeface="Calibri"/>
                <a:cs typeface="Calibri"/>
              </a:rPr>
              <a:t>were</a:t>
            </a:r>
            <a:r>
              <a:rPr sz="2406" spc="-351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spc="10" dirty="0">
                <a:solidFill>
                  <a:prstClr val="black"/>
                </a:solidFill>
                <a:latin typeface="Calibri"/>
                <a:cs typeface="Calibri"/>
              </a:rPr>
              <a:t>optimal,  </a:t>
            </a:r>
            <a:r>
              <a:rPr sz="2406" spc="-25" dirty="0">
                <a:solidFill>
                  <a:prstClr val="black"/>
                </a:solidFill>
                <a:latin typeface="Calibri"/>
                <a:cs typeface="Calibri"/>
              </a:rPr>
              <a:t>easy </a:t>
            </a:r>
            <a:r>
              <a:rPr sz="2406" spc="-5" dirty="0">
                <a:solidFill>
                  <a:prstClr val="black"/>
                </a:solidFill>
                <a:latin typeface="Calibri"/>
                <a:cs typeface="Calibri"/>
              </a:rPr>
              <a:t>to </a:t>
            </a:r>
            <a:r>
              <a:rPr sz="2406" spc="-15" dirty="0">
                <a:solidFill>
                  <a:prstClr val="black"/>
                </a:solidFill>
                <a:latin typeface="Calibri"/>
                <a:cs typeface="Calibri"/>
              </a:rPr>
              <a:t>set </a:t>
            </a:r>
            <a:r>
              <a:rPr sz="2406" dirty="0">
                <a:solidFill>
                  <a:prstClr val="black"/>
                </a:solidFill>
                <a:latin typeface="Calibri"/>
                <a:cs typeface="Calibri"/>
              </a:rPr>
              <a:t>weights </a:t>
            </a:r>
            <a:r>
              <a:rPr sz="2406" spc="-30" dirty="0">
                <a:solidFill>
                  <a:prstClr val="black"/>
                </a:solidFill>
                <a:latin typeface="Calibri"/>
                <a:cs typeface="Calibri"/>
              </a:rPr>
              <a:t>as</a:t>
            </a:r>
            <a:r>
              <a:rPr sz="2406" spc="-4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dirty="0">
                <a:solidFill>
                  <a:prstClr val="black"/>
                </a:solidFill>
                <a:latin typeface="Calibri"/>
                <a:cs typeface="Calibri"/>
              </a:rPr>
              <a:t>0</a:t>
            </a:r>
            <a:endParaRPr sz="2406">
              <a:solidFill>
                <a:prstClr val="black"/>
              </a:solidFill>
              <a:latin typeface="Calibri"/>
              <a:cs typeface="Calibri"/>
            </a:endParaRPr>
          </a:p>
          <a:p>
            <a:pPr defTabSz="916712">
              <a:spcBef>
                <a:spcPts val="10"/>
              </a:spcBef>
              <a:buFont typeface="Arial"/>
              <a:buChar char="•"/>
            </a:pPr>
            <a:endParaRPr sz="2306">
              <a:solidFill>
                <a:prstClr val="black"/>
              </a:solidFill>
              <a:latin typeface="Calibri"/>
              <a:cs typeface="Calibri"/>
            </a:endParaRPr>
          </a:p>
          <a:p>
            <a:pPr marL="544934" marR="82759" indent="-280106" defTabSz="916712">
              <a:lnSpc>
                <a:spcPct val="100699"/>
              </a:lnSpc>
              <a:buFont typeface="Arial"/>
              <a:buChar char="•"/>
              <a:tabLst>
                <a:tab pos="544934" algn="l"/>
                <a:tab pos="545571" algn="l"/>
              </a:tabLst>
            </a:pPr>
            <a:r>
              <a:rPr sz="2406" spc="-5" dirty="0">
                <a:solidFill>
                  <a:prstClr val="black"/>
                </a:solidFill>
                <a:latin typeface="Calibri"/>
                <a:cs typeface="Calibri"/>
              </a:rPr>
              <a:t>If </a:t>
            </a:r>
            <a:r>
              <a:rPr sz="2406" spc="5" dirty="0">
                <a:solidFill>
                  <a:prstClr val="black"/>
                </a:solidFill>
                <a:latin typeface="Calibri"/>
                <a:cs typeface="Calibri"/>
              </a:rPr>
              <a:t>optimal </a:t>
            </a:r>
            <a:r>
              <a:rPr sz="2406" spc="10" dirty="0">
                <a:solidFill>
                  <a:prstClr val="black"/>
                </a:solidFill>
                <a:latin typeface="Calibri"/>
                <a:cs typeface="Calibri"/>
              </a:rPr>
              <a:t>mapping </a:t>
            </a:r>
            <a:r>
              <a:rPr sz="2406" spc="20" dirty="0">
                <a:solidFill>
                  <a:prstClr val="black"/>
                </a:solidFill>
                <a:latin typeface="Calibri"/>
                <a:cs typeface="Calibri"/>
              </a:rPr>
              <a:t>is</a:t>
            </a:r>
            <a:r>
              <a:rPr sz="2406" spc="-39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spc="5" dirty="0">
                <a:solidFill>
                  <a:prstClr val="black"/>
                </a:solidFill>
                <a:latin typeface="Calibri"/>
                <a:cs typeface="Calibri"/>
              </a:rPr>
              <a:t>closer </a:t>
            </a:r>
            <a:r>
              <a:rPr sz="2406" spc="-5" dirty="0">
                <a:solidFill>
                  <a:prstClr val="black"/>
                </a:solidFill>
                <a:latin typeface="Calibri"/>
                <a:cs typeface="Calibri"/>
              </a:rPr>
              <a:t>to identity,  </a:t>
            </a:r>
            <a:r>
              <a:rPr sz="2406" spc="-10" dirty="0">
                <a:solidFill>
                  <a:prstClr val="black"/>
                </a:solidFill>
                <a:latin typeface="Calibri"/>
                <a:cs typeface="Calibri"/>
              </a:rPr>
              <a:t>easier </a:t>
            </a:r>
            <a:r>
              <a:rPr sz="2406" spc="-5" dirty="0">
                <a:solidFill>
                  <a:prstClr val="black"/>
                </a:solidFill>
                <a:latin typeface="Calibri"/>
                <a:cs typeface="Calibri"/>
              </a:rPr>
              <a:t>to </a:t>
            </a:r>
            <a:r>
              <a:rPr sz="2406" spc="10" dirty="0">
                <a:solidFill>
                  <a:prstClr val="black"/>
                </a:solidFill>
                <a:latin typeface="Calibri"/>
                <a:cs typeface="Calibri"/>
              </a:rPr>
              <a:t>find </a:t>
            </a:r>
            <a:r>
              <a:rPr sz="2406" spc="-15" dirty="0">
                <a:solidFill>
                  <a:prstClr val="black"/>
                </a:solidFill>
                <a:latin typeface="Calibri"/>
                <a:cs typeface="Calibri"/>
              </a:rPr>
              <a:t>small</a:t>
            </a:r>
            <a:r>
              <a:rPr sz="2406" spc="1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spc="5" dirty="0">
                <a:solidFill>
                  <a:prstClr val="black"/>
                </a:solidFill>
                <a:latin typeface="Calibri"/>
                <a:cs typeface="Calibri"/>
              </a:rPr>
              <a:t>fluctuations</a:t>
            </a:r>
            <a:endParaRPr sz="2406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298134" y="4186015"/>
            <a:ext cx="2214732" cy="511190"/>
          </a:xfrm>
          <a:custGeom>
            <a:avLst/>
            <a:gdLst/>
            <a:ahLst/>
            <a:cxnLst/>
            <a:rect l="l" t="t" r="r" b="b"/>
            <a:pathLst>
              <a:path w="2209165" h="509904">
                <a:moveTo>
                  <a:pt x="0" y="509336"/>
                </a:moveTo>
                <a:lnTo>
                  <a:pt x="2209125" y="509336"/>
                </a:lnTo>
                <a:lnTo>
                  <a:pt x="2209125" y="0"/>
                </a:lnTo>
                <a:lnTo>
                  <a:pt x="0" y="0"/>
                </a:lnTo>
                <a:lnTo>
                  <a:pt x="0" y="509336"/>
                </a:lnTo>
                <a:close/>
              </a:path>
            </a:pathLst>
          </a:custGeom>
          <a:ln w="282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98134" y="4186015"/>
            <a:ext cx="2214732" cy="409461"/>
          </a:xfrm>
          <a:prstGeom prst="rect">
            <a:avLst/>
          </a:prstGeom>
          <a:ln w="28297">
            <a:solidFill>
              <a:srgbClr val="000000"/>
            </a:solidFill>
          </a:ln>
        </p:spPr>
        <p:txBody>
          <a:bodyPr vert="horz" wrap="square" lIns="0" tIns="46472" rIns="0" bIns="0" rtlCol="0">
            <a:spAutoFit/>
          </a:bodyPr>
          <a:lstStyle/>
          <a:p>
            <a:pPr marL="348859" defTabSz="916712">
              <a:spcBef>
                <a:spcPts val="366"/>
              </a:spcBef>
            </a:pPr>
            <a:r>
              <a:rPr sz="2356" spc="20" dirty="0">
                <a:solidFill>
                  <a:prstClr val="black"/>
                </a:solidFill>
                <a:latin typeface="Calibri Light"/>
                <a:cs typeface="Calibri Light"/>
              </a:rPr>
              <a:t>weight</a:t>
            </a:r>
            <a:r>
              <a:rPr sz="2356" spc="10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2356" spc="20" dirty="0">
                <a:solidFill>
                  <a:prstClr val="black"/>
                </a:solidFill>
                <a:latin typeface="Calibri Light"/>
                <a:cs typeface="Calibri Light"/>
              </a:rPr>
              <a:t>layer</a:t>
            </a:r>
            <a:endParaRPr sz="2356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322571" y="4020348"/>
            <a:ext cx="165817" cy="1656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405480" y="2654155"/>
            <a:ext cx="0" cy="385779"/>
          </a:xfrm>
          <a:custGeom>
            <a:avLst/>
            <a:gdLst/>
            <a:ahLst/>
            <a:cxnLst/>
            <a:rect l="l" t="t" r="r" b="b"/>
            <a:pathLst>
              <a:path h="384810">
                <a:moveTo>
                  <a:pt x="0" y="0"/>
                </a:moveTo>
                <a:lnTo>
                  <a:pt x="0" y="384266"/>
                </a:lnTo>
              </a:path>
            </a:pathLst>
          </a:custGeom>
          <a:ln w="283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322571" y="2999108"/>
            <a:ext cx="165817" cy="1656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405480" y="4696637"/>
            <a:ext cx="0" cy="215170"/>
          </a:xfrm>
          <a:custGeom>
            <a:avLst/>
            <a:gdLst/>
            <a:ahLst/>
            <a:cxnLst/>
            <a:rect l="l" t="t" r="r" b="b"/>
            <a:pathLst>
              <a:path h="214629">
                <a:moveTo>
                  <a:pt x="0" y="0"/>
                </a:moveTo>
                <a:lnTo>
                  <a:pt x="0" y="214487"/>
                </a:lnTo>
              </a:path>
            </a:pathLst>
          </a:custGeom>
          <a:ln w="283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322571" y="4871382"/>
            <a:ext cx="166153" cy="166153"/>
          </a:xfrm>
          <a:custGeom>
            <a:avLst/>
            <a:gdLst/>
            <a:ahLst/>
            <a:cxnLst/>
            <a:rect l="l" t="t" r="r" b="b"/>
            <a:pathLst>
              <a:path w="165735" h="165735">
                <a:moveTo>
                  <a:pt x="0" y="0"/>
                </a:moveTo>
                <a:lnTo>
                  <a:pt x="82699" y="165251"/>
                </a:lnTo>
                <a:lnTo>
                  <a:pt x="155643" y="19496"/>
                </a:lnTo>
                <a:lnTo>
                  <a:pt x="82700" y="19496"/>
                </a:lnTo>
                <a:lnTo>
                  <a:pt x="40490" y="14622"/>
                </a:lnTo>
                <a:lnTo>
                  <a:pt x="0" y="0"/>
                </a:lnTo>
                <a:close/>
              </a:path>
              <a:path w="165735" h="165735">
                <a:moveTo>
                  <a:pt x="165400" y="0"/>
                </a:moveTo>
                <a:lnTo>
                  <a:pt x="124910" y="14622"/>
                </a:lnTo>
                <a:lnTo>
                  <a:pt x="82700" y="19496"/>
                </a:lnTo>
                <a:lnTo>
                  <a:pt x="155643" y="19496"/>
                </a:lnTo>
                <a:lnTo>
                  <a:pt x="1654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235118" y="5037050"/>
            <a:ext cx="341217" cy="340581"/>
          </a:xfrm>
          <a:custGeom>
            <a:avLst/>
            <a:gdLst/>
            <a:ahLst/>
            <a:cxnLst/>
            <a:rect l="l" t="t" r="r" b="b"/>
            <a:pathLst>
              <a:path w="340360" h="339725">
                <a:moveTo>
                  <a:pt x="339865" y="169778"/>
                </a:moveTo>
                <a:lnTo>
                  <a:pt x="333794" y="124648"/>
                </a:lnTo>
                <a:lnTo>
                  <a:pt x="316662" y="84092"/>
                </a:lnTo>
                <a:lnTo>
                  <a:pt x="290089" y="49731"/>
                </a:lnTo>
                <a:lnTo>
                  <a:pt x="255696" y="23182"/>
                </a:lnTo>
                <a:lnTo>
                  <a:pt x="215103" y="6065"/>
                </a:lnTo>
                <a:lnTo>
                  <a:pt x="169932" y="0"/>
                </a:lnTo>
                <a:lnTo>
                  <a:pt x="124761" y="6065"/>
                </a:lnTo>
                <a:lnTo>
                  <a:pt x="84169" y="23182"/>
                </a:lnTo>
                <a:lnTo>
                  <a:pt x="49776" y="49731"/>
                </a:lnTo>
                <a:lnTo>
                  <a:pt x="23203" y="84092"/>
                </a:lnTo>
                <a:lnTo>
                  <a:pt x="6070" y="124648"/>
                </a:lnTo>
                <a:lnTo>
                  <a:pt x="0" y="169778"/>
                </a:lnTo>
                <a:lnTo>
                  <a:pt x="6070" y="214909"/>
                </a:lnTo>
                <a:lnTo>
                  <a:pt x="23203" y="255464"/>
                </a:lnTo>
                <a:lnTo>
                  <a:pt x="49776" y="289826"/>
                </a:lnTo>
                <a:lnTo>
                  <a:pt x="84169" y="316375"/>
                </a:lnTo>
                <a:lnTo>
                  <a:pt x="124761" y="333492"/>
                </a:lnTo>
                <a:lnTo>
                  <a:pt x="169932" y="339557"/>
                </a:lnTo>
                <a:lnTo>
                  <a:pt x="215103" y="333492"/>
                </a:lnTo>
                <a:lnTo>
                  <a:pt x="255696" y="316375"/>
                </a:lnTo>
                <a:lnTo>
                  <a:pt x="290089" y="289826"/>
                </a:lnTo>
                <a:lnTo>
                  <a:pt x="316662" y="255464"/>
                </a:lnTo>
                <a:lnTo>
                  <a:pt x="333794" y="214909"/>
                </a:lnTo>
                <a:lnTo>
                  <a:pt x="339865" y="169778"/>
                </a:lnTo>
                <a:close/>
              </a:path>
            </a:pathLst>
          </a:custGeom>
          <a:ln w="283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320298" y="5207256"/>
            <a:ext cx="170609" cy="0"/>
          </a:xfrm>
          <a:custGeom>
            <a:avLst/>
            <a:gdLst/>
            <a:ahLst/>
            <a:cxnLst/>
            <a:rect l="l" t="t" r="r" b="b"/>
            <a:pathLst>
              <a:path w="170179">
                <a:moveTo>
                  <a:pt x="0" y="0"/>
                </a:moveTo>
                <a:lnTo>
                  <a:pt x="169932" y="0"/>
                </a:lnTo>
              </a:path>
            </a:pathLst>
          </a:custGeom>
          <a:ln w="282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405480" y="5122152"/>
            <a:ext cx="0" cy="170609"/>
          </a:xfrm>
          <a:custGeom>
            <a:avLst/>
            <a:gdLst/>
            <a:ahLst/>
            <a:cxnLst/>
            <a:rect l="l" t="t" r="r" b="b"/>
            <a:pathLst>
              <a:path h="170179">
                <a:moveTo>
                  <a:pt x="0" y="169778"/>
                </a:moveTo>
                <a:lnTo>
                  <a:pt x="0" y="0"/>
                </a:lnTo>
              </a:path>
            </a:pathLst>
          </a:custGeom>
          <a:ln w="283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405480" y="5377463"/>
            <a:ext cx="0" cy="215170"/>
          </a:xfrm>
          <a:custGeom>
            <a:avLst/>
            <a:gdLst/>
            <a:ahLst/>
            <a:cxnLst/>
            <a:rect l="l" t="t" r="r" b="b"/>
            <a:pathLst>
              <a:path h="214629">
                <a:moveTo>
                  <a:pt x="0" y="0"/>
                </a:moveTo>
                <a:lnTo>
                  <a:pt x="0" y="214472"/>
                </a:lnTo>
              </a:path>
            </a:pathLst>
          </a:custGeom>
          <a:ln w="2832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322571" y="5552208"/>
            <a:ext cx="166153" cy="166153"/>
          </a:xfrm>
          <a:custGeom>
            <a:avLst/>
            <a:gdLst/>
            <a:ahLst/>
            <a:cxnLst/>
            <a:rect l="l" t="t" r="r" b="b"/>
            <a:pathLst>
              <a:path w="165735" h="165735">
                <a:moveTo>
                  <a:pt x="0" y="0"/>
                </a:moveTo>
                <a:lnTo>
                  <a:pt x="82699" y="165251"/>
                </a:lnTo>
                <a:lnTo>
                  <a:pt x="155638" y="19507"/>
                </a:lnTo>
                <a:lnTo>
                  <a:pt x="82700" y="19507"/>
                </a:lnTo>
                <a:lnTo>
                  <a:pt x="40490" y="14630"/>
                </a:lnTo>
                <a:lnTo>
                  <a:pt x="0" y="0"/>
                </a:lnTo>
                <a:close/>
              </a:path>
              <a:path w="165735" h="165735">
                <a:moveTo>
                  <a:pt x="165400" y="0"/>
                </a:moveTo>
                <a:lnTo>
                  <a:pt x="124910" y="14630"/>
                </a:lnTo>
                <a:lnTo>
                  <a:pt x="82700" y="19507"/>
                </a:lnTo>
                <a:lnTo>
                  <a:pt x="155638" y="19507"/>
                </a:lnTo>
                <a:lnTo>
                  <a:pt x="1654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18" name="object 18"/>
          <p:cNvGraphicFramePr>
            <a:graphicFrameLocks noGrp="1"/>
          </p:cNvGraphicFramePr>
          <p:nvPr/>
        </p:nvGraphicFramePr>
        <p:xfrm>
          <a:off x="2283948" y="3150591"/>
          <a:ext cx="2214094" cy="89585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070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70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0619">
                <a:tc gridSpan="2">
                  <a:txBody>
                    <a:bodyPr/>
                    <a:lstStyle/>
                    <a:p>
                      <a:pPr marL="34798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2400" b="0" spc="20" dirty="0">
                          <a:latin typeface="Calibri Light"/>
                          <a:cs typeface="Calibri Light"/>
                        </a:rPr>
                        <a:t>weight</a:t>
                      </a:r>
                      <a:r>
                        <a:rPr sz="2400" b="0" spc="10" dirty="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sz="2400" b="0" spc="20" dirty="0">
                          <a:latin typeface="Calibri Light"/>
                          <a:cs typeface="Calibri Light"/>
                        </a:rPr>
                        <a:t>layer</a:t>
                      </a:r>
                      <a:endParaRPr sz="2400">
                        <a:latin typeface="Calibri Light"/>
                        <a:cs typeface="Calibri Light"/>
                      </a:endParaRPr>
                    </a:p>
                  </a:txBody>
                  <a:tcPr marL="0" marR="0" marT="46472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523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52400">
                        <a:lnSpc>
                          <a:spcPts val="2925"/>
                        </a:lnSpc>
                      </a:pPr>
                      <a:r>
                        <a:rPr sz="2600" b="0" spc="15" dirty="0">
                          <a:latin typeface="Calibri Light"/>
                          <a:cs typeface="Calibri Light"/>
                        </a:rPr>
                        <a:t>relu</a:t>
                      </a:r>
                      <a:endParaRPr sz="2600">
                        <a:latin typeface="Calibri Light"/>
                        <a:cs typeface="Calibri Light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9" name="object 19"/>
          <p:cNvSpPr/>
          <p:nvPr/>
        </p:nvSpPr>
        <p:spPr>
          <a:xfrm>
            <a:off x="3575839" y="2824362"/>
            <a:ext cx="1788847" cy="2382158"/>
          </a:xfrm>
          <a:custGeom>
            <a:avLst/>
            <a:gdLst/>
            <a:ahLst/>
            <a:cxnLst/>
            <a:rect l="l" t="t" r="r" b="b"/>
            <a:pathLst>
              <a:path w="1784350" h="2376170">
                <a:moveTo>
                  <a:pt x="0" y="0"/>
                </a:moveTo>
                <a:lnTo>
                  <a:pt x="76417" y="487"/>
                </a:lnTo>
                <a:lnTo>
                  <a:pt x="150767" y="1942"/>
                </a:lnTo>
                <a:lnTo>
                  <a:pt x="223072" y="4356"/>
                </a:lnTo>
                <a:lnTo>
                  <a:pt x="293360" y="7719"/>
                </a:lnTo>
                <a:lnTo>
                  <a:pt x="361654" y="12020"/>
                </a:lnTo>
                <a:lnTo>
                  <a:pt x="427979" y="17252"/>
                </a:lnTo>
                <a:lnTo>
                  <a:pt x="492360" y="23404"/>
                </a:lnTo>
                <a:lnTo>
                  <a:pt x="554822" y="30466"/>
                </a:lnTo>
                <a:lnTo>
                  <a:pt x="615390" y="38429"/>
                </a:lnTo>
                <a:lnTo>
                  <a:pt x="674088" y="47283"/>
                </a:lnTo>
                <a:lnTo>
                  <a:pt x="730942" y="57019"/>
                </a:lnTo>
                <a:lnTo>
                  <a:pt x="785977" y="67626"/>
                </a:lnTo>
                <a:lnTo>
                  <a:pt x="839217" y="79097"/>
                </a:lnTo>
                <a:lnTo>
                  <a:pt x="890688" y="91420"/>
                </a:lnTo>
                <a:lnTo>
                  <a:pt x="940414" y="104586"/>
                </a:lnTo>
                <a:lnTo>
                  <a:pt x="988419" y="118586"/>
                </a:lnTo>
                <a:lnTo>
                  <a:pt x="1034730" y="133410"/>
                </a:lnTo>
                <a:lnTo>
                  <a:pt x="1079370" y="149048"/>
                </a:lnTo>
                <a:lnTo>
                  <a:pt x="1122365" y="165491"/>
                </a:lnTo>
                <a:lnTo>
                  <a:pt x="1163740" y="182729"/>
                </a:lnTo>
                <a:lnTo>
                  <a:pt x="1203519" y="200753"/>
                </a:lnTo>
                <a:lnTo>
                  <a:pt x="1241727" y="219553"/>
                </a:lnTo>
                <a:lnTo>
                  <a:pt x="1278390" y="239119"/>
                </a:lnTo>
                <a:lnTo>
                  <a:pt x="1313532" y="259442"/>
                </a:lnTo>
                <a:lnTo>
                  <a:pt x="1347177" y="280512"/>
                </a:lnTo>
                <a:lnTo>
                  <a:pt x="1379352" y="302319"/>
                </a:lnTo>
                <a:lnTo>
                  <a:pt x="1410080" y="324855"/>
                </a:lnTo>
                <a:lnTo>
                  <a:pt x="1467297" y="372071"/>
                </a:lnTo>
                <a:lnTo>
                  <a:pt x="1519028" y="422084"/>
                </a:lnTo>
                <a:lnTo>
                  <a:pt x="1565472" y="474816"/>
                </a:lnTo>
                <a:lnTo>
                  <a:pt x="1606827" y="530192"/>
                </a:lnTo>
                <a:lnTo>
                  <a:pt x="1643292" y="588133"/>
                </a:lnTo>
                <a:lnTo>
                  <a:pt x="1675068" y="648563"/>
                </a:lnTo>
                <a:lnTo>
                  <a:pt x="1702352" y="711406"/>
                </a:lnTo>
                <a:lnTo>
                  <a:pt x="1725344" y="776584"/>
                </a:lnTo>
                <a:lnTo>
                  <a:pt x="1744243" y="844021"/>
                </a:lnTo>
                <a:lnTo>
                  <a:pt x="1759248" y="913639"/>
                </a:lnTo>
                <a:lnTo>
                  <a:pt x="1770558" y="985362"/>
                </a:lnTo>
                <a:lnTo>
                  <a:pt x="1778371" y="1059114"/>
                </a:lnTo>
                <a:lnTo>
                  <a:pt x="1782888" y="1134816"/>
                </a:lnTo>
                <a:lnTo>
                  <a:pt x="1783973" y="1173375"/>
                </a:lnTo>
                <a:lnTo>
                  <a:pt x="1784308" y="1212393"/>
                </a:lnTo>
                <a:lnTo>
                  <a:pt x="1783918" y="1251860"/>
                </a:lnTo>
                <a:lnTo>
                  <a:pt x="1782828" y="1291767"/>
                </a:lnTo>
                <a:lnTo>
                  <a:pt x="1781063" y="1332105"/>
                </a:lnTo>
                <a:lnTo>
                  <a:pt x="1778649" y="1372862"/>
                </a:lnTo>
                <a:lnTo>
                  <a:pt x="1775609" y="1414031"/>
                </a:lnTo>
                <a:lnTo>
                  <a:pt x="1771969" y="1455601"/>
                </a:lnTo>
                <a:lnTo>
                  <a:pt x="1767753" y="1497563"/>
                </a:lnTo>
                <a:lnTo>
                  <a:pt x="1761642" y="1550154"/>
                </a:lnTo>
                <a:lnTo>
                  <a:pt x="1754046" y="1603097"/>
                </a:lnTo>
                <a:lnTo>
                  <a:pt x="1744329" y="1656154"/>
                </a:lnTo>
                <a:lnTo>
                  <a:pt x="1731855" y="1709088"/>
                </a:lnTo>
                <a:lnTo>
                  <a:pt x="1715988" y="1761661"/>
                </a:lnTo>
                <a:lnTo>
                  <a:pt x="1696093" y="1813638"/>
                </a:lnTo>
                <a:lnTo>
                  <a:pt x="1671533" y="1864779"/>
                </a:lnTo>
                <a:lnTo>
                  <a:pt x="1641671" y="1914849"/>
                </a:lnTo>
                <a:lnTo>
                  <a:pt x="1605873" y="1963610"/>
                </a:lnTo>
                <a:lnTo>
                  <a:pt x="1563503" y="2010823"/>
                </a:lnTo>
                <a:lnTo>
                  <a:pt x="1513923" y="2056254"/>
                </a:lnTo>
                <a:lnTo>
                  <a:pt x="1456499" y="2099663"/>
                </a:lnTo>
                <a:lnTo>
                  <a:pt x="1390594" y="2140814"/>
                </a:lnTo>
                <a:lnTo>
                  <a:pt x="1354262" y="2160468"/>
                </a:lnTo>
                <a:lnTo>
                  <a:pt x="1315572" y="2179469"/>
                </a:lnTo>
                <a:lnTo>
                  <a:pt x="1274443" y="2197787"/>
                </a:lnTo>
                <a:lnTo>
                  <a:pt x="1230797" y="2215392"/>
                </a:lnTo>
                <a:lnTo>
                  <a:pt x="1184554" y="2232255"/>
                </a:lnTo>
                <a:lnTo>
                  <a:pt x="1135634" y="2248345"/>
                </a:lnTo>
                <a:lnTo>
                  <a:pt x="1083958" y="2263633"/>
                </a:lnTo>
                <a:lnTo>
                  <a:pt x="1029446" y="2278090"/>
                </a:lnTo>
                <a:lnTo>
                  <a:pt x="972019" y="2291686"/>
                </a:lnTo>
                <a:lnTo>
                  <a:pt x="911597" y="2304391"/>
                </a:lnTo>
                <a:lnTo>
                  <a:pt x="848101" y="2316176"/>
                </a:lnTo>
                <a:lnTo>
                  <a:pt x="781452" y="2327010"/>
                </a:lnTo>
                <a:lnTo>
                  <a:pt x="711569" y="2336865"/>
                </a:lnTo>
                <a:lnTo>
                  <a:pt x="638374" y="2345710"/>
                </a:lnTo>
                <a:lnTo>
                  <a:pt x="561786" y="2353517"/>
                </a:lnTo>
                <a:lnTo>
                  <a:pt x="481727" y="2360254"/>
                </a:lnTo>
                <a:lnTo>
                  <a:pt x="398117" y="2365893"/>
                </a:lnTo>
                <a:lnTo>
                  <a:pt x="310876" y="2370404"/>
                </a:lnTo>
                <a:lnTo>
                  <a:pt x="219924" y="2373758"/>
                </a:lnTo>
                <a:lnTo>
                  <a:pt x="125184" y="2375924"/>
                </a:lnTo>
              </a:path>
            </a:pathLst>
          </a:custGeom>
          <a:ln w="2831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575839" y="5123098"/>
            <a:ext cx="166461" cy="1656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405479" y="2824361"/>
            <a:ext cx="170609" cy="0"/>
          </a:xfrm>
          <a:custGeom>
            <a:avLst/>
            <a:gdLst/>
            <a:ahLst/>
            <a:cxnLst/>
            <a:rect l="l" t="t" r="r" b="b"/>
            <a:pathLst>
              <a:path w="170179">
                <a:moveTo>
                  <a:pt x="0" y="0"/>
                </a:moveTo>
                <a:lnTo>
                  <a:pt x="169932" y="0"/>
                </a:lnTo>
              </a:path>
            </a:pathLst>
          </a:custGeom>
          <a:ln w="282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765204" y="2462507"/>
            <a:ext cx="215808" cy="44483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2807" dirty="0">
                <a:solidFill>
                  <a:prstClr val="black"/>
                </a:solidFill>
                <a:latin typeface="Cambria Math"/>
                <a:cs typeface="Cambria Math"/>
              </a:rPr>
              <a:t>𝑥</a:t>
            </a:r>
            <a:endParaRPr sz="2807">
              <a:solidFill>
                <a:prstClr val="black"/>
              </a:solidFill>
              <a:latin typeface="Cambria Math"/>
              <a:cs typeface="Cambria Math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792427" y="5111853"/>
            <a:ext cx="441800" cy="330395"/>
          </a:xfrm>
          <a:custGeom>
            <a:avLst/>
            <a:gdLst/>
            <a:ahLst/>
            <a:cxnLst/>
            <a:rect l="l" t="t" r="r" b="b"/>
            <a:pathLst>
              <a:path w="440690" h="329564">
                <a:moveTo>
                  <a:pt x="335632" y="0"/>
                </a:moveTo>
                <a:lnTo>
                  <a:pt x="330944" y="13369"/>
                </a:lnTo>
                <a:lnTo>
                  <a:pt x="350011" y="21643"/>
                </a:lnTo>
                <a:lnTo>
                  <a:pt x="366408" y="33098"/>
                </a:lnTo>
                <a:lnTo>
                  <a:pt x="391194" y="65545"/>
                </a:lnTo>
                <a:lnTo>
                  <a:pt x="405779" y="109322"/>
                </a:lnTo>
                <a:lnTo>
                  <a:pt x="410641" y="163040"/>
                </a:lnTo>
                <a:lnTo>
                  <a:pt x="409420" y="192091"/>
                </a:lnTo>
                <a:lnTo>
                  <a:pt x="399653" y="242184"/>
                </a:lnTo>
                <a:lnTo>
                  <a:pt x="380055" y="281305"/>
                </a:lnTo>
                <a:lnTo>
                  <a:pt x="350233" y="307698"/>
                </a:lnTo>
                <a:lnTo>
                  <a:pt x="331465" y="316011"/>
                </a:lnTo>
                <a:lnTo>
                  <a:pt x="335632" y="329380"/>
                </a:lnTo>
                <a:lnTo>
                  <a:pt x="380559" y="308306"/>
                </a:lnTo>
                <a:lnTo>
                  <a:pt x="413593" y="271821"/>
                </a:lnTo>
                <a:lnTo>
                  <a:pt x="433908" y="222965"/>
                </a:lnTo>
                <a:lnTo>
                  <a:pt x="440680" y="164777"/>
                </a:lnTo>
                <a:lnTo>
                  <a:pt x="438981" y="134581"/>
                </a:lnTo>
                <a:lnTo>
                  <a:pt x="425394" y="81058"/>
                </a:lnTo>
                <a:lnTo>
                  <a:pt x="398449" y="37488"/>
                </a:lnTo>
                <a:lnTo>
                  <a:pt x="359512" y="8621"/>
                </a:lnTo>
                <a:lnTo>
                  <a:pt x="335632" y="0"/>
                </a:lnTo>
                <a:close/>
              </a:path>
              <a:path w="440690" h="329564">
                <a:moveTo>
                  <a:pt x="105047" y="0"/>
                </a:moveTo>
                <a:lnTo>
                  <a:pt x="60228" y="21117"/>
                </a:lnTo>
                <a:lnTo>
                  <a:pt x="27173" y="57732"/>
                </a:lnTo>
                <a:lnTo>
                  <a:pt x="6793" y="106675"/>
                </a:lnTo>
                <a:lnTo>
                  <a:pt x="0" y="164777"/>
                </a:lnTo>
                <a:lnTo>
                  <a:pt x="1692" y="195037"/>
                </a:lnTo>
                <a:lnTo>
                  <a:pt x="15236" y="248560"/>
                </a:lnTo>
                <a:lnTo>
                  <a:pt x="42116" y="291990"/>
                </a:lnTo>
                <a:lnTo>
                  <a:pt x="81097" y="320769"/>
                </a:lnTo>
                <a:lnTo>
                  <a:pt x="105047" y="329380"/>
                </a:lnTo>
                <a:lnTo>
                  <a:pt x="109215" y="316011"/>
                </a:lnTo>
                <a:lnTo>
                  <a:pt x="90446" y="307698"/>
                </a:lnTo>
                <a:lnTo>
                  <a:pt x="74249" y="296129"/>
                </a:lnTo>
                <a:lnTo>
                  <a:pt x="49572" y="263226"/>
                </a:lnTo>
                <a:lnTo>
                  <a:pt x="34921" y="218473"/>
                </a:lnTo>
                <a:lnTo>
                  <a:pt x="30038" y="163040"/>
                </a:lnTo>
                <a:lnTo>
                  <a:pt x="31259" y="134938"/>
                </a:lnTo>
                <a:lnTo>
                  <a:pt x="41026" y="86191"/>
                </a:lnTo>
                <a:lnTo>
                  <a:pt x="60657" y="47732"/>
                </a:lnTo>
                <a:lnTo>
                  <a:pt x="90739" y="21643"/>
                </a:lnTo>
                <a:lnTo>
                  <a:pt x="109736" y="13369"/>
                </a:lnTo>
                <a:lnTo>
                  <a:pt x="1050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976503" y="5111853"/>
            <a:ext cx="441800" cy="330395"/>
          </a:xfrm>
          <a:custGeom>
            <a:avLst/>
            <a:gdLst/>
            <a:ahLst/>
            <a:cxnLst/>
            <a:rect l="l" t="t" r="r" b="b"/>
            <a:pathLst>
              <a:path w="440689" h="329564">
                <a:moveTo>
                  <a:pt x="335633" y="0"/>
                </a:moveTo>
                <a:lnTo>
                  <a:pt x="330944" y="13369"/>
                </a:lnTo>
                <a:lnTo>
                  <a:pt x="350011" y="21643"/>
                </a:lnTo>
                <a:lnTo>
                  <a:pt x="366408" y="33098"/>
                </a:lnTo>
                <a:lnTo>
                  <a:pt x="391195" y="65545"/>
                </a:lnTo>
                <a:lnTo>
                  <a:pt x="405780" y="109322"/>
                </a:lnTo>
                <a:lnTo>
                  <a:pt x="410641" y="163040"/>
                </a:lnTo>
                <a:lnTo>
                  <a:pt x="409420" y="192091"/>
                </a:lnTo>
                <a:lnTo>
                  <a:pt x="399653" y="242184"/>
                </a:lnTo>
                <a:lnTo>
                  <a:pt x="380055" y="281305"/>
                </a:lnTo>
                <a:lnTo>
                  <a:pt x="350233" y="307698"/>
                </a:lnTo>
                <a:lnTo>
                  <a:pt x="331464" y="316011"/>
                </a:lnTo>
                <a:lnTo>
                  <a:pt x="335633" y="329380"/>
                </a:lnTo>
                <a:lnTo>
                  <a:pt x="380560" y="308306"/>
                </a:lnTo>
                <a:lnTo>
                  <a:pt x="413593" y="271821"/>
                </a:lnTo>
                <a:lnTo>
                  <a:pt x="433908" y="222965"/>
                </a:lnTo>
                <a:lnTo>
                  <a:pt x="440679" y="164777"/>
                </a:lnTo>
                <a:lnTo>
                  <a:pt x="438981" y="134581"/>
                </a:lnTo>
                <a:lnTo>
                  <a:pt x="425395" y="81058"/>
                </a:lnTo>
                <a:lnTo>
                  <a:pt x="398449" y="37488"/>
                </a:lnTo>
                <a:lnTo>
                  <a:pt x="359512" y="8621"/>
                </a:lnTo>
                <a:lnTo>
                  <a:pt x="335633" y="0"/>
                </a:lnTo>
                <a:close/>
              </a:path>
              <a:path w="440689" h="329564">
                <a:moveTo>
                  <a:pt x="105048" y="0"/>
                </a:moveTo>
                <a:lnTo>
                  <a:pt x="60229" y="21117"/>
                </a:lnTo>
                <a:lnTo>
                  <a:pt x="27174" y="57732"/>
                </a:lnTo>
                <a:lnTo>
                  <a:pt x="6793" y="106675"/>
                </a:lnTo>
                <a:lnTo>
                  <a:pt x="0" y="164777"/>
                </a:lnTo>
                <a:lnTo>
                  <a:pt x="1693" y="195037"/>
                </a:lnTo>
                <a:lnTo>
                  <a:pt x="15236" y="248560"/>
                </a:lnTo>
                <a:lnTo>
                  <a:pt x="42116" y="291990"/>
                </a:lnTo>
                <a:lnTo>
                  <a:pt x="81097" y="320769"/>
                </a:lnTo>
                <a:lnTo>
                  <a:pt x="105048" y="329380"/>
                </a:lnTo>
                <a:lnTo>
                  <a:pt x="109214" y="316011"/>
                </a:lnTo>
                <a:lnTo>
                  <a:pt x="90446" y="307698"/>
                </a:lnTo>
                <a:lnTo>
                  <a:pt x="74250" y="296129"/>
                </a:lnTo>
                <a:lnTo>
                  <a:pt x="49573" y="263226"/>
                </a:lnTo>
                <a:lnTo>
                  <a:pt x="34922" y="218473"/>
                </a:lnTo>
                <a:lnTo>
                  <a:pt x="30039" y="163040"/>
                </a:lnTo>
                <a:lnTo>
                  <a:pt x="31260" y="134938"/>
                </a:lnTo>
                <a:lnTo>
                  <a:pt x="41027" y="86191"/>
                </a:lnTo>
                <a:lnTo>
                  <a:pt x="60657" y="47732"/>
                </a:lnTo>
                <a:lnTo>
                  <a:pt x="90739" y="21643"/>
                </a:lnTo>
                <a:lnTo>
                  <a:pt x="109736" y="13369"/>
                </a:lnTo>
                <a:lnTo>
                  <a:pt x="10504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459204" y="3749728"/>
            <a:ext cx="1003918" cy="81506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algn="ctr" defTabSz="916712">
              <a:spcBef>
                <a:spcPts val="100"/>
              </a:spcBef>
            </a:pPr>
            <a:r>
              <a:rPr sz="2406" spc="15" dirty="0">
                <a:solidFill>
                  <a:srgbClr val="C00000"/>
                </a:solidFill>
                <a:latin typeface="Calibri"/>
                <a:cs typeface="Calibri"/>
              </a:rPr>
              <a:t>identity</a:t>
            </a:r>
            <a:endParaRPr sz="2406">
              <a:solidFill>
                <a:prstClr val="black"/>
              </a:solidFill>
              <a:latin typeface="Calibri"/>
              <a:cs typeface="Calibri"/>
            </a:endParaRPr>
          </a:p>
          <a:p>
            <a:pPr marL="637" algn="ctr" defTabSz="916712">
              <a:spcBef>
                <a:spcPts val="20"/>
              </a:spcBef>
            </a:pPr>
            <a:r>
              <a:rPr sz="2807" dirty="0">
                <a:solidFill>
                  <a:prstClr val="black"/>
                </a:solidFill>
                <a:latin typeface="Cambria Math"/>
                <a:cs typeface="Cambria Math"/>
              </a:rPr>
              <a:t>𝑥</a:t>
            </a:r>
            <a:endParaRPr sz="2807">
              <a:solidFill>
                <a:prstClr val="black"/>
              </a:solidFill>
              <a:latin typeface="Cambria Math"/>
              <a:cs typeface="Cambria Math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68260" y="5024644"/>
            <a:ext cx="285197" cy="4231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32" defTabSz="916712">
              <a:lnSpc>
                <a:spcPts val="3328"/>
              </a:lnSpc>
            </a:pPr>
            <a:r>
              <a:rPr sz="2807" dirty="0">
                <a:solidFill>
                  <a:prstClr val="black"/>
                </a:solidFill>
                <a:latin typeface="Cambria Math"/>
                <a:cs typeface="Cambria Math"/>
              </a:rPr>
              <a:t>𝐻</a:t>
            </a:r>
            <a:endParaRPr sz="2807">
              <a:solidFill>
                <a:prstClr val="black"/>
              </a:solidFill>
              <a:latin typeface="Cambria Math"/>
              <a:cs typeface="Cambria Math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901147" y="5024644"/>
            <a:ext cx="215808" cy="4231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32" defTabSz="916712">
              <a:lnSpc>
                <a:spcPts val="3328"/>
              </a:lnSpc>
            </a:pPr>
            <a:r>
              <a:rPr sz="2807" dirty="0">
                <a:solidFill>
                  <a:prstClr val="black"/>
                </a:solidFill>
                <a:latin typeface="Cambria Math"/>
                <a:cs typeface="Cambria Math"/>
              </a:rPr>
              <a:t>𝑥</a:t>
            </a:r>
            <a:endParaRPr sz="2807">
              <a:solidFill>
                <a:prstClr val="black"/>
              </a:solidFill>
              <a:latin typeface="Cambria Math"/>
              <a:cs typeface="Cambria Math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334036" y="5024644"/>
            <a:ext cx="613046" cy="4231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32" defTabSz="916712">
              <a:lnSpc>
                <a:spcPts val="3328"/>
              </a:lnSpc>
            </a:pPr>
            <a:r>
              <a:rPr sz="2807" dirty="0">
                <a:solidFill>
                  <a:prstClr val="black"/>
                </a:solidFill>
                <a:latin typeface="Cambria Math"/>
                <a:cs typeface="Cambria Math"/>
              </a:rPr>
              <a:t>=</a:t>
            </a:r>
            <a:r>
              <a:rPr sz="2807" spc="100" dirty="0">
                <a:solidFill>
                  <a:prstClr val="black"/>
                </a:solidFill>
                <a:latin typeface="Cambria Math"/>
                <a:cs typeface="Cambria Math"/>
              </a:rPr>
              <a:t> </a:t>
            </a:r>
            <a:r>
              <a:rPr sz="2807" dirty="0">
                <a:solidFill>
                  <a:prstClr val="black"/>
                </a:solidFill>
                <a:latin typeface="Cambria Math"/>
                <a:cs typeface="Cambria Math"/>
              </a:rPr>
              <a:t>𝐹</a:t>
            </a:r>
            <a:endParaRPr sz="2807">
              <a:solidFill>
                <a:prstClr val="black"/>
              </a:solidFill>
              <a:latin typeface="Cambria Math"/>
              <a:cs typeface="Cambria Math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085223" y="5024644"/>
            <a:ext cx="215808" cy="4231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32" defTabSz="916712">
              <a:lnSpc>
                <a:spcPts val="3328"/>
              </a:lnSpc>
            </a:pPr>
            <a:r>
              <a:rPr sz="2807" dirty="0">
                <a:solidFill>
                  <a:prstClr val="black"/>
                </a:solidFill>
                <a:latin typeface="Cambria Math"/>
                <a:cs typeface="Cambria Math"/>
              </a:rPr>
              <a:t>𝑥</a:t>
            </a:r>
            <a:endParaRPr sz="2807">
              <a:solidFill>
                <a:prstClr val="black"/>
              </a:solidFill>
              <a:latin typeface="Cambria Math"/>
              <a:cs typeface="Cambria Math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505380" y="5024644"/>
            <a:ext cx="559572" cy="4231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32" defTabSz="916712">
              <a:lnSpc>
                <a:spcPts val="3328"/>
              </a:lnSpc>
            </a:pPr>
            <a:r>
              <a:rPr sz="2807" dirty="0">
                <a:solidFill>
                  <a:prstClr val="black"/>
                </a:solidFill>
                <a:latin typeface="Cambria Math"/>
                <a:cs typeface="Cambria Math"/>
              </a:rPr>
              <a:t>+</a:t>
            </a:r>
            <a:r>
              <a:rPr sz="2807" spc="-100" dirty="0">
                <a:solidFill>
                  <a:prstClr val="black"/>
                </a:solidFill>
                <a:latin typeface="Cambria Math"/>
                <a:cs typeface="Cambria Math"/>
              </a:rPr>
              <a:t> </a:t>
            </a:r>
            <a:r>
              <a:rPr sz="2807" dirty="0">
                <a:solidFill>
                  <a:prstClr val="black"/>
                </a:solidFill>
                <a:latin typeface="Cambria Math"/>
                <a:cs typeface="Cambria Math"/>
              </a:rPr>
              <a:t>𝑥</a:t>
            </a:r>
            <a:endParaRPr sz="2807">
              <a:solidFill>
                <a:prstClr val="black"/>
              </a:solidFill>
              <a:latin typeface="Cambria Math"/>
              <a:cs typeface="Cambria Math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545882" y="5312945"/>
            <a:ext cx="569121" cy="4103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32" defTabSz="916712">
              <a:lnSpc>
                <a:spcPts val="3183"/>
              </a:lnSpc>
            </a:pPr>
            <a:r>
              <a:rPr sz="2657" spc="15" dirty="0">
                <a:solidFill>
                  <a:prstClr val="black"/>
                </a:solidFill>
                <a:latin typeface="Calibri Light"/>
                <a:cs typeface="Calibri Light"/>
              </a:rPr>
              <a:t>re</a:t>
            </a:r>
            <a:r>
              <a:rPr sz="2657" spc="25" dirty="0">
                <a:solidFill>
                  <a:prstClr val="black"/>
                </a:solidFill>
                <a:latin typeface="Calibri Light"/>
                <a:cs typeface="Calibri Light"/>
              </a:rPr>
              <a:t>l</a:t>
            </a:r>
            <a:r>
              <a:rPr sz="2657" spc="10" dirty="0">
                <a:solidFill>
                  <a:prstClr val="black"/>
                </a:solidFill>
                <a:latin typeface="Calibri Light"/>
                <a:cs typeface="Calibri Light"/>
              </a:rPr>
              <a:t>u</a:t>
            </a:r>
            <a:endParaRPr sz="2657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33" name="object 33"/>
          <p:cNvSpPr txBox="1">
            <a:spLocks noGrp="1"/>
          </p:cNvSpPr>
          <p:nvPr>
            <p:ph type="ftr" sz="quarter" idx="5"/>
          </p:nvPr>
        </p:nvSpPr>
        <p:spPr>
          <a:xfrm>
            <a:off x="4173265" y="7267588"/>
            <a:ext cx="9197028" cy="219942"/>
          </a:xfrm>
          <a:prstGeom prst="rect">
            <a:avLst/>
          </a:prstGeom>
        </p:spPr>
        <p:txBody>
          <a:bodyPr vert="horz" wrap="square" lIns="0" tIns="3820" rIns="0" bIns="0" rtlCol="0">
            <a:spAutoFit/>
          </a:bodyPr>
          <a:lstStyle/>
          <a:p>
            <a:pPr marL="12732" defTabSz="916712">
              <a:spcBef>
                <a:spcPts val="30"/>
              </a:spcBef>
            </a:pPr>
            <a:r>
              <a:rPr spc="-20" dirty="0"/>
              <a:t>Kaiming </a:t>
            </a:r>
            <a:r>
              <a:rPr spc="5" dirty="0"/>
              <a:t>He, </a:t>
            </a:r>
            <a:r>
              <a:rPr spc="-10" dirty="0"/>
              <a:t>Xiangyu </a:t>
            </a:r>
            <a:r>
              <a:rPr dirty="0"/>
              <a:t>Zhang, </a:t>
            </a:r>
            <a:r>
              <a:rPr spc="-30" dirty="0"/>
              <a:t>Shaoqing </a:t>
            </a:r>
            <a:r>
              <a:rPr spc="-5" dirty="0"/>
              <a:t>Ren, </a:t>
            </a:r>
            <a:r>
              <a:rPr dirty="0"/>
              <a:t>&amp; </a:t>
            </a:r>
            <a:r>
              <a:rPr spc="-15" dirty="0"/>
              <a:t>Jian </a:t>
            </a:r>
            <a:r>
              <a:rPr spc="-35" dirty="0"/>
              <a:t>Sun. </a:t>
            </a:r>
            <a:r>
              <a:rPr spc="5" dirty="0"/>
              <a:t>“Deep </a:t>
            </a:r>
            <a:r>
              <a:rPr spc="-15" dirty="0"/>
              <a:t>Residual </a:t>
            </a:r>
            <a:r>
              <a:rPr spc="-10" dirty="0"/>
              <a:t>Learning </a:t>
            </a:r>
            <a:r>
              <a:rPr spc="-25" dirty="0"/>
              <a:t>for </a:t>
            </a:r>
            <a:r>
              <a:rPr spc="15" dirty="0"/>
              <a:t>Image </a:t>
            </a:r>
            <a:r>
              <a:rPr spc="-15" dirty="0"/>
              <a:t>Recognition”. </a:t>
            </a:r>
            <a:r>
              <a:rPr spc="-20" dirty="0"/>
              <a:t>CVPR</a:t>
            </a:r>
            <a:r>
              <a:rPr spc="-115" dirty="0"/>
              <a:t> </a:t>
            </a:r>
            <a:r>
              <a:rPr spc="-10" dirty="0"/>
              <a:t>2016.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134496" y="3701763"/>
            <a:ext cx="746732" cy="44483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2807" spc="86" dirty="0">
                <a:solidFill>
                  <a:prstClr val="black"/>
                </a:solidFill>
                <a:latin typeface="Cambria Math"/>
                <a:cs typeface="Cambria Math"/>
              </a:rPr>
              <a:t>𝐹</a:t>
            </a:r>
            <a:r>
              <a:rPr sz="2807" spc="35" dirty="0">
                <a:solidFill>
                  <a:prstClr val="black"/>
                </a:solidFill>
                <a:latin typeface="Cambria Math"/>
                <a:cs typeface="Cambria Math"/>
              </a:rPr>
              <a:t>(</a:t>
            </a:r>
            <a:r>
              <a:rPr sz="2807" spc="5" dirty="0">
                <a:solidFill>
                  <a:prstClr val="black"/>
                </a:solidFill>
                <a:latin typeface="Cambria Math"/>
                <a:cs typeface="Cambria Math"/>
              </a:rPr>
              <a:t>𝑥</a:t>
            </a:r>
            <a:r>
              <a:rPr sz="2807" dirty="0">
                <a:solidFill>
                  <a:prstClr val="black"/>
                </a:solidFill>
                <a:latin typeface="Cambria Math"/>
                <a:cs typeface="Cambria Math"/>
              </a:rPr>
              <a:t>)</a:t>
            </a:r>
            <a:endParaRPr sz="2807">
              <a:solidFill>
                <a:prstClr val="black"/>
              </a:solidFill>
              <a:latin typeface="Cambria Math"/>
              <a:cs typeface="Cambria Math"/>
            </a:endParaRPr>
          </a:p>
        </p:txBody>
      </p:sp>
    </p:spTree>
    <p:extLst>
      <p:ext uri="{BB962C8B-B14F-4D97-AF65-F5344CB8AC3E}">
        <p14:creationId xmlns:p14="http://schemas.microsoft.com/office/powerpoint/2010/main" val="484721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4616" y="250732"/>
            <a:ext cx="9637203" cy="448061"/>
          </a:xfrm>
        </p:spPr>
        <p:txBody>
          <a:bodyPr/>
          <a:lstStyle/>
          <a:p>
            <a:r>
              <a:rPr lang="en-US" dirty="0"/>
              <a:t>Recap: Convolutional Network, </a:t>
            </a:r>
            <a:r>
              <a:rPr lang="en-US" dirty="0" err="1"/>
              <a:t>AlexNet</a:t>
            </a:r>
            <a:endParaRPr lang="en-US" dirty="0"/>
          </a:p>
        </p:txBody>
      </p:sp>
      <p:sp>
        <p:nvSpPr>
          <p:cNvPr id="19" name="object 3"/>
          <p:cNvSpPr/>
          <p:nvPr/>
        </p:nvSpPr>
        <p:spPr>
          <a:xfrm>
            <a:off x="1813267" y="1565756"/>
            <a:ext cx="8597217" cy="39519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57049"/>
            <a:endParaRPr sz="149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891225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4968" y="613487"/>
            <a:ext cx="4538959" cy="1685430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477454" defTabSz="916712">
              <a:spcBef>
                <a:spcPts val="100"/>
              </a:spcBef>
            </a:pPr>
            <a:r>
              <a:rPr sz="4411" spc="-5" dirty="0">
                <a:solidFill>
                  <a:prstClr val="black"/>
                </a:solidFill>
                <a:latin typeface="Calibri Light"/>
                <a:cs typeface="Calibri Light"/>
              </a:rPr>
              <a:t>Network</a:t>
            </a:r>
            <a:r>
              <a:rPr sz="4411" spc="-96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4411" spc="10" dirty="0">
                <a:solidFill>
                  <a:prstClr val="black"/>
                </a:solidFill>
                <a:latin typeface="Calibri Light"/>
                <a:cs typeface="Calibri Light"/>
              </a:rPr>
              <a:t>“Design”</a:t>
            </a:r>
            <a:endParaRPr sz="4411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241910" indent="-229177" defTabSz="916712">
              <a:spcBef>
                <a:spcPts val="3945"/>
              </a:spcBef>
              <a:buFont typeface="Arial"/>
              <a:buChar char="•"/>
              <a:tabLst>
                <a:tab pos="241910" algn="l"/>
              </a:tabLst>
            </a:pPr>
            <a:r>
              <a:rPr sz="3208" spc="-15" dirty="0">
                <a:solidFill>
                  <a:prstClr val="black"/>
                </a:solidFill>
                <a:latin typeface="Calibri"/>
                <a:cs typeface="Calibri"/>
              </a:rPr>
              <a:t>Keep </a:t>
            </a:r>
            <a:r>
              <a:rPr sz="3208" spc="-20" dirty="0">
                <a:solidFill>
                  <a:prstClr val="black"/>
                </a:solidFill>
                <a:latin typeface="Calibri"/>
                <a:cs typeface="Calibri"/>
              </a:rPr>
              <a:t>it</a:t>
            </a:r>
            <a:r>
              <a:rPr sz="3208" spc="5" dirty="0">
                <a:solidFill>
                  <a:prstClr val="black"/>
                </a:solidFill>
                <a:latin typeface="Calibri"/>
                <a:cs typeface="Calibri"/>
              </a:rPr>
              <a:t> simple</a:t>
            </a:r>
            <a:endParaRPr sz="3208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4969" y="2710521"/>
            <a:ext cx="4485485" cy="1738505"/>
          </a:xfrm>
          <a:prstGeom prst="rect">
            <a:avLst/>
          </a:prstGeom>
        </p:spPr>
        <p:txBody>
          <a:bodyPr vert="horz" wrap="square" lIns="0" tIns="56658" rIns="0" bIns="0" rtlCol="0">
            <a:spAutoFit/>
          </a:bodyPr>
          <a:lstStyle/>
          <a:p>
            <a:pPr marL="241910" indent="-229177" defTabSz="916712">
              <a:spcBef>
                <a:spcPts val="446"/>
              </a:spcBef>
              <a:buFont typeface="Arial"/>
              <a:buChar char="•"/>
              <a:tabLst>
                <a:tab pos="241910" algn="l"/>
              </a:tabLst>
            </a:pPr>
            <a:r>
              <a:rPr sz="3208" spc="-5" dirty="0">
                <a:solidFill>
                  <a:prstClr val="black"/>
                </a:solidFill>
                <a:latin typeface="Calibri"/>
                <a:cs typeface="Calibri"/>
              </a:rPr>
              <a:t>Our basic </a:t>
            </a:r>
            <a:r>
              <a:rPr sz="3208" dirty="0">
                <a:solidFill>
                  <a:prstClr val="black"/>
                </a:solidFill>
                <a:latin typeface="Calibri"/>
                <a:cs typeface="Calibri"/>
              </a:rPr>
              <a:t>design</a:t>
            </a:r>
            <a:r>
              <a:rPr sz="3208" spc="-7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spc="-5" dirty="0">
                <a:solidFill>
                  <a:srgbClr val="7F7F7F"/>
                </a:solidFill>
                <a:latin typeface="Calibri"/>
                <a:cs typeface="Calibri"/>
              </a:rPr>
              <a:t>(VGG-style)</a:t>
            </a:r>
            <a:endParaRPr sz="2406">
              <a:solidFill>
                <a:prstClr val="black"/>
              </a:solidFill>
              <a:latin typeface="Calibri"/>
              <a:cs typeface="Calibri"/>
            </a:endParaRPr>
          </a:p>
          <a:p>
            <a:pPr marL="700265" lvl="1" indent="-229177" defTabSz="916712">
              <a:spcBef>
                <a:spcPts val="260"/>
              </a:spcBef>
              <a:buFont typeface="Arial"/>
              <a:buChar char="•"/>
              <a:tabLst>
                <a:tab pos="700265" algn="l"/>
              </a:tabLst>
            </a:pPr>
            <a:r>
              <a:rPr sz="2406" dirty="0">
                <a:solidFill>
                  <a:prstClr val="black"/>
                </a:solidFill>
                <a:latin typeface="Calibri"/>
                <a:cs typeface="Calibri"/>
              </a:rPr>
              <a:t>all </a:t>
            </a:r>
            <a:r>
              <a:rPr sz="2406" spc="-25" dirty="0">
                <a:solidFill>
                  <a:prstClr val="black"/>
                </a:solidFill>
                <a:latin typeface="Calibri"/>
                <a:cs typeface="Calibri"/>
              </a:rPr>
              <a:t>3x3 </a:t>
            </a:r>
            <a:r>
              <a:rPr sz="2406" spc="10" dirty="0">
                <a:solidFill>
                  <a:prstClr val="black"/>
                </a:solidFill>
                <a:latin typeface="Calibri"/>
                <a:cs typeface="Calibri"/>
              </a:rPr>
              <a:t>conv</a:t>
            </a:r>
            <a:r>
              <a:rPr sz="2406" spc="-7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404" spc="-15" dirty="0">
                <a:solidFill>
                  <a:prstClr val="black"/>
                </a:solidFill>
                <a:latin typeface="Calibri"/>
                <a:cs typeface="Calibri"/>
              </a:rPr>
              <a:t>(almost)</a:t>
            </a:r>
            <a:endParaRPr sz="1404">
              <a:solidFill>
                <a:prstClr val="black"/>
              </a:solidFill>
              <a:latin typeface="Calibri"/>
              <a:cs typeface="Calibri"/>
            </a:endParaRPr>
          </a:p>
          <a:p>
            <a:pPr marL="700265" lvl="1" indent="-229177" defTabSz="916712">
              <a:spcBef>
                <a:spcPts val="220"/>
              </a:spcBef>
              <a:buFont typeface="Arial"/>
              <a:buChar char="•"/>
              <a:tabLst>
                <a:tab pos="700265" algn="l"/>
                <a:tab pos="2520320" algn="l"/>
              </a:tabLst>
            </a:pPr>
            <a:r>
              <a:rPr sz="2406" spc="-10" dirty="0">
                <a:solidFill>
                  <a:prstClr val="black"/>
                </a:solidFill>
                <a:latin typeface="Calibri"/>
                <a:cs typeface="Calibri"/>
              </a:rPr>
              <a:t>spatial</a:t>
            </a:r>
            <a:r>
              <a:rPr sz="2406" spc="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spc="-35" dirty="0">
                <a:solidFill>
                  <a:prstClr val="black"/>
                </a:solidFill>
                <a:latin typeface="Calibri"/>
                <a:cs typeface="Calibri"/>
              </a:rPr>
              <a:t>size</a:t>
            </a:r>
            <a:r>
              <a:rPr sz="2406" spc="6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spc="-15" dirty="0">
                <a:solidFill>
                  <a:prstClr val="black"/>
                </a:solidFill>
                <a:latin typeface="Calibri"/>
                <a:cs typeface="Calibri"/>
              </a:rPr>
              <a:t>/2	</a:t>
            </a:r>
            <a:r>
              <a:rPr sz="2406" dirty="0">
                <a:solidFill>
                  <a:prstClr val="black"/>
                </a:solidFill>
                <a:latin typeface="Calibri"/>
                <a:cs typeface="Calibri"/>
              </a:rPr>
              <a:t>=&gt; # filters</a:t>
            </a:r>
            <a:r>
              <a:rPr sz="2406" spc="-19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spc="-40" dirty="0">
                <a:solidFill>
                  <a:prstClr val="black"/>
                </a:solidFill>
                <a:latin typeface="Calibri"/>
                <a:cs typeface="Calibri"/>
              </a:rPr>
              <a:t>x2</a:t>
            </a:r>
            <a:endParaRPr sz="2406">
              <a:solidFill>
                <a:prstClr val="black"/>
              </a:solidFill>
              <a:latin typeface="Calibri"/>
              <a:cs typeface="Calibri"/>
            </a:endParaRPr>
          </a:p>
          <a:p>
            <a:pPr marL="700265" lvl="1" indent="-229177" defTabSz="916712">
              <a:spcBef>
                <a:spcPts val="120"/>
              </a:spcBef>
              <a:buFont typeface="Arial"/>
              <a:buChar char="•"/>
              <a:tabLst>
                <a:tab pos="700265" algn="l"/>
              </a:tabLst>
            </a:pPr>
            <a:r>
              <a:rPr sz="2406" spc="15" dirty="0">
                <a:solidFill>
                  <a:srgbClr val="C00000"/>
                </a:solidFill>
                <a:latin typeface="Calibri"/>
                <a:cs typeface="Calibri"/>
              </a:rPr>
              <a:t>Simple </a:t>
            </a:r>
            <a:r>
              <a:rPr sz="2406" spc="5" dirty="0">
                <a:solidFill>
                  <a:srgbClr val="C00000"/>
                </a:solidFill>
                <a:latin typeface="Calibri"/>
                <a:cs typeface="Calibri"/>
              </a:rPr>
              <a:t>design; just</a:t>
            </a:r>
            <a:r>
              <a:rPr sz="2406" spc="-311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6" spc="20" dirty="0">
                <a:solidFill>
                  <a:srgbClr val="C00000"/>
                </a:solidFill>
                <a:latin typeface="Calibri"/>
                <a:cs typeface="Calibri"/>
              </a:rPr>
              <a:t>deep!</a:t>
            </a:r>
            <a:endParaRPr sz="2406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136526" y="160907"/>
            <a:ext cx="681799" cy="84767"/>
          </a:xfrm>
          <a:prstGeom prst="rect">
            <a:avLst/>
          </a:prstGeom>
          <a:solidFill>
            <a:srgbClr val="FDEBDD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16499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7x7 conv, 64,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dirty="0">
                <a:solidFill>
                  <a:prstClr val="black"/>
                </a:solidFill>
                <a:latin typeface="Calibri Light"/>
                <a:cs typeface="Calibri Light"/>
              </a:rPr>
              <a:t>/2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54410" y="328962"/>
            <a:ext cx="245728" cy="96338"/>
          </a:xfrm>
          <a:prstGeom prst="rect">
            <a:avLst/>
          </a:prstGeom>
        </p:spPr>
        <p:txBody>
          <a:bodyPr vert="horz" wrap="square" lIns="0" tIns="11459" rIns="0" bIns="0" rtlCol="0">
            <a:spAutoFit/>
          </a:bodyPr>
          <a:lstStyle/>
          <a:p>
            <a:pPr marL="12732" defTabSz="916712">
              <a:spcBef>
                <a:spcPts val="90"/>
              </a:spcBef>
            </a:pP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pool,</a:t>
            </a:r>
            <a:r>
              <a:rPr sz="551" spc="-4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dirty="0">
                <a:solidFill>
                  <a:prstClr val="black"/>
                </a:solidFill>
                <a:latin typeface="Calibri Light"/>
                <a:cs typeface="Calibri Light"/>
              </a:rPr>
              <a:t>/2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138174" y="519423"/>
            <a:ext cx="681799" cy="84767"/>
          </a:xfrm>
          <a:prstGeom prst="rect">
            <a:avLst/>
          </a:prstGeom>
          <a:solidFill>
            <a:srgbClr val="EEEAF2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64244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64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138174" y="698749"/>
            <a:ext cx="681799" cy="84767"/>
          </a:xfrm>
          <a:prstGeom prst="rect">
            <a:avLst/>
          </a:prstGeom>
          <a:solidFill>
            <a:srgbClr val="EEEAF2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64244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64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478894" y="619033"/>
            <a:ext cx="0" cy="34377"/>
          </a:xfrm>
          <a:custGeom>
            <a:avLst/>
            <a:gdLst/>
            <a:ahLst/>
            <a:cxnLst/>
            <a:rect l="l" t="t" r="r" b="b"/>
            <a:pathLst>
              <a:path h="34290">
                <a:moveTo>
                  <a:pt x="0" y="0"/>
                </a:moveTo>
                <a:lnTo>
                  <a:pt x="0" y="33874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448545" y="638225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4"/>
                </a:lnTo>
                <a:lnTo>
                  <a:pt x="56969" y="7126"/>
                </a:lnTo>
                <a:lnTo>
                  <a:pt x="30278" y="7126"/>
                </a:lnTo>
                <a:lnTo>
                  <a:pt x="14823" y="5344"/>
                </a:lnTo>
                <a:lnTo>
                  <a:pt x="0" y="0"/>
                </a:lnTo>
                <a:close/>
              </a:path>
              <a:path w="60959" h="60325">
                <a:moveTo>
                  <a:pt x="60545" y="0"/>
                </a:moveTo>
                <a:lnTo>
                  <a:pt x="45730" y="5344"/>
                </a:lnTo>
                <a:lnTo>
                  <a:pt x="30278" y="7126"/>
                </a:lnTo>
                <a:lnTo>
                  <a:pt x="56969" y="7126"/>
                </a:lnTo>
                <a:lnTo>
                  <a:pt x="605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478894" y="439708"/>
            <a:ext cx="0" cy="34377"/>
          </a:xfrm>
          <a:custGeom>
            <a:avLst/>
            <a:gdLst/>
            <a:ahLst/>
            <a:cxnLst/>
            <a:rect l="l" t="t" r="r" b="b"/>
            <a:pathLst>
              <a:path h="34290">
                <a:moveTo>
                  <a:pt x="0" y="0"/>
                </a:moveTo>
                <a:lnTo>
                  <a:pt x="0" y="33874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448545" y="459038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3"/>
                </a:lnTo>
                <a:lnTo>
                  <a:pt x="56969" y="7125"/>
                </a:lnTo>
                <a:lnTo>
                  <a:pt x="30278" y="7125"/>
                </a:lnTo>
                <a:lnTo>
                  <a:pt x="14823" y="5344"/>
                </a:lnTo>
                <a:lnTo>
                  <a:pt x="0" y="0"/>
                </a:lnTo>
                <a:close/>
              </a:path>
              <a:path w="60959" h="60325">
                <a:moveTo>
                  <a:pt x="60545" y="0"/>
                </a:moveTo>
                <a:lnTo>
                  <a:pt x="45730" y="5344"/>
                </a:lnTo>
                <a:lnTo>
                  <a:pt x="30278" y="7125"/>
                </a:lnTo>
                <a:lnTo>
                  <a:pt x="56969" y="7125"/>
                </a:lnTo>
                <a:lnTo>
                  <a:pt x="605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138174" y="878076"/>
            <a:ext cx="681799" cy="84767"/>
          </a:xfrm>
          <a:prstGeom prst="rect">
            <a:avLst/>
          </a:prstGeom>
          <a:solidFill>
            <a:srgbClr val="EEEAF2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64244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64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138174" y="1057403"/>
            <a:ext cx="681799" cy="84767"/>
          </a:xfrm>
          <a:prstGeom prst="rect">
            <a:avLst/>
          </a:prstGeom>
          <a:solidFill>
            <a:srgbClr val="EEEAF2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64244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64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478894" y="977687"/>
            <a:ext cx="0" cy="34377"/>
          </a:xfrm>
          <a:custGeom>
            <a:avLst/>
            <a:gdLst/>
            <a:ahLst/>
            <a:cxnLst/>
            <a:rect l="l" t="t" r="r" b="b"/>
            <a:pathLst>
              <a:path h="34290">
                <a:moveTo>
                  <a:pt x="0" y="0"/>
                </a:moveTo>
                <a:lnTo>
                  <a:pt x="0" y="33874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448545" y="996878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4"/>
                </a:lnTo>
                <a:lnTo>
                  <a:pt x="56969" y="7126"/>
                </a:lnTo>
                <a:lnTo>
                  <a:pt x="30278" y="7126"/>
                </a:lnTo>
                <a:lnTo>
                  <a:pt x="14823" y="5344"/>
                </a:lnTo>
                <a:lnTo>
                  <a:pt x="0" y="0"/>
                </a:lnTo>
                <a:close/>
              </a:path>
              <a:path w="60959" h="60325">
                <a:moveTo>
                  <a:pt x="60545" y="0"/>
                </a:moveTo>
                <a:lnTo>
                  <a:pt x="45730" y="5344"/>
                </a:lnTo>
                <a:lnTo>
                  <a:pt x="30278" y="7126"/>
                </a:lnTo>
                <a:lnTo>
                  <a:pt x="56969" y="7126"/>
                </a:lnTo>
                <a:lnTo>
                  <a:pt x="605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478894" y="798360"/>
            <a:ext cx="0" cy="34377"/>
          </a:xfrm>
          <a:custGeom>
            <a:avLst/>
            <a:gdLst/>
            <a:ahLst/>
            <a:cxnLst/>
            <a:rect l="l" t="t" r="r" b="b"/>
            <a:pathLst>
              <a:path h="34290">
                <a:moveTo>
                  <a:pt x="0" y="0"/>
                </a:moveTo>
                <a:lnTo>
                  <a:pt x="0" y="33874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8448545" y="817553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2"/>
                </a:lnTo>
                <a:lnTo>
                  <a:pt x="56969" y="7125"/>
                </a:lnTo>
                <a:lnTo>
                  <a:pt x="30278" y="7125"/>
                </a:lnTo>
                <a:lnTo>
                  <a:pt x="14823" y="5344"/>
                </a:lnTo>
                <a:lnTo>
                  <a:pt x="0" y="0"/>
                </a:lnTo>
                <a:close/>
              </a:path>
              <a:path w="60959" h="60325">
                <a:moveTo>
                  <a:pt x="60545" y="0"/>
                </a:moveTo>
                <a:lnTo>
                  <a:pt x="45730" y="5344"/>
                </a:lnTo>
                <a:lnTo>
                  <a:pt x="30278" y="7125"/>
                </a:lnTo>
                <a:lnTo>
                  <a:pt x="56969" y="7125"/>
                </a:lnTo>
                <a:lnTo>
                  <a:pt x="605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139820" y="1236728"/>
            <a:ext cx="681799" cy="84767"/>
          </a:xfrm>
          <a:prstGeom prst="rect">
            <a:avLst/>
          </a:prstGeom>
          <a:solidFill>
            <a:srgbClr val="EEEAF2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64244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64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139820" y="1415916"/>
            <a:ext cx="681799" cy="85410"/>
          </a:xfrm>
          <a:prstGeom prst="rect">
            <a:avLst/>
          </a:prstGeom>
          <a:solidFill>
            <a:srgbClr val="EEEAF2"/>
          </a:solidFill>
          <a:ln w="10328">
            <a:solidFill>
              <a:srgbClr val="7E7E7E"/>
            </a:solidFill>
          </a:ln>
        </p:spPr>
        <p:txBody>
          <a:bodyPr vert="horz" wrap="square" lIns="0" tIns="637" rIns="0" bIns="0" rtlCol="0">
            <a:spAutoFit/>
          </a:bodyPr>
          <a:lstStyle/>
          <a:p>
            <a:pPr marL="164244" defTabSz="916712">
              <a:spcBef>
                <a:spcPts val="5"/>
              </a:spcBef>
            </a:pP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64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480543" y="1336340"/>
            <a:ext cx="0" cy="34377"/>
          </a:xfrm>
          <a:custGeom>
            <a:avLst/>
            <a:gdLst/>
            <a:ahLst/>
            <a:cxnLst/>
            <a:rect l="l" t="t" r="r" b="b"/>
            <a:pathLst>
              <a:path h="34290">
                <a:moveTo>
                  <a:pt x="0" y="0"/>
                </a:moveTo>
                <a:lnTo>
                  <a:pt x="0" y="33737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450195" y="1355532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1" y="60313"/>
                </a:lnTo>
                <a:lnTo>
                  <a:pt x="56968" y="7125"/>
                </a:lnTo>
                <a:lnTo>
                  <a:pt x="30272" y="7125"/>
                </a:lnTo>
                <a:lnTo>
                  <a:pt x="14821" y="5344"/>
                </a:lnTo>
                <a:lnTo>
                  <a:pt x="0" y="0"/>
                </a:lnTo>
                <a:close/>
              </a:path>
              <a:path w="60959" h="60325">
                <a:moveTo>
                  <a:pt x="60544" y="0"/>
                </a:moveTo>
                <a:lnTo>
                  <a:pt x="45723" y="5344"/>
                </a:lnTo>
                <a:lnTo>
                  <a:pt x="30272" y="7125"/>
                </a:lnTo>
                <a:lnTo>
                  <a:pt x="56968" y="7125"/>
                </a:lnTo>
                <a:lnTo>
                  <a:pt x="605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480543" y="1157014"/>
            <a:ext cx="0" cy="34377"/>
          </a:xfrm>
          <a:custGeom>
            <a:avLst/>
            <a:gdLst/>
            <a:ahLst/>
            <a:cxnLst/>
            <a:rect l="l" t="t" r="r" b="b"/>
            <a:pathLst>
              <a:path h="34290">
                <a:moveTo>
                  <a:pt x="0" y="0"/>
                </a:moveTo>
                <a:lnTo>
                  <a:pt x="0" y="33737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450195" y="1176204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1" y="60314"/>
                </a:lnTo>
                <a:lnTo>
                  <a:pt x="56967" y="7126"/>
                </a:lnTo>
                <a:lnTo>
                  <a:pt x="30272" y="7126"/>
                </a:lnTo>
                <a:lnTo>
                  <a:pt x="14821" y="5344"/>
                </a:lnTo>
                <a:lnTo>
                  <a:pt x="0" y="0"/>
                </a:lnTo>
                <a:close/>
              </a:path>
              <a:path w="60959" h="60325">
                <a:moveTo>
                  <a:pt x="60544" y="0"/>
                </a:moveTo>
                <a:lnTo>
                  <a:pt x="45723" y="5344"/>
                </a:lnTo>
                <a:lnTo>
                  <a:pt x="30272" y="7126"/>
                </a:lnTo>
                <a:lnTo>
                  <a:pt x="56967" y="7126"/>
                </a:lnTo>
                <a:lnTo>
                  <a:pt x="605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138174" y="1595244"/>
            <a:ext cx="681799" cy="84767"/>
          </a:xfrm>
          <a:prstGeom prst="rect">
            <a:avLst/>
          </a:prstGeom>
          <a:solidFill>
            <a:srgbClr val="EBF1DF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9310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 128,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dirty="0">
                <a:solidFill>
                  <a:prstClr val="black"/>
                </a:solidFill>
                <a:latin typeface="Calibri Light"/>
                <a:cs typeface="Calibri Light"/>
              </a:rPr>
              <a:t>/2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138174" y="1774570"/>
            <a:ext cx="681799" cy="84767"/>
          </a:xfrm>
          <a:prstGeom prst="rect">
            <a:avLst/>
          </a:prstGeom>
          <a:solidFill>
            <a:srgbClr val="EBF1DF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6419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128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8478894" y="1694855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874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8448545" y="1714046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3"/>
                </a:lnTo>
                <a:lnTo>
                  <a:pt x="56968" y="7126"/>
                </a:lnTo>
                <a:lnTo>
                  <a:pt x="30278" y="7126"/>
                </a:lnTo>
                <a:lnTo>
                  <a:pt x="14823" y="5344"/>
                </a:lnTo>
                <a:lnTo>
                  <a:pt x="0" y="0"/>
                </a:lnTo>
                <a:close/>
              </a:path>
              <a:path w="60959" h="60325">
                <a:moveTo>
                  <a:pt x="60545" y="0"/>
                </a:moveTo>
                <a:lnTo>
                  <a:pt x="45730" y="5344"/>
                </a:lnTo>
                <a:lnTo>
                  <a:pt x="30278" y="7126"/>
                </a:lnTo>
                <a:lnTo>
                  <a:pt x="56968" y="7126"/>
                </a:lnTo>
                <a:lnTo>
                  <a:pt x="605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8478894" y="1515529"/>
            <a:ext cx="0" cy="34377"/>
          </a:xfrm>
          <a:custGeom>
            <a:avLst/>
            <a:gdLst/>
            <a:ahLst/>
            <a:cxnLst/>
            <a:rect l="l" t="t" r="r" b="b"/>
            <a:pathLst>
              <a:path h="34290">
                <a:moveTo>
                  <a:pt x="0" y="0"/>
                </a:moveTo>
                <a:lnTo>
                  <a:pt x="0" y="33874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8448545" y="1534857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4"/>
                </a:lnTo>
                <a:lnTo>
                  <a:pt x="56969" y="7126"/>
                </a:lnTo>
                <a:lnTo>
                  <a:pt x="30278" y="7126"/>
                </a:lnTo>
                <a:lnTo>
                  <a:pt x="14823" y="5344"/>
                </a:lnTo>
                <a:lnTo>
                  <a:pt x="0" y="0"/>
                </a:lnTo>
                <a:close/>
              </a:path>
              <a:path w="60959" h="60325">
                <a:moveTo>
                  <a:pt x="60545" y="0"/>
                </a:moveTo>
                <a:lnTo>
                  <a:pt x="45730" y="5344"/>
                </a:lnTo>
                <a:lnTo>
                  <a:pt x="30278" y="7126"/>
                </a:lnTo>
                <a:lnTo>
                  <a:pt x="56969" y="7126"/>
                </a:lnTo>
                <a:lnTo>
                  <a:pt x="605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139820" y="1953897"/>
            <a:ext cx="681799" cy="84767"/>
          </a:xfrm>
          <a:prstGeom prst="rect">
            <a:avLst/>
          </a:prstGeom>
          <a:solidFill>
            <a:srgbClr val="EBF1DF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6419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128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139820" y="2133223"/>
            <a:ext cx="681799" cy="84767"/>
          </a:xfrm>
          <a:prstGeom prst="rect">
            <a:avLst/>
          </a:prstGeom>
          <a:solidFill>
            <a:srgbClr val="EBF1DF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6419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128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8480543" y="2053508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874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8450195" y="2072700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1" y="60312"/>
                </a:lnTo>
                <a:lnTo>
                  <a:pt x="56968" y="7125"/>
                </a:lnTo>
                <a:lnTo>
                  <a:pt x="30272" y="7125"/>
                </a:lnTo>
                <a:lnTo>
                  <a:pt x="14821" y="5344"/>
                </a:lnTo>
                <a:lnTo>
                  <a:pt x="0" y="0"/>
                </a:lnTo>
                <a:close/>
              </a:path>
              <a:path w="60959" h="60325">
                <a:moveTo>
                  <a:pt x="60544" y="0"/>
                </a:moveTo>
                <a:lnTo>
                  <a:pt x="45723" y="5344"/>
                </a:lnTo>
                <a:lnTo>
                  <a:pt x="30272" y="7125"/>
                </a:lnTo>
                <a:lnTo>
                  <a:pt x="56968" y="7125"/>
                </a:lnTo>
                <a:lnTo>
                  <a:pt x="605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8480543" y="1874182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874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8450195" y="1893373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1" y="60313"/>
                </a:lnTo>
                <a:lnTo>
                  <a:pt x="56967" y="7126"/>
                </a:lnTo>
                <a:lnTo>
                  <a:pt x="30272" y="7126"/>
                </a:lnTo>
                <a:lnTo>
                  <a:pt x="14821" y="5344"/>
                </a:lnTo>
                <a:lnTo>
                  <a:pt x="0" y="0"/>
                </a:lnTo>
                <a:close/>
              </a:path>
              <a:path w="60959" h="60325">
                <a:moveTo>
                  <a:pt x="60544" y="0"/>
                </a:moveTo>
                <a:lnTo>
                  <a:pt x="45723" y="5344"/>
                </a:lnTo>
                <a:lnTo>
                  <a:pt x="30272" y="7126"/>
                </a:lnTo>
                <a:lnTo>
                  <a:pt x="56967" y="7126"/>
                </a:lnTo>
                <a:lnTo>
                  <a:pt x="605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8139820" y="2312411"/>
            <a:ext cx="681799" cy="85410"/>
          </a:xfrm>
          <a:prstGeom prst="rect">
            <a:avLst/>
          </a:prstGeom>
          <a:solidFill>
            <a:srgbClr val="EBF1DF"/>
          </a:solidFill>
          <a:ln w="10328">
            <a:solidFill>
              <a:srgbClr val="7E7E7E"/>
            </a:solidFill>
          </a:ln>
        </p:spPr>
        <p:txBody>
          <a:bodyPr vert="horz" wrap="square" lIns="0" tIns="637" rIns="0" bIns="0" rtlCol="0">
            <a:spAutoFit/>
          </a:bodyPr>
          <a:lstStyle/>
          <a:p>
            <a:pPr marL="146419" defTabSz="916712">
              <a:spcBef>
                <a:spcPts val="5"/>
              </a:spcBef>
            </a:pP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128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8139820" y="2491737"/>
            <a:ext cx="681799" cy="85410"/>
          </a:xfrm>
          <a:prstGeom prst="rect">
            <a:avLst/>
          </a:prstGeom>
          <a:solidFill>
            <a:srgbClr val="EBF1DF"/>
          </a:solidFill>
          <a:ln w="10328">
            <a:solidFill>
              <a:srgbClr val="7E7E7E"/>
            </a:solidFill>
          </a:ln>
        </p:spPr>
        <p:txBody>
          <a:bodyPr vert="horz" wrap="square" lIns="0" tIns="637" rIns="0" bIns="0" rtlCol="0">
            <a:spAutoFit/>
          </a:bodyPr>
          <a:lstStyle/>
          <a:p>
            <a:pPr marL="146419" defTabSz="916712">
              <a:spcBef>
                <a:spcPts val="5"/>
              </a:spcBef>
            </a:pP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128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8480543" y="2412024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874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8450195" y="2431352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1" y="60313"/>
                </a:lnTo>
                <a:lnTo>
                  <a:pt x="56967" y="7126"/>
                </a:lnTo>
                <a:lnTo>
                  <a:pt x="30272" y="7126"/>
                </a:lnTo>
                <a:lnTo>
                  <a:pt x="14821" y="5344"/>
                </a:lnTo>
                <a:lnTo>
                  <a:pt x="0" y="0"/>
                </a:lnTo>
                <a:close/>
              </a:path>
              <a:path w="60959" h="60325">
                <a:moveTo>
                  <a:pt x="60544" y="0"/>
                </a:moveTo>
                <a:lnTo>
                  <a:pt x="45723" y="5344"/>
                </a:lnTo>
                <a:lnTo>
                  <a:pt x="30272" y="7126"/>
                </a:lnTo>
                <a:lnTo>
                  <a:pt x="56967" y="7126"/>
                </a:lnTo>
                <a:lnTo>
                  <a:pt x="605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8480543" y="2232835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737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8450195" y="2252025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1" y="60314"/>
                </a:lnTo>
                <a:lnTo>
                  <a:pt x="56967" y="7126"/>
                </a:lnTo>
                <a:lnTo>
                  <a:pt x="30272" y="7126"/>
                </a:lnTo>
                <a:lnTo>
                  <a:pt x="14821" y="5344"/>
                </a:lnTo>
                <a:lnTo>
                  <a:pt x="0" y="0"/>
                </a:lnTo>
                <a:close/>
              </a:path>
              <a:path w="60959" h="60325">
                <a:moveTo>
                  <a:pt x="60544" y="0"/>
                </a:moveTo>
                <a:lnTo>
                  <a:pt x="45723" y="5344"/>
                </a:lnTo>
                <a:lnTo>
                  <a:pt x="30272" y="7126"/>
                </a:lnTo>
                <a:lnTo>
                  <a:pt x="56967" y="7126"/>
                </a:lnTo>
                <a:lnTo>
                  <a:pt x="605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8141466" y="2671065"/>
            <a:ext cx="681799" cy="84767"/>
          </a:xfrm>
          <a:prstGeom prst="rect">
            <a:avLst/>
          </a:prstGeom>
          <a:solidFill>
            <a:srgbClr val="EBF1DF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6419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128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8141466" y="2850392"/>
            <a:ext cx="681799" cy="84767"/>
          </a:xfrm>
          <a:prstGeom prst="rect">
            <a:avLst/>
          </a:prstGeom>
          <a:solidFill>
            <a:srgbClr val="EBF1DF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6419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128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8482192" y="2770676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874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8451844" y="2789867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1" y="60313"/>
                </a:lnTo>
                <a:lnTo>
                  <a:pt x="56969" y="7125"/>
                </a:lnTo>
                <a:lnTo>
                  <a:pt x="30267" y="7125"/>
                </a:lnTo>
                <a:lnTo>
                  <a:pt x="14815" y="5344"/>
                </a:lnTo>
                <a:lnTo>
                  <a:pt x="0" y="0"/>
                </a:lnTo>
                <a:close/>
              </a:path>
              <a:path w="60959" h="60325">
                <a:moveTo>
                  <a:pt x="60545" y="0"/>
                </a:moveTo>
                <a:lnTo>
                  <a:pt x="45722" y="5344"/>
                </a:lnTo>
                <a:lnTo>
                  <a:pt x="30267" y="7125"/>
                </a:lnTo>
                <a:lnTo>
                  <a:pt x="56969" y="7125"/>
                </a:lnTo>
                <a:lnTo>
                  <a:pt x="605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8482192" y="2591349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874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8451844" y="2610678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1" y="60313"/>
                </a:lnTo>
                <a:lnTo>
                  <a:pt x="57020" y="7022"/>
                </a:lnTo>
                <a:lnTo>
                  <a:pt x="30267" y="7022"/>
                </a:lnTo>
                <a:lnTo>
                  <a:pt x="14815" y="5267"/>
                </a:lnTo>
                <a:lnTo>
                  <a:pt x="0" y="0"/>
                </a:lnTo>
                <a:close/>
              </a:path>
              <a:path w="60959" h="60325">
                <a:moveTo>
                  <a:pt x="60545" y="0"/>
                </a:moveTo>
                <a:lnTo>
                  <a:pt x="45722" y="5267"/>
                </a:lnTo>
                <a:lnTo>
                  <a:pt x="30267" y="7022"/>
                </a:lnTo>
                <a:lnTo>
                  <a:pt x="57020" y="7022"/>
                </a:lnTo>
                <a:lnTo>
                  <a:pt x="605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8139820" y="3029719"/>
            <a:ext cx="681799" cy="84767"/>
          </a:xfrm>
          <a:prstGeom prst="rect">
            <a:avLst/>
          </a:prstGeom>
          <a:solidFill>
            <a:srgbClr val="F2DCDA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9310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 256,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dirty="0">
                <a:solidFill>
                  <a:prstClr val="black"/>
                </a:solidFill>
                <a:latin typeface="Calibri Light"/>
                <a:cs typeface="Calibri Light"/>
              </a:rPr>
              <a:t>/2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8139820" y="3209044"/>
            <a:ext cx="681799" cy="84767"/>
          </a:xfrm>
          <a:prstGeom prst="rect">
            <a:avLst/>
          </a:prstGeom>
          <a:solidFill>
            <a:srgbClr val="F2DCDA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6419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256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8480543" y="3129329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737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8450195" y="3148520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1" y="60313"/>
                </a:lnTo>
                <a:lnTo>
                  <a:pt x="56968" y="7125"/>
                </a:lnTo>
                <a:lnTo>
                  <a:pt x="30272" y="7125"/>
                </a:lnTo>
                <a:lnTo>
                  <a:pt x="14821" y="5344"/>
                </a:lnTo>
                <a:lnTo>
                  <a:pt x="0" y="0"/>
                </a:lnTo>
                <a:close/>
              </a:path>
              <a:path w="60959" h="60325">
                <a:moveTo>
                  <a:pt x="60544" y="0"/>
                </a:moveTo>
                <a:lnTo>
                  <a:pt x="45723" y="5344"/>
                </a:lnTo>
                <a:lnTo>
                  <a:pt x="30272" y="7125"/>
                </a:lnTo>
                <a:lnTo>
                  <a:pt x="56968" y="7125"/>
                </a:lnTo>
                <a:lnTo>
                  <a:pt x="605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8480543" y="2950003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874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8450195" y="2969193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1" y="60313"/>
                </a:lnTo>
                <a:lnTo>
                  <a:pt x="56968" y="7125"/>
                </a:lnTo>
                <a:lnTo>
                  <a:pt x="30272" y="7125"/>
                </a:lnTo>
                <a:lnTo>
                  <a:pt x="14821" y="5344"/>
                </a:lnTo>
                <a:lnTo>
                  <a:pt x="0" y="0"/>
                </a:lnTo>
                <a:close/>
              </a:path>
              <a:path w="60959" h="60325">
                <a:moveTo>
                  <a:pt x="60544" y="0"/>
                </a:moveTo>
                <a:lnTo>
                  <a:pt x="45723" y="5344"/>
                </a:lnTo>
                <a:lnTo>
                  <a:pt x="30272" y="7125"/>
                </a:lnTo>
                <a:lnTo>
                  <a:pt x="56968" y="7125"/>
                </a:lnTo>
                <a:lnTo>
                  <a:pt x="605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8138174" y="3388232"/>
            <a:ext cx="681799" cy="85410"/>
          </a:xfrm>
          <a:prstGeom prst="rect">
            <a:avLst/>
          </a:prstGeom>
          <a:solidFill>
            <a:srgbClr val="F2DCDA"/>
          </a:solidFill>
          <a:ln w="10328">
            <a:solidFill>
              <a:srgbClr val="7E7E7E"/>
            </a:solidFill>
          </a:ln>
        </p:spPr>
        <p:txBody>
          <a:bodyPr vert="horz" wrap="square" lIns="0" tIns="637" rIns="0" bIns="0" rtlCol="0">
            <a:spAutoFit/>
          </a:bodyPr>
          <a:lstStyle/>
          <a:p>
            <a:pPr marL="146419" defTabSz="916712">
              <a:spcBef>
                <a:spcPts val="5"/>
              </a:spcBef>
            </a:pP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256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8138174" y="3567560"/>
            <a:ext cx="681799" cy="84767"/>
          </a:xfrm>
          <a:prstGeom prst="rect">
            <a:avLst/>
          </a:prstGeom>
          <a:solidFill>
            <a:srgbClr val="F2DCDA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6419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256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8478894" y="3487845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874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8448545" y="3507174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3"/>
                </a:lnTo>
                <a:lnTo>
                  <a:pt x="56968" y="7126"/>
                </a:lnTo>
                <a:lnTo>
                  <a:pt x="30278" y="7126"/>
                </a:lnTo>
                <a:lnTo>
                  <a:pt x="14823" y="5344"/>
                </a:lnTo>
                <a:lnTo>
                  <a:pt x="0" y="0"/>
                </a:lnTo>
                <a:close/>
              </a:path>
              <a:path w="60959" h="60325">
                <a:moveTo>
                  <a:pt x="60545" y="0"/>
                </a:moveTo>
                <a:lnTo>
                  <a:pt x="45730" y="5344"/>
                </a:lnTo>
                <a:lnTo>
                  <a:pt x="30278" y="7126"/>
                </a:lnTo>
                <a:lnTo>
                  <a:pt x="56968" y="7126"/>
                </a:lnTo>
                <a:lnTo>
                  <a:pt x="605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8478894" y="3308656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737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8448545" y="3327847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3"/>
                </a:lnTo>
                <a:lnTo>
                  <a:pt x="56968" y="7126"/>
                </a:lnTo>
                <a:lnTo>
                  <a:pt x="30278" y="7126"/>
                </a:lnTo>
                <a:lnTo>
                  <a:pt x="14823" y="5344"/>
                </a:lnTo>
                <a:lnTo>
                  <a:pt x="0" y="0"/>
                </a:lnTo>
                <a:close/>
              </a:path>
              <a:path w="60959" h="60325">
                <a:moveTo>
                  <a:pt x="60545" y="0"/>
                </a:moveTo>
                <a:lnTo>
                  <a:pt x="45730" y="5344"/>
                </a:lnTo>
                <a:lnTo>
                  <a:pt x="30278" y="7126"/>
                </a:lnTo>
                <a:lnTo>
                  <a:pt x="56968" y="7126"/>
                </a:lnTo>
                <a:lnTo>
                  <a:pt x="605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8138174" y="3746886"/>
            <a:ext cx="681799" cy="84767"/>
          </a:xfrm>
          <a:prstGeom prst="rect">
            <a:avLst/>
          </a:prstGeom>
          <a:solidFill>
            <a:srgbClr val="F2DCDA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6419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256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8138174" y="3926213"/>
            <a:ext cx="681799" cy="84767"/>
          </a:xfrm>
          <a:prstGeom prst="rect">
            <a:avLst/>
          </a:prstGeom>
          <a:solidFill>
            <a:srgbClr val="F2DCDA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6419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256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8478894" y="3846497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874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8448545" y="3865689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3"/>
                </a:lnTo>
                <a:lnTo>
                  <a:pt x="56969" y="7125"/>
                </a:lnTo>
                <a:lnTo>
                  <a:pt x="30278" y="7125"/>
                </a:lnTo>
                <a:lnTo>
                  <a:pt x="14823" y="5344"/>
                </a:lnTo>
                <a:lnTo>
                  <a:pt x="0" y="0"/>
                </a:lnTo>
                <a:close/>
              </a:path>
              <a:path w="60959" h="60325">
                <a:moveTo>
                  <a:pt x="60545" y="0"/>
                </a:moveTo>
                <a:lnTo>
                  <a:pt x="45730" y="5344"/>
                </a:lnTo>
                <a:lnTo>
                  <a:pt x="30278" y="7125"/>
                </a:lnTo>
                <a:lnTo>
                  <a:pt x="56969" y="7125"/>
                </a:lnTo>
                <a:lnTo>
                  <a:pt x="605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8478894" y="3667170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874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8448545" y="3686362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3"/>
                </a:lnTo>
                <a:lnTo>
                  <a:pt x="56969" y="7125"/>
                </a:lnTo>
                <a:lnTo>
                  <a:pt x="30278" y="7125"/>
                </a:lnTo>
                <a:lnTo>
                  <a:pt x="14823" y="5344"/>
                </a:lnTo>
                <a:lnTo>
                  <a:pt x="0" y="0"/>
                </a:lnTo>
                <a:close/>
              </a:path>
              <a:path w="60959" h="60325">
                <a:moveTo>
                  <a:pt x="60545" y="0"/>
                </a:moveTo>
                <a:lnTo>
                  <a:pt x="45730" y="5344"/>
                </a:lnTo>
                <a:lnTo>
                  <a:pt x="30278" y="7125"/>
                </a:lnTo>
                <a:lnTo>
                  <a:pt x="56969" y="7125"/>
                </a:lnTo>
                <a:lnTo>
                  <a:pt x="605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8139820" y="4105540"/>
            <a:ext cx="681799" cy="84767"/>
          </a:xfrm>
          <a:prstGeom prst="rect">
            <a:avLst/>
          </a:prstGeom>
          <a:solidFill>
            <a:srgbClr val="F2DCDA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6419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256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8139820" y="4284865"/>
            <a:ext cx="681799" cy="84767"/>
          </a:xfrm>
          <a:prstGeom prst="rect">
            <a:avLst/>
          </a:prstGeom>
          <a:solidFill>
            <a:srgbClr val="F2DCDA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6419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256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8480543" y="4205150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737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8450195" y="4224341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1" y="60313"/>
                </a:lnTo>
                <a:lnTo>
                  <a:pt x="56968" y="7125"/>
                </a:lnTo>
                <a:lnTo>
                  <a:pt x="30272" y="7125"/>
                </a:lnTo>
                <a:lnTo>
                  <a:pt x="14821" y="5344"/>
                </a:lnTo>
                <a:lnTo>
                  <a:pt x="0" y="0"/>
                </a:lnTo>
                <a:close/>
              </a:path>
              <a:path w="60959" h="60325">
                <a:moveTo>
                  <a:pt x="60544" y="0"/>
                </a:moveTo>
                <a:lnTo>
                  <a:pt x="45723" y="5344"/>
                </a:lnTo>
                <a:lnTo>
                  <a:pt x="30272" y="7125"/>
                </a:lnTo>
                <a:lnTo>
                  <a:pt x="56968" y="7125"/>
                </a:lnTo>
                <a:lnTo>
                  <a:pt x="605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8480543" y="4025824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874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8450195" y="4045015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1" y="60313"/>
                </a:lnTo>
                <a:lnTo>
                  <a:pt x="56968" y="7125"/>
                </a:lnTo>
                <a:lnTo>
                  <a:pt x="30272" y="7125"/>
                </a:lnTo>
                <a:lnTo>
                  <a:pt x="14821" y="5344"/>
                </a:lnTo>
                <a:lnTo>
                  <a:pt x="0" y="0"/>
                </a:lnTo>
                <a:close/>
              </a:path>
              <a:path w="60959" h="60325">
                <a:moveTo>
                  <a:pt x="60544" y="0"/>
                </a:moveTo>
                <a:lnTo>
                  <a:pt x="45723" y="5344"/>
                </a:lnTo>
                <a:lnTo>
                  <a:pt x="30272" y="7125"/>
                </a:lnTo>
                <a:lnTo>
                  <a:pt x="56968" y="7125"/>
                </a:lnTo>
                <a:lnTo>
                  <a:pt x="605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8138174" y="4464053"/>
            <a:ext cx="681799" cy="85410"/>
          </a:xfrm>
          <a:prstGeom prst="rect">
            <a:avLst/>
          </a:prstGeom>
          <a:solidFill>
            <a:srgbClr val="F2DCDA"/>
          </a:solidFill>
          <a:ln w="10328">
            <a:solidFill>
              <a:srgbClr val="7E7E7E"/>
            </a:solidFill>
          </a:ln>
        </p:spPr>
        <p:txBody>
          <a:bodyPr vert="horz" wrap="square" lIns="0" tIns="637" rIns="0" bIns="0" rtlCol="0">
            <a:spAutoFit/>
          </a:bodyPr>
          <a:lstStyle/>
          <a:p>
            <a:pPr marL="146419" defTabSz="916712">
              <a:spcBef>
                <a:spcPts val="5"/>
              </a:spcBef>
            </a:pP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256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8138174" y="4643381"/>
            <a:ext cx="681799" cy="84767"/>
          </a:xfrm>
          <a:prstGeom prst="rect">
            <a:avLst/>
          </a:prstGeom>
          <a:solidFill>
            <a:srgbClr val="F2DCDA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6419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256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8478894" y="4563666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874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8448545" y="4582995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3"/>
                </a:lnTo>
                <a:lnTo>
                  <a:pt x="56969" y="7125"/>
                </a:lnTo>
                <a:lnTo>
                  <a:pt x="30278" y="7125"/>
                </a:lnTo>
                <a:lnTo>
                  <a:pt x="14823" y="5344"/>
                </a:lnTo>
                <a:lnTo>
                  <a:pt x="0" y="0"/>
                </a:lnTo>
                <a:close/>
              </a:path>
              <a:path w="60959" h="60325">
                <a:moveTo>
                  <a:pt x="60545" y="0"/>
                </a:moveTo>
                <a:lnTo>
                  <a:pt x="45730" y="5344"/>
                </a:lnTo>
                <a:lnTo>
                  <a:pt x="30278" y="7125"/>
                </a:lnTo>
                <a:lnTo>
                  <a:pt x="56969" y="7125"/>
                </a:lnTo>
                <a:lnTo>
                  <a:pt x="605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8478894" y="4384477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737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8448545" y="4403668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3"/>
                </a:lnTo>
                <a:lnTo>
                  <a:pt x="56969" y="7125"/>
                </a:lnTo>
                <a:lnTo>
                  <a:pt x="30278" y="7125"/>
                </a:lnTo>
                <a:lnTo>
                  <a:pt x="14823" y="5344"/>
                </a:lnTo>
                <a:lnTo>
                  <a:pt x="0" y="0"/>
                </a:lnTo>
                <a:close/>
              </a:path>
              <a:path w="60959" h="60325">
                <a:moveTo>
                  <a:pt x="60545" y="0"/>
                </a:moveTo>
                <a:lnTo>
                  <a:pt x="45730" y="5344"/>
                </a:lnTo>
                <a:lnTo>
                  <a:pt x="30278" y="7125"/>
                </a:lnTo>
                <a:lnTo>
                  <a:pt x="56969" y="7125"/>
                </a:lnTo>
                <a:lnTo>
                  <a:pt x="605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8139820" y="4822707"/>
            <a:ext cx="681799" cy="84767"/>
          </a:xfrm>
          <a:prstGeom prst="rect">
            <a:avLst/>
          </a:prstGeom>
          <a:solidFill>
            <a:srgbClr val="F2DCDA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6419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256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8139820" y="5002034"/>
            <a:ext cx="681799" cy="84767"/>
          </a:xfrm>
          <a:prstGeom prst="rect">
            <a:avLst/>
          </a:prstGeom>
          <a:solidFill>
            <a:srgbClr val="F2DCDA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6419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256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8480543" y="4922319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874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8450195" y="4941508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1" y="60313"/>
                </a:lnTo>
                <a:lnTo>
                  <a:pt x="56967" y="7126"/>
                </a:lnTo>
                <a:lnTo>
                  <a:pt x="30272" y="7126"/>
                </a:lnTo>
                <a:lnTo>
                  <a:pt x="14821" y="5344"/>
                </a:lnTo>
                <a:lnTo>
                  <a:pt x="0" y="0"/>
                </a:lnTo>
                <a:close/>
              </a:path>
              <a:path w="60959" h="60325">
                <a:moveTo>
                  <a:pt x="60544" y="0"/>
                </a:moveTo>
                <a:lnTo>
                  <a:pt x="45723" y="5344"/>
                </a:lnTo>
                <a:lnTo>
                  <a:pt x="30272" y="7126"/>
                </a:lnTo>
                <a:lnTo>
                  <a:pt x="56967" y="7126"/>
                </a:lnTo>
                <a:lnTo>
                  <a:pt x="605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8480543" y="4742992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874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8450195" y="4762182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1" y="60313"/>
                </a:lnTo>
                <a:lnTo>
                  <a:pt x="56967" y="7126"/>
                </a:lnTo>
                <a:lnTo>
                  <a:pt x="30272" y="7126"/>
                </a:lnTo>
                <a:lnTo>
                  <a:pt x="14821" y="5344"/>
                </a:lnTo>
                <a:lnTo>
                  <a:pt x="0" y="0"/>
                </a:lnTo>
                <a:close/>
              </a:path>
              <a:path w="60959" h="60325">
                <a:moveTo>
                  <a:pt x="60544" y="0"/>
                </a:moveTo>
                <a:lnTo>
                  <a:pt x="45723" y="5344"/>
                </a:lnTo>
                <a:lnTo>
                  <a:pt x="30272" y="7126"/>
                </a:lnTo>
                <a:lnTo>
                  <a:pt x="56967" y="7126"/>
                </a:lnTo>
                <a:lnTo>
                  <a:pt x="605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8139820" y="5181305"/>
            <a:ext cx="681799" cy="84767"/>
          </a:xfrm>
          <a:prstGeom prst="rect">
            <a:avLst/>
          </a:prstGeom>
          <a:solidFill>
            <a:srgbClr val="EAEFF5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9310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 512,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dirty="0">
                <a:solidFill>
                  <a:prstClr val="black"/>
                </a:solidFill>
                <a:latin typeface="Calibri Light"/>
                <a:cs typeface="Calibri Light"/>
              </a:rPr>
              <a:t>/2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8139820" y="5360617"/>
            <a:ext cx="681799" cy="84767"/>
          </a:xfrm>
          <a:prstGeom prst="rect">
            <a:avLst/>
          </a:prstGeom>
          <a:solidFill>
            <a:srgbClr val="EAEFF5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6419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512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8480543" y="5280915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833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8450195" y="5300149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1" y="60313"/>
                </a:lnTo>
                <a:lnTo>
                  <a:pt x="56973" y="7115"/>
                </a:lnTo>
                <a:lnTo>
                  <a:pt x="30272" y="7115"/>
                </a:lnTo>
                <a:lnTo>
                  <a:pt x="14821" y="5336"/>
                </a:lnTo>
                <a:lnTo>
                  <a:pt x="0" y="0"/>
                </a:lnTo>
                <a:close/>
              </a:path>
              <a:path w="60959" h="60325">
                <a:moveTo>
                  <a:pt x="60544" y="0"/>
                </a:moveTo>
                <a:lnTo>
                  <a:pt x="45723" y="5336"/>
                </a:lnTo>
                <a:lnTo>
                  <a:pt x="30272" y="7115"/>
                </a:lnTo>
                <a:lnTo>
                  <a:pt x="56973" y="7115"/>
                </a:lnTo>
                <a:lnTo>
                  <a:pt x="605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8480543" y="5101646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874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8450195" y="5120834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1" y="60314"/>
                </a:lnTo>
                <a:lnTo>
                  <a:pt x="56967" y="7126"/>
                </a:lnTo>
                <a:lnTo>
                  <a:pt x="30272" y="7126"/>
                </a:lnTo>
                <a:lnTo>
                  <a:pt x="14821" y="5344"/>
                </a:lnTo>
                <a:lnTo>
                  <a:pt x="0" y="0"/>
                </a:lnTo>
                <a:close/>
              </a:path>
              <a:path w="60959" h="60325">
                <a:moveTo>
                  <a:pt x="60544" y="0"/>
                </a:moveTo>
                <a:lnTo>
                  <a:pt x="45723" y="5344"/>
                </a:lnTo>
                <a:lnTo>
                  <a:pt x="30272" y="7126"/>
                </a:lnTo>
                <a:lnTo>
                  <a:pt x="56967" y="7126"/>
                </a:lnTo>
                <a:lnTo>
                  <a:pt x="605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8141466" y="5539917"/>
            <a:ext cx="681799" cy="84767"/>
          </a:xfrm>
          <a:prstGeom prst="rect">
            <a:avLst/>
          </a:prstGeom>
          <a:solidFill>
            <a:srgbClr val="EAEFF5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6419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512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8141466" y="5719216"/>
            <a:ext cx="681799" cy="84767"/>
          </a:xfrm>
          <a:prstGeom prst="rect">
            <a:avLst/>
          </a:prstGeom>
          <a:solidFill>
            <a:srgbClr val="EAEFF5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6419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512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8482192" y="5639529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833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8451844" y="5658745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1" y="60313"/>
                </a:lnTo>
                <a:lnTo>
                  <a:pt x="56969" y="7126"/>
                </a:lnTo>
                <a:lnTo>
                  <a:pt x="30267" y="7126"/>
                </a:lnTo>
                <a:lnTo>
                  <a:pt x="14815" y="5344"/>
                </a:lnTo>
                <a:lnTo>
                  <a:pt x="0" y="0"/>
                </a:lnTo>
                <a:close/>
              </a:path>
              <a:path w="60959" h="60325">
                <a:moveTo>
                  <a:pt x="60545" y="0"/>
                </a:moveTo>
                <a:lnTo>
                  <a:pt x="45722" y="5344"/>
                </a:lnTo>
                <a:lnTo>
                  <a:pt x="30267" y="7126"/>
                </a:lnTo>
                <a:lnTo>
                  <a:pt x="56969" y="7126"/>
                </a:lnTo>
                <a:lnTo>
                  <a:pt x="605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8482192" y="5460229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833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5" name="object 95"/>
          <p:cNvSpPr/>
          <p:nvPr/>
        </p:nvSpPr>
        <p:spPr>
          <a:xfrm>
            <a:off x="8451844" y="5479447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1" y="60313"/>
                </a:lnTo>
                <a:lnTo>
                  <a:pt x="56974" y="7115"/>
                </a:lnTo>
                <a:lnTo>
                  <a:pt x="30267" y="7115"/>
                </a:lnTo>
                <a:lnTo>
                  <a:pt x="14815" y="5336"/>
                </a:lnTo>
                <a:lnTo>
                  <a:pt x="0" y="0"/>
                </a:lnTo>
                <a:close/>
              </a:path>
              <a:path w="60959" h="60325">
                <a:moveTo>
                  <a:pt x="60545" y="0"/>
                </a:moveTo>
                <a:lnTo>
                  <a:pt x="45722" y="5336"/>
                </a:lnTo>
                <a:lnTo>
                  <a:pt x="30267" y="7115"/>
                </a:lnTo>
                <a:lnTo>
                  <a:pt x="56974" y="7115"/>
                </a:lnTo>
                <a:lnTo>
                  <a:pt x="605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8139820" y="5898515"/>
            <a:ext cx="681799" cy="84767"/>
          </a:xfrm>
          <a:prstGeom prst="rect">
            <a:avLst/>
          </a:prstGeom>
          <a:solidFill>
            <a:srgbClr val="EAEFF5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6419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512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8139820" y="6077826"/>
            <a:ext cx="681799" cy="84767"/>
          </a:xfrm>
          <a:prstGeom prst="rect">
            <a:avLst/>
          </a:prstGeom>
          <a:solidFill>
            <a:srgbClr val="EAEFF5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6419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512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98" name="object 98"/>
          <p:cNvSpPr/>
          <p:nvPr/>
        </p:nvSpPr>
        <p:spPr>
          <a:xfrm>
            <a:off x="8480543" y="5998125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833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9" name="object 99"/>
          <p:cNvSpPr/>
          <p:nvPr/>
        </p:nvSpPr>
        <p:spPr>
          <a:xfrm>
            <a:off x="8450195" y="6017358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1" y="60313"/>
                </a:lnTo>
                <a:lnTo>
                  <a:pt x="56973" y="7115"/>
                </a:lnTo>
                <a:lnTo>
                  <a:pt x="30272" y="7115"/>
                </a:lnTo>
                <a:lnTo>
                  <a:pt x="14821" y="5336"/>
                </a:lnTo>
                <a:lnTo>
                  <a:pt x="0" y="0"/>
                </a:lnTo>
                <a:close/>
              </a:path>
              <a:path w="60959" h="60325">
                <a:moveTo>
                  <a:pt x="60544" y="0"/>
                </a:moveTo>
                <a:lnTo>
                  <a:pt x="45723" y="5336"/>
                </a:lnTo>
                <a:lnTo>
                  <a:pt x="30272" y="7115"/>
                </a:lnTo>
                <a:lnTo>
                  <a:pt x="56973" y="7115"/>
                </a:lnTo>
                <a:lnTo>
                  <a:pt x="605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0" name="object 100"/>
          <p:cNvSpPr/>
          <p:nvPr/>
        </p:nvSpPr>
        <p:spPr>
          <a:xfrm>
            <a:off x="8480543" y="5818826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833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1" name="object 101"/>
          <p:cNvSpPr/>
          <p:nvPr/>
        </p:nvSpPr>
        <p:spPr>
          <a:xfrm>
            <a:off x="8450195" y="5838059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1" y="60313"/>
                </a:lnTo>
                <a:lnTo>
                  <a:pt x="56973" y="7115"/>
                </a:lnTo>
                <a:lnTo>
                  <a:pt x="30272" y="7115"/>
                </a:lnTo>
                <a:lnTo>
                  <a:pt x="14821" y="5336"/>
                </a:lnTo>
                <a:lnTo>
                  <a:pt x="0" y="0"/>
                </a:lnTo>
                <a:close/>
              </a:path>
              <a:path w="60959" h="60325">
                <a:moveTo>
                  <a:pt x="60544" y="0"/>
                </a:moveTo>
                <a:lnTo>
                  <a:pt x="45723" y="5336"/>
                </a:lnTo>
                <a:lnTo>
                  <a:pt x="30272" y="7115"/>
                </a:lnTo>
                <a:lnTo>
                  <a:pt x="56973" y="7115"/>
                </a:lnTo>
                <a:lnTo>
                  <a:pt x="605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2" name="object 102"/>
          <p:cNvSpPr/>
          <p:nvPr/>
        </p:nvSpPr>
        <p:spPr>
          <a:xfrm>
            <a:off x="8477244" y="260519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737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3" name="object 103"/>
          <p:cNvSpPr/>
          <p:nvPr/>
        </p:nvSpPr>
        <p:spPr>
          <a:xfrm>
            <a:off x="8446897" y="279711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3"/>
                </a:lnTo>
                <a:lnTo>
                  <a:pt x="56969" y="7125"/>
                </a:lnTo>
                <a:lnTo>
                  <a:pt x="30278" y="7125"/>
                </a:lnTo>
                <a:lnTo>
                  <a:pt x="14823" y="5344"/>
                </a:lnTo>
                <a:lnTo>
                  <a:pt x="0" y="0"/>
                </a:lnTo>
                <a:close/>
              </a:path>
              <a:path w="60959" h="60325">
                <a:moveTo>
                  <a:pt x="60545" y="0"/>
                </a:moveTo>
                <a:lnTo>
                  <a:pt x="45730" y="5344"/>
                </a:lnTo>
                <a:lnTo>
                  <a:pt x="30278" y="7125"/>
                </a:lnTo>
                <a:lnTo>
                  <a:pt x="56969" y="7125"/>
                </a:lnTo>
                <a:lnTo>
                  <a:pt x="605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4" name="object 104"/>
          <p:cNvSpPr/>
          <p:nvPr/>
        </p:nvSpPr>
        <p:spPr>
          <a:xfrm>
            <a:off x="8477244" y="6177439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833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5" name="object 105"/>
          <p:cNvSpPr/>
          <p:nvPr/>
        </p:nvSpPr>
        <p:spPr>
          <a:xfrm>
            <a:off x="8446897" y="6196656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3"/>
                </a:lnTo>
                <a:lnTo>
                  <a:pt x="56974" y="7115"/>
                </a:lnTo>
                <a:lnTo>
                  <a:pt x="30278" y="7115"/>
                </a:lnTo>
                <a:lnTo>
                  <a:pt x="14823" y="5336"/>
                </a:lnTo>
                <a:lnTo>
                  <a:pt x="0" y="0"/>
                </a:lnTo>
                <a:close/>
              </a:path>
              <a:path w="60959" h="60325">
                <a:moveTo>
                  <a:pt x="60545" y="0"/>
                </a:moveTo>
                <a:lnTo>
                  <a:pt x="45730" y="5336"/>
                </a:lnTo>
                <a:lnTo>
                  <a:pt x="30278" y="7115"/>
                </a:lnTo>
                <a:lnTo>
                  <a:pt x="56974" y="7115"/>
                </a:lnTo>
                <a:lnTo>
                  <a:pt x="605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8345446" y="6245882"/>
            <a:ext cx="263552" cy="96338"/>
          </a:xfrm>
          <a:prstGeom prst="rect">
            <a:avLst/>
          </a:prstGeom>
        </p:spPr>
        <p:txBody>
          <a:bodyPr vert="horz" wrap="square" lIns="0" tIns="11459" rIns="0" bIns="0" rtlCol="0">
            <a:spAutoFit/>
          </a:bodyPr>
          <a:lstStyle/>
          <a:p>
            <a:pPr marL="12732" defTabSz="916712">
              <a:spcBef>
                <a:spcPts val="90"/>
              </a:spcBef>
            </a:pP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avg</a:t>
            </a:r>
            <a:r>
              <a:rPr sz="551" spc="-4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pool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07" name="object 107"/>
          <p:cNvSpPr/>
          <p:nvPr/>
        </p:nvSpPr>
        <p:spPr>
          <a:xfrm>
            <a:off x="8472312" y="6356737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833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8" name="object 108"/>
          <p:cNvSpPr/>
          <p:nvPr/>
        </p:nvSpPr>
        <p:spPr>
          <a:xfrm>
            <a:off x="8441962" y="6375955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7"/>
                </a:lnTo>
                <a:lnTo>
                  <a:pt x="56969" y="7126"/>
                </a:lnTo>
                <a:lnTo>
                  <a:pt x="30272" y="7126"/>
                </a:lnTo>
                <a:lnTo>
                  <a:pt x="14821" y="5344"/>
                </a:lnTo>
                <a:lnTo>
                  <a:pt x="0" y="0"/>
                </a:lnTo>
                <a:close/>
              </a:path>
              <a:path w="60959" h="60325">
                <a:moveTo>
                  <a:pt x="60545" y="0"/>
                </a:moveTo>
                <a:lnTo>
                  <a:pt x="45724" y="5344"/>
                </a:lnTo>
                <a:lnTo>
                  <a:pt x="30272" y="7126"/>
                </a:lnTo>
                <a:lnTo>
                  <a:pt x="56969" y="7126"/>
                </a:lnTo>
                <a:lnTo>
                  <a:pt x="605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9" name="object 109"/>
          <p:cNvSpPr txBox="1"/>
          <p:nvPr/>
        </p:nvSpPr>
        <p:spPr>
          <a:xfrm>
            <a:off x="8131588" y="6436425"/>
            <a:ext cx="681799" cy="84767"/>
          </a:xfrm>
          <a:prstGeom prst="rect">
            <a:avLst/>
          </a:prstGeom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fc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1000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10" name="object 110"/>
          <p:cNvSpPr/>
          <p:nvPr/>
        </p:nvSpPr>
        <p:spPr>
          <a:xfrm>
            <a:off x="9469920" y="5858668"/>
            <a:ext cx="625778" cy="348857"/>
          </a:xfrm>
          <a:custGeom>
            <a:avLst/>
            <a:gdLst/>
            <a:ahLst/>
            <a:cxnLst/>
            <a:rect l="l" t="t" r="r" b="b"/>
            <a:pathLst>
              <a:path w="624204" h="347979">
                <a:moveTo>
                  <a:pt x="0" y="0"/>
                </a:moveTo>
                <a:lnTo>
                  <a:pt x="99569" y="1060"/>
                </a:lnTo>
                <a:lnTo>
                  <a:pt x="188651" y="4187"/>
                </a:lnTo>
                <a:lnTo>
                  <a:pt x="267752" y="9298"/>
                </a:lnTo>
                <a:lnTo>
                  <a:pt x="337378" y="16312"/>
                </a:lnTo>
                <a:lnTo>
                  <a:pt x="398035" y="25147"/>
                </a:lnTo>
                <a:lnTo>
                  <a:pt x="450232" y="35721"/>
                </a:lnTo>
                <a:lnTo>
                  <a:pt x="494473" y="47952"/>
                </a:lnTo>
                <a:lnTo>
                  <a:pt x="531265" y="61759"/>
                </a:lnTo>
                <a:lnTo>
                  <a:pt x="584530" y="93772"/>
                </a:lnTo>
                <a:lnTo>
                  <a:pt x="614080" y="131104"/>
                </a:lnTo>
                <a:lnTo>
                  <a:pt x="623965" y="173103"/>
                </a:lnTo>
                <a:lnTo>
                  <a:pt x="622800" y="195647"/>
                </a:lnTo>
                <a:lnTo>
                  <a:pt x="608544" y="245230"/>
                </a:lnTo>
                <a:lnTo>
                  <a:pt x="568932" y="283327"/>
                </a:lnTo>
                <a:lnTo>
                  <a:pt x="513330" y="306057"/>
                </a:lnTo>
                <a:lnTo>
                  <a:pt x="473561" y="316121"/>
                </a:lnTo>
                <a:lnTo>
                  <a:pt x="424387" y="325095"/>
                </a:lnTo>
                <a:lnTo>
                  <a:pt x="364738" y="332812"/>
                </a:lnTo>
                <a:lnTo>
                  <a:pt x="293545" y="339105"/>
                </a:lnTo>
                <a:lnTo>
                  <a:pt x="209738" y="343806"/>
                </a:lnTo>
                <a:lnTo>
                  <a:pt x="112246" y="346749"/>
                </a:lnTo>
                <a:lnTo>
                  <a:pt x="0" y="347768"/>
                </a:lnTo>
              </a:path>
            </a:pathLst>
          </a:custGeom>
          <a:ln w="1033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1" name="object 111"/>
          <p:cNvSpPr/>
          <p:nvPr/>
        </p:nvSpPr>
        <p:spPr>
          <a:xfrm>
            <a:off x="10093595" y="6019800"/>
            <a:ext cx="0" cy="17188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5183" y="8392"/>
                </a:moveTo>
                <a:lnTo>
                  <a:pt x="5183" y="8392"/>
                </a:lnTo>
              </a:path>
            </a:pathLst>
          </a:custGeom>
          <a:ln w="1678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2" name="object 112"/>
          <p:cNvSpPr/>
          <p:nvPr/>
        </p:nvSpPr>
        <p:spPr>
          <a:xfrm>
            <a:off x="10063248" y="6009807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1" y="60313"/>
                </a:lnTo>
                <a:lnTo>
                  <a:pt x="56967" y="7126"/>
                </a:lnTo>
                <a:lnTo>
                  <a:pt x="30220" y="7126"/>
                </a:lnTo>
                <a:lnTo>
                  <a:pt x="14766" y="5344"/>
                </a:lnTo>
                <a:lnTo>
                  <a:pt x="0" y="0"/>
                </a:lnTo>
                <a:close/>
              </a:path>
              <a:path w="60959" h="60325">
                <a:moveTo>
                  <a:pt x="60544" y="0"/>
                </a:moveTo>
                <a:lnTo>
                  <a:pt x="45700" y="5344"/>
                </a:lnTo>
                <a:lnTo>
                  <a:pt x="30220" y="7126"/>
                </a:lnTo>
                <a:lnTo>
                  <a:pt x="56967" y="7126"/>
                </a:lnTo>
                <a:lnTo>
                  <a:pt x="605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3" name="object 113"/>
          <p:cNvSpPr/>
          <p:nvPr/>
        </p:nvSpPr>
        <p:spPr>
          <a:xfrm>
            <a:off x="9468285" y="5500070"/>
            <a:ext cx="625778" cy="348857"/>
          </a:xfrm>
          <a:custGeom>
            <a:avLst/>
            <a:gdLst/>
            <a:ahLst/>
            <a:cxnLst/>
            <a:rect l="l" t="t" r="r" b="b"/>
            <a:pathLst>
              <a:path w="624204" h="347979">
                <a:moveTo>
                  <a:pt x="0" y="0"/>
                </a:moveTo>
                <a:lnTo>
                  <a:pt x="99564" y="1060"/>
                </a:lnTo>
                <a:lnTo>
                  <a:pt x="188642" y="4186"/>
                </a:lnTo>
                <a:lnTo>
                  <a:pt x="267739" y="9297"/>
                </a:lnTo>
                <a:lnTo>
                  <a:pt x="337361" y="16310"/>
                </a:lnTo>
                <a:lnTo>
                  <a:pt x="398017" y="25144"/>
                </a:lnTo>
                <a:lnTo>
                  <a:pt x="450210" y="35718"/>
                </a:lnTo>
                <a:lnTo>
                  <a:pt x="494450" y="47948"/>
                </a:lnTo>
                <a:lnTo>
                  <a:pt x="531241" y="61754"/>
                </a:lnTo>
                <a:lnTo>
                  <a:pt x="584504" y="93766"/>
                </a:lnTo>
                <a:lnTo>
                  <a:pt x="614052" y="131099"/>
                </a:lnTo>
                <a:lnTo>
                  <a:pt x="623937" y="173099"/>
                </a:lnTo>
                <a:lnTo>
                  <a:pt x="622772" y="195645"/>
                </a:lnTo>
                <a:lnTo>
                  <a:pt x="608516" y="245230"/>
                </a:lnTo>
                <a:lnTo>
                  <a:pt x="568905" y="283327"/>
                </a:lnTo>
                <a:lnTo>
                  <a:pt x="513305" y="306058"/>
                </a:lnTo>
                <a:lnTo>
                  <a:pt x="473538" y="316122"/>
                </a:lnTo>
                <a:lnTo>
                  <a:pt x="424366" y="325095"/>
                </a:lnTo>
                <a:lnTo>
                  <a:pt x="364721" y="332812"/>
                </a:lnTo>
                <a:lnTo>
                  <a:pt x="293531" y="339105"/>
                </a:lnTo>
                <a:lnTo>
                  <a:pt x="209727" y="343806"/>
                </a:lnTo>
                <a:lnTo>
                  <a:pt x="112240" y="346750"/>
                </a:lnTo>
                <a:lnTo>
                  <a:pt x="0" y="347768"/>
                </a:lnTo>
              </a:path>
            </a:pathLst>
          </a:custGeom>
          <a:ln w="1033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4" name="object 114"/>
          <p:cNvSpPr/>
          <p:nvPr/>
        </p:nvSpPr>
        <p:spPr>
          <a:xfrm>
            <a:off x="10091932" y="5661203"/>
            <a:ext cx="0" cy="17188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5183" y="8385"/>
                </a:moveTo>
                <a:lnTo>
                  <a:pt x="5183" y="8385"/>
                </a:lnTo>
              </a:path>
            </a:pathLst>
          </a:custGeom>
          <a:ln w="167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5" name="object 115"/>
          <p:cNvSpPr/>
          <p:nvPr/>
        </p:nvSpPr>
        <p:spPr>
          <a:xfrm>
            <a:off x="10061585" y="5651208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1" y="60313"/>
                </a:lnTo>
                <a:lnTo>
                  <a:pt x="56973" y="7115"/>
                </a:lnTo>
                <a:lnTo>
                  <a:pt x="30272" y="7115"/>
                </a:lnTo>
                <a:lnTo>
                  <a:pt x="14825" y="5336"/>
                </a:lnTo>
                <a:lnTo>
                  <a:pt x="0" y="0"/>
                </a:lnTo>
                <a:close/>
              </a:path>
              <a:path w="60959" h="60325">
                <a:moveTo>
                  <a:pt x="60544" y="0"/>
                </a:moveTo>
                <a:lnTo>
                  <a:pt x="45719" y="5336"/>
                </a:lnTo>
                <a:lnTo>
                  <a:pt x="30272" y="7115"/>
                </a:lnTo>
                <a:lnTo>
                  <a:pt x="56973" y="7115"/>
                </a:lnTo>
                <a:lnTo>
                  <a:pt x="605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6" name="object 116"/>
          <p:cNvSpPr/>
          <p:nvPr/>
        </p:nvSpPr>
        <p:spPr>
          <a:xfrm>
            <a:off x="9469920" y="5141403"/>
            <a:ext cx="625778" cy="348857"/>
          </a:xfrm>
          <a:custGeom>
            <a:avLst/>
            <a:gdLst/>
            <a:ahLst/>
            <a:cxnLst/>
            <a:rect l="l" t="t" r="r" b="b"/>
            <a:pathLst>
              <a:path w="624204" h="347979">
                <a:moveTo>
                  <a:pt x="0" y="0"/>
                </a:moveTo>
                <a:lnTo>
                  <a:pt x="99569" y="1061"/>
                </a:lnTo>
                <a:lnTo>
                  <a:pt x="188651" y="4189"/>
                </a:lnTo>
                <a:lnTo>
                  <a:pt x="267752" y="9303"/>
                </a:lnTo>
                <a:lnTo>
                  <a:pt x="337378" y="16321"/>
                </a:lnTo>
                <a:lnTo>
                  <a:pt x="398035" y="25160"/>
                </a:lnTo>
                <a:lnTo>
                  <a:pt x="450232" y="35739"/>
                </a:lnTo>
                <a:lnTo>
                  <a:pt x="494473" y="47975"/>
                </a:lnTo>
                <a:lnTo>
                  <a:pt x="531265" y="61787"/>
                </a:lnTo>
                <a:lnTo>
                  <a:pt x="584530" y="93810"/>
                </a:lnTo>
                <a:lnTo>
                  <a:pt x="614080" y="131151"/>
                </a:lnTo>
                <a:lnTo>
                  <a:pt x="623965" y="173155"/>
                </a:lnTo>
                <a:lnTo>
                  <a:pt x="622800" y="195701"/>
                </a:lnTo>
                <a:lnTo>
                  <a:pt x="608544" y="245285"/>
                </a:lnTo>
                <a:lnTo>
                  <a:pt x="568932" y="283382"/>
                </a:lnTo>
                <a:lnTo>
                  <a:pt x="513330" y="306112"/>
                </a:lnTo>
                <a:lnTo>
                  <a:pt x="473561" y="316176"/>
                </a:lnTo>
                <a:lnTo>
                  <a:pt x="424387" y="325150"/>
                </a:lnTo>
                <a:lnTo>
                  <a:pt x="364738" y="332867"/>
                </a:lnTo>
                <a:lnTo>
                  <a:pt x="293545" y="339160"/>
                </a:lnTo>
                <a:lnTo>
                  <a:pt x="209738" y="343861"/>
                </a:lnTo>
                <a:lnTo>
                  <a:pt x="112246" y="346804"/>
                </a:lnTo>
                <a:lnTo>
                  <a:pt x="0" y="347823"/>
                </a:lnTo>
              </a:path>
            </a:pathLst>
          </a:custGeom>
          <a:ln w="10337">
            <a:solidFill>
              <a:srgbClr val="000000"/>
            </a:solidFill>
            <a:prstDash val="dot"/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7" name="object 117"/>
          <p:cNvSpPr/>
          <p:nvPr/>
        </p:nvSpPr>
        <p:spPr>
          <a:xfrm>
            <a:off x="10093595" y="5302592"/>
            <a:ext cx="0" cy="17188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5183" y="8392"/>
                </a:moveTo>
                <a:lnTo>
                  <a:pt x="5183" y="8392"/>
                </a:lnTo>
              </a:path>
            </a:pathLst>
          </a:custGeom>
          <a:ln w="16785">
            <a:solidFill>
              <a:srgbClr val="000000"/>
            </a:solidFill>
            <a:prstDash val="dot"/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8" name="object 118"/>
          <p:cNvSpPr/>
          <p:nvPr/>
        </p:nvSpPr>
        <p:spPr>
          <a:xfrm>
            <a:off x="10063248" y="5292598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1" y="60313"/>
                </a:lnTo>
                <a:lnTo>
                  <a:pt x="56968" y="7125"/>
                </a:lnTo>
                <a:lnTo>
                  <a:pt x="30220" y="7125"/>
                </a:lnTo>
                <a:lnTo>
                  <a:pt x="14766" y="5344"/>
                </a:lnTo>
                <a:lnTo>
                  <a:pt x="0" y="0"/>
                </a:lnTo>
                <a:close/>
              </a:path>
              <a:path w="60959" h="60325">
                <a:moveTo>
                  <a:pt x="60544" y="0"/>
                </a:moveTo>
                <a:lnTo>
                  <a:pt x="45700" y="5344"/>
                </a:lnTo>
                <a:lnTo>
                  <a:pt x="30220" y="7125"/>
                </a:lnTo>
                <a:lnTo>
                  <a:pt x="56968" y="7125"/>
                </a:lnTo>
                <a:lnTo>
                  <a:pt x="605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9" name="object 119"/>
          <p:cNvSpPr/>
          <p:nvPr/>
        </p:nvSpPr>
        <p:spPr>
          <a:xfrm>
            <a:off x="9469920" y="4782888"/>
            <a:ext cx="625778" cy="348857"/>
          </a:xfrm>
          <a:custGeom>
            <a:avLst/>
            <a:gdLst/>
            <a:ahLst/>
            <a:cxnLst/>
            <a:rect l="l" t="t" r="r" b="b"/>
            <a:pathLst>
              <a:path w="624204" h="347979">
                <a:moveTo>
                  <a:pt x="0" y="0"/>
                </a:moveTo>
                <a:lnTo>
                  <a:pt x="99569" y="1059"/>
                </a:lnTo>
                <a:lnTo>
                  <a:pt x="188651" y="4183"/>
                </a:lnTo>
                <a:lnTo>
                  <a:pt x="267752" y="9291"/>
                </a:lnTo>
                <a:lnTo>
                  <a:pt x="337378" y="16300"/>
                </a:lnTo>
                <a:lnTo>
                  <a:pt x="398035" y="25130"/>
                </a:lnTo>
                <a:lnTo>
                  <a:pt x="450232" y="35698"/>
                </a:lnTo>
                <a:lnTo>
                  <a:pt x="494473" y="47923"/>
                </a:lnTo>
                <a:lnTo>
                  <a:pt x="531265" y="61725"/>
                </a:lnTo>
                <a:lnTo>
                  <a:pt x="584530" y="93729"/>
                </a:lnTo>
                <a:lnTo>
                  <a:pt x="614080" y="131058"/>
                </a:lnTo>
                <a:lnTo>
                  <a:pt x="623965" y="173061"/>
                </a:lnTo>
                <a:lnTo>
                  <a:pt x="622800" y="195611"/>
                </a:lnTo>
                <a:lnTo>
                  <a:pt x="608544" y="245200"/>
                </a:lnTo>
                <a:lnTo>
                  <a:pt x="568932" y="283287"/>
                </a:lnTo>
                <a:lnTo>
                  <a:pt x="513330" y="306009"/>
                </a:lnTo>
                <a:lnTo>
                  <a:pt x="473561" y="316069"/>
                </a:lnTo>
                <a:lnTo>
                  <a:pt x="424387" y="325039"/>
                </a:lnTo>
                <a:lnTo>
                  <a:pt x="364738" y="332751"/>
                </a:lnTo>
                <a:lnTo>
                  <a:pt x="293545" y="339041"/>
                </a:lnTo>
                <a:lnTo>
                  <a:pt x="209738" y="343739"/>
                </a:lnTo>
                <a:lnTo>
                  <a:pt x="112246" y="346681"/>
                </a:lnTo>
                <a:lnTo>
                  <a:pt x="0" y="347699"/>
                </a:lnTo>
              </a:path>
            </a:pathLst>
          </a:custGeom>
          <a:ln w="1033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0" name="object 120"/>
          <p:cNvSpPr/>
          <p:nvPr/>
        </p:nvSpPr>
        <p:spPr>
          <a:xfrm>
            <a:off x="10093595" y="4943993"/>
            <a:ext cx="0" cy="17188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5183" y="8399"/>
                </a:moveTo>
                <a:lnTo>
                  <a:pt x="5183" y="8399"/>
                </a:lnTo>
              </a:path>
            </a:pathLst>
          </a:custGeom>
          <a:ln w="167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1" name="object 121"/>
          <p:cNvSpPr/>
          <p:nvPr/>
        </p:nvSpPr>
        <p:spPr>
          <a:xfrm>
            <a:off x="10063248" y="4934054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1" y="60313"/>
                </a:lnTo>
                <a:lnTo>
                  <a:pt x="56967" y="7126"/>
                </a:lnTo>
                <a:lnTo>
                  <a:pt x="30220" y="7126"/>
                </a:lnTo>
                <a:lnTo>
                  <a:pt x="14766" y="5344"/>
                </a:lnTo>
                <a:lnTo>
                  <a:pt x="0" y="0"/>
                </a:lnTo>
                <a:close/>
              </a:path>
              <a:path w="60959" h="60325">
                <a:moveTo>
                  <a:pt x="60544" y="0"/>
                </a:moveTo>
                <a:lnTo>
                  <a:pt x="45700" y="5344"/>
                </a:lnTo>
                <a:lnTo>
                  <a:pt x="30220" y="7126"/>
                </a:lnTo>
                <a:lnTo>
                  <a:pt x="56967" y="7126"/>
                </a:lnTo>
                <a:lnTo>
                  <a:pt x="605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2" name="object 122"/>
          <p:cNvSpPr/>
          <p:nvPr/>
        </p:nvSpPr>
        <p:spPr>
          <a:xfrm>
            <a:off x="9471569" y="4424235"/>
            <a:ext cx="625778" cy="348857"/>
          </a:xfrm>
          <a:custGeom>
            <a:avLst/>
            <a:gdLst/>
            <a:ahLst/>
            <a:cxnLst/>
            <a:rect l="l" t="t" r="r" b="b"/>
            <a:pathLst>
              <a:path w="624204" h="347979">
                <a:moveTo>
                  <a:pt x="0" y="0"/>
                </a:moveTo>
                <a:lnTo>
                  <a:pt x="99549" y="1061"/>
                </a:lnTo>
                <a:lnTo>
                  <a:pt x="188616" y="4189"/>
                </a:lnTo>
                <a:lnTo>
                  <a:pt x="267707" y="9303"/>
                </a:lnTo>
                <a:lnTo>
                  <a:pt x="337328" y="16319"/>
                </a:lnTo>
                <a:lnTo>
                  <a:pt x="397984" y="25157"/>
                </a:lnTo>
                <a:lnTo>
                  <a:pt x="450182" y="35734"/>
                </a:lnTo>
                <a:lnTo>
                  <a:pt x="494427" y="47968"/>
                </a:lnTo>
                <a:lnTo>
                  <a:pt x="531226" y="61776"/>
                </a:lnTo>
                <a:lnTo>
                  <a:pt x="584507" y="93789"/>
                </a:lnTo>
                <a:lnTo>
                  <a:pt x="614074" y="131116"/>
                </a:lnTo>
                <a:lnTo>
                  <a:pt x="623973" y="173100"/>
                </a:lnTo>
                <a:lnTo>
                  <a:pt x="622812" y="195633"/>
                </a:lnTo>
                <a:lnTo>
                  <a:pt x="608507" y="245207"/>
                </a:lnTo>
                <a:lnTo>
                  <a:pt x="568850" y="283327"/>
                </a:lnTo>
                <a:lnTo>
                  <a:pt x="513239" y="306078"/>
                </a:lnTo>
                <a:lnTo>
                  <a:pt x="473471" y="316152"/>
                </a:lnTo>
                <a:lnTo>
                  <a:pt x="424303" y="325136"/>
                </a:lnTo>
                <a:lnTo>
                  <a:pt x="364663" y="332862"/>
                </a:lnTo>
                <a:lnTo>
                  <a:pt x="293483" y="339162"/>
                </a:lnTo>
                <a:lnTo>
                  <a:pt x="209692" y="343870"/>
                </a:lnTo>
                <a:lnTo>
                  <a:pt x="112221" y="346817"/>
                </a:lnTo>
                <a:lnTo>
                  <a:pt x="0" y="347836"/>
                </a:lnTo>
              </a:path>
            </a:pathLst>
          </a:custGeom>
          <a:ln w="1033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3" name="object 123"/>
          <p:cNvSpPr/>
          <p:nvPr/>
        </p:nvSpPr>
        <p:spPr>
          <a:xfrm>
            <a:off x="10095120" y="4585341"/>
            <a:ext cx="0" cy="17188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5183" y="8399"/>
                </a:moveTo>
                <a:lnTo>
                  <a:pt x="5183" y="8399"/>
                </a:lnTo>
              </a:path>
            </a:pathLst>
          </a:custGeom>
          <a:ln w="167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4" name="object 124"/>
          <p:cNvSpPr/>
          <p:nvPr/>
        </p:nvSpPr>
        <p:spPr>
          <a:xfrm>
            <a:off x="10064773" y="4575400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3"/>
                </a:lnTo>
                <a:lnTo>
                  <a:pt x="56968" y="7126"/>
                </a:lnTo>
                <a:lnTo>
                  <a:pt x="30324" y="7126"/>
                </a:lnTo>
                <a:lnTo>
                  <a:pt x="14844" y="5344"/>
                </a:lnTo>
                <a:lnTo>
                  <a:pt x="0" y="0"/>
                </a:lnTo>
                <a:close/>
              </a:path>
              <a:path w="60959" h="60325">
                <a:moveTo>
                  <a:pt x="60545" y="0"/>
                </a:moveTo>
                <a:lnTo>
                  <a:pt x="45778" y="5344"/>
                </a:lnTo>
                <a:lnTo>
                  <a:pt x="30324" y="7126"/>
                </a:lnTo>
                <a:lnTo>
                  <a:pt x="56968" y="7126"/>
                </a:lnTo>
                <a:lnTo>
                  <a:pt x="605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5" name="object 125"/>
          <p:cNvSpPr/>
          <p:nvPr/>
        </p:nvSpPr>
        <p:spPr>
          <a:xfrm>
            <a:off x="9469920" y="4065582"/>
            <a:ext cx="625778" cy="348857"/>
          </a:xfrm>
          <a:custGeom>
            <a:avLst/>
            <a:gdLst/>
            <a:ahLst/>
            <a:cxnLst/>
            <a:rect l="l" t="t" r="r" b="b"/>
            <a:pathLst>
              <a:path w="624204" h="347979">
                <a:moveTo>
                  <a:pt x="0" y="0"/>
                </a:moveTo>
                <a:lnTo>
                  <a:pt x="99569" y="1061"/>
                </a:lnTo>
                <a:lnTo>
                  <a:pt x="188651" y="4189"/>
                </a:lnTo>
                <a:lnTo>
                  <a:pt x="267752" y="9304"/>
                </a:lnTo>
                <a:lnTo>
                  <a:pt x="337378" y="16322"/>
                </a:lnTo>
                <a:lnTo>
                  <a:pt x="398035" y="25162"/>
                </a:lnTo>
                <a:lnTo>
                  <a:pt x="450232" y="35741"/>
                </a:lnTo>
                <a:lnTo>
                  <a:pt x="494473" y="47979"/>
                </a:lnTo>
                <a:lnTo>
                  <a:pt x="531265" y="61794"/>
                </a:lnTo>
                <a:lnTo>
                  <a:pt x="584530" y="93823"/>
                </a:lnTo>
                <a:lnTo>
                  <a:pt x="614080" y="131174"/>
                </a:lnTo>
                <a:lnTo>
                  <a:pt x="623965" y="173192"/>
                </a:lnTo>
                <a:lnTo>
                  <a:pt x="622800" y="195747"/>
                </a:lnTo>
                <a:lnTo>
                  <a:pt x="608544" y="245337"/>
                </a:lnTo>
                <a:lnTo>
                  <a:pt x="568932" y="283425"/>
                </a:lnTo>
                <a:lnTo>
                  <a:pt x="513330" y="306147"/>
                </a:lnTo>
                <a:lnTo>
                  <a:pt x="473561" y="316207"/>
                </a:lnTo>
                <a:lnTo>
                  <a:pt x="424387" y="325176"/>
                </a:lnTo>
                <a:lnTo>
                  <a:pt x="364738" y="332889"/>
                </a:lnTo>
                <a:lnTo>
                  <a:pt x="293545" y="339178"/>
                </a:lnTo>
                <a:lnTo>
                  <a:pt x="209738" y="343877"/>
                </a:lnTo>
                <a:lnTo>
                  <a:pt x="112246" y="346819"/>
                </a:lnTo>
                <a:lnTo>
                  <a:pt x="0" y="347836"/>
                </a:lnTo>
              </a:path>
            </a:pathLst>
          </a:custGeom>
          <a:ln w="1033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6" name="object 126"/>
          <p:cNvSpPr/>
          <p:nvPr/>
        </p:nvSpPr>
        <p:spPr>
          <a:xfrm>
            <a:off x="10093595" y="4226825"/>
            <a:ext cx="0" cy="17188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5183" y="8399"/>
                </a:moveTo>
                <a:lnTo>
                  <a:pt x="5183" y="8399"/>
                </a:lnTo>
              </a:path>
            </a:pathLst>
          </a:custGeom>
          <a:ln w="167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7" name="object 127"/>
          <p:cNvSpPr/>
          <p:nvPr/>
        </p:nvSpPr>
        <p:spPr>
          <a:xfrm>
            <a:off x="10063248" y="4216748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1" y="60313"/>
                </a:lnTo>
                <a:lnTo>
                  <a:pt x="56967" y="7126"/>
                </a:lnTo>
                <a:lnTo>
                  <a:pt x="30220" y="7126"/>
                </a:lnTo>
                <a:lnTo>
                  <a:pt x="14766" y="5344"/>
                </a:lnTo>
                <a:lnTo>
                  <a:pt x="0" y="0"/>
                </a:lnTo>
                <a:close/>
              </a:path>
              <a:path w="60959" h="60325">
                <a:moveTo>
                  <a:pt x="60544" y="0"/>
                </a:moveTo>
                <a:lnTo>
                  <a:pt x="45700" y="5344"/>
                </a:lnTo>
                <a:lnTo>
                  <a:pt x="30220" y="7126"/>
                </a:lnTo>
                <a:lnTo>
                  <a:pt x="56967" y="7126"/>
                </a:lnTo>
                <a:lnTo>
                  <a:pt x="605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8" name="object 128"/>
          <p:cNvSpPr/>
          <p:nvPr/>
        </p:nvSpPr>
        <p:spPr>
          <a:xfrm>
            <a:off x="9471569" y="3707067"/>
            <a:ext cx="625778" cy="348857"/>
          </a:xfrm>
          <a:custGeom>
            <a:avLst/>
            <a:gdLst/>
            <a:ahLst/>
            <a:cxnLst/>
            <a:rect l="l" t="t" r="r" b="b"/>
            <a:pathLst>
              <a:path w="624204" h="347979">
                <a:moveTo>
                  <a:pt x="0" y="0"/>
                </a:moveTo>
                <a:lnTo>
                  <a:pt x="99549" y="1059"/>
                </a:lnTo>
                <a:lnTo>
                  <a:pt x="188616" y="4183"/>
                </a:lnTo>
                <a:lnTo>
                  <a:pt x="267707" y="9291"/>
                </a:lnTo>
                <a:lnTo>
                  <a:pt x="337328" y="16300"/>
                </a:lnTo>
                <a:lnTo>
                  <a:pt x="397984" y="25130"/>
                </a:lnTo>
                <a:lnTo>
                  <a:pt x="450182" y="35698"/>
                </a:lnTo>
                <a:lnTo>
                  <a:pt x="494427" y="47923"/>
                </a:lnTo>
                <a:lnTo>
                  <a:pt x="531226" y="61725"/>
                </a:lnTo>
                <a:lnTo>
                  <a:pt x="584507" y="93729"/>
                </a:lnTo>
                <a:lnTo>
                  <a:pt x="614074" y="131058"/>
                </a:lnTo>
                <a:lnTo>
                  <a:pt x="623973" y="173061"/>
                </a:lnTo>
                <a:lnTo>
                  <a:pt x="622812" y="195611"/>
                </a:lnTo>
                <a:lnTo>
                  <a:pt x="608507" y="245200"/>
                </a:lnTo>
                <a:lnTo>
                  <a:pt x="568850" y="283287"/>
                </a:lnTo>
                <a:lnTo>
                  <a:pt x="513239" y="306009"/>
                </a:lnTo>
                <a:lnTo>
                  <a:pt x="473471" y="316069"/>
                </a:lnTo>
                <a:lnTo>
                  <a:pt x="424303" y="325039"/>
                </a:lnTo>
                <a:lnTo>
                  <a:pt x="364663" y="332751"/>
                </a:lnTo>
                <a:lnTo>
                  <a:pt x="293483" y="339041"/>
                </a:lnTo>
                <a:lnTo>
                  <a:pt x="209692" y="343739"/>
                </a:lnTo>
                <a:lnTo>
                  <a:pt x="112221" y="346681"/>
                </a:lnTo>
                <a:lnTo>
                  <a:pt x="0" y="347699"/>
                </a:lnTo>
              </a:path>
            </a:pathLst>
          </a:custGeom>
          <a:ln w="1033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9" name="object 129"/>
          <p:cNvSpPr/>
          <p:nvPr/>
        </p:nvSpPr>
        <p:spPr>
          <a:xfrm>
            <a:off x="10095120" y="3868173"/>
            <a:ext cx="0" cy="17188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5183" y="8399"/>
                </a:moveTo>
                <a:lnTo>
                  <a:pt x="5183" y="8399"/>
                </a:lnTo>
              </a:path>
            </a:pathLst>
          </a:custGeom>
          <a:ln w="167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0" name="object 130"/>
          <p:cNvSpPr/>
          <p:nvPr/>
        </p:nvSpPr>
        <p:spPr>
          <a:xfrm>
            <a:off x="10064773" y="3858234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3"/>
                </a:lnTo>
                <a:lnTo>
                  <a:pt x="56969" y="7125"/>
                </a:lnTo>
                <a:lnTo>
                  <a:pt x="30324" y="7125"/>
                </a:lnTo>
                <a:lnTo>
                  <a:pt x="14844" y="5344"/>
                </a:lnTo>
                <a:lnTo>
                  <a:pt x="0" y="0"/>
                </a:lnTo>
                <a:close/>
              </a:path>
              <a:path w="60959" h="60325">
                <a:moveTo>
                  <a:pt x="60545" y="0"/>
                </a:moveTo>
                <a:lnTo>
                  <a:pt x="45778" y="5344"/>
                </a:lnTo>
                <a:lnTo>
                  <a:pt x="30324" y="7125"/>
                </a:lnTo>
                <a:lnTo>
                  <a:pt x="56969" y="7125"/>
                </a:lnTo>
                <a:lnTo>
                  <a:pt x="605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1" name="object 131"/>
          <p:cNvSpPr/>
          <p:nvPr/>
        </p:nvSpPr>
        <p:spPr>
          <a:xfrm>
            <a:off x="9471569" y="3348415"/>
            <a:ext cx="625778" cy="348857"/>
          </a:xfrm>
          <a:custGeom>
            <a:avLst/>
            <a:gdLst/>
            <a:ahLst/>
            <a:cxnLst/>
            <a:rect l="l" t="t" r="r" b="b"/>
            <a:pathLst>
              <a:path w="624204" h="347979">
                <a:moveTo>
                  <a:pt x="0" y="0"/>
                </a:moveTo>
                <a:lnTo>
                  <a:pt x="99549" y="1061"/>
                </a:lnTo>
                <a:lnTo>
                  <a:pt x="188616" y="4189"/>
                </a:lnTo>
                <a:lnTo>
                  <a:pt x="267707" y="9303"/>
                </a:lnTo>
                <a:lnTo>
                  <a:pt x="337328" y="16319"/>
                </a:lnTo>
                <a:lnTo>
                  <a:pt x="397984" y="25157"/>
                </a:lnTo>
                <a:lnTo>
                  <a:pt x="450182" y="35734"/>
                </a:lnTo>
                <a:lnTo>
                  <a:pt x="494427" y="47968"/>
                </a:lnTo>
                <a:lnTo>
                  <a:pt x="531226" y="61776"/>
                </a:lnTo>
                <a:lnTo>
                  <a:pt x="584507" y="93789"/>
                </a:lnTo>
                <a:lnTo>
                  <a:pt x="614074" y="131116"/>
                </a:lnTo>
                <a:lnTo>
                  <a:pt x="623973" y="173100"/>
                </a:lnTo>
                <a:lnTo>
                  <a:pt x="622812" y="195633"/>
                </a:lnTo>
                <a:lnTo>
                  <a:pt x="608507" y="245207"/>
                </a:lnTo>
                <a:lnTo>
                  <a:pt x="568850" y="283327"/>
                </a:lnTo>
                <a:lnTo>
                  <a:pt x="513239" y="306078"/>
                </a:lnTo>
                <a:lnTo>
                  <a:pt x="473471" y="316152"/>
                </a:lnTo>
                <a:lnTo>
                  <a:pt x="424303" y="325136"/>
                </a:lnTo>
                <a:lnTo>
                  <a:pt x="364663" y="332862"/>
                </a:lnTo>
                <a:lnTo>
                  <a:pt x="293483" y="339162"/>
                </a:lnTo>
                <a:lnTo>
                  <a:pt x="209692" y="343870"/>
                </a:lnTo>
                <a:lnTo>
                  <a:pt x="112221" y="346817"/>
                </a:lnTo>
                <a:lnTo>
                  <a:pt x="0" y="347836"/>
                </a:lnTo>
              </a:path>
            </a:pathLst>
          </a:custGeom>
          <a:ln w="1033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2" name="object 132"/>
          <p:cNvSpPr/>
          <p:nvPr/>
        </p:nvSpPr>
        <p:spPr>
          <a:xfrm>
            <a:off x="10095120" y="3509520"/>
            <a:ext cx="0" cy="17188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5183" y="8399"/>
                </a:moveTo>
                <a:lnTo>
                  <a:pt x="5183" y="8399"/>
                </a:lnTo>
              </a:path>
            </a:pathLst>
          </a:custGeom>
          <a:ln w="167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3" name="object 133"/>
          <p:cNvSpPr/>
          <p:nvPr/>
        </p:nvSpPr>
        <p:spPr>
          <a:xfrm>
            <a:off x="10064773" y="3499579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4"/>
                </a:lnTo>
                <a:lnTo>
                  <a:pt x="56969" y="7126"/>
                </a:lnTo>
                <a:lnTo>
                  <a:pt x="30324" y="7126"/>
                </a:lnTo>
                <a:lnTo>
                  <a:pt x="14844" y="5344"/>
                </a:lnTo>
                <a:lnTo>
                  <a:pt x="0" y="0"/>
                </a:lnTo>
                <a:close/>
              </a:path>
              <a:path w="60959" h="60325">
                <a:moveTo>
                  <a:pt x="60545" y="0"/>
                </a:moveTo>
                <a:lnTo>
                  <a:pt x="45778" y="5344"/>
                </a:lnTo>
                <a:lnTo>
                  <a:pt x="30324" y="7126"/>
                </a:lnTo>
                <a:lnTo>
                  <a:pt x="56969" y="7126"/>
                </a:lnTo>
                <a:lnTo>
                  <a:pt x="605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4" name="object 134"/>
          <p:cNvSpPr/>
          <p:nvPr/>
        </p:nvSpPr>
        <p:spPr>
          <a:xfrm>
            <a:off x="9469920" y="2989899"/>
            <a:ext cx="625778" cy="348857"/>
          </a:xfrm>
          <a:custGeom>
            <a:avLst/>
            <a:gdLst/>
            <a:ahLst/>
            <a:cxnLst/>
            <a:rect l="l" t="t" r="r" b="b"/>
            <a:pathLst>
              <a:path w="624204" h="347979">
                <a:moveTo>
                  <a:pt x="0" y="0"/>
                </a:moveTo>
                <a:lnTo>
                  <a:pt x="99569" y="1059"/>
                </a:lnTo>
                <a:lnTo>
                  <a:pt x="188651" y="4183"/>
                </a:lnTo>
                <a:lnTo>
                  <a:pt x="267752" y="9291"/>
                </a:lnTo>
                <a:lnTo>
                  <a:pt x="337378" y="16300"/>
                </a:lnTo>
                <a:lnTo>
                  <a:pt x="398035" y="25130"/>
                </a:lnTo>
                <a:lnTo>
                  <a:pt x="450232" y="35698"/>
                </a:lnTo>
                <a:lnTo>
                  <a:pt x="494473" y="47923"/>
                </a:lnTo>
                <a:lnTo>
                  <a:pt x="531265" y="61725"/>
                </a:lnTo>
                <a:lnTo>
                  <a:pt x="584530" y="93729"/>
                </a:lnTo>
                <a:lnTo>
                  <a:pt x="614080" y="131058"/>
                </a:lnTo>
                <a:lnTo>
                  <a:pt x="623965" y="173061"/>
                </a:lnTo>
                <a:lnTo>
                  <a:pt x="622800" y="195611"/>
                </a:lnTo>
                <a:lnTo>
                  <a:pt x="608544" y="245200"/>
                </a:lnTo>
                <a:lnTo>
                  <a:pt x="568932" y="283287"/>
                </a:lnTo>
                <a:lnTo>
                  <a:pt x="513330" y="306009"/>
                </a:lnTo>
                <a:lnTo>
                  <a:pt x="473561" y="316069"/>
                </a:lnTo>
                <a:lnTo>
                  <a:pt x="424387" y="325039"/>
                </a:lnTo>
                <a:lnTo>
                  <a:pt x="364738" y="332751"/>
                </a:lnTo>
                <a:lnTo>
                  <a:pt x="293545" y="339041"/>
                </a:lnTo>
                <a:lnTo>
                  <a:pt x="209738" y="343739"/>
                </a:lnTo>
                <a:lnTo>
                  <a:pt x="112246" y="346681"/>
                </a:lnTo>
                <a:lnTo>
                  <a:pt x="0" y="347699"/>
                </a:lnTo>
              </a:path>
            </a:pathLst>
          </a:custGeom>
          <a:ln w="10337">
            <a:solidFill>
              <a:srgbClr val="000000"/>
            </a:solidFill>
            <a:prstDash val="dot"/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5" name="object 135"/>
          <p:cNvSpPr/>
          <p:nvPr/>
        </p:nvSpPr>
        <p:spPr>
          <a:xfrm>
            <a:off x="10093595" y="3151004"/>
            <a:ext cx="0" cy="17188"/>
          </a:xfrm>
          <a:custGeom>
            <a:avLst/>
            <a:gdLst/>
            <a:ahLst/>
            <a:cxnLst/>
            <a:rect l="l" t="t" r="r" b="b"/>
            <a:pathLst>
              <a:path h="17144">
                <a:moveTo>
                  <a:pt x="-5183" y="8399"/>
                </a:moveTo>
                <a:lnTo>
                  <a:pt x="5183" y="8399"/>
                </a:lnTo>
              </a:path>
            </a:pathLst>
          </a:custGeom>
          <a:ln w="16799">
            <a:solidFill>
              <a:srgbClr val="000000"/>
            </a:solidFill>
            <a:prstDash val="dot"/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6" name="object 136"/>
          <p:cNvSpPr/>
          <p:nvPr/>
        </p:nvSpPr>
        <p:spPr>
          <a:xfrm>
            <a:off x="10063248" y="3140928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1" y="60313"/>
                </a:lnTo>
                <a:lnTo>
                  <a:pt x="56968" y="7125"/>
                </a:lnTo>
                <a:lnTo>
                  <a:pt x="30220" y="7125"/>
                </a:lnTo>
                <a:lnTo>
                  <a:pt x="14766" y="5344"/>
                </a:lnTo>
                <a:lnTo>
                  <a:pt x="0" y="0"/>
                </a:lnTo>
                <a:close/>
              </a:path>
              <a:path w="60959" h="60325">
                <a:moveTo>
                  <a:pt x="60544" y="0"/>
                </a:moveTo>
                <a:lnTo>
                  <a:pt x="45700" y="5344"/>
                </a:lnTo>
                <a:lnTo>
                  <a:pt x="30220" y="7125"/>
                </a:lnTo>
                <a:lnTo>
                  <a:pt x="56968" y="7125"/>
                </a:lnTo>
                <a:lnTo>
                  <a:pt x="605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7" name="object 137"/>
          <p:cNvSpPr/>
          <p:nvPr/>
        </p:nvSpPr>
        <p:spPr>
          <a:xfrm>
            <a:off x="9468285" y="2631246"/>
            <a:ext cx="625778" cy="348857"/>
          </a:xfrm>
          <a:custGeom>
            <a:avLst/>
            <a:gdLst/>
            <a:ahLst/>
            <a:cxnLst/>
            <a:rect l="l" t="t" r="r" b="b"/>
            <a:pathLst>
              <a:path w="624204" h="347980">
                <a:moveTo>
                  <a:pt x="0" y="0"/>
                </a:moveTo>
                <a:lnTo>
                  <a:pt x="99564" y="1059"/>
                </a:lnTo>
                <a:lnTo>
                  <a:pt x="188642" y="4183"/>
                </a:lnTo>
                <a:lnTo>
                  <a:pt x="267739" y="9291"/>
                </a:lnTo>
                <a:lnTo>
                  <a:pt x="337361" y="16300"/>
                </a:lnTo>
                <a:lnTo>
                  <a:pt x="398017" y="25130"/>
                </a:lnTo>
                <a:lnTo>
                  <a:pt x="450210" y="35698"/>
                </a:lnTo>
                <a:lnTo>
                  <a:pt x="494450" y="47923"/>
                </a:lnTo>
                <a:lnTo>
                  <a:pt x="531241" y="61725"/>
                </a:lnTo>
                <a:lnTo>
                  <a:pt x="584504" y="93729"/>
                </a:lnTo>
                <a:lnTo>
                  <a:pt x="614052" y="131058"/>
                </a:lnTo>
                <a:lnTo>
                  <a:pt x="623937" y="173061"/>
                </a:lnTo>
                <a:lnTo>
                  <a:pt x="622772" y="195611"/>
                </a:lnTo>
                <a:lnTo>
                  <a:pt x="608516" y="245200"/>
                </a:lnTo>
                <a:lnTo>
                  <a:pt x="568905" y="283288"/>
                </a:lnTo>
                <a:lnTo>
                  <a:pt x="513305" y="306010"/>
                </a:lnTo>
                <a:lnTo>
                  <a:pt x="473538" y="316069"/>
                </a:lnTo>
                <a:lnTo>
                  <a:pt x="424366" y="325039"/>
                </a:lnTo>
                <a:lnTo>
                  <a:pt x="364721" y="332752"/>
                </a:lnTo>
                <a:lnTo>
                  <a:pt x="293531" y="339041"/>
                </a:lnTo>
                <a:lnTo>
                  <a:pt x="209727" y="343740"/>
                </a:lnTo>
                <a:lnTo>
                  <a:pt x="112240" y="346681"/>
                </a:lnTo>
                <a:lnTo>
                  <a:pt x="0" y="347699"/>
                </a:lnTo>
              </a:path>
            </a:pathLst>
          </a:custGeom>
          <a:ln w="1033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8" name="object 138"/>
          <p:cNvSpPr/>
          <p:nvPr/>
        </p:nvSpPr>
        <p:spPr>
          <a:xfrm>
            <a:off x="10091932" y="2792352"/>
            <a:ext cx="0" cy="17188"/>
          </a:xfrm>
          <a:custGeom>
            <a:avLst/>
            <a:gdLst/>
            <a:ahLst/>
            <a:cxnLst/>
            <a:rect l="l" t="t" r="r" b="b"/>
            <a:pathLst>
              <a:path h="17144">
                <a:moveTo>
                  <a:pt x="-5183" y="8399"/>
                </a:moveTo>
                <a:lnTo>
                  <a:pt x="5183" y="8399"/>
                </a:lnTo>
              </a:path>
            </a:pathLst>
          </a:custGeom>
          <a:ln w="167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9" name="object 139"/>
          <p:cNvSpPr/>
          <p:nvPr/>
        </p:nvSpPr>
        <p:spPr>
          <a:xfrm>
            <a:off x="10061585" y="2782413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1" y="60313"/>
                </a:lnTo>
                <a:lnTo>
                  <a:pt x="56968" y="7125"/>
                </a:lnTo>
                <a:lnTo>
                  <a:pt x="30272" y="7125"/>
                </a:lnTo>
                <a:lnTo>
                  <a:pt x="14825" y="5344"/>
                </a:lnTo>
                <a:lnTo>
                  <a:pt x="0" y="0"/>
                </a:lnTo>
                <a:close/>
              </a:path>
              <a:path w="60959" h="60325">
                <a:moveTo>
                  <a:pt x="60544" y="0"/>
                </a:moveTo>
                <a:lnTo>
                  <a:pt x="45719" y="5344"/>
                </a:lnTo>
                <a:lnTo>
                  <a:pt x="30272" y="7125"/>
                </a:lnTo>
                <a:lnTo>
                  <a:pt x="56968" y="7125"/>
                </a:lnTo>
                <a:lnTo>
                  <a:pt x="605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0" name="object 140"/>
          <p:cNvSpPr/>
          <p:nvPr/>
        </p:nvSpPr>
        <p:spPr>
          <a:xfrm>
            <a:off x="9469920" y="2272594"/>
            <a:ext cx="625778" cy="348857"/>
          </a:xfrm>
          <a:custGeom>
            <a:avLst/>
            <a:gdLst/>
            <a:ahLst/>
            <a:cxnLst/>
            <a:rect l="l" t="t" r="r" b="b"/>
            <a:pathLst>
              <a:path w="624204" h="347980">
                <a:moveTo>
                  <a:pt x="0" y="0"/>
                </a:moveTo>
                <a:lnTo>
                  <a:pt x="99569" y="1061"/>
                </a:lnTo>
                <a:lnTo>
                  <a:pt x="188651" y="4189"/>
                </a:lnTo>
                <a:lnTo>
                  <a:pt x="267752" y="9303"/>
                </a:lnTo>
                <a:lnTo>
                  <a:pt x="337378" y="16319"/>
                </a:lnTo>
                <a:lnTo>
                  <a:pt x="398035" y="25157"/>
                </a:lnTo>
                <a:lnTo>
                  <a:pt x="450232" y="35734"/>
                </a:lnTo>
                <a:lnTo>
                  <a:pt x="494473" y="47968"/>
                </a:lnTo>
                <a:lnTo>
                  <a:pt x="531265" y="61776"/>
                </a:lnTo>
                <a:lnTo>
                  <a:pt x="584530" y="93789"/>
                </a:lnTo>
                <a:lnTo>
                  <a:pt x="614080" y="131116"/>
                </a:lnTo>
                <a:lnTo>
                  <a:pt x="623965" y="173100"/>
                </a:lnTo>
                <a:lnTo>
                  <a:pt x="622800" y="195633"/>
                </a:lnTo>
                <a:lnTo>
                  <a:pt x="608544" y="245207"/>
                </a:lnTo>
                <a:lnTo>
                  <a:pt x="568932" y="283327"/>
                </a:lnTo>
                <a:lnTo>
                  <a:pt x="513330" y="306078"/>
                </a:lnTo>
                <a:lnTo>
                  <a:pt x="473561" y="316152"/>
                </a:lnTo>
                <a:lnTo>
                  <a:pt x="424387" y="325136"/>
                </a:lnTo>
                <a:lnTo>
                  <a:pt x="364738" y="332862"/>
                </a:lnTo>
                <a:lnTo>
                  <a:pt x="293545" y="339162"/>
                </a:lnTo>
                <a:lnTo>
                  <a:pt x="209738" y="343870"/>
                </a:lnTo>
                <a:lnTo>
                  <a:pt x="112246" y="346817"/>
                </a:lnTo>
                <a:lnTo>
                  <a:pt x="0" y="347836"/>
                </a:lnTo>
              </a:path>
            </a:pathLst>
          </a:custGeom>
          <a:ln w="1033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1" name="object 141"/>
          <p:cNvSpPr/>
          <p:nvPr/>
        </p:nvSpPr>
        <p:spPr>
          <a:xfrm>
            <a:off x="10093595" y="2433699"/>
            <a:ext cx="0" cy="17188"/>
          </a:xfrm>
          <a:custGeom>
            <a:avLst/>
            <a:gdLst/>
            <a:ahLst/>
            <a:cxnLst/>
            <a:rect l="l" t="t" r="r" b="b"/>
            <a:pathLst>
              <a:path h="17144">
                <a:moveTo>
                  <a:pt x="-5183" y="8399"/>
                </a:moveTo>
                <a:lnTo>
                  <a:pt x="5183" y="8399"/>
                </a:lnTo>
              </a:path>
            </a:pathLst>
          </a:custGeom>
          <a:ln w="167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2" name="object 142"/>
          <p:cNvSpPr/>
          <p:nvPr/>
        </p:nvSpPr>
        <p:spPr>
          <a:xfrm>
            <a:off x="10063248" y="2423760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1" y="60313"/>
                </a:lnTo>
                <a:lnTo>
                  <a:pt x="56967" y="7126"/>
                </a:lnTo>
                <a:lnTo>
                  <a:pt x="30220" y="7126"/>
                </a:lnTo>
                <a:lnTo>
                  <a:pt x="14766" y="5344"/>
                </a:lnTo>
                <a:lnTo>
                  <a:pt x="0" y="0"/>
                </a:lnTo>
                <a:close/>
              </a:path>
              <a:path w="60959" h="60325">
                <a:moveTo>
                  <a:pt x="60544" y="0"/>
                </a:moveTo>
                <a:lnTo>
                  <a:pt x="45700" y="5344"/>
                </a:lnTo>
                <a:lnTo>
                  <a:pt x="30220" y="7126"/>
                </a:lnTo>
                <a:lnTo>
                  <a:pt x="56967" y="7126"/>
                </a:lnTo>
                <a:lnTo>
                  <a:pt x="605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3" name="object 143"/>
          <p:cNvSpPr/>
          <p:nvPr/>
        </p:nvSpPr>
        <p:spPr>
          <a:xfrm>
            <a:off x="9469920" y="1914078"/>
            <a:ext cx="625778" cy="348857"/>
          </a:xfrm>
          <a:custGeom>
            <a:avLst/>
            <a:gdLst/>
            <a:ahLst/>
            <a:cxnLst/>
            <a:rect l="l" t="t" r="r" b="b"/>
            <a:pathLst>
              <a:path w="624204" h="347980">
                <a:moveTo>
                  <a:pt x="0" y="0"/>
                </a:moveTo>
                <a:lnTo>
                  <a:pt x="99569" y="1059"/>
                </a:lnTo>
                <a:lnTo>
                  <a:pt x="188651" y="4183"/>
                </a:lnTo>
                <a:lnTo>
                  <a:pt x="267752" y="9291"/>
                </a:lnTo>
                <a:lnTo>
                  <a:pt x="337378" y="16300"/>
                </a:lnTo>
                <a:lnTo>
                  <a:pt x="398035" y="25130"/>
                </a:lnTo>
                <a:lnTo>
                  <a:pt x="450232" y="35698"/>
                </a:lnTo>
                <a:lnTo>
                  <a:pt x="494473" y="47923"/>
                </a:lnTo>
                <a:lnTo>
                  <a:pt x="531265" y="61725"/>
                </a:lnTo>
                <a:lnTo>
                  <a:pt x="584530" y="93729"/>
                </a:lnTo>
                <a:lnTo>
                  <a:pt x="614080" y="131058"/>
                </a:lnTo>
                <a:lnTo>
                  <a:pt x="623965" y="173061"/>
                </a:lnTo>
                <a:lnTo>
                  <a:pt x="622800" y="195611"/>
                </a:lnTo>
                <a:lnTo>
                  <a:pt x="608544" y="245200"/>
                </a:lnTo>
                <a:lnTo>
                  <a:pt x="568932" y="283287"/>
                </a:lnTo>
                <a:lnTo>
                  <a:pt x="513330" y="306009"/>
                </a:lnTo>
                <a:lnTo>
                  <a:pt x="473561" y="316069"/>
                </a:lnTo>
                <a:lnTo>
                  <a:pt x="424387" y="325039"/>
                </a:lnTo>
                <a:lnTo>
                  <a:pt x="364738" y="332751"/>
                </a:lnTo>
                <a:lnTo>
                  <a:pt x="293545" y="339041"/>
                </a:lnTo>
                <a:lnTo>
                  <a:pt x="209738" y="343739"/>
                </a:lnTo>
                <a:lnTo>
                  <a:pt x="112246" y="346681"/>
                </a:lnTo>
                <a:lnTo>
                  <a:pt x="0" y="347699"/>
                </a:lnTo>
              </a:path>
            </a:pathLst>
          </a:custGeom>
          <a:ln w="1033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4" name="object 144"/>
          <p:cNvSpPr/>
          <p:nvPr/>
        </p:nvSpPr>
        <p:spPr>
          <a:xfrm>
            <a:off x="10093595" y="2075183"/>
            <a:ext cx="0" cy="17188"/>
          </a:xfrm>
          <a:custGeom>
            <a:avLst/>
            <a:gdLst/>
            <a:ahLst/>
            <a:cxnLst/>
            <a:rect l="l" t="t" r="r" b="b"/>
            <a:pathLst>
              <a:path h="17144">
                <a:moveTo>
                  <a:pt x="-5183" y="8399"/>
                </a:moveTo>
                <a:lnTo>
                  <a:pt x="5183" y="8399"/>
                </a:lnTo>
              </a:path>
            </a:pathLst>
          </a:custGeom>
          <a:ln w="167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5" name="object 145"/>
          <p:cNvSpPr/>
          <p:nvPr/>
        </p:nvSpPr>
        <p:spPr>
          <a:xfrm>
            <a:off x="10063248" y="2065106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1" y="60313"/>
                </a:lnTo>
                <a:lnTo>
                  <a:pt x="56968" y="7125"/>
                </a:lnTo>
                <a:lnTo>
                  <a:pt x="30220" y="7125"/>
                </a:lnTo>
                <a:lnTo>
                  <a:pt x="14766" y="5344"/>
                </a:lnTo>
                <a:lnTo>
                  <a:pt x="0" y="0"/>
                </a:lnTo>
                <a:close/>
              </a:path>
              <a:path w="60959" h="60325">
                <a:moveTo>
                  <a:pt x="60544" y="0"/>
                </a:moveTo>
                <a:lnTo>
                  <a:pt x="45700" y="5344"/>
                </a:lnTo>
                <a:lnTo>
                  <a:pt x="30220" y="7125"/>
                </a:lnTo>
                <a:lnTo>
                  <a:pt x="56968" y="7125"/>
                </a:lnTo>
                <a:lnTo>
                  <a:pt x="605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6" name="object 146"/>
          <p:cNvSpPr/>
          <p:nvPr/>
        </p:nvSpPr>
        <p:spPr>
          <a:xfrm>
            <a:off x="9471569" y="1555425"/>
            <a:ext cx="625778" cy="348857"/>
          </a:xfrm>
          <a:custGeom>
            <a:avLst/>
            <a:gdLst/>
            <a:ahLst/>
            <a:cxnLst/>
            <a:rect l="l" t="t" r="r" b="b"/>
            <a:pathLst>
              <a:path w="624204" h="347980">
                <a:moveTo>
                  <a:pt x="0" y="0"/>
                </a:moveTo>
                <a:lnTo>
                  <a:pt x="99549" y="1061"/>
                </a:lnTo>
                <a:lnTo>
                  <a:pt x="188616" y="4189"/>
                </a:lnTo>
                <a:lnTo>
                  <a:pt x="267707" y="9303"/>
                </a:lnTo>
                <a:lnTo>
                  <a:pt x="337328" y="16319"/>
                </a:lnTo>
                <a:lnTo>
                  <a:pt x="397984" y="25157"/>
                </a:lnTo>
                <a:lnTo>
                  <a:pt x="450182" y="35734"/>
                </a:lnTo>
                <a:lnTo>
                  <a:pt x="494427" y="47968"/>
                </a:lnTo>
                <a:lnTo>
                  <a:pt x="531226" y="61776"/>
                </a:lnTo>
                <a:lnTo>
                  <a:pt x="584507" y="93789"/>
                </a:lnTo>
                <a:lnTo>
                  <a:pt x="614074" y="131116"/>
                </a:lnTo>
                <a:lnTo>
                  <a:pt x="623973" y="173100"/>
                </a:lnTo>
                <a:lnTo>
                  <a:pt x="622812" y="195633"/>
                </a:lnTo>
                <a:lnTo>
                  <a:pt x="608507" y="245200"/>
                </a:lnTo>
                <a:lnTo>
                  <a:pt x="568850" y="283288"/>
                </a:lnTo>
                <a:lnTo>
                  <a:pt x="513239" y="306010"/>
                </a:lnTo>
                <a:lnTo>
                  <a:pt x="473471" y="316070"/>
                </a:lnTo>
                <a:lnTo>
                  <a:pt x="424303" y="325039"/>
                </a:lnTo>
                <a:lnTo>
                  <a:pt x="364663" y="332752"/>
                </a:lnTo>
                <a:lnTo>
                  <a:pt x="293483" y="339042"/>
                </a:lnTo>
                <a:lnTo>
                  <a:pt x="209692" y="343741"/>
                </a:lnTo>
                <a:lnTo>
                  <a:pt x="112221" y="346682"/>
                </a:lnTo>
                <a:lnTo>
                  <a:pt x="0" y="347700"/>
                </a:lnTo>
              </a:path>
            </a:pathLst>
          </a:custGeom>
          <a:ln w="10337">
            <a:solidFill>
              <a:srgbClr val="000000"/>
            </a:solidFill>
            <a:prstDash val="dot"/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7" name="object 147"/>
          <p:cNvSpPr/>
          <p:nvPr/>
        </p:nvSpPr>
        <p:spPr>
          <a:xfrm>
            <a:off x="10095120" y="1716530"/>
            <a:ext cx="0" cy="17188"/>
          </a:xfrm>
          <a:custGeom>
            <a:avLst/>
            <a:gdLst/>
            <a:ahLst/>
            <a:cxnLst/>
            <a:rect l="l" t="t" r="r" b="b"/>
            <a:pathLst>
              <a:path h="17144">
                <a:moveTo>
                  <a:pt x="-5183" y="8399"/>
                </a:moveTo>
                <a:lnTo>
                  <a:pt x="5183" y="8399"/>
                </a:lnTo>
              </a:path>
            </a:pathLst>
          </a:custGeom>
          <a:ln w="16799">
            <a:solidFill>
              <a:srgbClr val="000000"/>
            </a:solidFill>
            <a:prstDash val="dot"/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8" name="object 148"/>
          <p:cNvSpPr/>
          <p:nvPr/>
        </p:nvSpPr>
        <p:spPr>
          <a:xfrm>
            <a:off x="10064773" y="1706591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3"/>
                </a:lnTo>
                <a:lnTo>
                  <a:pt x="56969" y="7125"/>
                </a:lnTo>
                <a:lnTo>
                  <a:pt x="30324" y="7125"/>
                </a:lnTo>
                <a:lnTo>
                  <a:pt x="14844" y="5344"/>
                </a:lnTo>
                <a:lnTo>
                  <a:pt x="0" y="0"/>
                </a:lnTo>
                <a:close/>
              </a:path>
              <a:path w="60959" h="60325">
                <a:moveTo>
                  <a:pt x="60545" y="0"/>
                </a:moveTo>
                <a:lnTo>
                  <a:pt x="45778" y="5344"/>
                </a:lnTo>
                <a:lnTo>
                  <a:pt x="30324" y="7125"/>
                </a:lnTo>
                <a:lnTo>
                  <a:pt x="56969" y="7125"/>
                </a:lnTo>
                <a:lnTo>
                  <a:pt x="605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9" name="object 149"/>
          <p:cNvSpPr/>
          <p:nvPr/>
        </p:nvSpPr>
        <p:spPr>
          <a:xfrm>
            <a:off x="9469920" y="1196772"/>
            <a:ext cx="625778" cy="348857"/>
          </a:xfrm>
          <a:custGeom>
            <a:avLst/>
            <a:gdLst/>
            <a:ahLst/>
            <a:cxnLst/>
            <a:rect l="l" t="t" r="r" b="b"/>
            <a:pathLst>
              <a:path w="624204" h="347980">
                <a:moveTo>
                  <a:pt x="0" y="0"/>
                </a:moveTo>
                <a:lnTo>
                  <a:pt x="99569" y="1061"/>
                </a:lnTo>
                <a:lnTo>
                  <a:pt x="188651" y="4189"/>
                </a:lnTo>
                <a:lnTo>
                  <a:pt x="267752" y="9304"/>
                </a:lnTo>
                <a:lnTo>
                  <a:pt x="337378" y="16322"/>
                </a:lnTo>
                <a:lnTo>
                  <a:pt x="398035" y="25162"/>
                </a:lnTo>
                <a:lnTo>
                  <a:pt x="450232" y="35741"/>
                </a:lnTo>
                <a:lnTo>
                  <a:pt x="494473" y="47979"/>
                </a:lnTo>
                <a:lnTo>
                  <a:pt x="531265" y="61794"/>
                </a:lnTo>
                <a:lnTo>
                  <a:pt x="584530" y="93823"/>
                </a:lnTo>
                <a:lnTo>
                  <a:pt x="614080" y="131174"/>
                </a:lnTo>
                <a:lnTo>
                  <a:pt x="623965" y="173192"/>
                </a:lnTo>
                <a:lnTo>
                  <a:pt x="622800" y="195747"/>
                </a:lnTo>
                <a:lnTo>
                  <a:pt x="608544" y="245337"/>
                </a:lnTo>
                <a:lnTo>
                  <a:pt x="568932" y="283425"/>
                </a:lnTo>
                <a:lnTo>
                  <a:pt x="513330" y="306147"/>
                </a:lnTo>
                <a:lnTo>
                  <a:pt x="473561" y="316207"/>
                </a:lnTo>
                <a:lnTo>
                  <a:pt x="424387" y="325176"/>
                </a:lnTo>
                <a:lnTo>
                  <a:pt x="364738" y="332889"/>
                </a:lnTo>
                <a:lnTo>
                  <a:pt x="293545" y="339178"/>
                </a:lnTo>
                <a:lnTo>
                  <a:pt x="209738" y="343877"/>
                </a:lnTo>
                <a:lnTo>
                  <a:pt x="112246" y="346819"/>
                </a:lnTo>
                <a:lnTo>
                  <a:pt x="0" y="347836"/>
                </a:lnTo>
              </a:path>
            </a:pathLst>
          </a:custGeom>
          <a:ln w="1033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0" name="object 150"/>
          <p:cNvSpPr/>
          <p:nvPr/>
        </p:nvSpPr>
        <p:spPr>
          <a:xfrm>
            <a:off x="10093595" y="1358015"/>
            <a:ext cx="0" cy="17188"/>
          </a:xfrm>
          <a:custGeom>
            <a:avLst/>
            <a:gdLst/>
            <a:ahLst/>
            <a:cxnLst/>
            <a:rect l="l" t="t" r="r" b="b"/>
            <a:pathLst>
              <a:path h="17144">
                <a:moveTo>
                  <a:pt x="-5183" y="8331"/>
                </a:moveTo>
                <a:lnTo>
                  <a:pt x="5183" y="8331"/>
                </a:lnTo>
              </a:path>
            </a:pathLst>
          </a:custGeom>
          <a:ln w="166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1" name="object 151"/>
          <p:cNvSpPr/>
          <p:nvPr/>
        </p:nvSpPr>
        <p:spPr>
          <a:xfrm>
            <a:off x="10063248" y="1347939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1" y="60313"/>
                </a:lnTo>
                <a:lnTo>
                  <a:pt x="56967" y="7126"/>
                </a:lnTo>
                <a:lnTo>
                  <a:pt x="30220" y="7126"/>
                </a:lnTo>
                <a:lnTo>
                  <a:pt x="14766" y="5344"/>
                </a:lnTo>
                <a:lnTo>
                  <a:pt x="0" y="0"/>
                </a:lnTo>
                <a:close/>
              </a:path>
              <a:path w="60959" h="60325">
                <a:moveTo>
                  <a:pt x="60544" y="0"/>
                </a:moveTo>
                <a:lnTo>
                  <a:pt x="45700" y="5344"/>
                </a:lnTo>
                <a:lnTo>
                  <a:pt x="30220" y="7126"/>
                </a:lnTo>
                <a:lnTo>
                  <a:pt x="56967" y="7126"/>
                </a:lnTo>
                <a:lnTo>
                  <a:pt x="605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2" name="object 152"/>
          <p:cNvSpPr/>
          <p:nvPr/>
        </p:nvSpPr>
        <p:spPr>
          <a:xfrm>
            <a:off x="9471569" y="838256"/>
            <a:ext cx="625778" cy="348857"/>
          </a:xfrm>
          <a:custGeom>
            <a:avLst/>
            <a:gdLst/>
            <a:ahLst/>
            <a:cxnLst/>
            <a:rect l="l" t="t" r="r" b="b"/>
            <a:pathLst>
              <a:path w="624204" h="347980">
                <a:moveTo>
                  <a:pt x="0" y="0"/>
                </a:moveTo>
                <a:lnTo>
                  <a:pt x="99549" y="1059"/>
                </a:lnTo>
                <a:lnTo>
                  <a:pt x="188616" y="4183"/>
                </a:lnTo>
                <a:lnTo>
                  <a:pt x="267707" y="9291"/>
                </a:lnTo>
                <a:lnTo>
                  <a:pt x="337328" y="16300"/>
                </a:lnTo>
                <a:lnTo>
                  <a:pt x="397984" y="25130"/>
                </a:lnTo>
                <a:lnTo>
                  <a:pt x="450182" y="35698"/>
                </a:lnTo>
                <a:lnTo>
                  <a:pt x="494427" y="47923"/>
                </a:lnTo>
                <a:lnTo>
                  <a:pt x="531226" y="61725"/>
                </a:lnTo>
                <a:lnTo>
                  <a:pt x="584507" y="93729"/>
                </a:lnTo>
                <a:lnTo>
                  <a:pt x="614074" y="131058"/>
                </a:lnTo>
                <a:lnTo>
                  <a:pt x="623973" y="173061"/>
                </a:lnTo>
                <a:lnTo>
                  <a:pt x="622812" y="195611"/>
                </a:lnTo>
                <a:lnTo>
                  <a:pt x="608507" y="245200"/>
                </a:lnTo>
                <a:lnTo>
                  <a:pt x="568850" y="283287"/>
                </a:lnTo>
                <a:lnTo>
                  <a:pt x="513239" y="306009"/>
                </a:lnTo>
                <a:lnTo>
                  <a:pt x="473471" y="316069"/>
                </a:lnTo>
                <a:lnTo>
                  <a:pt x="424303" y="325039"/>
                </a:lnTo>
                <a:lnTo>
                  <a:pt x="364663" y="332751"/>
                </a:lnTo>
                <a:lnTo>
                  <a:pt x="293483" y="339041"/>
                </a:lnTo>
                <a:lnTo>
                  <a:pt x="209692" y="343739"/>
                </a:lnTo>
                <a:lnTo>
                  <a:pt x="112221" y="346681"/>
                </a:lnTo>
                <a:lnTo>
                  <a:pt x="0" y="347699"/>
                </a:lnTo>
              </a:path>
            </a:pathLst>
          </a:custGeom>
          <a:ln w="1033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3" name="object 153"/>
          <p:cNvSpPr/>
          <p:nvPr/>
        </p:nvSpPr>
        <p:spPr>
          <a:xfrm>
            <a:off x="10095120" y="999362"/>
            <a:ext cx="0" cy="17188"/>
          </a:xfrm>
          <a:custGeom>
            <a:avLst/>
            <a:gdLst/>
            <a:ahLst/>
            <a:cxnLst/>
            <a:rect l="l" t="t" r="r" b="b"/>
            <a:pathLst>
              <a:path h="17144">
                <a:moveTo>
                  <a:pt x="-5183" y="8399"/>
                </a:moveTo>
                <a:lnTo>
                  <a:pt x="5183" y="8399"/>
                </a:lnTo>
              </a:path>
            </a:pathLst>
          </a:custGeom>
          <a:ln w="167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4" name="object 154"/>
          <p:cNvSpPr/>
          <p:nvPr/>
        </p:nvSpPr>
        <p:spPr>
          <a:xfrm>
            <a:off x="10064773" y="989285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3"/>
                </a:lnTo>
                <a:lnTo>
                  <a:pt x="56969" y="7125"/>
                </a:lnTo>
                <a:lnTo>
                  <a:pt x="30324" y="7125"/>
                </a:lnTo>
                <a:lnTo>
                  <a:pt x="14844" y="5344"/>
                </a:lnTo>
                <a:lnTo>
                  <a:pt x="0" y="0"/>
                </a:lnTo>
                <a:close/>
              </a:path>
              <a:path w="60959" h="60325">
                <a:moveTo>
                  <a:pt x="60545" y="0"/>
                </a:moveTo>
                <a:lnTo>
                  <a:pt x="45778" y="5344"/>
                </a:lnTo>
                <a:lnTo>
                  <a:pt x="30324" y="7125"/>
                </a:lnTo>
                <a:lnTo>
                  <a:pt x="56969" y="7125"/>
                </a:lnTo>
                <a:lnTo>
                  <a:pt x="605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5" name="object 155"/>
          <p:cNvSpPr/>
          <p:nvPr/>
        </p:nvSpPr>
        <p:spPr>
          <a:xfrm>
            <a:off x="9471569" y="479604"/>
            <a:ext cx="625778" cy="348857"/>
          </a:xfrm>
          <a:custGeom>
            <a:avLst/>
            <a:gdLst/>
            <a:ahLst/>
            <a:cxnLst/>
            <a:rect l="l" t="t" r="r" b="b"/>
            <a:pathLst>
              <a:path w="624204" h="347980">
                <a:moveTo>
                  <a:pt x="0" y="0"/>
                </a:moveTo>
                <a:lnTo>
                  <a:pt x="99549" y="1061"/>
                </a:lnTo>
                <a:lnTo>
                  <a:pt x="188616" y="4189"/>
                </a:lnTo>
                <a:lnTo>
                  <a:pt x="267707" y="9303"/>
                </a:lnTo>
                <a:lnTo>
                  <a:pt x="337328" y="16319"/>
                </a:lnTo>
                <a:lnTo>
                  <a:pt x="397984" y="25157"/>
                </a:lnTo>
                <a:lnTo>
                  <a:pt x="450182" y="35734"/>
                </a:lnTo>
                <a:lnTo>
                  <a:pt x="494427" y="47968"/>
                </a:lnTo>
                <a:lnTo>
                  <a:pt x="531226" y="61776"/>
                </a:lnTo>
                <a:lnTo>
                  <a:pt x="584507" y="93789"/>
                </a:lnTo>
                <a:lnTo>
                  <a:pt x="614074" y="131116"/>
                </a:lnTo>
                <a:lnTo>
                  <a:pt x="623973" y="173100"/>
                </a:lnTo>
                <a:lnTo>
                  <a:pt x="622812" y="195633"/>
                </a:lnTo>
                <a:lnTo>
                  <a:pt x="608507" y="245207"/>
                </a:lnTo>
                <a:lnTo>
                  <a:pt x="568850" y="283327"/>
                </a:lnTo>
                <a:lnTo>
                  <a:pt x="513239" y="306078"/>
                </a:lnTo>
                <a:lnTo>
                  <a:pt x="473471" y="316152"/>
                </a:lnTo>
                <a:lnTo>
                  <a:pt x="424303" y="325136"/>
                </a:lnTo>
                <a:lnTo>
                  <a:pt x="364663" y="332862"/>
                </a:lnTo>
                <a:lnTo>
                  <a:pt x="293483" y="339162"/>
                </a:lnTo>
                <a:lnTo>
                  <a:pt x="209692" y="343870"/>
                </a:lnTo>
                <a:lnTo>
                  <a:pt x="112221" y="346817"/>
                </a:lnTo>
                <a:lnTo>
                  <a:pt x="0" y="347836"/>
                </a:lnTo>
              </a:path>
            </a:pathLst>
          </a:custGeom>
          <a:ln w="1033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6" name="object 156"/>
          <p:cNvSpPr/>
          <p:nvPr/>
        </p:nvSpPr>
        <p:spPr>
          <a:xfrm>
            <a:off x="10095120" y="640709"/>
            <a:ext cx="0" cy="17188"/>
          </a:xfrm>
          <a:custGeom>
            <a:avLst/>
            <a:gdLst/>
            <a:ahLst/>
            <a:cxnLst/>
            <a:rect l="l" t="t" r="r" b="b"/>
            <a:pathLst>
              <a:path h="17145">
                <a:moveTo>
                  <a:pt x="-5183" y="8399"/>
                </a:moveTo>
                <a:lnTo>
                  <a:pt x="5183" y="8399"/>
                </a:lnTo>
              </a:path>
            </a:pathLst>
          </a:custGeom>
          <a:ln w="167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7" name="object 157"/>
          <p:cNvSpPr/>
          <p:nvPr/>
        </p:nvSpPr>
        <p:spPr>
          <a:xfrm>
            <a:off x="10064773" y="630770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3"/>
                </a:lnTo>
                <a:lnTo>
                  <a:pt x="56968" y="7126"/>
                </a:lnTo>
                <a:lnTo>
                  <a:pt x="30324" y="7126"/>
                </a:lnTo>
                <a:lnTo>
                  <a:pt x="14844" y="5344"/>
                </a:lnTo>
                <a:lnTo>
                  <a:pt x="0" y="0"/>
                </a:lnTo>
                <a:close/>
              </a:path>
              <a:path w="60959" h="60325">
                <a:moveTo>
                  <a:pt x="60545" y="0"/>
                </a:moveTo>
                <a:lnTo>
                  <a:pt x="45778" y="5344"/>
                </a:lnTo>
                <a:lnTo>
                  <a:pt x="30324" y="7126"/>
                </a:lnTo>
                <a:lnTo>
                  <a:pt x="56968" y="7126"/>
                </a:lnTo>
                <a:lnTo>
                  <a:pt x="605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" name="object 158"/>
          <p:cNvSpPr txBox="1"/>
          <p:nvPr/>
        </p:nvSpPr>
        <p:spPr>
          <a:xfrm>
            <a:off x="9132491" y="160907"/>
            <a:ext cx="681799" cy="84767"/>
          </a:xfrm>
          <a:prstGeom prst="rect">
            <a:avLst/>
          </a:prstGeom>
          <a:solidFill>
            <a:srgbClr val="FDEBDD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16499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7x7 conv, 64,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dirty="0">
                <a:solidFill>
                  <a:prstClr val="black"/>
                </a:solidFill>
                <a:latin typeface="Calibri Light"/>
                <a:cs typeface="Calibri Light"/>
              </a:rPr>
              <a:t>/2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59" name="object 159"/>
          <p:cNvSpPr txBox="1"/>
          <p:nvPr/>
        </p:nvSpPr>
        <p:spPr>
          <a:xfrm>
            <a:off x="9350382" y="328962"/>
            <a:ext cx="245728" cy="96338"/>
          </a:xfrm>
          <a:prstGeom prst="rect">
            <a:avLst/>
          </a:prstGeom>
        </p:spPr>
        <p:txBody>
          <a:bodyPr vert="horz" wrap="square" lIns="0" tIns="11459" rIns="0" bIns="0" rtlCol="0">
            <a:spAutoFit/>
          </a:bodyPr>
          <a:lstStyle/>
          <a:p>
            <a:pPr marL="12732" defTabSz="916712">
              <a:spcBef>
                <a:spcPts val="90"/>
              </a:spcBef>
            </a:pP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pool,</a:t>
            </a:r>
            <a:r>
              <a:rPr sz="551" spc="-4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dirty="0">
                <a:solidFill>
                  <a:prstClr val="black"/>
                </a:solidFill>
                <a:latin typeface="Calibri Light"/>
                <a:cs typeface="Calibri Light"/>
              </a:rPr>
              <a:t>/2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60" name="object 160"/>
          <p:cNvSpPr txBox="1"/>
          <p:nvPr/>
        </p:nvSpPr>
        <p:spPr>
          <a:xfrm>
            <a:off x="9130842" y="519423"/>
            <a:ext cx="681799" cy="84767"/>
          </a:xfrm>
          <a:prstGeom prst="rect">
            <a:avLst/>
          </a:prstGeom>
          <a:solidFill>
            <a:srgbClr val="EEEAF2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64244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64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61" name="object 161"/>
          <p:cNvSpPr txBox="1"/>
          <p:nvPr/>
        </p:nvSpPr>
        <p:spPr>
          <a:xfrm>
            <a:off x="9130842" y="698749"/>
            <a:ext cx="681799" cy="84767"/>
          </a:xfrm>
          <a:prstGeom prst="rect">
            <a:avLst/>
          </a:prstGeom>
          <a:solidFill>
            <a:srgbClr val="EEEAF2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64244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64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62" name="object 162"/>
          <p:cNvSpPr/>
          <p:nvPr/>
        </p:nvSpPr>
        <p:spPr>
          <a:xfrm>
            <a:off x="9471568" y="619033"/>
            <a:ext cx="0" cy="34377"/>
          </a:xfrm>
          <a:custGeom>
            <a:avLst/>
            <a:gdLst/>
            <a:ahLst/>
            <a:cxnLst/>
            <a:rect l="l" t="t" r="r" b="b"/>
            <a:pathLst>
              <a:path h="34290">
                <a:moveTo>
                  <a:pt x="0" y="0"/>
                </a:moveTo>
                <a:lnTo>
                  <a:pt x="0" y="33874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3" name="object 163"/>
          <p:cNvSpPr/>
          <p:nvPr/>
        </p:nvSpPr>
        <p:spPr>
          <a:xfrm>
            <a:off x="9441218" y="638225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4"/>
                </a:lnTo>
                <a:lnTo>
                  <a:pt x="56919" y="7126"/>
                </a:lnTo>
                <a:lnTo>
                  <a:pt x="30266" y="7126"/>
                </a:lnTo>
                <a:lnTo>
                  <a:pt x="14820" y="5344"/>
                </a:lnTo>
                <a:lnTo>
                  <a:pt x="0" y="0"/>
                </a:lnTo>
                <a:close/>
              </a:path>
              <a:path w="60959" h="60325">
                <a:moveTo>
                  <a:pt x="60490" y="0"/>
                </a:moveTo>
                <a:lnTo>
                  <a:pt x="45701" y="5344"/>
                </a:lnTo>
                <a:lnTo>
                  <a:pt x="30266" y="7126"/>
                </a:lnTo>
                <a:lnTo>
                  <a:pt x="56919" y="7126"/>
                </a:lnTo>
                <a:lnTo>
                  <a:pt x="6049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4" name="object 164"/>
          <p:cNvSpPr/>
          <p:nvPr/>
        </p:nvSpPr>
        <p:spPr>
          <a:xfrm>
            <a:off x="9471568" y="439708"/>
            <a:ext cx="0" cy="34377"/>
          </a:xfrm>
          <a:custGeom>
            <a:avLst/>
            <a:gdLst/>
            <a:ahLst/>
            <a:cxnLst/>
            <a:rect l="l" t="t" r="r" b="b"/>
            <a:pathLst>
              <a:path h="34290">
                <a:moveTo>
                  <a:pt x="0" y="0"/>
                </a:moveTo>
                <a:lnTo>
                  <a:pt x="0" y="33874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5" name="object 165"/>
          <p:cNvSpPr/>
          <p:nvPr/>
        </p:nvSpPr>
        <p:spPr>
          <a:xfrm>
            <a:off x="9441218" y="459038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3"/>
                </a:lnTo>
                <a:lnTo>
                  <a:pt x="56920" y="7125"/>
                </a:lnTo>
                <a:lnTo>
                  <a:pt x="30266" y="7125"/>
                </a:lnTo>
                <a:lnTo>
                  <a:pt x="14820" y="5344"/>
                </a:lnTo>
                <a:lnTo>
                  <a:pt x="0" y="0"/>
                </a:lnTo>
                <a:close/>
              </a:path>
              <a:path w="60959" h="60325">
                <a:moveTo>
                  <a:pt x="60490" y="0"/>
                </a:moveTo>
                <a:lnTo>
                  <a:pt x="45701" y="5344"/>
                </a:lnTo>
                <a:lnTo>
                  <a:pt x="30266" y="7125"/>
                </a:lnTo>
                <a:lnTo>
                  <a:pt x="56920" y="7125"/>
                </a:lnTo>
                <a:lnTo>
                  <a:pt x="6049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6" name="object 166"/>
          <p:cNvSpPr txBox="1"/>
          <p:nvPr/>
        </p:nvSpPr>
        <p:spPr>
          <a:xfrm>
            <a:off x="9130842" y="878076"/>
            <a:ext cx="681799" cy="84767"/>
          </a:xfrm>
          <a:prstGeom prst="rect">
            <a:avLst/>
          </a:prstGeom>
          <a:solidFill>
            <a:srgbClr val="EEEAF2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64244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64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67" name="object 167"/>
          <p:cNvSpPr txBox="1"/>
          <p:nvPr/>
        </p:nvSpPr>
        <p:spPr>
          <a:xfrm>
            <a:off x="9130842" y="1057403"/>
            <a:ext cx="681799" cy="84767"/>
          </a:xfrm>
          <a:prstGeom prst="rect">
            <a:avLst/>
          </a:prstGeom>
          <a:solidFill>
            <a:srgbClr val="EEEAF2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64244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64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68" name="object 168"/>
          <p:cNvSpPr/>
          <p:nvPr/>
        </p:nvSpPr>
        <p:spPr>
          <a:xfrm>
            <a:off x="9471568" y="977687"/>
            <a:ext cx="0" cy="34377"/>
          </a:xfrm>
          <a:custGeom>
            <a:avLst/>
            <a:gdLst/>
            <a:ahLst/>
            <a:cxnLst/>
            <a:rect l="l" t="t" r="r" b="b"/>
            <a:pathLst>
              <a:path h="34290">
                <a:moveTo>
                  <a:pt x="0" y="0"/>
                </a:moveTo>
                <a:lnTo>
                  <a:pt x="0" y="33874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9" name="object 169"/>
          <p:cNvSpPr/>
          <p:nvPr/>
        </p:nvSpPr>
        <p:spPr>
          <a:xfrm>
            <a:off x="9441218" y="996878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4"/>
                </a:lnTo>
                <a:lnTo>
                  <a:pt x="56919" y="7126"/>
                </a:lnTo>
                <a:lnTo>
                  <a:pt x="30266" y="7126"/>
                </a:lnTo>
                <a:lnTo>
                  <a:pt x="14820" y="5344"/>
                </a:lnTo>
                <a:lnTo>
                  <a:pt x="0" y="0"/>
                </a:lnTo>
                <a:close/>
              </a:path>
              <a:path w="60959" h="60325">
                <a:moveTo>
                  <a:pt x="60490" y="0"/>
                </a:moveTo>
                <a:lnTo>
                  <a:pt x="45701" y="5344"/>
                </a:lnTo>
                <a:lnTo>
                  <a:pt x="30266" y="7126"/>
                </a:lnTo>
                <a:lnTo>
                  <a:pt x="56919" y="7126"/>
                </a:lnTo>
                <a:lnTo>
                  <a:pt x="6049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0" name="object 170"/>
          <p:cNvSpPr/>
          <p:nvPr/>
        </p:nvSpPr>
        <p:spPr>
          <a:xfrm>
            <a:off x="9471568" y="798360"/>
            <a:ext cx="0" cy="34377"/>
          </a:xfrm>
          <a:custGeom>
            <a:avLst/>
            <a:gdLst/>
            <a:ahLst/>
            <a:cxnLst/>
            <a:rect l="l" t="t" r="r" b="b"/>
            <a:pathLst>
              <a:path h="34290">
                <a:moveTo>
                  <a:pt x="0" y="0"/>
                </a:moveTo>
                <a:lnTo>
                  <a:pt x="0" y="33874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1" name="object 171"/>
          <p:cNvSpPr/>
          <p:nvPr/>
        </p:nvSpPr>
        <p:spPr>
          <a:xfrm>
            <a:off x="9441218" y="817553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2"/>
                </a:lnTo>
                <a:lnTo>
                  <a:pt x="56920" y="7125"/>
                </a:lnTo>
                <a:lnTo>
                  <a:pt x="30266" y="7125"/>
                </a:lnTo>
                <a:lnTo>
                  <a:pt x="14820" y="5344"/>
                </a:lnTo>
                <a:lnTo>
                  <a:pt x="0" y="0"/>
                </a:lnTo>
                <a:close/>
              </a:path>
              <a:path w="60959" h="60325">
                <a:moveTo>
                  <a:pt x="60490" y="0"/>
                </a:moveTo>
                <a:lnTo>
                  <a:pt x="45701" y="5344"/>
                </a:lnTo>
                <a:lnTo>
                  <a:pt x="30266" y="7125"/>
                </a:lnTo>
                <a:lnTo>
                  <a:pt x="56920" y="7125"/>
                </a:lnTo>
                <a:lnTo>
                  <a:pt x="6049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2" name="object 172"/>
          <p:cNvSpPr txBox="1"/>
          <p:nvPr/>
        </p:nvSpPr>
        <p:spPr>
          <a:xfrm>
            <a:off x="9129195" y="1236728"/>
            <a:ext cx="681799" cy="84767"/>
          </a:xfrm>
          <a:prstGeom prst="rect">
            <a:avLst/>
          </a:prstGeom>
          <a:solidFill>
            <a:srgbClr val="EEEAF2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64244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64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73" name="object 173"/>
          <p:cNvSpPr txBox="1"/>
          <p:nvPr/>
        </p:nvSpPr>
        <p:spPr>
          <a:xfrm>
            <a:off x="9129195" y="1415916"/>
            <a:ext cx="681799" cy="85410"/>
          </a:xfrm>
          <a:prstGeom prst="rect">
            <a:avLst/>
          </a:prstGeom>
          <a:solidFill>
            <a:srgbClr val="EEEAF2"/>
          </a:solidFill>
          <a:ln w="10328">
            <a:solidFill>
              <a:srgbClr val="7E7E7E"/>
            </a:solidFill>
          </a:ln>
        </p:spPr>
        <p:txBody>
          <a:bodyPr vert="horz" wrap="square" lIns="0" tIns="637" rIns="0" bIns="0" rtlCol="0">
            <a:spAutoFit/>
          </a:bodyPr>
          <a:lstStyle/>
          <a:p>
            <a:pPr marL="164244" defTabSz="916712">
              <a:spcBef>
                <a:spcPts val="5"/>
              </a:spcBef>
            </a:pP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64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74" name="object 174"/>
          <p:cNvSpPr/>
          <p:nvPr/>
        </p:nvSpPr>
        <p:spPr>
          <a:xfrm>
            <a:off x="9469919" y="1336340"/>
            <a:ext cx="0" cy="34377"/>
          </a:xfrm>
          <a:custGeom>
            <a:avLst/>
            <a:gdLst/>
            <a:ahLst/>
            <a:cxnLst/>
            <a:rect l="l" t="t" r="r" b="b"/>
            <a:pathLst>
              <a:path h="34290">
                <a:moveTo>
                  <a:pt x="0" y="0"/>
                </a:moveTo>
                <a:lnTo>
                  <a:pt x="0" y="33737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5" name="object 175"/>
          <p:cNvSpPr/>
          <p:nvPr/>
        </p:nvSpPr>
        <p:spPr>
          <a:xfrm>
            <a:off x="9439570" y="1355532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3"/>
                </a:lnTo>
                <a:lnTo>
                  <a:pt x="57029" y="7125"/>
                </a:lnTo>
                <a:lnTo>
                  <a:pt x="30286" y="7125"/>
                </a:lnTo>
                <a:lnTo>
                  <a:pt x="14824" y="5344"/>
                </a:lnTo>
                <a:lnTo>
                  <a:pt x="0" y="0"/>
                </a:lnTo>
                <a:close/>
              </a:path>
              <a:path w="60959" h="60325">
                <a:moveTo>
                  <a:pt x="60614" y="0"/>
                </a:moveTo>
                <a:lnTo>
                  <a:pt x="45759" y="5344"/>
                </a:lnTo>
                <a:lnTo>
                  <a:pt x="30286" y="7125"/>
                </a:lnTo>
                <a:lnTo>
                  <a:pt x="57029" y="7125"/>
                </a:lnTo>
                <a:lnTo>
                  <a:pt x="606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6" name="object 176"/>
          <p:cNvSpPr/>
          <p:nvPr/>
        </p:nvSpPr>
        <p:spPr>
          <a:xfrm>
            <a:off x="9469919" y="1157014"/>
            <a:ext cx="0" cy="34377"/>
          </a:xfrm>
          <a:custGeom>
            <a:avLst/>
            <a:gdLst/>
            <a:ahLst/>
            <a:cxnLst/>
            <a:rect l="l" t="t" r="r" b="b"/>
            <a:pathLst>
              <a:path h="34290">
                <a:moveTo>
                  <a:pt x="0" y="0"/>
                </a:moveTo>
                <a:lnTo>
                  <a:pt x="0" y="33737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7" name="object 177"/>
          <p:cNvSpPr/>
          <p:nvPr/>
        </p:nvSpPr>
        <p:spPr>
          <a:xfrm>
            <a:off x="9439570" y="1176204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4"/>
                </a:lnTo>
                <a:lnTo>
                  <a:pt x="57029" y="7126"/>
                </a:lnTo>
                <a:lnTo>
                  <a:pt x="30286" y="7126"/>
                </a:lnTo>
                <a:lnTo>
                  <a:pt x="14824" y="5344"/>
                </a:lnTo>
                <a:lnTo>
                  <a:pt x="0" y="0"/>
                </a:lnTo>
                <a:close/>
              </a:path>
              <a:path w="60959" h="60325">
                <a:moveTo>
                  <a:pt x="60614" y="0"/>
                </a:moveTo>
                <a:lnTo>
                  <a:pt x="45759" y="5344"/>
                </a:lnTo>
                <a:lnTo>
                  <a:pt x="30286" y="7126"/>
                </a:lnTo>
                <a:lnTo>
                  <a:pt x="57029" y="7126"/>
                </a:lnTo>
                <a:lnTo>
                  <a:pt x="606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8" name="object 178"/>
          <p:cNvSpPr txBox="1"/>
          <p:nvPr/>
        </p:nvSpPr>
        <p:spPr>
          <a:xfrm>
            <a:off x="9130842" y="1595244"/>
            <a:ext cx="681799" cy="84767"/>
          </a:xfrm>
          <a:prstGeom prst="rect">
            <a:avLst/>
          </a:prstGeom>
          <a:solidFill>
            <a:srgbClr val="EBF1DF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9310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 128,</a:t>
            </a:r>
            <a:r>
              <a:rPr sz="551" spc="-20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dirty="0">
                <a:solidFill>
                  <a:prstClr val="black"/>
                </a:solidFill>
                <a:latin typeface="Calibri Light"/>
                <a:cs typeface="Calibri Light"/>
              </a:rPr>
              <a:t>/2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79" name="object 179"/>
          <p:cNvSpPr txBox="1"/>
          <p:nvPr/>
        </p:nvSpPr>
        <p:spPr>
          <a:xfrm>
            <a:off x="9130842" y="1774570"/>
            <a:ext cx="681799" cy="84767"/>
          </a:xfrm>
          <a:prstGeom prst="rect">
            <a:avLst/>
          </a:prstGeom>
          <a:solidFill>
            <a:srgbClr val="EBF1DF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6419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128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80" name="object 180"/>
          <p:cNvSpPr/>
          <p:nvPr/>
        </p:nvSpPr>
        <p:spPr>
          <a:xfrm>
            <a:off x="9471568" y="1694855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874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1" name="object 181"/>
          <p:cNvSpPr/>
          <p:nvPr/>
        </p:nvSpPr>
        <p:spPr>
          <a:xfrm>
            <a:off x="9441218" y="1714046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3"/>
                </a:lnTo>
                <a:lnTo>
                  <a:pt x="56919" y="7126"/>
                </a:lnTo>
                <a:lnTo>
                  <a:pt x="30266" y="7126"/>
                </a:lnTo>
                <a:lnTo>
                  <a:pt x="14820" y="5344"/>
                </a:lnTo>
                <a:lnTo>
                  <a:pt x="0" y="0"/>
                </a:lnTo>
                <a:close/>
              </a:path>
              <a:path w="60959" h="60325">
                <a:moveTo>
                  <a:pt x="60490" y="0"/>
                </a:moveTo>
                <a:lnTo>
                  <a:pt x="45701" y="5344"/>
                </a:lnTo>
                <a:lnTo>
                  <a:pt x="30266" y="7126"/>
                </a:lnTo>
                <a:lnTo>
                  <a:pt x="56919" y="7126"/>
                </a:lnTo>
                <a:lnTo>
                  <a:pt x="6049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2" name="object 182"/>
          <p:cNvSpPr/>
          <p:nvPr/>
        </p:nvSpPr>
        <p:spPr>
          <a:xfrm>
            <a:off x="9471568" y="1515529"/>
            <a:ext cx="0" cy="34377"/>
          </a:xfrm>
          <a:custGeom>
            <a:avLst/>
            <a:gdLst/>
            <a:ahLst/>
            <a:cxnLst/>
            <a:rect l="l" t="t" r="r" b="b"/>
            <a:pathLst>
              <a:path h="34290">
                <a:moveTo>
                  <a:pt x="0" y="0"/>
                </a:moveTo>
                <a:lnTo>
                  <a:pt x="0" y="33874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3" name="object 183"/>
          <p:cNvSpPr/>
          <p:nvPr/>
        </p:nvSpPr>
        <p:spPr>
          <a:xfrm>
            <a:off x="9441218" y="1534857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4"/>
                </a:lnTo>
                <a:lnTo>
                  <a:pt x="56919" y="7126"/>
                </a:lnTo>
                <a:lnTo>
                  <a:pt x="30266" y="7126"/>
                </a:lnTo>
                <a:lnTo>
                  <a:pt x="14820" y="5344"/>
                </a:lnTo>
                <a:lnTo>
                  <a:pt x="0" y="0"/>
                </a:lnTo>
                <a:close/>
              </a:path>
              <a:path w="60959" h="60325">
                <a:moveTo>
                  <a:pt x="60490" y="0"/>
                </a:moveTo>
                <a:lnTo>
                  <a:pt x="45701" y="5344"/>
                </a:lnTo>
                <a:lnTo>
                  <a:pt x="30266" y="7126"/>
                </a:lnTo>
                <a:lnTo>
                  <a:pt x="56919" y="7126"/>
                </a:lnTo>
                <a:lnTo>
                  <a:pt x="6049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4" name="object 184"/>
          <p:cNvSpPr txBox="1"/>
          <p:nvPr/>
        </p:nvSpPr>
        <p:spPr>
          <a:xfrm>
            <a:off x="9129195" y="1953897"/>
            <a:ext cx="681799" cy="84767"/>
          </a:xfrm>
          <a:prstGeom prst="rect">
            <a:avLst/>
          </a:prstGeom>
          <a:solidFill>
            <a:srgbClr val="EBF1DF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6419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128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85" name="object 185"/>
          <p:cNvSpPr txBox="1"/>
          <p:nvPr/>
        </p:nvSpPr>
        <p:spPr>
          <a:xfrm>
            <a:off x="9129195" y="2133223"/>
            <a:ext cx="681799" cy="84767"/>
          </a:xfrm>
          <a:prstGeom prst="rect">
            <a:avLst/>
          </a:prstGeom>
          <a:solidFill>
            <a:srgbClr val="EBF1DF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6419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128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86" name="object 186"/>
          <p:cNvSpPr/>
          <p:nvPr/>
        </p:nvSpPr>
        <p:spPr>
          <a:xfrm>
            <a:off x="9469919" y="2053508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874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7" name="object 187"/>
          <p:cNvSpPr/>
          <p:nvPr/>
        </p:nvSpPr>
        <p:spPr>
          <a:xfrm>
            <a:off x="9439570" y="2072700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2"/>
                </a:lnTo>
                <a:lnTo>
                  <a:pt x="57029" y="7125"/>
                </a:lnTo>
                <a:lnTo>
                  <a:pt x="30286" y="7125"/>
                </a:lnTo>
                <a:lnTo>
                  <a:pt x="14824" y="5344"/>
                </a:lnTo>
                <a:lnTo>
                  <a:pt x="0" y="0"/>
                </a:lnTo>
                <a:close/>
              </a:path>
              <a:path w="60959" h="60325">
                <a:moveTo>
                  <a:pt x="60614" y="0"/>
                </a:moveTo>
                <a:lnTo>
                  <a:pt x="45759" y="5344"/>
                </a:lnTo>
                <a:lnTo>
                  <a:pt x="30286" y="7125"/>
                </a:lnTo>
                <a:lnTo>
                  <a:pt x="57029" y="7125"/>
                </a:lnTo>
                <a:lnTo>
                  <a:pt x="606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8" name="object 188"/>
          <p:cNvSpPr/>
          <p:nvPr/>
        </p:nvSpPr>
        <p:spPr>
          <a:xfrm>
            <a:off x="9469919" y="1874182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874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9" name="object 189"/>
          <p:cNvSpPr/>
          <p:nvPr/>
        </p:nvSpPr>
        <p:spPr>
          <a:xfrm>
            <a:off x="9439570" y="1893373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3"/>
                </a:lnTo>
                <a:lnTo>
                  <a:pt x="57029" y="7126"/>
                </a:lnTo>
                <a:lnTo>
                  <a:pt x="30286" y="7126"/>
                </a:lnTo>
                <a:lnTo>
                  <a:pt x="14824" y="5344"/>
                </a:lnTo>
                <a:lnTo>
                  <a:pt x="0" y="0"/>
                </a:lnTo>
                <a:close/>
              </a:path>
              <a:path w="60959" h="60325">
                <a:moveTo>
                  <a:pt x="60614" y="0"/>
                </a:moveTo>
                <a:lnTo>
                  <a:pt x="45759" y="5344"/>
                </a:lnTo>
                <a:lnTo>
                  <a:pt x="30286" y="7126"/>
                </a:lnTo>
                <a:lnTo>
                  <a:pt x="57029" y="7126"/>
                </a:lnTo>
                <a:lnTo>
                  <a:pt x="606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0" name="object 190"/>
          <p:cNvSpPr txBox="1"/>
          <p:nvPr/>
        </p:nvSpPr>
        <p:spPr>
          <a:xfrm>
            <a:off x="9129195" y="2312411"/>
            <a:ext cx="681799" cy="85410"/>
          </a:xfrm>
          <a:prstGeom prst="rect">
            <a:avLst/>
          </a:prstGeom>
          <a:solidFill>
            <a:srgbClr val="EBF1DF"/>
          </a:solidFill>
          <a:ln w="10328">
            <a:solidFill>
              <a:srgbClr val="7E7E7E"/>
            </a:solidFill>
          </a:ln>
        </p:spPr>
        <p:txBody>
          <a:bodyPr vert="horz" wrap="square" lIns="0" tIns="637" rIns="0" bIns="0" rtlCol="0">
            <a:spAutoFit/>
          </a:bodyPr>
          <a:lstStyle/>
          <a:p>
            <a:pPr marL="146419" defTabSz="916712">
              <a:spcBef>
                <a:spcPts val="5"/>
              </a:spcBef>
            </a:pP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128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91" name="object 191"/>
          <p:cNvSpPr txBox="1"/>
          <p:nvPr/>
        </p:nvSpPr>
        <p:spPr>
          <a:xfrm>
            <a:off x="9129195" y="2491737"/>
            <a:ext cx="681799" cy="85410"/>
          </a:xfrm>
          <a:prstGeom prst="rect">
            <a:avLst/>
          </a:prstGeom>
          <a:solidFill>
            <a:srgbClr val="EBF1DF"/>
          </a:solidFill>
          <a:ln w="10328">
            <a:solidFill>
              <a:srgbClr val="7E7E7E"/>
            </a:solidFill>
          </a:ln>
        </p:spPr>
        <p:txBody>
          <a:bodyPr vert="horz" wrap="square" lIns="0" tIns="637" rIns="0" bIns="0" rtlCol="0">
            <a:spAutoFit/>
          </a:bodyPr>
          <a:lstStyle/>
          <a:p>
            <a:pPr marL="146419" defTabSz="916712">
              <a:spcBef>
                <a:spcPts val="5"/>
              </a:spcBef>
            </a:pP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128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92" name="object 192"/>
          <p:cNvSpPr/>
          <p:nvPr/>
        </p:nvSpPr>
        <p:spPr>
          <a:xfrm>
            <a:off x="9469919" y="2412024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874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3" name="object 193"/>
          <p:cNvSpPr/>
          <p:nvPr/>
        </p:nvSpPr>
        <p:spPr>
          <a:xfrm>
            <a:off x="9439570" y="2431352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3"/>
                </a:lnTo>
                <a:lnTo>
                  <a:pt x="57029" y="7126"/>
                </a:lnTo>
                <a:lnTo>
                  <a:pt x="30286" y="7126"/>
                </a:lnTo>
                <a:lnTo>
                  <a:pt x="14824" y="5344"/>
                </a:lnTo>
                <a:lnTo>
                  <a:pt x="0" y="0"/>
                </a:lnTo>
                <a:close/>
              </a:path>
              <a:path w="60959" h="60325">
                <a:moveTo>
                  <a:pt x="60614" y="0"/>
                </a:moveTo>
                <a:lnTo>
                  <a:pt x="45759" y="5344"/>
                </a:lnTo>
                <a:lnTo>
                  <a:pt x="30286" y="7126"/>
                </a:lnTo>
                <a:lnTo>
                  <a:pt x="57029" y="7126"/>
                </a:lnTo>
                <a:lnTo>
                  <a:pt x="606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4" name="object 194"/>
          <p:cNvSpPr/>
          <p:nvPr/>
        </p:nvSpPr>
        <p:spPr>
          <a:xfrm>
            <a:off x="9469919" y="2232835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737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5" name="object 195"/>
          <p:cNvSpPr/>
          <p:nvPr/>
        </p:nvSpPr>
        <p:spPr>
          <a:xfrm>
            <a:off x="9439570" y="2252025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4"/>
                </a:lnTo>
                <a:lnTo>
                  <a:pt x="57029" y="7126"/>
                </a:lnTo>
                <a:lnTo>
                  <a:pt x="30286" y="7126"/>
                </a:lnTo>
                <a:lnTo>
                  <a:pt x="14824" y="5344"/>
                </a:lnTo>
                <a:lnTo>
                  <a:pt x="0" y="0"/>
                </a:lnTo>
                <a:close/>
              </a:path>
              <a:path w="60959" h="60325">
                <a:moveTo>
                  <a:pt x="60614" y="0"/>
                </a:moveTo>
                <a:lnTo>
                  <a:pt x="45759" y="5344"/>
                </a:lnTo>
                <a:lnTo>
                  <a:pt x="30286" y="7126"/>
                </a:lnTo>
                <a:lnTo>
                  <a:pt x="57029" y="7126"/>
                </a:lnTo>
                <a:lnTo>
                  <a:pt x="606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6" name="object 196"/>
          <p:cNvSpPr txBox="1"/>
          <p:nvPr/>
        </p:nvSpPr>
        <p:spPr>
          <a:xfrm>
            <a:off x="9127559" y="2671065"/>
            <a:ext cx="681799" cy="84767"/>
          </a:xfrm>
          <a:prstGeom prst="rect">
            <a:avLst/>
          </a:prstGeom>
          <a:solidFill>
            <a:srgbClr val="EBF1DF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6419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128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97" name="object 197"/>
          <p:cNvSpPr txBox="1"/>
          <p:nvPr/>
        </p:nvSpPr>
        <p:spPr>
          <a:xfrm>
            <a:off x="9127559" y="2850392"/>
            <a:ext cx="681799" cy="84767"/>
          </a:xfrm>
          <a:prstGeom prst="rect">
            <a:avLst/>
          </a:prstGeom>
          <a:solidFill>
            <a:srgbClr val="EBF1DF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6419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128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198" name="object 198"/>
          <p:cNvSpPr/>
          <p:nvPr/>
        </p:nvSpPr>
        <p:spPr>
          <a:xfrm>
            <a:off x="9468284" y="2770676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874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9" name="object 199"/>
          <p:cNvSpPr/>
          <p:nvPr/>
        </p:nvSpPr>
        <p:spPr>
          <a:xfrm>
            <a:off x="9437935" y="2789867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3"/>
                </a:lnTo>
                <a:lnTo>
                  <a:pt x="57005" y="7125"/>
                </a:lnTo>
                <a:lnTo>
                  <a:pt x="30272" y="7125"/>
                </a:lnTo>
                <a:lnTo>
                  <a:pt x="14816" y="5344"/>
                </a:lnTo>
                <a:lnTo>
                  <a:pt x="0" y="0"/>
                </a:lnTo>
                <a:close/>
              </a:path>
              <a:path w="60959" h="60325">
                <a:moveTo>
                  <a:pt x="60586" y="0"/>
                </a:moveTo>
                <a:lnTo>
                  <a:pt x="45739" y="5344"/>
                </a:lnTo>
                <a:lnTo>
                  <a:pt x="30272" y="7125"/>
                </a:lnTo>
                <a:lnTo>
                  <a:pt x="57005" y="7125"/>
                </a:lnTo>
                <a:lnTo>
                  <a:pt x="6058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0" name="object 200"/>
          <p:cNvSpPr/>
          <p:nvPr/>
        </p:nvSpPr>
        <p:spPr>
          <a:xfrm>
            <a:off x="9468284" y="2591349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874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1" name="object 201"/>
          <p:cNvSpPr/>
          <p:nvPr/>
        </p:nvSpPr>
        <p:spPr>
          <a:xfrm>
            <a:off x="9437935" y="2610678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3"/>
                </a:lnTo>
                <a:lnTo>
                  <a:pt x="57056" y="7022"/>
                </a:lnTo>
                <a:lnTo>
                  <a:pt x="30272" y="7022"/>
                </a:lnTo>
                <a:lnTo>
                  <a:pt x="14816" y="5267"/>
                </a:lnTo>
                <a:lnTo>
                  <a:pt x="0" y="0"/>
                </a:lnTo>
                <a:close/>
              </a:path>
              <a:path w="60959" h="60325">
                <a:moveTo>
                  <a:pt x="60586" y="0"/>
                </a:moveTo>
                <a:lnTo>
                  <a:pt x="45739" y="5267"/>
                </a:lnTo>
                <a:lnTo>
                  <a:pt x="30272" y="7022"/>
                </a:lnTo>
                <a:lnTo>
                  <a:pt x="57056" y="7022"/>
                </a:lnTo>
                <a:lnTo>
                  <a:pt x="6058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2" name="object 202"/>
          <p:cNvSpPr txBox="1"/>
          <p:nvPr/>
        </p:nvSpPr>
        <p:spPr>
          <a:xfrm>
            <a:off x="9129195" y="3029719"/>
            <a:ext cx="681799" cy="84767"/>
          </a:xfrm>
          <a:prstGeom prst="rect">
            <a:avLst/>
          </a:prstGeom>
          <a:solidFill>
            <a:srgbClr val="F2DCDA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9310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 256,</a:t>
            </a:r>
            <a:r>
              <a:rPr sz="551" spc="-20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dirty="0">
                <a:solidFill>
                  <a:prstClr val="black"/>
                </a:solidFill>
                <a:latin typeface="Calibri Light"/>
                <a:cs typeface="Calibri Light"/>
              </a:rPr>
              <a:t>/2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203" name="object 203"/>
          <p:cNvSpPr txBox="1"/>
          <p:nvPr/>
        </p:nvSpPr>
        <p:spPr>
          <a:xfrm>
            <a:off x="9129195" y="3209044"/>
            <a:ext cx="681799" cy="84767"/>
          </a:xfrm>
          <a:prstGeom prst="rect">
            <a:avLst/>
          </a:prstGeom>
          <a:solidFill>
            <a:srgbClr val="F2DCDA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6419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256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204" name="object 204"/>
          <p:cNvSpPr/>
          <p:nvPr/>
        </p:nvSpPr>
        <p:spPr>
          <a:xfrm>
            <a:off x="9469919" y="3129329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737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5" name="object 205"/>
          <p:cNvSpPr/>
          <p:nvPr/>
        </p:nvSpPr>
        <p:spPr>
          <a:xfrm>
            <a:off x="9439570" y="3148520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3"/>
                </a:lnTo>
                <a:lnTo>
                  <a:pt x="57029" y="7125"/>
                </a:lnTo>
                <a:lnTo>
                  <a:pt x="30286" y="7125"/>
                </a:lnTo>
                <a:lnTo>
                  <a:pt x="14824" y="5344"/>
                </a:lnTo>
                <a:lnTo>
                  <a:pt x="0" y="0"/>
                </a:lnTo>
                <a:close/>
              </a:path>
              <a:path w="60959" h="60325">
                <a:moveTo>
                  <a:pt x="60614" y="0"/>
                </a:moveTo>
                <a:lnTo>
                  <a:pt x="45759" y="5344"/>
                </a:lnTo>
                <a:lnTo>
                  <a:pt x="30286" y="7125"/>
                </a:lnTo>
                <a:lnTo>
                  <a:pt x="57029" y="7125"/>
                </a:lnTo>
                <a:lnTo>
                  <a:pt x="606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6" name="object 206"/>
          <p:cNvSpPr/>
          <p:nvPr/>
        </p:nvSpPr>
        <p:spPr>
          <a:xfrm>
            <a:off x="9469919" y="2950003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874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7" name="object 207"/>
          <p:cNvSpPr/>
          <p:nvPr/>
        </p:nvSpPr>
        <p:spPr>
          <a:xfrm>
            <a:off x="9439570" y="2969193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3"/>
                </a:lnTo>
                <a:lnTo>
                  <a:pt x="57029" y="7125"/>
                </a:lnTo>
                <a:lnTo>
                  <a:pt x="30286" y="7125"/>
                </a:lnTo>
                <a:lnTo>
                  <a:pt x="14824" y="5344"/>
                </a:lnTo>
                <a:lnTo>
                  <a:pt x="0" y="0"/>
                </a:lnTo>
                <a:close/>
              </a:path>
              <a:path w="60959" h="60325">
                <a:moveTo>
                  <a:pt x="60614" y="0"/>
                </a:moveTo>
                <a:lnTo>
                  <a:pt x="45759" y="5344"/>
                </a:lnTo>
                <a:lnTo>
                  <a:pt x="30286" y="7125"/>
                </a:lnTo>
                <a:lnTo>
                  <a:pt x="57029" y="7125"/>
                </a:lnTo>
                <a:lnTo>
                  <a:pt x="606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8" name="object 208"/>
          <p:cNvSpPr txBox="1"/>
          <p:nvPr/>
        </p:nvSpPr>
        <p:spPr>
          <a:xfrm>
            <a:off x="9130842" y="3388232"/>
            <a:ext cx="681799" cy="85410"/>
          </a:xfrm>
          <a:prstGeom prst="rect">
            <a:avLst/>
          </a:prstGeom>
          <a:solidFill>
            <a:srgbClr val="F2DCDA"/>
          </a:solidFill>
          <a:ln w="10328">
            <a:solidFill>
              <a:srgbClr val="7E7E7E"/>
            </a:solidFill>
          </a:ln>
        </p:spPr>
        <p:txBody>
          <a:bodyPr vert="horz" wrap="square" lIns="0" tIns="637" rIns="0" bIns="0" rtlCol="0">
            <a:spAutoFit/>
          </a:bodyPr>
          <a:lstStyle/>
          <a:p>
            <a:pPr marL="146419" defTabSz="916712">
              <a:spcBef>
                <a:spcPts val="5"/>
              </a:spcBef>
            </a:pP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256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209" name="object 209"/>
          <p:cNvSpPr txBox="1"/>
          <p:nvPr/>
        </p:nvSpPr>
        <p:spPr>
          <a:xfrm>
            <a:off x="9130842" y="3567560"/>
            <a:ext cx="681799" cy="84767"/>
          </a:xfrm>
          <a:prstGeom prst="rect">
            <a:avLst/>
          </a:prstGeom>
          <a:solidFill>
            <a:srgbClr val="F2DCDA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6419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256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210" name="object 210"/>
          <p:cNvSpPr/>
          <p:nvPr/>
        </p:nvSpPr>
        <p:spPr>
          <a:xfrm>
            <a:off x="9471568" y="3487845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874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1" name="object 211"/>
          <p:cNvSpPr/>
          <p:nvPr/>
        </p:nvSpPr>
        <p:spPr>
          <a:xfrm>
            <a:off x="9441218" y="3507174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3"/>
                </a:lnTo>
                <a:lnTo>
                  <a:pt x="56919" y="7126"/>
                </a:lnTo>
                <a:lnTo>
                  <a:pt x="30266" y="7126"/>
                </a:lnTo>
                <a:lnTo>
                  <a:pt x="14820" y="5344"/>
                </a:lnTo>
                <a:lnTo>
                  <a:pt x="0" y="0"/>
                </a:lnTo>
                <a:close/>
              </a:path>
              <a:path w="60959" h="60325">
                <a:moveTo>
                  <a:pt x="60490" y="0"/>
                </a:moveTo>
                <a:lnTo>
                  <a:pt x="45701" y="5344"/>
                </a:lnTo>
                <a:lnTo>
                  <a:pt x="30266" y="7126"/>
                </a:lnTo>
                <a:lnTo>
                  <a:pt x="56919" y="7126"/>
                </a:lnTo>
                <a:lnTo>
                  <a:pt x="6049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2" name="object 212"/>
          <p:cNvSpPr/>
          <p:nvPr/>
        </p:nvSpPr>
        <p:spPr>
          <a:xfrm>
            <a:off x="9471568" y="3308656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737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3" name="object 213"/>
          <p:cNvSpPr/>
          <p:nvPr/>
        </p:nvSpPr>
        <p:spPr>
          <a:xfrm>
            <a:off x="9441218" y="3327847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3"/>
                </a:lnTo>
                <a:lnTo>
                  <a:pt x="56919" y="7126"/>
                </a:lnTo>
                <a:lnTo>
                  <a:pt x="30266" y="7126"/>
                </a:lnTo>
                <a:lnTo>
                  <a:pt x="14820" y="5344"/>
                </a:lnTo>
                <a:lnTo>
                  <a:pt x="0" y="0"/>
                </a:lnTo>
                <a:close/>
              </a:path>
              <a:path w="60959" h="60325">
                <a:moveTo>
                  <a:pt x="60490" y="0"/>
                </a:moveTo>
                <a:lnTo>
                  <a:pt x="45701" y="5344"/>
                </a:lnTo>
                <a:lnTo>
                  <a:pt x="30266" y="7126"/>
                </a:lnTo>
                <a:lnTo>
                  <a:pt x="56919" y="7126"/>
                </a:lnTo>
                <a:lnTo>
                  <a:pt x="6049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4" name="object 214"/>
          <p:cNvSpPr txBox="1"/>
          <p:nvPr/>
        </p:nvSpPr>
        <p:spPr>
          <a:xfrm>
            <a:off x="9130842" y="3746886"/>
            <a:ext cx="681799" cy="84767"/>
          </a:xfrm>
          <a:prstGeom prst="rect">
            <a:avLst/>
          </a:prstGeom>
          <a:solidFill>
            <a:srgbClr val="F2DCDA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6419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256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215" name="object 215"/>
          <p:cNvSpPr txBox="1"/>
          <p:nvPr/>
        </p:nvSpPr>
        <p:spPr>
          <a:xfrm>
            <a:off x="9130842" y="3926213"/>
            <a:ext cx="681799" cy="84767"/>
          </a:xfrm>
          <a:prstGeom prst="rect">
            <a:avLst/>
          </a:prstGeom>
          <a:solidFill>
            <a:srgbClr val="F2DCDA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6419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256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216" name="object 216"/>
          <p:cNvSpPr/>
          <p:nvPr/>
        </p:nvSpPr>
        <p:spPr>
          <a:xfrm>
            <a:off x="9471568" y="3846497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874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7" name="object 217"/>
          <p:cNvSpPr/>
          <p:nvPr/>
        </p:nvSpPr>
        <p:spPr>
          <a:xfrm>
            <a:off x="9441218" y="3865689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3"/>
                </a:lnTo>
                <a:lnTo>
                  <a:pt x="56920" y="7125"/>
                </a:lnTo>
                <a:lnTo>
                  <a:pt x="30266" y="7125"/>
                </a:lnTo>
                <a:lnTo>
                  <a:pt x="14820" y="5344"/>
                </a:lnTo>
                <a:lnTo>
                  <a:pt x="0" y="0"/>
                </a:lnTo>
                <a:close/>
              </a:path>
              <a:path w="60959" h="60325">
                <a:moveTo>
                  <a:pt x="60490" y="0"/>
                </a:moveTo>
                <a:lnTo>
                  <a:pt x="45701" y="5344"/>
                </a:lnTo>
                <a:lnTo>
                  <a:pt x="30266" y="7125"/>
                </a:lnTo>
                <a:lnTo>
                  <a:pt x="56920" y="7125"/>
                </a:lnTo>
                <a:lnTo>
                  <a:pt x="6049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8" name="object 218"/>
          <p:cNvSpPr/>
          <p:nvPr/>
        </p:nvSpPr>
        <p:spPr>
          <a:xfrm>
            <a:off x="9471568" y="3667170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874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9" name="object 219"/>
          <p:cNvSpPr/>
          <p:nvPr/>
        </p:nvSpPr>
        <p:spPr>
          <a:xfrm>
            <a:off x="9441218" y="3686362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3"/>
                </a:lnTo>
                <a:lnTo>
                  <a:pt x="56920" y="7125"/>
                </a:lnTo>
                <a:lnTo>
                  <a:pt x="30266" y="7125"/>
                </a:lnTo>
                <a:lnTo>
                  <a:pt x="14820" y="5344"/>
                </a:lnTo>
                <a:lnTo>
                  <a:pt x="0" y="0"/>
                </a:lnTo>
                <a:close/>
              </a:path>
              <a:path w="60959" h="60325">
                <a:moveTo>
                  <a:pt x="60490" y="0"/>
                </a:moveTo>
                <a:lnTo>
                  <a:pt x="45701" y="5344"/>
                </a:lnTo>
                <a:lnTo>
                  <a:pt x="30266" y="7125"/>
                </a:lnTo>
                <a:lnTo>
                  <a:pt x="56920" y="7125"/>
                </a:lnTo>
                <a:lnTo>
                  <a:pt x="6049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0" name="object 220"/>
          <p:cNvSpPr txBox="1"/>
          <p:nvPr/>
        </p:nvSpPr>
        <p:spPr>
          <a:xfrm>
            <a:off x="9129195" y="4105540"/>
            <a:ext cx="681799" cy="84767"/>
          </a:xfrm>
          <a:prstGeom prst="rect">
            <a:avLst/>
          </a:prstGeom>
          <a:solidFill>
            <a:srgbClr val="F2DCDA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6419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256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221" name="object 221"/>
          <p:cNvSpPr txBox="1"/>
          <p:nvPr/>
        </p:nvSpPr>
        <p:spPr>
          <a:xfrm>
            <a:off x="9129195" y="4284865"/>
            <a:ext cx="681799" cy="84767"/>
          </a:xfrm>
          <a:prstGeom prst="rect">
            <a:avLst/>
          </a:prstGeom>
          <a:solidFill>
            <a:srgbClr val="F2DCDA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6419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256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222" name="object 222"/>
          <p:cNvSpPr/>
          <p:nvPr/>
        </p:nvSpPr>
        <p:spPr>
          <a:xfrm>
            <a:off x="9469919" y="4205150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737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3" name="object 223"/>
          <p:cNvSpPr/>
          <p:nvPr/>
        </p:nvSpPr>
        <p:spPr>
          <a:xfrm>
            <a:off x="9439570" y="4224341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3"/>
                </a:lnTo>
                <a:lnTo>
                  <a:pt x="57029" y="7125"/>
                </a:lnTo>
                <a:lnTo>
                  <a:pt x="30286" y="7125"/>
                </a:lnTo>
                <a:lnTo>
                  <a:pt x="14824" y="5344"/>
                </a:lnTo>
                <a:lnTo>
                  <a:pt x="0" y="0"/>
                </a:lnTo>
                <a:close/>
              </a:path>
              <a:path w="60959" h="60325">
                <a:moveTo>
                  <a:pt x="60614" y="0"/>
                </a:moveTo>
                <a:lnTo>
                  <a:pt x="45759" y="5344"/>
                </a:lnTo>
                <a:lnTo>
                  <a:pt x="30286" y="7125"/>
                </a:lnTo>
                <a:lnTo>
                  <a:pt x="57029" y="7125"/>
                </a:lnTo>
                <a:lnTo>
                  <a:pt x="606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4" name="object 224"/>
          <p:cNvSpPr/>
          <p:nvPr/>
        </p:nvSpPr>
        <p:spPr>
          <a:xfrm>
            <a:off x="9469919" y="4025824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874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5" name="object 225"/>
          <p:cNvSpPr/>
          <p:nvPr/>
        </p:nvSpPr>
        <p:spPr>
          <a:xfrm>
            <a:off x="9439570" y="4045015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3"/>
                </a:lnTo>
                <a:lnTo>
                  <a:pt x="57029" y="7125"/>
                </a:lnTo>
                <a:lnTo>
                  <a:pt x="30286" y="7125"/>
                </a:lnTo>
                <a:lnTo>
                  <a:pt x="14824" y="5344"/>
                </a:lnTo>
                <a:lnTo>
                  <a:pt x="0" y="0"/>
                </a:lnTo>
                <a:close/>
              </a:path>
              <a:path w="60959" h="60325">
                <a:moveTo>
                  <a:pt x="60614" y="0"/>
                </a:moveTo>
                <a:lnTo>
                  <a:pt x="45759" y="5344"/>
                </a:lnTo>
                <a:lnTo>
                  <a:pt x="30286" y="7125"/>
                </a:lnTo>
                <a:lnTo>
                  <a:pt x="57029" y="7125"/>
                </a:lnTo>
                <a:lnTo>
                  <a:pt x="606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6" name="object 226"/>
          <p:cNvSpPr txBox="1"/>
          <p:nvPr/>
        </p:nvSpPr>
        <p:spPr>
          <a:xfrm>
            <a:off x="9130842" y="4464053"/>
            <a:ext cx="681799" cy="85410"/>
          </a:xfrm>
          <a:prstGeom prst="rect">
            <a:avLst/>
          </a:prstGeom>
          <a:solidFill>
            <a:srgbClr val="F2DCDA"/>
          </a:solidFill>
          <a:ln w="10328">
            <a:solidFill>
              <a:srgbClr val="7E7E7E"/>
            </a:solidFill>
          </a:ln>
        </p:spPr>
        <p:txBody>
          <a:bodyPr vert="horz" wrap="square" lIns="0" tIns="637" rIns="0" bIns="0" rtlCol="0">
            <a:spAutoFit/>
          </a:bodyPr>
          <a:lstStyle/>
          <a:p>
            <a:pPr marL="146419" defTabSz="916712">
              <a:spcBef>
                <a:spcPts val="5"/>
              </a:spcBef>
            </a:pP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256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227" name="object 227"/>
          <p:cNvSpPr txBox="1"/>
          <p:nvPr/>
        </p:nvSpPr>
        <p:spPr>
          <a:xfrm>
            <a:off x="9130842" y="4643381"/>
            <a:ext cx="681799" cy="84767"/>
          </a:xfrm>
          <a:prstGeom prst="rect">
            <a:avLst/>
          </a:prstGeom>
          <a:solidFill>
            <a:srgbClr val="F2DCDA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6419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256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228" name="object 228"/>
          <p:cNvSpPr/>
          <p:nvPr/>
        </p:nvSpPr>
        <p:spPr>
          <a:xfrm>
            <a:off x="9471568" y="4563666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874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9" name="object 229"/>
          <p:cNvSpPr/>
          <p:nvPr/>
        </p:nvSpPr>
        <p:spPr>
          <a:xfrm>
            <a:off x="9441218" y="4582995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3"/>
                </a:lnTo>
                <a:lnTo>
                  <a:pt x="56920" y="7125"/>
                </a:lnTo>
                <a:lnTo>
                  <a:pt x="30266" y="7125"/>
                </a:lnTo>
                <a:lnTo>
                  <a:pt x="14820" y="5344"/>
                </a:lnTo>
                <a:lnTo>
                  <a:pt x="0" y="0"/>
                </a:lnTo>
                <a:close/>
              </a:path>
              <a:path w="60959" h="60325">
                <a:moveTo>
                  <a:pt x="60490" y="0"/>
                </a:moveTo>
                <a:lnTo>
                  <a:pt x="45701" y="5344"/>
                </a:lnTo>
                <a:lnTo>
                  <a:pt x="30266" y="7125"/>
                </a:lnTo>
                <a:lnTo>
                  <a:pt x="56920" y="7125"/>
                </a:lnTo>
                <a:lnTo>
                  <a:pt x="6049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0" name="object 230"/>
          <p:cNvSpPr/>
          <p:nvPr/>
        </p:nvSpPr>
        <p:spPr>
          <a:xfrm>
            <a:off x="9471568" y="4384477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737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1" name="object 231"/>
          <p:cNvSpPr/>
          <p:nvPr/>
        </p:nvSpPr>
        <p:spPr>
          <a:xfrm>
            <a:off x="9441218" y="4403668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3"/>
                </a:lnTo>
                <a:lnTo>
                  <a:pt x="56920" y="7125"/>
                </a:lnTo>
                <a:lnTo>
                  <a:pt x="30266" y="7125"/>
                </a:lnTo>
                <a:lnTo>
                  <a:pt x="14820" y="5344"/>
                </a:lnTo>
                <a:lnTo>
                  <a:pt x="0" y="0"/>
                </a:lnTo>
                <a:close/>
              </a:path>
              <a:path w="60959" h="60325">
                <a:moveTo>
                  <a:pt x="60490" y="0"/>
                </a:moveTo>
                <a:lnTo>
                  <a:pt x="45701" y="5344"/>
                </a:lnTo>
                <a:lnTo>
                  <a:pt x="30266" y="7125"/>
                </a:lnTo>
                <a:lnTo>
                  <a:pt x="56920" y="7125"/>
                </a:lnTo>
                <a:lnTo>
                  <a:pt x="6049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2" name="object 232"/>
          <p:cNvSpPr txBox="1"/>
          <p:nvPr/>
        </p:nvSpPr>
        <p:spPr>
          <a:xfrm>
            <a:off x="9129195" y="4822707"/>
            <a:ext cx="681799" cy="84767"/>
          </a:xfrm>
          <a:prstGeom prst="rect">
            <a:avLst/>
          </a:prstGeom>
          <a:solidFill>
            <a:srgbClr val="F2DCDA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6419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256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233" name="object 233"/>
          <p:cNvSpPr txBox="1"/>
          <p:nvPr/>
        </p:nvSpPr>
        <p:spPr>
          <a:xfrm>
            <a:off x="9129195" y="5002034"/>
            <a:ext cx="681799" cy="84767"/>
          </a:xfrm>
          <a:prstGeom prst="rect">
            <a:avLst/>
          </a:prstGeom>
          <a:solidFill>
            <a:srgbClr val="F2DCDA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6419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256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234" name="object 234"/>
          <p:cNvSpPr/>
          <p:nvPr/>
        </p:nvSpPr>
        <p:spPr>
          <a:xfrm>
            <a:off x="9469919" y="4922319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874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5" name="object 235"/>
          <p:cNvSpPr/>
          <p:nvPr/>
        </p:nvSpPr>
        <p:spPr>
          <a:xfrm>
            <a:off x="9439570" y="4941508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3"/>
                </a:lnTo>
                <a:lnTo>
                  <a:pt x="57029" y="7126"/>
                </a:lnTo>
                <a:lnTo>
                  <a:pt x="30286" y="7126"/>
                </a:lnTo>
                <a:lnTo>
                  <a:pt x="14824" y="5344"/>
                </a:lnTo>
                <a:lnTo>
                  <a:pt x="0" y="0"/>
                </a:lnTo>
                <a:close/>
              </a:path>
              <a:path w="60959" h="60325">
                <a:moveTo>
                  <a:pt x="60614" y="0"/>
                </a:moveTo>
                <a:lnTo>
                  <a:pt x="45759" y="5344"/>
                </a:lnTo>
                <a:lnTo>
                  <a:pt x="30286" y="7126"/>
                </a:lnTo>
                <a:lnTo>
                  <a:pt x="57029" y="7126"/>
                </a:lnTo>
                <a:lnTo>
                  <a:pt x="606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6" name="object 236"/>
          <p:cNvSpPr/>
          <p:nvPr/>
        </p:nvSpPr>
        <p:spPr>
          <a:xfrm>
            <a:off x="9469919" y="4742992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874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7" name="object 237"/>
          <p:cNvSpPr/>
          <p:nvPr/>
        </p:nvSpPr>
        <p:spPr>
          <a:xfrm>
            <a:off x="9439570" y="4762182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3"/>
                </a:lnTo>
                <a:lnTo>
                  <a:pt x="57029" y="7126"/>
                </a:lnTo>
                <a:lnTo>
                  <a:pt x="30286" y="7126"/>
                </a:lnTo>
                <a:lnTo>
                  <a:pt x="14824" y="5344"/>
                </a:lnTo>
                <a:lnTo>
                  <a:pt x="0" y="0"/>
                </a:lnTo>
                <a:close/>
              </a:path>
              <a:path w="60959" h="60325">
                <a:moveTo>
                  <a:pt x="60614" y="0"/>
                </a:moveTo>
                <a:lnTo>
                  <a:pt x="45759" y="5344"/>
                </a:lnTo>
                <a:lnTo>
                  <a:pt x="30286" y="7126"/>
                </a:lnTo>
                <a:lnTo>
                  <a:pt x="57029" y="7126"/>
                </a:lnTo>
                <a:lnTo>
                  <a:pt x="606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8" name="object 238"/>
          <p:cNvSpPr txBox="1"/>
          <p:nvPr/>
        </p:nvSpPr>
        <p:spPr>
          <a:xfrm>
            <a:off x="9129195" y="5181305"/>
            <a:ext cx="681799" cy="84767"/>
          </a:xfrm>
          <a:prstGeom prst="rect">
            <a:avLst/>
          </a:prstGeom>
          <a:solidFill>
            <a:srgbClr val="EAEFF5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9310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 512,</a:t>
            </a:r>
            <a:r>
              <a:rPr sz="551" spc="-20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dirty="0">
                <a:solidFill>
                  <a:prstClr val="black"/>
                </a:solidFill>
                <a:latin typeface="Calibri Light"/>
                <a:cs typeface="Calibri Light"/>
              </a:rPr>
              <a:t>/2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239" name="object 239"/>
          <p:cNvSpPr txBox="1"/>
          <p:nvPr/>
        </p:nvSpPr>
        <p:spPr>
          <a:xfrm>
            <a:off x="9129195" y="5360617"/>
            <a:ext cx="681799" cy="84767"/>
          </a:xfrm>
          <a:prstGeom prst="rect">
            <a:avLst/>
          </a:prstGeom>
          <a:solidFill>
            <a:srgbClr val="EAEFF5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6419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512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240" name="object 240"/>
          <p:cNvSpPr/>
          <p:nvPr/>
        </p:nvSpPr>
        <p:spPr>
          <a:xfrm>
            <a:off x="9469919" y="5280915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833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1" name="object 241"/>
          <p:cNvSpPr/>
          <p:nvPr/>
        </p:nvSpPr>
        <p:spPr>
          <a:xfrm>
            <a:off x="9439570" y="5300149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3"/>
                </a:lnTo>
                <a:lnTo>
                  <a:pt x="57035" y="7115"/>
                </a:lnTo>
                <a:lnTo>
                  <a:pt x="30286" y="7115"/>
                </a:lnTo>
                <a:lnTo>
                  <a:pt x="14824" y="5336"/>
                </a:lnTo>
                <a:lnTo>
                  <a:pt x="0" y="0"/>
                </a:lnTo>
                <a:close/>
              </a:path>
              <a:path w="60959" h="60325">
                <a:moveTo>
                  <a:pt x="60614" y="0"/>
                </a:moveTo>
                <a:lnTo>
                  <a:pt x="45759" y="5336"/>
                </a:lnTo>
                <a:lnTo>
                  <a:pt x="30286" y="7115"/>
                </a:lnTo>
                <a:lnTo>
                  <a:pt x="57035" y="7115"/>
                </a:lnTo>
                <a:lnTo>
                  <a:pt x="606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2" name="object 242"/>
          <p:cNvSpPr/>
          <p:nvPr/>
        </p:nvSpPr>
        <p:spPr>
          <a:xfrm>
            <a:off x="9469919" y="5101646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874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3" name="object 243"/>
          <p:cNvSpPr/>
          <p:nvPr/>
        </p:nvSpPr>
        <p:spPr>
          <a:xfrm>
            <a:off x="9439570" y="5120834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4"/>
                </a:lnTo>
                <a:lnTo>
                  <a:pt x="57029" y="7126"/>
                </a:lnTo>
                <a:lnTo>
                  <a:pt x="30286" y="7126"/>
                </a:lnTo>
                <a:lnTo>
                  <a:pt x="14824" y="5344"/>
                </a:lnTo>
                <a:lnTo>
                  <a:pt x="0" y="0"/>
                </a:lnTo>
                <a:close/>
              </a:path>
              <a:path w="60959" h="60325">
                <a:moveTo>
                  <a:pt x="60614" y="0"/>
                </a:moveTo>
                <a:lnTo>
                  <a:pt x="45759" y="5344"/>
                </a:lnTo>
                <a:lnTo>
                  <a:pt x="30286" y="7126"/>
                </a:lnTo>
                <a:lnTo>
                  <a:pt x="57029" y="7126"/>
                </a:lnTo>
                <a:lnTo>
                  <a:pt x="606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4" name="object 244"/>
          <p:cNvSpPr txBox="1"/>
          <p:nvPr/>
        </p:nvSpPr>
        <p:spPr>
          <a:xfrm>
            <a:off x="9127559" y="5539917"/>
            <a:ext cx="681799" cy="84767"/>
          </a:xfrm>
          <a:prstGeom prst="rect">
            <a:avLst/>
          </a:prstGeom>
          <a:solidFill>
            <a:srgbClr val="EAEFF5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6419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512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245" name="object 245"/>
          <p:cNvSpPr txBox="1"/>
          <p:nvPr/>
        </p:nvSpPr>
        <p:spPr>
          <a:xfrm>
            <a:off x="9127559" y="5719216"/>
            <a:ext cx="681799" cy="84767"/>
          </a:xfrm>
          <a:prstGeom prst="rect">
            <a:avLst/>
          </a:prstGeom>
          <a:solidFill>
            <a:srgbClr val="EAEFF5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6419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512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246" name="object 246"/>
          <p:cNvSpPr/>
          <p:nvPr/>
        </p:nvSpPr>
        <p:spPr>
          <a:xfrm>
            <a:off x="9468284" y="5639529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833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7" name="object 247"/>
          <p:cNvSpPr/>
          <p:nvPr/>
        </p:nvSpPr>
        <p:spPr>
          <a:xfrm>
            <a:off x="9437935" y="5658745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3"/>
                </a:lnTo>
                <a:lnTo>
                  <a:pt x="57005" y="7126"/>
                </a:lnTo>
                <a:lnTo>
                  <a:pt x="30272" y="7126"/>
                </a:lnTo>
                <a:lnTo>
                  <a:pt x="14816" y="5344"/>
                </a:lnTo>
                <a:lnTo>
                  <a:pt x="0" y="0"/>
                </a:lnTo>
                <a:close/>
              </a:path>
              <a:path w="60959" h="60325">
                <a:moveTo>
                  <a:pt x="60586" y="0"/>
                </a:moveTo>
                <a:lnTo>
                  <a:pt x="45739" y="5344"/>
                </a:lnTo>
                <a:lnTo>
                  <a:pt x="30272" y="7126"/>
                </a:lnTo>
                <a:lnTo>
                  <a:pt x="57005" y="7126"/>
                </a:lnTo>
                <a:lnTo>
                  <a:pt x="6058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8" name="object 248"/>
          <p:cNvSpPr/>
          <p:nvPr/>
        </p:nvSpPr>
        <p:spPr>
          <a:xfrm>
            <a:off x="9468284" y="5460229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833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9" name="object 249"/>
          <p:cNvSpPr/>
          <p:nvPr/>
        </p:nvSpPr>
        <p:spPr>
          <a:xfrm>
            <a:off x="9437935" y="5479447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3"/>
                </a:lnTo>
                <a:lnTo>
                  <a:pt x="57010" y="7115"/>
                </a:lnTo>
                <a:lnTo>
                  <a:pt x="30272" y="7115"/>
                </a:lnTo>
                <a:lnTo>
                  <a:pt x="14816" y="5336"/>
                </a:lnTo>
                <a:lnTo>
                  <a:pt x="0" y="0"/>
                </a:lnTo>
                <a:close/>
              </a:path>
              <a:path w="60959" h="60325">
                <a:moveTo>
                  <a:pt x="60586" y="0"/>
                </a:moveTo>
                <a:lnTo>
                  <a:pt x="45739" y="5336"/>
                </a:lnTo>
                <a:lnTo>
                  <a:pt x="30272" y="7115"/>
                </a:lnTo>
                <a:lnTo>
                  <a:pt x="57010" y="7115"/>
                </a:lnTo>
                <a:lnTo>
                  <a:pt x="6058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0" name="object 250"/>
          <p:cNvSpPr txBox="1"/>
          <p:nvPr/>
        </p:nvSpPr>
        <p:spPr>
          <a:xfrm>
            <a:off x="9129195" y="5898515"/>
            <a:ext cx="681799" cy="84767"/>
          </a:xfrm>
          <a:prstGeom prst="rect">
            <a:avLst/>
          </a:prstGeom>
          <a:solidFill>
            <a:srgbClr val="EAEFF5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6419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512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251" name="object 251"/>
          <p:cNvSpPr txBox="1"/>
          <p:nvPr/>
        </p:nvSpPr>
        <p:spPr>
          <a:xfrm>
            <a:off x="9129195" y="6077826"/>
            <a:ext cx="681799" cy="84767"/>
          </a:xfrm>
          <a:prstGeom prst="rect">
            <a:avLst/>
          </a:prstGeom>
          <a:solidFill>
            <a:srgbClr val="EAEFF5"/>
          </a:solidFill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46419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3x3 conv,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512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252" name="object 252"/>
          <p:cNvSpPr/>
          <p:nvPr/>
        </p:nvSpPr>
        <p:spPr>
          <a:xfrm>
            <a:off x="9469919" y="5998125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833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3" name="object 253"/>
          <p:cNvSpPr/>
          <p:nvPr/>
        </p:nvSpPr>
        <p:spPr>
          <a:xfrm>
            <a:off x="9439570" y="6017358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3"/>
                </a:lnTo>
                <a:lnTo>
                  <a:pt x="57034" y="7115"/>
                </a:lnTo>
                <a:lnTo>
                  <a:pt x="30286" y="7115"/>
                </a:lnTo>
                <a:lnTo>
                  <a:pt x="14824" y="5336"/>
                </a:lnTo>
                <a:lnTo>
                  <a:pt x="0" y="0"/>
                </a:lnTo>
                <a:close/>
              </a:path>
              <a:path w="60959" h="60325">
                <a:moveTo>
                  <a:pt x="60614" y="0"/>
                </a:moveTo>
                <a:lnTo>
                  <a:pt x="45759" y="5336"/>
                </a:lnTo>
                <a:lnTo>
                  <a:pt x="30286" y="7115"/>
                </a:lnTo>
                <a:lnTo>
                  <a:pt x="57034" y="7115"/>
                </a:lnTo>
                <a:lnTo>
                  <a:pt x="606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4" name="object 254"/>
          <p:cNvSpPr/>
          <p:nvPr/>
        </p:nvSpPr>
        <p:spPr>
          <a:xfrm>
            <a:off x="9469919" y="5818826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833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5" name="object 255"/>
          <p:cNvSpPr/>
          <p:nvPr/>
        </p:nvSpPr>
        <p:spPr>
          <a:xfrm>
            <a:off x="9439570" y="5838059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2" y="60313"/>
                </a:lnTo>
                <a:lnTo>
                  <a:pt x="57034" y="7115"/>
                </a:lnTo>
                <a:lnTo>
                  <a:pt x="30286" y="7115"/>
                </a:lnTo>
                <a:lnTo>
                  <a:pt x="14824" y="5336"/>
                </a:lnTo>
                <a:lnTo>
                  <a:pt x="0" y="0"/>
                </a:lnTo>
                <a:close/>
              </a:path>
              <a:path w="60959" h="60325">
                <a:moveTo>
                  <a:pt x="60614" y="0"/>
                </a:moveTo>
                <a:lnTo>
                  <a:pt x="45759" y="5336"/>
                </a:lnTo>
                <a:lnTo>
                  <a:pt x="30286" y="7115"/>
                </a:lnTo>
                <a:lnTo>
                  <a:pt x="57034" y="7115"/>
                </a:lnTo>
                <a:lnTo>
                  <a:pt x="606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6" name="object 256"/>
          <p:cNvSpPr/>
          <p:nvPr/>
        </p:nvSpPr>
        <p:spPr>
          <a:xfrm>
            <a:off x="9473217" y="260519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737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7" name="object 257"/>
          <p:cNvSpPr/>
          <p:nvPr/>
        </p:nvSpPr>
        <p:spPr>
          <a:xfrm>
            <a:off x="9442869" y="279711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1" y="60313"/>
                </a:lnTo>
                <a:lnTo>
                  <a:pt x="56932" y="7125"/>
                </a:lnTo>
                <a:lnTo>
                  <a:pt x="30267" y="7125"/>
                </a:lnTo>
                <a:lnTo>
                  <a:pt x="14820" y="5344"/>
                </a:lnTo>
                <a:lnTo>
                  <a:pt x="0" y="0"/>
                </a:lnTo>
                <a:close/>
              </a:path>
              <a:path w="60959" h="60325">
                <a:moveTo>
                  <a:pt x="60504" y="0"/>
                </a:moveTo>
                <a:lnTo>
                  <a:pt x="45706" y="5344"/>
                </a:lnTo>
                <a:lnTo>
                  <a:pt x="30267" y="7125"/>
                </a:lnTo>
                <a:lnTo>
                  <a:pt x="56932" y="7125"/>
                </a:lnTo>
                <a:lnTo>
                  <a:pt x="6050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8" name="object 258"/>
          <p:cNvSpPr/>
          <p:nvPr/>
        </p:nvSpPr>
        <p:spPr>
          <a:xfrm>
            <a:off x="9473217" y="6177439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833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9" name="object 259"/>
          <p:cNvSpPr/>
          <p:nvPr/>
        </p:nvSpPr>
        <p:spPr>
          <a:xfrm>
            <a:off x="9442869" y="6196656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1" y="60313"/>
                </a:lnTo>
                <a:lnTo>
                  <a:pt x="56937" y="7115"/>
                </a:lnTo>
                <a:lnTo>
                  <a:pt x="30267" y="7115"/>
                </a:lnTo>
                <a:lnTo>
                  <a:pt x="14820" y="5336"/>
                </a:lnTo>
                <a:lnTo>
                  <a:pt x="0" y="0"/>
                </a:lnTo>
                <a:close/>
              </a:path>
              <a:path w="60959" h="60325">
                <a:moveTo>
                  <a:pt x="60504" y="0"/>
                </a:moveTo>
                <a:lnTo>
                  <a:pt x="45706" y="5336"/>
                </a:lnTo>
                <a:lnTo>
                  <a:pt x="30267" y="7115"/>
                </a:lnTo>
                <a:lnTo>
                  <a:pt x="56937" y="7115"/>
                </a:lnTo>
                <a:lnTo>
                  <a:pt x="6050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0" name="object 260"/>
          <p:cNvSpPr txBox="1"/>
          <p:nvPr/>
        </p:nvSpPr>
        <p:spPr>
          <a:xfrm>
            <a:off x="9336469" y="6245882"/>
            <a:ext cx="263552" cy="96338"/>
          </a:xfrm>
          <a:prstGeom prst="rect">
            <a:avLst/>
          </a:prstGeom>
        </p:spPr>
        <p:txBody>
          <a:bodyPr vert="horz" wrap="square" lIns="0" tIns="11459" rIns="0" bIns="0" rtlCol="0">
            <a:spAutoFit/>
          </a:bodyPr>
          <a:lstStyle/>
          <a:p>
            <a:pPr marL="12732" defTabSz="916712">
              <a:spcBef>
                <a:spcPts val="90"/>
              </a:spcBef>
            </a:pP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avg</a:t>
            </a:r>
            <a:r>
              <a:rPr sz="551" spc="-4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pool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261" name="object 261"/>
          <p:cNvSpPr/>
          <p:nvPr/>
        </p:nvSpPr>
        <p:spPr>
          <a:xfrm>
            <a:off x="9473217" y="6356737"/>
            <a:ext cx="0" cy="34377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0" y="0"/>
                </a:moveTo>
                <a:lnTo>
                  <a:pt x="0" y="33833"/>
                </a:lnTo>
              </a:path>
            </a:pathLst>
          </a:custGeom>
          <a:ln w="103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2" name="object 262"/>
          <p:cNvSpPr/>
          <p:nvPr/>
        </p:nvSpPr>
        <p:spPr>
          <a:xfrm>
            <a:off x="9442869" y="6375955"/>
            <a:ext cx="61114" cy="60477"/>
          </a:xfrm>
          <a:custGeom>
            <a:avLst/>
            <a:gdLst/>
            <a:ahLst/>
            <a:cxnLst/>
            <a:rect l="l" t="t" r="r" b="b"/>
            <a:pathLst>
              <a:path w="60959" h="60325">
                <a:moveTo>
                  <a:pt x="0" y="0"/>
                </a:moveTo>
                <a:lnTo>
                  <a:pt x="30271" y="60317"/>
                </a:lnTo>
                <a:lnTo>
                  <a:pt x="56932" y="7126"/>
                </a:lnTo>
                <a:lnTo>
                  <a:pt x="30267" y="7126"/>
                </a:lnTo>
                <a:lnTo>
                  <a:pt x="14820" y="5344"/>
                </a:lnTo>
                <a:lnTo>
                  <a:pt x="0" y="0"/>
                </a:lnTo>
                <a:close/>
              </a:path>
              <a:path w="60959" h="60325">
                <a:moveTo>
                  <a:pt x="60504" y="0"/>
                </a:moveTo>
                <a:lnTo>
                  <a:pt x="45706" y="5344"/>
                </a:lnTo>
                <a:lnTo>
                  <a:pt x="30267" y="7126"/>
                </a:lnTo>
                <a:lnTo>
                  <a:pt x="56932" y="7126"/>
                </a:lnTo>
                <a:lnTo>
                  <a:pt x="6050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3" name="object 263"/>
          <p:cNvSpPr txBox="1"/>
          <p:nvPr/>
        </p:nvSpPr>
        <p:spPr>
          <a:xfrm>
            <a:off x="9132491" y="6436425"/>
            <a:ext cx="681799" cy="84767"/>
          </a:xfrm>
          <a:prstGeom prst="rect">
            <a:avLst/>
          </a:prstGeom>
          <a:ln w="10328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 defTabSz="916712"/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fc</a:t>
            </a:r>
            <a:r>
              <a:rPr sz="551" spc="-15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551" spc="-5" dirty="0">
                <a:solidFill>
                  <a:prstClr val="black"/>
                </a:solidFill>
                <a:latin typeface="Calibri Light"/>
                <a:cs typeface="Calibri Light"/>
              </a:rPr>
              <a:t>1000</a:t>
            </a:r>
            <a:endParaRPr sz="551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266" name="object 266"/>
          <p:cNvSpPr txBox="1">
            <a:spLocks noGrp="1"/>
          </p:cNvSpPr>
          <p:nvPr>
            <p:ph type="ftr" sz="quarter" idx="5"/>
          </p:nvPr>
        </p:nvSpPr>
        <p:spPr>
          <a:xfrm>
            <a:off x="4173265" y="7267588"/>
            <a:ext cx="9197028" cy="219942"/>
          </a:xfrm>
          <a:prstGeom prst="rect">
            <a:avLst/>
          </a:prstGeom>
        </p:spPr>
        <p:txBody>
          <a:bodyPr vert="horz" wrap="square" lIns="0" tIns="3820" rIns="0" bIns="0" rtlCol="0">
            <a:spAutoFit/>
          </a:bodyPr>
          <a:lstStyle/>
          <a:p>
            <a:pPr marL="12732" defTabSz="916712">
              <a:spcBef>
                <a:spcPts val="30"/>
              </a:spcBef>
            </a:pPr>
            <a:r>
              <a:rPr spc="-20" dirty="0"/>
              <a:t>Kaiming </a:t>
            </a:r>
            <a:r>
              <a:rPr spc="5" dirty="0"/>
              <a:t>He, </a:t>
            </a:r>
            <a:r>
              <a:rPr spc="-10" dirty="0"/>
              <a:t>Xiangyu </a:t>
            </a:r>
            <a:r>
              <a:rPr dirty="0"/>
              <a:t>Zhang, </a:t>
            </a:r>
            <a:r>
              <a:rPr spc="-30" dirty="0"/>
              <a:t>Shaoqing </a:t>
            </a:r>
            <a:r>
              <a:rPr spc="-5" dirty="0"/>
              <a:t>Ren, </a:t>
            </a:r>
            <a:r>
              <a:rPr dirty="0"/>
              <a:t>&amp; </a:t>
            </a:r>
            <a:r>
              <a:rPr spc="-15" dirty="0"/>
              <a:t>Jian </a:t>
            </a:r>
            <a:r>
              <a:rPr spc="-35" dirty="0"/>
              <a:t>Sun. </a:t>
            </a:r>
            <a:r>
              <a:rPr spc="5" dirty="0"/>
              <a:t>“Deep </a:t>
            </a:r>
            <a:r>
              <a:rPr spc="-15" dirty="0"/>
              <a:t>Residual </a:t>
            </a:r>
            <a:r>
              <a:rPr spc="-10" dirty="0"/>
              <a:t>Learning </a:t>
            </a:r>
            <a:r>
              <a:rPr spc="-25" dirty="0"/>
              <a:t>for </a:t>
            </a:r>
            <a:r>
              <a:rPr spc="15" dirty="0"/>
              <a:t>Image </a:t>
            </a:r>
            <a:r>
              <a:rPr spc="-15" dirty="0"/>
              <a:t>Recognition”. </a:t>
            </a:r>
            <a:r>
              <a:rPr spc="-20" dirty="0"/>
              <a:t>CVPR</a:t>
            </a:r>
            <a:r>
              <a:rPr spc="-115" dirty="0"/>
              <a:t> </a:t>
            </a:r>
            <a:r>
              <a:rPr spc="-10" dirty="0"/>
              <a:t>2016.</a:t>
            </a:r>
          </a:p>
        </p:txBody>
      </p:sp>
      <p:sp>
        <p:nvSpPr>
          <p:cNvPr id="264" name="object 264"/>
          <p:cNvSpPr txBox="1"/>
          <p:nvPr/>
        </p:nvSpPr>
        <p:spPr>
          <a:xfrm>
            <a:off x="6697671" y="803898"/>
            <a:ext cx="1121053" cy="38308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2406" spc="15" dirty="0">
                <a:solidFill>
                  <a:prstClr val="black"/>
                </a:solidFill>
                <a:latin typeface="Calibri"/>
                <a:cs typeface="Calibri"/>
              </a:rPr>
              <a:t>plain</a:t>
            </a:r>
            <a:r>
              <a:rPr sz="2406" spc="-18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spc="10" dirty="0">
                <a:solidFill>
                  <a:prstClr val="black"/>
                </a:solidFill>
                <a:latin typeface="Calibri"/>
                <a:cs typeface="Calibri"/>
              </a:rPr>
              <a:t>net</a:t>
            </a:r>
            <a:endParaRPr sz="2406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65" name="object 265"/>
          <p:cNvSpPr txBox="1"/>
          <p:nvPr/>
        </p:nvSpPr>
        <p:spPr>
          <a:xfrm>
            <a:off x="10199053" y="803898"/>
            <a:ext cx="904609" cy="38308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2406" spc="-5" dirty="0">
                <a:solidFill>
                  <a:prstClr val="black"/>
                </a:solidFill>
                <a:latin typeface="Calibri"/>
                <a:cs typeface="Calibri"/>
              </a:rPr>
              <a:t>R</a:t>
            </a:r>
            <a:r>
              <a:rPr sz="2406" dirty="0">
                <a:solidFill>
                  <a:prstClr val="black"/>
                </a:solidFill>
                <a:latin typeface="Calibri"/>
                <a:cs typeface="Calibri"/>
              </a:rPr>
              <a:t>e</a:t>
            </a:r>
            <a:r>
              <a:rPr sz="2406" spc="-40" dirty="0">
                <a:solidFill>
                  <a:prstClr val="black"/>
                </a:solidFill>
                <a:latin typeface="Calibri"/>
                <a:cs typeface="Calibri"/>
              </a:rPr>
              <a:t>s</a:t>
            </a:r>
            <a:r>
              <a:rPr sz="2406" spc="-50" dirty="0">
                <a:solidFill>
                  <a:prstClr val="black"/>
                </a:solidFill>
                <a:latin typeface="Calibri"/>
                <a:cs typeface="Calibri"/>
              </a:rPr>
              <a:t>N</a:t>
            </a:r>
            <a:r>
              <a:rPr sz="2406" spc="5" dirty="0">
                <a:solidFill>
                  <a:prstClr val="black"/>
                </a:solidFill>
                <a:latin typeface="Calibri"/>
                <a:cs typeface="Calibri"/>
              </a:rPr>
              <a:t>e</a:t>
            </a:r>
            <a:r>
              <a:rPr sz="2406" dirty="0">
                <a:solidFill>
                  <a:prstClr val="black"/>
                </a:solidFill>
                <a:latin typeface="Calibri"/>
                <a:cs typeface="Calibri"/>
              </a:rPr>
              <a:t>t</a:t>
            </a:r>
            <a:endParaRPr sz="2406"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757550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9764" y="613487"/>
            <a:ext cx="4966118" cy="691632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>
              <a:spcBef>
                <a:spcPts val="100"/>
              </a:spcBef>
            </a:pPr>
            <a:r>
              <a:rPr sz="4411" spc="-35" dirty="0"/>
              <a:t>CIFAR-10</a:t>
            </a:r>
            <a:r>
              <a:rPr sz="4411" spc="-70" dirty="0"/>
              <a:t> </a:t>
            </a:r>
            <a:r>
              <a:rPr sz="4411" spc="-10" dirty="0"/>
              <a:t>experiments</a:t>
            </a:r>
            <a:endParaRPr sz="4411"/>
          </a:p>
        </p:txBody>
      </p:sp>
      <p:sp>
        <p:nvSpPr>
          <p:cNvPr id="3" name="object 3"/>
          <p:cNvSpPr/>
          <p:nvPr/>
        </p:nvSpPr>
        <p:spPr>
          <a:xfrm>
            <a:off x="1203687" y="4169821"/>
            <a:ext cx="3323053" cy="0"/>
          </a:xfrm>
          <a:custGeom>
            <a:avLst/>
            <a:gdLst/>
            <a:ahLst/>
            <a:cxnLst/>
            <a:rect l="l" t="t" r="r" b="b"/>
            <a:pathLst>
              <a:path w="3314700">
                <a:moveTo>
                  <a:pt x="0" y="0"/>
                </a:moveTo>
                <a:lnTo>
                  <a:pt x="3314700" y="0"/>
                </a:lnTo>
                <a:lnTo>
                  <a:pt x="33147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833922" y="3609613"/>
            <a:ext cx="2692818" cy="0"/>
          </a:xfrm>
          <a:custGeom>
            <a:avLst/>
            <a:gdLst/>
            <a:ahLst/>
            <a:cxnLst/>
            <a:rect l="l" t="t" r="r" b="b"/>
            <a:pathLst>
              <a:path w="2686050">
                <a:moveTo>
                  <a:pt x="0" y="0"/>
                </a:moveTo>
                <a:lnTo>
                  <a:pt x="268605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203688" y="3603247"/>
            <a:ext cx="31830" cy="12732"/>
          </a:xfrm>
          <a:custGeom>
            <a:avLst/>
            <a:gdLst/>
            <a:ahLst/>
            <a:cxnLst/>
            <a:rect l="l" t="t" r="r" b="b"/>
            <a:pathLst>
              <a:path w="31750" h="12700">
                <a:moveTo>
                  <a:pt x="0" y="12700"/>
                </a:moveTo>
                <a:lnTo>
                  <a:pt x="31750" y="12700"/>
                </a:lnTo>
                <a:lnTo>
                  <a:pt x="3175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203687" y="3074869"/>
            <a:ext cx="3323053" cy="0"/>
          </a:xfrm>
          <a:custGeom>
            <a:avLst/>
            <a:gdLst/>
            <a:ahLst/>
            <a:cxnLst/>
            <a:rect l="l" t="t" r="r" b="b"/>
            <a:pathLst>
              <a:path w="3314700">
                <a:moveTo>
                  <a:pt x="0" y="0"/>
                </a:moveTo>
                <a:lnTo>
                  <a:pt x="3314700" y="0"/>
                </a:lnTo>
                <a:lnTo>
                  <a:pt x="33147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203687" y="1979916"/>
            <a:ext cx="3323053" cy="0"/>
          </a:xfrm>
          <a:custGeom>
            <a:avLst/>
            <a:gdLst/>
            <a:ahLst/>
            <a:cxnLst/>
            <a:rect l="l" t="t" r="r" b="b"/>
            <a:pathLst>
              <a:path w="3314700">
                <a:moveTo>
                  <a:pt x="0" y="0"/>
                </a:moveTo>
                <a:lnTo>
                  <a:pt x="3314700" y="0"/>
                </a:lnTo>
                <a:lnTo>
                  <a:pt x="33147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203687" y="4169821"/>
            <a:ext cx="3323053" cy="0"/>
          </a:xfrm>
          <a:custGeom>
            <a:avLst/>
            <a:gdLst/>
            <a:ahLst/>
            <a:cxnLst/>
            <a:rect l="l" t="t" r="r" b="b"/>
            <a:pathLst>
              <a:path w="3314700">
                <a:moveTo>
                  <a:pt x="0" y="0"/>
                </a:moveTo>
                <a:lnTo>
                  <a:pt x="33147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203687" y="1979916"/>
            <a:ext cx="0" cy="2189905"/>
          </a:xfrm>
          <a:custGeom>
            <a:avLst/>
            <a:gdLst/>
            <a:ahLst/>
            <a:cxnLst/>
            <a:rect l="l" t="t" r="r" b="b"/>
            <a:pathLst>
              <a:path h="2184400">
                <a:moveTo>
                  <a:pt x="0" y="21844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203687" y="4131626"/>
            <a:ext cx="0" cy="38196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381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64715" y="4157961"/>
            <a:ext cx="82758" cy="15180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0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725699" y="4137991"/>
            <a:ext cx="0" cy="31830"/>
          </a:xfrm>
          <a:custGeom>
            <a:avLst/>
            <a:gdLst/>
            <a:ahLst/>
            <a:cxnLst/>
            <a:rect l="l" t="t" r="r" b="b"/>
            <a:pathLst>
              <a:path h="31750">
                <a:moveTo>
                  <a:pt x="0" y="0"/>
                </a:moveTo>
                <a:lnTo>
                  <a:pt x="0" y="3175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683544" y="4157961"/>
            <a:ext cx="82758" cy="15180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1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247712" y="4131626"/>
            <a:ext cx="0" cy="38196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381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202373" y="4157961"/>
            <a:ext cx="82758" cy="15180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2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769724" y="4131626"/>
            <a:ext cx="0" cy="38196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381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279004" y="4131626"/>
            <a:ext cx="0" cy="38196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38100"/>
                </a:moveTo>
                <a:lnTo>
                  <a:pt x="1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240032" y="4157961"/>
            <a:ext cx="82758" cy="15180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4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801016" y="4131626"/>
            <a:ext cx="0" cy="38196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38100"/>
                </a:moveTo>
                <a:lnTo>
                  <a:pt x="1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758861" y="4157961"/>
            <a:ext cx="82758" cy="15180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5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323028" y="4131626"/>
            <a:ext cx="0" cy="38196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38100"/>
                </a:moveTo>
                <a:lnTo>
                  <a:pt x="1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277690" y="4157961"/>
            <a:ext cx="82758" cy="15180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6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203689" y="4169821"/>
            <a:ext cx="38196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118560" y="4086344"/>
            <a:ext cx="82758" cy="15180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0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203688" y="3603247"/>
            <a:ext cx="31830" cy="12732"/>
          </a:xfrm>
          <a:custGeom>
            <a:avLst/>
            <a:gdLst/>
            <a:ahLst/>
            <a:cxnLst/>
            <a:rect l="l" t="t" r="r" b="b"/>
            <a:pathLst>
              <a:path w="31750" h="12700">
                <a:moveTo>
                  <a:pt x="0" y="12701"/>
                </a:moveTo>
                <a:lnTo>
                  <a:pt x="31750" y="12701"/>
                </a:lnTo>
                <a:lnTo>
                  <a:pt x="31750" y="0"/>
                </a:lnTo>
                <a:lnTo>
                  <a:pt x="0" y="0"/>
                </a:lnTo>
                <a:lnTo>
                  <a:pt x="0" y="1270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118560" y="3537276"/>
            <a:ext cx="82758" cy="15180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5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203689" y="3074869"/>
            <a:ext cx="38196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062859" y="2992983"/>
            <a:ext cx="153420" cy="15180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903" spc="50" dirty="0">
                <a:solidFill>
                  <a:prstClr val="black"/>
                </a:solidFill>
                <a:latin typeface="Times New Roman"/>
                <a:cs typeface="Times New Roman"/>
              </a:rPr>
              <a:t>10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203689" y="1979916"/>
            <a:ext cx="38196" cy="0"/>
          </a:xfrm>
          <a:custGeom>
            <a:avLst/>
            <a:gdLst/>
            <a:ahLst/>
            <a:cxnLst/>
            <a:rect l="l" t="t" r="r" b="b"/>
            <a:pathLst>
              <a:path w="38100">
                <a:moveTo>
                  <a:pt x="0" y="0"/>
                </a:moveTo>
                <a:lnTo>
                  <a:pt x="38100" y="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062859" y="1898031"/>
            <a:ext cx="153420" cy="15180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903" spc="50" dirty="0">
                <a:solidFill>
                  <a:prstClr val="black"/>
                </a:solidFill>
                <a:latin typeface="Times New Roman"/>
                <a:cs typeface="Times New Roman"/>
              </a:rPr>
              <a:t>20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407400" y="1979916"/>
            <a:ext cx="3132073" cy="2062584"/>
          </a:xfrm>
          <a:custGeom>
            <a:avLst/>
            <a:gdLst/>
            <a:ahLst/>
            <a:cxnLst/>
            <a:rect l="l" t="t" r="r" b="b"/>
            <a:pathLst>
              <a:path w="3124200" h="2057400">
                <a:moveTo>
                  <a:pt x="0" y="0"/>
                </a:moveTo>
                <a:lnTo>
                  <a:pt x="3181" y="45860"/>
                </a:lnTo>
                <a:lnTo>
                  <a:pt x="57266" y="313116"/>
                </a:lnTo>
                <a:lnTo>
                  <a:pt x="108169" y="321023"/>
                </a:lnTo>
                <a:lnTo>
                  <a:pt x="159073" y="333675"/>
                </a:lnTo>
                <a:lnTo>
                  <a:pt x="213158" y="487071"/>
                </a:lnTo>
                <a:lnTo>
                  <a:pt x="262471" y="575629"/>
                </a:lnTo>
                <a:lnTo>
                  <a:pt x="316555" y="724280"/>
                </a:lnTo>
                <a:lnTo>
                  <a:pt x="367459" y="642048"/>
                </a:lnTo>
                <a:lnTo>
                  <a:pt x="418362" y="733769"/>
                </a:lnTo>
                <a:lnTo>
                  <a:pt x="472447" y="787536"/>
                </a:lnTo>
                <a:lnTo>
                  <a:pt x="521760" y="846048"/>
                </a:lnTo>
                <a:lnTo>
                  <a:pt x="575845" y="928281"/>
                </a:lnTo>
                <a:lnTo>
                  <a:pt x="626748" y="808094"/>
                </a:lnTo>
                <a:lnTo>
                  <a:pt x="677652" y="800188"/>
                </a:lnTo>
                <a:lnTo>
                  <a:pt x="731737" y="958327"/>
                </a:lnTo>
                <a:lnTo>
                  <a:pt x="781050" y="1024746"/>
                </a:lnTo>
                <a:lnTo>
                  <a:pt x="836725" y="1007351"/>
                </a:lnTo>
                <a:lnTo>
                  <a:pt x="886038" y="1132282"/>
                </a:lnTo>
                <a:lnTo>
                  <a:pt x="936941" y="1132282"/>
                </a:lnTo>
                <a:lnTo>
                  <a:pt x="991026" y="1070607"/>
                </a:lnTo>
                <a:lnTo>
                  <a:pt x="1040340" y="1024746"/>
                </a:lnTo>
                <a:lnTo>
                  <a:pt x="1096015" y="1050049"/>
                </a:lnTo>
                <a:lnTo>
                  <a:pt x="1145328" y="1032654"/>
                </a:lnTo>
                <a:lnTo>
                  <a:pt x="1196232" y="1149677"/>
                </a:lnTo>
                <a:lnTo>
                  <a:pt x="1250316" y="1099072"/>
                </a:lnTo>
                <a:lnTo>
                  <a:pt x="1299629" y="1167072"/>
                </a:lnTo>
                <a:lnTo>
                  <a:pt x="1355305" y="1075351"/>
                </a:lnTo>
                <a:lnTo>
                  <a:pt x="1404617" y="1228747"/>
                </a:lnTo>
                <a:lnTo>
                  <a:pt x="1458702" y="1157584"/>
                </a:lnTo>
                <a:lnTo>
                  <a:pt x="1509606" y="1712655"/>
                </a:lnTo>
                <a:lnTo>
                  <a:pt x="1560509" y="1774330"/>
                </a:lnTo>
                <a:lnTo>
                  <a:pt x="1614594" y="1774330"/>
                </a:lnTo>
                <a:lnTo>
                  <a:pt x="1663907" y="1804376"/>
                </a:lnTo>
                <a:lnTo>
                  <a:pt x="1717992" y="1804376"/>
                </a:lnTo>
                <a:lnTo>
                  <a:pt x="1768895" y="1873958"/>
                </a:lnTo>
                <a:lnTo>
                  <a:pt x="1819799" y="1858144"/>
                </a:lnTo>
                <a:lnTo>
                  <a:pt x="1873884" y="1891353"/>
                </a:lnTo>
                <a:lnTo>
                  <a:pt x="1923197" y="1932470"/>
                </a:lnTo>
                <a:lnTo>
                  <a:pt x="1978872" y="1886609"/>
                </a:lnTo>
                <a:lnTo>
                  <a:pt x="2028185" y="1870795"/>
                </a:lnTo>
                <a:lnTo>
                  <a:pt x="2079088" y="1937214"/>
                </a:lnTo>
                <a:lnTo>
                  <a:pt x="2133173" y="1924563"/>
                </a:lnTo>
                <a:lnTo>
                  <a:pt x="2182486" y="1891353"/>
                </a:lnTo>
                <a:lnTo>
                  <a:pt x="2238162" y="1932470"/>
                </a:lnTo>
                <a:lnTo>
                  <a:pt x="2287474" y="1940376"/>
                </a:lnTo>
                <a:lnTo>
                  <a:pt x="2338378" y="2016284"/>
                </a:lnTo>
                <a:lnTo>
                  <a:pt x="2392463" y="2044749"/>
                </a:lnTo>
                <a:lnTo>
                  <a:pt x="2441776" y="1995726"/>
                </a:lnTo>
                <a:lnTo>
                  <a:pt x="2497451" y="2016284"/>
                </a:lnTo>
                <a:lnTo>
                  <a:pt x="2546764" y="2036842"/>
                </a:lnTo>
                <a:lnTo>
                  <a:pt x="2597668" y="2036842"/>
                </a:lnTo>
                <a:lnTo>
                  <a:pt x="2651752" y="2036842"/>
                </a:lnTo>
                <a:lnTo>
                  <a:pt x="2701065" y="2049493"/>
                </a:lnTo>
                <a:lnTo>
                  <a:pt x="2756741" y="2044749"/>
                </a:lnTo>
                <a:lnTo>
                  <a:pt x="2806053" y="2044749"/>
                </a:lnTo>
                <a:lnTo>
                  <a:pt x="2856956" y="2019446"/>
                </a:lnTo>
                <a:lnTo>
                  <a:pt x="2911042" y="1998888"/>
                </a:lnTo>
                <a:lnTo>
                  <a:pt x="2961945" y="2011539"/>
                </a:lnTo>
                <a:lnTo>
                  <a:pt x="3016030" y="2057400"/>
                </a:lnTo>
                <a:lnTo>
                  <a:pt x="3065343" y="2036842"/>
                </a:lnTo>
                <a:lnTo>
                  <a:pt x="3119428" y="2016284"/>
                </a:lnTo>
                <a:lnTo>
                  <a:pt x="3124200" y="2016284"/>
                </a:lnTo>
              </a:path>
            </a:pathLst>
          </a:custGeom>
          <a:ln w="12700">
            <a:solidFill>
              <a:srgbClr val="BFBF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1413765" y="1973550"/>
            <a:ext cx="3119341" cy="1145881"/>
          </a:xfrm>
          <a:custGeom>
            <a:avLst/>
            <a:gdLst/>
            <a:ahLst/>
            <a:cxnLst/>
            <a:rect l="l" t="t" r="r" b="b"/>
            <a:pathLst>
              <a:path w="3111500" h="1143000">
                <a:moveTo>
                  <a:pt x="0" y="0"/>
                </a:moveTo>
                <a:lnTo>
                  <a:pt x="49237" y="281378"/>
                </a:lnTo>
                <a:lnTo>
                  <a:pt x="100063" y="120817"/>
                </a:lnTo>
                <a:lnTo>
                  <a:pt x="150889" y="430810"/>
                </a:lnTo>
                <a:lnTo>
                  <a:pt x="204892" y="461015"/>
                </a:lnTo>
                <a:lnTo>
                  <a:pt x="254129" y="430810"/>
                </a:lnTo>
                <a:lnTo>
                  <a:pt x="308132" y="556397"/>
                </a:lnTo>
                <a:lnTo>
                  <a:pt x="358958" y="435580"/>
                </a:lnTo>
                <a:lnTo>
                  <a:pt x="409784" y="569115"/>
                </a:lnTo>
                <a:lnTo>
                  <a:pt x="463786" y="578653"/>
                </a:lnTo>
                <a:lnTo>
                  <a:pt x="513024" y="661318"/>
                </a:lnTo>
                <a:lnTo>
                  <a:pt x="567026" y="645421"/>
                </a:lnTo>
                <a:lnTo>
                  <a:pt x="617852" y="615217"/>
                </a:lnTo>
                <a:lnTo>
                  <a:pt x="668678" y="661318"/>
                </a:lnTo>
                <a:lnTo>
                  <a:pt x="722681" y="645421"/>
                </a:lnTo>
                <a:lnTo>
                  <a:pt x="771918" y="745573"/>
                </a:lnTo>
                <a:lnTo>
                  <a:pt x="827509" y="732855"/>
                </a:lnTo>
                <a:lnTo>
                  <a:pt x="876747" y="724906"/>
                </a:lnTo>
                <a:lnTo>
                  <a:pt x="927573" y="669266"/>
                </a:lnTo>
                <a:lnTo>
                  <a:pt x="981575" y="758290"/>
                </a:lnTo>
                <a:lnTo>
                  <a:pt x="1030813" y="774187"/>
                </a:lnTo>
                <a:lnTo>
                  <a:pt x="1086404" y="728086"/>
                </a:lnTo>
                <a:lnTo>
                  <a:pt x="1135642" y="745573"/>
                </a:lnTo>
                <a:lnTo>
                  <a:pt x="1186468" y="820289"/>
                </a:lnTo>
                <a:lnTo>
                  <a:pt x="1240470" y="766239"/>
                </a:lnTo>
                <a:lnTo>
                  <a:pt x="1289708" y="774187"/>
                </a:lnTo>
                <a:lnTo>
                  <a:pt x="1345299" y="817109"/>
                </a:lnTo>
                <a:lnTo>
                  <a:pt x="1394537" y="791674"/>
                </a:lnTo>
                <a:lnTo>
                  <a:pt x="1448539" y="794853"/>
                </a:lnTo>
                <a:lnTo>
                  <a:pt x="1499365" y="1063514"/>
                </a:lnTo>
                <a:lnTo>
                  <a:pt x="1550191" y="1092130"/>
                </a:lnTo>
                <a:lnTo>
                  <a:pt x="1604194" y="1104847"/>
                </a:lnTo>
                <a:lnTo>
                  <a:pt x="1653431" y="1096898"/>
                </a:lnTo>
                <a:lnTo>
                  <a:pt x="1707434" y="1104847"/>
                </a:lnTo>
                <a:lnTo>
                  <a:pt x="1758260" y="1117565"/>
                </a:lnTo>
                <a:lnTo>
                  <a:pt x="1809086" y="1084181"/>
                </a:lnTo>
                <a:lnTo>
                  <a:pt x="1863088" y="1092130"/>
                </a:lnTo>
                <a:lnTo>
                  <a:pt x="1912326" y="1081002"/>
                </a:lnTo>
                <a:lnTo>
                  <a:pt x="1967917" y="1081002"/>
                </a:lnTo>
                <a:lnTo>
                  <a:pt x="2017154" y="1084181"/>
                </a:lnTo>
                <a:lnTo>
                  <a:pt x="2067980" y="1071463"/>
                </a:lnTo>
                <a:lnTo>
                  <a:pt x="2121983" y="1109616"/>
                </a:lnTo>
                <a:lnTo>
                  <a:pt x="2171220" y="1096898"/>
                </a:lnTo>
                <a:lnTo>
                  <a:pt x="2226811" y="1092130"/>
                </a:lnTo>
                <a:lnTo>
                  <a:pt x="2276049" y="1084181"/>
                </a:lnTo>
                <a:lnTo>
                  <a:pt x="2326875" y="1114385"/>
                </a:lnTo>
                <a:lnTo>
                  <a:pt x="2380877" y="1114385"/>
                </a:lnTo>
                <a:lnTo>
                  <a:pt x="2430115" y="1127103"/>
                </a:lnTo>
                <a:lnTo>
                  <a:pt x="2485706" y="1109616"/>
                </a:lnTo>
                <a:lnTo>
                  <a:pt x="2534943" y="1122334"/>
                </a:lnTo>
                <a:lnTo>
                  <a:pt x="2585769" y="1109616"/>
                </a:lnTo>
                <a:lnTo>
                  <a:pt x="2639772" y="1130282"/>
                </a:lnTo>
                <a:lnTo>
                  <a:pt x="2689010" y="1127103"/>
                </a:lnTo>
                <a:lnTo>
                  <a:pt x="2744600" y="1127103"/>
                </a:lnTo>
                <a:lnTo>
                  <a:pt x="2793838" y="1130282"/>
                </a:lnTo>
                <a:lnTo>
                  <a:pt x="2844664" y="1127103"/>
                </a:lnTo>
                <a:lnTo>
                  <a:pt x="2898666" y="1143000"/>
                </a:lnTo>
                <a:lnTo>
                  <a:pt x="2949492" y="1127103"/>
                </a:lnTo>
                <a:lnTo>
                  <a:pt x="3003495" y="1135052"/>
                </a:lnTo>
                <a:lnTo>
                  <a:pt x="3052733" y="1130282"/>
                </a:lnTo>
                <a:lnTo>
                  <a:pt x="3106735" y="1127103"/>
                </a:lnTo>
                <a:lnTo>
                  <a:pt x="3111500" y="1127103"/>
                </a:lnTo>
              </a:path>
            </a:pathLst>
          </a:custGeom>
          <a:ln w="25400">
            <a:solidFill>
              <a:srgbClr val="BFBF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1611112" y="1979916"/>
            <a:ext cx="2928361" cy="2062584"/>
          </a:xfrm>
          <a:custGeom>
            <a:avLst/>
            <a:gdLst/>
            <a:ahLst/>
            <a:cxnLst/>
            <a:rect l="l" t="t" r="r" b="b"/>
            <a:pathLst>
              <a:path w="2921000" h="2057400">
                <a:moveTo>
                  <a:pt x="0" y="0"/>
                </a:moveTo>
                <a:lnTo>
                  <a:pt x="17453" y="74325"/>
                </a:lnTo>
                <a:lnTo>
                  <a:pt x="66638" y="349489"/>
                </a:lnTo>
                <a:lnTo>
                  <a:pt x="120584" y="199256"/>
                </a:lnTo>
                <a:lnTo>
                  <a:pt x="171356" y="290977"/>
                </a:lnTo>
                <a:lnTo>
                  <a:pt x="222129" y="408001"/>
                </a:lnTo>
                <a:lnTo>
                  <a:pt x="276075" y="474419"/>
                </a:lnTo>
                <a:lnTo>
                  <a:pt x="325260" y="540838"/>
                </a:lnTo>
                <a:lnTo>
                  <a:pt x="379206" y="675257"/>
                </a:lnTo>
                <a:lnTo>
                  <a:pt x="429978" y="670512"/>
                </a:lnTo>
                <a:lnTo>
                  <a:pt x="480751" y="616745"/>
                </a:lnTo>
                <a:lnTo>
                  <a:pt x="534696" y="721118"/>
                </a:lnTo>
                <a:lnTo>
                  <a:pt x="583882" y="711629"/>
                </a:lnTo>
                <a:lnTo>
                  <a:pt x="639415" y="958327"/>
                </a:lnTo>
                <a:lnTo>
                  <a:pt x="688600" y="708466"/>
                </a:lnTo>
                <a:lnTo>
                  <a:pt x="739373" y="657861"/>
                </a:lnTo>
                <a:lnTo>
                  <a:pt x="793318" y="825490"/>
                </a:lnTo>
                <a:lnTo>
                  <a:pt x="842504" y="895071"/>
                </a:lnTo>
                <a:lnTo>
                  <a:pt x="898037" y="612001"/>
                </a:lnTo>
                <a:lnTo>
                  <a:pt x="947222" y="853955"/>
                </a:lnTo>
                <a:lnTo>
                  <a:pt x="997995" y="999444"/>
                </a:lnTo>
                <a:lnTo>
                  <a:pt x="1051941" y="882420"/>
                </a:lnTo>
                <a:lnTo>
                  <a:pt x="1101127" y="974141"/>
                </a:lnTo>
                <a:lnTo>
                  <a:pt x="1156659" y="966234"/>
                </a:lnTo>
                <a:lnTo>
                  <a:pt x="1205845" y="841304"/>
                </a:lnTo>
                <a:lnTo>
                  <a:pt x="1259790" y="853955"/>
                </a:lnTo>
                <a:lnTo>
                  <a:pt x="1310563" y="1458050"/>
                </a:lnTo>
                <a:lnTo>
                  <a:pt x="1361335" y="1590887"/>
                </a:lnTo>
                <a:lnTo>
                  <a:pt x="1415281" y="1677864"/>
                </a:lnTo>
                <a:lnTo>
                  <a:pt x="1464467" y="1633585"/>
                </a:lnTo>
                <a:lnTo>
                  <a:pt x="1518412" y="1633585"/>
                </a:lnTo>
                <a:lnTo>
                  <a:pt x="1569185" y="1779074"/>
                </a:lnTo>
                <a:lnTo>
                  <a:pt x="1619957" y="1720562"/>
                </a:lnTo>
                <a:lnTo>
                  <a:pt x="1673903" y="1774330"/>
                </a:lnTo>
                <a:lnTo>
                  <a:pt x="1723089" y="1728469"/>
                </a:lnTo>
                <a:lnTo>
                  <a:pt x="1778621" y="1807539"/>
                </a:lnTo>
                <a:lnTo>
                  <a:pt x="1827807" y="1824934"/>
                </a:lnTo>
                <a:lnTo>
                  <a:pt x="1878579" y="1873958"/>
                </a:lnTo>
                <a:lnTo>
                  <a:pt x="1932525" y="1878702"/>
                </a:lnTo>
                <a:lnTo>
                  <a:pt x="1981710" y="1916656"/>
                </a:lnTo>
                <a:lnTo>
                  <a:pt x="2037243" y="1929307"/>
                </a:lnTo>
                <a:lnTo>
                  <a:pt x="2086429" y="1924563"/>
                </a:lnTo>
                <a:lnTo>
                  <a:pt x="2137201" y="1957772"/>
                </a:lnTo>
                <a:lnTo>
                  <a:pt x="2191147" y="1998888"/>
                </a:lnTo>
                <a:lnTo>
                  <a:pt x="2240333" y="2019446"/>
                </a:lnTo>
                <a:lnTo>
                  <a:pt x="2295865" y="2003632"/>
                </a:lnTo>
                <a:lnTo>
                  <a:pt x="2345051" y="1965679"/>
                </a:lnTo>
                <a:lnTo>
                  <a:pt x="2395823" y="2032098"/>
                </a:lnTo>
                <a:lnTo>
                  <a:pt x="2449769" y="1998888"/>
                </a:lnTo>
                <a:lnTo>
                  <a:pt x="2498954" y="2019446"/>
                </a:lnTo>
                <a:lnTo>
                  <a:pt x="2554487" y="2016284"/>
                </a:lnTo>
                <a:lnTo>
                  <a:pt x="2603672" y="1990981"/>
                </a:lnTo>
                <a:lnTo>
                  <a:pt x="2654445" y="1978330"/>
                </a:lnTo>
                <a:lnTo>
                  <a:pt x="2708390" y="2008377"/>
                </a:lnTo>
                <a:lnTo>
                  <a:pt x="2759163" y="2057400"/>
                </a:lnTo>
                <a:lnTo>
                  <a:pt x="2813109" y="1995726"/>
                </a:lnTo>
                <a:lnTo>
                  <a:pt x="2862295" y="2057400"/>
                </a:lnTo>
                <a:lnTo>
                  <a:pt x="2916240" y="2049493"/>
                </a:lnTo>
                <a:lnTo>
                  <a:pt x="2921000" y="2049493"/>
                </a:lnTo>
              </a:path>
            </a:pathLst>
          </a:custGeom>
          <a:ln w="12700">
            <a:solidFill>
              <a:srgbClr val="00FFF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579282" y="1973552"/>
            <a:ext cx="2953825" cy="1094952"/>
          </a:xfrm>
          <a:custGeom>
            <a:avLst/>
            <a:gdLst/>
            <a:ahLst/>
            <a:cxnLst/>
            <a:rect l="l" t="t" r="r" b="b"/>
            <a:pathLst>
              <a:path w="2946400" h="1092200">
                <a:moveTo>
                  <a:pt x="0" y="0"/>
                </a:moveTo>
                <a:lnTo>
                  <a:pt x="42839" y="155124"/>
                </a:lnTo>
                <a:lnTo>
                  <a:pt x="92025" y="208942"/>
                </a:lnTo>
                <a:lnTo>
                  <a:pt x="145971" y="83893"/>
                </a:lnTo>
                <a:lnTo>
                  <a:pt x="196744" y="308665"/>
                </a:lnTo>
                <a:lnTo>
                  <a:pt x="247516" y="208942"/>
                </a:lnTo>
                <a:lnTo>
                  <a:pt x="301462" y="349820"/>
                </a:lnTo>
                <a:lnTo>
                  <a:pt x="350648" y="337157"/>
                </a:lnTo>
                <a:lnTo>
                  <a:pt x="404594" y="454292"/>
                </a:lnTo>
                <a:lnTo>
                  <a:pt x="455367" y="504944"/>
                </a:lnTo>
                <a:lnTo>
                  <a:pt x="506139" y="433714"/>
                </a:lnTo>
                <a:lnTo>
                  <a:pt x="560085" y="459040"/>
                </a:lnTo>
                <a:lnTo>
                  <a:pt x="609271" y="550848"/>
                </a:lnTo>
                <a:lnTo>
                  <a:pt x="664804" y="462206"/>
                </a:lnTo>
                <a:lnTo>
                  <a:pt x="713990" y="495447"/>
                </a:lnTo>
                <a:lnTo>
                  <a:pt x="764763" y="520773"/>
                </a:lnTo>
                <a:lnTo>
                  <a:pt x="818708" y="538185"/>
                </a:lnTo>
                <a:lnTo>
                  <a:pt x="867894" y="554014"/>
                </a:lnTo>
                <a:lnTo>
                  <a:pt x="923427" y="451125"/>
                </a:lnTo>
                <a:lnTo>
                  <a:pt x="972613" y="520773"/>
                </a:lnTo>
                <a:lnTo>
                  <a:pt x="1023386" y="633159"/>
                </a:lnTo>
                <a:lnTo>
                  <a:pt x="1077332" y="584089"/>
                </a:lnTo>
                <a:lnTo>
                  <a:pt x="1126518" y="642656"/>
                </a:lnTo>
                <a:lnTo>
                  <a:pt x="1182051" y="629993"/>
                </a:lnTo>
                <a:lnTo>
                  <a:pt x="1231237" y="550848"/>
                </a:lnTo>
                <a:lnTo>
                  <a:pt x="1285183" y="675897"/>
                </a:lnTo>
                <a:lnTo>
                  <a:pt x="1335955" y="1020969"/>
                </a:lnTo>
                <a:lnTo>
                  <a:pt x="1386728" y="1063708"/>
                </a:lnTo>
                <a:lnTo>
                  <a:pt x="1440674" y="1058959"/>
                </a:lnTo>
                <a:lnTo>
                  <a:pt x="1489860" y="1058959"/>
                </a:lnTo>
                <a:lnTo>
                  <a:pt x="1543806" y="1054210"/>
                </a:lnTo>
                <a:lnTo>
                  <a:pt x="1594578" y="1054210"/>
                </a:lnTo>
                <a:lnTo>
                  <a:pt x="1645351" y="1033633"/>
                </a:lnTo>
                <a:lnTo>
                  <a:pt x="1699297" y="1066874"/>
                </a:lnTo>
                <a:lnTo>
                  <a:pt x="1748483" y="1066874"/>
                </a:lnTo>
                <a:lnTo>
                  <a:pt x="1804016" y="1046296"/>
                </a:lnTo>
                <a:lnTo>
                  <a:pt x="1853202" y="1046296"/>
                </a:lnTo>
                <a:lnTo>
                  <a:pt x="1903974" y="1063708"/>
                </a:lnTo>
                <a:lnTo>
                  <a:pt x="1957920" y="1008306"/>
                </a:lnTo>
                <a:lnTo>
                  <a:pt x="2007106" y="1033633"/>
                </a:lnTo>
                <a:lnTo>
                  <a:pt x="2062639" y="1013055"/>
                </a:lnTo>
                <a:lnTo>
                  <a:pt x="2111825" y="1025718"/>
                </a:lnTo>
                <a:lnTo>
                  <a:pt x="2162598" y="1051045"/>
                </a:lnTo>
                <a:lnTo>
                  <a:pt x="2216544" y="1071623"/>
                </a:lnTo>
                <a:lnTo>
                  <a:pt x="2265729" y="1054210"/>
                </a:lnTo>
                <a:lnTo>
                  <a:pt x="2321262" y="1066874"/>
                </a:lnTo>
                <a:lnTo>
                  <a:pt x="2370448" y="1071623"/>
                </a:lnTo>
                <a:lnTo>
                  <a:pt x="2421220" y="1066874"/>
                </a:lnTo>
                <a:lnTo>
                  <a:pt x="2475166" y="1092200"/>
                </a:lnTo>
                <a:lnTo>
                  <a:pt x="2524352" y="1079537"/>
                </a:lnTo>
                <a:lnTo>
                  <a:pt x="2579885" y="1076371"/>
                </a:lnTo>
                <a:lnTo>
                  <a:pt x="2629071" y="1076371"/>
                </a:lnTo>
                <a:lnTo>
                  <a:pt x="2679844" y="1066874"/>
                </a:lnTo>
                <a:lnTo>
                  <a:pt x="2733790" y="1066874"/>
                </a:lnTo>
                <a:lnTo>
                  <a:pt x="2784562" y="1092200"/>
                </a:lnTo>
                <a:lnTo>
                  <a:pt x="2838508" y="1092200"/>
                </a:lnTo>
                <a:lnTo>
                  <a:pt x="2887694" y="1076371"/>
                </a:lnTo>
                <a:lnTo>
                  <a:pt x="2941640" y="1076371"/>
                </a:lnTo>
                <a:lnTo>
                  <a:pt x="2946400" y="1079537"/>
                </a:lnTo>
              </a:path>
            </a:pathLst>
          </a:custGeom>
          <a:ln w="25400">
            <a:solidFill>
              <a:srgbClr val="00FFF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2005804" y="1979916"/>
            <a:ext cx="2533669" cy="1986193"/>
          </a:xfrm>
          <a:custGeom>
            <a:avLst/>
            <a:gdLst/>
            <a:ahLst/>
            <a:cxnLst/>
            <a:rect l="l" t="t" r="r" b="b"/>
            <a:pathLst>
              <a:path w="2527300" h="1981200">
                <a:moveTo>
                  <a:pt x="0" y="0"/>
                </a:moveTo>
                <a:lnTo>
                  <a:pt x="33358" y="163512"/>
                </a:lnTo>
                <a:lnTo>
                  <a:pt x="84190" y="204787"/>
                </a:lnTo>
                <a:lnTo>
                  <a:pt x="138199" y="209550"/>
                </a:lnTo>
                <a:lnTo>
                  <a:pt x="187442" y="460375"/>
                </a:lnTo>
                <a:lnTo>
                  <a:pt x="243040" y="309562"/>
                </a:lnTo>
                <a:lnTo>
                  <a:pt x="292283" y="276225"/>
                </a:lnTo>
                <a:lnTo>
                  <a:pt x="343115" y="342900"/>
                </a:lnTo>
                <a:lnTo>
                  <a:pt x="397124" y="309562"/>
                </a:lnTo>
                <a:lnTo>
                  <a:pt x="446367" y="384175"/>
                </a:lnTo>
                <a:lnTo>
                  <a:pt x="501965" y="409575"/>
                </a:lnTo>
                <a:lnTo>
                  <a:pt x="551208" y="396875"/>
                </a:lnTo>
                <a:lnTo>
                  <a:pt x="602040" y="693737"/>
                </a:lnTo>
                <a:lnTo>
                  <a:pt x="656049" y="514350"/>
                </a:lnTo>
                <a:lnTo>
                  <a:pt x="705293" y="447675"/>
                </a:lnTo>
                <a:lnTo>
                  <a:pt x="760890" y="601662"/>
                </a:lnTo>
                <a:lnTo>
                  <a:pt x="810133" y="619125"/>
                </a:lnTo>
                <a:lnTo>
                  <a:pt x="864142" y="593725"/>
                </a:lnTo>
                <a:lnTo>
                  <a:pt x="914974" y="1266825"/>
                </a:lnTo>
                <a:lnTo>
                  <a:pt x="965806" y="1484312"/>
                </a:lnTo>
                <a:lnTo>
                  <a:pt x="1019816" y="1468438"/>
                </a:lnTo>
                <a:lnTo>
                  <a:pt x="1069059" y="1538288"/>
                </a:lnTo>
                <a:lnTo>
                  <a:pt x="1123068" y="1471612"/>
                </a:lnTo>
                <a:lnTo>
                  <a:pt x="1173900" y="1538288"/>
                </a:lnTo>
                <a:lnTo>
                  <a:pt x="1224732" y="1514475"/>
                </a:lnTo>
                <a:lnTo>
                  <a:pt x="1278741" y="1522412"/>
                </a:lnTo>
                <a:lnTo>
                  <a:pt x="1327984" y="1627188"/>
                </a:lnTo>
                <a:lnTo>
                  <a:pt x="1383582" y="1609725"/>
                </a:lnTo>
                <a:lnTo>
                  <a:pt x="1432825" y="1647825"/>
                </a:lnTo>
                <a:lnTo>
                  <a:pt x="1483657" y="1622425"/>
                </a:lnTo>
                <a:lnTo>
                  <a:pt x="1537666" y="1697038"/>
                </a:lnTo>
                <a:lnTo>
                  <a:pt x="1586909" y="1727200"/>
                </a:lnTo>
                <a:lnTo>
                  <a:pt x="1642507" y="1706562"/>
                </a:lnTo>
                <a:lnTo>
                  <a:pt x="1691750" y="1693862"/>
                </a:lnTo>
                <a:lnTo>
                  <a:pt x="1742582" y="1760538"/>
                </a:lnTo>
                <a:lnTo>
                  <a:pt x="1796591" y="1860550"/>
                </a:lnTo>
                <a:lnTo>
                  <a:pt x="1845835" y="1811338"/>
                </a:lnTo>
                <a:lnTo>
                  <a:pt x="1901432" y="1860550"/>
                </a:lnTo>
                <a:lnTo>
                  <a:pt x="1950675" y="1852612"/>
                </a:lnTo>
                <a:lnTo>
                  <a:pt x="2001507" y="1855788"/>
                </a:lnTo>
                <a:lnTo>
                  <a:pt x="2055516" y="1844675"/>
                </a:lnTo>
                <a:lnTo>
                  <a:pt x="2104760" y="1890712"/>
                </a:lnTo>
                <a:lnTo>
                  <a:pt x="2160357" y="1890712"/>
                </a:lnTo>
                <a:lnTo>
                  <a:pt x="2209600" y="1914525"/>
                </a:lnTo>
                <a:lnTo>
                  <a:pt x="2260432" y="1924050"/>
                </a:lnTo>
                <a:lnTo>
                  <a:pt x="2314441" y="1835150"/>
                </a:lnTo>
                <a:lnTo>
                  <a:pt x="2365274" y="1852612"/>
                </a:lnTo>
                <a:lnTo>
                  <a:pt x="2419282" y="1981200"/>
                </a:lnTo>
                <a:lnTo>
                  <a:pt x="2468526" y="1924050"/>
                </a:lnTo>
                <a:lnTo>
                  <a:pt x="2522534" y="1827212"/>
                </a:lnTo>
                <a:lnTo>
                  <a:pt x="2527300" y="1831975"/>
                </a:lnTo>
              </a:path>
            </a:pathLst>
          </a:custGeom>
          <a:ln w="12700">
            <a:solidFill>
              <a:srgbClr val="00FF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999438" y="1973551"/>
            <a:ext cx="2533669" cy="967632"/>
          </a:xfrm>
          <a:custGeom>
            <a:avLst/>
            <a:gdLst/>
            <a:ahLst/>
            <a:cxnLst/>
            <a:rect l="l" t="t" r="r" b="b"/>
            <a:pathLst>
              <a:path w="2527300" h="965200">
                <a:moveTo>
                  <a:pt x="0" y="0"/>
                </a:moveTo>
                <a:lnTo>
                  <a:pt x="28646" y="99521"/>
                </a:lnTo>
                <a:lnTo>
                  <a:pt x="79574" y="112159"/>
                </a:lnTo>
                <a:lnTo>
                  <a:pt x="133685" y="132695"/>
                </a:lnTo>
                <a:lnTo>
                  <a:pt x="183022" y="175347"/>
                </a:lnTo>
                <a:lnTo>
                  <a:pt x="238724" y="208521"/>
                </a:lnTo>
                <a:lnTo>
                  <a:pt x="288061" y="142173"/>
                </a:lnTo>
                <a:lnTo>
                  <a:pt x="338989" y="323839"/>
                </a:lnTo>
                <a:lnTo>
                  <a:pt x="393100" y="233796"/>
                </a:lnTo>
                <a:lnTo>
                  <a:pt x="442436" y="287506"/>
                </a:lnTo>
                <a:lnTo>
                  <a:pt x="498139" y="279607"/>
                </a:lnTo>
                <a:lnTo>
                  <a:pt x="547475" y="315941"/>
                </a:lnTo>
                <a:lnTo>
                  <a:pt x="598403" y="428100"/>
                </a:lnTo>
                <a:lnTo>
                  <a:pt x="652514" y="382288"/>
                </a:lnTo>
                <a:lnTo>
                  <a:pt x="701850" y="387027"/>
                </a:lnTo>
                <a:lnTo>
                  <a:pt x="757553" y="461273"/>
                </a:lnTo>
                <a:lnTo>
                  <a:pt x="806889" y="216419"/>
                </a:lnTo>
                <a:lnTo>
                  <a:pt x="861000" y="503926"/>
                </a:lnTo>
                <a:lnTo>
                  <a:pt x="911928" y="853040"/>
                </a:lnTo>
                <a:lnTo>
                  <a:pt x="962856" y="894113"/>
                </a:lnTo>
                <a:lnTo>
                  <a:pt x="1016968" y="911490"/>
                </a:lnTo>
                <a:lnTo>
                  <a:pt x="1066304" y="924127"/>
                </a:lnTo>
                <a:lnTo>
                  <a:pt x="1120415" y="932026"/>
                </a:lnTo>
                <a:lnTo>
                  <a:pt x="1171343" y="903591"/>
                </a:lnTo>
                <a:lnTo>
                  <a:pt x="1222271" y="878316"/>
                </a:lnTo>
                <a:lnTo>
                  <a:pt x="1276382" y="903591"/>
                </a:lnTo>
                <a:lnTo>
                  <a:pt x="1325719" y="939924"/>
                </a:lnTo>
                <a:lnTo>
                  <a:pt x="1381421" y="906750"/>
                </a:lnTo>
                <a:lnTo>
                  <a:pt x="1430757" y="927287"/>
                </a:lnTo>
                <a:lnTo>
                  <a:pt x="1481686" y="944663"/>
                </a:lnTo>
                <a:lnTo>
                  <a:pt x="1535796" y="932026"/>
                </a:lnTo>
                <a:lnTo>
                  <a:pt x="1585133" y="881475"/>
                </a:lnTo>
                <a:lnTo>
                  <a:pt x="1640835" y="894113"/>
                </a:lnTo>
                <a:lnTo>
                  <a:pt x="1690172" y="906750"/>
                </a:lnTo>
                <a:lnTo>
                  <a:pt x="1741100" y="944663"/>
                </a:lnTo>
                <a:lnTo>
                  <a:pt x="1795211" y="960460"/>
                </a:lnTo>
                <a:lnTo>
                  <a:pt x="1844547" y="936765"/>
                </a:lnTo>
                <a:lnTo>
                  <a:pt x="1900250" y="952562"/>
                </a:lnTo>
                <a:lnTo>
                  <a:pt x="1949586" y="965200"/>
                </a:lnTo>
                <a:lnTo>
                  <a:pt x="2000514" y="965200"/>
                </a:lnTo>
                <a:lnTo>
                  <a:pt x="2054625" y="960460"/>
                </a:lnTo>
                <a:lnTo>
                  <a:pt x="2103961" y="949402"/>
                </a:lnTo>
                <a:lnTo>
                  <a:pt x="2159664" y="949402"/>
                </a:lnTo>
                <a:lnTo>
                  <a:pt x="2209000" y="939924"/>
                </a:lnTo>
                <a:lnTo>
                  <a:pt x="2259928" y="936765"/>
                </a:lnTo>
                <a:lnTo>
                  <a:pt x="2314039" y="936765"/>
                </a:lnTo>
                <a:lnTo>
                  <a:pt x="2364967" y="949402"/>
                </a:lnTo>
                <a:lnTo>
                  <a:pt x="2419078" y="949402"/>
                </a:lnTo>
                <a:lnTo>
                  <a:pt x="2468414" y="944663"/>
                </a:lnTo>
                <a:lnTo>
                  <a:pt x="2522526" y="927287"/>
                </a:lnTo>
                <a:lnTo>
                  <a:pt x="2527300" y="932026"/>
                </a:lnTo>
              </a:path>
            </a:pathLst>
          </a:custGeom>
          <a:ln w="25400">
            <a:solidFill>
              <a:srgbClr val="00FF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2209516" y="1979917"/>
            <a:ext cx="2329957" cy="1616964"/>
          </a:xfrm>
          <a:custGeom>
            <a:avLst/>
            <a:gdLst/>
            <a:ahLst/>
            <a:cxnLst/>
            <a:rect l="l" t="t" r="r" b="b"/>
            <a:pathLst>
              <a:path w="2324100" h="1612900">
                <a:moveTo>
                  <a:pt x="0" y="0"/>
                </a:moveTo>
                <a:lnTo>
                  <a:pt x="33451" y="142036"/>
                </a:lnTo>
                <a:lnTo>
                  <a:pt x="82832" y="58392"/>
                </a:lnTo>
                <a:lnTo>
                  <a:pt x="133807" y="178334"/>
                </a:lnTo>
                <a:lnTo>
                  <a:pt x="187967" y="124676"/>
                </a:lnTo>
                <a:lnTo>
                  <a:pt x="237348" y="369294"/>
                </a:lnTo>
                <a:lnTo>
                  <a:pt x="293101" y="17359"/>
                </a:lnTo>
                <a:lnTo>
                  <a:pt x="342482" y="378763"/>
                </a:lnTo>
                <a:lnTo>
                  <a:pt x="393456" y="399279"/>
                </a:lnTo>
                <a:lnTo>
                  <a:pt x="447616" y="149927"/>
                </a:lnTo>
                <a:lnTo>
                  <a:pt x="496997" y="303010"/>
                </a:lnTo>
                <a:lnTo>
                  <a:pt x="552750" y="345621"/>
                </a:lnTo>
                <a:lnTo>
                  <a:pt x="602131" y="374028"/>
                </a:lnTo>
                <a:lnTo>
                  <a:pt x="656291" y="149927"/>
                </a:lnTo>
                <a:lnTo>
                  <a:pt x="707265" y="913766"/>
                </a:lnTo>
                <a:lnTo>
                  <a:pt x="758239" y="1088944"/>
                </a:lnTo>
                <a:lnTo>
                  <a:pt x="812399" y="1043177"/>
                </a:lnTo>
                <a:lnTo>
                  <a:pt x="861780" y="1129977"/>
                </a:lnTo>
                <a:lnTo>
                  <a:pt x="915940" y="1188370"/>
                </a:lnTo>
                <a:lnTo>
                  <a:pt x="966914" y="1188370"/>
                </a:lnTo>
                <a:lnTo>
                  <a:pt x="1017889" y="1251497"/>
                </a:lnTo>
                <a:lnTo>
                  <a:pt x="1072049" y="1272013"/>
                </a:lnTo>
                <a:lnTo>
                  <a:pt x="1121430" y="1159962"/>
                </a:lnTo>
                <a:lnTo>
                  <a:pt x="1177183" y="1254653"/>
                </a:lnTo>
                <a:lnTo>
                  <a:pt x="1226564" y="1309889"/>
                </a:lnTo>
                <a:lnTo>
                  <a:pt x="1277538" y="1267278"/>
                </a:lnTo>
                <a:lnTo>
                  <a:pt x="1331698" y="1259388"/>
                </a:lnTo>
                <a:lnTo>
                  <a:pt x="1381079" y="1259388"/>
                </a:lnTo>
                <a:lnTo>
                  <a:pt x="1436832" y="1330406"/>
                </a:lnTo>
                <a:lnTo>
                  <a:pt x="1486214" y="1305155"/>
                </a:lnTo>
                <a:lnTo>
                  <a:pt x="1537188" y="1434566"/>
                </a:lnTo>
                <a:lnTo>
                  <a:pt x="1591348" y="1567133"/>
                </a:lnTo>
                <a:lnTo>
                  <a:pt x="1640728" y="1521366"/>
                </a:lnTo>
                <a:lnTo>
                  <a:pt x="1696481" y="1500849"/>
                </a:lnTo>
                <a:lnTo>
                  <a:pt x="1745863" y="1571867"/>
                </a:lnTo>
                <a:lnTo>
                  <a:pt x="1796837" y="1562398"/>
                </a:lnTo>
                <a:lnTo>
                  <a:pt x="1850997" y="1533991"/>
                </a:lnTo>
                <a:lnTo>
                  <a:pt x="1900378" y="1508740"/>
                </a:lnTo>
                <a:lnTo>
                  <a:pt x="1956131" y="1467707"/>
                </a:lnTo>
                <a:lnTo>
                  <a:pt x="2005512" y="1571867"/>
                </a:lnTo>
                <a:lnTo>
                  <a:pt x="2056486" y="1546616"/>
                </a:lnTo>
                <a:lnTo>
                  <a:pt x="2110646" y="1508740"/>
                </a:lnTo>
                <a:lnTo>
                  <a:pt x="2161620" y="1612900"/>
                </a:lnTo>
                <a:lnTo>
                  <a:pt x="2215780" y="1605009"/>
                </a:lnTo>
                <a:lnTo>
                  <a:pt x="2265161" y="1549773"/>
                </a:lnTo>
                <a:lnTo>
                  <a:pt x="2319321" y="1526100"/>
                </a:lnTo>
                <a:lnTo>
                  <a:pt x="2324100" y="1533991"/>
                </a:lnTo>
              </a:path>
            </a:pathLst>
          </a:custGeom>
          <a:ln w="127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2343201" y="1973551"/>
            <a:ext cx="2189905" cy="751188"/>
          </a:xfrm>
          <a:custGeom>
            <a:avLst/>
            <a:gdLst/>
            <a:ahLst/>
            <a:cxnLst/>
            <a:rect l="l" t="t" r="r" b="b"/>
            <a:pathLst>
              <a:path w="2184400" h="749300">
                <a:moveTo>
                  <a:pt x="0" y="0"/>
                </a:moveTo>
                <a:lnTo>
                  <a:pt x="0" y="7904"/>
                </a:lnTo>
                <a:lnTo>
                  <a:pt x="54014" y="20550"/>
                </a:lnTo>
                <a:lnTo>
                  <a:pt x="103262" y="211827"/>
                </a:lnTo>
                <a:lnTo>
                  <a:pt x="158865" y="37939"/>
                </a:lnTo>
                <a:lnTo>
                  <a:pt x="208113" y="4742"/>
                </a:lnTo>
                <a:lnTo>
                  <a:pt x="258950" y="175469"/>
                </a:lnTo>
                <a:lnTo>
                  <a:pt x="312965" y="158080"/>
                </a:lnTo>
                <a:lnTo>
                  <a:pt x="362213" y="208666"/>
                </a:lnTo>
                <a:lnTo>
                  <a:pt x="417816" y="216569"/>
                </a:lnTo>
                <a:lnTo>
                  <a:pt x="467064" y="183372"/>
                </a:lnTo>
                <a:lnTo>
                  <a:pt x="521078" y="145433"/>
                </a:lnTo>
                <a:lnTo>
                  <a:pt x="571915" y="591219"/>
                </a:lnTo>
                <a:lnTo>
                  <a:pt x="622752" y="624416"/>
                </a:lnTo>
                <a:lnTo>
                  <a:pt x="676766" y="654451"/>
                </a:lnTo>
                <a:lnTo>
                  <a:pt x="726015" y="665517"/>
                </a:lnTo>
                <a:lnTo>
                  <a:pt x="780029" y="687648"/>
                </a:lnTo>
                <a:lnTo>
                  <a:pt x="830866" y="687648"/>
                </a:lnTo>
                <a:lnTo>
                  <a:pt x="881703" y="708199"/>
                </a:lnTo>
                <a:lnTo>
                  <a:pt x="935717" y="703456"/>
                </a:lnTo>
                <a:lnTo>
                  <a:pt x="984965" y="657613"/>
                </a:lnTo>
                <a:lnTo>
                  <a:pt x="1040569" y="678164"/>
                </a:lnTo>
                <a:lnTo>
                  <a:pt x="1089817" y="716103"/>
                </a:lnTo>
                <a:lnTo>
                  <a:pt x="1140654" y="711360"/>
                </a:lnTo>
                <a:lnTo>
                  <a:pt x="1194668" y="687648"/>
                </a:lnTo>
                <a:lnTo>
                  <a:pt x="1243917" y="700295"/>
                </a:lnTo>
                <a:lnTo>
                  <a:pt x="1299520" y="687648"/>
                </a:lnTo>
                <a:lnTo>
                  <a:pt x="1348768" y="654451"/>
                </a:lnTo>
                <a:lnTo>
                  <a:pt x="1399604" y="716103"/>
                </a:lnTo>
                <a:lnTo>
                  <a:pt x="1453619" y="733492"/>
                </a:lnTo>
                <a:lnTo>
                  <a:pt x="1502867" y="736653"/>
                </a:lnTo>
                <a:lnTo>
                  <a:pt x="1558470" y="711360"/>
                </a:lnTo>
                <a:lnTo>
                  <a:pt x="1607718" y="736653"/>
                </a:lnTo>
                <a:lnTo>
                  <a:pt x="1658555" y="736653"/>
                </a:lnTo>
                <a:lnTo>
                  <a:pt x="1712570" y="720845"/>
                </a:lnTo>
                <a:lnTo>
                  <a:pt x="1761818" y="741395"/>
                </a:lnTo>
                <a:lnTo>
                  <a:pt x="1817421" y="749300"/>
                </a:lnTo>
                <a:lnTo>
                  <a:pt x="1866669" y="733492"/>
                </a:lnTo>
                <a:lnTo>
                  <a:pt x="1917506" y="728749"/>
                </a:lnTo>
                <a:lnTo>
                  <a:pt x="1971520" y="728749"/>
                </a:lnTo>
                <a:lnTo>
                  <a:pt x="2022357" y="724007"/>
                </a:lnTo>
                <a:lnTo>
                  <a:pt x="2076372" y="736653"/>
                </a:lnTo>
                <a:lnTo>
                  <a:pt x="2125620" y="736653"/>
                </a:lnTo>
                <a:lnTo>
                  <a:pt x="2179634" y="733492"/>
                </a:lnTo>
                <a:lnTo>
                  <a:pt x="2184400" y="736653"/>
                </a:lnTo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600248" y="4157961"/>
            <a:ext cx="513737" cy="282161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33687" defTabSz="916712">
              <a:lnSpc>
                <a:spcPts val="967"/>
              </a:lnSpc>
              <a:spcBef>
                <a:spcPts val="100"/>
              </a:spcBef>
            </a:pP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3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2732" defTabSz="916712">
              <a:lnSpc>
                <a:spcPts val="1087"/>
              </a:lnSpc>
            </a:pPr>
            <a:r>
              <a:rPr sz="1003" spc="-10" dirty="0">
                <a:solidFill>
                  <a:prstClr val="black"/>
                </a:solidFill>
                <a:latin typeface="Times New Roman"/>
                <a:cs typeface="Times New Roman"/>
              </a:rPr>
              <a:t>iter.</a:t>
            </a:r>
            <a:r>
              <a:rPr sz="1003" spc="-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003" spc="-20" dirty="0">
                <a:solidFill>
                  <a:prstClr val="black"/>
                </a:solidFill>
                <a:latin typeface="Times New Roman"/>
                <a:cs typeface="Times New Roman"/>
              </a:rPr>
              <a:t>(1e4)</a:t>
            </a:r>
            <a:endParaRPr sz="10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905636" y="2827244"/>
            <a:ext cx="153888" cy="488272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32" defTabSz="916712">
              <a:lnSpc>
                <a:spcPts val="1193"/>
              </a:lnSpc>
            </a:pPr>
            <a:r>
              <a:rPr sz="1003" spc="-25" dirty="0">
                <a:solidFill>
                  <a:prstClr val="black"/>
                </a:solidFill>
                <a:latin typeface="Times New Roman"/>
                <a:cs typeface="Times New Roman"/>
              </a:rPr>
              <a:t>error</a:t>
            </a:r>
            <a:r>
              <a:rPr sz="1003" spc="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003" spc="-25" dirty="0">
                <a:solidFill>
                  <a:prstClr val="black"/>
                </a:solidFill>
                <a:latin typeface="Times New Roman"/>
                <a:cs typeface="Times New Roman"/>
              </a:rPr>
              <a:t>(%)</a:t>
            </a:r>
            <a:endParaRPr sz="10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1235518" y="3577783"/>
            <a:ext cx="598404" cy="560208"/>
          </a:xfrm>
          <a:custGeom>
            <a:avLst/>
            <a:gdLst/>
            <a:ahLst/>
            <a:cxnLst/>
            <a:rect l="l" t="t" r="r" b="b"/>
            <a:pathLst>
              <a:path w="596900" h="558800">
                <a:moveTo>
                  <a:pt x="0" y="0"/>
                </a:moveTo>
                <a:lnTo>
                  <a:pt x="596900" y="0"/>
                </a:lnTo>
                <a:lnTo>
                  <a:pt x="596900" y="558800"/>
                </a:lnTo>
                <a:lnTo>
                  <a:pt x="0" y="5588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1241884" y="3584150"/>
            <a:ext cx="598404" cy="560208"/>
          </a:xfrm>
          <a:custGeom>
            <a:avLst/>
            <a:gdLst/>
            <a:ahLst/>
            <a:cxnLst/>
            <a:rect l="l" t="t" r="r" b="b"/>
            <a:pathLst>
              <a:path w="596900" h="558800">
                <a:moveTo>
                  <a:pt x="0" y="0"/>
                </a:moveTo>
                <a:lnTo>
                  <a:pt x="596900" y="0"/>
                </a:lnTo>
                <a:lnTo>
                  <a:pt x="596900" y="558800"/>
                </a:lnTo>
                <a:lnTo>
                  <a:pt x="0" y="55880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1241884" y="3584149"/>
            <a:ext cx="598404" cy="0"/>
          </a:xfrm>
          <a:custGeom>
            <a:avLst/>
            <a:gdLst/>
            <a:ahLst/>
            <a:cxnLst/>
            <a:rect l="l" t="t" r="r" b="b"/>
            <a:pathLst>
              <a:path w="596900">
                <a:moveTo>
                  <a:pt x="0" y="0"/>
                </a:moveTo>
                <a:lnTo>
                  <a:pt x="596900" y="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1241884" y="4144357"/>
            <a:ext cx="598404" cy="0"/>
          </a:xfrm>
          <a:custGeom>
            <a:avLst/>
            <a:gdLst/>
            <a:ahLst/>
            <a:cxnLst/>
            <a:rect l="l" t="t" r="r" b="b"/>
            <a:pathLst>
              <a:path w="596900">
                <a:moveTo>
                  <a:pt x="0" y="0"/>
                </a:moveTo>
                <a:lnTo>
                  <a:pt x="5969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1840288" y="3584150"/>
            <a:ext cx="0" cy="560208"/>
          </a:xfrm>
          <a:custGeom>
            <a:avLst/>
            <a:gdLst/>
            <a:ahLst/>
            <a:cxnLst/>
            <a:rect l="l" t="t" r="r" b="b"/>
            <a:pathLst>
              <a:path h="558800">
                <a:moveTo>
                  <a:pt x="0" y="5588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1241884" y="3584150"/>
            <a:ext cx="0" cy="560208"/>
          </a:xfrm>
          <a:custGeom>
            <a:avLst/>
            <a:gdLst/>
            <a:ahLst/>
            <a:cxnLst/>
            <a:rect l="l" t="t" r="r" b="b"/>
            <a:pathLst>
              <a:path h="558800">
                <a:moveTo>
                  <a:pt x="0" y="5588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1241884" y="4144357"/>
            <a:ext cx="598404" cy="0"/>
          </a:xfrm>
          <a:custGeom>
            <a:avLst/>
            <a:gdLst/>
            <a:ahLst/>
            <a:cxnLst/>
            <a:rect l="l" t="t" r="r" b="b"/>
            <a:pathLst>
              <a:path w="596900">
                <a:moveTo>
                  <a:pt x="0" y="0"/>
                </a:moveTo>
                <a:lnTo>
                  <a:pt x="5969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1241884" y="3584150"/>
            <a:ext cx="0" cy="560208"/>
          </a:xfrm>
          <a:custGeom>
            <a:avLst/>
            <a:gdLst/>
            <a:ahLst/>
            <a:cxnLst/>
            <a:rect l="l" t="t" r="r" b="b"/>
            <a:pathLst>
              <a:path h="558800">
                <a:moveTo>
                  <a:pt x="0" y="5588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1241884" y="3584149"/>
            <a:ext cx="598404" cy="0"/>
          </a:xfrm>
          <a:custGeom>
            <a:avLst/>
            <a:gdLst/>
            <a:ahLst/>
            <a:cxnLst/>
            <a:rect l="l" t="t" r="r" b="b"/>
            <a:pathLst>
              <a:path w="596900">
                <a:moveTo>
                  <a:pt x="0" y="0"/>
                </a:moveTo>
                <a:lnTo>
                  <a:pt x="596900" y="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1241884" y="4144357"/>
            <a:ext cx="598404" cy="0"/>
          </a:xfrm>
          <a:custGeom>
            <a:avLst/>
            <a:gdLst/>
            <a:ahLst/>
            <a:cxnLst/>
            <a:rect l="l" t="t" r="r" b="b"/>
            <a:pathLst>
              <a:path w="596900">
                <a:moveTo>
                  <a:pt x="0" y="0"/>
                </a:moveTo>
                <a:lnTo>
                  <a:pt x="5969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1840288" y="3584150"/>
            <a:ext cx="0" cy="560208"/>
          </a:xfrm>
          <a:custGeom>
            <a:avLst/>
            <a:gdLst/>
            <a:ahLst/>
            <a:cxnLst/>
            <a:rect l="l" t="t" r="r" b="b"/>
            <a:pathLst>
              <a:path h="558800">
                <a:moveTo>
                  <a:pt x="0" y="5588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1241884" y="3584150"/>
            <a:ext cx="0" cy="560208"/>
          </a:xfrm>
          <a:custGeom>
            <a:avLst/>
            <a:gdLst/>
            <a:ahLst/>
            <a:cxnLst/>
            <a:rect l="l" t="t" r="r" b="b"/>
            <a:pathLst>
              <a:path h="558800">
                <a:moveTo>
                  <a:pt x="0" y="5588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1260982" y="3654175"/>
            <a:ext cx="165516" cy="0"/>
          </a:xfrm>
          <a:custGeom>
            <a:avLst/>
            <a:gdLst/>
            <a:ahLst/>
            <a:cxnLst/>
            <a:rect l="l" t="t" r="r" b="b"/>
            <a:pathLst>
              <a:path w="165100">
                <a:moveTo>
                  <a:pt x="0" y="0"/>
                </a:moveTo>
                <a:lnTo>
                  <a:pt x="165100" y="0"/>
                </a:lnTo>
              </a:path>
            </a:pathLst>
          </a:custGeom>
          <a:ln w="25400">
            <a:solidFill>
              <a:srgbClr val="BFBF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1260982" y="3794227"/>
            <a:ext cx="165516" cy="0"/>
          </a:xfrm>
          <a:custGeom>
            <a:avLst/>
            <a:gdLst/>
            <a:ahLst/>
            <a:cxnLst/>
            <a:rect l="l" t="t" r="r" b="b"/>
            <a:pathLst>
              <a:path w="165100">
                <a:moveTo>
                  <a:pt x="0" y="0"/>
                </a:moveTo>
                <a:lnTo>
                  <a:pt x="165100" y="0"/>
                </a:lnTo>
              </a:path>
            </a:pathLst>
          </a:custGeom>
          <a:ln w="25400">
            <a:solidFill>
              <a:srgbClr val="00FFF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1260982" y="3921547"/>
            <a:ext cx="165516" cy="0"/>
          </a:xfrm>
          <a:custGeom>
            <a:avLst/>
            <a:gdLst/>
            <a:ahLst/>
            <a:cxnLst/>
            <a:rect l="l" t="t" r="r" b="b"/>
            <a:pathLst>
              <a:path w="165100">
                <a:moveTo>
                  <a:pt x="0" y="0"/>
                </a:moveTo>
                <a:lnTo>
                  <a:pt x="165100" y="0"/>
                </a:lnTo>
              </a:path>
            </a:pathLst>
          </a:custGeom>
          <a:ln w="25400">
            <a:solidFill>
              <a:srgbClr val="00FF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436860" y="3588205"/>
            <a:ext cx="446256" cy="584827"/>
          </a:xfrm>
          <a:prstGeom prst="rect">
            <a:avLst/>
          </a:prstGeom>
        </p:spPr>
        <p:txBody>
          <a:bodyPr vert="horz" wrap="square" lIns="0" tIns="20371" rIns="0" bIns="0" rtlCol="0">
            <a:spAutoFit/>
          </a:bodyPr>
          <a:lstStyle/>
          <a:p>
            <a:pPr marL="12732" marR="5093" algn="just" defTabSz="916712">
              <a:lnSpc>
                <a:spcPts val="1053"/>
              </a:lnSpc>
              <a:spcBef>
                <a:spcPts val="160"/>
              </a:spcBef>
            </a:pPr>
            <a:r>
              <a:rPr sz="903" spc="50" dirty="0">
                <a:solidFill>
                  <a:prstClr val="black"/>
                </a:solidFill>
                <a:latin typeface="Times New Roman"/>
                <a:cs typeface="Times New Roman"/>
              </a:rPr>
              <a:t>pl</a:t>
            </a: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a</a:t>
            </a:r>
            <a:r>
              <a:rPr sz="903" spc="50" dirty="0">
                <a:solidFill>
                  <a:prstClr val="black"/>
                </a:solidFill>
                <a:latin typeface="Times New Roman"/>
                <a:cs typeface="Times New Roman"/>
              </a:rPr>
              <a:t>i</a:t>
            </a:r>
            <a:r>
              <a:rPr sz="903" spc="45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-</a:t>
            </a:r>
            <a:r>
              <a:rPr sz="903" spc="50" dirty="0">
                <a:solidFill>
                  <a:prstClr val="black"/>
                </a:solidFill>
                <a:latin typeface="Times New Roman"/>
                <a:cs typeface="Times New Roman"/>
              </a:rPr>
              <a:t>20  pl</a:t>
            </a: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a</a:t>
            </a:r>
            <a:r>
              <a:rPr sz="903" spc="50" dirty="0">
                <a:solidFill>
                  <a:prstClr val="black"/>
                </a:solidFill>
                <a:latin typeface="Times New Roman"/>
                <a:cs typeface="Times New Roman"/>
              </a:rPr>
              <a:t>i</a:t>
            </a:r>
            <a:r>
              <a:rPr sz="903" spc="45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-</a:t>
            </a:r>
            <a:r>
              <a:rPr sz="903" spc="50" dirty="0">
                <a:solidFill>
                  <a:prstClr val="black"/>
                </a:solidFill>
                <a:latin typeface="Times New Roman"/>
                <a:cs typeface="Times New Roman"/>
              </a:rPr>
              <a:t>32  pl</a:t>
            </a: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a</a:t>
            </a:r>
            <a:r>
              <a:rPr sz="903" spc="50" dirty="0">
                <a:solidFill>
                  <a:prstClr val="black"/>
                </a:solidFill>
                <a:latin typeface="Times New Roman"/>
                <a:cs typeface="Times New Roman"/>
              </a:rPr>
              <a:t>i</a:t>
            </a:r>
            <a:r>
              <a:rPr sz="903" spc="45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-</a:t>
            </a:r>
            <a:r>
              <a:rPr sz="903" spc="50" dirty="0">
                <a:solidFill>
                  <a:prstClr val="black"/>
                </a:solidFill>
                <a:latin typeface="Times New Roman"/>
                <a:cs typeface="Times New Roman"/>
              </a:rPr>
              <a:t>44  pl</a:t>
            </a: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a</a:t>
            </a:r>
            <a:r>
              <a:rPr sz="903" spc="50" dirty="0">
                <a:solidFill>
                  <a:prstClr val="black"/>
                </a:solidFill>
                <a:latin typeface="Times New Roman"/>
                <a:cs typeface="Times New Roman"/>
              </a:rPr>
              <a:t>i</a:t>
            </a:r>
            <a:r>
              <a:rPr sz="903" spc="45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-</a:t>
            </a:r>
            <a:r>
              <a:rPr sz="903" spc="50" dirty="0">
                <a:solidFill>
                  <a:prstClr val="black"/>
                </a:solidFill>
                <a:latin typeface="Times New Roman"/>
                <a:cs typeface="Times New Roman"/>
              </a:rPr>
              <a:t>56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1260982" y="4048867"/>
            <a:ext cx="165516" cy="0"/>
          </a:xfrm>
          <a:custGeom>
            <a:avLst/>
            <a:gdLst/>
            <a:ahLst/>
            <a:cxnLst/>
            <a:rect l="l" t="t" r="r" b="b"/>
            <a:pathLst>
              <a:path w="165100">
                <a:moveTo>
                  <a:pt x="0" y="0"/>
                </a:moveTo>
                <a:lnTo>
                  <a:pt x="165100" y="0"/>
                </a:lnTo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4603132" y="3046031"/>
            <a:ext cx="398512" cy="189070"/>
          </a:xfrm>
          <a:custGeom>
            <a:avLst/>
            <a:gdLst/>
            <a:ahLst/>
            <a:cxnLst/>
            <a:rect l="l" t="t" r="r" b="b"/>
            <a:pathLst>
              <a:path w="397510" h="188594">
                <a:moveTo>
                  <a:pt x="202217" y="0"/>
                </a:moveTo>
                <a:lnTo>
                  <a:pt x="0" y="66865"/>
                </a:lnTo>
                <a:lnTo>
                  <a:pt x="174823" y="188520"/>
                </a:lnTo>
                <a:lnTo>
                  <a:pt x="142060" y="119592"/>
                </a:lnTo>
                <a:lnTo>
                  <a:pt x="396905" y="119592"/>
                </a:lnTo>
                <a:lnTo>
                  <a:pt x="370325" y="88593"/>
                </a:lnTo>
                <a:lnTo>
                  <a:pt x="151192" y="56752"/>
                </a:lnTo>
                <a:lnTo>
                  <a:pt x="202217" y="0"/>
                </a:lnTo>
                <a:close/>
              </a:path>
              <a:path w="397510" h="188594">
                <a:moveTo>
                  <a:pt x="396905" y="119592"/>
                </a:moveTo>
                <a:lnTo>
                  <a:pt x="142060" y="119592"/>
                </a:lnTo>
                <a:lnTo>
                  <a:pt x="361194" y="151434"/>
                </a:lnTo>
                <a:lnTo>
                  <a:pt x="373783" y="150742"/>
                </a:lnTo>
                <a:lnTo>
                  <a:pt x="384749" y="145460"/>
                </a:lnTo>
                <a:lnTo>
                  <a:pt x="392933" y="136451"/>
                </a:lnTo>
                <a:lnTo>
                  <a:pt x="397179" y="124580"/>
                </a:lnTo>
                <a:lnTo>
                  <a:pt x="396905" y="119592"/>
                </a:lnTo>
                <a:close/>
              </a:path>
            </a:pathLst>
          </a:custGeom>
          <a:solidFill>
            <a:srgbClr val="BFBF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4603132" y="2867880"/>
            <a:ext cx="398512" cy="184614"/>
          </a:xfrm>
          <a:custGeom>
            <a:avLst/>
            <a:gdLst/>
            <a:ahLst/>
            <a:cxnLst/>
            <a:rect l="l" t="t" r="r" b="b"/>
            <a:pathLst>
              <a:path w="397510" h="184150">
                <a:moveTo>
                  <a:pt x="158182" y="0"/>
                </a:moveTo>
                <a:lnTo>
                  <a:pt x="0" y="142622"/>
                </a:lnTo>
                <a:lnTo>
                  <a:pt x="209006" y="183595"/>
                </a:lnTo>
                <a:lnTo>
                  <a:pt x="151267" y="133691"/>
                </a:lnTo>
                <a:lnTo>
                  <a:pt x="372336" y="72492"/>
                </a:lnTo>
                <a:lnTo>
                  <a:pt x="134325" y="72492"/>
                </a:lnTo>
                <a:lnTo>
                  <a:pt x="158182" y="0"/>
                </a:lnTo>
                <a:close/>
              </a:path>
              <a:path w="397510" h="184150">
                <a:moveTo>
                  <a:pt x="369865" y="9877"/>
                </a:moveTo>
                <a:lnTo>
                  <a:pt x="357289" y="10769"/>
                </a:lnTo>
                <a:lnTo>
                  <a:pt x="134325" y="72492"/>
                </a:lnTo>
                <a:lnTo>
                  <a:pt x="372336" y="72492"/>
                </a:lnTo>
                <a:lnTo>
                  <a:pt x="374230" y="71968"/>
                </a:lnTo>
                <a:lnTo>
                  <a:pt x="385475" y="66266"/>
                </a:lnTo>
                <a:lnTo>
                  <a:pt x="393386" y="57016"/>
                </a:lnTo>
                <a:lnTo>
                  <a:pt x="397251" y="45474"/>
                </a:lnTo>
                <a:lnTo>
                  <a:pt x="396359" y="32898"/>
                </a:lnTo>
                <a:lnTo>
                  <a:pt x="390657" y="21653"/>
                </a:lnTo>
                <a:lnTo>
                  <a:pt x="381407" y="13742"/>
                </a:lnTo>
                <a:lnTo>
                  <a:pt x="369865" y="9877"/>
                </a:lnTo>
                <a:close/>
              </a:path>
            </a:pathLst>
          </a:custGeom>
          <a:solidFill>
            <a:srgbClr val="00FFFF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4603132" y="2622999"/>
            <a:ext cx="398512" cy="226630"/>
          </a:xfrm>
          <a:custGeom>
            <a:avLst/>
            <a:gdLst/>
            <a:ahLst/>
            <a:cxnLst/>
            <a:rect l="l" t="t" r="r" b="b"/>
            <a:pathLst>
              <a:path w="397510" h="226060">
                <a:moveTo>
                  <a:pt x="123567" y="52410"/>
                </a:moveTo>
                <a:lnTo>
                  <a:pt x="0" y="225886"/>
                </a:lnTo>
                <a:lnTo>
                  <a:pt x="212920" y="220654"/>
                </a:lnTo>
                <a:lnTo>
                  <a:pt x="145749" y="184429"/>
                </a:lnTo>
                <a:lnTo>
                  <a:pt x="251343" y="128348"/>
                </a:lnTo>
                <a:lnTo>
                  <a:pt x="115963" y="128348"/>
                </a:lnTo>
                <a:lnTo>
                  <a:pt x="123567" y="52410"/>
                </a:lnTo>
                <a:close/>
              </a:path>
              <a:path w="397510" h="226060">
                <a:moveTo>
                  <a:pt x="362952" y="0"/>
                </a:moveTo>
                <a:lnTo>
                  <a:pt x="358844" y="361"/>
                </a:lnTo>
                <a:lnTo>
                  <a:pt x="354738" y="1536"/>
                </a:lnTo>
                <a:lnTo>
                  <a:pt x="115963" y="128348"/>
                </a:lnTo>
                <a:lnTo>
                  <a:pt x="251343" y="128348"/>
                </a:lnTo>
                <a:lnTo>
                  <a:pt x="380652" y="59673"/>
                </a:lnTo>
                <a:lnTo>
                  <a:pt x="390396" y="51673"/>
                </a:lnTo>
                <a:lnTo>
                  <a:pt x="396117" y="40930"/>
                </a:lnTo>
                <a:lnTo>
                  <a:pt x="397393" y="28826"/>
                </a:lnTo>
                <a:lnTo>
                  <a:pt x="393800" y="16741"/>
                </a:lnTo>
                <a:lnTo>
                  <a:pt x="388111" y="9072"/>
                </a:lnTo>
                <a:lnTo>
                  <a:pt x="380685" y="3606"/>
                </a:lnTo>
                <a:lnTo>
                  <a:pt x="372104" y="523"/>
                </a:lnTo>
                <a:lnTo>
                  <a:pt x="362952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5070278" y="2078030"/>
            <a:ext cx="793204" cy="1225015"/>
          </a:xfrm>
          <a:prstGeom prst="rect">
            <a:avLst/>
          </a:prstGeom>
        </p:spPr>
        <p:txBody>
          <a:bodyPr vert="horz" wrap="square" lIns="0" tIns="25464" rIns="0" bIns="0" rtlCol="0">
            <a:spAutoFit/>
          </a:bodyPr>
          <a:lstStyle/>
          <a:p>
            <a:pPr marL="12732" marR="5093" algn="just" defTabSz="916712">
              <a:lnSpc>
                <a:spcPct val="107700"/>
              </a:lnSpc>
              <a:spcBef>
                <a:spcPts val="200"/>
              </a:spcBef>
            </a:pPr>
            <a:r>
              <a:rPr sz="1804" spc="-15" dirty="0">
                <a:solidFill>
                  <a:prstClr val="black"/>
                </a:solidFill>
                <a:latin typeface="Calibri"/>
                <a:cs typeface="Calibri"/>
              </a:rPr>
              <a:t>56</a:t>
            </a:r>
            <a:r>
              <a:rPr sz="1804" spc="45" dirty="0">
                <a:solidFill>
                  <a:prstClr val="black"/>
                </a:solidFill>
                <a:latin typeface="Calibri"/>
                <a:cs typeface="Calibri"/>
              </a:rPr>
              <a:t>-</a:t>
            </a:r>
            <a:r>
              <a:rPr sz="1804" spc="-15" dirty="0">
                <a:solidFill>
                  <a:prstClr val="black"/>
                </a:solidFill>
                <a:latin typeface="Calibri"/>
                <a:cs typeface="Calibri"/>
              </a:rPr>
              <a:t>l</a:t>
            </a:r>
            <a:r>
              <a:rPr sz="1804" spc="35" dirty="0">
                <a:solidFill>
                  <a:prstClr val="black"/>
                </a:solidFill>
                <a:latin typeface="Calibri"/>
                <a:cs typeface="Calibri"/>
              </a:rPr>
              <a:t>a</a:t>
            </a:r>
            <a:r>
              <a:rPr sz="1804" spc="-20" dirty="0">
                <a:solidFill>
                  <a:prstClr val="black"/>
                </a:solidFill>
                <a:latin typeface="Calibri"/>
                <a:cs typeface="Calibri"/>
              </a:rPr>
              <a:t>y</a:t>
            </a:r>
            <a:r>
              <a:rPr sz="1804" dirty="0">
                <a:solidFill>
                  <a:prstClr val="black"/>
                </a:solidFill>
                <a:latin typeface="Calibri"/>
                <a:cs typeface="Calibri"/>
              </a:rPr>
              <a:t>er  </a:t>
            </a:r>
            <a:r>
              <a:rPr sz="1804" spc="-15" dirty="0">
                <a:solidFill>
                  <a:prstClr val="black"/>
                </a:solidFill>
                <a:latin typeface="Calibri"/>
                <a:cs typeface="Calibri"/>
              </a:rPr>
              <a:t>44</a:t>
            </a:r>
            <a:r>
              <a:rPr sz="1804" spc="45" dirty="0">
                <a:solidFill>
                  <a:prstClr val="black"/>
                </a:solidFill>
                <a:latin typeface="Calibri"/>
                <a:cs typeface="Calibri"/>
              </a:rPr>
              <a:t>-</a:t>
            </a:r>
            <a:r>
              <a:rPr sz="1804" spc="-15" dirty="0">
                <a:solidFill>
                  <a:prstClr val="black"/>
                </a:solidFill>
                <a:latin typeface="Calibri"/>
                <a:cs typeface="Calibri"/>
              </a:rPr>
              <a:t>l</a:t>
            </a:r>
            <a:r>
              <a:rPr sz="1804" spc="35" dirty="0">
                <a:solidFill>
                  <a:prstClr val="black"/>
                </a:solidFill>
                <a:latin typeface="Calibri"/>
                <a:cs typeface="Calibri"/>
              </a:rPr>
              <a:t>a</a:t>
            </a:r>
            <a:r>
              <a:rPr sz="1804" spc="-20" dirty="0">
                <a:solidFill>
                  <a:prstClr val="black"/>
                </a:solidFill>
                <a:latin typeface="Calibri"/>
                <a:cs typeface="Calibri"/>
              </a:rPr>
              <a:t>y</a:t>
            </a:r>
            <a:r>
              <a:rPr sz="1804" dirty="0">
                <a:solidFill>
                  <a:prstClr val="black"/>
                </a:solidFill>
                <a:latin typeface="Calibri"/>
                <a:cs typeface="Calibri"/>
              </a:rPr>
              <a:t>er  </a:t>
            </a:r>
            <a:r>
              <a:rPr sz="1804" spc="-15" dirty="0">
                <a:solidFill>
                  <a:prstClr val="black"/>
                </a:solidFill>
                <a:latin typeface="Calibri"/>
                <a:cs typeface="Calibri"/>
              </a:rPr>
              <a:t>32</a:t>
            </a:r>
            <a:r>
              <a:rPr sz="1804" spc="45" dirty="0">
                <a:solidFill>
                  <a:prstClr val="black"/>
                </a:solidFill>
                <a:latin typeface="Calibri"/>
                <a:cs typeface="Calibri"/>
              </a:rPr>
              <a:t>-</a:t>
            </a:r>
            <a:r>
              <a:rPr sz="1804" spc="-15" dirty="0">
                <a:solidFill>
                  <a:prstClr val="black"/>
                </a:solidFill>
                <a:latin typeface="Calibri"/>
                <a:cs typeface="Calibri"/>
              </a:rPr>
              <a:t>l</a:t>
            </a:r>
            <a:r>
              <a:rPr sz="1804" spc="35" dirty="0">
                <a:solidFill>
                  <a:prstClr val="black"/>
                </a:solidFill>
                <a:latin typeface="Calibri"/>
                <a:cs typeface="Calibri"/>
              </a:rPr>
              <a:t>a</a:t>
            </a:r>
            <a:r>
              <a:rPr sz="1804" spc="-20" dirty="0">
                <a:solidFill>
                  <a:prstClr val="black"/>
                </a:solidFill>
                <a:latin typeface="Calibri"/>
                <a:cs typeface="Calibri"/>
              </a:rPr>
              <a:t>y</a:t>
            </a:r>
            <a:r>
              <a:rPr sz="1804" dirty="0">
                <a:solidFill>
                  <a:prstClr val="black"/>
                </a:solidFill>
                <a:latin typeface="Calibri"/>
                <a:cs typeface="Calibri"/>
              </a:rPr>
              <a:t>er  </a:t>
            </a:r>
            <a:r>
              <a:rPr sz="1804" spc="-15" dirty="0">
                <a:solidFill>
                  <a:prstClr val="black"/>
                </a:solidFill>
                <a:latin typeface="Calibri"/>
                <a:cs typeface="Calibri"/>
              </a:rPr>
              <a:t>20</a:t>
            </a:r>
            <a:r>
              <a:rPr sz="1804" spc="45" dirty="0">
                <a:solidFill>
                  <a:prstClr val="black"/>
                </a:solidFill>
                <a:latin typeface="Calibri"/>
                <a:cs typeface="Calibri"/>
              </a:rPr>
              <a:t>-</a:t>
            </a:r>
            <a:r>
              <a:rPr sz="1804" spc="-15" dirty="0">
                <a:solidFill>
                  <a:prstClr val="black"/>
                </a:solidFill>
                <a:latin typeface="Calibri"/>
                <a:cs typeface="Calibri"/>
              </a:rPr>
              <a:t>l</a:t>
            </a:r>
            <a:r>
              <a:rPr sz="1804" spc="35" dirty="0">
                <a:solidFill>
                  <a:prstClr val="black"/>
                </a:solidFill>
                <a:latin typeface="Calibri"/>
                <a:cs typeface="Calibri"/>
              </a:rPr>
              <a:t>a</a:t>
            </a:r>
            <a:r>
              <a:rPr sz="1804" spc="-20" dirty="0">
                <a:solidFill>
                  <a:prstClr val="black"/>
                </a:solidFill>
                <a:latin typeface="Calibri"/>
                <a:cs typeface="Calibri"/>
              </a:rPr>
              <a:t>y</a:t>
            </a:r>
            <a:r>
              <a:rPr sz="1804" dirty="0">
                <a:solidFill>
                  <a:prstClr val="black"/>
                </a:solidFill>
                <a:latin typeface="Calibri"/>
                <a:cs typeface="Calibri"/>
              </a:rPr>
              <a:t>er</a:t>
            </a:r>
            <a:endParaRPr sz="1804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4603132" y="2316580"/>
            <a:ext cx="398512" cy="322120"/>
          </a:xfrm>
          <a:custGeom>
            <a:avLst/>
            <a:gdLst/>
            <a:ahLst/>
            <a:cxnLst/>
            <a:rect l="l" t="t" r="r" b="b"/>
            <a:pathLst>
              <a:path w="397510" h="321310">
                <a:moveTo>
                  <a:pt x="90563" y="128271"/>
                </a:moveTo>
                <a:lnTo>
                  <a:pt x="0" y="321043"/>
                </a:lnTo>
                <a:lnTo>
                  <a:pt x="208555" y="277830"/>
                </a:lnTo>
                <a:lnTo>
                  <a:pt x="135989" y="254198"/>
                </a:lnTo>
                <a:lnTo>
                  <a:pt x="199180" y="204344"/>
                </a:lnTo>
                <a:lnTo>
                  <a:pt x="96658" y="204344"/>
                </a:lnTo>
                <a:lnTo>
                  <a:pt x="90563" y="128271"/>
                </a:lnTo>
                <a:close/>
              </a:path>
              <a:path w="397510" h="321310">
                <a:moveTo>
                  <a:pt x="361410" y="0"/>
                </a:moveTo>
                <a:lnTo>
                  <a:pt x="352977" y="2125"/>
                </a:lnTo>
                <a:lnTo>
                  <a:pt x="96658" y="204344"/>
                </a:lnTo>
                <a:lnTo>
                  <a:pt x="199180" y="204344"/>
                </a:lnTo>
                <a:lnTo>
                  <a:pt x="385424" y="57409"/>
                </a:lnTo>
                <a:lnTo>
                  <a:pt x="393582" y="47795"/>
                </a:lnTo>
                <a:lnTo>
                  <a:pt x="397290" y="36202"/>
                </a:lnTo>
                <a:lnTo>
                  <a:pt x="396382" y="24064"/>
                </a:lnTo>
                <a:lnTo>
                  <a:pt x="390686" y="12816"/>
                </a:lnTo>
                <a:lnTo>
                  <a:pt x="385255" y="5933"/>
                </a:lnTo>
                <a:lnTo>
                  <a:pt x="377549" y="1903"/>
                </a:lnTo>
                <a:lnTo>
                  <a:pt x="36141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1865005" y="1575578"/>
            <a:ext cx="1848686" cy="29049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804" b="1" spc="-10" dirty="0">
                <a:solidFill>
                  <a:srgbClr val="7F7F7F"/>
                </a:solidFill>
                <a:latin typeface="Calibri"/>
                <a:cs typeface="Calibri"/>
              </a:rPr>
              <a:t>CIFAR-10 plain</a:t>
            </a:r>
            <a:r>
              <a:rPr sz="1804" b="1" spc="-136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1804" b="1" spc="-5" dirty="0">
                <a:solidFill>
                  <a:srgbClr val="7F7F7F"/>
                </a:solidFill>
                <a:latin typeface="Calibri"/>
                <a:cs typeface="Calibri"/>
              </a:rPr>
              <a:t>nets</a:t>
            </a:r>
            <a:endParaRPr sz="1804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6576593" y="4157089"/>
            <a:ext cx="3335785" cy="0"/>
          </a:xfrm>
          <a:custGeom>
            <a:avLst/>
            <a:gdLst/>
            <a:ahLst/>
            <a:cxnLst/>
            <a:rect l="l" t="t" r="r" b="b"/>
            <a:pathLst>
              <a:path w="3327400">
                <a:moveTo>
                  <a:pt x="0" y="0"/>
                </a:moveTo>
                <a:lnTo>
                  <a:pt x="3327400" y="0"/>
                </a:lnTo>
                <a:lnTo>
                  <a:pt x="3327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6576593" y="3609613"/>
            <a:ext cx="3335785" cy="0"/>
          </a:xfrm>
          <a:custGeom>
            <a:avLst/>
            <a:gdLst/>
            <a:ahLst/>
            <a:cxnLst/>
            <a:rect l="l" t="t" r="r" b="b"/>
            <a:pathLst>
              <a:path w="3327400">
                <a:moveTo>
                  <a:pt x="0" y="0"/>
                </a:moveTo>
                <a:lnTo>
                  <a:pt x="3327400" y="0"/>
                </a:lnTo>
                <a:lnTo>
                  <a:pt x="3327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6576593" y="3062137"/>
            <a:ext cx="3335785" cy="0"/>
          </a:xfrm>
          <a:custGeom>
            <a:avLst/>
            <a:gdLst/>
            <a:ahLst/>
            <a:cxnLst/>
            <a:rect l="l" t="t" r="r" b="b"/>
            <a:pathLst>
              <a:path w="3327400">
                <a:moveTo>
                  <a:pt x="0" y="0"/>
                </a:moveTo>
                <a:lnTo>
                  <a:pt x="3327400" y="0"/>
                </a:lnTo>
                <a:lnTo>
                  <a:pt x="3327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6576593" y="1979916"/>
            <a:ext cx="3335785" cy="0"/>
          </a:xfrm>
          <a:custGeom>
            <a:avLst/>
            <a:gdLst/>
            <a:ahLst/>
            <a:cxnLst/>
            <a:rect l="l" t="t" r="r" b="b"/>
            <a:pathLst>
              <a:path w="3327400">
                <a:moveTo>
                  <a:pt x="0" y="0"/>
                </a:moveTo>
                <a:lnTo>
                  <a:pt x="3327400" y="0"/>
                </a:lnTo>
                <a:lnTo>
                  <a:pt x="3327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6576593" y="4157089"/>
            <a:ext cx="3335785" cy="0"/>
          </a:xfrm>
          <a:custGeom>
            <a:avLst/>
            <a:gdLst/>
            <a:ahLst/>
            <a:cxnLst/>
            <a:rect l="l" t="t" r="r" b="b"/>
            <a:pathLst>
              <a:path w="3327400">
                <a:moveTo>
                  <a:pt x="0" y="0"/>
                </a:moveTo>
                <a:lnTo>
                  <a:pt x="3327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6576593" y="1979917"/>
            <a:ext cx="0" cy="2177173"/>
          </a:xfrm>
          <a:custGeom>
            <a:avLst/>
            <a:gdLst/>
            <a:ahLst/>
            <a:cxnLst/>
            <a:rect l="l" t="t" r="r" b="b"/>
            <a:pathLst>
              <a:path h="2171700">
                <a:moveTo>
                  <a:pt x="0" y="21717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6576593" y="4131625"/>
            <a:ext cx="0" cy="25464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254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6532800" y="4153944"/>
            <a:ext cx="82758" cy="15180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0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7098605" y="4131625"/>
            <a:ext cx="0" cy="25464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254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7053452" y="4153944"/>
            <a:ext cx="82758" cy="15180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1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7620617" y="4131625"/>
            <a:ext cx="0" cy="25464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254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7572621" y="4153944"/>
            <a:ext cx="82758" cy="15180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2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8142630" y="4131625"/>
            <a:ext cx="0" cy="25464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254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8651910" y="4131625"/>
            <a:ext cx="0" cy="25464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254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8612443" y="4153944"/>
            <a:ext cx="82758" cy="15180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4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9173922" y="4131625"/>
            <a:ext cx="0" cy="25464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254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9133095" y="4153944"/>
            <a:ext cx="82758" cy="15180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5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9695934" y="4131625"/>
            <a:ext cx="0" cy="25464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254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9652265" y="4153944"/>
            <a:ext cx="82758" cy="15180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6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6576593" y="4157089"/>
            <a:ext cx="25464" cy="0"/>
          </a:xfrm>
          <a:custGeom>
            <a:avLst/>
            <a:gdLst/>
            <a:ahLst/>
            <a:cxnLst/>
            <a:rect l="l" t="t" r="r" b="b"/>
            <a:pathLst>
              <a:path w="25400">
                <a:moveTo>
                  <a:pt x="0" y="0"/>
                </a:moveTo>
                <a:lnTo>
                  <a:pt x="25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6486816" y="4082742"/>
            <a:ext cx="82758" cy="15180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0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6576593" y="3609613"/>
            <a:ext cx="25464" cy="0"/>
          </a:xfrm>
          <a:custGeom>
            <a:avLst/>
            <a:gdLst/>
            <a:ahLst/>
            <a:cxnLst/>
            <a:rect l="l" t="t" r="r" b="b"/>
            <a:pathLst>
              <a:path w="25400">
                <a:moveTo>
                  <a:pt x="0" y="0"/>
                </a:moveTo>
                <a:lnTo>
                  <a:pt x="25400" y="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6486816" y="3535392"/>
            <a:ext cx="82758" cy="15180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5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6576593" y="3062137"/>
            <a:ext cx="25464" cy="0"/>
          </a:xfrm>
          <a:custGeom>
            <a:avLst/>
            <a:gdLst/>
            <a:ahLst/>
            <a:cxnLst/>
            <a:rect l="l" t="t" r="r" b="b"/>
            <a:pathLst>
              <a:path w="25400">
                <a:moveTo>
                  <a:pt x="0" y="0"/>
                </a:moveTo>
                <a:lnTo>
                  <a:pt x="25400" y="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6431934" y="2991004"/>
            <a:ext cx="153420" cy="15180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903" spc="50" dirty="0">
                <a:solidFill>
                  <a:prstClr val="black"/>
                </a:solidFill>
                <a:latin typeface="Times New Roman"/>
                <a:cs typeface="Times New Roman"/>
              </a:rPr>
              <a:t>10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6576593" y="1979916"/>
            <a:ext cx="25464" cy="0"/>
          </a:xfrm>
          <a:custGeom>
            <a:avLst/>
            <a:gdLst/>
            <a:ahLst/>
            <a:cxnLst/>
            <a:rect l="l" t="t" r="r" b="b"/>
            <a:pathLst>
              <a:path w="25400">
                <a:moveTo>
                  <a:pt x="0" y="0"/>
                </a:moveTo>
                <a:lnTo>
                  <a:pt x="25400" y="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6431934" y="1897783"/>
            <a:ext cx="153420" cy="15180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903" spc="50" dirty="0">
                <a:solidFill>
                  <a:prstClr val="black"/>
                </a:solidFill>
                <a:latin typeface="Times New Roman"/>
                <a:cs typeface="Times New Roman"/>
              </a:rPr>
              <a:t>20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6716646" y="1979917"/>
            <a:ext cx="3195733" cy="2138976"/>
          </a:xfrm>
          <a:custGeom>
            <a:avLst/>
            <a:gdLst/>
            <a:ahLst/>
            <a:cxnLst/>
            <a:rect l="l" t="t" r="r" b="b"/>
            <a:pathLst>
              <a:path w="3187700" h="2133600">
                <a:moveTo>
                  <a:pt x="0" y="0"/>
                </a:moveTo>
                <a:lnTo>
                  <a:pt x="20689" y="57585"/>
                </a:lnTo>
                <a:lnTo>
                  <a:pt x="70935" y="457727"/>
                </a:lnTo>
                <a:lnTo>
                  <a:pt x="124138" y="549272"/>
                </a:lnTo>
                <a:lnTo>
                  <a:pt x="174384" y="720551"/>
                </a:lnTo>
                <a:lnTo>
                  <a:pt x="224631" y="741223"/>
                </a:lnTo>
                <a:lnTo>
                  <a:pt x="279311" y="820956"/>
                </a:lnTo>
                <a:lnTo>
                  <a:pt x="329558" y="953844"/>
                </a:lnTo>
                <a:lnTo>
                  <a:pt x="384238" y="1020289"/>
                </a:lnTo>
                <a:lnTo>
                  <a:pt x="434485" y="1153178"/>
                </a:lnTo>
                <a:lnTo>
                  <a:pt x="484731" y="1086733"/>
                </a:lnTo>
                <a:lnTo>
                  <a:pt x="537933" y="1107405"/>
                </a:lnTo>
                <a:lnTo>
                  <a:pt x="588180" y="1049820"/>
                </a:lnTo>
                <a:lnTo>
                  <a:pt x="642860" y="1141365"/>
                </a:lnTo>
                <a:lnTo>
                  <a:pt x="693106" y="1070491"/>
                </a:lnTo>
                <a:lnTo>
                  <a:pt x="743353" y="1253582"/>
                </a:lnTo>
                <a:lnTo>
                  <a:pt x="798033" y="1290496"/>
                </a:lnTo>
                <a:lnTo>
                  <a:pt x="848280" y="1249153"/>
                </a:lnTo>
                <a:lnTo>
                  <a:pt x="901482" y="1383518"/>
                </a:lnTo>
                <a:lnTo>
                  <a:pt x="951728" y="1262442"/>
                </a:lnTo>
                <a:lnTo>
                  <a:pt x="1001975" y="1395330"/>
                </a:lnTo>
                <a:lnTo>
                  <a:pt x="1056655" y="1187138"/>
                </a:lnTo>
                <a:lnTo>
                  <a:pt x="1106902" y="1278684"/>
                </a:lnTo>
                <a:lnTo>
                  <a:pt x="1161582" y="1266871"/>
                </a:lnTo>
                <a:lnTo>
                  <a:pt x="1210351" y="1315597"/>
                </a:lnTo>
                <a:lnTo>
                  <a:pt x="1260598" y="1390900"/>
                </a:lnTo>
                <a:lnTo>
                  <a:pt x="1315277" y="1370229"/>
                </a:lnTo>
                <a:lnTo>
                  <a:pt x="1365524" y="1283113"/>
                </a:lnTo>
                <a:lnTo>
                  <a:pt x="1420204" y="1312644"/>
                </a:lnTo>
                <a:lnTo>
                  <a:pt x="1470450" y="1315597"/>
                </a:lnTo>
                <a:lnTo>
                  <a:pt x="1523653" y="1365799"/>
                </a:lnTo>
                <a:lnTo>
                  <a:pt x="1573899" y="1875206"/>
                </a:lnTo>
                <a:lnTo>
                  <a:pt x="1624146" y="1895877"/>
                </a:lnTo>
                <a:lnTo>
                  <a:pt x="1678825" y="1887018"/>
                </a:lnTo>
                <a:lnTo>
                  <a:pt x="1729073" y="1969704"/>
                </a:lnTo>
                <a:lnTo>
                  <a:pt x="1783752" y="1928361"/>
                </a:lnTo>
                <a:lnTo>
                  <a:pt x="1833999" y="1941650"/>
                </a:lnTo>
                <a:lnTo>
                  <a:pt x="1884246" y="1999235"/>
                </a:lnTo>
                <a:lnTo>
                  <a:pt x="1937448" y="1946080"/>
                </a:lnTo>
                <a:lnTo>
                  <a:pt x="1987694" y="2008094"/>
                </a:lnTo>
                <a:lnTo>
                  <a:pt x="2042374" y="2040578"/>
                </a:lnTo>
                <a:lnTo>
                  <a:pt x="2092621" y="2015477"/>
                </a:lnTo>
                <a:lnTo>
                  <a:pt x="2142868" y="2012524"/>
                </a:lnTo>
                <a:lnTo>
                  <a:pt x="2197547" y="2028766"/>
                </a:lnTo>
                <a:lnTo>
                  <a:pt x="2246316" y="2028766"/>
                </a:lnTo>
                <a:lnTo>
                  <a:pt x="2300996" y="1991852"/>
                </a:lnTo>
                <a:lnTo>
                  <a:pt x="2351242" y="2090780"/>
                </a:lnTo>
                <a:lnTo>
                  <a:pt x="2401489" y="2045008"/>
                </a:lnTo>
                <a:lnTo>
                  <a:pt x="2456170" y="2062726"/>
                </a:lnTo>
                <a:lnTo>
                  <a:pt x="2506416" y="2104069"/>
                </a:lnTo>
                <a:lnTo>
                  <a:pt x="2559618" y="2090780"/>
                </a:lnTo>
                <a:lnTo>
                  <a:pt x="2609865" y="2090780"/>
                </a:lnTo>
                <a:lnTo>
                  <a:pt x="2660111" y="2086351"/>
                </a:lnTo>
                <a:lnTo>
                  <a:pt x="2714792" y="2120311"/>
                </a:lnTo>
                <a:lnTo>
                  <a:pt x="2765038" y="2095210"/>
                </a:lnTo>
                <a:lnTo>
                  <a:pt x="2819718" y="2095210"/>
                </a:lnTo>
                <a:lnTo>
                  <a:pt x="2869964" y="2120311"/>
                </a:lnTo>
                <a:lnTo>
                  <a:pt x="2920211" y="2099640"/>
                </a:lnTo>
                <a:lnTo>
                  <a:pt x="2973413" y="2053867"/>
                </a:lnTo>
                <a:lnTo>
                  <a:pt x="3023660" y="2108499"/>
                </a:lnTo>
                <a:lnTo>
                  <a:pt x="3078340" y="2124741"/>
                </a:lnTo>
                <a:lnTo>
                  <a:pt x="3128586" y="2133600"/>
                </a:lnTo>
                <a:lnTo>
                  <a:pt x="3183266" y="2083398"/>
                </a:lnTo>
                <a:lnTo>
                  <a:pt x="3187700" y="2086351"/>
                </a:lnTo>
              </a:path>
            </a:pathLst>
          </a:custGeom>
          <a:ln w="12700">
            <a:solidFill>
              <a:srgbClr val="BFBF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6684816" y="1973550"/>
            <a:ext cx="3221197" cy="1235005"/>
          </a:xfrm>
          <a:custGeom>
            <a:avLst/>
            <a:gdLst/>
            <a:ahLst/>
            <a:cxnLst/>
            <a:rect l="l" t="t" r="r" b="b"/>
            <a:pathLst>
              <a:path w="3213100" h="1231900">
                <a:moveTo>
                  <a:pt x="0" y="0"/>
                </a:moveTo>
                <a:lnTo>
                  <a:pt x="38515" y="232267"/>
                </a:lnTo>
                <a:lnTo>
                  <a:pt x="88882" y="410143"/>
                </a:lnTo>
                <a:lnTo>
                  <a:pt x="142212" y="546857"/>
                </a:lnTo>
                <a:lnTo>
                  <a:pt x="192578" y="617420"/>
                </a:lnTo>
                <a:lnTo>
                  <a:pt x="242945" y="613009"/>
                </a:lnTo>
                <a:lnTo>
                  <a:pt x="297756" y="671811"/>
                </a:lnTo>
                <a:lnTo>
                  <a:pt x="348122" y="683572"/>
                </a:lnTo>
                <a:lnTo>
                  <a:pt x="402933" y="737963"/>
                </a:lnTo>
                <a:lnTo>
                  <a:pt x="453300" y="717383"/>
                </a:lnTo>
                <a:lnTo>
                  <a:pt x="503666" y="799705"/>
                </a:lnTo>
                <a:lnTo>
                  <a:pt x="556996" y="824696"/>
                </a:lnTo>
                <a:lnTo>
                  <a:pt x="607363" y="908489"/>
                </a:lnTo>
                <a:lnTo>
                  <a:pt x="662174" y="837927"/>
                </a:lnTo>
                <a:lnTo>
                  <a:pt x="712541" y="754134"/>
                </a:lnTo>
                <a:lnTo>
                  <a:pt x="762907" y="820286"/>
                </a:lnTo>
                <a:lnTo>
                  <a:pt x="817718" y="812936"/>
                </a:lnTo>
                <a:lnTo>
                  <a:pt x="868085" y="895258"/>
                </a:lnTo>
                <a:lnTo>
                  <a:pt x="921414" y="849687"/>
                </a:lnTo>
                <a:lnTo>
                  <a:pt x="971781" y="883498"/>
                </a:lnTo>
                <a:lnTo>
                  <a:pt x="1022148" y="924659"/>
                </a:lnTo>
                <a:lnTo>
                  <a:pt x="1076959" y="895258"/>
                </a:lnTo>
                <a:lnTo>
                  <a:pt x="1127326" y="895258"/>
                </a:lnTo>
                <a:lnTo>
                  <a:pt x="1182136" y="908489"/>
                </a:lnTo>
                <a:lnTo>
                  <a:pt x="1231022" y="899669"/>
                </a:lnTo>
                <a:lnTo>
                  <a:pt x="1281388" y="915839"/>
                </a:lnTo>
                <a:lnTo>
                  <a:pt x="1336199" y="961411"/>
                </a:lnTo>
                <a:lnTo>
                  <a:pt x="1386566" y="908489"/>
                </a:lnTo>
                <a:lnTo>
                  <a:pt x="1441377" y="958470"/>
                </a:lnTo>
                <a:lnTo>
                  <a:pt x="1491744" y="849687"/>
                </a:lnTo>
                <a:lnTo>
                  <a:pt x="1545073" y="945240"/>
                </a:lnTo>
                <a:lnTo>
                  <a:pt x="1595440" y="1168688"/>
                </a:lnTo>
                <a:lnTo>
                  <a:pt x="1645806" y="1186328"/>
                </a:lnTo>
                <a:lnTo>
                  <a:pt x="1700617" y="1198089"/>
                </a:lnTo>
                <a:lnTo>
                  <a:pt x="1750984" y="1202499"/>
                </a:lnTo>
                <a:lnTo>
                  <a:pt x="1805794" y="1218670"/>
                </a:lnTo>
                <a:lnTo>
                  <a:pt x="1856162" y="1231900"/>
                </a:lnTo>
                <a:lnTo>
                  <a:pt x="1906529" y="1218670"/>
                </a:lnTo>
                <a:lnTo>
                  <a:pt x="1959858" y="1206909"/>
                </a:lnTo>
                <a:lnTo>
                  <a:pt x="2010225" y="1190738"/>
                </a:lnTo>
                <a:lnTo>
                  <a:pt x="2065035" y="1202499"/>
                </a:lnTo>
                <a:lnTo>
                  <a:pt x="2115402" y="1206909"/>
                </a:lnTo>
                <a:lnTo>
                  <a:pt x="2165768" y="1190738"/>
                </a:lnTo>
                <a:lnTo>
                  <a:pt x="2220579" y="1186328"/>
                </a:lnTo>
                <a:lnTo>
                  <a:pt x="2269464" y="1211320"/>
                </a:lnTo>
                <a:lnTo>
                  <a:pt x="2324276" y="1198089"/>
                </a:lnTo>
                <a:lnTo>
                  <a:pt x="2374643" y="1193679"/>
                </a:lnTo>
                <a:lnTo>
                  <a:pt x="2425009" y="1206909"/>
                </a:lnTo>
                <a:lnTo>
                  <a:pt x="2479820" y="1202499"/>
                </a:lnTo>
                <a:lnTo>
                  <a:pt x="2530187" y="1206909"/>
                </a:lnTo>
                <a:lnTo>
                  <a:pt x="2583516" y="1206909"/>
                </a:lnTo>
                <a:lnTo>
                  <a:pt x="2633883" y="1206909"/>
                </a:lnTo>
                <a:lnTo>
                  <a:pt x="2684249" y="1227490"/>
                </a:lnTo>
                <a:lnTo>
                  <a:pt x="2739060" y="1198089"/>
                </a:lnTo>
                <a:lnTo>
                  <a:pt x="2789428" y="1215730"/>
                </a:lnTo>
                <a:lnTo>
                  <a:pt x="2844238" y="1206909"/>
                </a:lnTo>
                <a:lnTo>
                  <a:pt x="2894605" y="1206909"/>
                </a:lnTo>
                <a:lnTo>
                  <a:pt x="2944972" y="1215730"/>
                </a:lnTo>
                <a:lnTo>
                  <a:pt x="2998301" y="1215730"/>
                </a:lnTo>
                <a:lnTo>
                  <a:pt x="3048668" y="1198089"/>
                </a:lnTo>
                <a:lnTo>
                  <a:pt x="3103478" y="1211320"/>
                </a:lnTo>
                <a:lnTo>
                  <a:pt x="3153845" y="1202499"/>
                </a:lnTo>
                <a:lnTo>
                  <a:pt x="3208656" y="1215730"/>
                </a:lnTo>
                <a:lnTo>
                  <a:pt x="3213100" y="1215730"/>
                </a:lnTo>
              </a:path>
            </a:pathLst>
          </a:custGeom>
          <a:ln w="25400">
            <a:solidFill>
              <a:srgbClr val="BFBF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6703914" y="1967185"/>
            <a:ext cx="3208465" cy="2177173"/>
          </a:xfrm>
          <a:custGeom>
            <a:avLst/>
            <a:gdLst/>
            <a:ahLst/>
            <a:cxnLst/>
            <a:rect l="l" t="t" r="r" b="b"/>
            <a:pathLst>
              <a:path w="3200400" h="2171700">
                <a:moveTo>
                  <a:pt x="0" y="0"/>
                </a:moveTo>
                <a:lnTo>
                  <a:pt x="25188" y="163174"/>
                </a:lnTo>
                <a:lnTo>
                  <a:pt x="75565" y="597810"/>
                </a:lnTo>
                <a:lnTo>
                  <a:pt x="128905" y="493972"/>
                </a:lnTo>
                <a:lnTo>
                  <a:pt x="179281" y="769885"/>
                </a:lnTo>
                <a:lnTo>
                  <a:pt x="229658" y="799553"/>
                </a:lnTo>
                <a:lnTo>
                  <a:pt x="284480" y="987945"/>
                </a:lnTo>
                <a:lnTo>
                  <a:pt x="334856" y="1017613"/>
                </a:lnTo>
                <a:lnTo>
                  <a:pt x="389678" y="1059149"/>
                </a:lnTo>
                <a:lnTo>
                  <a:pt x="440055" y="1268308"/>
                </a:lnTo>
                <a:lnTo>
                  <a:pt x="490431" y="1192655"/>
                </a:lnTo>
                <a:lnTo>
                  <a:pt x="543771" y="1243091"/>
                </a:lnTo>
                <a:lnTo>
                  <a:pt x="594148" y="1114035"/>
                </a:lnTo>
                <a:lnTo>
                  <a:pt x="648969" y="1226773"/>
                </a:lnTo>
                <a:lnTo>
                  <a:pt x="699346" y="1188205"/>
                </a:lnTo>
                <a:lnTo>
                  <a:pt x="749723" y="1397364"/>
                </a:lnTo>
                <a:lnTo>
                  <a:pt x="804544" y="1422582"/>
                </a:lnTo>
                <a:lnTo>
                  <a:pt x="854921" y="1284626"/>
                </a:lnTo>
                <a:lnTo>
                  <a:pt x="908261" y="1523454"/>
                </a:lnTo>
                <a:lnTo>
                  <a:pt x="958638" y="1372146"/>
                </a:lnTo>
                <a:lnTo>
                  <a:pt x="1009015" y="1514553"/>
                </a:lnTo>
                <a:lnTo>
                  <a:pt x="1063837" y="1569439"/>
                </a:lnTo>
                <a:lnTo>
                  <a:pt x="1114213" y="1502686"/>
                </a:lnTo>
                <a:lnTo>
                  <a:pt x="1169035" y="1330611"/>
                </a:lnTo>
                <a:lnTo>
                  <a:pt x="1217930" y="1427032"/>
                </a:lnTo>
                <a:lnTo>
                  <a:pt x="1268306" y="1564989"/>
                </a:lnTo>
                <a:lnTo>
                  <a:pt x="1323128" y="1477468"/>
                </a:lnTo>
                <a:lnTo>
                  <a:pt x="1373505" y="1536804"/>
                </a:lnTo>
                <a:lnTo>
                  <a:pt x="1428327" y="1481918"/>
                </a:lnTo>
                <a:lnTo>
                  <a:pt x="1478704" y="1578339"/>
                </a:lnTo>
                <a:lnTo>
                  <a:pt x="1532044" y="1443350"/>
                </a:lnTo>
                <a:lnTo>
                  <a:pt x="1582420" y="1921005"/>
                </a:lnTo>
                <a:lnTo>
                  <a:pt x="1632796" y="1987758"/>
                </a:lnTo>
                <a:lnTo>
                  <a:pt x="1687619" y="2001109"/>
                </a:lnTo>
                <a:lnTo>
                  <a:pt x="1737995" y="2051544"/>
                </a:lnTo>
                <a:lnTo>
                  <a:pt x="1792817" y="2109397"/>
                </a:lnTo>
                <a:lnTo>
                  <a:pt x="1843194" y="2084179"/>
                </a:lnTo>
                <a:lnTo>
                  <a:pt x="1893570" y="2058962"/>
                </a:lnTo>
                <a:lnTo>
                  <a:pt x="1946910" y="2118298"/>
                </a:lnTo>
                <a:lnTo>
                  <a:pt x="1997287" y="2100497"/>
                </a:lnTo>
                <a:lnTo>
                  <a:pt x="2052108" y="2113847"/>
                </a:lnTo>
                <a:lnTo>
                  <a:pt x="2102485" y="2134615"/>
                </a:lnTo>
                <a:lnTo>
                  <a:pt x="2152862" y="2118298"/>
                </a:lnTo>
                <a:lnTo>
                  <a:pt x="2207683" y="2125714"/>
                </a:lnTo>
                <a:lnTo>
                  <a:pt x="2256578" y="2159833"/>
                </a:lnTo>
                <a:lnTo>
                  <a:pt x="2311400" y="2109397"/>
                </a:lnTo>
                <a:lnTo>
                  <a:pt x="2361777" y="2125714"/>
                </a:lnTo>
                <a:lnTo>
                  <a:pt x="2412154" y="2150932"/>
                </a:lnTo>
                <a:lnTo>
                  <a:pt x="2466975" y="2147966"/>
                </a:lnTo>
                <a:lnTo>
                  <a:pt x="2517352" y="2164283"/>
                </a:lnTo>
                <a:lnTo>
                  <a:pt x="2570692" y="2139065"/>
                </a:lnTo>
                <a:lnTo>
                  <a:pt x="2621068" y="2164283"/>
                </a:lnTo>
                <a:lnTo>
                  <a:pt x="2671445" y="2159833"/>
                </a:lnTo>
                <a:lnTo>
                  <a:pt x="2726267" y="2168733"/>
                </a:lnTo>
                <a:lnTo>
                  <a:pt x="2776643" y="2164283"/>
                </a:lnTo>
                <a:lnTo>
                  <a:pt x="2831465" y="2159833"/>
                </a:lnTo>
                <a:lnTo>
                  <a:pt x="2881842" y="2139065"/>
                </a:lnTo>
                <a:lnTo>
                  <a:pt x="2932218" y="2150932"/>
                </a:lnTo>
                <a:lnTo>
                  <a:pt x="2985558" y="2155382"/>
                </a:lnTo>
                <a:lnTo>
                  <a:pt x="3035935" y="2150932"/>
                </a:lnTo>
                <a:lnTo>
                  <a:pt x="3090757" y="2171700"/>
                </a:lnTo>
                <a:lnTo>
                  <a:pt x="3141133" y="2164283"/>
                </a:lnTo>
                <a:lnTo>
                  <a:pt x="3195955" y="2159833"/>
                </a:lnTo>
                <a:lnTo>
                  <a:pt x="3200400" y="2159833"/>
                </a:lnTo>
              </a:path>
            </a:pathLst>
          </a:custGeom>
          <a:ln w="12700">
            <a:solidFill>
              <a:srgbClr val="00FFF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6710280" y="1973551"/>
            <a:ext cx="3195733" cy="1375056"/>
          </a:xfrm>
          <a:custGeom>
            <a:avLst/>
            <a:gdLst/>
            <a:ahLst/>
            <a:cxnLst/>
            <a:rect l="l" t="t" r="r" b="b"/>
            <a:pathLst>
              <a:path w="3187700" h="1371600">
                <a:moveTo>
                  <a:pt x="0" y="0"/>
                </a:moveTo>
                <a:lnTo>
                  <a:pt x="17750" y="99027"/>
                </a:lnTo>
                <a:lnTo>
                  <a:pt x="68043" y="341421"/>
                </a:lnTo>
                <a:lnTo>
                  <a:pt x="121295" y="529130"/>
                </a:lnTo>
                <a:lnTo>
                  <a:pt x="171588" y="579382"/>
                </a:lnTo>
                <a:lnTo>
                  <a:pt x="221881" y="721272"/>
                </a:lnTo>
                <a:lnTo>
                  <a:pt x="276612" y="650327"/>
                </a:lnTo>
                <a:lnTo>
                  <a:pt x="326905" y="808475"/>
                </a:lnTo>
                <a:lnTo>
                  <a:pt x="381636" y="762656"/>
                </a:lnTo>
                <a:lnTo>
                  <a:pt x="431929" y="854294"/>
                </a:lnTo>
                <a:lnTo>
                  <a:pt x="482222" y="867596"/>
                </a:lnTo>
                <a:lnTo>
                  <a:pt x="535474" y="821777"/>
                </a:lnTo>
                <a:lnTo>
                  <a:pt x="585767" y="771525"/>
                </a:lnTo>
                <a:lnTo>
                  <a:pt x="640498" y="917848"/>
                </a:lnTo>
                <a:lnTo>
                  <a:pt x="690791" y="895678"/>
                </a:lnTo>
                <a:lnTo>
                  <a:pt x="741085" y="849860"/>
                </a:lnTo>
                <a:lnTo>
                  <a:pt x="795815" y="1009486"/>
                </a:lnTo>
                <a:lnTo>
                  <a:pt x="846108" y="945931"/>
                </a:lnTo>
                <a:lnTo>
                  <a:pt x="899360" y="929672"/>
                </a:lnTo>
                <a:lnTo>
                  <a:pt x="949653" y="954799"/>
                </a:lnTo>
                <a:lnTo>
                  <a:pt x="999946" y="925238"/>
                </a:lnTo>
                <a:lnTo>
                  <a:pt x="1054678" y="979925"/>
                </a:lnTo>
                <a:lnTo>
                  <a:pt x="1104970" y="971057"/>
                </a:lnTo>
                <a:lnTo>
                  <a:pt x="1159701" y="1009486"/>
                </a:lnTo>
                <a:lnTo>
                  <a:pt x="1208515" y="1009486"/>
                </a:lnTo>
                <a:lnTo>
                  <a:pt x="1258808" y="1071562"/>
                </a:lnTo>
                <a:lnTo>
                  <a:pt x="1313539" y="975491"/>
                </a:lnTo>
                <a:lnTo>
                  <a:pt x="1363833" y="1050870"/>
                </a:lnTo>
                <a:lnTo>
                  <a:pt x="1418564" y="1046436"/>
                </a:lnTo>
                <a:lnTo>
                  <a:pt x="1468857" y="1046436"/>
                </a:lnTo>
                <a:lnTo>
                  <a:pt x="1522109" y="1105557"/>
                </a:lnTo>
                <a:lnTo>
                  <a:pt x="1572402" y="1313957"/>
                </a:lnTo>
                <a:lnTo>
                  <a:pt x="1622695" y="1316913"/>
                </a:lnTo>
                <a:lnTo>
                  <a:pt x="1677426" y="1325782"/>
                </a:lnTo>
                <a:lnTo>
                  <a:pt x="1727719" y="1325782"/>
                </a:lnTo>
                <a:lnTo>
                  <a:pt x="1782449" y="1313957"/>
                </a:lnTo>
                <a:lnTo>
                  <a:pt x="1832742" y="1346474"/>
                </a:lnTo>
                <a:lnTo>
                  <a:pt x="1883036" y="1355342"/>
                </a:lnTo>
                <a:lnTo>
                  <a:pt x="1936287" y="1359776"/>
                </a:lnTo>
                <a:lnTo>
                  <a:pt x="1986580" y="1330216"/>
                </a:lnTo>
                <a:lnTo>
                  <a:pt x="2041311" y="1355342"/>
                </a:lnTo>
                <a:lnTo>
                  <a:pt x="2091605" y="1339084"/>
                </a:lnTo>
                <a:lnTo>
                  <a:pt x="2141898" y="1339084"/>
                </a:lnTo>
                <a:lnTo>
                  <a:pt x="2196629" y="1342040"/>
                </a:lnTo>
                <a:lnTo>
                  <a:pt x="2245443" y="1330216"/>
                </a:lnTo>
                <a:lnTo>
                  <a:pt x="2300174" y="1325782"/>
                </a:lnTo>
                <a:lnTo>
                  <a:pt x="2350466" y="1334650"/>
                </a:lnTo>
                <a:lnTo>
                  <a:pt x="2400760" y="1325782"/>
                </a:lnTo>
                <a:lnTo>
                  <a:pt x="2455490" y="1342040"/>
                </a:lnTo>
                <a:lnTo>
                  <a:pt x="2505784" y="1350908"/>
                </a:lnTo>
                <a:lnTo>
                  <a:pt x="2559035" y="1342040"/>
                </a:lnTo>
                <a:lnTo>
                  <a:pt x="2609328" y="1362732"/>
                </a:lnTo>
                <a:lnTo>
                  <a:pt x="2659622" y="1346474"/>
                </a:lnTo>
                <a:lnTo>
                  <a:pt x="2714353" y="1355342"/>
                </a:lnTo>
                <a:lnTo>
                  <a:pt x="2764645" y="1355342"/>
                </a:lnTo>
                <a:lnTo>
                  <a:pt x="2819377" y="1371600"/>
                </a:lnTo>
                <a:lnTo>
                  <a:pt x="2869670" y="1359776"/>
                </a:lnTo>
                <a:lnTo>
                  <a:pt x="2919963" y="1350908"/>
                </a:lnTo>
                <a:lnTo>
                  <a:pt x="2973215" y="1362732"/>
                </a:lnTo>
                <a:lnTo>
                  <a:pt x="3023508" y="1350908"/>
                </a:lnTo>
                <a:lnTo>
                  <a:pt x="3078238" y="1350908"/>
                </a:lnTo>
                <a:lnTo>
                  <a:pt x="3128532" y="1355342"/>
                </a:lnTo>
                <a:lnTo>
                  <a:pt x="3183262" y="1359776"/>
                </a:lnTo>
                <a:lnTo>
                  <a:pt x="3187700" y="1359776"/>
                </a:lnTo>
              </a:path>
            </a:pathLst>
          </a:custGeom>
          <a:ln w="25400">
            <a:solidFill>
              <a:srgbClr val="00FFF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5" name="object 95"/>
          <p:cNvSpPr/>
          <p:nvPr/>
        </p:nvSpPr>
        <p:spPr>
          <a:xfrm>
            <a:off x="6716646" y="1979917"/>
            <a:ext cx="3132073" cy="2177173"/>
          </a:xfrm>
          <a:custGeom>
            <a:avLst/>
            <a:gdLst/>
            <a:ahLst/>
            <a:cxnLst/>
            <a:rect l="l" t="t" r="r" b="b"/>
            <a:pathLst>
              <a:path w="3124200" h="2171700">
                <a:moveTo>
                  <a:pt x="0" y="0"/>
                </a:moveTo>
                <a:lnTo>
                  <a:pt x="20660" y="199849"/>
                </a:lnTo>
                <a:lnTo>
                  <a:pt x="70836" y="484080"/>
                </a:lnTo>
                <a:lnTo>
                  <a:pt x="123964" y="655803"/>
                </a:lnTo>
                <a:lnTo>
                  <a:pt x="174140" y="768311"/>
                </a:lnTo>
                <a:lnTo>
                  <a:pt x="224316" y="905985"/>
                </a:lnTo>
                <a:lnTo>
                  <a:pt x="278920" y="1039218"/>
                </a:lnTo>
                <a:lnTo>
                  <a:pt x="329096" y="1082149"/>
                </a:lnTo>
                <a:lnTo>
                  <a:pt x="383699" y="1219823"/>
                </a:lnTo>
                <a:lnTo>
                  <a:pt x="433875" y="1311606"/>
                </a:lnTo>
                <a:lnTo>
                  <a:pt x="484051" y="1210941"/>
                </a:lnTo>
                <a:lnTo>
                  <a:pt x="537179" y="1332331"/>
                </a:lnTo>
                <a:lnTo>
                  <a:pt x="587355" y="1236108"/>
                </a:lnTo>
                <a:lnTo>
                  <a:pt x="641959" y="1410791"/>
                </a:lnTo>
                <a:lnTo>
                  <a:pt x="692135" y="1361939"/>
                </a:lnTo>
                <a:lnTo>
                  <a:pt x="742311" y="1419673"/>
                </a:lnTo>
                <a:lnTo>
                  <a:pt x="796914" y="1486290"/>
                </a:lnTo>
                <a:lnTo>
                  <a:pt x="847090" y="1394507"/>
                </a:lnTo>
                <a:lnTo>
                  <a:pt x="900217" y="1607680"/>
                </a:lnTo>
                <a:lnTo>
                  <a:pt x="950394" y="1428556"/>
                </a:lnTo>
                <a:lnTo>
                  <a:pt x="1000571" y="1481849"/>
                </a:lnTo>
                <a:lnTo>
                  <a:pt x="1055174" y="1435957"/>
                </a:lnTo>
                <a:lnTo>
                  <a:pt x="1105350" y="1361939"/>
                </a:lnTo>
                <a:lnTo>
                  <a:pt x="1159953" y="1616562"/>
                </a:lnTo>
                <a:lnTo>
                  <a:pt x="1208653" y="1504054"/>
                </a:lnTo>
                <a:lnTo>
                  <a:pt x="1258830" y="1598797"/>
                </a:lnTo>
                <a:lnTo>
                  <a:pt x="1313433" y="1465564"/>
                </a:lnTo>
                <a:lnTo>
                  <a:pt x="1363609" y="1575112"/>
                </a:lnTo>
                <a:lnTo>
                  <a:pt x="1418213" y="1561788"/>
                </a:lnTo>
                <a:lnTo>
                  <a:pt x="1468389" y="1507015"/>
                </a:lnTo>
                <a:lnTo>
                  <a:pt x="1521516" y="1591396"/>
                </a:lnTo>
                <a:lnTo>
                  <a:pt x="1571692" y="2017742"/>
                </a:lnTo>
                <a:lnTo>
                  <a:pt x="1621868" y="2029585"/>
                </a:lnTo>
                <a:lnTo>
                  <a:pt x="1676472" y="2059192"/>
                </a:lnTo>
                <a:lnTo>
                  <a:pt x="1726648" y="2113966"/>
                </a:lnTo>
                <a:lnTo>
                  <a:pt x="1781252" y="2109524"/>
                </a:lnTo>
                <a:lnTo>
                  <a:pt x="1831428" y="2125808"/>
                </a:lnTo>
                <a:lnTo>
                  <a:pt x="1881604" y="2105084"/>
                </a:lnTo>
                <a:lnTo>
                  <a:pt x="1934732" y="2139132"/>
                </a:lnTo>
                <a:lnTo>
                  <a:pt x="1984908" y="2130250"/>
                </a:lnTo>
                <a:lnTo>
                  <a:pt x="2039511" y="2134691"/>
                </a:lnTo>
                <a:lnTo>
                  <a:pt x="2089687" y="2155416"/>
                </a:lnTo>
                <a:lnTo>
                  <a:pt x="2139863" y="2146534"/>
                </a:lnTo>
                <a:lnTo>
                  <a:pt x="2194467" y="2146534"/>
                </a:lnTo>
                <a:lnTo>
                  <a:pt x="2243167" y="2150975"/>
                </a:lnTo>
                <a:lnTo>
                  <a:pt x="2297770" y="2171700"/>
                </a:lnTo>
                <a:lnTo>
                  <a:pt x="2347946" y="2167259"/>
                </a:lnTo>
                <a:lnTo>
                  <a:pt x="2398122" y="2150975"/>
                </a:lnTo>
                <a:lnTo>
                  <a:pt x="2452726" y="2146534"/>
                </a:lnTo>
                <a:lnTo>
                  <a:pt x="2502902" y="2159857"/>
                </a:lnTo>
                <a:lnTo>
                  <a:pt x="2556029" y="2167259"/>
                </a:lnTo>
                <a:lnTo>
                  <a:pt x="2606205" y="2171700"/>
                </a:lnTo>
                <a:lnTo>
                  <a:pt x="2656382" y="2171700"/>
                </a:lnTo>
                <a:lnTo>
                  <a:pt x="2710985" y="2159857"/>
                </a:lnTo>
                <a:lnTo>
                  <a:pt x="2761161" y="2171700"/>
                </a:lnTo>
                <a:lnTo>
                  <a:pt x="2815764" y="2150975"/>
                </a:lnTo>
                <a:lnTo>
                  <a:pt x="2865940" y="2150975"/>
                </a:lnTo>
                <a:lnTo>
                  <a:pt x="2916116" y="2155416"/>
                </a:lnTo>
                <a:lnTo>
                  <a:pt x="2969244" y="2159857"/>
                </a:lnTo>
                <a:lnTo>
                  <a:pt x="3019420" y="2150975"/>
                </a:lnTo>
                <a:lnTo>
                  <a:pt x="3074024" y="2159857"/>
                </a:lnTo>
                <a:lnTo>
                  <a:pt x="3124200" y="2167259"/>
                </a:lnTo>
              </a:path>
            </a:pathLst>
          </a:custGeom>
          <a:ln w="12700">
            <a:solidFill>
              <a:srgbClr val="00FF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6697547" y="1973551"/>
            <a:ext cx="3208465" cy="1413253"/>
          </a:xfrm>
          <a:custGeom>
            <a:avLst/>
            <a:gdLst/>
            <a:ahLst/>
            <a:cxnLst/>
            <a:rect l="l" t="t" r="r" b="b"/>
            <a:pathLst>
              <a:path w="3200400" h="1409700">
                <a:moveTo>
                  <a:pt x="0" y="0"/>
                </a:moveTo>
                <a:lnTo>
                  <a:pt x="29591" y="204562"/>
                </a:lnTo>
                <a:lnTo>
                  <a:pt x="79899" y="480276"/>
                </a:lnTo>
                <a:lnTo>
                  <a:pt x="133164" y="572180"/>
                </a:lnTo>
                <a:lnTo>
                  <a:pt x="183471" y="707073"/>
                </a:lnTo>
                <a:lnTo>
                  <a:pt x="233778" y="785637"/>
                </a:lnTo>
                <a:lnTo>
                  <a:pt x="288524" y="755990"/>
                </a:lnTo>
                <a:lnTo>
                  <a:pt x="338831" y="844930"/>
                </a:lnTo>
                <a:lnTo>
                  <a:pt x="393576" y="911635"/>
                </a:lnTo>
                <a:lnTo>
                  <a:pt x="443883" y="944247"/>
                </a:lnTo>
                <a:lnTo>
                  <a:pt x="494190" y="852342"/>
                </a:lnTo>
                <a:lnTo>
                  <a:pt x="547456" y="932388"/>
                </a:lnTo>
                <a:lnTo>
                  <a:pt x="597763" y="911635"/>
                </a:lnTo>
                <a:lnTo>
                  <a:pt x="652509" y="927941"/>
                </a:lnTo>
                <a:lnTo>
                  <a:pt x="702815" y="944247"/>
                </a:lnTo>
                <a:lnTo>
                  <a:pt x="753122" y="1019846"/>
                </a:lnTo>
                <a:lnTo>
                  <a:pt x="807867" y="1045046"/>
                </a:lnTo>
                <a:lnTo>
                  <a:pt x="858174" y="932388"/>
                </a:lnTo>
                <a:lnTo>
                  <a:pt x="911440" y="1040599"/>
                </a:lnTo>
                <a:lnTo>
                  <a:pt x="961747" y="1053940"/>
                </a:lnTo>
                <a:lnTo>
                  <a:pt x="1012054" y="978340"/>
                </a:lnTo>
                <a:lnTo>
                  <a:pt x="1066800" y="1037634"/>
                </a:lnTo>
                <a:lnTo>
                  <a:pt x="1117107" y="1058387"/>
                </a:lnTo>
                <a:lnTo>
                  <a:pt x="1171852" y="1040599"/>
                </a:lnTo>
                <a:lnTo>
                  <a:pt x="1220680" y="1083587"/>
                </a:lnTo>
                <a:lnTo>
                  <a:pt x="1270987" y="1053940"/>
                </a:lnTo>
                <a:lnTo>
                  <a:pt x="1325732" y="1019846"/>
                </a:lnTo>
                <a:lnTo>
                  <a:pt x="1376039" y="1053940"/>
                </a:lnTo>
                <a:lnTo>
                  <a:pt x="1430785" y="1104339"/>
                </a:lnTo>
                <a:lnTo>
                  <a:pt x="1481091" y="936835"/>
                </a:lnTo>
                <a:lnTo>
                  <a:pt x="1534358" y="1033187"/>
                </a:lnTo>
                <a:lnTo>
                  <a:pt x="1584664" y="1342995"/>
                </a:lnTo>
                <a:lnTo>
                  <a:pt x="1634971" y="1366712"/>
                </a:lnTo>
                <a:lnTo>
                  <a:pt x="1689716" y="1371159"/>
                </a:lnTo>
                <a:lnTo>
                  <a:pt x="1740023" y="1396359"/>
                </a:lnTo>
                <a:lnTo>
                  <a:pt x="1794769" y="1409700"/>
                </a:lnTo>
                <a:lnTo>
                  <a:pt x="1845076" y="1384500"/>
                </a:lnTo>
                <a:lnTo>
                  <a:pt x="1895383" y="1396359"/>
                </a:lnTo>
                <a:lnTo>
                  <a:pt x="1948648" y="1405253"/>
                </a:lnTo>
                <a:lnTo>
                  <a:pt x="1998956" y="1409700"/>
                </a:lnTo>
                <a:lnTo>
                  <a:pt x="2053701" y="1388947"/>
                </a:lnTo>
                <a:lnTo>
                  <a:pt x="2104008" y="1405253"/>
                </a:lnTo>
                <a:lnTo>
                  <a:pt x="2154314" y="1388947"/>
                </a:lnTo>
                <a:lnTo>
                  <a:pt x="2209060" y="1400806"/>
                </a:lnTo>
                <a:lnTo>
                  <a:pt x="2257888" y="1396359"/>
                </a:lnTo>
                <a:lnTo>
                  <a:pt x="2312633" y="1384500"/>
                </a:lnTo>
                <a:lnTo>
                  <a:pt x="2362940" y="1380053"/>
                </a:lnTo>
                <a:lnTo>
                  <a:pt x="2413246" y="1396359"/>
                </a:lnTo>
                <a:lnTo>
                  <a:pt x="2467992" y="1400806"/>
                </a:lnTo>
                <a:lnTo>
                  <a:pt x="2518299" y="1400806"/>
                </a:lnTo>
                <a:lnTo>
                  <a:pt x="2571565" y="1396359"/>
                </a:lnTo>
                <a:lnTo>
                  <a:pt x="2621872" y="1400806"/>
                </a:lnTo>
                <a:lnTo>
                  <a:pt x="2672179" y="1400806"/>
                </a:lnTo>
                <a:lnTo>
                  <a:pt x="2726924" y="1400806"/>
                </a:lnTo>
                <a:lnTo>
                  <a:pt x="2777231" y="1405253"/>
                </a:lnTo>
                <a:lnTo>
                  <a:pt x="2831977" y="1405253"/>
                </a:lnTo>
                <a:lnTo>
                  <a:pt x="2882284" y="1388947"/>
                </a:lnTo>
                <a:lnTo>
                  <a:pt x="2932590" y="1396359"/>
                </a:lnTo>
                <a:lnTo>
                  <a:pt x="2985856" y="1405253"/>
                </a:lnTo>
                <a:lnTo>
                  <a:pt x="3036163" y="1400806"/>
                </a:lnTo>
                <a:lnTo>
                  <a:pt x="3090909" y="1405253"/>
                </a:lnTo>
                <a:lnTo>
                  <a:pt x="3141215" y="1400806"/>
                </a:lnTo>
                <a:lnTo>
                  <a:pt x="3195962" y="1400806"/>
                </a:lnTo>
                <a:lnTo>
                  <a:pt x="3200400" y="1400806"/>
                </a:lnTo>
              </a:path>
            </a:pathLst>
          </a:custGeom>
          <a:ln w="25400">
            <a:solidFill>
              <a:srgbClr val="00FF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7" name="object 97"/>
          <p:cNvSpPr/>
          <p:nvPr/>
        </p:nvSpPr>
        <p:spPr>
          <a:xfrm>
            <a:off x="6729377" y="1979917"/>
            <a:ext cx="3183001" cy="2177173"/>
          </a:xfrm>
          <a:custGeom>
            <a:avLst/>
            <a:gdLst/>
            <a:ahLst/>
            <a:cxnLst/>
            <a:rect l="l" t="t" r="r" b="b"/>
            <a:pathLst>
              <a:path w="3175000" h="2171700">
                <a:moveTo>
                  <a:pt x="0" y="0"/>
                </a:moveTo>
                <a:lnTo>
                  <a:pt x="4438" y="57616"/>
                </a:lnTo>
                <a:lnTo>
                  <a:pt x="54741" y="233420"/>
                </a:lnTo>
                <a:lnTo>
                  <a:pt x="108003" y="471273"/>
                </a:lnTo>
                <a:lnTo>
                  <a:pt x="158305" y="732764"/>
                </a:lnTo>
                <a:lnTo>
                  <a:pt x="208609" y="682534"/>
                </a:lnTo>
                <a:lnTo>
                  <a:pt x="263350" y="870157"/>
                </a:lnTo>
                <a:lnTo>
                  <a:pt x="313652" y="1204038"/>
                </a:lnTo>
                <a:lnTo>
                  <a:pt x="368394" y="1162672"/>
                </a:lnTo>
                <a:lnTo>
                  <a:pt x="418697" y="1254268"/>
                </a:lnTo>
                <a:lnTo>
                  <a:pt x="469000" y="1192219"/>
                </a:lnTo>
                <a:lnTo>
                  <a:pt x="522262" y="1313361"/>
                </a:lnTo>
                <a:lnTo>
                  <a:pt x="572565" y="1366546"/>
                </a:lnTo>
                <a:lnTo>
                  <a:pt x="627306" y="1421208"/>
                </a:lnTo>
                <a:lnTo>
                  <a:pt x="677609" y="1362114"/>
                </a:lnTo>
                <a:lnTo>
                  <a:pt x="727912" y="1391661"/>
                </a:lnTo>
                <a:lnTo>
                  <a:pt x="782653" y="1567465"/>
                </a:lnTo>
                <a:lnTo>
                  <a:pt x="832956" y="1433026"/>
                </a:lnTo>
                <a:lnTo>
                  <a:pt x="886218" y="1433026"/>
                </a:lnTo>
                <a:lnTo>
                  <a:pt x="936521" y="1375410"/>
                </a:lnTo>
                <a:lnTo>
                  <a:pt x="986824" y="1546782"/>
                </a:lnTo>
                <a:lnTo>
                  <a:pt x="1041566" y="1517235"/>
                </a:lnTo>
                <a:lnTo>
                  <a:pt x="1091869" y="1478824"/>
                </a:lnTo>
                <a:lnTo>
                  <a:pt x="1146610" y="1533486"/>
                </a:lnTo>
                <a:lnTo>
                  <a:pt x="1195433" y="1642810"/>
                </a:lnTo>
                <a:lnTo>
                  <a:pt x="1245736" y="1691562"/>
                </a:lnTo>
                <a:lnTo>
                  <a:pt x="1300478" y="1663493"/>
                </a:lnTo>
                <a:lnTo>
                  <a:pt x="1350780" y="1592580"/>
                </a:lnTo>
                <a:lnTo>
                  <a:pt x="1405522" y="1633946"/>
                </a:lnTo>
                <a:lnTo>
                  <a:pt x="1455825" y="1741792"/>
                </a:lnTo>
                <a:lnTo>
                  <a:pt x="1509087" y="1604399"/>
                </a:lnTo>
                <a:lnTo>
                  <a:pt x="1559389" y="2038739"/>
                </a:lnTo>
                <a:lnTo>
                  <a:pt x="1609692" y="2054990"/>
                </a:lnTo>
                <a:lnTo>
                  <a:pt x="1664434" y="2105220"/>
                </a:lnTo>
                <a:lnTo>
                  <a:pt x="1714736" y="2130334"/>
                </a:lnTo>
                <a:lnTo>
                  <a:pt x="1769478" y="2105220"/>
                </a:lnTo>
                <a:lnTo>
                  <a:pt x="1819781" y="2142153"/>
                </a:lnTo>
                <a:lnTo>
                  <a:pt x="1870084" y="2121470"/>
                </a:lnTo>
                <a:lnTo>
                  <a:pt x="1923345" y="2134766"/>
                </a:lnTo>
                <a:lnTo>
                  <a:pt x="1973648" y="2155449"/>
                </a:lnTo>
                <a:lnTo>
                  <a:pt x="2028390" y="2134766"/>
                </a:lnTo>
                <a:lnTo>
                  <a:pt x="2078693" y="2158404"/>
                </a:lnTo>
                <a:lnTo>
                  <a:pt x="2128996" y="2146585"/>
                </a:lnTo>
                <a:lnTo>
                  <a:pt x="2183737" y="2155449"/>
                </a:lnTo>
                <a:lnTo>
                  <a:pt x="2232561" y="2142153"/>
                </a:lnTo>
                <a:lnTo>
                  <a:pt x="2287302" y="2162836"/>
                </a:lnTo>
                <a:lnTo>
                  <a:pt x="2337604" y="2162836"/>
                </a:lnTo>
                <a:lnTo>
                  <a:pt x="2387908" y="2158404"/>
                </a:lnTo>
                <a:lnTo>
                  <a:pt x="2442649" y="2167268"/>
                </a:lnTo>
                <a:lnTo>
                  <a:pt x="2492952" y="2167268"/>
                </a:lnTo>
                <a:lnTo>
                  <a:pt x="2546214" y="2155449"/>
                </a:lnTo>
                <a:lnTo>
                  <a:pt x="2596517" y="2142153"/>
                </a:lnTo>
                <a:lnTo>
                  <a:pt x="2646820" y="2162836"/>
                </a:lnTo>
                <a:lnTo>
                  <a:pt x="2701561" y="2162836"/>
                </a:lnTo>
                <a:lnTo>
                  <a:pt x="2751864" y="2167268"/>
                </a:lnTo>
                <a:lnTo>
                  <a:pt x="2806606" y="2167268"/>
                </a:lnTo>
                <a:lnTo>
                  <a:pt x="2856908" y="2167268"/>
                </a:lnTo>
                <a:lnTo>
                  <a:pt x="2907211" y="2162836"/>
                </a:lnTo>
                <a:lnTo>
                  <a:pt x="2960473" y="2167268"/>
                </a:lnTo>
                <a:lnTo>
                  <a:pt x="3010776" y="2162836"/>
                </a:lnTo>
                <a:lnTo>
                  <a:pt x="3065518" y="2158404"/>
                </a:lnTo>
                <a:lnTo>
                  <a:pt x="3115821" y="2158404"/>
                </a:lnTo>
                <a:lnTo>
                  <a:pt x="3170562" y="2167268"/>
                </a:lnTo>
                <a:lnTo>
                  <a:pt x="3175000" y="2171700"/>
                </a:lnTo>
              </a:path>
            </a:pathLst>
          </a:custGeom>
          <a:ln w="127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8" name="object 98"/>
          <p:cNvSpPr/>
          <p:nvPr/>
        </p:nvSpPr>
        <p:spPr>
          <a:xfrm>
            <a:off x="6723011" y="1973551"/>
            <a:ext cx="3183001" cy="1413253"/>
          </a:xfrm>
          <a:custGeom>
            <a:avLst/>
            <a:gdLst/>
            <a:ahLst/>
            <a:cxnLst/>
            <a:rect l="l" t="t" r="r" b="b"/>
            <a:pathLst>
              <a:path w="3175000" h="1409700">
                <a:moveTo>
                  <a:pt x="0" y="0"/>
                </a:moveTo>
                <a:lnTo>
                  <a:pt x="4438" y="45711"/>
                </a:lnTo>
                <a:lnTo>
                  <a:pt x="54741" y="224136"/>
                </a:lnTo>
                <a:lnTo>
                  <a:pt x="108003" y="457120"/>
                </a:lnTo>
                <a:lnTo>
                  <a:pt x="158305" y="470391"/>
                </a:lnTo>
                <a:lnTo>
                  <a:pt x="208609" y="578036"/>
                </a:lnTo>
                <a:lnTo>
                  <a:pt x="263350" y="715172"/>
                </a:lnTo>
                <a:lnTo>
                  <a:pt x="313652" y="719596"/>
                </a:lnTo>
                <a:lnTo>
                  <a:pt x="368394" y="815443"/>
                </a:lnTo>
                <a:lnTo>
                  <a:pt x="418697" y="840511"/>
                </a:lnTo>
                <a:lnTo>
                  <a:pt x="469000" y="881799"/>
                </a:lnTo>
                <a:lnTo>
                  <a:pt x="522262" y="939308"/>
                </a:lnTo>
                <a:lnTo>
                  <a:pt x="572565" y="890647"/>
                </a:lnTo>
                <a:lnTo>
                  <a:pt x="627306" y="923088"/>
                </a:lnTo>
                <a:lnTo>
                  <a:pt x="677609" y="943732"/>
                </a:lnTo>
                <a:lnTo>
                  <a:pt x="727912" y="993868"/>
                </a:lnTo>
                <a:lnTo>
                  <a:pt x="782653" y="998291"/>
                </a:lnTo>
                <a:lnTo>
                  <a:pt x="832956" y="961427"/>
                </a:lnTo>
                <a:lnTo>
                  <a:pt x="886218" y="1010088"/>
                </a:lnTo>
                <a:lnTo>
                  <a:pt x="936521" y="961427"/>
                </a:lnTo>
                <a:lnTo>
                  <a:pt x="986824" y="1023360"/>
                </a:lnTo>
                <a:lnTo>
                  <a:pt x="1041566" y="1007139"/>
                </a:lnTo>
                <a:lnTo>
                  <a:pt x="1091869" y="1052851"/>
                </a:lnTo>
                <a:lnTo>
                  <a:pt x="1146610" y="1089716"/>
                </a:lnTo>
                <a:lnTo>
                  <a:pt x="1195433" y="1044004"/>
                </a:lnTo>
                <a:lnTo>
                  <a:pt x="1245736" y="1023360"/>
                </a:lnTo>
                <a:lnTo>
                  <a:pt x="1300478" y="1052851"/>
                </a:lnTo>
                <a:lnTo>
                  <a:pt x="1350780" y="1069072"/>
                </a:lnTo>
                <a:lnTo>
                  <a:pt x="1405522" y="1027783"/>
                </a:lnTo>
                <a:lnTo>
                  <a:pt x="1455825" y="1094139"/>
                </a:lnTo>
                <a:lnTo>
                  <a:pt x="1509087" y="1073495"/>
                </a:lnTo>
                <a:lnTo>
                  <a:pt x="1559389" y="1347768"/>
                </a:lnTo>
                <a:lnTo>
                  <a:pt x="1609692" y="1352192"/>
                </a:lnTo>
                <a:lnTo>
                  <a:pt x="1664434" y="1356615"/>
                </a:lnTo>
                <a:lnTo>
                  <a:pt x="1714736" y="1368412"/>
                </a:lnTo>
                <a:lnTo>
                  <a:pt x="1769478" y="1372836"/>
                </a:lnTo>
                <a:lnTo>
                  <a:pt x="1819781" y="1377259"/>
                </a:lnTo>
                <a:lnTo>
                  <a:pt x="1870084" y="1381683"/>
                </a:lnTo>
                <a:lnTo>
                  <a:pt x="1923345" y="1393480"/>
                </a:lnTo>
                <a:lnTo>
                  <a:pt x="1973648" y="1389056"/>
                </a:lnTo>
                <a:lnTo>
                  <a:pt x="2028390" y="1377259"/>
                </a:lnTo>
                <a:lnTo>
                  <a:pt x="2078693" y="1372836"/>
                </a:lnTo>
                <a:lnTo>
                  <a:pt x="2128996" y="1393480"/>
                </a:lnTo>
                <a:lnTo>
                  <a:pt x="2183737" y="1397903"/>
                </a:lnTo>
                <a:lnTo>
                  <a:pt x="2232561" y="1402327"/>
                </a:lnTo>
                <a:lnTo>
                  <a:pt x="2287302" y="1393480"/>
                </a:lnTo>
                <a:lnTo>
                  <a:pt x="2337604" y="1384632"/>
                </a:lnTo>
                <a:lnTo>
                  <a:pt x="2387908" y="1397903"/>
                </a:lnTo>
                <a:lnTo>
                  <a:pt x="2442649" y="1402327"/>
                </a:lnTo>
                <a:lnTo>
                  <a:pt x="2492952" y="1397903"/>
                </a:lnTo>
                <a:lnTo>
                  <a:pt x="2546214" y="1397903"/>
                </a:lnTo>
                <a:lnTo>
                  <a:pt x="2596517" y="1405276"/>
                </a:lnTo>
                <a:lnTo>
                  <a:pt x="2646820" y="1409700"/>
                </a:lnTo>
                <a:lnTo>
                  <a:pt x="2701561" y="1409700"/>
                </a:lnTo>
                <a:lnTo>
                  <a:pt x="2751864" y="1402327"/>
                </a:lnTo>
                <a:lnTo>
                  <a:pt x="2806606" y="1405276"/>
                </a:lnTo>
                <a:lnTo>
                  <a:pt x="2856908" y="1405276"/>
                </a:lnTo>
                <a:lnTo>
                  <a:pt x="2907211" y="1405276"/>
                </a:lnTo>
                <a:lnTo>
                  <a:pt x="2960473" y="1397903"/>
                </a:lnTo>
                <a:lnTo>
                  <a:pt x="3010776" y="1409700"/>
                </a:lnTo>
                <a:lnTo>
                  <a:pt x="3065518" y="1397903"/>
                </a:lnTo>
                <a:lnTo>
                  <a:pt x="3115821" y="1409700"/>
                </a:lnTo>
                <a:lnTo>
                  <a:pt x="3170562" y="1409700"/>
                </a:lnTo>
                <a:lnTo>
                  <a:pt x="3175000" y="1409700"/>
                </a:lnTo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9" name="object 99"/>
          <p:cNvSpPr/>
          <p:nvPr/>
        </p:nvSpPr>
        <p:spPr>
          <a:xfrm>
            <a:off x="6754842" y="1979917"/>
            <a:ext cx="3157536" cy="2177173"/>
          </a:xfrm>
          <a:custGeom>
            <a:avLst/>
            <a:gdLst/>
            <a:ahLst/>
            <a:cxnLst/>
            <a:rect l="l" t="t" r="r" b="b"/>
            <a:pathLst>
              <a:path w="3149600" h="2171700">
                <a:moveTo>
                  <a:pt x="0" y="0"/>
                </a:moveTo>
                <a:lnTo>
                  <a:pt x="33977" y="219676"/>
                </a:lnTo>
                <a:lnTo>
                  <a:pt x="87160" y="511595"/>
                </a:lnTo>
                <a:lnTo>
                  <a:pt x="137388" y="232945"/>
                </a:lnTo>
                <a:lnTo>
                  <a:pt x="187617" y="902294"/>
                </a:lnTo>
                <a:lnTo>
                  <a:pt x="242276" y="1105754"/>
                </a:lnTo>
                <a:lnTo>
                  <a:pt x="292505" y="961268"/>
                </a:lnTo>
                <a:lnTo>
                  <a:pt x="347164" y="1139663"/>
                </a:lnTo>
                <a:lnTo>
                  <a:pt x="397393" y="1335750"/>
                </a:lnTo>
                <a:lnTo>
                  <a:pt x="447621" y="1322481"/>
                </a:lnTo>
                <a:lnTo>
                  <a:pt x="500804" y="1422736"/>
                </a:lnTo>
                <a:lnTo>
                  <a:pt x="551032" y="1368186"/>
                </a:lnTo>
                <a:lnTo>
                  <a:pt x="605692" y="1418313"/>
                </a:lnTo>
                <a:lnTo>
                  <a:pt x="655920" y="1464018"/>
                </a:lnTo>
                <a:lnTo>
                  <a:pt x="706148" y="1472864"/>
                </a:lnTo>
                <a:lnTo>
                  <a:pt x="760808" y="1592285"/>
                </a:lnTo>
                <a:lnTo>
                  <a:pt x="811036" y="1493505"/>
                </a:lnTo>
                <a:lnTo>
                  <a:pt x="864219" y="1655682"/>
                </a:lnTo>
                <a:lnTo>
                  <a:pt x="914447" y="1452223"/>
                </a:lnTo>
                <a:lnTo>
                  <a:pt x="964676" y="1680746"/>
                </a:lnTo>
                <a:lnTo>
                  <a:pt x="1019335" y="1484659"/>
                </a:lnTo>
                <a:lnTo>
                  <a:pt x="1069564" y="1660105"/>
                </a:lnTo>
                <a:lnTo>
                  <a:pt x="1124224" y="1525940"/>
                </a:lnTo>
                <a:lnTo>
                  <a:pt x="1172975" y="1626195"/>
                </a:lnTo>
                <a:lnTo>
                  <a:pt x="1223203" y="1617349"/>
                </a:lnTo>
                <a:lnTo>
                  <a:pt x="1277863" y="1738245"/>
                </a:lnTo>
                <a:lnTo>
                  <a:pt x="1328091" y="1779526"/>
                </a:lnTo>
                <a:lnTo>
                  <a:pt x="1382751" y="1576067"/>
                </a:lnTo>
                <a:lnTo>
                  <a:pt x="1432979" y="1692540"/>
                </a:lnTo>
                <a:lnTo>
                  <a:pt x="1486162" y="1609977"/>
                </a:lnTo>
                <a:lnTo>
                  <a:pt x="1536390" y="2080291"/>
                </a:lnTo>
                <a:lnTo>
                  <a:pt x="1586619" y="2087663"/>
                </a:lnTo>
                <a:lnTo>
                  <a:pt x="1641278" y="2105355"/>
                </a:lnTo>
                <a:lnTo>
                  <a:pt x="1691507" y="2142213"/>
                </a:lnTo>
                <a:lnTo>
                  <a:pt x="1746166" y="2130418"/>
                </a:lnTo>
                <a:lnTo>
                  <a:pt x="1796395" y="2146636"/>
                </a:lnTo>
                <a:lnTo>
                  <a:pt x="1846623" y="2133367"/>
                </a:lnTo>
                <a:lnTo>
                  <a:pt x="1899806" y="2146636"/>
                </a:lnTo>
                <a:lnTo>
                  <a:pt x="1950034" y="2146636"/>
                </a:lnTo>
                <a:lnTo>
                  <a:pt x="2004694" y="2154008"/>
                </a:lnTo>
                <a:lnTo>
                  <a:pt x="2054922" y="2151059"/>
                </a:lnTo>
                <a:lnTo>
                  <a:pt x="2105150" y="2154008"/>
                </a:lnTo>
                <a:lnTo>
                  <a:pt x="2159810" y="2146636"/>
                </a:lnTo>
                <a:lnTo>
                  <a:pt x="2208561" y="2158431"/>
                </a:lnTo>
                <a:lnTo>
                  <a:pt x="2263221" y="2158431"/>
                </a:lnTo>
                <a:lnTo>
                  <a:pt x="2313450" y="2162854"/>
                </a:lnTo>
                <a:lnTo>
                  <a:pt x="2363678" y="2162854"/>
                </a:lnTo>
                <a:lnTo>
                  <a:pt x="2418338" y="2171700"/>
                </a:lnTo>
                <a:lnTo>
                  <a:pt x="2468566" y="2154008"/>
                </a:lnTo>
                <a:lnTo>
                  <a:pt x="2521748" y="2162854"/>
                </a:lnTo>
                <a:lnTo>
                  <a:pt x="2571976" y="2171700"/>
                </a:lnTo>
                <a:lnTo>
                  <a:pt x="2622204" y="2162854"/>
                </a:lnTo>
                <a:lnTo>
                  <a:pt x="2676864" y="2162854"/>
                </a:lnTo>
                <a:lnTo>
                  <a:pt x="2727092" y="2171700"/>
                </a:lnTo>
                <a:lnTo>
                  <a:pt x="2781753" y="2171700"/>
                </a:lnTo>
                <a:lnTo>
                  <a:pt x="2831981" y="2158431"/>
                </a:lnTo>
                <a:lnTo>
                  <a:pt x="2882209" y="2162854"/>
                </a:lnTo>
                <a:lnTo>
                  <a:pt x="2935392" y="2158431"/>
                </a:lnTo>
                <a:lnTo>
                  <a:pt x="2985620" y="2158431"/>
                </a:lnTo>
                <a:lnTo>
                  <a:pt x="3040280" y="2171700"/>
                </a:lnTo>
                <a:lnTo>
                  <a:pt x="3090508" y="2171700"/>
                </a:lnTo>
                <a:lnTo>
                  <a:pt x="3145168" y="2162854"/>
                </a:lnTo>
                <a:lnTo>
                  <a:pt x="3149600" y="2162854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0" name="object 100"/>
          <p:cNvSpPr/>
          <p:nvPr/>
        </p:nvSpPr>
        <p:spPr>
          <a:xfrm>
            <a:off x="6723011" y="1973551"/>
            <a:ext cx="3183001" cy="1464180"/>
          </a:xfrm>
          <a:custGeom>
            <a:avLst/>
            <a:gdLst/>
            <a:ahLst/>
            <a:cxnLst/>
            <a:rect l="l" t="t" r="r" b="b"/>
            <a:pathLst>
              <a:path w="3175000" h="1460500">
                <a:moveTo>
                  <a:pt x="0" y="0"/>
                </a:moveTo>
                <a:lnTo>
                  <a:pt x="0" y="4425"/>
                </a:lnTo>
                <a:lnTo>
                  <a:pt x="50373" y="265545"/>
                </a:lnTo>
                <a:lnTo>
                  <a:pt x="103709" y="503061"/>
                </a:lnTo>
                <a:lnTo>
                  <a:pt x="154082" y="320129"/>
                </a:lnTo>
                <a:lnTo>
                  <a:pt x="204456" y="615180"/>
                </a:lnTo>
                <a:lnTo>
                  <a:pt x="259274" y="774507"/>
                </a:lnTo>
                <a:lnTo>
                  <a:pt x="309647" y="728774"/>
                </a:lnTo>
                <a:lnTo>
                  <a:pt x="364465" y="711071"/>
                </a:lnTo>
                <a:lnTo>
                  <a:pt x="414839" y="916131"/>
                </a:lnTo>
                <a:lnTo>
                  <a:pt x="465212" y="882201"/>
                </a:lnTo>
                <a:lnTo>
                  <a:pt x="518549" y="944161"/>
                </a:lnTo>
                <a:lnTo>
                  <a:pt x="568921" y="932359"/>
                </a:lnTo>
                <a:lnTo>
                  <a:pt x="623740" y="953013"/>
                </a:lnTo>
                <a:lnTo>
                  <a:pt x="674113" y="985468"/>
                </a:lnTo>
                <a:lnTo>
                  <a:pt x="724486" y="969240"/>
                </a:lnTo>
                <a:lnTo>
                  <a:pt x="779304" y="1065132"/>
                </a:lnTo>
                <a:lnTo>
                  <a:pt x="829678" y="994320"/>
                </a:lnTo>
                <a:lnTo>
                  <a:pt x="883014" y="1085786"/>
                </a:lnTo>
                <a:lnTo>
                  <a:pt x="933388" y="994320"/>
                </a:lnTo>
                <a:lnTo>
                  <a:pt x="983760" y="1060707"/>
                </a:lnTo>
                <a:lnTo>
                  <a:pt x="1038579" y="969240"/>
                </a:lnTo>
                <a:lnTo>
                  <a:pt x="1088952" y="1035627"/>
                </a:lnTo>
                <a:lnTo>
                  <a:pt x="1143770" y="1040053"/>
                </a:lnTo>
                <a:lnTo>
                  <a:pt x="1192662" y="1032677"/>
                </a:lnTo>
                <a:lnTo>
                  <a:pt x="1243036" y="1044479"/>
                </a:lnTo>
                <a:lnTo>
                  <a:pt x="1297853" y="1124142"/>
                </a:lnTo>
                <a:lnTo>
                  <a:pt x="1348227" y="1073984"/>
                </a:lnTo>
                <a:lnTo>
                  <a:pt x="1403045" y="1028251"/>
                </a:lnTo>
                <a:lnTo>
                  <a:pt x="1453418" y="1056281"/>
                </a:lnTo>
                <a:lnTo>
                  <a:pt x="1506754" y="1152172"/>
                </a:lnTo>
                <a:lnTo>
                  <a:pt x="1557128" y="1389688"/>
                </a:lnTo>
                <a:lnTo>
                  <a:pt x="1607501" y="1410341"/>
                </a:lnTo>
                <a:lnTo>
                  <a:pt x="1662320" y="1414767"/>
                </a:lnTo>
                <a:lnTo>
                  <a:pt x="1712692" y="1428045"/>
                </a:lnTo>
                <a:lnTo>
                  <a:pt x="1767511" y="1414767"/>
                </a:lnTo>
                <a:lnTo>
                  <a:pt x="1817884" y="1423618"/>
                </a:lnTo>
                <a:lnTo>
                  <a:pt x="1868257" y="1428045"/>
                </a:lnTo>
                <a:lnTo>
                  <a:pt x="1921594" y="1414767"/>
                </a:lnTo>
                <a:lnTo>
                  <a:pt x="1971967" y="1423618"/>
                </a:lnTo>
                <a:lnTo>
                  <a:pt x="2026785" y="1419193"/>
                </a:lnTo>
                <a:lnTo>
                  <a:pt x="2077158" y="1423618"/>
                </a:lnTo>
                <a:lnTo>
                  <a:pt x="2127532" y="1428045"/>
                </a:lnTo>
                <a:lnTo>
                  <a:pt x="2182350" y="1435421"/>
                </a:lnTo>
                <a:lnTo>
                  <a:pt x="2231241" y="1448698"/>
                </a:lnTo>
                <a:lnTo>
                  <a:pt x="2286059" y="1444272"/>
                </a:lnTo>
                <a:lnTo>
                  <a:pt x="2336432" y="1428045"/>
                </a:lnTo>
                <a:lnTo>
                  <a:pt x="2386806" y="1448698"/>
                </a:lnTo>
                <a:lnTo>
                  <a:pt x="2441624" y="1439847"/>
                </a:lnTo>
                <a:lnTo>
                  <a:pt x="2491998" y="1453124"/>
                </a:lnTo>
                <a:lnTo>
                  <a:pt x="2545334" y="1448698"/>
                </a:lnTo>
                <a:lnTo>
                  <a:pt x="2595707" y="1460500"/>
                </a:lnTo>
                <a:lnTo>
                  <a:pt x="2646080" y="1448698"/>
                </a:lnTo>
                <a:lnTo>
                  <a:pt x="2700898" y="1444272"/>
                </a:lnTo>
                <a:lnTo>
                  <a:pt x="2751272" y="1456074"/>
                </a:lnTo>
                <a:lnTo>
                  <a:pt x="2806089" y="1453124"/>
                </a:lnTo>
                <a:lnTo>
                  <a:pt x="2856463" y="1453124"/>
                </a:lnTo>
                <a:lnTo>
                  <a:pt x="2906836" y="1456074"/>
                </a:lnTo>
                <a:lnTo>
                  <a:pt x="2960173" y="1453124"/>
                </a:lnTo>
                <a:lnTo>
                  <a:pt x="3010546" y="1448698"/>
                </a:lnTo>
                <a:lnTo>
                  <a:pt x="3065364" y="1460500"/>
                </a:lnTo>
                <a:lnTo>
                  <a:pt x="3115737" y="1456074"/>
                </a:lnTo>
                <a:lnTo>
                  <a:pt x="3170555" y="1460500"/>
                </a:lnTo>
                <a:lnTo>
                  <a:pt x="3175000" y="14605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7971640" y="4153944"/>
            <a:ext cx="594584" cy="29498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34324" defTabSz="916712">
              <a:lnSpc>
                <a:spcPts val="972"/>
              </a:lnSpc>
              <a:spcBef>
                <a:spcPts val="100"/>
              </a:spcBef>
            </a:pP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3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2732" defTabSz="916712">
              <a:lnSpc>
                <a:spcPts val="1213"/>
              </a:lnSpc>
            </a:pPr>
            <a:r>
              <a:rPr sz="1103" dirty="0">
                <a:solidFill>
                  <a:prstClr val="black"/>
                </a:solidFill>
                <a:latin typeface="Times New Roman"/>
                <a:cs typeface="Times New Roman"/>
              </a:rPr>
              <a:t>iter.</a:t>
            </a:r>
            <a:r>
              <a:rPr sz="1103" spc="-10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103" spc="25" dirty="0">
                <a:solidFill>
                  <a:prstClr val="black"/>
                </a:solidFill>
                <a:latin typeface="Times New Roman"/>
                <a:cs typeface="Times New Roman"/>
              </a:rPr>
              <a:t>(1e4)</a:t>
            </a:r>
            <a:endParaRPr sz="11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6276599" y="2755790"/>
            <a:ext cx="166712" cy="556389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32" defTabSz="916712">
              <a:lnSpc>
                <a:spcPts val="1303"/>
              </a:lnSpc>
            </a:pPr>
            <a:r>
              <a:rPr sz="1103" spc="20" dirty="0">
                <a:solidFill>
                  <a:prstClr val="black"/>
                </a:solidFill>
                <a:latin typeface="Times New Roman"/>
                <a:cs typeface="Times New Roman"/>
              </a:rPr>
              <a:t>error</a:t>
            </a:r>
            <a:r>
              <a:rPr sz="1103" spc="-96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103" dirty="0">
                <a:solidFill>
                  <a:prstClr val="black"/>
                </a:solidFill>
                <a:latin typeface="Times New Roman"/>
                <a:cs typeface="Times New Roman"/>
              </a:rPr>
              <a:t>(%)</a:t>
            </a:r>
            <a:endParaRPr sz="11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03" name="object 103"/>
          <p:cNvSpPr/>
          <p:nvPr/>
        </p:nvSpPr>
        <p:spPr>
          <a:xfrm>
            <a:off x="9116629" y="1999015"/>
            <a:ext cx="763920" cy="687528"/>
          </a:xfrm>
          <a:custGeom>
            <a:avLst/>
            <a:gdLst/>
            <a:ahLst/>
            <a:cxnLst/>
            <a:rect l="l" t="t" r="r" b="b"/>
            <a:pathLst>
              <a:path w="762000" h="685800">
                <a:moveTo>
                  <a:pt x="0" y="0"/>
                </a:moveTo>
                <a:lnTo>
                  <a:pt x="762000" y="0"/>
                </a:lnTo>
                <a:lnTo>
                  <a:pt x="762000" y="685800"/>
                </a:lnTo>
                <a:lnTo>
                  <a:pt x="0" y="6858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4" name="object 104"/>
          <p:cNvSpPr/>
          <p:nvPr/>
        </p:nvSpPr>
        <p:spPr>
          <a:xfrm>
            <a:off x="9122994" y="2005381"/>
            <a:ext cx="763920" cy="687528"/>
          </a:xfrm>
          <a:custGeom>
            <a:avLst/>
            <a:gdLst/>
            <a:ahLst/>
            <a:cxnLst/>
            <a:rect l="l" t="t" r="r" b="b"/>
            <a:pathLst>
              <a:path w="762000" h="685800">
                <a:moveTo>
                  <a:pt x="0" y="0"/>
                </a:moveTo>
                <a:lnTo>
                  <a:pt x="762000" y="0"/>
                </a:lnTo>
                <a:lnTo>
                  <a:pt x="762000" y="685800"/>
                </a:lnTo>
                <a:lnTo>
                  <a:pt x="0" y="68580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5" name="object 105"/>
          <p:cNvSpPr/>
          <p:nvPr/>
        </p:nvSpPr>
        <p:spPr>
          <a:xfrm>
            <a:off x="9122994" y="2005381"/>
            <a:ext cx="76392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6" name="object 106"/>
          <p:cNvSpPr/>
          <p:nvPr/>
        </p:nvSpPr>
        <p:spPr>
          <a:xfrm>
            <a:off x="9122994" y="2692909"/>
            <a:ext cx="76392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7" name="object 107"/>
          <p:cNvSpPr/>
          <p:nvPr/>
        </p:nvSpPr>
        <p:spPr>
          <a:xfrm>
            <a:off x="9886914" y="2005381"/>
            <a:ext cx="0" cy="687528"/>
          </a:xfrm>
          <a:custGeom>
            <a:avLst/>
            <a:gdLst/>
            <a:ahLst/>
            <a:cxnLst/>
            <a:rect l="l" t="t" r="r" b="b"/>
            <a:pathLst>
              <a:path h="685800">
                <a:moveTo>
                  <a:pt x="0" y="6858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8" name="object 108"/>
          <p:cNvSpPr/>
          <p:nvPr/>
        </p:nvSpPr>
        <p:spPr>
          <a:xfrm>
            <a:off x="9122994" y="2005381"/>
            <a:ext cx="0" cy="687528"/>
          </a:xfrm>
          <a:custGeom>
            <a:avLst/>
            <a:gdLst/>
            <a:ahLst/>
            <a:cxnLst/>
            <a:rect l="l" t="t" r="r" b="b"/>
            <a:pathLst>
              <a:path h="685800">
                <a:moveTo>
                  <a:pt x="0" y="6858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9" name="object 109"/>
          <p:cNvSpPr/>
          <p:nvPr/>
        </p:nvSpPr>
        <p:spPr>
          <a:xfrm>
            <a:off x="9122994" y="2692909"/>
            <a:ext cx="76392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0" name="object 110"/>
          <p:cNvSpPr/>
          <p:nvPr/>
        </p:nvSpPr>
        <p:spPr>
          <a:xfrm>
            <a:off x="9122994" y="2005381"/>
            <a:ext cx="0" cy="687528"/>
          </a:xfrm>
          <a:custGeom>
            <a:avLst/>
            <a:gdLst/>
            <a:ahLst/>
            <a:cxnLst/>
            <a:rect l="l" t="t" r="r" b="b"/>
            <a:pathLst>
              <a:path h="685800">
                <a:moveTo>
                  <a:pt x="0" y="6858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1" name="object 111"/>
          <p:cNvSpPr/>
          <p:nvPr/>
        </p:nvSpPr>
        <p:spPr>
          <a:xfrm>
            <a:off x="9122994" y="2005381"/>
            <a:ext cx="76392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2" name="object 112"/>
          <p:cNvSpPr/>
          <p:nvPr/>
        </p:nvSpPr>
        <p:spPr>
          <a:xfrm>
            <a:off x="9122994" y="2692909"/>
            <a:ext cx="76392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3" name="object 113"/>
          <p:cNvSpPr/>
          <p:nvPr/>
        </p:nvSpPr>
        <p:spPr>
          <a:xfrm>
            <a:off x="9886914" y="2005381"/>
            <a:ext cx="0" cy="687528"/>
          </a:xfrm>
          <a:custGeom>
            <a:avLst/>
            <a:gdLst/>
            <a:ahLst/>
            <a:cxnLst/>
            <a:rect l="l" t="t" r="r" b="b"/>
            <a:pathLst>
              <a:path h="685800">
                <a:moveTo>
                  <a:pt x="0" y="6858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4" name="object 114"/>
          <p:cNvSpPr/>
          <p:nvPr/>
        </p:nvSpPr>
        <p:spPr>
          <a:xfrm>
            <a:off x="9122994" y="2005381"/>
            <a:ext cx="0" cy="687528"/>
          </a:xfrm>
          <a:custGeom>
            <a:avLst/>
            <a:gdLst/>
            <a:ahLst/>
            <a:cxnLst/>
            <a:rect l="l" t="t" r="r" b="b"/>
            <a:pathLst>
              <a:path h="685800">
                <a:moveTo>
                  <a:pt x="0" y="6858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5" name="object 115"/>
          <p:cNvSpPr/>
          <p:nvPr/>
        </p:nvSpPr>
        <p:spPr>
          <a:xfrm>
            <a:off x="9142092" y="2075407"/>
            <a:ext cx="165516" cy="0"/>
          </a:xfrm>
          <a:custGeom>
            <a:avLst/>
            <a:gdLst/>
            <a:ahLst/>
            <a:cxnLst/>
            <a:rect l="l" t="t" r="r" b="b"/>
            <a:pathLst>
              <a:path w="165100">
                <a:moveTo>
                  <a:pt x="0" y="0"/>
                </a:moveTo>
                <a:lnTo>
                  <a:pt x="165100" y="1"/>
                </a:lnTo>
              </a:path>
            </a:pathLst>
          </a:custGeom>
          <a:ln w="25400">
            <a:solidFill>
              <a:srgbClr val="BFBF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6" name="object 116"/>
          <p:cNvSpPr/>
          <p:nvPr/>
        </p:nvSpPr>
        <p:spPr>
          <a:xfrm>
            <a:off x="9142092" y="2202726"/>
            <a:ext cx="165516" cy="0"/>
          </a:xfrm>
          <a:custGeom>
            <a:avLst/>
            <a:gdLst/>
            <a:ahLst/>
            <a:cxnLst/>
            <a:rect l="l" t="t" r="r" b="b"/>
            <a:pathLst>
              <a:path w="165100">
                <a:moveTo>
                  <a:pt x="0" y="0"/>
                </a:moveTo>
                <a:lnTo>
                  <a:pt x="165100" y="1"/>
                </a:lnTo>
              </a:path>
            </a:pathLst>
          </a:custGeom>
          <a:ln w="25400">
            <a:solidFill>
              <a:srgbClr val="00FFF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7" name="object 117"/>
          <p:cNvSpPr/>
          <p:nvPr/>
        </p:nvSpPr>
        <p:spPr>
          <a:xfrm>
            <a:off x="9142092" y="2342779"/>
            <a:ext cx="165516" cy="0"/>
          </a:xfrm>
          <a:custGeom>
            <a:avLst/>
            <a:gdLst/>
            <a:ahLst/>
            <a:cxnLst/>
            <a:rect l="l" t="t" r="r" b="b"/>
            <a:pathLst>
              <a:path w="165100">
                <a:moveTo>
                  <a:pt x="0" y="0"/>
                </a:moveTo>
                <a:lnTo>
                  <a:pt x="165100" y="1"/>
                </a:lnTo>
              </a:path>
            </a:pathLst>
          </a:custGeom>
          <a:ln w="25400">
            <a:solidFill>
              <a:srgbClr val="00FF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8" name="object 118"/>
          <p:cNvSpPr txBox="1"/>
          <p:nvPr/>
        </p:nvSpPr>
        <p:spPr>
          <a:xfrm>
            <a:off x="9317029" y="2003100"/>
            <a:ext cx="535381" cy="555192"/>
          </a:xfrm>
          <a:prstGeom prst="rect">
            <a:avLst/>
          </a:prstGeom>
        </p:spPr>
        <p:txBody>
          <a:bodyPr vert="horz" wrap="square" lIns="0" tIns="15915" rIns="0" bIns="0" rtlCol="0">
            <a:spAutoFit/>
          </a:bodyPr>
          <a:lstStyle/>
          <a:p>
            <a:pPr marL="12732" marR="5093" algn="just" defTabSz="916712">
              <a:lnSpc>
                <a:spcPct val="97400"/>
              </a:lnSpc>
              <a:spcBef>
                <a:spcPts val="126"/>
              </a:spcBef>
            </a:pPr>
            <a:r>
              <a:rPr sz="903" spc="-5" dirty="0">
                <a:solidFill>
                  <a:prstClr val="black"/>
                </a:solidFill>
                <a:latin typeface="Times New Roman"/>
                <a:cs typeface="Times New Roman"/>
              </a:rPr>
              <a:t>R</a:t>
            </a: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e</a:t>
            </a:r>
            <a:r>
              <a:rPr sz="903" spc="50" dirty="0">
                <a:solidFill>
                  <a:prstClr val="black"/>
                </a:solidFill>
                <a:latin typeface="Times New Roman"/>
                <a:cs typeface="Times New Roman"/>
              </a:rPr>
              <a:t>s</a:t>
            </a:r>
            <a:r>
              <a:rPr sz="903" spc="-50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e</a:t>
            </a:r>
            <a:r>
              <a:rPr sz="903" spc="45" dirty="0">
                <a:solidFill>
                  <a:prstClr val="black"/>
                </a:solidFill>
                <a:latin typeface="Times New Roman"/>
                <a:cs typeface="Times New Roman"/>
              </a:rPr>
              <a:t>t</a:t>
            </a: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-</a:t>
            </a:r>
            <a:r>
              <a:rPr sz="903" spc="50" dirty="0">
                <a:solidFill>
                  <a:prstClr val="black"/>
                </a:solidFill>
                <a:latin typeface="Times New Roman"/>
                <a:cs typeface="Times New Roman"/>
              </a:rPr>
              <a:t>20  </a:t>
            </a:r>
            <a:r>
              <a:rPr sz="903" spc="-5" dirty="0">
                <a:solidFill>
                  <a:prstClr val="black"/>
                </a:solidFill>
                <a:latin typeface="Times New Roman"/>
                <a:cs typeface="Times New Roman"/>
              </a:rPr>
              <a:t>R</a:t>
            </a: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e</a:t>
            </a:r>
            <a:r>
              <a:rPr sz="903" spc="50" dirty="0">
                <a:solidFill>
                  <a:prstClr val="black"/>
                </a:solidFill>
                <a:latin typeface="Times New Roman"/>
                <a:cs typeface="Times New Roman"/>
              </a:rPr>
              <a:t>s</a:t>
            </a:r>
            <a:r>
              <a:rPr sz="903" spc="-50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e</a:t>
            </a:r>
            <a:r>
              <a:rPr sz="903" spc="45" dirty="0">
                <a:solidFill>
                  <a:prstClr val="black"/>
                </a:solidFill>
                <a:latin typeface="Times New Roman"/>
                <a:cs typeface="Times New Roman"/>
              </a:rPr>
              <a:t>t</a:t>
            </a: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-</a:t>
            </a:r>
            <a:r>
              <a:rPr sz="903" spc="50" dirty="0">
                <a:solidFill>
                  <a:prstClr val="black"/>
                </a:solidFill>
                <a:latin typeface="Times New Roman"/>
                <a:cs typeface="Times New Roman"/>
              </a:rPr>
              <a:t>32  </a:t>
            </a:r>
            <a:r>
              <a:rPr sz="903" spc="-5" dirty="0">
                <a:solidFill>
                  <a:prstClr val="black"/>
                </a:solidFill>
                <a:latin typeface="Times New Roman"/>
                <a:cs typeface="Times New Roman"/>
              </a:rPr>
              <a:t>R</a:t>
            </a: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e</a:t>
            </a:r>
            <a:r>
              <a:rPr sz="903" spc="50" dirty="0">
                <a:solidFill>
                  <a:prstClr val="black"/>
                </a:solidFill>
                <a:latin typeface="Times New Roman"/>
                <a:cs typeface="Times New Roman"/>
              </a:rPr>
              <a:t>s</a:t>
            </a:r>
            <a:r>
              <a:rPr sz="903" spc="-50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e</a:t>
            </a:r>
            <a:r>
              <a:rPr sz="903" spc="45" dirty="0">
                <a:solidFill>
                  <a:prstClr val="black"/>
                </a:solidFill>
                <a:latin typeface="Times New Roman"/>
                <a:cs typeface="Times New Roman"/>
              </a:rPr>
              <a:t>t</a:t>
            </a: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-</a:t>
            </a:r>
            <a:r>
              <a:rPr sz="903" spc="50" dirty="0">
                <a:solidFill>
                  <a:prstClr val="black"/>
                </a:solidFill>
                <a:latin typeface="Times New Roman"/>
                <a:cs typeface="Times New Roman"/>
              </a:rPr>
              <a:t>44  </a:t>
            </a:r>
            <a:r>
              <a:rPr sz="903" spc="-5" dirty="0">
                <a:solidFill>
                  <a:prstClr val="black"/>
                </a:solidFill>
                <a:latin typeface="Times New Roman"/>
                <a:cs typeface="Times New Roman"/>
              </a:rPr>
              <a:t>R</a:t>
            </a: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e</a:t>
            </a:r>
            <a:r>
              <a:rPr sz="903" spc="50" dirty="0">
                <a:solidFill>
                  <a:prstClr val="black"/>
                </a:solidFill>
                <a:latin typeface="Times New Roman"/>
                <a:cs typeface="Times New Roman"/>
              </a:rPr>
              <a:t>s</a:t>
            </a:r>
            <a:r>
              <a:rPr sz="903" spc="-50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e</a:t>
            </a:r>
            <a:r>
              <a:rPr sz="903" spc="45" dirty="0">
                <a:solidFill>
                  <a:prstClr val="black"/>
                </a:solidFill>
                <a:latin typeface="Times New Roman"/>
                <a:cs typeface="Times New Roman"/>
              </a:rPr>
              <a:t>t</a:t>
            </a:r>
            <a:r>
              <a:rPr sz="903" dirty="0">
                <a:solidFill>
                  <a:prstClr val="black"/>
                </a:solidFill>
                <a:latin typeface="Times New Roman"/>
                <a:cs typeface="Times New Roman"/>
              </a:rPr>
              <a:t>-</a:t>
            </a:r>
            <a:r>
              <a:rPr sz="903" spc="50" dirty="0">
                <a:solidFill>
                  <a:prstClr val="black"/>
                </a:solidFill>
                <a:latin typeface="Times New Roman"/>
                <a:cs typeface="Times New Roman"/>
              </a:rPr>
              <a:t>56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19" name="object 119"/>
          <p:cNvSpPr/>
          <p:nvPr/>
        </p:nvSpPr>
        <p:spPr>
          <a:xfrm>
            <a:off x="9142092" y="2470099"/>
            <a:ext cx="165516" cy="0"/>
          </a:xfrm>
          <a:custGeom>
            <a:avLst/>
            <a:gdLst/>
            <a:ahLst/>
            <a:cxnLst/>
            <a:rect l="l" t="t" r="r" b="b"/>
            <a:pathLst>
              <a:path w="165100">
                <a:moveTo>
                  <a:pt x="0" y="0"/>
                </a:moveTo>
                <a:lnTo>
                  <a:pt x="165100" y="1"/>
                </a:lnTo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0" name="object 120"/>
          <p:cNvSpPr txBox="1"/>
          <p:nvPr/>
        </p:nvSpPr>
        <p:spPr>
          <a:xfrm>
            <a:off x="9317029" y="2538586"/>
            <a:ext cx="599041" cy="15180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903" spc="15" dirty="0">
                <a:solidFill>
                  <a:prstClr val="black"/>
                </a:solidFill>
                <a:latin typeface="Times New Roman"/>
                <a:cs typeface="Times New Roman"/>
              </a:rPr>
              <a:t>ResNet-110</a:t>
            </a:r>
            <a:endParaRPr sz="9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21" name="object 121"/>
          <p:cNvSpPr/>
          <p:nvPr/>
        </p:nvSpPr>
        <p:spPr>
          <a:xfrm>
            <a:off x="9142092" y="2597419"/>
            <a:ext cx="165516" cy="0"/>
          </a:xfrm>
          <a:custGeom>
            <a:avLst/>
            <a:gdLst/>
            <a:ahLst/>
            <a:cxnLst/>
            <a:rect l="l" t="t" r="r" b="b"/>
            <a:pathLst>
              <a:path w="165100">
                <a:moveTo>
                  <a:pt x="0" y="0"/>
                </a:moveTo>
                <a:lnTo>
                  <a:pt x="165100" y="1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2" name="object 122"/>
          <p:cNvSpPr txBox="1"/>
          <p:nvPr/>
        </p:nvSpPr>
        <p:spPr>
          <a:xfrm>
            <a:off x="7308475" y="1575578"/>
            <a:ext cx="1683169" cy="29049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804" b="1" spc="-10" dirty="0">
                <a:solidFill>
                  <a:srgbClr val="7F7F7F"/>
                </a:solidFill>
                <a:latin typeface="Calibri"/>
                <a:cs typeface="Calibri"/>
              </a:rPr>
              <a:t>CIFAR-10</a:t>
            </a:r>
            <a:r>
              <a:rPr sz="1804" b="1" spc="-17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1804" b="1" spc="-10" dirty="0">
                <a:solidFill>
                  <a:srgbClr val="7F7F7F"/>
                </a:solidFill>
                <a:latin typeface="Calibri"/>
                <a:cs typeface="Calibri"/>
              </a:rPr>
              <a:t>ResNets</a:t>
            </a:r>
            <a:endParaRPr sz="1804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23" name="object 123"/>
          <p:cNvSpPr/>
          <p:nvPr/>
        </p:nvSpPr>
        <p:spPr>
          <a:xfrm>
            <a:off x="9950574" y="3439263"/>
            <a:ext cx="490182" cy="253366"/>
          </a:xfrm>
          <a:custGeom>
            <a:avLst/>
            <a:gdLst/>
            <a:ahLst/>
            <a:cxnLst/>
            <a:rect l="l" t="t" r="r" b="b"/>
            <a:pathLst>
              <a:path w="488950" h="252729">
                <a:moveTo>
                  <a:pt x="269201" y="96779"/>
                </a:moveTo>
                <a:lnTo>
                  <a:pt x="120437" y="96779"/>
                </a:lnTo>
                <a:lnTo>
                  <a:pt x="447612" y="251208"/>
                </a:lnTo>
                <a:lnTo>
                  <a:pt x="451768" y="252187"/>
                </a:lnTo>
                <a:lnTo>
                  <a:pt x="455888" y="252356"/>
                </a:lnTo>
                <a:lnTo>
                  <a:pt x="465005" y="251401"/>
                </a:lnTo>
                <a:lnTo>
                  <a:pt x="473431" y="247916"/>
                </a:lnTo>
                <a:lnTo>
                  <a:pt x="480591" y="242106"/>
                </a:lnTo>
                <a:lnTo>
                  <a:pt x="485912" y="234177"/>
                </a:lnTo>
                <a:lnTo>
                  <a:pt x="488931" y="221936"/>
                </a:lnTo>
                <a:lnTo>
                  <a:pt x="487085" y="209905"/>
                </a:lnTo>
                <a:lnTo>
                  <a:pt x="480863" y="199444"/>
                </a:lnTo>
                <a:lnTo>
                  <a:pt x="470752" y="191913"/>
                </a:lnTo>
                <a:lnTo>
                  <a:pt x="269201" y="96779"/>
                </a:lnTo>
                <a:close/>
              </a:path>
              <a:path w="488950" h="252729">
                <a:moveTo>
                  <a:pt x="212930" y="0"/>
                </a:moveTo>
                <a:lnTo>
                  <a:pt x="0" y="4822"/>
                </a:lnTo>
                <a:lnTo>
                  <a:pt x="131616" y="172274"/>
                </a:lnTo>
                <a:lnTo>
                  <a:pt x="120437" y="96779"/>
                </a:lnTo>
                <a:lnTo>
                  <a:pt x="269201" y="96779"/>
                </a:lnTo>
                <a:lnTo>
                  <a:pt x="147543" y="39354"/>
                </a:lnTo>
                <a:lnTo>
                  <a:pt x="21293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4" name="object 124"/>
          <p:cNvSpPr/>
          <p:nvPr/>
        </p:nvSpPr>
        <p:spPr>
          <a:xfrm>
            <a:off x="9950574" y="3318312"/>
            <a:ext cx="490182" cy="190980"/>
          </a:xfrm>
          <a:custGeom>
            <a:avLst/>
            <a:gdLst/>
            <a:ahLst/>
            <a:cxnLst/>
            <a:rect l="l" t="t" r="r" b="b"/>
            <a:pathLst>
              <a:path w="488950" h="190500">
                <a:moveTo>
                  <a:pt x="187619" y="0"/>
                </a:moveTo>
                <a:lnTo>
                  <a:pt x="0" y="100804"/>
                </a:lnTo>
                <a:lnTo>
                  <a:pt x="193216" y="190417"/>
                </a:lnTo>
                <a:lnTo>
                  <a:pt x="149034" y="128188"/>
                </a:lnTo>
                <a:lnTo>
                  <a:pt x="458132" y="119104"/>
                </a:lnTo>
                <a:lnTo>
                  <a:pt x="470412" y="116247"/>
                </a:lnTo>
                <a:lnTo>
                  <a:pt x="480300" y="109150"/>
                </a:lnTo>
                <a:lnTo>
                  <a:pt x="486805" y="98862"/>
                </a:lnTo>
                <a:lnTo>
                  <a:pt x="488936" y="86436"/>
                </a:lnTo>
                <a:lnTo>
                  <a:pt x="486079" y="74155"/>
                </a:lnTo>
                <a:lnTo>
                  <a:pt x="479303" y="64715"/>
                </a:lnTo>
                <a:lnTo>
                  <a:pt x="147170" y="64715"/>
                </a:lnTo>
                <a:lnTo>
                  <a:pt x="187619" y="0"/>
                </a:lnTo>
                <a:close/>
              </a:path>
              <a:path w="488950" h="190500">
                <a:moveTo>
                  <a:pt x="456267" y="55632"/>
                </a:moveTo>
                <a:lnTo>
                  <a:pt x="147170" y="64715"/>
                </a:lnTo>
                <a:lnTo>
                  <a:pt x="479303" y="64715"/>
                </a:lnTo>
                <a:lnTo>
                  <a:pt x="478981" y="64267"/>
                </a:lnTo>
                <a:lnTo>
                  <a:pt x="468694" y="57762"/>
                </a:lnTo>
                <a:lnTo>
                  <a:pt x="456267" y="55632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5" name="object 125"/>
          <p:cNvSpPr/>
          <p:nvPr/>
        </p:nvSpPr>
        <p:spPr>
          <a:xfrm>
            <a:off x="9950574" y="3119389"/>
            <a:ext cx="490818" cy="236816"/>
          </a:xfrm>
          <a:custGeom>
            <a:avLst/>
            <a:gdLst/>
            <a:ahLst/>
            <a:cxnLst/>
            <a:rect l="l" t="t" r="r" b="b"/>
            <a:pathLst>
              <a:path w="489584" h="236220">
                <a:moveTo>
                  <a:pt x="139706" y="59881"/>
                </a:moveTo>
                <a:lnTo>
                  <a:pt x="0" y="220644"/>
                </a:lnTo>
                <a:lnTo>
                  <a:pt x="212435" y="235952"/>
                </a:lnTo>
                <a:lnTo>
                  <a:pt x="149064" y="193423"/>
                </a:lnTo>
                <a:lnTo>
                  <a:pt x="291150" y="134733"/>
                </a:lnTo>
                <a:lnTo>
                  <a:pt x="124823" y="134733"/>
                </a:lnTo>
                <a:lnTo>
                  <a:pt x="139706" y="59881"/>
                </a:lnTo>
                <a:close/>
              </a:path>
              <a:path w="489584" h="236220">
                <a:moveTo>
                  <a:pt x="453330" y="0"/>
                </a:moveTo>
                <a:lnTo>
                  <a:pt x="449130" y="773"/>
                </a:lnTo>
                <a:lnTo>
                  <a:pt x="124823" y="134733"/>
                </a:lnTo>
                <a:lnTo>
                  <a:pt x="291150" y="134733"/>
                </a:lnTo>
                <a:lnTo>
                  <a:pt x="469322" y="61136"/>
                </a:lnTo>
                <a:lnTo>
                  <a:pt x="479791" y="54112"/>
                </a:lnTo>
                <a:lnTo>
                  <a:pt x="486521" y="43970"/>
                </a:lnTo>
                <a:lnTo>
                  <a:pt x="488957" y="32045"/>
                </a:lnTo>
                <a:lnTo>
                  <a:pt x="486544" y="19671"/>
                </a:lnTo>
                <a:lnTo>
                  <a:pt x="453330" y="0"/>
                </a:lnTo>
                <a:close/>
              </a:path>
            </a:pathLst>
          </a:custGeom>
          <a:solidFill>
            <a:srgbClr val="00FFFF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6" name="object 126"/>
          <p:cNvSpPr/>
          <p:nvPr/>
        </p:nvSpPr>
        <p:spPr>
          <a:xfrm>
            <a:off x="9950574" y="2814063"/>
            <a:ext cx="490182" cy="330395"/>
          </a:xfrm>
          <a:custGeom>
            <a:avLst/>
            <a:gdLst/>
            <a:ahLst/>
            <a:cxnLst/>
            <a:rect l="l" t="t" r="r" b="b"/>
            <a:pathLst>
              <a:path w="488950" h="329564">
                <a:moveTo>
                  <a:pt x="107693" y="145403"/>
                </a:moveTo>
                <a:lnTo>
                  <a:pt x="0" y="329156"/>
                </a:lnTo>
                <a:lnTo>
                  <a:pt x="211617" y="305059"/>
                </a:lnTo>
                <a:lnTo>
                  <a:pt x="141497" y="274935"/>
                </a:lnTo>
                <a:lnTo>
                  <a:pt x="223255" y="221716"/>
                </a:lnTo>
                <a:lnTo>
                  <a:pt x="106855" y="221716"/>
                </a:lnTo>
                <a:lnTo>
                  <a:pt x="107693" y="145403"/>
                </a:lnTo>
                <a:close/>
              </a:path>
              <a:path w="488950" h="329564">
                <a:moveTo>
                  <a:pt x="460760" y="0"/>
                </a:moveTo>
                <a:lnTo>
                  <a:pt x="451598" y="290"/>
                </a:lnTo>
                <a:lnTo>
                  <a:pt x="447537" y="1016"/>
                </a:lnTo>
                <a:lnTo>
                  <a:pt x="443552" y="2550"/>
                </a:lnTo>
                <a:lnTo>
                  <a:pt x="106855" y="221716"/>
                </a:lnTo>
                <a:lnTo>
                  <a:pt x="223255" y="221716"/>
                </a:lnTo>
                <a:lnTo>
                  <a:pt x="474520" y="58159"/>
                </a:lnTo>
                <a:lnTo>
                  <a:pt x="483516" y="49326"/>
                </a:lnTo>
                <a:lnTo>
                  <a:pt x="488262" y="38118"/>
                </a:lnTo>
                <a:lnTo>
                  <a:pt x="488459" y="25948"/>
                </a:lnTo>
                <a:lnTo>
                  <a:pt x="483809" y="14230"/>
                </a:lnTo>
                <a:lnTo>
                  <a:pt x="477462" y="7095"/>
                </a:lnTo>
                <a:lnTo>
                  <a:pt x="469580" y="2310"/>
                </a:lnTo>
                <a:lnTo>
                  <a:pt x="460760" y="0"/>
                </a:lnTo>
                <a:close/>
              </a:path>
            </a:pathLst>
          </a:custGeom>
          <a:solidFill>
            <a:srgbClr val="BFBF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7" name="object 127"/>
          <p:cNvSpPr txBox="1"/>
          <p:nvPr/>
        </p:nvSpPr>
        <p:spPr>
          <a:xfrm>
            <a:off x="10535330" y="2572552"/>
            <a:ext cx="907792" cy="1524841"/>
          </a:xfrm>
          <a:prstGeom prst="rect">
            <a:avLst/>
          </a:prstGeom>
        </p:spPr>
        <p:txBody>
          <a:bodyPr vert="horz" wrap="square" lIns="0" tIns="25464" rIns="0" bIns="0" rtlCol="0">
            <a:spAutoFit/>
          </a:bodyPr>
          <a:lstStyle/>
          <a:p>
            <a:pPr marL="12732" marR="5093" indent="24828" algn="just" defTabSz="916712">
              <a:lnSpc>
                <a:spcPct val="107700"/>
              </a:lnSpc>
              <a:spcBef>
                <a:spcPts val="200"/>
              </a:spcBef>
            </a:pPr>
            <a:r>
              <a:rPr sz="1804" dirty="0">
                <a:solidFill>
                  <a:prstClr val="black"/>
                </a:solidFill>
                <a:latin typeface="Calibri"/>
                <a:cs typeface="Calibri"/>
              </a:rPr>
              <a:t>20-layer  32-layer  44-layer  56-layer  </a:t>
            </a:r>
            <a:r>
              <a:rPr sz="1804" spc="-15" dirty="0">
                <a:solidFill>
                  <a:prstClr val="black"/>
                </a:solidFill>
                <a:latin typeface="Calibri"/>
                <a:cs typeface="Calibri"/>
              </a:rPr>
              <a:t>110</a:t>
            </a:r>
            <a:r>
              <a:rPr sz="1804" spc="45" dirty="0">
                <a:solidFill>
                  <a:prstClr val="black"/>
                </a:solidFill>
                <a:latin typeface="Calibri"/>
                <a:cs typeface="Calibri"/>
              </a:rPr>
              <a:t>-</a:t>
            </a:r>
            <a:r>
              <a:rPr sz="1804" spc="-15" dirty="0">
                <a:solidFill>
                  <a:prstClr val="black"/>
                </a:solidFill>
                <a:latin typeface="Calibri"/>
                <a:cs typeface="Calibri"/>
              </a:rPr>
              <a:t>l</a:t>
            </a:r>
            <a:r>
              <a:rPr sz="1804" spc="35" dirty="0">
                <a:solidFill>
                  <a:prstClr val="black"/>
                </a:solidFill>
                <a:latin typeface="Calibri"/>
                <a:cs typeface="Calibri"/>
              </a:rPr>
              <a:t>a</a:t>
            </a:r>
            <a:r>
              <a:rPr sz="1804" spc="-20" dirty="0">
                <a:solidFill>
                  <a:prstClr val="black"/>
                </a:solidFill>
                <a:latin typeface="Calibri"/>
                <a:cs typeface="Calibri"/>
              </a:rPr>
              <a:t>y</a:t>
            </a:r>
            <a:r>
              <a:rPr sz="1804" dirty="0">
                <a:solidFill>
                  <a:prstClr val="black"/>
                </a:solidFill>
                <a:latin typeface="Calibri"/>
                <a:cs typeface="Calibri"/>
              </a:rPr>
              <a:t>er</a:t>
            </a:r>
            <a:endParaRPr sz="1804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28" name="object 128"/>
          <p:cNvSpPr/>
          <p:nvPr/>
        </p:nvSpPr>
        <p:spPr>
          <a:xfrm>
            <a:off x="9950574" y="3507758"/>
            <a:ext cx="490182" cy="487635"/>
          </a:xfrm>
          <a:custGeom>
            <a:avLst/>
            <a:gdLst/>
            <a:ahLst/>
            <a:cxnLst/>
            <a:rect l="l" t="t" r="r" b="b"/>
            <a:pathLst>
              <a:path w="488950" h="486410">
                <a:moveTo>
                  <a:pt x="172774" y="126972"/>
                </a:moveTo>
                <a:lnTo>
                  <a:pt x="82701" y="126972"/>
                </a:lnTo>
                <a:lnTo>
                  <a:pt x="441035" y="483156"/>
                </a:lnTo>
                <a:lnTo>
                  <a:pt x="449169" y="486230"/>
                </a:lnTo>
                <a:lnTo>
                  <a:pt x="465420" y="486182"/>
                </a:lnTo>
                <a:lnTo>
                  <a:pt x="473537" y="483058"/>
                </a:lnTo>
                <a:lnTo>
                  <a:pt x="479718" y="476840"/>
                </a:lnTo>
                <a:lnTo>
                  <a:pt x="486661" y="466316"/>
                </a:lnTo>
                <a:lnTo>
                  <a:pt x="488950" y="454361"/>
                </a:lnTo>
                <a:lnTo>
                  <a:pt x="486589" y="442421"/>
                </a:lnTo>
                <a:lnTo>
                  <a:pt x="479583" y="431939"/>
                </a:lnTo>
                <a:lnTo>
                  <a:pt x="172774" y="126972"/>
                </a:lnTo>
                <a:close/>
              </a:path>
              <a:path w="488950" h="486410">
                <a:moveTo>
                  <a:pt x="0" y="0"/>
                </a:moveTo>
                <a:lnTo>
                  <a:pt x="67958" y="201852"/>
                </a:lnTo>
                <a:lnTo>
                  <a:pt x="82701" y="126972"/>
                </a:lnTo>
                <a:lnTo>
                  <a:pt x="172774" y="126972"/>
                </a:lnTo>
                <a:lnTo>
                  <a:pt x="127467" y="81936"/>
                </a:lnTo>
                <a:lnTo>
                  <a:pt x="202257" y="6674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9" name="object 129"/>
          <p:cNvSpPr txBox="1"/>
          <p:nvPr/>
        </p:nvSpPr>
        <p:spPr>
          <a:xfrm>
            <a:off x="4736211" y="3799284"/>
            <a:ext cx="1125510" cy="510455"/>
          </a:xfrm>
          <a:prstGeom prst="rect">
            <a:avLst/>
          </a:prstGeom>
        </p:spPr>
        <p:txBody>
          <a:bodyPr vert="horz" wrap="square" lIns="0" tIns="22918" rIns="0" bIns="0" rtlCol="0">
            <a:spAutoFit/>
          </a:bodyPr>
          <a:lstStyle/>
          <a:p>
            <a:pPr marL="12732" marR="5093" defTabSz="916712">
              <a:lnSpc>
                <a:spcPts val="1904"/>
              </a:lnSpc>
              <a:spcBef>
                <a:spcPts val="180"/>
              </a:spcBef>
            </a:pPr>
            <a:r>
              <a:rPr lang="en-US" sz="1604" spc="-10" dirty="0">
                <a:solidFill>
                  <a:srgbClr val="7F7F7F"/>
                </a:solidFill>
                <a:latin typeface="Calibri"/>
                <a:cs typeface="Calibri"/>
              </a:rPr>
              <a:t>bold</a:t>
            </a:r>
            <a:r>
              <a:rPr sz="1604" spc="-10" dirty="0">
                <a:solidFill>
                  <a:srgbClr val="7F7F7F"/>
                </a:solidFill>
                <a:latin typeface="Calibri"/>
                <a:cs typeface="Calibri"/>
              </a:rPr>
              <a:t>: </a:t>
            </a:r>
            <a:r>
              <a:rPr sz="1604" spc="-25" dirty="0">
                <a:solidFill>
                  <a:srgbClr val="7F7F7F"/>
                </a:solidFill>
                <a:latin typeface="Calibri"/>
                <a:cs typeface="Calibri"/>
              </a:rPr>
              <a:t>test  </a:t>
            </a:r>
            <a:r>
              <a:rPr lang="en-US" sz="1604" spc="-20" dirty="0">
                <a:solidFill>
                  <a:srgbClr val="7F7F7F"/>
                </a:solidFill>
                <a:latin typeface="Calibri"/>
                <a:cs typeface="Calibri"/>
              </a:rPr>
              <a:t>thin</a:t>
            </a:r>
            <a:r>
              <a:rPr sz="1604" spc="-20" dirty="0">
                <a:solidFill>
                  <a:srgbClr val="7F7F7F"/>
                </a:solidFill>
                <a:latin typeface="Calibri"/>
                <a:cs typeface="Calibri"/>
              </a:rPr>
              <a:t>:</a:t>
            </a:r>
            <a:r>
              <a:rPr sz="1604" spc="2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1604" spc="10" dirty="0">
                <a:solidFill>
                  <a:srgbClr val="7F7F7F"/>
                </a:solidFill>
                <a:latin typeface="Calibri"/>
                <a:cs typeface="Calibri"/>
              </a:rPr>
              <a:t>train</a:t>
            </a:r>
            <a:endParaRPr sz="1604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30" name="object 130"/>
          <p:cNvSpPr txBox="1"/>
          <p:nvPr/>
        </p:nvSpPr>
        <p:spPr>
          <a:xfrm>
            <a:off x="701530" y="4844162"/>
            <a:ext cx="10170324" cy="855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32" defTabSz="916712">
              <a:lnSpc>
                <a:spcPts val="3333"/>
              </a:lnSpc>
              <a:tabLst>
                <a:tab pos="355862" algn="l"/>
              </a:tabLst>
            </a:pPr>
            <a:r>
              <a:rPr sz="2807" dirty="0">
                <a:solidFill>
                  <a:prstClr val="black"/>
                </a:solidFill>
                <a:latin typeface="Arial"/>
                <a:cs typeface="Arial"/>
              </a:rPr>
              <a:t>•	</a:t>
            </a:r>
            <a:r>
              <a:rPr sz="2807" spc="-5" dirty="0">
                <a:solidFill>
                  <a:prstClr val="black"/>
                </a:solidFill>
                <a:latin typeface="Calibri"/>
                <a:cs typeface="Calibri"/>
              </a:rPr>
              <a:t>Deep </a:t>
            </a:r>
            <a:r>
              <a:rPr sz="2807" spc="-10" dirty="0">
                <a:solidFill>
                  <a:prstClr val="black"/>
                </a:solidFill>
                <a:latin typeface="Calibri"/>
                <a:cs typeface="Calibri"/>
              </a:rPr>
              <a:t>ResNets can </a:t>
            </a:r>
            <a:r>
              <a:rPr sz="2807" spc="15" dirty="0">
                <a:solidFill>
                  <a:prstClr val="black"/>
                </a:solidFill>
                <a:latin typeface="Calibri"/>
                <a:cs typeface="Calibri"/>
              </a:rPr>
              <a:t>be </a:t>
            </a:r>
            <a:r>
              <a:rPr sz="2807" spc="-25" dirty="0">
                <a:solidFill>
                  <a:prstClr val="black"/>
                </a:solidFill>
                <a:latin typeface="Calibri"/>
                <a:cs typeface="Calibri"/>
              </a:rPr>
              <a:t>trained </a:t>
            </a:r>
            <a:r>
              <a:rPr sz="2807" spc="-5" dirty="0">
                <a:solidFill>
                  <a:prstClr val="black"/>
                </a:solidFill>
                <a:latin typeface="Calibri"/>
                <a:cs typeface="Calibri"/>
              </a:rPr>
              <a:t>without</a:t>
            </a:r>
            <a:r>
              <a:rPr sz="2807" spc="7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807" spc="-5" dirty="0">
                <a:solidFill>
                  <a:prstClr val="black"/>
                </a:solidFill>
                <a:latin typeface="Calibri"/>
                <a:cs typeface="Calibri"/>
              </a:rPr>
              <a:t>difficulties</a:t>
            </a:r>
            <a:endParaRPr sz="2807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12732" defTabSz="916712">
              <a:spcBef>
                <a:spcPts val="40"/>
              </a:spcBef>
              <a:tabLst>
                <a:tab pos="355862" algn="l"/>
              </a:tabLst>
            </a:pPr>
            <a:r>
              <a:rPr sz="2807" dirty="0">
                <a:solidFill>
                  <a:prstClr val="black"/>
                </a:solidFill>
                <a:latin typeface="Arial"/>
                <a:cs typeface="Arial"/>
              </a:rPr>
              <a:t>•	</a:t>
            </a:r>
            <a:r>
              <a:rPr sz="2807" dirty="0">
                <a:solidFill>
                  <a:prstClr val="black"/>
                </a:solidFill>
                <a:latin typeface="Calibri"/>
                <a:cs typeface="Calibri"/>
              </a:rPr>
              <a:t>Deeper </a:t>
            </a:r>
            <a:r>
              <a:rPr sz="2807" spc="-10" dirty="0">
                <a:solidFill>
                  <a:prstClr val="black"/>
                </a:solidFill>
                <a:latin typeface="Calibri"/>
                <a:cs typeface="Calibri"/>
              </a:rPr>
              <a:t>ResNets </a:t>
            </a:r>
            <a:r>
              <a:rPr sz="2807" dirty="0">
                <a:solidFill>
                  <a:prstClr val="black"/>
                </a:solidFill>
                <a:latin typeface="Calibri"/>
                <a:cs typeface="Calibri"/>
              </a:rPr>
              <a:t>have </a:t>
            </a:r>
            <a:r>
              <a:rPr sz="2807" b="1" dirty="0">
                <a:solidFill>
                  <a:srgbClr val="C00000"/>
                </a:solidFill>
                <a:latin typeface="Calibri"/>
                <a:cs typeface="Calibri"/>
              </a:rPr>
              <a:t>lower </a:t>
            </a:r>
            <a:r>
              <a:rPr sz="2807" b="1" spc="-10" dirty="0">
                <a:solidFill>
                  <a:srgbClr val="C00000"/>
                </a:solidFill>
                <a:latin typeface="Calibri"/>
                <a:cs typeface="Calibri"/>
              </a:rPr>
              <a:t>training </a:t>
            </a:r>
            <a:r>
              <a:rPr sz="2807" b="1" spc="-5" dirty="0">
                <a:solidFill>
                  <a:srgbClr val="C00000"/>
                </a:solidFill>
                <a:latin typeface="Calibri"/>
                <a:cs typeface="Calibri"/>
              </a:rPr>
              <a:t>error</a:t>
            </a:r>
            <a:r>
              <a:rPr sz="2807" spc="-5" dirty="0">
                <a:solidFill>
                  <a:prstClr val="black"/>
                </a:solidFill>
                <a:latin typeface="Calibri"/>
                <a:cs typeface="Calibri"/>
              </a:rPr>
              <a:t>, </a:t>
            </a:r>
            <a:r>
              <a:rPr sz="2807" spc="-10" dirty="0">
                <a:solidFill>
                  <a:prstClr val="black"/>
                </a:solidFill>
                <a:latin typeface="Calibri"/>
                <a:cs typeface="Calibri"/>
              </a:rPr>
              <a:t>and </a:t>
            </a:r>
            <a:r>
              <a:rPr sz="2807" spc="-25" dirty="0">
                <a:solidFill>
                  <a:prstClr val="black"/>
                </a:solidFill>
                <a:latin typeface="Calibri"/>
                <a:cs typeface="Calibri"/>
              </a:rPr>
              <a:t>also </a:t>
            </a:r>
            <a:r>
              <a:rPr sz="2807" spc="-5" dirty="0">
                <a:solidFill>
                  <a:prstClr val="black"/>
                </a:solidFill>
                <a:latin typeface="Calibri"/>
                <a:cs typeface="Calibri"/>
              </a:rPr>
              <a:t>lower </a:t>
            </a:r>
            <a:r>
              <a:rPr sz="2807" spc="-10" dirty="0">
                <a:solidFill>
                  <a:prstClr val="black"/>
                </a:solidFill>
                <a:latin typeface="Calibri"/>
                <a:cs typeface="Calibri"/>
              </a:rPr>
              <a:t>test</a:t>
            </a:r>
            <a:r>
              <a:rPr sz="2807" spc="-8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807" spc="10" dirty="0">
                <a:solidFill>
                  <a:prstClr val="black"/>
                </a:solidFill>
                <a:latin typeface="Calibri"/>
                <a:cs typeface="Calibri"/>
              </a:rPr>
              <a:t>error</a:t>
            </a:r>
            <a:endParaRPr sz="2807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31" name="object 131"/>
          <p:cNvSpPr txBox="1">
            <a:spLocks noGrp="1"/>
          </p:cNvSpPr>
          <p:nvPr>
            <p:ph type="ftr" sz="quarter" idx="5"/>
          </p:nvPr>
        </p:nvSpPr>
        <p:spPr>
          <a:xfrm>
            <a:off x="4173265" y="7267588"/>
            <a:ext cx="9197028" cy="219942"/>
          </a:xfrm>
          <a:prstGeom prst="rect">
            <a:avLst/>
          </a:prstGeom>
        </p:spPr>
        <p:txBody>
          <a:bodyPr vert="horz" wrap="square" lIns="0" tIns="3820" rIns="0" bIns="0" rtlCol="0">
            <a:spAutoFit/>
          </a:bodyPr>
          <a:lstStyle/>
          <a:p>
            <a:pPr marL="12732" defTabSz="916712">
              <a:spcBef>
                <a:spcPts val="30"/>
              </a:spcBef>
            </a:pPr>
            <a:r>
              <a:rPr spc="-20" dirty="0"/>
              <a:t>Kaiming </a:t>
            </a:r>
            <a:r>
              <a:rPr spc="5" dirty="0"/>
              <a:t>He, </a:t>
            </a:r>
            <a:r>
              <a:rPr spc="-10" dirty="0"/>
              <a:t>Xiangyu </a:t>
            </a:r>
            <a:r>
              <a:rPr dirty="0"/>
              <a:t>Zhang, </a:t>
            </a:r>
            <a:r>
              <a:rPr spc="-30" dirty="0"/>
              <a:t>Shaoqing </a:t>
            </a:r>
            <a:r>
              <a:rPr spc="-5" dirty="0"/>
              <a:t>Ren, </a:t>
            </a:r>
            <a:r>
              <a:rPr dirty="0"/>
              <a:t>&amp; </a:t>
            </a:r>
            <a:r>
              <a:rPr spc="-15" dirty="0"/>
              <a:t>Jian </a:t>
            </a:r>
            <a:r>
              <a:rPr spc="-35" dirty="0"/>
              <a:t>Sun. </a:t>
            </a:r>
            <a:r>
              <a:rPr spc="5" dirty="0"/>
              <a:t>“Deep </a:t>
            </a:r>
            <a:r>
              <a:rPr spc="-15" dirty="0"/>
              <a:t>Residual </a:t>
            </a:r>
            <a:r>
              <a:rPr spc="-10" dirty="0"/>
              <a:t>Learning </a:t>
            </a:r>
            <a:r>
              <a:rPr spc="-25" dirty="0"/>
              <a:t>for </a:t>
            </a:r>
            <a:r>
              <a:rPr spc="15" dirty="0"/>
              <a:t>Image </a:t>
            </a:r>
            <a:r>
              <a:rPr spc="-15" dirty="0"/>
              <a:t>Recognition”. </a:t>
            </a:r>
            <a:r>
              <a:rPr spc="-20" dirty="0"/>
              <a:t>CVPR</a:t>
            </a:r>
            <a:r>
              <a:rPr spc="-115" dirty="0"/>
              <a:t> </a:t>
            </a:r>
            <a:r>
              <a:rPr spc="-10" dirty="0"/>
              <a:t>2016.</a:t>
            </a:r>
          </a:p>
        </p:txBody>
      </p:sp>
    </p:spTree>
    <p:extLst>
      <p:ext uri="{BB962C8B-B14F-4D97-AF65-F5344CB8AC3E}">
        <p14:creationId xmlns:p14="http://schemas.microsoft.com/office/powerpoint/2010/main" val="341835670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9765" y="613487"/>
            <a:ext cx="5154551" cy="691632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>
              <a:spcBef>
                <a:spcPts val="100"/>
              </a:spcBef>
            </a:pPr>
            <a:r>
              <a:rPr sz="4411" spc="15" dirty="0"/>
              <a:t>ImageNet</a:t>
            </a:r>
            <a:r>
              <a:rPr sz="4411" spc="-196" dirty="0"/>
              <a:t> </a:t>
            </a:r>
            <a:r>
              <a:rPr sz="4411" spc="-10" dirty="0"/>
              <a:t>experiments</a:t>
            </a:r>
            <a:endParaRPr sz="4411"/>
          </a:p>
        </p:txBody>
      </p:sp>
      <p:sp>
        <p:nvSpPr>
          <p:cNvPr id="3" name="object 3"/>
          <p:cNvSpPr/>
          <p:nvPr/>
        </p:nvSpPr>
        <p:spPr>
          <a:xfrm>
            <a:off x="6703914" y="4271677"/>
            <a:ext cx="3297589" cy="0"/>
          </a:xfrm>
          <a:custGeom>
            <a:avLst/>
            <a:gdLst/>
            <a:ahLst/>
            <a:cxnLst/>
            <a:rect l="l" t="t" r="r" b="b"/>
            <a:pathLst>
              <a:path w="3289300">
                <a:moveTo>
                  <a:pt x="0" y="0"/>
                </a:moveTo>
                <a:lnTo>
                  <a:pt x="3289300" y="0"/>
                </a:lnTo>
                <a:lnTo>
                  <a:pt x="32893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703914" y="3762397"/>
            <a:ext cx="3297589" cy="0"/>
          </a:xfrm>
          <a:custGeom>
            <a:avLst/>
            <a:gdLst/>
            <a:ahLst/>
            <a:cxnLst/>
            <a:rect l="l" t="t" r="r" b="b"/>
            <a:pathLst>
              <a:path w="3289300">
                <a:moveTo>
                  <a:pt x="0" y="0"/>
                </a:moveTo>
                <a:lnTo>
                  <a:pt x="3289300" y="0"/>
                </a:lnTo>
                <a:lnTo>
                  <a:pt x="32893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703914" y="3265849"/>
            <a:ext cx="3297589" cy="0"/>
          </a:xfrm>
          <a:custGeom>
            <a:avLst/>
            <a:gdLst/>
            <a:ahLst/>
            <a:cxnLst/>
            <a:rect l="l" t="t" r="r" b="b"/>
            <a:pathLst>
              <a:path w="3289300">
                <a:moveTo>
                  <a:pt x="0" y="0"/>
                </a:moveTo>
                <a:lnTo>
                  <a:pt x="3289300" y="0"/>
                </a:lnTo>
                <a:lnTo>
                  <a:pt x="32893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703914" y="2756568"/>
            <a:ext cx="3297589" cy="0"/>
          </a:xfrm>
          <a:custGeom>
            <a:avLst/>
            <a:gdLst/>
            <a:ahLst/>
            <a:cxnLst/>
            <a:rect l="l" t="t" r="r" b="b"/>
            <a:pathLst>
              <a:path w="3289300">
                <a:moveTo>
                  <a:pt x="0" y="0"/>
                </a:moveTo>
                <a:lnTo>
                  <a:pt x="3289300" y="0"/>
                </a:lnTo>
                <a:lnTo>
                  <a:pt x="32893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703914" y="2260021"/>
            <a:ext cx="3297589" cy="0"/>
          </a:xfrm>
          <a:custGeom>
            <a:avLst/>
            <a:gdLst/>
            <a:ahLst/>
            <a:cxnLst/>
            <a:rect l="l" t="t" r="r" b="b"/>
            <a:pathLst>
              <a:path w="3289300">
                <a:moveTo>
                  <a:pt x="0" y="0"/>
                </a:moveTo>
                <a:lnTo>
                  <a:pt x="3289300" y="0"/>
                </a:lnTo>
                <a:lnTo>
                  <a:pt x="32893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703914" y="4271677"/>
            <a:ext cx="3297589" cy="0"/>
          </a:xfrm>
          <a:custGeom>
            <a:avLst/>
            <a:gdLst/>
            <a:ahLst/>
            <a:cxnLst/>
            <a:rect l="l" t="t" r="r" b="b"/>
            <a:pathLst>
              <a:path w="3289300">
                <a:moveTo>
                  <a:pt x="0" y="0"/>
                </a:moveTo>
                <a:lnTo>
                  <a:pt x="32893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703914" y="2107237"/>
            <a:ext cx="0" cy="2164441"/>
          </a:xfrm>
          <a:custGeom>
            <a:avLst/>
            <a:gdLst/>
            <a:ahLst/>
            <a:cxnLst/>
            <a:rect l="l" t="t" r="r" b="b"/>
            <a:pathLst>
              <a:path h="2159000">
                <a:moveTo>
                  <a:pt x="0" y="21590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703914" y="4233482"/>
            <a:ext cx="0" cy="38196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381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652985" y="4266798"/>
            <a:ext cx="89124" cy="16719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003" dirty="0">
                <a:solidFill>
                  <a:prstClr val="black"/>
                </a:solidFill>
                <a:latin typeface="Times New Roman"/>
                <a:cs typeface="Times New Roman"/>
              </a:rPr>
              <a:t>0</a:t>
            </a:r>
            <a:endParaRPr sz="10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302318" y="4239847"/>
            <a:ext cx="0" cy="31830"/>
          </a:xfrm>
          <a:custGeom>
            <a:avLst/>
            <a:gdLst/>
            <a:ahLst/>
            <a:cxnLst/>
            <a:rect l="l" t="t" r="r" b="b"/>
            <a:pathLst>
              <a:path h="31750">
                <a:moveTo>
                  <a:pt x="0" y="0"/>
                </a:moveTo>
                <a:lnTo>
                  <a:pt x="0" y="3175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221152" y="4266798"/>
            <a:ext cx="152784" cy="16719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003" dirty="0">
                <a:solidFill>
                  <a:prstClr val="black"/>
                </a:solidFill>
                <a:latin typeface="Times New Roman"/>
                <a:cs typeface="Times New Roman"/>
              </a:rPr>
              <a:t>10</a:t>
            </a:r>
            <a:endParaRPr sz="10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900722" y="4233482"/>
            <a:ext cx="0" cy="38196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381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817963" y="4266798"/>
            <a:ext cx="152784" cy="16719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003" dirty="0">
                <a:solidFill>
                  <a:prstClr val="black"/>
                </a:solidFill>
                <a:latin typeface="Times New Roman"/>
                <a:cs typeface="Times New Roman"/>
              </a:rPr>
              <a:t>20</a:t>
            </a:r>
            <a:endParaRPr sz="10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499126" y="4233482"/>
            <a:ext cx="0" cy="38196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381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097530" y="4233482"/>
            <a:ext cx="0" cy="38196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381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016365" y="4266798"/>
            <a:ext cx="152784" cy="16719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003" dirty="0">
                <a:solidFill>
                  <a:prstClr val="black"/>
                </a:solidFill>
                <a:latin typeface="Times New Roman"/>
                <a:cs typeface="Times New Roman"/>
              </a:rPr>
              <a:t>40</a:t>
            </a:r>
            <a:endParaRPr sz="10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9695934" y="4233482"/>
            <a:ext cx="0" cy="38196"/>
          </a:xfrm>
          <a:custGeom>
            <a:avLst/>
            <a:gdLst/>
            <a:ahLst/>
            <a:cxnLst/>
            <a:rect l="l" t="t" r="r" b="b"/>
            <a:pathLst>
              <a:path h="38100">
                <a:moveTo>
                  <a:pt x="0" y="381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613176" y="4266798"/>
            <a:ext cx="152784" cy="16719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003" dirty="0">
                <a:solidFill>
                  <a:prstClr val="black"/>
                </a:solidFill>
                <a:latin typeface="Times New Roman"/>
                <a:cs typeface="Times New Roman"/>
              </a:rPr>
              <a:t>50</a:t>
            </a:r>
            <a:endParaRPr sz="10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703913" y="4271677"/>
            <a:ext cx="25464" cy="0"/>
          </a:xfrm>
          <a:custGeom>
            <a:avLst/>
            <a:gdLst/>
            <a:ahLst/>
            <a:cxnLst/>
            <a:rect l="l" t="t" r="r" b="b"/>
            <a:pathLst>
              <a:path w="25400">
                <a:moveTo>
                  <a:pt x="0" y="0"/>
                </a:moveTo>
                <a:lnTo>
                  <a:pt x="25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544763" y="4184041"/>
            <a:ext cx="152784" cy="16719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003" dirty="0">
                <a:solidFill>
                  <a:prstClr val="black"/>
                </a:solidFill>
                <a:latin typeface="Times New Roman"/>
                <a:cs typeface="Times New Roman"/>
              </a:rPr>
              <a:t>20</a:t>
            </a:r>
            <a:endParaRPr sz="10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703913" y="3762397"/>
            <a:ext cx="25464" cy="0"/>
          </a:xfrm>
          <a:custGeom>
            <a:avLst/>
            <a:gdLst/>
            <a:ahLst/>
            <a:cxnLst/>
            <a:rect l="l" t="t" r="r" b="b"/>
            <a:pathLst>
              <a:path w="25400">
                <a:moveTo>
                  <a:pt x="0" y="0"/>
                </a:moveTo>
                <a:lnTo>
                  <a:pt x="25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544763" y="3677944"/>
            <a:ext cx="152784" cy="16719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003" dirty="0">
                <a:solidFill>
                  <a:prstClr val="black"/>
                </a:solidFill>
                <a:latin typeface="Times New Roman"/>
                <a:cs typeface="Times New Roman"/>
              </a:rPr>
              <a:t>30</a:t>
            </a:r>
            <a:endParaRPr sz="10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6703913" y="3265849"/>
            <a:ext cx="25464" cy="0"/>
          </a:xfrm>
          <a:custGeom>
            <a:avLst/>
            <a:gdLst/>
            <a:ahLst/>
            <a:cxnLst/>
            <a:rect l="l" t="t" r="r" b="b"/>
            <a:pathLst>
              <a:path w="25400">
                <a:moveTo>
                  <a:pt x="0" y="0"/>
                </a:moveTo>
                <a:lnTo>
                  <a:pt x="25400" y="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544763" y="3178213"/>
            <a:ext cx="152784" cy="16719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003" dirty="0">
                <a:solidFill>
                  <a:prstClr val="black"/>
                </a:solidFill>
                <a:latin typeface="Times New Roman"/>
                <a:cs typeface="Times New Roman"/>
              </a:rPr>
              <a:t>40</a:t>
            </a:r>
            <a:endParaRPr sz="10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703913" y="2756568"/>
            <a:ext cx="25464" cy="0"/>
          </a:xfrm>
          <a:custGeom>
            <a:avLst/>
            <a:gdLst/>
            <a:ahLst/>
            <a:cxnLst/>
            <a:rect l="l" t="t" r="r" b="b"/>
            <a:pathLst>
              <a:path w="25400">
                <a:moveTo>
                  <a:pt x="0" y="0"/>
                </a:moveTo>
                <a:lnTo>
                  <a:pt x="25400" y="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544763" y="2672115"/>
            <a:ext cx="152784" cy="16719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003" dirty="0">
                <a:solidFill>
                  <a:prstClr val="black"/>
                </a:solidFill>
                <a:latin typeface="Times New Roman"/>
                <a:cs typeface="Times New Roman"/>
              </a:rPr>
              <a:t>50</a:t>
            </a:r>
            <a:endParaRPr sz="10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6703913" y="2260021"/>
            <a:ext cx="25464" cy="0"/>
          </a:xfrm>
          <a:custGeom>
            <a:avLst/>
            <a:gdLst/>
            <a:ahLst/>
            <a:cxnLst/>
            <a:rect l="l" t="t" r="r" b="b"/>
            <a:pathLst>
              <a:path w="25400">
                <a:moveTo>
                  <a:pt x="0" y="0"/>
                </a:moveTo>
                <a:lnTo>
                  <a:pt x="25400" y="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544763" y="2172384"/>
            <a:ext cx="152784" cy="16719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003" dirty="0">
                <a:solidFill>
                  <a:prstClr val="black"/>
                </a:solidFill>
                <a:latin typeface="Times New Roman"/>
                <a:cs typeface="Times New Roman"/>
              </a:rPr>
              <a:t>60</a:t>
            </a:r>
            <a:endParaRPr sz="10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6793038" y="2107237"/>
            <a:ext cx="3208465" cy="1706088"/>
          </a:xfrm>
          <a:custGeom>
            <a:avLst/>
            <a:gdLst/>
            <a:ahLst/>
            <a:cxnLst/>
            <a:rect l="l" t="t" r="r" b="b"/>
            <a:pathLst>
              <a:path w="3200400" h="1701800">
                <a:moveTo>
                  <a:pt x="0" y="0"/>
                </a:moveTo>
                <a:lnTo>
                  <a:pt x="0" y="7974"/>
                </a:lnTo>
                <a:lnTo>
                  <a:pt x="30147" y="157898"/>
                </a:lnTo>
                <a:lnTo>
                  <a:pt x="63468" y="228076"/>
                </a:lnTo>
                <a:lnTo>
                  <a:pt x="92029" y="323772"/>
                </a:lnTo>
                <a:lnTo>
                  <a:pt x="120590" y="411494"/>
                </a:lnTo>
                <a:lnTo>
                  <a:pt x="149151" y="323772"/>
                </a:lnTo>
                <a:lnTo>
                  <a:pt x="177711" y="370025"/>
                </a:lnTo>
                <a:lnTo>
                  <a:pt x="211032" y="427443"/>
                </a:lnTo>
                <a:lnTo>
                  <a:pt x="241180" y="448178"/>
                </a:lnTo>
                <a:lnTo>
                  <a:pt x="269740" y="473697"/>
                </a:lnTo>
                <a:lnTo>
                  <a:pt x="298301" y="448178"/>
                </a:lnTo>
                <a:lnTo>
                  <a:pt x="326863" y="465722"/>
                </a:lnTo>
                <a:lnTo>
                  <a:pt x="360184" y="527924"/>
                </a:lnTo>
                <a:lnTo>
                  <a:pt x="388744" y="569393"/>
                </a:lnTo>
                <a:lnTo>
                  <a:pt x="418892" y="465722"/>
                </a:lnTo>
                <a:lnTo>
                  <a:pt x="447453" y="531114"/>
                </a:lnTo>
                <a:lnTo>
                  <a:pt x="480773" y="527924"/>
                </a:lnTo>
                <a:lnTo>
                  <a:pt x="509334" y="556633"/>
                </a:lnTo>
                <a:lnTo>
                  <a:pt x="537895" y="527924"/>
                </a:lnTo>
                <a:lnTo>
                  <a:pt x="566456" y="531114"/>
                </a:lnTo>
                <a:lnTo>
                  <a:pt x="596603" y="535899"/>
                </a:lnTo>
                <a:lnTo>
                  <a:pt x="628338" y="569393"/>
                </a:lnTo>
                <a:lnTo>
                  <a:pt x="658486" y="502405"/>
                </a:lnTo>
                <a:lnTo>
                  <a:pt x="687046" y="548659"/>
                </a:lnTo>
                <a:lnTo>
                  <a:pt x="715607" y="614051"/>
                </a:lnTo>
                <a:lnTo>
                  <a:pt x="744168" y="569393"/>
                </a:lnTo>
                <a:lnTo>
                  <a:pt x="777489" y="543874"/>
                </a:lnTo>
                <a:lnTo>
                  <a:pt x="806050" y="593317"/>
                </a:lnTo>
                <a:lnTo>
                  <a:pt x="836197" y="1100508"/>
                </a:lnTo>
                <a:lnTo>
                  <a:pt x="864758" y="1111672"/>
                </a:lnTo>
                <a:lnTo>
                  <a:pt x="893319" y="1116457"/>
                </a:lnTo>
                <a:lnTo>
                  <a:pt x="926640" y="1207369"/>
                </a:lnTo>
                <a:lnTo>
                  <a:pt x="955201" y="1290306"/>
                </a:lnTo>
                <a:lnTo>
                  <a:pt x="983761" y="1253622"/>
                </a:lnTo>
                <a:lnTo>
                  <a:pt x="1013909" y="1248837"/>
                </a:lnTo>
                <a:lnTo>
                  <a:pt x="1047231" y="1236078"/>
                </a:lnTo>
                <a:lnTo>
                  <a:pt x="1075792" y="1282331"/>
                </a:lnTo>
                <a:lnTo>
                  <a:pt x="1104352" y="1277546"/>
                </a:lnTo>
                <a:lnTo>
                  <a:pt x="1132913" y="1240863"/>
                </a:lnTo>
                <a:lnTo>
                  <a:pt x="1161474" y="1253622"/>
                </a:lnTo>
                <a:lnTo>
                  <a:pt x="1194794" y="1274356"/>
                </a:lnTo>
                <a:lnTo>
                  <a:pt x="1224942" y="1253622"/>
                </a:lnTo>
                <a:lnTo>
                  <a:pt x="1253503" y="1290306"/>
                </a:lnTo>
                <a:lnTo>
                  <a:pt x="1282064" y="1311040"/>
                </a:lnTo>
                <a:lnTo>
                  <a:pt x="1310625" y="1303065"/>
                </a:lnTo>
                <a:lnTo>
                  <a:pt x="1343946" y="1253622"/>
                </a:lnTo>
                <a:lnTo>
                  <a:pt x="1372507" y="1303065"/>
                </a:lnTo>
                <a:lnTo>
                  <a:pt x="1402654" y="1266382"/>
                </a:lnTo>
                <a:lnTo>
                  <a:pt x="1431215" y="1240863"/>
                </a:lnTo>
                <a:lnTo>
                  <a:pt x="1464536" y="1319015"/>
                </a:lnTo>
                <a:lnTo>
                  <a:pt x="1493097" y="1287116"/>
                </a:lnTo>
                <a:lnTo>
                  <a:pt x="1521658" y="1323799"/>
                </a:lnTo>
                <a:lnTo>
                  <a:pt x="1550218" y="1287116"/>
                </a:lnTo>
                <a:lnTo>
                  <a:pt x="1580366" y="1298280"/>
                </a:lnTo>
                <a:lnTo>
                  <a:pt x="1612100" y="1311040"/>
                </a:lnTo>
                <a:lnTo>
                  <a:pt x="1642248" y="1303065"/>
                </a:lnTo>
                <a:lnTo>
                  <a:pt x="1670809" y="1298280"/>
                </a:lnTo>
                <a:lnTo>
                  <a:pt x="1699369" y="1256812"/>
                </a:lnTo>
                <a:lnTo>
                  <a:pt x="1727930" y="1419496"/>
                </a:lnTo>
                <a:lnTo>
                  <a:pt x="1761251" y="1535926"/>
                </a:lnTo>
                <a:lnTo>
                  <a:pt x="1789812" y="1476914"/>
                </a:lnTo>
                <a:lnTo>
                  <a:pt x="1819960" y="1515192"/>
                </a:lnTo>
                <a:lnTo>
                  <a:pt x="1848520" y="1484888"/>
                </a:lnTo>
                <a:lnTo>
                  <a:pt x="1877082" y="1564635"/>
                </a:lnTo>
                <a:lnTo>
                  <a:pt x="1910403" y="1543901"/>
                </a:lnTo>
                <a:lnTo>
                  <a:pt x="1938963" y="1559850"/>
                </a:lnTo>
                <a:lnTo>
                  <a:pt x="1967524" y="1556661"/>
                </a:lnTo>
                <a:lnTo>
                  <a:pt x="1997672" y="1630028"/>
                </a:lnTo>
                <a:lnTo>
                  <a:pt x="2029406" y="1556661"/>
                </a:lnTo>
                <a:lnTo>
                  <a:pt x="2059553" y="1564635"/>
                </a:lnTo>
                <a:lnTo>
                  <a:pt x="2088114" y="1567825"/>
                </a:lnTo>
                <a:lnTo>
                  <a:pt x="2116675" y="1601319"/>
                </a:lnTo>
                <a:lnTo>
                  <a:pt x="2145236" y="1606104"/>
                </a:lnTo>
                <a:lnTo>
                  <a:pt x="2178557" y="1559850"/>
                </a:lnTo>
                <a:lnTo>
                  <a:pt x="2207118" y="1609293"/>
                </a:lnTo>
                <a:lnTo>
                  <a:pt x="2237265" y="1609293"/>
                </a:lnTo>
                <a:lnTo>
                  <a:pt x="2265826" y="1564635"/>
                </a:lnTo>
                <a:lnTo>
                  <a:pt x="2294387" y="1559850"/>
                </a:lnTo>
                <a:lnTo>
                  <a:pt x="2327708" y="1564635"/>
                </a:lnTo>
                <a:lnTo>
                  <a:pt x="2356268" y="1601319"/>
                </a:lnTo>
                <a:lnTo>
                  <a:pt x="2386416" y="1652357"/>
                </a:lnTo>
                <a:lnTo>
                  <a:pt x="2414978" y="1626838"/>
                </a:lnTo>
                <a:lnTo>
                  <a:pt x="2443538" y="1606104"/>
                </a:lnTo>
                <a:lnTo>
                  <a:pt x="2476859" y="1593344"/>
                </a:lnTo>
                <a:lnTo>
                  <a:pt x="2505420" y="1585370"/>
                </a:lnTo>
                <a:lnTo>
                  <a:pt x="2533980" y="1609293"/>
                </a:lnTo>
                <a:lnTo>
                  <a:pt x="2564128" y="1630028"/>
                </a:lnTo>
                <a:lnTo>
                  <a:pt x="2595862" y="1601319"/>
                </a:lnTo>
                <a:lnTo>
                  <a:pt x="2626010" y="1572610"/>
                </a:lnTo>
                <a:lnTo>
                  <a:pt x="2654570" y="1601319"/>
                </a:lnTo>
                <a:lnTo>
                  <a:pt x="2683132" y="1618863"/>
                </a:lnTo>
                <a:lnTo>
                  <a:pt x="2711692" y="1601319"/>
                </a:lnTo>
                <a:lnTo>
                  <a:pt x="2745014" y="1652357"/>
                </a:lnTo>
                <a:lnTo>
                  <a:pt x="2773574" y="1593344"/>
                </a:lnTo>
                <a:lnTo>
                  <a:pt x="2803722" y="1626838"/>
                </a:lnTo>
                <a:lnTo>
                  <a:pt x="2832282" y="1673091"/>
                </a:lnTo>
                <a:lnTo>
                  <a:pt x="2860843" y="1588559"/>
                </a:lnTo>
                <a:lnTo>
                  <a:pt x="2894164" y="1681066"/>
                </a:lnTo>
                <a:lnTo>
                  <a:pt x="2922726" y="1697015"/>
                </a:lnTo>
                <a:lnTo>
                  <a:pt x="2951286" y="1681066"/>
                </a:lnTo>
                <a:lnTo>
                  <a:pt x="2981434" y="1697015"/>
                </a:lnTo>
                <a:lnTo>
                  <a:pt x="3013168" y="1701800"/>
                </a:lnTo>
                <a:lnTo>
                  <a:pt x="3043316" y="1660332"/>
                </a:lnTo>
                <a:lnTo>
                  <a:pt x="3071876" y="1676281"/>
                </a:lnTo>
                <a:lnTo>
                  <a:pt x="3100437" y="1639597"/>
                </a:lnTo>
                <a:lnTo>
                  <a:pt x="3128998" y="1567825"/>
                </a:lnTo>
                <a:lnTo>
                  <a:pt x="3162320" y="1663522"/>
                </a:lnTo>
                <a:lnTo>
                  <a:pt x="3190880" y="1642787"/>
                </a:lnTo>
                <a:lnTo>
                  <a:pt x="3200400" y="1660332"/>
                </a:lnTo>
              </a:path>
            </a:pathLst>
          </a:custGeom>
          <a:ln w="12700">
            <a:solidFill>
              <a:srgbClr val="00FFF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761207" y="2100871"/>
            <a:ext cx="3233929" cy="1616964"/>
          </a:xfrm>
          <a:custGeom>
            <a:avLst/>
            <a:gdLst/>
            <a:ahLst/>
            <a:cxnLst/>
            <a:rect l="l" t="t" r="r" b="b"/>
            <a:pathLst>
              <a:path w="3225800" h="1612900">
                <a:moveTo>
                  <a:pt x="0" y="0"/>
                </a:moveTo>
                <a:lnTo>
                  <a:pt x="28533" y="278910"/>
                </a:lnTo>
                <a:lnTo>
                  <a:pt x="58650" y="411193"/>
                </a:lnTo>
                <a:lnTo>
                  <a:pt x="91939" y="497257"/>
                </a:lnTo>
                <a:lnTo>
                  <a:pt x="120472" y="580134"/>
                </a:lnTo>
                <a:lnTo>
                  <a:pt x="149004" y="597665"/>
                </a:lnTo>
                <a:lnTo>
                  <a:pt x="177538" y="621572"/>
                </a:lnTo>
                <a:lnTo>
                  <a:pt x="206071" y="659822"/>
                </a:lnTo>
                <a:lnTo>
                  <a:pt x="239359" y="672572"/>
                </a:lnTo>
                <a:lnTo>
                  <a:pt x="269477" y="688510"/>
                </a:lnTo>
                <a:lnTo>
                  <a:pt x="298009" y="714011"/>
                </a:lnTo>
                <a:lnTo>
                  <a:pt x="326542" y="717198"/>
                </a:lnTo>
                <a:lnTo>
                  <a:pt x="355076" y="737917"/>
                </a:lnTo>
                <a:lnTo>
                  <a:pt x="388363" y="742698"/>
                </a:lnTo>
                <a:lnTo>
                  <a:pt x="416897" y="779355"/>
                </a:lnTo>
                <a:lnTo>
                  <a:pt x="447015" y="755449"/>
                </a:lnTo>
                <a:lnTo>
                  <a:pt x="475547" y="745886"/>
                </a:lnTo>
                <a:lnTo>
                  <a:pt x="508836" y="758636"/>
                </a:lnTo>
                <a:lnTo>
                  <a:pt x="537368" y="779355"/>
                </a:lnTo>
                <a:lnTo>
                  <a:pt x="565901" y="784137"/>
                </a:lnTo>
                <a:lnTo>
                  <a:pt x="594435" y="766605"/>
                </a:lnTo>
                <a:lnTo>
                  <a:pt x="624552" y="800074"/>
                </a:lnTo>
                <a:lnTo>
                  <a:pt x="656256" y="787324"/>
                </a:lnTo>
                <a:lnTo>
                  <a:pt x="686374" y="766605"/>
                </a:lnTo>
                <a:lnTo>
                  <a:pt x="714906" y="784137"/>
                </a:lnTo>
                <a:lnTo>
                  <a:pt x="743439" y="808043"/>
                </a:lnTo>
                <a:lnTo>
                  <a:pt x="771973" y="800074"/>
                </a:lnTo>
                <a:lnTo>
                  <a:pt x="805260" y="825575"/>
                </a:lnTo>
                <a:lnTo>
                  <a:pt x="833794" y="808043"/>
                </a:lnTo>
                <a:lnTo>
                  <a:pt x="863912" y="1255895"/>
                </a:lnTo>
                <a:lnTo>
                  <a:pt x="892444" y="1297333"/>
                </a:lnTo>
                <a:lnTo>
                  <a:pt x="920977" y="1327614"/>
                </a:lnTo>
                <a:lnTo>
                  <a:pt x="954265" y="1343552"/>
                </a:lnTo>
                <a:lnTo>
                  <a:pt x="982798" y="1359490"/>
                </a:lnTo>
                <a:lnTo>
                  <a:pt x="1011332" y="1372240"/>
                </a:lnTo>
                <a:lnTo>
                  <a:pt x="1041450" y="1372240"/>
                </a:lnTo>
                <a:lnTo>
                  <a:pt x="1074738" y="1372240"/>
                </a:lnTo>
                <a:lnTo>
                  <a:pt x="1103271" y="1380209"/>
                </a:lnTo>
                <a:lnTo>
                  <a:pt x="1131804" y="1372240"/>
                </a:lnTo>
                <a:lnTo>
                  <a:pt x="1160337" y="1380209"/>
                </a:lnTo>
                <a:lnTo>
                  <a:pt x="1188870" y="1397740"/>
                </a:lnTo>
                <a:lnTo>
                  <a:pt x="1222158" y="1392959"/>
                </a:lnTo>
                <a:lnTo>
                  <a:pt x="1252276" y="1372240"/>
                </a:lnTo>
                <a:lnTo>
                  <a:pt x="1280809" y="1380209"/>
                </a:lnTo>
                <a:lnTo>
                  <a:pt x="1309342" y="1380209"/>
                </a:lnTo>
                <a:lnTo>
                  <a:pt x="1337875" y="1377021"/>
                </a:lnTo>
                <a:lnTo>
                  <a:pt x="1371163" y="1392959"/>
                </a:lnTo>
                <a:lnTo>
                  <a:pt x="1399696" y="1380209"/>
                </a:lnTo>
                <a:lnTo>
                  <a:pt x="1429814" y="1380209"/>
                </a:lnTo>
                <a:lnTo>
                  <a:pt x="1458347" y="1380209"/>
                </a:lnTo>
                <a:lnTo>
                  <a:pt x="1491635" y="1389771"/>
                </a:lnTo>
                <a:lnTo>
                  <a:pt x="1520168" y="1369052"/>
                </a:lnTo>
                <a:lnTo>
                  <a:pt x="1548701" y="1380209"/>
                </a:lnTo>
                <a:lnTo>
                  <a:pt x="1577234" y="1380209"/>
                </a:lnTo>
                <a:lnTo>
                  <a:pt x="1607352" y="1392959"/>
                </a:lnTo>
                <a:lnTo>
                  <a:pt x="1639055" y="1389771"/>
                </a:lnTo>
                <a:lnTo>
                  <a:pt x="1669173" y="1389771"/>
                </a:lnTo>
                <a:lnTo>
                  <a:pt x="1697706" y="1389771"/>
                </a:lnTo>
                <a:lnTo>
                  <a:pt x="1726239" y="1377021"/>
                </a:lnTo>
                <a:lnTo>
                  <a:pt x="1754772" y="1530024"/>
                </a:lnTo>
                <a:lnTo>
                  <a:pt x="1788060" y="1537992"/>
                </a:lnTo>
                <a:lnTo>
                  <a:pt x="1816593" y="1542774"/>
                </a:lnTo>
                <a:lnTo>
                  <a:pt x="1846711" y="1558712"/>
                </a:lnTo>
                <a:lnTo>
                  <a:pt x="1875244" y="1563493"/>
                </a:lnTo>
                <a:lnTo>
                  <a:pt x="1903777" y="1566680"/>
                </a:lnTo>
                <a:lnTo>
                  <a:pt x="1937066" y="1566680"/>
                </a:lnTo>
                <a:lnTo>
                  <a:pt x="1965598" y="1571462"/>
                </a:lnTo>
                <a:lnTo>
                  <a:pt x="1994131" y="1571462"/>
                </a:lnTo>
                <a:lnTo>
                  <a:pt x="2024249" y="1579431"/>
                </a:lnTo>
                <a:lnTo>
                  <a:pt x="2055952" y="1584212"/>
                </a:lnTo>
                <a:lnTo>
                  <a:pt x="2086070" y="1587400"/>
                </a:lnTo>
                <a:lnTo>
                  <a:pt x="2114603" y="1584212"/>
                </a:lnTo>
                <a:lnTo>
                  <a:pt x="2143136" y="1584212"/>
                </a:lnTo>
                <a:lnTo>
                  <a:pt x="2171669" y="1584212"/>
                </a:lnTo>
                <a:lnTo>
                  <a:pt x="2204958" y="1584212"/>
                </a:lnTo>
                <a:lnTo>
                  <a:pt x="2233490" y="1579431"/>
                </a:lnTo>
                <a:lnTo>
                  <a:pt x="2263608" y="1592181"/>
                </a:lnTo>
                <a:lnTo>
                  <a:pt x="2292141" y="1587400"/>
                </a:lnTo>
                <a:lnTo>
                  <a:pt x="2320674" y="1592181"/>
                </a:lnTo>
                <a:lnTo>
                  <a:pt x="2353962" y="1584212"/>
                </a:lnTo>
                <a:lnTo>
                  <a:pt x="2382495" y="1600150"/>
                </a:lnTo>
                <a:lnTo>
                  <a:pt x="2412613" y="1600150"/>
                </a:lnTo>
                <a:lnTo>
                  <a:pt x="2441146" y="1587400"/>
                </a:lnTo>
                <a:lnTo>
                  <a:pt x="2469679" y="1587400"/>
                </a:lnTo>
                <a:lnTo>
                  <a:pt x="2502968" y="1592181"/>
                </a:lnTo>
                <a:lnTo>
                  <a:pt x="2531500" y="1600150"/>
                </a:lnTo>
                <a:lnTo>
                  <a:pt x="2560033" y="1600150"/>
                </a:lnTo>
                <a:lnTo>
                  <a:pt x="2590151" y="1600150"/>
                </a:lnTo>
                <a:lnTo>
                  <a:pt x="2621854" y="1604931"/>
                </a:lnTo>
                <a:lnTo>
                  <a:pt x="2651972" y="1600150"/>
                </a:lnTo>
                <a:lnTo>
                  <a:pt x="2680506" y="1592181"/>
                </a:lnTo>
                <a:lnTo>
                  <a:pt x="2709038" y="1608119"/>
                </a:lnTo>
                <a:lnTo>
                  <a:pt x="2737571" y="1604931"/>
                </a:lnTo>
                <a:lnTo>
                  <a:pt x="2770860" y="1600150"/>
                </a:lnTo>
                <a:lnTo>
                  <a:pt x="2799392" y="1604931"/>
                </a:lnTo>
                <a:lnTo>
                  <a:pt x="2829510" y="1604931"/>
                </a:lnTo>
                <a:lnTo>
                  <a:pt x="2858044" y="1600150"/>
                </a:lnTo>
                <a:lnTo>
                  <a:pt x="2886576" y="1604931"/>
                </a:lnTo>
                <a:lnTo>
                  <a:pt x="2919864" y="1608119"/>
                </a:lnTo>
                <a:lnTo>
                  <a:pt x="2948397" y="1604931"/>
                </a:lnTo>
                <a:lnTo>
                  <a:pt x="2976930" y="1608119"/>
                </a:lnTo>
                <a:lnTo>
                  <a:pt x="3007048" y="1604931"/>
                </a:lnTo>
                <a:lnTo>
                  <a:pt x="3038751" y="1608119"/>
                </a:lnTo>
                <a:lnTo>
                  <a:pt x="3068869" y="1604931"/>
                </a:lnTo>
                <a:lnTo>
                  <a:pt x="3097402" y="1608119"/>
                </a:lnTo>
                <a:lnTo>
                  <a:pt x="3125935" y="1604931"/>
                </a:lnTo>
                <a:lnTo>
                  <a:pt x="3154468" y="1608119"/>
                </a:lnTo>
                <a:lnTo>
                  <a:pt x="3187756" y="1600150"/>
                </a:lnTo>
                <a:lnTo>
                  <a:pt x="3216289" y="1608119"/>
                </a:lnTo>
                <a:lnTo>
                  <a:pt x="3225800" y="1612900"/>
                </a:lnTo>
              </a:path>
            </a:pathLst>
          </a:custGeom>
          <a:ln w="25400">
            <a:solidFill>
              <a:srgbClr val="00FFF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6805770" y="2107237"/>
            <a:ext cx="3195733" cy="1960728"/>
          </a:xfrm>
          <a:custGeom>
            <a:avLst/>
            <a:gdLst/>
            <a:ahLst/>
            <a:cxnLst/>
            <a:rect l="l" t="t" r="r" b="b"/>
            <a:pathLst>
              <a:path w="3187700" h="1955800">
                <a:moveTo>
                  <a:pt x="0" y="0"/>
                </a:moveTo>
                <a:lnTo>
                  <a:pt x="20606" y="193518"/>
                </a:lnTo>
                <a:lnTo>
                  <a:pt x="53894" y="288690"/>
                </a:lnTo>
                <a:lnTo>
                  <a:pt x="82426" y="368001"/>
                </a:lnTo>
                <a:lnTo>
                  <a:pt x="110959" y="409242"/>
                </a:lnTo>
                <a:lnTo>
                  <a:pt x="139491" y="463174"/>
                </a:lnTo>
                <a:lnTo>
                  <a:pt x="168023" y="566277"/>
                </a:lnTo>
                <a:lnTo>
                  <a:pt x="201311" y="540898"/>
                </a:lnTo>
                <a:lnTo>
                  <a:pt x="231429" y="545657"/>
                </a:lnTo>
                <a:lnTo>
                  <a:pt x="259961" y="639243"/>
                </a:lnTo>
                <a:lnTo>
                  <a:pt x="288494" y="590070"/>
                </a:lnTo>
                <a:lnTo>
                  <a:pt x="317026" y="648760"/>
                </a:lnTo>
                <a:lnTo>
                  <a:pt x="350314" y="664623"/>
                </a:lnTo>
                <a:lnTo>
                  <a:pt x="378846" y="648760"/>
                </a:lnTo>
                <a:lnTo>
                  <a:pt x="408964" y="648760"/>
                </a:lnTo>
                <a:lnTo>
                  <a:pt x="437496" y="648760"/>
                </a:lnTo>
                <a:lnTo>
                  <a:pt x="470784" y="690002"/>
                </a:lnTo>
                <a:lnTo>
                  <a:pt x="499316" y="680485"/>
                </a:lnTo>
                <a:lnTo>
                  <a:pt x="527849" y="690002"/>
                </a:lnTo>
                <a:lnTo>
                  <a:pt x="556381" y="672554"/>
                </a:lnTo>
                <a:lnTo>
                  <a:pt x="586499" y="680485"/>
                </a:lnTo>
                <a:lnTo>
                  <a:pt x="618201" y="710623"/>
                </a:lnTo>
                <a:lnTo>
                  <a:pt x="648318" y="759795"/>
                </a:lnTo>
                <a:lnTo>
                  <a:pt x="676850" y="669381"/>
                </a:lnTo>
                <a:lnTo>
                  <a:pt x="705383" y="672554"/>
                </a:lnTo>
                <a:lnTo>
                  <a:pt x="733915" y="796278"/>
                </a:lnTo>
                <a:lnTo>
                  <a:pt x="767203" y="713795"/>
                </a:lnTo>
                <a:lnTo>
                  <a:pt x="795735" y="780416"/>
                </a:lnTo>
                <a:lnTo>
                  <a:pt x="825853" y="1280073"/>
                </a:lnTo>
                <a:lnTo>
                  <a:pt x="854385" y="1295936"/>
                </a:lnTo>
                <a:lnTo>
                  <a:pt x="882918" y="1370488"/>
                </a:lnTo>
                <a:lnTo>
                  <a:pt x="916206" y="1414902"/>
                </a:lnTo>
                <a:lnTo>
                  <a:pt x="944738" y="1432350"/>
                </a:lnTo>
                <a:lnTo>
                  <a:pt x="973270" y="1465660"/>
                </a:lnTo>
                <a:lnTo>
                  <a:pt x="1003388" y="1486281"/>
                </a:lnTo>
                <a:lnTo>
                  <a:pt x="1036676" y="1411729"/>
                </a:lnTo>
                <a:lnTo>
                  <a:pt x="1065209" y="1468833"/>
                </a:lnTo>
                <a:lnTo>
                  <a:pt x="1093741" y="1435522"/>
                </a:lnTo>
                <a:lnTo>
                  <a:pt x="1122273" y="1494212"/>
                </a:lnTo>
                <a:lnTo>
                  <a:pt x="1150806" y="1489454"/>
                </a:lnTo>
                <a:lnTo>
                  <a:pt x="1184094" y="1452971"/>
                </a:lnTo>
                <a:lnTo>
                  <a:pt x="1214211" y="1502143"/>
                </a:lnTo>
                <a:lnTo>
                  <a:pt x="1242744" y="1494212"/>
                </a:lnTo>
                <a:lnTo>
                  <a:pt x="1271276" y="1456143"/>
                </a:lnTo>
                <a:lnTo>
                  <a:pt x="1299808" y="1419660"/>
                </a:lnTo>
                <a:lnTo>
                  <a:pt x="1333096" y="1465660"/>
                </a:lnTo>
                <a:lnTo>
                  <a:pt x="1361628" y="1445040"/>
                </a:lnTo>
                <a:lnTo>
                  <a:pt x="1391746" y="1476764"/>
                </a:lnTo>
                <a:lnTo>
                  <a:pt x="1420278" y="1548144"/>
                </a:lnTo>
                <a:lnTo>
                  <a:pt x="1453566" y="1486281"/>
                </a:lnTo>
                <a:lnTo>
                  <a:pt x="1482098" y="1530695"/>
                </a:lnTo>
                <a:lnTo>
                  <a:pt x="1510630" y="1432350"/>
                </a:lnTo>
                <a:lnTo>
                  <a:pt x="1539163" y="1510074"/>
                </a:lnTo>
                <a:lnTo>
                  <a:pt x="1569280" y="1506902"/>
                </a:lnTo>
                <a:lnTo>
                  <a:pt x="1600983" y="1445040"/>
                </a:lnTo>
                <a:lnTo>
                  <a:pt x="1631100" y="1476764"/>
                </a:lnTo>
                <a:lnTo>
                  <a:pt x="1659633" y="1465660"/>
                </a:lnTo>
                <a:lnTo>
                  <a:pt x="1688165" y="1486281"/>
                </a:lnTo>
                <a:lnTo>
                  <a:pt x="1716698" y="1716282"/>
                </a:lnTo>
                <a:lnTo>
                  <a:pt x="1749985" y="1741661"/>
                </a:lnTo>
                <a:lnTo>
                  <a:pt x="1778518" y="1736903"/>
                </a:lnTo>
                <a:lnTo>
                  <a:pt x="1808635" y="1749592"/>
                </a:lnTo>
                <a:lnTo>
                  <a:pt x="1837168" y="1762282"/>
                </a:lnTo>
                <a:lnTo>
                  <a:pt x="1865700" y="1774972"/>
                </a:lnTo>
                <a:lnTo>
                  <a:pt x="1898988" y="1782903"/>
                </a:lnTo>
                <a:lnTo>
                  <a:pt x="1927520" y="1782903"/>
                </a:lnTo>
                <a:lnTo>
                  <a:pt x="1956053" y="1811455"/>
                </a:lnTo>
                <a:lnTo>
                  <a:pt x="1986170" y="1749592"/>
                </a:lnTo>
                <a:lnTo>
                  <a:pt x="2017873" y="1865386"/>
                </a:lnTo>
                <a:lnTo>
                  <a:pt x="2047990" y="1852696"/>
                </a:lnTo>
                <a:lnTo>
                  <a:pt x="2076523" y="1819386"/>
                </a:lnTo>
                <a:lnTo>
                  <a:pt x="2105055" y="1878076"/>
                </a:lnTo>
                <a:lnTo>
                  <a:pt x="2133588" y="1832075"/>
                </a:lnTo>
                <a:lnTo>
                  <a:pt x="2166876" y="1860627"/>
                </a:lnTo>
                <a:lnTo>
                  <a:pt x="2195408" y="1865386"/>
                </a:lnTo>
                <a:lnTo>
                  <a:pt x="2225526" y="1881248"/>
                </a:lnTo>
                <a:lnTo>
                  <a:pt x="2254058" y="1844765"/>
                </a:lnTo>
                <a:lnTo>
                  <a:pt x="2282590" y="1857455"/>
                </a:lnTo>
                <a:lnTo>
                  <a:pt x="2315877" y="1808282"/>
                </a:lnTo>
                <a:lnTo>
                  <a:pt x="2344410" y="1865386"/>
                </a:lnTo>
                <a:lnTo>
                  <a:pt x="2374527" y="1873317"/>
                </a:lnTo>
                <a:lnTo>
                  <a:pt x="2403060" y="1828903"/>
                </a:lnTo>
                <a:lnTo>
                  <a:pt x="2431593" y="1852696"/>
                </a:lnTo>
                <a:lnTo>
                  <a:pt x="2464880" y="1878076"/>
                </a:lnTo>
                <a:lnTo>
                  <a:pt x="2493412" y="1857455"/>
                </a:lnTo>
                <a:lnTo>
                  <a:pt x="2521944" y="1901869"/>
                </a:lnTo>
                <a:lnTo>
                  <a:pt x="2552062" y="1832075"/>
                </a:lnTo>
                <a:lnTo>
                  <a:pt x="2583765" y="1890765"/>
                </a:lnTo>
                <a:lnTo>
                  <a:pt x="2613882" y="1865386"/>
                </a:lnTo>
                <a:lnTo>
                  <a:pt x="2642415" y="1898696"/>
                </a:lnTo>
                <a:lnTo>
                  <a:pt x="2670947" y="1844765"/>
                </a:lnTo>
                <a:lnTo>
                  <a:pt x="2699480" y="1911386"/>
                </a:lnTo>
                <a:lnTo>
                  <a:pt x="2732767" y="1906627"/>
                </a:lnTo>
                <a:lnTo>
                  <a:pt x="2761300" y="1878076"/>
                </a:lnTo>
                <a:lnTo>
                  <a:pt x="2791417" y="1927248"/>
                </a:lnTo>
                <a:lnTo>
                  <a:pt x="2819950" y="1932007"/>
                </a:lnTo>
                <a:lnTo>
                  <a:pt x="2848482" y="1881248"/>
                </a:lnTo>
                <a:lnTo>
                  <a:pt x="2881770" y="1955800"/>
                </a:lnTo>
                <a:lnTo>
                  <a:pt x="2910302" y="1901869"/>
                </a:lnTo>
                <a:lnTo>
                  <a:pt x="2938834" y="1857455"/>
                </a:lnTo>
                <a:lnTo>
                  <a:pt x="2968952" y="1911386"/>
                </a:lnTo>
                <a:lnTo>
                  <a:pt x="3000655" y="1881248"/>
                </a:lnTo>
                <a:lnTo>
                  <a:pt x="3030772" y="1886007"/>
                </a:lnTo>
                <a:lnTo>
                  <a:pt x="3059304" y="1911386"/>
                </a:lnTo>
                <a:lnTo>
                  <a:pt x="3087837" y="1922489"/>
                </a:lnTo>
                <a:lnTo>
                  <a:pt x="3116369" y="1852696"/>
                </a:lnTo>
                <a:lnTo>
                  <a:pt x="3149656" y="1947869"/>
                </a:lnTo>
                <a:lnTo>
                  <a:pt x="3178189" y="1914558"/>
                </a:lnTo>
                <a:lnTo>
                  <a:pt x="3187700" y="1914558"/>
                </a:lnTo>
              </a:path>
            </a:pathLst>
          </a:custGeom>
          <a:ln w="127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6773940" y="2100871"/>
            <a:ext cx="3221197" cy="1757017"/>
          </a:xfrm>
          <a:custGeom>
            <a:avLst/>
            <a:gdLst/>
            <a:ahLst/>
            <a:cxnLst/>
            <a:rect l="l" t="t" r="r" b="b"/>
            <a:pathLst>
              <a:path w="3213100" h="1752600">
                <a:moveTo>
                  <a:pt x="0" y="0"/>
                </a:moveTo>
                <a:lnTo>
                  <a:pt x="7945" y="111427"/>
                </a:lnTo>
                <a:lnTo>
                  <a:pt x="38137" y="335875"/>
                </a:lnTo>
                <a:lnTo>
                  <a:pt x="71508" y="472772"/>
                </a:lnTo>
                <a:lnTo>
                  <a:pt x="100111" y="617628"/>
                </a:lnTo>
                <a:lnTo>
                  <a:pt x="128714" y="638321"/>
                </a:lnTo>
                <a:lnTo>
                  <a:pt x="157318" y="733831"/>
                </a:lnTo>
                <a:lnTo>
                  <a:pt x="185921" y="757709"/>
                </a:lnTo>
                <a:lnTo>
                  <a:pt x="219292" y="783178"/>
                </a:lnTo>
                <a:lnTo>
                  <a:pt x="249484" y="807055"/>
                </a:lnTo>
                <a:lnTo>
                  <a:pt x="278086" y="832524"/>
                </a:lnTo>
                <a:lnTo>
                  <a:pt x="306690" y="832524"/>
                </a:lnTo>
                <a:lnTo>
                  <a:pt x="335293" y="848443"/>
                </a:lnTo>
                <a:lnTo>
                  <a:pt x="368664" y="869136"/>
                </a:lnTo>
                <a:lnTo>
                  <a:pt x="397267" y="873912"/>
                </a:lnTo>
                <a:lnTo>
                  <a:pt x="427460" y="881871"/>
                </a:lnTo>
                <a:lnTo>
                  <a:pt x="456062" y="878687"/>
                </a:lnTo>
                <a:lnTo>
                  <a:pt x="489433" y="881871"/>
                </a:lnTo>
                <a:lnTo>
                  <a:pt x="518036" y="910524"/>
                </a:lnTo>
                <a:lnTo>
                  <a:pt x="546640" y="910524"/>
                </a:lnTo>
                <a:lnTo>
                  <a:pt x="575243" y="923258"/>
                </a:lnTo>
                <a:lnTo>
                  <a:pt x="605435" y="931217"/>
                </a:lnTo>
                <a:lnTo>
                  <a:pt x="637216" y="910524"/>
                </a:lnTo>
                <a:lnTo>
                  <a:pt x="667409" y="948728"/>
                </a:lnTo>
                <a:lnTo>
                  <a:pt x="696012" y="920075"/>
                </a:lnTo>
                <a:lnTo>
                  <a:pt x="724616" y="956687"/>
                </a:lnTo>
                <a:lnTo>
                  <a:pt x="753219" y="931217"/>
                </a:lnTo>
                <a:lnTo>
                  <a:pt x="786590" y="920075"/>
                </a:lnTo>
                <a:lnTo>
                  <a:pt x="815192" y="964646"/>
                </a:lnTo>
                <a:lnTo>
                  <a:pt x="845385" y="1391256"/>
                </a:lnTo>
                <a:lnTo>
                  <a:pt x="873988" y="1450153"/>
                </a:lnTo>
                <a:lnTo>
                  <a:pt x="902592" y="1481990"/>
                </a:lnTo>
                <a:lnTo>
                  <a:pt x="935962" y="1507459"/>
                </a:lnTo>
                <a:lnTo>
                  <a:pt x="964565" y="1499500"/>
                </a:lnTo>
                <a:lnTo>
                  <a:pt x="993168" y="1528153"/>
                </a:lnTo>
                <a:lnTo>
                  <a:pt x="1023362" y="1528153"/>
                </a:lnTo>
                <a:lnTo>
                  <a:pt x="1056732" y="1553622"/>
                </a:lnTo>
                <a:lnTo>
                  <a:pt x="1085335" y="1556806"/>
                </a:lnTo>
                <a:lnTo>
                  <a:pt x="1113938" y="1544071"/>
                </a:lnTo>
                <a:lnTo>
                  <a:pt x="1142542" y="1536112"/>
                </a:lnTo>
                <a:lnTo>
                  <a:pt x="1171145" y="1536112"/>
                </a:lnTo>
                <a:lnTo>
                  <a:pt x="1204516" y="1528153"/>
                </a:lnTo>
                <a:lnTo>
                  <a:pt x="1234708" y="1532928"/>
                </a:lnTo>
                <a:lnTo>
                  <a:pt x="1263311" y="1536112"/>
                </a:lnTo>
                <a:lnTo>
                  <a:pt x="1291914" y="1528153"/>
                </a:lnTo>
                <a:lnTo>
                  <a:pt x="1320517" y="1540887"/>
                </a:lnTo>
                <a:lnTo>
                  <a:pt x="1353888" y="1540887"/>
                </a:lnTo>
                <a:lnTo>
                  <a:pt x="1382491" y="1532928"/>
                </a:lnTo>
                <a:lnTo>
                  <a:pt x="1412684" y="1544071"/>
                </a:lnTo>
                <a:lnTo>
                  <a:pt x="1441286" y="1540887"/>
                </a:lnTo>
                <a:lnTo>
                  <a:pt x="1474657" y="1536112"/>
                </a:lnTo>
                <a:lnTo>
                  <a:pt x="1503260" y="1532928"/>
                </a:lnTo>
                <a:lnTo>
                  <a:pt x="1531864" y="1540887"/>
                </a:lnTo>
                <a:lnTo>
                  <a:pt x="1560467" y="1528153"/>
                </a:lnTo>
                <a:lnTo>
                  <a:pt x="1590660" y="1540887"/>
                </a:lnTo>
                <a:lnTo>
                  <a:pt x="1622440" y="1532928"/>
                </a:lnTo>
                <a:lnTo>
                  <a:pt x="1652633" y="1536112"/>
                </a:lnTo>
                <a:lnTo>
                  <a:pt x="1681236" y="1536112"/>
                </a:lnTo>
                <a:lnTo>
                  <a:pt x="1709840" y="1540887"/>
                </a:lnTo>
                <a:lnTo>
                  <a:pt x="1738443" y="1680968"/>
                </a:lnTo>
                <a:lnTo>
                  <a:pt x="1771814" y="1698478"/>
                </a:lnTo>
                <a:lnTo>
                  <a:pt x="1800416" y="1711213"/>
                </a:lnTo>
                <a:lnTo>
                  <a:pt x="1830609" y="1711213"/>
                </a:lnTo>
                <a:lnTo>
                  <a:pt x="1859212" y="1722355"/>
                </a:lnTo>
                <a:lnTo>
                  <a:pt x="1887816" y="1722355"/>
                </a:lnTo>
                <a:lnTo>
                  <a:pt x="1921186" y="1727131"/>
                </a:lnTo>
                <a:lnTo>
                  <a:pt x="1949790" y="1727131"/>
                </a:lnTo>
                <a:lnTo>
                  <a:pt x="1978392" y="1731906"/>
                </a:lnTo>
                <a:lnTo>
                  <a:pt x="2008585" y="1731906"/>
                </a:lnTo>
                <a:lnTo>
                  <a:pt x="2040366" y="1727131"/>
                </a:lnTo>
                <a:lnTo>
                  <a:pt x="2070559" y="1731906"/>
                </a:lnTo>
                <a:lnTo>
                  <a:pt x="2099162" y="1739865"/>
                </a:lnTo>
                <a:lnTo>
                  <a:pt x="2127765" y="1739865"/>
                </a:lnTo>
                <a:lnTo>
                  <a:pt x="2156368" y="1739865"/>
                </a:lnTo>
                <a:lnTo>
                  <a:pt x="2189738" y="1747824"/>
                </a:lnTo>
                <a:lnTo>
                  <a:pt x="2218342" y="1743049"/>
                </a:lnTo>
                <a:lnTo>
                  <a:pt x="2248534" y="1731906"/>
                </a:lnTo>
                <a:lnTo>
                  <a:pt x="2277138" y="1747824"/>
                </a:lnTo>
                <a:lnTo>
                  <a:pt x="2305741" y="1743049"/>
                </a:lnTo>
                <a:lnTo>
                  <a:pt x="2339112" y="1747824"/>
                </a:lnTo>
                <a:lnTo>
                  <a:pt x="2367715" y="1747824"/>
                </a:lnTo>
                <a:lnTo>
                  <a:pt x="2397907" y="1747824"/>
                </a:lnTo>
                <a:lnTo>
                  <a:pt x="2426510" y="1747824"/>
                </a:lnTo>
                <a:lnTo>
                  <a:pt x="2455114" y="1752600"/>
                </a:lnTo>
                <a:lnTo>
                  <a:pt x="2488484" y="1739865"/>
                </a:lnTo>
                <a:lnTo>
                  <a:pt x="2517088" y="1747824"/>
                </a:lnTo>
                <a:lnTo>
                  <a:pt x="2545690" y="1747824"/>
                </a:lnTo>
                <a:lnTo>
                  <a:pt x="2575883" y="1752600"/>
                </a:lnTo>
                <a:lnTo>
                  <a:pt x="2607664" y="1747824"/>
                </a:lnTo>
                <a:lnTo>
                  <a:pt x="2637857" y="1752600"/>
                </a:lnTo>
                <a:lnTo>
                  <a:pt x="2666460" y="1743049"/>
                </a:lnTo>
                <a:lnTo>
                  <a:pt x="2695064" y="1747824"/>
                </a:lnTo>
                <a:lnTo>
                  <a:pt x="2723666" y="1739865"/>
                </a:lnTo>
                <a:lnTo>
                  <a:pt x="2757037" y="1747824"/>
                </a:lnTo>
                <a:lnTo>
                  <a:pt x="2785640" y="1752600"/>
                </a:lnTo>
                <a:lnTo>
                  <a:pt x="2815833" y="1747824"/>
                </a:lnTo>
                <a:lnTo>
                  <a:pt x="2844436" y="1743049"/>
                </a:lnTo>
                <a:lnTo>
                  <a:pt x="2873039" y="1743049"/>
                </a:lnTo>
                <a:lnTo>
                  <a:pt x="2906410" y="1743049"/>
                </a:lnTo>
                <a:lnTo>
                  <a:pt x="2935013" y="1752600"/>
                </a:lnTo>
                <a:lnTo>
                  <a:pt x="2963616" y="1743049"/>
                </a:lnTo>
                <a:lnTo>
                  <a:pt x="2993808" y="1747824"/>
                </a:lnTo>
                <a:lnTo>
                  <a:pt x="3025590" y="1747824"/>
                </a:lnTo>
                <a:lnTo>
                  <a:pt x="3055782" y="1747824"/>
                </a:lnTo>
                <a:lnTo>
                  <a:pt x="3084386" y="1747824"/>
                </a:lnTo>
                <a:lnTo>
                  <a:pt x="3112988" y="1747824"/>
                </a:lnTo>
                <a:lnTo>
                  <a:pt x="3141592" y="1743049"/>
                </a:lnTo>
                <a:lnTo>
                  <a:pt x="3174962" y="1743049"/>
                </a:lnTo>
                <a:lnTo>
                  <a:pt x="3203566" y="1743049"/>
                </a:lnTo>
                <a:lnTo>
                  <a:pt x="3213100" y="1747824"/>
                </a:lnTo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8083745" y="4266798"/>
            <a:ext cx="513737" cy="29498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R="29920" algn="r" defTabSz="916712">
              <a:lnSpc>
                <a:spcPts val="1093"/>
              </a:lnSpc>
              <a:spcBef>
                <a:spcPts val="100"/>
              </a:spcBef>
            </a:pPr>
            <a:r>
              <a:rPr sz="1003" dirty="0">
                <a:solidFill>
                  <a:prstClr val="black"/>
                </a:solidFill>
                <a:latin typeface="Times New Roman"/>
                <a:cs typeface="Times New Roman"/>
              </a:rPr>
              <a:t>30</a:t>
            </a:r>
            <a:endParaRPr sz="1003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R="5093" algn="r" defTabSz="916712">
              <a:lnSpc>
                <a:spcPts val="1093"/>
              </a:lnSpc>
            </a:pPr>
            <a:r>
              <a:rPr sz="1003" spc="-10" dirty="0">
                <a:solidFill>
                  <a:prstClr val="black"/>
                </a:solidFill>
                <a:latin typeface="Times New Roman"/>
                <a:cs typeface="Times New Roman"/>
              </a:rPr>
              <a:t>iter.</a:t>
            </a:r>
            <a:r>
              <a:rPr sz="1003" spc="-7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003" spc="-20" dirty="0">
                <a:solidFill>
                  <a:prstClr val="black"/>
                </a:solidFill>
                <a:latin typeface="Times New Roman"/>
                <a:cs typeface="Times New Roman"/>
              </a:rPr>
              <a:t>(1e4)</a:t>
            </a:r>
            <a:endParaRPr sz="10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387540" y="2945629"/>
            <a:ext cx="153888" cy="488272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32" defTabSz="916712">
              <a:lnSpc>
                <a:spcPts val="1193"/>
              </a:lnSpc>
            </a:pPr>
            <a:r>
              <a:rPr sz="1003" spc="-25" dirty="0">
                <a:solidFill>
                  <a:prstClr val="black"/>
                </a:solidFill>
                <a:latin typeface="Times New Roman"/>
                <a:cs typeface="Times New Roman"/>
              </a:rPr>
              <a:t>error</a:t>
            </a:r>
            <a:r>
              <a:rPr sz="1003" spc="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003" spc="-25" dirty="0">
                <a:solidFill>
                  <a:prstClr val="black"/>
                </a:solidFill>
                <a:latin typeface="Times New Roman"/>
                <a:cs typeface="Times New Roman"/>
              </a:rPr>
              <a:t>(%)</a:t>
            </a:r>
            <a:endParaRPr sz="10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6723011" y="3870619"/>
            <a:ext cx="865776" cy="369228"/>
          </a:xfrm>
          <a:custGeom>
            <a:avLst/>
            <a:gdLst/>
            <a:ahLst/>
            <a:cxnLst/>
            <a:rect l="l" t="t" r="r" b="b"/>
            <a:pathLst>
              <a:path w="863600" h="368300">
                <a:moveTo>
                  <a:pt x="0" y="0"/>
                </a:moveTo>
                <a:lnTo>
                  <a:pt x="863600" y="0"/>
                </a:lnTo>
                <a:lnTo>
                  <a:pt x="863600" y="368300"/>
                </a:lnTo>
                <a:lnTo>
                  <a:pt x="0" y="3683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6729377" y="3876986"/>
            <a:ext cx="865776" cy="369228"/>
          </a:xfrm>
          <a:custGeom>
            <a:avLst/>
            <a:gdLst/>
            <a:ahLst/>
            <a:cxnLst/>
            <a:rect l="l" t="t" r="r" b="b"/>
            <a:pathLst>
              <a:path w="863600" h="368300">
                <a:moveTo>
                  <a:pt x="0" y="0"/>
                </a:moveTo>
                <a:lnTo>
                  <a:pt x="863600" y="0"/>
                </a:lnTo>
                <a:lnTo>
                  <a:pt x="863600" y="368300"/>
                </a:lnTo>
                <a:lnTo>
                  <a:pt x="0" y="36830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6729377" y="3876985"/>
            <a:ext cx="865776" cy="0"/>
          </a:xfrm>
          <a:custGeom>
            <a:avLst/>
            <a:gdLst/>
            <a:ahLst/>
            <a:cxnLst/>
            <a:rect l="l" t="t" r="r" b="b"/>
            <a:pathLst>
              <a:path w="863600">
                <a:moveTo>
                  <a:pt x="0" y="0"/>
                </a:moveTo>
                <a:lnTo>
                  <a:pt x="8636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6729377" y="4246213"/>
            <a:ext cx="865776" cy="0"/>
          </a:xfrm>
          <a:custGeom>
            <a:avLst/>
            <a:gdLst/>
            <a:ahLst/>
            <a:cxnLst/>
            <a:rect l="l" t="t" r="r" b="b"/>
            <a:pathLst>
              <a:path w="863600">
                <a:moveTo>
                  <a:pt x="0" y="0"/>
                </a:moveTo>
                <a:lnTo>
                  <a:pt x="8636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7595153" y="3876986"/>
            <a:ext cx="0" cy="369228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3683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6729377" y="3876986"/>
            <a:ext cx="0" cy="369228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3683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6729377" y="4246213"/>
            <a:ext cx="865776" cy="0"/>
          </a:xfrm>
          <a:custGeom>
            <a:avLst/>
            <a:gdLst/>
            <a:ahLst/>
            <a:cxnLst/>
            <a:rect l="l" t="t" r="r" b="b"/>
            <a:pathLst>
              <a:path w="863600">
                <a:moveTo>
                  <a:pt x="0" y="0"/>
                </a:moveTo>
                <a:lnTo>
                  <a:pt x="8636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6729377" y="3876986"/>
            <a:ext cx="0" cy="369228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3683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6729377" y="3876985"/>
            <a:ext cx="865776" cy="0"/>
          </a:xfrm>
          <a:custGeom>
            <a:avLst/>
            <a:gdLst/>
            <a:ahLst/>
            <a:cxnLst/>
            <a:rect l="l" t="t" r="r" b="b"/>
            <a:pathLst>
              <a:path w="863600">
                <a:moveTo>
                  <a:pt x="0" y="0"/>
                </a:moveTo>
                <a:lnTo>
                  <a:pt x="8636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6729377" y="4246213"/>
            <a:ext cx="865776" cy="0"/>
          </a:xfrm>
          <a:custGeom>
            <a:avLst/>
            <a:gdLst/>
            <a:ahLst/>
            <a:cxnLst/>
            <a:rect l="l" t="t" r="r" b="b"/>
            <a:pathLst>
              <a:path w="863600">
                <a:moveTo>
                  <a:pt x="0" y="0"/>
                </a:moveTo>
                <a:lnTo>
                  <a:pt x="8636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7595153" y="3876986"/>
            <a:ext cx="0" cy="369228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3683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6729377" y="3876986"/>
            <a:ext cx="0" cy="369228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3683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6761208" y="3959743"/>
            <a:ext cx="165516" cy="0"/>
          </a:xfrm>
          <a:custGeom>
            <a:avLst/>
            <a:gdLst/>
            <a:ahLst/>
            <a:cxnLst/>
            <a:rect l="l" t="t" r="r" b="b"/>
            <a:pathLst>
              <a:path w="165100">
                <a:moveTo>
                  <a:pt x="0" y="0"/>
                </a:moveTo>
                <a:lnTo>
                  <a:pt x="165100" y="0"/>
                </a:lnTo>
              </a:path>
            </a:pathLst>
          </a:custGeom>
          <a:ln w="25400">
            <a:solidFill>
              <a:srgbClr val="00FFF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6710279" y="3863511"/>
            <a:ext cx="878508" cy="375418"/>
          </a:xfrm>
          <a:prstGeom prst="rect">
            <a:avLst/>
          </a:prstGeom>
        </p:spPr>
        <p:txBody>
          <a:bodyPr vert="horz" wrap="square" lIns="0" tIns="22918" rIns="0" bIns="0" rtlCol="0">
            <a:spAutoFit/>
          </a:bodyPr>
          <a:lstStyle/>
          <a:p>
            <a:pPr marL="231724" defTabSz="916712">
              <a:spcBef>
                <a:spcPts val="180"/>
              </a:spcBef>
            </a:pPr>
            <a:r>
              <a:rPr sz="1103" spc="5" dirty="0">
                <a:solidFill>
                  <a:prstClr val="black"/>
                </a:solidFill>
                <a:latin typeface="Times New Roman"/>
                <a:cs typeface="Times New Roman"/>
              </a:rPr>
              <a:t>ResNet-18</a:t>
            </a:r>
            <a:endParaRPr sz="1103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31724" defTabSz="916712">
              <a:spcBef>
                <a:spcPts val="80"/>
              </a:spcBef>
            </a:pPr>
            <a:r>
              <a:rPr sz="1103" spc="5" dirty="0">
                <a:solidFill>
                  <a:prstClr val="black"/>
                </a:solidFill>
                <a:latin typeface="Times New Roman"/>
                <a:cs typeface="Times New Roman"/>
              </a:rPr>
              <a:t>ResNet-34</a:t>
            </a:r>
            <a:endParaRPr sz="11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6761208" y="4137991"/>
            <a:ext cx="165516" cy="0"/>
          </a:xfrm>
          <a:custGeom>
            <a:avLst/>
            <a:gdLst/>
            <a:ahLst/>
            <a:cxnLst/>
            <a:rect l="l" t="t" r="r" b="b"/>
            <a:pathLst>
              <a:path w="165100">
                <a:moveTo>
                  <a:pt x="0" y="0"/>
                </a:moveTo>
                <a:lnTo>
                  <a:pt x="165100" y="0"/>
                </a:lnTo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1241884" y="4297142"/>
            <a:ext cx="3297589" cy="0"/>
          </a:xfrm>
          <a:custGeom>
            <a:avLst/>
            <a:gdLst/>
            <a:ahLst/>
            <a:cxnLst/>
            <a:rect l="l" t="t" r="r" b="b"/>
            <a:pathLst>
              <a:path w="3289300">
                <a:moveTo>
                  <a:pt x="0" y="0"/>
                </a:moveTo>
                <a:lnTo>
                  <a:pt x="3289300" y="0"/>
                </a:lnTo>
                <a:lnTo>
                  <a:pt x="32893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1241884" y="3800593"/>
            <a:ext cx="3297589" cy="0"/>
          </a:xfrm>
          <a:custGeom>
            <a:avLst/>
            <a:gdLst/>
            <a:ahLst/>
            <a:cxnLst/>
            <a:rect l="l" t="t" r="r" b="b"/>
            <a:pathLst>
              <a:path w="3289300">
                <a:moveTo>
                  <a:pt x="0" y="0"/>
                </a:moveTo>
                <a:lnTo>
                  <a:pt x="3289300" y="0"/>
                </a:lnTo>
                <a:lnTo>
                  <a:pt x="32893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1241884" y="3291313"/>
            <a:ext cx="3297589" cy="0"/>
          </a:xfrm>
          <a:custGeom>
            <a:avLst/>
            <a:gdLst/>
            <a:ahLst/>
            <a:cxnLst/>
            <a:rect l="l" t="t" r="r" b="b"/>
            <a:pathLst>
              <a:path w="3289300">
                <a:moveTo>
                  <a:pt x="0" y="0"/>
                </a:moveTo>
                <a:lnTo>
                  <a:pt x="3289300" y="0"/>
                </a:lnTo>
                <a:lnTo>
                  <a:pt x="32893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1241884" y="2794765"/>
            <a:ext cx="3297589" cy="0"/>
          </a:xfrm>
          <a:custGeom>
            <a:avLst/>
            <a:gdLst/>
            <a:ahLst/>
            <a:cxnLst/>
            <a:rect l="l" t="t" r="r" b="b"/>
            <a:pathLst>
              <a:path w="3289300">
                <a:moveTo>
                  <a:pt x="0" y="0"/>
                </a:moveTo>
                <a:lnTo>
                  <a:pt x="3289300" y="0"/>
                </a:lnTo>
                <a:lnTo>
                  <a:pt x="32893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1241884" y="2285485"/>
            <a:ext cx="3297589" cy="0"/>
          </a:xfrm>
          <a:custGeom>
            <a:avLst/>
            <a:gdLst/>
            <a:ahLst/>
            <a:cxnLst/>
            <a:rect l="l" t="t" r="r" b="b"/>
            <a:pathLst>
              <a:path w="3289300">
                <a:moveTo>
                  <a:pt x="0" y="0"/>
                </a:moveTo>
                <a:lnTo>
                  <a:pt x="3289300" y="0"/>
                </a:lnTo>
                <a:lnTo>
                  <a:pt x="32893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1241884" y="4297142"/>
            <a:ext cx="3297589" cy="0"/>
          </a:xfrm>
          <a:custGeom>
            <a:avLst/>
            <a:gdLst/>
            <a:ahLst/>
            <a:cxnLst/>
            <a:rect l="l" t="t" r="r" b="b"/>
            <a:pathLst>
              <a:path w="3289300">
                <a:moveTo>
                  <a:pt x="0" y="0"/>
                </a:moveTo>
                <a:lnTo>
                  <a:pt x="32893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1241884" y="2145433"/>
            <a:ext cx="0" cy="2151709"/>
          </a:xfrm>
          <a:custGeom>
            <a:avLst/>
            <a:gdLst/>
            <a:ahLst/>
            <a:cxnLst/>
            <a:rect l="l" t="t" r="r" b="b"/>
            <a:pathLst>
              <a:path h="2146300">
                <a:moveTo>
                  <a:pt x="0" y="21463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1241884" y="4271678"/>
            <a:ext cx="0" cy="25464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254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192056" y="4297037"/>
            <a:ext cx="89124" cy="16719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003" dirty="0">
                <a:solidFill>
                  <a:prstClr val="black"/>
                </a:solidFill>
                <a:latin typeface="Times New Roman"/>
                <a:cs typeface="Times New Roman"/>
              </a:rPr>
              <a:t>0</a:t>
            </a:r>
            <a:endParaRPr sz="10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1840288" y="4271678"/>
            <a:ext cx="0" cy="25464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254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760224" y="4297037"/>
            <a:ext cx="152784" cy="16719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003" dirty="0">
                <a:solidFill>
                  <a:prstClr val="black"/>
                </a:solidFill>
                <a:latin typeface="Times New Roman"/>
                <a:cs typeface="Times New Roman"/>
              </a:rPr>
              <a:t>10</a:t>
            </a:r>
            <a:endParaRPr sz="10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2438692" y="4271678"/>
            <a:ext cx="0" cy="25464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254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2357035" y="4297037"/>
            <a:ext cx="152784" cy="16719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003" dirty="0">
                <a:solidFill>
                  <a:prstClr val="black"/>
                </a:solidFill>
                <a:latin typeface="Times New Roman"/>
                <a:cs typeface="Times New Roman"/>
              </a:rPr>
              <a:t>20</a:t>
            </a:r>
            <a:endParaRPr sz="10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3037096" y="4271678"/>
            <a:ext cx="0" cy="25464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254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3635500" y="4271678"/>
            <a:ext cx="0" cy="25464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25400"/>
                </a:moveTo>
                <a:lnTo>
                  <a:pt x="1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3555436" y="4297037"/>
            <a:ext cx="152784" cy="16719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003" dirty="0">
                <a:solidFill>
                  <a:prstClr val="black"/>
                </a:solidFill>
                <a:latin typeface="Times New Roman"/>
                <a:cs typeface="Times New Roman"/>
              </a:rPr>
              <a:t>40</a:t>
            </a:r>
            <a:endParaRPr sz="10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4233904" y="4271678"/>
            <a:ext cx="0" cy="25464"/>
          </a:xfrm>
          <a:custGeom>
            <a:avLst/>
            <a:gdLst/>
            <a:ahLst/>
            <a:cxnLst/>
            <a:rect l="l" t="t" r="r" b="b"/>
            <a:pathLst>
              <a:path h="25400">
                <a:moveTo>
                  <a:pt x="0" y="25400"/>
                </a:moveTo>
                <a:lnTo>
                  <a:pt x="1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4152247" y="4297037"/>
            <a:ext cx="152784" cy="16719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003" dirty="0">
                <a:solidFill>
                  <a:prstClr val="black"/>
                </a:solidFill>
                <a:latin typeface="Times New Roman"/>
                <a:cs typeface="Times New Roman"/>
              </a:rPr>
              <a:t>50</a:t>
            </a:r>
            <a:endParaRPr sz="10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1241884" y="4297142"/>
            <a:ext cx="25464" cy="0"/>
          </a:xfrm>
          <a:custGeom>
            <a:avLst/>
            <a:gdLst/>
            <a:ahLst/>
            <a:cxnLst/>
            <a:rect l="l" t="t" r="r" b="b"/>
            <a:pathLst>
              <a:path w="25400">
                <a:moveTo>
                  <a:pt x="0" y="0"/>
                </a:moveTo>
                <a:lnTo>
                  <a:pt x="25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1083834" y="4214280"/>
            <a:ext cx="152784" cy="16719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003" dirty="0">
                <a:solidFill>
                  <a:prstClr val="black"/>
                </a:solidFill>
                <a:latin typeface="Times New Roman"/>
                <a:cs typeface="Times New Roman"/>
              </a:rPr>
              <a:t>20</a:t>
            </a:r>
            <a:endParaRPr sz="10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1241884" y="3800593"/>
            <a:ext cx="25464" cy="0"/>
          </a:xfrm>
          <a:custGeom>
            <a:avLst/>
            <a:gdLst/>
            <a:ahLst/>
            <a:cxnLst/>
            <a:rect l="l" t="t" r="r" b="b"/>
            <a:pathLst>
              <a:path w="25400">
                <a:moveTo>
                  <a:pt x="0" y="0"/>
                </a:moveTo>
                <a:lnTo>
                  <a:pt x="254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1083834" y="3708182"/>
            <a:ext cx="152784" cy="16719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003" dirty="0">
                <a:solidFill>
                  <a:prstClr val="black"/>
                </a:solidFill>
                <a:latin typeface="Times New Roman"/>
                <a:cs typeface="Times New Roman"/>
              </a:rPr>
              <a:t>30</a:t>
            </a:r>
            <a:endParaRPr sz="10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1241884" y="3291313"/>
            <a:ext cx="25464" cy="0"/>
          </a:xfrm>
          <a:custGeom>
            <a:avLst/>
            <a:gdLst/>
            <a:ahLst/>
            <a:cxnLst/>
            <a:rect l="l" t="t" r="r" b="b"/>
            <a:pathLst>
              <a:path w="25400">
                <a:moveTo>
                  <a:pt x="0" y="0"/>
                </a:moveTo>
                <a:lnTo>
                  <a:pt x="25400" y="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1083834" y="3208450"/>
            <a:ext cx="152784" cy="16719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003" dirty="0">
                <a:solidFill>
                  <a:prstClr val="black"/>
                </a:solidFill>
                <a:latin typeface="Times New Roman"/>
                <a:cs typeface="Times New Roman"/>
              </a:rPr>
              <a:t>40</a:t>
            </a:r>
            <a:endParaRPr sz="10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1241884" y="2794765"/>
            <a:ext cx="25464" cy="0"/>
          </a:xfrm>
          <a:custGeom>
            <a:avLst/>
            <a:gdLst/>
            <a:ahLst/>
            <a:cxnLst/>
            <a:rect l="l" t="t" r="r" b="b"/>
            <a:pathLst>
              <a:path w="25400">
                <a:moveTo>
                  <a:pt x="0" y="0"/>
                </a:moveTo>
                <a:lnTo>
                  <a:pt x="25400" y="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1083834" y="2702353"/>
            <a:ext cx="152784" cy="16719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003" dirty="0">
                <a:solidFill>
                  <a:prstClr val="black"/>
                </a:solidFill>
                <a:latin typeface="Times New Roman"/>
                <a:cs typeface="Times New Roman"/>
              </a:rPr>
              <a:t>50</a:t>
            </a:r>
            <a:endParaRPr sz="10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1241884" y="2285485"/>
            <a:ext cx="25464" cy="0"/>
          </a:xfrm>
          <a:custGeom>
            <a:avLst/>
            <a:gdLst/>
            <a:ahLst/>
            <a:cxnLst/>
            <a:rect l="l" t="t" r="r" b="b"/>
            <a:pathLst>
              <a:path w="25400">
                <a:moveTo>
                  <a:pt x="0" y="0"/>
                </a:moveTo>
                <a:lnTo>
                  <a:pt x="25400" y="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1083834" y="2202622"/>
            <a:ext cx="152784" cy="16719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003" dirty="0">
                <a:solidFill>
                  <a:prstClr val="black"/>
                </a:solidFill>
                <a:latin typeface="Times New Roman"/>
                <a:cs typeface="Times New Roman"/>
              </a:rPr>
              <a:t>60</a:t>
            </a:r>
            <a:endParaRPr sz="10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1381937" y="2145432"/>
            <a:ext cx="3157536" cy="1655161"/>
          </a:xfrm>
          <a:custGeom>
            <a:avLst/>
            <a:gdLst/>
            <a:ahLst/>
            <a:cxnLst/>
            <a:rect l="l" t="t" r="r" b="b"/>
            <a:pathLst>
              <a:path w="3149600" h="1651000">
                <a:moveTo>
                  <a:pt x="0" y="0"/>
                </a:moveTo>
                <a:lnTo>
                  <a:pt x="12693" y="33305"/>
                </a:lnTo>
                <a:lnTo>
                  <a:pt x="41254" y="33305"/>
                </a:lnTo>
                <a:lnTo>
                  <a:pt x="69814" y="99916"/>
                </a:lnTo>
                <a:lnTo>
                  <a:pt x="98375" y="169699"/>
                </a:lnTo>
                <a:lnTo>
                  <a:pt x="126936" y="172871"/>
                </a:lnTo>
                <a:lnTo>
                  <a:pt x="160256" y="203004"/>
                </a:lnTo>
                <a:lnTo>
                  <a:pt x="190404" y="226794"/>
                </a:lnTo>
                <a:lnTo>
                  <a:pt x="218964" y="206176"/>
                </a:lnTo>
                <a:lnTo>
                  <a:pt x="247525" y="293405"/>
                </a:lnTo>
                <a:lnTo>
                  <a:pt x="276085" y="321952"/>
                </a:lnTo>
                <a:lnTo>
                  <a:pt x="309406" y="429799"/>
                </a:lnTo>
                <a:lnTo>
                  <a:pt x="337967" y="360016"/>
                </a:lnTo>
                <a:lnTo>
                  <a:pt x="368114" y="293405"/>
                </a:lnTo>
                <a:lnTo>
                  <a:pt x="396675" y="334640"/>
                </a:lnTo>
                <a:lnTo>
                  <a:pt x="429995" y="380634"/>
                </a:lnTo>
                <a:lnTo>
                  <a:pt x="458556" y="321952"/>
                </a:lnTo>
                <a:lnTo>
                  <a:pt x="487117" y="360016"/>
                </a:lnTo>
                <a:lnTo>
                  <a:pt x="515677" y="367946"/>
                </a:lnTo>
                <a:lnTo>
                  <a:pt x="545824" y="293405"/>
                </a:lnTo>
                <a:lnTo>
                  <a:pt x="577558" y="380634"/>
                </a:lnTo>
                <a:lnTo>
                  <a:pt x="607706" y="363188"/>
                </a:lnTo>
                <a:lnTo>
                  <a:pt x="636266" y="318780"/>
                </a:lnTo>
                <a:lnTo>
                  <a:pt x="664827" y="388563"/>
                </a:lnTo>
                <a:lnTo>
                  <a:pt x="693388" y="383806"/>
                </a:lnTo>
                <a:lnTo>
                  <a:pt x="726708" y="360016"/>
                </a:lnTo>
                <a:lnTo>
                  <a:pt x="755269" y="432971"/>
                </a:lnTo>
                <a:lnTo>
                  <a:pt x="785416" y="965858"/>
                </a:lnTo>
                <a:lnTo>
                  <a:pt x="813977" y="1022954"/>
                </a:lnTo>
                <a:lnTo>
                  <a:pt x="842537" y="986476"/>
                </a:lnTo>
                <a:lnTo>
                  <a:pt x="875858" y="1138730"/>
                </a:lnTo>
                <a:lnTo>
                  <a:pt x="904419" y="1114940"/>
                </a:lnTo>
                <a:lnTo>
                  <a:pt x="932979" y="1110183"/>
                </a:lnTo>
                <a:lnTo>
                  <a:pt x="963127" y="1179966"/>
                </a:lnTo>
                <a:lnTo>
                  <a:pt x="996447" y="1084807"/>
                </a:lnTo>
                <a:lnTo>
                  <a:pt x="1025008" y="1118112"/>
                </a:lnTo>
                <a:lnTo>
                  <a:pt x="1053569" y="1172035"/>
                </a:lnTo>
                <a:lnTo>
                  <a:pt x="1082130" y="1043572"/>
                </a:lnTo>
                <a:lnTo>
                  <a:pt x="1110690" y="1179966"/>
                </a:lnTo>
                <a:lnTo>
                  <a:pt x="1144011" y="1076877"/>
                </a:lnTo>
                <a:lnTo>
                  <a:pt x="1174158" y="1143488"/>
                </a:lnTo>
                <a:lnTo>
                  <a:pt x="1202719" y="1135558"/>
                </a:lnTo>
                <a:lnTo>
                  <a:pt x="1231279" y="1114940"/>
                </a:lnTo>
                <a:lnTo>
                  <a:pt x="1259840" y="1126042"/>
                </a:lnTo>
                <a:lnTo>
                  <a:pt x="1293161" y="1135558"/>
                </a:lnTo>
                <a:lnTo>
                  <a:pt x="1321721" y="1105425"/>
                </a:lnTo>
                <a:lnTo>
                  <a:pt x="1351869" y="1102252"/>
                </a:lnTo>
                <a:lnTo>
                  <a:pt x="1380429" y="1172035"/>
                </a:lnTo>
                <a:lnTo>
                  <a:pt x="1413750" y="1135558"/>
                </a:lnTo>
                <a:lnTo>
                  <a:pt x="1442311" y="1143488"/>
                </a:lnTo>
                <a:lnTo>
                  <a:pt x="1470871" y="1159348"/>
                </a:lnTo>
                <a:lnTo>
                  <a:pt x="1499432" y="1151418"/>
                </a:lnTo>
                <a:lnTo>
                  <a:pt x="1529579" y="1176794"/>
                </a:lnTo>
                <a:lnTo>
                  <a:pt x="1561313" y="1156176"/>
                </a:lnTo>
                <a:lnTo>
                  <a:pt x="1591460" y="1151418"/>
                </a:lnTo>
                <a:lnTo>
                  <a:pt x="1620021" y="1126042"/>
                </a:lnTo>
                <a:lnTo>
                  <a:pt x="1648582" y="1172035"/>
                </a:lnTo>
                <a:lnTo>
                  <a:pt x="1677142" y="1398830"/>
                </a:lnTo>
                <a:lnTo>
                  <a:pt x="1710463" y="1390900"/>
                </a:lnTo>
                <a:lnTo>
                  <a:pt x="1739024" y="1414690"/>
                </a:lnTo>
                <a:lnTo>
                  <a:pt x="1769171" y="1406760"/>
                </a:lnTo>
                <a:lnTo>
                  <a:pt x="1797731" y="1414690"/>
                </a:lnTo>
                <a:lnTo>
                  <a:pt x="1826292" y="1465441"/>
                </a:lnTo>
                <a:lnTo>
                  <a:pt x="1859613" y="1476543"/>
                </a:lnTo>
                <a:lnTo>
                  <a:pt x="1888173" y="1522536"/>
                </a:lnTo>
                <a:lnTo>
                  <a:pt x="1916734" y="1509848"/>
                </a:lnTo>
                <a:lnTo>
                  <a:pt x="1946881" y="1527294"/>
                </a:lnTo>
                <a:lnTo>
                  <a:pt x="1978615" y="1481301"/>
                </a:lnTo>
                <a:lnTo>
                  <a:pt x="2008763" y="1468613"/>
                </a:lnTo>
                <a:lnTo>
                  <a:pt x="2037323" y="1538396"/>
                </a:lnTo>
                <a:lnTo>
                  <a:pt x="2065884" y="1465441"/>
                </a:lnTo>
                <a:lnTo>
                  <a:pt x="2094444" y="1460683"/>
                </a:lnTo>
                <a:lnTo>
                  <a:pt x="2127765" y="1489231"/>
                </a:lnTo>
                <a:lnTo>
                  <a:pt x="2156326" y="1559014"/>
                </a:lnTo>
                <a:lnTo>
                  <a:pt x="2186473" y="1514606"/>
                </a:lnTo>
                <a:lnTo>
                  <a:pt x="2215034" y="1530466"/>
                </a:lnTo>
                <a:lnTo>
                  <a:pt x="2243594" y="1489231"/>
                </a:lnTo>
                <a:lnTo>
                  <a:pt x="2276915" y="1538396"/>
                </a:lnTo>
                <a:lnTo>
                  <a:pt x="2305476" y="1530466"/>
                </a:lnTo>
                <a:lnTo>
                  <a:pt x="2335623" y="1555842"/>
                </a:lnTo>
                <a:lnTo>
                  <a:pt x="2364184" y="1481301"/>
                </a:lnTo>
                <a:lnTo>
                  <a:pt x="2392744" y="1452753"/>
                </a:lnTo>
                <a:lnTo>
                  <a:pt x="2426065" y="1617694"/>
                </a:lnTo>
                <a:lnTo>
                  <a:pt x="2454625" y="1530466"/>
                </a:lnTo>
                <a:lnTo>
                  <a:pt x="2483186" y="1547912"/>
                </a:lnTo>
                <a:lnTo>
                  <a:pt x="2513334" y="1452753"/>
                </a:lnTo>
                <a:lnTo>
                  <a:pt x="2545067" y="1522536"/>
                </a:lnTo>
                <a:lnTo>
                  <a:pt x="2575214" y="1600249"/>
                </a:lnTo>
                <a:lnTo>
                  <a:pt x="2603775" y="1535224"/>
                </a:lnTo>
                <a:lnTo>
                  <a:pt x="2632336" y="1571701"/>
                </a:lnTo>
                <a:lnTo>
                  <a:pt x="2660896" y="1576459"/>
                </a:lnTo>
                <a:lnTo>
                  <a:pt x="2694217" y="1522536"/>
                </a:lnTo>
                <a:lnTo>
                  <a:pt x="2722778" y="1547912"/>
                </a:lnTo>
                <a:lnTo>
                  <a:pt x="2752925" y="1547912"/>
                </a:lnTo>
                <a:lnTo>
                  <a:pt x="2781486" y="1563771"/>
                </a:lnTo>
                <a:lnTo>
                  <a:pt x="2810046" y="1555842"/>
                </a:lnTo>
                <a:lnTo>
                  <a:pt x="2843367" y="1609765"/>
                </a:lnTo>
                <a:lnTo>
                  <a:pt x="2871928" y="1605007"/>
                </a:lnTo>
                <a:lnTo>
                  <a:pt x="2900488" y="1651000"/>
                </a:lnTo>
                <a:lnTo>
                  <a:pt x="2930636" y="1563771"/>
                </a:lnTo>
                <a:lnTo>
                  <a:pt x="2962369" y="1514606"/>
                </a:lnTo>
                <a:lnTo>
                  <a:pt x="2992517" y="1530466"/>
                </a:lnTo>
                <a:lnTo>
                  <a:pt x="3021077" y="1563771"/>
                </a:lnTo>
                <a:lnTo>
                  <a:pt x="3049638" y="1592319"/>
                </a:lnTo>
                <a:lnTo>
                  <a:pt x="3078198" y="1551084"/>
                </a:lnTo>
                <a:lnTo>
                  <a:pt x="3111520" y="1600249"/>
                </a:lnTo>
                <a:lnTo>
                  <a:pt x="3140080" y="1592319"/>
                </a:lnTo>
                <a:lnTo>
                  <a:pt x="3149600" y="1579631"/>
                </a:lnTo>
              </a:path>
            </a:pathLst>
          </a:custGeom>
          <a:ln w="12700">
            <a:solidFill>
              <a:srgbClr val="00FFF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1324641" y="2139067"/>
            <a:ext cx="3208465" cy="1591501"/>
          </a:xfrm>
          <a:custGeom>
            <a:avLst/>
            <a:gdLst/>
            <a:ahLst/>
            <a:cxnLst/>
            <a:rect l="l" t="t" r="r" b="b"/>
            <a:pathLst>
              <a:path w="3200400" h="1587500">
                <a:moveTo>
                  <a:pt x="0" y="0"/>
                </a:moveTo>
                <a:lnTo>
                  <a:pt x="3170" y="28518"/>
                </a:lnTo>
                <a:lnTo>
                  <a:pt x="33287" y="177445"/>
                </a:lnTo>
                <a:lnTo>
                  <a:pt x="66575" y="272505"/>
                </a:lnTo>
                <a:lnTo>
                  <a:pt x="95108" y="367564"/>
                </a:lnTo>
                <a:lnTo>
                  <a:pt x="123641" y="408757"/>
                </a:lnTo>
                <a:lnTo>
                  <a:pt x="152173" y="408757"/>
                </a:lnTo>
                <a:lnTo>
                  <a:pt x="180706" y="470546"/>
                </a:lnTo>
                <a:lnTo>
                  <a:pt x="213994" y="470546"/>
                </a:lnTo>
                <a:lnTo>
                  <a:pt x="244111" y="527582"/>
                </a:lnTo>
                <a:lnTo>
                  <a:pt x="272644" y="527582"/>
                </a:lnTo>
                <a:lnTo>
                  <a:pt x="301176" y="556100"/>
                </a:lnTo>
                <a:lnTo>
                  <a:pt x="329709" y="568775"/>
                </a:lnTo>
                <a:lnTo>
                  <a:pt x="362997" y="573527"/>
                </a:lnTo>
                <a:lnTo>
                  <a:pt x="391530" y="568775"/>
                </a:lnTo>
                <a:lnTo>
                  <a:pt x="421647" y="576696"/>
                </a:lnTo>
                <a:lnTo>
                  <a:pt x="450180" y="594124"/>
                </a:lnTo>
                <a:lnTo>
                  <a:pt x="483468" y="609967"/>
                </a:lnTo>
                <a:lnTo>
                  <a:pt x="512000" y="617889"/>
                </a:lnTo>
                <a:lnTo>
                  <a:pt x="540533" y="627395"/>
                </a:lnTo>
                <a:lnTo>
                  <a:pt x="569065" y="622642"/>
                </a:lnTo>
                <a:lnTo>
                  <a:pt x="599183" y="617889"/>
                </a:lnTo>
                <a:lnTo>
                  <a:pt x="630886" y="655913"/>
                </a:lnTo>
                <a:lnTo>
                  <a:pt x="661003" y="622642"/>
                </a:lnTo>
                <a:lnTo>
                  <a:pt x="689536" y="614720"/>
                </a:lnTo>
                <a:lnTo>
                  <a:pt x="718068" y="635317"/>
                </a:lnTo>
                <a:lnTo>
                  <a:pt x="746601" y="655913"/>
                </a:lnTo>
                <a:lnTo>
                  <a:pt x="779889" y="643238"/>
                </a:lnTo>
                <a:lnTo>
                  <a:pt x="808422" y="679678"/>
                </a:lnTo>
                <a:lnTo>
                  <a:pt x="838539" y="1170821"/>
                </a:lnTo>
                <a:lnTo>
                  <a:pt x="867072" y="1227857"/>
                </a:lnTo>
                <a:lnTo>
                  <a:pt x="895604" y="1273802"/>
                </a:lnTo>
                <a:lnTo>
                  <a:pt x="928892" y="1273802"/>
                </a:lnTo>
                <a:lnTo>
                  <a:pt x="957425" y="1281724"/>
                </a:lnTo>
                <a:lnTo>
                  <a:pt x="985957" y="1314995"/>
                </a:lnTo>
                <a:lnTo>
                  <a:pt x="1016076" y="1302320"/>
                </a:lnTo>
                <a:lnTo>
                  <a:pt x="1049364" y="1314995"/>
                </a:lnTo>
                <a:lnTo>
                  <a:pt x="1077896" y="1310242"/>
                </a:lnTo>
                <a:lnTo>
                  <a:pt x="1106429" y="1319748"/>
                </a:lnTo>
                <a:lnTo>
                  <a:pt x="1134961" y="1322916"/>
                </a:lnTo>
                <a:lnTo>
                  <a:pt x="1163494" y="1314995"/>
                </a:lnTo>
                <a:lnTo>
                  <a:pt x="1196782" y="1314995"/>
                </a:lnTo>
                <a:lnTo>
                  <a:pt x="1226899" y="1310242"/>
                </a:lnTo>
                <a:lnTo>
                  <a:pt x="1255432" y="1310242"/>
                </a:lnTo>
                <a:lnTo>
                  <a:pt x="1283964" y="1314995"/>
                </a:lnTo>
                <a:lnTo>
                  <a:pt x="1312497" y="1314995"/>
                </a:lnTo>
                <a:lnTo>
                  <a:pt x="1345785" y="1310242"/>
                </a:lnTo>
                <a:lnTo>
                  <a:pt x="1374318" y="1314995"/>
                </a:lnTo>
                <a:lnTo>
                  <a:pt x="1404435" y="1302320"/>
                </a:lnTo>
                <a:lnTo>
                  <a:pt x="1432968" y="1299152"/>
                </a:lnTo>
                <a:lnTo>
                  <a:pt x="1466256" y="1319748"/>
                </a:lnTo>
                <a:lnTo>
                  <a:pt x="1494788" y="1314995"/>
                </a:lnTo>
                <a:lnTo>
                  <a:pt x="1523321" y="1314995"/>
                </a:lnTo>
                <a:lnTo>
                  <a:pt x="1551853" y="1319748"/>
                </a:lnTo>
                <a:lnTo>
                  <a:pt x="1581971" y="1319748"/>
                </a:lnTo>
                <a:lnTo>
                  <a:pt x="1613674" y="1327670"/>
                </a:lnTo>
                <a:lnTo>
                  <a:pt x="1643791" y="1319748"/>
                </a:lnTo>
                <a:lnTo>
                  <a:pt x="1672324" y="1322916"/>
                </a:lnTo>
                <a:lnTo>
                  <a:pt x="1700856" y="1327670"/>
                </a:lnTo>
                <a:lnTo>
                  <a:pt x="1729389" y="1484518"/>
                </a:lnTo>
                <a:lnTo>
                  <a:pt x="1762677" y="1500362"/>
                </a:lnTo>
                <a:lnTo>
                  <a:pt x="1791210" y="1505115"/>
                </a:lnTo>
                <a:lnTo>
                  <a:pt x="1821327" y="1520958"/>
                </a:lnTo>
                <a:lnTo>
                  <a:pt x="1849860" y="1525711"/>
                </a:lnTo>
                <a:lnTo>
                  <a:pt x="1878392" y="1525711"/>
                </a:lnTo>
                <a:lnTo>
                  <a:pt x="1911680" y="1533633"/>
                </a:lnTo>
                <a:lnTo>
                  <a:pt x="1940213" y="1533633"/>
                </a:lnTo>
                <a:lnTo>
                  <a:pt x="1968745" y="1536801"/>
                </a:lnTo>
                <a:lnTo>
                  <a:pt x="1998863" y="1536801"/>
                </a:lnTo>
                <a:lnTo>
                  <a:pt x="2030566" y="1549476"/>
                </a:lnTo>
                <a:lnTo>
                  <a:pt x="2060684" y="1549476"/>
                </a:lnTo>
                <a:lnTo>
                  <a:pt x="2089216" y="1546307"/>
                </a:lnTo>
                <a:lnTo>
                  <a:pt x="2117749" y="1546307"/>
                </a:lnTo>
                <a:lnTo>
                  <a:pt x="2146282" y="1557398"/>
                </a:lnTo>
                <a:lnTo>
                  <a:pt x="2179569" y="1554229"/>
                </a:lnTo>
                <a:lnTo>
                  <a:pt x="2208102" y="1557398"/>
                </a:lnTo>
                <a:lnTo>
                  <a:pt x="2238219" y="1562151"/>
                </a:lnTo>
                <a:lnTo>
                  <a:pt x="2266752" y="1557398"/>
                </a:lnTo>
                <a:lnTo>
                  <a:pt x="2295285" y="1562151"/>
                </a:lnTo>
                <a:lnTo>
                  <a:pt x="2328572" y="1574825"/>
                </a:lnTo>
                <a:lnTo>
                  <a:pt x="2357105" y="1570072"/>
                </a:lnTo>
                <a:lnTo>
                  <a:pt x="2387222" y="1562151"/>
                </a:lnTo>
                <a:lnTo>
                  <a:pt x="2415755" y="1570072"/>
                </a:lnTo>
                <a:lnTo>
                  <a:pt x="2444288" y="1570072"/>
                </a:lnTo>
                <a:lnTo>
                  <a:pt x="2477576" y="1570072"/>
                </a:lnTo>
                <a:lnTo>
                  <a:pt x="2506108" y="1570072"/>
                </a:lnTo>
                <a:lnTo>
                  <a:pt x="2534641" y="1570072"/>
                </a:lnTo>
                <a:lnTo>
                  <a:pt x="2564758" y="1574825"/>
                </a:lnTo>
                <a:lnTo>
                  <a:pt x="2596461" y="1574825"/>
                </a:lnTo>
                <a:lnTo>
                  <a:pt x="2626579" y="1570072"/>
                </a:lnTo>
                <a:lnTo>
                  <a:pt x="2655112" y="1574825"/>
                </a:lnTo>
                <a:lnTo>
                  <a:pt x="2683644" y="1562151"/>
                </a:lnTo>
                <a:lnTo>
                  <a:pt x="2712177" y="1577994"/>
                </a:lnTo>
                <a:lnTo>
                  <a:pt x="2745464" y="1574825"/>
                </a:lnTo>
                <a:lnTo>
                  <a:pt x="2773997" y="1577994"/>
                </a:lnTo>
                <a:lnTo>
                  <a:pt x="2804115" y="1582747"/>
                </a:lnTo>
                <a:lnTo>
                  <a:pt x="2832647" y="1577994"/>
                </a:lnTo>
                <a:lnTo>
                  <a:pt x="2861180" y="1574825"/>
                </a:lnTo>
                <a:lnTo>
                  <a:pt x="2894468" y="1574825"/>
                </a:lnTo>
                <a:lnTo>
                  <a:pt x="2923000" y="1582747"/>
                </a:lnTo>
                <a:lnTo>
                  <a:pt x="2951533" y="1582747"/>
                </a:lnTo>
                <a:lnTo>
                  <a:pt x="2981650" y="1582747"/>
                </a:lnTo>
                <a:lnTo>
                  <a:pt x="3013353" y="1582747"/>
                </a:lnTo>
                <a:lnTo>
                  <a:pt x="3043471" y="1577994"/>
                </a:lnTo>
                <a:lnTo>
                  <a:pt x="3072004" y="1577994"/>
                </a:lnTo>
                <a:lnTo>
                  <a:pt x="3100536" y="1582747"/>
                </a:lnTo>
                <a:lnTo>
                  <a:pt x="3129069" y="1577994"/>
                </a:lnTo>
                <a:lnTo>
                  <a:pt x="3162356" y="1574825"/>
                </a:lnTo>
                <a:lnTo>
                  <a:pt x="3190889" y="1582747"/>
                </a:lnTo>
                <a:lnTo>
                  <a:pt x="3200400" y="1587500"/>
                </a:lnTo>
              </a:path>
            </a:pathLst>
          </a:custGeom>
          <a:ln w="25400">
            <a:solidFill>
              <a:srgbClr val="00FFF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1585648" y="2145433"/>
            <a:ext cx="2953825" cy="1578769"/>
          </a:xfrm>
          <a:custGeom>
            <a:avLst/>
            <a:gdLst/>
            <a:ahLst/>
            <a:cxnLst/>
            <a:rect l="l" t="t" r="r" b="b"/>
            <a:pathLst>
              <a:path w="2946400" h="1574800">
                <a:moveTo>
                  <a:pt x="0" y="0"/>
                </a:moveTo>
                <a:lnTo>
                  <a:pt x="12706" y="28460"/>
                </a:lnTo>
                <a:lnTo>
                  <a:pt x="41297" y="0"/>
                </a:lnTo>
                <a:lnTo>
                  <a:pt x="69887" y="53758"/>
                </a:lnTo>
                <a:lnTo>
                  <a:pt x="103243" y="74312"/>
                </a:lnTo>
                <a:lnTo>
                  <a:pt x="131833" y="107516"/>
                </a:lnTo>
                <a:lnTo>
                  <a:pt x="162012" y="61663"/>
                </a:lnTo>
                <a:lnTo>
                  <a:pt x="190602" y="58501"/>
                </a:lnTo>
                <a:lnTo>
                  <a:pt x="223958" y="66407"/>
                </a:lnTo>
                <a:lnTo>
                  <a:pt x="252548" y="99610"/>
                </a:lnTo>
                <a:lnTo>
                  <a:pt x="281139" y="102773"/>
                </a:lnTo>
                <a:lnTo>
                  <a:pt x="309729" y="94867"/>
                </a:lnTo>
                <a:lnTo>
                  <a:pt x="339908" y="177086"/>
                </a:lnTo>
                <a:lnTo>
                  <a:pt x="371675" y="128071"/>
                </a:lnTo>
                <a:lnTo>
                  <a:pt x="401854" y="135976"/>
                </a:lnTo>
                <a:lnTo>
                  <a:pt x="430444" y="99610"/>
                </a:lnTo>
                <a:lnTo>
                  <a:pt x="459034" y="148625"/>
                </a:lnTo>
                <a:lnTo>
                  <a:pt x="487625" y="102773"/>
                </a:lnTo>
                <a:lnTo>
                  <a:pt x="520980" y="110678"/>
                </a:lnTo>
                <a:lnTo>
                  <a:pt x="549571" y="53758"/>
                </a:lnTo>
                <a:lnTo>
                  <a:pt x="579749" y="834833"/>
                </a:lnTo>
                <a:lnTo>
                  <a:pt x="608340" y="834833"/>
                </a:lnTo>
                <a:lnTo>
                  <a:pt x="636930" y="937606"/>
                </a:lnTo>
                <a:lnTo>
                  <a:pt x="670286" y="958161"/>
                </a:lnTo>
                <a:lnTo>
                  <a:pt x="698876" y="970810"/>
                </a:lnTo>
                <a:lnTo>
                  <a:pt x="727467" y="991365"/>
                </a:lnTo>
                <a:lnTo>
                  <a:pt x="757645" y="975554"/>
                </a:lnTo>
                <a:lnTo>
                  <a:pt x="791001" y="967648"/>
                </a:lnTo>
                <a:lnTo>
                  <a:pt x="819591" y="1019825"/>
                </a:lnTo>
                <a:lnTo>
                  <a:pt x="848181" y="1019825"/>
                </a:lnTo>
                <a:lnTo>
                  <a:pt x="876772" y="1057772"/>
                </a:lnTo>
                <a:lnTo>
                  <a:pt x="905362" y="1037218"/>
                </a:lnTo>
                <a:lnTo>
                  <a:pt x="938718" y="1019825"/>
                </a:lnTo>
                <a:lnTo>
                  <a:pt x="968897" y="1057772"/>
                </a:lnTo>
                <a:lnTo>
                  <a:pt x="997487" y="1011920"/>
                </a:lnTo>
                <a:lnTo>
                  <a:pt x="1026078" y="1057772"/>
                </a:lnTo>
                <a:lnTo>
                  <a:pt x="1054668" y="996108"/>
                </a:lnTo>
                <a:lnTo>
                  <a:pt x="1088024" y="1016663"/>
                </a:lnTo>
                <a:lnTo>
                  <a:pt x="1116614" y="983459"/>
                </a:lnTo>
                <a:lnTo>
                  <a:pt x="1146793" y="1008757"/>
                </a:lnTo>
                <a:lnTo>
                  <a:pt x="1175383" y="1032474"/>
                </a:lnTo>
                <a:lnTo>
                  <a:pt x="1208739" y="1127342"/>
                </a:lnTo>
                <a:lnTo>
                  <a:pt x="1237329" y="1037218"/>
                </a:lnTo>
                <a:lnTo>
                  <a:pt x="1265920" y="1040380"/>
                </a:lnTo>
                <a:lnTo>
                  <a:pt x="1294510" y="1102044"/>
                </a:lnTo>
                <a:lnTo>
                  <a:pt x="1324689" y="1040380"/>
                </a:lnTo>
                <a:lnTo>
                  <a:pt x="1356456" y="988202"/>
                </a:lnTo>
                <a:lnTo>
                  <a:pt x="1386635" y="1073584"/>
                </a:lnTo>
                <a:lnTo>
                  <a:pt x="1415225" y="1122598"/>
                </a:lnTo>
                <a:lnTo>
                  <a:pt x="1443815" y="1032474"/>
                </a:lnTo>
                <a:lnTo>
                  <a:pt x="1472406" y="1266481"/>
                </a:lnTo>
                <a:lnTo>
                  <a:pt x="1505761" y="1340794"/>
                </a:lnTo>
                <a:lnTo>
                  <a:pt x="1534352" y="1317077"/>
                </a:lnTo>
                <a:lnTo>
                  <a:pt x="1564530" y="1324982"/>
                </a:lnTo>
                <a:lnTo>
                  <a:pt x="1593121" y="1448310"/>
                </a:lnTo>
                <a:lnTo>
                  <a:pt x="1621711" y="1427756"/>
                </a:lnTo>
                <a:lnTo>
                  <a:pt x="1655067" y="1348700"/>
                </a:lnTo>
                <a:lnTo>
                  <a:pt x="1683657" y="1430918"/>
                </a:lnTo>
                <a:lnTo>
                  <a:pt x="1712247" y="1361348"/>
                </a:lnTo>
                <a:lnTo>
                  <a:pt x="1742426" y="1456216"/>
                </a:lnTo>
                <a:lnTo>
                  <a:pt x="1774193" y="1389809"/>
                </a:lnTo>
                <a:lnTo>
                  <a:pt x="1804372" y="1410363"/>
                </a:lnTo>
                <a:lnTo>
                  <a:pt x="1832962" y="1402457"/>
                </a:lnTo>
                <a:lnTo>
                  <a:pt x="1861553" y="1435661"/>
                </a:lnTo>
                <a:lnTo>
                  <a:pt x="1890144" y="1456216"/>
                </a:lnTo>
                <a:lnTo>
                  <a:pt x="1923499" y="1419850"/>
                </a:lnTo>
                <a:lnTo>
                  <a:pt x="1952089" y="1435661"/>
                </a:lnTo>
                <a:lnTo>
                  <a:pt x="1982268" y="1394552"/>
                </a:lnTo>
                <a:lnTo>
                  <a:pt x="2010858" y="1460959"/>
                </a:lnTo>
                <a:lnTo>
                  <a:pt x="2039449" y="1427756"/>
                </a:lnTo>
                <a:lnTo>
                  <a:pt x="2072804" y="1415106"/>
                </a:lnTo>
                <a:lnTo>
                  <a:pt x="2101394" y="1427756"/>
                </a:lnTo>
                <a:lnTo>
                  <a:pt x="2131574" y="1472027"/>
                </a:lnTo>
                <a:lnTo>
                  <a:pt x="2160164" y="1484676"/>
                </a:lnTo>
                <a:lnTo>
                  <a:pt x="2188754" y="1419850"/>
                </a:lnTo>
                <a:lnTo>
                  <a:pt x="2222110" y="1476770"/>
                </a:lnTo>
                <a:lnTo>
                  <a:pt x="2250700" y="1427756"/>
                </a:lnTo>
                <a:lnTo>
                  <a:pt x="2279291" y="1472027"/>
                </a:lnTo>
                <a:lnTo>
                  <a:pt x="2309469" y="1460959"/>
                </a:lnTo>
                <a:lnTo>
                  <a:pt x="2341236" y="1415106"/>
                </a:lnTo>
                <a:lnTo>
                  <a:pt x="2371415" y="1481514"/>
                </a:lnTo>
                <a:lnTo>
                  <a:pt x="2400006" y="1451472"/>
                </a:lnTo>
                <a:lnTo>
                  <a:pt x="2428596" y="1505231"/>
                </a:lnTo>
                <a:lnTo>
                  <a:pt x="2457186" y="1440404"/>
                </a:lnTo>
                <a:lnTo>
                  <a:pt x="2490542" y="1472027"/>
                </a:lnTo>
                <a:lnTo>
                  <a:pt x="2519132" y="1497325"/>
                </a:lnTo>
                <a:lnTo>
                  <a:pt x="2549311" y="1489419"/>
                </a:lnTo>
                <a:lnTo>
                  <a:pt x="2577902" y="1456216"/>
                </a:lnTo>
                <a:lnTo>
                  <a:pt x="2606492" y="1484676"/>
                </a:lnTo>
                <a:lnTo>
                  <a:pt x="2639848" y="1574800"/>
                </a:lnTo>
                <a:lnTo>
                  <a:pt x="2668438" y="1489419"/>
                </a:lnTo>
                <a:lnTo>
                  <a:pt x="2697028" y="1509974"/>
                </a:lnTo>
                <a:lnTo>
                  <a:pt x="2727207" y="1481514"/>
                </a:lnTo>
                <a:lnTo>
                  <a:pt x="2758974" y="1551083"/>
                </a:lnTo>
                <a:lnTo>
                  <a:pt x="2789152" y="1472027"/>
                </a:lnTo>
                <a:lnTo>
                  <a:pt x="2817743" y="1522623"/>
                </a:lnTo>
                <a:lnTo>
                  <a:pt x="2846334" y="1517880"/>
                </a:lnTo>
                <a:lnTo>
                  <a:pt x="2874924" y="1522623"/>
                </a:lnTo>
                <a:lnTo>
                  <a:pt x="2908280" y="1525785"/>
                </a:lnTo>
                <a:lnTo>
                  <a:pt x="2936870" y="1525785"/>
                </a:lnTo>
                <a:lnTo>
                  <a:pt x="2946400" y="1538434"/>
                </a:lnTo>
              </a:path>
            </a:pathLst>
          </a:custGeom>
          <a:ln w="127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1401034" y="2139068"/>
            <a:ext cx="3132073" cy="1540572"/>
          </a:xfrm>
          <a:custGeom>
            <a:avLst/>
            <a:gdLst/>
            <a:ahLst/>
            <a:cxnLst/>
            <a:rect l="l" t="t" r="r" b="b"/>
            <a:pathLst>
              <a:path w="3124200" h="1536700">
                <a:moveTo>
                  <a:pt x="0" y="0"/>
                </a:moveTo>
                <a:lnTo>
                  <a:pt x="12706" y="38100"/>
                </a:lnTo>
                <a:lnTo>
                  <a:pt x="41296" y="103187"/>
                </a:lnTo>
                <a:lnTo>
                  <a:pt x="69885" y="144462"/>
                </a:lnTo>
                <a:lnTo>
                  <a:pt x="98475" y="165100"/>
                </a:lnTo>
                <a:lnTo>
                  <a:pt x="131829" y="219075"/>
                </a:lnTo>
                <a:lnTo>
                  <a:pt x="162007" y="273050"/>
                </a:lnTo>
                <a:lnTo>
                  <a:pt x="190596" y="277812"/>
                </a:lnTo>
                <a:lnTo>
                  <a:pt x="219186" y="260350"/>
                </a:lnTo>
                <a:lnTo>
                  <a:pt x="247776" y="330200"/>
                </a:lnTo>
                <a:lnTo>
                  <a:pt x="281130" y="314325"/>
                </a:lnTo>
                <a:lnTo>
                  <a:pt x="309719" y="319087"/>
                </a:lnTo>
                <a:lnTo>
                  <a:pt x="339897" y="381000"/>
                </a:lnTo>
                <a:lnTo>
                  <a:pt x="368487" y="376237"/>
                </a:lnTo>
                <a:lnTo>
                  <a:pt x="401841" y="360362"/>
                </a:lnTo>
                <a:lnTo>
                  <a:pt x="430431" y="392112"/>
                </a:lnTo>
                <a:lnTo>
                  <a:pt x="459020" y="430212"/>
                </a:lnTo>
                <a:lnTo>
                  <a:pt x="487610" y="368300"/>
                </a:lnTo>
                <a:lnTo>
                  <a:pt x="517788" y="433387"/>
                </a:lnTo>
                <a:lnTo>
                  <a:pt x="549554" y="409575"/>
                </a:lnTo>
                <a:lnTo>
                  <a:pt x="579732" y="392112"/>
                </a:lnTo>
                <a:lnTo>
                  <a:pt x="608321" y="392112"/>
                </a:lnTo>
                <a:lnTo>
                  <a:pt x="636911" y="409575"/>
                </a:lnTo>
                <a:lnTo>
                  <a:pt x="665500" y="401637"/>
                </a:lnTo>
                <a:lnTo>
                  <a:pt x="698855" y="404812"/>
                </a:lnTo>
                <a:lnTo>
                  <a:pt x="727444" y="401637"/>
                </a:lnTo>
                <a:lnTo>
                  <a:pt x="757622" y="1036638"/>
                </a:lnTo>
                <a:lnTo>
                  <a:pt x="786212" y="1095375"/>
                </a:lnTo>
                <a:lnTo>
                  <a:pt x="814801" y="1119188"/>
                </a:lnTo>
                <a:lnTo>
                  <a:pt x="848156" y="1157288"/>
                </a:lnTo>
                <a:lnTo>
                  <a:pt x="876745" y="1160462"/>
                </a:lnTo>
                <a:lnTo>
                  <a:pt x="905335" y="1189038"/>
                </a:lnTo>
                <a:lnTo>
                  <a:pt x="935512" y="1189038"/>
                </a:lnTo>
                <a:lnTo>
                  <a:pt x="968867" y="1206500"/>
                </a:lnTo>
                <a:lnTo>
                  <a:pt x="997456" y="1189038"/>
                </a:lnTo>
                <a:lnTo>
                  <a:pt x="1026046" y="1206500"/>
                </a:lnTo>
                <a:lnTo>
                  <a:pt x="1054636" y="1222375"/>
                </a:lnTo>
                <a:lnTo>
                  <a:pt x="1083225" y="1209675"/>
                </a:lnTo>
                <a:lnTo>
                  <a:pt x="1116580" y="1201738"/>
                </a:lnTo>
                <a:lnTo>
                  <a:pt x="1146758" y="1206500"/>
                </a:lnTo>
                <a:lnTo>
                  <a:pt x="1175347" y="1206500"/>
                </a:lnTo>
                <a:lnTo>
                  <a:pt x="1203937" y="1201738"/>
                </a:lnTo>
                <a:lnTo>
                  <a:pt x="1232526" y="1206500"/>
                </a:lnTo>
                <a:lnTo>
                  <a:pt x="1265881" y="1209675"/>
                </a:lnTo>
                <a:lnTo>
                  <a:pt x="1294470" y="1209675"/>
                </a:lnTo>
                <a:lnTo>
                  <a:pt x="1324648" y="1230312"/>
                </a:lnTo>
                <a:lnTo>
                  <a:pt x="1353238" y="1209675"/>
                </a:lnTo>
                <a:lnTo>
                  <a:pt x="1386592" y="1227138"/>
                </a:lnTo>
                <a:lnTo>
                  <a:pt x="1415182" y="1222375"/>
                </a:lnTo>
                <a:lnTo>
                  <a:pt x="1443771" y="1214438"/>
                </a:lnTo>
                <a:lnTo>
                  <a:pt x="1472361" y="1243012"/>
                </a:lnTo>
                <a:lnTo>
                  <a:pt x="1502538" y="1227138"/>
                </a:lnTo>
                <a:lnTo>
                  <a:pt x="1534305" y="1222375"/>
                </a:lnTo>
                <a:lnTo>
                  <a:pt x="1564483" y="1214438"/>
                </a:lnTo>
                <a:lnTo>
                  <a:pt x="1593072" y="1214438"/>
                </a:lnTo>
                <a:lnTo>
                  <a:pt x="1621662" y="1227138"/>
                </a:lnTo>
                <a:lnTo>
                  <a:pt x="1650251" y="1412875"/>
                </a:lnTo>
                <a:lnTo>
                  <a:pt x="1683606" y="1433512"/>
                </a:lnTo>
                <a:lnTo>
                  <a:pt x="1712195" y="1441450"/>
                </a:lnTo>
                <a:lnTo>
                  <a:pt x="1742373" y="1457325"/>
                </a:lnTo>
                <a:lnTo>
                  <a:pt x="1770962" y="1457325"/>
                </a:lnTo>
                <a:lnTo>
                  <a:pt x="1799552" y="1462088"/>
                </a:lnTo>
                <a:lnTo>
                  <a:pt x="1832906" y="1466850"/>
                </a:lnTo>
                <a:lnTo>
                  <a:pt x="1861496" y="1477962"/>
                </a:lnTo>
                <a:lnTo>
                  <a:pt x="1890085" y="1466850"/>
                </a:lnTo>
                <a:lnTo>
                  <a:pt x="1920263" y="1482725"/>
                </a:lnTo>
                <a:lnTo>
                  <a:pt x="1952029" y="1487488"/>
                </a:lnTo>
                <a:lnTo>
                  <a:pt x="1982207" y="1487488"/>
                </a:lnTo>
                <a:lnTo>
                  <a:pt x="2010797" y="1487488"/>
                </a:lnTo>
                <a:lnTo>
                  <a:pt x="2039386" y="1487488"/>
                </a:lnTo>
                <a:lnTo>
                  <a:pt x="2067976" y="1490662"/>
                </a:lnTo>
                <a:lnTo>
                  <a:pt x="2101330" y="1495425"/>
                </a:lnTo>
                <a:lnTo>
                  <a:pt x="2129920" y="1495425"/>
                </a:lnTo>
                <a:lnTo>
                  <a:pt x="2160098" y="1503362"/>
                </a:lnTo>
                <a:lnTo>
                  <a:pt x="2188687" y="1503362"/>
                </a:lnTo>
                <a:lnTo>
                  <a:pt x="2217277" y="1511300"/>
                </a:lnTo>
                <a:lnTo>
                  <a:pt x="2250631" y="1508125"/>
                </a:lnTo>
                <a:lnTo>
                  <a:pt x="2279221" y="1511300"/>
                </a:lnTo>
                <a:lnTo>
                  <a:pt x="2309398" y="1508125"/>
                </a:lnTo>
                <a:lnTo>
                  <a:pt x="2337988" y="1511300"/>
                </a:lnTo>
                <a:lnTo>
                  <a:pt x="2366578" y="1511300"/>
                </a:lnTo>
                <a:lnTo>
                  <a:pt x="2399932" y="1511300"/>
                </a:lnTo>
                <a:lnTo>
                  <a:pt x="2428522" y="1516062"/>
                </a:lnTo>
                <a:lnTo>
                  <a:pt x="2457111" y="1511300"/>
                </a:lnTo>
                <a:lnTo>
                  <a:pt x="2487289" y="1524000"/>
                </a:lnTo>
                <a:lnTo>
                  <a:pt x="2519055" y="1511300"/>
                </a:lnTo>
                <a:lnTo>
                  <a:pt x="2549233" y="1516062"/>
                </a:lnTo>
                <a:lnTo>
                  <a:pt x="2577822" y="1516062"/>
                </a:lnTo>
                <a:lnTo>
                  <a:pt x="2606412" y="1511300"/>
                </a:lnTo>
                <a:lnTo>
                  <a:pt x="2635002" y="1528762"/>
                </a:lnTo>
                <a:lnTo>
                  <a:pt x="2668356" y="1516062"/>
                </a:lnTo>
                <a:lnTo>
                  <a:pt x="2696946" y="1531938"/>
                </a:lnTo>
                <a:lnTo>
                  <a:pt x="2727124" y="1516062"/>
                </a:lnTo>
                <a:lnTo>
                  <a:pt x="2755713" y="1524000"/>
                </a:lnTo>
                <a:lnTo>
                  <a:pt x="2784302" y="1524000"/>
                </a:lnTo>
                <a:lnTo>
                  <a:pt x="2817657" y="1528762"/>
                </a:lnTo>
                <a:lnTo>
                  <a:pt x="2846246" y="1524000"/>
                </a:lnTo>
                <a:lnTo>
                  <a:pt x="2874836" y="1528762"/>
                </a:lnTo>
                <a:lnTo>
                  <a:pt x="2905014" y="1528762"/>
                </a:lnTo>
                <a:lnTo>
                  <a:pt x="2936780" y="1516062"/>
                </a:lnTo>
                <a:lnTo>
                  <a:pt x="2966958" y="1531938"/>
                </a:lnTo>
                <a:lnTo>
                  <a:pt x="2995548" y="1528762"/>
                </a:lnTo>
                <a:lnTo>
                  <a:pt x="3024137" y="1524000"/>
                </a:lnTo>
                <a:lnTo>
                  <a:pt x="3052726" y="1531938"/>
                </a:lnTo>
                <a:lnTo>
                  <a:pt x="3086080" y="1528762"/>
                </a:lnTo>
                <a:lnTo>
                  <a:pt x="3114670" y="1531938"/>
                </a:lnTo>
                <a:lnTo>
                  <a:pt x="3124200" y="1536700"/>
                </a:lnTo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2622817" y="4297038"/>
            <a:ext cx="513737" cy="29498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R="29920" algn="r" defTabSz="916712">
              <a:lnSpc>
                <a:spcPts val="1093"/>
              </a:lnSpc>
              <a:spcBef>
                <a:spcPts val="100"/>
              </a:spcBef>
            </a:pPr>
            <a:r>
              <a:rPr sz="1003" dirty="0">
                <a:solidFill>
                  <a:prstClr val="black"/>
                </a:solidFill>
                <a:latin typeface="Times New Roman"/>
                <a:cs typeface="Times New Roman"/>
              </a:rPr>
              <a:t>30</a:t>
            </a:r>
            <a:endParaRPr sz="1003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R="5093" algn="r" defTabSz="916712">
              <a:lnSpc>
                <a:spcPts val="1093"/>
              </a:lnSpc>
            </a:pPr>
            <a:r>
              <a:rPr sz="1003" spc="-10" dirty="0">
                <a:solidFill>
                  <a:prstClr val="black"/>
                </a:solidFill>
                <a:latin typeface="Times New Roman"/>
                <a:cs typeface="Times New Roman"/>
              </a:rPr>
              <a:t>iter.</a:t>
            </a:r>
            <a:r>
              <a:rPr sz="1003" spc="-7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003" spc="-20" dirty="0">
                <a:solidFill>
                  <a:prstClr val="black"/>
                </a:solidFill>
                <a:latin typeface="Times New Roman"/>
                <a:cs typeface="Times New Roman"/>
              </a:rPr>
              <a:t>(1e4)</a:t>
            </a:r>
            <a:endParaRPr sz="10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926612" y="2975867"/>
            <a:ext cx="153888" cy="488272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32" defTabSz="916712">
              <a:lnSpc>
                <a:spcPts val="1193"/>
              </a:lnSpc>
            </a:pPr>
            <a:r>
              <a:rPr sz="1003" spc="-25" dirty="0">
                <a:solidFill>
                  <a:prstClr val="black"/>
                </a:solidFill>
                <a:latin typeface="Times New Roman"/>
                <a:cs typeface="Times New Roman"/>
              </a:rPr>
              <a:t>error</a:t>
            </a:r>
            <a:r>
              <a:rPr sz="1003" spc="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003" spc="-25" dirty="0">
                <a:solidFill>
                  <a:prstClr val="black"/>
                </a:solidFill>
                <a:latin typeface="Times New Roman"/>
                <a:cs typeface="Times New Roman"/>
              </a:rPr>
              <a:t>(%)</a:t>
            </a:r>
            <a:endParaRPr sz="10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1267347" y="3902449"/>
            <a:ext cx="725725" cy="0"/>
          </a:xfrm>
          <a:custGeom>
            <a:avLst/>
            <a:gdLst/>
            <a:ahLst/>
            <a:cxnLst/>
            <a:rect l="l" t="t" r="r" b="b"/>
            <a:pathLst>
              <a:path w="723900">
                <a:moveTo>
                  <a:pt x="0" y="0"/>
                </a:moveTo>
                <a:lnTo>
                  <a:pt x="7239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1267347" y="4271677"/>
            <a:ext cx="725725" cy="0"/>
          </a:xfrm>
          <a:custGeom>
            <a:avLst/>
            <a:gdLst/>
            <a:ahLst/>
            <a:cxnLst/>
            <a:rect l="l" t="t" r="r" b="b"/>
            <a:pathLst>
              <a:path w="723900">
                <a:moveTo>
                  <a:pt x="0" y="0"/>
                </a:moveTo>
                <a:lnTo>
                  <a:pt x="7239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1993072" y="3902449"/>
            <a:ext cx="0" cy="369228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3683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1267348" y="3902449"/>
            <a:ext cx="0" cy="369228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3683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1267347" y="4271677"/>
            <a:ext cx="725725" cy="0"/>
          </a:xfrm>
          <a:custGeom>
            <a:avLst/>
            <a:gdLst/>
            <a:ahLst/>
            <a:cxnLst/>
            <a:rect l="l" t="t" r="r" b="b"/>
            <a:pathLst>
              <a:path w="723900">
                <a:moveTo>
                  <a:pt x="0" y="0"/>
                </a:moveTo>
                <a:lnTo>
                  <a:pt x="7239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1267348" y="3902449"/>
            <a:ext cx="0" cy="369228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3683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1267347" y="3902449"/>
            <a:ext cx="725725" cy="0"/>
          </a:xfrm>
          <a:custGeom>
            <a:avLst/>
            <a:gdLst/>
            <a:ahLst/>
            <a:cxnLst/>
            <a:rect l="l" t="t" r="r" b="b"/>
            <a:pathLst>
              <a:path w="723900">
                <a:moveTo>
                  <a:pt x="0" y="0"/>
                </a:moveTo>
                <a:lnTo>
                  <a:pt x="7239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1267347" y="4271677"/>
            <a:ext cx="725725" cy="0"/>
          </a:xfrm>
          <a:custGeom>
            <a:avLst/>
            <a:gdLst/>
            <a:ahLst/>
            <a:cxnLst/>
            <a:rect l="l" t="t" r="r" b="b"/>
            <a:pathLst>
              <a:path w="723900">
                <a:moveTo>
                  <a:pt x="0" y="0"/>
                </a:moveTo>
                <a:lnTo>
                  <a:pt x="7239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1993072" y="3902449"/>
            <a:ext cx="0" cy="369228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3683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5" name="object 95"/>
          <p:cNvSpPr/>
          <p:nvPr/>
        </p:nvSpPr>
        <p:spPr>
          <a:xfrm>
            <a:off x="1267348" y="3902449"/>
            <a:ext cx="0" cy="369228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3683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1299178" y="3997939"/>
            <a:ext cx="165516" cy="0"/>
          </a:xfrm>
          <a:custGeom>
            <a:avLst/>
            <a:gdLst/>
            <a:ahLst/>
            <a:cxnLst/>
            <a:rect l="l" t="t" r="r" b="b"/>
            <a:pathLst>
              <a:path w="165100">
                <a:moveTo>
                  <a:pt x="0" y="0"/>
                </a:moveTo>
                <a:lnTo>
                  <a:pt x="165100" y="0"/>
                </a:lnTo>
              </a:path>
            </a:pathLst>
          </a:custGeom>
          <a:ln w="25400">
            <a:solidFill>
              <a:srgbClr val="00FFF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1248250" y="3893751"/>
            <a:ext cx="738456" cy="375418"/>
          </a:xfrm>
          <a:prstGeom prst="rect">
            <a:avLst/>
          </a:prstGeom>
        </p:spPr>
        <p:txBody>
          <a:bodyPr vert="horz" wrap="square" lIns="0" tIns="22918" rIns="0" bIns="0" rtlCol="0">
            <a:spAutoFit/>
          </a:bodyPr>
          <a:lstStyle/>
          <a:p>
            <a:pPr marL="232997" defTabSz="916712">
              <a:spcBef>
                <a:spcPts val="180"/>
              </a:spcBef>
            </a:pPr>
            <a:r>
              <a:rPr sz="1103" spc="50" dirty="0">
                <a:solidFill>
                  <a:prstClr val="black"/>
                </a:solidFill>
                <a:latin typeface="Times New Roman"/>
                <a:cs typeface="Times New Roman"/>
              </a:rPr>
              <a:t>p</a:t>
            </a:r>
            <a:r>
              <a:rPr sz="1103" spc="-10" dirty="0">
                <a:solidFill>
                  <a:prstClr val="black"/>
                </a:solidFill>
                <a:latin typeface="Times New Roman"/>
                <a:cs typeface="Times New Roman"/>
              </a:rPr>
              <a:t>l</a:t>
            </a:r>
            <a:r>
              <a:rPr sz="1103" spc="10" dirty="0">
                <a:solidFill>
                  <a:prstClr val="black"/>
                </a:solidFill>
                <a:latin typeface="Times New Roman"/>
                <a:cs typeface="Times New Roman"/>
              </a:rPr>
              <a:t>a</a:t>
            </a:r>
            <a:r>
              <a:rPr sz="1103" spc="-10" dirty="0">
                <a:solidFill>
                  <a:prstClr val="black"/>
                </a:solidFill>
                <a:latin typeface="Times New Roman"/>
                <a:cs typeface="Times New Roman"/>
              </a:rPr>
              <a:t>i</a:t>
            </a:r>
            <a:r>
              <a:rPr sz="1103" spc="50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r>
              <a:rPr sz="1103" spc="30" dirty="0">
                <a:solidFill>
                  <a:prstClr val="black"/>
                </a:solidFill>
                <a:latin typeface="Times New Roman"/>
                <a:cs typeface="Times New Roman"/>
              </a:rPr>
              <a:t>-</a:t>
            </a:r>
            <a:r>
              <a:rPr sz="1103" spc="50" dirty="0">
                <a:solidFill>
                  <a:prstClr val="black"/>
                </a:solidFill>
                <a:latin typeface="Times New Roman"/>
                <a:cs typeface="Times New Roman"/>
              </a:rPr>
              <a:t>18</a:t>
            </a:r>
            <a:endParaRPr sz="1103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32997" defTabSz="916712">
              <a:spcBef>
                <a:spcPts val="80"/>
              </a:spcBef>
            </a:pPr>
            <a:r>
              <a:rPr sz="1103" spc="50" dirty="0">
                <a:solidFill>
                  <a:prstClr val="black"/>
                </a:solidFill>
                <a:latin typeface="Times New Roman"/>
                <a:cs typeface="Times New Roman"/>
              </a:rPr>
              <a:t>p</a:t>
            </a:r>
            <a:r>
              <a:rPr sz="1103" spc="-10" dirty="0">
                <a:solidFill>
                  <a:prstClr val="black"/>
                </a:solidFill>
                <a:latin typeface="Times New Roman"/>
                <a:cs typeface="Times New Roman"/>
              </a:rPr>
              <a:t>l</a:t>
            </a:r>
            <a:r>
              <a:rPr sz="1103" spc="10" dirty="0">
                <a:solidFill>
                  <a:prstClr val="black"/>
                </a:solidFill>
                <a:latin typeface="Times New Roman"/>
                <a:cs typeface="Times New Roman"/>
              </a:rPr>
              <a:t>a</a:t>
            </a:r>
            <a:r>
              <a:rPr sz="1103" spc="-10" dirty="0">
                <a:solidFill>
                  <a:prstClr val="black"/>
                </a:solidFill>
                <a:latin typeface="Times New Roman"/>
                <a:cs typeface="Times New Roman"/>
              </a:rPr>
              <a:t>i</a:t>
            </a:r>
            <a:r>
              <a:rPr sz="1103" spc="50" dirty="0">
                <a:solidFill>
                  <a:prstClr val="black"/>
                </a:solidFill>
                <a:latin typeface="Times New Roman"/>
                <a:cs typeface="Times New Roman"/>
              </a:rPr>
              <a:t>n</a:t>
            </a:r>
            <a:r>
              <a:rPr sz="1103" spc="30" dirty="0">
                <a:solidFill>
                  <a:prstClr val="black"/>
                </a:solidFill>
                <a:latin typeface="Times New Roman"/>
                <a:cs typeface="Times New Roman"/>
              </a:rPr>
              <a:t>-</a:t>
            </a:r>
            <a:r>
              <a:rPr sz="1103" spc="50" dirty="0">
                <a:solidFill>
                  <a:prstClr val="black"/>
                </a:solidFill>
                <a:latin typeface="Times New Roman"/>
                <a:cs typeface="Times New Roman"/>
              </a:rPr>
              <a:t>34</a:t>
            </a:r>
            <a:endParaRPr sz="1103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98" name="object 98"/>
          <p:cNvSpPr/>
          <p:nvPr/>
        </p:nvSpPr>
        <p:spPr>
          <a:xfrm>
            <a:off x="1299178" y="4176187"/>
            <a:ext cx="165516" cy="0"/>
          </a:xfrm>
          <a:custGeom>
            <a:avLst/>
            <a:gdLst/>
            <a:ahLst/>
            <a:cxnLst/>
            <a:rect l="l" t="t" r="r" b="b"/>
            <a:pathLst>
              <a:path w="165100">
                <a:moveTo>
                  <a:pt x="0" y="0"/>
                </a:moveTo>
                <a:lnTo>
                  <a:pt x="165100" y="0"/>
                </a:lnTo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1835024" y="1575578"/>
            <a:ext cx="1937174" cy="29049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804" b="1" spc="10" dirty="0">
                <a:solidFill>
                  <a:srgbClr val="7F7F7F"/>
                </a:solidFill>
                <a:latin typeface="Calibri"/>
                <a:cs typeface="Calibri"/>
              </a:rPr>
              <a:t>ImageNet </a:t>
            </a:r>
            <a:r>
              <a:rPr sz="1804" b="1" spc="-10" dirty="0">
                <a:solidFill>
                  <a:srgbClr val="7F7F7F"/>
                </a:solidFill>
                <a:latin typeface="Calibri"/>
                <a:cs typeface="Calibri"/>
              </a:rPr>
              <a:t>plain</a:t>
            </a:r>
            <a:r>
              <a:rPr sz="1804" b="1" spc="-176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1804" b="1" spc="-5" dirty="0">
                <a:solidFill>
                  <a:srgbClr val="7F7F7F"/>
                </a:solidFill>
                <a:latin typeface="Calibri"/>
                <a:cs typeface="Calibri"/>
              </a:rPr>
              <a:t>nets</a:t>
            </a:r>
            <a:endParaRPr sz="1804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7385074" y="1575578"/>
            <a:ext cx="1772294" cy="29049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804" b="1" spc="10" dirty="0">
                <a:solidFill>
                  <a:srgbClr val="7F7F7F"/>
                </a:solidFill>
                <a:latin typeface="Calibri"/>
                <a:cs typeface="Calibri"/>
              </a:rPr>
              <a:t>ImageNet</a:t>
            </a:r>
            <a:r>
              <a:rPr sz="1804" b="1" spc="-19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1804" b="1" spc="-10" dirty="0">
                <a:solidFill>
                  <a:srgbClr val="7F7F7F"/>
                </a:solidFill>
                <a:latin typeface="Calibri"/>
                <a:cs typeface="Calibri"/>
              </a:rPr>
              <a:t>ResNets</a:t>
            </a:r>
            <a:endParaRPr sz="1804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2631588" y="3790782"/>
            <a:ext cx="641056" cy="197972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203" dirty="0">
                <a:solidFill>
                  <a:srgbClr val="7F7F7F"/>
                </a:solidFill>
                <a:latin typeface="Calibri"/>
                <a:cs typeface="Calibri"/>
              </a:rPr>
              <a:t>solid:</a:t>
            </a:r>
            <a:r>
              <a:rPr sz="1203" spc="-56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1203" spc="10" dirty="0">
                <a:solidFill>
                  <a:srgbClr val="7F7F7F"/>
                </a:solidFill>
                <a:latin typeface="Calibri"/>
                <a:cs typeface="Calibri"/>
              </a:rPr>
              <a:t>test</a:t>
            </a:r>
            <a:endParaRPr sz="1203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2631587" y="3981763"/>
            <a:ext cx="844132" cy="197972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203" spc="-10" dirty="0">
                <a:solidFill>
                  <a:srgbClr val="7F7F7F"/>
                </a:solidFill>
                <a:latin typeface="Calibri"/>
                <a:cs typeface="Calibri"/>
              </a:rPr>
              <a:t>dashed:</a:t>
            </a:r>
            <a:r>
              <a:rPr sz="1203" spc="-4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1203" dirty="0">
                <a:solidFill>
                  <a:srgbClr val="7F7F7F"/>
                </a:solidFill>
                <a:latin typeface="Calibri"/>
                <a:cs typeface="Calibri"/>
              </a:rPr>
              <a:t>train</a:t>
            </a:r>
            <a:endParaRPr sz="1203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5002350" y="3018883"/>
            <a:ext cx="793204" cy="29049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804" spc="-15" dirty="0">
                <a:solidFill>
                  <a:prstClr val="black"/>
                </a:solidFill>
                <a:latin typeface="Calibri"/>
                <a:cs typeface="Calibri"/>
              </a:rPr>
              <a:t>34</a:t>
            </a:r>
            <a:r>
              <a:rPr sz="1804" spc="45" dirty="0">
                <a:solidFill>
                  <a:prstClr val="black"/>
                </a:solidFill>
                <a:latin typeface="Calibri"/>
                <a:cs typeface="Calibri"/>
              </a:rPr>
              <a:t>-</a:t>
            </a:r>
            <a:r>
              <a:rPr sz="1804" spc="-15" dirty="0">
                <a:solidFill>
                  <a:prstClr val="black"/>
                </a:solidFill>
                <a:latin typeface="Calibri"/>
                <a:cs typeface="Calibri"/>
              </a:rPr>
              <a:t>l</a:t>
            </a:r>
            <a:r>
              <a:rPr sz="1804" spc="35" dirty="0">
                <a:solidFill>
                  <a:prstClr val="black"/>
                </a:solidFill>
                <a:latin typeface="Calibri"/>
                <a:cs typeface="Calibri"/>
              </a:rPr>
              <a:t>a</a:t>
            </a:r>
            <a:r>
              <a:rPr sz="1804" spc="-20" dirty="0">
                <a:solidFill>
                  <a:prstClr val="black"/>
                </a:solidFill>
                <a:latin typeface="Calibri"/>
                <a:cs typeface="Calibri"/>
              </a:rPr>
              <a:t>y</a:t>
            </a:r>
            <a:r>
              <a:rPr sz="1804" dirty="0">
                <a:solidFill>
                  <a:prstClr val="black"/>
                </a:solidFill>
                <a:latin typeface="Calibri"/>
                <a:cs typeface="Calibri"/>
              </a:rPr>
              <a:t>er</a:t>
            </a:r>
            <a:endParaRPr sz="1804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04" name="object 104"/>
          <p:cNvSpPr/>
          <p:nvPr/>
        </p:nvSpPr>
        <p:spPr>
          <a:xfrm>
            <a:off x="4590401" y="3310664"/>
            <a:ext cx="415700" cy="274374"/>
          </a:xfrm>
          <a:custGeom>
            <a:avLst/>
            <a:gdLst/>
            <a:ahLst/>
            <a:cxnLst/>
            <a:rect l="l" t="t" r="r" b="b"/>
            <a:pathLst>
              <a:path w="414654" h="273685">
                <a:moveTo>
                  <a:pt x="110211" y="91135"/>
                </a:moveTo>
                <a:lnTo>
                  <a:pt x="0" y="273388"/>
                </a:lnTo>
                <a:lnTo>
                  <a:pt x="211929" y="252207"/>
                </a:lnTo>
                <a:lnTo>
                  <a:pt x="142229" y="221119"/>
                </a:lnTo>
                <a:lnTo>
                  <a:pt x="227249" y="167429"/>
                </a:lnTo>
                <a:lnTo>
                  <a:pt x="108324" y="167429"/>
                </a:lnTo>
                <a:lnTo>
                  <a:pt x="110211" y="91135"/>
                </a:lnTo>
                <a:close/>
              </a:path>
              <a:path w="414654" h="273685">
                <a:moveTo>
                  <a:pt x="387029" y="0"/>
                </a:moveTo>
                <a:lnTo>
                  <a:pt x="377864" y="164"/>
                </a:lnTo>
                <a:lnTo>
                  <a:pt x="373794" y="834"/>
                </a:lnTo>
                <a:lnTo>
                  <a:pt x="369788" y="2312"/>
                </a:lnTo>
                <a:lnTo>
                  <a:pt x="108324" y="167429"/>
                </a:lnTo>
                <a:lnTo>
                  <a:pt x="227249" y="167429"/>
                </a:lnTo>
                <a:lnTo>
                  <a:pt x="399987" y="58344"/>
                </a:lnTo>
                <a:lnTo>
                  <a:pt x="409104" y="49635"/>
                </a:lnTo>
                <a:lnTo>
                  <a:pt x="414004" y="38494"/>
                </a:lnTo>
                <a:lnTo>
                  <a:pt x="414369" y="26327"/>
                </a:lnTo>
                <a:lnTo>
                  <a:pt x="409879" y="14545"/>
                </a:lnTo>
                <a:lnTo>
                  <a:pt x="403631" y="7325"/>
                </a:lnTo>
                <a:lnTo>
                  <a:pt x="395817" y="2431"/>
                </a:lnTo>
                <a:lnTo>
                  <a:pt x="38702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5002350" y="3943351"/>
            <a:ext cx="793204" cy="29049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804" spc="-15" dirty="0">
                <a:solidFill>
                  <a:prstClr val="black"/>
                </a:solidFill>
                <a:latin typeface="Calibri"/>
                <a:cs typeface="Calibri"/>
              </a:rPr>
              <a:t>18</a:t>
            </a:r>
            <a:r>
              <a:rPr sz="1804" spc="45" dirty="0">
                <a:solidFill>
                  <a:prstClr val="black"/>
                </a:solidFill>
                <a:latin typeface="Calibri"/>
                <a:cs typeface="Calibri"/>
              </a:rPr>
              <a:t>-</a:t>
            </a:r>
            <a:r>
              <a:rPr sz="1804" spc="-15" dirty="0">
                <a:solidFill>
                  <a:prstClr val="black"/>
                </a:solidFill>
                <a:latin typeface="Calibri"/>
                <a:cs typeface="Calibri"/>
              </a:rPr>
              <a:t>l</a:t>
            </a:r>
            <a:r>
              <a:rPr sz="1804" spc="35" dirty="0">
                <a:solidFill>
                  <a:prstClr val="black"/>
                </a:solidFill>
                <a:latin typeface="Calibri"/>
                <a:cs typeface="Calibri"/>
              </a:rPr>
              <a:t>a</a:t>
            </a:r>
            <a:r>
              <a:rPr sz="1804" spc="-20" dirty="0">
                <a:solidFill>
                  <a:prstClr val="black"/>
                </a:solidFill>
                <a:latin typeface="Calibri"/>
                <a:cs typeface="Calibri"/>
              </a:rPr>
              <a:t>y</a:t>
            </a:r>
            <a:r>
              <a:rPr sz="1804" dirty="0">
                <a:solidFill>
                  <a:prstClr val="black"/>
                </a:solidFill>
                <a:latin typeface="Calibri"/>
                <a:cs typeface="Calibri"/>
              </a:rPr>
              <a:t>er</a:t>
            </a:r>
            <a:endParaRPr sz="1804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06" name="object 106"/>
          <p:cNvSpPr/>
          <p:nvPr/>
        </p:nvSpPr>
        <p:spPr>
          <a:xfrm>
            <a:off x="4564938" y="3808020"/>
            <a:ext cx="391509" cy="193527"/>
          </a:xfrm>
          <a:custGeom>
            <a:avLst/>
            <a:gdLst/>
            <a:ahLst/>
            <a:cxnLst/>
            <a:rect l="l" t="t" r="r" b="b"/>
            <a:pathLst>
              <a:path w="390525" h="193039">
                <a:moveTo>
                  <a:pt x="297489" y="102317"/>
                </a:moveTo>
                <a:lnTo>
                  <a:pt x="125897" y="102317"/>
                </a:lnTo>
                <a:lnTo>
                  <a:pt x="350996" y="191984"/>
                </a:lnTo>
                <a:lnTo>
                  <a:pt x="355205" y="192704"/>
                </a:lnTo>
                <a:lnTo>
                  <a:pt x="359328" y="192617"/>
                </a:lnTo>
                <a:lnTo>
                  <a:pt x="390425" y="160211"/>
                </a:lnTo>
                <a:lnTo>
                  <a:pt x="387838" y="148317"/>
                </a:lnTo>
                <a:lnTo>
                  <a:pt x="380981" y="138261"/>
                </a:lnTo>
                <a:lnTo>
                  <a:pt x="370423" y="131370"/>
                </a:lnTo>
                <a:lnTo>
                  <a:pt x="297489" y="102317"/>
                </a:lnTo>
                <a:close/>
              </a:path>
              <a:path w="390525" h="193039">
                <a:moveTo>
                  <a:pt x="212224" y="0"/>
                </a:moveTo>
                <a:lnTo>
                  <a:pt x="0" y="17990"/>
                </a:lnTo>
                <a:lnTo>
                  <a:pt x="141726" y="176975"/>
                </a:lnTo>
                <a:lnTo>
                  <a:pt x="125897" y="102317"/>
                </a:lnTo>
                <a:lnTo>
                  <a:pt x="297489" y="102317"/>
                </a:lnTo>
                <a:lnTo>
                  <a:pt x="149396" y="43326"/>
                </a:lnTo>
                <a:lnTo>
                  <a:pt x="212224" y="0"/>
                </a:lnTo>
                <a:close/>
              </a:path>
            </a:pathLst>
          </a:custGeom>
          <a:solidFill>
            <a:srgbClr val="00FFFF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10595120" y="3018883"/>
            <a:ext cx="793204" cy="29049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804" spc="-15" dirty="0">
                <a:solidFill>
                  <a:prstClr val="black"/>
                </a:solidFill>
                <a:latin typeface="Calibri"/>
                <a:cs typeface="Calibri"/>
              </a:rPr>
              <a:t>18</a:t>
            </a:r>
            <a:r>
              <a:rPr sz="1804" spc="45" dirty="0">
                <a:solidFill>
                  <a:prstClr val="black"/>
                </a:solidFill>
                <a:latin typeface="Calibri"/>
                <a:cs typeface="Calibri"/>
              </a:rPr>
              <a:t>-</a:t>
            </a:r>
            <a:r>
              <a:rPr sz="1804" spc="-15" dirty="0">
                <a:solidFill>
                  <a:prstClr val="black"/>
                </a:solidFill>
                <a:latin typeface="Calibri"/>
                <a:cs typeface="Calibri"/>
              </a:rPr>
              <a:t>l</a:t>
            </a:r>
            <a:r>
              <a:rPr sz="1804" spc="35" dirty="0">
                <a:solidFill>
                  <a:prstClr val="black"/>
                </a:solidFill>
                <a:latin typeface="Calibri"/>
                <a:cs typeface="Calibri"/>
              </a:rPr>
              <a:t>a</a:t>
            </a:r>
            <a:r>
              <a:rPr sz="1804" spc="-20" dirty="0">
                <a:solidFill>
                  <a:prstClr val="black"/>
                </a:solidFill>
                <a:latin typeface="Calibri"/>
                <a:cs typeface="Calibri"/>
              </a:rPr>
              <a:t>y</a:t>
            </a:r>
            <a:r>
              <a:rPr sz="1804" dirty="0">
                <a:solidFill>
                  <a:prstClr val="black"/>
                </a:solidFill>
                <a:latin typeface="Calibri"/>
                <a:cs typeface="Calibri"/>
              </a:rPr>
              <a:t>er</a:t>
            </a:r>
            <a:endParaRPr sz="1804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08" name="object 108"/>
          <p:cNvSpPr/>
          <p:nvPr/>
        </p:nvSpPr>
        <p:spPr>
          <a:xfrm>
            <a:off x="10179750" y="3310664"/>
            <a:ext cx="415700" cy="274374"/>
          </a:xfrm>
          <a:custGeom>
            <a:avLst/>
            <a:gdLst/>
            <a:ahLst/>
            <a:cxnLst/>
            <a:rect l="l" t="t" r="r" b="b"/>
            <a:pathLst>
              <a:path w="414654" h="273685">
                <a:moveTo>
                  <a:pt x="110211" y="91135"/>
                </a:moveTo>
                <a:lnTo>
                  <a:pt x="0" y="273388"/>
                </a:lnTo>
                <a:lnTo>
                  <a:pt x="211928" y="252207"/>
                </a:lnTo>
                <a:lnTo>
                  <a:pt x="142229" y="221119"/>
                </a:lnTo>
                <a:lnTo>
                  <a:pt x="227249" y="167429"/>
                </a:lnTo>
                <a:lnTo>
                  <a:pt x="108324" y="167429"/>
                </a:lnTo>
                <a:lnTo>
                  <a:pt x="110211" y="91135"/>
                </a:lnTo>
                <a:close/>
              </a:path>
              <a:path w="414654" h="273685">
                <a:moveTo>
                  <a:pt x="387029" y="0"/>
                </a:moveTo>
                <a:lnTo>
                  <a:pt x="377864" y="164"/>
                </a:lnTo>
                <a:lnTo>
                  <a:pt x="373794" y="834"/>
                </a:lnTo>
                <a:lnTo>
                  <a:pt x="369788" y="2312"/>
                </a:lnTo>
                <a:lnTo>
                  <a:pt x="108324" y="167429"/>
                </a:lnTo>
                <a:lnTo>
                  <a:pt x="227249" y="167429"/>
                </a:lnTo>
                <a:lnTo>
                  <a:pt x="399987" y="58344"/>
                </a:lnTo>
                <a:lnTo>
                  <a:pt x="409104" y="49635"/>
                </a:lnTo>
                <a:lnTo>
                  <a:pt x="414004" y="38494"/>
                </a:lnTo>
                <a:lnTo>
                  <a:pt x="414368" y="26327"/>
                </a:lnTo>
                <a:lnTo>
                  <a:pt x="409879" y="14545"/>
                </a:lnTo>
                <a:lnTo>
                  <a:pt x="403631" y="7325"/>
                </a:lnTo>
                <a:lnTo>
                  <a:pt x="395817" y="2431"/>
                </a:lnTo>
                <a:lnTo>
                  <a:pt x="387029" y="0"/>
                </a:lnTo>
                <a:close/>
              </a:path>
            </a:pathLst>
          </a:custGeom>
          <a:solidFill>
            <a:srgbClr val="00FFFF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9" name="object 109"/>
          <p:cNvSpPr txBox="1"/>
          <p:nvPr/>
        </p:nvSpPr>
        <p:spPr>
          <a:xfrm>
            <a:off x="10595120" y="3943351"/>
            <a:ext cx="793204" cy="29049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804" spc="-15" dirty="0">
                <a:solidFill>
                  <a:prstClr val="black"/>
                </a:solidFill>
                <a:latin typeface="Calibri"/>
                <a:cs typeface="Calibri"/>
              </a:rPr>
              <a:t>34</a:t>
            </a:r>
            <a:r>
              <a:rPr sz="1804" spc="45" dirty="0">
                <a:solidFill>
                  <a:prstClr val="black"/>
                </a:solidFill>
                <a:latin typeface="Calibri"/>
                <a:cs typeface="Calibri"/>
              </a:rPr>
              <a:t>-</a:t>
            </a:r>
            <a:r>
              <a:rPr sz="1804" spc="-15" dirty="0">
                <a:solidFill>
                  <a:prstClr val="black"/>
                </a:solidFill>
                <a:latin typeface="Calibri"/>
                <a:cs typeface="Calibri"/>
              </a:rPr>
              <a:t>l</a:t>
            </a:r>
            <a:r>
              <a:rPr sz="1804" spc="35" dirty="0">
                <a:solidFill>
                  <a:prstClr val="black"/>
                </a:solidFill>
                <a:latin typeface="Calibri"/>
                <a:cs typeface="Calibri"/>
              </a:rPr>
              <a:t>a</a:t>
            </a:r>
            <a:r>
              <a:rPr sz="1804" spc="-20" dirty="0">
                <a:solidFill>
                  <a:prstClr val="black"/>
                </a:solidFill>
                <a:latin typeface="Calibri"/>
                <a:cs typeface="Calibri"/>
              </a:rPr>
              <a:t>y</a:t>
            </a:r>
            <a:r>
              <a:rPr sz="1804" dirty="0">
                <a:solidFill>
                  <a:prstClr val="black"/>
                </a:solidFill>
                <a:latin typeface="Calibri"/>
                <a:cs typeface="Calibri"/>
              </a:rPr>
              <a:t>er</a:t>
            </a:r>
            <a:endParaRPr sz="1804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10" name="object 110"/>
          <p:cNvSpPr/>
          <p:nvPr/>
        </p:nvSpPr>
        <p:spPr>
          <a:xfrm>
            <a:off x="10167019" y="3884412"/>
            <a:ext cx="391509" cy="193527"/>
          </a:xfrm>
          <a:custGeom>
            <a:avLst/>
            <a:gdLst/>
            <a:ahLst/>
            <a:cxnLst/>
            <a:rect l="l" t="t" r="r" b="b"/>
            <a:pathLst>
              <a:path w="390525" h="193039">
                <a:moveTo>
                  <a:pt x="297489" y="102317"/>
                </a:moveTo>
                <a:lnTo>
                  <a:pt x="125898" y="102317"/>
                </a:lnTo>
                <a:lnTo>
                  <a:pt x="350997" y="191984"/>
                </a:lnTo>
                <a:lnTo>
                  <a:pt x="355205" y="192704"/>
                </a:lnTo>
                <a:lnTo>
                  <a:pt x="359328" y="192617"/>
                </a:lnTo>
                <a:lnTo>
                  <a:pt x="390426" y="160211"/>
                </a:lnTo>
                <a:lnTo>
                  <a:pt x="387839" y="148317"/>
                </a:lnTo>
                <a:lnTo>
                  <a:pt x="380981" y="138261"/>
                </a:lnTo>
                <a:lnTo>
                  <a:pt x="370423" y="131370"/>
                </a:lnTo>
                <a:lnTo>
                  <a:pt x="297489" y="102317"/>
                </a:lnTo>
                <a:close/>
              </a:path>
              <a:path w="390525" h="193039">
                <a:moveTo>
                  <a:pt x="212224" y="0"/>
                </a:moveTo>
                <a:lnTo>
                  <a:pt x="0" y="17990"/>
                </a:lnTo>
                <a:lnTo>
                  <a:pt x="141728" y="176975"/>
                </a:lnTo>
                <a:lnTo>
                  <a:pt x="125898" y="102317"/>
                </a:lnTo>
                <a:lnTo>
                  <a:pt x="297489" y="102317"/>
                </a:lnTo>
                <a:lnTo>
                  <a:pt x="149397" y="43326"/>
                </a:lnTo>
                <a:lnTo>
                  <a:pt x="212224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1" name="object 111"/>
          <p:cNvSpPr txBox="1"/>
          <p:nvPr/>
        </p:nvSpPr>
        <p:spPr>
          <a:xfrm>
            <a:off x="701530" y="4844162"/>
            <a:ext cx="10170324" cy="855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32" defTabSz="916712">
              <a:lnSpc>
                <a:spcPts val="3333"/>
              </a:lnSpc>
              <a:tabLst>
                <a:tab pos="355862" algn="l"/>
              </a:tabLst>
            </a:pPr>
            <a:r>
              <a:rPr sz="2807" dirty="0">
                <a:solidFill>
                  <a:prstClr val="black"/>
                </a:solidFill>
                <a:latin typeface="Arial"/>
                <a:cs typeface="Arial"/>
              </a:rPr>
              <a:t>•	</a:t>
            </a:r>
            <a:r>
              <a:rPr sz="2807" spc="-5" dirty="0">
                <a:solidFill>
                  <a:prstClr val="black"/>
                </a:solidFill>
                <a:latin typeface="Calibri"/>
                <a:cs typeface="Calibri"/>
              </a:rPr>
              <a:t>Deep </a:t>
            </a:r>
            <a:r>
              <a:rPr sz="2807" spc="-10" dirty="0">
                <a:solidFill>
                  <a:prstClr val="black"/>
                </a:solidFill>
                <a:latin typeface="Calibri"/>
                <a:cs typeface="Calibri"/>
              </a:rPr>
              <a:t>ResNets can </a:t>
            </a:r>
            <a:r>
              <a:rPr sz="2807" spc="15" dirty="0">
                <a:solidFill>
                  <a:prstClr val="black"/>
                </a:solidFill>
                <a:latin typeface="Calibri"/>
                <a:cs typeface="Calibri"/>
              </a:rPr>
              <a:t>be </a:t>
            </a:r>
            <a:r>
              <a:rPr sz="2807" spc="-25" dirty="0">
                <a:solidFill>
                  <a:prstClr val="black"/>
                </a:solidFill>
                <a:latin typeface="Calibri"/>
                <a:cs typeface="Calibri"/>
              </a:rPr>
              <a:t>trained </a:t>
            </a:r>
            <a:r>
              <a:rPr sz="2807" spc="-5" dirty="0">
                <a:solidFill>
                  <a:prstClr val="black"/>
                </a:solidFill>
                <a:latin typeface="Calibri"/>
                <a:cs typeface="Calibri"/>
              </a:rPr>
              <a:t>without</a:t>
            </a:r>
            <a:r>
              <a:rPr sz="2807" spc="7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807" spc="-5" dirty="0">
                <a:solidFill>
                  <a:prstClr val="black"/>
                </a:solidFill>
                <a:latin typeface="Calibri"/>
                <a:cs typeface="Calibri"/>
              </a:rPr>
              <a:t>difficulties</a:t>
            </a:r>
            <a:endParaRPr sz="2807">
              <a:solidFill>
                <a:prstClr val="black"/>
              </a:solidFill>
              <a:latin typeface="Calibri"/>
              <a:cs typeface="Calibri"/>
            </a:endParaRPr>
          </a:p>
          <a:p>
            <a:pPr marL="12732" defTabSz="916712">
              <a:spcBef>
                <a:spcPts val="40"/>
              </a:spcBef>
              <a:tabLst>
                <a:tab pos="355862" algn="l"/>
              </a:tabLst>
            </a:pPr>
            <a:r>
              <a:rPr sz="2807" dirty="0">
                <a:solidFill>
                  <a:prstClr val="black"/>
                </a:solidFill>
                <a:latin typeface="Arial"/>
                <a:cs typeface="Arial"/>
              </a:rPr>
              <a:t>•	</a:t>
            </a:r>
            <a:r>
              <a:rPr sz="2807" dirty="0">
                <a:solidFill>
                  <a:prstClr val="black"/>
                </a:solidFill>
                <a:latin typeface="Calibri"/>
                <a:cs typeface="Calibri"/>
              </a:rPr>
              <a:t>Deeper </a:t>
            </a:r>
            <a:r>
              <a:rPr sz="2807" spc="-10" dirty="0">
                <a:solidFill>
                  <a:prstClr val="black"/>
                </a:solidFill>
                <a:latin typeface="Calibri"/>
                <a:cs typeface="Calibri"/>
              </a:rPr>
              <a:t>ResNets </a:t>
            </a:r>
            <a:r>
              <a:rPr sz="2807" dirty="0">
                <a:solidFill>
                  <a:prstClr val="black"/>
                </a:solidFill>
                <a:latin typeface="Calibri"/>
                <a:cs typeface="Calibri"/>
              </a:rPr>
              <a:t>have </a:t>
            </a:r>
            <a:r>
              <a:rPr sz="2807" b="1" dirty="0">
                <a:solidFill>
                  <a:srgbClr val="C00000"/>
                </a:solidFill>
                <a:latin typeface="Calibri"/>
                <a:cs typeface="Calibri"/>
              </a:rPr>
              <a:t>lower </a:t>
            </a:r>
            <a:r>
              <a:rPr sz="2807" b="1" spc="-10" dirty="0">
                <a:solidFill>
                  <a:srgbClr val="C00000"/>
                </a:solidFill>
                <a:latin typeface="Calibri"/>
                <a:cs typeface="Calibri"/>
              </a:rPr>
              <a:t>training </a:t>
            </a:r>
            <a:r>
              <a:rPr sz="2807" b="1" spc="-5" dirty="0">
                <a:solidFill>
                  <a:srgbClr val="C00000"/>
                </a:solidFill>
                <a:latin typeface="Calibri"/>
                <a:cs typeface="Calibri"/>
              </a:rPr>
              <a:t>error</a:t>
            </a:r>
            <a:r>
              <a:rPr sz="2807" spc="-5" dirty="0">
                <a:solidFill>
                  <a:prstClr val="black"/>
                </a:solidFill>
                <a:latin typeface="Calibri"/>
                <a:cs typeface="Calibri"/>
              </a:rPr>
              <a:t>, </a:t>
            </a:r>
            <a:r>
              <a:rPr sz="2807" spc="-10" dirty="0">
                <a:solidFill>
                  <a:prstClr val="black"/>
                </a:solidFill>
                <a:latin typeface="Calibri"/>
                <a:cs typeface="Calibri"/>
              </a:rPr>
              <a:t>and </a:t>
            </a:r>
            <a:r>
              <a:rPr sz="2807" spc="-25" dirty="0">
                <a:solidFill>
                  <a:prstClr val="black"/>
                </a:solidFill>
                <a:latin typeface="Calibri"/>
                <a:cs typeface="Calibri"/>
              </a:rPr>
              <a:t>also </a:t>
            </a:r>
            <a:r>
              <a:rPr sz="2807" spc="-5" dirty="0">
                <a:solidFill>
                  <a:prstClr val="black"/>
                </a:solidFill>
                <a:latin typeface="Calibri"/>
                <a:cs typeface="Calibri"/>
              </a:rPr>
              <a:t>lower </a:t>
            </a:r>
            <a:r>
              <a:rPr sz="2807" spc="-10" dirty="0">
                <a:solidFill>
                  <a:prstClr val="black"/>
                </a:solidFill>
                <a:latin typeface="Calibri"/>
                <a:cs typeface="Calibri"/>
              </a:rPr>
              <a:t>test</a:t>
            </a:r>
            <a:r>
              <a:rPr sz="2807" spc="-8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807" spc="10" dirty="0">
                <a:solidFill>
                  <a:prstClr val="black"/>
                </a:solidFill>
                <a:latin typeface="Calibri"/>
                <a:cs typeface="Calibri"/>
              </a:rPr>
              <a:t>error</a:t>
            </a:r>
            <a:endParaRPr sz="2807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12" name="object 112"/>
          <p:cNvSpPr txBox="1">
            <a:spLocks noGrp="1"/>
          </p:cNvSpPr>
          <p:nvPr>
            <p:ph type="ftr" sz="quarter" idx="5"/>
          </p:nvPr>
        </p:nvSpPr>
        <p:spPr>
          <a:xfrm>
            <a:off x="4173265" y="7267588"/>
            <a:ext cx="9197028" cy="219942"/>
          </a:xfrm>
          <a:prstGeom prst="rect">
            <a:avLst/>
          </a:prstGeom>
        </p:spPr>
        <p:txBody>
          <a:bodyPr vert="horz" wrap="square" lIns="0" tIns="3820" rIns="0" bIns="0" rtlCol="0">
            <a:spAutoFit/>
          </a:bodyPr>
          <a:lstStyle/>
          <a:p>
            <a:pPr marL="12732" defTabSz="916712">
              <a:spcBef>
                <a:spcPts val="30"/>
              </a:spcBef>
            </a:pPr>
            <a:r>
              <a:rPr spc="-20" dirty="0"/>
              <a:t>Kaiming </a:t>
            </a:r>
            <a:r>
              <a:rPr spc="5" dirty="0"/>
              <a:t>He, </a:t>
            </a:r>
            <a:r>
              <a:rPr spc="-10" dirty="0"/>
              <a:t>Xiangyu </a:t>
            </a:r>
            <a:r>
              <a:rPr dirty="0"/>
              <a:t>Zhang, </a:t>
            </a:r>
            <a:r>
              <a:rPr spc="-30" dirty="0"/>
              <a:t>Shaoqing </a:t>
            </a:r>
            <a:r>
              <a:rPr spc="-5" dirty="0"/>
              <a:t>Ren, </a:t>
            </a:r>
            <a:r>
              <a:rPr dirty="0"/>
              <a:t>&amp; </a:t>
            </a:r>
            <a:r>
              <a:rPr spc="-15" dirty="0"/>
              <a:t>Jian </a:t>
            </a:r>
            <a:r>
              <a:rPr spc="-35" dirty="0"/>
              <a:t>Sun. </a:t>
            </a:r>
            <a:r>
              <a:rPr spc="5" dirty="0"/>
              <a:t>“Deep </a:t>
            </a:r>
            <a:r>
              <a:rPr spc="-15" dirty="0"/>
              <a:t>Residual </a:t>
            </a:r>
            <a:r>
              <a:rPr spc="-10" dirty="0"/>
              <a:t>Learning </a:t>
            </a:r>
            <a:r>
              <a:rPr spc="-25" dirty="0"/>
              <a:t>for </a:t>
            </a:r>
            <a:r>
              <a:rPr spc="15" dirty="0"/>
              <a:t>Image </a:t>
            </a:r>
            <a:r>
              <a:rPr spc="-15" dirty="0"/>
              <a:t>Recognition”. </a:t>
            </a:r>
            <a:r>
              <a:rPr spc="-20" dirty="0"/>
              <a:t>CVPR</a:t>
            </a:r>
            <a:r>
              <a:rPr spc="-115" dirty="0"/>
              <a:t> </a:t>
            </a:r>
            <a:r>
              <a:rPr spc="-10" dirty="0"/>
              <a:t>2016.</a:t>
            </a:r>
          </a:p>
        </p:txBody>
      </p:sp>
    </p:spTree>
    <p:extLst>
      <p:ext uri="{BB962C8B-B14F-4D97-AF65-F5344CB8AC3E}">
        <p14:creationId xmlns:p14="http://schemas.microsoft.com/office/powerpoint/2010/main" val="143262854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9765" y="613487"/>
            <a:ext cx="5154551" cy="691632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>
              <a:spcBef>
                <a:spcPts val="100"/>
              </a:spcBef>
            </a:pPr>
            <a:r>
              <a:rPr sz="4411" spc="15" dirty="0"/>
              <a:t>ImageNet</a:t>
            </a:r>
            <a:r>
              <a:rPr sz="4411" spc="-196" dirty="0"/>
              <a:t> </a:t>
            </a:r>
            <a:r>
              <a:rPr sz="4411" spc="-10" dirty="0"/>
              <a:t>experiments</a:t>
            </a:r>
            <a:endParaRPr sz="4411"/>
          </a:p>
        </p:txBody>
      </p:sp>
      <p:sp>
        <p:nvSpPr>
          <p:cNvPr id="3" name="object 3"/>
          <p:cNvSpPr/>
          <p:nvPr/>
        </p:nvSpPr>
        <p:spPr>
          <a:xfrm>
            <a:off x="9676836" y="4564513"/>
            <a:ext cx="732090" cy="0"/>
          </a:xfrm>
          <a:custGeom>
            <a:avLst/>
            <a:gdLst/>
            <a:ahLst/>
            <a:cxnLst/>
            <a:rect l="l" t="t" r="r" b="b"/>
            <a:pathLst>
              <a:path w="730250">
                <a:moveTo>
                  <a:pt x="0" y="0"/>
                </a:moveTo>
                <a:lnTo>
                  <a:pt x="730250" y="0"/>
                </a:lnTo>
              </a:path>
            </a:pathLst>
          </a:custGeom>
          <a:ln w="1270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423271" y="4564513"/>
            <a:ext cx="1476913" cy="0"/>
          </a:xfrm>
          <a:custGeom>
            <a:avLst/>
            <a:gdLst/>
            <a:ahLst/>
            <a:cxnLst/>
            <a:rect l="l" t="t" r="r" b="b"/>
            <a:pathLst>
              <a:path w="1473200">
                <a:moveTo>
                  <a:pt x="0" y="0"/>
                </a:moveTo>
                <a:lnTo>
                  <a:pt x="1473200" y="0"/>
                </a:lnTo>
              </a:path>
            </a:pathLst>
          </a:custGeom>
          <a:ln w="1270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182439" y="4564513"/>
            <a:ext cx="1476913" cy="0"/>
          </a:xfrm>
          <a:custGeom>
            <a:avLst/>
            <a:gdLst/>
            <a:ahLst/>
            <a:cxnLst/>
            <a:rect l="l" t="t" r="r" b="b"/>
            <a:pathLst>
              <a:path w="1473200">
                <a:moveTo>
                  <a:pt x="0" y="0"/>
                </a:moveTo>
                <a:lnTo>
                  <a:pt x="1473200" y="0"/>
                </a:lnTo>
              </a:path>
            </a:pathLst>
          </a:custGeom>
          <a:ln w="1270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928874" y="4564513"/>
            <a:ext cx="1476913" cy="0"/>
          </a:xfrm>
          <a:custGeom>
            <a:avLst/>
            <a:gdLst/>
            <a:ahLst/>
            <a:cxnLst/>
            <a:rect l="l" t="t" r="r" b="b"/>
            <a:pathLst>
              <a:path w="1473200">
                <a:moveTo>
                  <a:pt x="0" y="0"/>
                </a:moveTo>
                <a:lnTo>
                  <a:pt x="1473200" y="0"/>
                </a:lnTo>
              </a:path>
            </a:pathLst>
          </a:custGeom>
          <a:ln w="1270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420132" y="4564513"/>
            <a:ext cx="732090" cy="0"/>
          </a:xfrm>
          <a:custGeom>
            <a:avLst/>
            <a:gdLst/>
            <a:ahLst/>
            <a:cxnLst/>
            <a:rect l="l" t="t" r="r" b="b"/>
            <a:pathLst>
              <a:path w="730250">
                <a:moveTo>
                  <a:pt x="0" y="0"/>
                </a:moveTo>
                <a:lnTo>
                  <a:pt x="730250" y="0"/>
                </a:lnTo>
              </a:path>
            </a:pathLst>
          </a:custGeom>
          <a:ln w="1270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676836" y="3571417"/>
            <a:ext cx="732090" cy="0"/>
          </a:xfrm>
          <a:custGeom>
            <a:avLst/>
            <a:gdLst/>
            <a:ahLst/>
            <a:cxnLst/>
            <a:rect l="l" t="t" r="r" b="b"/>
            <a:pathLst>
              <a:path w="730250">
                <a:moveTo>
                  <a:pt x="0" y="0"/>
                </a:moveTo>
                <a:lnTo>
                  <a:pt x="730250" y="0"/>
                </a:lnTo>
              </a:path>
            </a:pathLst>
          </a:custGeom>
          <a:ln w="1270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423271" y="3571417"/>
            <a:ext cx="1476913" cy="0"/>
          </a:xfrm>
          <a:custGeom>
            <a:avLst/>
            <a:gdLst/>
            <a:ahLst/>
            <a:cxnLst/>
            <a:rect l="l" t="t" r="r" b="b"/>
            <a:pathLst>
              <a:path w="1473200">
                <a:moveTo>
                  <a:pt x="0" y="0"/>
                </a:moveTo>
                <a:lnTo>
                  <a:pt x="1473200" y="0"/>
                </a:lnTo>
              </a:path>
            </a:pathLst>
          </a:custGeom>
          <a:ln w="1270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182439" y="3571417"/>
            <a:ext cx="1476913" cy="0"/>
          </a:xfrm>
          <a:custGeom>
            <a:avLst/>
            <a:gdLst/>
            <a:ahLst/>
            <a:cxnLst/>
            <a:rect l="l" t="t" r="r" b="b"/>
            <a:pathLst>
              <a:path w="1473200">
                <a:moveTo>
                  <a:pt x="0" y="0"/>
                </a:moveTo>
                <a:lnTo>
                  <a:pt x="1473200" y="0"/>
                </a:lnTo>
              </a:path>
            </a:pathLst>
          </a:custGeom>
          <a:ln w="1270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420132" y="3571417"/>
            <a:ext cx="2985655" cy="0"/>
          </a:xfrm>
          <a:custGeom>
            <a:avLst/>
            <a:gdLst/>
            <a:ahLst/>
            <a:cxnLst/>
            <a:rect l="l" t="t" r="r" b="b"/>
            <a:pathLst>
              <a:path w="2978150">
                <a:moveTo>
                  <a:pt x="0" y="0"/>
                </a:moveTo>
                <a:lnTo>
                  <a:pt x="2978150" y="0"/>
                </a:lnTo>
              </a:path>
            </a:pathLst>
          </a:custGeom>
          <a:ln w="1270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676836" y="2578320"/>
            <a:ext cx="732090" cy="0"/>
          </a:xfrm>
          <a:custGeom>
            <a:avLst/>
            <a:gdLst/>
            <a:ahLst/>
            <a:cxnLst/>
            <a:rect l="l" t="t" r="r" b="b"/>
            <a:pathLst>
              <a:path w="730250">
                <a:moveTo>
                  <a:pt x="0" y="0"/>
                </a:moveTo>
                <a:lnTo>
                  <a:pt x="730250" y="0"/>
                </a:lnTo>
              </a:path>
            </a:pathLst>
          </a:custGeom>
          <a:ln w="1270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420132" y="2578320"/>
            <a:ext cx="7480052" cy="0"/>
          </a:xfrm>
          <a:custGeom>
            <a:avLst/>
            <a:gdLst/>
            <a:ahLst/>
            <a:cxnLst/>
            <a:rect l="l" t="t" r="r" b="b"/>
            <a:pathLst>
              <a:path w="7461250">
                <a:moveTo>
                  <a:pt x="0" y="0"/>
                </a:moveTo>
                <a:lnTo>
                  <a:pt x="7461250" y="0"/>
                </a:lnTo>
              </a:path>
            </a:pathLst>
          </a:custGeom>
          <a:ln w="1270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420132" y="1585225"/>
            <a:ext cx="8988795" cy="0"/>
          </a:xfrm>
          <a:custGeom>
            <a:avLst/>
            <a:gdLst/>
            <a:ahLst/>
            <a:cxnLst/>
            <a:rect l="l" t="t" r="r" b="b"/>
            <a:pathLst>
              <a:path w="8966200">
                <a:moveTo>
                  <a:pt x="0" y="0"/>
                </a:moveTo>
                <a:lnTo>
                  <a:pt x="8966200" y="0"/>
                </a:lnTo>
              </a:path>
            </a:pathLst>
          </a:custGeom>
          <a:ln w="1270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900184" y="2189995"/>
            <a:ext cx="776652" cy="3373981"/>
          </a:xfrm>
          <a:custGeom>
            <a:avLst/>
            <a:gdLst/>
            <a:ahLst/>
            <a:cxnLst/>
            <a:rect l="l" t="t" r="r" b="b"/>
            <a:pathLst>
              <a:path w="774700" h="3365500">
                <a:moveTo>
                  <a:pt x="774700" y="0"/>
                </a:moveTo>
                <a:lnTo>
                  <a:pt x="0" y="0"/>
                </a:lnTo>
                <a:lnTo>
                  <a:pt x="0" y="3365500"/>
                </a:lnTo>
                <a:lnTo>
                  <a:pt x="774700" y="3365500"/>
                </a:lnTo>
                <a:lnTo>
                  <a:pt x="774700" y="0"/>
                </a:lnTo>
                <a:close/>
              </a:path>
            </a:pathLst>
          </a:custGeom>
          <a:solidFill>
            <a:srgbClr val="5B9BD5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659352" y="2864791"/>
            <a:ext cx="763920" cy="2699185"/>
          </a:xfrm>
          <a:custGeom>
            <a:avLst/>
            <a:gdLst/>
            <a:ahLst/>
            <a:cxnLst/>
            <a:rect l="l" t="t" r="r" b="b"/>
            <a:pathLst>
              <a:path w="762000" h="2692400">
                <a:moveTo>
                  <a:pt x="762000" y="0"/>
                </a:moveTo>
                <a:lnTo>
                  <a:pt x="0" y="0"/>
                </a:lnTo>
                <a:lnTo>
                  <a:pt x="0" y="2692400"/>
                </a:lnTo>
                <a:lnTo>
                  <a:pt x="762000" y="2692400"/>
                </a:lnTo>
                <a:lnTo>
                  <a:pt x="762000" y="0"/>
                </a:lnTo>
                <a:close/>
              </a:path>
            </a:pathLst>
          </a:custGeom>
          <a:solidFill>
            <a:srgbClr val="5B9BD5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405787" y="3526855"/>
            <a:ext cx="776652" cy="2037120"/>
          </a:xfrm>
          <a:custGeom>
            <a:avLst/>
            <a:gdLst/>
            <a:ahLst/>
            <a:cxnLst/>
            <a:rect l="l" t="t" r="r" b="b"/>
            <a:pathLst>
              <a:path w="774700" h="2032000">
                <a:moveTo>
                  <a:pt x="774700" y="0"/>
                </a:moveTo>
                <a:lnTo>
                  <a:pt x="0" y="0"/>
                </a:lnTo>
                <a:lnTo>
                  <a:pt x="0" y="2032000"/>
                </a:lnTo>
                <a:lnTo>
                  <a:pt x="774700" y="2032000"/>
                </a:lnTo>
                <a:lnTo>
                  <a:pt x="774700" y="0"/>
                </a:lnTo>
                <a:close/>
              </a:path>
            </a:pathLst>
          </a:custGeom>
          <a:solidFill>
            <a:srgbClr val="5B9BD5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152222" y="3870620"/>
            <a:ext cx="776652" cy="1693356"/>
          </a:xfrm>
          <a:custGeom>
            <a:avLst/>
            <a:gdLst/>
            <a:ahLst/>
            <a:cxnLst/>
            <a:rect l="l" t="t" r="r" b="b"/>
            <a:pathLst>
              <a:path w="774700" h="1689100">
                <a:moveTo>
                  <a:pt x="774700" y="0"/>
                </a:moveTo>
                <a:lnTo>
                  <a:pt x="0" y="0"/>
                </a:lnTo>
                <a:lnTo>
                  <a:pt x="0" y="1689100"/>
                </a:lnTo>
                <a:lnTo>
                  <a:pt x="774700" y="1689100"/>
                </a:lnTo>
                <a:lnTo>
                  <a:pt x="774700" y="0"/>
                </a:lnTo>
                <a:close/>
              </a:path>
            </a:pathLst>
          </a:custGeom>
          <a:solidFill>
            <a:srgbClr val="5B9BD5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900184" y="2189995"/>
            <a:ext cx="776652" cy="3373981"/>
          </a:xfrm>
          <a:custGeom>
            <a:avLst/>
            <a:gdLst/>
            <a:ahLst/>
            <a:cxnLst/>
            <a:rect l="l" t="t" r="r" b="b"/>
            <a:pathLst>
              <a:path w="774700" h="3365500">
                <a:moveTo>
                  <a:pt x="774700" y="0"/>
                </a:moveTo>
                <a:lnTo>
                  <a:pt x="0" y="0"/>
                </a:lnTo>
                <a:lnTo>
                  <a:pt x="0" y="3365500"/>
                </a:lnTo>
                <a:lnTo>
                  <a:pt x="774700" y="3365500"/>
                </a:lnTo>
                <a:lnTo>
                  <a:pt x="774700" y="0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6659352" y="2864791"/>
            <a:ext cx="763920" cy="2699185"/>
          </a:xfrm>
          <a:custGeom>
            <a:avLst/>
            <a:gdLst/>
            <a:ahLst/>
            <a:cxnLst/>
            <a:rect l="l" t="t" r="r" b="b"/>
            <a:pathLst>
              <a:path w="762000" h="2692400">
                <a:moveTo>
                  <a:pt x="762000" y="0"/>
                </a:moveTo>
                <a:lnTo>
                  <a:pt x="0" y="0"/>
                </a:lnTo>
                <a:lnTo>
                  <a:pt x="0" y="2692400"/>
                </a:lnTo>
                <a:lnTo>
                  <a:pt x="762000" y="2692400"/>
                </a:lnTo>
                <a:lnTo>
                  <a:pt x="762000" y="0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405787" y="3526855"/>
            <a:ext cx="776652" cy="2037120"/>
          </a:xfrm>
          <a:custGeom>
            <a:avLst/>
            <a:gdLst/>
            <a:ahLst/>
            <a:cxnLst/>
            <a:rect l="l" t="t" r="r" b="b"/>
            <a:pathLst>
              <a:path w="774700" h="2032000">
                <a:moveTo>
                  <a:pt x="774700" y="0"/>
                </a:moveTo>
                <a:lnTo>
                  <a:pt x="0" y="0"/>
                </a:lnTo>
                <a:lnTo>
                  <a:pt x="0" y="2032000"/>
                </a:lnTo>
                <a:lnTo>
                  <a:pt x="774700" y="2032000"/>
                </a:lnTo>
                <a:lnTo>
                  <a:pt x="774700" y="0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152222" y="3870620"/>
            <a:ext cx="776652" cy="1693356"/>
          </a:xfrm>
          <a:custGeom>
            <a:avLst/>
            <a:gdLst/>
            <a:ahLst/>
            <a:cxnLst/>
            <a:rect l="l" t="t" r="r" b="b"/>
            <a:pathLst>
              <a:path w="774700" h="1689100">
                <a:moveTo>
                  <a:pt x="774700" y="0"/>
                </a:moveTo>
                <a:lnTo>
                  <a:pt x="0" y="0"/>
                </a:lnTo>
                <a:lnTo>
                  <a:pt x="0" y="1689100"/>
                </a:lnTo>
                <a:lnTo>
                  <a:pt x="774700" y="1689100"/>
                </a:lnTo>
                <a:lnTo>
                  <a:pt x="774700" y="0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420132" y="5557610"/>
            <a:ext cx="8988795" cy="0"/>
          </a:xfrm>
          <a:custGeom>
            <a:avLst/>
            <a:gdLst/>
            <a:ahLst/>
            <a:cxnLst/>
            <a:rect l="l" t="t" r="r" b="b"/>
            <a:pathLst>
              <a:path w="8966200">
                <a:moveTo>
                  <a:pt x="0" y="0"/>
                </a:moveTo>
                <a:lnTo>
                  <a:pt x="8966200" y="0"/>
                </a:lnTo>
              </a:path>
            </a:pathLst>
          </a:custGeom>
          <a:ln w="1270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086451" y="1715996"/>
            <a:ext cx="409970" cy="38308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2406" spc="-20" dirty="0">
                <a:solidFill>
                  <a:srgbClr val="404040"/>
                </a:solidFill>
                <a:latin typeface="Calibri"/>
                <a:cs typeface="Calibri"/>
              </a:rPr>
              <a:t>7</a:t>
            </a:r>
            <a:r>
              <a:rPr sz="2406" spc="-5" dirty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r>
              <a:rPr sz="2406" dirty="0">
                <a:solidFill>
                  <a:srgbClr val="404040"/>
                </a:solidFill>
                <a:latin typeface="Calibri"/>
                <a:cs typeface="Calibri"/>
              </a:rPr>
              <a:t>4</a:t>
            </a:r>
            <a:endParaRPr sz="2406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837828" y="2401827"/>
            <a:ext cx="409970" cy="38308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2406" spc="-20" dirty="0">
                <a:solidFill>
                  <a:srgbClr val="404040"/>
                </a:solidFill>
                <a:latin typeface="Calibri"/>
                <a:cs typeface="Calibri"/>
              </a:rPr>
              <a:t>6</a:t>
            </a:r>
            <a:r>
              <a:rPr sz="2406" spc="-5" dirty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r>
              <a:rPr sz="2406" dirty="0">
                <a:solidFill>
                  <a:srgbClr val="404040"/>
                </a:solidFill>
                <a:latin typeface="Calibri"/>
                <a:cs typeface="Calibri"/>
              </a:rPr>
              <a:t>7</a:t>
            </a:r>
            <a:endParaRPr sz="2406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589204" y="3057840"/>
            <a:ext cx="409970" cy="38308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2406" spc="-20" dirty="0">
                <a:solidFill>
                  <a:srgbClr val="404040"/>
                </a:solidFill>
                <a:latin typeface="Calibri"/>
                <a:cs typeface="Calibri"/>
              </a:rPr>
              <a:t>6</a:t>
            </a:r>
            <a:r>
              <a:rPr sz="2406" spc="-5" dirty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r>
              <a:rPr sz="2406" dirty="0">
                <a:solidFill>
                  <a:srgbClr val="404040"/>
                </a:solidFill>
                <a:latin typeface="Calibri"/>
                <a:cs typeface="Calibri"/>
              </a:rPr>
              <a:t>1</a:t>
            </a:r>
            <a:endParaRPr sz="2406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340581" y="3395785"/>
            <a:ext cx="409970" cy="38308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2406" spc="-20" dirty="0">
                <a:solidFill>
                  <a:srgbClr val="404040"/>
                </a:solidFill>
                <a:latin typeface="Calibri"/>
                <a:cs typeface="Calibri"/>
              </a:rPr>
              <a:t>5</a:t>
            </a:r>
            <a:r>
              <a:rPr sz="2406" spc="-5" dirty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r>
              <a:rPr sz="2406" dirty="0">
                <a:solidFill>
                  <a:srgbClr val="404040"/>
                </a:solidFill>
                <a:latin typeface="Calibri"/>
                <a:cs typeface="Calibri"/>
              </a:rPr>
              <a:t>7</a:t>
            </a:r>
            <a:endParaRPr sz="2406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0542539" y="5445457"/>
            <a:ext cx="103130" cy="197972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203" dirty="0">
                <a:solidFill>
                  <a:srgbClr val="595959"/>
                </a:solidFill>
                <a:latin typeface="Calibri"/>
                <a:cs typeface="Calibri"/>
              </a:rPr>
              <a:t>4</a:t>
            </a:r>
            <a:endParaRPr sz="1203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0542539" y="4451498"/>
            <a:ext cx="103130" cy="197972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203" dirty="0">
                <a:solidFill>
                  <a:srgbClr val="595959"/>
                </a:solidFill>
                <a:latin typeface="Calibri"/>
                <a:cs typeface="Calibri"/>
              </a:rPr>
              <a:t>5</a:t>
            </a:r>
            <a:endParaRPr sz="1203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0542539" y="3457541"/>
            <a:ext cx="103130" cy="197972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203" dirty="0">
                <a:solidFill>
                  <a:srgbClr val="595959"/>
                </a:solidFill>
                <a:latin typeface="Calibri"/>
                <a:cs typeface="Calibri"/>
              </a:rPr>
              <a:t>6</a:t>
            </a:r>
            <a:endParaRPr sz="1203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0542539" y="2463583"/>
            <a:ext cx="103130" cy="197972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203" dirty="0">
                <a:solidFill>
                  <a:srgbClr val="595959"/>
                </a:solidFill>
                <a:latin typeface="Calibri"/>
                <a:cs typeface="Calibri"/>
              </a:rPr>
              <a:t>7</a:t>
            </a:r>
            <a:endParaRPr sz="1203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0542539" y="1469625"/>
            <a:ext cx="103130" cy="197972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203" dirty="0">
                <a:solidFill>
                  <a:srgbClr val="595959"/>
                </a:solidFill>
                <a:latin typeface="Calibri"/>
                <a:cs typeface="Calibri"/>
              </a:rPr>
              <a:t>8</a:t>
            </a:r>
            <a:endParaRPr sz="1203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739091" y="5700117"/>
            <a:ext cx="1094952" cy="321402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2005" spc="10" dirty="0">
                <a:solidFill>
                  <a:prstClr val="black"/>
                </a:solidFill>
                <a:latin typeface="Calibri"/>
                <a:cs typeface="Calibri"/>
              </a:rPr>
              <a:t>R</a:t>
            </a:r>
            <a:r>
              <a:rPr sz="2005" dirty="0">
                <a:solidFill>
                  <a:prstClr val="black"/>
                </a:solidFill>
                <a:latin typeface="Calibri"/>
                <a:cs typeface="Calibri"/>
              </a:rPr>
              <a:t>e</a:t>
            </a:r>
            <a:r>
              <a:rPr sz="2005" spc="15" dirty="0">
                <a:solidFill>
                  <a:prstClr val="black"/>
                </a:solidFill>
                <a:latin typeface="Calibri"/>
                <a:cs typeface="Calibri"/>
              </a:rPr>
              <a:t>s</a:t>
            </a:r>
            <a:r>
              <a:rPr sz="2005" spc="5" dirty="0">
                <a:solidFill>
                  <a:prstClr val="black"/>
                </a:solidFill>
                <a:latin typeface="Calibri"/>
                <a:cs typeface="Calibri"/>
              </a:rPr>
              <a:t>N</a:t>
            </a:r>
            <a:r>
              <a:rPr sz="2005" dirty="0">
                <a:solidFill>
                  <a:prstClr val="black"/>
                </a:solidFill>
                <a:latin typeface="Calibri"/>
                <a:cs typeface="Calibri"/>
              </a:rPr>
              <a:t>e</a:t>
            </a:r>
            <a:r>
              <a:rPr sz="2005" spc="-70" dirty="0">
                <a:solidFill>
                  <a:prstClr val="black"/>
                </a:solidFill>
                <a:latin typeface="Calibri"/>
                <a:cs typeface="Calibri"/>
              </a:rPr>
              <a:t>t</a:t>
            </a:r>
            <a:r>
              <a:rPr sz="2005" spc="-15" dirty="0">
                <a:solidFill>
                  <a:prstClr val="black"/>
                </a:solidFill>
                <a:latin typeface="Calibri"/>
                <a:cs typeface="Calibri"/>
              </a:rPr>
              <a:t>-34</a:t>
            </a:r>
            <a:endParaRPr sz="2005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929528" y="5700117"/>
            <a:ext cx="1222273" cy="321402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2005" spc="10" dirty="0">
                <a:solidFill>
                  <a:prstClr val="black"/>
                </a:solidFill>
                <a:latin typeface="Calibri"/>
                <a:cs typeface="Calibri"/>
              </a:rPr>
              <a:t>R</a:t>
            </a:r>
            <a:r>
              <a:rPr sz="2005" dirty="0">
                <a:solidFill>
                  <a:prstClr val="black"/>
                </a:solidFill>
                <a:latin typeface="Calibri"/>
                <a:cs typeface="Calibri"/>
              </a:rPr>
              <a:t>e</a:t>
            </a:r>
            <a:r>
              <a:rPr sz="2005" spc="15" dirty="0">
                <a:solidFill>
                  <a:prstClr val="black"/>
                </a:solidFill>
                <a:latin typeface="Calibri"/>
                <a:cs typeface="Calibri"/>
              </a:rPr>
              <a:t>s</a:t>
            </a:r>
            <a:r>
              <a:rPr sz="2005" spc="5" dirty="0">
                <a:solidFill>
                  <a:prstClr val="black"/>
                </a:solidFill>
                <a:latin typeface="Calibri"/>
                <a:cs typeface="Calibri"/>
              </a:rPr>
              <a:t>N</a:t>
            </a:r>
            <a:r>
              <a:rPr sz="2005" dirty="0">
                <a:solidFill>
                  <a:prstClr val="black"/>
                </a:solidFill>
                <a:latin typeface="Calibri"/>
                <a:cs typeface="Calibri"/>
              </a:rPr>
              <a:t>e</a:t>
            </a:r>
            <a:r>
              <a:rPr sz="2005" spc="-70" dirty="0">
                <a:solidFill>
                  <a:prstClr val="black"/>
                </a:solidFill>
                <a:latin typeface="Calibri"/>
                <a:cs typeface="Calibri"/>
              </a:rPr>
              <a:t>t</a:t>
            </a:r>
            <a:r>
              <a:rPr sz="2005" spc="-15" dirty="0">
                <a:solidFill>
                  <a:prstClr val="black"/>
                </a:solidFill>
                <a:latin typeface="Calibri"/>
                <a:cs typeface="Calibri"/>
              </a:rPr>
              <a:t>-152</a:t>
            </a:r>
            <a:endParaRPr sz="2005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170898" y="5606098"/>
            <a:ext cx="3414723" cy="798693"/>
          </a:xfrm>
          <a:prstGeom prst="rect">
            <a:avLst/>
          </a:prstGeom>
        </p:spPr>
        <p:txBody>
          <a:bodyPr vert="horz" wrap="square" lIns="0" tIns="106312" rIns="0" bIns="0" rtlCol="0">
            <a:spAutoFit/>
          </a:bodyPr>
          <a:lstStyle/>
          <a:p>
            <a:pPr marL="19735" defTabSz="916712">
              <a:spcBef>
                <a:spcPts val="837"/>
              </a:spcBef>
              <a:tabLst>
                <a:tab pos="2331884" algn="l"/>
              </a:tabLst>
            </a:pPr>
            <a:r>
              <a:rPr sz="2005" spc="10" dirty="0">
                <a:solidFill>
                  <a:prstClr val="black"/>
                </a:solidFill>
                <a:latin typeface="Calibri"/>
                <a:cs typeface="Calibri"/>
              </a:rPr>
              <a:t>R</a:t>
            </a:r>
            <a:r>
              <a:rPr sz="2005" dirty="0">
                <a:solidFill>
                  <a:prstClr val="black"/>
                </a:solidFill>
                <a:latin typeface="Calibri"/>
                <a:cs typeface="Calibri"/>
              </a:rPr>
              <a:t>e</a:t>
            </a:r>
            <a:r>
              <a:rPr sz="2005" spc="15" dirty="0">
                <a:solidFill>
                  <a:prstClr val="black"/>
                </a:solidFill>
                <a:latin typeface="Calibri"/>
                <a:cs typeface="Calibri"/>
              </a:rPr>
              <a:t>s</a:t>
            </a:r>
            <a:r>
              <a:rPr sz="2005" spc="5" dirty="0">
                <a:solidFill>
                  <a:prstClr val="black"/>
                </a:solidFill>
                <a:latin typeface="Calibri"/>
                <a:cs typeface="Calibri"/>
              </a:rPr>
              <a:t>N</a:t>
            </a:r>
            <a:r>
              <a:rPr sz="2005" dirty="0">
                <a:solidFill>
                  <a:prstClr val="black"/>
                </a:solidFill>
                <a:latin typeface="Calibri"/>
                <a:cs typeface="Calibri"/>
              </a:rPr>
              <a:t>e</a:t>
            </a:r>
            <a:r>
              <a:rPr sz="2005" spc="-70" dirty="0">
                <a:solidFill>
                  <a:prstClr val="black"/>
                </a:solidFill>
                <a:latin typeface="Calibri"/>
                <a:cs typeface="Calibri"/>
              </a:rPr>
              <a:t>t</a:t>
            </a:r>
            <a:r>
              <a:rPr sz="2005" spc="-15" dirty="0">
                <a:solidFill>
                  <a:prstClr val="black"/>
                </a:solidFill>
                <a:latin typeface="Calibri"/>
                <a:cs typeface="Calibri"/>
              </a:rPr>
              <a:t>-10</a:t>
            </a:r>
            <a:r>
              <a:rPr sz="2005" dirty="0">
                <a:solidFill>
                  <a:prstClr val="black"/>
                </a:solidFill>
                <a:latin typeface="Calibri"/>
                <a:cs typeface="Calibri"/>
              </a:rPr>
              <a:t>1	</a:t>
            </a:r>
            <a:r>
              <a:rPr sz="2005" spc="10" dirty="0">
                <a:solidFill>
                  <a:prstClr val="black"/>
                </a:solidFill>
                <a:latin typeface="Calibri"/>
                <a:cs typeface="Calibri"/>
              </a:rPr>
              <a:t>R</a:t>
            </a:r>
            <a:r>
              <a:rPr sz="2005" dirty="0">
                <a:solidFill>
                  <a:prstClr val="black"/>
                </a:solidFill>
                <a:latin typeface="Calibri"/>
                <a:cs typeface="Calibri"/>
              </a:rPr>
              <a:t>e</a:t>
            </a:r>
            <a:r>
              <a:rPr sz="2005" spc="15" dirty="0">
                <a:solidFill>
                  <a:prstClr val="black"/>
                </a:solidFill>
                <a:latin typeface="Calibri"/>
                <a:cs typeface="Calibri"/>
              </a:rPr>
              <a:t>s</a:t>
            </a:r>
            <a:r>
              <a:rPr sz="2005" spc="5" dirty="0">
                <a:solidFill>
                  <a:prstClr val="black"/>
                </a:solidFill>
                <a:latin typeface="Calibri"/>
                <a:cs typeface="Calibri"/>
              </a:rPr>
              <a:t>N</a:t>
            </a:r>
            <a:r>
              <a:rPr sz="2005" dirty="0">
                <a:solidFill>
                  <a:prstClr val="black"/>
                </a:solidFill>
                <a:latin typeface="Calibri"/>
                <a:cs typeface="Calibri"/>
              </a:rPr>
              <a:t>e</a:t>
            </a:r>
            <a:r>
              <a:rPr sz="2005" spc="-70" dirty="0">
                <a:solidFill>
                  <a:prstClr val="black"/>
                </a:solidFill>
                <a:latin typeface="Calibri"/>
                <a:cs typeface="Calibri"/>
              </a:rPr>
              <a:t>t</a:t>
            </a:r>
            <a:r>
              <a:rPr sz="2005" spc="-15" dirty="0">
                <a:solidFill>
                  <a:prstClr val="black"/>
                </a:solidFill>
                <a:latin typeface="Calibri"/>
                <a:cs typeface="Calibri"/>
              </a:rPr>
              <a:t>-50</a:t>
            </a:r>
            <a:endParaRPr sz="2005">
              <a:solidFill>
                <a:prstClr val="black"/>
              </a:solidFill>
              <a:latin typeface="Calibri"/>
              <a:cs typeface="Calibri"/>
            </a:endParaRPr>
          </a:p>
          <a:p>
            <a:pPr marL="12732" defTabSz="916712">
              <a:spcBef>
                <a:spcPts val="707"/>
              </a:spcBef>
            </a:pPr>
            <a:r>
              <a:rPr sz="1904" b="1" spc="10" dirty="0">
                <a:solidFill>
                  <a:srgbClr val="C00000"/>
                </a:solidFill>
                <a:latin typeface="Calibri"/>
                <a:cs typeface="Calibri"/>
              </a:rPr>
              <a:t>10-crop</a:t>
            </a:r>
            <a:r>
              <a:rPr sz="1904" b="1" spc="-156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904" spc="-30" dirty="0">
                <a:solidFill>
                  <a:srgbClr val="595959"/>
                </a:solidFill>
                <a:latin typeface="Calibri"/>
                <a:cs typeface="Calibri"/>
              </a:rPr>
              <a:t>testing,</a:t>
            </a:r>
            <a:r>
              <a:rPr sz="1904" spc="-110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04" spc="-10" dirty="0">
                <a:solidFill>
                  <a:srgbClr val="595959"/>
                </a:solidFill>
                <a:latin typeface="Calibri"/>
                <a:cs typeface="Calibri"/>
              </a:rPr>
              <a:t>top-5</a:t>
            </a:r>
            <a:r>
              <a:rPr sz="1904" spc="-96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04" spc="10" dirty="0">
                <a:solidFill>
                  <a:srgbClr val="595959"/>
                </a:solidFill>
                <a:latin typeface="Calibri"/>
                <a:cs typeface="Calibri"/>
              </a:rPr>
              <a:t>val</a:t>
            </a:r>
            <a:r>
              <a:rPr sz="1904" spc="-76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04" dirty="0">
                <a:solidFill>
                  <a:srgbClr val="595959"/>
                </a:solidFill>
                <a:latin typeface="Calibri"/>
                <a:cs typeface="Calibri"/>
              </a:rPr>
              <a:t>error</a:t>
            </a:r>
            <a:r>
              <a:rPr sz="1904" spc="-100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04" spc="20" dirty="0">
                <a:solidFill>
                  <a:srgbClr val="595959"/>
                </a:solidFill>
                <a:latin typeface="Calibri"/>
                <a:cs typeface="Calibri"/>
              </a:rPr>
              <a:t>(%)</a:t>
            </a:r>
            <a:endParaRPr sz="1904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2353852" y="2941534"/>
            <a:ext cx="185250" cy="397238"/>
          </a:xfrm>
          <a:custGeom>
            <a:avLst/>
            <a:gdLst/>
            <a:ahLst/>
            <a:cxnLst/>
            <a:rect l="l" t="t" r="r" b="b"/>
            <a:pathLst>
              <a:path w="184785" h="396239">
                <a:moveTo>
                  <a:pt x="0" y="234690"/>
                </a:moveTo>
                <a:lnTo>
                  <a:pt x="139311" y="395797"/>
                </a:lnTo>
                <a:lnTo>
                  <a:pt x="168859" y="260045"/>
                </a:lnTo>
                <a:lnTo>
                  <a:pt x="71982" y="260045"/>
                </a:lnTo>
                <a:lnTo>
                  <a:pt x="0" y="234690"/>
                </a:lnTo>
                <a:close/>
              </a:path>
              <a:path w="184785" h="396239">
                <a:moveTo>
                  <a:pt x="51285" y="0"/>
                </a:moveTo>
                <a:lnTo>
                  <a:pt x="38693" y="631"/>
                </a:lnTo>
                <a:lnTo>
                  <a:pt x="27332" y="6098"/>
                </a:lnTo>
                <a:lnTo>
                  <a:pt x="19231" y="15182"/>
                </a:lnTo>
                <a:lnTo>
                  <a:pt x="15127" y="26642"/>
                </a:lnTo>
                <a:lnTo>
                  <a:pt x="15759" y="39234"/>
                </a:lnTo>
                <a:lnTo>
                  <a:pt x="71982" y="260045"/>
                </a:lnTo>
                <a:lnTo>
                  <a:pt x="168859" y="260045"/>
                </a:lnTo>
                <a:lnTo>
                  <a:pt x="172269" y="244377"/>
                </a:lnTo>
                <a:lnTo>
                  <a:pt x="133518" y="244377"/>
                </a:lnTo>
                <a:lnTo>
                  <a:pt x="77296" y="23565"/>
                </a:lnTo>
                <a:lnTo>
                  <a:pt x="71828" y="12204"/>
                </a:lnTo>
                <a:lnTo>
                  <a:pt x="62744" y="4103"/>
                </a:lnTo>
                <a:lnTo>
                  <a:pt x="51285" y="0"/>
                </a:lnTo>
                <a:close/>
              </a:path>
              <a:path w="184785" h="396239">
                <a:moveTo>
                  <a:pt x="184609" y="187684"/>
                </a:moveTo>
                <a:lnTo>
                  <a:pt x="133518" y="244377"/>
                </a:lnTo>
                <a:lnTo>
                  <a:pt x="172269" y="244377"/>
                </a:lnTo>
                <a:lnTo>
                  <a:pt x="184609" y="187684"/>
                </a:lnTo>
                <a:close/>
              </a:path>
            </a:pathLst>
          </a:custGeom>
          <a:solidFill>
            <a:srgbClr val="ED7D31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516159" y="1814401"/>
            <a:ext cx="2699185" cy="1158613"/>
          </a:xfrm>
          <a:custGeom>
            <a:avLst/>
            <a:gdLst/>
            <a:ahLst/>
            <a:cxnLst/>
            <a:rect l="l" t="t" r="r" b="b"/>
            <a:pathLst>
              <a:path w="2692400" h="1155700">
                <a:moveTo>
                  <a:pt x="2600718" y="0"/>
                </a:moveTo>
                <a:lnTo>
                  <a:pt x="91681" y="0"/>
                </a:lnTo>
                <a:lnTo>
                  <a:pt x="55994" y="7204"/>
                </a:lnTo>
                <a:lnTo>
                  <a:pt x="26852" y="26853"/>
                </a:lnTo>
                <a:lnTo>
                  <a:pt x="7204" y="55995"/>
                </a:lnTo>
                <a:lnTo>
                  <a:pt x="0" y="91681"/>
                </a:lnTo>
                <a:lnTo>
                  <a:pt x="0" y="1064018"/>
                </a:lnTo>
                <a:lnTo>
                  <a:pt x="7204" y="1099704"/>
                </a:lnTo>
                <a:lnTo>
                  <a:pt x="26852" y="1128846"/>
                </a:lnTo>
                <a:lnTo>
                  <a:pt x="55994" y="1148495"/>
                </a:lnTo>
                <a:lnTo>
                  <a:pt x="91681" y="1155700"/>
                </a:lnTo>
                <a:lnTo>
                  <a:pt x="2600718" y="1155700"/>
                </a:lnTo>
                <a:lnTo>
                  <a:pt x="2636405" y="1148495"/>
                </a:lnTo>
                <a:lnTo>
                  <a:pt x="2665547" y="1128846"/>
                </a:lnTo>
                <a:lnTo>
                  <a:pt x="2685195" y="1099704"/>
                </a:lnTo>
                <a:lnTo>
                  <a:pt x="2692400" y="1064018"/>
                </a:lnTo>
                <a:lnTo>
                  <a:pt x="2692400" y="91681"/>
                </a:lnTo>
                <a:lnTo>
                  <a:pt x="2685195" y="55995"/>
                </a:lnTo>
                <a:lnTo>
                  <a:pt x="2665547" y="26853"/>
                </a:lnTo>
                <a:lnTo>
                  <a:pt x="2636405" y="7204"/>
                </a:lnTo>
                <a:lnTo>
                  <a:pt x="260071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516159" y="1814401"/>
            <a:ext cx="2699185" cy="1158613"/>
          </a:xfrm>
          <a:custGeom>
            <a:avLst/>
            <a:gdLst/>
            <a:ahLst/>
            <a:cxnLst/>
            <a:rect l="l" t="t" r="r" b="b"/>
            <a:pathLst>
              <a:path w="2692400" h="1155700">
                <a:moveTo>
                  <a:pt x="0" y="91681"/>
                </a:moveTo>
                <a:lnTo>
                  <a:pt x="7204" y="55994"/>
                </a:lnTo>
                <a:lnTo>
                  <a:pt x="26852" y="26852"/>
                </a:lnTo>
                <a:lnTo>
                  <a:pt x="55994" y="7204"/>
                </a:lnTo>
                <a:lnTo>
                  <a:pt x="91681" y="0"/>
                </a:lnTo>
                <a:lnTo>
                  <a:pt x="2600719" y="0"/>
                </a:lnTo>
                <a:lnTo>
                  <a:pt x="2636405" y="7204"/>
                </a:lnTo>
                <a:lnTo>
                  <a:pt x="2665547" y="26852"/>
                </a:lnTo>
                <a:lnTo>
                  <a:pt x="2685195" y="55994"/>
                </a:lnTo>
                <a:lnTo>
                  <a:pt x="2692400" y="91681"/>
                </a:lnTo>
                <a:lnTo>
                  <a:pt x="2692400" y="1064019"/>
                </a:lnTo>
                <a:lnTo>
                  <a:pt x="2685195" y="1099705"/>
                </a:lnTo>
                <a:lnTo>
                  <a:pt x="2665547" y="1128847"/>
                </a:lnTo>
                <a:lnTo>
                  <a:pt x="2636405" y="1148495"/>
                </a:lnTo>
                <a:lnTo>
                  <a:pt x="2600719" y="1155700"/>
                </a:lnTo>
                <a:lnTo>
                  <a:pt x="91681" y="1155700"/>
                </a:lnTo>
                <a:lnTo>
                  <a:pt x="55994" y="1148495"/>
                </a:lnTo>
                <a:lnTo>
                  <a:pt x="26852" y="1128847"/>
                </a:lnTo>
                <a:lnTo>
                  <a:pt x="7204" y="1099705"/>
                </a:lnTo>
                <a:lnTo>
                  <a:pt x="0" y="1064019"/>
                </a:lnTo>
                <a:lnTo>
                  <a:pt x="0" y="91681"/>
                </a:lnTo>
                <a:close/>
              </a:path>
            </a:pathLst>
          </a:custGeom>
          <a:ln w="12700">
            <a:solidFill>
              <a:srgbClr val="ED7D31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092001" y="1908128"/>
            <a:ext cx="1830584" cy="321402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2005" spc="30" dirty="0">
                <a:solidFill>
                  <a:prstClr val="black"/>
                </a:solidFill>
                <a:latin typeface="Calibri"/>
                <a:cs typeface="Calibri"/>
              </a:rPr>
              <a:t>this </a:t>
            </a:r>
            <a:r>
              <a:rPr sz="2005" spc="15" dirty="0">
                <a:solidFill>
                  <a:prstClr val="black"/>
                </a:solidFill>
                <a:latin typeface="Calibri"/>
                <a:cs typeface="Calibri"/>
              </a:rPr>
              <a:t>model</a:t>
            </a:r>
            <a:r>
              <a:rPr lang="en-US" sz="2005" spc="1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005" spc="-34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005" spc="25" dirty="0">
                <a:solidFill>
                  <a:prstClr val="black"/>
                </a:solidFill>
                <a:latin typeface="Calibri"/>
                <a:cs typeface="Calibri"/>
              </a:rPr>
              <a:t>has</a:t>
            </a:r>
            <a:endParaRPr sz="2005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2" name="object 42"/>
          <p:cNvSpPr txBox="1">
            <a:spLocks noGrp="1"/>
          </p:cNvSpPr>
          <p:nvPr>
            <p:ph type="ftr" sz="quarter" idx="5"/>
          </p:nvPr>
        </p:nvSpPr>
        <p:spPr>
          <a:xfrm>
            <a:off x="4173265" y="7267588"/>
            <a:ext cx="9197028" cy="219942"/>
          </a:xfrm>
          <a:prstGeom prst="rect">
            <a:avLst/>
          </a:prstGeom>
        </p:spPr>
        <p:txBody>
          <a:bodyPr vert="horz" wrap="square" lIns="0" tIns="3820" rIns="0" bIns="0" rtlCol="0">
            <a:spAutoFit/>
          </a:bodyPr>
          <a:lstStyle/>
          <a:p>
            <a:pPr marL="12732" defTabSz="916712">
              <a:spcBef>
                <a:spcPts val="30"/>
              </a:spcBef>
            </a:pPr>
            <a:r>
              <a:rPr spc="-20" dirty="0"/>
              <a:t>Kaiming </a:t>
            </a:r>
            <a:r>
              <a:rPr spc="5" dirty="0"/>
              <a:t>He, </a:t>
            </a:r>
            <a:r>
              <a:rPr spc="-10" dirty="0"/>
              <a:t>Xiangyu </a:t>
            </a:r>
            <a:r>
              <a:rPr dirty="0"/>
              <a:t>Zhang, </a:t>
            </a:r>
            <a:r>
              <a:rPr spc="-30" dirty="0"/>
              <a:t>Shaoqing </a:t>
            </a:r>
            <a:r>
              <a:rPr spc="-5" dirty="0"/>
              <a:t>Ren, </a:t>
            </a:r>
            <a:r>
              <a:rPr dirty="0"/>
              <a:t>&amp; </a:t>
            </a:r>
            <a:r>
              <a:rPr spc="-15" dirty="0"/>
              <a:t>Jian </a:t>
            </a:r>
            <a:r>
              <a:rPr spc="-35" dirty="0"/>
              <a:t>Sun. </a:t>
            </a:r>
            <a:r>
              <a:rPr spc="5" dirty="0"/>
              <a:t>“Deep </a:t>
            </a:r>
            <a:r>
              <a:rPr spc="-15" dirty="0"/>
              <a:t>Residual </a:t>
            </a:r>
            <a:r>
              <a:rPr spc="-10" dirty="0"/>
              <a:t>Learning </a:t>
            </a:r>
            <a:r>
              <a:rPr spc="-25" dirty="0"/>
              <a:t>for </a:t>
            </a:r>
            <a:r>
              <a:rPr spc="15" dirty="0"/>
              <a:t>Image </a:t>
            </a:r>
            <a:r>
              <a:rPr spc="-15" dirty="0"/>
              <a:t>Recognition”. </a:t>
            </a:r>
            <a:r>
              <a:rPr spc="-20" dirty="0"/>
              <a:t>CVPR</a:t>
            </a:r>
            <a:r>
              <a:rPr spc="-115" dirty="0"/>
              <a:t> </a:t>
            </a:r>
            <a:r>
              <a:rPr spc="-10" dirty="0"/>
              <a:t>2016.</a:t>
            </a:r>
          </a:p>
        </p:txBody>
      </p:sp>
      <p:sp>
        <p:nvSpPr>
          <p:cNvPr id="40" name="object 40"/>
          <p:cNvSpPr txBox="1"/>
          <p:nvPr/>
        </p:nvSpPr>
        <p:spPr>
          <a:xfrm>
            <a:off x="659112" y="2213697"/>
            <a:ext cx="2400620" cy="629948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algn="ctr" defTabSz="916712">
              <a:spcBef>
                <a:spcPts val="100"/>
              </a:spcBef>
            </a:pPr>
            <a:r>
              <a:rPr sz="2005" b="1" dirty="0">
                <a:solidFill>
                  <a:srgbClr val="C00000"/>
                </a:solidFill>
                <a:latin typeface="Calibri"/>
                <a:cs typeface="Calibri"/>
              </a:rPr>
              <a:t>lower </a:t>
            </a:r>
            <a:r>
              <a:rPr sz="2005" b="1" spc="-5" dirty="0">
                <a:solidFill>
                  <a:srgbClr val="C00000"/>
                </a:solidFill>
                <a:latin typeface="Calibri"/>
                <a:cs typeface="Calibri"/>
              </a:rPr>
              <a:t>time</a:t>
            </a:r>
            <a:r>
              <a:rPr sz="2005" b="1" spc="-9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5" b="1" spc="-5" dirty="0">
                <a:solidFill>
                  <a:srgbClr val="C00000"/>
                </a:solidFill>
                <a:latin typeface="Calibri"/>
                <a:cs typeface="Calibri"/>
              </a:rPr>
              <a:t>complexity</a:t>
            </a:r>
            <a:endParaRPr sz="2005">
              <a:solidFill>
                <a:prstClr val="black"/>
              </a:solidFill>
              <a:latin typeface="Calibri"/>
              <a:cs typeface="Calibri"/>
            </a:endParaRPr>
          </a:p>
          <a:p>
            <a:pPr marL="6366" algn="ctr" defTabSz="916712"/>
            <a:r>
              <a:rPr sz="2005" spc="30" dirty="0">
                <a:solidFill>
                  <a:prstClr val="black"/>
                </a:solidFill>
                <a:latin typeface="Calibri"/>
                <a:cs typeface="Calibri"/>
              </a:rPr>
              <a:t>than</a:t>
            </a:r>
            <a:r>
              <a:rPr sz="2005" spc="-11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005" spc="-5" dirty="0">
                <a:solidFill>
                  <a:prstClr val="black"/>
                </a:solidFill>
                <a:latin typeface="Calibri"/>
                <a:cs typeface="Calibri"/>
              </a:rPr>
              <a:t>VGG-16/19</a:t>
            </a:r>
            <a:endParaRPr sz="2005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931750" y="1605165"/>
            <a:ext cx="4486758" cy="38308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356499" indent="-343767" defTabSz="916712">
              <a:spcBef>
                <a:spcPts val="100"/>
              </a:spcBef>
              <a:buFont typeface="Arial"/>
              <a:buChar char="•"/>
              <a:tabLst>
                <a:tab pos="355862" algn="l"/>
                <a:tab pos="356499" algn="l"/>
              </a:tabLst>
            </a:pPr>
            <a:r>
              <a:rPr sz="2406" spc="10" dirty="0">
                <a:solidFill>
                  <a:srgbClr val="C00000"/>
                </a:solidFill>
                <a:latin typeface="Calibri"/>
                <a:cs typeface="Calibri"/>
              </a:rPr>
              <a:t>Deeper </a:t>
            </a:r>
            <a:r>
              <a:rPr sz="2406" spc="-15" dirty="0">
                <a:solidFill>
                  <a:prstClr val="black"/>
                </a:solidFill>
                <a:latin typeface="Calibri"/>
                <a:cs typeface="Calibri"/>
              </a:rPr>
              <a:t>ResNets </a:t>
            </a:r>
            <a:r>
              <a:rPr sz="2406" dirty="0">
                <a:solidFill>
                  <a:prstClr val="black"/>
                </a:solidFill>
                <a:latin typeface="Calibri"/>
                <a:cs typeface="Calibri"/>
              </a:rPr>
              <a:t>have </a:t>
            </a:r>
            <a:r>
              <a:rPr sz="2406" spc="10" dirty="0">
                <a:solidFill>
                  <a:srgbClr val="C00000"/>
                </a:solidFill>
                <a:latin typeface="Calibri"/>
                <a:cs typeface="Calibri"/>
              </a:rPr>
              <a:t>lower</a:t>
            </a:r>
            <a:r>
              <a:rPr sz="2406" spc="-2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6" spc="-10" dirty="0">
                <a:solidFill>
                  <a:prstClr val="black"/>
                </a:solidFill>
                <a:latin typeface="Calibri"/>
                <a:cs typeface="Calibri"/>
              </a:rPr>
              <a:t>error</a:t>
            </a:r>
            <a:endParaRPr sz="2406"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7938526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25722" y="2578798"/>
            <a:ext cx="6366002" cy="93849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6015" spc="-35" dirty="0">
                <a:solidFill>
                  <a:prstClr val="black"/>
                </a:solidFill>
                <a:latin typeface="Calibri Light"/>
                <a:cs typeface="Calibri Light"/>
              </a:rPr>
              <a:t>Beyond</a:t>
            </a:r>
            <a:r>
              <a:rPr sz="6015" spc="-40" dirty="0">
                <a:solidFill>
                  <a:prstClr val="black"/>
                </a:solidFill>
                <a:latin typeface="Calibri Light"/>
                <a:cs typeface="Calibri Light"/>
              </a:rPr>
              <a:t> </a:t>
            </a:r>
            <a:r>
              <a:rPr sz="6015" spc="-25" dirty="0">
                <a:solidFill>
                  <a:prstClr val="black"/>
                </a:solidFill>
                <a:latin typeface="Calibri Light"/>
                <a:cs typeface="Calibri Light"/>
              </a:rPr>
              <a:t>classification</a:t>
            </a:r>
            <a:endParaRPr sz="6015">
              <a:solidFill>
                <a:prstClr val="black"/>
              </a:solidFill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99474" y="4097925"/>
            <a:ext cx="9417226" cy="568265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3609" b="1" dirty="0">
                <a:solidFill>
                  <a:prstClr val="black"/>
                </a:solidFill>
                <a:latin typeface="Calibri"/>
                <a:cs typeface="Calibri"/>
              </a:rPr>
              <a:t>A </a:t>
            </a:r>
            <a:r>
              <a:rPr sz="3609" b="1" spc="-10" dirty="0">
                <a:solidFill>
                  <a:prstClr val="black"/>
                </a:solidFill>
                <a:latin typeface="Calibri"/>
                <a:cs typeface="Calibri"/>
              </a:rPr>
              <a:t>treasure </a:t>
            </a:r>
            <a:r>
              <a:rPr sz="3609" b="1" spc="-15" dirty="0">
                <a:solidFill>
                  <a:prstClr val="black"/>
                </a:solidFill>
                <a:latin typeface="Calibri"/>
                <a:cs typeface="Calibri"/>
              </a:rPr>
              <a:t>from </a:t>
            </a:r>
            <a:r>
              <a:rPr sz="3609" b="1" dirty="0">
                <a:solidFill>
                  <a:prstClr val="black"/>
                </a:solidFill>
                <a:latin typeface="Calibri"/>
                <a:cs typeface="Calibri"/>
              </a:rPr>
              <a:t>ImageNet </a:t>
            </a:r>
            <a:r>
              <a:rPr sz="3609" b="1" spc="5" dirty="0">
                <a:solidFill>
                  <a:prstClr val="black"/>
                </a:solidFill>
                <a:latin typeface="Calibri"/>
                <a:cs typeface="Calibri"/>
              </a:rPr>
              <a:t>is </a:t>
            </a:r>
            <a:r>
              <a:rPr sz="3609" b="1" spc="-20" dirty="0">
                <a:solidFill>
                  <a:prstClr val="black"/>
                </a:solidFill>
                <a:latin typeface="Calibri"/>
                <a:cs typeface="Calibri"/>
              </a:rPr>
              <a:t>on </a:t>
            </a:r>
            <a:r>
              <a:rPr sz="3609" b="1" spc="-5" dirty="0">
                <a:solidFill>
                  <a:srgbClr val="C00000"/>
                </a:solidFill>
                <a:latin typeface="Calibri"/>
                <a:cs typeface="Calibri"/>
              </a:rPr>
              <a:t>learning</a:t>
            </a:r>
            <a:r>
              <a:rPr sz="3609" b="1" spc="-66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609" b="1" spc="-30" dirty="0">
                <a:solidFill>
                  <a:srgbClr val="C00000"/>
                </a:solidFill>
                <a:latin typeface="Calibri"/>
                <a:cs typeface="Calibri"/>
              </a:rPr>
              <a:t>features</a:t>
            </a:r>
            <a:r>
              <a:rPr sz="3609" b="1" spc="-30" dirty="0">
                <a:solidFill>
                  <a:prstClr val="black"/>
                </a:solidFill>
                <a:latin typeface="Calibri"/>
                <a:cs typeface="Calibri"/>
              </a:rPr>
              <a:t>.</a:t>
            </a:r>
            <a:endParaRPr sz="3609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13111" y="6587190"/>
            <a:ext cx="8321638" cy="228941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404" spc="-20" dirty="0">
                <a:solidFill>
                  <a:srgbClr val="7F7F7F"/>
                </a:solidFill>
                <a:latin typeface="Calibri"/>
                <a:cs typeface="Calibri"/>
              </a:rPr>
              <a:t>Kaiming </a:t>
            </a:r>
            <a:r>
              <a:rPr sz="1404" spc="5" dirty="0">
                <a:solidFill>
                  <a:srgbClr val="7F7F7F"/>
                </a:solidFill>
                <a:latin typeface="Calibri"/>
                <a:cs typeface="Calibri"/>
              </a:rPr>
              <a:t>He, </a:t>
            </a:r>
            <a:r>
              <a:rPr sz="1404" spc="-10" dirty="0">
                <a:solidFill>
                  <a:srgbClr val="7F7F7F"/>
                </a:solidFill>
                <a:latin typeface="Calibri"/>
                <a:cs typeface="Calibri"/>
              </a:rPr>
              <a:t>Xiangyu </a:t>
            </a:r>
            <a:r>
              <a:rPr sz="1404" dirty="0">
                <a:solidFill>
                  <a:srgbClr val="7F7F7F"/>
                </a:solidFill>
                <a:latin typeface="Calibri"/>
                <a:cs typeface="Calibri"/>
              </a:rPr>
              <a:t>Zhang, </a:t>
            </a:r>
            <a:r>
              <a:rPr sz="1404" spc="-30" dirty="0">
                <a:solidFill>
                  <a:srgbClr val="7F7F7F"/>
                </a:solidFill>
                <a:latin typeface="Calibri"/>
                <a:cs typeface="Calibri"/>
              </a:rPr>
              <a:t>Shaoqing </a:t>
            </a:r>
            <a:r>
              <a:rPr sz="1404" spc="-5" dirty="0">
                <a:solidFill>
                  <a:srgbClr val="7F7F7F"/>
                </a:solidFill>
                <a:latin typeface="Calibri"/>
                <a:cs typeface="Calibri"/>
              </a:rPr>
              <a:t>Ren, </a:t>
            </a:r>
            <a:r>
              <a:rPr sz="1404" dirty="0">
                <a:solidFill>
                  <a:srgbClr val="7F7F7F"/>
                </a:solidFill>
                <a:latin typeface="Calibri"/>
                <a:cs typeface="Calibri"/>
              </a:rPr>
              <a:t>&amp; </a:t>
            </a:r>
            <a:r>
              <a:rPr sz="1404" spc="-15" dirty="0">
                <a:solidFill>
                  <a:srgbClr val="7F7F7F"/>
                </a:solidFill>
                <a:latin typeface="Calibri"/>
                <a:cs typeface="Calibri"/>
              </a:rPr>
              <a:t>Jian </a:t>
            </a:r>
            <a:r>
              <a:rPr sz="1404" spc="-35" dirty="0">
                <a:solidFill>
                  <a:srgbClr val="7F7F7F"/>
                </a:solidFill>
                <a:latin typeface="Calibri"/>
                <a:cs typeface="Calibri"/>
              </a:rPr>
              <a:t>Sun. </a:t>
            </a:r>
            <a:r>
              <a:rPr sz="1404" spc="5" dirty="0">
                <a:solidFill>
                  <a:srgbClr val="7F7F7F"/>
                </a:solidFill>
                <a:latin typeface="Calibri"/>
                <a:cs typeface="Calibri"/>
              </a:rPr>
              <a:t>“Deep </a:t>
            </a:r>
            <a:r>
              <a:rPr sz="1404" spc="-15" dirty="0">
                <a:solidFill>
                  <a:srgbClr val="7F7F7F"/>
                </a:solidFill>
                <a:latin typeface="Calibri"/>
                <a:cs typeface="Calibri"/>
              </a:rPr>
              <a:t>Residual </a:t>
            </a:r>
            <a:r>
              <a:rPr sz="1404" spc="-10" dirty="0">
                <a:solidFill>
                  <a:srgbClr val="7F7F7F"/>
                </a:solidFill>
                <a:latin typeface="Calibri"/>
                <a:cs typeface="Calibri"/>
              </a:rPr>
              <a:t>Learning </a:t>
            </a:r>
            <a:r>
              <a:rPr sz="1404" spc="-25" dirty="0">
                <a:solidFill>
                  <a:srgbClr val="7F7F7F"/>
                </a:solidFill>
                <a:latin typeface="Calibri"/>
                <a:cs typeface="Calibri"/>
              </a:rPr>
              <a:t>for </a:t>
            </a:r>
            <a:r>
              <a:rPr sz="1404" spc="15" dirty="0">
                <a:solidFill>
                  <a:srgbClr val="7F7F7F"/>
                </a:solidFill>
                <a:latin typeface="Calibri"/>
                <a:cs typeface="Calibri"/>
              </a:rPr>
              <a:t>Image </a:t>
            </a:r>
            <a:r>
              <a:rPr sz="1404" spc="-15" dirty="0">
                <a:solidFill>
                  <a:srgbClr val="7F7F7F"/>
                </a:solidFill>
                <a:latin typeface="Calibri"/>
                <a:cs typeface="Calibri"/>
              </a:rPr>
              <a:t>Recognition”. </a:t>
            </a:r>
            <a:r>
              <a:rPr sz="1404" spc="-5" dirty="0">
                <a:solidFill>
                  <a:srgbClr val="7F7F7F"/>
                </a:solidFill>
                <a:latin typeface="Calibri"/>
                <a:cs typeface="Calibri"/>
              </a:rPr>
              <a:t>arXiv</a:t>
            </a:r>
            <a:r>
              <a:rPr sz="1404" spc="-186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1404" spc="-10" dirty="0">
                <a:solidFill>
                  <a:srgbClr val="7F7F7F"/>
                </a:solidFill>
                <a:latin typeface="Calibri"/>
                <a:cs typeface="Calibri"/>
              </a:rPr>
              <a:t>2015.</a:t>
            </a:r>
            <a:endParaRPr sz="1404"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17503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9764" y="613486"/>
            <a:ext cx="9971068" cy="691632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>
              <a:spcBef>
                <a:spcPts val="100"/>
              </a:spcBef>
            </a:pPr>
            <a:r>
              <a:rPr sz="4411" spc="-20" dirty="0"/>
              <a:t>“</a:t>
            </a:r>
            <a:r>
              <a:rPr sz="4411" i="1" spc="-20" dirty="0"/>
              <a:t>Features </a:t>
            </a:r>
            <a:r>
              <a:rPr sz="4411" i="1" spc="-66" dirty="0"/>
              <a:t>matter.</a:t>
            </a:r>
            <a:r>
              <a:rPr sz="4411" spc="-66" dirty="0"/>
              <a:t>” </a:t>
            </a:r>
            <a:r>
              <a:rPr sz="2406" spc="-15" dirty="0">
                <a:solidFill>
                  <a:srgbClr val="7F7F7F"/>
                </a:solidFill>
              </a:rPr>
              <a:t>(quote </a:t>
            </a:r>
            <a:r>
              <a:rPr sz="2406" spc="-25" dirty="0">
                <a:solidFill>
                  <a:srgbClr val="7F7F7F"/>
                </a:solidFill>
              </a:rPr>
              <a:t>[Girshick </a:t>
            </a:r>
            <a:r>
              <a:rPr sz="2406" spc="5" dirty="0">
                <a:solidFill>
                  <a:srgbClr val="7F7F7F"/>
                </a:solidFill>
              </a:rPr>
              <a:t>et </a:t>
            </a:r>
            <a:r>
              <a:rPr sz="2406" spc="-20" dirty="0">
                <a:solidFill>
                  <a:srgbClr val="7F7F7F"/>
                </a:solidFill>
              </a:rPr>
              <a:t>al. 2014], </a:t>
            </a:r>
            <a:r>
              <a:rPr sz="2406" spc="-15" dirty="0">
                <a:solidFill>
                  <a:srgbClr val="7F7F7F"/>
                </a:solidFill>
              </a:rPr>
              <a:t>the </a:t>
            </a:r>
            <a:r>
              <a:rPr sz="2406" spc="-10" dirty="0">
                <a:solidFill>
                  <a:srgbClr val="7F7F7F"/>
                </a:solidFill>
              </a:rPr>
              <a:t>R-CNN</a:t>
            </a:r>
            <a:r>
              <a:rPr sz="2406" spc="516" dirty="0">
                <a:solidFill>
                  <a:srgbClr val="7F7F7F"/>
                </a:solidFill>
              </a:rPr>
              <a:t> </a:t>
            </a:r>
            <a:r>
              <a:rPr sz="2406" spc="-25" dirty="0">
                <a:solidFill>
                  <a:srgbClr val="7F7F7F"/>
                </a:solidFill>
              </a:rPr>
              <a:t>paper)</a:t>
            </a:r>
            <a:endParaRPr sz="2406"/>
          </a:p>
        </p:txBody>
      </p:sp>
      <p:sp>
        <p:nvSpPr>
          <p:cNvPr id="3" name="object 3"/>
          <p:cNvSpPr txBox="1"/>
          <p:nvPr/>
        </p:nvSpPr>
        <p:spPr>
          <a:xfrm>
            <a:off x="3787647" y="6587190"/>
            <a:ext cx="8347102" cy="228941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404" spc="-20" dirty="0">
                <a:solidFill>
                  <a:srgbClr val="7F7F7F"/>
                </a:solidFill>
                <a:latin typeface="Calibri"/>
                <a:cs typeface="Calibri"/>
              </a:rPr>
              <a:t>Kaiming </a:t>
            </a:r>
            <a:r>
              <a:rPr sz="1404" spc="5" dirty="0">
                <a:solidFill>
                  <a:srgbClr val="7F7F7F"/>
                </a:solidFill>
                <a:latin typeface="Calibri"/>
                <a:cs typeface="Calibri"/>
              </a:rPr>
              <a:t>He, </a:t>
            </a:r>
            <a:r>
              <a:rPr sz="1404" spc="-10" dirty="0">
                <a:solidFill>
                  <a:srgbClr val="7F7F7F"/>
                </a:solidFill>
                <a:latin typeface="Calibri"/>
                <a:cs typeface="Calibri"/>
              </a:rPr>
              <a:t>Xiangyu </a:t>
            </a:r>
            <a:r>
              <a:rPr sz="1404" dirty="0">
                <a:solidFill>
                  <a:srgbClr val="7F7F7F"/>
                </a:solidFill>
                <a:latin typeface="Calibri"/>
                <a:cs typeface="Calibri"/>
              </a:rPr>
              <a:t>Zhang, </a:t>
            </a:r>
            <a:r>
              <a:rPr sz="1404" spc="-30" dirty="0">
                <a:solidFill>
                  <a:srgbClr val="7F7F7F"/>
                </a:solidFill>
                <a:latin typeface="Calibri"/>
                <a:cs typeface="Calibri"/>
              </a:rPr>
              <a:t>Shaoqing </a:t>
            </a:r>
            <a:r>
              <a:rPr sz="1404" spc="-5" dirty="0">
                <a:solidFill>
                  <a:srgbClr val="7F7F7F"/>
                </a:solidFill>
                <a:latin typeface="Calibri"/>
                <a:cs typeface="Calibri"/>
              </a:rPr>
              <a:t>Ren, </a:t>
            </a:r>
            <a:r>
              <a:rPr sz="1404" dirty="0">
                <a:solidFill>
                  <a:srgbClr val="7F7F7F"/>
                </a:solidFill>
                <a:latin typeface="Calibri"/>
                <a:cs typeface="Calibri"/>
              </a:rPr>
              <a:t>&amp; </a:t>
            </a:r>
            <a:r>
              <a:rPr sz="1404" spc="-15" dirty="0">
                <a:solidFill>
                  <a:srgbClr val="7F7F7F"/>
                </a:solidFill>
                <a:latin typeface="Calibri"/>
                <a:cs typeface="Calibri"/>
              </a:rPr>
              <a:t>Jian </a:t>
            </a:r>
            <a:r>
              <a:rPr sz="1404" spc="-35" dirty="0">
                <a:solidFill>
                  <a:srgbClr val="7F7F7F"/>
                </a:solidFill>
                <a:latin typeface="Calibri"/>
                <a:cs typeface="Calibri"/>
              </a:rPr>
              <a:t>Sun. </a:t>
            </a:r>
            <a:r>
              <a:rPr sz="1404" spc="5" dirty="0">
                <a:solidFill>
                  <a:srgbClr val="7F7F7F"/>
                </a:solidFill>
                <a:latin typeface="Calibri"/>
                <a:cs typeface="Calibri"/>
              </a:rPr>
              <a:t>“Deep </a:t>
            </a:r>
            <a:r>
              <a:rPr sz="1404" spc="-15" dirty="0">
                <a:solidFill>
                  <a:srgbClr val="7F7F7F"/>
                </a:solidFill>
                <a:latin typeface="Calibri"/>
                <a:cs typeface="Calibri"/>
              </a:rPr>
              <a:t>Residual </a:t>
            </a:r>
            <a:r>
              <a:rPr sz="1404" spc="-10" dirty="0">
                <a:solidFill>
                  <a:srgbClr val="7F7F7F"/>
                </a:solidFill>
                <a:latin typeface="Calibri"/>
                <a:cs typeface="Calibri"/>
              </a:rPr>
              <a:t>Learning </a:t>
            </a:r>
            <a:r>
              <a:rPr sz="1404" spc="-25" dirty="0">
                <a:solidFill>
                  <a:srgbClr val="7F7F7F"/>
                </a:solidFill>
                <a:latin typeface="Calibri"/>
                <a:cs typeface="Calibri"/>
              </a:rPr>
              <a:t>for </a:t>
            </a:r>
            <a:r>
              <a:rPr sz="1404" spc="15" dirty="0">
                <a:solidFill>
                  <a:srgbClr val="7F7F7F"/>
                </a:solidFill>
                <a:latin typeface="Calibri"/>
                <a:cs typeface="Calibri"/>
              </a:rPr>
              <a:t>Image </a:t>
            </a:r>
            <a:r>
              <a:rPr sz="1404" spc="-15" dirty="0">
                <a:solidFill>
                  <a:srgbClr val="7F7F7F"/>
                </a:solidFill>
                <a:latin typeface="Calibri"/>
                <a:cs typeface="Calibri"/>
              </a:rPr>
              <a:t>Recognition”. </a:t>
            </a:r>
            <a:r>
              <a:rPr sz="1404" spc="-20" dirty="0">
                <a:solidFill>
                  <a:srgbClr val="7F7F7F"/>
                </a:solidFill>
                <a:latin typeface="Calibri"/>
                <a:cs typeface="Calibri"/>
              </a:rPr>
              <a:t>CVPR</a:t>
            </a:r>
            <a:r>
              <a:rPr sz="1404" spc="-11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1404" spc="-10" dirty="0">
                <a:solidFill>
                  <a:srgbClr val="7F7F7F"/>
                </a:solidFill>
                <a:latin typeface="Calibri"/>
                <a:cs typeface="Calibri"/>
              </a:rPr>
              <a:t>2016.</a:t>
            </a:r>
            <a:endParaRPr sz="1404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28693" y="1637654"/>
            <a:ext cx="4441560" cy="702807"/>
          </a:xfrm>
          <a:custGeom>
            <a:avLst/>
            <a:gdLst/>
            <a:ahLst/>
            <a:cxnLst/>
            <a:rect l="l" t="t" r="r" b="b"/>
            <a:pathLst>
              <a:path w="4430395" h="701039">
                <a:moveTo>
                  <a:pt x="0" y="0"/>
                </a:moveTo>
                <a:lnTo>
                  <a:pt x="4430196" y="0"/>
                </a:lnTo>
                <a:lnTo>
                  <a:pt x="4430196" y="701041"/>
                </a:lnTo>
                <a:lnTo>
                  <a:pt x="0" y="701041"/>
                </a:lnTo>
                <a:lnTo>
                  <a:pt x="0" y="0"/>
                </a:lnTo>
                <a:close/>
              </a:path>
            </a:pathLst>
          </a:custGeom>
          <a:solidFill>
            <a:srgbClr val="5B9BD5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570053" y="1637654"/>
            <a:ext cx="1767839" cy="702807"/>
          </a:xfrm>
          <a:custGeom>
            <a:avLst/>
            <a:gdLst/>
            <a:ahLst/>
            <a:cxnLst/>
            <a:rect l="l" t="t" r="r" b="b"/>
            <a:pathLst>
              <a:path w="1763395" h="701039">
                <a:moveTo>
                  <a:pt x="0" y="0"/>
                </a:moveTo>
                <a:lnTo>
                  <a:pt x="1763147" y="0"/>
                </a:lnTo>
                <a:lnTo>
                  <a:pt x="1763147" y="701041"/>
                </a:lnTo>
                <a:lnTo>
                  <a:pt x="0" y="701041"/>
                </a:lnTo>
                <a:lnTo>
                  <a:pt x="0" y="0"/>
                </a:lnTo>
                <a:close/>
              </a:path>
            </a:pathLst>
          </a:custGeom>
          <a:solidFill>
            <a:srgbClr val="5B9BD5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337644" y="1637654"/>
            <a:ext cx="2035211" cy="702807"/>
          </a:xfrm>
          <a:custGeom>
            <a:avLst/>
            <a:gdLst/>
            <a:ahLst/>
            <a:cxnLst/>
            <a:rect l="l" t="t" r="r" b="b"/>
            <a:pathLst>
              <a:path w="2030095" h="701039">
                <a:moveTo>
                  <a:pt x="0" y="0"/>
                </a:moveTo>
                <a:lnTo>
                  <a:pt x="2030091" y="0"/>
                </a:lnTo>
                <a:lnTo>
                  <a:pt x="2030091" y="701041"/>
                </a:lnTo>
                <a:lnTo>
                  <a:pt x="0" y="701041"/>
                </a:lnTo>
                <a:lnTo>
                  <a:pt x="0" y="0"/>
                </a:lnTo>
                <a:close/>
              </a:path>
            </a:pathLst>
          </a:custGeom>
          <a:solidFill>
            <a:srgbClr val="5B9BD5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9372851" y="1637654"/>
            <a:ext cx="1722640" cy="702807"/>
          </a:xfrm>
          <a:custGeom>
            <a:avLst/>
            <a:gdLst/>
            <a:ahLst/>
            <a:cxnLst/>
            <a:rect l="l" t="t" r="r" b="b"/>
            <a:pathLst>
              <a:path w="1718309" h="701039">
                <a:moveTo>
                  <a:pt x="0" y="0"/>
                </a:moveTo>
                <a:lnTo>
                  <a:pt x="1717878" y="0"/>
                </a:lnTo>
                <a:lnTo>
                  <a:pt x="1717878" y="701041"/>
                </a:lnTo>
                <a:lnTo>
                  <a:pt x="0" y="701041"/>
                </a:lnTo>
                <a:lnTo>
                  <a:pt x="0" y="0"/>
                </a:lnTo>
                <a:close/>
              </a:path>
            </a:pathLst>
          </a:custGeom>
          <a:solidFill>
            <a:srgbClr val="5B9BD5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128693" y="2340463"/>
            <a:ext cx="4441560" cy="663337"/>
          </a:xfrm>
          <a:custGeom>
            <a:avLst/>
            <a:gdLst/>
            <a:ahLst/>
            <a:cxnLst/>
            <a:rect l="l" t="t" r="r" b="b"/>
            <a:pathLst>
              <a:path w="4430395" h="661669">
                <a:moveTo>
                  <a:pt x="0" y="0"/>
                </a:moveTo>
                <a:lnTo>
                  <a:pt x="4430196" y="0"/>
                </a:lnTo>
                <a:lnTo>
                  <a:pt x="4430196" y="661184"/>
                </a:lnTo>
                <a:lnTo>
                  <a:pt x="0" y="661184"/>
                </a:lnTo>
                <a:lnTo>
                  <a:pt x="0" y="0"/>
                </a:lnTo>
                <a:close/>
              </a:path>
            </a:pathLst>
          </a:custGeom>
          <a:solidFill>
            <a:srgbClr val="D2DEEF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570053" y="2340463"/>
            <a:ext cx="1767839" cy="663337"/>
          </a:xfrm>
          <a:custGeom>
            <a:avLst/>
            <a:gdLst/>
            <a:ahLst/>
            <a:cxnLst/>
            <a:rect l="l" t="t" r="r" b="b"/>
            <a:pathLst>
              <a:path w="1763395" h="661669">
                <a:moveTo>
                  <a:pt x="0" y="0"/>
                </a:moveTo>
                <a:lnTo>
                  <a:pt x="1763147" y="0"/>
                </a:lnTo>
                <a:lnTo>
                  <a:pt x="1763147" y="661184"/>
                </a:lnTo>
                <a:lnTo>
                  <a:pt x="0" y="661184"/>
                </a:lnTo>
                <a:lnTo>
                  <a:pt x="0" y="0"/>
                </a:lnTo>
                <a:close/>
              </a:path>
            </a:pathLst>
          </a:custGeom>
          <a:solidFill>
            <a:srgbClr val="D2DEEF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337644" y="2340463"/>
            <a:ext cx="2035211" cy="663337"/>
          </a:xfrm>
          <a:custGeom>
            <a:avLst/>
            <a:gdLst/>
            <a:ahLst/>
            <a:cxnLst/>
            <a:rect l="l" t="t" r="r" b="b"/>
            <a:pathLst>
              <a:path w="2030095" h="661669">
                <a:moveTo>
                  <a:pt x="0" y="0"/>
                </a:moveTo>
                <a:lnTo>
                  <a:pt x="2030091" y="0"/>
                </a:lnTo>
                <a:lnTo>
                  <a:pt x="2030091" y="661184"/>
                </a:lnTo>
                <a:lnTo>
                  <a:pt x="0" y="661184"/>
                </a:lnTo>
                <a:lnTo>
                  <a:pt x="0" y="0"/>
                </a:lnTo>
                <a:close/>
              </a:path>
            </a:pathLst>
          </a:custGeom>
          <a:solidFill>
            <a:srgbClr val="D2DEEF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372851" y="2340463"/>
            <a:ext cx="1722640" cy="663337"/>
          </a:xfrm>
          <a:custGeom>
            <a:avLst/>
            <a:gdLst/>
            <a:ahLst/>
            <a:cxnLst/>
            <a:rect l="l" t="t" r="r" b="b"/>
            <a:pathLst>
              <a:path w="1718309" h="661669">
                <a:moveTo>
                  <a:pt x="0" y="0"/>
                </a:moveTo>
                <a:lnTo>
                  <a:pt x="1717878" y="0"/>
                </a:lnTo>
                <a:lnTo>
                  <a:pt x="1717878" y="661184"/>
                </a:lnTo>
                <a:lnTo>
                  <a:pt x="0" y="661184"/>
                </a:lnTo>
                <a:lnTo>
                  <a:pt x="0" y="0"/>
                </a:lnTo>
                <a:close/>
              </a:path>
            </a:pathLst>
          </a:custGeom>
          <a:solidFill>
            <a:srgbClr val="D2DEEF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128693" y="3003314"/>
            <a:ext cx="4441560" cy="663337"/>
          </a:xfrm>
          <a:custGeom>
            <a:avLst/>
            <a:gdLst/>
            <a:ahLst/>
            <a:cxnLst/>
            <a:rect l="l" t="t" r="r" b="b"/>
            <a:pathLst>
              <a:path w="4430395" h="661670">
                <a:moveTo>
                  <a:pt x="0" y="0"/>
                </a:moveTo>
                <a:lnTo>
                  <a:pt x="4430196" y="0"/>
                </a:lnTo>
                <a:lnTo>
                  <a:pt x="4430196" y="661184"/>
                </a:lnTo>
                <a:lnTo>
                  <a:pt x="0" y="661184"/>
                </a:lnTo>
                <a:lnTo>
                  <a:pt x="0" y="0"/>
                </a:lnTo>
                <a:close/>
              </a:path>
            </a:pathLst>
          </a:custGeom>
          <a:solidFill>
            <a:srgbClr val="EAEFF7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570053" y="3003314"/>
            <a:ext cx="1767839" cy="663337"/>
          </a:xfrm>
          <a:custGeom>
            <a:avLst/>
            <a:gdLst/>
            <a:ahLst/>
            <a:cxnLst/>
            <a:rect l="l" t="t" r="r" b="b"/>
            <a:pathLst>
              <a:path w="1763395" h="661670">
                <a:moveTo>
                  <a:pt x="0" y="0"/>
                </a:moveTo>
                <a:lnTo>
                  <a:pt x="1763147" y="0"/>
                </a:lnTo>
                <a:lnTo>
                  <a:pt x="1763147" y="661184"/>
                </a:lnTo>
                <a:lnTo>
                  <a:pt x="0" y="661184"/>
                </a:lnTo>
                <a:lnTo>
                  <a:pt x="0" y="0"/>
                </a:lnTo>
                <a:close/>
              </a:path>
            </a:pathLst>
          </a:custGeom>
          <a:solidFill>
            <a:srgbClr val="EAEFF7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337644" y="3003314"/>
            <a:ext cx="2035211" cy="663337"/>
          </a:xfrm>
          <a:custGeom>
            <a:avLst/>
            <a:gdLst/>
            <a:ahLst/>
            <a:cxnLst/>
            <a:rect l="l" t="t" r="r" b="b"/>
            <a:pathLst>
              <a:path w="2030095" h="661670">
                <a:moveTo>
                  <a:pt x="0" y="0"/>
                </a:moveTo>
                <a:lnTo>
                  <a:pt x="2030091" y="0"/>
                </a:lnTo>
                <a:lnTo>
                  <a:pt x="2030091" y="661184"/>
                </a:lnTo>
                <a:lnTo>
                  <a:pt x="0" y="661184"/>
                </a:lnTo>
                <a:lnTo>
                  <a:pt x="0" y="0"/>
                </a:lnTo>
                <a:close/>
              </a:path>
            </a:pathLst>
          </a:custGeom>
          <a:solidFill>
            <a:srgbClr val="EAEFF7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372851" y="3003314"/>
            <a:ext cx="1722640" cy="663337"/>
          </a:xfrm>
          <a:custGeom>
            <a:avLst/>
            <a:gdLst/>
            <a:ahLst/>
            <a:cxnLst/>
            <a:rect l="l" t="t" r="r" b="b"/>
            <a:pathLst>
              <a:path w="1718309" h="661670">
                <a:moveTo>
                  <a:pt x="0" y="0"/>
                </a:moveTo>
                <a:lnTo>
                  <a:pt x="1717878" y="0"/>
                </a:lnTo>
                <a:lnTo>
                  <a:pt x="1717878" y="661184"/>
                </a:lnTo>
                <a:lnTo>
                  <a:pt x="0" y="661184"/>
                </a:lnTo>
                <a:lnTo>
                  <a:pt x="0" y="0"/>
                </a:lnTo>
                <a:close/>
              </a:path>
            </a:pathLst>
          </a:custGeom>
          <a:solidFill>
            <a:srgbClr val="EAEFF7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128693" y="3666165"/>
            <a:ext cx="4441560" cy="663337"/>
          </a:xfrm>
          <a:custGeom>
            <a:avLst/>
            <a:gdLst/>
            <a:ahLst/>
            <a:cxnLst/>
            <a:rect l="l" t="t" r="r" b="b"/>
            <a:pathLst>
              <a:path w="4430395" h="661670">
                <a:moveTo>
                  <a:pt x="0" y="0"/>
                </a:moveTo>
                <a:lnTo>
                  <a:pt x="4430196" y="0"/>
                </a:lnTo>
                <a:lnTo>
                  <a:pt x="4430196" y="661184"/>
                </a:lnTo>
                <a:lnTo>
                  <a:pt x="0" y="661184"/>
                </a:lnTo>
                <a:lnTo>
                  <a:pt x="0" y="0"/>
                </a:lnTo>
                <a:close/>
              </a:path>
            </a:pathLst>
          </a:custGeom>
          <a:solidFill>
            <a:srgbClr val="D2DEEF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570053" y="3666165"/>
            <a:ext cx="1767839" cy="663337"/>
          </a:xfrm>
          <a:custGeom>
            <a:avLst/>
            <a:gdLst/>
            <a:ahLst/>
            <a:cxnLst/>
            <a:rect l="l" t="t" r="r" b="b"/>
            <a:pathLst>
              <a:path w="1763395" h="661670">
                <a:moveTo>
                  <a:pt x="0" y="0"/>
                </a:moveTo>
                <a:lnTo>
                  <a:pt x="1763147" y="0"/>
                </a:lnTo>
                <a:lnTo>
                  <a:pt x="1763147" y="661184"/>
                </a:lnTo>
                <a:lnTo>
                  <a:pt x="0" y="661184"/>
                </a:lnTo>
                <a:lnTo>
                  <a:pt x="0" y="0"/>
                </a:lnTo>
                <a:close/>
              </a:path>
            </a:pathLst>
          </a:custGeom>
          <a:solidFill>
            <a:srgbClr val="D2DEEF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337644" y="3666165"/>
            <a:ext cx="2035211" cy="663337"/>
          </a:xfrm>
          <a:custGeom>
            <a:avLst/>
            <a:gdLst/>
            <a:ahLst/>
            <a:cxnLst/>
            <a:rect l="l" t="t" r="r" b="b"/>
            <a:pathLst>
              <a:path w="2030095" h="661670">
                <a:moveTo>
                  <a:pt x="0" y="0"/>
                </a:moveTo>
                <a:lnTo>
                  <a:pt x="2030091" y="0"/>
                </a:lnTo>
                <a:lnTo>
                  <a:pt x="2030091" y="661184"/>
                </a:lnTo>
                <a:lnTo>
                  <a:pt x="0" y="661184"/>
                </a:lnTo>
                <a:lnTo>
                  <a:pt x="0" y="0"/>
                </a:lnTo>
                <a:close/>
              </a:path>
            </a:pathLst>
          </a:custGeom>
          <a:solidFill>
            <a:srgbClr val="D2DEEF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9372851" y="3666165"/>
            <a:ext cx="1722640" cy="663337"/>
          </a:xfrm>
          <a:custGeom>
            <a:avLst/>
            <a:gdLst/>
            <a:ahLst/>
            <a:cxnLst/>
            <a:rect l="l" t="t" r="r" b="b"/>
            <a:pathLst>
              <a:path w="1718309" h="661670">
                <a:moveTo>
                  <a:pt x="0" y="0"/>
                </a:moveTo>
                <a:lnTo>
                  <a:pt x="1717878" y="0"/>
                </a:lnTo>
                <a:lnTo>
                  <a:pt x="1717878" y="661184"/>
                </a:lnTo>
                <a:lnTo>
                  <a:pt x="0" y="661184"/>
                </a:lnTo>
                <a:lnTo>
                  <a:pt x="0" y="0"/>
                </a:lnTo>
                <a:close/>
              </a:path>
            </a:pathLst>
          </a:custGeom>
          <a:solidFill>
            <a:srgbClr val="D2DEEF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128693" y="4329016"/>
            <a:ext cx="4441560" cy="663337"/>
          </a:xfrm>
          <a:custGeom>
            <a:avLst/>
            <a:gdLst/>
            <a:ahLst/>
            <a:cxnLst/>
            <a:rect l="l" t="t" r="r" b="b"/>
            <a:pathLst>
              <a:path w="4430395" h="661670">
                <a:moveTo>
                  <a:pt x="0" y="0"/>
                </a:moveTo>
                <a:lnTo>
                  <a:pt x="4430196" y="0"/>
                </a:lnTo>
                <a:lnTo>
                  <a:pt x="4430196" y="661184"/>
                </a:lnTo>
                <a:lnTo>
                  <a:pt x="0" y="661184"/>
                </a:lnTo>
                <a:lnTo>
                  <a:pt x="0" y="0"/>
                </a:lnTo>
                <a:close/>
              </a:path>
            </a:pathLst>
          </a:custGeom>
          <a:solidFill>
            <a:srgbClr val="EAEFF7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570053" y="4329016"/>
            <a:ext cx="1767839" cy="663337"/>
          </a:xfrm>
          <a:custGeom>
            <a:avLst/>
            <a:gdLst/>
            <a:ahLst/>
            <a:cxnLst/>
            <a:rect l="l" t="t" r="r" b="b"/>
            <a:pathLst>
              <a:path w="1763395" h="661670">
                <a:moveTo>
                  <a:pt x="0" y="0"/>
                </a:moveTo>
                <a:lnTo>
                  <a:pt x="1763147" y="0"/>
                </a:lnTo>
                <a:lnTo>
                  <a:pt x="1763147" y="661184"/>
                </a:lnTo>
                <a:lnTo>
                  <a:pt x="0" y="661184"/>
                </a:lnTo>
                <a:lnTo>
                  <a:pt x="0" y="0"/>
                </a:lnTo>
                <a:close/>
              </a:path>
            </a:pathLst>
          </a:custGeom>
          <a:solidFill>
            <a:srgbClr val="EAEFF7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7337644" y="4329016"/>
            <a:ext cx="2035211" cy="663337"/>
          </a:xfrm>
          <a:custGeom>
            <a:avLst/>
            <a:gdLst/>
            <a:ahLst/>
            <a:cxnLst/>
            <a:rect l="l" t="t" r="r" b="b"/>
            <a:pathLst>
              <a:path w="2030095" h="661670">
                <a:moveTo>
                  <a:pt x="0" y="0"/>
                </a:moveTo>
                <a:lnTo>
                  <a:pt x="2030091" y="0"/>
                </a:lnTo>
                <a:lnTo>
                  <a:pt x="2030091" y="661184"/>
                </a:lnTo>
                <a:lnTo>
                  <a:pt x="0" y="661184"/>
                </a:lnTo>
                <a:lnTo>
                  <a:pt x="0" y="0"/>
                </a:lnTo>
                <a:close/>
              </a:path>
            </a:pathLst>
          </a:custGeom>
          <a:solidFill>
            <a:srgbClr val="EAEFF7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9372851" y="4329016"/>
            <a:ext cx="1722640" cy="663337"/>
          </a:xfrm>
          <a:custGeom>
            <a:avLst/>
            <a:gdLst/>
            <a:ahLst/>
            <a:cxnLst/>
            <a:rect l="l" t="t" r="r" b="b"/>
            <a:pathLst>
              <a:path w="1718309" h="661670">
                <a:moveTo>
                  <a:pt x="0" y="0"/>
                </a:moveTo>
                <a:lnTo>
                  <a:pt x="1717878" y="0"/>
                </a:lnTo>
                <a:lnTo>
                  <a:pt x="1717878" y="661184"/>
                </a:lnTo>
                <a:lnTo>
                  <a:pt x="0" y="661184"/>
                </a:lnTo>
                <a:lnTo>
                  <a:pt x="0" y="0"/>
                </a:lnTo>
                <a:close/>
              </a:path>
            </a:pathLst>
          </a:custGeom>
          <a:solidFill>
            <a:srgbClr val="EAEFF7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570052" y="1631289"/>
            <a:ext cx="0" cy="3366979"/>
          </a:xfrm>
          <a:custGeom>
            <a:avLst/>
            <a:gdLst/>
            <a:ahLst/>
            <a:cxnLst/>
            <a:rect l="l" t="t" r="r" b="b"/>
            <a:pathLst>
              <a:path h="3358515">
                <a:moveTo>
                  <a:pt x="0" y="0"/>
                </a:moveTo>
                <a:lnTo>
                  <a:pt x="0" y="3358479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7337644" y="1631289"/>
            <a:ext cx="0" cy="3366979"/>
          </a:xfrm>
          <a:custGeom>
            <a:avLst/>
            <a:gdLst/>
            <a:ahLst/>
            <a:cxnLst/>
            <a:rect l="l" t="t" r="r" b="b"/>
            <a:pathLst>
              <a:path h="3358515">
                <a:moveTo>
                  <a:pt x="0" y="0"/>
                </a:moveTo>
                <a:lnTo>
                  <a:pt x="0" y="3358479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9372850" y="1631289"/>
            <a:ext cx="0" cy="3366979"/>
          </a:xfrm>
          <a:custGeom>
            <a:avLst/>
            <a:gdLst/>
            <a:ahLst/>
            <a:cxnLst/>
            <a:rect l="l" t="t" r="r" b="b"/>
            <a:pathLst>
              <a:path h="3358515">
                <a:moveTo>
                  <a:pt x="0" y="0"/>
                </a:moveTo>
                <a:lnTo>
                  <a:pt x="0" y="3358479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122327" y="2340461"/>
            <a:ext cx="9979345" cy="0"/>
          </a:xfrm>
          <a:custGeom>
            <a:avLst/>
            <a:gdLst/>
            <a:ahLst/>
            <a:cxnLst/>
            <a:rect l="l" t="t" r="r" b="b"/>
            <a:pathLst>
              <a:path w="9954260">
                <a:moveTo>
                  <a:pt x="0" y="0"/>
                </a:moveTo>
                <a:lnTo>
                  <a:pt x="9954012" y="0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122327" y="3003312"/>
            <a:ext cx="9979345" cy="0"/>
          </a:xfrm>
          <a:custGeom>
            <a:avLst/>
            <a:gdLst/>
            <a:ahLst/>
            <a:cxnLst/>
            <a:rect l="l" t="t" r="r" b="b"/>
            <a:pathLst>
              <a:path w="9954260">
                <a:moveTo>
                  <a:pt x="0" y="0"/>
                </a:moveTo>
                <a:lnTo>
                  <a:pt x="9954012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122327" y="3666163"/>
            <a:ext cx="9979345" cy="0"/>
          </a:xfrm>
          <a:custGeom>
            <a:avLst/>
            <a:gdLst/>
            <a:ahLst/>
            <a:cxnLst/>
            <a:rect l="l" t="t" r="r" b="b"/>
            <a:pathLst>
              <a:path w="9954260">
                <a:moveTo>
                  <a:pt x="0" y="0"/>
                </a:moveTo>
                <a:lnTo>
                  <a:pt x="9954012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122327" y="4329014"/>
            <a:ext cx="9979345" cy="0"/>
          </a:xfrm>
          <a:custGeom>
            <a:avLst/>
            <a:gdLst/>
            <a:ahLst/>
            <a:cxnLst/>
            <a:rect l="l" t="t" r="r" b="b"/>
            <a:pathLst>
              <a:path w="9954260">
                <a:moveTo>
                  <a:pt x="0" y="0"/>
                </a:moveTo>
                <a:lnTo>
                  <a:pt x="9954012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128693" y="1631289"/>
            <a:ext cx="0" cy="3366979"/>
          </a:xfrm>
          <a:custGeom>
            <a:avLst/>
            <a:gdLst/>
            <a:ahLst/>
            <a:cxnLst/>
            <a:rect l="l" t="t" r="r" b="b"/>
            <a:pathLst>
              <a:path h="3358515">
                <a:moveTo>
                  <a:pt x="0" y="0"/>
                </a:moveTo>
                <a:lnTo>
                  <a:pt x="0" y="3358479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11095057" y="1631289"/>
            <a:ext cx="0" cy="3366979"/>
          </a:xfrm>
          <a:custGeom>
            <a:avLst/>
            <a:gdLst/>
            <a:ahLst/>
            <a:cxnLst/>
            <a:rect l="l" t="t" r="r" b="b"/>
            <a:pathLst>
              <a:path h="3358515">
                <a:moveTo>
                  <a:pt x="0" y="0"/>
                </a:moveTo>
                <a:lnTo>
                  <a:pt x="0" y="3358479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1122327" y="1637655"/>
            <a:ext cx="9979345" cy="0"/>
          </a:xfrm>
          <a:custGeom>
            <a:avLst/>
            <a:gdLst/>
            <a:ahLst/>
            <a:cxnLst/>
            <a:rect l="l" t="t" r="r" b="b"/>
            <a:pathLst>
              <a:path w="9954260">
                <a:moveTo>
                  <a:pt x="0" y="0"/>
                </a:moveTo>
                <a:lnTo>
                  <a:pt x="9954012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122327" y="4991866"/>
            <a:ext cx="9979345" cy="0"/>
          </a:xfrm>
          <a:custGeom>
            <a:avLst/>
            <a:gdLst/>
            <a:ahLst/>
            <a:cxnLst/>
            <a:rect l="l" t="t" r="r" b="b"/>
            <a:pathLst>
              <a:path w="9954260">
                <a:moveTo>
                  <a:pt x="0" y="0"/>
                </a:moveTo>
                <a:lnTo>
                  <a:pt x="9954012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028718" y="1736965"/>
            <a:ext cx="642329" cy="44483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2807" b="1" spc="2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807" b="1" spc="1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807" b="1" spc="-2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807" b="1" dirty="0">
                <a:solidFill>
                  <a:srgbClr val="FFFFFF"/>
                </a:solidFill>
                <a:latin typeface="Calibri"/>
                <a:cs typeface="Calibri"/>
              </a:rPr>
              <a:t>k</a:t>
            </a:r>
            <a:endParaRPr sz="2807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916747" y="1658026"/>
            <a:ext cx="1070762" cy="629948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52785" marR="5093" indent="-140053" defTabSz="916712">
              <a:spcBef>
                <a:spcPts val="100"/>
              </a:spcBef>
            </a:pPr>
            <a:r>
              <a:rPr sz="2005" b="1" spc="-15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2005" b="1" spc="25" dirty="0">
                <a:solidFill>
                  <a:srgbClr val="FFFFFF"/>
                </a:solidFill>
                <a:latin typeface="Calibri"/>
                <a:cs typeface="Calibri"/>
              </a:rPr>
              <a:t>nd</a:t>
            </a:r>
            <a:r>
              <a:rPr sz="2005" b="1" spc="-15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sz="2005" b="1" spc="2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2005" b="1" spc="5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2005" b="1" spc="1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005" b="1" spc="-4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005" b="1" dirty="0">
                <a:solidFill>
                  <a:srgbClr val="FFFFFF"/>
                </a:solidFill>
                <a:latin typeface="Calibri"/>
                <a:cs typeface="Calibri"/>
              </a:rPr>
              <a:t>e  </a:t>
            </a:r>
            <a:r>
              <a:rPr sz="2005" b="1" spc="5" dirty="0">
                <a:solidFill>
                  <a:srgbClr val="FFFFFF"/>
                </a:solidFill>
                <a:latin typeface="Calibri"/>
                <a:cs typeface="Calibri"/>
              </a:rPr>
              <a:t>winner</a:t>
            </a:r>
            <a:endParaRPr sz="2005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811749" y="1767523"/>
            <a:ext cx="1064395" cy="38308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2406" b="1" spc="4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406" b="1" spc="-1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6" b="1" spc="4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406" b="1" spc="1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406" b="1" spc="-1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6" b="1" spc="-3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6" b="1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endParaRPr sz="2406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9847252" y="1703862"/>
            <a:ext cx="760737" cy="537487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2005" b="1" spc="-30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2005" b="1" spc="1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005" b="1" spc="-1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005" b="1" spc="-50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2005" b="1" spc="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005" b="1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endParaRPr sz="2005">
              <a:solidFill>
                <a:prstClr val="black"/>
              </a:solidFill>
              <a:latin typeface="Calibri"/>
              <a:cs typeface="Calibri"/>
            </a:endParaRPr>
          </a:p>
          <a:p>
            <a:pPr marL="50928" defTabSz="916712"/>
            <a:r>
              <a:rPr sz="1404" b="1" spc="-10" dirty="0">
                <a:solidFill>
                  <a:srgbClr val="FFFFFF"/>
                </a:solidFill>
                <a:latin typeface="Calibri"/>
                <a:cs typeface="Calibri"/>
              </a:rPr>
              <a:t>(relative)</a:t>
            </a:r>
            <a:endParaRPr sz="1404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207631" y="2419795"/>
            <a:ext cx="4204744" cy="44483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2807" spc="-15" dirty="0">
                <a:solidFill>
                  <a:prstClr val="black"/>
                </a:solidFill>
                <a:latin typeface="Calibri"/>
                <a:cs typeface="Calibri"/>
              </a:rPr>
              <a:t>ImageNet </a:t>
            </a:r>
            <a:r>
              <a:rPr sz="2807" spc="-20" dirty="0">
                <a:solidFill>
                  <a:prstClr val="black"/>
                </a:solidFill>
                <a:latin typeface="Calibri"/>
                <a:cs typeface="Calibri"/>
              </a:rPr>
              <a:t>Localization </a:t>
            </a:r>
            <a:r>
              <a:rPr sz="1404" spc="-20" dirty="0">
                <a:solidFill>
                  <a:prstClr val="black"/>
                </a:solidFill>
                <a:latin typeface="Calibri"/>
                <a:cs typeface="Calibri"/>
              </a:rPr>
              <a:t>(top-5</a:t>
            </a:r>
            <a:r>
              <a:rPr sz="1404" spc="21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404" spc="-5" dirty="0">
                <a:solidFill>
                  <a:prstClr val="black"/>
                </a:solidFill>
                <a:latin typeface="Calibri"/>
                <a:cs typeface="Calibri"/>
              </a:rPr>
              <a:t>error)</a:t>
            </a:r>
            <a:endParaRPr sz="1404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9910912" y="2419795"/>
            <a:ext cx="639783" cy="44483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2807" b="1" spc="-20" dirty="0">
                <a:solidFill>
                  <a:srgbClr val="C00000"/>
                </a:solidFill>
                <a:latin typeface="Calibri"/>
                <a:cs typeface="Calibri"/>
              </a:rPr>
              <a:t>27%</a:t>
            </a:r>
            <a:endParaRPr sz="2807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207631" y="3082645"/>
            <a:ext cx="3759124" cy="44483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2807" spc="-15" dirty="0">
                <a:solidFill>
                  <a:prstClr val="black"/>
                </a:solidFill>
                <a:latin typeface="Calibri"/>
                <a:cs typeface="Calibri"/>
              </a:rPr>
              <a:t>ImageNet Detection</a:t>
            </a:r>
            <a:r>
              <a:rPr sz="2807" spc="7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404" dirty="0">
                <a:solidFill>
                  <a:prstClr val="black"/>
                </a:solidFill>
                <a:latin typeface="Calibri"/>
                <a:cs typeface="Calibri"/>
              </a:rPr>
              <a:t>(mAP@.5)</a:t>
            </a:r>
            <a:endParaRPr sz="1404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9910912" y="3082644"/>
            <a:ext cx="639783" cy="44483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2807" b="1" spc="-20" dirty="0">
                <a:solidFill>
                  <a:srgbClr val="C00000"/>
                </a:solidFill>
                <a:latin typeface="Calibri"/>
                <a:cs typeface="Calibri"/>
              </a:rPr>
              <a:t>16%</a:t>
            </a:r>
            <a:endParaRPr sz="2807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207631" y="3745495"/>
            <a:ext cx="3466288" cy="44483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2807" spc="10" dirty="0">
                <a:solidFill>
                  <a:prstClr val="black"/>
                </a:solidFill>
                <a:latin typeface="Calibri"/>
                <a:cs typeface="Calibri"/>
              </a:rPr>
              <a:t>COCO </a:t>
            </a:r>
            <a:r>
              <a:rPr sz="2807" spc="-15" dirty="0">
                <a:solidFill>
                  <a:prstClr val="black"/>
                </a:solidFill>
                <a:latin typeface="Calibri"/>
                <a:cs typeface="Calibri"/>
              </a:rPr>
              <a:t>Detection</a:t>
            </a:r>
            <a:r>
              <a:rPr sz="2807" spc="-11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404" dirty="0">
                <a:solidFill>
                  <a:prstClr val="black"/>
                </a:solidFill>
                <a:latin typeface="Calibri"/>
                <a:cs typeface="Calibri"/>
              </a:rPr>
              <a:t>(mAP@.5:.95)</a:t>
            </a:r>
            <a:endParaRPr sz="1404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9910912" y="3745495"/>
            <a:ext cx="639783" cy="44483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2807" b="1" spc="-20" dirty="0">
                <a:solidFill>
                  <a:srgbClr val="C00000"/>
                </a:solidFill>
                <a:latin typeface="Calibri"/>
                <a:cs typeface="Calibri"/>
              </a:rPr>
              <a:t>11%</a:t>
            </a:r>
            <a:endParaRPr sz="2807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207632" y="4408348"/>
            <a:ext cx="4064692" cy="44483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2807" spc="10" dirty="0">
                <a:solidFill>
                  <a:prstClr val="black"/>
                </a:solidFill>
                <a:latin typeface="Calibri"/>
                <a:cs typeface="Calibri"/>
              </a:rPr>
              <a:t>COCO </a:t>
            </a:r>
            <a:r>
              <a:rPr sz="2807" spc="-15" dirty="0">
                <a:solidFill>
                  <a:prstClr val="black"/>
                </a:solidFill>
                <a:latin typeface="Calibri"/>
                <a:cs typeface="Calibri"/>
              </a:rPr>
              <a:t>Segmentation</a:t>
            </a:r>
            <a:r>
              <a:rPr sz="2807" spc="-13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404" dirty="0">
                <a:solidFill>
                  <a:prstClr val="black"/>
                </a:solidFill>
                <a:latin typeface="Calibri"/>
                <a:cs typeface="Calibri"/>
              </a:rPr>
              <a:t>(mAP@.5:.95)</a:t>
            </a:r>
            <a:endParaRPr sz="1404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171357" y="4438905"/>
            <a:ext cx="2457913" cy="38308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  <a:tabLst>
                <a:tab pos="1907269" algn="l"/>
              </a:tabLst>
            </a:pPr>
            <a:r>
              <a:rPr sz="2406" spc="-20" dirty="0">
                <a:solidFill>
                  <a:prstClr val="black"/>
                </a:solidFill>
                <a:latin typeface="Calibri"/>
                <a:cs typeface="Calibri"/>
              </a:rPr>
              <a:t>25</a:t>
            </a:r>
            <a:r>
              <a:rPr sz="2406" spc="-5" dirty="0">
                <a:solidFill>
                  <a:prstClr val="black"/>
                </a:solidFill>
                <a:latin typeface="Calibri"/>
                <a:cs typeface="Calibri"/>
              </a:rPr>
              <a:t>.</a:t>
            </a:r>
            <a:r>
              <a:rPr sz="2406" dirty="0">
                <a:solidFill>
                  <a:prstClr val="black"/>
                </a:solidFill>
                <a:latin typeface="Calibri"/>
                <a:cs typeface="Calibri"/>
              </a:rPr>
              <a:t>1	</a:t>
            </a:r>
            <a:r>
              <a:rPr sz="2406" spc="-20" dirty="0">
                <a:solidFill>
                  <a:prstClr val="black"/>
                </a:solidFill>
                <a:latin typeface="Calibri"/>
                <a:cs typeface="Calibri"/>
              </a:rPr>
              <a:t>28</a:t>
            </a:r>
            <a:r>
              <a:rPr sz="2406" spc="-5" dirty="0">
                <a:solidFill>
                  <a:prstClr val="black"/>
                </a:solidFill>
                <a:latin typeface="Calibri"/>
                <a:cs typeface="Calibri"/>
              </a:rPr>
              <a:t>.</a:t>
            </a:r>
            <a:r>
              <a:rPr sz="2406" dirty="0">
                <a:solidFill>
                  <a:prstClr val="black"/>
                </a:solidFill>
                <a:latin typeface="Calibri"/>
                <a:cs typeface="Calibri"/>
              </a:rPr>
              <a:t>2</a:t>
            </a:r>
            <a:endParaRPr sz="2406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9910912" y="4408348"/>
            <a:ext cx="639783" cy="44483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2807" b="1" spc="-20" dirty="0">
                <a:solidFill>
                  <a:srgbClr val="C00000"/>
                </a:solidFill>
                <a:latin typeface="Calibri"/>
                <a:cs typeface="Calibri"/>
              </a:rPr>
              <a:t>12%</a:t>
            </a:r>
            <a:endParaRPr sz="2807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2244513" y="5166666"/>
            <a:ext cx="6900746" cy="987482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356499" indent="-343767" defTabSz="916712">
              <a:lnSpc>
                <a:spcPts val="3830"/>
              </a:lnSpc>
              <a:spcBef>
                <a:spcPts val="100"/>
              </a:spcBef>
              <a:buFont typeface="Arial"/>
              <a:buChar char="•"/>
              <a:tabLst>
                <a:tab pos="355862" algn="l"/>
                <a:tab pos="356499" algn="l"/>
              </a:tabLst>
            </a:pPr>
            <a:r>
              <a:rPr sz="3208" spc="-5" dirty="0">
                <a:solidFill>
                  <a:prstClr val="black"/>
                </a:solidFill>
                <a:latin typeface="Calibri"/>
                <a:cs typeface="Calibri"/>
              </a:rPr>
              <a:t>Our </a:t>
            </a:r>
            <a:r>
              <a:rPr sz="3208" spc="5" dirty="0">
                <a:solidFill>
                  <a:prstClr val="black"/>
                </a:solidFill>
                <a:latin typeface="Calibri"/>
                <a:cs typeface="Calibri"/>
              </a:rPr>
              <a:t>results </a:t>
            </a:r>
            <a:r>
              <a:rPr sz="3208" spc="-20" dirty="0">
                <a:solidFill>
                  <a:prstClr val="black"/>
                </a:solidFill>
                <a:latin typeface="Calibri"/>
                <a:cs typeface="Calibri"/>
              </a:rPr>
              <a:t>are </a:t>
            </a:r>
            <a:r>
              <a:rPr sz="3208" spc="-25" dirty="0">
                <a:solidFill>
                  <a:prstClr val="black"/>
                </a:solidFill>
                <a:latin typeface="Calibri"/>
                <a:cs typeface="Calibri"/>
              </a:rPr>
              <a:t>all </a:t>
            </a:r>
            <a:r>
              <a:rPr sz="3208" spc="5" dirty="0">
                <a:solidFill>
                  <a:prstClr val="black"/>
                </a:solidFill>
                <a:latin typeface="Calibri"/>
                <a:cs typeface="Calibri"/>
              </a:rPr>
              <a:t>based on</a:t>
            </a:r>
            <a:r>
              <a:rPr sz="3208" spc="-2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208" spc="-20" dirty="0">
                <a:solidFill>
                  <a:srgbClr val="C00000"/>
                </a:solidFill>
                <a:latin typeface="Calibri"/>
                <a:cs typeface="Calibri"/>
              </a:rPr>
              <a:t>ResNet-101</a:t>
            </a:r>
            <a:endParaRPr sz="3208">
              <a:solidFill>
                <a:prstClr val="black"/>
              </a:solidFill>
              <a:latin typeface="Calibri"/>
              <a:cs typeface="Calibri"/>
            </a:endParaRPr>
          </a:p>
          <a:p>
            <a:pPr marL="356499" indent="-343767" defTabSz="916712">
              <a:lnSpc>
                <a:spcPts val="3830"/>
              </a:lnSpc>
              <a:buFont typeface="Arial"/>
              <a:buChar char="•"/>
              <a:tabLst>
                <a:tab pos="355862" algn="l"/>
                <a:tab pos="356499" algn="l"/>
              </a:tabLst>
            </a:pPr>
            <a:r>
              <a:rPr sz="3208" spc="-5" dirty="0">
                <a:solidFill>
                  <a:prstClr val="black"/>
                </a:solidFill>
                <a:latin typeface="Calibri"/>
                <a:cs typeface="Calibri"/>
              </a:rPr>
              <a:t>Our </a:t>
            </a:r>
            <a:r>
              <a:rPr sz="3208" spc="-10" dirty="0">
                <a:solidFill>
                  <a:prstClr val="black"/>
                </a:solidFill>
                <a:latin typeface="Calibri"/>
                <a:cs typeface="Calibri"/>
              </a:rPr>
              <a:t>features </a:t>
            </a:r>
            <a:r>
              <a:rPr sz="3208" spc="-20" dirty="0">
                <a:solidFill>
                  <a:prstClr val="black"/>
                </a:solidFill>
                <a:latin typeface="Calibri"/>
                <a:cs typeface="Calibri"/>
              </a:rPr>
              <a:t>are </a:t>
            </a:r>
            <a:r>
              <a:rPr sz="3208" spc="-5" dirty="0">
                <a:solidFill>
                  <a:srgbClr val="C00000"/>
                </a:solidFill>
                <a:latin typeface="Calibri"/>
                <a:cs typeface="Calibri"/>
              </a:rPr>
              <a:t>well</a:t>
            </a:r>
            <a:r>
              <a:rPr sz="3208" spc="-9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208" spc="-25" dirty="0">
                <a:solidFill>
                  <a:srgbClr val="C00000"/>
                </a:solidFill>
                <a:latin typeface="Calibri"/>
                <a:cs typeface="Calibri"/>
              </a:rPr>
              <a:t>transferrable</a:t>
            </a:r>
            <a:endParaRPr sz="3208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5710818" y="2896621"/>
            <a:ext cx="3373981" cy="1018560"/>
          </a:xfrm>
          <a:custGeom>
            <a:avLst/>
            <a:gdLst/>
            <a:ahLst/>
            <a:cxnLst/>
            <a:rect l="l" t="t" r="r" b="b"/>
            <a:pathLst>
              <a:path w="3365500" h="1016000">
                <a:moveTo>
                  <a:pt x="0" y="508000"/>
                </a:moveTo>
                <a:lnTo>
                  <a:pt x="5866" y="465279"/>
                </a:lnTo>
                <a:lnTo>
                  <a:pt x="23152" y="423538"/>
                </a:lnTo>
                <a:lnTo>
                  <a:pt x="51392" y="382917"/>
                </a:lnTo>
                <a:lnTo>
                  <a:pt x="90118" y="343557"/>
                </a:lnTo>
                <a:lnTo>
                  <a:pt x="138863" y="305600"/>
                </a:lnTo>
                <a:lnTo>
                  <a:pt x="197160" y="269186"/>
                </a:lnTo>
                <a:lnTo>
                  <a:pt x="264541" y="234457"/>
                </a:lnTo>
                <a:lnTo>
                  <a:pt x="301492" y="217768"/>
                </a:lnTo>
                <a:lnTo>
                  <a:pt x="340539" y="201553"/>
                </a:lnTo>
                <a:lnTo>
                  <a:pt x="381624" y="185830"/>
                </a:lnTo>
                <a:lnTo>
                  <a:pt x="424687" y="170616"/>
                </a:lnTo>
                <a:lnTo>
                  <a:pt x="469671" y="155930"/>
                </a:lnTo>
                <a:lnTo>
                  <a:pt x="516518" y="141787"/>
                </a:lnTo>
                <a:lnTo>
                  <a:pt x="565168" y="128207"/>
                </a:lnTo>
                <a:lnTo>
                  <a:pt x="615564" y="115207"/>
                </a:lnTo>
                <a:lnTo>
                  <a:pt x="667647" y="102804"/>
                </a:lnTo>
                <a:lnTo>
                  <a:pt x="721358" y="91016"/>
                </a:lnTo>
                <a:lnTo>
                  <a:pt x="776640" y="79861"/>
                </a:lnTo>
                <a:lnTo>
                  <a:pt x="833433" y="69356"/>
                </a:lnTo>
                <a:lnTo>
                  <a:pt x="891680" y="59520"/>
                </a:lnTo>
                <a:lnTo>
                  <a:pt x="951322" y="50369"/>
                </a:lnTo>
                <a:lnTo>
                  <a:pt x="1012301" y="41921"/>
                </a:lnTo>
                <a:lnTo>
                  <a:pt x="1074557" y="34194"/>
                </a:lnTo>
                <a:lnTo>
                  <a:pt x="1138034" y="27205"/>
                </a:lnTo>
                <a:lnTo>
                  <a:pt x="1202672" y="20973"/>
                </a:lnTo>
                <a:lnTo>
                  <a:pt x="1268413" y="15514"/>
                </a:lnTo>
                <a:lnTo>
                  <a:pt x="1335198" y="10847"/>
                </a:lnTo>
                <a:lnTo>
                  <a:pt x="1402970" y="6989"/>
                </a:lnTo>
                <a:lnTo>
                  <a:pt x="1471669" y="3958"/>
                </a:lnTo>
                <a:lnTo>
                  <a:pt x="1541238" y="1770"/>
                </a:lnTo>
                <a:lnTo>
                  <a:pt x="1611617" y="445"/>
                </a:lnTo>
                <a:lnTo>
                  <a:pt x="1682750" y="0"/>
                </a:lnTo>
                <a:lnTo>
                  <a:pt x="1753882" y="445"/>
                </a:lnTo>
                <a:lnTo>
                  <a:pt x="1824261" y="1770"/>
                </a:lnTo>
                <a:lnTo>
                  <a:pt x="1893830" y="3958"/>
                </a:lnTo>
                <a:lnTo>
                  <a:pt x="1962529" y="6989"/>
                </a:lnTo>
                <a:lnTo>
                  <a:pt x="2030301" y="10847"/>
                </a:lnTo>
                <a:lnTo>
                  <a:pt x="2097086" y="15514"/>
                </a:lnTo>
                <a:lnTo>
                  <a:pt x="2162827" y="20973"/>
                </a:lnTo>
                <a:lnTo>
                  <a:pt x="2227465" y="27205"/>
                </a:lnTo>
                <a:lnTo>
                  <a:pt x="2290942" y="34194"/>
                </a:lnTo>
                <a:lnTo>
                  <a:pt x="2353198" y="41921"/>
                </a:lnTo>
                <a:lnTo>
                  <a:pt x="2414177" y="50369"/>
                </a:lnTo>
                <a:lnTo>
                  <a:pt x="2473819" y="59520"/>
                </a:lnTo>
                <a:lnTo>
                  <a:pt x="2532066" y="69356"/>
                </a:lnTo>
                <a:lnTo>
                  <a:pt x="2588859" y="79861"/>
                </a:lnTo>
                <a:lnTo>
                  <a:pt x="2644141" y="91016"/>
                </a:lnTo>
                <a:lnTo>
                  <a:pt x="2697852" y="102804"/>
                </a:lnTo>
                <a:lnTo>
                  <a:pt x="2749935" y="115207"/>
                </a:lnTo>
                <a:lnTo>
                  <a:pt x="2800331" y="128207"/>
                </a:lnTo>
                <a:lnTo>
                  <a:pt x="2848981" y="141787"/>
                </a:lnTo>
                <a:lnTo>
                  <a:pt x="2895828" y="155930"/>
                </a:lnTo>
                <a:lnTo>
                  <a:pt x="2940812" y="170616"/>
                </a:lnTo>
                <a:lnTo>
                  <a:pt x="2983875" y="185830"/>
                </a:lnTo>
                <a:lnTo>
                  <a:pt x="3024960" y="201553"/>
                </a:lnTo>
                <a:lnTo>
                  <a:pt x="3064007" y="217768"/>
                </a:lnTo>
                <a:lnTo>
                  <a:pt x="3100958" y="234457"/>
                </a:lnTo>
                <a:lnTo>
                  <a:pt x="3135755" y="251602"/>
                </a:lnTo>
                <a:lnTo>
                  <a:pt x="3198652" y="287191"/>
                </a:lnTo>
                <a:lnTo>
                  <a:pt x="3252231" y="324394"/>
                </a:lnTo>
                <a:lnTo>
                  <a:pt x="3296025" y="363070"/>
                </a:lnTo>
                <a:lnTo>
                  <a:pt x="3329567" y="403078"/>
                </a:lnTo>
                <a:lnTo>
                  <a:pt x="3352389" y="444277"/>
                </a:lnTo>
                <a:lnTo>
                  <a:pt x="3364023" y="486526"/>
                </a:lnTo>
                <a:lnTo>
                  <a:pt x="3365500" y="508000"/>
                </a:lnTo>
                <a:lnTo>
                  <a:pt x="3364023" y="529473"/>
                </a:lnTo>
                <a:lnTo>
                  <a:pt x="3352389" y="571722"/>
                </a:lnTo>
                <a:lnTo>
                  <a:pt x="3329567" y="612921"/>
                </a:lnTo>
                <a:lnTo>
                  <a:pt x="3296025" y="652929"/>
                </a:lnTo>
                <a:lnTo>
                  <a:pt x="3252231" y="691605"/>
                </a:lnTo>
                <a:lnTo>
                  <a:pt x="3198652" y="728808"/>
                </a:lnTo>
                <a:lnTo>
                  <a:pt x="3135755" y="764397"/>
                </a:lnTo>
                <a:lnTo>
                  <a:pt x="3100958" y="781542"/>
                </a:lnTo>
                <a:lnTo>
                  <a:pt x="3064007" y="798231"/>
                </a:lnTo>
                <a:lnTo>
                  <a:pt x="3024960" y="814446"/>
                </a:lnTo>
                <a:lnTo>
                  <a:pt x="2983875" y="830169"/>
                </a:lnTo>
                <a:lnTo>
                  <a:pt x="2940812" y="845383"/>
                </a:lnTo>
                <a:lnTo>
                  <a:pt x="2895828" y="860069"/>
                </a:lnTo>
                <a:lnTo>
                  <a:pt x="2848981" y="874212"/>
                </a:lnTo>
                <a:lnTo>
                  <a:pt x="2800331" y="887792"/>
                </a:lnTo>
                <a:lnTo>
                  <a:pt x="2749935" y="900792"/>
                </a:lnTo>
                <a:lnTo>
                  <a:pt x="2697852" y="913195"/>
                </a:lnTo>
                <a:lnTo>
                  <a:pt x="2644141" y="924983"/>
                </a:lnTo>
                <a:lnTo>
                  <a:pt x="2588859" y="936138"/>
                </a:lnTo>
                <a:lnTo>
                  <a:pt x="2532066" y="946643"/>
                </a:lnTo>
                <a:lnTo>
                  <a:pt x="2473819" y="956479"/>
                </a:lnTo>
                <a:lnTo>
                  <a:pt x="2414177" y="965630"/>
                </a:lnTo>
                <a:lnTo>
                  <a:pt x="2353198" y="974078"/>
                </a:lnTo>
                <a:lnTo>
                  <a:pt x="2290942" y="981805"/>
                </a:lnTo>
                <a:lnTo>
                  <a:pt x="2227465" y="988794"/>
                </a:lnTo>
                <a:lnTo>
                  <a:pt x="2162827" y="995026"/>
                </a:lnTo>
                <a:lnTo>
                  <a:pt x="2097086" y="1000485"/>
                </a:lnTo>
                <a:lnTo>
                  <a:pt x="2030301" y="1005152"/>
                </a:lnTo>
                <a:lnTo>
                  <a:pt x="1962529" y="1009010"/>
                </a:lnTo>
                <a:lnTo>
                  <a:pt x="1893830" y="1012041"/>
                </a:lnTo>
                <a:lnTo>
                  <a:pt x="1824261" y="1014229"/>
                </a:lnTo>
                <a:lnTo>
                  <a:pt x="1753882" y="1015554"/>
                </a:lnTo>
                <a:lnTo>
                  <a:pt x="1682750" y="1016000"/>
                </a:lnTo>
                <a:lnTo>
                  <a:pt x="1611617" y="1015554"/>
                </a:lnTo>
                <a:lnTo>
                  <a:pt x="1541238" y="1014229"/>
                </a:lnTo>
                <a:lnTo>
                  <a:pt x="1471669" y="1012041"/>
                </a:lnTo>
                <a:lnTo>
                  <a:pt x="1402970" y="1009010"/>
                </a:lnTo>
                <a:lnTo>
                  <a:pt x="1335198" y="1005152"/>
                </a:lnTo>
                <a:lnTo>
                  <a:pt x="1268413" y="1000485"/>
                </a:lnTo>
                <a:lnTo>
                  <a:pt x="1202672" y="995026"/>
                </a:lnTo>
                <a:lnTo>
                  <a:pt x="1138034" y="988794"/>
                </a:lnTo>
                <a:lnTo>
                  <a:pt x="1074557" y="981805"/>
                </a:lnTo>
                <a:lnTo>
                  <a:pt x="1012301" y="974078"/>
                </a:lnTo>
                <a:lnTo>
                  <a:pt x="951322" y="965630"/>
                </a:lnTo>
                <a:lnTo>
                  <a:pt x="891680" y="956479"/>
                </a:lnTo>
                <a:lnTo>
                  <a:pt x="833433" y="946643"/>
                </a:lnTo>
                <a:lnTo>
                  <a:pt x="776640" y="936138"/>
                </a:lnTo>
                <a:lnTo>
                  <a:pt x="721358" y="924983"/>
                </a:lnTo>
                <a:lnTo>
                  <a:pt x="667647" y="913195"/>
                </a:lnTo>
                <a:lnTo>
                  <a:pt x="615564" y="900792"/>
                </a:lnTo>
                <a:lnTo>
                  <a:pt x="565168" y="887792"/>
                </a:lnTo>
                <a:lnTo>
                  <a:pt x="516518" y="874212"/>
                </a:lnTo>
                <a:lnTo>
                  <a:pt x="469671" y="860069"/>
                </a:lnTo>
                <a:lnTo>
                  <a:pt x="424687" y="845383"/>
                </a:lnTo>
                <a:lnTo>
                  <a:pt x="381624" y="830169"/>
                </a:lnTo>
                <a:lnTo>
                  <a:pt x="340539" y="814446"/>
                </a:lnTo>
                <a:lnTo>
                  <a:pt x="301492" y="798231"/>
                </a:lnTo>
                <a:lnTo>
                  <a:pt x="264541" y="781542"/>
                </a:lnTo>
                <a:lnTo>
                  <a:pt x="229744" y="764397"/>
                </a:lnTo>
                <a:lnTo>
                  <a:pt x="166847" y="728808"/>
                </a:lnTo>
                <a:lnTo>
                  <a:pt x="113268" y="691605"/>
                </a:lnTo>
                <a:lnTo>
                  <a:pt x="69474" y="652929"/>
                </a:lnTo>
                <a:lnTo>
                  <a:pt x="35932" y="612921"/>
                </a:lnTo>
                <a:lnTo>
                  <a:pt x="13111" y="571722"/>
                </a:lnTo>
                <a:lnTo>
                  <a:pt x="1476" y="529473"/>
                </a:lnTo>
                <a:lnTo>
                  <a:pt x="0" y="508000"/>
                </a:lnTo>
                <a:close/>
              </a:path>
            </a:pathLst>
          </a:custGeom>
          <a:ln w="635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6133161" y="2272097"/>
            <a:ext cx="2534306" cy="1112840"/>
          </a:xfrm>
          <a:prstGeom prst="rect">
            <a:avLst/>
          </a:prstGeom>
        </p:spPr>
        <p:txBody>
          <a:bodyPr vert="horz" wrap="square" lIns="0" tIns="190980" rIns="0" bIns="0" rtlCol="0">
            <a:spAutoFit/>
          </a:bodyPr>
          <a:lstStyle/>
          <a:p>
            <a:pPr marL="50928" defTabSz="916712">
              <a:spcBef>
                <a:spcPts val="1504"/>
              </a:spcBef>
              <a:tabLst>
                <a:tab pos="2021858" algn="l"/>
              </a:tabLst>
            </a:pPr>
            <a:r>
              <a:rPr sz="2406" spc="-15" dirty="0">
                <a:solidFill>
                  <a:prstClr val="black"/>
                </a:solidFill>
                <a:latin typeface="Calibri"/>
                <a:cs typeface="Calibri"/>
              </a:rPr>
              <a:t>12.0	</a:t>
            </a:r>
            <a:r>
              <a:rPr sz="2406" spc="-10" dirty="0">
                <a:solidFill>
                  <a:prstClr val="black"/>
                </a:solidFill>
                <a:latin typeface="Calibri"/>
                <a:cs typeface="Calibri"/>
              </a:rPr>
              <a:t>9.0</a:t>
            </a:r>
            <a:endParaRPr sz="2406">
              <a:solidFill>
                <a:prstClr val="black"/>
              </a:solidFill>
              <a:latin typeface="Calibri"/>
              <a:cs typeface="Calibri"/>
            </a:endParaRPr>
          </a:p>
          <a:p>
            <a:pPr marL="50928" defTabSz="916712">
              <a:spcBef>
                <a:spcPts val="1404"/>
              </a:spcBef>
              <a:tabLst>
                <a:tab pos="1945465" algn="l"/>
              </a:tabLst>
            </a:pPr>
            <a:r>
              <a:rPr sz="3609" spc="-22" baseline="-21990" dirty="0">
                <a:solidFill>
                  <a:prstClr val="black"/>
                </a:solidFill>
                <a:latin typeface="Calibri"/>
                <a:cs typeface="Calibri"/>
              </a:rPr>
              <a:t>53.6</a:t>
            </a:r>
            <a:r>
              <a:rPr sz="3609" spc="495" baseline="-2199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b="1" spc="5" dirty="0">
                <a:solidFill>
                  <a:srgbClr val="FF0000"/>
                </a:solidFill>
                <a:latin typeface="Calibri"/>
                <a:cs typeface="Calibri"/>
              </a:rPr>
              <a:t>absolute	</a:t>
            </a:r>
            <a:r>
              <a:rPr sz="3609" spc="-22" baseline="-21990" dirty="0">
                <a:solidFill>
                  <a:prstClr val="black"/>
                </a:solidFill>
                <a:latin typeface="Calibri"/>
                <a:cs typeface="Calibri"/>
              </a:rPr>
              <a:t>62.1</a:t>
            </a:r>
            <a:endParaRPr sz="3609" baseline="-2199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6171357" y="3319654"/>
            <a:ext cx="2457913" cy="849609"/>
          </a:xfrm>
          <a:prstGeom prst="rect">
            <a:avLst/>
          </a:prstGeom>
        </p:spPr>
        <p:txBody>
          <a:bodyPr vert="horz" wrap="square" lIns="0" tIns="57294" rIns="0" bIns="0" rtlCol="0">
            <a:spAutoFit/>
          </a:bodyPr>
          <a:lstStyle/>
          <a:p>
            <a:pPr marR="12732" algn="ctr" defTabSz="916712">
              <a:spcBef>
                <a:spcPts val="451"/>
              </a:spcBef>
            </a:pPr>
            <a:r>
              <a:rPr sz="2406" b="1" spc="-25" dirty="0">
                <a:solidFill>
                  <a:srgbClr val="FF0000"/>
                </a:solidFill>
                <a:latin typeface="Calibri"/>
                <a:cs typeface="Calibri"/>
              </a:rPr>
              <a:t>8.5%</a:t>
            </a:r>
            <a:r>
              <a:rPr sz="2406" b="1" spc="9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6" b="1" spc="-5" dirty="0">
                <a:solidFill>
                  <a:srgbClr val="FF0000"/>
                </a:solidFill>
                <a:latin typeface="Calibri"/>
                <a:cs typeface="Calibri"/>
              </a:rPr>
              <a:t>better!</a:t>
            </a:r>
            <a:endParaRPr sz="2406">
              <a:solidFill>
                <a:prstClr val="black"/>
              </a:solidFill>
              <a:latin typeface="Calibri"/>
              <a:cs typeface="Calibri"/>
            </a:endParaRPr>
          </a:p>
          <a:p>
            <a:pPr algn="ctr" defTabSz="916712">
              <a:spcBef>
                <a:spcPts val="356"/>
              </a:spcBef>
              <a:tabLst>
                <a:tab pos="1894537" algn="l"/>
              </a:tabLst>
            </a:pPr>
            <a:r>
              <a:rPr sz="2406" spc="-20" dirty="0">
                <a:solidFill>
                  <a:prstClr val="black"/>
                </a:solidFill>
                <a:latin typeface="Calibri"/>
                <a:cs typeface="Calibri"/>
              </a:rPr>
              <a:t>33</a:t>
            </a:r>
            <a:r>
              <a:rPr sz="2406" spc="-5" dirty="0">
                <a:solidFill>
                  <a:prstClr val="black"/>
                </a:solidFill>
                <a:latin typeface="Calibri"/>
                <a:cs typeface="Calibri"/>
              </a:rPr>
              <a:t>.</a:t>
            </a:r>
            <a:r>
              <a:rPr sz="2406" dirty="0">
                <a:solidFill>
                  <a:prstClr val="black"/>
                </a:solidFill>
                <a:latin typeface="Calibri"/>
                <a:cs typeface="Calibri"/>
              </a:rPr>
              <a:t>5	</a:t>
            </a:r>
            <a:r>
              <a:rPr sz="2406" spc="-20" dirty="0">
                <a:solidFill>
                  <a:prstClr val="black"/>
                </a:solidFill>
                <a:latin typeface="Calibri"/>
                <a:cs typeface="Calibri"/>
              </a:rPr>
              <a:t>37</a:t>
            </a:r>
            <a:r>
              <a:rPr sz="2406" spc="-5" dirty="0">
                <a:solidFill>
                  <a:prstClr val="black"/>
                </a:solidFill>
                <a:latin typeface="Calibri"/>
                <a:cs typeface="Calibri"/>
              </a:rPr>
              <a:t>.</a:t>
            </a:r>
            <a:r>
              <a:rPr sz="2406" dirty="0">
                <a:solidFill>
                  <a:prstClr val="black"/>
                </a:solidFill>
                <a:latin typeface="Calibri"/>
                <a:cs typeface="Calibri"/>
              </a:rPr>
              <a:t>3</a:t>
            </a:r>
            <a:endParaRPr sz="2406"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1983359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9763" y="613487"/>
            <a:ext cx="5375452" cy="691632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>
              <a:spcBef>
                <a:spcPts val="100"/>
              </a:spcBef>
            </a:pPr>
            <a:r>
              <a:rPr sz="4411" spc="10" dirty="0"/>
              <a:t>Object </a:t>
            </a:r>
            <a:r>
              <a:rPr sz="4411" dirty="0"/>
              <a:t>Detection</a:t>
            </a:r>
            <a:r>
              <a:rPr sz="4411" spc="-190" dirty="0"/>
              <a:t> </a:t>
            </a:r>
            <a:r>
              <a:rPr sz="4411" spc="15" dirty="0"/>
              <a:t>(brief)</a:t>
            </a:r>
            <a:endParaRPr sz="4411"/>
          </a:p>
        </p:txBody>
      </p:sp>
      <p:sp>
        <p:nvSpPr>
          <p:cNvPr id="3" name="object 3"/>
          <p:cNvSpPr txBox="1"/>
          <p:nvPr/>
        </p:nvSpPr>
        <p:spPr>
          <a:xfrm>
            <a:off x="919764" y="1787027"/>
            <a:ext cx="5556246" cy="506518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241910" indent="-229177" defTabSz="916712">
              <a:spcBef>
                <a:spcPts val="100"/>
              </a:spcBef>
              <a:buFont typeface="Arial"/>
              <a:buChar char="•"/>
              <a:tabLst>
                <a:tab pos="241910" algn="l"/>
              </a:tabLst>
            </a:pPr>
            <a:r>
              <a:rPr sz="3208" dirty="0">
                <a:solidFill>
                  <a:prstClr val="black"/>
                </a:solidFill>
                <a:latin typeface="Calibri"/>
                <a:cs typeface="Calibri"/>
              </a:rPr>
              <a:t>Simply </a:t>
            </a:r>
            <a:r>
              <a:rPr sz="3208" spc="-10" dirty="0">
                <a:solidFill>
                  <a:prstClr val="black"/>
                </a:solidFill>
                <a:latin typeface="Calibri"/>
                <a:cs typeface="Calibri"/>
              </a:rPr>
              <a:t>“Faster </a:t>
            </a:r>
            <a:r>
              <a:rPr sz="3208" dirty="0">
                <a:solidFill>
                  <a:prstClr val="black"/>
                </a:solidFill>
                <a:latin typeface="Calibri"/>
                <a:cs typeface="Calibri"/>
              </a:rPr>
              <a:t>R-CNN +</a:t>
            </a:r>
            <a:r>
              <a:rPr sz="3208" spc="-20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208" spc="10" dirty="0">
                <a:solidFill>
                  <a:prstClr val="black"/>
                </a:solidFill>
                <a:latin typeface="Calibri"/>
                <a:cs typeface="Calibri"/>
              </a:rPr>
              <a:t>ResNet”</a:t>
            </a:r>
            <a:endParaRPr sz="3208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18885" y="5065309"/>
            <a:ext cx="3584081" cy="11065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874716" y="5864269"/>
            <a:ext cx="472357" cy="228941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404" b="1" spc="-4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404" b="1" spc="-40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1404" b="1" spc="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404" b="1" spc="35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1404" b="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endParaRPr sz="1404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155362" y="4558149"/>
            <a:ext cx="2056219" cy="1241370"/>
          </a:xfrm>
          <a:custGeom>
            <a:avLst/>
            <a:gdLst/>
            <a:ahLst/>
            <a:cxnLst/>
            <a:rect l="l" t="t" r="r" b="b"/>
            <a:pathLst>
              <a:path w="2051050" h="1238250">
                <a:moveTo>
                  <a:pt x="0" y="0"/>
                </a:moveTo>
                <a:lnTo>
                  <a:pt x="2051051" y="0"/>
                </a:lnTo>
                <a:lnTo>
                  <a:pt x="2051051" y="1238248"/>
                </a:lnTo>
                <a:lnTo>
                  <a:pt x="0" y="123824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0211582" y="4144357"/>
            <a:ext cx="413790" cy="1655161"/>
          </a:xfrm>
          <a:custGeom>
            <a:avLst/>
            <a:gdLst/>
            <a:ahLst/>
            <a:cxnLst/>
            <a:rect l="l" t="t" r="r" b="b"/>
            <a:pathLst>
              <a:path w="412750" h="1651000">
                <a:moveTo>
                  <a:pt x="412748" y="0"/>
                </a:moveTo>
                <a:lnTo>
                  <a:pt x="0" y="412751"/>
                </a:lnTo>
                <a:lnTo>
                  <a:pt x="0" y="1651000"/>
                </a:lnTo>
                <a:lnTo>
                  <a:pt x="412748" y="1238251"/>
                </a:lnTo>
                <a:lnTo>
                  <a:pt x="412748" y="0"/>
                </a:lnTo>
                <a:close/>
              </a:path>
            </a:pathLst>
          </a:custGeom>
          <a:solidFill>
            <a:srgbClr val="CDCDCD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155362" y="4144358"/>
            <a:ext cx="2470008" cy="413790"/>
          </a:xfrm>
          <a:custGeom>
            <a:avLst/>
            <a:gdLst/>
            <a:ahLst/>
            <a:cxnLst/>
            <a:rect l="l" t="t" r="r" b="b"/>
            <a:pathLst>
              <a:path w="2463800" h="412750">
                <a:moveTo>
                  <a:pt x="2463800" y="0"/>
                </a:moveTo>
                <a:lnTo>
                  <a:pt x="412751" y="0"/>
                </a:lnTo>
                <a:lnTo>
                  <a:pt x="0" y="412751"/>
                </a:lnTo>
                <a:lnTo>
                  <a:pt x="2051051" y="412751"/>
                </a:lnTo>
                <a:lnTo>
                  <a:pt x="24638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155362" y="4144357"/>
            <a:ext cx="2470008" cy="1655161"/>
          </a:xfrm>
          <a:custGeom>
            <a:avLst/>
            <a:gdLst/>
            <a:ahLst/>
            <a:cxnLst/>
            <a:rect l="l" t="t" r="r" b="b"/>
            <a:pathLst>
              <a:path w="2463800" h="1651000">
                <a:moveTo>
                  <a:pt x="0" y="412751"/>
                </a:moveTo>
                <a:lnTo>
                  <a:pt x="412750" y="0"/>
                </a:lnTo>
                <a:lnTo>
                  <a:pt x="2463800" y="0"/>
                </a:lnTo>
                <a:lnTo>
                  <a:pt x="2463800" y="1238251"/>
                </a:lnTo>
                <a:lnTo>
                  <a:pt x="2051052" y="1651000"/>
                </a:lnTo>
                <a:lnTo>
                  <a:pt x="0" y="1651000"/>
                </a:lnTo>
                <a:lnTo>
                  <a:pt x="0" y="412751"/>
                </a:lnTo>
                <a:close/>
              </a:path>
            </a:pathLst>
          </a:custGeom>
          <a:ln w="12700">
            <a:solidFill>
              <a:srgbClr val="ED7D31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155362" y="4144358"/>
            <a:ext cx="2470008" cy="413790"/>
          </a:xfrm>
          <a:custGeom>
            <a:avLst/>
            <a:gdLst/>
            <a:ahLst/>
            <a:cxnLst/>
            <a:rect l="l" t="t" r="r" b="b"/>
            <a:pathLst>
              <a:path w="2463800" h="412750">
                <a:moveTo>
                  <a:pt x="0" y="412751"/>
                </a:moveTo>
                <a:lnTo>
                  <a:pt x="2051052" y="412751"/>
                </a:lnTo>
                <a:lnTo>
                  <a:pt x="2463800" y="0"/>
                </a:lnTo>
              </a:path>
            </a:pathLst>
          </a:custGeom>
          <a:ln w="12700">
            <a:solidFill>
              <a:srgbClr val="ED7D31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211582" y="4558149"/>
            <a:ext cx="0" cy="1241370"/>
          </a:xfrm>
          <a:custGeom>
            <a:avLst/>
            <a:gdLst/>
            <a:ahLst/>
            <a:cxnLst/>
            <a:rect l="l" t="t" r="r" b="b"/>
            <a:pathLst>
              <a:path h="1238250">
                <a:moveTo>
                  <a:pt x="0" y="0"/>
                </a:moveTo>
                <a:lnTo>
                  <a:pt x="0" y="1238248"/>
                </a:lnTo>
              </a:path>
            </a:pathLst>
          </a:custGeom>
          <a:ln w="12700">
            <a:solidFill>
              <a:srgbClr val="ED7D31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922216" y="4997805"/>
            <a:ext cx="495275" cy="321402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2005" spc="30" dirty="0">
                <a:solidFill>
                  <a:prstClr val="black"/>
                </a:solidFill>
                <a:latin typeface="Calibri"/>
                <a:cs typeface="Calibri"/>
              </a:rPr>
              <a:t>C</a:t>
            </a:r>
            <a:r>
              <a:rPr sz="2005" spc="5" dirty="0">
                <a:solidFill>
                  <a:prstClr val="black"/>
                </a:solidFill>
                <a:latin typeface="Calibri"/>
                <a:cs typeface="Calibri"/>
              </a:rPr>
              <a:t>N</a:t>
            </a:r>
            <a:r>
              <a:rPr sz="2005" dirty="0">
                <a:solidFill>
                  <a:prstClr val="black"/>
                </a:solidFill>
                <a:latin typeface="Calibri"/>
                <a:cs typeface="Calibri"/>
              </a:rPr>
              <a:t>N</a:t>
            </a:r>
            <a:endParaRPr sz="2005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275778" y="4055234"/>
            <a:ext cx="292836" cy="318300"/>
          </a:xfrm>
          <a:custGeom>
            <a:avLst/>
            <a:gdLst/>
            <a:ahLst/>
            <a:cxnLst/>
            <a:rect l="l" t="t" r="r" b="b"/>
            <a:pathLst>
              <a:path w="292100" h="317500">
                <a:moveTo>
                  <a:pt x="219075" y="146050"/>
                </a:moveTo>
                <a:lnTo>
                  <a:pt x="73025" y="146050"/>
                </a:lnTo>
                <a:lnTo>
                  <a:pt x="73025" y="317500"/>
                </a:lnTo>
                <a:lnTo>
                  <a:pt x="219075" y="317500"/>
                </a:lnTo>
                <a:lnTo>
                  <a:pt x="219075" y="146050"/>
                </a:lnTo>
                <a:close/>
              </a:path>
              <a:path w="292100" h="317500">
                <a:moveTo>
                  <a:pt x="146050" y="0"/>
                </a:moveTo>
                <a:lnTo>
                  <a:pt x="0" y="146050"/>
                </a:lnTo>
                <a:lnTo>
                  <a:pt x="292100" y="146050"/>
                </a:lnTo>
                <a:lnTo>
                  <a:pt x="14605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9275778" y="4055234"/>
            <a:ext cx="292836" cy="318300"/>
          </a:xfrm>
          <a:custGeom>
            <a:avLst/>
            <a:gdLst/>
            <a:ahLst/>
            <a:cxnLst/>
            <a:rect l="l" t="t" r="r" b="b"/>
            <a:pathLst>
              <a:path w="292100" h="317500">
                <a:moveTo>
                  <a:pt x="0" y="146050"/>
                </a:moveTo>
                <a:lnTo>
                  <a:pt x="146050" y="0"/>
                </a:lnTo>
                <a:lnTo>
                  <a:pt x="292100" y="146050"/>
                </a:lnTo>
                <a:lnTo>
                  <a:pt x="219075" y="146050"/>
                </a:lnTo>
                <a:lnTo>
                  <a:pt x="219075" y="317500"/>
                </a:lnTo>
                <a:lnTo>
                  <a:pt x="73025" y="317500"/>
                </a:lnTo>
                <a:lnTo>
                  <a:pt x="73025" y="146050"/>
                </a:lnTo>
                <a:lnTo>
                  <a:pt x="0" y="146050"/>
                </a:lnTo>
                <a:close/>
              </a:path>
            </a:pathLst>
          </a:custGeom>
          <a:ln w="12700">
            <a:solidFill>
              <a:srgbClr val="BC8C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289048" y="3272215"/>
            <a:ext cx="2520937" cy="7893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276316" y="3259483"/>
            <a:ext cx="2546401" cy="802117"/>
          </a:xfrm>
          <a:custGeom>
            <a:avLst/>
            <a:gdLst/>
            <a:ahLst/>
            <a:cxnLst/>
            <a:rect l="l" t="t" r="r" b="b"/>
            <a:pathLst>
              <a:path w="2540000" h="800100">
                <a:moveTo>
                  <a:pt x="2540000" y="0"/>
                </a:moveTo>
                <a:lnTo>
                  <a:pt x="696638" y="0"/>
                </a:lnTo>
                <a:lnTo>
                  <a:pt x="0" y="800100"/>
                </a:lnTo>
                <a:lnTo>
                  <a:pt x="1846671" y="800100"/>
                </a:lnTo>
                <a:lnTo>
                  <a:pt x="1859590" y="785191"/>
                </a:lnTo>
                <a:lnTo>
                  <a:pt x="43022" y="785191"/>
                </a:lnTo>
                <a:lnTo>
                  <a:pt x="708221" y="14908"/>
                </a:lnTo>
                <a:lnTo>
                  <a:pt x="2527080" y="14908"/>
                </a:lnTo>
                <a:lnTo>
                  <a:pt x="2540000" y="0"/>
                </a:lnTo>
                <a:close/>
              </a:path>
              <a:path w="2540000" h="800100">
                <a:moveTo>
                  <a:pt x="2527080" y="14908"/>
                </a:moveTo>
                <a:lnTo>
                  <a:pt x="2496977" y="14908"/>
                </a:lnTo>
                <a:lnTo>
                  <a:pt x="1831779" y="785191"/>
                </a:lnTo>
                <a:lnTo>
                  <a:pt x="1859590" y="785191"/>
                </a:lnTo>
                <a:lnTo>
                  <a:pt x="2527080" y="14908"/>
                </a:lnTo>
                <a:close/>
              </a:path>
            </a:pathLst>
          </a:custGeom>
          <a:solidFill>
            <a:srgbClr val="BE1E2D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326204" y="3755016"/>
            <a:ext cx="1305030" cy="321402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2005" spc="10" dirty="0">
                <a:solidFill>
                  <a:prstClr val="black"/>
                </a:solidFill>
                <a:latin typeface="Calibri"/>
                <a:cs typeface="Calibri"/>
              </a:rPr>
              <a:t>feature</a:t>
            </a:r>
            <a:r>
              <a:rPr sz="2005" spc="-19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005" spc="10" dirty="0">
                <a:solidFill>
                  <a:prstClr val="black"/>
                </a:solidFill>
                <a:latin typeface="Calibri"/>
                <a:cs typeface="Calibri"/>
              </a:rPr>
              <a:t>map</a:t>
            </a:r>
            <a:endParaRPr sz="2005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8875972" y="3055334"/>
            <a:ext cx="448167" cy="467265"/>
          </a:xfrm>
          <a:custGeom>
            <a:avLst/>
            <a:gdLst/>
            <a:ahLst/>
            <a:cxnLst/>
            <a:rect l="l" t="t" r="r" b="b"/>
            <a:pathLst>
              <a:path w="447040" h="466089">
                <a:moveTo>
                  <a:pt x="251475" y="156025"/>
                </a:moveTo>
                <a:lnTo>
                  <a:pt x="53314" y="156025"/>
                </a:lnTo>
                <a:lnTo>
                  <a:pt x="340366" y="465848"/>
                </a:lnTo>
                <a:lnTo>
                  <a:pt x="446995" y="367055"/>
                </a:lnTo>
                <a:lnTo>
                  <a:pt x="251475" y="156025"/>
                </a:lnTo>
                <a:close/>
              </a:path>
              <a:path w="447040" h="466089">
                <a:moveTo>
                  <a:pt x="7837" y="0"/>
                </a:moveTo>
                <a:lnTo>
                  <a:pt x="0" y="205422"/>
                </a:lnTo>
                <a:lnTo>
                  <a:pt x="53314" y="156025"/>
                </a:lnTo>
                <a:lnTo>
                  <a:pt x="251475" y="156025"/>
                </a:lnTo>
                <a:lnTo>
                  <a:pt x="159943" y="57233"/>
                </a:lnTo>
                <a:lnTo>
                  <a:pt x="213258" y="7837"/>
                </a:lnTo>
                <a:lnTo>
                  <a:pt x="7837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875972" y="3055334"/>
            <a:ext cx="448167" cy="467265"/>
          </a:xfrm>
          <a:custGeom>
            <a:avLst/>
            <a:gdLst/>
            <a:ahLst/>
            <a:cxnLst/>
            <a:rect l="l" t="t" r="r" b="b"/>
            <a:pathLst>
              <a:path w="447040" h="466089">
                <a:moveTo>
                  <a:pt x="0" y="205421"/>
                </a:moveTo>
                <a:lnTo>
                  <a:pt x="7836" y="0"/>
                </a:lnTo>
                <a:lnTo>
                  <a:pt x="213258" y="7837"/>
                </a:lnTo>
                <a:lnTo>
                  <a:pt x="159943" y="57232"/>
                </a:lnTo>
                <a:lnTo>
                  <a:pt x="446995" y="367055"/>
                </a:lnTo>
                <a:lnTo>
                  <a:pt x="340366" y="465847"/>
                </a:lnTo>
                <a:lnTo>
                  <a:pt x="53314" y="156025"/>
                </a:lnTo>
                <a:lnTo>
                  <a:pt x="0" y="205421"/>
                </a:lnTo>
                <a:close/>
              </a:path>
            </a:pathLst>
          </a:custGeom>
          <a:ln w="12700">
            <a:solidFill>
              <a:srgbClr val="BC8C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572847" y="2959441"/>
            <a:ext cx="2135157" cy="321402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2005" spc="5" dirty="0">
                <a:solidFill>
                  <a:prstClr val="black"/>
                </a:solidFill>
                <a:latin typeface="Calibri"/>
                <a:cs typeface="Calibri"/>
              </a:rPr>
              <a:t>Region </a:t>
            </a:r>
            <a:r>
              <a:rPr sz="2005" spc="15" dirty="0">
                <a:solidFill>
                  <a:prstClr val="black"/>
                </a:solidFill>
                <a:latin typeface="Calibri"/>
                <a:cs typeface="Calibri"/>
              </a:rPr>
              <a:t>Proposal</a:t>
            </a:r>
            <a:r>
              <a:rPr sz="2005" spc="-26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005" dirty="0">
                <a:solidFill>
                  <a:prstClr val="black"/>
                </a:solidFill>
                <a:latin typeface="Calibri"/>
                <a:cs typeface="Calibri"/>
              </a:rPr>
              <a:t>Net</a:t>
            </a:r>
            <a:endParaRPr sz="2005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7041312" y="2151799"/>
            <a:ext cx="2533669" cy="802117"/>
          </a:xfrm>
          <a:custGeom>
            <a:avLst/>
            <a:gdLst/>
            <a:ahLst/>
            <a:cxnLst/>
            <a:rect l="l" t="t" r="r" b="b"/>
            <a:pathLst>
              <a:path w="2527300" h="800100">
                <a:moveTo>
                  <a:pt x="2527300" y="0"/>
                </a:moveTo>
                <a:lnTo>
                  <a:pt x="693155" y="0"/>
                </a:lnTo>
                <a:lnTo>
                  <a:pt x="0" y="800100"/>
                </a:lnTo>
                <a:lnTo>
                  <a:pt x="1837437" y="800100"/>
                </a:lnTo>
                <a:lnTo>
                  <a:pt x="1850291" y="785191"/>
                </a:lnTo>
                <a:lnTo>
                  <a:pt x="42807" y="785191"/>
                </a:lnTo>
                <a:lnTo>
                  <a:pt x="704679" y="14908"/>
                </a:lnTo>
                <a:lnTo>
                  <a:pt x="2514445" y="14908"/>
                </a:lnTo>
                <a:lnTo>
                  <a:pt x="2527300" y="0"/>
                </a:lnTo>
                <a:close/>
              </a:path>
              <a:path w="2527300" h="800100">
                <a:moveTo>
                  <a:pt x="2514445" y="14908"/>
                </a:moveTo>
                <a:lnTo>
                  <a:pt x="2484492" y="14908"/>
                </a:lnTo>
                <a:lnTo>
                  <a:pt x="1822620" y="785191"/>
                </a:lnTo>
                <a:lnTo>
                  <a:pt x="1850291" y="785191"/>
                </a:lnTo>
                <a:lnTo>
                  <a:pt x="2514445" y="14908"/>
                </a:lnTo>
                <a:close/>
              </a:path>
            </a:pathLst>
          </a:custGeom>
          <a:solidFill>
            <a:srgbClr val="BE1E2D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7219559" y="2571955"/>
            <a:ext cx="993096" cy="305568"/>
          </a:xfrm>
          <a:custGeom>
            <a:avLst/>
            <a:gdLst/>
            <a:ahLst/>
            <a:cxnLst/>
            <a:rect l="l" t="t" r="r" b="b"/>
            <a:pathLst>
              <a:path w="990600" h="304800">
                <a:moveTo>
                  <a:pt x="990600" y="0"/>
                </a:moveTo>
                <a:lnTo>
                  <a:pt x="272124" y="0"/>
                </a:lnTo>
                <a:lnTo>
                  <a:pt x="0" y="304800"/>
                </a:lnTo>
                <a:lnTo>
                  <a:pt x="718475" y="304800"/>
                </a:lnTo>
                <a:lnTo>
                  <a:pt x="725751" y="296650"/>
                </a:lnTo>
                <a:lnTo>
                  <a:pt x="23230" y="296650"/>
                </a:lnTo>
                <a:lnTo>
                  <a:pt x="278762" y="8149"/>
                </a:lnTo>
                <a:lnTo>
                  <a:pt x="983324" y="8149"/>
                </a:lnTo>
                <a:lnTo>
                  <a:pt x="990600" y="0"/>
                </a:lnTo>
                <a:close/>
              </a:path>
              <a:path w="990600" h="304800">
                <a:moveTo>
                  <a:pt x="983324" y="8149"/>
                </a:moveTo>
                <a:lnTo>
                  <a:pt x="967369" y="8149"/>
                </a:lnTo>
                <a:lnTo>
                  <a:pt x="711837" y="296650"/>
                </a:lnTo>
                <a:lnTo>
                  <a:pt x="725751" y="296650"/>
                </a:lnTo>
                <a:lnTo>
                  <a:pt x="983324" y="8149"/>
                </a:lnTo>
                <a:close/>
              </a:path>
            </a:pathLst>
          </a:custGeom>
          <a:solidFill>
            <a:srgbClr val="929497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7219559" y="2571955"/>
            <a:ext cx="993096" cy="305568"/>
          </a:xfrm>
          <a:custGeom>
            <a:avLst/>
            <a:gdLst/>
            <a:ahLst/>
            <a:cxnLst/>
            <a:rect l="l" t="t" r="r" b="b"/>
            <a:pathLst>
              <a:path w="990600" h="304800">
                <a:moveTo>
                  <a:pt x="990600" y="0"/>
                </a:moveTo>
                <a:lnTo>
                  <a:pt x="272124" y="0"/>
                </a:lnTo>
                <a:lnTo>
                  <a:pt x="0" y="304800"/>
                </a:lnTo>
                <a:lnTo>
                  <a:pt x="718475" y="304800"/>
                </a:lnTo>
                <a:lnTo>
                  <a:pt x="725751" y="296650"/>
                </a:lnTo>
                <a:lnTo>
                  <a:pt x="23230" y="296650"/>
                </a:lnTo>
                <a:lnTo>
                  <a:pt x="278762" y="8149"/>
                </a:lnTo>
                <a:lnTo>
                  <a:pt x="983324" y="8149"/>
                </a:lnTo>
                <a:lnTo>
                  <a:pt x="990600" y="0"/>
                </a:lnTo>
                <a:close/>
              </a:path>
              <a:path w="990600" h="304800">
                <a:moveTo>
                  <a:pt x="983324" y="8149"/>
                </a:moveTo>
                <a:lnTo>
                  <a:pt x="967369" y="8149"/>
                </a:lnTo>
                <a:lnTo>
                  <a:pt x="711837" y="296650"/>
                </a:lnTo>
                <a:lnTo>
                  <a:pt x="725751" y="296650"/>
                </a:lnTo>
                <a:lnTo>
                  <a:pt x="983324" y="8149"/>
                </a:lnTo>
                <a:close/>
              </a:path>
            </a:pathLst>
          </a:custGeom>
          <a:solidFill>
            <a:srgbClr val="929497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072605" y="2240923"/>
            <a:ext cx="547476" cy="178248"/>
          </a:xfrm>
          <a:custGeom>
            <a:avLst/>
            <a:gdLst/>
            <a:ahLst/>
            <a:cxnLst/>
            <a:rect l="l" t="t" r="r" b="b"/>
            <a:pathLst>
              <a:path w="546100" h="177800">
                <a:moveTo>
                  <a:pt x="546100" y="0"/>
                </a:moveTo>
                <a:lnTo>
                  <a:pt x="149683" y="0"/>
                </a:lnTo>
                <a:lnTo>
                  <a:pt x="0" y="177800"/>
                </a:lnTo>
                <a:lnTo>
                  <a:pt x="396416" y="177800"/>
                </a:lnTo>
                <a:lnTo>
                  <a:pt x="400733" y="172671"/>
                </a:lnTo>
                <a:lnTo>
                  <a:pt x="11513" y="172671"/>
                </a:lnTo>
                <a:lnTo>
                  <a:pt x="152974" y="5128"/>
                </a:lnTo>
                <a:lnTo>
                  <a:pt x="541782" y="5128"/>
                </a:lnTo>
                <a:lnTo>
                  <a:pt x="546100" y="0"/>
                </a:lnTo>
                <a:close/>
              </a:path>
              <a:path w="546100" h="177800">
                <a:moveTo>
                  <a:pt x="541782" y="5128"/>
                </a:moveTo>
                <a:lnTo>
                  <a:pt x="534586" y="5128"/>
                </a:lnTo>
                <a:lnTo>
                  <a:pt x="393125" y="172671"/>
                </a:lnTo>
                <a:lnTo>
                  <a:pt x="400733" y="172671"/>
                </a:lnTo>
                <a:lnTo>
                  <a:pt x="541782" y="5128"/>
                </a:lnTo>
                <a:close/>
              </a:path>
            </a:pathLst>
          </a:custGeom>
          <a:solidFill>
            <a:srgbClr val="929497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8072605" y="2240923"/>
            <a:ext cx="547476" cy="178248"/>
          </a:xfrm>
          <a:custGeom>
            <a:avLst/>
            <a:gdLst/>
            <a:ahLst/>
            <a:cxnLst/>
            <a:rect l="l" t="t" r="r" b="b"/>
            <a:pathLst>
              <a:path w="546100" h="177800">
                <a:moveTo>
                  <a:pt x="546100" y="0"/>
                </a:moveTo>
                <a:lnTo>
                  <a:pt x="149683" y="0"/>
                </a:lnTo>
                <a:lnTo>
                  <a:pt x="0" y="177800"/>
                </a:lnTo>
                <a:lnTo>
                  <a:pt x="396416" y="177800"/>
                </a:lnTo>
                <a:lnTo>
                  <a:pt x="400733" y="172671"/>
                </a:lnTo>
                <a:lnTo>
                  <a:pt x="11513" y="172671"/>
                </a:lnTo>
                <a:lnTo>
                  <a:pt x="152974" y="5128"/>
                </a:lnTo>
                <a:lnTo>
                  <a:pt x="541782" y="5128"/>
                </a:lnTo>
                <a:lnTo>
                  <a:pt x="546100" y="0"/>
                </a:lnTo>
                <a:close/>
              </a:path>
              <a:path w="546100" h="177800">
                <a:moveTo>
                  <a:pt x="541782" y="5128"/>
                </a:moveTo>
                <a:lnTo>
                  <a:pt x="534586" y="5128"/>
                </a:lnTo>
                <a:lnTo>
                  <a:pt x="393125" y="172671"/>
                </a:lnTo>
                <a:lnTo>
                  <a:pt x="400733" y="172671"/>
                </a:lnTo>
                <a:lnTo>
                  <a:pt x="541782" y="5128"/>
                </a:lnTo>
                <a:close/>
              </a:path>
            </a:pathLst>
          </a:custGeom>
          <a:solidFill>
            <a:srgbClr val="929497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8289048" y="2431903"/>
            <a:ext cx="891241" cy="280104"/>
          </a:xfrm>
          <a:custGeom>
            <a:avLst/>
            <a:gdLst/>
            <a:ahLst/>
            <a:cxnLst/>
            <a:rect l="l" t="t" r="r" b="b"/>
            <a:pathLst>
              <a:path w="889000" h="279400">
                <a:moveTo>
                  <a:pt x="889000" y="0"/>
                </a:moveTo>
                <a:lnTo>
                  <a:pt x="243201" y="0"/>
                </a:lnTo>
                <a:lnTo>
                  <a:pt x="0" y="279400"/>
                </a:lnTo>
                <a:lnTo>
                  <a:pt x="645798" y="279400"/>
                </a:lnTo>
                <a:lnTo>
                  <a:pt x="652952" y="271181"/>
                </a:lnTo>
                <a:lnTo>
                  <a:pt x="21362" y="271181"/>
                </a:lnTo>
                <a:lnTo>
                  <a:pt x="251418" y="8218"/>
                </a:lnTo>
                <a:lnTo>
                  <a:pt x="881846" y="8218"/>
                </a:lnTo>
                <a:lnTo>
                  <a:pt x="889000" y="0"/>
                </a:lnTo>
                <a:close/>
              </a:path>
              <a:path w="889000" h="279400">
                <a:moveTo>
                  <a:pt x="881846" y="8218"/>
                </a:moveTo>
                <a:lnTo>
                  <a:pt x="867637" y="8218"/>
                </a:lnTo>
                <a:lnTo>
                  <a:pt x="637581" y="271181"/>
                </a:lnTo>
                <a:lnTo>
                  <a:pt x="652952" y="271181"/>
                </a:lnTo>
                <a:lnTo>
                  <a:pt x="881846" y="8218"/>
                </a:lnTo>
                <a:close/>
              </a:path>
            </a:pathLst>
          </a:custGeom>
          <a:solidFill>
            <a:srgbClr val="929497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8289048" y="2431903"/>
            <a:ext cx="891241" cy="280104"/>
          </a:xfrm>
          <a:custGeom>
            <a:avLst/>
            <a:gdLst/>
            <a:ahLst/>
            <a:cxnLst/>
            <a:rect l="l" t="t" r="r" b="b"/>
            <a:pathLst>
              <a:path w="889000" h="279400">
                <a:moveTo>
                  <a:pt x="889000" y="0"/>
                </a:moveTo>
                <a:lnTo>
                  <a:pt x="243201" y="0"/>
                </a:lnTo>
                <a:lnTo>
                  <a:pt x="0" y="279400"/>
                </a:lnTo>
                <a:lnTo>
                  <a:pt x="645798" y="279400"/>
                </a:lnTo>
                <a:lnTo>
                  <a:pt x="652952" y="271181"/>
                </a:lnTo>
                <a:lnTo>
                  <a:pt x="21362" y="271181"/>
                </a:lnTo>
                <a:lnTo>
                  <a:pt x="251418" y="8218"/>
                </a:lnTo>
                <a:lnTo>
                  <a:pt x="881846" y="8218"/>
                </a:lnTo>
                <a:lnTo>
                  <a:pt x="889000" y="0"/>
                </a:lnTo>
                <a:close/>
              </a:path>
              <a:path w="889000" h="279400">
                <a:moveTo>
                  <a:pt x="881846" y="8218"/>
                </a:moveTo>
                <a:lnTo>
                  <a:pt x="867637" y="8218"/>
                </a:lnTo>
                <a:lnTo>
                  <a:pt x="637581" y="271181"/>
                </a:lnTo>
                <a:lnTo>
                  <a:pt x="652952" y="271181"/>
                </a:lnTo>
                <a:lnTo>
                  <a:pt x="881846" y="8218"/>
                </a:lnTo>
                <a:close/>
              </a:path>
            </a:pathLst>
          </a:custGeom>
          <a:solidFill>
            <a:srgbClr val="929497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287619" y="1804633"/>
            <a:ext cx="1067579" cy="321402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2005" spc="45" dirty="0">
                <a:solidFill>
                  <a:prstClr val="black"/>
                </a:solidFill>
                <a:latin typeface="Calibri"/>
                <a:cs typeface="Calibri"/>
              </a:rPr>
              <a:t>p</a:t>
            </a:r>
            <a:r>
              <a:rPr sz="2005" dirty="0">
                <a:solidFill>
                  <a:prstClr val="black"/>
                </a:solidFill>
                <a:latin typeface="Calibri"/>
                <a:cs typeface="Calibri"/>
              </a:rPr>
              <a:t>r</a:t>
            </a:r>
            <a:r>
              <a:rPr sz="2005" spc="45" dirty="0">
                <a:solidFill>
                  <a:prstClr val="black"/>
                </a:solidFill>
                <a:latin typeface="Calibri"/>
                <a:cs typeface="Calibri"/>
              </a:rPr>
              <a:t>opo</a:t>
            </a:r>
            <a:r>
              <a:rPr sz="2005" spc="15" dirty="0">
                <a:solidFill>
                  <a:prstClr val="black"/>
                </a:solidFill>
                <a:latin typeface="Calibri"/>
                <a:cs typeface="Calibri"/>
              </a:rPr>
              <a:t>s</a:t>
            </a:r>
            <a:r>
              <a:rPr sz="2005" spc="40" dirty="0">
                <a:solidFill>
                  <a:prstClr val="black"/>
                </a:solidFill>
                <a:latin typeface="Calibri"/>
                <a:cs typeface="Calibri"/>
              </a:rPr>
              <a:t>al</a:t>
            </a:r>
            <a:r>
              <a:rPr sz="2005" dirty="0">
                <a:solidFill>
                  <a:prstClr val="black"/>
                </a:solidFill>
                <a:latin typeface="Calibri"/>
                <a:cs typeface="Calibri"/>
              </a:rPr>
              <a:t>s</a:t>
            </a:r>
            <a:endParaRPr sz="2005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8301780" y="929526"/>
            <a:ext cx="2520937" cy="7893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8289048" y="916794"/>
            <a:ext cx="2546401" cy="802117"/>
          </a:xfrm>
          <a:custGeom>
            <a:avLst/>
            <a:gdLst/>
            <a:ahLst/>
            <a:cxnLst/>
            <a:rect l="l" t="t" r="r" b="b"/>
            <a:pathLst>
              <a:path w="2540000" h="800100">
                <a:moveTo>
                  <a:pt x="2540000" y="0"/>
                </a:moveTo>
                <a:lnTo>
                  <a:pt x="696638" y="0"/>
                </a:lnTo>
                <a:lnTo>
                  <a:pt x="0" y="800100"/>
                </a:lnTo>
                <a:lnTo>
                  <a:pt x="1846671" y="800100"/>
                </a:lnTo>
                <a:lnTo>
                  <a:pt x="1859590" y="785191"/>
                </a:lnTo>
                <a:lnTo>
                  <a:pt x="43022" y="785191"/>
                </a:lnTo>
                <a:lnTo>
                  <a:pt x="708221" y="14908"/>
                </a:lnTo>
                <a:lnTo>
                  <a:pt x="2527080" y="14908"/>
                </a:lnTo>
                <a:lnTo>
                  <a:pt x="2540000" y="0"/>
                </a:lnTo>
                <a:close/>
              </a:path>
              <a:path w="2540000" h="800100">
                <a:moveTo>
                  <a:pt x="2527080" y="14908"/>
                </a:moveTo>
                <a:lnTo>
                  <a:pt x="2496977" y="14908"/>
                </a:lnTo>
                <a:lnTo>
                  <a:pt x="1831779" y="785191"/>
                </a:lnTo>
                <a:lnTo>
                  <a:pt x="1859590" y="785191"/>
                </a:lnTo>
                <a:lnTo>
                  <a:pt x="2527080" y="14908"/>
                </a:lnTo>
                <a:close/>
              </a:path>
            </a:pathLst>
          </a:custGeom>
          <a:solidFill>
            <a:srgbClr val="BE1E2D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8467296" y="1336951"/>
            <a:ext cx="993096" cy="305568"/>
          </a:xfrm>
          <a:custGeom>
            <a:avLst/>
            <a:gdLst/>
            <a:ahLst/>
            <a:cxnLst/>
            <a:rect l="l" t="t" r="r" b="b"/>
            <a:pathLst>
              <a:path w="990600" h="304800">
                <a:moveTo>
                  <a:pt x="990600" y="0"/>
                </a:moveTo>
                <a:lnTo>
                  <a:pt x="272124" y="0"/>
                </a:lnTo>
                <a:lnTo>
                  <a:pt x="0" y="304800"/>
                </a:lnTo>
                <a:lnTo>
                  <a:pt x="718475" y="304800"/>
                </a:lnTo>
                <a:lnTo>
                  <a:pt x="725751" y="296650"/>
                </a:lnTo>
                <a:lnTo>
                  <a:pt x="23230" y="296650"/>
                </a:lnTo>
                <a:lnTo>
                  <a:pt x="278762" y="8149"/>
                </a:lnTo>
                <a:lnTo>
                  <a:pt x="983324" y="8149"/>
                </a:lnTo>
                <a:lnTo>
                  <a:pt x="990600" y="0"/>
                </a:lnTo>
                <a:close/>
              </a:path>
              <a:path w="990600" h="304800">
                <a:moveTo>
                  <a:pt x="983324" y="8149"/>
                </a:moveTo>
                <a:lnTo>
                  <a:pt x="967369" y="8149"/>
                </a:lnTo>
                <a:lnTo>
                  <a:pt x="711837" y="296650"/>
                </a:lnTo>
                <a:lnTo>
                  <a:pt x="725751" y="296650"/>
                </a:lnTo>
                <a:lnTo>
                  <a:pt x="983324" y="8149"/>
                </a:lnTo>
                <a:close/>
              </a:path>
            </a:pathLst>
          </a:custGeom>
          <a:solidFill>
            <a:srgbClr val="929497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8467296" y="1336951"/>
            <a:ext cx="993096" cy="305568"/>
          </a:xfrm>
          <a:custGeom>
            <a:avLst/>
            <a:gdLst/>
            <a:ahLst/>
            <a:cxnLst/>
            <a:rect l="l" t="t" r="r" b="b"/>
            <a:pathLst>
              <a:path w="990600" h="304800">
                <a:moveTo>
                  <a:pt x="990600" y="0"/>
                </a:moveTo>
                <a:lnTo>
                  <a:pt x="272124" y="0"/>
                </a:lnTo>
                <a:lnTo>
                  <a:pt x="0" y="304800"/>
                </a:lnTo>
                <a:lnTo>
                  <a:pt x="718475" y="304800"/>
                </a:lnTo>
                <a:lnTo>
                  <a:pt x="725751" y="296650"/>
                </a:lnTo>
                <a:lnTo>
                  <a:pt x="23230" y="296650"/>
                </a:lnTo>
                <a:lnTo>
                  <a:pt x="278762" y="8149"/>
                </a:lnTo>
                <a:lnTo>
                  <a:pt x="983324" y="8149"/>
                </a:lnTo>
                <a:lnTo>
                  <a:pt x="990600" y="0"/>
                </a:lnTo>
                <a:close/>
              </a:path>
              <a:path w="990600" h="304800">
                <a:moveTo>
                  <a:pt x="983324" y="8149"/>
                </a:moveTo>
                <a:lnTo>
                  <a:pt x="967369" y="8149"/>
                </a:lnTo>
                <a:lnTo>
                  <a:pt x="711837" y="296650"/>
                </a:lnTo>
                <a:lnTo>
                  <a:pt x="725751" y="296650"/>
                </a:lnTo>
                <a:lnTo>
                  <a:pt x="983324" y="8149"/>
                </a:lnTo>
                <a:close/>
              </a:path>
            </a:pathLst>
          </a:custGeom>
          <a:solidFill>
            <a:srgbClr val="929497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9320340" y="1018651"/>
            <a:ext cx="547476" cy="165516"/>
          </a:xfrm>
          <a:custGeom>
            <a:avLst/>
            <a:gdLst/>
            <a:ahLst/>
            <a:cxnLst/>
            <a:rect l="l" t="t" r="r" b="b"/>
            <a:pathLst>
              <a:path w="546100" h="165100">
                <a:moveTo>
                  <a:pt x="546100" y="0"/>
                </a:moveTo>
                <a:lnTo>
                  <a:pt x="149683" y="0"/>
                </a:lnTo>
                <a:lnTo>
                  <a:pt x="0" y="165100"/>
                </a:lnTo>
                <a:lnTo>
                  <a:pt x="396416" y="165100"/>
                </a:lnTo>
                <a:lnTo>
                  <a:pt x="400734" y="160337"/>
                </a:lnTo>
                <a:lnTo>
                  <a:pt x="11513" y="160337"/>
                </a:lnTo>
                <a:lnTo>
                  <a:pt x="152974" y="4762"/>
                </a:lnTo>
                <a:lnTo>
                  <a:pt x="541782" y="4762"/>
                </a:lnTo>
                <a:lnTo>
                  <a:pt x="546100" y="0"/>
                </a:lnTo>
                <a:close/>
              </a:path>
              <a:path w="546100" h="165100">
                <a:moveTo>
                  <a:pt x="541782" y="4762"/>
                </a:moveTo>
                <a:lnTo>
                  <a:pt x="534586" y="4762"/>
                </a:lnTo>
                <a:lnTo>
                  <a:pt x="393125" y="160337"/>
                </a:lnTo>
                <a:lnTo>
                  <a:pt x="400734" y="160337"/>
                </a:lnTo>
                <a:lnTo>
                  <a:pt x="541782" y="4762"/>
                </a:lnTo>
                <a:close/>
              </a:path>
            </a:pathLst>
          </a:custGeom>
          <a:solidFill>
            <a:srgbClr val="929497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9320340" y="1018651"/>
            <a:ext cx="547476" cy="165516"/>
          </a:xfrm>
          <a:custGeom>
            <a:avLst/>
            <a:gdLst/>
            <a:ahLst/>
            <a:cxnLst/>
            <a:rect l="l" t="t" r="r" b="b"/>
            <a:pathLst>
              <a:path w="546100" h="165100">
                <a:moveTo>
                  <a:pt x="546100" y="0"/>
                </a:moveTo>
                <a:lnTo>
                  <a:pt x="149683" y="0"/>
                </a:lnTo>
                <a:lnTo>
                  <a:pt x="0" y="165100"/>
                </a:lnTo>
                <a:lnTo>
                  <a:pt x="396416" y="165100"/>
                </a:lnTo>
                <a:lnTo>
                  <a:pt x="400734" y="160337"/>
                </a:lnTo>
                <a:lnTo>
                  <a:pt x="11513" y="160337"/>
                </a:lnTo>
                <a:lnTo>
                  <a:pt x="152974" y="4762"/>
                </a:lnTo>
                <a:lnTo>
                  <a:pt x="541782" y="4762"/>
                </a:lnTo>
                <a:lnTo>
                  <a:pt x="546100" y="0"/>
                </a:lnTo>
                <a:close/>
              </a:path>
              <a:path w="546100" h="165100">
                <a:moveTo>
                  <a:pt x="541782" y="4762"/>
                </a:moveTo>
                <a:lnTo>
                  <a:pt x="534586" y="4762"/>
                </a:lnTo>
                <a:lnTo>
                  <a:pt x="393125" y="160337"/>
                </a:lnTo>
                <a:lnTo>
                  <a:pt x="400734" y="160337"/>
                </a:lnTo>
                <a:lnTo>
                  <a:pt x="541782" y="4762"/>
                </a:lnTo>
                <a:close/>
              </a:path>
            </a:pathLst>
          </a:custGeom>
          <a:solidFill>
            <a:srgbClr val="929497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9536783" y="1196899"/>
            <a:ext cx="903973" cy="280104"/>
          </a:xfrm>
          <a:custGeom>
            <a:avLst/>
            <a:gdLst/>
            <a:ahLst/>
            <a:cxnLst/>
            <a:rect l="l" t="t" r="r" b="b"/>
            <a:pathLst>
              <a:path w="901700" h="279400">
                <a:moveTo>
                  <a:pt x="901700" y="0"/>
                </a:moveTo>
                <a:lnTo>
                  <a:pt x="246675" y="0"/>
                </a:lnTo>
                <a:lnTo>
                  <a:pt x="0" y="279400"/>
                </a:lnTo>
                <a:lnTo>
                  <a:pt x="655024" y="279400"/>
                </a:lnTo>
                <a:lnTo>
                  <a:pt x="662279" y="271181"/>
                </a:lnTo>
                <a:lnTo>
                  <a:pt x="21667" y="271181"/>
                </a:lnTo>
                <a:lnTo>
                  <a:pt x="255009" y="8218"/>
                </a:lnTo>
                <a:lnTo>
                  <a:pt x="894444" y="8218"/>
                </a:lnTo>
                <a:lnTo>
                  <a:pt x="901700" y="0"/>
                </a:lnTo>
                <a:close/>
              </a:path>
              <a:path w="901700" h="279400">
                <a:moveTo>
                  <a:pt x="894444" y="8218"/>
                </a:moveTo>
                <a:lnTo>
                  <a:pt x="880032" y="8218"/>
                </a:lnTo>
                <a:lnTo>
                  <a:pt x="646690" y="271181"/>
                </a:lnTo>
                <a:lnTo>
                  <a:pt x="662279" y="271181"/>
                </a:lnTo>
                <a:lnTo>
                  <a:pt x="894444" y="8218"/>
                </a:lnTo>
                <a:close/>
              </a:path>
            </a:pathLst>
          </a:custGeom>
          <a:solidFill>
            <a:srgbClr val="929497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9536783" y="1196899"/>
            <a:ext cx="903973" cy="280104"/>
          </a:xfrm>
          <a:custGeom>
            <a:avLst/>
            <a:gdLst/>
            <a:ahLst/>
            <a:cxnLst/>
            <a:rect l="l" t="t" r="r" b="b"/>
            <a:pathLst>
              <a:path w="901700" h="279400">
                <a:moveTo>
                  <a:pt x="901700" y="0"/>
                </a:moveTo>
                <a:lnTo>
                  <a:pt x="246675" y="0"/>
                </a:lnTo>
                <a:lnTo>
                  <a:pt x="0" y="279400"/>
                </a:lnTo>
                <a:lnTo>
                  <a:pt x="655024" y="279400"/>
                </a:lnTo>
                <a:lnTo>
                  <a:pt x="662279" y="271181"/>
                </a:lnTo>
                <a:lnTo>
                  <a:pt x="21667" y="271181"/>
                </a:lnTo>
                <a:lnTo>
                  <a:pt x="255009" y="8218"/>
                </a:lnTo>
                <a:lnTo>
                  <a:pt x="894444" y="8218"/>
                </a:lnTo>
                <a:lnTo>
                  <a:pt x="901700" y="0"/>
                </a:lnTo>
                <a:close/>
              </a:path>
              <a:path w="901700" h="279400">
                <a:moveTo>
                  <a:pt x="894444" y="8218"/>
                </a:moveTo>
                <a:lnTo>
                  <a:pt x="880032" y="8218"/>
                </a:lnTo>
                <a:lnTo>
                  <a:pt x="646690" y="271181"/>
                </a:lnTo>
                <a:lnTo>
                  <a:pt x="662279" y="271181"/>
                </a:lnTo>
                <a:lnTo>
                  <a:pt x="894444" y="8218"/>
                </a:lnTo>
                <a:close/>
              </a:path>
            </a:pathLst>
          </a:custGeom>
          <a:solidFill>
            <a:srgbClr val="929497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9950574" y="1916257"/>
            <a:ext cx="280104" cy="1604232"/>
          </a:xfrm>
          <a:custGeom>
            <a:avLst/>
            <a:gdLst/>
            <a:ahLst/>
            <a:cxnLst/>
            <a:rect l="l" t="t" r="r" b="b"/>
            <a:pathLst>
              <a:path w="279400" h="1600200">
                <a:moveTo>
                  <a:pt x="209551" y="139701"/>
                </a:moveTo>
                <a:lnTo>
                  <a:pt x="69848" y="139701"/>
                </a:lnTo>
                <a:lnTo>
                  <a:pt x="69848" y="1600200"/>
                </a:lnTo>
                <a:lnTo>
                  <a:pt x="209551" y="1600200"/>
                </a:lnTo>
                <a:lnTo>
                  <a:pt x="209551" y="139701"/>
                </a:lnTo>
                <a:close/>
              </a:path>
              <a:path w="279400" h="1600200">
                <a:moveTo>
                  <a:pt x="139701" y="0"/>
                </a:moveTo>
                <a:lnTo>
                  <a:pt x="0" y="139701"/>
                </a:lnTo>
                <a:lnTo>
                  <a:pt x="279400" y="139701"/>
                </a:lnTo>
                <a:lnTo>
                  <a:pt x="139701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9950574" y="1916257"/>
            <a:ext cx="280104" cy="1604232"/>
          </a:xfrm>
          <a:custGeom>
            <a:avLst/>
            <a:gdLst/>
            <a:ahLst/>
            <a:cxnLst/>
            <a:rect l="l" t="t" r="r" b="b"/>
            <a:pathLst>
              <a:path w="279400" h="1600200">
                <a:moveTo>
                  <a:pt x="0" y="139700"/>
                </a:moveTo>
                <a:lnTo>
                  <a:pt x="139700" y="0"/>
                </a:lnTo>
                <a:lnTo>
                  <a:pt x="279400" y="139700"/>
                </a:lnTo>
                <a:lnTo>
                  <a:pt x="209550" y="139700"/>
                </a:lnTo>
                <a:lnTo>
                  <a:pt x="209550" y="1600200"/>
                </a:lnTo>
                <a:lnTo>
                  <a:pt x="69849" y="1600200"/>
                </a:lnTo>
                <a:lnTo>
                  <a:pt x="69849" y="139700"/>
                </a:lnTo>
                <a:lnTo>
                  <a:pt x="0" y="139700"/>
                </a:lnTo>
                <a:close/>
              </a:path>
            </a:pathLst>
          </a:custGeom>
          <a:ln w="12700">
            <a:solidFill>
              <a:srgbClr val="BC8C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8830380" y="1880779"/>
            <a:ext cx="448167" cy="467265"/>
          </a:xfrm>
          <a:custGeom>
            <a:avLst/>
            <a:gdLst/>
            <a:ahLst/>
            <a:cxnLst/>
            <a:rect l="l" t="t" r="r" b="b"/>
            <a:pathLst>
              <a:path w="447040" h="466089">
                <a:moveTo>
                  <a:pt x="439158" y="0"/>
                </a:moveTo>
                <a:lnTo>
                  <a:pt x="233737" y="7837"/>
                </a:lnTo>
                <a:lnTo>
                  <a:pt x="287051" y="57233"/>
                </a:lnTo>
                <a:lnTo>
                  <a:pt x="0" y="367055"/>
                </a:lnTo>
                <a:lnTo>
                  <a:pt x="106629" y="465848"/>
                </a:lnTo>
                <a:lnTo>
                  <a:pt x="393680" y="156025"/>
                </a:lnTo>
                <a:lnTo>
                  <a:pt x="445110" y="156025"/>
                </a:lnTo>
                <a:lnTo>
                  <a:pt x="439158" y="0"/>
                </a:lnTo>
                <a:close/>
              </a:path>
              <a:path w="447040" h="466089">
                <a:moveTo>
                  <a:pt x="445110" y="156025"/>
                </a:moveTo>
                <a:lnTo>
                  <a:pt x="393680" y="156025"/>
                </a:lnTo>
                <a:lnTo>
                  <a:pt x="446995" y="205422"/>
                </a:lnTo>
                <a:lnTo>
                  <a:pt x="445110" y="156025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8830378" y="1880780"/>
            <a:ext cx="448167" cy="467265"/>
          </a:xfrm>
          <a:custGeom>
            <a:avLst/>
            <a:gdLst/>
            <a:ahLst/>
            <a:cxnLst/>
            <a:rect l="l" t="t" r="r" b="b"/>
            <a:pathLst>
              <a:path w="447040" h="466089">
                <a:moveTo>
                  <a:pt x="446995" y="205421"/>
                </a:moveTo>
                <a:lnTo>
                  <a:pt x="439159" y="0"/>
                </a:lnTo>
                <a:lnTo>
                  <a:pt x="233737" y="7837"/>
                </a:lnTo>
                <a:lnTo>
                  <a:pt x="287052" y="57232"/>
                </a:lnTo>
                <a:lnTo>
                  <a:pt x="0" y="367055"/>
                </a:lnTo>
                <a:lnTo>
                  <a:pt x="106629" y="465847"/>
                </a:lnTo>
                <a:lnTo>
                  <a:pt x="393681" y="156025"/>
                </a:lnTo>
                <a:lnTo>
                  <a:pt x="446995" y="205421"/>
                </a:lnTo>
                <a:close/>
              </a:path>
            </a:pathLst>
          </a:custGeom>
          <a:ln w="12700">
            <a:solidFill>
              <a:srgbClr val="BC8C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9720028" y="536435"/>
            <a:ext cx="942168" cy="321402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2005" spc="10" dirty="0">
                <a:solidFill>
                  <a:prstClr val="black"/>
                </a:solidFill>
                <a:latin typeface="Calibri"/>
                <a:cs typeface="Calibri"/>
              </a:rPr>
              <a:t>classifier</a:t>
            </a:r>
            <a:endParaRPr sz="2005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9275778" y="706717"/>
            <a:ext cx="292836" cy="496548"/>
          </a:xfrm>
          <a:custGeom>
            <a:avLst/>
            <a:gdLst/>
            <a:ahLst/>
            <a:cxnLst/>
            <a:rect l="l" t="t" r="r" b="b"/>
            <a:pathLst>
              <a:path w="292100" h="495300">
                <a:moveTo>
                  <a:pt x="219075" y="146050"/>
                </a:moveTo>
                <a:lnTo>
                  <a:pt x="73025" y="146050"/>
                </a:lnTo>
                <a:lnTo>
                  <a:pt x="73025" y="495300"/>
                </a:lnTo>
                <a:lnTo>
                  <a:pt x="219075" y="495300"/>
                </a:lnTo>
                <a:lnTo>
                  <a:pt x="219075" y="146050"/>
                </a:lnTo>
                <a:close/>
              </a:path>
              <a:path w="292100" h="495300">
                <a:moveTo>
                  <a:pt x="146050" y="0"/>
                </a:moveTo>
                <a:lnTo>
                  <a:pt x="0" y="146050"/>
                </a:lnTo>
                <a:lnTo>
                  <a:pt x="292100" y="146050"/>
                </a:lnTo>
                <a:lnTo>
                  <a:pt x="14605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9275778" y="706717"/>
            <a:ext cx="292836" cy="496548"/>
          </a:xfrm>
          <a:custGeom>
            <a:avLst/>
            <a:gdLst/>
            <a:ahLst/>
            <a:cxnLst/>
            <a:rect l="l" t="t" r="r" b="b"/>
            <a:pathLst>
              <a:path w="292100" h="495300">
                <a:moveTo>
                  <a:pt x="0" y="146050"/>
                </a:moveTo>
                <a:lnTo>
                  <a:pt x="146050" y="0"/>
                </a:lnTo>
                <a:lnTo>
                  <a:pt x="292100" y="146050"/>
                </a:lnTo>
                <a:lnTo>
                  <a:pt x="219075" y="146050"/>
                </a:lnTo>
                <a:lnTo>
                  <a:pt x="219075" y="495300"/>
                </a:lnTo>
                <a:lnTo>
                  <a:pt x="73025" y="495300"/>
                </a:lnTo>
                <a:lnTo>
                  <a:pt x="73025" y="146050"/>
                </a:lnTo>
                <a:lnTo>
                  <a:pt x="0" y="146050"/>
                </a:lnTo>
                <a:close/>
              </a:path>
            </a:pathLst>
          </a:custGeom>
          <a:ln w="12700">
            <a:solidFill>
              <a:srgbClr val="BC8C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0443016" y="1337941"/>
            <a:ext cx="1221636" cy="321402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2005" spc="15" dirty="0">
                <a:solidFill>
                  <a:prstClr val="black"/>
                </a:solidFill>
                <a:latin typeface="Calibri"/>
                <a:cs typeface="Calibri"/>
              </a:rPr>
              <a:t>RoI</a:t>
            </a:r>
            <a:r>
              <a:rPr sz="2005" spc="-21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005" spc="40" dirty="0">
                <a:solidFill>
                  <a:prstClr val="black"/>
                </a:solidFill>
                <a:latin typeface="Calibri"/>
                <a:cs typeface="Calibri"/>
              </a:rPr>
              <a:t>pooling</a:t>
            </a:r>
            <a:endParaRPr sz="2005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304906" y="6379733"/>
            <a:ext cx="10829842" cy="437815"/>
          </a:xfrm>
          <a:prstGeom prst="rect">
            <a:avLst/>
          </a:prstGeom>
        </p:spPr>
        <p:txBody>
          <a:bodyPr vert="horz" wrap="square" lIns="0" tIns="1273" rIns="0" bIns="0" rtlCol="0">
            <a:spAutoFit/>
          </a:bodyPr>
          <a:lstStyle/>
          <a:p>
            <a:pPr marL="12732" marR="5093" indent="2482760" defTabSz="916712">
              <a:lnSpc>
                <a:spcPct val="101200"/>
              </a:lnSpc>
              <a:spcBef>
                <a:spcPts val="10"/>
              </a:spcBef>
            </a:pPr>
            <a:r>
              <a:rPr sz="1404" spc="-20" dirty="0">
                <a:solidFill>
                  <a:srgbClr val="7F7F7F"/>
                </a:solidFill>
                <a:latin typeface="Calibri"/>
                <a:cs typeface="Calibri"/>
              </a:rPr>
              <a:t>Kaiming </a:t>
            </a:r>
            <a:r>
              <a:rPr sz="1404" spc="5" dirty="0">
                <a:solidFill>
                  <a:srgbClr val="7F7F7F"/>
                </a:solidFill>
                <a:latin typeface="Calibri"/>
                <a:cs typeface="Calibri"/>
              </a:rPr>
              <a:t>He, </a:t>
            </a:r>
            <a:r>
              <a:rPr sz="1404" spc="-10" dirty="0">
                <a:solidFill>
                  <a:srgbClr val="7F7F7F"/>
                </a:solidFill>
                <a:latin typeface="Calibri"/>
                <a:cs typeface="Calibri"/>
              </a:rPr>
              <a:t>Xiangyu </a:t>
            </a:r>
            <a:r>
              <a:rPr sz="1404" dirty="0">
                <a:solidFill>
                  <a:srgbClr val="7F7F7F"/>
                </a:solidFill>
                <a:latin typeface="Calibri"/>
                <a:cs typeface="Calibri"/>
              </a:rPr>
              <a:t>Zhang, </a:t>
            </a:r>
            <a:r>
              <a:rPr sz="1404" spc="-30" dirty="0">
                <a:solidFill>
                  <a:srgbClr val="7F7F7F"/>
                </a:solidFill>
                <a:latin typeface="Calibri"/>
                <a:cs typeface="Calibri"/>
              </a:rPr>
              <a:t>Shaoqing </a:t>
            </a:r>
            <a:r>
              <a:rPr sz="1404" spc="-5" dirty="0">
                <a:solidFill>
                  <a:srgbClr val="7F7F7F"/>
                </a:solidFill>
                <a:latin typeface="Calibri"/>
                <a:cs typeface="Calibri"/>
              </a:rPr>
              <a:t>Ren, </a:t>
            </a:r>
            <a:r>
              <a:rPr sz="1404" dirty="0">
                <a:solidFill>
                  <a:srgbClr val="7F7F7F"/>
                </a:solidFill>
                <a:latin typeface="Calibri"/>
                <a:cs typeface="Calibri"/>
              </a:rPr>
              <a:t>&amp; </a:t>
            </a:r>
            <a:r>
              <a:rPr sz="1404" spc="-15" dirty="0">
                <a:solidFill>
                  <a:srgbClr val="7F7F7F"/>
                </a:solidFill>
                <a:latin typeface="Calibri"/>
                <a:cs typeface="Calibri"/>
              </a:rPr>
              <a:t>Jian </a:t>
            </a:r>
            <a:r>
              <a:rPr sz="1404" spc="-35" dirty="0">
                <a:solidFill>
                  <a:srgbClr val="7F7F7F"/>
                </a:solidFill>
                <a:latin typeface="Calibri"/>
                <a:cs typeface="Calibri"/>
              </a:rPr>
              <a:t>Sun. </a:t>
            </a:r>
            <a:r>
              <a:rPr sz="1404" spc="5" dirty="0">
                <a:solidFill>
                  <a:srgbClr val="7F7F7F"/>
                </a:solidFill>
                <a:latin typeface="Calibri"/>
                <a:cs typeface="Calibri"/>
              </a:rPr>
              <a:t>“Deep </a:t>
            </a:r>
            <a:r>
              <a:rPr sz="1404" spc="-15" dirty="0">
                <a:solidFill>
                  <a:srgbClr val="7F7F7F"/>
                </a:solidFill>
                <a:latin typeface="Calibri"/>
                <a:cs typeface="Calibri"/>
              </a:rPr>
              <a:t>Residual </a:t>
            </a:r>
            <a:r>
              <a:rPr sz="1404" spc="-10" dirty="0">
                <a:solidFill>
                  <a:srgbClr val="7F7F7F"/>
                </a:solidFill>
                <a:latin typeface="Calibri"/>
                <a:cs typeface="Calibri"/>
              </a:rPr>
              <a:t>Learning </a:t>
            </a:r>
            <a:r>
              <a:rPr sz="1404" spc="-25" dirty="0">
                <a:solidFill>
                  <a:srgbClr val="7F7F7F"/>
                </a:solidFill>
                <a:latin typeface="Calibri"/>
                <a:cs typeface="Calibri"/>
              </a:rPr>
              <a:t>for </a:t>
            </a:r>
            <a:r>
              <a:rPr sz="1404" spc="15" dirty="0">
                <a:solidFill>
                  <a:srgbClr val="7F7F7F"/>
                </a:solidFill>
                <a:latin typeface="Calibri"/>
                <a:cs typeface="Calibri"/>
              </a:rPr>
              <a:t>Image </a:t>
            </a:r>
            <a:r>
              <a:rPr sz="1404" spc="-15" dirty="0">
                <a:solidFill>
                  <a:srgbClr val="7F7F7F"/>
                </a:solidFill>
                <a:latin typeface="Calibri"/>
                <a:cs typeface="Calibri"/>
              </a:rPr>
              <a:t>Recognition”. </a:t>
            </a:r>
            <a:r>
              <a:rPr sz="1404" spc="-20" dirty="0">
                <a:solidFill>
                  <a:srgbClr val="7F7F7F"/>
                </a:solidFill>
                <a:latin typeface="Calibri"/>
                <a:cs typeface="Calibri"/>
              </a:rPr>
              <a:t>CVPR </a:t>
            </a:r>
            <a:r>
              <a:rPr sz="1404" spc="-10" dirty="0">
                <a:solidFill>
                  <a:srgbClr val="7F7F7F"/>
                </a:solidFill>
                <a:latin typeface="Calibri"/>
                <a:cs typeface="Calibri"/>
              </a:rPr>
              <a:t>2016.  </a:t>
            </a:r>
            <a:r>
              <a:rPr sz="1404" spc="-30" dirty="0">
                <a:solidFill>
                  <a:srgbClr val="7F7F7F"/>
                </a:solidFill>
                <a:latin typeface="Calibri"/>
                <a:cs typeface="Calibri"/>
              </a:rPr>
              <a:t>Shaoqing </a:t>
            </a:r>
            <a:r>
              <a:rPr sz="1404" dirty="0">
                <a:solidFill>
                  <a:srgbClr val="7F7F7F"/>
                </a:solidFill>
                <a:latin typeface="Calibri"/>
                <a:cs typeface="Calibri"/>
              </a:rPr>
              <a:t>Ren, </a:t>
            </a:r>
            <a:r>
              <a:rPr sz="1404" spc="-20" dirty="0">
                <a:solidFill>
                  <a:srgbClr val="7F7F7F"/>
                </a:solidFill>
                <a:latin typeface="Calibri"/>
                <a:cs typeface="Calibri"/>
              </a:rPr>
              <a:t>Kaiming </a:t>
            </a:r>
            <a:r>
              <a:rPr sz="1404" spc="5" dirty="0">
                <a:solidFill>
                  <a:srgbClr val="7F7F7F"/>
                </a:solidFill>
                <a:latin typeface="Calibri"/>
                <a:cs typeface="Calibri"/>
              </a:rPr>
              <a:t>He, </a:t>
            </a:r>
            <a:r>
              <a:rPr sz="1404" spc="-15" dirty="0">
                <a:solidFill>
                  <a:srgbClr val="7F7F7F"/>
                </a:solidFill>
                <a:latin typeface="Calibri"/>
                <a:cs typeface="Calibri"/>
              </a:rPr>
              <a:t>Ross </a:t>
            </a:r>
            <a:r>
              <a:rPr sz="1404" spc="-20" dirty="0">
                <a:solidFill>
                  <a:srgbClr val="7F7F7F"/>
                </a:solidFill>
                <a:latin typeface="Calibri"/>
                <a:cs typeface="Calibri"/>
              </a:rPr>
              <a:t>Girshick, </a:t>
            </a:r>
            <a:r>
              <a:rPr sz="1404" dirty="0">
                <a:solidFill>
                  <a:srgbClr val="7F7F7F"/>
                </a:solidFill>
                <a:latin typeface="Calibri"/>
                <a:cs typeface="Calibri"/>
              </a:rPr>
              <a:t>&amp; </a:t>
            </a:r>
            <a:r>
              <a:rPr sz="1404" spc="-15" dirty="0">
                <a:solidFill>
                  <a:srgbClr val="7F7F7F"/>
                </a:solidFill>
                <a:latin typeface="Calibri"/>
                <a:cs typeface="Calibri"/>
              </a:rPr>
              <a:t>Jian </a:t>
            </a:r>
            <a:r>
              <a:rPr sz="1404" spc="-35" dirty="0">
                <a:solidFill>
                  <a:srgbClr val="7F7F7F"/>
                </a:solidFill>
                <a:latin typeface="Calibri"/>
                <a:cs typeface="Calibri"/>
              </a:rPr>
              <a:t>Sun. </a:t>
            </a:r>
            <a:r>
              <a:rPr sz="1404" spc="-5" dirty="0">
                <a:solidFill>
                  <a:srgbClr val="7F7F7F"/>
                </a:solidFill>
                <a:latin typeface="Calibri"/>
                <a:cs typeface="Calibri"/>
              </a:rPr>
              <a:t>“Faster </a:t>
            </a:r>
            <a:r>
              <a:rPr sz="1404" spc="-10" dirty="0">
                <a:solidFill>
                  <a:srgbClr val="7F7F7F"/>
                </a:solidFill>
                <a:latin typeface="Calibri"/>
                <a:cs typeface="Calibri"/>
              </a:rPr>
              <a:t>R-CNN: </a:t>
            </a:r>
            <a:r>
              <a:rPr sz="1404" spc="-20" dirty="0">
                <a:solidFill>
                  <a:srgbClr val="7F7F7F"/>
                </a:solidFill>
                <a:latin typeface="Calibri"/>
                <a:cs typeface="Calibri"/>
              </a:rPr>
              <a:t>Towards </a:t>
            </a:r>
            <a:r>
              <a:rPr sz="1404" spc="-5" dirty="0">
                <a:solidFill>
                  <a:srgbClr val="7F7F7F"/>
                </a:solidFill>
                <a:latin typeface="Calibri"/>
                <a:cs typeface="Calibri"/>
              </a:rPr>
              <a:t>Real-Time </a:t>
            </a:r>
            <a:r>
              <a:rPr sz="1404" spc="-20" dirty="0">
                <a:solidFill>
                  <a:srgbClr val="7F7F7F"/>
                </a:solidFill>
                <a:latin typeface="Calibri"/>
                <a:cs typeface="Calibri"/>
              </a:rPr>
              <a:t>Object </a:t>
            </a:r>
            <a:r>
              <a:rPr sz="1404" dirty="0">
                <a:solidFill>
                  <a:srgbClr val="7F7F7F"/>
                </a:solidFill>
                <a:latin typeface="Calibri"/>
                <a:cs typeface="Calibri"/>
              </a:rPr>
              <a:t>Detection with Region </a:t>
            </a:r>
            <a:r>
              <a:rPr sz="1404" spc="-20" dirty="0">
                <a:solidFill>
                  <a:srgbClr val="7F7F7F"/>
                </a:solidFill>
                <a:latin typeface="Calibri"/>
                <a:cs typeface="Calibri"/>
              </a:rPr>
              <a:t>Proposal Networks”. </a:t>
            </a:r>
            <a:r>
              <a:rPr sz="1404" dirty="0">
                <a:solidFill>
                  <a:srgbClr val="7F7F7F"/>
                </a:solidFill>
                <a:latin typeface="Calibri"/>
                <a:cs typeface="Calibri"/>
              </a:rPr>
              <a:t>NIPS</a:t>
            </a:r>
            <a:r>
              <a:rPr sz="1404" spc="1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1404" spc="-10" dirty="0">
                <a:solidFill>
                  <a:srgbClr val="7F7F7F"/>
                </a:solidFill>
                <a:latin typeface="Calibri"/>
                <a:cs typeface="Calibri"/>
              </a:rPr>
              <a:t>2015.</a:t>
            </a:r>
            <a:endParaRPr sz="1404">
              <a:solidFill>
                <a:prstClr val="black"/>
              </a:solidFill>
              <a:latin typeface="Calibri"/>
              <a:cs typeface="Calibri"/>
            </a:endParaRPr>
          </a:p>
        </p:txBody>
      </p:sp>
      <p:graphicFrame>
        <p:nvGraphicFramePr>
          <p:cNvPr id="45" name="object 45"/>
          <p:cNvGraphicFramePr>
            <a:graphicFrameLocks noGrp="1"/>
          </p:cNvGraphicFramePr>
          <p:nvPr/>
        </p:nvGraphicFramePr>
        <p:xfrm>
          <a:off x="751592" y="2864494"/>
          <a:ext cx="5341074" cy="161844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555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27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27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1692">
                <a:tc>
                  <a:txBody>
                    <a:bodyPr/>
                    <a:lstStyle/>
                    <a:p>
                      <a:pPr marL="675640" marR="439420" indent="-228600">
                        <a:lnSpc>
                          <a:spcPts val="2100"/>
                        </a:lnSpc>
                        <a:spcBef>
                          <a:spcPts val="380"/>
                        </a:spcBef>
                      </a:pPr>
                      <a:r>
                        <a:rPr sz="18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Faster</a:t>
                      </a:r>
                      <a:r>
                        <a:rPr sz="1800" b="1" spc="-1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R-CNN 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baseline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8382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40"/>
                        </a:spcBef>
                      </a:pPr>
                      <a:r>
                        <a:rPr sz="1800" b="1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mAP@.5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70609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40"/>
                        </a:spcBef>
                      </a:pPr>
                      <a:r>
                        <a:rPr sz="1800" b="1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mAP@.5:.95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70609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53975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8375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spc="-15" dirty="0">
                          <a:latin typeface="Calibri"/>
                          <a:cs typeface="Calibri"/>
                        </a:rPr>
                        <a:t>VGG-16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35013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397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spc="-15" dirty="0">
                          <a:latin typeface="Calibri"/>
                          <a:cs typeface="Calibri"/>
                        </a:rPr>
                        <a:t>41.5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35013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397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spc="-15" dirty="0">
                          <a:latin typeface="Calibri"/>
                          <a:cs typeface="Calibri"/>
                        </a:rPr>
                        <a:t>21.5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35013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53975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8375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spc="-30" dirty="0">
                          <a:latin typeface="Calibri"/>
                          <a:cs typeface="Calibri"/>
                        </a:rPr>
                        <a:t>ResNet-101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35013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b="1" spc="-25" dirty="0">
                          <a:latin typeface="Calibri"/>
                          <a:cs typeface="Calibri"/>
                        </a:rPr>
                        <a:t>48.4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35013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b="1" spc="-25" dirty="0">
                          <a:latin typeface="Calibri"/>
                          <a:cs typeface="Calibri"/>
                        </a:rPr>
                        <a:t>27.2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35013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6" name="object 46"/>
          <p:cNvSpPr txBox="1"/>
          <p:nvPr/>
        </p:nvSpPr>
        <p:spPr>
          <a:xfrm>
            <a:off x="1839210" y="4591084"/>
            <a:ext cx="3440676" cy="720845"/>
          </a:xfrm>
          <a:prstGeom prst="rect">
            <a:avLst/>
          </a:prstGeom>
        </p:spPr>
        <p:txBody>
          <a:bodyPr vert="horz" wrap="square" lIns="0" tIns="53474" rIns="0" bIns="0" rtlCol="0">
            <a:spAutoFit/>
          </a:bodyPr>
          <a:lstStyle/>
          <a:p>
            <a:pPr marL="12732" marR="5093" indent="267374" defTabSz="916712">
              <a:lnSpc>
                <a:spcPts val="2607"/>
              </a:lnSpc>
              <a:spcBef>
                <a:spcPts val="421"/>
              </a:spcBef>
            </a:pPr>
            <a:r>
              <a:rPr sz="2005" spc="5" dirty="0">
                <a:solidFill>
                  <a:prstClr val="black"/>
                </a:solidFill>
                <a:latin typeface="Calibri"/>
                <a:cs typeface="Calibri"/>
              </a:rPr>
              <a:t>COCO </a:t>
            </a:r>
            <a:r>
              <a:rPr sz="2406" spc="10" dirty="0">
                <a:solidFill>
                  <a:prstClr val="black"/>
                </a:solidFill>
                <a:latin typeface="Calibri"/>
                <a:cs typeface="Calibri"/>
              </a:rPr>
              <a:t>detection </a:t>
            </a:r>
            <a:r>
              <a:rPr sz="2005" spc="15" dirty="0">
                <a:solidFill>
                  <a:prstClr val="black"/>
                </a:solidFill>
                <a:latin typeface="Calibri"/>
                <a:cs typeface="Calibri"/>
              </a:rPr>
              <a:t>results  </a:t>
            </a:r>
            <a:r>
              <a:rPr sz="2005" dirty="0">
                <a:solidFill>
                  <a:srgbClr val="C00000"/>
                </a:solidFill>
                <a:latin typeface="Calibri"/>
                <a:cs typeface="Calibri"/>
              </a:rPr>
              <a:t>(ResNet </a:t>
            </a:r>
            <a:r>
              <a:rPr sz="2005" spc="25" dirty="0">
                <a:solidFill>
                  <a:srgbClr val="C00000"/>
                </a:solidFill>
                <a:latin typeface="Calibri"/>
                <a:cs typeface="Calibri"/>
              </a:rPr>
              <a:t>has </a:t>
            </a:r>
            <a:r>
              <a:rPr sz="2005" spc="-10" dirty="0">
                <a:solidFill>
                  <a:srgbClr val="C00000"/>
                </a:solidFill>
                <a:latin typeface="Calibri"/>
                <a:cs typeface="Calibri"/>
              </a:rPr>
              <a:t>28% </a:t>
            </a:r>
            <a:r>
              <a:rPr sz="2005" spc="15" dirty="0">
                <a:solidFill>
                  <a:srgbClr val="C00000"/>
                </a:solidFill>
                <a:latin typeface="Calibri"/>
                <a:cs typeface="Calibri"/>
              </a:rPr>
              <a:t>relative</a:t>
            </a:r>
            <a:r>
              <a:rPr lang="en-US" sz="2005" spc="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5" spc="-351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5" spc="15" dirty="0">
                <a:solidFill>
                  <a:srgbClr val="C00000"/>
                </a:solidFill>
                <a:latin typeface="Calibri"/>
                <a:cs typeface="Calibri"/>
              </a:rPr>
              <a:t>gain)</a:t>
            </a:r>
            <a:endParaRPr sz="2005" dirty="0"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0961270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03151" y="343854"/>
            <a:ext cx="7817450" cy="52201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324652" y="5700113"/>
            <a:ext cx="3571327" cy="44483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2807" spc="20" dirty="0">
                <a:solidFill>
                  <a:prstClr val="black"/>
                </a:solidFill>
                <a:latin typeface="Calibri"/>
                <a:cs typeface="Calibri"/>
              </a:rPr>
              <a:t>Our </a:t>
            </a:r>
            <a:r>
              <a:rPr sz="2807" spc="-5" dirty="0">
                <a:solidFill>
                  <a:prstClr val="black"/>
                </a:solidFill>
                <a:latin typeface="Calibri"/>
                <a:cs typeface="Calibri"/>
              </a:rPr>
              <a:t>results </a:t>
            </a:r>
            <a:r>
              <a:rPr sz="2807" spc="10" dirty="0">
                <a:solidFill>
                  <a:prstClr val="black"/>
                </a:solidFill>
                <a:latin typeface="Calibri"/>
                <a:cs typeface="Calibri"/>
              </a:rPr>
              <a:t>on </a:t>
            </a:r>
            <a:r>
              <a:rPr sz="2807" dirty="0">
                <a:solidFill>
                  <a:prstClr val="black"/>
                </a:solidFill>
                <a:latin typeface="Calibri"/>
                <a:cs typeface="Calibri"/>
              </a:rPr>
              <a:t>MS</a:t>
            </a:r>
            <a:r>
              <a:rPr sz="2807" spc="-17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807" spc="10" dirty="0">
                <a:solidFill>
                  <a:prstClr val="black"/>
                </a:solidFill>
                <a:latin typeface="Calibri"/>
                <a:cs typeface="Calibri"/>
              </a:rPr>
              <a:t>COCO</a:t>
            </a:r>
            <a:endParaRPr sz="2807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04906" y="6379733"/>
            <a:ext cx="10829842" cy="437815"/>
          </a:xfrm>
          <a:prstGeom prst="rect">
            <a:avLst/>
          </a:prstGeom>
        </p:spPr>
        <p:txBody>
          <a:bodyPr vert="horz" wrap="square" lIns="0" tIns="1273" rIns="0" bIns="0" rtlCol="0">
            <a:spAutoFit/>
          </a:bodyPr>
          <a:lstStyle/>
          <a:p>
            <a:pPr marL="12732" marR="5093" indent="2482760" defTabSz="916712">
              <a:lnSpc>
                <a:spcPct val="101200"/>
              </a:lnSpc>
              <a:spcBef>
                <a:spcPts val="10"/>
              </a:spcBef>
            </a:pPr>
            <a:r>
              <a:rPr sz="1404" spc="-20" dirty="0">
                <a:solidFill>
                  <a:srgbClr val="7F7F7F"/>
                </a:solidFill>
                <a:latin typeface="Calibri"/>
                <a:cs typeface="Calibri"/>
              </a:rPr>
              <a:t>Kaiming </a:t>
            </a:r>
            <a:r>
              <a:rPr sz="1404" spc="5" dirty="0">
                <a:solidFill>
                  <a:srgbClr val="7F7F7F"/>
                </a:solidFill>
                <a:latin typeface="Calibri"/>
                <a:cs typeface="Calibri"/>
              </a:rPr>
              <a:t>He, </a:t>
            </a:r>
            <a:r>
              <a:rPr sz="1404" spc="-10" dirty="0">
                <a:solidFill>
                  <a:srgbClr val="7F7F7F"/>
                </a:solidFill>
                <a:latin typeface="Calibri"/>
                <a:cs typeface="Calibri"/>
              </a:rPr>
              <a:t>Xiangyu </a:t>
            </a:r>
            <a:r>
              <a:rPr sz="1404" dirty="0">
                <a:solidFill>
                  <a:srgbClr val="7F7F7F"/>
                </a:solidFill>
                <a:latin typeface="Calibri"/>
                <a:cs typeface="Calibri"/>
              </a:rPr>
              <a:t>Zhang, </a:t>
            </a:r>
            <a:r>
              <a:rPr sz="1404" spc="-30" dirty="0">
                <a:solidFill>
                  <a:srgbClr val="7F7F7F"/>
                </a:solidFill>
                <a:latin typeface="Calibri"/>
                <a:cs typeface="Calibri"/>
              </a:rPr>
              <a:t>Shaoqing </a:t>
            </a:r>
            <a:r>
              <a:rPr sz="1404" spc="-5" dirty="0">
                <a:solidFill>
                  <a:srgbClr val="7F7F7F"/>
                </a:solidFill>
                <a:latin typeface="Calibri"/>
                <a:cs typeface="Calibri"/>
              </a:rPr>
              <a:t>Ren, </a:t>
            </a:r>
            <a:r>
              <a:rPr sz="1404" dirty="0">
                <a:solidFill>
                  <a:srgbClr val="7F7F7F"/>
                </a:solidFill>
                <a:latin typeface="Calibri"/>
                <a:cs typeface="Calibri"/>
              </a:rPr>
              <a:t>&amp; </a:t>
            </a:r>
            <a:r>
              <a:rPr sz="1404" spc="-15" dirty="0">
                <a:solidFill>
                  <a:srgbClr val="7F7F7F"/>
                </a:solidFill>
                <a:latin typeface="Calibri"/>
                <a:cs typeface="Calibri"/>
              </a:rPr>
              <a:t>Jian </a:t>
            </a:r>
            <a:r>
              <a:rPr sz="1404" spc="-35" dirty="0">
                <a:solidFill>
                  <a:srgbClr val="7F7F7F"/>
                </a:solidFill>
                <a:latin typeface="Calibri"/>
                <a:cs typeface="Calibri"/>
              </a:rPr>
              <a:t>Sun. </a:t>
            </a:r>
            <a:r>
              <a:rPr sz="1404" spc="5" dirty="0">
                <a:solidFill>
                  <a:srgbClr val="7F7F7F"/>
                </a:solidFill>
                <a:latin typeface="Calibri"/>
                <a:cs typeface="Calibri"/>
              </a:rPr>
              <a:t>“Deep </a:t>
            </a:r>
            <a:r>
              <a:rPr sz="1404" spc="-15" dirty="0">
                <a:solidFill>
                  <a:srgbClr val="7F7F7F"/>
                </a:solidFill>
                <a:latin typeface="Calibri"/>
                <a:cs typeface="Calibri"/>
              </a:rPr>
              <a:t>Residual </a:t>
            </a:r>
            <a:r>
              <a:rPr sz="1404" spc="-10" dirty="0">
                <a:solidFill>
                  <a:srgbClr val="7F7F7F"/>
                </a:solidFill>
                <a:latin typeface="Calibri"/>
                <a:cs typeface="Calibri"/>
              </a:rPr>
              <a:t>Learning </a:t>
            </a:r>
            <a:r>
              <a:rPr sz="1404" spc="-25" dirty="0">
                <a:solidFill>
                  <a:srgbClr val="7F7F7F"/>
                </a:solidFill>
                <a:latin typeface="Calibri"/>
                <a:cs typeface="Calibri"/>
              </a:rPr>
              <a:t>for </a:t>
            </a:r>
            <a:r>
              <a:rPr sz="1404" spc="15" dirty="0">
                <a:solidFill>
                  <a:srgbClr val="7F7F7F"/>
                </a:solidFill>
                <a:latin typeface="Calibri"/>
                <a:cs typeface="Calibri"/>
              </a:rPr>
              <a:t>Image </a:t>
            </a:r>
            <a:r>
              <a:rPr sz="1404" spc="-15" dirty="0">
                <a:solidFill>
                  <a:srgbClr val="7F7F7F"/>
                </a:solidFill>
                <a:latin typeface="Calibri"/>
                <a:cs typeface="Calibri"/>
              </a:rPr>
              <a:t>Recognition”. </a:t>
            </a:r>
            <a:r>
              <a:rPr sz="1404" spc="-20" dirty="0">
                <a:solidFill>
                  <a:srgbClr val="7F7F7F"/>
                </a:solidFill>
                <a:latin typeface="Calibri"/>
                <a:cs typeface="Calibri"/>
              </a:rPr>
              <a:t>CVPR </a:t>
            </a:r>
            <a:r>
              <a:rPr sz="1404" spc="-10" dirty="0">
                <a:solidFill>
                  <a:srgbClr val="7F7F7F"/>
                </a:solidFill>
                <a:latin typeface="Calibri"/>
                <a:cs typeface="Calibri"/>
              </a:rPr>
              <a:t>2016.  </a:t>
            </a:r>
            <a:r>
              <a:rPr sz="1404" spc="-30" dirty="0">
                <a:solidFill>
                  <a:srgbClr val="7F7F7F"/>
                </a:solidFill>
                <a:latin typeface="Calibri"/>
                <a:cs typeface="Calibri"/>
              </a:rPr>
              <a:t>Shaoqing </a:t>
            </a:r>
            <a:r>
              <a:rPr sz="1404" dirty="0">
                <a:solidFill>
                  <a:srgbClr val="7F7F7F"/>
                </a:solidFill>
                <a:latin typeface="Calibri"/>
                <a:cs typeface="Calibri"/>
              </a:rPr>
              <a:t>Ren, </a:t>
            </a:r>
            <a:r>
              <a:rPr sz="1404" spc="-20" dirty="0">
                <a:solidFill>
                  <a:srgbClr val="7F7F7F"/>
                </a:solidFill>
                <a:latin typeface="Calibri"/>
                <a:cs typeface="Calibri"/>
              </a:rPr>
              <a:t>Kaiming </a:t>
            </a:r>
            <a:r>
              <a:rPr sz="1404" spc="5" dirty="0">
                <a:solidFill>
                  <a:srgbClr val="7F7F7F"/>
                </a:solidFill>
                <a:latin typeface="Calibri"/>
                <a:cs typeface="Calibri"/>
              </a:rPr>
              <a:t>He, </a:t>
            </a:r>
            <a:r>
              <a:rPr sz="1404" spc="-15" dirty="0">
                <a:solidFill>
                  <a:srgbClr val="7F7F7F"/>
                </a:solidFill>
                <a:latin typeface="Calibri"/>
                <a:cs typeface="Calibri"/>
              </a:rPr>
              <a:t>Ross </a:t>
            </a:r>
            <a:r>
              <a:rPr sz="1404" spc="-20" dirty="0">
                <a:solidFill>
                  <a:srgbClr val="7F7F7F"/>
                </a:solidFill>
                <a:latin typeface="Calibri"/>
                <a:cs typeface="Calibri"/>
              </a:rPr>
              <a:t>Girshick, </a:t>
            </a:r>
            <a:r>
              <a:rPr sz="1404" dirty="0">
                <a:solidFill>
                  <a:srgbClr val="7F7F7F"/>
                </a:solidFill>
                <a:latin typeface="Calibri"/>
                <a:cs typeface="Calibri"/>
              </a:rPr>
              <a:t>&amp; </a:t>
            </a:r>
            <a:r>
              <a:rPr sz="1404" spc="-15" dirty="0">
                <a:solidFill>
                  <a:srgbClr val="7F7F7F"/>
                </a:solidFill>
                <a:latin typeface="Calibri"/>
                <a:cs typeface="Calibri"/>
              </a:rPr>
              <a:t>Jian </a:t>
            </a:r>
            <a:r>
              <a:rPr sz="1404" spc="-35" dirty="0">
                <a:solidFill>
                  <a:srgbClr val="7F7F7F"/>
                </a:solidFill>
                <a:latin typeface="Calibri"/>
                <a:cs typeface="Calibri"/>
              </a:rPr>
              <a:t>Sun. </a:t>
            </a:r>
            <a:r>
              <a:rPr sz="1404" spc="-5" dirty="0">
                <a:solidFill>
                  <a:srgbClr val="7F7F7F"/>
                </a:solidFill>
                <a:latin typeface="Calibri"/>
                <a:cs typeface="Calibri"/>
              </a:rPr>
              <a:t>“Faster </a:t>
            </a:r>
            <a:r>
              <a:rPr sz="1404" spc="-10" dirty="0">
                <a:solidFill>
                  <a:srgbClr val="7F7F7F"/>
                </a:solidFill>
                <a:latin typeface="Calibri"/>
                <a:cs typeface="Calibri"/>
              </a:rPr>
              <a:t>R-CNN: </a:t>
            </a:r>
            <a:r>
              <a:rPr sz="1404" spc="-20" dirty="0">
                <a:solidFill>
                  <a:srgbClr val="7F7F7F"/>
                </a:solidFill>
                <a:latin typeface="Calibri"/>
                <a:cs typeface="Calibri"/>
              </a:rPr>
              <a:t>Towards </a:t>
            </a:r>
            <a:r>
              <a:rPr sz="1404" spc="-5" dirty="0">
                <a:solidFill>
                  <a:srgbClr val="7F7F7F"/>
                </a:solidFill>
                <a:latin typeface="Calibri"/>
                <a:cs typeface="Calibri"/>
              </a:rPr>
              <a:t>Real-Time </a:t>
            </a:r>
            <a:r>
              <a:rPr sz="1404" spc="-20" dirty="0">
                <a:solidFill>
                  <a:srgbClr val="7F7F7F"/>
                </a:solidFill>
                <a:latin typeface="Calibri"/>
                <a:cs typeface="Calibri"/>
              </a:rPr>
              <a:t>Object </a:t>
            </a:r>
            <a:r>
              <a:rPr sz="1404" dirty="0">
                <a:solidFill>
                  <a:srgbClr val="7F7F7F"/>
                </a:solidFill>
                <a:latin typeface="Calibri"/>
                <a:cs typeface="Calibri"/>
              </a:rPr>
              <a:t>Detection with Region </a:t>
            </a:r>
            <a:r>
              <a:rPr sz="1404" spc="-20" dirty="0">
                <a:solidFill>
                  <a:srgbClr val="7F7F7F"/>
                </a:solidFill>
                <a:latin typeface="Calibri"/>
                <a:cs typeface="Calibri"/>
              </a:rPr>
              <a:t>Proposal Networks”. </a:t>
            </a:r>
            <a:r>
              <a:rPr sz="1404" dirty="0">
                <a:solidFill>
                  <a:srgbClr val="7F7F7F"/>
                </a:solidFill>
                <a:latin typeface="Calibri"/>
                <a:cs typeface="Calibri"/>
              </a:rPr>
              <a:t>NIPS</a:t>
            </a:r>
            <a:r>
              <a:rPr sz="1404" spc="1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1404" spc="-10" dirty="0">
                <a:solidFill>
                  <a:srgbClr val="7F7F7F"/>
                </a:solidFill>
                <a:latin typeface="Calibri"/>
                <a:cs typeface="Calibri"/>
              </a:rPr>
              <a:t>2015.</a:t>
            </a:r>
            <a:endParaRPr sz="1404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621885" y="6173160"/>
            <a:ext cx="2510751" cy="182583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103" dirty="0">
                <a:solidFill>
                  <a:srgbClr val="7F7F7F"/>
                </a:solidFill>
                <a:latin typeface="Calibri"/>
                <a:cs typeface="Calibri"/>
              </a:rPr>
              <a:t>*the</a:t>
            </a:r>
            <a:r>
              <a:rPr sz="1103" spc="-10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1103" spc="10" dirty="0">
                <a:solidFill>
                  <a:srgbClr val="7F7F7F"/>
                </a:solidFill>
                <a:latin typeface="Calibri"/>
                <a:cs typeface="Calibri"/>
              </a:rPr>
              <a:t>original</a:t>
            </a:r>
            <a:r>
              <a:rPr sz="1103" spc="-5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1103" spc="-20" dirty="0">
                <a:solidFill>
                  <a:srgbClr val="7F7F7F"/>
                </a:solidFill>
                <a:latin typeface="Calibri"/>
                <a:cs typeface="Calibri"/>
              </a:rPr>
              <a:t>image</a:t>
            </a:r>
            <a:r>
              <a:rPr sz="1103" spc="-10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1103" spc="20" dirty="0">
                <a:solidFill>
                  <a:srgbClr val="7F7F7F"/>
                </a:solidFill>
                <a:latin typeface="Calibri"/>
                <a:cs typeface="Calibri"/>
              </a:rPr>
              <a:t>is</a:t>
            </a:r>
            <a:r>
              <a:rPr sz="1103" spc="-8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1103" spc="-5" dirty="0">
                <a:solidFill>
                  <a:srgbClr val="7F7F7F"/>
                </a:solidFill>
                <a:latin typeface="Calibri"/>
                <a:cs typeface="Calibri"/>
              </a:rPr>
              <a:t>from</a:t>
            </a:r>
            <a:r>
              <a:rPr sz="1103" spc="-13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1103" spc="-20" dirty="0">
                <a:solidFill>
                  <a:srgbClr val="7F7F7F"/>
                </a:solidFill>
                <a:latin typeface="Calibri"/>
                <a:cs typeface="Calibri"/>
              </a:rPr>
              <a:t>the</a:t>
            </a:r>
            <a:r>
              <a:rPr sz="1103" spc="-10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1103" spc="-5" dirty="0">
                <a:solidFill>
                  <a:srgbClr val="7F7F7F"/>
                </a:solidFill>
                <a:latin typeface="Calibri"/>
                <a:cs typeface="Calibri"/>
              </a:rPr>
              <a:t>COCO</a:t>
            </a:r>
            <a:r>
              <a:rPr sz="1103" spc="-8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1103" spc="-25" dirty="0">
                <a:solidFill>
                  <a:srgbClr val="7F7F7F"/>
                </a:solidFill>
                <a:latin typeface="Calibri"/>
                <a:cs typeface="Calibri"/>
              </a:rPr>
              <a:t>dataset</a:t>
            </a:r>
            <a:endParaRPr sz="1103"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4494141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50626" y="178338"/>
            <a:ext cx="6722498" cy="50291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31002" y="5106714"/>
            <a:ext cx="8352830" cy="1258029"/>
          </a:xfrm>
          <a:prstGeom prst="rect">
            <a:avLst/>
          </a:prstGeom>
        </p:spPr>
        <p:txBody>
          <a:bodyPr vert="horz" wrap="square" lIns="0" tIns="98036" rIns="0" bIns="0" rtlCol="0">
            <a:spAutoFit/>
          </a:bodyPr>
          <a:lstStyle/>
          <a:p>
            <a:pPr marL="637" algn="ctr" defTabSz="916712">
              <a:spcBef>
                <a:spcPts val="772"/>
              </a:spcBef>
            </a:pPr>
            <a:r>
              <a:rPr sz="2005" spc="30" dirty="0">
                <a:solidFill>
                  <a:srgbClr val="C00000"/>
                </a:solidFill>
                <a:latin typeface="Calibri"/>
                <a:cs typeface="Calibri"/>
              </a:rPr>
              <a:t>this</a:t>
            </a:r>
            <a:r>
              <a:rPr sz="2005" spc="-136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5" spc="15" dirty="0">
                <a:solidFill>
                  <a:srgbClr val="C00000"/>
                </a:solidFill>
                <a:latin typeface="Calibri"/>
                <a:cs typeface="Calibri"/>
              </a:rPr>
              <a:t>video</a:t>
            </a:r>
            <a:r>
              <a:rPr sz="2005" spc="-1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5" spc="20" dirty="0">
                <a:solidFill>
                  <a:srgbClr val="C00000"/>
                </a:solidFill>
                <a:latin typeface="Calibri"/>
                <a:cs typeface="Calibri"/>
              </a:rPr>
              <a:t>is</a:t>
            </a:r>
            <a:r>
              <a:rPr sz="2005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5" spc="30" dirty="0">
                <a:solidFill>
                  <a:srgbClr val="C00000"/>
                </a:solidFill>
                <a:latin typeface="Calibri"/>
                <a:cs typeface="Calibri"/>
              </a:rPr>
              <a:t>available</a:t>
            </a:r>
            <a:r>
              <a:rPr sz="2005" spc="-1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5" spc="15" dirty="0">
                <a:solidFill>
                  <a:srgbClr val="C00000"/>
                </a:solidFill>
                <a:latin typeface="Calibri"/>
                <a:cs typeface="Calibri"/>
              </a:rPr>
              <a:t>online:</a:t>
            </a:r>
            <a:r>
              <a:rPr sz="2005" spc="-19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5" u="sng" spc="-5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Calibri"/>
                <a:cs typeface="Calibri"/>
              </a:rPr>
              <a:t>https://youtu.be/WZmSMkK9VuA</a:t>
            </a:r>
            <a:endParaRPr sz="2005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12732" marR="5093" algn="ctr" defTabSz="916712">
              <a:lnSpc>
                <a:spcPct val="100699"/>
              </a:lnSpc>
              <a:spcBef>
                <a:spcPts val="787"/>
              </a:spcBef>
            </a:pPr>
            <a:r>
              <a:rPr sz="2406" dirty="0">
                <a:solidFill>
                  <a:prstClr val="black"/>
                </a:solidFill>
                <a:latin typeface="Calibri"/>
                <a:cs typeface="Calibri"/>
              </a:rPr>
              <a:t>Results</a:t>
            </a:r>
            <a:r>
              <a:rPr sz="2406" spc="-8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spc="15" dirty="0">
                <a:solidFill>
                  <a:prstClr val="black"/>
                </a:solidFill>
                <a:latin typeface="Calibri"/>
                <a:cs typeface="Calibri"/>
              </a:rPr>
              <a:t>on</a:t>
            </a:r>
            <a:r>
              <a:rPr sz="2406" spc="-10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spc="-25" dirty="0">
                <a:solidFill>
                  <a:prstClr val="black"/>
                </a:solidFill>
                <a:latin typeface="Calibri"/>
                <a:cs typeface="Calibri"/>
              </a:rPr>
              <a:t>real</a:t>
            </a:r>
            <a:r>
              <a:rPr sz="2406" spc="11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spc="20" dirty="0">
                <a:solidFill>
                  <a:prstClr val="black"/>
                </a:solidFill>
                <a:latin typeface="Calibri"/>
                <a:cs typeface="Calibri"/>
              </a:rPr>
              <a:t>video.</a:t>
            </a:r>
            <a:r>
              <a:rPr sz="2406" spc="-15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spc="20" dirty="0">
                <a:solidFill>
                  <a:prstClr val="black"/>
                </a:solidFill>
                <a:latin typeface="Calibri"/>
                <a:cs typeface="Calibri"/>
              </a:rPr>
              <a:t>Model</a:t>
            </a:r>
            <a:r>
              <a:rPr sz="2406" spc="-9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spc="-5" dirty="0">
                <a:solidFill>
                  <a:prstClr val="black"/>
                </a:solidFill>
                <a:latin typeface="Calibri"/>
                <a:cs typeface="Calibri"/>
              </a:rPr>
              <a:t>trained</a:t>
            </a:r>
            <a:r>
              <a:rPr sz="2406" spc="-10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spc="15" dirty="0">
                <a:solidFill>
                  <a:prstClr val="black"/>
                </a:solidFill>
                <a:latin typeface="Calibri"/>
                <a:cs typeface="Calibri"/>
              </a:rPr>
              <a:t>on</a:t>
            </a:r>
            <a:r>
              <a:rPr sz="240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spc="20" dirty="0">
                <a:solidFill>
                  <a:prstClr val="black"/>
                </a:solidFill>
                <a:latin typeface="Calibri"/>
                <a:cs typeface="Calibri"/>
              </a:rPr>
              <a:t>MS</a:t>
            </a:r>
            <a:r>
              <a:rPr sz="2406" spc="-4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spc="10" dirty="0">
                <a:solidFill>
                  <a:prstClr val="black"/>
                </a:solidFill>
                <a:latin typeface="Calibri"/>
                <a:cs typeface="Calibri"/>
              </a:rPr>
              <a:t>COCO</a:t>
            </a:r>
            <a:r>
              <a:rPr sz="2406" spc="-13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spc="-10" dirty="0">
                <a:solidFill>
                  <a:prstClr val="black"/>
                </a:solidFill>
                <a:latin typeface="Calibri"/>
                <a:cs typeface="Calibri"/>
              </a:rPr>
              <a:t>w/</a:t>
            </a:r>
            <a:r>
              <a:rPr sz="2406" spc="3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spc="-10" dirty="0">
                <a:solidFill>
                  <a:prstClr val="black"/>
                </a:solidFill>
                <a:latin typeface="Calibri"/>
                <a:cs typeface="Calibri"/>
              </a:rPr>
              <a:t>80</a:t>
            </a:r>
            <a:r>
              <a:rPr sz="2406" spc="-6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spc="-10" dirty="0">
                <a:solidFill>
                  <a:prstClr val="black"/>
                </a:solidFill>
                <a:latin typeface="Calibri"/>
                <a:cs typeface="Calibri"/>
              </a:rPr>
              <a:t>categories.  </a:t>
            </a:r>
            <a:r>
              <a:rPr sz="2406" spc="-30" dirty="0">
                <a:solidFill>
                  <a:prstClr val="black"/>
                </a:solidFill>
                <a:latin typeface="Calibri"/>
                <a:cs typeface="Calibri"/>
              </a:rPr>
              <a:t>(frame-by-frame; </a:t>
            </a:r>
            <a:r>
              <a:rPr sz="2406" spc="15" dirty="0">
                <a:solidFill>
                  <a:prstClr val="black"/>
                </a:solidFill>
                <a:latin typeface="Calibri"/>
                <a:cs typeface="Calibri"/>
              </a:rPr>
              <a:t>no </a:t>
            </a:r>
            <a:r>
              <a:rPr sz="2406" spc="-10" dirty="0">
                <a:solidFill>
                  <a:prstClr val="black"/>
                </a:solidFill>
                <a:latin typeface="Calibri"/>
                <a:cs typeface="Calibri"/>
              </a:rPr>
              <a:t>temporal</a:t>
            </a:r>
            <a:r>
              <a:rPr sz="2406" spc="-391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spc="-5" dirty="0">
                <a:solidFill>
                  <a:prstClr val="black"/>
                </a:solidFill>
                <a:latin typeface="Calibri"/>
                <a:cs typeface="Calibri"/>
              </a:rPr>
              <a:t>processing)</a:t>
            </a:r>
            <a:endParaRPr sz="2406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04906" y="6379733"/>
            <a:ext cx="10829842" cy="437815"/>
          </a:xfrm>
          <a:prstGeom prst="rect">
            <a:avLst/>
          </a:prstGeom>
        </p:spPr>
        <p:txBody>
          <a:bodyPr vert="horz" wrap="square" lIns="0" tIns="1273" rIns="0" bIns="0" rtlCol="0">
            <a:spAutoFit/>
          </a:bodyPr>
          <a:lstStyle/>
          <a:p>
            <a:pPr marL="12732" marR="5093" indent="2508224" defTabSz="916712">
              <a:lnSpc>
                <a:spcPct val="101200"/>
              </a:lnSpc>
              <a:spcBef>
                <a:spcPts val="10"/>
              </a:spcBef>
            </a:pPr>
            <a:r>
              <a:rPr sz="1404" spc="-20" dirty="0">
                <a:solidFill>
                  <a:srgbClr val="7F7F7F"/>
                </a:solidFill>
                <a:latin typeface="Calibri"/>
                <a:cs typeface="Calibri"/>
              </a:rPr>
              <a:t>Kaiming </a:t>
            </a:r>
            <a:r>
              <a:rPr sz="1404" spc="5" dirty="0">
                <a:solidFill>
                  <a:srgbClr val="7F7F7F"/>
                </a:solidFill>
                <a:latin typeface="Calibri"/>
                <a:cs typeface="Calibri"/>
              </a:rPr>
              <a:t>He, </a:t>
            </a:r>
            <a:r>
              <a:rPr sz="1404" spc="-10" dirty="0">
                <a:solidFill>
                  <a:srgbClr val="7F7F7F"/>
                </a:solidFill>
                <a:latin typeface="Calibri"/>
                <a:cs typeface="Calibri"/>
              </a:rPr>
              <a:t>Xiangyu </a:t>
            </a:r>
            <a:r>
              <a:rPr sz="1404" dirty="0">
                <a:solidFill>
                  <a:srgbClr val="7F7F7F"/>
                </a:solidFill>
                <a:latin typeface="Calibri"/>
                <a:cs typeface="Calibri"/>
              </a:rPr>
              <a:t>Zhang, </a:t>
            </a:r>
            <a:r>
              <a:rPr sz="1404" spc="-30" dirty="0">
                <a:solidFill>
                  <a:srgbClr val="7F7F7F"/>
                </a:solidFill>
                <a:latin typeface="Calibri"/>
                <a:cs typeface="Calibri"/>
              </a:rPr>
              <a:t>Shaoqing </a:t>
            </a:r>
            <a:r>
              <a:rPr sz="1404" spc="-5" dirty="0">
                <a:solidFill>
                  <a:srgbClr val="7F7F7F"/>
                </a:solidFill>
                <a:latin typeface="Calibri"/>
                <a:cs typeface="Calibri"/>
              </a:rPr>
              <a:t>Ren, </a:t>
            </a:r>
            <a:r>
              <a:rPr sz="1404" dirty="0">
                <a:solidFill>
                  <a:srgbClr val="7F7F7F"/>
                </a:solidFill>
                <a:latin typeface="Calibri"/>
                <a:cs typeface="Calibri"/>
              </a:rPr>
              <a:t>&amp; </a:t>
            </a:r>
            <a:r>
              <a:rPr sz="1404" spc="-15" dirty="0">
                <a:solidFill>
                  <a:srgbClr val="7F7F7F"/>
                </a:solidFill>
                <a:latin typeface="Calibri"/>
                <a:cs typeface="Calibri"/>
              </a:rPr>
              <a:t>Jian </a:t>
            </a:r>
            <a:r>
              <a:rPr sz="1404" spc="-35" dirty="0">
                <a:solidFill>
                  <a:srgbClr val="7F7F7F"/>
                </a:solidFill>
                <a:latin typeface="Calibri"/>
                <a:cs typeface="Calibri"/>
              </a:rPr>
              <a:t>Sun. </a:t>
            </a:r>
            <a:r>
              <a:rPr sz="1404" spc="5" dirty="0">
                <a:solidFill>
                  <a:srgbClr val="7F7F7F"/>
                </a:solidFill>
                <a:latin typeface="Calibri"/>
                <a:cs typeface="Calibri"/>
              </a:rPr>
              <a:t>“Deep </a:t>
            </a:r>
            <a:r>
              <a:rPr sz="1404" spc="-15" dirty="0">
                <a:solidFill>
                  <a:srgbClr val="7F7F7F"/>
                </a:solidFill>
                <a:latin typeface="Calibri"/>
                <a:cs typeface="Calibri"/>
              </a:rPr>
              <a:t>Residual </a:t>
            </a:r>
            <a:r>
              <a:rPr sz="1404" spc="-10" dirty="0">
                <a:solidFill>
                  <a:srgbClr val="7F7F7F"/>
                </a:solidFill>
                <a:latin typeface="Calibri"/>
                <a:cs typeface="Calibri"/>
              </a:rPr>
              <a:t>Learning </a:t>
            </a:r>
            <a:r>
              <a:rPr sz="1404" spc="-25" dirty="0">
                <a:solidFill>
                  <a:srgbClr val="7F7F7F"/>
                </a:solidFill>
                <a:latin typeface="Calibri"/>
                <a:cs typeface="Calibri"/>
              </a:rPr>
              <a:t>for </a:t>
            </a:r>
            <a:r>
              <a:rPr sz="1404" spc="15" dirty="0">
                <a:solidFill>
                  <a:srgbClr val="7F7F7F"/>
                </a:solidFill>
                <a:latin typeface="Calibri"/>
                <a:cs typeface="Calibri"/>
              </a:rPr>
              <a:t>Image </a:t>
            </a:r>
            <a:r>
              <a:rPr sz="1404" spc="-15" dirty="0">
                <a:solidFill>
                  <a:srgbClr val="7F7F7F"/>
                </a:solidFill>
                <a:latin typeface="Calibri"/>
                <a:cs typeface="Calibri"/>
              </a:rPr>
              <a:t>Recognition”. </a:t>
            </a:r>
            <a:r>
              <a:rPr sz="1404" spc="-5" dirty="0">
                <a:solidFill>
                  <a:srgbClr val="7F7F7F"/>
                </a:solidFill>
                <a:latin typeface="Calibri"/>
                <a:cs typeface="Calibri"/>
              </a:rPr>
              <a:t>arXiv </a:t>
            </a:r>
            <a:r>
              <a:rPr sz="1404" spc="-10" dirty="0">
                <a:solidFill>
                  <a:srgbClr val="7F7F7F"/>
                </a:solidFill>
                <a:latin typeface="Calibri"/>
                <a:cs typeface="Calibri"/>
              </a:rPr>
              <a:t>2015.  </a:t>
            </a:r>
            <a:r>
              <a:rPr sz="1404" spc="-30" dirty="0">
                <a:solidFill>
                  <a:srgbClr val="7F7F7F"/>
                </a:solidFill>
                <a:latin typeface="Calibri"/>
                <a:cs typeface="Calibri"/>
              </a:rPr>
              <a:t>Shaoqing </a:t>
            </a:r>
            <a:r>
              <a:rPr sz="1404" dirty="0">
                <a:solidFill>
                  <a:srgbClr val="7F7F7F"/>
                </a:solidFill>
                <a:latin typeface="Calibri"/>
                <a:cs typeface="Calibri"/>
              </a:rPr>
              <a:t>Ren, </a:t>
            </a:r>
            <a:r>
              <a:rPr sz="1404" spc="-20" dirty="0">
                <a:solidFill>
                  <a:srgbClr val="7F7F7F"/>
                </a:solidFill>
                <a:latin typeface="Calibri"/>
                <a:cs typeface="Calibri"/>
              </a:rPr>
              <a:t>Kaiming </a:t>
            </a:r>
            <a:r>
              <a:rPr sz="1404" spc="5" dirty="0">
                <a:solidFill>
                  <a:srgbClr val="7F7F7F"/>
                </a:solidFill>
                <a:latin typeface="Calibri"/>
                <a:cs typeface="Calibri"/>
              </a:rPr>
              <a:t>He, </a:t>
            </a:r>
            <a:r>
              <a:rPr sz="1404" spc="-15" dirty="0">
                <a:solidFill>
                  <a:srgbClr val="7F7F7F"/>
                </a:solidFill>
                <a:latin typeface="Calibri"/>
                <a:cs typeface="Calibri"/>
              </a:rPr>
              <a:t>Ross </a:t>
            </a:r>
            <a:r>
              <a:rPr sz="1404" spc="-20" dirty="0">
                <a:solidFill>
                  <a:srgbClr val="7F7F7F"/>
                </a:solidFill>
                <a:latin typeface="Calibri"/>
                <a:cs typeface="Calibri"/>
              </a:rPr>
              <a:t>Girshick, </a:t>
            </a:r>
            <a:r>
              <a:rPr sz="1404" dirty="0">
                <a:solidFill>
                  <a:srgbClr val="7F7F7F"/>
                </a:solidFill>
                <a:latin typeface="Calibri"/>
                <a:cs typeface="Calibri"/>
              </a:rPr>
              <a:t>&amp; </a:t>
            </a:r>
            <a:r>
              <a:rPr sz="1404" spc="-15" dirty="0">
                <a:solidFill>
                  <a:srgbClr val="7F7F7F"/>
                </a:solidFill>
                <a:latin typeface="Calibri"/>
                <a:cs typeface="Calibri"/>
              </a:rPr>
              <a:t>Jian </a:t>
            </a:r>
            <a:r>
              <a:rPr sz="1404" spc="-35" dirty="0">
                <a:solidFill>
                  <a:srgbClr val="7F7F7F"/>
                </a:solidFill>
                <a:latin typeface="Calibri"/>
                <a:cs typeface="Calibri"/>
              </a:rPr>
              <a:t>Sun. </a:t>
            </a:r>
            <a:r>
              <a:rPr sz="1404" spc="-5" dirty="0">
                <a:solidFill>
                  <a:srgbClr val="7F7F7F"/>
                </a:solidFill>
                <a:latin typeface="Calibri"/>
                <a:cs typeface="Calibri"/>
              </a:rPr>
              <a:t>“Faster </a:t>
            </a:r>
            <a:r>
              <a:rPr sz="1404" spc="-10" dirty="0">
                <a:solidFill>
                  <a:srgbClr val="7F7F7F"/>
                </a:solidFill>
                <a:latin typeface="Calibri"/>
                <a:cs typeface="Calibri"/>
              </a:rPr>
              <a:t>R-CNN: </a:t>
            </a:r>
            <a:r>
              <a:rPr sz="1404" spc="-20" dirty="0">
                <a:solidFill>
                  <a:srgbClr val="7F7F7F"/>
                </a:solidFill>
                <a:latin typeface="Calibri"/>
                <a:cs typeface="Calibri"/>
              </a:rPr>
              <a:t>Towards </a:t>
            </a:r>
            <a:r>
              <a:rPr sz="1404" spc="-5" dirty="0">
                <a:solidFill>
                  <a:srgbClr val="7F7F7F"/>
                </a:solidFill>
                <a:latin typeface="Calibri"/>
                <a:cs typeface="Calibri"/>
              </a:rPr>
              <a:t>Real-Time </a:t>
            </a:r>
            <a:r>
              <a:rPr sz="1404" spc="-20" dirty="0">
                <a:solidFill>
                  <a:srgbClr val="7F7F7F"/>
                </a:solidFill>
                <a:latin typeface="Calibri"/>
                <a:cs typeface="Calibri"/>
              </a:rPr>
              <a:t>Object </a:t>
            </a:r>
            <a:r>
              <a:rPr sz="1404" dirty="0">
                <a:solidFill>
                  <a:srgbClr val="7F7F7F"/>
                </a:solidFill>
                <a:latin typeface="Calibri"/>
                <a:cs typeface="Calibri"/>
              </a:rPr>
              <a:t>Detection with Region </a:t>
            </a:r>
            <a:r>
              <a:rPr sz="1404" spc="-20" dirty="0">
                <a:solidFill>
                  <a:srgbClr val="7F7F7F"/>
                </a:solidFill>
                <a:latin typeface="Calibri"/>
                <a:cs typeface="Calibri"/>
              </a:rPr>
              <a:t>Proposal Networks”. </a:t>
            </a:r>
            <a:r>
              <a:rPr sz="1404" dirty="0">
                <a:solidFill>
                  <a:srgbClr val="7F7F7F"/>
                </a:solidFill>
                <a:latin typeface="Calibri"/>
                <a:cs typeface="Calibri"/>
              </a:rPr>
              <a:t>NIPS</a:t>
            </a:r>
            <a:r>
              <a:rPr sz="1404" spc="1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1404" spc="-10" dirty="0">
                <a:solidFill>
                  <a:srgbClr val="7F7F7F"/>
                </a:solidFill>
                <a:latin typeface="Calibri"/>
                <a:cs typeface="Calibri"/>
              </a:rPr>
              <a:t>2015.</a:t>
            </a:r>
            <a:endParaRPr sz="1404"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5412790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9764" y="613487"/>
            <a:ext cx="6798890" cy="691632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>
              <a:spcBef>
                <a:spcPts val="100"/>
              </a:spcBef>
            </a:pPr>
            <a:r>
              <a:rPr sz="4411" spc="-35" dirty="0"/>
              <a:t>More </a:t>
            </a:r>
            <a:r>
              <a:rPr sz="4411" dirty="0"/>
              <a:t>Visual </a:t>
            </a:r>
            <a:r>
              <a:rPr sz="4411" spc="-5" dirty="0"/>
              <a:t>Recognition</a:t>
            </a:r>
            <a:r>
              <a:rPr sz="4411" spc="-45" dirty="0"/>
              <a:t> </a:t>
            </a:r>
            <a:r>
              <a:rPr sz="4411" spc="-70" dirty="0"/>
              <a:t>Tasks</a:t>
            </a:r>
            <a:endParaRPr sz="4411"/>
          </a:p>
        </p:txBody>
      </p:sp>
      <p:sp>
        <p:nvSpPr>
          <p:cNvPr id="3" name="object 3"/>
          <p:cNvSpPr txBox="1"/>
          <p:nvPr/>
        </p:nvSpPr>
        <p:spPr>
          <a:xfrm>
            <a:off x="919763" y="4628492"/>
            <a:ext cx="4836888" cy="1701659"/>
          </a:xfrm>
          <a:prstGeom prst="rect">
            <a:avLst/>
          </a:prstGeom>
        </p:spPr>
        <p:txBody>
          <a:bodyPr vert="horz" wrap="square" lIns="0" tIns="66206" rIns="0" bIns="0" rtlCol="0">
            <a:spAutoFit/>
          </a:bodyPr>
          <a:lstStyle/>
          <a:p>
            <a:pPr marL="241910" indent="-229177" defTabSz="916712">
              <a:spcBef>
                <a:spcPts val="521"/>
              </a:spcBef>
              <a:buFont typeface="Arial"/>
              <a:buChar char="•"/>
              <a:tabLst>
                <a:tab pos="241910" algn="l"/>
              </a:tabLst>
            </a:pPr>
            <a:r>
              <a:rPr sz="2406" spc="-10" dirty="0">
                <a:solidFill>
                  <a:prstClr val="black"/>
                </a:solidFill>
                <a:latin typeface="Calibri"/>
                <a:cs typeface="Calibri"/>
              </a:rPr>
              <a:t>Human </a:t>
            </a:r>
            <a:r>
              <a:rPr sz="2406" spc="5" dirty="0">
                <a:solidFill>
                  <a:prstClr val="black"/>
                </a:solidFill>
                <a:latin typeface="Calibri"/>
                <a:cs typeface="Calibri"/>
              </a:rPr>
              <a:t>pose </a:t>
            </a:r>
            <a:r>
              <a:rPr sz="2406" dirty="0">
                <a:solidFill>
                  <a:prstClr val="black"/>
                </a:solidFill>
                <a:latin typeface="Calibri"/>
                <a:cs typeface="Calibri"/>
              </a:rPr>
              <a:t>estimation </a:t>
            </a:r>
            <a:r>
              <a:rPr sz="1604" spc="-10" dirty="0">
                <a:solidFill>
                  <a:prstClr val="black"/>
                </a:solidFill>
                <a:latin typeface="Calibri"/>
                <a:cs typeface="Calibri"/>
              </a:rPr>
              <a:t>[Newell </a:t>
            </a:r>
            <a:r>
              <a:rPr sz="1604" dirty="0">
                <a:solidFill>
                  <a:prstClr val="black"/>
                </a:solidFill>
                <a:latin typeface="Calibri"/>
                <a:cs typeface="Calibri"/>
              </a:rPr>
              <a:t>et </a:t>
            </a:r>
            <a:r>
              <a:rPr sz="1604" spc="15" dirty="0">
                <a:solidFill>
                  <a:prstClr val="black"/>
                </a:solidFill>
                <a:latin typeface="Calibri"/>
                <a:cs typeface="Calibri"/>
              </a:rPr>
              <a:t>al</a:t>
            </a:r>
            <a:r>
              <a:rPr sz="1604" spc="-13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604" spc="-15" dirty="0">
                <a:solidFill>
                  <a:prstClr val="black"/>
                </a:solidFill>
                <a:latin typeface="Calibri"/>
                <a:cs typeface="Calibri"/>
              </a:rPr>
              <a:t>2016]</a:t>
            </a:r>
            <a:endParaRPr sz="1604">
              <a:solidFill>
                <a:prstClr val="black"/>
              </a:solidFill>
              <a:latin typeface="Calibri"/>
              <a:cs typeface="Calibri"/>
            </a:endParaRPr>
          </a:p>
          <a:p>
            <a:pPr marL="241910" indent="-229177" defTabSz="916712">
              <a:spcBef>
                <a:spcPts val="421"/>
              </a:spcBef>
              <a:buFont typeface="Arial"/>
              <a:buChar char="•"/>
              <a:tabLst>
                <a:tab pos="241910" algn="l"/>
              </a:tabLst>
            </a:pPr>
            <a:r>
              <a:rPr sz="2406" spc="10" dirty="0">
                <a:solidFill>
                  <a:prstClr val="black"/>
                </a:solidFill>
                <a:latin typeface="Calibri"/>
                <a:cs typeface="Calibri"/>
              </a:rPr>
              <a:t>Depth </a:t>
            </a:r>
            <a:r>
              <a:rPr sz="2406" dirty="0">
                <a:solidFill>
                  <a:prstClr val="black"/>
                </a:solidFill>
                <a:latin typeface="Calibri"/>
                <a:cs typeface="Calibri"/>
              </a:rPr>
              <a:t>estimation</a:t>
            </a:r>
            <a:r>
              <a:rPr sz="2406" spc="-31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604" spc="5" dirty="0">
                <a:solidFill>
                  <a:prstClr val="black"/>
                </a:solidFill>
                <a:latin typeface="Calibri"/>
                <a:cs typeface="Calibri"/>
              </a:rPr>
              <a:t>[Laina </a:t>
            </a:r>
            <a:r>
              <a:rPr sz="1604" dirty="0">
                <a:solidFill>
                  <a:prstClr val="black"/>
                </a:solidFill>
                <a:latin typeface="Calibri"/>
                <a:cs typeface="Calibri"/>
              </a:rPr>
              <a:t>et </a:t>
            </a:r>
            <a:r>
              <a:rPr sz="1604" spc="15" dirty="0">
                <a:solidFill>
                  <a:prstClr val="black"/>
                </a:solidFill>
                <a:latin typeface="Calibri"/>
                <a:cs typeface="Calibri"/>
              </a:rPr>
              <a:t>al </a:t>
            </a:r>
            <a:r>
              <a:rPr sz="1604" spc="-15" dirty="0">
                <a:solidFill>
                  <a:prstClr val="black"/>
                </a:solidFill>
                <a:latin typeface="Calibri"/>
                <a:cs typeface="Calibri"/>
              </a:rPr>
              <a:t>2016]</a:t>
            </a:r>
            <a:endParaRPr sz="1604">
              <a:solidFill>
                <a:prstClr val="black"/>
              </a:solidFill>
              <a:latin typeface="Calibri"/>
              <a:cs typeface="Calibri"/>
            </a:endParaRPr>
          </a:p>
          <a:p>
            <a:pPr marL="241910" indent="-229177" defTabSz="916712">
              <a:spcBef>
                <a:spcPts val="421"/>
              </a:spcBef>
              <a:buFont typeface="Arial"/>
              <a:buChar char="•"/>
              <a:tabLst>
                <a:tab pos="241910" algn="l"/>
              </a:tabLst>
            </a:pPr>
            <a:r>
              <a:rPr sz="2406" spc="-5" dirty="0">
                <a:solidFill>
                  <a:prstClr val="black"/>
                </a:solidFill>
                <a:latin typeface="Calibri"/>
                <a:cs typeface="Calibri"/>
              </a:rPr>
              <a:t>Segment </a:t>
            </a:r>
            <a:r>
              <a:rPr sz="2406" dirty="0">
                <a:solidFill>
                  <a:prstClr val="black"/>
                </a:solidFill>
                <a:latin typeface="Calibri"/>
                <a:cs typeface="Calibri"/>
              </a:rPr>
              <a:t>proposal </a:t>
            </a:r>
            <a:r>
              <a:rPr sz="1604" spc="-5" dirty="0">
                <a:solidFill>
                  <a:prstClr val="black"/>
                </a:solidFill>
                <a:latin typeface="Calibri"/>
                <a:cs typeface="Calibri"/>
              </a:rPr>
              <a:t>[Pinheiro </a:t>
            </a:r>
            <a:r>
              <a:rPr sz="1604" dirty="0">
                <a:solidFill>
                  <a:prstClr val="black"/>
                </a:solidFill>
                <a:latin typeface="Calibri"/>
                <a:cs typeface="Calibri"/>
              </a:rPr>
              <a:t>et </a:t>
            </a:r>
            <a:r>
              <a:rPr sz="1604" spc="15" dirty="0">
                <a:solidFill>
                  <a:prstClr val="black"/>
                </a:solidFill>
                <a:latin typeface="Calibri"/>
                <a:cs typeface="Calibri"/>
              </a:rPr>
              <a:t>al</a:t>
            </a:r>
            <a:r>
              <a:rPr sz="1604" spc="-18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604" spc="-15" dirty="0">
                <a:solidFill>
                  <a:prstClr val="black"/>
                </a:solidFill>
                <a:latin typeface="Calibri"/>
                <a:cs typeface="Calibri"/>
              </a:rPr>
              <a:t>2016]</a:t>
            </a:r>
            <a:endParaRPr sz="1604">
              <a:solidFill>
                <a:prstClr val="black"/>
              </a:solidFill>
              <a:latin typeface="Calibri"/>
              <a:cs typeface="Calibri"/>
            </a:endParaRPr>
          </a:p>
          <a:p>
            <a:pPr marL="241910" indent="-229177" defTabSz="916712">
              <a:spcBef>
                <a:spcPts val="421"/>
              </a:spcBef>
              <a:buFont typeface="Arial"/>
              <a:buChar char="•"/>
              <a:tabLst>
                <a:tab pos="241910" algn="l"/>
              </a:tabLst>
            </a:pPr>
            <a:r>
              <a:rPr sz="2406" dirty="0">
                <a:solidFill>
                  <a:prstClr val="black"/>
                </a:solidFill>
                <a:latin typeface="Calibri"/>
                <a:cs typeface="Calibri"/>
              </a:rPr>
              <a:t>…</a:t>
            </a:r>
            <a:endParaRPr sz="2406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799403" y="4647271"/>
            <a:ext cx="4825429" cy="18461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789807" y="6421058"/>
            <a:ext cx="2845603" cy="290496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804" spc="-35" dirty="0">
                <a:solidFill>
                  <a:prstClr val="black"/>
                </a:solidFill>
                <a:latin typeface="Calibri"/>
                <a:cs typeface="Calibri"/>
              </a:rPr>
              <a:t>PASCAL </a:t>
            </a:r>
            <a:r>
              <a:rPr sz="1804" b="1" spc="-5" dirty="0">
                <a:solidFill>
                  <a:prstClr val="black"/>
                </a:solidFill>
                <a:latin typeface="Calibri"/>
                <a:cs typeface="Calibri"/>
              </a:rPr>
              <a:t>detection</a:t>
            </a:r>
            <a:r>
              <a:rPr sz="1804" b="1" spc="-5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804" spc="-15" dirty="0">
                <a:solidFill>
                  <a:prstClr val="black"/>
                </a:solidFill>
                <a:latin typeface="Calibri"/>
                <a:cs typeface="Calibri"/>
              </a:rPr>
              <a:t>leaderboard</a:t>
            </a:r>
            <a:endParaRPr sz="1804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799403" y="2457367"/>
            <a:ext cx="5041874" cy="17824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716646" y="2871158"/>
            <a:ext cx="5232853" cy="674796"/>
          </a:xfrm>
          <a:custGeom>
            <a:avLst/>
            <a:gdLst/>
            <a:ahLst/>
            <a:cxnLst/>
            <a:rect l="l" t="t" r="r" b="b"/>
            <a:pathLst>
              <a:path w="5219700" h="673100">
                <a:moveTo>
                  <a:pt x="0" y="112186"/>
                </a:moveTo>
                <a:lnTo>
                  <a:pt x="8816" y="68518"/>
                </a:lnTo>
                <a:lnTo>
                  <a:pt x="32858" y="32858"/>
                </a:lnTo>
                <a:lnTo>
                  <a:pt x="68518" y="8816"/>
                </a:lnTo>
                <a:lnTo>
                  <a:pt x="112186" y="0"/>
                </a:lnTo>
                <a:lnTo>
                  <a:pt x="5107514" y="0"/>
                </a:lnTo>
                <a:lnTo>
                  <a:pt x="5151182" y="8816"/>
                </a:lnTo>
                <a:lnTo>
                  <a:pt x="5186841" y="32858"/>
                </a:lnTo>
                <a:lnTo>
                  <a:pt x="5210883" y="68518"/>
                </a:lnTo>
                <a:lnTo>
                  <a:pt x="5219700" y="112186"/>
                </a:lnTo>
                <a:lnTo>
                  <a:pt x="5219700" y="560913"/>
                </a:lnTo>
                <a:lnTo>
                  <a:pt x="5210883" y="604581"/>
                </a:lnTo>
                <a:lnTo>
                  <a:pt x="5186841" y="640241"/>
                </a:lnTo>
                <a:lnTo>
                  <a:pt x="5151182" y="664283"/>
                </a:lnTo>
                <a:lnTo>
                  <a:pt x="5107514" y="673100"/>
                </a:lnTo>
                <a:lnTo>
                  <a:pt x="112186" y="673100"/>
                </a:lnTo>
                <a:lnTo>
                  <a:pt x="68518" y="664283"/>
                </a:lnTo>
                <a:lnTo>
                  <a:pt x="32858" y="640241"/>
                </a:lnTo>
                <a:lnTo>
                  <a:pt x="8816" y="604581"/>
                </a:lnTo>
                <a:lnTo>
                  <a:pt x="0" y="560913"/>
                </a:lnTo>
                <a:lnTo>
                  <a:pt x="0" y="112186"/>
                </a:lnTo>
                <a:close/>
              </a:path>
            </a:pathLst>
          </a:custGeom>
          <a:ln w="3810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19763" y="1535464"/>
            <a:ext cx="10915783" cy="2986816"/>
          </a:xfrm>
          <a:prstGeom prst="rect">
            <a:avLst/>
          </a:prstGeom>
        </p:spPr>
        <p:txBody>
          <a:bodyPr vert="horz" wrap="square" lIns="0" tIns="90397" rIns="0" bIns="0" rtlCol="0">
            <a:spAutoFit/>
          </a:bodyPr>
          <a:lstStyle/>
          <a:p>
            <a:pPr marL="12732" defTabSz="916712">
              <a:spcBef>
                <a:spcPts val="712"/>
              </a:spcBef>
            </a:pPr>
            <a:r>
              <a:rPr sz="3208" spc="-5" dirty="0">
                <a:solidFill>
                  <a:prstClr val="black"/>
                </a:solidFill>
                <a:latin typeface="Calibri"/>
                <a:cs typeface="Calibri"/>
              </a:rPr>
              <a:t>ResNets </a:t>
            </a:r>
            <a:r>
              <a:rPr sz="3208" spc="-20" dirty="0">
                <a:solidFill>
                  <a:prstClr val="black"/>
                </a:solidFill>
                <a:latin typeface="Calibri"/>
                <a:cs typeface="Calibri"/>
              </a:rPr>
              <a:t>lead </a:t>
            </a:r>
            <a:r>
              <a:rPr sz="3208" spc="5" dirty="0">
                <a:solidFill>
                  <a:prstClr val="black"/>
                </a:solidFill>
                <a:latin typeface="Calibri"/>
                <a:cs typeface="Calibri"/>
              </a:rPr>
              <a:t>on </a:t>
            </a:r>
            <a:r>
              <a:rPr sz="3208" spc="15" dirty="0">
                <a:solidFill>
                  <a:prstClr val="black"/>
                </a:solidFill>
                <a:latin typeface="Calibri"/>
                <a:cs typeface="Calibri"/>
              </a:rPr>
              <a:t>these </a:t>
            </a:r>
            <a:r>
              <a:rPr sz="3208" spc="10" dirty="0">
                <a:solidFill>
                  <a:prstClr val="black"/>
                </a:solidFill>
                <a:latin typeface="Calibri"/>
                <a:cs typeface="Calibri"/>
              </a:rPr>
              <a:t>benchmarks</a:t>
            </a:r>
            <a:r>
              <a:rPr sz="3208" spc="-44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005" spc="15" dirty="0">
                <a:solidFill>
                  <a:prstClr val="black"/>
                </a:solidFill>
                <a:latin typeface="Calibri"/>
                <a:cs typeface="Calibri"/>
              </a:rPr>
              <a:t>(incomplete list)</a:t>
            </a:r>
            <a:r>
              <a:rPr sz="3208" spc="15" dirty="0">
                <a:solidFill>
                  <a:prstClr val="black"/>
                </a:solidFill>
                <a:latin typeface="Calibri"/>
                <a:cs typeface="Calibri"/>
              </a:rPr>
              <a:t>:</a:t>
            </a:r>
            <a:endParaRPr sz="3208">
              <a:solidFill>
                <a:prstClr val="black"/>
              </a:solidFill>
              <a:latin typeface="Calibri"/>
              <a:cs typeface="Calibri"/>
            </a:endParaRPr>
          </a:p>
          <a:p>
            <a:pPr marL="241910" indent="-229177" defTabSz="916712">
              <a:spcBef>
                <a:spcPts val="460"/>
              </a:spcBef>
              <a:buFont typeface="Arial"/>
              <a:buChar char="•"/>
              <a:tabLst>
                <a:tab pos="241910" algn="l"/>
              </a:tabLst>
            </a:pPr>
            <a:r>
              <a:rPr sz="2406" b="1" spc="-5" dirty="0">
                <a:solidFill>
                  <a:prstClr val="black"/>
                </a:solidFill>
                <a:latin typeface="Calibri"/>
                <a:cs typeface="Calibri"/>
              </a:rPr>
              <a:t>ImageNet </a:t>
            </a:r>
            <a:r>
              <a:rPr sz="2406" spc="-5" dirty="0">
                <a:solidFill>
                  <a:prstClr val="black"/>
                </a:solidFill>
                <a:latin typeface="Calibri"/>
                <a:cs typeface="Calibri"/>
              </a:rPr>
              <a:t>classification, </a:t>
            </a:r>
            <a:r>
              <a:rPr sz="2406" spc="10" dirty="0">
                <a:solidFill>
                  <a:prstClr val="black"/>
                </a:solidFill>
                <a:latin typeface="Calibri"/>
                <a:cs typeface="Calibri"/>
              </a:rPr>
              <a:t>detection,</a:t>
            </a:r>
            <a:r>
              <a:rPr sz="2406" spc="-26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spc="5" dirty="0">
                <a:solidFill>
                  <a:prstClr val="black"/>
                </a:solidFill>
                <a:latin typeface="Calibri"/>
                <a:cs typeface="Calibri"/>
              </a:rPr>
              <a:t>localization</a:t>
            </a:r>
            <a:endParaRPr sz="2406">
              <a:solidFill>
                <a:prstClr val="black"/>
              </a:solidFill>
              <a:latin typeface="Calibri"/>
              <a:cs typeface="Calibri"/>
            </a:endParaRPr>
          </a:p>
          <a:p>
            <a:pPr marL="241910" indent="-229177" defTabSz="916712">
              <a:spcBef>
                <a:spcPts val="421"/>
              </a:spcBef>
              <a:buFont typeface="Arial"/>
              <a:buChar char="•"/>
              <a:tabLst>
                <a:tab pos="241910" algn="l"/>
              </a:tabLst>
            </a:pPr>
            <a:r>
              <a:rPr sz="2406" b="1" dirty="0">
                <a:solidFill>
                  <a:prstClr val="black"/>
                </a:solidFill>
                <a:latin typeface="Calibri"/>
                <a:cs typeface="Calibri"/>
              </a:rPr>
              <a:t>MS </a:t>
            </a:r>
            <a:r>
              <a:rPr sz="2406" b="1" spc="5" dirty="0">
                <a:solidFill>
                  <a:prstClr val="black"/>
                </a:solidFill>
                <a:latin typeface="Calibri"/>
                <a:cs typeface="Calibri"/>
              </a:rPr>
              <a:t>COCO </a:t>
            </a:r>
            <a:r>
              <a:rPr sz="2406" spc="10" dirty="0">
                <a:solidFill>
                  <a:prstClr val="black"/>
                </a:solidFill>
                <a:latin typeface="Calibri"/>
                <a:cs typeface="Calibri"/>
              </a:rPr>
              <a:t>detection,</a:t>
            </a:r>
            <a:r>
              <a:rPr sz="2406" spc="-30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spc="-5" dirty="0">
                <a:solidFill>
                  <a:prstClr val="black"/>
                </a:solidFill>
                <a:latin typeface="Calibri"/>
                <a:cs typeface="Calibri"/>
              </a:rPr>
              <a:t>segmentation</a:t>
            </a:r>
            <a:endParaRPr sz="2406">
              <a:solidFill>
                <a:prstClr val="black"/>
              </a:solidFill>
              <a:latin typeface="Calibri"/>
              <a:cs typeface="Calibri"/>
            </a:endParaRPr>
          </a:p>
          <a:p>
            <a:pPr marL="9209131" defTabSz="916712">
              <a:spcBef>
                <a:spcPts val="40"/>
              </a:spcBef>
            </a:pPr>
            <a:r>
              <a:rPr sz="2807" b="1" spc="-20" dirty="0">
                <a:solidFill>
                  <a:srgbClr val="C00000"/>
                </a:solidFill>
                <a:latin typeface="Calibri"/>
                <a:cs typeface="Calibri"/>
              </a:rPr>
              <a:t>ResNet-101</a:t>
            </a:r>
            <a:endParaRPr sz="2807">
              <a:solidFill>
                <a:prstClr val="black"/>
              </a:solidFill>
              <a:latin typeface="Calibri"/>
              <a:cs typeface="Calibri"/>
            </a:endParaRPr>
          </a:p>
          <a:p>
            <a:pPr marL="241910" indent="-229177" defTabSz="916712">
              <a:spcBef>
                <a:spcPts val="321"/>
              </a:spcBef>
              <a:buFont typeface="Arial"/>
              <a:buChar char="•"/>
              <a:tabLst>
                <a:tab pos="241910" algn="l"/>
              </a:tabLst>
            </a:pPr>
            <a:r>
              <a:rPr sz="2406" b="1" spc="-20" dirty="0">
                <a:solidFill>
                  <a:prstClr val="black"/>
                </a:solidFill>
                <a:latin typeface="Calibri"/>
                <a:cs typeface="Calibri"/>
              </a:rPr>
              <a:t>PASCAL </a:t>
            </a:r>
            <a:r>
              <a:rPr sz="2406" b="1" spc="-15" dirty="0">
                <a:solidFill>
                  <a:prstClr val="black"/>
                </a:solidFill>
                <a:latin typeface="Calibri"/>
                <a:cs typeface="Calibri"/>
              </a:rPr>
              <a:t>VOC </a:t>
            </a:r>
            <a:r>
              <a:rPr sz="2406" spc="10" dirty="0">
                <a:solidFill>
                  <a:prstClr val="black"/>
                </a:solidFill>
                <a:latin typeface="Calibri"/>
                <a:cs typeface="Calibri"/>
              </a:rPr>
              <a:t>detection,</a:t>
            </a:r>
            <a:r>
              <a:rPr sz="2406" spc="-291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spc="-5" dirty="0">
                <a:solidFill>
                  <a:prstClr val="black"/>
                </a:solidFill>
                <a:latin typeface="Calibri"/>
                <a:cs typeface="Calibri"/>
              </a:rPr>
              <a:t>segmentation</a:t>
            </a:r>
            <a:endParaRPr sz="2406">
              <a:solidFill>
                <a:prstClr val="black"/>
              </a:solidFill>
              <a:latin typeface="Calibri"/>
              <a:cs typeface="Calibri"/>
            </a:endParaRPr>
          </a:p>
          <a:p>
            <a:pPr marL="241910" indent="-229177" defTabSz="916712">
              <a:lnSpc>
                <a:spcPts val="2873"/>
              </a:lnSpc>
              <a:spcBef>
                <a:spcPts val="421"/>
              </a:spcBef>
              <a:buFont typeface="Arial"/>
              <a:buChar char="•"/>
              <a:tabLst>
                <a:tab pos="241910" algn="l"/>
              </a:tabLst>
            </a:pPr>
            <a:r>
              <a:rPr sz="2406" b="1" spc="-25" dirty="0">
                <a:solidFill>
                  <a:prstClr val="black"/>
                </a:solidFill>
                <a:latin typeface="Calibri"/>
                <a:cs typeface="Calibri"/>
              </a:rPr>
              <a:t>VQA </a:t>
            </a:r>
            <a:r>
              <a:rPr sz="2406" spc="5" dirty="0">
                <a:solidFill>
                  <a:prstClr val="black"/>
                </a:solidFill>
                <a:latin typeface="Calibri"/>
                <a:cs typeface="Calibri"/>
              </a:rPr>
              <a:t>challenge</a:t>
            </a:r>
            <a:r>
              <a:rPr sz="2406" spc="-12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spc="-15" dirty="0">
                <a:solidFill>
                  <a:prstClr val="black"/>
                </a:solidFill>
                <a:latin typeface="Calibri"/>
                <a:cs typeface="Calibri"/>
              </a:rPr>
              <a:t>2016</a:t>
            </a:r>
            <a:endParaRPr sz="2406">
              <a:solidFill>
                <a:prstClr val="black"/>
              </a:solidFill>
              <a:latin typeface="Calibri"/>
              <a:cs typeface="Calibri"/>
            </a:endParaRPr>
          </a:p>
          <a:p>
            <a:pPr marL="6676078" defTabSz="916712">
              <a:lnSpc>
                <a:spcPts val="2150"/>
              </a:lnSpc>
            </a:pPr>
            <a:r>
              <a:rPr sz="1804" spc="-35" dirty="0">
                <a:solidFill>
                  <a:prstClr val="black"/>
                </a:solidFill>
                <a:latin typeface="Calibri"/>
                <a:cs typeface="Calibri"/>
              </a:rPr>
              <a:t>PASCAL </a:t>
            </a:r>
            <a:r>
              <a:rPr sz="1804" b="1" dirty="0">
                <a:solidFill>
                  <a:prstClr val="black"/>
                </a:solidFill>
                <a:latin typeface="Calibri"/>
                <a:cs typeface="Calibri"/>
              </a:rPr>
              <a:t>segmentation</a:t>
            </a:r>
            <a:r>
              <a:rPr sz="1804" b="1" spc="-1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804" spc="-15" dirty="0">
                <a:solidFill>
                  <a:prstClr val="black"/>
                </a:solidFill>
                <a:latin typeface="Calibri"/>
                <a:cs typeface="Calibri"/>
              </a:rPr>
              <a:t>leaderboard</a:t>
            </a:r>
            <a:endParaRPr sz="1804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716646" y="5048330"/>
            <a:ext cx="5232853" cy="509280"/>
          </a:xfrm>
          <a:custGeom>
            <a:avLst/>
            <a:gdLst/>
            <a:ahLst/>
            <a:cxnLst/>
            <a:rect l="l" t="t" r="r" b="b"/>
            <a:pathLst>
              <a:path w="5219700" h="508000">
                <a:moveTo>
                  <a:pt x="0" y="84666"/>
                </a:moveTo>
                <a:lnTo>
                  <a:pt x="6653" y="51710"/>
                </a:lnTo>
                <a:lnTo>
                  <a:pt x="24798" y="24798"/>
                </a:lnTo>
                <a:lnTo>
                  <a:pt x="51710" y="6653"/>
                </a:lnTo>
                <a:lnTo>
                  <a:pt x="84666" y="0"/>
                </a:lnTo>
                <a:lnTo>
                  <a:pt x="5135034" y="0"/>
                </a:lnTo>
                <a:lnTo>
                  <a:pt x="5167990" y="6653"/>
                </a:lnTo>
                <a:lnTo>
                  <a:pt x="5194902" y="24798"/>
                </a:lnTo>
                <a:lnTo>
                  <a:pt x="5213046" y="51710"/>
                </a:lnTo>
                <a:lnTo>
                  <a:pt x="5219700" y="84666"/>
                </a:lnTo>
                <a:lnTo>
                  <a:pt x="5219700" y="423333"/>
                </a:lnTo>
                <a:lnTo>
                  <a:pt x="5213046" y="456289"/>
                </a:lnTo>
                <a:lnTo>
                  <a:pt x="5194902" y="483201"/>
                </a:lnTo>
                <a:lnTo>
                  <a:pt x="5167990" y="501346"/>
                </a:lnTo>
                <a:lnTo>
                  <a:pt x="5135034" y="508000"/>
                </a:lnTo>
                <a:lnTo>
                  <a:pt x="84666" y="508000"/>
                </a:lnTo>
                <a:lnTo>
                  <a:pt x="51710" y="501346"/>
                </a:lnTo>
                <a:lnTo>
                  <a:pt x="24798" y="483201"/>
                </a:lnTo>
                <a:lnTo>
                  <a:pt x="6653" y="456289"/>
                </a:lnTo>
                <a:lnTo>
                  <a:pt x="0" y="423333"/>
                </a:lnTo>
                <a:lnTo>
                  <a:pt x="0" y="84666"/>
                </a:lnTo>
                <a:close/>
              </a:path>
            </a:pathLst>
          </a:custGeom>
          <a:ln w="3810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121005" y="5042263"/>
            <a:ext cx="1718820" cy="444834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2807" b="1" spc="-20" dirty="0">
                <a:solidFill>
                  <a:srgbClr val="C00000"/>
                </a:solidFill>
                <a:latin typeface="Calibri"/>
                <a:cs typeface="Calibri"/>
              </a:rPr>
              <a:t>ResNet-101</a:t>
            </a:r>
            <a:endParaRPr sz="2807"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03057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4616" y="250732"/>
            <a:ext cx="9637203" cy="448061"/>
          </a:xfrm>
        </p:spPr>
        <p:txBody>
          <a:bodyPr/>
          <a:lstStyle/>
          <a:p>
            <a:r>
              <a:rPr lang="en-US" dirty="0"/>
              <a:t>Recap: Convolutional Network Interpretation</a:t>
            </a:r>
          </a:p>
        </p:txBody>
      </p:sp>
      <p:sp>
        <p:nvSpPr>
          <p:cNvPr id="5" name="object 3"/>
          <p:cNvSpPr/>
          <p:nvPr/>
        </p:nvSpPr>
        <p:spPr>
          <a:xfrm>
            <a:off x="4475996" y="2541157"/>
            <a:ext cx="1663472" cy="31886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4"/>
          <p:cNvSpPr/>
          <p:nvPr/>
        </p:nvSpPr>
        <p:spPr>
          <a:xfrm>
            <a:off x="4483723" y="1165940"/>
            <a:ext cx="1724065" cy="4113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5"/>
          <p:cNvSpPr/>
          <p:nvPr/>
        </p:nvSpPr>
        <p:spPr>
          <a:xfrm>
            <a:off x="4501057" y="1586556"/>
            <a:ext cx="1732153" cy="8308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6"/>
          <p:cNvSpPr/>
          <p:nvPr/>
        </p:nvSpPr>
        <p:spPr>
          <a:xfrm>
            <a:off x="6605386" y="2467078"/>
            <a:ext cx="1670833" cy="32486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r>
              <a:rPr lang="en-US" sz="1638" dirty="0">
                <a:solidFill>
                  <a:prstClr val="black"/>
                </a:solidFill>
                <a:latin typeface="Calibri"/>
              </a:rPr>
              <a:t>1</a:t>
            </a:r>
            <a:endParaRPr sz="1638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7"/>
          <p:cNvSpPr/>
          <p:nvPr/>
        </p:nvSpPr>
        <p:spPr>
          <a:xfrm>
            <a:off x="6629559" y="1184428"/>
            <a:ext cx="1710198" cy="41021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8"/>
          <p:cNvSpPr/>
          <p:nvPr/>
        </p:nvSpPr>
        <p:spPr>
          <a:xfrm>
            <a:off x="6643423" y="1579622"/>
            <a:ext cx="1710199" cy="8239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9"/>
          <p:cNvSpPr/>
          <p:nvPr/>
        </p:nvSpPr>
        <p:spPr>
          <a:xfrm>
            <a:off x="8828548" y="2467081"/>
            <a:ext cx="1663170" cy="326565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0"/>
          <p:cNvSpPr/>
          <p:nvPr/>
        </p:nvSpPr>
        <p:spPr>
          <a:xfrm>
            <a:off x="8851663" y="1169405"/>
            <a:ext cx="1700954" cy="41021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1"/>
          <p:cNvSpPr/>
          <p:nvPr/>
        </p:nvSpPr>
        <p:spPr>
          <a:xfrm>
            <a:off x="8828549" y="1576155"/>
            <a:ext cx="1702110" cy="41715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2"/>
          <p:cNvSpPr/>
          <p:nvPr/>
        </p:nvSpPr>
        <p:spPr>
          <a:xfrm>
            <a:off x="8828548" y="1967888"/>
            <a:ext cx="1715977" cy="40906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3"/>
          <p:cNvSpPr/>
          <p:nvPr/>
        </p:nvSpPr>
        <p:spPr>
          <a:xfrm>
            <a:off x="2016423" y="2547879"/>
            <a:ext cx="1881018" cy="317323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4"/>
          <p:cNvSpPr/>
          <p:nvPr/>
        </p:nvSpPr>
        <p:spPr>
          <a:xfrm>
            <a:off x="2165710" y="1169410"/>
            <a:ext cx="1696139" cy="38594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5"/>
          <p:cNvSpPr/>
          <p:nvPr/>
        </p:nvSpPr>
        <p:spPr>
          <a:xfrm>
            <a:off x="2165706" y="1594649"/>
            <a:ext cx="1688244" cy="78230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6"/>
          <p:cNvSpPr txBox="1"/>
          <p:nvPr/>
        </p:nvSpPr>
        <p:spPr>
          <a:xfrm>
            <a:off x="2419925" y="5940091"/>
            <a:ext cx="7631186" cy="840640"/>
          </a:xfrm>
          <a:prstGeom prst="rect">
            <a:avLst/>
          </a:prstGeom>
          <a:solidFill>
            <a:srgbClr val="CEE6F4"/>
          </a:solidFill>
        </p:spPr>
        <p:txBody>
          <a:bodyPr vert="horz" wrap="square" lIns="0" tIns="95910" rIns="0" bIns="0" rtlCol="0">
            <a:spAutoFit/>
          </a:bodyPr>
          <a:lstStyle/>
          <a:p>
            <a:pPr marL="447184" marR="409630" indent="-5777" defTabSz="832013">
              <a:lnSpc>
                <a:spcPts val="2866"/>
              </a:lnSpc>
              <a:spcBef>
                <a:spcPts val="755"/>
              </a:spcBef>
            </a:pPr>
            <a:r>
              <a:rPr sz="2184" spc="-5" dirty="0">
                <a:solidFill>
                  <a:srgbClr val="FF0000"/>
                </a:solidFill>
                <a:latin typeface="Arial"/>
                <a:cs typeface="Arial"/>
              </a:rPr>
              <a:t>Object detectors emerge within </a:t>
            </a:r>
            <a:r>
              <a:rPr sz="2184" spc="-9" dirty="0">
                <a:solidFill>
                  <a:srgbClr val="FF0000"/>
                </a:solidFill>
                <a:latin typeface="Arial"/>
                <a:cs typeface="Arial"/>
              </a:rPr>
              <a:t>CNN </a:t>
            </a:r>
            <a:r>
              <a:rPr sz="2184" spc="-5" dirty="0">
                <a:solidFill>
                  <a:srgbClr val="FF0000"/>
                </a:solidFill>
                <a:latin typeface="Arial"/>
                <a:cs typeface="Arial"/>
              </a:rPr>
              <a:t>trained </a:t>
            </a:r>
            <a:r>
              <a:rPr sz="2184" dirty="0">
                <a:solidFill>
                  <a:srgbClr val="FF0000"/>
                </a:solidFill>
                <a:latin typeface="Arial"/>
                <a:cs typeface="Arial"/>
              </a:rPr>
              <a:t>to classify </a:t>
            </a:r>
            <a:r>
              <a:rPr sz="2184" spc="-5" dirty="0">
                <a:solidFill>
                  <a:srgbClr val="FF0000"/>
                </a:solidFill>
                <a:latin typeface="Arial"/>
                <a:cs typeface="Arial"/>
              </a:rPr>
              <a:t>scenes, without </a:t>
            </a:r>
            <a:r>
              <a:rPr sz="2184" dirty="0">
                <a:solidFill>
                  <a:srgbClr val="FF0000"/>
                </a:solidFill>
                <a:latin typeface="Arial"/>
                <a:cs typeface="Arial"/>
              </a:rPr>
              <a:t>any </a:t>
            </a:r>
            <a:r>
              <a:rPr sz="2184" spc="-5" dirty="0">
                <a:solidFill>
                  <a:srgbClr val="FF0000"/>
                </a:solidFill>
                <a:latin typeface="Arial"/>
                <a:cs typeface="Arial"/>
              </a:rPr>
              <a:t>object</a:t>
            </a:r>
            <a:r>
              <a:rPr sz="2184" spc="18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184" spc="-5" dirty="0">
                <a:solidFill>
                  <a:srgbClr val="FF0000"/>
                </a:solidFill>
                <a:latin typeface="Arial"/>
                <a:cs typeface="Arial"/>
              </a:rPr>
              <a:t>supervision!</a:t>
            </a:r>
            <a:endParaRPr sz="2184" dirty="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0638005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9763" y="613487"/>
            <a:ext cx="4940018" cy="691632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>
              <a:spcBef>
                <a:spcPts val="100"/>
              </a:spcBef>
            </a:pPr>
            <a:r>
              <a:rPr sz="4411" spc="-20" dirty="0"/>
              <a:t>Potential </a:t>
            </a:r>
            <a:r>
              <a:rPr sz="4411" spc="10" dirty="0"/>
              <a:t>Applications</a:t>
            </a:r>
            <a:endParaRPr sz="4411"/>
          </a:p>
        </p:txBody>
      </p:sp>
      <p:sp>
        <p:nvSpPr>
          <p:cNvPr id="3" name="object 3"/>
          <p:cNvSpPr/>
          <p:nvPr/>
        </p:nvSpPr>
        <p:spPr>
          <a:xfrm>
            <a:off x="1509256" y="2680177"/>
            <a:ext cx="4112437" cy="1616964"/>
          </a:xfrm>
          <a:custGeom>
            <a:avLst/>
            <a:gdLst/>
            <a:ahLst/>
            <a:cxnLst/>
            <a:rect l="l" t="t" r="r" b="b"/>
            <a:pathLst>
              <a:path w="4102100" h="1612900">
                <a:moveTo>
                  <a:pt x="0" y="268822"/>
                </a:moveTo>
                <a:lnTo>
                  <a:pt x="4331" y="220500"/>
                </a:lnTo>
                <a:lnTo>
                  <a:pt x="16818" y="175021"/>
                </a:lnTo>
                <a:lnTo>
                  <a:pt x="36701" y="133142"/>
                </a:lnTo>
                <a:lnTo>
                  <a:pt x="63223" y="95623"/>
                </a:lnTo>
                <a:lnTo>
                  <a:pt x="95623" y="63223"/>
                </a:lnTo>
                <a:lnTo>
                  <a:pt x="133141" y="36702"/>
                </a:lnTo>
                <a:lnTo>
                  <a:pt x="175020" y="16818"/>
                </a:lnTo>
                <a:lnTo>
                  <a:pt x="220500" y="4331"/>
                </a:lnTo>
                <a:lnTo>
                  <a:pt x="268821" y="0"/>
                </a:lnTo>
                <a:lnTo>
                  <a:pt x="3833279" y="0"/>
                </a:lnTo>
                <a:lnTo>
                  <a:pt x="3881600" y="4331"/>
                </a:lnTo>
                <a:lnTo>
                  <a:pt x="3927079" y="16818"/>
                </a:lnTo>
                <a:lnTo>
                  <a:pt x="3968958" y="36702"/>
                </a:lnTo>
                <a:lnTo>
                  <a:pt x="4006477" y="63223"/>
                </a:lnTo>
                <a:lnTo>
                  <a:pt x="4038876" y="95623"/>
                </a:lnTo>
                <a:lnTo>
                  <a:pt x="4065398" y="133142"/>
                </a:lnTo>
                <a:lnTo>
                  <a:pt x="4085281" y="175021"/>
                </a:lnTo>
                <a:lnTo>
                  <a:pt x="4097769" y="220500"/>
                </a:lnTo>
                <a:lnTo>
                  <a:pt x="4102100" y="268822"/>
                </a:lnTo>
                <a:lnTo>
                  <a:pt x="4102100" y="1344078"/>
                </a:lnTo>
                <a:lnTo>
                  <a:pt x="4097769" y="1392399"/>
                </a:lnTo>
                <a:lnTo>
                  <a:pt x="4085281" y="1437878"/>
                </a:lnTo>
                <a:lnTo>
                  <a:pt x="4065398" y="1479757"/>
                </a:lnTo>
                <a:lnTo>
                  <a:pt x="4038876" y="1517276"/>
                </a:lnTo>
                <a:lnTo>
                  <a:pt x="4006477" y="1549676"/>
                </a:lnTo>
                <a:lnTo>
                  <a:pt x="3968958" y="1576197"/>
                </a:lnTo>
                <a:lnTo>
                  <a:pt x="3927079" y="1596081"/>
                </a:lnTo>
                <a:lnTo>
                  <a:pt x="3881600" y="1608568"/>
                </a:lnTo>
                <a:lnTo>
                  <a:pt x="3833279" y="1612900"/>
                </a:lnTo>
                <a:lnTo>
                  <a:pt x="268821" y="1612900"/>
                </a:lnTo>
                <a:lnTo>
                  <a:pt x="220500" y="1608568"/>
                </a:lnTo>
                <a:lnTo>
                  <a:pt x="175020" y="1596081"/>
                </a:lnTo>
                <a:lnTo>
                  <a:pt x="133141" y="1576197"/>
                </a:lnTo>
                <a:lnTo>
                  <a:pt x="95623" y="1549676"/>
                </a:lnTo>
                <a:lnTo>
                  <a:pt x="63223" y="1517276"/>
                </a:lnTo>
                <a:lnTo>
                  <a:pt x="36701" y="1479757"/>
                </a:lnTo>
                <a:lnTo>
                  <a:pt x="16818" y="1437878"/>
                </a:lnTo>
                <a:lnTo>
                  <a:pt x="4331" y="1392399"/>
                </a:lnTo>
                <a:lnTo>
                  <a:pt x="0" y="1344078"/>
                </a:lnTo>
                <a:lnTo>
                  <a:pt x="0" y="268822"/>
                </a:lnTo>
                <a:close/>
              </a:path>
            </a:pathLst>
          </a:custGeom>
          <a:ln w="12700">
            <a:solidFill>
              <a:srgbClr val="ED7D31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94310" y="2893106"/>
            <a:ext cx="2729742" cy="1132131"/>
          </a:xfrm>
          <a:prstGeom prst="rect">
            <a:avLst/>
          </a:prstGeom>
        </p:spPr>
        <p:txBody>
          <a:bodyPr vert="horz" wrap="square" lIns="0" tIns="10186" rIns="0" bIns="0" rtlCol="0">
            <a:spAutoFit/>
          </a:bodyPr>
          <a:lstStyle/>
          <a:p>
            <a:pPr marL="12732" marR="5093" indent="509284" defTabSz="916712">
              <a:lnSpc>
                <a:spcPct val="100699"/>
              </a:lnSpc>
              <a:spcBef>
                <a:spcPts val="80"/>
              </a:spcBef>
            </a:pPr>
            <a:r>
              <a:rPr sz="2406" spc="-15" dirty="0">
                <a:solidFill>
                  <a:prstClr val="black"/>
                </a:solidFill>
                <a:latin typeface="Calibri"/>
                <a:cs typeface="Calibri"/>
              </a:rPr>
              <a:t>ResNets </a:t>
            </a:r>
            <a:r>
              <a:rPr sz="2406" dirty="0">
                <a:solidFill>
                  <a:prstClr val="black"/>
                </a:solidFill>
                <a:latin typeface="Calibri"/>
                <a:cs typeface="Calibri"/>
              </a:rPr>
              <a:t>have  shown </a:t>
            </a:r>
            <a:r>
              <a:rPr sz="2406" spc="10" dirty="0">
                <a:solidFill>
                  <a:prstClr val="black"/>
                </a:solidFill>
                <a:latin typeface="Calibri"/>
                <a:cs typeface="Calibri"/>
              </a:rPr>
              <a:t>outstanding</a:t>
            </a:r>
            <a:r>
              <a:rPr sz="2406" spc="-35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spc="15" dirty="0">
                <a:solidFill>
                  <a:prstClr val="black"/>
                </a:solidFill>
                <a:latin typeface="Calibri"/>
                <a:cs typeface="Calibri"/>
              </a:rPr>
              <a:t>or  </a:t>
            </a:r>
            <a:r>
              <a:rPr sz="2406" spc="10" dirty="0">
                <a:solidFill>
                  <a:prstClr val="black"/>
                </a:solidFill>
                <a:latin typeface="Calibri"/>
                <a:cs typeface="Calibri"/>
              </a:rPr>
              <a:t>promising </a:t>
            </a:r>
            <a:r>
              <a:rPr sz="2406" dirty="0">
                <a:solidFill>
                  <a:prstClr val="black"/>
                </a:solidFill>
                <a:latin typeface="Calibri"/>
                <a:cs typeface="Calibri"/>
              </a:rPr>
              <a:t>results</a:t>
            </a:r>
            <a:r>
              <a:rPr sz="2406" spc="-31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spc="30" dirty="0">
                <a:solidFill>
                  <a:prstClr val="black"/>
                </a:solidFill>
                <a:latin typeface="Calibri"/>
                <a:cs typeface="Calibri"/>
              </a:rPr>
              <a:t>on:</a:t>
            </a:r>
            <a:endParaRPr sz="2406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920357" y="1165069"/>
            <a:ext cx="3806869" cy="1044024"/>
          </a:xfrm>
          <a:custGeom>
            <a:avLst/>
            <a:gdLst/>
            <a:ahLst/>
            <a:cxnLst/>
            <a:rect l="l" t="t" r="r" b="b"/>
            <a:pathLst>
              <a:path w="3797300" h="1041400">
                <a:moveTo>
                  <a:pt x="0" y="173570"/>
                </a:moveTo>
                <a:lnTo>
                  <a:pt x="6200" y="127428"/>
                </a:lnTo>
                <a:lnTo>
                  <a:pt x="23697" y="85965"/>
                </a:lnTo>
                <a:lnTo>
                  <a:pt x="50837" y="50837"/>
                </a:lnTo>
                <a:lnTo>
                  <a:pt x="85965" y="23697"/>
                </a:lnTo>
                <a:lnTo>
                  <a:pt x="127427" y="6200"/>
                </a:lnTo>
                <a:lnTo>
                  <a:pt x="173569" y="0"/>
                </a:lnTo>
                <a:lnTo>
                  <a:pt x="3623731" y="0"/>
                </a:lnTo>
                <a:lnTo>
                  <a:pt x="3669872" y="6200"/>
                </a:lnTo>
                <a:lnTo>
                  <a:pt x="3711334" y="23697"/>
                </a:lnTo>
                <a:lnTo>
                  <a:pt x="3746462" y="50837"/>
                </a:lnTo>
                <a:lnTo>
                  <a:pt x="3773602" y="85965"/>
                </a:lnTo>
                <a:lnTo>
                  <a:pt x="3791099" y="127428"/>
                </a:lnTo>
                <a:lnTo>
                  <a:pt x="3797300" y="173570"/>
                </a:lnTo>
                <a:lnTo>
                  <a:pt x="3797300" y="867830"/>
                </a:lnTo>
                <a:lnTo>
                  <a:pt x="3791099" y="913971"/>
                </a:lnTo>
                <a:lnTo>
                  <a:pt x="3773602" y="955434"/>
                </a:lnTo>
                <a:lnTo>
                  <a:pt x="3746462" y="990562"/>
                </a:lnTo>
                <a:lnTo>
                  <a:pt x="3711334" y="1017702"/>
                </a:lnTo>
                <a:lnTo>
                  <a:pt x="3669872" y="1035199"/>
                </a:lnTo>
                <a:lnTo>
                  <a:pt x="3623731" y="1041400"/>
                </a:lnTo>
                <a:lnTo>
                  <a:pt x="173569" y="1041400"/>
                </a:lnTo>
                <a:lnTo>
                  <a:pt x="127427" y="1035199"/>
                </a:lnTo>
                <a:lnTo>
                  <a:pt x="85965" y="1017702"/>
                </a:lnTo>
                <a:lnTo>
                  <a:pt x="50837" y="990562"/>
                </a:lnTo>
                <a:lnTo>
                  <a:pt x="23697" y="955434"/>
                </a:lnTo>
                <a:lnTo>
                  <a:pt x="6200" y="913971"/>
                </a:lnTo>
                <a:lnTo>
                  <a:pt x="0" y="867830"/>
                </a:lnTo>
                <a:lnTo>
                  <a:pt x="0" y="173570"/>
                </a:lnTo>
                <a:close/>
              </a:path>
            </a:pathLst>
          </a:custGeom>
          <a:ln w="12700">
            <a:solidFill>
              <a:srgbClr val="A5A5A5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920357" y="2387341"/>
            <a:ext cx="3806869" cy="763920"/>
          </a:xfrm>
          <a:custGeom>
            <a:avLst/>
            <a:gdLst/>
            <a:ahLst/>
            <a:cxnLst/>
            <a:rect l="l" t="t" r="r" b="b"/>
            <a:pathLst>
              <a:path w="3797300" h="762000">
                <a:moveTo>
                  <a:pt x="0" y="127000"/>
                </a:moveTo>
                <a:lnTo>
                  <a:pt x="9980" y="77566"/>
                </a:lnTo>
                <a:lnTo>
                  <a:pt x="37197" y="37197"/>
                </a:lnTo>
                <a:lnTo>
                  <a:pt x="77565" y="9980"/>
                </a:lnTo>
                <a:lnTo>
                  <a:pt x="127000" y="0"/>
                </a:lnTo>
                <a:lnTo>
                  <a:pt x="3670300" y="0"/>
                </a:lnTo>
                <a:lnTo>
                  <a:pt x="3719734" y="9980"/>
                </a:lnTo>
                <a:lnTo>
                  <a:pt x="3760102" y="37197"/>
                </a:lnTo>
                <a:lnTo>
                  <a:pt x="3787319" y="77566"/>
                </a:lnTo>
                <a:lnTo>
                  <a:pt x="3797300" y="127000"/>
                </a:lnTo>
                <a:lnTo>
                  <a:pt x="3797300" y="634999"/>
                </a:lnTo>
                <a:lnTo>
                  <a:pt x="3787319" y="684433"/>
                </a:lnTo>
                <a:lnTo>
                  <a:pt x="3760102" y="724802"/>
                </a:lnTo>
                <a:lnTo>
                  <a:pt x="3719734" y="752019"/>
                </a:lnTo>
                <a:lnTo>
                  <a:pt x="3670300" y="762000"/>
                </a:lnTo>
                <a:lnTo>
                  <a:pt x="127000" y="762000"/>
                </a:lnTo>
                <a:lnTo>
                  <a:pt x="77565" y="752019"/>
                </a:lnTo>
                <a:lnTo>
                  <a:pt x="37197" y="724802"/>
                </a:lnTo>
                <a:lnTo>
                  <a:pt x="9980" y="684433"/>
                </a:lnTo>
                <a:lnTo>
                  <a:pt x="0" y="634999"/>
                </a:lnTo>
                <a:lnTo>
                  <a:pt x="0" y="127000"/>
                </a:lnTo>
                <a:close/>
              </a:path>
            </a:pathLst>
          </a:custGeom>
          <a:ln w="12700">
            <a:solidFill>
              <a:srgbClr val="A5A5A5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920357" y="3329509"/>
            <a:ext cx="3806869" cy="814849"/>
          </a:xfrm>
          <a:custGeom>
            <a:avLst/>
            <a:gdLst/>
            <a:ahLst/>
            <a:cxnLst/>
            <a:rect l="l" t="t" r="r" b="b"/>
            <a:pathLst>
              <a:path w="3797300" h="812800">
                <a:moveTo>
                  <a:pt x="0" y="135468"/>
                </a:moveTo>
                <a:lnTo>
                  <a:pt x="6906" y="92649"/>
                </a:lnTo>
                <a:lnTo>
                  <a:pt x="26137" y="55462"/>
                </a:lnTo>
                <a:lnTo>
                  <a:pt x="55462" y="26137"/>
                </a:lnTo>
                <a:lnTo>
                  <a:pt x="92649" y="6906"/>
                </a:lnTo>
                <a:lnTo>
                  <a:pt x="135467" y="0"/>
                </a:lnTo>
                <a:lnTo>
                  <a:pt x="3661832" y="0"/>
                </a:lnTo>
                <a:lnTo>
                  <a:pt x="3704650" y="6906"/>
                </a:lnTo>
                <a:lnTo>
                  <a:pt x="3741837" y="26137"/>
                </a:lnTo>
                <a:lnTo>
                  <a:pt x="3771162" y="55462"/>
                </a:lnTo>
                <a:lnTo>
                  <a:pt x="3790393" y="92649"/>
                </a:lnTo>
                <a:lnTo>
                  <a:pt x="3797300" y="135468"/>
                </a:lnTo>
                <a:lnTo>
                  <a:pt x="3797300" y="677332"/>
                </a:lnTo>
                <a:lnTo>
                  <a:pt x="3790393" y="720150"/>
                </a:lnTo>
                <a:lnTo>
                  <a:pt x="3771162" y="757337"/>
                </a:lnTo>
                <a:lnTo>
                  <a:pt x="3741837" y="786662"/>
                </a:lnTo>
                <a:lnTo>
                  <a:pt x="3704650" y="805893"/>
                </a:lnTo>
                <a:lnTo>
                  <a:pt x="3661832" y="812800"/>
                </a:lnTo>
                <a:lnTo>
                  <a:pt x="135467" y="812800"/>
                </a:lnTo>
                <a:lnTo>
                  <a:pt x="92649" y="805893"/>
                </a:lnTo>
                <a:lnTo>
                  <a:pt x="55462" y="786662"/>
                </a:lnTo>
                <a:lnTo>
                  <a:pt x="26137" y="757337"/>
                </a:lnTo>
                <a:lnTo>
                  <a:pt x="6906" y="720150"/>
                </a:lnTo>
                <a:lnTo>
                  <a:pt x="0" y="677332"/>
                </a:lnTo>
                <a:lnTo>
                  <a:pt x="0" y="135468"/>
                </a:lnTo>
                <a:close/>
              </a:path>
            </a:pathLst>
          </a:custGeom>
          <a:ln w="12700">
            <a:solidFill>
              <a:srgbClr val="A5A5A5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920357" y="4322605"/>
            <a:ext cx="3806869" cy="814849"/>
          </a:xfrm>
          <a:custGeom>
            <a:avLst/>
            <a:gdLst/>
            <a:ahLst/>
            <a:cxnLst/>
            <a:rect l="l" t="t" r="r" b="b"/>
            <a:pathLst>
              <a:path w="3797300" h="812800">
                <a:moveTo>
                  <a:pt x="0" y="135468"/>
                </a:moveTo>
                <a:lnTo>
                  <a:pt x="6906" y="92649"/>
                </a:lnTo>
                <a:lnTo>
                  <a:pt x="26137" y="55462"/>
                </a:lnTo>
                <a:lnTo>
                  <a:pt x="55462" y="26137"/>
                </a:lnTo>
                <a:lnTo>
                  <a:pt x="92649" y="6906"/>
                </a:lnTo>
                <a:lnTo>
                  <a:pt x="135467" y="0"/>
                </a:lnTo>
                <a:lnTo>
                  <a:pt x="3661832" y="0"/>
                </a:lnTo>
                <a:lnTo>
                  <a:pt x="3704650" y="6906"/>
                </a:lnTo>
                <a:lnTo>
                  <a:pt x="3741837" y="26137"/>
                </a:lnTo>
                <a:lnTo>
                  <a:pt x="3771162" y="55462"/>
                </a:lnTo>
                <a:lnTo>
                  <a:pt x="3790393" y="92649"/>
                </a:lnTo>
                <a:lnTo>
                  <a:pt x="3797300" y="135468"/>
                </a:lnTo>
                <a:lnTo>
                  <a:pt x="3797300" y="677332"/>
                </a:lnTo>
                <a:lnTo>
                  <a:pt x="3790393" y="720150"/>
                </a:lnTo>
                <a:lnTo>
                  <a:pt x="3771162" y="757337"/>
                </a:lnTo>
                <a:lnTo>
                  <a:pt x="3741837" y="786662"/>
                </a:lnTo>
                <a:lnTo>
                  <a:pt x="3704650" y="805893"/>
                </a:lnTo>
                <a:lnTo>
                  <a:pt x="3661832" y="812800"/>
                </a:lnTo>
                <a:lnTo>
                  <a:pt x="135467" y="812800"/>
                </a:lnTo>
                <a:lnTo>
                  <a:pt x="92649" y="805893"/>
                </a:lnTo>
                <a:lnTo>
                  <a:pt x="55462" y="786662"/>
                </a:lnTo>
                <a:lnTo>
                  <a:pt x="26137" y="757337"/>
                </a:lnTo>
                <a:lnTo>
                  <a:pt x="6906" y="720150"/>
                </a:lnTo>
                <a:lnTo>
                  <a:pt x="0" y="677332"/>
                </a:lnTo>
                <a:lnTo>
                  <a:pt x="0" y="135468"/>
                </a:lnTo>
                <a:close/>
              </a:path>
            </a:pathLst>
          </a:custGeom>
          <a:ln w="12700">
            <a:solidFill>
              <a:srgbClr val="A5A5A5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920357" y="5315702"/>
            <a:ext cx="3806869" cy="763920"/>
          </a:xfrm>
          <a:custGeom>
            <a:avLst/>
            <a:gdLst/>
            <a:ahLst/>
            <a:cxnLst/>
            <a:rect l="l" t="t" r="r" b="b"/>
            <a:pathLst>
              <a:path w="3797300" h="762000">
                <a:moveTo>
                  <a:pt x="0" y="127000"/>
                </a:moveTo>
                <a:lnTo>
                  <a:pt x="9980" y="77566"/>
                </a:lnTo>
                <a:lnTo>
                  <a:pt x="37197" y="37197"/>
                </a:lnTo>
                <a:lnTo>
                  <a:pt x="77565" y="9980"/>
                </a:lnTo>
                <a:lnTo>
                  <a:pt x="127000" y="0"/>
                </a:lnTo>
                <a:lnTo>
                  <a:pt x="3670300" y="0"/>
                </a:lnTo>
                <a:lnTo>
                  <a:pt x="3719734" y="9980"/>
                </a:lnTo>
                <a:lnTo>
                  <a:pt x="3760102" y="37197"/>
                </a:lnTo>
                <a:lnTo>
                  <a:pt x="3787319" y="77566"/>
                </a:lnTo>
                <a:lnTo>
                  <a:pt x="3797300" y="127000"/>
                </a:lnTo>
                <a:lnTo>
                  <a:pt x="3797300" y="634999"/>
                </a:lnTo>
                <a:lnTo>
                  <a:pt x="3787319" y="684433"/>
                </a:lnTo>
                <a:lnTo>
                  <a:pt x="3760102" y="724802"/>
                </a:lnTo>
                <a:lnTo>
                  <a:pt x="3719734" y="752019"/>
                </a:lnTo>
                <a:lnTo>
                  <a:pt x="3670300" y="762000"/>
                </a:lnTo>
                <a:lnTo>
                  <a:pt x="127000" y="762000"/>
                </a:lnTo>
                <a:lnTo>
                  <a:pt x="77565" y="752019"/>
                </a:lnTo>
                <a:lnTo>
                  <a:pt x="37197" y="724802"/>
                </a:lnTo>
                <a:lnTo>
                  <a:pt x="9980" y="684433"/>
                </a:lnTo>
                <a:lnTo>
                  <a:pt x="0" y="634999"/>
                </a:lnTo>
                <a:lnTo>
                  <a:pt x="0" y="127000"/>
                </a:lnTo>
                <a:close/>
              </a:path>
            </a:pathLst>
          </a:custGeom>
          <a:ln w="12700">
            <a:solidFill>
              <a:srgbClr val="A5A5A5"/>
            </a:solidFill>
          </a:ln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sz="half" idx="3"/>
          </p:nvPr>
        </p:nvSpPr>
        <p:spPr>
          <a:xfrm>
            <a:off x="7167388" y="1417176"/>
            <a:ext cx="3317019" cy="4501521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R="8276" algn="ctr">
              <a:spcBef>
                <a:spcPts val="100"/>
              </a:spcBef>
            </a:pPr>
            <a:r>
              <a:rPr spc="15" dirty="0"/>
              <a:t>Visual</a:t>
            </a:r>
            <a:r>
              <a:rPr spc="-120" dirty="0"/>
              <a:t> </a:t>
            </a:r>
            <a:r>
              <a:rPr spc="10" dirty="0"/>
              <a:t>Recognition</a:t>
            </a:r>
          </a:p>
          <a:p>
            <a:pPr>
              <a:lnSpc>
                <a:spcPct val="100000"/>
              </a:lnSpc>
            </a:pPr>
            <a:endParaRPr sz="2406" dirty="0"/>
          </a:p>
          <a:p>
            <a:pPr marL="73847" marR="75120" indent="483820">
              <a:spcBef>
                <a:spcPts val="1940"/>
              </a:spcBef>
            </a:pPr>
            <a:r>
              <a:rPr spc="-5" dirty="0"/>
              <a:t>Image </a:t>
            </a:r>
            <a:r>
              <a:rPr spc="20" dirty="0"/>
              <a:t>Generation  </a:t>
            </a:r>
            <a:r>
              <a:rPr spc="-15" dirty="0">
                <a:solidFill>
                  <a:srgbClr val="7F7F7F"/>
                </a:solidFill>
              </a:rPr>
              <a:t>(Pixel </a:t>
            </a:r>
            <a:r>
              <a:rPr spc="5" dirty="0">
                <a:solidFill>
                  <a:srgbClr val="7F7F7F"/>
                </a:solidFill>
              </a:rPr>
              <a:t>RNN, </a:t>
            </a:r>
            <a:r>
              <a:rPr spc="15" dirty="0">
                <a:solidFill>
                  <a:srgbClr val="7F7F7F"/>
                </a:solidFill>
              </a:rPr>
              <a:t>Neural Art,</a:t>
            </a:r>
            <a:r>
              <a:rPr spc="-321" dirty="0">
                <a:solidFill>
                  <a:srgbClr val="7F7F7F"/>
                </a:solidFill>
              </a:rPr>
              <a:t> </a:t>
            </a:r>
            <a:r>
              <a:rPr spc="-5" dirty="0">
                <a:solidFill>
                  <a:srgbClr val="7F7F7F"/>
                </a:solidFill>
              </a:rPr>
              <a:t>etc.)</a:t>
            </a:r>
          </a:p>
          <a:p>
            <a:pPr>
              <a:spcBef>
                <a:spcPts val="5"/>
              </a:spcBef>
            </a:pPr>
            <a:endParaRPr sz="2306" dirty="0"/>
          </a:p>
          <a:p>
            <a:pPr marL="12732" marR="5093" algn="ctr"/>
            <a:r>
              <a:rPr spc="20" dirty="0"/>
              <a:t>Natural </a:t>
            </a:r>
            <a:r>
              <a:rPr dirty="0"/>
              <a:t>Language</a:t>
            </a:r>
            <a:r>
              <a:rPr spc="-306" dirty="0"/>
              <a:t> </a:t>
            </a:r>
            <a:r>
              <a:rPr spc="5" dirty="0"/>
              <a:t>Processing  </a:t>
            </a:r>
            <a:r>
              <a:rPr spc="-30" dirty="0">
                <a:solidFill>
                  <a:srgbClr val="7F7F7F"/>
                </a:solidFill>
              </a:rPr>
              <a:t>(Very </a:t>
            </a:r>
            <a:r>
              <a:rPr spc="10" dirty="0">
                <a:solidFill>
                  <a:srgbClr val="7F7F7F"/>
                </a:solidFill>
              </a:rPr>
              <a:t>deep</a:t>
            </a:r>
            <a:r>
              <a:rPr spc="50" dirty="0">
                <a:solidFill>
                  <a:srgbClr val="7F7F7F"/>
                </a:solidFill>
              </a:rPr>
              <a:t> </a:t>
            </a:r>
            <a:r>
              <a:rPr spc="10" dirty="0">
                <a:solidFill>
                  <a:srgbClr val="7F7F7F"/>
                </a:solidFill>
              </a:rPr>
              <a:t>CNN)</a:t>
            </a:r>
          </a:p>
          <a:p>
            <a:pPr>
              <a:spcBef>
                <a:spcPts val="56"/>
              </a:spcBef>
            </a:pPr>
            <a:endParaRPr sz="2406" dirty="0"/>
          </a:p>
          <a:p>
            <a:pPr marL="445624" marR="429072" indent="-20372" algn="ctr"/>
            <a:r>
              <a:rPr spc="-5" dirty="0"/>
              <a:t>Speech </a:t>
            </a:r>
            <a:r>
              <a:rPr spc="10" dirty="0"/>
              <a:t>Recognition  </a:t>
            </a:r>
            <a:r>
              <a:rPr spc="20" dirty="0">
                <a:solidFill>
                  <a:srgbClr val="7F7F7F"/>
                </a:solidFill>
              </a:rPr>
              <a:t>(preliminary</a:t>
            </a:r>
            <a:r>
              <a:rPr spc="-236" dirty="0">
                <a:solidFill>
                  <a:srgbClr val="7F7F7F"/>
                </a:solidFill>
              </a:rPr>
              <a:t> </a:t>
            </a:r>
            <a:r>
              <a:rPr spc="15" dirty="0">
                <a:solidFill>
                  <a:srgbClr val="7F7F7F"/>
                </a:solidFill>
              </a:rPr>
              <a:t>results)</a:t>
            </a:r>
          </a:p>
          <a:p>
            <a:pPr>
              <a:spcBef>
                <a:spcPts val="56"/>
              </a:spcBef>
            </a:pPr>
            <a:endParaRPr sz="2256" dirty="0"/>
          </a:p>
          <a:p>
            <a:pPr marL="61114" marR="56658" algn="ctr"/>
            <a:r>
              <a:rPr spc="15" dirty="0"/>
              <a:t>Advertising, user</a:t>
            </a:r>
            <a:r>
              <a:rPr spc="-351" dirty="0"/>
              <a:t> </a:t>
            </a:r>
            <a:r>
              <a:rPr spc="15" dirty="0"/>
              <a:t>prediction  </a:t>
            </a:r>
            <a:r>
              <a:rPr spc="20" dirty="0">
                <a:solidFill>
                  <a:srgbClr val="7F7F7F"/>
                </a:solidFill>
              </a:rPr>
              <a:t>(preliminary</a:t>
            </a:r>
            <a:r>
              <a:rPr spc="-170" dirty="0">
                <a:solidFill>
                  <a:srgbClr val="7F7F7F"/>
                </a:solidFill>
              </a:rPr>
              <a:t> </a:t>
            </a:r>
            <a:r>
              <a:rPr spc="15" dirty="0">
                <a:solidFill>
                  <a:srgbClr val="7F7F7F"/>
                </a:solidFill>
              </a:rPr>
              <a:t>results)</a:t>
            </a:r>
          </a:p>
        </p:txBody>
      </p:sp>
      <p:sp>
        <p:nvSpPr>
          <p:cNvPr id="11" name="object 11"/>
          <p:cNvSpPr/>
          <p:nvPr/>
        </p:nvSpPr>
        <p:spPr>
          <a:xfrm>
            <a:off x="5616537" y="1687081"/>
            <a:ext cx="1308850" cy="1802852"/>
          </a:xfrm>
          <a:custGeom>
            <a:avLst/>
            <a:gdLst/>
            <a:ahLst/>
            <a:cxnLst/>
            <a:rect l="l" t="t" r="r" b="b"/>
            <a:pathLst>
              <a:path w="1305559" h="1798320">
                <a:moveTo>
                  <a:pt x="1305133" y="0"/>
                </a:moveTo>
                <a:lnTo>
                  <a:pt x="1229570" y="39349"/>
                </a:lnTo>
                <a:lnTo>
                  <a:pt x="1255280" y="57978"/>
                </a:lnTo>
                <a:lnTo>
                  <a:pt x="0" y="1790383"/>
                </a:lnTo>
                <a:lnTo>
                  <a:pt x="10284" y="1797834"/>
                </a:lnTo>
                <a:lnTo>
                  <a:pt x="1265563" y="65430"/>
                </a:lnTo>
                <a:lnTo>
                  <a:pt x="1294346" y="65430"/>
                </a:lnTo>
                <a:lnTo>
                  <a:pt x="1305133" y="0"/>
                </a:lnTo>
                <a:close/>
              </a:path>
              <a:path w="1305559" h="1798320">
                <a:moveTo>
                  <a:pt x="1294346" y="65430"/>
                </a:moveTo>
                <a:lnTo>
                  <a:pt x="1265563" y="65430"/>
                </a:lnTo>
                <a:lnTo>
                  <a:pt x="1291275" y="84060"/>
                </a:lnTo>
                <a:lnTo>
                  <a:pt x="1294346" y="65430"/>
                </a:lnTo>
                <a:close/>
              </a:path>
            </a:pathLst>
          </a:custGeom>
          <a:solidFill>
            <a:srgbClr val="5B9BD5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618613" y="2769301"/>
            <a:ext cx="1306940" cy="726361"/>
          </a:xfrm>
          <a:custGeom>
            <a:avLst/>
            <a:gdLst/>
            <a:ahLst/>
            <a:cxnLst/>
            <a:rect l="l" t="t" r="r" b="b"/>
            <a:pathLst>
              <a:path w="1303654" h="724535">
                <a:moveTo>
                  <a:pt x="1303063" y="0"/>
                </a:moveTo>
                <a:lnTo>
                  <a:pt x="1217942" y="3525"/>
                </a:lnTo>
                <a:lnTo>
                  <a:pt x="1233304" y="31311"/>
                </a:lnTo>
                <a:lnTo>
                  <a:pt x="0" y="713153"/>
                </a:lnTo>
                <a:lnTo>
                  <a:pt x="6144" y="724268"/>
                </a:lnTo>
                <a:lnTo>
                  <a:pt x="1239448" y="42425"/>
                </a:lnTo>
                <a:lnTo>
                  <a:pt x="1273906" y="42425"/>
                </a:lnTo>
                <a:lnTo>
                  <a:pt x="1303063" y="0"/>
                </a:lnTo>
                <a:close/>
              </a:path>
              <a:path w="1303654" h="724535">
                <a:moveTo>
                  <a:pt x="1273906" y="42425"/>
                </a:moveTo>
                <a:lnTo>
                  <a:pt x="1239448" y="42425"/>
                </a:lnTo>
                <a:lnTo>
                  <a:pt x="1254810" y="70211"/>
                </a:lnTo>
                <a:lnTo>
                  <a:pt x="1273906" y="42425"/>
                </a:lnTo>
                <a:close/>
              </a:path>
            </a:pathLst>
          </a:custGeom>
          <a:solidFill>
            <a:srgbClr val="5B9BD5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620501" y="3476041"/>
            <a:ext cx="1305030" cy="278194"/>
          </a:xfrm>
          <a:custGeom>
            <a:avLst/>
            <a:gdLst/>
            <a:ahLst/>
            <a:cxnLst/>
            <a:rect l="l" t="t" r="r" b="b"/>
            <a:pathLst>
              <a:path w="1301750" h="277495">
                <a:moveTo>
                  <a:pt x="2377" y="0"/>
                </a:moveTo>
                <a:lnTo>
                  <a:pt x="0" y="12473"/>
                </a:lnTo>
                <a:lnTo>
                  <a:pt x="1225137" y="246019"/>
                </a:lnTo>
                <a:lnTo>
                  <a:pt x="1219192" y="277207"/>
                </a:lnTo>
                <a:lnTo>
                  <a:pt x="1301178" y="254050"/>
                </a:lnTo>
                <a:lnTo>
                  <a:pt x="1274316" y="233544"/>
                </a:lnTo>
                <a:lnTo>
                  <a:pt x="1227515" y="233544"/>
                </a:lnTo>
                <a:lnTo>
                  <a:pt x="2377" y="0"/>
                </a:lnTo>
                <a:close/>
              </a:path>
              <a:path w="1301750" h="277495">
                <a:moveTo>
                  <a:pt x="1233460" y="202355"/>
                </a:moveTo>
                <a:lnTo>
                  <a:pt x="1227515" y="233544"/>
                </a:lnTo>
                <a:lnTo>
                  <a:pt x="1274316" y="233544"/>
                </a:lnTo>
                <a:lnTo>
                  <a:pt x="1233460" y="202355"/>
                </a:lnTo>
                <a:close/>
              </a:path>
            </a:pathLst>
          </a:custGeom>
          <a:solidFill>
            <a:srgbClr val="5B9BD5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617306" y="3477681"/>
            <a:ext cx="1308213" cy="1244554"/>
          </a:xfrm>
          <a:custGeom>
            <a:avLst/>
            <a:gdLst/>
            <a:ahLst/>
            <a:cxnLst/>
            <a:rect l="l" t="t" r="r" b="b"/>
            <a:pathLst>
              <a:path w="1304925" h="1241425">
                <a:moveTo>
                  <a:pt x="8752" y="0"/>
                </a:moveTo>
                <a:lnTo>
                  <a:pt x="0" y="9199"/>
                </a:lnTo>
                <a:lnTo>
                  <a:pt x="1244781" y="1193460"/>
                </a:lnTo>
                <a:lnTo>
                  <a:pt x="1222896" y="1216463"/>
                </a:lnTo>
                <a:lnTo>
                  <a:pt x="1304364" y="1241383"/>
                </a:lnTo>
                <a:lnTo>
                  <a:pt x="1283730" y="1184259"/>
                </a:lnTo>
                <a:lnTo>
                  <a:pt x="1253534" y="1184259"/>
                </a:lnTo>
                <a:lnTo>
                  <a:pt x="8752" y="0"/>
                </a:lnTo>
                <a:close/>
              </a:path>
              <a:path w="1304925" h="1241425">
                <a:moveTo>
                  <a:pt x="1275420" y="1161256"/>
                </a:moveTo>
                <a:lnTo>
                  <a:pt x="1253534" y="1184259"/>
                </a:lnTo>
                <a:lnTo>
                  <a:pt x="1283730" y="1184259"/>
                </a:lnTo>
                <a:lnTo>
                  <a:pt x="1275420" y="1161256"/>
                </a:lnTo>
                <a:close/>
              </a:path>
            </a:pathLst>
          </a:custGeom>
          <a:solidFill>
            <a:srgbClr val="5B9BD5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616210" y="3479056"/>
            <a:ext cx="1308850" cy="2211549"/>
          </a:xfrm>
          <a:custGeom>
            <a:avLst/>
            <a:gdLst/>
            <a:ahLst/>
            <a:cxnLst/>
            <a:rect l="l" t="t" r="r" b="b"/>
            <a:pathLst>
              <a:path w="1305559" h="2205990">
                <a:moveTo>
                  <a:pt x="10937" y="0"/>
                </a:moveTo>
                <a:lnTo>
                  <a:pt x="0" y="6456"/>
                </a:lnTo>
                <a:lnTo>
                  <a:pt x="1261253" y="2143009"/>
                </a:lnTo>
                <a:lnTo>
                  <a:pt x="1233911" y="2159150"/>
                </a:lnTo>
                <a:lnTo>
                  <a:pt x="1305457" y="2205401"/>
                </a:lnTo>
                <a:lnTo>
                  <a:pt x="1300656" y="2136553"/>
                </a:lnTo>
                <a:lnTo>
                  <a:pt x="1272189" y="2136553"/>
                </a:lnTo>
                <a:lnTo>
                  <a:pt x="10937" y="0"/>
                </a:lnTo>
                <a:close/>
              </a:path>
              <a:path w="1305559" h="2205990">
                <a:moveTo>
                  <a:pt x="1299531" y="2120413"/>
                </a:moveTo>
                <a:lnTo>
                  <a:pt x="1272189" y="2136553"/>
                </a:lnTo>
                <a:lnTo>
                  <a:pt x="1300656" y="2136553"/>
                </a:lnTo>
                <a:lnTo>
                  <a:pt x="1299531" y="2120413"/>
                </a:lnTo>
                <a:close/>
              </a:path>
            </a:pathLst>
          </a:custGeom>
          <a:solidFill>
            <a:srgbClr val="5B9BD5"/>
          </a:solidFill>
        </p:spPr>
        <p:txBody>
          <a:bodyPr wrap="square" lIns="0" tIns="0" rIns="0" bIns="0" rtlCol="0"/>
          <a:lstStyle/>
          <a:p>
            <a:pPr defTabSz="916712"/>
            <a:endParaRPr sz="180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787648" y="6596177"/>
            <a:ext cx="8346464" cy="219942"/>
          </a:xfrm>
          <a:prstGeom prst="rect">
            <a:avLst/>
          </a:prstGeom>
        </p:spPr>
        <p:txBody>
          <a:bodyPr vert="horz" wrap="square" lIns="0" tIns="3820" rIns="0" bIns="0" rtlCol="0">
            <a:spAutoFit/>
          </a:bodyPr>
          <a:lstStyle/>
          <a:p>
            <a:pPr marL="12732" defTabSz="916712">
              <a:spcBef>
                <a:spcPts val="30"/>
              </a:spcBef>
            </a:pPr>
            <a:r>
              <a:rPr sz="1404" spc="-20" dirty="0">
                <a:solidFill>
                  <a:srgbClr val="7F7F7F"/>
                </a:solidFill>
                <a:latin typeface="Calibri"/>
                <a:cs typeface="Calibri"/>
              </a:rPr>
              <a:t>Kaiming </a:t>
            </a:r>
            <a:r>
              <a:rPr sz="1404" spc="5" dirty="0">
                <a:solidFill>
                  <a:srgbClr val="7F7F7F"/>
                </a:solidFill>
                <a:latin typeface="Calibri"/>
                <a:cs typeface="Calibri"/>
              </a:rPr>
              <a:t>He, </a:t>
            </a:r>
            <a:r>
              <a:rPr sz="1404" spc="-10" dirty="0">
                <a:solidFill>
                  <a:srgbClr val="7F7F7F"/>
                </a:solidFill>
                <a:latin typeface="Calibri"/>
                <a:cs typeface="Calibri"/>
              </a:rPr>
              <a:t>Xiangyu </a:t>
            </a:r>
            <a:r>
              <a:rPr sz="1404" dirty="0">
                <a:solidFill>
                  <a:srgbClr val="7F7F7F"/>
                </a:solidFill>
                <a:latin typeface="Calibri"/>
                <a:cs typeface="Calibri"/>
              </a:rPr>
              <a:t>Zhang, </a:t>
            </a:r>
            <a:r>
              <a:rPr sz="1404" spc="-30" dirty="0">
                <a:solidFill>
                  <a:srgbClr val="7F7F7F"/>
                </a:solidFill>
                <a:latin typeface="Calibri"/>
                <a:cs typeface="Calibri"/>
              </a:rPr>
              <a:t>Shaoqing </a:t>
            </a:r>
            <a:r>
              <a:rPr sz="1404" dirty="0">
                <a:solidFill>
                  <a:srgbClr val="7F7F7F"/>
                </a:solidFill>
                <a:latin typeface="Calibri"/>
                <a:cs typeface="Calibri"/>
              </a:rPr>
              <a:t>Ren, &amp; </a:t>
            </a:r>
            <a:r>
              <a:rPr sz="1404" spc="-15" dirty="0">
                <a:solidFill>
                  <a:srgbClr val="7F7F7F"/>
                </a:solidFill>
                <a:latin typeface="Calibri"/>
                <a:cs typeface="Calibri"/>
              </a:rPr>
              <a:t>Jian </a:t>
            </a:r>
            <a:r>
              <a:rPr sz="1404" spc="-35" dirty="0">
                <a:solidFill>
                  <a:srgbClr val="7F7F7F"/>
                </a:solidFill>
                <a:latin typeface="Calibri"/>
                <a:cs typeface="Calibri"/>
              </a:rPr>
              <a:t>Sun. </a:t>
            </a:r>
            <a:r>
              <a:rPr sz="1404" spc="5" dirty="0">
                <a:solidFill>
                  <a:srgbClr val="7F7F7F"/>
                </a:solidFill>
                <a:latin typeface="Calibri"/>
                <a:cs typeface="Calibri"/>
              </a:rPr>
              <a:t>“Deep </a:t>
            </a:r>
            <a:r>
              <a:rPr sz="1404" spc="-15" dirty="0">
                <a:solidFill>
                  <a:srgbClr val="7F7F7F"/>
                </a:solidFill>
                <a:latin typeface="Calibri"/>
                <a:cs typeface="Calibri"/>
              </a:rPr>
              <a:t>Residual </a:t>
            </a:r>
            <a:r>
              <a:rPr sz="1404" spc="-10" dirty="0">
                <a:solidFill>
                  <a:srgbClr val="7F7F7F"/>
                </a:solidFill>
                <a:latin typeface="Calibri"/>
                <a:cs typeface="Calibri"/>
              </a:rPr>
              <a:t>Learning </a:t>
            </a:r>
            <a:r>
              <a:rPr sz="1404" spc="-25" dirty="0">
                <a:solidFill>
                  <a:srgbClr val="7F7F7F"/>
                </a:solidFill>
                <a:latin typeface="Calibri"/>
                <a:cs typeface="Calibri"/>
              </a:rPr>
              <a:t>for </a:t>
            </a:r>
            <a:r>
              <a:rPr sz="1404" spc="15" dirty="0">
                <a:solidFill>
                  <a:srgbClr val="7F7F7F"/>
                </a:solidFill>
                <a:latin typeface="Calibri"/>
                <a:cs typeface="Calibri"/>
              </a:rPr>
              <a:t>Image </a:t>
            </a:r>
            <a:r>
              <a:rPr sz="1404" spc="-15" dirty="0">
                <a:solidFill>
                  <a:srgbClr val="7F7F7F"/>
                </a:solidFill>
                <a:latin typeface="Calibri"/>
                <a:cs typeface="Calibri"/>
              </a:rPr>
              <a:t>Recognition”. </a:t>
            </a:r>
            <a:r>
              <a:rPr sz="1404" spc="-20" dirty="0">
                <a:solidFill>
                  <a:srgbClr val="7F7F7F"/>
                </a:solidFill>
                <a:latin typeface="Calibri"/>
                <a:cs typeface="Calibri"/>
              </a:rPr>
              <a:t>CVPR</a:t>
            </a:r>
            <a:r>
              <a:rPr sz="1404" spc="-15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1404" spc="-10" dirty="0">
                <a:solidFill>
                  <a:srgbClr val="7F7F7F"/>
                </a:solidFill>
                <a:latin typeface="Calibri"/>
                <a:cs typeface="Calibri"/>
              </a:rPr>
              <a:t>2016.</a:t>
            </a:r>
            <a:endParaRPr sz="1404"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2875416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3787648" y="6596177"/>
            <a:ext cx="8346464" cy="219942"/>
          </a:xfrm>
          <a:prstGeom prst="rect">
            <a:avLst/>
          </a:prstGeom>
        </p:spPr>
        <p:txBody>
          <a:bodyPr vert="horz" wrap="square" lIns="0" tIns="3820" rIns="0" bIns="0" rtlCol="0">
            <a:spAutoFit/>
          </a:bodyPr>
          <a:lstStyle/>
          <a:p>
            <a:pPr marL="12732" defTabSz="916712">
              <a:spcBef>
                <a:spcPts val="30"/>
              </a:spcBef>
            </a:pPr>
            <a:r>
              <a:rPr sz="1404" spc="-20" dirty="0">
                <a:solidFill>
                  <a:srgbClr val="7F7F7F"/>
                </a:solidFill>
                <a:latin typeface="Calibri"/>
                <a:cs typeface="Calibri"/>
              </a:rPr>
              <a:t>Kaiming </a:t>
            </a:r>
            <a:r>
              <a:rPr sz="1404" spc="5" dirty="0">
                <a:solidFill>
                  <a:srgbClr val="7F7F7F"/>
                </a:solidFill>
                <a:latin typeface="Calibri"/>
                <a:cs typeface="Calibri"/>
              </a:rPr>
              <a:t>He, </a:t>
            </a:r>
            <a:r>
              <a:rPr sz="1404" spc="-10" dirty="0">
                <a:solidFill>
                  <a:srgbClr val="7F7F7F"/>
                </a:solidFill>
                <a:latin typeface="Calibri"/>
                <a:cs typeface="Calibri"/>
              </a:rPr>
              <a:t>Xiangyu </a:t>
            </a:r>
            <a:r>
              <a:rPr sz="1404" dirty="0">
                <a:solidFill>
                  <a:srgbClr val="7F7F7F"/>
                </a:solidFill>
                <a:latin typeface="Calibri"/>
                <a:cs typeface="Calibri"/>
              </a:rPr>
              <a:t>Zhang, </a:t>
            </a:r>
            <a:r>
              <a:rPr sz="1404" spc="-30" dirty="0">
                <a:solidFill>
                  <a:srgbClr val="7F7F7F"/>
                </a:solidFill>
                <a:latin typeface="Calibri"/>
                <a:cs typeface="Calibri"/>
              </a:rPr>
              <a:t>Shaoqing </a:t>
            </a:r>
            <a:r>
              <a:rPr sz="1404" dirty="0">
                <a:solidFill>
                  <a:srgbClr val="7F7F7F"/>
                </a:solidFill>
                <a:latin typeface="Calibri"/>
                <a:cs typeface="Calibri"/>
              </a:rPr>
              <a:t>Ren, &amp; </a:t>
            </a:r>
            <a:r>
              <a:rPr sz="1404" spc="-15" dirty="0">
                <a:solidFill>
                  <a:srgbClr val="7F7F7F"/>
                </a:solidFill>
                <a:latin typeface="Calibri"/>
                <a:cs typeface="Calibri"/>
              </a:rPr>
              <a:t>Jian </a:t>
            </a:r>
            <a:r>
              <a:rPr sz="1404" spc="-35" dirty="0">
                <a:solidFill>
                  <a:srgbClr val="7F7F7F"/>
                </a:solidFill>
                <a:latin typeface="Calibri"/>
                <a:cs typeface="Calibri"/>
              </a:rPr>
              <a:t>Sun. </a:t>
            </a:r>
            <a:r>
              <a:rPr sz="1404" spc="5" dirty="0">
                <a:solidFill>
                  <a:srgbClr val="7F7F7F"/>
                </a:solidFill>
                <a:latin typeface="Calibri"/>
                <a:cs typeface="Calibri"/>
              </a:rPr>
              <a:t>“Deep </a:t>
            </a:r>
            <a:r>
              <a:rPr sz="1404" spc="-15" dirty="0">
                <a:solidFill>
                  <a:srgbClr val="7F7F7F"/>
                </a:solidFill>
                <a:latin typeface="Calibri"/>
                <a:cs typeface="Calibri"/>
              </a:rPr>
              <a:t>Residual </a:t>
            </a:r>
            <a:r>
              <a:rPr sz="1404" spc="-10" dirty="0">
                <a:solidFill>
                  <a:srgbClr val="7F7F7F"/>
                </a:solidFill>
                <a:latin typeface="Calibri"/>
                <a:cs typeface="Calibri"/>
              </a:rPr>
              <a:t>Learning </a:t>
            </a:r>
            <a:r>
              <a:rPr sz="1404" spc="-25" dirty="0">
                <a:solidFill>
                  <a:srgbClr val="7F7F7F"/>
                </a:solidFill>
                <a:latin typeface="Calibri"/>
                <a:cs typeface="Calibri"/>
              </a:rPr>
              <a:t>for </a:t>
            </a:r>
            <a:r>
              <a:rPr sz="1404" spc="15" dirty="0">
                <a:solidFill>
                  <a:srgbClr val="7F7F7F"/>
                </a:solidFill>
                <a:latin typeface="Calibri"/>
                <a:cs typeface="Calibri"/>
              </a:rPr>
              <a:t>Image </a:t>
            </a:r>
            <a:r>
              <a:rPr sz="1404" spc="-15" dirty="0">
                <a:solidFill>
                  <a:srgbClr val="7F7F7F"/>
                </a:solidFill>
                <a:latin typeface="Calibri"/>
                <a:cs typeface="Calibri"/>
              </a:rPr>
              <a:t>Recognition”. </a:t>
            </a:r>
            <a:r>
              <a:rPr sz="1404" spc="-20" dirty="0">
                <a:solidFill>
                  <a:srgbClr val="7F7F7F"/>
                </a:solidFill>
                <a:latin typeface="Calibri"/>
                <a:cs typeface="Calibri"/>
              </a:rPr>
              <a:t>CVPR</a:t>
            </a:r>
            <a:r>
              <a:rPr sz="1404" spc="-150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1404" spc="-10" dirty="0">
                <a:solidFill>
                  <a:srgbClr val="7F7F7F"/>
                </a:solidFill>
                <a:latin typeface="Calibri"/>
                <a:cs typeface="Calibri"/>
              </a:rPr>
              <a:t>2016.</a:t>
            </a:r>
            <a:endParaRPr sz="1404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9763" y="613487"/>
            <a:ext cx="2724648" cy="691632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>
              <a:spcBef>
                <a:spcPts val="100"/>
              </a:spcBef>
            </a:pPr>
            <a:r>
              <a:rPr sz="4411" spc="10" dirty="0"/>
              <a:t>Conclusions</a:t>
            </a:r>
            <a:endParaRPr sz="4411"/>
          </a:p>
        </p:txBody>
      </p:sp>
      <p:sp>
        <p:nvSpPr>
          <p:cNvPr id="3" name="object 3"/>
          <p:cNvSpPr txBox="1"/>
          <p:nvPr/>
        </p:nvSpPr>
        <p:spPr>
          <a:xfrm>
            <a:off x="919763" y="1756471"/>
            <a:ext cx="7297984" cy="3676246"/>
          </a:xfrm>
          <a:prstGeom prst="rect">
            <a:avLst/>
          </a:prstGeom>
        </p:spPr>
        <p:txBody>
          <a:bodyPr vert="horz" wrap="square" lIns="0" tIns="94217" rIns="0" bIns="0" rtlCol="0">
            <a:spAutoFit/>
          </a:bodyPr>
          <a:lstStyle/>
          <a:p>
            <a:pPr marL="241910" indent="-229177" defTabSz="916712">
              <a:spcBef>
                <a:spcPts val="742"/>
              </a:spcBef>
              <a:buFont typeface="Arial"/>
              <a:buChar char="•"/>
              <a:tabLst>
                <a:tab pos="241910" algn="l"/>
              </a:tabLst>
            </a:pPr>
            <a:r>
              <a:rPr sz="3208" spc="10" dirty="0">
                <a:solidFill>
                  <a:prstClr val="black"/>
                </a:solidFill>
                <a:latin typeface="Calibri"/>
                <a:cs typeface="Calibri"/>
              </a:rPr>
              <a:t>Deep </a:t>
            </a:r>
            <a:r>
              <a:rPr sz="3208" spc="-20" dirty="0">
                <a:solidFill>
                  <a:prstClr val="black"/>
                </a:solidFill>
                <a:latin typeface="Calibri"/>
                <a:cs typeface="Calibri"/>
              </a:rPr>
              <a:t>Residual</a:t>
            </a:r>
            <a:r>
              <a:rPr sz="3208" spc="2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3208" spc="15" dirty="0">
                <a:solidFill>
                  <a:prstClr val="black"/>
                </a:solidFill>
                <a:latin typeface="Calibri"/>
                <a:cs typeface="Calibri"/>
              </a:rPr>
              <a:t>Networks:</a:t>
            </a:r>
            <a:endParaRPr sz="3208">
              <a:solidFill>
                <a:prstClr val="black"/>
              </a:solidFill>
              <a:latin typeface="Calibri"/>
              <a:cs typeface="Calibri"/>
            </a:endParaRPr>
          </a:p>
          <a:p>
            <a:pPr marL="700265" lvl="1" indent="-229177" defTabSz="916712">
              <a:spcBef>
                <a:spcPts val="561"/>
              </a:spcBef>
              <a:buFont typeface="Arial"/>
              <a:buChar char="•"/>
              <a:tabLst>
                <a:tab pos="700265" algn="l"/>
              </a:tabLst>
            </a:pPr>
            <a:r>
              <a:rPr sz="2807" spc="-30" dirty="0">
                <a:solidFill>
                  <a:prstClr val="black"/>
                </a:solidFill>
                <a:latin typeface="Calibri"/>
                <a:cs typeface="Calibri"/>
              </a:rPr>
              <a:t>Easy </a:t>
            </a:r>
            <a:r>
              <a:rPr sz="2807" spc="-20" dirty="0">
                <a:solidFill>
                  <a:prstClr val="black"/>
                </a:solidFill>
                <a:latin typeface="Calibri"/>
                <a:cs typeface="Calibri"/>
              </a:rPr>
              <a:t>to</a:t>
            </a:r>
            <a:r>
              <a:rPr sz="2807" spc="1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807" spc="-45" dirty="0">
                <a:solidFill>
                  <a:prstClr val="black"/>
                </a:solidFill>
                <a:latin typeface="Calibri"/>
                <a:cs typeface="Calibri"/>
              </a:rPr>
              <a:t>train</a:t>
            </a:r>
            <a:endParaRPr sz="2807">
              <a:solidFill>
                <a:prstClr val="black"/>
              </a:solidFill>
              <a:latin typeface="Calibri"/>
              <a:cs typeface="Calibri"/>
            </a:endParaRPr>
          </a:p>
          <a:p>
            <a:pPr marL="700265" lvl="1" indent="-229177" defTabSz="916712">
              <a:spcBef>
                <a:spcPts val="441"/>
              </a:spcBef>
              <a:buFont typeface="Arial"/>
              <a:buChar char="•"/>
              <a:tabLst>
                <a:tab pos="700265" algn="l"/>
              </a:tabLst>
            </a:pPr>
            <a:r>
              <a:rPr sz="2807" spc="-20" dirty="0">
                <a:solidFill>
                  <a:prstClr val="black"/>
                </a:solidFill>
                <a:latin typeface="Calibri"/>
                <a:cs typeface="Calibri"/>
              </a:rPr>
              <a:t>Simply </a:t>
            </a:r>
            <a:r>
              <a:rPr sz="2807" spc="-56" dirty="0">
                <a:solidFill>
                  <a:prstClr val="black"/>
                </a:solidFill>
                <a:latin typeface="Calibri"/>
                <a:cs typeface="Calibri"/>
              </a:rPr>
              <a:t>gain </a:t>
            </a:r>
            <a:r>
              <a:rPr sz="2807" spc="-15" dirty="0">
                <a:solidFill>
                  <a:prstClr val="black"/>
                </a:solidFill>
                <a:latin typeface="Calibri"/>
                <a:cs typeface="Calibri"/>
              </a:rPr>
              <a:t>accuracy </a:t>
            </a:r>
            <a:r>
              <a:rPr sz="2807" spc="20" dirty="0">
                <a:solidFill>
                  <a:prstClr val="black"/>
                </a:solidFill>
                <a:latin typeface="Calibri"/>
                <a:cs typeface="Calibri"/>
              </a:rPr>
              <a:t>from</a:t>
            </a:r>
            <a:r>
              <a:rPr sz="2807" spc="20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807" dirty="0">
                <a:solidFill>
                  <a:prstClr val="black"/>
                </a:solidFill>
                <a:latin typeface="Calibri"/>
                <a:cs typeface="Calibri"/>
              </a:rPr>
              <a:t>depth</a:t>
            </a:r>
            <a:endParaRPr sz="2807">
              <a:solidFill>
                <a:prstClr val="black"/>
              </a:solidFill>
              <a:latin typeface="Calibri"/>
              <a:cs typeface="Calibri"/>
            </a:endParaRPr>
          </a:p>
          <a:p>
            <a:pPr marL="700265" lvl="1" indent="-229177" defTabSz="916712">
              <a:spcBef>
                <a:spcPts val="541"/>
              </a:spcBef>
              <a:buFont typeface="Arial"/>
              <a:buChar char="•"/>
              <a:tabLst>
                <a:tab pos="700265" algn="l"/>
              </a:tabLst>
            </a:pPr>
            <a:r>
              <a:rPr sz="2807" spc="-35" dirty="0">
                <a:solidFill>
                  <a:prstClr val="black"/>
                </a:solidFill>
                <a:latin typeface="Calibri"/>
                <a:cs typeface="Calibri"/>
              </a:rPr>
              <a:t>Well</a:t>
            </a:r>
            <a:r>
              <a:rPr sz="2807" spc="1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807" spc="-25" dirty="0">
                <a:solidFill>
                  <a:prstClr val="black"/>
                </a:solidFill>
                <a:latin typeface="Calibri"/>
                <a:cs typeface="Calibri"/>
              </a:rPr>
              <a:t>transferrable</a:t>
            </a:r>
            <a:endParaRPr sz="2807">
              <a:solidFill>
                <a:prstClr val="black"/>
              </a:solidFill>
              <a:latin typeface="Calibri"/>
              <a:cs typeface="Calibri"/>
            </a:endParaRPr>
          </a:p>
          <a:p>
            <a:pPr marL="458356" lvl="1" defTabSz="916712">
              <a:spcBef>
                <a:spcPts val="15"/>
              </a:spcBef>
              <a:buFontTx/>
              <a:buChar char="•"/>
            </a:pPr>
            <a:endParaRPr sz="3960">
              <a:solidFill>
                <a:prstClr val="black"/>
              </a:solidFill>
              <a:latin typeface="Calibri"/>
              <a:cs typeface="Calibri"/>
            </a:endParaRPr>
          </a:p>
          <a:p>
            <a:pPr marL="241910" indent="-229177" defTabSz="916712">
              <a:buFont typeface="Arial"/>
              <a:buChar char="•"/>
              <a:tabLst>
                <a:tab pos="241910" algn="l"/>
              </a:tabLst>
            </a:pPr>
            <a:r>
              <a:rPr sz="3208" spc="-10" dirty="0">
                <a:solidFill>
                  <a:prstClr val="black"/>
                </a:solidFill>
                <a:latin typeface="Calibri"/>
                <a:cs typeface="Calibri"/>
              </a:rPr>
              <a:t>Follow-up </a:t>
            </a:r>
            <a:r>
              <a:rPr sz="2406" spc="-15" dirty="0">
                <a:solidFill>
                  <a:prstClr val="black"/>
                </a:solidFill>
                <a:latin typeface="Calibri"/>
                <a:cs typeface="Calibri"/>
              </a:rPr>
              <a:t>[He </a:t>
            </a:r>
            <a:r>
              <a:rPr sz="2406" dirty="0">
                <a:solidFill>
                  <a:prstClr val="black"/>
                </a:solidFill>
                <a:latin typeface="Calibri"/>
                <a:cs typeface="Calibri"/>
              </a:rPr>
              <a:t>et </a:t>
            </a:r>
            <a:r>
              <a:rPr sz="2406" spc="-5" dirty="0">
                <a:solidFill>
                  <a:prstClr val="black"/>
                </a:solidFill>
                <a:latin typeface="Calibri"/>
                <a:cs typeface="Calibri"/>
              </a:rPr>
              <a:t>al. </a:t>
            </a:r>
            <a:r>
              <a:rPr sz="2406" spc="-20" dirty="0">
                <a:solidFill>
                  <a:prstClr val="black"/>
                </a:solidFill>
                <a:latin typeface="Calibri"/>
                <a:cs typeface="Calibri"/>
              </a:rPr>
              <a:t>arXiv</a:t>
            </a:r>
            <a:r>
              <a:rPr sz="2406" spc="4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6" spc="-20" dirty="0">
                <a:solidFill>
                  <a:prstClr val="black"/>
                </a:solidFill>
                <a:latin typeface="Calibri"/>
                <a:cs typeface="Calibri"/>
              </a:rPr>
              <a:t>2016]</a:t>
            </a:r>
            <a:endParaRPr sz="2406">
              <a:solidFill>
                <a:prstClr val="black"/>
              </a:solidFill>
              <a:latin typeface="Calibri"/>
              <a:cs typeface="Calibri"/>
            </a:endParaRPr>
          </a:p>
          <a:p>
            <a:pPr marL="700265" lvl="1" indent="-229177" defTabSz="916712">
              <a:spcBef>
                <a:spcPts val="460"/>
              </a:spcBef>
              <a:buFont typeface="Arial"/>
              <a:buChar char="•"/>
              <a:tabLst>
                <a:tab pos="700265" algn="l"/>
              </a:tabLst>
            </a:pPr>
            <a:r>
              <a:rPr sz="2807" spc="-15" dirty="0">
                <a:solidFill>
                  <a:srgbClr val="C00000"/>
                </a:solidFill>
                <a:latin typeface="Calibri"/>
                <a:cs typeface="Calibri"/>
              </a:rPr>
              <a:t>200 </a:t>
            </a:r>
            <a:r>
              <a:rPr sz="2807" spc="-25" dirty="0">
                <a:solidFill>
                  <a:prstClr val="black"/>
                </a:solidFill>
                <a:latin typeface="Calibri"/>
                <a:cs typeface="Calibri"/>
              </a:rPr>
              <a:t>layers </a:t>
            </a:r>
            <a:r>
              <a:rPr sz="2807" spc="10" dirty="0">
                <a:solidFill>
                  <a:prstClr val="black"/>
                </a:solidFill>
                <a:latin typeface="Calibri"/>
                <a:cs typeface="Calibri"/>
              </a:rPr>
              <a:t>on </a:t>
            </a:r>
            <a:r>
              <a:rPr sz="2807" spc="-20" dirty="0">
                <a:solidFill>
                  <a:prstClr val="black"/>
                </a:solidFill>
                <a:latin typeface="Calibri"/>
                <a:cs typeface="Calibri"/>
              </a:rPr>
              <a:t>ImageNet, </a:t>
            </a:r>
            <a:r>
              <a:rPr sz="2807" spc="-15" dirty="0">
                <a:solidFill>
                  <a:srgbClr val="C00000"/>
                </a:solidFill>
                <a:latin typeface="Calibri"/>
                <a:cs typeface="Calibri"/>
              </a:rPr>
              <a:t>1000 </a:t>
            </a:r>
            <a:r>
              <a:rPr sz="2807" spc="-25" dirty="0">
                <a:solidFill>
                  <a:prstClr val="black"/>
                </a:solidFill>
                <a:latin typeface="Calibri"/>
                <a:cs typeface="Calibri"/>
              </a:rPr>
              <a:t>layers </a:t>
            </a:r>
            <a:r>
              <a:rPr sz="2807" spc="10" dirty="0">
                <a:solidFill>
                  <a:prstClr val="black"/>
                </a:solidFill>
                <a:latin typeface="Calibri"/>
                <a:cs typeface="Calibri"/>
              </a:rPr>
              <a:t>on</a:t>
            </a:r>
            <a:r>
              <a:rPr sz="2807" spc="24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807" spc="-45" dirty="0">
                <a:solidFill>
                  <a:prstClr val="black"/>
                </a:solidFill>
                <a:latin typeface="Calibri"/>
                <a:cs typeface="Calibri"/>
              </a:rPr>
              <a:t>CIFAR</a:t>
            </a:r>
            <a:endParaRPr sz="2807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38577" y="6371204"/>
            <a:ext cx="8294264" cy="228941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 defTabSz="916712">
              <a:spcBef>
                <a:spcPts val="100"/>
              </a:spcBef>
            </a:pPr>
            <a:r>
              <a:rPr sz="1404" spc="-20" dirty="0">
                <a:solidFill>
                  <a:srgbClr val="7F7F7F"/>
                </a:solidFill>
                <a:latin typeface="Calibri"/>
                <a:cs typeface="Calibri"/>
              </a:rPr>
              <a:t>Kaiming </a:t>
            </a:r>
            <a:r>
              <a:rPr sz="1404" spc="5" dirty="0">
                <a:solidFill>
                  <a:srgbClr val="7F7F7F"/>
                </a:solidFill>
                <a:latin typeface="Calibri"/>
                <a:cs typeface="Calibri"/>
              </a:rPr>
              <a:t>He, </a:t>
            </a:r>
            <a:r>
              <a:rPr sz="1404" spc="-10" dirty="0">
                <a:solidFill>
                  <a:srgbClr val="7F7F7F"/>
                </a:solidFill>
                <a:latin typeface="Calibri"/>
                <a:cs typeface="Calibri"/>
              </a:rPr>
              <a:t>Xiangyu </a:t>
            </a:r>
            <a:r>
              <a:rPr sz="1404" dirty="0">
                <a:solidFill>
                  <a:srgbClr val="7F7F7F"/>
                </a:solidFill>
                <a:latin typeface="Calibri"/>
                <a:cs typeface="Calibri"/>
              </a:rPr>
              <a:t>Zhang, </a:t>
            </a:r>
            <a:r>
              <a:rPr sz="1404" spc="-30" dirty="0">
                <a:solidFill>
                  <a:srgbClr val="7F7F7F"/>
                </a:solidFill>
                <a:latin typeface="Calibri"/>
                <a:cs typeface="Calibri"/>
              </a:rPr>
              <a:t>Shaoqing </a:t>
            </a:r>
            <a:r>
              <a:rPr sz="1404" spc="-5" dirty="0">
                <a:solidFill>
                  <a:srgbClr val="7F7F7F"/>
                </a:solidFill>
                <a:latin typeface="Calibri"/>
                <a:cs typeface="Calibri"/>
              </a:rPr>
              <a:t>Ren, </a:t>
            </a:r>
            <a:r>
              <a:rPr sz="1404" dirty="0">
                <a:solidFill>
                  <a:srgbClr val="7F7F7F"/>
                </a:solidFill>
                <a:latin typeface="Calibri"/>
                <a:cs typeface="Calibri"/>
              </a:rPr>
              <a:t>&amp; </a:t>
            </a:r>
            <a:r>
              <a:rPr sz="1404" spc="-15" dirty="0">
                <a:solidFill>
                  <a:srgbClr val="7F7F7F"/>
                </a:solidFill>
                <a:latin typeface="Calibri"/>
                <a:cs typeface="Calibri"/>
              </a:rPr>
              <a:t>Jian </a:t>
            </a:r>
            <a:r>
              <a:rPr sz="1404" spc="-35" dirty="0">
                <a:solidFill>
                  <a:srgbClr val="7F7F7F"/>
                </a:solidFill>
                <a:latin typeface="Calibri"/>
                <a:cs typeface="Calibri"/>
              </a:rPr>
              <a:t>Sun. </a:t>
            </a:r>
            <a:r>
              <a:rPr sz="1404" dirty="0">
                <a:solidFill>
                  <a:srgbClr val="7F7F7F"/>
                </a:solidFill>
                <a:latin typeface="Calibri"/>
                <a:cs typeface="Calibri"/>
              </a:rPr>
              <a:t>“Identity </a:t>
            </a:r>
            <a:r>
              <a:rPr sz="1404" spc="-10" dirty="0">
                <a:solidFill>
                  <a:srgbClr val="7F7F7F"/>
                </a:solidFill>
                <a:latin typeface="Calibri"/>
                <a:cs typeface="Calibri"/>
              </a:rPr>
              <a:t>Mappings </a:t>
            </a:r>
            <a:r>
              <a:rPr sz="1404" spc="-15" dirty="0">
                <a:solidFill>
                  <a:srgbClr val="7F7F7F"/>
                </a:solidFill>
                <a:latin typeface="Calibri"/>
                <a:cs typeface="Calibri"/>
              </a:rPr>
              <a:t>in </a:t>
            </a:r>
            <a:r>
              <a:rPr sz="1404" spc="5" dirty="0">
                <a:solidFill>
                  <a:srgbClr val="7F7F7F"/>
                </a:solidFill>
                <a:latin typeface="Calibri"/>
                <a:cs typeface="Calibri"/>
              </a:rPr>
              <a:t>Deep </a:t>
            </a:r>
            <a:r>
              <a:rPr sz="1404" spc="-15" dirty="0">
                <a:solidFill>
                  <a:srgbClr val="7F7F7F"/>
                </a:solidFill>
                <a:latin typeface="Calibri"/>
                <a:cs typeface="Calibri"/>
              </a:rPr>
              <a:t>Residual </a:t>
            </a:r>
            <a:r>
              <a:rPr sz="1404" spc="-20" dirty="0">
                <a:solidFill>
                  <a:srgbClr val="7F7F7F"/>
                </a:solidFill>
                <a:latin typeface="Calibri"/>
                <a:cs typeface="Calibri"/>
              </a:rPr>
              <a:t>Networks”. </a:t>
            </a:r>
            <a:r>
              <a:rPr sz="1404" spc="-5" dirty="0">
                <a:solidFill>
                  <a:srgbClr val="7F7F7F"/>
                </a:solidFill>
                <a:latin typeface="Calibri"/>
                <a:cs typeface="Calibri"/>
              </a:rPr>
              <a:t>arXiv</a:t>
            </a:r>
            <a:r>
              <a:rPr sz="1404" spc="-106" dirty="0">
                <a:solidFill>
                  <a:srgbClr val="7F7F7F"/>
                </a:solidFill>
                <a:latin typeface="Calibri"/>
                <a:cs typeface="Calibri"/>
              </a:rPr>
              <a:t> </a:t>
            </a:r>
            <a:r>
              <a:rPr sz="1404" spc="-10" dirty="0">
                <a:solidFill>
                  <a:srgbClr val="7F7F7F"/>
                </a:solidFill>
                <a:latin typeface="Calibri"/>
                <a:cs typeface="Calibri"/>
              </a:rPr>
              <a:t>2016.</a:t>
            </a:r>
            <a:endParaRPr sz="1404"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874797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9763" y="613487"/>
            <a:ext cx="9213391" cy="691632"/>
          </a:xfrm>
          <a:prstGeom prst="rect">
            <a:avLst/>
          </a:prstGeom>
        </p:spPr>
        <p:txBody>
          <a:bodyPr vert="horz" wrap="square" lIns="0" tIns="12732" rIns="0" bIns="0" rtlCol="0">
            <a:spAutoFit/>
          </a:bodyPr>
          <a:lstStyle/>
          <a:p>
            <a:pPr marL="12732">
              <a:spcBef>
                <a:spcPts val="100"/>
              </a:spcBef>
            </a:pPr>
            <a:r>
              <a:rPr lang="en-US" sz="4411" spc="10" dirty="0"/>
              <a:t>Why does </a:t>
            </a:r>
            <a:r>
              <a:rPr lang="en-US" sz="4411" spc="10" dirty="0" err="1"/>
              <a:t>ResNet</a:t>
            </a:r>
            <a:r>
              <a:rPr lang="en-US" sz="4411" spc="10" dirty="0"/>
              <a:t> work so well?</a:t>
            </a:r>
            <a:endParaRPr sz="4411" dirty="0"/>
          </a:p>
        </p:txBody>
      </p:sp>
      <p:sp>
        <p:nvSpPr>
          <p:cNvPr id="3" name="object 3"/>
          <p:cNvSpPr txBox="1"/>
          <p:nvPr/>
        </p:nvSpPr>
        <p:spPr>
          <a:xfrm>
            <a:off x="896326" y="1594489"/>
            <a:ext cx="4452893" cy="3635850"/>
          </a:xfrm>
          <a:prstGeom prst="rect">
            <a:avLst/>
          </a:prstGeom>
        </p:spPr>
        <p:txBody>
          <a:bodyPr vert="horz" wrap="square" lIns="0" tIns="94217" rIns="0" bIns="0" rtlCol="0">
            <a:spAutoFit/>
          </a:bodyPr>
          <a:lstStyle/>
          <a:p>
            <a:pPr marL="241910" indent="-229177" defTabSz="916712">
              <a:spcBef>
                <a:spcPts val="742"/>
              </a:spcBef>
              <a:buFont typeface="Arial"/>
              <a:buChar char="•"/>
              <a:tabLst>
                <a:tab pos="241910" algn="l"/>
              </a:tabLst>
            </a:pPr>
            <a:r>
              <a:rPr lang="en-US" sz="2184" spc="10" dirty="0">
                <a:solidFill>
                  <a:prstClr val="black"/>
                </a:solidFill>
                <a:latin typeface="Calibri"/>
                <a:cs typeface="Calibri"/>
              </a:rPr>
              <a:t>The architecture is somehow easier to optimize.</a:t>
            </a:r>
          </a:p>
          <a:p>
            <a:pPr marL="241910" indent="-229177" defTabSz="916712">
              <a:spcBef>
                <a:spcPts val="742"/>
              </a:spcBef>
              <a:buFont typeface="Arial"/>
              <a:buChar char="•"/>
              <a:tabLst>
                <a:tab pos="241910" algn="l"/>
              </a:tabLst>
            </a:pPr>
            <a:r>
              <a:rPr lang="en-US" sz="2184" spc="10" dirty="0">
                <a:solidFill>
                  <a:prstClr val="black"/>
                </a:solidFill>
                <a:latin typeface="Calibri"/>
                <a:cs typeface="Calibri"/>
              </a:rPr>
              <a:t>The authors argue it probably isn’t because it solves the “vanishing gradient” problem.</a:t>
            </a:r>
          </a:p>
          <a:p>
            <a:pPr marL="241910" indent="-229177" defTabSz="916712">
              <a:spcBef>
                <a:spcPts val="742"/>
              </a:spcBef>
              <a:buFont typeface="Arial"/>
              <a:buChar char="•"/>
              <a:tabLst>
                <a:tab pos="241910" algn="l"/>
              </a:tabLst>
            </a:pPr>
            <a:r>
              <a:rPr lang="en-US" sz="2184" spc="10" dirty="0">
                <a:solidFill>
                  <a:prstClr val="black"/>
                </a:solidFill>
                <a:latin typeface="Calibri"/>
                <a:cs typeface="Calibri"/>
              </a:rPr>
              <a:t>While the gradients might not be “vanishing” in “plain” nets, they don’t seem as stable and trustworthy, according to follow up work, e.g.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3878" y="1773754"/>
            <a:ext cx="5071055" cy="15284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6801" y="3645728"/>
            <a:ext cx="5941661" cy="281829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327940" y="5371874"/>
            <a:ext cx="3951947" cy="11005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32013"/>
            <a:r>
              <a:rPr lang="en-US" sz="1638" dirty="0">
                <a:solidFill>
                  <a:prstClr val="black"/>
                </a:solidFill>
                <a:latin typeface="Arial" panose="020B0604020202020204" pitchFamily="34" charset="0"/>
              </a:rPr>
              <a:t>Visualizing the Loss Landscape of Neural Nets. </a:t>
            </a:r>
            <a:r>
              <a:rPr lang="en-US" sz="1638" dirty="0" err="1">
                <a:solidFill>
                  <a:prstClr val="black"/>
                </a:solidFill>
                <a:latin typeface="Arial" panose="020B0604020202020204" pitchFamily="34" charset="0"/>
              </a:rPr>
              <a:t>Hao</a:t>
            </a:r>
            <a:r>
              <a:rPr lang="en-US" sz="1638" dirty="0">
                <a:solidFill>
                  <a:prstClr val="black"/>
                </a:solidFill>
                <a:latin typeface="Arial" panose="020B0604020202020204" pitchFamily="34" charset="0"/>
              </a:rPr>
              <a:t> Li, Zheng Xu , Gavin Taylor, Christoph </a:t>
            </a:r>
            <a:r>
              <a:rPr lang="en-US" sz="1638" dirty="0" err="1">
                <a:solidFill>
                  <a:prstClr val="black"/>
                </a:solidFill>
                <a:latin typeface="Arial" panose="020B0604020202020204" pitchFamily="34" charset="0"/>
              </a:rPr>
              <a:t>Studer</a:t>
            </a:r>
            <a:r>
              <a:rPr lang="en-US" sz="1638" dirty="0">
                <a:solidFill>
                  <a:prstClr val="black"/>
                </a:solidFill>
                <a:latin typeface="Arial" panose="020B0604020202020204" pitchFamily="34" charset="0"/>
              </a:rPr>
              <a:t>, Tom Goldstein. </a:t>
            </a:r>
            <a:r>
              <a:rPr lang="en-US" sz="1638" dirty="0" err="1">
                <a:solidFill>
                  <a:prstClr val="black"/>
                </a:solidFill>
                <a:latin typeface="Arial" panose="020B0604020202020204" pitchFamily="34" charset="0"/>
              </a:rPr>
              <a:t>NeurIPS</a:t>
            </a:r>
            <a:r>
              <a:rPr lang="en-US" sz="1638" dirty="0">
                <a:solidFill>
                  <a:prstClr val="black"/>
                </a:solidFill>
                <a:latin typeface="Arial" panose="020B0604020202020204" pitchFamily="34" charset="0"/>
              </a:rPr>
              <a:t> 2018.</a:t>
            </a:r>
            <a:endParaRPr lang="en-US" sz="1638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3632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Beyond </a:t>
            </a:r>
            <a:r>
              <a:rPr lang="en-US" dirty="0" err="1"/>
              <a:t>AlexNet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025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10" dirty="0"/>
              <a:t>VERY DEEP CONVOLUTIONAL NETWORKS FOR LARGE-SCALE IMAGE RECOGNITION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4102987" y="1619344"/>
            <a:ext cx="4522135" cy="3699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6794"/>
            <a:r>
              <a:rPr lang="en-US" sz="1804" b="1" dirty="0">
                <a:solidFill>
                  <a:prstClr val="black"/>
                </a:solidFill>
                <a:latin typeface="Times New Roman" panose="02020603050405020304" pitchFamily="18" charset="0"/>
              </a:rPr>
              <a:t>Karen </a:t>
            </a:r>
            <a:r>
              <a:rPr lang="en-US" sz="1804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Simonyan</a:t>
            </a:r>
            <a:r>
              <a:rPr lang="en-US" sz="803" dirty="0">
                <a:solidFill>
                  <a:prstClr val="black"/>
                </a:solidFill>
                <a:latin typeface="CMSY7"/>
              </a:rPr>
              <a:t> </a:t>
            </a:r>
            <a:r>
              <a:rPr lang="en-US" sz="1804" b="1" dirty="0">
                <a:solidFill>
                  <a:prstClr val="black"/>
                </a:solidFill>
                <a:latin typeface="Times New Roman" panose="02020603050405020304" pitchFamily="18" charset="0"/>
              </a:rPr>
              <a:t>&amp; Andrew Zisserman 2015</a:t>
            </a:r>
            <a:endParaRPr lang="en-US" sz="1804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66546" y="3966678"/>
            <a:ext cx="7890685" cy="13265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6794"/>
            <a:r>
              <a:rPr lang="en-US" sz="2005" b="1" dirty="0">
                <a:solidFill>
                  <a:prstClr val="black"/>
                </a:solidFill>
                <a:latin typeface="Times New Roman" panose="02020603050405020304" pitchFamily="18" charset="0"/>
              </a:rPr>
              <a:t>These are the “VGG” networks. </a:t>
            </a:r>
          </a:p>
          <a:p>
            <a:pPr algn="ctr" defTabSz="916794"/>
            <a:r>
              <a:rPr lang="en-US" sz="2005" b="1" dirty="0">
                <a:solidFill>
                  <a:prstClr val="black"/>
                </a:solidFill>
                <a:latin typeface="Times New Roman" panose="02020603050405020304" pitchFamily="18" charset="0"/>
              </a:rPr>
              <a:t>“Perceptual Loss” in generative deep learning refers to these networks</a:t>
            </a:r>
            <a:br>
              <a:rPr lang="en-US" sz="2005" b="1" dirty="0">
                <a:solidFill>
                  <a:prstClr val="black"/>
                </a:solidFill>
                <a:latin typeface="Times New Roman" panose="02020603050405020304" pitchFamily="18" charset="0"/>
              </a:rPr>
            </a:br>
            <a:br>
              <a:rPr lang="en-US" sz="2005" b="1" dirty="0">
                <a:solidFill>
                  <a:prstClr val="black"/>
                </a:solidFill>
                <a:latin typeface="Times New Roman" panose="02020603050405020304" pitchFamily="18" charset="0"/>
              </a:rPr>
            </a:br>
            <a:r>
              <a:rPr lang="en-US" sz="2005" b="1" dirty="0">
                <a:solidFill>
                  <a:prstClr val="black"/>
                </a:solidFill>
                <a:latin typeface="Times New Roman" panose="02020603050405020304" pitchFamily="18" charset="0"/>
              </a:rPr>
              <a:t>150k citations as of 10/14/2025</a:t>
            </a:r>
            <a:endParaRPr lang="en-US" sz="2005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95031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40993" t="13382" r="19929" b="15192"/>
          <a:stretch/>
        </p:blipFill>
        <p:spPr>
          <a:xfrm>
            <a:off x="3303791" y="-1"/>
            <a:ext cx="6018631" cy="687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6971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BB29B1-D3B9-0ECB-E859-C4A308796C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37557"/>
            <a:ext cx="12223750" cy="5800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759953"/>
      </p:ext>
    </p:extLst>
  </p:cSld>
  <p:clrMapOvr>
    <a:masterClrMapping/>
  </p:clrMapOvr>
</p:sld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2237</TotalTime>
  <Words>5114</Words>
  <Application>Microsoft Office PowerPoint</Application>
  <PresentationFormat>Custom</PresentationFormat>
  <Paragraphs>1143</Paragraphs>
  <Slides>52</Slides>
  <Notes>7</Notes>
  <HiddenSlides>5</HiddenSlides>
  <MMClips>2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52</vt:i4>
      </vt:variant>
    </vt:vector>
  </HeadingPairs>
  <TitlesOfParts>
    <vt:vector size="66" baseType="lpstr">
      <vt:lpstr>Arial</vt:lpstr>
      <vt:lpstr>Calibri</vt:lpstr>
      <vt:lpstr>Calibri Light</vt:lpstr>
      <vt:lpstr>Cambria Math</vt:lpstr>
      <vt:lpstr>CMSY7</vt:lpstr>
      <vt:lpstr>Segoe UI Semilight</vt:lpstr>
      <vt:lpstr>Times</vt:lpstr>
      <vt:lpstr>Times New Roman</vt:lpstr>
      <vt:lpstr>Verdana</vt:lpstr>
      <vt:lpstr>1_Default Design</vt:lpstr>
      <vt:lpstr>2_Office Theme</vt:lpstr>
      <vt:lpstr>Office Theme</vt:lpstr>
      <vt:lpstr>4_Office Theme</vt:lpstr>
      <vt:lpstr>3_Office Theme</vt:lpstr>
      <vt:lpstr>PowerPoint Presentation</vt:lpstr>
      <vt:lpstr>Deeper Deep Learning</vt:lpstr>
      <vt:lpstr>Today’s outline</vt:lpstr>
      <vt:lpstr>Recap: Convolutional Network, AlexNet</vt:lpstr>
      <vt:lpstr>Recap: Convolutional Network Interpretation</vt:lpstr>
      <vt:lpstr>Beyond AlexNet</vt:lpstr>
      <vt:lpstr>VERY DEEP CONVOLUTIONAL NETWORKS FOR LARGE-SCALE IMAGE RECOGNITION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Going Deeper with Convolutions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Inception Embeddings </vt:lpstr>
      <vt:lpstr>ConvNet Depth</vt:lpstr>
      <vt:lpstr>Surely it would be ridiculous to go any deeper…</vt:lpstr>
      <vt:lpstr>PowerPoint Presentation</vt:lpstr>
      <vt:lpstr>PowerPoint Presentation</vt:lpstr>
      <vt:lpstr>PowerPoint Presentation</vt:lpstr>
      <vt:lpstr>ResNet @ ILSVRC &amp; COCO 2015 Competitions</vt:lpstr>
      <vt:lpstr>Revolution of Depth</vt:lpstr>
      <vt:lpstr>Revolution of Depth</vt:lpstr>
      <vt:lpstr>Revolution of Depth</vt:lpstr>
      <vt:lpstr>Revolution of Depth</vt:lpstr>
      <vt:lpstr>PowerPoint Presentation</vt:lpstr>
      <vt:lpstr>Is learning better networks as simple as stacking more layers?</vt:lpstr>
      <vt:lpstr>Simply stacking layers?</vt:lpstr>
      <vt:lpstr>Simply stacking layers?</vt:lpstr>
      <vt:lpstr>a shallower  model (18 layers)</vt:lpstr>
      <vt:lpstr>Deep Residual Learning</vt:lpstr>
      <vt:lpstr>Deep Residual Learning</vt:lpstr>
      <vt:lpstr>Deep Residual Learning</vt:lpstr>
      <vt:lpstr>PowerPoint Presentation</vt:lpstr>
      <vt:lpstr>CIFAR-10 experiments</vt:lpstr>
      <vt:lpstr>ImageNet experiments</vt:lpstr>
      <vt:lpstr>ImageNet experiments</vt:lpstr>
      <vt:lpstr>PowerPoint Presentation</vt:lpstr>
      <vt:lpstr>“Features matter.” (quote [Girshick et al. 2014], the R-CNN paper)</vt:lpstr>
      <vt:lpstr>Object Detection (brief)</vt:lpstr>
      <vt:lpstr>PowerPoint Presentation</vt:lpstr>
      <vt:lpstr>PowerPoint Presentation</vt:lpstr>
      <vt:lpstr>More Visual Recognition Tasks</vt:lpstr>
      <vt:lpstr>Potential Applications</vt:lpstr>
      <vt:lpstr>Conclusions</vt:lpstr>
      <vt:lpstr>Why does ResNet work so well?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Hays, James H</cp:lastModifiedBy>
  <cp:revision>59</cp:revision>
  <dcterms:created xsi:type="dcterms:W3CDTF">2015-11-30T20:34:04Z</dcterms:created>
  <dcterms:modified xsi:type="dcterms:W3CDTF">2026-03-09T16:56:14Z</dcterms:modified>
</cp:coreProperties>
</file>