
<file path=[Content_Types].xml><?xml version="1.0" encoding="utf-8"?>
<Types xmlns="http://schemas.openxmlformats.org/package/2006/content-types">
  <Default Extension="avi" ContentType="video/x-msvideo"/>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4.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 id="2147483747" r:id="rId2"/>
    <p:sldMasterId id="2147483759" r:id="rId3"/>
    <p:sldMasterId id="2147483771" r:id="rId4"/>
    <p:sldMasterId id="2147483777" r:id="rId5"/>
    <p:sldMasterId id="2147483791" r:id="rId6"/>
  </p:sldMasterIdLst>
  <p:notesMasterIdLst>
    <p:notesMasterId r:id="rId132"/>
  </p:notesMasterIdLst>
  <p:sldIdLst>
    <p:sldId id="358" r:id="rId7"/>
    <p:sldId id="392" r:id="rId8"/>
    <p:sldId id="588" r:id="rId9"/>
    <p:sldId id="497" r:id="rId10"/>
    <p:sldId id="498" r:id="rId11"/>
    <p:sldId id="499" r:id="rId12"/>
    <p:sldId id="589" r:id="rId13"/>
    <p:sldId id="590"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 id="521" r:id="rId36"/>
    <p:sldId id="522" r:id="rId37"/>
    <p:sldId id="523" r:id="rId38"/>
    <p:sldId id="524" r:id="rId39"/>
    <p:sldId id="525" r:id="rId40"/>
    <p:sldId id="526" r:id="rId41"/>
    <p:sldId id="527" r:id="rId42"/>
    <p:sldId id="528" r:id="rId43"/>
    <p:sldId id="529" r:id="rId44"/>
    <p:sldId id="530" r:id="rId45"/>
    <p:sldId id="531" r:id="rId46"/>
    <p:sldId id="532" r:id="rId47"/>
    <p:sldId id="533" r:id="rId48"/>
    <p:sldId id="534" r:id="rId49"/>
    <p:sldId id="535" r:id="rId50"/>
    <p:sldId id="536" r:id="rId51"/>
    <p:sldId id="537" r:id="rId52"/>
    <p:sldId id="538" r:id="rId53"/>
    <p:sldId id="539" r:id="rId54"/>
    <p:sldId id="540" r:id="rId55"/>
    <p:sldId id="541" r:id="rId56"/>
    <p:sldId id="542" r:id="rId57"/>
    <p:sldId id="543" r:id="rId58"/>
    <p:sldId id="544" r:id="rId59"/>
    <p:sldId id="545" r:id="rId60"/>
    <p:sldId id="546" r:id="rId61"/>
    <p:sldId id="547" r:id="rId62"/>
    <p:sldId id="548" r:id="rId63"/>
    <p:sldId id="549" r:id="rId64"/>
    <p:sldId id="446" r:id="rId65"/>
    <p:sldId id="447" r:id="rId66"/>
    <p:sldId id="484" r:id="rId67"/>
    <p:sldId id="256" r:id="rId68"/>
    <p:sldId id="556" r:id="rId69"/>
    <p:sldId id="356" r:id="rId70"/>
    <p:sldId id="557" r:id="rId71"/>
    <p:sldId id="487" r:id="rId72"/>
    <p:sldId id="591" r:id="rId73"/>
    <p:sldId id="592" r:id="rId74"/>
    <p:sldId id="593" r:id="rId75"/>
    <p:sldId id="594" r:id="rId76"/>
    <p:sldId id="595" r:id="rId77"/>
    <p:sldId id="596" r:id="rId78"/>
    <p:sldId id="597" r:id="rId79"/>
    <p:sldId id="598" r:id="rId80"/>
    <p:sldId id="599" r:id="rId81"/>
    <p:sldId id="323" r:id="rId82"/>
    <p:sldId id="324" r:id="rId83"/>
    <p:sldId id="494" r:id="rId84"/>
    <p:sldId id="495" r:id="rId85"/>
    <p:sldId id="600" r:id="rId86"/>
    <p:sldId id="601" r:id="rId87"/>
    <p:sldId id="354" r:id="rId88"/>
    <p:sldId id="350" r:id="rId89"/>
    <p:sldId id="355" r:id="rId90"/>
    <p:sldId id="602" r:id="rId91"/>
    <p:sldId id="261" r:id="rId92"/>
    <p:sldId id="349" r:id="rId93"/>
    <p:sldId id="603" r:id="rId94"/>
    <p:sldId id="289" r:id="rId95"/>
    <p:sldId id="290" r:id="rId96"/>
    <p:sldId id="291" r:id="rId97"/>
    <p:sldId id="292" r:id="rId98"/>
    <p:sldId id="293" r:id="rId99"/>
    <p:sldId id="294" r:id="rId100"/>
    <p:sldId id="295" r:id="rId101"/>
    <p:sldId id="296" r:id="rId102"/>
    <p:sldId id="297" r:id="rId103"/>
    <p:sldId id="299" r:id="rId104"/>
    <p:sldId id="300" r:id="rId105"/>
    <p:sldId id="302" r:id="rId106"/>
    <p:sldId id="307" r:id="rId107"/>
    <p:sldId id="303" r:id="rId108"/>
    <p:sldId id="305" r:id="rId109"/>
    <p:sldId id="306" r:id="rId110"/>
    <p:sldId id="309" r:id="rId111"/>
    <p:sldId id="310" r:id="rId112"/>
    <p:sldId id="311" r:id="rId113"/>
    <p:sldId id="312" r:id="rId114"/>
    <p:sldId id="314" r:id="rId115"/>
    <p:sldId id="351" r:id="rId116"/>
    <p:sldId id="313" r:id="rId117"/>
    <p:sldId id="359" r:id="rId118"/>
    <p:sldId id="491" r:id="rId119"/>
    <p:sldId id="551" r:id="rId120"/>
    <p:sldId id="493" r:id="rId121"/>
    <p:sldId id="492" r:id="rId122"/>
    <p:sldId id="604" r:id="rId123"/>
    <p:sldId id="357" r:id="rId124"/>
    <p:sldId id="605" r:id="rId125"/>
    <p:sldId id="606" r:id="rId126"/>
    <p:sldId id="607" r:id="rId127"/>
    <p:sldId id="608" r:id="rId128"/>
    <p:sldId id="609" r:id="rId129"/>
    <p:sldId id="610" r:id="rId130"/>
    <p:sldId id="550" r:id="rId13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56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28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00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72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84747" autoAdjust="0"/>
  </p:normalViewPr>
  <p:slideViewPr>
    <p:cSldViewPr>
      <p:cViewPr>
        <p:scale>
          <a:sx n="91" d="100"/>
          <a:sy n="91" d="100"/>
        </p:scale>
        <p:origin x="48" y="171"/>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viewProps" Target="viewProps.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theme" Target="theme/theme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notesMaster" Target="notesMasters/notesMaster1.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383CC41-83BE-4529-8D16-38475CF29C91}" type="datetimeFigureOut">
              <a:rPr lang="en-US"/>
              <a:pPr>
                <a:defRPr/>
              </a:pPr>
              <a:t>3/9/2026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0A9609C6-5FA4-4531-9B59-BAE8A9BB5FBB}" type="slidenum">
              <a:rPr lang="en-US" altLang="en-US"/>
              <a:pPr/>
              <a:t>‹#›</a:t>
            </a:fld>
            <a:endParaRPr lang="en-US" altLang="en-US"/>
          </a:p>
        </p:txBody>
      </p:sp>
    </p:spTree>
    <p:extLst>
      <p:ext uri="{BB962C8B-B14F-4D97-AF65-F5344CB8AC3E}">
        <p14:creationId xmlns:p14="http://schemas.microsoft.com/office/powerpoint/2010/main" val="2599872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5613" algn="l" rtl="0" eaLnBrk="0" fontAlgn="base" hangingPunct="0">
      <a:spcBef>
        <a:spcPct val="30000"/>
      </a:spcBef>
      <a:spcAft>
        <a:spcPct val="0"/>
      </a:spcAft>
      <a:defRPr sz="1200" kern="1200">
        <a:solidFill>
          <a:schemeClr val="tx1"/>
        </a:solidFill>
        <a:latin typeface="+mn-lt"/>
        <a:ea typeface="+mn-ea"/>
        <a:cs typeface="+mn-cs"/>
      </a:defRPr>
    </a:lvl2pPr>
    <a:lvl3pPr marL="912813" algn="l" rtl="0" eaLnBrk="0" fontAlgn="base" hangingPunct="0">
      <a:spcBef>
        <a:spcPct val="30000"/>
      </a:spcBef>
      <a:spcAft>
        <a:spcPct val="0"/>
      </a:spcAft>
      <a:defRPr sz="1200" kern="1200">
        <a:solidFill>
          <a:schemeClr val="tx1"/>
        </a:solidFill>
        <a:latin typeface="+mn-lt"/>
        <a:ea typeface="+mn-ea"/>
        <a:cs typeface="+mn-cs"/>
      </a:defRPr>
    </a:lvl3pPr>
    <a:lvl4pPr marL="1370013" algn="l" rtl="0" eaLnBrk="0" fontAlgn="base" hangingPunct="0">
      <a:spcBef>
        <a:spcPct val="30000"/>
      </a:spcBef>
      <a:spcAft>
        <a:spcPct val="0"/>
      </a:spcAft>
      <a:defRPr sz="1200" kern="1200">
        <a:solidFill>
          <a:schemeClr val="tx1"/>
        </a:solidFill>
        <a:latin typeface="+mn-lt"/>
        <a:ea typeface="+mn-ea"/>
        <a:cs typeface="+mn-cs"/>
      </a:defRPr>
    </a:lvl4pPr>
    <a:lvl5pPr marL="1827213" algn="l" rtl="0" eaLnBrk="0" fontAlgn="base" hangingPunct="0">
      <a:spcBef>
        <a:spcPct val="30000"/>
      </a:spcBef>
      <a:spcAft>
        <a:spcPct val="0"/>
      </a:spcAft>
      <a:defRPr sz="1200" kern="1200">
        <a:solidFill>
          <a:schemeClr val="tx1"/>
        </a:solidFill>
        <a:latin typeface="+mn-lt"/>
        <a:ea typeface="+mn-ea"/>
        <a:cs typeface="+mn-cs"/>
      </a:defRPr>
    </a:lvl5pPr>
    <a:lvl6pPr marL="2285854" algn="l" defTabSz="914342" rtl="0" eaLnBrk="1" latinLnBrk="0" hangingPunct="1">
      <a:defRPr sz="1200" kern="1200">
        <a:solidFill>
          <a:schemeClr val="tx1"/>
        </a:solidFill>
        <a:latin typeface="+mn-lt"/>
        <a:ea typeface="+mn-ea"/>
        <a:cs typeface="+mn-cs"/>
      </a:defRPr>
    </a:lvl6pPr>
    <a:lvl7pPr marL="2743024" algn="l" defTabSz="914342" rtl="0" eaLnBrk="1" latinLnBrk="0" hangingPunct="1">
      <a:defRPr sz="1200" kern="1200">
        <a:solidFill>
          <a:schemeClr val="tx1"/>
        </a:solidFill>
        <a:latin typeface="+mn-lt"/>
        <a:ea typeface="+mn-ea"/>
        <a:cs typeface="+mn-cs"/>
      </a:defRPr>
    </a:lvl7pPr>
    <a:lvl8pPr marL="3200196" algn="l" defTabSz="914342" rtl="0" eaLnBrk="1" latinLnBrk="0" hangingPunct="1">
      <a:defRPr sz="1200" kern="1200">
        <a:solidFill>
          <a:schemeClr val="tx1"/>
        </a:solidFill>
        <a:latin typeface="+mn-lt"/>
        <a:ea typeface="+mn-ea"/>
        <a:cs typeface="+mn-cs"/>
      </a:defRPr>
    </a:lvl8pPr>
    <a:lvl9pPr marL="3657366" algn="l" defTabSz="9143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0E64B0-A384-4BB3-B3B4-36B73AA2536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84486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B622EF0-6526-41C9-AF8F-DD0766AC52FC}"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192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FC5D6E2-E940-483A-9392-54A67AC52BC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1924"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Introduce gist.  </a:t>
            </a:r>
          </a:p>
        </p:txBody>
      </p:sp>
    </p:spTree>
    <p:extLst>
      <p:ext uri="{BB962C8B-B14F-4D97-AF65-F5344CB8AC3E}">
        <p14:creationId xmlns:p14="http://schemas.microsoft.com/office/powerpoint/2010/main" val="2222267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6C301F0-D19B-413E-BF35-5FA560650583}"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294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FB43B23-024B-430B-BA0A-E7D946AA672D}"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2948"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Introduce gist.  </a:t>
            </a:r>
          </a:p>
        </p:txBody>
      </p:sp>
    </p:spTree>
    <p:extLst>
      <p:ext uri="{BB962C8B-B14F-4D97-AF65-F5344CB8AC3E}">
        <p14:creationId xmlns:p14="http://schemas.microsoft.com/office/powerpoint/2010/main" val="2011733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890615B-89CF-4D45-9BB2-FB1CF2479FC4}"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3971"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Edge energy is just the magnitude of directional derivatives of image intensity.</a:t>
            </a:r>
          </a:p>
        </p:txBody>
      </p:sp>
      <p:sp>
        <p:nvSpPr>
          <p:cNvPr id="8397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4D3FD4-6761-4DC5-97EC-2F7687F74813}"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3567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1F7A0D-917E-4248-A731-B5EFDC70B982}"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49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3E6246-D5F1-4ACB-A811-FB3EC5385C4D}"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4996"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Now we take our gist (and mask and color image) and find it’s L2 nearest neighbors in the database of 2.3 million images, and here they are</a:t>
            </a:r>
          </a:p>
        </p:txBody>
      </p:sp>
    </p:spTree>
    <p:extLst>
      <p:ext uri="{BB962C8B-B14F-4D97-AF65-F5344CB8AC3E}">
        <p14:creationId xmlns:p14="http://schemas.microsoft.com/office/powerpoint/2010/main" val="4191751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5CA0BDF-6907-4C40-935E-FD2A7F08810E}"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601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BC261CF-67DA-4E86-96A7-E8EE63EFB06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602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2446776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0670A34-60B8-4CE5-8B78-A156D517DF62}"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704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DD0C58-E20D-4A4A-9933-41E2D725F6BD}"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7044"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Johnson et al. used the graph cut cost to sort results for users in Semantic Photo Synthesis</a:t>
            </a:r>
          </a:p>
        </p:txBody>
      </p:sp>
    </p:spTree>
    <p:extLst>
      <p:ext uri="{BB962C8B-B14F-4D97-AF65-F5344CB8AC3E}">
        <p14:creationId xmlns:p14="http://schemas.microsoft.com/office/powerpoint/2010/main" val="4129491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7A8F9A1-3746-448C-93BC-D1B393B9803B}"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806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BC7B33-240A-4413-BFA4-8C14D4397558}"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8068"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23829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6D83EC1-39AE-481F-A9EC-41D0112D593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90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585B989-A570-4DA6-9D81-0DE7E1093080}"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9092"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3806570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63380C-C81F-42BA-A4D5-010A6DE779A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01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D50FB1-0A1D-42C1-B880-F4C965DBAB94}"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0116"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125018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2C7BC02-B636-4D66-AB8A-0731B289AD4B}"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11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CE0EF5C-4BA4-4E47-8FCC-46A388DC6D2E}"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114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3424468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Omitting tracking / Multiview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3F23EFC-90F6-4014-A155-9C76540AFC1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33421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263734-E5B1-4506-A996-7D4BF206B170}"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21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7FB4F9-A285-42DD-9110-ACE4ACD94339}"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2164"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 actually the same scene, even though they’re startlingly similar</a:t>
            </a:r>
          </a:p>
        </p:txBody>
      </p:sp>
    </p:spTree>
    <p:extLst>
      <p:ext uri="{BB962C8B-B14F-4D97-AF65-F5344CB8AC3E}">
        <p14:creationId xmlns:p14="http://schemas.microsoft.com/office/powerpoint/2010/main" val="3748257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6147C5-C209-4CB2-8F9E-8F4807F35ED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318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1366077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1E28A9-8859-4D7B-952F-21FE2A8CC97D}"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42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3486A9D-0441-4C76-AC5C-FB2C1EDEE7EC}"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4212"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sz="1000"/>
          </a:p>
        </p:txBody>
      </p:sp>
    </p:spTree>
    <p:extLst>
      <p:ext uri="{BB962C8B-B14F-4D97-AF65-F5344CB8AC3E}">
        <p14:creationId xmlns:p14="http://schemas.microsoft.com/office/powerpoint/2010/main" val="3863103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3BA58B-5CEB-4AEA-A9EB-667C49A7324B}"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52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8102C72-02D9-4A7A-87D2-35FA06EB0B53}"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5236"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US" altLang="en-US" sz="1000"/>
              <a:t>Can justify broader use of image completion here</a:t>
            </a:r>
          </a:p>
        </p:txBody>
      </p:sp>
    </p:spTree>
    <p:extLst>
      <p:ext uri="{BB962C8B-B14F-4D97-AF65-F5344CB8AC3E}">
        <p14:creationId xmlns:p14="http://schemas.microsoft.com/office/powerpoint/2010/main" val="161724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0CCC2F2-BE6C-4D09-8515-3838FC80CD8E}"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62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651976-CEA0-404D-BD19-8C306F6EB846}"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626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Tree>
    <p:extLst>
      <p:ext uri="{BB962C8B-B14F-4D97-AF65-F5344CB8AC3E}">
        <p14:creationId xmlns:p14="http://schemas.microsoft.com/office/powerpoint/2010/main" val="3308825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A005F9D-AACB-4AB7-BE59-634344E8BFBE}"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972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0AC0E54-D5A2-4D8D-9338-41025CC1476C}"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7284"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Efros and leung result</a:t>
            </a:r>
          </a:p>
        </p:txBody>
      </p:sp>
    </p:spTree>
    <p:extLst>
      <p:ext uri="{BB962C8B-B14F-4D97-AF65-F5344CB8AC3E}">
        <p14:creationId xmlns:p14="http://schemas.microsoft.com/office/powerpoint/2010/main" val="390281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5215f4de46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5215f4de46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first dataset I’ll cover is the sensor dataset - whose development was led by Ben Wilson and designed as a benchmark for 3D detection, multi-agent tracking, and even end-to-end forecasting methods.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It consists of 1000 scenes  - each 15s long, with HD map data - along with high quality human annotations in the form of amodal cuboids and object types.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Because of where the logs were collected, scenes are both dense and diverse.  We made a concerted effort to support a large number of different object classes - numbering 30 in all.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We also chose to include tracks at range as early detection and tracking of these vehicles are critically important to maneuvers such as unprotected lefts.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And just a quick note here: in all datasets with imagery, faces and license plates have been blurred for privacy.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 Extra info === Not script ==============</a:t>
            </a:r>
            <a:endParaRPr dirty="0"/>
          </a:p>
          <a:p>
            <a:pPr marL="0" lvl="0" indent="0" algn="l" rtl="0">
              <a:spcBef>
                <a:spcPts val="0"/>
              </a:spcBef>
              <a:spcAft>
                <a:spcPts val="0"/>
              </a:spcAft>
              <a:buNone/>
            </a:pPr>
            <a:r>
              <a:rPr lang="en" dirty="0"/>
              <a:t>The total dataset amounts to 1 TB of data in its extracted form. Each vehicle log is approximately 15 seconds in duration and 1 GB in size, including ~150 LiDAR sweeps on average, and ~300 images from each of the 9 cameras (~2700 images per log).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keeping with usability — All LiDAR returns are provided in the egovehicle reference frame, not the individual LiDAR reference frame, and all imagery is undistorted</a:t>
            </a:r>
            <a:endParaRPr dirty="0"/>
          </a:p>
        </p:txBody>
      </p:sp>
    </p:spTree>
    <p:extLst>
      <p:ext uri="{BB962C8B-B14F-4D97-AF65-F5344CB8AC3E}">
        <p14:creationId xmlns:p14="http://schemas.microsoft.com/office/powerpoint/2010/main" val="1782876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5215f4de46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25215f4de46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Finally, AV2 has a unique map change dataset that was developed by John Lambert and published under the paper titled “Trust but Verify”.</a:t>
            </a:r>
            <a:endParaRPr/>
          </a:p>
          <a:p>
            <a:pPr marL="0" lvl="0" indent="0" algn="l" rtl="0">
              <a:spcBef>
                <a:spcPts val="0"/>
              </a:spcBef>
              <a:spcAft>
                <a:spcPts val="0"/>
              </a:spcAft>
              <a:buNone/>
            </a:pPr>
            <a:endParaRPr/>
          </a:p>
          <a:p>
            <a:pPr marL="0" lvl="0" indent="0" algn="l" rtl="0">
              <a:spcBef>
                <a:spcPts val="0"/>
              </a:spcBef>
              <a:spcAft>
                <a:spcPts val="0"/>
              </a:spcAft>
              <a:buNone/>
            </a:pPr>
            <a:r>
              <a:rPr lang="en"/>
              <a:t>This dataset aims to tackle the very real operational challenge of identifying </a:t>
            </a:r>
            <a:r>
              <a:rPr lang="en" i="1"/>
              <a:t>when</a:t>
            </a:r>
            <a:r>
              <a:rPr lang="en"/>
              <a:t> HD maps used by autonomous vehicles have changed. </a:t>
            </a:r>
            <a:endParaRPr/>
          </a:p>
          <a:p>
            <a:pPr marL="0" lvl="0" indent="0" algn="l" rtl="0">
              <a:spcBef>
                <a:spcPts val="0"/>
              </a:spcBef>
              <a:spcAft>
                <a:spcPts val="0"/>
              </a:spcAft>
              <a:buNone/>
            </a:pPr>
            <a:endParaRPr/>
          </a:p>
          <a:p>
            <a:pPr marL="0" lvl="0" indent="0" algn="l" rtl="0">
              <a:spcBef>
                <a:spcPts val="0"/>
              </a:spcBef>
              <a:spcAft>
                <a:spcPts val="0"/>
              </a:spcAft>
              <a:buNone/>
            </a:pPr>
            <a:r>
              <a:rPr lang="en"/>
              <a:t>These changes could result from a simple refresh of lane marking paint, or real structural changes to underlying road connectivity.</a:t>
            </a:r>
            <a:endParaRPr/>
          </a:p>
          <a:p>
            <a:pPr marL="0" lvl="0" indent="0" algn="l" rtl="0">
              <a:spcBef>
                <a:spcPts val="0"/>
              </a:spcBef>
              <a:spcAft>
                <a:spcPts val="0"/>
              </a:spcAft>
              <a:buNone/>
            </a:pPr>
            <a:endParaRPr/>
          </a:p>
          <a:p>
            <a:pPr marL="0" lvl="0" indent="0" algn="l" rtl="0">
              <a:spcBef>
                <a:spcPts val="0"/>
              </a:spcBef>
              <a:spcAft>
                <a:spcPts val="0"/>
              </a:spcAft>
              <a:buNone/>
            </a:pPr>
            <a:r>
              <a:rPr lang="en"/>
              <a:t>This dataset again includes all lidar imagery and comes in at just under 1 TB. </a:t>
            </a:r>
            <a:endParaRPr/>
          </a:p>
          <a:p>
            <a:pPr marL="0" lvl="0" indent="0" algn="l" rtl="0">
              <a:spcBef>
                <a:spcPts val="0"/>
              </a:spcBef>
              <a:spcAft>
                <a:spcPts val="0"/>
              </a:spcAft>
              <a:buNone/>
            </a:pPr>
            <a:endParaRPr/>
          </a:p>
          <a:p>
            <a:pPr marL="0" lvl="0" indent="0" algn="l" rtl="0">
              <a:spcBef>
                <a:spcPts val="0"/>
              </a:spcBef>
              <a:spcAft>
                <a:spcPts val="0"/>
              </a:spcAft>
              <a:buNone/>
            </a:pPr>
            <a:r>
              <a:rPr lang="en"/>
              <a:t>Pre-trained models and training code are available and are linked in the user guide, which I’ll talk about next.</a:t>
            </a:r>
            <a:endParaRPr/>
          </a:p>
        </p:txBody>
      </p:sp>
    </p:spTree>
    <p:extLst>
      <p:ext uri="{BB962C8B-B14F-4D97-AF65-F5344CB8AC3E}">
        <p14:creationId xmlns:p14="http://schemas.microsoft.com/office/powerpoint/2010/main" val="986429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9609C6-5FA4-4531-9B59-BAE8A9BB5FB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503940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1AA6D22-FD42-46DC-913F-9FA13E8040C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216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40145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CF05C2-4C08-4DC1-81C7-5596210CACF7}"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502175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C4EEBDC-D7D9-4DD3-ACBE-D4109D1B058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318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308725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42D9945-25DE-4747-972F-5E8DA19C7FE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421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2480959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E2DBFA8-12E3-4821-ABAD-4F745800CCE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5235"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458952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116B2B-47A5-404F-A7B6-711DE745B60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625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Select relevant examples</a:t>
            </a:r>
          </a:p>
          <a:p>
            <a:pPr eaLnBrk="1" hangingPunct="1"/>
            <a:r>
              <a:rPr lang="en-US" altLang="en-US"/>
              <a:t>Joint work with</a:t>
            </a:r>
          </a:p>
          <a:p>
            <a:pPr eaLnBrk="1" hangingPunct="1"/>
            <a:r>
              <a:rPr lang="en-US" altLang="en-US"/>
              <a:t>The user clicks on relevant images.</a:t>
            </a:r>
          </a:p>
          <a:p>
            <a:pPr eaLnBrk="1" hangingPunct="1"/>
            <a:endParaRPr lang="en-US" altLang="en-US"/>
          </a:p>
        </p:txBody>
      </p:sp>
    </p:spTree>
    <p:extLst>
      <p:ext uri="{BB962C8B-B14F-4D97-AF65-F5344CB8AC3E}">
        <p14:creationId xmlns:p14="http://schemas.microsoft.com/office/powerpoint/2010/main" val="37927515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C2901F8-E64D-405F-B103-43EE19FC5C1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728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17947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F5CD0CF-F657-4EB1-A09D-D11E05FFA97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830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9840079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E051503-11F5-4216-98C8-4322E20E1FB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933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1534506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27A5A04-8CE9-4A10-8500-9F52B35D3B5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0355"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6906175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B97348-005F-4D16-ADE2-C91595A9EB2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137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042056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118A8E-69C4-4AB1-88E9-07377584B9D7}"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240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Tense - present</a:t>
            </a:r>
          </a:p>
        </p:txBody>
      </p:sp>
    </p:spTree>
    <p:extLst>
      <p:ext uri="{BB962C8B-B14F-4D97-AF65-F5344CB8AC3E}">
        <p14:creationId xmlns:p14="http://schemas.microsoft.com/office/powerpoint/2010/main" val="4059511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http://translationparty.com/#9988025</a:t>
            </a:r>
          </a:p>
          <a:p>
            <a:r>
              <a:rPr lang="en-US" altLang="en-US" dirty="0"/>
              <a:t>http://ackuna.com/badtranslator</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C46B35C-2873-41A0-9277-85CB510CF4A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354029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Worker precision and recall for the category labeling task. (a) The union of multiple AMT workers (blue)</a:t>
            </a:r>
            <a:br>
              <a:rPr lang="en-US" dirty="0"/>
            </a:br>
            <a:r>
              <a:rPr lang="en-US" sz="1200" kern="1200" dirty="0">
                <a:solidFill>
                  <a:schemeClr val="tx1"/>
                </a:solidFill>
                <a:effectLst/>
                <a:latin typeface="+mn-lt"/>
                <a:ea typeface="+mn-ea"/>
                <a:cs typeface="+mn-cs"/>
              </a:rPr>
              <a:t>has better recall than any expert (red). Ground truth was computed using majority vote of the experts. (b) Shows</a:t>
            </a:r>
            <a:br>
              <a:rPr lang="en-US" dirty="0"/>
            </a:br>
            <a:r>
              <a:rPr lang="en-US" sz="1200" kern="1200" dirty="0">
                <a:solidFill>
                  <a:schemeClr val="tx1"/>
                </a:solidFill>
                <a:effectLst/>
                <a:latin typeface="+mn-lt"/>
                <a:ea typeface="+mn-ea"/>
                <a:cs typeface="+mn-cs"/>
              </a:rPr>
              <a:t>the number of workers (circle size) and average number of jobs per worker (circle color) for each precision/recall</a:t>
            </a:r>
            <a:br>
              <a:rPr lang="en-US" dirty="0"/>
            </a:br>
            <a:r>
              <a:rPr lang="en-US" sz="1200" kern="1200" dirty="0">
                <a:solidFill>
                  <a:schemeClr val="tx1"/>
                </a:solidFill>
                <a:effectLst/>
                <a:latin typeface="+mn-lt"/>
                <a:ea typeface="+mn-ea"/>
                <a:cs typeface="+mn-cs"/>
              </a:rPr>
              <a:t>range. Most workers have high precision; such workers generally also complete more jobs. For this plot ground</a:t>
            </a:r>
            <a:br>
              <a:rPr lang="en-US" dirty="0"/>
            </a:br>
            <a:r>
              <a:rPr lang="en-US" sz="1200" kern="1200" dirty="0">
                <a:solidFill>
                  <a:schemeClr val="tx1"/>
                </a:solidFill>
                <a:effectLst/>
                <a:latin typeface="+mn-lt"/>
                <a:ea typeface="+mn-ea"/>
                <a:cs typeface="+mn-cs"/>
              </a:rPr>
              <a:t>truth for each worker is the union of responses from all other AMT workers.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9609C6-5FA4-4531-9B59-BAE8A9BB5FB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303867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0"/>
        <p:cNvGrpSpPr/>
        <p:nvPr/>
      </p:nvGrpSpPr>
      <p:grpSpPr>
        <a:xfrm>
          <a:off x="0" y="0"/>
          <a:ext cx="0" cy="0"/>
          <a:chOff x="0" y="0"/>
          <a:chExt cx="0" cy="0"/>
        </a:xfrm>
      </p:grpSpPr>
      <p:sp>
        <p:nvSpPr>
          <p:cNvPr id="1731" name="Google Shape;1731;g2533c554954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32" name="Google Shape;1732;g2533c554954_1_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50">
                <a:solidFill>
                  <a:schemeClr val="dk1"/>
                </a:solidFill>
                <a:latin typeface="Helvetica Neue"/>
                <a:ea typeface="Helvetica Neue"/>
                <a:cs typeface="Helvetica Neue"/>
                <a:sym typeface="Helvetica Neue"/>
              </a:rPr>
              <a:t>One such task in the autonomous driving world, is called point cloud forecasting. Given a set of past LiDAR sweeps, it aims at predicting the future LiDAR sweeps. And no annotations are needed for this task, because the ground truth lidar sweeps are already available in the logs!</a:t>
            </a:r>
            <a:endParaRPr sz="1650">
              <a:solidFill>
                <a:schemeClr val="dk1"/>
              </a:solidFill>
              <a:latin typeface="Helvetica Neue"/>
              <a:ea typeface="Helvetica Neue"/>
              <a:cs typeface="Helvetica Neue"/>
              <a:sym typeface="Helvetica Neue"/>
            </a:endParaRPr>
          </a:p>
          <a:p>
            <a:pPr marL="0" lvl="0" indent="0" algn="l" rtl="0">
              <a:lnSpc>
                <a:spcPct val="117999"/>
              </a:lnSpc>
              <a:spcBef>
                <a:spcPts val="0"/>
              </a:spcBef>
              <a:spcAft>
                <a:spcPts val="0"/>
              </a:spcAft>
              <a:buNone/>
            </a:pPr>
            <a:endParaRPr sz="1800">
              <a:latin typeface="Helvetica Neue"/>
              <a:ea typeface="Helvetica Neue"/>
              <a:cs typeface="Helvetica Neue"/>
              <a:sym typeface="Helvetica Neue"/>
            </a:endParaRPr>
          </a:p>
        </p:txBody>
      </p:sp>
    </p:spTree>
    <p:extLst>
      <p:ext uri="{BB962C8B-B14F-4D97-AF65-F5344CB8AC3E}">
        <p14:creationId xmlns:p14="http://schemas.microsoft.com/office/powerpoint/2010/main" val="42552086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0"/>
        <p:cNvGrpSpPr/>
        <p:nvPr/>
      </p:nvGrpSpPr>
      <p:grpSpPr>
        <a:xfrm>
          <a:off x="0" y="0"/>
          <a:ext cx="0" cy="0"/>
          <a:chOff x="0" y="0"/>
          <a:chExt cx="0" cy="0"/>
        </a:xfrm>
      </p:grpSpPr>
      <p:sp>
        <p:nvSpPr>
          <p:cNvPr id="1731" name="Google Shape;1731;g2533c554954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32" name="Google Shape;1732;g2533c554954_1_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endParaRPr sz="1800" dirty="0">
              <a:latin typeface="Helvetica Neue"/>
              <a:ea typeface="Helvetica Neue"/>
              <a:cs typeface="Helvetica Neue"/>
              <a:sym typeface="Helvetica Neue"/>
            </a:endParaRPr>
          </a:p>
        </p:txBody>
      </p:sp>
    </p:spTree>
    <p:extLst>
      <p:ext uri="{BB962C8B-B14F-4D97-AF65-F5344CB8AC3E}">
        <p14:creationId xmlns:p14="http://schemas.microsoft.com/office/powerpoint/2010/main" val="277293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experiment is the centerpiece of Searle's </a:t>
            </a:r>
            <a:r>
              <a:rPr lang="en-US" altLang="en-US" b="1" dirty="0"/>
              <a:t>Chinese Room Argument</a:t>
            </a:r>
            <a:r>
              <a:rPr lang="en-US" altLang="en-US" dirty="0"/>
              <a:t> which holds that a program cannot give a computer a "mind" or "understanding", regardless of how intelligently it may make it behave. He concludes that "programs are neither constitutive of nor sufficient for minds." "I can have any formal program you like, but I still understand nothing."</a:t>
            </a:r>
            <a:endParaRPr lang="en-US" altLang="en-US" baseline="30000" dirty="0"/>
          </a:p>
          <a:p>
            <a:endParaRPr lang="en-US" altLang="en-US" dirty="0"/>
          </a:p>
          <a:p>
            <a:r>
              <a:rPr lang="en-US" altLang="en-US" dirty="0"/>
              <a:t>Searle “according to strong AI, . . . the appropriately programmed computer really is a mind, in the sense that computers given the right programs can be literally said to understand and have other cognitive states.”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760BD4-CB0D-4D45-A260-FD50B7A4AAD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23398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3F23EFC-90F6-4014-A155-9C76540AFC1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88880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7B298C4-6363-4202-9D72-E75CA39B66B1}"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798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B2A34EF-8AAB-44BF-8BB0-BA7F9E60A232}"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79876"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694859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BE2AF1A-B4FC-43E9-B4A7-DCDC8389C582}"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089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E6E5F89-3D2B-473D-83A9-45453D0E26D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090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Tree>
    <p:extLst>
      <p:ext uri="{BB962C8B-B14F-4D97-AF65-F5344CB8AC3E}">
        <p14:creationId xmlns:p14="http://schemas.microsoft.com/office/powerpoint/2010/main" val="1233232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https://bernardmarr.com/how-much-data-do-we-create-every-day-the-mind-blowing-stats-everyone-should-read/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2C125A-0AD4-4B70-8178-B4D27AF72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341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AF46C7A-8185-47D2-9799-9E3D21B8F71A}" type="datetimeFigureOut">
              <a:rPr lang="en-US">
                <a:solidFill>
                  <a:prstClr val="black">
                    <a:tint val="75000"/>
                  </a:prstClr>
                </a:solidFill>
              </a:rPr>
              <a:pPr>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2448802-FA88-4017-BFC7-ADD3E6F4A183}" type="slidenum">
              <a:rPr lang="en-US" altLang="en-US"/>
              <a:pPr/>
              <a:t>‹#›</a:t>
            </a:fld>
            <a:endParaRPr lang="en-US" altLang="en-US"/>
          </a:p>
        </p:txBody>
      </p:sp>
    </p:spTree>
    <p:extLst>
      <p:ext uri="{BB962C8B-B14F-4D97-AF65-F5344CB8AC3E}">
        <p14:creationId xmlns:p14="http://schemas.microsoft.com/office/powerpoint/2010/main" val="3387529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4CABC8-C0FB-458A-8291-C814DB52A7A6}" type="datetimeFigureOut">
              <a:rPr lang="en-US">
                <a:solidFill>
                  <a:prstClr val="black">
                    <a:tint val="75000"/>
                  </a:prstClr>
                </a:solidFill>
              </a:rPr>
              <a:pPr>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D91C6B0-2CFB-4163-8885-BBDE7411884E}" type="slidenum">
              <a:rPr lang="en-US" altLang="en-US"/>
              <a:pPr/>
              <a:t>‹#›</a:t>
            </a:fld>
            <a:endParaRPr lang="en-US" altLang="en-US"/>
          </a:p>
        </p:txBody>
      </p:sp>
    </p:spTree>
    <p:extLst>
      <p:ext uri="{BB962C8B-B14F-4D97-AF65-F5344CB8AC3E}">
        <p14:creationId xmlns:p14="http://schemas.microsoft.com/office/powerpoint/2010/main" val="311986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5C33319-8236-47EB-9B7D-8E16B6000569}" type="datetimeFigureOut">
              <a:rPr lang="en-US">
                <a:solidFill>
                  <a:prstClr val="black">
                    <a:tint val="75000"/>
                  </a:prstClr>
                </a:solidFill>
              </a:rPr>
              <a:pPr>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45DFFC9-13EE-4459-A122-86575CA32A2E}" type="slidenum">
              <a:rPr lang="en-US" altLang="en-US"/>
              <a:pPr/>
              <a:t>‹#›</a:t>
            </a:fld>
            <a:endParaRPr lang="en-US" altLang="en-US"/>
          </a:p>
        </p:txBody>
      </p:sp>
    </p:spTree>
    <p:extLst>
      <p:ext uri="{BB962C8B-B14F-4D97-AF65-F5344CB8AC3E}">
        <p14:creationId xmlns:p14="http://schemas.microsoft.com/office/powerpoint/2010/main" val="2120637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2"/>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197" indent="0" algn="ctr">
              <a:buNone/>
              <a:defRPr>
                <a:solidFill>
                  <a:schemeClr val="tx1">
                    <a:tint val="75000"/>
                  </a:schemeClr>
                </a:solidFill>
              </a:defRPr>
            </a:lvl2pPr>
            <a:lvl3pPr marL="914394" indent="0" algn="ctr">
              <a:buNone/>
              <a:defRPr>
                <a:solidFill>
                  <a:schemeClr val="tx1">
                    <a:tint val="75000"/>
                  </a:schemeClr>
                </a:solidFill>
              </a:defRPr>
            </a:lvl3pPr>
            <a:lvl4pPr marL="1371591" indent="0" algn="ctr">
              <a:buNone/>
              <a:defRPr>
                <a:solidFill>
                  <a:schemeClr val="tx1">
                    <a:tint val="75000"/>
                  </a:schemeClr>
                </a:solidFill>
              </a:defRPr>
            </a:lvl4pPr>
            <a:lvl5pPr marL="1828789" indent="0" algn="ctr">
              <a:buNone/>
              <a:defRPr>
                <a:solidFill>
                  <a:schemeClr val="tx1">
                    <a:tint val="75000"/>
                  </a:schemeClr>
                </a:solidFill>
              </a:defRPr>
            </a:lvl5pPr>
            <a:lvl6pPr marL="2285986" indent="0" algn="ctr">
              <a:buNone/>
              <a:defRPr>
                <a:solidFill>
                  <a:schemeClr val="tx1">
                    <a:tint val="75000"/>
                  </a:schemeClr>
                </a:solidFill>
              </a:defRPr>
            </a:lvl6pPr>
            <a:lvl7pPr marL="2743183" indent="0" algn="ctr">
              <a:buNone/>
              <a:defRPr>
                <a:solidFill>
                  <a:schemeClr val="tx1">
                    <a:tint val="75000"/>
                  </a:schemeClr>
                </a:solidFill>
              </a:defRPr>
            </a:lvl7pPr>
            <a:lvl8pPr marL="3200380" indent="0" algn="ctr">
              <a:buNone/>
              <a:defRPr>
                <a:solidFill>
                  <a:schemeClr val="tx1">
                    <a:tint val="75000"/>
                  </a:schemeClr>
                </a:solidFill>
              </a:defRPr>
            </a:lvl8pPr>
            <a:lvl9pPr marL="365757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defTabSz="914394">
              <a:defRPr/>
            </a:pPr>
            <a:fld id="{65B2022E-5AF8-47FB-AE2D-96FF2DF3C134}"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394"/>
            <a:fld id="{C3307B97-27FD-4369-94E6-E0E5F684FFA0}" type="slidenum">
              <a:rPr lang="en-US" altLang="en-US" smtClean="0"/>
              <a:pPr defTabSz="914394"/>
              <a:t>‹#›</a:t>
            </a:fld>
            <a:endParaRPr lang="en-US" altLang="en-US"/>
          </a:p>
        </p:txBody>
      </p:sp>
    </p:spTree>
    <p:extLst>
      <p:ext uri="{BB962C8B-B14F-4D97-AF65-F5344CB8AC3E}">
        <p14:creationId xmlns:p14="http://schemas.microsoft.com/office/powerpoint/2010/main" val="1131439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a:t>Click to edit Master title style</a:t>
            </a:r>
            <a:endParaRPr lang="en-US" dirty="0"/>
          </a:p>
        </p:txBody>
      </p:sp>
      <p:sp>
        <p:nvSpPr>
          <p:cNvPr id="3" name="Content Placeholder 2"/>
          <p:cNvSpPr>
            <a:spLocks noGrp="1"/>
          </p:cNvSpPr>
          <p:nvPr>
            <p:ph idx="1"/>
          </p:nvPr>
        </p:nvSpPr>
        <p:spPr>
          <a:xfrm>
            <a:off x="609600" y="990601"/>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defTabSz="914394">
              <a:defRPr/>
            </a:pPr>
            <a:fld id="{3669BDD7-2E83-4D8D-BB77-07FCEC43D56F}"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394"/>
            <a:fld id="{9D8E77A8-F171-4692-A6CE-3A4691AA97F4}" type="slidenum">
              <a:rPr lang="en-US" altLang="en-US" smtClean="0"/>
              <a:pPr defTabSz="914394"/>
              <a:t>‹#›</a:t>
            </a:fld>
            <a:endParaRPr lang="en-US" altLang="en-US"/>
          </a:p>
        </p:txBody>
      </p:sp>
    </p:spTree>
    <p:extLst>
      <p:ext uri="{BB962C8B-B14F-4D97-AF65-F5344CB8AC3E}">
        <p14:creationId xmlns:p14="http://schemas.microsoft.com/office/powerpoint/2010/main" val="2654331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197" indent="0">
              <a:buNone/>
              <a:defRPr sz="1800">
                <a:solidFill>
                  <a:schemeClr val="tx1">
                    <a:tint val="75000"/>
                  </a:schemeClr>
                </a:solidFill>
              </a:defRPr>
            </a:lvl2pPr>
            <a:lvl3pPr marL="914394" indent="0">
              <a:buNone/>
              <a:defRPr sz="1600">
                <a:solidFill>
                  <a:schemeClr val="tx1">
                    <a:tint val="75000"/>
                  </a:schemeClr>
                </a:solidFill>
              </a:defRPr>
            </a:lvl3pPr>
            <a:lvl4pPr marL="1371591" indent="0">
              <a:buNone/>
              <a:defRPr sz="1400">
                <a:solidFill>
                  <a:schemeClr val="tx1">
                    <a:tint val="75000"/>
                  </a:schemeClr>
                </a:solidFill>
              </a:defRPr>
            </a:lvl4pPr>
            <a:lvl5pPr marL="1828789" indent="0">
              <a:buNone/>
              <a:defRPr sz="1400">
                <a:solidFill>
                  <a:schemeClr val="tx1">
                    <a:tint val="75000"/>
                  </a:schemeClr>
                </a:solidFill>
              </a:defRPr>
            </a:lvl5pPr>
            <a:lvl6pPr marL="2285986" indent="0">
              <a:buNone/>
              <a:defRPr sz="1400">
                <a:solidFill>
                  <a:schemeClr val="tx1">
                    <a:tint val="75000"/>
                  </a:schemeClr>
                </a:solidFill>
              </a:defRPr>
            </a:lvl6pPr>
            <a:lvl7pPr marL="2743183" indent="0">
              <a:buNone/>
              <a:defRPr sz="1400">
                <a:solidFill>
                  <a:schemeClr val="tx1">
                    <a:tint val="75000"/>
                  </a:schemeClr>
                </a:solidFill>
              </a:defRPr>
            </a:lvl7pPr>
            <a:lvl8pPr marL="3200380" indent="0">
              <a:buNone/>
              <a:defRPr sz="1400">
                <a:solidFill>
                  <a:schemeClr val="tx1">
                    <a:tint val="75000"/>
                  </a:schemeClr>
                </a:solidFill>
              </a:defRPr>
            </a:lvl8pPr>
            <a:lvl9pPr marL="365757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defTabSz="914394">
              <a:defRPr/>
            </a:pPr>
            <a:fld id="{17B8A03F-846D-4A28-9524-93C00059538E}"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394"/>
            <a:fld id="{DE1811F4-4167-48BC-B5F2-32890E05AE0B}" type="slidenum">
              <a:rPr lang="en-US" altLang="en-US" smtClean="0"/>
              <a:pPr defTabSz="914394"/>
              <a:t>‹#›</a:t>
            </a:fld>
            <a:endParaRPr lang="en-US" altLang="en-US"/>
          </a:p>
        </p:txBody>
      </p:sp>
    </p:spTree>
    <p:extLst>
      <p:ext uri="{BB962C8B-B14F-4D97-AF65-F5344CB8AC3E}">
        <p14:creationId xmlns:p14="http://schemas.microsoft.com/office/powerpoint/2010/main" val="3401582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defTabSz="914394">
              <a:defRPr/>
            </a:pPr>
            <a:fld id="{F75389C1-9A3E-426A-9DFA-BA5C86EBCDBA}"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defTabSz="914394"/>
            <a:fld id="{E1E43E60-A34A-4C97-9FF2-55F64AAD6586}" type="slidenum">
              <a:rPr lang="en-US" altLang="en-US" smtClean="0"/>
              <a:pPr defTabSz="914394"/>
              <a:t>‹#›</a:t>
            </a:fld>
            <a:endParaRPr lang="en-US" altLang="en-US"/>
          </a:p>
        </p:txBody>
      </p:sp>
    </p:spTree>
    <p:extLst>
      <p:ext uri="{BB962C8B-B14F-4D97-AF65-F5344CB8AC3E}">
        <p14:creationId xmlns:p14="http://schemas.microsoft.com/office/powerpoint/2010/main" val="4088295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97" indent="0">
              <a:buNone/>
              <a:defRPr sz="2000" b="1"/>
            </a:lvl2pPr>
            <a:lvl3pPr marL="914394" indent="0">
              <a:buNone/>
              <a:defRPr sz="1800" b="1"/>
            </a:lvl3pPr>
            <a:lvl4pPr marL="1371591" indent="0">
              <a:buNone/>
              <a:defRPr sz="1600" b="1"/>
            </a:lvl4pPr>
            <a:lvl5pPr marL="1828789" indent="0">
              <a:buNone/>
              <a:defRPr sz="1600" b="1"/>
            </a:lvl5pPr>
            <a:lvl6pPr marL="2285986" indent="0">
              <a:buNone/>
              <a:defRPr sz="1600" b="1"/>
            </a:lvl6pPr>
            <a:lvl7pPr marL="2743183" indent="0">
              <a:buNone/>
              <a:defRPr sz="1600" b="1"/>
            </a:lvl7pPr>
            <a:lvl8pPr marL="3200380" indent="0">
              <a:buNone/>
              <a:defRPr sz="1600" b="1"/>
            </a:lvl8pPr>
            <a:lvl9pPr marL="365757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197" indent="0">
              <a:buNone/>
              <a:defRPr sz="2000" b="1"/>
            </a:lvl2pPr>
            <a:lvl3pPr marL="914394" indent="0">
              <a:buNone/>
              <a:defRPr sz="1800" b="1"/>
            </a:lvl3pPr>
            <a:lvl4pPr marL="1371591" indent="0">
              <a:buNone/>
              <a:defRPr sz="1600" b="1"/>
            </a:lvl4pPr>
            <a:lvl5pPr marL="1828789" indent="0">
              <a:buNone/>
              <a:defRPr sz="1600" b="1"/>
            </a:lvl5pPr>
            <a:lvl6pPr marL="2285986" indent="0">
              <a:buNone/>
              <a:defRPr sz="1600" b="1"/>
            </a:lvl6pPr>
            <a:lvl7pPr marL="2743183" indent="0">
              <a:buNone/>
              <a:defRPr sz="1600" b="1"/>
            </a:lvl7pPr>
            <a:lvl8pPr marL="3200380" indent="0">
              <a:buNone/>
              <a:defRPr sz="1600" b="1"/>
            </a:lvl8pPr>
            <a:lvl9pPr marL="365757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defTabSz="914394">
              <a:defRPr/>
            </a:pPr>
            <a:fld id="{CC4E9B3A-9F86-4D09-BE21-9F70F412CC4D}"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defTabSz="914394"/>
            <a:fld id="{DACB2FDA-0EF9-4404-A28A-F22B2B9B59E8}" type="slidenum">
              <a:rPr lang="en-US" altLang="en-US" smtClean="0"/>
              <a:pPr defTabSz="914394"/>
              <a:t>‹#›</a:t>
            </a:fld>
            <a:endParaRPr lang="en-US" altLang="en-US"/>
          </a:p>
        </p:txBody>
      </p:sp>
    </p:spTree>
    <p:extLst>
      <p:ext uri="{BB962C8B-B14F-4D97-AF65-F5344CB8AC3E}">
        <p14:creationId xmlns:p14="http://schemas.microsoft.com/office/powerpoint/2010/main" val="601995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defTabSz="914394">
              <a:defRPr/>
            </a:pPr>
            <a:fld id="{120C7557-33D3-4EBC-A31A-51A10431724A}"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defTabSz="914394"/>
            <a:fld id="{7C069910-83CA-4B1B-B16B-C8D8F2661E5D}" type="slidenum">
              <a:rPr lang="en-US" altLang="en-US" smtClean="0"/>
              <a:pPr defTabSz="914394"/>
              <a:t>‹#›</a:t>
            </a:fld>
            <a:endParaRPr lang="en-US" altLang="en-US"/>
          </a:p>
        </p:txBody>
      </p:sp>
    </p:spTree>
    <p:extLst>
      <p:ext uri="{BB962C8B-B14F-4D97-AF65-F5344CB8AC3E}">
        <p14:creationId xmlns:p14="http://schemas.microsoft.com/office/powerpoint/2010/main" val="2401669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defTabSz="914394">
              <a:defRPr/>
            </a:pPr>
            <a:fld id="{013EF16B-9D69-46FB-B780-FC0F7047ED26}"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defTabSz="914394"/>
            <a:fld id="{D90EF2C2-466E-42DA-8963-C9318035C703}" type="slidenum">
              <a:rPr lang="en-US" altLang="en-US" smtClean="0"/>
              <a:pPr defTabSz="914394"/>
              <a:t>‹#›</a:t>
            </a:fld>
            <a:endParaRPr lang="en-US" altLang="en-US"/>
          </a:p>
        </p:txBody>
      </p:sp>
    </p:spTree>
    <p:extLst>
      <p:ext uri="{BB962C8B-B14F-4D97-AF65-F5344CB8AC3E}">
        <p14:creationId xmlns:p14="http://schemas.microsoft.com/office/powerpoint/2010/main" val="888729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197" indent="0">
              <a:buNone/>
              <a:defRPr sz="1200"/>
            </a:lvl2pPr>
            <a:lvl3pPr marL="914394" indent="0">
              <a:buNone/>
              <a:defRPr sz="1000"/>
            </a:lvl3pPr>
            <a:lvl4pPr marL="1371591" indent="0">
              <a:buNone/>
              <a:defRPr sz="900"/>
            </a:lvl4pPr>
            <a:lvl5pPr marL="1828789" indent="0">
              <a:buNone/>
              <a:defRPr sz="900"/>
            </a:lvl5pPr>
            <a:lvl6pPr marL="2285986" indent="0">
              <a:buNone/>
              <a:defRPr sz="900"/>
            </a:lvl6pPr>
            <a:lvl7pPr marL="2743183" indent="0">
              <a:buNone/>
              <a:defRPr sz="900"/>
            </a:lvl7pPr>
            <a:lvl8pPr marL="3200380" indent="0">
              <a:buNone/>
              <a:defRPr sz="900"/>
            </a:lvl8pPr>
            <a:lvl9pPr marL="3657577"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914394">
              <a:defRPr/>
            </a:pPr>
            <a:fld id="{2DBE1C45-BE2E-4DA1-9F85-615F4B182ED0}"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defTabSz="914394"/>
            <a:fld id="{6B62B7FF-CBD6-4FDB-A46F-ABCD4671F6BA}" type="slidenum">
              <a:rPr lang="en-US" altLang="en-US" smtClean="0"/>
              <a:pPr defTabSz="914394"/>
              <a:t>‹#›</a:t>
            </a:fld>
            <a:endParaRPr lang="en-US" altLang="en-US"/>
          </a:p>
        </p:txBody>
      </p:sp>
    </p:spTree>
    <p:extLst>
      <p:ext uri="{BB962C8B-B14F-4D97-AF65-F5344CB8AC3E}">
        <p14:creationId xmlns:p14="http://schemas.microsoft.com/office/powerpoint/2010/main" val="1008693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F261FE20-7041-43B8-BA4C-7ECBA26E62BA}" type="datetimeFigureOut">
              <a:rPr lang="en-US">
                <a:solidFill>
                  <a:prstClr val="black">
                    <a:tint val="75000"/>
                  </a:prstClr>
                </a:solidFill>
              </a:rPr>
              <a:pPr>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3CC442-F07D-4E56-9221-1714391A32DB}" type="slidenum">
              <a:rPr lang="en-US" altLang="en-US"/>
              <a:pPr/>
              <a:t>‹#›</a:t>
            </a:fld>
            <a:endParaRPr lang="en-US" altLang="en-US"/>
          </a:p>
        </p:txBody>
      </p:sp>
    </p:spTree>
    <p:extLst>
      <p:ext uri="{BB962C8B-B14F-4D97-AF65-F5344CB8AC3E}">
        <p14:creationId xmlns:p14="http://schemas.microsoft.com/office/powerpoint/2010/main" val="388093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97" indent="0">
              <a:buNone/>
              <a:defRPr sz="2800"/>
            </a:lvl2pPr>
            <a:lvl3pPr marL="914394" indent="0">
              <a:buNone/>
              <a:defRPr sz="2400"/>
            </a:lvl3pPr>
            <a:lvl4pPr marL="1371591" indent="0">
              <a:buNone/>
              <a:defRPr sz="2000"/>
            </a:lvl4pPr>
            <a:lvl5pPr marL="1828789" indent="0">
              <a:buNone/>
              <a:defRPr sz="2000"/>
            </a:lvl5pPr>
            <a:lvl6pPr marL="2285986" indent="0">
              <a:buNone/>
              <a:defRPr sz="2000"/>
            </a:lvl6pPr>
            <a:lvl7pPr marL="2743183" indent="0">
              <a:buNone/>
              <a:defRPr sz="2000"/>
            </a:lvl7pPr>
            <a:lvl8pPr marL="3200380" indent="0">
              <a:buNone/>
              <a:defRPr sz="2000"/>
            </a:lvl8pPr>
            <a:lvl9pPr marL="3657577"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97" indent="0">
              <a:buNone/>
              <a:defRPr sz="1200"/>
            </a:lvl2pPr>
            <a:lvl3pPr marL="914394" indent="0">
              <a:buNone/>
              <a:defRPr sz="1000"/>
            </a:lvl3pPr>
            <a:lvl4pPr marL="1371591" indent="0">
              <a:buNone/>
              <a:defRPr sz="900"/>
            </a:lvl4pPr>
            <a:lvl5pPr marL="1828789" indent="0">
              <a:buNone/>
              <a:defRPr sz="900"/>
            </a:lvl5pPr>
            <a:lvl6pPr marL="2285986" indent="0">
              <a:buNone/>
              <a:defRPr sz="900"/>
            </a:lvl6pPr>
            <a:lvl7pPr marL="2743183" indent="0">
              <a:buNone/>
              <a:defRPr sz="900"/>
            </a:lvl7pPr>
            <a:lvl8pPr marL="3200380" indent="0">
              <a:buNone/>
              <a:defRPr sz="900"/>
            </a:lvl8pPr>
            <a:lvl9pPr marL="3657577"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914394">
              <a:defRPr/>
            </a:pPr>
            <a:fld id="{A4047DDF-2E58-4A37-B612-BE09D718C814}"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defTabSz="914394"/>
            <a:fld id="{9A93D0FC-14C9-4D9E-A000-B1253C4F2070}" type="slidenum">
              <a:rPr lang="en-US" altLang="en-US" smtClean="0"/>
              <a:pPr defTabSz="914394"/>
              <a:t>‹#›</a:t>
            </a:fld>
            <a:endParaRPr lang="en-US" altLang="en-US"/>
          </a:p>
        </p:txBody>
      </p:sp>
    </p:spTree>
    <p:extLst>
      <p:ext uri="{BB962C8B-B14F-4D97-AF65-F5344CB8AC3E}">
        <p14:creationId xmlns:p14="http://schemas.microsoft.com/office/powerpoint/2010/main" val="2673597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914394">
              <a:defRPr/>
            </a:pPr>
            <a:fld id="{70AE372C-7EAE-4B95-96B5-C11BBE643322}"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394"/>
            <a:fld id="{640F8780-2EF8-4F17-8FCF-EF721E01A0B5}" type="slidenum">
              <a:rPr lang="en-US" altLang="en-US" smtClean="0"/>
              <a:pPr defTabSz="914394"/>
              <a:t>‹#›</a:t>
            </a:fld>
            <a:endParaRPr lang="en-US" altLang="en-US"/>
          </a:p>
        </p:txBody>
      </p:sp>
    </p:spTree>
    <p:extLst>
      <p:ext uri="{BB962C8B-B14F-4D97-AF65-F5344CB8AC3E}">
        <p14:creationId xmlns:p14="http://schemas.microsoft.com/office/powerpoint/2010/main" val="829820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914394">
              <a:defRPr/>
            </a:pPr>
            <a:fld id="{BA2A5D4D-E646-4B8B-95F3-978974688354}"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394"/>
            <a:fld id="{36DC8A60-A4AB-4CBA-B659-E77F880238AE}" type="slidenum">
              <a:rPr lang="en-US" altLang="en-US" smtClean="0"/>
              <a:pPr defTabSz="914394"/>
              <a:t>‹#›</a:t>
            </a:fld>
            <a:endParaRPr lang="en-US" altLang="en-US"/>
          </a:p>
        </p:txBody>
      </p:sp>
    </p:spTree>
    <p:extLst>
      <p:ext uri="{BB962C8B-B14F-4D97-AF65-F5344CB8AC3E}">
        <p14:creationId xmlns:p14="http://schemas.microsoft.com/office/powerpoint/2010/main" val="1698758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97" indent="0" algn="ctr">
              <a:buNone/>
              <a:defRPr sz="2000"/>
            </a:lvl2pPr>
            <a:lvl3pPr marL="914394" indent="0" algn="ctr">
              <a:buNone/>
              <a:defRPr sz="1800"/>
            </a:lvl3pPr>
            <a:lvl4pPr marL="1371591" indent="0" algn="ctr">
              <a:buNone/>
              <a:defRPr sz="1600"/>
            </a:lvl4pPr>
            <a:lvl5pPr marL="1828789" indent="0" algn="ctr">
              <a:buNone/>
              <a:defRPr sz="1600"/>
            </a:lvl5pPr>
            <a:lvl6pPr marL="2285986" indent="0" algn="ctr">
              <a:buNone/>
              <a:defRPr sz="1600"/>
            </a:lvl6pPr>
            <a:lvl7pPr marL="2743183" indent="0" algn="ctr">
              <a:buNone/>
              <a:defRPr sz="1600"/>
            </a:lvl7pPr>
            <a:lvl8pPr marL="3200380" indent="0" algn="ctr">
              <a:buNone/>
              <a:defRPr sz="1600"/>
            </a:lvl8pPr>
            <a:lvl9pPr marL="3657577"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394"/>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3053653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394"/>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17183690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97" indent="0">
              <a:buNone/>
              <a:defRPr sz="2000">
                <a:solidFill>
                  <a:schemeClr val="tx1">
                    <a:tint val="75000"/>
                  </a:schemeClr>
                </a:solidFill>
              </a:defRPr>
            </a:lvl2pPr>
            <a:lvl3pPr marL="914394" indent="0">
              <a:buNone/>
              <a:defRPr sz="1800">
                <a:solidFill>
                  <a:schemeClr val="tx1">
                    <a:tint val="75000"/>
                  </a:schemeClr>
                </a:solidFill>
              </a:defRPr>
            </a:lvl3pPr>
            <a:lvl4pPr marL="1371591" indent="0">
              <a:buNone/>
              <a:defRPr sz="1600">
                <a:solidFill>
                  <a:schemeClr val="tx1">
                    <a:tint val="75000"/>
                  </a:schemeClr>
                </a:solidFill>
              </a:defRPr>
            </a:lvl4pPr>
            <a:lvl5pPr marL="1828789" indent="0">
              <a:buNone/>
              <a:defRPr sz="1600">
                <a:solidFill>
                  <a:schemeClr val="tx1">
                    <a:tint val="75000"/>
                  </a:schemeClr>
                </a:solidFill>
              </a:defRPr>
            </a:lvl5pPr>
            <a:lvl6pPr marL="2285986" indent="0">
              <a:buNone/>
              <a:defRPr sz="1600">
                <a:solidFill>
                  <a:schemeClr val="tx1">
                    <a:tint val="75000"/>
                  </a:schemeClr>
                </a:solidFill>
              </a:defRPr>
            </a:lvl6pPr>
            <a:lvl7pPr marL="2743183" indent="0">
              <a:buNone/>
              <a:defRPr sz="1600">
                <a:solidFill>
                  <a:schemeClr val="tx1">
                    <a:tint val="75000"/>
                  </a:schemeClr>
                </a:solidFill>
              </a:defRPr>
            </a:lvl7pPr>
            <a:lvl8pPr marL="3200380" indent="0">
              <a:buNone/>
              <a:defRPr sz="1600">
                <a:solidFill>
                  <a:schemeClr val="tx1">
                    <a:tint val="75000"/>
                  </a:schemeClr>
                </a:solidFill>
              </a:defRPr>
            </a:lvl8pPr>
            <a:lvl9pPr marL="365757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394"/>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1247088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394"/>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41673179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4"/>
            <a:ext cx="5157787" cy="823912"/>
          </a:xfrm>
        </p:spPr>
        <p:txBody>
          <a:bodyPr anchor="b"/>
          <a:lstStyle>
            <a:lvl1pPr marL="0" indent="0">
              <a:buNone/>
              <a:defRPr sz="2400" b="1"/>
            </a:lvl1pPr>
            <a:lvl2pPr marL="457197" indent="0">
              <a:buNone/>
              <a:defRPr sz="2000" b="1"/>
            </a:lvl2pPr>
            <a:lvl3pPr marL="914394" indent="0">
              <a:buNone/>
              <a:defRPr sz="1800" b="1"/>
            </a:lvl3pPr>
            <a:lvl4pPr marL="1371591" indent="0">
              <a:buNone/>
              <a:defRPr sz="1600" b="1"/>
            </a:lvl4pPr>
            <a:lvl5pPr marL="1828789" indent="0">
              <a:buNone/>
              <a:defRPr sz="1600" b="1"/>
            </a:lvl5pPr>
            <a:lvl6pPr marL="2285986" indent="0">
              <a:buNone/>
              <a:defRPr sz="1600" b="1"/>
            </a:lvl6pPr>
            <a:lvl7pPr marL="2743183" indent="0">
              <a:buNone/>
              <a:defRPr sz="1600" b="1"/>
            </a:lvl7pPr>
            <a:lvl8pPr marL="3200380" indent="0">
              <a:buNone/>
              <a:defRPr sz="1600" b="1"/>
            </a:lvl8pPr>
            <a:lvl9pPr marL="3657577"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4"/>
            <a:ext cx="5183188" cy="823912"/>
          </a:xfrm>
        </p:spPr>
        <p:txBody>
          <a:bodyPr anchor="b"/>
          <a:lstStyle>
            <a:lvl1pPr marL="0" indent="0">
              <a:buNone/>
              <a:defRPr sz="2400" b="1"/>
            </a:lvl1pPr>
            <a:lvl2pPr marL="457197" indent="0">
              <a:buNone/>
              <a:defRPr sz="2000" b="1"/>
            </a:lvl2pPr>
            <a:lvl3pPr marL="914394" indent="0">
              <a:buNone/>
              <a:defRPr sz="1800" b="1"/>
            </a:lvl3pPr>
            <a:lvl4pPr marL="1371591" indent="0">
              <a:buNone/>
              <a:defRPr sz="1600" b="1"/>
            </a:lvl4pPr>
            <a:lvl5pPr marL="1828789" indent="0">
              <a:buNone/>
              <a:defRPr sz="1600" b="1"/>
            </a:lvl5pPr>
            <a:lvl6pPr marL="2285986" indent="0">
              <a:buNone/>
              <a:defRPr sz="1600" b="1"/>
            </a:lvl6pPr>
            <a:lvl7pPr marL="2743183" indent="0">
              <a:buNone/>
              <a:defRPr sz="1600" b="1"/>
            </a:lvl7pPr>
            <a:lvl8pPr marL="3200380" indent="0">
              <a:buNone/>
              <a:defRPr sz="1600" b="1"/>
            </a:lvl8pPr>
            <a:lvl9pPr marL="3657577"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defTabSz="914394"/>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3615516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defTabSz="914394"/>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38804143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defTabSz="914394"/>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2107992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BCB4ECB-66BB-41A9-A4E7-75F5F172272F}" type="datetimeFigureOut">
              <a:rPr lang="en-US">
                <a:solidFill>
                  <a:prstClr val="black">
                    <a:tint val="75000"/>
                  </a:prstClr>
                </a:solidFill>
              </a:rPr>
              <a:pPr>
                <a:defRPr/>
              </a:pPr>
              <a:t>3/9/2026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C175D8D-1CFC-41A2-8516-17666BCA9515}" type="slidenum">
              <a:rPr lang="en-US" altLang="en-US"/>
              <a:pPr/>
              <a:t>‹#›</a:t>
            </a:fld>
            <a:endParaRPr lang="en-US" altLang="en-US"/>
          </a:p>
        </p:txBody>
      </p:sp>
    </p:spTree>
    <p:extLst>
      <p:ext uri="{BB962C8B-B14F-4D97-AF65-F5344CB8AC3E}">
        <p14:creationId xmlns:p14="http://schemas.microsoft.com/office/powerpoint/2010/main" val="17907458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9"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97" indent="0">
              <a:buNone/>
              <a:defRPr sz="1400"/>
            </a:lvl2pPr>
            <a:lvl3pPr marL="914394" indent="0">
              <a:buNone/>
              <a:defRPr sz="1200"/>
            </a:lvl3pPr>
            <a:lvl4pPr marL="1371591" indent="0">
              <a:buNone/>
              <a:defRPr sz="1000"/>
            </a:lvl4pPr>
            <a:lvl5pPr marL="1828789" indent="0">
              <a:buNone/>
              <a:defRPr sz="1000"/>
            </a:lvl5pPr>
            <a:lvl6pPr marL="2285986" indent="0">
              <a:buNone/>
              <a:defRPr sz="1000"/>
            </a:lvl6pPr>
            <a:lvl7pPr marL="2743183" indent="0">
              <a:buNone/>
              <a:defRPr sz="1000"/>
            </a:lvl7pPr>
            <a:lvl8pPr marL="3200380" indent="0">
              <a:buNone/>
              <a:defRPr sz="1000"/>
            </a:lvl8pPr>
            <a:lvl9pPr marL="365757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394"/>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37617555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9" y="987426"/>
            <a:ext cx="6172200" cy="4873625"/>
          </a:xfrm>
        </p:spPr>
        <p:txBody>
          <a:bodyPr anchor="t"/>
          <a:lstStyle>
            <a:lvl1pPr marL="0" indent="0">
              <a:buNone/>
              <a:defRPr sz="3200"/>
            </a:lvl1pPr>
            <a:lvl2pPr marL="457197" indent="0">
              <a:buNone/>
              <a:defRPr sz="2800"/>
            </a:lvl2pPr>
            <a:lvl3pPr marL="914394" indent="0">
              <a:buNone/>
              <a:defRPr sz="2400"/>
            </a:lvl3pPr>
            <a:lvl4pPr marL="1371591" indent="0">
              <a:buNone/>
              <a:defRPr sz="2000"/>
            </a:lvl4pPr>
            <a:lvl5pPr marL="1828789" indent="0">
              <a:buNone/>
              <a:defRPr sz="2000"/>
            </a:lvl5pPr>
            <a:lvl6pPr marL="2285986" indent="0">
              <a:buNone/>
              <a:defRPr sz="2000"/>
            </a:lvl6pPr>
            <a:lvl7pPr marL="2743183" indent="0">
              <a:buNone/>
              <a:defRPr sz="2000"/>
            </a:lvl7pPr>
            <a:lvl8pPr marL="3200380" indent="0">
              <a:buNone/>
              <a:defRPr sz="2000"/>
            </a:lvl8pPr>
            <a:lvl9pPr marL="365757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97" indent="0">
              <a:buNone/>
              <a:defRPr sz="1400"/>
            </a:lvl2pPr>
            <a:lvl3pPr marL="914394" indent="0">
              <a:buNone/>
              <a:defRPr sz="1200"/>
            </a:lvl3pPr>
            <a:lvl4pPr marL="1371591" indent="0">
              <a:buNone/>
              <a:defRPr sz="1000"/>
            </a:lvl4pPr>
            <a:lvl5pPr marL="1828789" indent="0">
              <a:buNone/>
              <a:defRPr sz="1000"/>
            </a:lvl5pPr>
            <a:lvl6pPr marL="2285986" indent="0">
              <a:buNone/>
              <a:defRPr sz="1000"/>
            </a:lvl6pPr>
            <a:lvl7pPr marL="2743183" indent="0">
              <a:buNone/>
              <a:defRPr sz="1000"/>
            </a:lvl7pPr>
            <a:lvl8pPr marL="3200380" indent="0">
              <a:buNone/>
              <a:defRPr sz="1000"/>
            </a:lvl8pPr>
            <a:lvl9pPr marL="365757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defTabSz="914394"/>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24462322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394"/>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21508537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94"/>
            <a:fld id="{C23BA512-383E-443E-A616-94622EA8206F}" type="datetimeFigureOut">
              <a:rPr lang="en-US" smtClean="0">
                <a:solidFill>
                  <a:prstClr val="black">
                    <a:tint val="75000"/>
                  </a:prstClr>
                </a:solidFill>
              </a:rPr>
              <a:pPr defTabSz="914394"/>
              <a:t>3/9/2026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914394"/>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94"/>
            <a:fld id="{9D00F85F-CD4B-4CD0-9861-96D9B992D3A1}" type="slidenum">
              <a:rPr lang="en-US" smtClean="0">
                <a:solidFill>
                  <a:prstClr val="black">
                    <a:tint val="75000"/>
                  </a:prstClr>
                </a:solidFill>
              </a:rPr>
              <a:pPr defTabSz="914394"/>
              <a:t>‹#›</a:t>
            </a:fld>
            <a:endParaRPr lang="en-US" dirty="0">
              <a:solidFill>
                <a:prstClr val="black">
                  <a:tint val="75000"/>
                </a:prstClr>
              </a:solidFill>
            </a:endParaRPr>
          </a:p>
        </p:txBody>
      </p:sp>
    </p:spTree>
    <p:extLst>
      <p:ext uri="{BB962C8B-B14F-4D97-AF65-F5344CB8AC3E}">
        <p14:creationId xmlns:p14="http://schemas.microsoft.com/office/powerpoint/2010/main" val="25464378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917856" y="2572226"/>
            <a:ext cx="6356286" cy="920985"/>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1" y="3840481"/>
            <a:ext cx="8534400" cy="82888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400" b="0" i="0">
                <a:solidFill>
                  <a:srgbClr val="7F7F7F"/>
                </a:solidFill>
                <a:latin typeface="Calibri"/>
                <a:cs typeface="Calibri"/>
              </a:defRPr>
            </a:lvl1pPr>
          </a:lstStyle>
          <a:p>
            <a:pPr marL="12699" defTabSz="914329">
              <a:spcBef>
                <a:spcPts val="30"/>
              </a:spcBef>
            </a:pPr>
            <a:r>
              <a:rPr lang="en-US" spc="-20"/>
              <a:t>Kaiming </a:t>
            </a:r>
            <a:r>
              <a:rPr lang="en-US" spc="5"/>
              <a:t>He, </a:t>
            </a:r>
            <a:r>
              <a:rPr lang="en-US" spc="-10"/>
              <a:t>Xiangyu </a:t>
            </a:r>
            <a:r>
              <a:rPr lang="en-US"/>
              <a:t>Zhang, </a:t>
            </a:r>
            <a:r>
              <a:rPr lang="en-US" spc="-30"/>
              <a:t>Shaoqing </a:t>
            </a:r>
            <a:r>
              <a:rPr lang="en-US" spc="-5"/>
              <a:t>Ren, </a:t>
            </a:r>
            <a:r>
              <a:rPr lang="en-US"/>
              <a:t>&amp; </a:t>
            </a:r>
            <a:r>
              <a:rPr lang="en-US" spc="-15"/>
              <a:t>Jian </a:t>
            </a:r>
            <a:r>
              <a:rPr lang="en-US" spc="-35"/>
              <a:t>Sun. </a:t>
            </a:r>
            <a:r>
              <a:rPr lang="en-US" spc="5"/>
              <a:t>“Deep </a:t>
            </a:r>
            <a:r>
              <a:rPr lang="en-US" spc="-15"/>
              <a:t>Residual </a:t>
            </a:r>
            <a:r>
              <a:rPr lang="en-US" spc="-10"/>
              <a:t>Learning </a:t>
            </a:r>
            <a:r>
              <a:rPr lang="en-US" spc="-25"/>
              <a:t>for </a:t>
            </a:r>
            <a:r>
              <a:rPr lang="en-US" spc="15"/>
              <a:t>Image </a:t>
            </a:r>
            <a:r>
              <a:rPr lang="en-US" spc="-15"/>
              <a:t>Recognition”. </a:t>
            </a:r>
            <a:r>
              <a:rPr lang="en-US" spc="-20"/>
              <a:t>CVPR</a:t>
            </a:r>
            <a:r>
              <a:rPr lang="en-US" spc="-115"/>
              <a:t> </a:t>
            </a:r>
            <a:r>
              <a:rPr lang="en-US" spc="-10"/>
              <a:t>2016.</a:t>
            </a:r>
            <a:endParaRPr lang="en-US" spc="-1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914329"/>
            <a:fld id="{1D8BD707-D9CF-40AE-B4C6-C98DA3205C09}" type="datetimeFigureOut">
              <a:rPr lang="en-US" sz="1799" smtClean="0">
                <a:solidFill>
                  <a:prstClr val="black">
                    <a:tint val="75000"/>
                  </a:prstClr>
                </a:solidFill>
              </a:rPr>
              <a:pPr defTabSz="914329"/>
              <a:t>3/9/2026</a:t>
            </a:fld>
            <a:endParaRPr lang="en-US" sz="1799">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defTabSz="914329"/>
            <a:fld id="{B6F15528-21DE-4FAA-801E-634DDDAF4B2B}" type="slidenum">
              <a:rPr lang="en-US" sz="1799" smtClean="0">
                <a:solidFill>
                  <a:prstClr val="black">
                    <a:tint val="75000"/>
                  </a:prstClr>
                </a:solidFill>
              </a:rPr>
              <a:pPr defTabSz="914329"/>
              <a:t>‹#›</a:t>
            </a:fld>
            <a:endParaRPr lang="en-US" sz="1799">
              <a:solidFill>
                <a:prstClr val="black">
                  <a:tint val="75000"/>
                </a:prstClr>
              </a:solidFill>
            </a:endParaRPr>
          </a:p>
        </p:txBody>
      </p:sp>
    </p:spTree>
    <p:extLst>
      <p:ext uri="{BB962C8B-B14F-4D97-AF65-F5344CB8AC3E}">
        <p14:creationId xmlns:p14="http://schemas.microsoft.com/office/powerpoint/2010/main" val="2147091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88205" y="2453640"/>
            <a:ext cx="10415588" cy="923291"/>
          </a:xfrm>
        </p:spPr>
        <p:txBody>
          <a:bodyPr lIns="0" tIns="0" rIns="0" bIns="0"/>
          <a:lstStyle>
            <a:lvl1pPr>
              <a:defRPr sz="5999"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2864930" y="1188587"/>
            <a:ext cx="6462141" cy="830996"/>
          </a:xfrm>
        </p:spPr>
        <p:txBody>
          <a:bodyPr lIns="0" tIns="0" rIns="0" bIns="0"/>
          <a:lstStyle>
            <a:lvl1pPr>
              <a:defRPr sz="54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defRPr sz="1400" b="0" i="0">
                <a:solidFill>
                  <a:srgbClr val="7F7F7F"/>
                </a:solidFill>
                <a:latin typeface="Calibri"/>
                <a:cs typeface="Calibri"/>
              </a:defRPr>
            </a:lvl1pPr>
          </a:lstStyle>
          <a:p>
            <a:pPr marL="12699" defTabSz="914329">
              <a:spcBef>
                <a:spcPts val="30"/>
              </a:spcBef>
            </a:pPr>
            <a:r>
              <a:rPr lang="en-US" spc="-20"/>
              <a:t>Kaiming </a:t>
            </a:r>
            <a:r>
              <a:rPr lang="en-US" spc="5"/>
              <a:t>He, </a:t>
            </a:r>
            <a:r>
              <a:rPr lang="en-US" spc="-10"/>
              <a:t>Xiangyu </a:t>
            </a:r>
            <a:r>
              <a:rPr lang="en-US"/>
              <a:t>Zhang, </a:t>
            </a:r>
            <a:r>
              <a:rPr lang="en-US" spc="-30"/>
              <a:t>Shaoqing </a:t>
            </a:r>
            <a:r>
              <a:rPr lang="en-US" spc="-5"/>
              <a:t>Ren, </a:t>
            </a:r>
            <a:r>
              <a:rPr lang="en-US"/>
              <a:t>&amp; </a:t>
            </a:r>
            <a:r>
              <a:rPr lang="en-US" spc="-15"/>
              <a:t>Jian </a:t>
            </a:r>
            <a:r>
              <a:rPr lang="en-US" spc="-35"/>
              <a:t>Sun. </a:t>
            </a:r>
            <a:r>
              <a:rPr lang="en-US" spc="5"/>
              <a:t>“Deep </a:t>
            </a:r>
            <a:r>
              <a:rPr lang="en-US" spc="-15"/>
              <a:t>Residual </a:t>
            </a:r>
            <a:r>
              <a:rPr lang="en-US" spc="-10"/>
              <a:t>Learning </a:t>
            </a:r>
            <a:r>
              <a:rPr lang="en-US" spc="-25"/>
              <a:t>for </a:t>
            </a:r>
            <a:r>
              <a:rPr lang="en-US" spc="15"/>
              <a:t>Image </a:t>
            </a:r>
            <a:r>
              <a:rPr lang="en-US" spc="-15"/>
              <a:t>Recognition”. </a:t>
            </a:r>
            <a:r>
              <a:rPr lang="en-US" spc="-20"/>
              <a:t>CVPR</a:t>
            </a:r>
            <a:r>
              <a:rPr lang="en-US" spc="-115"/>
              <a:t> </a:t>
            </a:r>
            <a:r>
              <a:rPr lang="en-US" spc="-10"/>
              <a:t>2016.</a:t>
            </a:r>
            <a:endParaRPr lang="en-US" spc="-1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914329"/>
            <a:fld id="{1D8BD707-D9CF-40AE-B4C6-C98DA3205C09}" type="datetimeFigureOut">
              <a:rPr lang="en-US" sz="1799" smtClean="0">
                <a:solidFill>
                  <a:prstClr val="black">
                    <a:tint val="75000"/>
                  </a:prstClr>
                </a:solidFill>
              </a:rPr>
              <a:pPr defTabSz="914329"/>
              <a:t>3/9/2026</a:t>
            </a:fld>
            <a:endParaRPr lang="en-US" sz="1799">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defTabSz="914329"/>
            <a:fld id="{B6F15528-21DE-4FAA-801E-634DDDAF4B2B}" type="slidenum">
              <a:rPr lang="en-US" sz="1799" smtClean="0">
                <a:solidFill>
                  <a:prstClr val="black">
                    <a:tint val="75000"/>
                  </a:prstClr>
                </a:solidFill>
              </a:rPr>
              <a:pPr defTabSz="914329"/>
              <a:t>‹#›</a:t>
            </a:fld>
            <a:endParaRPr lang="en-US" sz="1799">
              <a:solidFill>
                <a:prstClr val="black">
                  <a:tint val="75000"/>
                </a:prstClr>
              </a:solidFill>
            </a:endParaRPr>
          </a:p>
        </p:txBody>
      </p:sp>
    </p:spTree>
    <p:extLst>
      <p:ext uri="{BB962C8B-B14F-4D97-AF65-F5344CB8AC3E}">
        <p14:creationId xmlns:p14="http://schemas.microsoft.com/office/powerpoint/2010/main" val="1279368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888205" y="2453640"/>
            <a:ext cx="10415588" cy="923291"/>
          </a:xfrm>
        </p:spPr>
        <p:txBody>
          <a:bodyPr lIns="0" tIns="0" rIns="0" bIns="0"/>
          <a:lstStyle>
            <a:lvl1pPr>
              <a:defRPr sz="5999"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1"/>
            <a:ext cx="5303520" cy="82888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293357" y="1500575"/>
            <a:ext cx="3002915" cy="307841"/>
          </a:xfrm>
          <a:prstGeom prst="rect">
            <a:avLst/>
          </a:prstGeom>
        </p:spPr>
        <p:txBody>
          <a:bodyPr wrap="square" lIns="0" tIns="0" rIns="0" bIns="0">
            <a:spAutoFit/>
          </a:bodyPr>
          <a:lstStyle>
            <a:lvl1pPr>
              <a:defRPr sz="2000" b="0" i="0">
                <a:solidFill>
                  <a:schemeClr val="tx1"/>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defRPr sz="1400" b="0" i="0">
                <a:solidFill>
                  <a:srgbClr val="7F7F7F"/>
                </a:solidFill>
                <a:latin typeface="Calibri"/>
                <a:cs typeface="Calibri"/>
              </a:defRPr>
            </a:lvl1pPr>
          </a:lstStyle>
          <a:p>
            <a:pPr marL="12699" defTabSz="914329">
              <a:spcBef>
                <a:spcPts val="30"/>
              </a:spcBef>
            </a:pPr>
            <a:r>
              <a:rPr lang="en-US" spc="-20"/>
              <a:t>Kaiming </a:t>
            </a:r>
            <a:r>
              <a:rPr lang="en-US" spc="5"/>
              <a:t>He, </a:t>
            </a:r>
            <a:r>
              <a:rPr lang="en-US" spc="-10"/>
              <a:t>Xiangyu </a:t>
            </a:r>
            <a:r>
              <a:rPr lang="en-US"/>
              <a:t>Zhang, </a:t>
            </a:r>
            <a:r>
              <a:rPr lang="en-US" spc="-30"/>
              <a:t>Shaoqing </a:t>
            </a:r>
            <a:r>
              <a:rPr lang="en-US" spc="-5"/>
              <a:t>Ren, </a:t>
            </a:r>
            <a:r>
              <a:rPr lang="en-US"/>
              <a:t>&amp; </a:t>
            </a:r>
            <a:r>
              <a:rPr lang="en-US" spc="-15"/>
              <a:t>Jian </a:t>
            </a:r>
            <a:r>
              <a:rPr lang="en-US" spc="-35"/>
              <a:t>Sun. </a:t>
            </a:r>
            <a:r>
              <a:rPr lang="en-US" spc="5"/>
              <a:t>“Deep </a:t>
            </a:r>
            <a:r>
              <a:rPr lang="en-US" spc="-15"/>
              <a:t>Residual </a:t>
            </a:r>
            <a:r>
              <a:rPr lang="en-US" spc="-10"/>
              <a:t>Learning </a:t>
            </a:r>
            <a:r>
              <a:rPr lang="en-US" spc="-25"/>
              <a:t>for </a:t>
            </a:r>
            <a:r>
              <a:rPr lang="en-US" spc="15"/>
              <a:t>Image </a:t>
            </a:r>
            <a:r>
              <a:rPr lang="en-US" spc="-15"/>
              <a:t>Recognition”. </a:t>
            </a:r>
            <a:r>
              <a:rPr lang="en-US" spc="-20"/>
              <a:t>CVPR</a:t>
            </a:r>
            <a:r>
              <a:rPr lang="en-US" spc="-115"/>
              <a:t> </a:t>
            </a:r>
            <a:r>
              <a:rPr lang="en-US" spc="-10"/>
              <a:t>2016.</a:t>
            </a:r>
            <a:endParaRPr lang="en-US" spc="-1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914329"/>
            <a:fld id="{1D8BD707-D9CF-40AE-B4C6-C98DA3205C09}" type="datetimeFigureOut">
              <a:rPr lang="en-US" sz="1799" smtClean="0">
                <a:solidFill>
                  <a:prstClr val="black">
                    <a:tint val="75000"/>
                  </a:prstClr>
                </a:solidFill>
              </a:rPr>
              <a:pPr defTabSz="914329"/>
              <a:t>3/9/2026</a:t>
            </a:fld>
            <a:endParaRPr lang="en-US" sz="1799">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914329"/>
            <a:fld id="{B6F15528-21DE-4FAA-801E-634DDDAF4B2B}" type="slidenum">
              <a:rPr lang="en-US" sz="1799" smtClean="0">
                <a:solidFill>
                  <a:prstClr val="black">
                    <a:tint val="75000"/>
                  </a:prstClr>
                </a:solidFill>
              </a:rPr>
              <a:pPr defTabSz="914329"/>
              <a:t>‹#›</a:t>
            </a:fld>
            <a:endParaRPr lang="en-US" sz="1799">
              <a:solidFill>
                <a:prstClr val="black">
                  <a:tint val="75000"/>
                </a:prstClr>
              </a:solidFill>
            </a:endParaRPr>
          </a:p>
        </p:txBody>
      </p:sp>
    </p:spTree>
    <p:extLst>
      <p:ext uri="{BB962C8B-B14F-4D97-AF65-F5344CB8AC3E}">
        <p14:creationId xmlns:p14="http://schemas.microsoft.com/office/powerpoint/2010/main" val="18754689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888205" y="2453640"/>
            <a:ext cx="10415588" cy="923291"/>
          </a:xfrm>
        </p:spPr>
        <p:txBody>
          <a:bodyPr lIns="0" tIns="0" rIns="0" bIns="0"/>
          <a:lstStyle>
            <a:lvl1pPr>
              <a:defRPr sz="5999"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defRPr sz="1400" b="0" i="0">
                <a:solidFill>
                  <a:srgbClr val="7F7F7F"/>
                </a:solidFill>
                <a:latin typeface="Calibri"/>
                <a:cs typeface="Calibri"/>
              </a:defRPr>
            </a:lvl1pPr>
          </a:lstStyle>
          <a:p>
            <a:pPr marL="12699" defTabSz="914329">
              <a:spcBef>
                <a:spcPts val="30"/>
              </a:spcBef>
            </a:pPr>
            <a:r>
              <a:rPr lang="en-US" spc="-20"/>
              <a:t>Kaiming </a:t>
            </a:r>
            <a:r>
              <a:rPr lang="en-US" spc="5"/>
              <a:t>He, </a:t>
            </a:r>
            <a:r>
              <a:rPr lang="en-US" spc="-10"/>
              <a:t>Xiangyu </a:t>
            </a:r>
            <a:r>
              <a:rPr lang="en-US"/>
              <a:t>Zhang, </a:t>
            </a:r>
            <a:r>
              <a:rPr lang="en-US" spc="-30"/>
              <a:t>Shaoqing </a:t>
            </a:r>
            <a:r>
              <a:rPr lang="en-US" spc="-5"/>
              <a:t>Ren, </a:t>
            </a:r>
            <a:r>
              <a:rPr lang="en-US"/>
              <a:t>&amp; </a:t>
            </a:r>
            <a:r>
              <a:rPr lang="en-US" spc="-15"/>
              <a:t>Jian </a:t>
            </a:r>
            <a:r>
              <a:rPr lang="en-US" spc="-35"/>
              <a:t>Sun. </a:t>
            </a:r>
            <a:r>
              <a:rPr lang="en-US" spc="5"/>
              <a:t>“Deep </a:t>
            </a:r>
            <a:r>
              <a:rPr lang="en-US" spc="-15"/>
              <a:t>Residual </a:t>
            </a:r>
            <a:r>
              <a:rPr lang="en-US" spc="-10"/>
              <a:t>Learning </a:t>
            </a:r>
            <a:r>
              <a:rPr lang="en-US" spc="-25"/>
              <a:t>for </a:t>
            </a:r>
            <a:r>
              <a:rPr lang="en-US" spc="15"/>
              <a:t>Image </a:t>
            </a:r>
            <a:r>
              <a:rPr lang="en-US" spc="-15"/>
              <a:t>Recognition”. </a:t>
            </a:r>
            <a:r>
              <a:rPr lang="en-US" spc="-20"/>
              <a:t>CVPR</a:t>
            </a:r>
            <a:r>
              <a:rPr lang="en-US" spc="-115"/>
              <a:t> </a:t>
            </a:r>
            <a:r>
              <a:rPr lang="en-US" spc="-10"/>
              <a:t>2016.</a:t>
            </a:r>
            <a:endParaRPr lang="en-US" spc="-1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defTabSz="914329"/>
            <a:fld id="{1D8BD707-D9CF-40AE-B4C6-C98DA3205C09}" type="datetimeFigureOut">
              <a:rPr lang="en-US" sz="1799" smtClean="0">
                <a:solidFill>
                  <a:prstClr val="black">
                    <a:tint val="75000"/>
                  </a:prstClr>
                </a:solidFill>
              </a:rPr>
              <a:pPr defTabSz="914329"/>
              <a:t>3/9/2026</a:t>
            </a:fld>
            <a:endParaRPr lang="en-US" sz="1799">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defTabSz="914329"/>
            <a:fld id="{B6F15528-21DE-4FAA-801E-634DDDAF4B2B}" type="slidenum">
              <a:rPr lang="en-US" sz="1799" smtClean="0">
                <a:solidFill>
                  <a:prstClr val="black">
                    <a:tint val="75000"/>
                  </a:prstClr>
                </a:solidFill>
              </a:rPr>
              <a:pPr defTabSz="914329"/>
              <a:t>‹#›</a:t>
            </a:fld>
            <a:endParaRPr lang="en-US" sz="1799">
              <a:solidFill>
                <a:prstClr val="black">
                  <a:tint val="75000"/>
                </a:prstClr>
              </a:solidFill>
            </a:endParaRPr>
          </a:p>
        </p:txBody>
      </p:sp>
    </p:spTree>
    <p:extLst>
      <p:ext uri="{BB962C8B-B14F-4D97-AF65-F5344CB8AC3E}">
        <p14:creationId xmlns:p14="http://schemas.microsoft.com/office/powerpoint/2010/main" val="11499704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00" b="0" i="0">
                <a:solidFill>
                  <a:srgbClr val="7F7F7F"/>
                </a:solidFill>
                <a:latin typeface="Calibri"/>
                <a:cs typeface="Calibri"/>
              </a:defRPr>
            </a:lvl1pPr>
          </a:lstStyle>
          <a:p>
            <a:pPr marL="12699" defTabSz="914329">
              <a:spcBef>
                <a:spcPts val="30"/>
              </a:spcBef>
            </a:pPr>
            <a:r>
              <a:rPr lang="en-US" spc="-20"/>
              <a:t>Kaiming </a:t>
            </a:r>
            <a:r>
              <a:rPr lang="en-US" spc="5"/>
              <a:t>He, </a:t>
            </a:r>
            <a:r>
              <a:rPr lang="en-US" spc="-10"/>
              <a:t>Xiangyu </a:t>
            </a:r>
            <a:r>
              <a:rPr lang="en-US"/>
              <a:t>Zhang, </a:t>
            </a:r>
            <a:r>
              <a:rPr lang="en-US" spc="-30"/>
              <a:t>Shaoqing </a:t>
            </a:r>
            <a:r>
              <a:rPr lang="en-US" spc="-5"/>
              <a:t>Ren, </a:t>
            </a:r>
            <a:r>
              <a:rPr lang="en-US"/>
              <a:t>&amp; </a:t>
            </a:r>
            <a:r>
              <a:rPr lang="en-US" spc="-15"/>
              <a:t>Jian </a:t>
            </a:r>
            <a:r>
              <a:rPr lang="en-US" spc="-35"/>
              <a:t>Sun. </a:t>
            </a:r>
            <a:r>
              <a:rPr lang="en-US" spc="5"/>
              <a:t>“Deep </a:t>
            </a:r>
            <a:r>
              <a:rPr lang="en-US" spc="-15"/>
              <a:t>Residual </a:t>
            </a:r>
            <a:r>
              <a:rPr lang="en-US" spc="-10"/>
              <a:t>Learning </a:t>
            </a:r>
            <a:r>
              <a:rPr lang="en-US" spc="-25"/>
              <a:t>for </a:t>
            </a:r>
            <a:r>
              <a:rPr lang="en-US" spc="15"/>
              <a:t>Image </a:t>
            </a:r>
            <a:r>
              <a:rPr lang="en-US" spc="-15"/>
              <a:t>Recognition”. </a:t>
            </a:r>
            <a:r>
              <a:rPr lang="en-US" spc="-20"/>
              <a:t>CVPR</a:t>
            </a:r>
            <a:r>
              <a:rPr lang="en-US" spc="-115"/>
              <a:t> </a:t>
            </a:r>
            <a:r>
              <a:rPr lang="en-US" spc="-10"/>
              <a:t>2016.</a:t>
            </a:r>
            <a:endParaRPr lang="en-US" spc="-1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914329"/>
            <a:fld id="{1D8BD707-D9CF-40AE-B4C6-C98DA3205C09}" type="datetimeFigureOut">
              <a:rPr lang="en-US" sz="1799" smtClean="0">
                <a:solidFill>
                  <a:prstClr val="black">
                    <a:tint val="75000"/>
                  </a:prstClr>
                </a:solidFill>
              </a:rPr>
              <a:pPr defTabSz="914329"/>
              <a:t>3/9/2026</a:t>
            </a:fld>
            <a:endParaRPr lang="en-US" sz="1799">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pPr defTabSz="914329"/>
            <a:fld id="{B6F15528-21DE-4FAA-801E-634DDDAF4B2B}" type="slidenum">
              <a:rPr lang="en-US" sz="1799" smtClean="0">
                <a:solidFill>
                  <a:prstClr val="black">
                    <a:tint val="75000"/>
                  </a:prstClr>
                </a:solidFill>
              </a:rPr>
              <a:pPr defTabSz="914329"/>
              <a:t>‹#›</a:t>
            </a:fld>
            <a:endParaRPr lang="en-US" sz="1799">
              <a:solidFill>
                <a:prstClr val="black">
                  <a:tint val="75000"/>
                </a:prstClr>
              </a:solidFill>
            </a:endParaRPr>
          </a:p>
        </p:txBody>
      </p:sp>
    </p:spTree>
    <p:extLst>
      <p:ext uri="{BB962C8B-B14F-4D97-AF65-F5344CB8AC3E}">
        <p14:creationId xmlns:p14="http://schemas.microsoft.com/office/powerpoint/2010/main" val="4102380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70" indent="0" algn="ctr">
              <a:buNone/>
              <a:defRPr>
                <a:solidFill>
                  <a:schemeClr val="tx1">
                    <a:tint val="75000"/>
                  </a:schemeClr>
                </a:solidFill>
              </a:defRPr>
            </a:lvl2pPr>
            <a:lvl3pPr marL="914342" indent="0" algn="ctr">
              <a:buNone/>
              <a:defRPr>
                <a:solidFill>
                  <a:schemeClr val="tx1">
                    <a:tint val="75000"/>
                  </a:schemeClr>
                </a:solidFill>
              </a:defRPr>
            </a:lvl3pPr>
            <a:lvl4pPr marL="1371512" indent="0" algn="ctr">
              <a:buNone/>
              <a:defRPr>
                <a:solidFill>
                  <a:schemeClr val="tx1">
                    <a:tint val="75000"/>
                  </a:schemeClr>
                </a:solidFill>
              </a:defRPr>
            </a:lvl4pPr>
            <a:lvl5pPr marL="1828683" indent="0" algn="ctr">
              <a:buNone/>
              <a:defRPr>
                <a:solidFill>
                  <a:schemeClr val="tx1">
                    <a:tint val="75000"/>
                  </a:schemeClr>
                </a:solidFill>
              </a:defRPr>
            </a:lvl5pPr>
            <a:lvl6pPr marL="2285854" indent="0" algn="ctr">
              <a:buNone/>
              <a:defRPr>
                <a:solidFill>
                  <a:schemeClr val="tx1">
                    <a:tint val="75000"/>
                  </a:schemeClr>
                </a:solidFill>
              </a:defRPr>
            </a:lvl6pPr>
            <a:lvl7pPr marL="2743024" indent="0" algn="ctr">
              <a:buNone/>
              <a:defRPr>
                <a:solidFill>
                  <a:schemeClr val="tx1">
                    <a:tint val="75000"/>
                  </a:schemeClr>
                </a:solidFill>
              </a:defRPr>
            </a:lvl7pPr>
            <a:lvl8pPr marL="3200196" indent="0" algn="ctr">
              <a:buNone/>
              <a:defRPr>
                <a:solidFill>
                  <a:schemeClr val="tx1">
                    <a:tint val="75000"/>
                  </a:schemeClr>
                </a:solidFill>
              </a:defRPr>
            </a:lvl8pPr>
            <a:lvl9pPr marL="3657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F6A4F6C-AD44-4250-AA2A-7E91F248AD6F}"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56DF501-58CD-40AB-A9A8-6B2052B59EE6}" type="slidenum">
              <a:rPr lang="en-US" altLang="en-US"/>
              <a:pPr/>
              <a:t>‹#›</a:t>
            </a:fld>
            <a:endParaRPr lang="en-US" altLang="en-US"/>
          </a:p>
        </p:txBody>
      </p:sp>
    </p:spTree>
    <p:extLst>
      <p:ext uri="{BB962C8B-B14F-4D97-AF65-F5344CB8AC3E}">
        <p14:creationId xmlns:p14="http://schemas.microsoft.com/office/powerpoint/2010/main" val="2160493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AE98F1A-E6D7-4C78-AE1E-1EAA8DEDFA92}" type="datetimeFigureOut">
              <a:rPr lang="en-US">
                <a:solidFill>
                  <a:prstClr val="black">
                    <a:tint val="75000"/>
                  </a:prstClr>
                </a:solidFill>
              </a:rPr>
              <a:pPr>
                <a:defRPr/>
              </a:pPr>
              <a:t>3/9/2026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D7A1FA6B-4139-4FF7-B8E0-2B067141B121}" type="slidenum">
              <a:rPr lang="en-US" altLang="en-US"/>
              <a:pPr/>
              <a:t>‹#›</a:t>
            </a:fld>
            <a:endParaRPr lang="en-US" altLang="en-US"/>
          </a:p>
        </p:txBody>
      </p:sp>
    </p:spTree>
    <p:extLst>
      <p:ext uri="{BB962C8B-B14F-4D97-AF65-F5344CB8AC3E}">
        <p14:creationId xmlns:p14="http://schemas.microsoft.com/office/powerpoint/2010/main" val="26318891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649711E-93F8-48AF-A2EB-19141A05C07C}"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39CD2DE-EF00-4B95-A86C-6E0AF3A53E7C}" type="slidenum">
              <a:rPr lang="en-US" altLang="en-US"/>
              <a:pPr/>
              <a:t>‹#›</a:t>
            </a:fld>
            <a:endParaRPr lang="en-US" altLang="en-US"/>
          </a:p>
        </p:txBody>
      </p:sp>
    </p:spTree>
    <p:extLst>
      <p:ext uri="{BB962C8B-B14F-4D97-AF65-F5344CB8AC3E}">
        <p14:creationId xmlns:p14="http://schemas.microsoft.com/office/powerpoint/2010/main" val="3190031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170" indent="0">
              <a:buNone/>
              <a:defRPr sz="1800">
                <a:solidFill>
                  <a:schemeClr val="tx1">
                    <a:tint val="75000"/>
                  </a:schemeClr>
                </a:solidFill>
              </a:defRPr>
            </a:lvl2pPr>
            <a:lvl3pPr marL="914342" indent="0">
              <a:buNone/>
              <a:defRPr sz="1600">
                <a:solidFill>
                  <a:schemeClr val="tx1">
                    <a:tint val="75000"/>
                  </a:schemeClr>
                </a:solidFill>
              </a:defRPr>
            </a:lvl3pPr>
            <a:lvl4pPr marL="1371512" indent="0">
              <a:buNone/>
              <a:defRPr sz="1400">
                <a:solidFill>
                  <a:schemeClr val="tx1">
                    <a:tint val="75000"/>
                  </a:schemeClr>
                </a:solidFill>
              </a:defRPr>
            </a:lvl4pPr>
            <a:lvl5pPr marL="1828683" indent="0">
              <a:buNone/>
              <a:defRPr sz="1400">
                <a:solidFill>
                  <a:schemeClr val="tx1">
                    <a:tint val="75000"/>
                  </a:schemeClr>
                </a:solidFill>
              </a:defRPr>
            </a:lvl5pPr>
            <a:lvl6pPr marL="2285854" indent="0">
              <a:buNone/>
              <a:defRPr sz="1400">
                <a:solidFill>
                  <a:schemeClr val="tx1">
                    <a:tint val="75000"/>
                  </a:schemeClr>
                </a:solidFill>
              </a:defRPr>
            </a:lvl6pPr>
            <a:lvl7pPr marL="2743024" indent="0">
              <a:buNone/>
              <a:defRPr sz="1400">
                <a:solidFill>
                  <a:schemeClr val="tx1">
                    <a:tint val="75000"/>
                  </a:schemeClr>
                </a:solidFill>
              </a:defRPr>
            </a:lvl7pPr>
            <a:lvl8pPr marL="3200196" indent="0">
              <a:buNone/>
              <a:defRPr sz="1400">
                <a:solidFill>
                  <a:schemeClr val="tx1">
                    <a:tint val="75000"/>
                  </a:schemeClr>
                </a:solidFill>
              </a:defRPr>
            </a:lvl8pPr>
            <a:lvl9pPr marL="365736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81A4025-9E79-4F82-B625-4A5C512DB113}"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1F00828-96A8-4A00-B403-9AC93C1ED714}" type="slidenum">
              <a:rPr lang="en-US" altLang="en-US"/>
              <a:pPr/>
              <a:t>‹#›</a:t>
            </a:fld>
            <a:endParaRPr lang="en-US" altLang="en-US"/>
          </a:p>
        </p:txBody>
      </p:sp>
    </p:spTree>
    <p:extLst>
      <p:ext uri="{BB962C8B-B14F-4D97-AF65-F5344CB8AC3E}">
        <p14:creationId xmlns:p14="http://schemas.microsoft.com/office/powerpoint/2010/main" val="31981349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1007360-4E7E-4741-B0F9-A248C9BC0F18}" type="datetimeFigureOut">
              <a:rPr lang="en-US"/>
              <a:pPr>
                <a:defRPr/>
              </a:pPr>
              <a:t>3/9/2026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F0353B0-8EA9-4AB2-AB4E-55F84A7CAC58}" type="slidenum">
              <a:rPr lang="en-US" altLang="en-US"/>
              <a:pPr/>
              <a:t>‹#›</a:t>
            </a:fld>
            <a:endParaRPr lang="en-US" altLang="en-US"/>
          </a:p>
        </p:txBody>
      </p:sp>
    </p:spTree>
    <p:extLst>
      <p:ext uri="{BB962C8B-B14F-4D97-AF65-F5344CB8AC3E}">
        <p14:creationId xmlns:p14="http://schemas.microsoft.com/office/powerpoint/2010/main" val="21540374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70" indent="0">
              <a:buNone/>
              <a:defRPr sz="2000" b="1"/>
            </a:lvl2pPr>
            <a:lvl3pPr marL="914342" indent="0">
              <a:buNone/>
              <a:defRPr sz="1800" b="1"/>
            </a:lvl3pPr>
            <a:lvl4pPr marL="1371512" indent="0">
              <a:buNone/>
              <a:defRPr sz="1600" b="1"/>
            </a:lvl4pPr>
            <a:lvl5pPr marL="1828683" indent="0">
              <a:buNone/>
              <a:defRPr sz="1600" b="1"/>
            </a:lvl5pPr>
            <a:lvl6pPr marL="2285854" indent="0">
              <a:buNone/>
              <a:defRPr sz="1600" b="1"/>
            </a:lvl6pPr>
            <a:lvl7pPr marL="2743024" indent="0">
              <a:buNone/>
              <a:defRPr sz="1600" b="1"/>
            </a:lvl7pPr>
            <a:lvl8pPr marL="3200196" indent="0">
              <a:buNone/>
              <a:defRPr sz="1600" b="1"/>
            </a:lvl8pPr>
            <a:lvl9pPr marL="365736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70" indent="0">
              <a:buNone/>
              <a:defRPr sz="2000" b="1"/>
            </a:lvl2pPr>
            <a:lvl3pPr marL="914342" indent="0">
              <a:buNone/>
              <a:defRPr sz="1800" b="1"/>
            </a:lvl3pPr>
            <a:lvl4pPr marL="1371512" indent="0">
              <a:buNone/>
              <a:defRPr sz="1600" b="1"/>
            </a:lvl4pPr>
            <a:lvl5pPr marL="1828683" indent="0">
              <a:buNone/>
              <a:defRPr sz="1600" b="1"/>
            </a:lvl5pPr>
            <a:lvl6pPr marL="2285854" indent="0">
              <a:buNone/>
              <a:defRPr sz="1600" b="1"/>
            </a:lvl6pPr>
            <a:lvl7pPr marL="2743024" indent="0">
              <a:buNone/>
              <a:defRPr sz="1600" b="1"/>
            </a:lvl7pPr>
            <a:lvl8pPr marL="3200196" indent="0">
              <a:buNone/>
              <a:defRPr sz="1600" b="1"/>
            </a:lvl8pPr>
            <a:lvl9pPr marL="36573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42D082A-4346-420C-B11F-E3C49CE2DBAB}" type="datetimeFigureOut">
              <a:rPr lang="en-US"/>
              <a:pPr>
                <a:defRPr/>
              </a:pPr>
              <a:t>3/9/2026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BDEEA85-F54E-4F80-97BE-4EBD81F7F0AD}" type="slidenum">
              <a:rPr lang="en-US" altLang="en-US"/>
              <a:pPr/>
              <a:t>‹#›</a:t>
            </a:fld>
            <a:endParaRPr lang="en-US" altLang="en-US"/>
          </a:p>
        </p:txBody>
      </p:sp>
    </p:spTree>
    <p:extLst>
      <p:ext uri="{BB962C8B-B14F-4D97-AF65-F5344CB8AC3E}">
        <p14:creationId xmlns:p14="http://schemas.microsoft.com/office/powerpoint/2010/main" val="4628237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2295863-1843-47AC-A73B-625354C290DF}" type="datetimeFigureOut">
              <a:rPr lang="en-US"/>
              <a:pPr>
                <a:defRPr/>
              </a:pPr>
              <a:t>3/9/2026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EB8D9C2C-14E0-4419-A61A-667C6B72EB75}" type="slidenum">
              <a:rPr lang="en-US" altLang="en-US"/>
              <a:pPr/>
              <a:t>‹#›</a:t>
            </a:fld>
            <a:endParaRPr lang="en-US" altLang="en-US"/>
          </a:p>
        </p:txBody>
      </p:sp>
    </p:spTree>
    <p:extLst>
      <p:ext uri="{BB962C8B-B14F-4D97-AF65-F5344CB8AC3E}">
        <p14:creationId xmlns:p14="http://schemas.microsoft.com/office/powerpoint/2010/main" val="34884035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9FD8394-8E7A-4592-AF9F-1038CD1ACDBE}" type="datetimeFigureOut">
              <a:rPr lang="en-US"/>
              <a:pPr>
                <a:defRPr/>
              </a:pPr>
              <a:t>3/9/2026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E15E238-69C6-475F-9DD9-80B99F978D16}" type="slidenum">
              <a:rPr lang="en-US" altLang="en-US"/>
              <a:pPr/>
              <a:t>‹#›</a:t>
            </a:fld>
            <a:endParaRPr lang="en-US" altLang="en-US"/>
          </a:p>
        </p:txBody>
      </p:sp>
    </p:spTree>
    <p:extLst>
      <p:ext uri="{BB962C8B-B14F-4D97-AF65-F5344CB8AC3E}">
        <p14:creationId xmlns:p14="http://schemas.microsoft.com/office/powerpoint/2010/main" val="2713607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70" indent="0">
              <a:buNone/>
              <a:defRPr sz="1200"/>
            </a:lvl2pPr>
            <a:lvl3pPr marL="914342" indent="0">
              <a:buNone/>
              <a:defRPr sz="1000"/>
            </a:lvl3pPr>
            <a:lvl4pPr marL="1371512" indent="0">
              <a:buNone/>
              <a:defRPr sz="900"/>
            </a:lvl4pPr>
            <a:lvl5pPr marL="1828683" indent="0">
              <a:buNone/>
              <a:defRPr sz="900"/>
            </a:lvl5pPr>
            <a:lvl6pPr marL="2285854" indent="0">
              <a:buNone/>
              <a:defRPr sz="900"/>
            </a:lvl6pPr>
            <a:lvl7pPr marL="2743024" indent="0">
              <a:buNone/>
              <a:defRPr sz="900"/>
            </a:lvl7pPr>
            <a:lvl8pPr marL="3200196" indent="0">
              <a:buNone/>
              <a:defRPr sz="900"/>
            </a:lvl8pPr>
            <a:lvl9pPr marL="365736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7C8404F-288C-4283-BF7E-2D2BEE525ABC}" type="datetimeFigureOut">
              <a:rPr lang="en-US"/>
              <a:pPr>
                <a:defRPr/>
              </a:pPr>
              <a:t>3/9/2026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9A86E44-CF6A-4814-A752-D05C1F19C7D2}" type="slidenum">
              <a:rPr lang="en-US" altLang="en-US"/>
              <a:pPr/>
              <a:t>‹#›</a:t>
            </a:fld>
            <a:endParaRPr lang="en-US" altLang="en-US"/>
          </a:p>
        </p:txBody>
      </p:sp>
    </p:spTree>
    <p:extLst>
      <p:ext uri="{BB962C8B-B14F-4D97-AF65-F5344CB8AC3E}">
        <p14:creationId xmlns:p14="http://schemas.microsoft.com/office/powerpoint/2010/main" val="3930872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70" indent="0">
              <a:buNone/>
              <a:defRPr sz="2800"/>
            </a:lvl2pPr>
            <a:lvl3pPr marL="914342" indent="0">
              <a:buNone/>
              <a:defRPr sz="2400"/>
            </a:lvl3pPr>
            <a:lvl4pPr marL="1371512" indent="0">
              <a:buNone/>
              <a:defRPr sz="2000"/>
            </a:lvl4pPr>
            <a:lvl5pPr marL="1828683" indent="0">
              <a:buNone/>
              <a:defRPr sz="2000"/>
            </a:lvl5pPr>
            <a:lvl6pPr marL="2285854" indent="0">
              <a:buNone/>
              <a:defRPr sz="2000"/>
            </a:lvl6pPr>
            <a:lvl7pPr marL="2743024" indent="0">
              <a:buNone/>
              <a:defRPr sz="2000"/>
            </a:lvl7pPr>
            <a:lvl8pPr marL="3200196" indent="0">
              <a:buNone/>
              <a:defRPr sz="2000"/>
            </a:lvl8pPr>
            <a:lvl9pPr marL="3657366"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70" indent="0">
              <a:buNone/>
              <a:defRPr sz="1200"/>
            </a:lvl2pPr>
            <a:lvl3pPr marL="914342" indent="0">
              <a:buNone/>
              <a:defRPr sz="1000"/>
            </a:lvl3pPr>
            <a:lvl4pPr marL="1371512" indent="0">
              <a:buNone/>
              <a:defRPr sz="900"/>
            </a:lvl4pPr>
            <a:lvl5pPr marL="1828683" indent="0">
              <a:buNone/>
              <a:defRPr sz="900"/>
            </a:lvl5pPr>
            <a:lvl6pPr marL="2285854" indent="0">
              <a:buNone/>
              <a:defRPr sz="900"/>
            </a:lvl6pPr>
            <a:lvl7pPr marL="2743024" indent="0">
              <a:buNone/>
              <a:defRPr sz="900"/>
            </a:lvl7pPr>
            <a:lvl8pPr marL="3200196" indent="0">
              <a:buNone/>
              <a:defRPr sz="900"/>
            </a:lvl8pPr>
            <a:lvl9pPr marL="365736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0911047-B072-4862-BD69-FCF2D109A3F0}" type="datetimeFigureOut">
              <a:rPr lang="en-US"/>
              <a:pPr>
                <a:defRPr/>
              </a:pPr>
              <a:t>3/9/2026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DAB1B88-F972-41F4-BA79-284E5E3C3F31}" type="slidenum">
              <a:rPr lang="en-US" altLang="en-US"/>
              <a:pPr/>
              <a:t>‹#›</a:t>
            </a:fld>
            <a:endParaRPr lang="en-US" altLang="en-US"/>
          </a:p>
        </p:txBody>
      </p:sp>
    </p:spTree>
    <p:extLst>
      <p:ext uri="{BB962C8B-B14F-4D97-AF65-F5344CB8AC3E}">
        <p14:creationId xmlns:p14="http://schemas.microsoft.com/office/powerpoint/2010/main" val="38395623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BC7FE1A-B499-4740-8F44-5D5792D772E0}"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B32C62C-9716-47B7-853F-7B8490B1FCDD}" type="slidenum">
              <a:rPr lang="en-US" altLang="en-US"/>
              <a:pPr/>
              <a:t>‹#›</a:t>
            </a:fld>
            <a:endParaRPr lang="en-US" altLang="en-US"/>
          </a:p>
        </p:txBody>
      </p:sp>
    </p:spTree>
    <p:extLst>
      <p:ext uri="{BB962C8B-B14F-4D97-AF65-F5344CB8AC3E}">
        <p14:creationId xmlns:p14="http://schemas.microsoft.com/office/powerpoint/2010/main" val="2903437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B9A4F45-15E6-458A-A5E9-A2DFEDFF6C6B}"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7E77FA2-A8A6-42CD-A4AF-7C04EDB7B220}" type="slidenum">
              <a:rPr lang="en-US" altLang="en-US"/>
              <a:pPr/>
              <a:t>‹#›</a:t>
            </a:fld>
            <a:endParaRPr lang="en-US" altLang="en-US"/>
          </a:p>
        </p:txBody>
      </p:sp>
    </p:spTree>
    <p:extLst>
      <p:ext uri="{BB962C8B-B14F-4D97-AF65-F5344CB8AC3E}">
        <p14:creationId xmlns:p14="http://schemas.microsoft.com/office/powerpoint/2010/main" val="3249226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EC7A935-7003-48A6-A5FD-2019B73754E9}" type="datetimeFigureOut">
              <a:rPr lang="en-US">
                <a:solidFill>
                  <a:prstClr val="black">
                    <a:tint val="75000"/>
                  </a:prstClr>
                </a:solidFill>
              </a:rPr>
              <a:pPr>
                <a:defRPr/>
              </a:pPr>
              <a:t>3/9/2026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878A8D4-C6C6-46F6-8C77-8BC18A927E2E}" type="slidenum">
              <a:rPr lang="en-US" altLang="en-US"/>
              <a:pPr/>
              <a:t>‹#›</a:t>
            </a:fld>
            <a:endParaRPr lang="en-US" altLang="en-US"/>
          </a:p>
        </p:txBody>
      </p:sp>
    </p:spTree>
    <p:extLst>
      <p:ext uri="{BB962C8B-B14F-4D97-AF65-F5344CB8AC3E}">
        <p14:creationId xmlns:p14="http://schemas.microsoft.com/office/powerpoint/2010/main" val="1647487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10363200" cy="1295400"/>
          </a:xfrm>
        </p:spPr>
        <p:txBody>
          <a:bodyPr/>
          <a:lstStyle/>
          <a:p>
            <a:r>
              <a:rPr lang="en-US"/>
              <a:t>Click to edit Master title style</a:t>
            </a:r>
          </a:p>
        </p:txBody>
      </p:sp>
      <p:sp>
        <p:nvSpPr>
          <p:cNvPr id="3" name="Chart Placeholder 2"/>
          <p:cNvSpPr>
            <a:spLocks noGrp="1"/>
          </p:cNvSpPr>
          <p:nvPr>
            <p:ph type="chart" idx="1"/>
          </p:nvPr>
        </p:nvSpPr>
        <p:spPr>
          <a:xfrm>
            <a:off x="914400" y="1981200"/>
            <a:ext cx="10363200" cy="4038600"/>
          </a:xfrm>
        </p:spPr>
        <p:txBody>
          <a:bodyPr/>
          <a:lstStyle/>
          <a:p>
            <a:pPr lvl="0"/>
            <a:endParaRPr lang="en-US" noProof="0"/>
          </a:p>
        </p:txBody>
      </p:sp>
      <p:sp>
        <p:nvSpPr>
          <p:cNvPr id="4" name="Date Placeholder 3"/>
          <p:cNvSpPr>
            <a:spLocks noGrp="1"/>
          </p:cNvSpPr>
          <p:nvPr>
            <p:ph type="dt" sz="half" idx="10"/>
          </p:nvPr>
        </p:nvSpPr>
        <p:spPr>
          <a:xfrm>
            <a:off x="914400" y="6172200"/>
            <a:ext cx="25400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4165600" y="6172200"/>
            <a:ext cx="38608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8737600" y="6172200"/>
            <a:ext cx="2540000" cy="457200"/>
          </a:xfrm>
        </p:spPr>
        <p:txBody>
          <a:bodyPr/>
          <a:lstStyle>
            <a:lvl1pPr>
              <a:defRPr/>
            </a:lvl1pPr>
          </a:lstStyle>
          <a:p>
            <a:fld id="{13C36D84-03B2-4A65-AF13-41A0F2423128}" type="slidenum">
              <a:rPr lang="en-US" altLang="en-US"/>
              <a:pPr/>
              <a:t>‹#›</a:t>
            </a:fld>
            <a:endParaRPr lang="en-US" altLang="en-US"/>
          </a:p>
        </p:txBody>
      </p:sp>
    </p:spTree>
    <p:extLst>
      <p:ext uri="{BB962C8B-B14F-4D97-AF65-F5344CB8AC3E}">
        <p14:creationId xmlns:p14="http://schemas.microsoft.com/office/powerpoint/2010/main" val="30504222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70"/>
        <p:cNvGrpSpPr/>
        <p:nvPr/>
      </p:nvGrpSpPr>
      <p:grpSpPr>
        <a:xfrm>
          <a:off x="0" y="0"/>
          <a:ext cx="0" cy="0"/>
          <a:chOff x="0" y="0"/>
          <a:chExt cx="0" cy="0"/>
        </a:xfrm>
      </p:grpSpPr>
      <p:sp>
        <p:nvSpPr>
          <p:cNvPr id="71" name="Google Shape;71;p16"/>
          <p:cNvSpPr txBox="1">
            <a:spLocks noGrp="1"/>
          </p:cNvSpPr>
          <p:nvPr>
            <p:ph type="body" idx="1"/>
          </p:nvPr>
        </p:nvSpPr>
        <p:spPr>
          <a:xfrm>
            <a:off x="2015132" y="2080617"/>
            <a:ext cx="8161600" cy="4286400"/>
          </a:xfrm>
          <a:prstGeom prst="rect">
            <a:avLst/>
          </a:prstGeom>
          <a:noFill/>
          <a:ln>
            <a:noFill/>
          </a:ln>
        </p:spPr>
        <p:txBody>
          <a:bodyPr spcFirstLastPara="1" wrap="square" lIns="26775" tIns="26775" rIns="26775" bIns="26775" anchor="t" anchorCtr="0">
            <a:normAutofit/>
          </a:bodyPr>
          <a:lstStyle>
            <a:lvl1pPr marL="609585" lvl="0" indent="-465655" algn="l" rtl="0">
              <a:lnSpc>
                <a:spcPct val="90000"/>
              </a:lnSpc>
              <a:spcBef>
                <a:spcPts val="2267"/>
              </a:spcBef>
              <a:spcAft>
                <a:spcPts val="0"/>
              </a:spcAft>
              <a:buClr>
                <a:srgbClr val="000000"/>
              </a:buClr>
              <a:buSzPts val="1900"/>
              <a:buFont typeface="Helvetica Neue"/>
              <a:buChar char="●"/>
              <a:defRPr sz="2133"/>
            </a:lvl1pPr>
            <a:lvl2pPr marL="1219170" lvl="1" indent="-465655" algn="l" rtl="0">
              <a:lnSpc>
                <a:spcPct val="90000"/>
              </a:lnSpc>
              <a:spcBef>
                <a:spcPts val="2267"/>
              </a:spcBef>
              <a:spcAft>
                <a:spcPts val="0"/>
              </a:spcAft>
              <a:buClr>
                <a:srgbClr val="000000"/>
              </a:buClr>
              <a:buSzPts val="1900"/>
              <a:buFont typeface="Helvetica Neue"/>
              <a:buChar char="○"/>
              <a:defRPr sz="2133"/>
            </a:lvl2pPr>
            <a:lvl3pPr marL="1828754" lvl="2" indent="-465655" algn="l" rtl="0">
              <a:lnSpc>
                <a:spcPct val="90000"/>
              </a:lnSpc>
              <a:spcBef>
                <a:spcPts val="2267"/>
              </a:spcBef>
              <a:spcAft>
                <a:spcPts val="0"/>
              </a:spcAft>
              <a:buClr>
                <a:srgbClr val="000000"/>
              </a:buClr>
              <a:buSzPts val="1900"/>
              <a:buFont typeface="Helvetica Neue"/>
              <a:buChar char="■"/>
              <a:defRPr sz="2133"/>
            </a:lvl3pPr>
            <a:lvl4pPr marL="2438339" lvl="3" indent="-465655" algn="l" rtl="0">
              <a:lnSpc>
                <a:spcPct val="90000"/>
              </a:lnSpc>
              <a:spcBef>
                <a:spcPts val="2267"/>
              </a:spcBef>
              <a:spcAft>
                <a:spcPts val="0"/>
              </a:spcAft>
              <a:buClr>
                <a:srgbClr val="000000"/>
              </a:buClr>
              <a:buSzPts val="1900"/>
              <a:buFont typeface="Helvetica Neue"/>
              <a:buChar char="●"/>
              <a:defRPr sz="2133"/>
            </a:lvl4pPr>
            <a:lvl5pPr marL="3047924" lvl="4" indent="-465655" algn="l" rtl="0">
              <a:lnSpc>
                <a:spcPct val="90000"/>
              </a:lnSpc>
              <a:spcBef>
                <a:spcPts val="2267"/>
              </a:spcBef>
              <a:spcAft>
                <a:spcPts val="0"/>
              </a:spcAft>
              <a:buClr>
                <a:srgbClr val="000000"/>
              </a:buClr>
              <a:buSzPts val="1900"/>
              <a:buFont typeface="Helvetica Neue"/>
              <a:buChar char="○"/>
              <a:defRPr sz="2133"/>
            </a:lvl5pPr>
            <a:lvl6pPr marL="3657509" lvl="5" indent="-372524" algn="l" rtl="0">
              <a:lnSpc>
                <a:spcPct val="90000"/>
              </a:lnSpc>
              <a:spcBef>
                <a:spcPts val="2267"/>
              </a:spcBef>
              <a:spcAft>
                <a:spcPts val="0"/>
              </a:spcAft>
              <a:buClr>
                <a:srgbClr val="000000"/>
              </a:buClr>
              <a:buSzPts val="800"/>
              <a:buChar char="■"/>
              <a:defRPr/>
            </a:lvl6pPr>
            <a:lvl7pPr marL="4267093" lvl="6" indent="-372524" algn="l" rtl="0">
              <a:lnSpc>
                <a:spcPct val="90000"/>
              </a:lnSpc>
              <a:spcBef>
                <a:spcPts val="2267"/>
              </a:spcBef>
              <a:spcAft>
                <a:spcPts val="0"/>
              </a:spcAft>
              <a:buClr>
                <a:srgbClr val="000000"/>
              </a:buClr>
              <a:buSzPts val="800"/>
              <a:buChar char="●"/>
              <a:defRPr/>
            </a:lvl7pPr>
            <a:lvl8pPr marL="4876678" lvl="7" indent="-372524" algn="l" rtl="0">
              <a:lnSpc>
                <a:spcPct val="90000"/>
              </a:lnSpc>
              <a:spcBef>
                <a:spcPts val="2267"/>
              </a:spcBef>
              <a:spcAft>
                <a:spcPts val="0"/>
              </a:spcAft>
              <a:buClr>
                <a:srgbClr val="000000"/>
              </a:buClr>
              <a:buSzPts val="800"/>
              <a:buChar char="○"/>
              <a:defRPr/>
            </a:lvl8pPr>
            <a:lvl9pPr marL="5486263" lvl="8" indent="-372524" algn="l" rtl="0">
              <a:lnSpc>
                <a:spcPct val="90000"/>
              </a:lnSpc>
              <a:spcBef>
                <a:spcPts val="2267"/>
              </a:spcBef>
              <a:spcAft>
                <a:spcPts val="0"/>
              </a:spcAft>
              <a:buClr>
                <a:srgbClr val="000000"/>
              </a:buClr>
              <a:buSzPts val="800"/>
              <a:buChar char="■"/>
              <a:defRPr/>
            </a:lvl9pPr>
          </a:lstStyle>
          <a:p>
            <a:endParaRPr/>
          </a:p>
        </p:txBody>
      </p:sp>
      <p:sp>
        <p:nvSpPr>
          <p:cNvPr id="72" name="Google Shape;72;p16"/>
          <p:cNvSpPr txBox="1">
            <a:spLocks noGrp="1"/>
          </p:cNvSpPr>
          <p:nvPr>
            <p:ph type="body" idx="2"/>
          </p:nvPr>
        </p:nvSpPr>
        <p:spPr>
          <a:xfrm>
            <a:off x="2015132" y="993500"/>
            <a:ext cx="8161600" cy="472400"/>
          </a:xfrm>
          <a:prstGeom prst="rect">
            <a:avLst/>
          </a:prstGeom>
          <a:noFill/>
          <a:ln>
            <a:noFill/>
          </a:ln>
        </p:spPr>
        <p:txBody>
          <a:bodyPr spcFirstLastPara="1" wrap="square" lIns="26775" tIns="26775" rIns="26775" bIns="26775" anchor="t" anchorCtr="0">
            <a:normAutofit/>
          </a:bodyPr>
          <a:lstStyle>
            <a:lvl1pPr marL="609585" lvl="0" indent="-304792" algn="l" rtl="0">
              <a:lnSpc>
                <a:spcPct val="100000"/>
              </a:lnSpc>
              <a:spcBef>
                <a:spcPts val="0"/>
              </a:spcBef>
              <a:spcAft>
                <a:spcPts val="0"/>
              </a:spcAft>
              <a:buClr>
                <a:srgbClr val="000000"/>
              </a:buClr>
              <a:buSzPts val="2000"/>
              <a:buFont typeface="Helvetica Neue"/>
              <a:buNone/>
              <a:defRPr sz="2667" b="1"/>
            </a:lvl1pPr>
            <a:lvl2pPr marL="1219170" lvl="1" indent="-372524" algn="l" rtl="0">
              <a:lnSpc>
                <a:spcPct val="90000"/>
              </a:lnSpc>
              <a:spcBef>
                <a:spcPts val="2267"/>
              </a:spcBef>
              <a:spcAft>
                <a:spcPts val="0"/>
              </a:spcAft>
              <a:buClr>
                <a:srgbClr val="000000"/>
              </a:buClr>
              <a:buSzPts val="800"/>
              <a:buChar char="○"/>
              <a:defRPr/>
            </a:lvl2pPr>
            <a:lvl3pPr marL="1828754" lvl="2" indent="-372524" algn="l" rtl="0">
              <a:lnSpc>
                <a:spcPct val="90000"/>
              </a:lnSpc>
              <a:spcBef>
                <a:spcPts val="2267"/>
              </a:spcBef>
              <a:spcAft>
                <a:spcPts val="0"/>
              </a:spcAft>
              <a:buClr>
                <a:srgbClr val="000000"/>
              </a:buClr>
              <a:buSzPts val="800"/>
              <a:buChar char="■"/>
              <a:defRPr/>
            </a:lvl3pPr>
            <a:lvl4pPr marL="2438339" lvl="3" indent="-372524" algn="l" rtl="0">
              <a:lnSpc>
                <a:spcPct val="90000"/>
              </a:lnSpc>
              <a:spcBef>
                <a:spcPts val="2267"/>
              </a:spcBef>
              <a:spcAft>
                <a:spcPts val="0"/>
              </a:spcAft>
              <a:buClr>
                <a:srgbClr val="000000"/>
              </a:buClr>
              <a:buSzPts val="800"/>
              <a:buChar char="●"/>
              <a:defRPr/>
            </a:lvl4pPr>
            <a:lvl5pPr marL="3047924" lvl="4" indent="-372524" algn="l" rtl="0">
              <a:lnSpc>
                <a:spcPct val="90000"/>
              </a:lnSpc>
              <a:spcBef>
                <a:spcPts val="2267"/>
              </a:spcBef>
              <a:spcAft>
                <a:spcPts val="0"/>
              </a:spcAft>
              <a:buClr>
                <a:srgbClr val="000000"/>
              </a:buClr>
              <a:buSzPts val="800"/>
              <a:buChar char="○"/>
              <a:defRPr/>
            </a:lvl5pPr>
            <a:lvl6pPr marL="3657509" lvl="5" indent="-372524" algn="l" rtl="0">
              <a:lnSpc>
                <a:spcPct val="90000"/>
              </a:lnSpc>
              <a:spcBef>
                <a:spcPts val="2267"/>
              </a:spcBef>
              <a:spcAft>
                <a:spcPts val="0"/>
              </a:spcAft>
              <a:buClr>
                <a:srgbClr val="000000"/>
              </a:buClr>
              <a:buSzPts val="800"/>
              <a:buChar char="■"/>
              <a:defRPr/>
            </a:lvl6pPr>
            <a:lvl7pPr marL="4267093" lvl="6" indent="-372524" algn="l" rtl="0">
              <a:lnSpc>
                <a:spcPct val="90000"/>
              </a:lnSpc>
              <a:spcBef>
                <a:spcPts val="2267"/>
              </a:spcBef>
              <a:spcAft>
                <a:spcPts val="0"/>
              </a:spcAft>
              <a:buClr>
                <a:srgbClr val="000000"/>
              </a:buClr>
              <a:buSzPts val="800"/>
              <a:buChar char="●"/>
              <a:defRPr/>
            </a:lvl7pPr>
            <a:lvl8pPr marL="4876678" lvl="7" indent="-372524" algn="l" rtl="0">
              <a:lnSpc>
                <a:spcPct val="90000"/>
              </a:lnSpc>
              <a:spcBef>
                <a:spcPts val="2267"/>
              </a:spcBef>
              <a:spcAft>
                <a:spcPts val="0"/>
              </a:spcAft>
              <a:buClr>
                <a:srgbClr val="000000"/>
              </a:buClr>
              <a:buSzPts val="800"/>
              <a:buChar char="○"/>
              <a:defRPr/>
            </a:lvl8pPr>
            <a:lvl9pPr marL="5486263" lvl="8" indent="-372524" algn="l" rtl="0">
              <a:lnSpc>
                <a:spcPct val="90000"/>
              </a:lnSpc>
              <a:spcBef>
                <a:spcPts val="2267"/>
              </a:spcBef>
              <a:spcAft>
                <a:spcPts val="0"/>
              </a:spcAft>
              <a:buClr>
                <a:srgbClr val="000000"/>
              </a:buClr>
              <a:buSzPts val="800"/>
              <a:buChar char="■"/>
              <a:defRPr/>
            </a:lvl9pPr>
          </a:lstStyle>
          <a:p>
            <a:endParaRPr/>
          </a:p>
        </p:txBody>
      </p:sp>
      <p:sp>
        <p:nvSpPr>
          <p:cNvPr id="73" name="Google Shape;73;p16"/>
          <p:cNvSpPr txBox="1">
            <a:spLocks noGrp="1"/>
          </p:cNvSpPr>
          <p:nvPr>
            <p:ph type="title"/>
          </p:nvPr>
        </p:nvSpPr>
        <p:spPr>
          <a:xfrm>
            <a:off x="2015132" y="309563"/>
            <a:ext cx="8161600" cy="714400"/>
          </a:xfrm>
          <a:prstGeom prst="rect">
            <a:avLst/>
          </a:prstGeom>
          <a:noFill/>
          <a:ln>
            <a:noFill/>
          </a:ln>
        </p:spPr>
        <p:txBody>
          <a:bodyPr spcFirstLastPara="1" wrap="square" lIns="26775" tIns="26775" rIns="26775" bIns="26775" anchor="t" anchorCtr="0">
            <a:normAutofit/>
          </a:bodyPr>
          <a:lstStyle>
            <a:lvl1pPr lvl="0" algn="l" rtl="0">
              <a:lnSpc>
                <a:spcPct val="80000"/>
              </a:lnSpc>
              <a:spcBef>
                <a:spcPts val="0"/>
              </a:spcBef>
              <a:spcAft>
                <a:spcPts val="0"/>
              </a:spcAft>
              <a:buClr>
                <a:srgbClr val="000000"/>
              </a:buClr>
              <a:buSzPts val="3200"/>
              <a:buFont typeface="Helvetica Neue"/>
              <a:buNone/>
              <a:defRPr sz="4267"/>
            </a:lvl1pPr>
            <a:lvl2pPr lvl="1" algn="l" rtl="0">
              <a:lnSpc>
                <a:spcPct val="80000"/>
              </a:lnSpc>
              <a:spcBef>
                <a:spcPts val="0"/>
              </a:spcBef>
              <a:spcAft>
                <a:spcPts val="0"/>
              </a:spcAft>
              <a:buClr>
                <a:srgbClr val="000000"/>
              </a:buClr>
              <a:buSzPts val="700"/>
              <a:buNone/>
              <a:defRPr/>
            </a:lvl2pPr>
            <a:lvl3pPr lvl="2" algn="l" rtl="0">
              <a:lnSpc>
                <a:spcPct val="80000"/>
              </a:lnSpc>
              <a:spcBef>
                <a:spcPts val="0"/>
              </a:spcBef>
              <a:spcAft>
                <a:spcPts val="0"/>
              </a:spcAft>
              <a:buClr>
                <a:srgbClr val="000000"/>
              </a:buClr>
              <a:buSzPts val="700"/>
              <a:buNone/>
              <a:defRPr/>
            </a:lvl3pPr>
            <a:lvl4pPr lvl="3" algn="l" rtl="0">
              <a:lnSpc>
                <a:spcPct val="80000"/>
              </a:lnSpc>
              <a:spcBef>
                <a:spcPts val="0"/>
              </a:spcBef>
              <a:spcAft>
                <a:spcPts val="0"/>
              </a:spcAft>
              <a:buClr>
                <a:srgbClr val="000000"/>
              </a:buClr>
              <a:buSzPts val="700"/>
              <a:buNone/>
              <a:defRPr/>
            </a:lvl4pPr>
            <a:lvl5pPr lvl="4" algn="l" rtl="0">
              <a:lnSpc>
                <a:spcPct val="80000"/>
              </a:lnSpc>
              <a:spcBef>
                <a:spcPts val="0"/>
              </a:spcBef>
              <a:spcAft>
                <a:spcPts val="0"/>
              </a:spcAft>
              <a:buClr>
                <a:srgbClr val="000000"/>
              </a:buClr>
              <a:buSzPts val="700"/>
              <a:buNone/>
              <a:defRPr/>
            </a:lvl5pPr>
            <a:lvl6pPr lvl="5" algn="l" rtl="0">
              <a:lnSpc>
                <a:spcPct val="80000"/>
              </a:lnSpc>
              <a:spcBef>
                <a:spcPts val="0"/>
              </a:spcBef>
              <a:spcAft>
                <a:spcPts val="0"/>
              </a:spcAft>
              <a:buClr>
                <a:srgbClr val="000000"/>
              </a:buClr>
              <a:buSzPts val="700"/>
              <a:buNone/>
              <a:defRPr/>
            </a:lvl6pPr>
            <a:lvl7pPr lvl="6" algn="l" rtl="0">
              <a:lnSpc>
                <a:spcPct val="80000"/>
              </a:lnSpc>
              <a:spcBef>
                <a:spcPts val="0"/>
              </a:spcBef>
              <a:spcAft>
                <a:spcPts val="0"/>
              </a:spcAft>
              <a:buClr>
                <a:srgbClr val="000000"/>
              </a:buClr>
              <a:buSzPts val="700"/>
              <a:buNone/>
              <a:defRPr/>
            </a:lvl7pPr>
            <a:lvl8pPr lvl="7" algn="l" rtl="0">
              <a:lnSpc>
                <a:spcPct val="80000"/>
              </a:lnSpc>
              <a:spcBef>
                <a:spcPts val="0"/>
              </a:spcBef>
              <a:spcAft>
                <a:spcPts val="0"/>
              </a:spcAft>
              <a:buClr>
                <a:srgbClr val="000000"/>
              </a:buClr>
              <a:buSzPts val="700"/>
              <a:buNone/>
              <a:defRPr/>
            </a:lvl8pPr>
            <a:lvl9pPr lvl="8" algn="l" rtl="0">
              <a:lnSpc>
                <a:spcPct val="80000"/>
              </a:lnSpc>
              <a:spcBef>
                <a:spcPts val="0"/>
              </a:spcBef>
              <a:spcAft>
                <a:spcPts val="0"/>
              </a:spcAft>
              <a:buClr>
                <a:srgbClr val="000000"/>
              </a:buClr>
              <a:buSzPts val="700"/>
              <a:buNone/>
              <a:defRPr/>
            </a:lvl9pPr>
          </a:lstStyle>
          <a:p>
            <a:endParaRPr/>
          </a:p>
        </p:txBody>
      </p:sp>
      <p:sp>
        <p:nvSpPr>
          <p:cNvPr id="74" name="Google Shape;74;p16"/>
          <p:cNvSpPr txBox="1">
            <a:spLocks noGrp="1"/>
          </p:cNvSpPr>
          <p:nvPr>
            <p:ph type="sldNum" idx="12"/>
          </p:nvPr>
        </p:nvSpPr>
        <p:spPr>
          <a:xfrm>
            <a:off x="5991175" y="6495111"/>
            <a:ext cx="204800" cy="197638"/>
          </a:xfrm>
          <a:prstGeom prst="rect">
            <a:avLst/>
          </a:prstGeom>
          <a:noFill/>
          <a:ln>
            <a:noFill/>
          </a:ln>
        </p:spPr>
        <p:txBody>
          <a:bodyPr spcFirstLastPara="1" wrap="square" lIns="26775" tIns="26775" rIns="26775" bIns="26775" anchor="b" anchorCtr="0">
            <a:spAutoFit/>
          </a:bodyPr>
          <a:lstStyle>
            <a:lvl1pPr marL="0" marR="0" lvl="0" indent="0" algn="ctr" rtl="0">
              <a:lnSpc>
                <a:spcPct val="100000"/>
              </a:lnSpc>
              <a:spcBef>
                <a:spcPts val="0"/>
              </a:spcBef>
              <a:spcAft>
                <a:spcPts val="0"/>
              </a:spcAft>
              <a:buClr>
                <a:srgbClr val="000000"/>
              </a:buClr>
              <a:buSzPts val="700"/>
              <a:buFont typeface="Helvetica Neue"/>
              <a:buNone/>
              <a:defRPr sz="933">
                <a:solidFill>
                  <a:srgbClr val="000000"/>
                </a:solidFill>
              </a:defRPr>
            </a:lvl1pPr>
            <a:lvl2pPr marL="0" marR="0" lvl="1" indent="0" algn="ctr" rtl="0">
              <a:lnSpc>
                <a:spcPct val="100000"/>
              </a:lnSpc>
              <a:spcBef>
                <a:spcPts val="0"/>
              </a:spcBef>
              <a:spcAft>
                <a:spcPts val="0"/>
              </a:spcAft>
              <a:buClr>
                <a:srgbClr val="000000"/>
              </a:buClr>
              <a:buSzPts val="700"/>
              <a:buFont typeface="Helvetica Neue"/>
              <a:buNone/>
              <a:defRPr sz="933">
                <a:solidFill>
                  <a:srgbClr val="000000"/>
                </a:solidFill>
              </a:defRPr>
            </a:lvl2pPr>
            <a:lvl3pPr marL="0" marR="0" lvl="2" indent="0" algn="ctr" rtl="0">
              <a:lnSpc>
                <a:spcPct val="100000"/>
              </a:lnSpc>
              <a:spcBef>
                <a:spcPts val="0"/>
              </a:spcBef>
              <a:spcAft>
                <a:spcPts val="0"/>
              </a:spcAft>
              <a:buClr>
                <a:srgbClr val="000000"/>
              </a:buClr>
              <a:buSzPts val="700"/>
              <a:buFont typeface="Helvetica Neue"/>
              <a:buNone/>
              <a:defRPr sz="933">
                <a:solidFill>
                  <a:srgbClr val="000000"/>
                </a:solidFill>
              </a:defRPr>
            </a:lvl3pPr>
            <a:lvl4pPr marL="0" marR="0" lvl="3" indent="0" algn="ctr" rtl="0">
              <a:lnSpc>
                <a:spcPct val="100000"/>
              </a:lnSpc>
              <a:spcBef>
                <a:spcPts val="0"/>
              </a:spcBef>
              <a:spcAft>
                <a:spcPts val="0"/>
              </a:spcAft>
              <a:buClr>
                <a:srgbClr val="000000"/>
              </a:buClr>
              <a:buSzPts val="700"/>
              <a:buFont typeface="Helvetica Neue"/>
              <a:buNone/>
              <a:defRPr sz="933">
                <a:solidFill>
                  <a:srgbClr val="000000"/>
                </a:solidFill>
              </a:defRPr>
            </a:lvl4pPr>
            <a:lvl5pPr marL="0" marR="0" lvl="4" indent="0" algn="ctr" rtl="0">
              <a:lnSpc>
                <a:spcPct val="100000"/>
              </a:lnSpc>
              <a:spcBef>
                <a:spcPts val="0"/>
              </a:spcBef>
              <a:spcAft>
                <a:spcPts val="0"/>
              </a:spcAft>
              <a:buClr>
                <a:srgbClr val="000000"/>
              </a:buClr>
              <a:buSzPts val="700"/>
              <a:buFont typeface="Helvetica Neue"/>
              <a:buNone/>
              <a:defRPr sz="933">
                <a:solidFill>
                  <a:srgbClr val="000000"/>
                </a:solidFill>
              </a:defRPr>
            </a:lvl5pPr>
            <a:lvl6pPr marL="0" marR="0" lvl="5" indent="0" algn="ctr" rtl="0">
              <a:lnSpc>
                <a:spcPct val="100000"/>
              </a:lnSpc>
              <a:spcBef>
                <a:spcPts val="0"/>
              </a:spcBef>
              <a:spcAft>
                <a:spcPts val="0"/>
              </a:spcAft>
              <a:buClr>
                <a:srgbClr val="000000"/>
              </a:buClr>
              <a:buSzPts val="700"/>
              <a:buFont typeface="Helvetica Neue"/>
              <a:buNone/>
              <a:defRPr sz="933">
                <a:solidFill>
                  <a:srgbClr val="000000"/>
                </a:solidFill>
              </a:defRPr>
            </a:lvl6pPr>
            <a:lvl7pPr marL="0" marR="0" lvl="6" indent="0" algn="ctr" rtl="0">
              <a:lnSpc>
                <a:spcPct val="100000"/>
              </a:lnSpc>
              <a:spcBef>
                <a:spcPts val="0"/>
              </a:spcBef>
              <a:spcAft>
                <a:spcPts val="0"/>
              </a:spcAft>
              <a:buClr>
                <a:srgbClr val="000000"/>
              </a:buClr>
              <a:buSzPts val="700"/>
              <a:buFont typeface="Helvetica Neue"/>
              <a:buNone/>
              <a:defRPr sz="933">
                <a:solidFill>
                  <a:srgbClr val="000000"/>
                </a:solidFill>
              </a:defRPr>
            </a:lvl7pPr>
            <a:lvl8pPr marL="0" marR="0" lvl="7" indent="0" algn="ctr" rtl="0">
              <a:lnSpc>
                <a:spcPct val="100000"/>
              </a:lnSpc>
              <a:spcBef>
                <a:spcPts val="0"/>
              </a:spcBef>
              <a:spcAft>
                <a:spcPts val="0"/>
              </a:spcAft>
              <a:buClr>
                <a:srgbClr val="000000"/>
              </a:buClr>
              <a:buSzPts val="700"/>
              <a:buFont typeface="Helvetica Neue"/>
              <a:buNone/>
              <a:defRPr sz="933">
                <a:solidFill>
                  <a:srgbClr val="000000"/>
                </a:solidFill>
              </a:defRPr>
            </a:lvl8pPr>
            <a:lvl9pPr marL="0" marR="0" lvl="8" indent="0" algn="ctr" rtl="0">
              <a:lnSpc>
                <a:spcPct val="100000"/>
              </a:lnSpc>
              <a:spcBef>
                <a:spcPts val="0"/>
              </a:spcBef>
              <a:spcAft>
                <a:spcPts val="0"/>
              </a:spcAft>
              <a:buClr>
                <a:srgbClr val="000000"/>
              </a:buClr>
              <a:buSzPts val="700"/>
              <a:buFont typeface="Helvetica Neue"/>
              <a:buNone/>
              <a:defRPr sz="933">
                <a:solidFill>
                  <a:srgbClr val="000000"/>
                </a:solidFill>
              </a:defRPr>
            </a:lvl9pPr>
          </a:lstStyle>
          <a:p>
            <a:fld id="{00000000-1234-1234-1234-123412341234}" type="slidenum">
              <a:rPr lang="en" smtClean="0"/>
              <a:pPr/>
              <a:t>‹#›</a:t>
            </a:fld>
            <a:endParaRPr lang="en" sz="1333">
              <a:solidFill>
                <a:schemeClr val="dk2"/>
              </a:solidFill>
            </a:endParaRPr>
          </a:p>
        </p:txBody>
      </p:sp>
    </p:spTree>
    <p:extLst>
      <p:ext uri="{BB962C8B-B14F-4D97-AF65-F5344CB8AC3E}">
        <p14:creationId xmlns:p14="http://schemas.microsoft.com/office/powerpoint/2010/main" val="41417548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C0830E8-549E-406B-B2BB-1A27D3688C31}"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8CC9B25-27FB-4FBF-A7E7-C17F0F35B699}" type="slidenum">
              <a:rPr lang="en-US" altLang="en-US"/>
              <a:pPr/>
              <a:t>‹#›</a:t>
            </a:fld>
            <a:endParaRPr lang="en-US" altLang="en-US"/>
          </a:p>
        </p:txBody>
      </p:sp>
    </p:spTree>
    <p:extLst>
      <p:ext uri="{BB962C8B-B14F-4D97-AF65-F5344CB8AC3E}">
        <p14:creationId xmlns:p14="http://schemas.microsoft.com/office/powerpoint/2010/main" val="1666722818"/>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F67B3BF-528F-4D90-B48D-20F3A68FEDB4}"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C973A95-A57A-4BBC-8901-5D02BD4710A4}" type="slidenum">
              <a:rPr lang="en-US" altLang="en-US"/>
              <a:pPr/>
              <a:t>‹#›</a:t>
            </a:fld>
            <a:endParaRPr lang="en-US" altLang="en-US"/>
          </a:p>
        </p:txBody>
      </p:sp>
    </p:spTree>
    <p:extLst>
      <p:ext uri="{BB962C8B-B14F-4D97-AF65-F5344CB8AC3E}">
        <p14:creationId xmlns:p14="http://schemas.microsoft.com/office/powerpoint/2010/main" val="4174499499"/>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EDE61B7-A135-4D9A-8A6C-104F447C1AE1}"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D0A4065-0EEF-4EF5-AD49-7ABE4FF94A25}" type="slidenum">
              <a:rPr lang="en-US" altLang="en-US"/>
              <a:pPr/>
              <a:t>‹#›</a:t>
            </a:fld>
            <a:endParaRPr lang="en-US" altLang="en-US"/>
          </a:p>
        </p:txBody>
      </p:sp>
    </p:spTree>
    <p:extLst>
      <p:ext uri="{BB962C8B-B14F-4D97-AF65-F5344CB8AC3E}">
        <p14:creationId xmlns:p14="http://schemas.microsoft.com/office/powerpoint/2010/main" val="3750004773"/>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797F03C-7299-4AA9-B2F2-5B745DB34F0C}" type="datetimeFigureOut">
              <a:rPr lang="en-US"/>
              <a:pPr>
                <a:defRPr/>
              </a:pPr>
              <a:t>3/9/2026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51CE0B3-D76D-4273-A590-CC50E84C1D46}" type="slidenum">
              <a:rPr lang="en-US" altLang="en-US"/>
              <a:pPr/>
              <a:t>‹#›</a:t>
            </a:fld>
            <a:endParaRPr lang="en-US" altLang="en-US"/>
          </a:p>
        </p:txBody>
      </p:sp>
    </p:spTree>
    <p:extLst>
      <p:ext uri="{BB962C8B-B14F-4D97-AF65-F5344CB8AC3E}">
        <p14:creationId xmlns:p14="http://schemas.microsoft.com/office/powerpoint/2010/main" val="120148946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812191C-9A9D-4F15-8CC2-597D0FDBE67F}" type="datetimeFigureOut">
              <a:rPr lang="en-US"/>
              <a:pPr>
                <a:defRPr/>
              </a:pPr>
              <a:t>3/9/2026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D22DDB4-33AF-4E73-9245-1A1AC404F541}" type="slidenum">
              <a:rPr lang="en-US" altLang="en-US"/>
              <a:pPr/>
              <a:t>‹#›</a:t>
            </a:fld>
            <a:endParaRPr lang="en-US" altLang="en-US"/>
          </a:p>
        </p:txBody>
      </p:sp>
    </p:spTree>
    <p:extLst>
      <p:ext uri="{BB962C8B-B14F-4D97-AF65-F5344CB8AC3E}">
        <p14:creationId xmlns:p14="http://schemas.microsoft.com/office/powerpoint/2010/main" val="2918775271"/>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4DDC8E8-0339-4E83-BBD6-43C7E79FC7D0}" type="datetimeFigureOut">
              <a:rPr lang="en-US"/>
              <a:pPr>
                <a:defRPr/>
              </a:pPr>
              <a:t>3/9/2026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EA2C3F31-44C2-4951-87FB-451777F8F618}" type="slidenum">
              <a:rPr lang="en-US" altLang="en-US"/>
              <a:pPr/>
              <a:t>‹#›</a:t>
            </a:fld>
            <a:endParaRPr lang="en-US" altLang="en-US"/>
          </a:p>
        </p:txBody>
      </p:sp>
    </p:spTree>
    <p:extLst>
      <p:ext uri="{BB962C8B-B14F-4D97-AF65-F5344CB8AC3E}">
        <p14:creationId xmlns:p14="http://schemas.microsoft.com/office/powerpoint/2010/main" val="3228300922"/>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1FBC461-D726-4F67-8748-BC3FA93982E3}" type="datetimeFigureOut">
              <a:rPr lang="en-US"/>
              <a:pPr>
                <a:defRPr/>
              </a:pPr>
              <a:t>3/9/2026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6902082-4BD7-414B-903A-A98F9E56B5EC}" type="slidenum">
              <a:rPr lang="en-US" altLang="en-US"/>
              <a:pPr/>
              <a:t>‹#›</a:t>
            </a:fld>
            <a:endParaRPr lang="en-US" altLang="en-US"/>
          </a:p>
        </p:txBody>
      </p:sp>
    </p:spTree>
    <p:extLst>
      <p:ext uri="{BB962C8B-B14F-4D97-AF65-F5344CB8AC3E}">
        <p14:creationId xmlns:p14="http://schemas.microsoft.com/office/powerpoint/2010/main" val="4030599384"/>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FDC2ADA-4249-47AC-80F7-6AFF059A9F86}" type="datetimeFigureOut">
              <a:rPr lang="en-US"/>
              <a:pPr>
                <a:defRPr/>
              </a:pPr>
              <a:t>3/9/2026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7A61F91-97F0-4138-8EED-D45980679598}" type="slidenum">
              <a:rPr lang="en-US" altLang="en-US"/>
              <a:pPr/>
              <a:t>‹#›</a:t>
            </a:fld>
            <a:endParaRPr lang="en-US" altLang="en-US"/>
          </a:p>
        </p:txBody>
      </p:sp>
    </p:spTree>
    <p:extLst>
      <p:ext uri="{BB962C8B-B14F-4D97-AF65-F5344CB8AC3E}">
        <p14:creationId xmlns:p14="http://schemas.microsoft.com/office/powerpoint/2010/main" val="143579589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DC49505-468F-4E60-8629-BAC5F0511A51}" type="datetimeFigureOut">
              <a:rPr lang="en-US">
                <a:solidFill>
                  <a:prstClr val="black">
                    <a:tint val="75000"/>
                  </a:prstClr>
                </a:solidFill>
              </a:rPr>
              <a:pPr>
                <a:defRPr/>
              </a:pPr>
              <a:t>3/9/2026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8D84BAE6-07EC-45D1-9296-DDE16E879924}" type="slidenum">
              <a:rPr lang="en-US" altLang="en-US"/>
              <a:pPr/>
              <a:t>‹#›</a:t>
            </a:fld>
            <a:endParaRPr lang="en-US" altLang="en-US"/>
          </a:p>
        </p:txBody>
      </p:sp>
    </p:spTree>
    <p:extLst>
      <p:ext uri="{BB962C8B-B14F-4D97-AF65-F5344CB8AC3E}">
        <p14:creationId xmlns:p14="http://schemas.microsoft.com/office/powerpoint/2010/main" val="9368502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08D60-A38D-420B-97DF-2921C25A41F6}" type="datetimeFigureOut">
              <a:rPr lang="en-US"/>
              <a:pPr>
                <a:defRPr/>
              </a:pPr>
              <a:t>3/9/2026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ED82150-02A4-486A-BAF0-525C316E4C23}" type="slidenum">
              <a:rPr lang="en-US" altLang="en-US"/>
              <a:pPr/>
              <a:t>‹#›</a:t>
            </a:fld>
            <a:endParaRPr lang="en-US" altLang="en-US"/>
          </a:p>
        </p:txBody>
      </p:sp>
    </p:spTree>
    <p:extLst>
      <p:ext uri="{BB962C8B-B14F-4D97-AF65-F5344CB8AC3E}">
        <p14:creationId xmlns:p14="http://schemas.microsoft.com/office/powerpoint/2010/main" val="1270816598"/>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1A06F6-9B71-4971-B7AF-59A9283156AF}"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DDCD52A-E5CD-47F9-9F91-38437AA18EDA}" type="slidenum">
              <a:rPr lang="en-US" altLang="en-US"/>
              <a:pPr/>
              <a:t>‹#›</a:t>
            </a:fld>
            <a:endParaRPr lang="en-US" altLang="en-US"/>
          </a:p>
        </p:txBody>
      </p:sp>
    </p:spTree>
    <p:extLst>
      <p:ext uri="{BB962C8B-B14F-4D97-AF65-F5344CB8AC3E}">
        <p14:creationId xmlns:p14="http://schemas.microsoft.com/office/powerpoint/2010/main" val="3653683792"/>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304CA0B-626D-4076-BC8E-0840BD30DAEF}" type="datetimeFigureOut">
              <a:rPr lang="en-US"/>
              <a:pPr>
                <a:defRPr/>
              </a:pPr>
              <a:t>3/9/2026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C6E82BC-FCC2-49B5-A60E-012FF970626F}" type="slidenum">
              <a:rPr lang="en-US" altLang="en-US"/>
              <a:pPr/>
              <a:t>‹#›</a:t>
            </a:fld>
            <a:endParaRPr lang="en-US" altLang="en-US"/>
          </a:p>
        </p:txBody>
      </p:sp>
    </p:spTree>
    <p:extLst>
      <p:ext uri="{BB962C8B-B14F-4D97-AF65-F5344CB8AC3E}">
        <p14:creationId xmlns:p14="http://schemas.microsoft.com/office/powerpoint/2010/main" val="1979922744"/>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4"/>
        <p:cNvGrpSpPr/>
        <p:nvPr/>
      </p:nvGrpSpPr>
      <p:grpSpPr>
        <a:xfrm>
          <a:off x="0" y="0"/>
          <a:ext cx="0" cy="0"/>
          <a:chOff x="0" y="0"/>
          <a:chExt cx="0" cy="0"/>
        </a:xfrm>
      </p:grpSpPr>
      <p:sp>
        <p:nvSpPr>
          <p:cNvPr id="95" name="Google Shape;95;p21"/>
          <p:cNvSpPr/>
          <p:nvPr/>
        </p:nvSpPr>
        <p:spPr>
          <a:xfrm>
            <a:off x="0" y="6727600"/>
            <a:ext cx="12192000" cy="130400"/>
          </a:xfrm>
          <a:prstGeom prst="rect">
            <a:avLst/>
          </a:prstGeom>
          <a:solidFill>
            <a:srgbClr val="00767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6" name="Google Shape;96;p21"/>
          <p:cNvSpPr txBox="1">
            <a:spLocks noGrp="1"/>
          </p:cNvSpPr>
          <p:nvPr>
            <p:ph type="title"/>
          </p:nvPr>
        </p:nvSpPr>
        <p:spPr>
          <a:xfrm>
            <a:off x="415600" y="593367"/>
            <a:ext cx="10173200"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97" name="Google Shape;97;p2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rtl="0">
              <a:lnSpc>
                <a:spcPct val="115000"/>
              </a:lnSpc>
              <a:spcBef>
                <a:spcPts val="0"/>
              </a:spcBef>
              <a:spcAft>
                <a:spcPts val="0"/>
              </a:spcAft>
              <a:buSzPts val="1800"/>
              <a:buChar char="●"/>
              <a:defRPr/>
            </a:lvl1pPr>
            <a:lvl2pPr marL="1219170" lvl="1" indent="-423323" algn="l" rtl="0">
              <a:lnSpc>
                <a:spcPct val="115000"/>
              </a:lnSpc>
              <a:spcBef>
                <a:spcPts val="2133"/>
              </a:spcBef>
              <a:spcAft>
                <a:spcPts val="0"/>
              </a:spcAft>
              <a:buSzPts val="1400"/>
              <a:buChar char="○"/>
              <a:defRPr/>
            </a:lvl2pPr>
            <a:lvl3pPr marL="1828754" lvl="2" indent="-423323" algn="l" rtl="0">
              <a:lnSpc>
                <a:spcPct val="115000"/>
              </a:lnSpc>
              <a:spcBef>
                <a:spcPts val="2133"/>
              </a:spcBef>
              <a:spcAft>
                <a:spcPts val="0"/>
              </a:spcAft>
              <a:buSzPts val="1400"/>
              <a:buChar char="■"/>
              <a:defRPr/>
            </a:lvl3pPr>
            <a:lvl4pPr marL="2438339" lvl="3" indent="-423323" algn="l" rtl="0">
              <a:lnSpc>
                <a:spcPct val="115000"/>
              </a:lnSpc>
              <a:spcBef>
                <a:spcPts val="2133"/>
              </a:spcBef>
              <a:spcAft>
                <a:spcPts val="0"/>
              </a:spcAft>
              <a:buSzPts val="1400"/>
              <a:buChar char="●"/>
              <a:defRPr/>
            </a:lvl4pPr>
            <a:lvl5pPr marL="3047924" lvl="4" indent="-423323" algn="l" rtl="0">
              <a:lnSpc>
                <a:spcPct val="115000"/>
              </a:lnSpc>
              <a:spcBef>
                <a:spcPts val="2133"/>
              </a:spcBef>
              <a:spcAft>
                <a:spcPts val="0"/>
              </a:spcAft>
              <a:buSzPts val="1400"/>
              <a:buChar char="○"/>
              <a:defRPr/>
            </a:lvl5pPr>
            <a:lvl6pPr marL="3657509" lvl="5" indent="-423323" algn="l" rtl="0">
              <a:lnSpc>
                <a:spcPct val="115000"/>
              </a:lnSpc>
              <a:spcBef>
                <a:spcPts val="2133"/>
              </a:spcBef>
              <a:spcAft>
                <a:spcPts val="0"/>
              </a:spcAft>
              <a:buSzPts val="1400"/>
              <a:buChar char="■"/>
              <a:defRPr/>
            </a:lvl6pPr>
            <a:lvl7pPr marL="4267093" lvl="6" indent="-423323" algn="l" rtl="0">
              <a:lnSpc>
                <a:spcPct val="115000"/>
              </a:lnSpc>
              <a:spcBef>
                <a:spcPts val="2133"/>
              </a:spcBef>
              <a:spcAft>
                <a:spcPts val="0"/>
              </a:spcAft>
              <a:buSzPts val="1400"/>
              <a:buChar char="●"/>
              <a:defRPr/>
            </a:lvl7pPr>
            <a:lvl8pPr marL="4876678" lvl="7" indent="-423323" algn="l" rtl="0">
              <a:lnSpc>
                <a:spcPct val="115000"/>
              </a:lnSpc>
              <a:spcBef>
                <a:spcPts val="2133"/>
              </a:spcBef>
              <a:spcAft>
                <a:spcPts val="0"/>
              </a:spcAft>
              <a:buSzPts val="1400"/>
              <a:buChar char="○"/>
              <a:defRPr/>
            </a:lvl8pPr>
            <a:lvl9pPr marL="5486263" lvl="8" indent="-423323" algn="l" rtl="0">
              <a:lnSpc>
                <a:spcPct val="115000"/>
              </a:lnSpc>
              <a:spcBef>
                <a:spcPts val="2133"/>
              </a:spcBef>
              <a:spcAft>
                <a:spcPts val="2133"/>
              </a:spcAft>
              <a:buSzPts val="1400"/>
              <a:buChar char="■"/>
              <a:defRPr/>
            </a:lvl9pPr>
          </a:lstStyle>
          <a:p>
            <a:endParaRPr/>
          </a:p>
        </p:txBody>
      </p:sp>
      <p:sp>
        <p:nvSpPr>
          <p:cNvPr id="98" name="Google Shape;98;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Proxima Nova"/>
                <a:ea typeface="Proxima Nova"/>
                <a:cs typeface="Proxima Nova"/>
                <a:sym typeface="Proxima Nov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32867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040908C-41D2-4745-B6E8-AF7455026174}" type="datetimeFigureOut">
              <a:rPr lang="en-US">
                <a:solidFill>
                  <a:prstClr val="black">
                    <a:tint val="75000"/>
                  </a:prstClr>
                </a:solidFill>
              </a:rPr>
              <a:pPr>
                <a:defRPr/>
              </a:pPr>
              <a:t>3/9/2026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6AF9D00F-5D5A-4D0D-AC75-32EE5D903D89}" type="slidenum">
              <a:rPr lang="en-US" altLang="en-US"/>
              <a:pPr/>
              <a:t>‹#›</a:t>
            </a:fld>
            <a:endParaRPr lang="en-US" altLang="en-US"/>
          </a:p>
        </p:txBody>
      </p:sp>
    </p:spTree>
    <p:extLst>
      <p:ext uri="{BB962C8B-B14F-4D97-AF65-F5344CB8AC3E}">
        <p14:creationId xmlns:p14="http://schemas.microsoft.com/office/powerpoint/2010/main" val="2226161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796C9EC-AC7E-422A-B92F-FDD7AB0CEB39}" type="datetimeFigureOut">
              <a:rPr lang="en-US">
                <a:solidFill>
                  <a:prstClr val="black">
                    <a:tint val="75000"/>
                  </a:prstClr>
                </a:solidFill>
              </a:rPr>
              <a:pPr>
                <a:defRPr/>
              </a:pPr>
              <a:t>3/9/2026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CECD424-2988-4F2D-9CE6-6A8A2B45D1E9}" type="slidenum">
              <a:rPr lang="en-US" altLang="en-US"/>
              <a:pPr/>
              <a:t>‹#›</a:t>
            </a:fld>
            <a:endParaRPr lang="en-US" altLang="en-US"/>
          </a:p>
        </p:txBody>
      </p:sp>
    </p:spTree>
    <p:extLst>
      <p:ext uri="{BB962C8B-B14F-4D97-AF65-F5344CB8AC3E}">
        <p14:creationId xmlns:p14="http://schemas.microsoft.com/office/powerpoint/2010/main" val="184807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C86B113-1410-4B46-BFF2-4FD6D3AF0C77}" type="datetimeFigureOut">
              <a:rPr lang="en-US">
                <a:solidFill>
                  <a:prstClr val="black">
                    <a:tint val="75000"/>
                  </a:prstClr>
                </a:solidFill>
              </a:rPr>
              <a:pPr>
                <a:defRPr/>
              </a:pPr>
              <a:t>3/9/2026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C53E7A9-5480-4816-AB96-54FA288D3EF3}" type="slidenum">
              <a:rPr lang="en-US" altLang="en-US"/>
              <a:pPr/>
              <a:t>‹#›</a:t>
            </a:fld>
            <a:endParaRPr lang="en-US" altLang="en-US"/>
          </a:p>
        </p:txBody>
      </p:sp>
    </p:spTree>
    <p:extLst>
      <p:ext uri="{BB962C8B-B14F-4D97-AF65-F5344CB8AC3E}">
        <p14:creationId xmlns:p14="http://schemas.microsoft.com/office/powerpoint/2010/main" val="438509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4.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C5EB84A-7DB4-406A-9678-5E74E23D92B5}" type="datetimeFigureOut">
              <a:rPr lang="en-US">
                <a:solidFill>
                  <a:prstClr val="black">
                    <a:tint val="75000"/>
                  </a:prstClr>
                </a:solidFill>
              </a:rPr>
              <a:pPr>
                <a:defRPr/>
              </a:pPr>
              <a:t>3/9/2026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4C8C084B-254F-48AA-9DCF-226E8D57E4FC}" type="slidenum">
              <a:rPr lang="en-US" altLang="en-US"/>
              <a:pPr/>
              <a:t>‹#›</a:t>
            </a:fld>
            <a:endParaRPr lang="en-US" altLang="en-US"/>
          </a:p>
        </p:txBody>
      </p:sp>
    </p:spTree>
    <p:extLst>
      <p:ext uri="{BB962C8B-B14F-4D97-AF65-F5344CB8AC3E}">
        <p14:creationId xmlns:p14="http://schemas.microsoft.com/office/powerpoint/2010/main" val="352386304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defTabSz="914394">
              <a:defRPr/>
            </a:pPr>
            <a:fld id="{BCC90B03-5F8E-4046-BD44-0BF9AD8EA83C}"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defTabSz="914394"/>
            <a:fld id="{ED694CED-7E7C-4E1A-8A79-1378C9F17FAA}" type="slidenum">
              <a:rPr lang="en-US" altLang="en-US" smtClean="0"/>
              <a:pPr defTabSz="914394"/>
              <a:t>‹#›</a:t>
            </a:fld>
            <a:endParaRPr lang="en-US" altLang="en-US"/>
          </a:p>
        </p:txBody>
      </p:sp>
    </p:spTree>
    <p:extLst>
      <p:ext uri="{BB962C8B-B14F-4D97-AF65-F5344CB8AC3E}">
        <p14:creationId xmlns:p14="http://schemas.microsoft.com/office/powerpoint/2010/main" val="122889646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197" algn="l" rtl="0" eaLnBrk="1" fontAlgn="base" hangingPunct="1">
        <a:spcBef>
          <a:spcPct val="0"/>
        </a:spcBef>
        <a:spcAft>
          <a:spcPct val="0"/>
        </a:spcAft>
        <a:defRPr sz="3600">
          <a:solidFill>
            <a:schemeClr val="tx1"/>
          </a:solidFill>
          <a:latin typeface="Calibri" pitchFamily="34" charset="0"/>
        </a:defRPr>
      </a:lvl6pPr>
      <a:lvl7pPr marL="914394" algn="l" rtl="0" eaLnBrk="1" fontAlgn="base" hangingPunct="1">
        <a:spcBef>
          <a:spcPct val="0"/>
        </a:spcBef>
        <a:spcAft>
          <a:spcPct val="0"/>
        </a:spcAft>
        <a:defRPr sz="3600">
          <a:solidFill>
            <a:schemeClr val="tx1"/>
          </a:solidFill>
          <a:latin typeface="Calibri" pitchFamily="34" charset="0"/>
        </a:defRPr>
      </a:lvl7pPr>
      <a:lvl8pPr marL="1371591" algn="l" rtl="0" eaLnBrk="1" fontAlgn="base" hangingPunct="1">
        <a:spcBef>
          <a:spcPct val="0"/>
        </a:spcBef>
        <a:spcAft>
          <a:spcPct val="0"/>
        </a:spcAft>
        <a:defRPr sz="3600">
          <a:solidFill>
            <a:schemeClr val="tx1"/>
          </a:solidFill>
          <a:latin typeface="Calibri" pitchFamily="34" charset="0"/>
        </a:defRPr>
      </a:lvl8pPr>
      <a:lvl9pPr marL="1828789" algn="l" rtl="0" eaLnBrk="1" fontAlgn="base" hangingPunct="1">
        <a:spcBef>
          <a:spcPct val="0"/>
        </a:spcBef>
        <a:spcAft>
          <a:spcPct val="0"/>
        </a:spcAft>
        <a:defRPr sz="3600">
          <a:solidFill>
            <a:schemeClr val="tx1"/>
          </a:solidFill>
          <a:latin typeface="Calibri" pitchFamily="34" charset="0"/>
        </a:defRPr>
      </a:lvl9pPr>
    </p:titleStyle>
    <p:bodyStyle>
      <a:lvl1pPr marL="342898" indent="-34289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45" indent="-28574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2992" indent="-228598"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190" indent="-228598"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87" indent="-228598"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84" indent="-228598" algn="l" defTabSz="91439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81" indent="-228598" algn="l" defTabSz="91439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78" indent="-228598" algn="l" defTabSz="91439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75" indent="-228598" algn="l" defTabSz="91439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94" rtl="0" eaLnBrk="1" latinLnBrk="0" hangingPunct="1">
        <a:defRPr sz="1800" kern="1200">
          <a:solidFill>
            <a:schemeClr val="tx1"/>
          </a:solidFill>
          <a:latin typeface="+mn-lt"/>
          <a:ea typeface="+mn-ea"/>
          <a:cs typeface="+mn-cs"/>
        </a:defRPr>
      </a:lvl1pPr>
      <a:lvl2pPr marL="457197" algn="l" defTabSz="914394" rtl="0" eaLnBrk="1" latinLnBrk="0" hangingPunct="1">
        <a:defRPr sz="1800" kern="1200">
          <a:solidFill>
            <a:schemeClr val="tx1"/>
          </a:solidFill>
          <a:latin typeface="+mn-lt"/>
          <a:ea typeface="+mn-ea"/>
          <a:cs typeface="+mn-cs"/>
        </a:defRPr>
      </a:lvl2pPr>
      <a:lvl3pPr marL="914394" algn="l" defTabSz="914394" rtl="0" eaLnBrk="1" latinLnBrk="0" hangingPunct="1">
        <a:defRPr sz="1800" kern="1200">
          <a:solidFill>
            <a:schemeClr val="tx1"/>
          </a:solidFill>
          <a:latin typeface="+mn-lt"/>
          <a:ea typeface="+mn-ea"/>
          <a:cs typeface="+mn-cs"/>
        </a:defRPr>
      </a:lvl3pPr>
      <a:lvl4pPr marL="1371591" algn="l" defTabSz="914394" rtl="0" eaLnBrk="1" latinLnBrk="0" hangingPunct="1">
        <a:defRPr sz="1800" kern="1200">
          <a:solidFill>
            <a:schemeClr val="tx1"/>
          </a:solidFill>
          <a:latin typeface="+mn-lt"/>
          <a:ea typeface="+mn-ea"/>
          <a:cs typeface="+mn-cs"/>
        </a:defRPr>
      </a:lvl4pPr>
      <a:lvl5pPr marL="1828789" algn="l" defTabSz="914394" rtl="0" eaLnBrk="1" latinLnBrk="0" hangingPunct="1">
        <a:defRPr sz="1800" kern="1200">
          <a:solidFill>
            <a:schemeClr val="tx1"/>
          </a:solidFill>
          <a:latin typeface="+mn-lt"/>
          <a:ea typeface="+mn-ea"/>
          <a:cs typeface="+mn-cs"/>
        </a:defRPr>
      </a:lvl5pPr>
      <a:lvl6pPr marL="2285986" algn="l" defTabSz="914394" rtl="0" eaLnBrk="1" latinLnBrk="0" hangingPunct="1">
        <a:defRPr sz="1800" kern="1200">
          <a:solidFill>
            <a:schemeClr val="tx1"/>
          </a:solidFill>
          <a:latin typeface="+mn-lt"/>
          <a:ea typeface="+mn-ea"/>
          <a:cs typeface="+mn-cs"/>
        </a:defRPr>
      </a:lvl6pPr>
      <a:lvl7pPr marL="2743183" algn="l" defTabSz="914394" rtl="0" eaLnBrk="1" latinLnBrk="0" hangingPunct="1">
        <a:defRPr sz="1800" kern="1200">
          <a:solidFill>
            <a:schemeClr val="tx1"/>
          </a:solidFill>
          <a:latin typeface="+mn-lt"/>
          <a:ea typeface="+mn-ea"/>
          <a:cs typeface="+mn-cs"/>
        </a:defRPr>
      </a:lvl7pPr>
      <a:lvl8pPr marL="3200380" algn="l" defTabSz="914394" rtl="0" eaLnBrk="1" latinLnBrk="0" hangingPunct="1">
        <a:defRPr sz="1800" kern="1200">
          <a:solidFill>
            <a:schemeClr val="tx1"/>
          </a:solidFill>
          <a:latin typeface="+mn-lt"/>
          <a:ea typeface="+mn-ea"/>
          <a:cs typeface="+mn-cs"/>
        </a:defRPr>
      </a:lvl8pPr>
      <a:lvl9pPr marL="3657577" algn="l" defTabSz="91439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94">
              <a:defRPr/>
            </a:pPr>
            <a:fld id="{BCC90B03-5F8E-4046-BD44-0BF9AD8EA83C}" type="datetimeFigureOut">
              <a:rPr lang="en-US" smtClean="0">
                <a:solidFill>
                  <a:prstClr val="black">
                    <a:tint val="75000"/>
                  </a:prstClr>
                </a:solidFill>
              </a:rPr>
              <a:pPr defTabSz="914394">
                <a:defRPr/>
              </a:pPr>
              <a:t>3/9/2026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94">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94"/>
            <a:fld id="{ED694CED-7E7C-4E1A-8A79-1378C9F17FAA}" type="slidenum">
              <a:rPr lang="en-US" altLang="en-US" smtClean="0">
                <a:solidFill>
                  <a:prstClr val="black">
                    <a:tint val="75000"/>
                  </a:prstClr>
                </a:solidFill>
              </a:rPr>
              <a:pPr defTabSz="914394"/>
              <a:t>‹#›</a:t>
            </a:fld>
            <a:endParaRPr lang="en-US" altLang="en-US">
              <a:solidFill>
                <a:prstClr val="black">
                  <a:tint val="75000"/>
                </a:prstClr>
              </a:solidFill>
            </a:endParaRPr>
          </a:p>
        </p:txBody>
      </p:sp>
    </p:spTree>
    <p:extLst>
      <p:ext uri="{BB962C8B-B14F-4D97-AF65-F5344CB8AC3E}">
        <p14:creationId xmlns:p14="http://schemas.microsoft.com/office/powerpoint/2010/main" val="106056339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91439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8" indent="-228598" algn="l" defTabSz="91439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5" indent="-228598" algn="l" defTabSz="91439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92" indent="-228598" algn="l" defTabSz="91439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0" indent="-228598" algn="l" defTabSz="9143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87" indent="-228598" algn="l" defTabSz="9143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84" indent="-228598" algn="l" defTabSz="9143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81" indent="-228598" algn="l" defTabSz="9143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78" indent="-228598" algn="l" defTabSz="9143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75" indent="-228598" algn="l" defTabSz="91439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94" rtl="0" eaLnBrk="1" latinLnBrk="0" hangingPunct="1">
        <a:defRPr sz="1800" kern="1200">
          <a:solidFill>
            <a:schemeClr val="tx1"/>
          </a:solidFill>
          <a:latin typeface="+mn-lt"/>
          <a:ea typeface="+mn-ea"/>
          <a:cs typeface="+mn-cs"/>
        </a:defRPr>
      </a:lvl1pPr>
      <a:lvl2pPr marL="457197" algn="l" defTabSz="914394" rtl="0" eaLnBrk="1" latinLnBrk="0" hangingPunct="1">
        <a:defRPr sz="1800" kern="1200">
          <a:solidFill>
            <a:schemeClr val="tx1"/>
          </a:solidFill>
          <a:latin typeface="+mn-lt"/>
          <a:ea typeface="+mn-ea"/>
          <a:cs typeface="+mn-cs"/>
        </a:defRPr>
      </a:lvl2pPr>
      <a:lvl3pPr marL="914394" algn="l" defTabSz="914394" rtl="0" eaLnBrk="1" latinLnBrk="0" hangingPunct="1">
        <a:defRPr sz="1800" kern="1200">
          <a:solidFill>
            <a:schemeClr val="tx1"/>
          </a:solidFill>
          <a:latin typeface="+mn-lt"/>
          <a:ea typeface="+mn-ea"/>
          <a:cs typeface="+mn-cs"/>
        </a:defRPr>
      </a:lvl3pPr>
      <a:lvl4pPr marL="1371591" algn="l" defTabSz="914394" rtl="0" eaLnBrk="1" latinLnBrk="0" hangingPunct="1">
        <a:defRPr sz="1800" kern="1200">
          <a:solidFill>
            <a:schemeClr val="tx1"/>
          </a:solidFill>
          <a:latin typeface="+mn-lt"/>
          <a:ea typeface="+mn-ea"/>
          <a:cs typeface="+mn-cs"/>
        </a:defRPr>
      </a:lvl4pPr>
      <a:lvl5pPr marL="1828789" algn="l" defTabSz="914394" rtl="0" eaLnBrk="1" latinLnBrk="0" hangingPunct="1">
        <a:defRPr sz="1800" kern="1200">
          <a:solidFill>
            <a:schemeClr val="tx1"/>
          </a:solidFill>
          <a:latin typeface="+mn-lt"/>
          <a:ea typeface="+mn-ea"/>
          <a:cs typeface="+mn-cs"/>
        </a:defRPr>
      </a:lvl5pPr>
      <a:lvl6pPr marL="2285986" algn="l" defTabSz="914394" rtl="0" eaLnBrk="1" latinLnBrk="0" hangingPunct="1">
        <a:defRPr sz="1800" kern="1200">
          <a:solidFill>
            <a:schemeClr val="tx1"/>
          </a:solidFill>
          <a:latin typeface="+mn-lt"/>
          <a:ea typeface="+mn-ea"/>
          <a:cs typeface="+mn-cs"/>
        </a:defRPr>
      </a:lvl6pPr>
      <a:lvl7pPr marL="2743183" algn="l" defTabSz="914394" rtl="0" eaLnBrk="1" latinLnBrk="0" hangingPunct="1">
        <a:defRPr sz="1800" kern="1200">
          <a:solidFill>
            <a:schemeClr val="tx1"/>
          </a:solidFill>
          <a:latin typeface="+mn-lt"/>
          <a:ea typeface="+mn-ea"/>
          <a:cs typeface="+mn-cs"/>
        </a:defRPr>
      </a:lvl7pPr>
      <a:lvl8pPr marL="3200380" algn="l" defTabSz="914394" rtl="0" eaLnBrk="1" latinLnBrk="0" hangingPunct="1">
        <a:defRPr sz="1800" kern="1200">
          <a:solidFill>
            <a:schemeClr val="tx1"/>
          </a:solidFill>
          <a:latin typeface="+mn-lt"/>
          <a:ea typeface="+mn-ea"/>
          <a:cs typeface="+mn-cs"/>
        </a:defRPr>
      </a:lvl8pPr>
      <a:lvl9pPr marL="3657577" algn="l" defTabSz="91439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8205" y="2453640"/>
            <a:ext cx="10415588" cy="920985"/>
          </a:xfrm>
          <a:prstGeom prst="rect">
            <a:avLst/>
          </a:prstGeom>
        </p:spPr>
        <p:txBody>
          <a:bodyPr wrap="square" lIns="0" tIns="0" rIns="0" bIns="0">
            <a:spAutoFit/>
          </a:bodyPr>
          <a:lstStyle>
            <a:lvl1pPr>
              <a:defRPr sz="60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2864930" y="1188588"/>
            <a:ext cx="6462141" cy="828886"/>
          </a:xfrm>
          <a:prstGeom prst="rect">
            <a:avLst/>
          </a:prstGeom>
        </p:spPr>
        <p:txBody>
          <a:bodyPr wrap="square" lIns="0" tIns="0" rIns="0" bIns="0">
            <a:spAutoFit/>
          </a:bodyPr>
          <a:lstStyle>
            <a:lvl1pPr>
              <a:defRPr sz="54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a:xfrm>
            <a:off x="3777616" y="6579052"/>
            <a:ext cx="8326120" cy="215536"/>
          </a:xfrm>
          <a:prstGeom prst="rect">
            <a:avLst/>
          </a:prstGeom>
        </p:spPr>
        <p:txBody>
          <a:bodyPr wrap="square" lIns="0" tIns="0" rIns="0" bIns="0">
            <a:spAutoFit/>
          </a:bodyPr>
          <a:lstStyle>
            <a:lvl1pPr>
              <a:defRPr sz="1400" b="0" i="0">
                <a:solidFill>
                  <a:srgbClr val="7F7F7F"/>
                </a:solidFill>
                <a:latin typeface="Calibri"/>
                <a:cs typeface="Calibri"/>
              </a:defRPr>
            </a:lvl1pPr>
          </a:lstStyle>
          <a:p>
            <a:pPr marL="12699" defTabSz="914329">
              <a:spcBef>
                <a:spcPts val="30"/>
              </a:spcBef>
            </a:pPr>
            <a:r>
              <a:rPr lang="en-US" spc="-20"/>
              <a:t>Kaiming </a:t>
            </a:r>
            <a:r>
              <a:rPr lang="en-US" spc="5"/>
              <a:t>He, </a:t>
            </a:r>
            <a:r>
              <a:rPr lang="en-US" spc="-10"/>
              <a:t>Xiangyu </a:t>
            </a:r>
            <a:r>
              <a:rPr lang="en-US"/>
              <a:t>Zhang, </a:t>
            </a:r>
            <a:r>
              <a:rPr lang="en-US" spc="-30"/>
              <a:t>Shaoqing </a:t>
            </a:r>
            <a:r>
              <a:rPr lang="en-US" spc="-5"/>
              <a:t>Ren, </a:t>
            </a:r>
            <a:r>
              <a:rPr lang="en-US"/>
              <a:t>&amp; </a:t>
            </a:r>
            <a:r>
              <a:rPr lang="en-US" spc="-15"/>
              <a:t>Jian </a:t>
            </a:r>
            <a:r>
              <a:rPr lang="en-US" spc="-35"/>
              <a:t>Sun. </a:t>
            </a:r>
            <a:r>
              <a:rPr lang="en-US" spc="5"/>
              <a:t>“Deep </a:t>
            </a:r>
            <a:r>
              <a:rPr lang="en-US" spc="-15"/>
              <a:t>Residual </a:t>
            </a:r>
            <a:r>
              <a:rPr lang="en-US" spc="-10"/>
              <a:t>Learning </a:t>
            </a:r>
            <a:r>
              <a:rPr lang="en-US" spc="-25"/>
              <a:t>for </a:t>
            </a:r>
            <a:r>
              <a:rPr lang="en-US" spc="15"/>
              <a:t>Image </a:t>
            </a:r>
            <a:r>
              <a:rPr lang="en-US" spc="-15"/>
              <a:t>Recognition”. </a:t>
            </a:r>
            <a:r>
              <a:rPr lang="en-US" spc="-20"/>
              <a:t>CVPR</a:t>
            </a:r>
            <a:r>
              <a:rPr lang="en-US" spc="-115"/>
              <a:t> </a:t>
            </a:r>
            <a:r>
              <a:rPr lang="en-US" spc="-10"/>
              <a:t>2016.</a:t>
            </a:r>
            <a:endParaRPr lang="en-US" spc="-10" dirty="0"/>
          </a:p>
        </p:txBody>
      </p:sp>
      <p:sp>
        <p:nvSpPr>
          <p:cNvPr id="5" name="Holder 5"/>
          <p:cNvSpPr>
            <a:spLocks noGrp="1"/>
          </p:cNvSpPr>
          <p:nvPr>
            <p:ph type="dt" sz="half" idx="6"/>
          </p:nvPr>
        </p:nvSpPr>
        <p:spPr>
          <a:xfrm>
            <a:off x="609600" y="6377940"/>
            <a:ext cx="2804160" cy="276935"/>
          </a:xfrm>
          <a:prstGeom prst="rect">
            <a:avLst/>
          </a:prstGeom>
        </p:spPr>
        <p:txBody>
          <a:bodyPr wrap="square" lIns="0" tIns="0" rIns="0" bIns="0">
            <a:spAutoFit/>
          </a:bodyPr>
          <a:lstStyle>
            <a:lvl1pPr algn="l">
              <a:defRPr>
                <a:solidFill>
                  <a:schemeClr val="tx1">
                    <a:tint val="75000"/>
                  </a:schemeClr>
                </a:solidFill>
              </a:defRPr>
            </a:lvl1pPr>
          </a:lstStyle>
          <a:p>
            <a:pPr defTabSz="914329"/>
            <a:fld id="{1D8BD707-D9CF-40AE-B4C6-C98DA3205C09}" type="datetimeFigureOut">
              <a:rPr lang="en-US" sz="1799" smtClean="0">
                <a:solidFill>
                  <a:prstClr val="black">
                    <a:tint val="75000"/>
                  </a:prstClr>
                </a:solidFill>
              </a:rPr>
              <a:pPr defTabSz="914329"/>
              <a:t>3/9/2026</a:t>
            </a:fld>
            <a:endParaRPr lang="en-US" sz="1799">
              <a:solidFill>
                <a:prstClr val="black">
                  <a:tint val="75000"/>
                </a:prstClr>
              </a:solidFill>
            </a:endParaRPr>
          </a:p>
        </p:txBody>
      </p:sp>
      <p:sp>
        <p:nvSpPr>
          <p:cNvPr id="6" name="Holder 6"/>
          <p:cNvSpPr>
            <a:spLocks noGrp="1"/>
          </p:cNvSpPr>
          <p:nvPr>
            <p:ph type="sldNum" sz="quarter" idx="7"/>
          </p:nvPr>
        </p:nvSpPr>
        <p:spPr>
          <a:xfrm>
            <a:off x="8778241" y="6377940"/>
            <a:ext cx="2804160" cy="276935"/>
          </a:xfrm>
          <a:prstGeom prst="rect">
            <a:avLst/>
          </a:prstGeom>
        </p:spPr>
        <p:txBody>
          <a:bodyPr wrap="square" lIns="0" tIns="0" rIns="0" bIns="0">
            <a:spAutoFit/>
          </a:bodyPr>
          <a:lstStyle>
            <a:lvl1pPr algn="r">
              <a:defRPr>
                <a:solidFill>
                  <a:schemeClr val="tx1">
                    <a:tint val="75000"/>
                  </a:schemeClr>
                </a:solidFill>
              </a:defRPr>
            </a:lvl1pPr>
          </a:lstStyle>
          <a:p>
            <a:pPr defTabSz="914329"/>
            <a:fld id="{B6F15528-21DE-4FAA-801E-634DDDAF4B2B}" type="slidenum">
              <a:rPr lang="en-US" sz="1799" smtClean="0">
                <a:solidFill>
                  <a:prstClr val="black">
                    <a:tint val="75000"/>
                  </a:prstClr>
                </a:solidFill>
              </a:rPr>
              <a:pPr defTabSz="914329"/>
              <a:t>‹#›</a:t>
            </a:fld>
            <a:endParaRPr lang="en-US" sz="1799">
              <a:solidFill>
                <a:prstClr val="black">
                  <a:tint val="75000"/>
                </a:prstClr>
              </a:solidFill>
            </a:endParaRPr>
          </a:p>
        </p:txBody>
      </p:sp>
    </p:spTree>
    <p:extLst>
      <p:ext uri="{BB962C8B-B14F-4D97-AF65-F5344CB8AC3E}">
        <p14:creationId xmlns:p14="http://schemas.microsoft.com/office/powerpoint/2010/main" val="85368396"/>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Lst>
  <p:txStyles>
    <p:titleStyle>
      <a:lvl1pPr>
        <a:defRPr>
          <a:latin typeface="+mj-lt"/>
          <a:ea typeface="+mj-ea"/>
          <a:cs typeface="+mj-cs"/>
        </a:defRPr>
      </a:lvl1pPr>
    </p:titleStyle>
    <p:bodyStyle>
      <a:lvl1pPr marL="0">
        <a:defRPr>
          <a:latin typeface="+mn-lt"/>
          <a:ea typeface="+mn-ea"/>
          <a:cs typeface="+mn-cs"/>
        </a:defRPr>
      </a:lvl1pPr>
      <a:lvl2pPr marL="457164">
        <a:defRPr>
          <a:latin typeface="+mn-lt"/>
          <a:ea typeface="+mn-ea"/>
          <a:cs typeface="+mn-cs"/>
        </a:defRPr>
      </a:lvl2pPr>
      <a:lvl3pPr marL="914329">
        <a:defRPr>
          <a:latin typeface="+mn-lt"/>
          <a:ea typeface="+mn-ea"/>
          <a:cs typeface="+mn-cs"/>
        </a:defRPr>
      </a:lvl3pPr>
      <a:lvl4pPr marL="1371492">
        <a:defRPr>
          <a:latin typeface="+mn-lt"/>
          <a:ea typeface="+mn-ea"/>
          <a:cs typeface="+mn-cs"/>
        </a:defRPr>
      </a:lvl4pPr>
      <a:lvl5pPr marL="1828656">
        <a:defRPr>
          <a:latin typeface="+mn-lt"/>
          <a:ea typeface="+mn-ea"/>
          <a:cs typeface="+mn-cs"/>
        </a:defRPr>
      </a:lvl5pPr>
      <a:lvl6pPr marL="2285820">
        <a:defRPr>
          <a:latin typeface="+mn-lt"/>
          <a:ea typeface="+mn-ea"/>
          <a:cs typeface="+mn-cs"/>
        </a:defRPr>
      </a:lvl6pPr>
      <a:lvl7pPr marL="2742985">
        <a:defRPr>
          <a:latin typeface="+mn-lt"/>
          <a:ea typeface="+mn-ea"/>
          <a:cs typeface="+mn-cs"/>
        </a:defRPr>
      </a:lvl7pPr>
      <a:lvl8pPr marL="3200148">
        <a:defRPr>
          <a:latin typeface="+mn-lt"/>
          <a:ea typeface="+mn-ea"/>
          <a:cs typeface="+mn-cs"/>
        </a:defRPr>
      </a:lvl8pPr>
      <a:lvl9pPr marL="3657312">
        <a:defRPr>
          <a:latin typeface="+mn-lt"/>
          <a:ea typeface="+mn-ea"/>
          <a:cs typeface="+mn-cs"/>
        </a:defRPr>
      </a:lvl9pPr>
    </p:bodyStyle>
    <p:otherStyle>
      <a:lvl1pPr marL="0">
        <a:defRPr>
          <a:latin typeface="+mn-lt"/>
          <a:ea typeface="+mn-ea"/>
          <a:cs typeface="+mn-cs"/>
        </a:defRPr>
      </a:lvl1pPr>
      <a:lvl2pPr marL="457164">
        <a:defRPr>
          <a:latin typeface="+mn-lt"/>
          <a:ea typeface="+mn-ea"/>
          <a:cs typeface="+mn-cs"/>
        </a:defRPr>
      </a:lvl2pPr>
      <a:lvl3pPr marL="914329">
        <a:defRPr>
          <a:latin typeface="+mn-lt"/>
          <a:ea typeface="+mn-ea"/>
          <a:cs typeface="+mn-cs"/>
        </a:defRPr>
      </a:lvl3pPr>
      <a:lvl4pPr marL="1371492">
        <a:defRPr>
          <a:latin typeface="+mn-lt"/>
          <a:ea typeface="+mn-ea"/>
          <a:cs typeface="+mn-cs"/>
        </a:defRPr>
      </a:lvl4pPr>
      <a:lvl5pPr marL="1828656">
        <a:defRPr>
          <a:latin typeface="+mn-lt"/>
          <a:ea typeface="+mn-ea"/>
          <a:cs typeface="+mn-cs"/>
        </a:defRPr>
      </a:lvl5pPr>
      <a:lvl6pPr marL="2285820">
        <a:defRPr>
          <a:latin typeface="+mn-lt"/>
          <a:ea typeface="+mn-ea"/>
          <a:cs typeface="+mn-cs"/>
        </a:defRPr>
      </a:lvl6pPr>
      <a:lvl7pPr marL="2742985">
        <a:defRPr>
          <a:latin typeface="+mn-lt"/>
          <a:ea typeface="+mn-ea"/>
          <a:cs typeface="+mn-cs"/>
        </a:defRPr>
      </a:lvl7pPr>
      <a:lvl8pPr marL="3200148">
        <a:defRPr>
          <a:latin typeface="+mn-lt"/>
          <a:ea typeface="+mn-ea"/>
          <a:cs typeface="+mn-cs"/>
        </a:defRPr>
      </a:lvl8pPr>
      <a:lvl9pPr marL="3657312">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34" tIns="45717" rIns="91434" bIns="45717"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739D6B3-269D-4869-843A-06D57D21FC72}" type="datetimeFigureOut">
              <a:rPr lang="en-US"/>
              <a:pPr>
                <a:defRPr/>
              </a:pPr>
              <a:t>3/9/2026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34" tIns="45717" rIns="91434" bIns="45717"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34" tIns="45717" rIns="91434" bIns="45717"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EAECE174-4B9A-44A0-A495-297A57506A97}" type="slidenum">
              <a:rPr lang="en-US" altLang="en-US"/>
              <a:pPr/>
              <a:t>‹#›</a:t>
            </a:fld>
            <a:endParaRPr lang="en-US" altLang="en-US"/>
          </a:p>
        </p:txBody>
      </p:sp>
    </p:spTree>
    <p:extLst>
      <p:ext uri="{BB962C8B-B14F-4D97-AF65-F5344CB8AC3E}">
        <p14:creationId xmlns:p14="http://schemas.microsoft.com/office/powerpoint/2010/main" val="68931548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70" algn="ctr" rtl="0" fontAlgn="base">
        <a:spcBef>
          <a:spcPct val="0"/>
        </a:spcBef>
        <a:spcAft>
          <a:spcPct val="0"/>
        </a:spcAft>
        <a:defRPr sz="4400">
          <a:solidFill>
            <a:schemeClr val="tx1"/>
          </a:solidFill>
          <a:latin typeface="Calibri" pitchFamily="34" charset="0"/>
        </a:defRPr>
      </a:lvl6pPr>
      <a:lvl7pPr marL="914342" algn="ctr" rtl="0" fontAlgn="base">
        <a:spcBef>
          <a:spcPct val="0"/>
        </a:spcBef>
        <a:spcAft>
          <a:spcPct val="0"/>
        </a:spcAft>
        <a:defRPr sz="4400">
          <a:solidFill>
            <a:schemeClr val="tx1"/>
          </a:solidFill>
          <a:latin typeface="Calibri" pitchFamily="34" charset="0"/>
        </a:defRPr>
      </a:lvl7pPr>
      <a:lvl8pPr marL="1371512" algn="ctr" rtl="0" fontAlgn="base">
        <a:spcBef>
          <a:spcPct val="0"/>
        </a:spcBef>
        <a:spcAft>
          <a:spcPct val="0"/>
        </a:spcAft>
        <a:defRPr sz="4400">
          <a:solidFill>
            <a:schemeClr val="tx1"/>
          </a:solidFill>
          <a:latin typeface="Calibri" pitchFamily="34" charset="0"/>
        </a:defRPr>
      </a:lvl8pPr>
      <a:lvl9pPr marL="1828683"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439"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10"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80"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52"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42" rtl="0" eaLnBrk="1" latinLnBrk="0" hangingPunct="1">
        <a:defRPr sz="1800" kern="1200">
          <a:solidFill>
            <a:schemeClr val="tx1"/>
          </a:solidFill>
          <a:latin typeface="+mn-lt"/>
          <a:ea typeface="+mn-ea"/>
          <a:cs typeface="+mn-cs"/>
        </a:defRPr>
      </a:lvl1pPr>
      <a:lvl2pPr marL="457170"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2" algn="l" defTabSz="914342" rtl="0" eaLnBrk="1" latinLnBrk="0" hangingPunct="1">
        <a:defRPr sz="1800" kern="1200">
          <a:solidFill>
            <a:schemeClr val="tx1"/>
          </a:solidFill>
          <a:latin typeface="+mn-lt"/>
          <a:ea typeface="+mn-ea"/>
          <a:cs typeface="+mn-cs"/>
        </a:defRPr>
      </a:lvl4pPr>
      <a:lvl5pPr marL="1828683" algn="l" defTabSz="914342" rtl="0" eaLnBrk="1" latinLnBrk="0" hangingPunct="1">
        <a:defRPr sz="1800" kern="1200">
          <a:solidFill>
            <a:schemeClr val="tx1"/>
          </a:solidFill>
          <a:latin typeface="+mn-lt"/>
          <a:ea typeface="+mn-ea"/>
          <a:cs typeface="+mn-cs"/>
        </a:defRPr>
      </a:lvl5pPr>
      <a:lvl6pPr marL="2285854" algn="l" defTabSz="914342" rtl="0" eaLnBrk="1" latinLnBrk="0" hangingPunct="1">
        <a:defRPr sz="1800" kern="1200">
          <a:solidFill>
            <a:schemeClr val="tx1"/>
          </a:solidFill>
          <a:latin typeface="+mn-lt"/>
          <a:ea typeface="+mn-ea"/>
          <a:cs typeface="+mn-cs"/>
        </a:defRPr>
      </a:lvl6pPr>
      <a:lvl7pPr marL="2743024" algn="l" defTabSz="914342" rtl="0" eaLnBrk="1" latinLnBrk="0" hangingPunct="1">
        <a:defRPr sz="1800" kern="1200">
          <a:solidFill>
            <a:schemeClr val="tx1"/>
          </a:solidFill>
          <a:latin typeface="+mn-lt"/>
          <a:ea typeface="+mn-ea"/>
          <a:cs typeface="+mn-cs"/>
        </a:defRPr>
      </a:lvl7pPr>
      <a:lvl8pPr marL="3200196" algn="l" defTabSz="914342" rtl="0" eaLnBrk="1" latinLnBrk="0" hangingPunct="1">
        <a:defRPr sz="1800" kern="1200">
          <a:solidFill>
            <a:schemeClr val="tx1"/>
          </a:solidFill>
          <a:latin typeface="+mn-lt"/>
          <a:ea typeface="+mn-ea"/>
          <a:cs typeface="+mn-cs"/>
        </a:defRPr>
      </a:lvl8pPr>
      <a:lvl9pPr marL="3657366" algn="l" defTabSz="91434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4C55757B-1C7C-4F7C-BC86-6B827844FEE0}" type="datetimeFigureOut">
              <a:rPr lang="en-US"/>
              <a:pPr>
                <a:defRPr/>
              </a:pPr>
              <a:t>3/9/2026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C7F3D478-4ABA-4E16-AC66-CC7B7537083D}" type="slidenum">
              <a:rPr lang="en-US" altLang="en-US"/>
              <a:pPr/>
              <a:t>‹#›</a:t>
            </a:fld>
            <a:endParaRPr lang="en-US" altLang="en-US"/>
          </a:p>
        </p:txBody>
      </p:sp>
    </p:spTree>
    <p:extLst>
      <p:ext uri="{BB962C8B-B14F-4D97-AF65-F5344CB8AC3E}">
        <p14:creationId xmlns:p14="http://schemas.microsoft.com/office/powerpoint/2010/main" val="285353878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2.avi"/><Relationship Id="rId1" Type="http://schemas.microsoft.com/office/2007/relationships/media" Target="../media/media2.avi"/><Relationship Id="rId5" Type="http://schemas.openxmlformats.org/officeDocument/2006/relationships/hyperlink" Target="https://youtu.be/yvDCzhbjYWs?t=24" TargetMode="Externa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2.xml"/><Relationship Id="rId1" Type="http://schemas.openxmlformats.org/officeDocument/2006/relationships/slideLayout" Target="../slideLayouts/slideLayout50.xml"/><Relationship Id="rId4" Type="http://schemas.openxmlformats.org/officeDocument/2006/relationships/hyperlink" Target="http://austinsmoke.com/turk/"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3.xml"/><Relationship Id="rId1" Type="http://schemas.openxmlformats.org/officeDocument/2006/relationships/slideLayout" Target="../slideLayouts/slideLayout50.xml"/><Relationship Id="rId4" Type="http://schemas.openxmlformats.org/officeDocument/2006/relationships/image" Target="../media/image122.jpeg"/></Relationships>
</file>

<file path=ppt/slides/_rels/slide10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4.xml"/><Relationship Id="rId1" Type="http://schemas.openxmlformats.org/officeDocument/2006/relationships/slideLayout" Target="../slideLayouts/slideLayout50.xml"/></Relationships>
</file>

<file path=ppt/slides/_rels/slide10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5.xml"/><Relationship Id="rId1" Type="http://schemas.openxmlformats.org/officeDocument/2006/relationships/slideLayout" Target="../slideLayouts/slideLayout50.xml"/><Relationship Id="rId4" Type="http://schemas.openxmlformats.org/officeDocument/2006/relationships/image" Target="../media/image125.png"/></Relationships>
</file>

<file path=ppt/slides/_rels/slide10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6.xml"/><Relationship Id="rId1" Type="http://schemas.openxmlformats.org/officeDocument/2006/relationships/slideLayout" Target="../slideLayouts/slideLayout40.xml"/><Relationship Id="rId5" Type="http://schemas.openxmlformats.org/officeDocument/2006/relationships/hyperlink" Target="http://visionpc.cs.uiuc.edu/~largescale/results/production-3-2/results_page_013.html" TargetMode="External"/><Relationship Id="rId4" Type="http://schemas.openxmlformats.org/officeDocument/2006/relationships/image" Target="../media/image127.png"/></Relationships>
</file>

<file path=ppt/slides/_rels/slide10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39.xml"/><Relationship Id="rId1" Type="http://schemas.openxmlformats.org/officeDocument/2006/relationships/slideLayout" Target="../slideLayouts/slideLayout40.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3" Type="http://schemas.openxmlformats.org/officeDocument/2006/relationships/hyperlink" Target="http://cocodataset.org/" TargetMode="External"/><Relationship Id="rId2" Type="http://schemas.openxmlformats.org/officeDocument/2006/relationships/hyperlink" Target="http://www.image-net.org/" TargetMode="External"/><Relationship Id="rId1" Type="http://schemas.openxmlformats.org/officeDocument/2006/relationships/slideLayout" Target="../slideLayouts/slideLayout40.xml"/></Relationships>
</file>

<file path=ppt/slides/_rels/slide11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40.xml"/></Relationships>
</file>

<file path=ppt/slides/_rels/slide11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40.xml"/></Relationships>
</file>

<file path=ppt/slides/_rels/slide115.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40.xml"/></Relationships>
</file>

<file path=ppt/slides/_rels/slide11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0.xml"/><Relationship Id="rId1" Type="http://schemas.openxmlformats.org/officeDocument/2006/relationships/slideLayout" Target="../slideLayouts/slideLayout40.xml"/><Relationship Id="rId4" Type="http://schemas.openxmlformats.org/officeDocument/2006/relationships/image" Target="../media/image136.png"/></Relationships>
</file>

<file path=ppt/slides/_rels/slide11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hyperlink" Target="https://cocodataset.org/#explore" TargetMode="External"/><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3" Type="http://schemas.openxmlformats.org/officeDocument/2006/relationships/hyperlink" Target="http://cybertron.cg.tu-berlin.de/eitz/projects/classifysketch/" TargetMode="External"/><Relationship Id="rId2" Type="http://schemas.openxmlformats.org/officeDocument/2006/relationships/hyperlink" Target="https://webgazer.cs.brown.edu/" TargetMode="External"/><Relationship Id="rId1" Type="http://schemas.openxmlformats.org/officeDocument/2006/relationships/slideLayout" Target="../slideLayouts/slideLayout40.xml"/><Relationship Id="rId4" Type="http://schemas.openxmlformats.org/officeDocument/2006/relationships/image" Target="../media/image139.png"/></Relationships>
</file>

<file path=ppt/slides/_rels/slide11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hyperlink" Target="http://www.cc.gatech.edu/~hays/" TargetMode="Externa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120.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42.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43.png"/></Relationships>
</file>

<file path=ppt/slides/_rels/slide124.xml.rels><?xml version="1.0" encoding="UTF-8" standalone="yes"?>
<Relationships xmlns="http://schemas.openxmlformats.org/package/2006/relationships"><Relationship Id="rId3" Type="http://schemas.openxmlformats.org/officeDocument/2006/relationships/image" Target="../media/image144.gif"/><Relationship Id="rId2" Type="http://schemas.openxmlformats.org/officeDocument/2006/relationships/notesSlide" Target="../notesSlides/notesSlide41.xml"/><Relationship Id="rId1" Type="http://schemas.openxmlformats.org/officeDocument/2006/relationships/slideLayout" Target="../slideLayouts/slideLayout51.xml"/></Relationships>
</file>

<file path=ppt/slides/_rels/slide12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42.xml"/><Relationship Id="rId1" Type="http://schemas.openxmlformats.org/officeDocument/2006/relationships/slideLayout" Target="../slideLayouts/slideLayout51.xml"/><Relationship Id="rId4" Type="http://schemas.openxmlformats.org/officeDocument/2006/relationships/image" Target="../media/image146.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ackuna.com/badtranslato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graphics.cs.cmu.edu/projects/scene-completion/" TargetMode="External"/><Relationship Id="rId2" Type="http://schemas.openxmlformats.org/officeDocument/2006/relationships/hyperlink" Target="https://dl.acm.org/doi/book/10.1145/3596711#sec8"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21.png"/><Relationship Id="rId3" Type="http://schemas.openxmlformats.org/officeDocument/2006/relationships/image" Target="../media/image22.jpeg"/><Relationship Id="rId7" Type="http://schemas.openxmlformats.org/officeDocument/2006/relationships/image" Target="../media/image26.jpeg"/><Relationship Id="rId12"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s>
</file>

<file path=ppt/slides/_rels/slide23.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21.png"/><Relationship Id="rId3" Type="http://schemas.openxmlformats.org/officeDocument/2006/relationships/image" Target="../media/image32.jpeg"/><Relationship Id="rId7" Type="http://schemas.openxmlformats.org/officeDocument/2006/relationships/image" Target="../media/image36.jpeg"/><Relationship Id="rId12"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35.jpeg"/><Relationship Id="rId11" Type="http://schemas.openxmlformats.org/officeDocument/2006/relationships/image" Target="../media/image39.jpeg"/><Relationship Id="rId5" Type="http://schemas.openxmlformats.org/officeDocument/2006/relationships/image" Target="../media/image34.jpeg"/><Relationship Id="rId10" Type="http://schemas.openxmlformats.org/officeDocument/2006/relationships/image" Target="../media/image38.jpeg"/><Relationship Id="rId4" Type="http://schemas.openxmlformats.org/officeDocument/2006/relationships/image" Target="../media/image33.jpeg"/><Relationship Id="rId9"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hyperlink" Target="http://royal.pingdom.com/2010/01/22/internet-2009-in-numbers/"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5.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1.xml"/><Relationship Id="rId5" Type="http://schemas.openxmlformats.org/officeDocument/2006/relationships/image" Target="../media/image44.jpe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8.xml"/><Relationship Id="rId1" Type="http://schemas.openxmlformats.org/officeDocument/2006/relationships/tags" Target="../tags/tag2.xml"/><Relationship Id="rId5" Type="http://schemas.openxmlformats.org/officeDocument/2006/relationships/image" Target="../media/image53.png"/><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8.xml"/><Relationship Id="rId1" Type="http://schemas.openxmlformats.org/officeDocument/2006/relationships/tags" Target="../tags/tag3.xml"/><Relationship Id="rId5" Type="http://schemas.openxmlformats.org/officeDocument/2006/relationships/image" Target="../media/image55.jpe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59.jpeg"/><Relationship Id="rId5" Type="http://schemas.openxmlformats.org/officeDocument/2006/relationships/image" Target="../media/image58.png"/><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69.jpeg"/></Relationships>
</file>

<file path=ppt/slides/_rels/slide4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65.jpeg"/></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slideLayout" Target="../slideLayouts/slideLayout18.xml"/><Relationship Id="rId1" Type="http://schemas.openxmlformats.org/officeDocument/2006/relationships/tags" Target="../tags/tag4.xml"/><Relationship Id="rId5" Type="http://schemas.openxmlformats.org/officeDocument/2006/relationships/image" Target="../media/image74.jpeg"/><Relationship Id="rId4" Type="http://schemas.openxmlformats.org/officeDocument/2006/relationships/image" Target="../media/image76.jpeg"/></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c/GeoWizard/videos" TargetMode="External"/><Relationship Id="rId2" Type="http://schemas.openxmlformats.org/officeDocument/2006/relationships/image" Target="../media/image83.png"/><Relationship Id="rId1" Type="http://schemas.openxmlformats.org/officeDocument/2006/relationships/slideLayout" Target="../slideLayouts/slideLayout7.xml"/><Relationship Id="rId4" Type="http://schemas.openxmlformats.org/officeDocument/2006/relationships/hyperlink" Target="https://www.geoguessr.com/"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en.wikipedia.org/wiki/Tay_(bot)" TargetMode="Externa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3.jpg"/><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53.xml"/></Relationships>
</file>

<file path=ppt/slides/_rels/slide7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5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98.gif"/><Relationship Id="rId2" Type="http://schemas.openxmlformats.org/officeDocument/2006/relationships/notesSlide" Target="../notesSlides/notesSlide26.xml"/><Relationship Id="rId1" Type="http://schemas.openxmlformats.org/officeDocument/2006/relationships/slideLayout" Target="../slideLayouts/slideLayout63.xml"/><Relationship Id="rId5" Type="http://schemas.openxmlformats.org/officeDocument/2006/relationships/image" Target="../media/image100.png"/><Relationship Id="rId4" Type="http://schemas.openxmlformats.org/officeDocument/2006/relationships/image" Target="../media/image99.png"/></Relationships>
</file>

<file path=ppt/slides/_rels/slide81.xml.rels><?xml version="1.0" encoding="UTF-8" standalone="yes"?>
<Relationships xmlns="http://schemas.openxmlformats.org/package/2006/relationships"><Relationship Id="rId3" Type="http://schemas.openxmlformats.org/officeDocument/2006/relationships/image" Target="../media/image101.gif"/><Relationship Id="rId2" Type="http://schemas.openxmlformats.org/officeDocument/2006/relationships/notesSlide" Target="../notesSlides/notesSlide27.xml"/><Relationship Id="rId1" Type="http://schemas.openxmlformats.org/officeDocument/2006/relationships/slideLayout" Target="../slideLayouts/slideLayout63.xml"/><Relationship Id="rId6" Type="http://schemas.openxmlformats.org/officeDocument/2006/relationships/image" Target="../media/image104.gif"/><Relationship Id="rId5" Type="http://schemas.openxmlformats.org/officeDocument/2006/relationships/image" Target="../media/image103.gif"/><Relationship Id="rId4" Type="http://schemas.openxmlformats.org/officeDocument/2006/relationships/image" Target="../media/image102.gi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hyperlink" Target="http://labelme.csail.mit.edu/" TargetMode="External"/><Relationship Id="rId1" Type="http://schemas.openxmlformats.org/officeDocument/2006/relationships/slideLayout" Target="../slideLayouts/slideLayout53.xml"/></Relationships>
</file>

<file path=ppt/slides/_rels/slide8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8.xml"/><Relationship Id="rId1" Type="http://schemas.openxmlformats.org/officeDocument/2006/relationships/slideLayout" Target="../slideLayouts/slideLayout5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6.xml.rels><?xml version="1.0" encoding="UTF-8" standalone="yes"?>
<Relationships xmlns="http://schemas.openxmlformats.org/package/2006/relationships"><Relationship Id="rId3" Type="http://schemas.openxmlformats.org/officeDocument/2006/relationships/hyperlink" Target="http://www.gwap.com/" TargetMode="External"/><Relationship Id="rId2" Type="http://schemas.openxmlformats.org/officeDocument/2006/relationships/hyperlink" Target="http://www.cs.cmu.edu/~biglou/ESP.pdf" TargetMode="External"/><Relationship Id="rId1" Type="http://schemas.openxmlformats.org/officeDocument/2006/relationships/slideLayout" Target="../slideLayouts/slideLayout40.xml"/><Relationship Id="rId4" Type="http://schemas.openxmlformats.org/officeDocument/2006/relationships/image" Target="../media/image107.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0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5.xml"/></Relationships>
</file>

<file path=ppt/slides/_rels/slide9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45.xml"/></Relationships>
</file>

<file path=ppt/slides/_rels/slide9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45.xml"/></Relationships>
</file>

<file path=ppt/slides/_rels/slide9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45.xml"/></Relationships>
</file>

<file path=ppt/slides/_rels/slide9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45.xml"/></Relationships>
</file>

<file path=ppt/slides/_rels/slide9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45.xml"/></Relationships>
</file>

<file path=ppt/slides/_rels/slide9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45.xml"/></Relationships>
</file>

<file path=ppt/slides/_rels/slide9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45.xml"/></Relationships>
</file>

<file path=ppt/slides/_rels/slide9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9.xml"/><Relationship Id="rId1" Type="http://schemas.openxmlformats.org/officeDocument/2006/relationships/slideLayout" Target="../slideLayouts/slideLayout39.xml"/></Relationships>
</file>

<file path=ppt/slides/_rels/slide9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Mind blow ames's window illus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24000" y="11289"/>
            <a:ext cx="9144000" cy="6858530"/>
          </a:xfrm>
        </p:spPr>
      </p:pic>
    </p:spTree>
    <p:extLst>
      <p:ext uri="{BB962C8B-B14F-4D97-AF65-F5344CB8AC3E}">
        <p14:creationId xmlns:p14="http://schemas.microsoft.com/office/powerpoint/2010/main" val="37803806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orvi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121" y="857318"/>
            <a:ext cx="9143760" cy="5143365"/>
          </a:xfrm>
          <a:prstGeom prst="rect">
            <a:avLst/>
          </a:prstGeom>
        </p:spPr>
      </p:pic>
      <p:sp>
        <p:nvSpPr>
          <p:cNvPr id="2" name="Rectangle 1"/>
          <p:cNvSpPr/>
          <p:nvPr/>
        </p:nvSpPr>
        <p:spPr>
          <a:xfrm>
            <a:off x="3352873" y="6172130"/>
            <a:ext cx="5486256" cy="646331"/>
          </a:xfrm>
          <a:prstGeom prst="rect">
            <a:avLst/>
          </a:prstGeom>
        </p:spPr>
        <p:txBody>
          <a:bodyPr wrap="square">
            <a:spAutoFit/>
          </a:bodyPr>
          <a:lstStyle/>
          <a:p>
            <a:pPr defTabSz="914394"/>
            <a:r>
              <a:rPr lang="en-US" dirty="0">
                <a:solidFill>
                  <a:prstClr val="black"/>
                </a:solidFill>
                <a:cs typeface="+mn-cs"/>
                <a:hlinkClick r:id="rId5"/>
              </a:rPr>
              <a:t>https://youtu.be/yvDCzhbjYWs?t=24</a:t>
            </a:r>
            <a:endParaRPr lang="en-US" dirty="0">
              <a:solidFill>
                <a:prstClr val="black"/>
              </a:solidFill>
              <a:cs typeface="+mn-cs"/>
            </a:endParaRPr>
          </a:p>
          <a:p>
            <a:pPr defTabSz="914394"/>
            <a:r>
              <a:rPr lang="en-US" dirty="0">
                <a:solidFill>
                  <a:prstClr val="black"/>
                </a:solidFill>
                <a:cs typeface="+mn-cs"/>
              </a:rPr>
              <a:t>Watch until 9:42</a:t>
            </a:r>
          </a:p>
        </p:txBody>
      </p:sp>
    </p:spTree>
    <p:extLst>
      <p:ext uri="{BB962C8B-B14F-4D97-AF65-F5344CB8AC3E}">
        <p14:creationId xmlns:p14="http://schemas.microsoft.com/office/powerpoint/2010/main" val="39022615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en-US"/>
              <a:t>Annotation protocols</a:t>
            </a:r>
          </a:p>
        </p:txBody>
      </p:sp>
      <p:sp>
        <p:nvSpPr>
          <p:cNvPr id="57347" name="Rectangle 3"/>
          <p:cNvSpPr>
            <a:spLocks noGrp="1" noChangeArrowheads="1"/>
          </p:cNvSpPr>
          <p:nvPr>
            <p:ph type="body" idx="1"/>
          </p:nvPr>
        </p:nvSpPr>
        <p:spPr/>
        <p:txBody>
          <a:bodyPr/>
          <a:lstStyle/>
          <a:p>
            <a:pPr eaLnBrk="1" hangingPunct="1"/>
            <a:r>
              <a:rPr lang="en-US" altLang="en-US"/>
              <a:t>Type keywords</a:t>
            </a:r>
          </a:p>
          <a:p>
            <a:pPr eaLnBrk="1" hangingPunct="1"/>
            <a:r>
              <a:rPr lang="en-US" altLang="en-US"/>
              <a:t>Select relevant images</a:t>
            </a:r>
          </a:p>
          <a:p>
            <a:pPr eaLnBrk="1" hangingPunct="1"/>
            <a:r>
              <a:rPr lang="en-US" altLang="en-US"/>
              <a:t>Click on landmarks</a:t>
            </a:r>
          </a:p>
          <a:p>
            <a:pPr eaLnBrk="1" hangingPunct="1"/>
            <a:r>
              <a:rPr lang="en-US" altLang="en-US"/>
              <a:t>Outline something</a:t>
            </a:r>
          </a:p>
          <a:p>
            <a:pPr eaLnBrk="1" hangingPunct="1"/>
            <a:r>
              <a:rPr lang="en-US" altLang="en-US"/>
              <a:t>Detect features</a:t>
            </a:r>
          </a:p>
          <a:p>
            <a:pPr eaLnBrk="1" hangingPunct="1"/>
            <a:endParaRPr lang="en-US" altLang="en-US"/>
          </a:p>
          <a:p>
            <a:pPr lvl="1" eaLnBrk="1" hangingPunct="1">
              <a:buFontTx/>
              <a:buNone/>
            </a:pPr>
            <a:r>
              <a:rPr lang="en-US" altLang="en-US"/>
              <a:t>……….. anything else ………</a:t>
            </a:r>
          </a:p>
        </p:txBody>
      </p:sp>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altLang="en-US"/>
              <a:t>Type keywords</a:t>
            </a:r>
          </a:p>
        </p:txBody>
      </p:sp>
      <p:pic>
        <p:nvPicPr>
          <p:cNvPr id="58371" name="Picture 5" descr="imagetagging_ex"/>
          <p:cNvPicPr>
            <a:picLocks noGrp="1" noChangeAspect="1" noChangeArrowheads="1"/>
          </p:cNvPicPr>
          <p:nvPr>
            <p:ph type="chart" idx="1"/>
          </p:nvPr>
        </p:nvPicPr>
        <p:blipFill>
          <a:blip r:embed="rId3">
            <a:extLst>
              <a:ext uri="{28A0092B-C50C-407E-A947-70E740481C1C}">
                <a14:useLocalDpi xmlns:a14="http://schemas.microsoft.com/office/drawing/2010/main" val="0"/>
              </a:ext>
            </a:extLst>
          </a:blip>
          <a:srcRect/>
          <a:stretch>
            <a:fillRect/>
          </a:stretch>
        </p:blipFill>
        <p:spPr>
          <a:xfrm>
            <a:off x="2209800" y="2433639"/>
            <a:ext cx="7772400" cy="3132137"/>
          </a:xfrm>
        </p:spPr>
      </p:pic>
      <p:sp>
        <p:nvSpPr>
          <p:cNvPr id="58372" name="Rectangle 6"/>
          <p:cNvSpPr>
            <a:spLocks noChangeArrowheads="1"/>
          </p:cNvSpPr>
          <p:nvPr/>
        </p:nvSpPr>
        <p:spPr bwMode="auto">
          <a:xfrm>
            <a:off x="2209800" y="6019800"/>
            <a:ext cx="7772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r" defTabSz="914400" rtl="0" eaLnBrk="1" fontAlgn="base" latinLnBrk="0" hangingPunct="1">
              <a:lnSpc>
                <a:spcPct val="100000"/>
              </a:lnSpc>
              <a:spcBef>
                <a:spcPct val="20000"/>
              </a:spcBef>
              <a:spcAft>
                <a:spcPct val="0"/>
              </a:spcAft>
              <a:buClrTx/>
              <a:buSzTx/>
              <a:buFontTx/>
              <a:buNone/>
              <a:tabLst/>
              <a:defRPr/>
            </a:pPr>
            <a:r>
              <a:rPr kumimoji="1" lang="en-US" alt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Arial" panose="020B0604020202020204" pitchFamily="34" charset="0"/>
                <a:hlinkClick r:id="rId4"/>
              </a:rPr>
              <a:t>http://austinsmoke.com/turk/</a:t>
            </a:r>
            <a:r>
              <a:rPr kumimoji="1" lang="en-US" alt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Arial" panose="020B0604020202020204" pitchFamily="34" charset="0"/>
              </a:rPr>
              <a:t>.</a:t>
            </a:r>
          </a:p>
        </p:txBody>
      </p:sp>
      <p:sp>
        <p:nvSpPr>
          <p:cNvPr id="58373" name="Text Box 7"/>
          <p:cNvSpPr txBox="1">
            <a:spLocks noChangeArrowheads="1"/>
          </p:cNvSpPr>
          <p:nvPr/>
        </p:nvSpPr>
        <p:spPr bwMode="auto">
          <a:xfrm>
            <a:off x="1828801" y="6019800"/>
            <a:ext cx="7617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$0.01</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a:t>Select examples </a:t>
            </a:r>
          </a:p>
        </p:txBody>
      </p:sp>
      <p:pic>
        <p:nvPicPr>
          <p:cNvPr id="59395" name="Picture 7"/>
          <p:cNvPicPr>
            <a:picLocks noGrp="1" noChangeAspect="1" noChangeArrowheads="1"/>
          </p:cNvPicPr>
          <p:nvPr>
            <p:ph type="chart" idx="1"/>
          </p:nvPr>
        </p:nvPicPr>
        <p:blipFill>
          <a:blip r:embed="rId3">
            <a:extLst>
              <a:ext uri="{28A0092B-C50C-407E-A947-70E740481C1C}">
                <a14:useLocalDpi xmlns:a14="http://schemas.microsoft.com/office/drawing/2010/main" val="0"/>
              </a:ext>
            </a:extLst>
          </a:blip>
          <a:srcRect/>
          <a:stretch>
            <a:fillRect/>
          </a:stretch>
        </p:blipFill>
        <p:spPr>
          <a:xfrm>
            <a:off x="2057400" y="1905000"/>
            <a:ext cx="3627438" cy="3733800"/>
          </a:xfrm>
          <a:noFill/>
        </p:spPr>
      </p:pic>
      <p:pic>
        <p:nvPicPr>
          <p:cNvPr id="5939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905001"/>
            <a:ext cx="42672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 Box 9"/>
          <p:cNvSpPr txBox="1">
            <a:spLocks noChangeArrowheads="1"/>
          </p:cNvSpPr>
          <p:nvPr/>
        </p:nvSpPr>
        <p:spPr bwMode="auto">
          <a:xfrm>
            <a:off x="4267200" y="5867400"/>
            <a:ext cx="40278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Joint work with Tamara and Alex Berg</a:t>
            </a:r>
          </a:p>
        </p:txBody>
      </p:sp>
      <p:sp>
        <p:nvSpPr>
          <p:cNvPr id="59398" name="Rectangle 10"/>
          <p:cNvSpPr>
            <a:spLocks noChangeArrowheads="1"/>
          </p:cNvSpPr>
          <p:nvPr/>
        </p:nvSpPr>
        <p:spPr bwMode="auto">
          <a:xfrm>
            <a:off x="3429000" y="6324600"/>
            <a:ext cx="62182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http://visionpc.cs.uiuc.edu/~largescale/data/simpleevaluation/html/horse.html</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en-US"/>
              <a:t>Select examples</a:t>
            </a:r>
          </a:p>
        </p:txBody>
      </p:sp>
      <p:sp>
        <p:nvSpPr>
          <p:cNvPr id="60419" name="Rectangle 5"/>
          <p:cNvSpPr>
            <a:spLocks noChangeArrowheads="1"/>
          </p:cNvSpPr>
          <p:nvPr/>
        </p:nvSpPr>
        <p:spPr bwMode="auto">
          <a:xfrm>
            <a:off x="6172200" y="6324600"/>
            <a:ext cx="419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requester mtlabel</a:t>
            </a:r>
          </a:p>
        </p:txBody>
      </p:sp>
      <p:sp>
        <p:nvSpPr>
          <p:cNvPr id="60420" name="Text Box 6"/>
          <p:cNvSpPr txBox="1">
            <a:spLocks noChangeArrowheads="1"/>
          </p:cNvSpPr>
          <p:nvPr/>
        </p:nvSpPr>
        <p:spPr bwMode="auto">
          <a:xfrm>
            <a:off x="1828801" y="6248400"/>
            <a:ext cx="7617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$0.02</a:t>
            </a:r>
          </a:p>
        </p:txBody>
      </p:sp>
      <p:pic>
        <p:nvPicPr>
          <p:cNvPr id="60421" name="Picture 9"/>
          <p:cNvPicPr>
            <a:picLocks noGrp="1" noChangeAspect="1" noChangeArrowheads="1"/>
          </p:cNvPicPr>
          <p:nvPr>
            <p:ph type="chart" idx="1"/>
          </p:nvPr>
        </p:nvPicPr>
        <p:blipFill>
          <a:blip r:embed="rId3">
            <a:extLst>
              <a:ext uri="{28A0092B-C50C-407E-A947-70E740481C1C}">
                <a14:useLocalDpi xmlns:a14="http://schemas.microsoft.com/office/drawing/2010/main" val="0"/>
              </a:ext>
            </a:extLst>
          </a:blip>
          <a:srcRect/>
          <a:stretch>
            <a:fillRect/>
          </a:stretch>
        </p:blipFill>
        <p:spPr>
          <a:xfrm>
            <a:off x="2428875" y="1981200"/>
            <a:ext cx="7334250" cy="4038600"/>
          </a:xfrm>
          <a:noFill/>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a:t>Click on landmarks</a:t>
            </a:r>
          </a:p>
        </p:txBody>
      </p:sp>
      <p:pic>
        <p:nvPicPr>
          <p:cNvPr id="61443" name="Picture 5" descr="Picture 5"/>
          <p:cNvPicPr>
            <a:picLocks noGrp="1" noChangeAspect="1" noChangeArrowheads="1"/>
          </p:cNvPicPr>
          <p:nvPr>
            <p:ph type="chart" idx="1"/>
          </p:nvPr>
        </p:nvPicPr>
        <p:blipFill>
          <a:blip r:embed="rId3">
            <a:extLst>
              <a:ext uri="{28A0092B-C50C-407E-A947-70E740481C1C}">
                <a14:useLocalDpi xmlns:a14="http://schemas.microsoft.com/office/drawing/2010/main" val="0"/>
              </a:ext>
            </a:extLst>
          </a:blip>
          <a:srcRect/>
          <a:stretch>
            <a:fillRect/>
          </a:stretch>
        </p:blipFill>
        <p:spPr>
          <a:xfrm>
            <a:off x="1828801" y="1905000"/>
            <a:ext cx="4054475" cy="4038600"/>
          </a:xfrm>
        </p:spPr>
      </p:pic>
      <p:pic>
        <p:nvPicPr>
          <p:cNvPr id="61444" name="Picture 6" descr="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905001"/>
            <a:ext cx="2984500" cy="396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Rectangle 7"/>
          <p:cNvSpPr>
            <a:spLocks noChangeArrowheads="1"/>
          </p:cNvSpPr>
          <p:nvPr/>
        </p:nvSpPr>
        <p:spPr bwMode="auto">
          <a:xfrm>
            <a:off x="4343400" y="3276600"/>
            <a:ext cx="838200" cy="137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446" name="Line 9"/>
          <p:cNvSpPr>
            <a:spLocks noChangeShapeType="1"/>
          </p:cNvSpPr>
          <p:nvPr/>
        </p:nvSpPr>
        <p:spPr bwMode="auto">
          <a:xfrm flipH="1">
            <a:off x="4343400" y="1905000"/>
            <a:ext cx="2362200" cy="137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447" name="Line 10"/>
          <p:cNvSpPr>
            <a:spLocks noChangeShapeType="1"/>
          </p:cNvSpPr>
          <p:nvPr/>
        </p:nvSpPr>
        <p:spPr bwMode="auto">
          <a:xfrm flipH="1" flipV="1">
            <a:off x="4419600" y="4648200"/>
            <a:ext cx="228600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1448" name="Text Box 12"/>
          <p:cNvSpPr txBox="1">
            <a:spLocks noChangeArrowheads="1"/>
          </p:cNvSpPr>
          <p:nvPr/>
        </p:nvSpPr>
        <p:spPr bwMode="auto">
          <a:xfrm>
            <a:off x="1905001" y="6096000"/>
            <a:ext cx="7617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$0.01</a:t>
            </a:r>
          </a:p>
        </p:txBody>
      </p:sp>
      <p:sp>
        <p:nvSpPr>
          <p:cNvPr id="61449" name="Rectangle 13"/>
          <p:cNvSpPr>
            <a:spLocks noChangeArrowheads="1"/>
          </p:cNvSpPr>
          <p:nvPr/>
        </p:nvSpPr>
        <p:spPr bwMode="auto">
          <a:xfrm>
            <a:off x="4343401" y="6172200"/>
            <a:ext cx="57753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http://vision-app1.cs.uiuc.edu/mt/results/people14-batch11/p7/</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altLang="en-US"/>
              <a:t>Outline something</a:t>
            </a:r>
          </a:p>
        </p:txBody>
      </p:sp>
      <p:pic>
        <p:nvPicPr>
          <p:cNvPr id="62467" name="Picture 4" descr="person_outline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752600"/>
            <a:ext cx="2565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 Box 5"/>
          <p:cNvSpPr txBox="1">
            <a:spLocks noChangeArrowheads="1"/>
          </p:cNvSpPr>
          <p:nvPr/>
        </p:nvSpPr>
        <p:spPr bwMode="auto">
          <a:xfrm>
            <a:off x="1981201" y="6019800"/>
            <a:ext cx="7617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$0.01</a:t>
            </a:r>
          </a:p>
        </p:txBody>
      </p:sp>
      <p:pic>
        <p:nvPicPr>
          <p:cNvPr id="62469" name="Picture 6" descr="person_outline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676400"/>
            <a:ext cx="25019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Rectangle 7"/>
          <p:cNvSpPr>
            <a:spLocks noChangeArrowheads="1"/>
          </p:cNvSpPr>
          <p:nvPr/>
        </p:nvSpPr>
        <p:spPr bwMode="auto">
          <a:xfrm>
            <a:off x="3573635" y="6019800"/>
            <a:ext cx="6843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5"/>
              </a:rPr>
              <a:t>http://visionpc.cs.uiuc.edu/~largescale/results/production-3-2/results_page_013.html</a:t>
            </a: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Data from Ramanan NIPS06</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en-US"/>
              <a:t>Motivation</a:t>
            </a:r>
          </a:p>
        </p:txBody>
      </p:sp>
      <p:pic>
        <p:nvPicPr>
          <p:cNvPr id="63491" name="Picture 3" descr="labeled_example_per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813" y="2784475"/>
            <a:ext cx="60960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 Box 4"/>
          <p:cNvSpPr txBox="1">
            <a:spLocks noChangeArrowheads="1"/>
          </p:cNvSpPr>
          <p:nvPr/>
        </p:nvSpPr>
        <p:spPr bwMode="auto">
          <a:xfrm>
            <a:off x="4191000" y="3200400"/>
            <a:ext cx="4984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X   100 000   =   $5000   </a:t>
            </a:r>
          </a:p>
        </p:txBody>
      </p:sp>
      <p:sp>
        <p:nvSpPr>
          <p:cNvPr id="63493" name="Text Box 5"/>
          <p:cNvSpPr txBox="1">
            <a:spLocks noChangeArrowheads="1"/>
          </p:cNvSpPr>
          <p:nvPr/>
        </p:nvSpPr>
        <p:spPr bwMode="auto">
          <a:xfrm>
            <a:off x="3195169" y="4079876"/>
            <a:ext cx="1377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Custom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annotations</a:t>
            </a:r>
          </a:p>
        </p:txBody>
      </p:sp>
      <p:sp>
        <p:nvSpPr>
          <p:cNvPr id="63494" name="Text Box 6"/>
          <p:cNvSpPr txBox="1">
            <a:spLocks noChangeArrowheads="1"/>
          </p:cNvSpPr>
          <p:nvPr/>
        </p:nvSpPr>
        <p:spPr bwMode="auto">
          <a:xfrm>
            <a:off x="5137150" y="4079875"/>
            <a:ext cx="13773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Large scale</a:t>
            </a:r>
          </a:p>
        </p:txBody>
      </p:sp>
      <p:sp>
        <p:nvSpPr>
          <p:cNvPr id="63495" name="Text Box 7"/>
          <p:cNvSpPr txBox="1">
            <a:spLocks noChangeArrowheads="1"/>
          </p:cNvSpPr>
          <p:nvPr/>
        </p:nvSpPr>
        <p:spPr bwMode="auto">
          <a:xfrm>
            <a:off x="7499350" y="4079875"/>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Low price</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a:t>Issues</a:t>
            </a:r>
          </a:p>
        </p:txBody>
      </p:sp>
      <p:sp>
        <p:nvSpPr>
          <p:cNvPr id="64515" name="Rectangle 3"/>
          <p:cNvSpPr>
            <a:spLocks noGrp="1" noChangeArrowheads="1"/>
          </p:cNvSpPr>
          <p:nvPr>
            <p:ph type="body" idx="1"/>
          </p:nvPr>
        </p:nvSpPr>
        <p:spPr/>
        <p:txBody>
          <a:bodyPr/>
          <a:lstStyle/>
          <a:p>
            <a:pPr eaLnBrk="1" hangingPunct="1">
              <a:lnSpc>
                <a:spcPct val="90000"/>
              </a:lnSpc>
            </a:pPr>
            <a:r>
              <a:rPr lang="en-US" altLang="en-US" sz="3600"/>
              <a:t>Quality?</a:t>
            </a:r>
          </a:p>
          <a:p>
            <a:pPr lvl="1" eaLnBrk="1" hangingPunct="1">
              <a:lnSpc>
                <a:spcPct val="90000"/>
              </a:lnSpc>
            </a:pPr>
            <a:r>
              <a:rPr lang="en-US" altLang="en-US" sz="3200"/>
              <a:t>How good is it?</a:t>
            </a:r>
          </a:p>
          <a:p>
            <a:pPr lvl="1" eaLnBrk="1" hangingPunct="1">
              <a:lnSpc>
                <a:spcPct val="90000"/>
              </a:lnSpc>
            </a:pPr>
            <a:r>
              <a:rPr lang="en-US" altLang="en-US" sz="3200"/>
              <a:t>How to be sure?</a:t>
            </a:r>
          </a:p>
          <a:p>
            <a:pPr eaLnBrk="1" hangingPunct="1">
              <a:lnSpc>
                <a:spcPct val="90000"/>
              </a:lnSpc>
            </a:pPr>
            <a:r>
              <a:rPr lang="en-US" altLang="en-US" sz="3600"/>
              <a:t>Price? </a:t>
            </a:r>
          </a:p>
          <a:p>
            <a:pPr lvl="1" eaLnBrk="1" hangingPunct="1">
              <a:lnSpc>
                <a:spcPct val="90000"/>
              </a:lnSpc>
            </a:pPr>
            <a:r>
              <a:rPr lang="en-US" altLang="en-US" sz="3200"/>
              <a:t>How to price it?</a:t>
            </a:r>
          </a:p>
          <a:p>
            <a:pPr lvl="1" eaLnBrk="1" hangingPunct="1">
              <a:lnSpc>
                <a:spcPct val="90000"/>
              </a:lnSpc>
              <a:buFontTx/>
              <a:buNone/>
            </a:pPr>
            <a:endParaRPr lang="en-US" altLang="en-US" sz="240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altLang="en-US"/>
              <a:t>Annotation quality</a:t>
            </a:r>
          </a:p>
        </p:txBody>
      </p:sp>
      <p:sp>
        <p:nvSpPr>
          <p:cNvPr id="65539" name="Rectangle 3"/>
          <p:cNvSpPr>
            <a:spLocks noGrp="1" noChangeArrowheads="1"/>
          </p:cNvSpPr>
          <p:nvPr>
            <p:ph type="body" idx="1"/>
          </p:nvPr>
        </p:nvSpPr>
        <p:spPr>
          <a:xfrm>
            <a:off x="7010400" y="1676400"/>
            <a:ext cx="3505200" cy="1676400"/>
          </a:xfrm>
        </p:spPr>
        <p:txBody>
          <a:bodyPr/>
          <a:lstStyle/>
          <a:p>
            <a:pPr eaLnBrk="1" hangingPunct="1">
              <a:buFontTx/>
              <a:buNone/>
            </a:pPr>
            <a:r>
              <a:rPr lang="en-US" altLang="en-US" sz="2000"/>
              <a:t>Agree within 5-10  pixels </a:t>
            </a:r>
          </a:p>
          <a:p>
            <a:pPr eaLnBrk="1" hangingPunct="1">
              <a:buFontTx/>
              <a:buNone/>
            </a:pPr>
            <a:r>
              <a:rPr lang="en-US" altLang="en-US" sz="2000"/>
              <a:t>	on 500x500 screen</a:t>
            </a:r>
          </a:p>
          <a:p>
            <a:pPr eaLnBrk="1" hangingPunct="1">
              <a:buFontTx/>
              <a:buNone/>
            </a:pPr>
            <a:endParaRPr lang="en-US" altLang="en-US" sz="2000"/>
          </a:p>
          <a:p>
            <a:pPr eaLnBrk="1" hangingPunct="1">
              <a:buFontTx/>
              <a:buNone/>
            </a:pPr>
            <a:r>
              <a:rPr lang="en-US" altLang="en-US" sz="2000"/>
              <a:t>There are bad ones.</a:t>
            </a:r>
          </a:p>
        </p:txBody>
      </p:sp>
      <p:pic>
        <p:nvPicPr>
          <p:cNvPr id="65540" name="Picture 5" descr="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752601"/>
            <a:ext cx="4648200"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6" descr="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903664"/>
            <a:ext cx="1155700"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7" descr="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2714" y="3895726"/>
            <a:ext cx="1487487"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8" descr="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1" y="3886200"/>
            <a:ext cx="15144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4" name="Picture 9" descr="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801" y="4184650"/>
            <a:ext cx="2747963"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Text Box 10"/>
          <p:cNvSpPr txBox="1">
            <a:spLocks noChangeArrowheads="1"/>
          </p:cNvSpPr>
          <p:nvPr/>
        </p:nvSpPr>
        <p:spPr bwMode="auto">
          <a:xfrm>
            <a:off x="2727325" y="6143625"/>
            <a:ext cx="338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65546" name="Text Box 11"/>
          <p:cNvSpPr txBox="1">
            <a:spLocks noChangeArrowheads="1"/>
          </p:cNvSpPr>
          <p:nvPr/>
        </p:nvSpPr>
        <p:spPr bwMode="auto">
          <a:xfrm>
            <a:off x="4419600" y="6143625"/>
            <a:ext cx="3513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t>
            </a:r>
          </a:p>
        </p:txBody>
      </p:sp>
      <p:sp>
        <p:nvSpPr>
          <p:cNvPr id="65547" name="Text Box 12"/>
          <p:cNvSpPr txBox="1">
            <a:spLocks noChangeArrowheads="1"/>
          </p:cNvSpPr>
          <p:nvPr/>
        </p:nvSpPr>
        <p:spPr bwMode="auto">
          <a:xfrm>
            <a:off x="6324600" y="6143625"/>
            <a:ext cx="338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a:t>
            </a:r>
          </a:p>
        </p:txBody>
      </p:sp>
      <p:sp>
        <p:nvSpPr>
          <p:cNvPr id="65548" name="Text Box 13"/>
          <p:cNvSpPr txBox="1">
            <a:spLocks noChangeArrowheads="1"/>
          </p:cNvSpPr>
          <p:nvPr/>
        </p:nvSpPr>
        <p:spPr bwMode="auto">
          <a:xfrm>
            <a:off x="8763000" y="6143625"/>
            <a:ext cx="3642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a:t>
            </a:r>
          </a:p>
        </p:txBody>
      </p:sp>
      <p:sp>
        <p:nvSpPr>
          <p:cNvPr id="65549" name="Line 16"/>
          <p:cNvSpPr>
            <a:spLocks noChangeShapeType="1"/>
          </p:cNvSpPr>
          <p:nvPr/>
        </p:nvSpPr>
        <p:spPr bwMode="auto">
          <a:xfrm>
            <a:off x="6400800" y="2743200"/>
            <a:ext cx="2362200" cy="1447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5550" name="Line 18"/>
          <p:cNvSpPr>
            <a:spLocks noChangeShapeType="1"/>
          </p:cNvSpPr>
          <p:nvPr/>
        </p:nvSpPr>
        <p:spPr bwMode="auto">
          <a:xfrm>
            <a:off x="3886200" y="3352800"/>
            <a:ext cx="30480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5551" name="Line 19"/>
          <p:cNvSpPr>
            <a:spLocks noChangeShapeType="1"/>
          </p:cNvSpPr>
          <p:nvPr/>
        </p:nvSpPr>
        <p:spPr bwMode="auto">
          <a:xfrm>
            <a:off x="2590800" y="3429000"/>
            <a:ext cx="152400"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5552" name="Line 20"/>
          <p:cNvSpPr>
            <a:spLocks noChangeShapeType="1"/>
          </p:cNvSpPr>
          <p:nvPr/>
        </p:nvSpPr>
        <p:spPr bwMode="auto">
          <a:xfrm>
            <a:off x="5181600" y="3200400"/>
            <a:ext cx="121920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1981200" y="2819400"/>
            <a:ext cx="8229600" cy="1143000"/>
          </a:xfrm>
        </p:spPr>
        <p:txBody>
          <a:bodyPr/>
          <a:lstStyle/>
          <a:p>
            <a:pPr eaLnBrk="1" hangingPunct="1"/>
            <a:r>
              <a:rPr lang="en-US" altLang="en-US"/>
              <a:t>How do we get quality annotations?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24789" t="19072" r="25172" b="18930"/>
          <a:stretch/>
        </p:blipFill>
        <p:spPr>
          <a:xfrm>
            <a:off x="2502105" y="857318"/>
            <a:ext cx="6641826" cy="5143365"/>
          </a:xfrm>
          <a:prstGeom prst="rect">
            <a:avLst/>
          </a:prstGeom>
        </p:spPr>
      </p:pic>
    </p:spTree>
    <p:extLst>
      <p:ext uri="{BB962C8B-B14F-4D97-AF65-F5344CB8AC3E}">
        <p14:creationId xmlns:p14="http://schemas.microsoft.com/office/powerpoint/2010/main" val="263218872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altLang="en-US"/>
              <a:t>Ensuring Annotation Quality</a:t>
            </a:r>
          </a:p>
        </p:txBody>
      </p:sp>
      <p:sp>
        <p:nvSpPr>
          <p:cNvPr id="67587" name="Content Placeholder 2"/>
          <p:cNvSpPr>
            <a:spLocks noGrp="1"/>
          </p:cNvSpPr>
          <p:nvPr>
            <p:ph idx="1"/>
          </p:nvPr>
        </p:nvSpPr>
        <p:spPr/>
        <p:txBody>
          <a:bodyPr/>
          <a:lstStyle/>
          <a:p>
            <a:pPr eaLnBrk="1" hangingPunct="1"/>
            <a:r>
              <a:rPr lang="en-US" altLang="en-US" dirty="0"/>
              <a:t>Consensus / Multiple Annotation / </a:t>
            </a:r>
            <a:br>
              <a:rPr lang="en-US" altLang="en-US" dirty="0"/>
            </a:br>
            <a:r>
              <a:rPr lang="en-US" altLang="en-US" dirty="0"/>
              <a:t>“Wisdom of the Crowds”</a:t>
            </a:r>
          </a:p>
          <a:p>
            <a:pPr eaLnBrk="1" hangingPunct="1"/>
            <a:endParaRPr lang="en-US" altLang="en-US" dirty="0"/>
          </a:p>
          <a:p>
            <a:pPr eaLnBrk="1" hangingPunct="1"/>
            <a:r>
              <a:rPr lang="en-US" altLang="en-US" dirty="0"/>
              <a:t>Gold Standard / Sentinel </a:t>
            </a:r>
          </a:p>
          <a:p>
            <a:pPr lvl="1" eaLnBrk="1" hangingPunct="1"/>
            <a:r>
              <a:rPr lang="en-US" altLang="en-US" dirty="0"/>
              <a:t>Special case: qualification exam</a:t>
            </a:r>
          </a:p>
          <a:p>
            <a:pPr lvl="1" eaLnBrk="1" hangingPunct="1"/>
            <a:endParaRPr lang="en-US" altLang="en-US" dirty="0"/>
          </a:p>
          <a:p>
            <a:pPr eaLnBrk="1" hangingPunct="1"/>
            <a:r>
              <a:rPr lang="en-US" altLang="en-US" dirty="0"/>
              <a:t>Grading Tasks</a:t>
            </a:r>
          </a:p>
          <a:p>
            <a:pPr lvl="1" eaLnBrk="1" hangingPunct="1"/>
            <a:r>
              <a:rPr lang="en-US" altLang="en-US" dirty="0"/>
              <a:t>A second tier of workers who grade others</a:t>
            </a:r>
          </a:p>
        </p:txBody>
      </p:sp>
      <p:pic>
        <p:nvPicPr>
          <p:cNvPr id="67588" name="Picture 2" descr="C:\Users\hays\Desktop\143 Computer Vision\slides\29\Wisecrow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1" y="1371601"/>
            <a:ext cx="1249363"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531339" y="2590800"/>
            <a:ext cx="50292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Not enough on its own, but widely used</a:t>
            </a:r>
          </a:p>
        </p:txBody>
      </p:sp>
      <p:sp>
        <p:nvSpPr>
          <p:cNvPr id="6" name="TextBox 5"/>
          <p:cNvSpPr txBox="1"/>
          <p:nvPr/>
        </p:nvSpPr>
        <p:spPr>
          <a:xfrm>
            <a:off x="2531339" y="4267200"/>
            <a:ext cx="7755661"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Widely used and most important. Find good annotators and keep them honest.</a:t>
            </a:r>
          </a:p>
        </p:txBody>
      </p:sp>
      <p:sp>
        <p:nvSpPr>
          <p:cNvPr id="7" name="TextBox 6"/>
          <p:cNvSpPr txBox="1"/>
          <p:nvPr/>
        </p:nvSpPr>
        <p:spPr>
          <a:xfrm>
            <a:off x="2531338" y="5897433"/>
            <a:ext cx="7755661"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Not widely used</a:t>
            </a:r>
          </a:p>
        </p:txBody>
      </p:sp>
    </p:spTree>
    <p:extLst>
      <p:ext uri="{BB962C8B-B14F-4D97-AF65-F5344CB8AC3E}">
        <p14:creationId xmlns:p14="http://schemas.microsoft.com/office/powerpoint/2010/main" val="359859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US" altLang="en-US"/>
              <a:t>Pricing</a:t>
            </a:r>
          </a:p>
        </p:txBody>
      </p:sp>
      <p:sp>
        <p:nvSpPr>
          <p:cNvPr id="68611" name="Content Placeholder 2"/>
          <p:cNvSpPr>
            <a:spLocks noGrp="1"/>
          </p:cNvSpPr>
          <p:nvPr>
            <p:ph idx="1"/>
          </p:nvPr>
        </p:nvSpPr>
        <p:spPr/>
        <p:txBody>
          <a:bodyPr/>
          <a:lstStyle/>
          <a:p>
            <a:pPr eaLnBrk="1" hangingPunct="1"/>
            <a:r>
              <a:rPr lang="en-US" altLang="en-US" dirty="0"/>
              <a:t>Trade off between throughput and cost</a:t>
            </a:r>
          </a:p>
          <a:p>
            <a:pPr lvl="1" eaLnBrk="1" hangingPunct="1"/>
            <a:r>
              <a:rPr lang="en-US" altLang="en-US" i="1" dirty="0"/>
              <a:t>NOT</a:t>
            </a:r>
            <a:r>
              <a:rPr lang="en-US" altLang="en-US" dirty="0"/>
              <a:t> as much of a trade off with quality</a:t>
            </a:r>
            <a:endParaRPr lang="en-US" altLang="en-US" i="1" dirty="0"/>
          </a:p>
          <a:p>
            <a:pPr eaLnBrk="1" hangingPunct="1"/>
            <a:r>
              <a:rPr lang="en-US" altLang="en-US" dirty="0"/>
              <a:t>Higher pay can actually attract scammers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Crowdsourcing</a:t>
            </a:r>
          </a:p>
        </p:txBody>
      </p:sp>
      <p:sp>
        <p:nvSpPr>
          <p:cNvPr id="3" name="Content Placeholder 2"/>
          <p:cNvSpPr>
            <a:spLocks noGrp="1"/>
          </p:cNvSpPr>
          <p:nvPr>
            <p:ph idx="1"/>
          </p:nvPr>
        </p:nvSpPr>
        <p:spPr/>
        <p:txBody>
          <a:bodyPr/>
          <a:lstStyle/>
          <a:p>
            <a:r>
              <a:rPr lang="en-US" dirty="0"/>
              <a:t>Massive annotation efforts that would not otherwise be feasible </a:t>
            </a:r>
          </a:p>
          <a:p>
            <a:pPr lvl="1"/>
            <a:r>
              <a:rPr lang="en-US" dirty="0"/>
              <a:t>ImageNet ( </a:t>
            </a:r>
            <a:r>
              <a:rPr lang="en-US" dirty="0">
                <a:hlinkClick r:id="rId2"/>
              </a:rPr>
              <a:t>http://www.image-net.org/</a:t>
            </a:r>
            <a:r>
              <a:rPr lang="en-US" dirty="0"/>
              <a:t> )</a:t>
            </a:r>
          </a:p>
          <a:p>
            <a:pPr lvl="1"/>
            <a:r>
              <a:rPr lang="en-US" dirty="0"/>
              <a:t>COCO (</a:t>
            </a:r>
            <a:r>
              <a:rPr lang="en-US" dirty="0">
                <a:hlinkClick r:id="rId3"/>
              </a:rPr>
              <a:t>http://cocodataset.org</a:t>
            </a:r>
            <a:r>
              <a:rPr lang="en-US" dirty="0"/>
              <a:t> )</a:t>
            </a:r>
          </a:p>
          <a:p>
            <a:pPr lvl="1"/>
            <a:r>
              <a:rPr lang="en-US" dirty="0"/>
              <a:t>Many more</a:t>
            </a:r>
          </a:p>
        </p:txBody>
      </p:sp>
    </p:spTree>
    <p:extLst>
      <p:ext uri="{BB962C8B-B14F-4D97-AF65-F5344CB8AC3E}">
        <p14:creationId xmlns:p14="http://schemas.microsoft.com/office/powerpoint/2010/main" val="31264601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D5BD-7178-4FF8-BFC2-57D8CA455ED4}"/>
              </a:ext>
            </a:extLst>
          </p:cNvPr>
          <p:cNvSpPr>
            <a:spLocks noGrp="1"/>
          </p:cNvSpPr>
          <p:nvPr>
            <p:ph type="title"/>
          </p:nvPr>
        </p:nvSpPr>
        <p:spPr>
          <a:xfrm>
            <a:off x="609600" y="35746"/>
            <a:ext cx="10972800" cy="878654"/>
          </a:xfrm>
        </p:spPr>
        <p:txBody>
          <a:bodyPr/>
          <a:lstStyle/>
          <a:p>
            <a:r>
              <a:rPr lang="en-US" dirty="0"/>
              <a:t>Crowdsourcing to build COCO Dataset</a:t>
            </a:r>
          </a:p>
        </p:txBody>
      </p:sp>
      <p:pic>
        <p:nvPicPr>
          <p:cNvPr id="5" name="Picture 4">
            <a:extLst>
              <a:ext uri="{FF2B5EF4-FFF2-40B4-BE49-F238E27FC236}">
                <a16:creationId xmlns:a16="http://schemas.microsoft.com/office/drawing/2014/main" id="{AC7EF404-31AE-4608-9CE0-C838E59718A1}"/>
              </a:ext>
            </a:extLst>
          </p:cNvPr>
          <p:cNvPicPr>
            <a:picLocks noChangeAspect="1"/>
          </p:cNvPicPr>
          <p:nvPr/>
        </p:nvPicPr>
        <p:blipFill>
          <a:blip r:embed="rId2"/>
          <a:stretch>
            <a:fillRect/>
          </a:stretch>
        </p:blipFill>
        <p:spPr>
          <a:xfrm>
            <a:off x="2743200" y="914400"/>
            <a:ext cx="6587836" cy="4207715"/>
          </a:xfrm>
          <a:prstGeom prst="rect">
            <a:avLst/>
          </a:prstGeom>
        </p:spPr>
      </p:pic>
      <p:pic>
        <p:nvPicPr>
          <p:cNvPr id="7" name="Picture 6">
            <a:extLst>
              <a:ext uri="{FF2B5EF4-FFF2-40B4-BE49-F238E27FC236}">
                <a16:creationId xmlns:a16="http://schemas.microsoft.com/office/drawing/2014/main" id="{B3A4C128-B625-4351-8D54-F6ED84E8C1CF}"/>
              </a:ext>
            </a:extLst>
          </p:cNvPr>
          <p:cNvPicPr>
            <a:picLocks noChangeAspect="1"/>
          </p:cNvPicPr>
          <p:nvPr/>
        </p:nvPicPr>
        <p:blipFill>
          <a:blip r:embed="rId3"/>
          <a:stretch>
            <a:fillRect/>
          </a:stretch>
        </p:blipFill>
        <p:spPr>
          <a:xfrm>
            <a:off x="1752600" y="5122115"/>
            <a:ext cx="8686800" cy="1259235"/>
          </a:xfrm>
          <a:prstGeom prst="rect">
            <a:avLst/>
          </a:prstGeom>
        </p:spPr>
      </p:pic>
      <p:sp>
        <p:nvSpPr>
          <p:cNvPr id="3" name="TextBox 2"/>
          <p:cNvSpPr txBox="1"/>
          <p:nvPr/>
        </p:nvSpPr>
        <p:spPr>
          <a:xfrm>
            <a:off x="9220200" y="1418058"/>
            <a:ext cx="2057400"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community still calls this “Object Detection”</a:t>
            </a:r>
          </a:p>
        </p:txBody>
      </p:sp>
      <p:sp>
        <p:nvSpPr>
          <p:cNvPr id="6" name="TextBox 5"/>
          <p:cNvSpPr txBox="1"/>
          <p:nvPr/>
        </p:nvSpPr>
        <p:spPr>
          <a:xfrm>
            <a:off x="9220200" y="3323058"/>
            <a:ext cx="2057400"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community calls this “Instance Segmentation”</a:t>
            </a:r>
          </a:p>
        </p:txBody>
      </p:sp>
      <p:sp>
        <p:nvSpPr>
          <p:cNvPr id="4" name="Rectangle 3"/>
          <p:cNvSpPr/>
          <p:nvPr/>
        </p:nvSpPr>
        <p:spPr>
          <a:xfrm>
            <a:off x="3110676" y="6369157"/>
            <a:ext cx="5852884"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ECCV 2014. Received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Koenderink</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Prize at ECCV 2024</a:t>
            </a:r>
          </a:p>
        </p:txBody>
      </p:sp>
    </p:spTree>
    <p:extLst>
      <p:ext uri="{BB962C8B-B14F-4D97-AF65-F5344CB8AC3E}">
        <p14:creationId xmlns:p14="http://schemas.microsoft.com/office/powerpoint/2010/main" val="32793121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D5BD-7178-4FF8-BFC2-57D8CA455ED4}"/>
              </a:ext>
            </a:extLst>
          </p:cNvPr>
          <p:cNvSpPr>
            <a:spLocks noGrp="1"/>
          </p:cNvSpPr>
          <p:nvPr>
            <p:ph type="title"/>
          </p:nvPr>
        </p:nvSpPr>
        <p:spPr>
          <a:xfrm>
            <a:off x="609600" y="35746"/>
            <a:ext cx="10972800" cy="878654"/>
          </a:xfrm>
        </p:spPr>
        <p:txBody>
          <a:bodyPr/>
          <a:lstStyle/>
          <a:p>
            <a:r>
              <a:rPr lang="en-US" dirty="0"/>
              <a:t>Crowdsourcing to build COCO Dataset</a:t>
            </a:r>
          </a:p>
        </p:txBody>
      </p:sp>
      <p:pic>
        <p:nvPicPr>
          <p:cNvPr id="5" name="Picture 4">
            <a:extLst>
              <a:ext uri="{FF2B5EF4-FFF2-40B4-BE49-F238E27FC236}">
                <a16:creationId xmlns:a16="http://schemas.microsoft.com/office/drawing/2014/main" id="{AC7EF404-31AE-4608-9CE0-C838E59718A1}"/>
              </a:ext>
            </a:extLst>
          </p:cNvPr>
          <p:cNvPicPr>
            <a:picLocks noChangeAspect="1"/>
          </p:cNvPicPr>
          <p:nvPr/>
        </p:nvPicPr>
        <p:blipFill rotWithShape="1">
          <a:blip r:embed="rId2"/>
          <a:srcRect b="8951"/>
          <a:stretch/>
        </p:blipFill>
        <p:spPr>
          <a:xfrm>
            <a:off x="2133600" y="1295400"/>
            <a:ext cx="7730836" cy="4495800"/>
          </a:xfrm>
          <a:prstGeom prst="rect">
            <a:avLst/>
          </a:prstGeom>
        </p:spPr>
      </p:pic>
      <p:sp>
        <p:nvSpPr>
          <p:cNvPr id="8" name="Rectangle 7"/>
          <p:cNvSpPr/>
          <p:nvPr/>
        </p:nvSpPr>
        <p:spPr>
          <a:xfrm>
            <a:off x="1828800" y="3352800"/>
            <a:ext cx="9144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7696200" y="3276600"/>
            <a:ext cx="12954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p>
        </p:txBody>
      </p:sp>
      <p:sp>
        <p:nvSpPr>
          <p:cNvPr id="11" name="TextBox 10"/>
          <p:cNvSpPr txBox="1"/>
          <p:nvPr/>
        </p:nvSpPr>
        <p:spPr>
          <a:xfrm>
            <a:off x="3810000" y="3276600"/>
            <a:ext cx="12954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2" name="TextBox 11"/>
          <p:cNvSpPr txBox="1"/>
          <p:nvPr/>
        </p:nvSpPr>
        <p:spPr>
          <a:xfrm>
            <a:off x="3810000" y="5734110"/>
            <a:ext cx="12954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p>
        </p:txBody>
      </p:sp>
      <p:sp>
        <p:nvSpPr>
          <p:cNvPr id="13" name="TextBox 12"/>
          <p:cNvSpPr txBox="1"/>
          <p:nvPr/>
        </p:nvSpPr>
        <p:spPr>
          <a:xfrm>
            <a:off x="7702632" y="5750319"/>
            <a:ext cx="12954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
            </a:r>
          </a:p>
        </p:txBody>
      </p:sp>
    </p:spTree>
    <p:extLst>
      <p:ext uri="{BB962C8B-B14F-4D97-AF65-F5344CB8AC3E}">
        <p14:creationId xmlns:p14="http://schemas.microsoft.com/office/powerpoint/2010/main" val="21655877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D5BD-7178-4FF8-BFC2-57D8CA455ED4}"/>
              </a:ext>
            </a:extLst>
          </p:cNvPr>
          <p:cNvSpPr>
            <a:spLocks noGrp="1"/>
          </p:cNvSpPr>
          <p:nvPr>
            <p:ph type="title"/>
          </p:nvPr>
        </p:nvSpPr>
        <p:spPr/>
        <p:txBody>
          <a:bodyPr/>
          <a:lstStyle/>
          <a:p>
            <a:r>
              <a:rPr lang="en-US" dirty="0"/>
              <a:t>Crowdsourcing to build COCO Dataset</a:t>
            </a:r>
          </a:p>
        </p:txBody>
      </p:sp>
      <p:pic>
        <p:nvPicPr>
          <p:cNvPr id="4" name="Picture 3">
            <a:extLst>
              <a:ext uri="{FF2B5EF4-FFF2-40B4-BE49-F238E27FC236}">
                <a16:creationId xmlns:a16="http://schemas.microsoft.com/office/drawing/2014/main" id="{BB715800-62E2-448E-843A-BC1989DD310F}"/>
              </a:ext>
            </a:extLst>
          </p:cNvPr>
          <p:cNvPicPr>
            <a:picLocks noChangeAspect="1"/>
          </p:cNvPicPr>
          <p:nvPr/>
        </p:nvPicPr>
        <p:blipFill>
          <a:blip r:embed="rId2"/>
          <a:stretch>
            <a:fillRect/>
          </a:stretch>
        </p:blipFill>
        <p:spPr>
          <a:xfrm>
            <a:off x="0" y="1230046"/>
            <a:ext cx="12192000" cy="4397907"/>
          </a:xfrm>
          <a:prstGeom prst="rect">
            <a:avLst/>
          </a:prstGeom>
        </p:spPr>
      </p:pic>
    </p:spTree>
    <p:extLst>
      <p:ext uri="{BB962C8B-B14F-4D97-AF65-F5344CB8AC3E}">
        <p14:creationId xmlns:p14="http://schemas.microsoft.com/office/powerpoint/2010/main" val="321355880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D5BD-7178-4FF8-BFC2-57D8CA455ED4}"/>
              </a:ext>
            </a:extLst>
          </p:cNvPr>
          <p:cNvSpPr>
            <a:spLocks noGrp="1"/>
          </p:cNvSpPr>
          <p:nvPr>
            <p:ph type="title"/>
          </p:nvPr>
        </p:nvSpPr>
        <p:spPr>
          <a:xfrm>
            <a:off x="609600" y="0"/>
            <a:ext cx="10972800" cy="1143000"/>
          </a:xfrm>
        </p:spPr>
        <p:txBody>
          <a:bodyPr/>
          <a:lstStyle/>
          <a:p>
            <a:r>
              <a:rPr lang="en-US" dirty="0"/>
              <a:t>Crowdsourcing to build COCO Dataset</a:t>
            </a:r>
          </a:p>
        </p:txBody>
      </p:sp>
      <p:pic>
        <p:nvPicPr>
          <p:cNvPr id="4" name="Picture 3">
            <a:extLst>
              <a:ext uri="{FF2B5EF4-FFF2-40B4-BE49-F238E27FC236}">
                <a16:creationId xmlns:a16="http://schemas.microsoft.com/office/drawing/2014/main" id="{BFF50AA1-BE4D-42E0-993C-CA2622459315}"/>
              </a:ext>
            </a:extLst>
          </p:cNvPr>
          <p:cNvPicPr>
            <a:picLocks noChangeAspect="1"/>
          </p:cNvPicPr>
          <p:nvPr/>
        </p:nvPicPr>
        <p:blipFill>
          <a:blip r:embed="rId3"/>
          <a:stretch>
            <a:fillRect/>
          </a:stretch>
        </p:blipFill>
        <p:spPr>
          <a:xfrm>
            <a:off x="0" y="990600"/>
            <a:ext cx="12192000" cy="3914459"/>
          </a:xfrm>
          <a:prstGeom prst="rect">
            <a:avLst/>
          </a:prstGeom>
        </p:spPr>
      </p:pic>
      <p:pic>
        <p:nvPicPr>
          <p:cNvPr id="3" name="Picture 2">
            <a:extLst>
              <a:ext uri="{FF2B5EF4-FFF2-40B4-BE49-F238E27FC236}">
                <a16:creationId xmlns:a16="http://schemas.microsoft.com/office/drawing/2014/main" id="{9716A26B-D521-6053-1242-3332B07890C8}"/>
              </a:ext>
            </a:extLst>
          </p:cNvPr>
          <p:cNvPicPr>
            <a:picLocks noChangeAspect="1"/>
          </p:cNvPicPr>
          <p:nvPr/>
        </p:nvPicPr>
        <p:blipFill>
          <a:blip r:embed="rId4"/>
          <a:srcRect l="247" t="13580" r="71074" b="246"/>
          <a:stretch/>
        </p:blipFill>
        <p:spPr>
          <a:xfrm>
            <a:off x="4953000" y="4545151"/>
            <a:ext cx="2133896" cy="2312849"/>
          </a:xfrm>
          <a:prstGeom prst="rect">
            <a:avLst/>
          </a:prstGeom>
        </p:spPr>
      </p:pic>
    </p:spTree>
    <p:extLst>
      <p:ext uri="{BB962C8B-B14F-4D97-AF65-F5344CB8AC3E}">
        <p14:creationId xmlns:p14="http://schemas.microsoft.com/office/powerpoint/2010/main" val="10444543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48200" y="6248400"/>
            <a:ext cx="3467616"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2"/>
              </a:rPr>
              <a:t>https://cocodataset.org/#explore</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200400" y="60930"/>
            <a:ext cx="5813361" cy="6111270"/>
          </a:xfrm>
          <a:prstGeom prst="rect">
            <a:avLst/>
          </a:prstGeom>
        </p:spPr>
      </p:pic>
    </p:spTree>
    <p:extLst>
      <p:ext uri="{BB962C8B-B14F-4D97-AF65-F5344CB8AC3E}">
        <p14:creationId xmlns:p14="http://schemas.microsoft.com/office/powerpoint/2010/main" val="24168104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Crowdsourcing</a:t>
            </a:r>
          </a:p>
        </p:txBody>
      </p:sp>
      <p:sp>
        <p:nvSpPr>
          <p:cNvPr id="3" name="Content Placeholder 2"/>
          <p:cNvSpPr>
            <a:spLocks noGrp="1"/>
          </p:cNvSpPr>
          <p:nvPr>
            <p:ph idx="1"/>
          </p:nvPr>
        </p:nvSpPr>
        <p:spPr>
          <a:xfrm>
            <a:off x="609600" y="1600201"/>
            <a:ext cx="11201400" cy="4525963"/>
          </a:xfrm>
        </p:spPr>
        <p:txBody>
          <a:bodyPr/>
          <a:lstStyle/>
          <a:p>
            <a:r>
              <a:rPr lang="en-US" dirty="0"/>
              <a:t>Most papers annotate images, but there are some more creative uses</a:t>
            </a:r>
          </a:p>
          <a:p>
            <a:pPr lvl="1"/>
            <a:r>
              <a:rPr lang="en-US" dirty="0"/>
              <a:t>Webcam Eye tracking (</a:t>
            </a:r>
            <a:r>
              <a:rPr lang="en-US" dirty="0">
                <a:hlinkClick r:id="rId2"/>
              </a:rPr>
              <a:t>https://webgazer.cs.brown.edu/</a:t>
            </a:r>
            <a:r>
              <a:rPr lang="en-US" dirty="0"/>
              <a:t> )</a:t>
            </a:r>
          </a:p>
          <a:p>
            <a:pPr lvl="2"/>
            <a:r>
              <a:rPr lang="en-US" dirty="0"/>
              <a:t>Annotation could be the passive observations of a participant</a:t>
            </a:r>
          </a:p>
          <a:p>
            <a:pPr lvl="1"/>
            <a:r>
              <a:rPr lang="en-US" dirty="0"/>
              <a:t>Sketch collection (</a:t>
            </a:r>
            <a:r>
              <a:rPr lang="en-US" dirty="0">
                <a:hlinkClick r:id="rId3"/>
              </a:rPr>
              <a:t>http://cybertron.cg.tu-berlin.de/eitz/projects/classifysketch/</a:t>
            </a:r>
            <a:r>
              <a:rPr lang="en-US" dirty="0"/>
              <a:t> )</a:t>
            </a:r>
          </a:p>
          <a:p>
            <a:pPr lvl="2"/>
            <a:r>
              <a:rPr lang="en-US" dirty="0"/>
              <a:t>Flips the usual annotation process, by providing a </a:t>
            </a:r>
            <a:r>
              <a:rPr lang="en-US" i="1" dirty="0"/>
              <a:t>label</a:t>
            </a:r>
            <a:r>
              <a:rPr lang="en-US" dirty="0"/>
              <a:t> and asking for an </a:t>
            </a:r>
            <a:r>
              <a:rPr lang="en-US" i="1" dirty="0"/>
              <a:t>image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9325" y="5134514"/>
            <a:ext cx="7981950" cy="1163327"/>
          </a:xfrm>
          <a:prstGeom prst="rect">
            <a:avLst/>
          </a:prstGeom>
        </p:spPr>
      </p:pic>
      <p:sp>
        <p:nvSpPr>
          <p:cNvPr id="8" name="Rectangle 7"/>
          <p:cNvSpPr/>
          <p:nvPr/>
        </p:nvSpPr>
        <p:spPr>
          <a:xfrm>
            <a:off x="854571" y="6172200"/>
            <a:ext cx="10711458"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do Humans Sketch Objects? </a:t>
            </a: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Eitz</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Hays, Alexa. Siggraph 2012. Received Siggraph Test of Time Award in 2024.</a:t>
            </a:r>
          </a:p>
        </p:txBody>
      </p:sp>
    </p:spTree>
    <p:extLst>
      <p:ext uri="{BB962C8B-B14F-4D97-AF65-F5344CB8AC3E}">
        <p14:creationId xmlns:p14="http://schemas.microsoft.com/office/powerpoint/2010/main" val="38333747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362899"/>
            <a:ext cx="10972800" cy="1173164"/>
          </a:xfrm>
        </p:spPr>
        <p:txBody>
          <a:bodyPr/>
          <a:lstStyle/>
          <a:p>
            <a:pPr marL="0" indent="0" algn="ctr">
              <a:buNone/>
            </a:pPr>
            <a:r>
              <a:rPr lang="en-US" dirty="0"/>
              <a:t>Draw a sketch of a </a:t>
            </a:r>
            <a:r>
              <a:rPr lang="en-US" i="1" dirty="0"/>
              <a:t>particular</a:t>
            </a:r>
            <a:r>
              <a:rPr lang="en-US" dirty="0"/>
              <a:t> photo</a:t>
            </a:r>
          </a:p>
        </p:txBody>
      </p:sp>
      <p:sp>
        <p:nvSpPr>
          <p:cNvPr id="4" name="Rectangle 3"/>
          <p:cNvSpPr/>
          <p:nvPr/>
        </p:nvSpPr>
        <p:spPr>
          <a:xfrm>
            <a:off x="2209800" y="5791200"/>
            <a:ext cx="83058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Sketchy Database: Learning to Retrieve Badly Drawn Bunnies. </a:t>
            </a:r>
            <a:b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Patsorn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Sangkloy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Nathan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Burnell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Cusuh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Ham, James Hays. Siggraph 2016.</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2"/>
            </a:endParaRPr>
          </a:p>
        </p:txBody>
      </p:sp>
      <p:pic>
        <p:nvPicPr>
          <p:cNvPr id="5" name="Picture 4"/>
          <p:cNvPicPr>
            <a:picLocks noChangeAspect="1"/>
          </p:cNvPicPr>
          <p:nvPr/>
        </p:nvPicPr>
        <p:blipFill>
          <a:blip r:embed="rId3"/>
          <a:stretch>
            <a:fillRect/>
          </a:stretch>
        </p:blipFill>
        <p:spPr>
          <a:xfrm>
            <a:off x="304800" y="1752600"/>
            <a:ext cx="11675855" cy="2231794"/>
          </a:xfrm>
          <a:prstGeom prst="rect">
            <a:avLst/>
          </a:prstGeom>
        </p:spPr>
      </p:pic>
      <p:sp>
        <p:nvSpPr>
          <p:cNvPr id="7" name="Title 1"/>
          <p:cNvSpPr>
            <a:spLocks noGrp="1"/>
          </p:cNvSpPr>
          <p:nvPr>
            <p:ph type="title"/>
          </p:nvPr>
        </p:nvSpPr>
        <p:spPr>
          <a:xfrm>
            <a:off x="609600" y="274638"/>
            <a:ext cx="10972800" cy="1143000"/>
          </a:xfrm>
        </p:spPr>
        <p:txBody>
          <a:bodyPr/>
          <a:lstStyle/>
          <a:p>
            <a:r>
              <a:rPr lang="en-US" dirty="0"/>
              <a:t>Examples of Crowdsourcing</a:t>
            </a:r>
          </a:p>
        </p:txBody>
      </p:sp>
    </p:spTree>
    <p:extLst>
      <p:ext uri="{BB962C8B-B14F-4D97-AF65-F5344CB8AC3E}">
        <p14:creationId xmlns:p14="http://schemas.microsoft.com/office/powerpoint/2010/main" val="1870151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524120" y="459125"/>
            <a:ext cx="9181859" cy="6398787"/>
          </a:xfrm>
          <a:prstGeom prst="rect">
            <a:avLst/>
          </a:prstGeom>
        </p:spPr>
      </p:pic>
    </p:spTree>
    <p:extLst>
      <p:ext uri="{BB962C8B-B14F-4D97-AF65-F5344CB8AC3E}">
        <p14:creationId xmlns:p14="http://schemas.microsoft.com/office/powerpoint/2010/main" val="137119980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748042" y="0"/>
            <a:ext cx="10856129" cy="6858000"/>
          </a:xfrm>
          <a:prstGeom prst="rect">
            <a:avLst/>
          </a:prstGeom>
        </p:spPr>
      </p:pic>
    </p:spTree>
    <p:extLst>
      <p:ext uri="{BB962C8B-B14F-4D97-AF65-F5344CB8AC3E}">
        <p14:creationId xmlns:p14="http://schemas.microsoft.com/office/powerpoint/2010/main" val="20007975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t>Outline</a:t>
            </a:r>
          </a:p>
        </p:txBody>
      </p:sp>
      <p:sp>
        <p:nvSpPr>
          <p:cNvPr id="17411" name="Content Placeholder 2"/>
          <p:cNvSpPr>
            <a:spLocks noGrp="1"/>
          </p:cNvSpPr>
          <p:nvPr>
            <p:ph idx="1"/>
          </p:nvPr>
        </p:nvSpPr>
        <p:spPr/>
        <p:txBody>
          <a:bodyPr/>
          <a:lstStyle/>
          <a:p>
            <a:pPr eaLnBrk="1" hangingPunct="1"/>
            <a:r>
              <a:rPr lang="en-US" altLang="en-US" dirty="0">
                <a:solidFill>
                  <a:schemeClr val="accent2"/>
                </a:solidFill>
              </a:rPr>
              <a:t>Data collection with experts – PASCAL VOC</a:t>
            </a:r>
          </a:p>
          <a:p>
            <a:pPr eaLnBrk="1" hangingPunct="1"/>
            <a:r>
              <a:rPr lang="en-US" altLang="en-US" dirty="0">
                <a:solidFill>
                  <a:srgbClr val="C0504D"/>
                </a:solidFill>
              </a:rPr>
              <a:t>Crowdsourcing: Annotation with non-experts</a:t>
            </a:r>
          </a:p>
          <a:p>
            <a:pPr lvl="1" eaLnBrk="1" hangingPunct="1"/>
            <a:r>
              <a:rPr lang="en-US" altLang="en-US" dirty="0" err="1">
                <a:solidFill>
                  <a:srgbClr val="C0504D"/>
                </a:solidFill>
              </a:rPr>
              <a:t>LabelMe</a:t>
            </a:r>
            <a:r>
              <a:rPr lang="en-US" altLang="en-US" dirty="0">
                <a:solidFill>
                  <a:srgbClr val="C0504D"/>
                </a:solidFill>
              </a:rPr>
              <a:t> – no incentive (altruism, perhaps)</a:t>
            </a:r>
          </a:p>
          <a:p>
            <a:pPr lvl="1" eaLnBrk="1" hangingPunct="1"/>
            <a:r>
              <a:rPr lang="en-US" altLang="en-US" dirty="0">
                <a:solidFill>
                  <a:srgbClr val="C0504D"/>
                </a:solidFill>
              </a:rPr>
              <a:t>ESP Game – fun incentive (not fun enough?)</a:t>
            </a:r>
          </a:p>
          <a:p>
            <a:pPr lvl="1" eaLnBrk="1" hangingPunct="1"/>
            <a:r>
              <a:rPr lang="en-US" altLang="en-US" dirty="0">
                <a:solidFill>
                  <a:srgbClr val="C0504D"/>
                </a:solidFill>
              </a:rPr>
              <a:t>Mechanical Turk – financial incentive</a:t>
            </a:r>
          </a:p>
          <a:p>
            <a:pPr eaLnBrk="1" hangingPunct="1"/>
            <a:r>
              <a:rPr lang="en-US" altLang="en-US" dirty="0">
                <a:solidFill>
                  <a:srgbClr val="00B050"/>
                </a:solidFill>
              </a:rPr>
              <a:t>Labels for free / Auto Labeling</a:t>
            </a:r>
          </a:p>
        </p:txBody>
      </p:sp>
    </p:spTree>
    <p:extLst>
      <p:ext uri="{BB962C8B-B14F-4D97-AF65-F5344CB8AC3E}">
        <p14:creationId xmlns:p14="http://schemas.microsoft.com/office/powerpoint/2010/main" val="16741634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Grasp success can be auto-labeled</a:t>
            </a:r>
          </a:p>
        </p:txBody>
      </p:sp>
      <p:pic>
        <p:nvPicPr>
          <p:cNvPr id="6" name="[BTCLOD.COM] Large-scale data collection with an array of robots-1080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73275" y="1600200"/>
            <a:ext cx="8045450" cy="4525963"/>
          </a:xfrm>
        </p:spPr>
      </p:pic>
      <p:sp>
        <p:nvSpPr>
          <p:cNvPr id="7" name="Rectangle 6"/>
          <p:cNvSpPr/>
          <p:nvPr/>
        </p:nvSpPr>
        <p:spPr>
          <a:xfrm>
            <a:off x="2667000" y="6400800"/>
            <a:ext cx="7162800"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Sergey Levine, Peter Pastor, Alex </a:t>
            </a: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Krizhevsky</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Deirdre </a:t>
            </a: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Quillen</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Google.</a:t>
            </a:r>
          </a:p>
        </p:txBody>
      </p:sp>
    </p:spTree>
    <p:extLst>
      <p:ext uri="{BB962C8B-B14F-4D97-AF65-F5344CB8AC3E}">
        <p14:creationId xmlns:p14="http://schemas.microsoft.com/office/powerpoint/2010/main" val="40912953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 sound can be auto-captured</a:t>
            </a:r>
          </a:p>
        </p:txBody>
      </p:sp>
      <p:sp>
        <p:nvSpPr>
          <p:cNvPr id="4" name="Rectangle 3"/>
          <p:cNvSpPr/>
          <p:nvPr/>
        </p:nvSpPr>
        <p:spPr>
          <a:xfrm>
            <a:off x="702906" y="6400800"/>
            <a:ext cx="11506200"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Dhiraj</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Gandhi,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Abhinav</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Gupta,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Lerrel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Pinto.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Swoosh! Rattle! Thump! - Actions that Sound.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RSS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2020.</a:t>
            </a:r>
          </a:p>
        </p:txBody>
      </p:sp>
      <p:pic>
        <p:nvPicPr>
          <p:cNvPr id="6" name="[BTCLOD.COM] RSS2020 Swoosh! Rattle! Thump! - Actions that Sound-72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03221" y="1524000"/>
            <a:ext cx="7585557" cy="4267200"/>
          </a:xfrm>
          <a:prstGeom prst="rect">
            <a:avLst/>
          </a:prstGeom>
        </p:spPr>
      </p:pic>
    </p:spTree>
    <p:extLst>
      <p:ext uri="{BB962C8B-B14F-4D97-AF65-F5344CB8AC3E}">
        <p14:creationId xmlns:p14="http://schemas.microsoft.com/office/powerpoint/2010/main" val="31873387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Shape 1733"/>
        <p:cNvGrpSpPr/>
        <p:nvPr/>
      </p:nvGrpSpPr>
      <p:grpSpPr>
        <a:xfrm>
          <a:off x="0" y="0"/>
          <a:ext cx="0" cy="0"/>
          <a:chOff x="0" y="0"/>
          <a:chExt cx="0" cy="0"/>
        </a:xfrm>
      </p:grpSpPr>
      <p:sp>
        <p:nvSpPr>
          <p:cNvPr id="1734" name="Google Shape;1734;p156"/>
          <p:cNvSpPr txBox="1">
            <a:spLocks noGrp="1"/>
          </p:cNvSpPr>
          <p:nvPr>
            <p:ph type="title"/>
          </p:nvPr>
        </p:nvSpPr>
        <p:spPr>
          <a:xfrm>
            <a:off x="2015132" y="309563"/>
            <a:ext cx="8161600" cy="714400"/>
          </a:xfrm>
          <a:prstGeom prst="rect">
            <a:avLst/>
          </a:prstGeom>
          <a:noFill/>
          <a:ln>
            <a:noFill/>
          </a:ln>
        </p:spPr>
        <p:txBody>
          <a:bodyPr spcFirstLastPara="1" vert="horz" wrap="square" lIns="35700" tIns="35700" rIns="35700" bIns="35700" numCol="1" anchor="t" anchorCtr="0" compatLnSpc="1">
            <a:prstTxWarp prst="textNoShape">
              <a:avLst/>
            </a:prstTxWarp>
            <a:normAutofit/>
          </a:bodyPr>
          <a:lstStyle/>
          <a:p>
            <a:pPr algn="ctr">
              <a:buSzPts val="2600"/>
            </a:pPr>
            <a:r>
              <a:rPr lang="en" sz="3333">
                <a:latin typeface="Oswald"/>
                <a:ea typeface="Oswald"/>
                <a:cs typeface="Oswald"/>
                <a:sym typeface="Oswald"/>
              </a:rPr>
              <a:t>Self-supervised Point Cloud Forecasting</a:t>
            </a:r>
            <a:endParaRPr sz="4133">
              <a:latin typeface="Oswald"/>
              <a:ea typeface="Oswald"/>
              <a:cs typeface="Oswald"/>
              <a:sym typeface="Oswald"/>
            </a:endParaRPr>
          </a:p>
        </p:txBody>
      </p:sp>
      <p:sp>
        <p:nvSpPr>
          <p:cNvPr id="1736" name="Google Shape;1736;p156"/>
          <p:cNvSpPr txBox="1"/>
          <p:nvPr/>
        </p:nvSpPr>
        <p:spPr>
          <a:xfrm>
            <a:off x="4160608" y="5444819"/>
            <a:ext cx="3870800" cy="626095"/>
          </a:xfrm>
          <a:prstGeom prst="rect">
            <a:avLst/>
          </a:prstGeom>
          <a:noFill/>
          <a:ln>
            <a:noFill/>
          </a:ln>
        </p:spPr>
        <p:txBody>
          <a:bodyPr spcFirstLastPara="1" wrap="square" lIns="35700" tIns="35700" rIns="35700" bIns="35700" anchor="ctr" anchorCtr="0">
            <a:spAutoFit/>
          </a:bodyPr>
          <a:lstStyle/>
          <a:p>
            <a:pPr marL="0" marR="0" lvl="0" indent="0" algn="ctr" defTabSz="914400" rtl="0" eaLnBrk="1" fontAlgn="base" latinLnBrk="0" hangingPunct="1">
              <a:lnSpc>
                <a:spcPct val="100000"/>
              </a:lnSpc>
              <a:spcBef>
                <a:spcPts val="0"/>
              </a:spcBef>
              <a:spcAft>
                <a:spcPts val="0"/>
              </a:spcAft>
              <a:buClr>
                <a:srgbClr val="5E5E5E"/>
              </a:buClr>
              <a:buSzPts val="800"/>
              <a:buFontTx/>
              <a:buNone/>
              <a:tabLst/>
              <a:defRPr/>
            </a:pPr>
            <a:r>
              <a:rPr kumimoji="0" lang="en" sz="1200" b="1" i="0" u="none" strike="noStrike" kern="1200" cap="none" spc="0" normalizeH="0" baseline="0" noProof="0" dirty="0">
                <a:ln>
                  <a:noFill/>
                </a:ln>
                <a:solidFill>
                  <a:srgbClr val="5E5E5E"/>
                </a:solidFill>
                <a:effectLst/>
                <a:uLnTx/>
                <a:uFillTx/>
                <a:latin typeface="Oswald"/>
                <a:ea typeface="Oswald"/>
                <a:cs typeface="Oswald"/>
                <a:sym typeface="Oswald"/>
              </a:rPr>
              <a:t>4D Forecasting: Sequential Forecasting of 100,000 Points</a:t>
            </a:r>
            <a:endParaRPr kumimoji="0" sz="800" b="0" i="0" u="none" strike="noStrike" kern="1200" cap="none" spc="0" normalizeH="0" baseline="0" noProof="0" dirty="0">
              <a:ln>
                <a:noFill/>
              </a:ln>
              <a:solidFill>
                <a:prstClr val="black"/>
              </a:solidFill>
              <a:effectLst/>
              <a:uLnTx/>
              <a:uFillTx/>
              <a:latin typeface="Oswald"/>
              <a:ea typeface="Oswald"/>
              <a:cs typeface="Oswald"/>
              <a:sym typeface="Oswald"/>
            </a:endParaRPr>
          </a:p>
          <a:p>
            <a:pPr marL="0" marR="0" lvl="0" indent="0" algn="ctr" defTabSz="914400" rtl="0" eaLnBrk="1" fontAlgn="base" latinLnBrk="0" hangingPunct="1">
              <a:lnSpc>
                <a:spcPct val="100000"/>
              </a:lnSpc>
              <a:spcBef>
                <a:spcPts val="0"/>
              </a:spcBef>
              <a:spcAft>
                <a:spcPts val="0"/>
              </a:spcAft>
              <a:buClr>
                <a:srgbClr val="5E5E5E"/>
              </a:buClr>
              <a:buSzPts val="800"/>
              <a:buFontTx/>
              <a:buNone/>
              <a:tabLst/>
              <a:defRPr/>
            </a:pPr>
            <a:r>
              <a:rPr kumimoji="0" lang="en" sz="1200" b="0" i="0" u="none" strike="noStrike" kern="1200" cap="none" spc="0" normalizeH="0" baseline="0" noProof="0" dirty="0">
                <a:ln>
                  <a:noFill/>
                </a:ln>
                <a:solidFill>
                  <a:srgbClr val="5E5E5E"/>
                </a:solidFill>
                <a:effectLst/>
                <a:uLnTx/>
                <a:uFillTx/>
                <a:latin typeface="Oswald"/>
                <a:ea typeface="Oswald"/>
                <a:cs typeface="Oswald"/>
                <a:sym typeface="Oswald"/>
              </a:rPr>
              <a:t>Weng et al., CVPR’21</a:t>
            </a:r>
            <a:endParaRPr kumimoji="0" sz="800" b="0" i="0" u="none" strike="noStrike" kern="1200" cap="none" spc="0" normalizeH="0" baseline="0" noProof="0" dirty="0">
              <a:ln>
                <a:noFill/>
              </a:ln>
              <a:solidFill>
                <a:prstClr val="black"/>
              </a:solidFill>
              <a:effectLst/>
              <a:uLnTx/>
              <a:uFillTx/>
              <a:latin typeface="Oswald"/>
              <a:ea typeface="Oswald"/>
              <a:cs typeface="Oswald"/>
              <a:sym typeface="Oswald"/>
            </a:endParaRPr>
          </a:p>
        </p:txBody>
      </p:sp>
      <p:sp>
        <p:nvSpPr>
          <p:cNvPr id="1737" name="Google Shape;1737;p156"/>
          <p:cNvSpPr txBox="1"/>
          <p:nvPr/>
        </p:nvSpPr>
        <p:spPr>
          <a:xfrm>
            <a:off x="3065732" y="6096000"/>
            <a:ext cx="6060400" cy="626095"/>
          </a:xfrm>
          <a:prstGeom prst="rect">
            <a:avLst/>
          </a:prstGeom>
          <a:noFill/>
          <a:ln>
            <a:noFill/>
          </a:ln>
        </p:spPr>
        <p:txBody>
          <a:bodyPr spcFirstLastPara="1" wrap="square" lIns="35700" tIns="35700" rIns="35700" bIns="35700" anchor="ctr" anchorCtr="0">
            <a:spAutoFit/>
          </a:bodyPr>
          <a:lstStyle/>
          <a:p>
            <a:pPr marL="0" marR="0" lvl="0" indent="0" algn="ctr" defTabSz="914400" rtl="0" eaLnBrk="1" fontAlgn="base" latinLnBrk="0" hangingPunct="1">
              <a:lnSpc>
                <a:spcPct val="100000"/>
              </a:lnSpc>
              <a:spcBef>
                <a:spcPts val="0"/>
              </a:spcBef>
              <a:spcAft>
                <a:spcPts val="0"/>
              </a:spcAft>
              <a:buClr>
                <a:srgbClr val="5E5E5E"/>
              </a:buClr>
              <a:buSzPts val="800"/>
              <a:buFontTx/>
              <a:buNone/>
              <a:tabLst/>
              <a:defRPr/>
            </a:pPr>
            <a:r>
              <a:rPr kumimoji="0" lang="en" sz="1200" b="1" i="0" u="none" strike="noStrike" kern="1200" cap="none" spc="0" normalizeH="0" baseline="0" noProof="0" dirty="0">
                <a:ln>
                  <a:noFill/>
                </a:ln>
                <a:solidFill>
                  <a:srgbClr val="5E5E5E"/>
                </a:solidFill>
                <a:effectLst/>
                <a:uLnTx/>
                <a:uFillTx/>
                <a:latin typeface="Oswald"/>
                <a:ea typeface="Oswald"/>
                <a:cs typeface="Oswald"/>
                <a:sym typeface="Oswald"/>
              </a:rPr>
              <a:t>Self-supervised Point Cloud Prediction using 3D Spatial-temporal Convolutional Networks</a:t>
            </a:r>
            <a:endParaRPr kumimoji="0" sz="800" b="0" i="0" u="none" strike="noStrike" kern="1200" cap="none" spc="0" normalizeH="0" baseline="0" noProof="0" dirty="0">
              <a:ln>
                <a:noFill/>
              </a:ln>
              <a:solidFill>
                <a:prstClr val="black"/>
              </a:solidFill>
              <a:effectLst/>
              <a:uLnTx/>
              <a:uFillTx/>
              <a:latin typeface="Oswald"/>
              <a:ea typeface="Oswald"/>
              <a:cs typeface="Oswald"/>
              <a:sym typeface="Oswald"/>
            </a:endParaRPr>
          </a:p>
          <a:p>
            <a:pPr marL="0" marR="0" lvl="0" indent="0" algn="ctr" defTabSz="914400" rtl="0" eaLnBrk="1" fontAlgn="base" latinLnBrk="0" hangingPunct="1">
              <a:lnSpc>
                <a:spcPct val="100000"/>
              </a:lnSpc>
              <a:spcBef>
                <a:spcPts val="0"/>
              </a:spcBef>
              <a:spcAft>
                <a:spcPts val="0"/>
              </a:spcAft>
              <a:buClr>
                <a:srgbClr val="5E5E5E"/>
              </a:buClr>
              <a:buSzPts val="800"/>
              <a:buFontTx/>
              <a:buNone/>
              <a:tabLst/>
              <a:defRPr/>
            </a:pPr>
            <a:r>
              <a:rPr kumimoji="0" lang="en" sz="1200" b="0" i="0" u="none" strike="noStrike" kern="1200" cap="none" spc="0" normalizeH="0" baseline="0" noProof="0" dirty="0">
                <a:ln>
                  <a:noFill/>
                </a:ln>
                <a:solidFill>
                  <a:srgbClr val="5E5E5E"/>
                </a:solidFill>
                <a:effectLst/>
                <a:uLnTx/>
                <a:uFillTx/>
                <a:latin typeface="Oswald"/>
                <a:ea typeface="Oswald"/>
                <a:cs typeface="Oswald"/>
                <a:sym typeface="Oswald"/>
              </a:rPr>
              <a:t>Mersch et al., CORL’22</a:t>
            </a:r>
            <a:endParaRPr kumimoji="0" sz="800" b="0" i="0" u="none" strike="noStrike" kern="1200" cap="none" spc="0" normalizeH="0" baseline="0" noProof="0" dirty="0">
              <a:ln>
                <a:noFill/>
              </a:ln>
              <a:solidFill>
                <a:prstClr val="black"/>
              </a:solidFill>
              <a:effectLst/>
              <a:uLnTx/>
              <a:uFillTx/>
              <a:latin typeface="Oswald"/>
              <a:ea typeface="Oswald"/>
              <a:cs typeface="Oswald"/>
              <a:sym typeface="Oswald"/>
            </a:endParaRPr>
          </a:p>
        </p:txBody>
      </p:sp>
      <p:sp>
        <p:nvSpPr>
          <p:cNvPr id="1738" name="Google Shape;1738;p156"/>
          <p:cNvSpPr txBox="1"/>
          <p:nvPr/>
        </p:nvSpPr>
        <p:spPr>
          <a:xfrm>
            <a:off x="2070755" y="1644316"/>
            <a:ext cx="2488800" cy="605448"/>
          </a:xfrm>
          <a:prstGeom prst="rect">
            <a:avLst/>
          </a:prstGeom>
          <a:noFill/>
          <a:ln>
            <a:noFill/>
          </a:ln>
        </p:spPr>
        <p:txBody>
          <a:bodyPr spcFirstLastPara="1" wrap="square" lIns="35700" tIns="35700" rIns="35700" bIns="35700" anchor="ctr" anchorCtr="0">
            <a:spAutoFit/>
          </a:bodyPr>
          <a:lstStyle/>
          <a:p>
            <a:pPr marL="0" marR="0" lvl="0" indent="0" algn="ctr" defTabSz="914400" rtl="0" eaLnBrk="1" fontAlgn="base" latinLnBrk="0" hangingPunct="1">
              <a:lnSpc>
                <a:spcPct val="100000"/>
              </a:lnSpc>
              <a:spcBef>
                <a:spcPts val="0"/>
              </a:spcBef>
              <a:spcAft>
                <a:spcPts val="0"/>
              </a:spcAft>
              <a:buClr>
                <a:srgbClr val="000000"/>
              </a:buClr>
              <a:buSzPts val="1200"/>
              <a:buFontTx/>
              <a:buNone/>
              <a:tabLst/>
              <a:defRPr/>
            </a:pPr>
            <a:r>
              <a:rPr kumimoji="0" lang="en" sz="1733" b="1" i="0" u="none" strike="noStrike" kern="1200" cap="none" spc="0" normalizeH="0" baseline="0" noProof="0" dirty="0">
                <a:ln>
                  <a:noFill/>
                </a:ln>
                <a:solidFill>
                  <a:srgbClr val="000000"/>
                </a:solidFill>
                <a:effectLst/>
                <a:uLnTx/>
                <a:uFillTx/>
                <a:latin typeface="Oswald"/>
                <a:ea typeface="Oswald"/>
                <a:cs typeface="Oswald"/>
                <a:sym typeface="Oswald"/>
              </a:rPr>
              <a:t>Historical LiDAR Sweeps</a:t>
            </a:r>
            <a:endParaRPr kumimoji="0" sz="800" b="0" i="0" u="none" strike="noStrike" kern="1200" cap="none" spc="0" normalizeH="0" baseline="0" noProof="0" dirty="0">
              <a:ln>
                <a:noFill/>
              </a:ln>
              <a:solidFill>
                <a:prstClr val="black"/>
              </a:solidFill>
              <a:effectLst/>
              <a:uLnTx/>
              <a:uFillTx/>
              <a:latin typeface="Oswald"/>
              <a:ea typeface="Oswald"/>
              <a:cs typeface="Oswald"/>
              <a:sym typeface="Oswald"/>
            </a:endParaRPr>
          </a:p>
        </p:txBody>
      </p:sp>
      <p:sp>
        <p:nvSpPr>
          <p:cNvPr id="1739" name="Google Shape;1739;p156"/>
          <p:cNvSpPr txBox="1"/>
          <p:nvPr/>
        </p:nvSpPr>
        <p:spPr>
          <a:xfrm>
            <a:off x="8009077" y="1644316"/>
            <a:ext cx="2000800" cy="605448"/>
          </a:xfrm>
          <a:prstGeom prst="rect">
            <a:avLst/>
          </a:prstGeom>
          <a:noFill/>
          <a:ln>
            <a:noFill/>
          </a:ln>
        </p:spPr>
        <p:txBody>
          <a:bodyPr spcFirstLastPara="1" wrap="square" lIns="35700" tIns="35700" rIns="35700" bIns="35700" anchor="ctr" anchorCtr="0">
            <a:spAutoFit/>
          </a:bodyPr>
          <a:lstStyle/>
          <a:p>
            <a:pPr marL="0" marR="0" lvl="0" indent="0" algn="ctr" defTabSz="914400" rtl="0" eaLnBrk="1" fontAlgn="base" latinLnBrk="0" hangingPunct="1">
              <a:lnSpc>
                <a:spcPct val="100000"/>
              </a:lnSpc>
              <a:spcBef>
                <a:spcPts val="0"/>
              </a:spcBef>
              <a:spcAft>
                <a:spcPts val="0"/>
              </a:spcAft>
              <a:buClr>
                <a:srgbClr val="000000"/>
              </a:buClr>
              <a:buSzPts val="1200"/>
              <a:buFontTx/>
              <a:buNone/>
              <a:tabLst/>
              <a:defRPr/>
            </a:pPr>
            <a:r>
              <a:rPr kumimoji="0" lang="en" sz="1733" b="1" i="0" u="none" strike="noStrike" kern="1200" cap="none" spc="0" normalizeH="0" baseline="0" noProof="0">
                <a:ln>
                  <a:noFill/>
                </a:ln>
                <a:solidFill>
                  <a:srgbClr val="000000"/>
                </a:solidFill>
                <a:effectLst/>
                <a:uLnTx/>
                <a:uFillTx/>
                <a:latin typeface="Oswald"/>
                <a:ea typeface="Oswald"/>
                <a:cs typeface="Oswald"/>
                <a:sym typeface="Oswald"/>
              </a:rPr>
              <a:t>Future Point Clouds</a:t>
            </a:r>
            <a:endParaRPr kumimoji="0" sz="800" b="0" i="0" u="none" strike="noStrike" kern="1200" cap="none" spc="0" normalizeH="0" baseline="0" noProof="0">
              <a:ln>
                <a:noFill/>
              </a:ln>
              <a:solidFill>
                <a:prstClr val="black"/>
              </a:solidFill>
              <a:effectLst/>
              <a:uLnTx/>
              <a:uFillTx/>
              <a:latin typeface="Oswald"/>
              <a:ea typeface="Oswald"/>
              <a:cs typeface="Oswald"/>
              <a:sym typeface="Oswald"/>
            </a:endParaRPr>
          </a:p>
        </p:txBody>
      </p:sp>
      <p:pic>
        <p:nvPicPr>
          <p:cNvPr id="1740" name="Google Shape;1740;p156"/>
          <p:cNvPicPr preferRelativeResize="0"/>
          <p:nvPr/>
        </p:nvPicPr>
        <p:blipFill>
          <a:blip r:embed="rId3">
            <a:alphaModFix/>
          </a:blip>
          <a:stretch>
            <a:fillRect/>
          </a:stretch>
        </p:blipFill>
        <p:spPr>
          <a:xfrm>
            <a:off x="737368" y="2243440"/>
            <a:ext cx="10717241" cy="3014224"/>
          </a:xfrm>
          <a:prstGeom prst="rect">
            <a:avLst/>
          </a:prstGeom>
          <a:noFill/>
          <a:ln>
            <a:noFill/>
          </a:ln>
        </p:spPr>
      </p:pic>
      <p:sp>
        <p:nvSpPr>
          <p:cNvPr id="1741" name="Google Shape;1741;p156"/>
          <p:cNvSpPr/>
          <p:nvPr/>
        </p:nvSpPr>
        <p:spPr>
          <a:xfrm>
            <a:off x="737367" y="2243444"/>
            <a:ext cx="5358800" cy="30144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42" name="Google Shape;1742;p156"/>
          <p:cNvSpPr/>
          <p:nvPr/>
        </p:nvSpPr>
        <p:spPr>
          <a:xfrm>
            <a:off x="6096167" y="2243361"/>
            <a:ext cx="5358800" cy="3014400"/>
          </a:xfrm>
          <a:prstGeom prst="rect">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743" name="Google Shape;1743;p156"/>
          <p:cNvCxnSpPr/>
          <p:nvPr/>
        </p:nvCxnSpPr>
        <p:spPr>
          <a:xfrm>
            <a:off x="5645721" y="4101517"/>
            <a:ext cx="976400" cy="0"/>
          </a:xfrm>
          <a:prstGeom prst="straightConnector1">
            <a:avLst/>
          </a:prstGeom>
          <a:noFill/>
          <a:ln w="25400" cap="flat" cmpd="sng">
            <a:solidFill>
              <a:srgbClr val="000000"/>
            </a:solidFill>
            <a:prstDash val="solid"/>
            <a:miter lim="400000"/>
            <a:headEnd type="none" w="sm" len="sm"/>
            <a:tailEnd type="triangle" w="med" len="med"/>
          </a:ln>
        </p:spPr>
      </p:cxnSp>
      <p:sp>
        <p:nvSpPr>
          <p:cNvPr id="1744" name="Google Shape;1744;p156"/>
          <p:cNvSpPr txBox="1"/>
          <p:nvPr/>
        </p:nvSpPr>
        <p:spPr>
          <a:xfrm>
            <a:off x="5650472" y="3669215"/>
            <a:ext cx="956705" cy="338773"/>
          </a:xfrm>
          <a:prstGeom prst="rect">
            <a:avLst/>
          </a:prstGeom>
          <a:noFill/>
          <a:ln>
            <a:noFill/>
          </a:ln>
        </p:spPr>
        <p:txBody>
          <a:bodyPr spcFirstLastPara="1" wrap="square" lIns="35700" tIns="35700" rIns="35700" bIns="35700" anchor="ctr" anchorCtr="0">
            <a:spAutoFit/>
          </a:bodyPr>
          <a:lstStyle/>
          <a:p>
            <a:pPr marL="0" marR="0" lvl="0" indent="0" algn="ctr" defTabSz="914400" rtl="0" eaLnBrk="1" fontAlgn="base" latinLnBrk="0" hangingPunct="1">
              <a:lnSpc>
                <a:spcPct val="100000"/>
              </a:lnSpc>
              <a:spcBef>
                <a:spcPts val="0"/>
              </a:spcBef>
              <a:spcAft>
                <a:spcPts val="0"/>
              </a:spcAft>
              <a:buClr>
                <a:srgbClr val="000000"/>
              </a:buClr>
              <a:buSzPts val="1200"/>
              <a:buFontTx/>
              <a:buNone/>
              <a:tabLst/>
              <a:defRPr/>
            </a:pPr>
            <a:r>
              <a:rPr kumimoji="0" lang="en" sz="1733" b="1" i="0" u="none" strike="noStrike" kern="1200" cap="none" spc="0" normalizeH="0" baseline="0" noProof="0" dirty="0">
                <a:ln>
                  <a:noFill/>
                </a:ln>
                <a:solidFill>
                  <a:srgbClr val="000000"/>
                </a:solidFill>
                <a:effectLst/>
                <a:highlight>
                  <a:prstClr val="white"/>
                </a:highlight>
                <a:uLnTx/>
                <a:uFillTx/>
                <a:latin typeface="Oswald"/>
                <a:ea typeface="Oswald"/>
                <a:cs typeface="Oswald"/>
                <a:sym typeface="Oswald"/>
              </a:rPr>
              <a:t>Predict</a:t>
            </a:r>
            <a:endParaRPr kumimoji="0" sz="800" b="0" i="0" u="none" strike="noStrike" kern="1200" cap="none" spc="0" normalizeH="0" baseline="0" noProof="0" dirty="0">
              <a:ln>
                <a:noFill/>
              </a:ln>
              <a:solidFill>
                <a:prstClr val="black"/>
              </a:solidFill>
              <a:effectLst/>
              <a:highlight>
                <a:prstClr val="white"/>
              </a:highlight>
              <a:uLnTx/>
              <a:uFillTx/>
              <a:latin typeface="Oswald"/>
              <a:ea typeface="Oswald"/>
              <a:cs typeface="Oswald"/>
              <a:sym typeface="Oswald"/>
            </a:endParaRPr>
          </a:p>
        </p:txBody>
      </p:sp>
    </p:spTree>
    <p:extLst>
      <p:ext uri="{BB962C8B-B14F-4D97-AF65-F5344CB8AC3E}">
        <p14:creationId xmlns:p14="http://schemas.microsoft.com/office/powerpoint/2010/main" val="35803005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733"/>
        <p:cNvGrpSpPr/>
        <p:nvPr/>
      </p:nvGrpSpPr>
      <p:grpSpPr>
        <a:xfrm>
          <a:off x="0" y="0"/>
          <a:ext cx="0" cy="0"/>
          <a:chOff x="0" y="0"/>
          <a:chExt cx="0" cy="0"/>
        </a:xfrm>
      </p:grpSpPr>
      <p:sp>
        <p:nvSpPr>
          <p:cNvPr id="1734" name="Google Shape;1734;p156"/>
          <p:cNvSpPr txBox="1">
            <a:spLocks noGrp="1"/>
          </p:cNvSpPr>
          <p:nvPr>
            <p:ph type="title"/>
          </p:nvPr>
        </p:nvSpPr>
        <p:spPr>
          <a:xfrm>
            <a:off x="2015132" y="309563"/>
            <a:ext cx="8161600" cy="714400"/>
          </a:xfrm>
          <a:prstGeom prst="rect">
            <a:avLst/>
          </a:prstGeom>
          <a:noFill/>
          <a:ln>
            <a:noFill/>
          </a:ln>
        </p:spPr>
        <p:txBody>
          <a:bodyPr spcFirstLastPara="1" vert="horz" wrap="square" lIns="35700" tIns="35700" rIns="35700" bIns="35700" numCol="1" anchor="t" anchorCtr="0" compatLnSpc="1">
            <a:prstTxWarp prst="textNoShape">
              <a:avLst/>
            </a:prstTxWarp>
            <a:normAutofit/>
          </a:bodyPr>
          <a:lstStyle/>
          <a:p>
            <a:pPr algn="ctr">
              <a:buSzPts val="2600"/>
            </a:pPr>
            <a:r>
              <a:rPr lang="en" sz="3333" dirty="0">
                <a:latin typeface="Oswald"/>
                <a:ea typeface="Oswald"/>
                <a:cs typeface="Oswald"/>
                <a:sym typeface="Oswald"/>
              </a:rPr>
              <a:t>CLIP. Maybe we can just use the internet?</a:t>
            </a:r>
            <a:endParaRPr sz="4133" dirty="0">
              <a:latin typeface="Oswald"/>
              <a:ea typeface="Oswald"/>
              <a:cs typeface="Oswald"/>
              <a:sym typeface="Oswald"/>
            </a:endParaRPr>
          </a:p>
        </p:txBody>
      </p:sp>
      <p:pic>
        <p:nvPicPr>
          <p:cNvPr id="2" name="Picture 1"/>
          <p:cNvPicPr>
            <a:picLocks noChangeAspect="1"/>
          </p:cNvPicPr>
          <p:nvPr/>
        </p:nvPicPr>
        <p:blipFill>
          <a:blip r:embed="rId3"/>
          <a:stretch>
            <a:fillRect/>
          </a:stretch>
        </p:blipFill>
        <p:spPr>
          <a:xfrm>
            <a:off x="3810000" y="1828800"/>
            <a:ext cx="7978098" cy="4093812"/>
          </a:xfrm>
          <a:prstGeom prst="rect">
            <a:avLst/>
          </a:prstGeom>
        </p:spPr>
      </p:pic>
      <p:pic>
        <p:nvPicPr>
          <p:cNvPr id="3" name="Picture 2"/>
          <p:cNvPicPr>
            <a:picLocks noChangeAspect="1"/>
          </p:cNvPicPr>
          <p:nvPr/>
        </p:nvPicPr>
        <p:blipFill>
          <a:blip r:embed="rId4"/>
          <a:stretch>
            <a:fillRect/>
          </a:stretch>
        </p:blipFill>
        <p:spPr>
          <a:xfrm>
            <a:off x="304800" y="1371600"/>
            <a:ext cx="3323889" cy="4639253"/>
          </a:xfrm>
          <a:prstGeom prst="rect">
            <a:avLst/>
          </a:prstGeom>
        </p:spPr>
      </p:pic>
    </p:spTree>
    <p:extLst>
      <p:ext uri="{BB962C8B-B14F-4D97-AF65-F5344CB8AC3E}">
        <p14:creationId xmlns:p14="http://schemas.microsoft.com/office/powerpoint/2010/main" val="1924440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41"/>
            <a:ext cx="10515600" cy="778042"/>
          </a:xfrm>
        </p:spPr>
        <p:txBody>
          <a:bodyPr>
            <a:normAutofit/>
          </a:bodyPr>
          <a:lstStyle/>
          <a:p>
            <a:r>
              <a:rPr lang="en-US" dirty="0"/>
              <a:t>The Unreasonable Effectiveness of Math</a:t>
            </a:r>
          </a:p>
        </p:txBody>
      </p:sp>
      <p:sp>
        <p:nvSpPr>
          <p:cNvPr id="3" name="Content Placeholder 2"/>
          <p:cNvSpPr>
            <a:spLocks noGrp="1"/>
          </p:cNvSpPr>
          <p:nvPr>
            <p:ph idx="1"/>
          </p:nvPr>
        </p:nvSpPr>
        <p:spPr>
          <a:xfrm>
            <a:off x="3505268" y="1219259"/>
            <a:ext cx="7162612" cy="5638652"/>
          </a:xfrm>
        </p:spPr>
        <p:txBody>
          <a:bodyPr>
            <a:normAutofit/>
          </a:bodyPr>
          <a:lstStyle/>
          <a:p>
            <a:r>
              <a:rPr lang="en-US" sz="2400" b="1" dirty="0"/>
              <a:t>“</a:t>
            </a:r>
            <a:r>
              <a:rPr lang="en-US" sz="2400" dirty="0"/>
              <a:t>The miracle of the appropriateness of the language of mathematics…” </a:t>
            </a:r>
            <a:r>
              <a:rPr lang="en-US" sz="2400" b="1" dirty="0"/>
              <a:t>Eugene Wigner</a:t>
            </a:r>
          </a:p>
          <a:p>
            <a:endParaRPr lang="en-US" sz="2400" b="1" dirty="0"/>
          </a:p>
          <a:p>
            <a:r>
              <a:rPr lang="en-US" sz="2400" dirty="0"/>
              <a:t>“The most incomprehensible thing about the universe is that it is comprehensible.”</a:t>
            </a:r>
            <a:r>
              <a:rPr lang="en-US" sz="2400" i="1" dirty="0"/>
              <a:t> </a:t>
            </a:r>
            <a:r>
              <a:rPr lang="en-US" sz="2400" b="1" dirty="0"/>
              <a:t>Albert Einstein</a:t>
            </a:r>
            <a:br>
              <a:rPr lang="en-US" sz="2400" b="1" dirty="0"/>
            </a:br>
            <a:endParaRPr lang="en-US" sz="2400" b="1" dirty="0"/>
          </a:p>
          <a:p>
            <a:r>
              <a:rPr lang="en-US" sz="2400" dirty="0"/>
              <a:t>“There is only one thing which is more unreasonable than the unreasonable effectiveness of mathematics in physics, and this is the unreasonable ineffectiveness of mathematics in biology.” </a:t>
            </a:r>
            <a:r>
              <a:rPr lang="en-US" sz="2400" b="1" dirty="0"/>
              <a:t>Israel </a:t>
            </a:r>
            <a:r>
              <a:rPr lang="en-US" sz="2400" b="1" dirty="0" err="1"/>
              <a:t>Gelfand</a:t>
            </a:r>
            <a:endParaRPr lang="en-US" sz="2400" b="1" dirty="0"/>
          </a:p>
          <a:p>
            <a:r>
              <a:rPr lang="en-US" sz="2400" dirty="0"/>
              <a:t>“We should stop acting as if our goal is to author extremely elegant theories, and instead embrace complexity and make use of the best ally we have: the unreasonable effectiveness of data.” </a:t>
            </a:r>
            <a:r>
              <a:rPr lang="en-US" sz="2400" b="1" dirty="0"/>
              <a:t>Peter </a:t>
            </a:r>
            <a:r>
              <a:rPr lang="en-US" sz="2400" b="1" dirty="0" err="1"/>
              <a:t>Norvig</a:t>
            </a:r>
            <a:endParaRPr lang="en-US" sz="2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616" y="883273"/>
            <a:ext cx="1752554" cy="131707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15556"/>
          <a:stretch/>
        </p:blipFill>
        <p:spPr>
          <a:xfrm>
            <a:off x="2019407" y="2286032"/>
            <a:ext cx="1142970" cy="128715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7139" y="3658870"/>
            <a:ext cx="1147511" cy="1370288"/>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4599" b="8444"/>
          <a:stretch/>
        </p:blipFill>
        <p:spPr>
          <a:xfrm>
            <a:off x="1676516" y="5333950"/>
            <a:ext cx="1828752" cy="1192665"/>
          </a:xfrm>
          <a:prstGeom prst="rect">
            <a:avLst/>
          </a:prstGeom>
        </p:spPr>
      </p:pic>
    </p:spTree>
    <p:extLst>
      <p:ext uri="{BB962C8B-B14F-4D97-AF65-F5344CB8AC3E}">
        <p14:creationId xmlns:p14="http://schemas.microsoft.com/office/powerpoint/2010/main" val="36448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a:t>Google Translate</a:t>
            </a:r>
          </a:p>
        </p:txBody>
      </p:sp>
      <p:pic>
        <p:nvPicPr>
          <p:cNvPr id="7171" name="Picture 2"/>
          <p:cNvPicPr>
            <a:picLocks noChangeAspect="1" noChangeArrowheads="1"/>
          </p:cNvPicPr>
          <p:nvPr/>
        </p:nvPicPr>
        <p:blipFill>
          <a:blip r:embed="rId3">
            <a:extLst>
              <a:ext uri="{28A0092B-C50C-407E-A947-70E740481C1C}">
                <a14:useLocalDpi xmlns:a14="http://schemas.microsoft.com/office/drawing/2010/main" val="0"/>
              </a:ext>
            </a:extLst>
          </a:blip>
          <a:srcRect l="21001" t="12801" r="11800" b="58400"/>
          <a:stretch>
            <a:fillRect/>
          </a:stretch>
        </p:blipFill>
        <p:spPr bwMode="auto">
          <a:xfrm>
            <a:off x="1752714" y="1524050"/>
            <a:ext cx="8534176" cy="2057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962456" y="5105357"/>
            <a:ext cx="5181464" cy="646331"/>
          </a:xfrm>
          <a:prstGeom prst="rect">
            <a:avLst/>
          </a:prstGeom>
          <a:noFill/>
        </p:spPr>
        <p:txBody>
          <a:bodyPr wrap="square" rtlCol="0">
            <a:spAutoFit/>
          </a:bodyPr>
          <a:lstStyle/>
          <a:p>
            <a:pPr defTabSz="914394"/>
            <a:r>
              <a:rPr lang="en-US" dirty="0">
                <a:solidFill>
                  <a:prstClr val="black"/>
                </a:solidFill>
                <a:cs typeface="+mn-cs"/>
                <a:hlinkClick r:id="rId4"/>
              </a:rPr>
              <a:t>http://ackuna.com/badtranslator</a:t>
            </a:r>
            <a:endParaRPr lang="en-US" dirty="0">
              <a:solidFill>
                <a:prstClr val="black"/>
              </a:solidFill>
              <a:cs typeface="+mn-cs"/>
            </a:endParaRPr>
          </a:p>
          <a:p>
            <a:pPr defTabSz="914394"/>
            <a:endParaRPr lang="en-US" dirty="0">
              <a:solidFill>
                <a:prstClr val="black"/>
              </a:solidFill>
              <a:cs typeface="+mn-cs"/>
            </a:endParaRPr>
          </a:p>
        </p:txBody>
      </p:sp>
    </p:spTree>
    <p:extLst>
      <p:ext uri="{BB962C8B-B14F-4D97-AF65-F5344CB8AC3E}">
        <p14:creationId xmlns:p14="http://schemas.microsoft.com/office/powerpoint/2010/main" val="3378489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a:t>Chinese Room, John Searle (1980) </a:t>
            </a:r>
          </a:p>
        </p:txBody>
      </p:sp>
      <p:pic>
        <p:nvPicPr>
          <p:cNvPr id="8195" name="Picture 2" descr="C:\Documents and Settings\James\Desktop\cs 143 computer vision\slides\28\Salachinesa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782" y="1030351"/>
            <a:ext cx="3886098" cy="5827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5"/>
          <p:cNvSpPr txBox="1">
            <a:spLocks noChangeArrowheads="1"/>
          </p:cNvSpPr>
          <p:nvPr/>
        </p:nvSpPr>
        <p:spPr bwMode="auto">
          <a:xfrm>
            <a:off x="533400" y="3581397"/>
            <a:ext cx="571499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1800" dirty="0">
                <a:solidFill>
                  <a:prstClr val="black"/>
                </a:solidFill>
                <a:latin typeface="Arial" panose="020B0604020202020204" pitchFamily="34" charset="0"/>
                <a:cs typeface="+mn-cs"/>
              </a:rPr>
              <a:t>Most of the discussion consists of attempts to refute it. "The overwhelming majority," notes </a:t>
            </a:r>
            <a:r>
              <a:rPr lang="en-US" altLang="en-US" sz="1800" i="1" dirty="0">
                <a:solidFill>
                  <a:prstClr val="black"/>
                </a:solidFill>
                <a:latin typeface="Arial" panose="020B0604020202020204" pitchFamily="34" charset="0"/>
                <a:cs typeface="+mn-cs"/>
              </a:rPr>
              <a:t>BBS</a:t>
            </a:r>
            <a:r>
              <a:rPr lang="en-US" altLang="en-US" sz="1800" dirty="0">
                <a:solidFill>
                  <a:prstClr val="black"/>
                </a:solidFill>
                <a:latin typeface="Arial" panose="020B0604020202020204" pitchFamily="34" charset="0"/>
                <a:cs typeface="+mn-cs"/>
              </a:rPr>
              <a:t> editor </a:t>
            </a:r>
            <a:r>
              <a:rPr lang="en-US" altLang="en-US" sz="1800" dirty="0" err="1">
                <a:solidFill>
                  <a:prstClr val="black"/>
                </a:solidFill>
                <a:latin typeface="Arial" panose="020B0604020202020204" pitchFamily="34" charset="0"/>
                <a:cs typeface="+mn-cs"/>
              </a:rPr>
              <a:t>Stevan</a:t>
            </a:r>
            <a:r>
              <a:rPr lang="en-US" altLang="en-US" sz="1800" dirty="0">
                <a:solidFill>
                  <a:prstClr val="black"/>
                </a:solidFill>
                <a:latin typeface="Arial" panose="020B0604020202020204" pitchFamily="34" charset="0"/>
                <a:cs typeface="+mn-cs"/>
              </a:rPr>
              <a:t> </a:t>
            </a:r>
            <a:r>
              <a:rPr lang="en-US" altLang="en-US" sz="1800" dirty="0" err="1">
                <a:solidFill>
                  <a:prstClr val="black"/>
                </a:solidFill>
                <a:latin typeface="Arial" panose="020B0604020202020204" pitchFamily="34" charset="0"/>
                <a:cs typeface="+mn-cs"/>
              </a:rPr>
              <a:t>Harnad</a:t>
            </a:r>
            <a:r>
              <a:rPr lang="en-US" altLang="en-US" sz="1800" dirty="0">
                <a:solidFill>
                  <a:prstClr val="black"/>
                </a:solidFill>
                <a:latin typeface="Arial" panose="020B0604020202020204" pitchFamily="34" charset="0"/>
                <a:cs typeface="+mn-cs"/>
              </a:rPr>
              <a:t>,“ still think that the Chinese Room Argument is dead wrong." The sheer volume of the literature that has grown up around it inspired Pat Hayes to quip that the field of cognitive science ought to be redefined as "the ongoing research program of showing Searle's Chinese Room Argument to be false.</a:t>
            </a:r>
          </a:p>
        </p:txBody>
      </p:sp>
      <p:sp>
        <p:nvSpPr>
          <p:cNvPr id="8197" name="TextBox 7"/>
          <p:cNvSpPr txBox="1">
            <a:spLocks noChangeArrowheads="1"/>
          </p:cNvSpPr>
          <p:nvPr/>
        </p:nvSpPr>
        <p:spPr bwMode="auto">
          <a:xfrm>
            <a:off x="533400" y="914468"/>
            <a:ext cx="586739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2000" dirty="0">
                <a:solidFill>
                  <a:prstClr val="black"/>
                </a:solidFill>
                <a:latin typeface="Arial" panose="020B0604020202020204" pitchFamily="34" charset="0"/>
                <a:cs typeface="+mn-cs"/>
              </a:rPr>
              <a:t>If a machine can convincingly simulate an intelligent conversation, does it necessarily understand? In the experiment, Searle imagines himself in a room, acting as a computer by manually executing a program that convincingly simulates the behavior of a native Chinese speaker.</a:t>
            </a:r>
          </a:p>
        </p:txBody>
      </p:sp>
    </p:spTree>
    <p:extLst>
      <p:ext uri="{BB962C8B-B14F-4D97-AF65-F5344CB8AC3E}">
        <p14:creationId xmlns:p14="http://schemas.microsoft.com/office/powerpoint/2010/main" val="189429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rotWithShape="1">
          <a:blip r:embed="rId3"/>
          <a:srcRect l="28056" t="20666" r="45555" b="29110"/>
          <a:stretch/>
        </p:blipFill>
        <p:spPr>
          <a:xfrm>
            <a:off x="3200477" y="90"/>
            <a:ext cx="5791048" cy="6888299"/>
          </a:xfrm>
          <a:prstGeom prst="rect">
            <a:avLst/>
          </a:prstGeom>
        </p:spPr>
      </p:pic>
    </p:spTree>
    <p:extLst>
      <p:ext uri="{BB962C8B-B14F-4D97-AF65-F5344CB8AC3E}">
        <p14:creationId xmlns:p14="http://schemas.microsoft.com/office/powerpoint/2010/main" val="408951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a:t>Big Idea</a:t>
            </a:r>
          </a:p>
        </p:txBody>
      </p:sp>
      <p:sp>
        <p:nvSpPr>
          <p:cNvPr id="9219" name="Content Placeholder 2"/>
          <p:cNvSpPr>
            <a:spLocks noGrp="1"/>
          </p:cNvSpPr>
          <p:nvPr>
            <p:ph idx="1"/>
          </p:nvPr>
        </p:nvSpPr>
        <p:spPr/>
        <p:txBody>
          <a:bodyPr/>
          <a:lstStyle/>
          <a:p>
            <a:r>
              <a:rPr lang="en-US" altLang="en-US" dirty="0"/>
              <a:t>Do we need computer vision systems to have strong AI-like reasoning about our world?</a:t>
            </a:r>
          </a:p>
          <a:p>
            <a:r>
              <a:rPr lang="en-US" altLang="en-US" dirty="0"/>
              <a:t>What if invariance / generalization isn’t actually the core difficulty of computer vision?</a:t>
            </a:r>
          </a:p>
          <a:p>
            <a:r>
              <a:rPr lang="en-US" altLang="en-US" dirty="0"/>
              <a:t>What if we can perform high level reasoning with brute-force, data-driven algorithms?</a:t>
            </a:r>
          </a:p>
        </p:txBody>
      </p:sp>
    </p:spTree>
    <p:extLst>
      <p:ext uri="{BB962C8B-B14F-4D97-AF65-F5344CB8AC3E}">
        <p14:creationId xmlns:p14="http://schemas.microsoft.com/office/powerpoint/2010/main" val="537288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t>Scene Completion</a:t>
            </a:r>
          </a:p>
        </p:txBody>
      </p:sp>
      <p:sp>
        <p:nvSpPr>
          <p:cNvPr id="10243" name="Content Placeholder 2"/>
          <p:cNvSpPr>
            <a:spLocks noGrp="1"/>
          </p:cNvSpPr>
          <p:nvPr>
            <p:ph idx="1"/>
          </p:nvPr>
        </p:nvSpPr>
        <p:spPr/>
        <p:txBody>
          <a:bodyPr/>
          <a:lstStyle/>
          <a:p>
            <a:endParaRPr lang="en-US" altLang="en-US" dirty="0"/>
          </a:p>
        </p:txBody>
      </p:sp>
      <p:sp>
        <p:nvSpPr>
          <p:cNvPr id="10244" name="Rectangle 3"/>
          <p:cNvSpPr txBox="1">
            <a:spLocks noChangeArrowheads="1"/>
          </p:cNvSpPr>
          <p:nvPr/>
        </p:nvSpPr>
        <p:spPr bwMode="auto">
          <a:xfrm>
            <a:off x="1600319" y="4724400"/>
            <a:ext cx="8838968" cy="1295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898" defTabSz="914394" eaLnBrk="1" hangingPunct="1">
              <a:buNone/>
            </a:pPr>
            <a:r>
              <a:rPr lang="en-US" altLang="en-US" sz="2400" dirty="0">
                <a:solidFill>
                  <a:srgbClr val="000000"/>
                </a:solidFill>
                <a:cs typeface="+mn-cs"/>
              </a:rPr>
              <a:t>[Hays and </a:t>
            </a:r>
            <a:r>
              <a:rPr lang="en-US" altLang="en-US" sz="2400" dirty="0" err="1">
                <a:solidFill>
                  <a:srgbClr val="000000"/>
                </a:solidFill>
                <a:cs typeface="+mn-cs"/>
              </a:rPr>
              <a:t>Efros</a:t>
            </a:r>
            <a:r>
              <a:rPr lang="en-US" altLang="en-US" sz="2400" dirty="0">
                <a:solidFill>
                  <a:srgbClr val="000000"/>
                </a:solidFill>
                <a:cs typeface="+mn-cs"/>
              </a:rPr>
              <a:t>. Scene Completion Using Millions of Photographs. SIGGRAPH 2007 and CACM October 2008.]</a:t>
            </a:r>
          </a:p>
          <a:p>
            <a:pPr marL="342898" defTabSz="914394" eaLnBrk="1" hangingPunct="1">
              <a:buNone/>
            </a:pPr>
            <a:r>
              <a:rPr lang="en-US" altLang="en-US" sz="2400" dirty="0">
                <a:solidFill>
                  <a:srgbClr val="000000"/>
                </a:solidFill>
                <a:cs typeface="+mn-cs"/>
              </a:rPr>
              <a:t>Selected as one of SIGGRAPH’s “</a:t>
            </a:r>
            <a:r>
              <a:rPr lang="en-US" altLang="en-US" sz="2400" dirty="0">
                <a:solidFill>
                  <a:srgbClr val="000000"/>
                </a:solidFill>
                <a:cs typeface="+mn-cs"/>
                <a:hlinkClick r:id="rId2"/>
              </a:rPr>
              <a:t>Seminal papers</a:t>
            </a:r>
            <a:r>
              <a:rPr lang="en-US" altLang="en-US" sz="2400" dirty="0">
                <a:solidFill>
                  <a:srgbClr val="000000"/>
                </a:solidFill>
                <a:cs typeface="+mn-cs"/>
              </a:rPr>
              <a:t>” in 2023.</a:t>
            </a:r>
          </a:p>
        </p:txBody>
      </p:sp>
      <p:sp>
        <p:nvSpPr>
          <p:cNvPr id="10245" name="TextBox 4"/>
          <p:cNvSpPr txBox="1">
            <a:spLocks noChangeArrowheads="1"/>
          </p:cNvSpPr>
          <p:nvPr/>
        </p:nvSpPr>
        <p:spPr bwMode="auto">
          <a:xfrm>
            <a:off x="2255940" y="6226103"/>
            <a:ext cx="75264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2400">
                <a:solidFill>
                  <a:prstClr val="black"/>
                </a:solidFill>
                <a:latin typeface="Arial" panose="020B0604020202020204" pitchFamily="34" charset="0"/>
                <a:cs typeface="+mn-cs"/>
                <a:hlinkClick r:id="rId3"/>
              </a:rPr>
              <a:t>http://graphics.cs.cmu.edu/projects/scene-completion/</a:t>
            </a:r>
            <a:endParaRPr lang="en-US" altLang="en-US" sz="2400">
              <a:solidFill>
                <a:prstClr val="black"/>
              </a:solidFill>
              <a:latin typeface="Arial" panose="020B0604020202020204" pitchFamily="34" charset="0"/>
              <a:cs typeface="+mn-cs"/>
            </a:endParaRPr>
          </a:p>
        </p:txBody>
      </p:sp>
    </p:spTree>
    <p:extLst>
      <p:ext uri="{BB962C8B-B14F-4D97-AF65-F5344CB8AC3E}">
        <p14:creationId xmlns:p14="http://schemas.microsoft.com/office/powerpoint/2010/main" val="3213777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a:t>How it works</a:t>
            </a:r>
          </a:p>
        </p:txBody>
      </p:sp>
      <p:sp>
        <p:nvSpPr>
          <p:cNvPr id="16387" name="Content Placeholder 2"/>
          <p:cNvSpPr>
            <a:spLocks noGrp="1"/>
          </p:cNvSpPr>
          <p:nvPr>
            <p:ph idx="1"/>
          </p:nvPr>
        </p:nvSpPr>
        <p:spPr/>
        <p:txBody>
          <a:bodyPr/>
          <a:lstStyle/>
          <a:p>
            <a:r>
              <a:rPr lang="en-US" altLang="en-US"/>
              <a:t>Find a similar image from a large dataset</a:t>
            </a:r>
          </a:p>
          <a:p>
            <a:r>
              <a:rPr lang="en-US" altLang="en-US"/>
              <a:t>Blend a region from that image into the hole</a:t>
            </a:r>
          </a:p>
        </p:txBody>
      </p:sp>
      <p:pic>
        <p:nvPicPr>
          <p:cNvPr id="16388" name="Picture 10" descr="0007_landscape_00084_132090349_27e120a56c_1_11254121@N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773" y="3429000"/>
            <a:ext cx="3149517" cy="2362138"/>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teaser_input"/>
          <p:cNvPicPr>
            <a:picLocks noChangeAspect="1" noChangeArrowheads="1"/>
          </p:cNvPicPr>
          <p:nvPr/>
        </p:nvPicPr>
        <p:blipFill>
          <a:blip r:embed="rId3"/>
          <a:srcRect/>
          <a:stretch>
            <a:fillRect/>
          </a:stretch>
        </p:blipFill>
        <p:spPr bwMode="auto">
          <a:xfrm>
            <a:off x="1828912" y="3505199"/>
            <a:ext cx="3047920" cy="2287528"/>
          </a:xfrm>
          <a:prstGeom prst="rect">
            <a:avLst/>
          </a:prstGeom>
          <a:noFill/>
          <a:effectLst>
            <a:outerShdw blurRad="50800" dist="38100" dir="2700000" algn="tl" rotWithShape="0">
              <a:prstClr val="black">
                <a:alpha val="40000"/>
              </a:prstClr>
            </a:outerShdw>
          </a:effectLst>
        </p:spPr>
      </p:pic>
      <p:sp>
        <p:nvSpPr>
          <p:cNvPr id="6" name="Rounded Rectangle 5"/>
          <p:cNvSpPr/>
          <p:nvPr/>
        </p:nvSpPr>
        <p:spPr>
          <a:xfrm>
            <a:off x="5334020" y="4114783"/>
            <a:ext cx="1371564" cy="1022323"/>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Dataset</a:t>
            </a:r>
          </a:p>
        </p:txBody>
      </p:sp>
      <p:sp>
        <p:nvSpPr>
          <p:cNvPr id="7" name="Right Arrow 6"/>
          <p:cNvSpPr/>
          <p:nvPr/>
        </p:nvSpPr>
        <p:spPr>
          <a:xfrm>
            <a:off x="6729397" y="4495773"/>
            <a:ext cx="380990" cy="228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a:solidFill>
                <a:prstClr val="white"/>
              </a:solidFill>
              <a:latin typeface="Calibri"/>
            </a:endParaRPr>
          </a:p>
        </p:txBody>
      </p:sp>
      <p:sp>
        <p:nvSpPr>
          <p:cNvPr id="8" name="Plus 7"/>
          <p:cNvSpPr/>
          <p:nvPr/>
        </p:nvSpPr>
        <p:spPr>
          <a:xfrm>
            <a:off x="4900645" y="4429099"/>
            <a:ext cx="380990" cy="38099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a:solidFill>
                <a:prstClr val="white"/>
              </a:solidFill>
              <a:latin typeface="Calibri"/>
            </a:endParaRPr>
          </a:p>
        </p:txBody>
      </p:sp>
      <p:sp>
        <p:nvSpPr>
          <p:cNvPr id="9" name="Freeform 8"/>
          <p:cNvSpPr/>
          <p:nvPr/>
        </p:nvSpPr>
        <p:spPr>
          <a:xfrm>
            <a:off x="7118324" y="4657694"/>
            <a:ext cx="2886000" cy="1204882"/>
          </a:xfrm>
          <a:custGeom>
            <a:avLst/>
            <a:gdLst>
              <a:gd name="connsiteX0" fmla="*/ 202613 w 2886123"/>
              <a:gd name="connsiteY0" fmla="*/ 776378 h 1204234"/>
              <a:gd name="connsiteX1" fmla="*/ 254371 w 2886123"/>
              <a:gd name="connsiteY1" fmla="*/ 741872 h 1204234"/>
              <a:gd name="connsiteX2" fmla="*/ 306130 w 2886123"/>
              <a:gd name="connsiteY2" fmla="*/ 690113 h 1204234"/>
              <a:gd name="connsiteX3" fmla="*/ 495911 w 2886123"/>
              <a:gd name="connsiteY3" fmla="*/ 638355 h 1204234"/>
              <a:gd name="connsiteX4" fmla="*/ 754704 w 2886123"/>
              <a:gd name="connsiteY4" fmla="*/ 586596 h 1204234"/>
              <a:gd name="connsiteX5" fmla="*/ 771956 w 2886123"/>
              <a:gd name="connsiteY5" fmla="*/ 534838 h 1204234"/>
              <a:gd name="connsiteX6" fmla="*/ 875473 w 2886123"/>
              <a:gd name="connsiteY6" fmla="*/ 500332 h 1204234"/>
              <a:gd name="connsiteX7" fmla="*/ 927232 w 2886123"/>
              <a:gd name="connsiteY7" fmla="*/ 448574 h 1204234"/>
              <a:gd name="connsiteX8" fmla="*/ 944485 w 2886123"/>
              <a:gd name="connsiteY8" fmla="*/ 396815 h 1204234"/>
              <a:gd name="connsiteX9" fmla="*/ 996243 w 2886123"/>
              <a:gd name="connsiteY9" fmla="*/ 362310 h 1204234"/>
              <a:gd name="connsiteX10" fmla="*/ 1030749 w 2886123"/>
              <a:gd name="connsiteY10" fmla="*/ 310551 h 1204234"/>
              <a:gd name="connsiteX11" fmla="*/ 1082507 w 2886123"/>
              <a:gd name="connsiteY11" fmla="*/ 293298 h 1204234"/>
              <a:gd name="connsiteX12" fmla="*/ 1134266 w 2886123"/>
              <a:gd name="connsiteY12" fmla="*/ 258793 h 1204234"/>
              <a:gd name="connsiteX13" fmla="*/ 1237783 w 2886123"/>
              <a:gd name="connsiteY13" fmla="*/ 241540 h 1204234"/>
              <a:gd name="connsiteX14" fmla="*/ 1807126 w 2886123"/>
              <a:gd name="connsiteY14" fmla="*/ 224287 h 1204234"/>
              <a:gd name="connsiteX15" fmla="*/ 1858885 w 2886123"/>
              <a:gd name="connsiteY15" fmla="*/ 207034 h 1204234"/>
              <a:gd name="connsiteX16" fmla="*/ 1927896 w 2886123"/>
              <a:gd name="connsiteY16" fmla="*/ 189781 h 1204234"/>
              <a:gd name="connsiteX17" fmla="*/ 2031413 w 2886123"/>
              <a:gd name="connsiteY17" fmla="*/ 103517 h 1204234"/>
              <a:gd name="connsiteX18" fmla="*/ 2048666 w 2886123"/>
              <a:gd name="connsiteY18" fmla="*/ 51759 h 1204234"/>
              <a:gd name="connsiteX19" fmla="*/ 2152183 w 2886123"/>
              <a:gd name="connsiteY19" fmla="*/ 0 h 1204234"/>
              <a:gd name="connsiteX20" fmla="*/ 2203941 w 2886123"/>
              <a:gd name="connsiteY20" fmla="*/ 17253 h 1204234"/>
              <a:gd name="connsiteX21" fmla="*/ 2272953 w 2886123"/>
              <a:gd name="connsiteY21" fmla="*/ 34506 h 1204234"/>
              <a:gd name="connsiteX22" fmla="*/ 2324711 w 2886123"/>
              <a:gd name="connsiteY22" fmla="*/ 138023 h 1204234"/>
              <a:gd name="connsiteX23" fmla="*/ 2359217 w 2886123"/>
              <a:gd name="connsiteY23" fmla="*/ 189781 h 1204234"/>
              <a:gd name="connsiteX24" fmla="*/ 2376470 w 2886123"/>
              <a:gd name="connsiteY24" fmla="*/ 258793 h 1204234"/>
              <a:gd name="connsiteX25" fmla="*/ 2393722 w 2886123"/>
              <a:gd name="connsiteY25" fmla="*/ 310551 h 1204234"/>
              <a:gd name="connsiteX26" fmla="*/ 2410975 w 2886123"/>
              <a:gd name="connsiteY26" fmla="*/ 483079 h 1204234"/>
              <a:gd name="connsiteX27" fmla="*/ 2497239 w 2886123"/>
              <a:gd name="connsiteY27" fmla="*/ 586596 h 1204234"/>
              <a:gd name="connsiteX28" fmla="*/ 2566251 w 2886123"/>
              <a:gd name="connsiteY28" fmla="*/ 690113 h 1204234"/>
              <a:gd name="connsiteX29" fmla="*/ 2669768 w 2886123"/>
              <a:gd name="connsiteY29" fmla="*/ 741872 h 1204234"/>
              <a:gd name="connsiteX30" fmla="*/ 2704273 w 2886123"/>
              <a:gd name="connsiteY30" fmla="*/ 862642 h 1204234"/>
              <a:gd name="connsiteX31" fmla="*/ 2738779 w 2886123"/>
              <a:gd name="connsiteY31" fmla="*/ 914400 h 1204234"/>
              <a:gd name="connsiteX32" fmla="*/ 2756032 w 2886123"/>
              <a:gd name="connsiteY32" fmla="*/ 966159 h 1204234"/>
              <a:gd name="connsiteX33" fmla="*/ 2773285 w 2886123"/>
              <a:gd name="connsiteY33" fmla="*/ 1035170 h 1204234"/>
              <a:gd name="connsiteX34" fmla="*/ 2825043 w 2886123"/>
              <a:gd name="connsiteY34" fmla="*/ 1086928 h 1204234"/>
              <a:gd name="connsiteX35" fmla="*/ 2859549 w 2886123"/>
              <a:gd name="connsiteY35" fmla="*/ 1138687 h 1204234"/>
              <a:gd name="connsiteX36" fmla="*/ 2221194 w 2886123"/>
              <a:gd name="connsiteY36" fmla="*/ 1138687 h 1204234"/>
              <a:gd name="connsiteX37" fmla="*/ 1531081 w 2886123"/>
              <a:gd name="connsiteY37" fmla="*/ 1173193 h 1204234"/>
              <a:gd name="connsiteX38" fmla="*/ 789209 w 2886123"/>
              <a:gd name="connsiteY38" fmla="*/ 1155940 h 1204234"/>
              <a:gd name="connsiteX39" fmla="*/ 720198 w 2886123"/>
              <a:gd name="connsiteY39" fmla="*/ 1138687 h 1204234"/>
              <a:gd name="connsiteX40" fmla="*/ 582175 w 2886123"/>
              <a:gd name="connsiteY40" fmla="*/ 1121434 h 1204234"/>
              <a:gd name="connsiteX41" fmla="*/ 150854 w 2886123"/>
              <a:gd name="connsiteY41" fmla="*/ 1104181 h 1204234"/>
              <a:gd name="connsiteX42" fmla="*/ 30085 w 2886123"/>
              <a:gd name="connsiteY42" fmla="*/ 1035170 h 1204234"/>
              <a:gd name="connsiteX43" fmla="*/ 81843 w 2886123"/>
              <a:gd name="connsiteY43" fmla="*/ 1000664 h 1204234"/>
              <a:gd name="connsiteX44" fmla="*/ 116349 w 2886123"/>
              <a:gd name="connsiteY44" fmla="*/ 862642 h 1204234"/>
              <a:gd name="connsiteX45" fmla="*/ 133602 w 2886123"/>
              <a:gd name="connsiteY45" fmla="*/ 793630 h 1204234"/>
              <a:gd name="connsiteX46" fmla="*/ 202613 w 2886123"/>
              <a:gd name="connsiteY46" fmla="*/ 776378 h 120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886123" h="1204234">
                <a:moveTo>
                  <a:pt x="202613" y="776378"/>
                </a:moveTo>
                <a:cubicBezTo>
                  <a:pt x="222741" y="767752"/>
                  <a:pt x="238442" y="755146"/>
                  <a:pt x="254371" y="741872"/>
                </a:cubicBezTo>
                <a:cubicBezTo>
                  <a:pt x="273115" y="726252"/>
                  <a:pt x="284801" y="701962"/>
                  <a:pt x="306130" y="690113"/>
                </a:cubicBezTo>
                <a:cubicBezTo>
                  <a:pt x="351087" y="665137"/>
                  <a:pt x="443623" y="647582"/>
                  <a:pt x="495911" y="638355"/>
                </a:cubicBezTo>
                <a:cubicBezTo>
                  <a:pt x="734945" y="596172"/>
                  <a:pt x="632917" y="627192"/>
                  <a:pt x="754704" y="586596"/>
                </a:cubicBezTo>
                <a:cubicBezTo>
                  <a:pt x="760455" y="569343"/>
                  <a:pt x="757158" y="545408"/>
                  <a:pt x="771956" y="534838"/>
                </a:cubicBezTo>
                <a:cubicBezTo>
                  <a:pt x="801553" y="513697"/>
                  <a:pt x="875473" y="500332"/>
                  <a:pt x="875473" y="500332"/>
                </a:cubicBezTo>
                <a:cubicBezTo>
                  <a:pt x="892726" y="483079"/>
                  <a:pt x="913698" y="468875"/>
                  <a:pt x="927232" y="448574"/>
                </a:cubicBezTo>
                <a:cubicBezTo>
                  <a:pt x="937320" y="433442"/>
                  <a:pt x="933124" y="411016"/>
                  <a:pt x="944485" y="396815"/>
                </a:cubicBezTo>
                <a:cubicBezTo>
                  <a:pt x="957438" y="380624"/>
                  <a:pt x="978990" y="373812"/>
                  <a:pt x="996243" y="362310"/>
                </a:cubicBezTo>
                <a:cubicBezTo>
                  <a:pt x="1007745" y="345057"/>
                  <a:pt x="1014557" y="323504"/>
                  <a:pt x="1030749" y="310551"/>
                </a:cubicBezTo>
                <a:cubicBezTo>
                  <a:pt x="1044950" y="299190"/>
                  <a:pt x="1066241" y="301431"/>
                  <a:pt x="1082507" y="293298"/>
                </a:cubicBezTo>
                <a:cubicBezTo>
                  <a:pt x="1101053" y="284025"/>
                  <a:pt x="1114595" y="265350"/>
                  <a:pt x="1134266" y="258793"/>
                </a:cubicBezTo>
                <a:cubicBezTo>
                  <a:pt x="1167453" y="247731"/>
                  <a:pt x="1202847" y="243332"/>
                  <a:pt x="1237783" y="241540"/>
                </a:cubicBezTo>
                <a:cubicBezTo>
                  <a:pt x="1427402" y="231816"/>
                  <a:pt x="1617345" y="230038"/>
                  <a:pt x="1807126" y="224287"/>
                </a:cubicBezTo>
                <a:cubicBezTo>
                  <a:pt x="1824379" y="218536"/>
                  <a:pt x="1841398" y="212030"/>
                  <a:pt x="1858885" y="207034"/>
                </a:cubicBezTo>
                <a:cubicBezTo>
                  <a:pt x="1881684" y="200520"/>
                  <a:pt x="1906102" y="199121"/>
                  <a:pt x="1927896" y="189781"/>
                </a:cubicBezTo>
                <a:cubicBezTo>
                  <a:pt x="1969931" y="171766"/>
                  <a:pt x="2000322" y="134608"/>
                  <a:pt x="2031413" y="103517"/>
                </a:cubicBezTo>
                <a:cubicBezTo>
                  <a:pt x="2037164" y="86264"/>
                  <a:pt x="2037305" y="65960"/>
                  <a:pt x="2048666" y="51759"/>
                </a:cubicBezTo>
                <a:cubicBezTo>
                  <a:pt x="2072990" y="21353"/>
                  <a:pt x="2118086" y="11366"/>
                  <a:pt x="2152183" y="0"/>
                </a:cubicBezTo>
                <a:cubicBezTo>
                  <a:pt x="2169436" y="5751"/>
                  <a:pt x="2186455" y="12257"/>
                  <a:pt x="2203941" y="17253"/>
                </a:cubicBezTo>
                <a:cubicBezTo>
                  <a:pt x="2226741" y="23767"/>
                  <a:pt x="2253223" y="21353"/>
                  <a:pt x="2272953" y="34506"/>
                </a:cubicBezTo>
                <a:cubicBezTo>
                  <a:pt x="2310035" y="59227"/>
                  <a:pt x="2307488" y="103578"/>
                  <a:pt x="2324711" y="138023"/>
                </a:cubicBezTo>
                <a:cubicBezTo>
                  <a:pt x="2333984" y="156569"/>
                  <a:pt x="2347715" y="172528"/>
                  <a:pt x="2359217" y="189781"/>
                </a:cubicBezTo>
                <a:cubicBezTo>
                  <a:pt x="2364968" y="212785"/>
                  <a:pt x="2369956" y="235993"/>
                  <a:pt x="2376470" y="258793"/>
                </a:cubicBezTo>
                <a:cubicBezTo>
                  <a:pt x="2381466" y="276279"/>
                  <a:pt x="2390957" y="292577"/>
                  <a:pt x="2393722" y="310551"/>
                </a:cubicBezTo>
                <a:cubicBezTo>
                  <a:pt x="2402510" y="367675"/>
                  <a:pt x="2397979" y="426763"/>
                  <a:pt x="2410975" y="483079"/>
                </a:cubicBezTo>
                <a:cubicBezTo>
                  <a:pt x="2419645" y="520648"/>
                  <a:pt x="2477145" y="560761"/>
                  <a:pt x="2497239" y="586596"/>
                </a:cubicBezTo>
                <a:cubicBezTo>
                  <a:pt x="2522700" y="619331"/>
                  <a:pt x="2526908" y="676999"/>
                  <a:pt x="2566251" y="690113"/>
                </a:cubicBezTo>
                <a:cubicBezTo>
                  <a:pt x="2637680" y="713923"/>
                  <a:pt x="2602877" y="697278"/>
                  <a:pt x="2669768" y="741872"/>
                </a:cubicBezTo>
                <a:cubicBezTo>
                  <a:pt x="2675296" y="763986"/>
                  <a:pt x="2691896" y="837889"/>
                  <a:pt x="2704273" y="862642"/>
                </a:cubicBezTo>
                <a:cubicBezTo>
                  <a:pt x="2713546" y="881188"/>
                  <a:pt x="2727277" y="897147"/>
                  <a:pt x="2738779" y="914400"/>
                </a:cubicBezTo>
                <a:cubicBezTo>
                  <a:pt x="2744530" y="931653"/>
                  <a:pt x="2751036" y="948672"/>
                  <a:pt x="2756032" y="966159"/>
                </a:cubicBezTo>
                <a:cubicBezTo>
                  <a:pt x="2762546" y="988958"/>
                  <a:pt x="2761521" y="1014583"/>
                  <a:pt x="2773285" y="1035170"/>
                </a:cubicBezTo>
                <a:cubicBezTo>
                  <a:pt x="2785390" y="1056354"/>
                  <a:pt x="2809423" y="1068184"/>
                  <a:pt x="2825043" y="1086928"/>
                </a:cubicBezTo>
                <a:cubicBezTo>
                  <a:pt x="2838318" y="1102857"/>
                  <a:pt x="2848047" y="1121434"/>
                  <a:pt x="2859549" y="1138687"/>
                </a:cubicBezTo>
                <a:cubicBezTo>
                  <a:pt x="2597360" y="1204234"/>
                  <a:pt x="2886123" y="1138687"/>
                  <a:pt x="2221194" y="1138687"/>
                </a:cubicBezTo>
                <a:cubicBezTo>
                  <a:pt x="2052466" y="1138687"/>
                  <a:pt x="1719786" y="1161399"/>
                  <a:pt x="1531081" y="1173193"/>
                </a:cubicBezTo>
                <a:lnTo>
                  <a:pt x="789209" y="1155940"/>
                </a:lnTo>
                <a:cubicBezTo>
                  <a:pt x="765519" y="1154932"/>
                  <a:pt x="743587" y="1142585"/>
                  <a:pt x="720198" y="1138687"/>
                </a:cubicBezTo>
                <a:cubicBezTo>
                  <a:pt x="674463" y="1131064"/>
                  <a:pt x="628456" y="1124239"/>
                  <a:pt x="582175" y="1121434"/>
                </a:cubicBezTo>
                <a:cubicBezTo>
                  <a:pt x="438550" y="1112729"/>
                  <a:pt x="294628" y="1109932"/>
                  <a:pt x="150854" y="1104181"/>
                </a:cubicBezTo>
                <a:cubicBezTo>
                  <a:pt x="141732" y="1102661"/>
                  <a:pt x="0" y="1110381"/>
                  <a:pt x="30085" y="1035170"/>
                </a:cubicBezTo>
                <a:cubicBezTo>
                  <a:pt x="37786" y="1015918"/>
                  <a:pt x="64590" y="1012166"/>
                  <a:pt x="81843" y="1000664"/>
                </a:cubicBezTo>
                <a:cubicBezTo>
                  <a:pt x="112673" y="908176"/>
                  <a:pt x="88590" y="987556"/>
                  <a:pt x="116349" y="862642"/>
                </a:cubicBezTo>
                <a:cubicBezTo>
                  <a:pt x="121493" y="839495"/>
                  <a:pt x="116835" y="810397"/>
                  <a:pt x="133602" y="793630"/>
                </a:cubicBezTo>
                <a:cubicBezTo>
                  <a:pt x="152249" y="774983"/>
                  <a:pt x="182485" y="785004"/>
                  <a:pt x="202613" y="776378"/>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a:solidFill>
                <a:prstClr val="white"/>
              </a:solidFill>
              <a:latin typeface="Calibri"/>
            </a:endParaRPr>
          </a:p>
        </p:txBody>
      </p:sp>
      <p:cxnSp>
        <p:nvCxnSpPr>
          <p:cNvPr id="11" name="Straight Arrow Connector 10"/>
          <p:cNvCxnSpPr>
            <a:stCxn id="9" idx="42"/>
          </p:cNvCxnSpPr>
          <p:nvPr/>
        </p:nvCxnSpPr>
        <p:spPr>
          <a:xfrm flipH="1">
            <a:off x="4800635" y="5692717"/>
            <a:ext cx="2347851" cy="2222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809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676516" y="90"/>
            <a:ext cx="8762770" cy="1142970"/>
          </a:xfrm>
          <a:solidFill>
            <a:schemeClr val="bg1">
              <a:alpha val="20000"/>
            </a:schemeClr>
          </a:solidFill>
        </p:spPr>
        <p:txBody>
          <a:bodyPr/>
          <a:lstStyle/>
          <a:p>
            <a:pPr eaLnBrk="1" hangingPunct="1"/>
            <a:r>
              <a:rPr lang="en-US" altLang="en-US" dirty="0"/>
              <a:t>Big Data: Opportunities of Scale</a:t>
            </a:r>
          </a:p>
        </p:txBody>
      </p:sp>
      <p:sp>
        <p:nvSpPr>
          <p:cNvPr id="4099" name="Subtitle 2"/>
          <p:cNvSpPr>
            <a:spLocks noGrp="1"/>
          </p:cNvSpPr>
          <p:nvPr>
            <p:ph type="subTitle" idx="1"/>
          </p:nvPr>
        </p:nvSpPr>
        <p:spPr>
          <a:xfrm>
            <a:off x="3429070" y="4800564"/>
            <a:ext cx="5181464" cy="1447762"/>
          </a:xfrm>
          <a:solidFill>
            <a:schemeClr val="bg1">
              <a:alpha val="20000"/>
            </a:schemeClr>
          </a:solidFill>
        </p:spPr>
        <p:txBody>
          <a:bodyPr/>
          <a:lstStyle/>
          <a:p>
            <a:pPr eaLnBrk="1" hangingPunct="1"/>
            <a:endParaRPr lang="en-US" altLang="en-US" dirty="0">
              <a:solidFill>
                <a:schemeClr val="tx1"/>
              </a:solidFill>
            </a:endParaRPr>
          </a:p>
          <a:p>
            <a:pPr eaLnBrk="1" hangingPunct="1"/>
            <a:r>
              <a:rPr lang="en-US" altLang="en-US" dirty="0">
                <a:solidFill>
                  <a:schemeClr val="tx1"/>
                </a:solidFill>
              </a:rPr>
              <a:t>Computer Vision</a:t>
            </a:r>
          </a:p>
          <a:p>
            <a:pPr eaLnBrk="1" hangingPunct="1"/>
            <a:r>
              <a:rPr lang="en-US" altLang="en-US" dirty="0">
                <a:solidFill>
                  <a:schemeClr val="tx1"/>
                </a:solidFill>
              </a:rPr>
              <a:t>James Hays</a:t>
            </a:r>
          </a:p>
          <a:p>
            <a:pPr eaLnBrk="1" hangingPunct="1"/>
            <a:endParaRPr lang="en-US" altLang="en-US" dirty="0">
              <a:solidFill>
                <a:schemeClr val="tx1"/>
              </a:solidFill>
            </a:endParaRPr>
          </a:p>
        </p:txBody>
      </p:sp>
      <p:sp>
        <p:nvSpPr>
          <p:cNvPr id="4100" name="TextBox 6"/>
          <p:cNvSpPr txBox="1">
            <a:spLocks noChangeArrowheads="1"/>
          </p:cNvSpPr>
          <p:nvPr/>
        </p:nvSpPr>
        <p:spPr bwMode="auto">
          <a:xfrm flipH="1">
            <a:off x="1524120" y="6549943"/>
            <a:ext cx="601964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1600">
                <a:solidFill>
                  <a:prstClr val="black"/>
                </a:solidFill>
                <a:latin typeface="Arial" panose="020B0604020202020204" pitchFamily="34" charset="0"/>
              </a:rPr>
              <a:t>Many slides from James Hays, Alyosha Efros, and Derek Hoiem</a:t>
            </a:r>
          </a:p>
        </p:txBody>
      </p:sp>
      <p:sp>
        <p:nvSpPr>
          <p:cNvPr id="9" name="TextBox 8"/>
          <p:cNvSpPr txBox="1"/>
          <p:nvPr/>
        </p:nvSpPr>
        <p:spPr>
          <a:xfrm flipH="1">
            <a:off x="7772356" y="6549945"/>
            <a:ext cx="2895524" cy="307777"/>
          </a:xfrm>
          <a:prstGeom prst="rect">
            <a:avLst/>
          </a:prstGeom>
          <a:noFill/>
        </p:spPr>
        <p:txBody>
          <a:bodyPr>
            <a:spAutoFit/>
          </a:bodyPr>
          <a:lstStyle/>
          <a:p>
            <a:pPr algn="r" defTabSz="914394">
              <a:defRPr/>
            </a:pPr>
            <a:r>
              <a:rPr lang="en-US" sz="1400" dirty="0">
                <a:solidFill>
                  <a:prstClr val="white">
                    <a:lumMod val="50000"/>
                  </a:prstClr>
                </a:solidFill>
                <a:latin typeface="Arial" charset="0"/>
              </a:rPr>
              <a:t>Graphic from Antonio Torralba</a:t>
            </a:r>
          </a:p>
        </p:txBody>
      </p:sp>
      <p:pic>
        <p:nvPicPr>
          <p:cNvPr id="4102" name="Picture 2" descr="http://people.csail.mit.edu/torralba/LabelMeArt/posterLabelm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7062" y="990664"/>
            <a:ext cx="7538839" cy="434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4056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a:t>General Principal</a:t>
            </a:r>
          </a:p>
        </p:txBody>
      </p:sp>
      <p:grpSp>
        <p:nvGrpSpPr>
          <p:cNvPr id="17411" name="Group 18"/>
          <p:cNvGrpSpPr>
            <a:grpSpLocks noChangeAspect="1"/>
          </p:cNvGrpSpPr>
          <p:nvPr/>
        </p:nvGrpSpPr>
        <p:grpSpPr bwMode="auto">
          <a:xfrm>
            <a:off x="2209902" y="1143060"/>
            <a:ext cx="7695998" cy="4154379"/>
            <a:chOff x="304800" y="1981200"/>
            <a:chExt cx="8610600" cy="4648200"/>
          </a:xfrm>
        </p:grpSpPr>
        <p:sp>
          <p:nvSpPr>
            <p:cNvPr id="4" name="Rounded Rectangle 3"/>
            <p:cNvSpPr/>
            <p:nvPr/>
          </p:nvSpPr>
          <p:spPr>
            <a:xfrm>
              <a:off x="304800" y="3352392"/>
              <a:ext cx="1523906" cy="1296594"/>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Input Image</a:t>
              </a:r>
            </a:p>
          </p:txBody>
        </p:sp>
        <p:sp>
          <p:nvSpPr>
            <p:cNvPr id="8" name="Rounded Rectangle 7"/>
            <p:cNvSpPr/>
            <p:nvPr/>
          </p:nvSpPr>
          <p:spPr>
            <a:xfrm>
              <a:off x="2718539" y="3048670"/>
              <a:ext cx="2209486" cy="1142068"/>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Images</a:t>
              </a:r>
            </a:p>
          </p:txBody>
        </p:sp>
        <p:sp>
          <p:nvSpPr>
            <p:cNvPr id="9" name="Rounded Rectangle 8"/>
            <p:cNvSpPr/>
            <p:nvPr/>
          </p:nvSpPr>
          <p:spPr>
            <a:xfrm>
              <a:off x="2718539" y="4496236"/>
              <a:ext cx="2133112" cy="1142069"/>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Associated Info</a:t>
              </a:r>
            </a:p>
          </p:txBody>
        </p:sp>
        <p:sp>
          <p:nvSpPr>
            <p:cNvPr id="10" name="Rounded Rectangle 9"/>
            <p:cNvSpPr/>
            <p:nvPr/>
          </p:nvSpPr>
          <p:spPr>
            <a:xfrm>
              <a:off x="2514286" y="1981200"/>
              <a:ext cx="2580694" cy="380985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white"/>
                </a:solidFill>
                <a:latin typeface="Calibri"/>
              </a:endParaRPr>
            </a:p>
          </p:txBody>
        </p:sp>
        <p:sp>
          <p:nvSpPr>
            <p:cNvPr id="17417" name="TextBox 10"/>
            <p:cNvSpPr txBox="1">
              <a:spLocks noChangeArrowheads="1"/>
            </p:cNvSpPr>
            <p:nvPr/>
          </p:nvSpPr>
          <p:spPr bwMode="auto">
            <a:xfrm>
              <a:off x="2566359" y="2286000"/>
              <a:ext cx="2313982" cy="516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2400">
                  <a:solidFill>
                    <a:prstClr val="black"/>
                  </a:solidFill>
                  <a:latin typeface="Arial" panose="020B0604020202020204" pitchFamily="34" charset="0"/>
                  <a:cs typeface="+mn-cs"/>
                </a:rPr>
                <a:t>Huge Dataset</a:t>
              </a:r>
            </a:p>
          </p:txBody>
        </p:sp>
        <p:sp>
          <p:nvSpPr>
            <p:cNvPr id="12" name="Rounded Rectangle 11"/>
            <p:cNvSpPr/>
            <p:nvPr/>
          </p:nvSpPr>
          <p:spPr>
            <a:xfrm>
              <a:off x="6705914" y="3125044"/>
              <a:ext cx="2209486" cy="1904039"/>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Info from Most Similar Images</a:t>
              </a:r>
            </a:p>
          </p:txBody>
        </p:sp>
        <p:sp>
          <p:nvSpPr>
            <p:cNvPr id="14" name="Plus 13"/>
            <p:cNvSpPr/>
            <p:nvPr/>
          </p:nvSpPr>
          <p:spPr>
            <a:xfrm>
              <a:off x="1905079" y="3734266"/>
              <a:ext cx="456461" cy="53284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white"/>
                </a:solidFill>
                <a:latin typeface="Calibri"/>
              </a:endParaRPr>
            </a:p>
          </p:txBody>
        </p:sp>
        <p:sp>
          <p:nvSpPr>
            <p:cNvPr id="15" name="Right Arrow 14"/>
            <p:cNvSpPr/>
            <p:nvPr/>
          </p:nvSpPr>
          <p:spPr>
            <a:xfrm>
              <a:off x="5182009" y="3810640"/>
              <a:ext cx="1294788" cy="3108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white"/>
                </a:solidFill>
                <a:latin typeface="Calibri"/>
              </a:endParaRPr>
            </a:p>
          </p:txBody>
        </p:sp>
        <p:sp>
          <p:nvSpPr>
            <p:cNvPr id="16" name="TextBox 15"/>
            <p:cNvSpPr txBox="1"/>
            <p:nvPr/>
          </p:nvSpPr>
          <p:spPr>
            <a:xfrm>
              <a:off x="5164427" y="3023804"/>
              <a:ext cx="1289101" cy="792031"/>
            </a:xfrm>
            <a:prstGeom prst="rect">
              <a:avLst/>
            </a:prstGeom>
            <a:noFill/>
          </p:spPr>
          <p:txBody>
            <a:bodyPr wrap="none">
              <a:spAutoFit/>
            </a:bodyPr>
            <a:lstStyle/>
            <a:p>
              <a:pPr algn="ctr" defTabSz="914394">
                <a:defRPr/>
              </a:pPr>
              <a:r>
                <a:rPr lang="en-US" sz="2000" dirty="0">
                  <a:solidFill>
                    <a:prstClr val="black"/>
                  </a:solidFill>
                  <a:latin typeface="Calibri"/>
                  <a:cs typeface="+mn-cs"/>
                </a:rPr>
                <a:t>image</a:t>
              </a:r>
            </a:p>
            <a:p>
              <a:pPr algn="ctr" defTabSz="914394">
                <a:defRPr/>
              </a:pPr>
              <a:r>
                <a:rPr lang="en-US" sz="2000" dirty="0">
                  <a:solidFill>
                    <a:prstClr val="black"/>
                  </a:solidFill>
                  <a:latin typeface="Calibri"/>
                  <a:cs typeface="+mn-cs"/>
                </a:rPr>
                <a:t>matching</a:t>
              </a:r>
            </a:p>
          </p:txBody>
        </p:sp>
        <p:sp>
          <p:nvSpPr>
            <p:cNvPr id="17" name="Curved Up Arrow 16"/>
            <p:cNvSpPr/>
            <p:nvPr/>
          </p:nvSpPr>
          <p:spPr>
            <a:xfrm flipH="1">
              <a:off x="914008" y="5181833"/>
              <a:ext cx="6933949" cy="144756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black"/>
                </a:solidFill>
                <a:latin typeface="Calibri"/>
              </a:endParaRPr>
            </a:p>
          </p:txBody>
        </p:sp>
      </p:grpSp>
      <p:sp>
        <p:nvSpPr>
          <p:cNvPr id="18" name="TextBox 17"/>
          <p:cNvSpPr txBox="1"/>
          <p:nvPr/>
        </p:nvSpPr>
        <p:spPr>
          <a:xfrm>
            <a:off x="1752715" y="5714941"/>
            <a:ext cx="8686572" cy="830997"/>
          </a:xfrm>
          <a:prstGeom prst="rect">
            <a:avLst/>
          </a:prstGeom>
          <a:noFill/>
        </p:spPr>
        <p:txBody>
          <a:bodyPr>
            <a:spAutoFit/>
          </a:bodyPr>
          <a:lstStyle/>
          <a:p>
            <a:pPr defTabSz="914394">
              <a:defRPr/>
            </a:pPr>
            <a:r>
              <a:rPr lang="en-US" sz="2400" dirty="0">
                <a:solidFill>
                  <a:prstClr val="black"/>
                </a:solidFill>
                <a:latin typeface="Calibri"/>
                <a:cs typeface="+mn-cs"/>
              </a:rPr>
              <a:t>Hopefully,  If you have enough images, the dataset will contain very similar images that you can find with simple matching methods. </a:t>
            </a:r>
          </a:p>
        </p:txBody>
      </p:sp>
    </p:spTree>
    <p:extLst>
      <p:ext uri="{BB962C8B-B14F-4D97-AF65-F5344CB8AC3E}">
        <p14:creationId xmlns:p14="http://schemas.microsoft.com/office/powerpoint/2010/main" val="3482894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a:t>How many images is enough?</a:t>
            </a:r>
          </a:p>
        </p:txBody>
      </p:sp>
      <p:sp>
        <p:nvSpPr>
          <p:cNvPr id="18435" name="Content Placeholder 2"/>
          <p:cNvSpPr>
            <a:spLocks noGrp="1"/>
          </p:cNvSpPr>
          <p:nvPr>
            <p:ph idx="1"/>
          </p:nvPr>
        </p:nvSpPr>
        <p:spPr/>
        <p:txBody>
          <a:bodyPr/>
          <a:lstStyle/>
          <a:p>
            <a:endParaRPr lang="en-US" altLang="en-US"/>
          </a:p>
        </p:txBody>
      </p:sp>
      <p:pic>
        <p:nvPicPr>
          <p:cNvPr id="4" name="Picture 12" descr="teaser_input"/>
          <p:cNvPicPr>
            <a:picLocks noChangeAspect="1" noChangeArrowheads="1"/>
          </p:cNvPicPr>
          <p:nvPr/>
        </p:nvPicPr>
        <p:blipFill>
          <a:blip r:embed="rId2"/>
          <a:srcRect/>
          <a:stretch>
            <a:fillRect/>
          </a:stretch>
        </p:blipFill>
        <p:spPr bwMode="auto">
          <a:xfrm>
            <a:off x="5148289" y="2159034"/>
            <a:ext cx="1895425" cy="1422363"/>
          </a:xfrm>
          <a:prstGeom prst="rect">
            <a:avLst/>
          </a:prstGeom>
          <a:no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97958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0" descr="0002_scenery_00022_192691632_7262b1a623_69_86901650@N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96" y="3886190"/>
            <a:ext cx="1204882" cy="1604921"/>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21" descr="0003_unlabelled_jlandscape-0007_image_00706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98" y="533476"/>
            <a:ext cx="1141383" cy="1523960"/>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2" descr="0004_scenery_00034_306202524_c6a3a17925_105_54201875@N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46" y="4419575"/>
            <a:ext cx="1581108" cy="1185832"/>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3" descr="0005_unlabelled_landscape-0051_image_0513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53" y="58827"/>
            <a:ext cx="1447762" cy="1084234"/>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24" descr="0006_vacation_00015_34293411_a0921e9bb9_23_36083508@N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58168" y="2133635"/>
            <a:ext cx="1604920" cy="1209644"/>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5" descr="0007_river_00094_101141378_afffb5b74b_28_99737037@N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0794" y="4267180"/>
            <a:ext cx="1604921" cy="1203293"/>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26" descr="0008_vacation_00075_73543768_2b41c11284_34_45447737@N0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8912" y="2514626"/>
            <a:ext cx="1371564" cy="1027086"/>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27" descr="0009_vacation2_00011_93849155_618bf94392_15_81504796@N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1942" y="609676"/>
            <a:ext cx="1604921" cy="1198531"/>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28" descr="0010_scenic_00019_374590006_2c5ef01699_143_86537549@N0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24822" y="3576634"/>
            <a:ext cx="1204881" cy="1604920"/>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29" descr="0001_water_00065_77917326_c4a2ec3423_38_57366077@N0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1238" y="92165"/>
            <a:ext cx="1604920" cy="1203293"/>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7025" name="Picture 33" descr="teaser_input"/>
          <p:cNvPicPr>
            <a:picLocks noChangeAspect="1" noChangeArrowheads="1"/>
          </p:cNvPicPr>
          <p:nvPr/>
        </p:nvPicPr>
        <p:blipFill>
          <a:blip r:embed="rId13"/>
          <a:srcRect/>
          <a:stretch>
            <a:fillRect/>
          </a:stretch>
        </p:blipFill>
        <p:spPr bwMode="auto">
          <a:xfrm>
            <a:off x="5148289" y="2159034"/>
            <a:ext cx="1895425" cy="1422363"/>
          </a:xfrm>
          <a:prstGeom prst="rect">
            <a:avLst/>
          </a:prstGeom>
          <a:noFill/>
          <a:effectLst>
            <a:outerShdw blurRad="50800" dist="38100" dir="2700000" algn="tl" rotWithShape="0">
              <a:prstClr val="black">
                <a:alpha val="40000"/>
              </a:prstClr>
            </a:outerShdw>
          </a:effectLst>
        </p:spPr>
      </p:pic>
      <p:sp>
        <p:nvSpPr>
          <p:cNvPr id="19469" name="Text Box 34"/>
          <p:cNvSpPr txBox="1">
            <a:spLocks noChangeArrowheads="1"/>
          </p:cNvSpPr>
          <p:nvPr/>
        </p:nvSpPr>
        <p:spPr bwMode="auto">
          <a:xfrm>
            <a:off x="3390971" y="5943536"/>
            <a:ext cx="54100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Nearest neighbors from a</a:t>
            </a:r>
            <a:br>
              <a:rPr lang="en-US" altLang="en-US" sz="2400">
                <a:solidFill>
                  <a:srgbClr val="000000"/>
                </a:solidFill>
                <a:cs typeface="+mn-cs"/>
              </a:rPr>
            </a:br>
            <a:r>
              <a:rPr lang="en-US" altLang="en-US" sz="2400">
                <a:solidFill>
                  <a:srgbClr val="000000"/>
                </a:solidFill>
                <a:cs typeface="+mn-cs"/>
              </a:rPr>
              <a:t>collection of 20 thousand images</a:t>
            </a:r>
          </a:p>
        </p:txBody>
      </p:sp>
    </p:spTree>
    <p:extLst>
      <p:ext uri="{BB962C8B-B14F-4D97-AF65-F5344CB8AC3E}">
        <p14:creationId xmlns:p14="http://schemas.microsoft.com/office/powerpoint/2010/main" val="1624679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0001_landscape_00050_90143470_7bf4dbd049_30_16375150@N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772" y="1549449"/>
            <a:ext cx="1677944" cy="1263617"/>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5" descr="0002_travel_00241_156045694_765ce968b6_46_82935691@N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6522" y="2844817"/>
            <a:ext cx="1454112" cy="1090584"/>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6" descr="0003_unlabelled_world-0085_image_0857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3887" y="4063983"/>
            <a:ext cx="1360451" cy="1360452"/>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7" descr="0004_unlabelled_water-0063_image_0630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8971" y="2921014"/>
            <a:ext cx="1592221" cy="1058836"/>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0005_unlabelled_travel-photography-08_image_0165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466" y="4062398"/>
            <a:ext cx="1728742" cy="1296953"/>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9" descr="0006_vacation_00069_67983488_199fafb5a8_30_28423283@N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70" y="1778045"/>
            <a:ext cx="1523960" cy="1006448"/>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0" descr="0007_landscape_00084_132090349_27e120a56c_1_11254121@N0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10218" y="4368775"/>
            <a:ext cx="1676356" cy="1257267"/>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1" descr="0008_travel_00128_92040527_6104056acc_37_30117228@N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3856" y="152487"/>
            <a:ext cx="1660481" cy="1244567"/>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2" descr="0009_vacation2_00084_151302555_8a5c83b0c1_52_36101698770@N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21303" y="228685"/>
            <a:ext cx="1660481" cy="1244567"/>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3" descr="0010_landscape_00122_184818660_0cb35c8dd9_49_11401693@N0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68749" y="558876"/>
            <a:ext cx="1660481" cy="1155670"/>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463" name="Picture 15" descr="teaser_input"/>
          <p:cNvPicPr>
            <a:picLocks noChangeAspect="1" noChangeArrowheads="1"/>
          </p:cNvPicPr>
          <p:nvPr/>
        </p:nvPicPr>
        <p:blipFill>
          <a:blip r:embed="rId13"/>
          <a:srcRect/>
          <a:stretch>
            <a:fillRect/>
          </a:stretch>
        </p:blipFill>
        <p:spPr bwMode="auto">
          <a:xfrm>
            <a:off x="5148289" y="2159034"/>
            <a:ext cx="1895425" cy="1422363"/>
          </a:xfrm>
          <a:prstGeom prst="rect">
            <a:avLst/>
          </a:prstGeom>
          <a:noFill/>
          <a:effectLst>
            <a:outerShdw blurRad="50800" dist="38100" dir="2700000" algn="tl" rotWithShape="0">
              <a:prstClr val="black">
                <a:alpha val="40000"/>
              </a:prstClr>
            </a:outerShdw>
          </a:effectLst>
        </p:spPr>
      </p:pic>
      <p:sp>
        <p:nvSpPr>
          <p:cNvPr id="20493" name="Text Box 19"/>
          <p:cNvSpPr txBox="1">
            <a:spLocks noChangeArrowheads="1"/>
          </p:cNvSpPr>
          <p:nvPr/>
        </p:nvSpPr>
        <p:spPr bwMode="auto">
          <a:xfrm>
            <a:off x="3390971" y="5943536"/>
            <a:ext cx="54100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Nearest neighbors from a</a:t>
            </a:r>
            <a:br>
              <a:rPr lang="en-US" altLang="en-US" sz="2400">
                <a:solidFill>
                  <a:srgbClr val="000000"/>
                </a:solidFill>
                <a:cs typeface="+mn-cs"/>
              </a:rPr>
            </a:br>
            <a:r>
              <a:rPr lang="en-US" altLang="en-US" sz="2400">
                <a:solidFill>
                  <a:srgbClr val="000000"/>
                </a:solidFill>
                <a:cs typeface="+mn-cs"/>
              </a:rPr>
              <a:t>collection of 2 million images</a:t>
            </a:r>
          </a:p>
        </p:txBody>
      </p:sp>
    </p:spTree>
    <p:extLst>
      <p:ext uri="{BB962C8B-B14F-4D97-AF65-F5344CB8AC3E}">
        <p14:creationId xmlns:p14="http://schemas.microsoft.com/office/powerpoint/2010/main" val="3178418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a:t>Image Data on the Internet</a:t>
            </a:r>
          </a:p>
        </p:txBody>
      </p:sp>
      <p:sp>
        <p:nvSpPr>
          <p:cNvPr id="21507" name="Content Placeholder 2"/>
          <p:cNvSpPr>
            <a:spLocks noGrp="1"/>
          </p:cNvSpPr>
          <p:nvPr>
            <p:ph idx="1"/>
          </p:nvPr>
        </p:nvSpPr>
        <p:spPr/>
        <p:txBody>
          <a:bodyPr/>
          <a:lstStyle/>
          <a:p>
            <a:pPr eaLnBrk="1" hangingPunct="1"/>
            <a:r>
              <a:rPr lang="en-US" altLang="en-US"/>
              <a:t>Flickr (as of Sept. 19</a:t>
            </a:r>
            <a:r>
              <a:rPr lang="en-US" altLang="en-US" baseline="30000"/>
              <a:t>th</a:t>
            </a:r>
            <a:r>
              <a:rPr lang="en-US" altLang="en-US"/>
              <a:t>, 2010)</a:t>
            </a:r>
          </a:p>
          <a:p>
            <a:pPr lvl="1" eaLnBrk="1" hangingPunct="1"/>
            <a:r>
              <a:rPr lang="en-US" altLang="en-US"/>
              <a:t>5 billion photographs </a:t>
            </a:r>
          </a:p>
          <a:p>
            <a:pPr lvl="1" eaLnBrk="1" hangingPunct="1"/>
            <a:r>
              <a:rPr lang="en-US" altLang="en-US"/>
              <a:t>100+ million geotagged images</a:t>
            </a:r>
            <a:endParaRPr lang="en-US" altLang="en-US" i="1"/>
          </a:p>
          <a:p>
            <a:pPr eaLnBrk="1" hangingPunct="1"/>
            <a:r>
              <a:rPr lang="en-US" altLang="en-US"/>
              <a:t>Facebook (as of 2009)</a:t>
            </a:r>
          </a:p>
          <a:p>
            <a:pPr lvl="1" eaLnBrk="1" hangingPunct="1"/>
            <a:r>
              <a:rPr lang="en-US" altLang="en-US"/>
              <a:t>15 billion</a:t>
            </a:r>
          </a:p>
        </p:txBody>
      </p:sp>
      <p:sp>
        <p:nvSpPr>
          <p:cNvPr id="21508" name="TextBox 3"/>
          <p:cNvSpPr txBox="1">
            <a:spLocks noChangeArrowheads="1"/>
          </p:cNvSpPr>
          <p:nvPr/>
        </p:nvSpPr>
        <p:spPr bwMode="auto">
          <a:xfrm>
            <a:off x="1524120" y="6400723"/>
            <a:ext cx="66479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1800">
                <a:solidFill>
                  <a:prstClr val="black"/>
                </a:solidFill>
                <a:latin typeface="Arial" panose="020B0604020202020204" pitchFamily="34" charset="0"/>
                <a:cs typeface="+mn-cs"/>
                <a:hlinkClick r:id="rId2"/>
              </a:rPr>
              <a:t>http://royal.pingdom.com/2010/01/22/internet-2009-in-numbers/</a:t>
            </a:r>
            <a:endParaRPr lang="en-US" altLang="en-US" sz="1800">
              <a:solidFill>
                <a:prstClr val="black"/>
              </a:solidFill>
              <a:latin typeface="Arial" panose="020B0604020202020204" pitchFamily="34" charset="0"/>
              <a:cs typeface="+mn-cs"/>
            </a:endParaRPr>
          </a:p>
        </p:txBody>
      </p:sp>
    </p:spTree>
    <p:extLst>
      <p:ext uri="{BB962C8B-B14F-4D97-AF65-F5344CB8AC3E}">
        <p14:creationId xmlns:p14="http://schemas.microsoft.com/office/powerpoint/2010/main" val="1708679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a:t>Image Data on the Internet</a:t>
            </a:r>
          </a:p>
        </p:txBody>
      </p:sp>
      <p:sp>
        <p:nvSpPr>
          <p:cNvPr id="22531" name="Content Placeholder 2"/>
          <p:cNvSpPr>
            <a:spLocks noGrp="1"/>
          </p:cNvSpPr>
          <p:nvPr>
            <p:ph idx="1"/>
          </p:nvPr>
        </p:nvSpPr>
        <p:spPr/>
        <p:txBody>
          <a:bodyPr/>
          <a:lstStyle/>
          <a:p>
            <a:pPr eaLnBrk="1" hangingPunct="1"/>
            <a:r>
              <a:rPr lang="en-US" altLang="en-US"/>
              <a:t>Flickr (as of Nov 2013)</a:t>
            </a:r>
          </a:p>
          <a:p>
            <a:pPr lvl="1" eaLnBrk="1" hangingPunct="1"/>
            <a:r>
              <a:rPr lang="en-US" altLang="en-US"/>
              <a:t>10 billion photographs </a:t>
            </a:r>
          </a:p>
          <a:p>
            <a:pPr lvl="1" eaLnBrk="1" hangingPunct="1"/>
            <a:r>
              <a:rPr lang="en-US" altLang="en-US"/>
              <a:t>100+ million geotagged images</a:t>
            </a:r>
          </a:p>
          <a:p>
            <a:pPr lvl="1" eaLnBrk="1" hangingPunct="1"/>
            <a:r>
              <a:rPr lang="en-US" altLang="en-US"/>
              <a:t>3.5 million a day</a:t>
            </a:r>
          </a:p>
          <a:p>
            <a:pPr eaLnBrk="1" hangingPunct="1"/>
            <a:r>
              <a:rPr lang="en-US" altLang="en-US"/>
              <a:t>Facebook (as of Sept 2013)</a:t>
            </a:r>
          </a:p>
          <a:p>
            <a:pPr lvl="1" eaLnBrk="1" hangingPunct="1"/>
            <a:r>
              <a:rPr lang="en-US" altLang="en-US"/>
              <a:t>250 billion+</a:t>
            </a:r>
          </a:p>
          <a:p>
            <a:pPr lvl="1" eaLnBrk="1" hangingPunct="1"/>
            <a:r>
              <a:rPr lang="en-US" altLang="en-US"/>
              <a:t>300 million a day</a:t>
            </a:r>
          </a:p>
          <a:p>
            <a:pPr eaLnBrk="1" hangingPunct="1"/>
            <a:r>
              <a:rPr lang="en-US" altLang="en-US"/>
              <a:t>Instagram</a:t>
            </a:r>
          </a:p>
          <a:p>
            <a:pPr lvl="1" eaLnBrk="1" hangingPunct="1"/>
            <a:r>
              <a:rPr lang="en-US" altLang="en-US"/>
              <a:t>55 million a day</a:t>
            </a:r>
          </a:p>
        </p:txBody>
      </p:sp>
    </p:spTree>
    <p:extLst>
      <p:ext uri="{BB962C8B-B14F-4D97-AF65-F5344CB8AC3E}">
        <p14:creationId xmlns:p14="http://schemas.microsoft.com/office/powerpoint/2010/main" val="477776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a:t>Image Data on the Internet</a:t>
            </a:r>
          </a:p>
        </p:txBody>
      </p:sp>
      <p:sp>
        <p:nvSpPr>
          <p:cNvPr id="22531" name="Content Placeholder 2"/>
          <p:cNvSpPr>
            <a:spLocks noGrp="1"/>
          </p:cNvSpPr>
          <p:nvPr>
            <p:ph idx="1"/>
          </p:nvPr>
        </p:nvSpPr>
        <p:spPr/>
        <p:txBody>
          <a:bodyPr/>
          <a:lstStyle/>
          <a:p>
            <a:pPr eaLnBrk="1" hangingPunct="1"/>
            <a:r>
              <a:rPr lang="en-US" altLang="en-US" dirty="0"/>
              <a:t>Instagram</a:t>
            </a:r>
          </a:p>
          <a:p>
            <a:pPr lvl="1" eaLnBrk="1" hangingPunct="1"/>
            <a:r>
              <a:rPr lang="en-US" altLang="en-US" dirty="0"/>
              <a:t>100 million a day (as of 2017)</a:t>
            </a:r>
          </a:p>
          <a:p>
            <a:pPr eaLnBrk="1" hangingPunct="1"/>
            <a:r>
              <a:rPr lang="en-US" altLang="en-US" dirty="0"/>
              <a:t>1 trillion photos taken per day.</a:t>
            </a:r>
          </a:p>
        </p:txBody>
      </p:sp>
    </p:spTree>
    <p:extLst>
      <p:ext uri="{BB962C8B-B14F-4D97-AF65-F5344CB8AC3E}">
        <p14:creationId xmlns:p14="http://schemas.microsoft.com/office/powerpoint/2010/main" val="3086305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a:t>Scene Completion: how it works</a:t>
            </a:r>
          </a:p>
        </p:txBody>
      </p:sp>
      <p:sp>
        <p:nvSpPr>
          <p:cNvPr id="23555" name="Content Placeholder 2"/>
          <p:cNvSpPr>
            <a:spLocks noGrp="1"/>
          </p:cNvSpPr>
          <p:nvPr>
            <p:ph idx="1"/>
          </p:nvPr>
        </p:nvSpPr>
        <p:spPr/>
        <p:txBody>
          <a:bodyPr/>
          <a:lstStyle/>
          <a:p>
            <a:endParaRPr lang="en-US" altLang="en-US"/>
          </a:p>
        </p:txBody>
      </p:sp>
      <p:sp>
        <p:nvSpPr>
          <p:cNvPr id="23556" name="Rectangle 3"/>
          <p:cNvSpPr txBox="1">
            <a:spLocks noChangeArrowheads="1"/>
          </p:cNvSpPr>
          <p:nvPr/>
        </p:nvSpPr>
        <p:spPr bwMode="auto">
          <a:xfrm>
            <a:off x="1600319" y="6019733"/>
            <a:ext cx="8838968" cy="1066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898" defTabSz="914394" eaLnBrk="1" hangingPunct="1">
              <a:buNone/>
            </a:pPr>
            <a:r>
              <a:rPr lang="en-US" altLang="en-US" sz="2400">
                <a:solidFill>
                  <a:srgbClr val="000000"/>
                </a:solidFill>
                <a:cs typeface="+mn-cs"/>
              </a:rPr>
              <a:t>[Hays and Efros. Scene Completion Using Millions of Photographs. SIGGRAPH 2007 and CACM October 2008.]</a:t>
            </a:r>
          </a:p>
        </p:txBody>
      </p:sp>
    </p:spTree>
    <p:extLst>
      <p:ext uri="{BB962C8B-B14F-4D97-AF65-F5344CB8AC3E}">
        <p14:creationId xmlns:p14="http://schemas.microsoft.com/office/powerpoint/2010/main" val="3983708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teaser_origi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95" y="1258945"/>
            <a:ext cx="7162612" cy="537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p:cNvSpPr>
            <a:spLocks noGrp="1" noChangeArrowheads="1"/>
          </p:cNvSpPr>
          <p:nvPr>
            <p:ph type="title" idx="4294967295"/>
          </p:nvPr>
        </p:nvSpPr>
        <p:spPr>
          <a:xfrm>
            <a:off x="1828912" y="-152306"/>
            <a:ext cx="8402417" cy="1219168"/>
          </a:xfrm>
        </p:spPr>
        <p:txBody>
          <a:bodyPr/>
          <a:lstStyle/>
          <a:p>
            <a:pPr eaLnBrk="1" hangingPunct="1"/>
            <a:r>
              <a:rPr lang="en-US" altLang="en-US"/>
              <a:t>The Algorithm</a:t>
            </a:r>
          </a:p>
        </p:txBody>
      </p:sp>
    </p:spTree>
    <p:extLst>
      <p:ext uri="{BB962C8B-B14F-4D97-AF65-F5344CB8AC3E}">
        <p14:creationId xmlns:p14="http://schemas.microsoft.com/office/powerpoint/2010/main" val="3938342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1828912" y="-152306"/>
            <a:ext cx="8402417" cy="1219168"/>
          </a:xfrm>
        </p:spPr>
        <p:txBody>
          <a:bodyPr/>
          <a:lstStyle/>
          <a:p>
            <a:pPr eaLnBrk="1" hangingPunct="1"/>
            <a:r>
              <a:rPr lang="en-US" altLang="en-US"/>
              <a:t>Scene Matching</a:t>
            </a:r>
          </a:p>
        </p:txBody>
      </p:sp>
      <p:pic>
        <p:nvPicPr>
          <p:cNvPr id="25603" name="Picture 7" descr="teaser_inp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220" y="1268472"/>
            <a:ext cx="7143562" cy="5360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9818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2866" y="214858"/>
            <a:ext cx="6793333" cy="689931"/>
          </a:xfrm>
          <a:prstGeom prst="rect">
            <a:avLst/>
          </a:prstGeom>
        </p:spPr>
        <p:txBody>
          <a:bodyPr vert="horz" wrap="square" lIns="0" tIns="12699" rIns="0" bIns="0" rtlCol="0">
            <a:spAutoFit/>
          </a:bodyPr>
          <a:lstStyle/>
          <a:p>
            <a:pPr marL="12699">
              <a:spcBef>
                <a:spcPts val="100"/>
              </a:spcBef>
            </a:pPr>
            <a:r>
              <a:rPr lang="en-US" sz="4400" spc="-15" dirty="0"/>
              <a:t>Deep Learning through 2015</a:t>
            </a:r>
            <a:endParaRPr sz="4400" dirty="0"/>
          </a:p>
        </p:txBody>
      </p:sp>
      <p:sp>
        <p:nvSpPr>
          <p:cNvPr id="3" name="object 3"/>
          <p:cNvSpPr/>
          <p:nvPr/>
        </p:nvSpPr>
        <p:spPr>
          <a:xfrm>
            <a:off x="2140282" y="4705244"/>
            <a:ext cx="406366" cy="495258"/>
          </a:xfrm>
          <a:custGeom>
            <a:avLst/>
            <a:gdLst/>
            <a:ahLst/>
            <a:cxnLst/>
            <a:rect l="l" t="t" r="r" b="b"/>
            <a:pathLst>
              <a:path w="406400" h="495300">
                <a:moveTo>
                  <a:pt x="0" y="0"/>
                </a:moveTo>
                <a:lnTo>
                  <a:pt x="406400" y="0"/>
                </a:lnTo>
                <a:lnTo>
                  <a:pt x="406400" y="495300"/>
                </a:lnTo>
                <a:lnTo>
                  <a:pt x="0" y="495300"/>
                </a:lnTo>
                <a:lnTo>
                  <a:pt x="0" y="0"/>
                </a:lnTo>
                <a:close/>
              </a:path>
            </a:pathLst>
          </a:custGeom>
          <a:solidFill>
            <a:srgbClr val="ED7D31"/>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 name="object 4"/>
          <p:cNvSpPr/>
          <p:nvPr/>
        </p:nvSpPr>
        <p:spPr>
          <a:xfrm>
            <a:off x="2140282" y="4705244"/>
            <a:ext cx="406366" cy="495258"/>
          </a:xfrm>
          <a:custGeom>
            <a:avLst/>
            <a:gdLst/>
            <a:ahLst/>
            <a:cxnLst/>
            <a:rect l="l" t="t" r="r" b="b"/>
            <a:pathLst>
              <a:path w="406400" h="495300">
                <a:moveTo>
                  <a:pt x="0" y="0"/>
                </a:moveTo>
                <a:lnTo>
                  <a:pt x="406400" y="0"/>
                </a:lnTo>
                <a:lnTo>
                  <a:pt x="406400" y="495300"/>
                </a:lnTo>
                <a:lnTo>
                  <a:pt x="0" y="4953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5" name="object 5"/>
          <p:cNvSpPr/>
          <p:nvPr/>
        </p:nvSpPr>
        <p:spPr>
          <a:xfrm>
            <a:off x="5949963" y="3575038"/>
            <a:ext cx="406366" cy="1625463"/>
          </a:xfrm>
          <a:custGeom>
            <a:avLst/>
            <a:gdLst/>
            <a:ahLst/>
            <a:cxnLst/>
            <a:rect l="l" t="t" r="r" b="b"/>
            <a:pathLst>
              <a:path w="406400" h="1625600">
                <a:moveTo>
                  <a:pt x="0" y="0"/>
                </a:moveTo>
                <a:lnTo>
                  <a:pt x="406400" y="0"/>
                </a:lnTo>
                <a:lnTo>
                  <a:pt x="406400" y="1625600"/>
                </a:lnTo>
                <a:lnTo>
                  <a:pt x="0" y="1625600"/>
                </a:lnTo>
                <a:lnTo>
                  <a:pt x="0" y="0"/>
                </a:lnTo>
                <a:close/>
              </a:path>
            </a:pathLst>
          </a:custGeom>
          <a:solidFill>
            <a:srgbClr val="5B9BD5"/>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6" name="object 6"/>
          <p:cNvSpPr/>
          <p:nvPr/>
        </p:nvSpPr>
        <p:spPr>
          <a:xfrm>
            <a:off x="5949963" y="3575038"/>
            <a:ext cx="406366" cy="1625463"/>
          </a:xfrm>
          <a:custGeom>
            <a:avLst/>
            <a:gdLst/>
            <a:ahLst/>
            <a:cxnLst/>
            <a:rect l="l" t="t" r="r" b="b"/>
            <a:pathLst>
              <a:path w="406400" h="1625600">
                <a:moveTo>
                  <a:pt x="0" y="0"/>
                </a:moveTo>
                <a:lnTo>
                  <a:pt x="406400" y="0"/>
                </a:lnTo>
                <a:lnTo>
                  <a:pt x="406400" y="1625600"/>
                </a:lnTo>
                <a:lnTo>
                  <a:pt x="0" y="16256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7" name="object 7"/>
          <p:cNvSpPr/>
          <p:nvPr/>
        </p:nvSpPr>
        <p:spPr>
          <a:xfrm>
            <a:off x="7219856" y="2914694"/>
            <a:ext cx="406366" cy="2285807"/>
          </a:xfrm>
          <a:custGeom>
            <a:avLst/>
            <a:gdLst/>
            <a:ahLst/>
            <a:cxnLst/>
            <a:rect l="l" t="t" r="r" b="b"/>
            <a:pathLst>
              <a:path w="406400" h="2286000">
                <a:moveTo>
                  <a:pt x="0" y="0"/>
                </a:moveTo>
                <a:lnTo>
                  <a:pt x="406400" y="0"/>
                </a:lnTo>
                <a:lnTo>
                  <a:pt x="406400" y="2286000"/>
                </a:lnTo>
                <a:lnTo>
                  <a:pt x="0" y="2286000"/>
                </a:lnTo>
                <a:lnTo>
                  <a:pt x="0" y="0"/>
                </a:lnTo>
                <a:close/>
              </a:path>
            </a:pathLst>
          </a:custGeom>
          <a:solidFill>
            <a:srgbClr val="5B9BD5"/>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8" name="object 8"/>
          <p:cNvSpPr/>
          <p:nvPr/>
        </p:nvSpPr>
        <p:spPr>
          <a:xfrm>
            <a:off x="7219856" y="2914694"/>
            <a:ext cx="406366" cy="2285807"/>
          </a:xfrm>
          <a:custGeom>
            <a:avLst/>
            <a:gdLst/>
            <a:ahLst/>
            <a:cxnLst/>
            <a:rect l="l" t="t" r="r" b="b"/>
            <a:pathLst>
              <a:path w="406400" h="2286000">
                <a:moveTo>
                  <a:pt x="0" y="0"/>
                </a:moveTo>
                <a:lnTo>
                  <a:pt x="406400" y="0"/>
                </a:lnTo>
                <a:lnTo>
                  <a:pt x="406400" y="2286000"/>
                </a:lnTo>
                <a:lnTo>
                  <a:pt x="0" y="22860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9" name="object 9"/>
          <p:cNvSpPr/>
          <p:nvPr/>
        </p:nvSpPr>
        <p:spPr>
          <a:xfrm>
            <a:off x="3410175" y="4273480"/>
            <a:ext cx="406366" cy="927022"/>
          </a:xfrm>
          <a:custGeom>
            <a:avLst/>
            <a:gdLst/>
            <a:ahLst/>
            <a:cxnLst/>
            <a:rect l="l" t="t" r="r" b="b"/>
            <a:pathLst>
              <a:path w="406400" h="927100">
                <a:moveTo>
                  <a:pt x="406400" y="0"/>
                </a:moveTo>
                <a:lnTo>
                  <a:pt x="0" y="0"/>
                </a:lnTo>
                <a:lnTo>
                  <a:pt x="0" y="927100"/>
                </a:lnTo>
                <a:lnTo>
                  <a:pt x="406400" y="927100"/>
                </a:lnTo>
                <a:lnTo>
                  <a:pt x="406400" y="0"/>
                </a:lnTo>
                <a:close/>
              </a:path>
            </a:pathLst>
          </a:custGeom>
          <a:solidFill>
            <a:srgbClr val="5B9BD5"/>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0" name="object 10"/>
          <p:cNvSpPr/>
          <p:nvPr/>
        </p:nvSpPr>
        <p:spPr>
          <a:xfrm>
            <a:off x="4680069" y="4184588"/>
            <a:ext cx="406366" cy="1015914"/>
          </a:xfrm>
          <a:custGeom>
            <a:avLst/>
            <a:gdLst/>
            <a:ahLst/>
            <a:cxnLst/>
            <a:rect l="l" t="t" r="r" b="b"/>
            <a:pathLst>
              <a:path w="406400" h="1016000">
                <a:moveTo>
                  <a:pt x="406400" y="0"/>
                </a:moveTo>
                <a:lnTo>
                  <a:pt x="0" y="0"/>
                </a:lnTo>
                <a:lnTo>
                  <a:pt x="0" y="1016000"/>
                </a:lnTo>
                <a:lnTo>
                  <a:pt x="406400" y="1016000"/>
                </a:lnTo>
                <a:lnTo>
                  <a:pt x="406400" y="0"/>
                </a:lnTo>
                <a:close/>
              </a:path>
            </a:pathLst>
          </a:custGeom>
          <a:solidFill>
            <a:srgbClr val="5B9BD5"/>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1" name="object 11"/>
          <p:cNvSpPr/>
          <p:nvPr/>
        </p:nvSpPr>
        <p:spPr>
          <a:xfrm>
            <a:off x="8489749" y="1606704"/>
            <a:ext cx="406366" cy="3593798"/>
          </a:xfrm>
          <a:custGeom>
            <a:avLst/>
            <a:gdLst/>
            <a:ahLst/>
            <a:cxnLst/>
            <a:rect l="l" t="t" r="r" b="b"/>
            <a:pathLst>
              <a:path w="406400" h="3594100">
                <a:moveTo>
                  <a:pt x="406400" y="0"/>
                </a:moveTo>
                <a:lnTo>
                  <a:pt x="0" y="0"/>
                </a:lnTo>
                <a:lnTo>
                  <a:pt x="0" y="3594100"/>
                </a:lnTo>
                <a:lnTo>
                  <a:pt x="406400" y="3594100"/>
                </a:lnTo>
                <a:lnTo>
                  <a:pt x="406400" y="0"/>
                </a:lnTo>
                <a:close/>
              </a:path>
            </a:pathLst>
          </a:custGeom>
          <a:solidFill>
            <a:srgbClr val="5B9BD5"/>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2" name="object 12"/>
          <p:cNvSpPr/>
          <p:nvPr/>
        </p:nvSpPr>
        <p:spPr>
          <a:xfrm>
            <a:off x="9759643" y="1263833"/>
            <a:ext cx="406366" cy="3936669"/>
          </a:xfrm>
          <a:custGeom>
            <a:avLst/>
            <a:gdLst/>
            <a:ahLst/>
            <a:cxnLst/>
            <a:rect l="l" t="t" r="r" b="b"/>
            <a:pathLst>
              <a:path w="406400" h="3937000">
                <a:moveTo>
                  <a:pt x="406400" y="0"/>
                </a:moveTo>
                <a:lnTo>
                  <a:pt x="0" y="0"/>
                </a:lnTo>
                <a:lnTo>
                  <a:pt x="0" y="3937000"/>
                </a:lnTo>
                <a:lnTo>
                  <a:pt x="406400" y="3937000"/>
                </a:lnTo>
                <a:lnTo>
                  <a:pt x="406400" y="0"/>
                </a:lnTo>
                <a:close/>
              </a:path>
            </a:pathLst>
          </a:custGeom>
          <a:solidFill>
            <a:srgbClr val="5B9BD5"/>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3" name="object 13"/>
          <p:cNvSpPr/>
          <p:nvPr/>
        </p:nvSpPr>
        <p:spPr>
          <a:xfrm>
            <a:off x="3410175" y="4273480"/>
            <a:ext cx="406366" cy="927022"/>
          </a:xfrm>
          <a:custGeom>
            <a:avLst/>
            <a:gdLst/>
            <a:ahLst/>
            <a:cxnLst/>
            <a:rect l="l" t="t" r="r" b="b"/>
            <a:pathLst>
              <a:path w="406400" h="927100">
                <a:moveTo>
                  <a:pt x="0" y="0"/>
                </a:moveTo>
                <a:lnTo>
                  <a:pt x="406400" y="0"/>
                </a:lnTo>
                <a:lnTo>
                  <a:pt x="406400" y="927100"/>
                </a:lnTo>
                <a:lnTo>
                  <a:pt x="0" y="9271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4" name="object 14"/>
          <p:cNvSpPr/>
          <p:nvPr/>
        </p:nvSpPr>
        <p:spPr>
          <a:xfrm>
            <a:off x="4680069" y="4184588"/>
            <a:ext cx="406366" cy="1015914"/>
          </a:xfrm>
          <a:custGeom>
            <a:avLst/>
            <a:gdLst/>
            <a:ahLst/>
            <a:cxnLst/>
            <a:rect l="l" t="t" r="r" b="b"/>
            <a:pathLst>
              <a:path w="406400" h="1016000">
                <a:moveTo>
                  <a:pt x="0" y="0"/>
                </a:moveTo>
                <a:lnTo>
                  <a:pt x="406400" y="0"/>
                </a:lnTo>
                <a:lnTo>
                  <a:pt x="406400" y="1016000"/>
                </a:lnTo>
                <a:lnTo>
                  <a:pt x="0" y="10160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5" name="object 15"/>
          <p:cNvSpPr/>
          <p:nvPr/>
        </p:nvSpPr>
        <p:spPr>
          <a:xfrm>
            <a:off x="8489749" y="1606704"/>
            <a:ext cx="406366" cy="3593798"/>
          </a:xfrm>
          <a:custGeom>
            <a:avLst/>
            <a:gdLst/>
            <a:ahLst/>
            <a:cxnLst/>
            <a:rect l="l" t="t" r="r" b="b"/>
            <a:pathLst>
              <a:path w="406400" h="3594100">
                <a:moveTo>
                  <a:pt x="0" y="0"/>
                </a:moveTo>
                <a:lnTo>
                  <a:pt x="406400" y="0"/>
                </a:lnTo>
                <a:lnTo>
                  <a:pt x="406400" y="3594100"/>
                </a:lnTo>
                <a:lnTo>
                  <a:pt x="0" y="35941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6" name="object 16"/>
          <p:cNvSpPr/>
          <p:nvPr/>
        </p:nvSpPr>
        <p:spPr>
          <a:xfrm>
            <a:off x="9759643" y="1263833"/>
            <a:ext cx="406366" cy="3936669"/>
          </a:xfrm>
          <a:custGeom>
            <a:avLst/>
            <a:gdLst/>
            <a:ahLst/>
            <a:cxnLst/>
            <a:rect l="l" t="t" r="r" b="b"/>
            <a:pathLst>
              <a:path w="406400" h="3937000">
                <a:moveTo>
                  <a:pt x="0" y="0"/>
                </a:moveTo>
                <a:lnTo>
                  <a:pt x="406400" y="0"/>
                </a:lnTo>
                <a:lnTo>
                  <a:pt x="406400" y="3937000"/>
                </a:lnTo>
                <a:lnTo>
                  <a:pt x="0" y="3937000"/>
                </a:lnTo>
                <a:lnTo>
                  <a:pt x="0" y="0"/>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7" name="object 17"/>
          <p:cNvSpPr/>
          <p:nvPr/>
        </p:nvSpPr>
        <p:spPr>
          <a:xfrm>
            <a:off x="1708518" y="5200502"/>
            <a:ext cx="8889254" cy="0"/>
          </a:xfrm>
          <a:custGeom>
            <a:avLst/>
            <a:gdLst/>
            <a:ahLst/>
            <a:cxnLst/>
            <a:rect l="l" t="t" r="r" b="b"/>
            <a:pathLst>
              <a:path w="8890000">
                <a:moveTo>
                  <a:pt x="0" y="0"/>
                </a:moveTo>
                <a:lnTo>
                  <a:pt x="8890000" y="0"/>
                </a:lnTo>
              </a:path>
            </a:pathLst>
          </a:custGeom>
          <a:ln w="12700">
            <a:solidFill>
              <a:srgbClr val="D9D9D9"/>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8" name="object 18"/>
          <p:cNvSpPr/>
          <p:nvPr/>
        </p:nvSpPr>
        <p:spPr>
          <a:xfrm>
            <a:off x="2322642" y="2006374"/>
            <a:ext cx="7590787" cy="3149970"/>
          </a:xfrm>
          <a:custGeom>
            <a:avLst/>
            <a:gdLst/>
            <a:ahLst/>
            <a:cxnLst/>
            <a:rect l="l" t="t" r="r" b="b"/>
            <a:pathLst>
              <a:path w="7591425" h="3150235">
                <a:moveTo>
                  <a:pt x="7585256" y="3124546"/>
                </a:moveTo>
                <a:lnTo>
                  <a:pt x="7495029" y="3124546"/>
                </a:lnTo>
                <a:lnTo>
                  <a:pt x="7489342" y="3130232"/>
                </a:lnTo>
                <a:lnTo>
                  <a:pt x="7489342" y="3144260"/>
                </a:lnTo>
                <a:lnTo>
                  <a:pt x="7495029" y="3149946"/>
                </a:lnTo>
                <a:lnTo>
                  <a:pt x="7585256" y="3149946"/>
                </a:lnTo>
                <a:lnTo>
                  <a:pt x="7590942" y="3144260"/>
                </a:lnTo>
                <a:lnTo>
                  <a:pt x="7590942" y="3130232"/>
                </a:lnTo>
                <a:lnTo>
                  <a:pt x="7585256" y="3124546"/>
                </a:lnTo>
                <a:close/>
              </a:path>
              <a:path w="7591425" h="3150235">
                <a:moveTo>
                  <a:pt x="7407456" y="3124546"/>
                </a:moveTo>
                <a:lnTo>
                  <a:pt x="7317229" y="3124546"/>
                </a:lnTo>
                <a:lnTo>
                  <a:pt x="7311542" y="3130232"/>
                </a:lnTo>
                <a:lnTo>
                  <a:pt x="7311542" y="3144260"/>
                </a:lnTo>
                <a:lnTo>
                  <a:pt x="7317229" y="3149946"/>
                </a:lnTo>
                <a:lnTo>
                  <a:pt x="7407456" y="3149946"/>
                </a:lnTo>
                <a:lnTo>
                  <a:pt x="7413142" y="3144260"/>
                </a:lnTo>
                <a:lnTo>
                  <a:pt x="7413142" y="3130232"/>
                </a:lnTo>
                <a:lnTo>
                  <a:pt x="7407456" y="3124546"/>
                </a:lnTo>
                <a:close/>
              </a:path>
              <a:path w="7591425" h="3150235">
                <a:moveTo>
                  <a:pt x="7229656" y="3124546"/>
                </a:moveTo>
                <a:lnTo>
                  <a:pt x="7139429" y="3124546"/>
                </a:lnTo>
                <a:lnTo>
                  <a:pt x="7133742" y="3130232"/>
                </a:lnTo>
                <a:lnTo>
                  <a:pt x="7133742" y="3144260"/>
                </a:lnTo>
                <a:lnTo>
                  <a:pt x="7139429" y="3149946"/>
                </a:lnTo>
                <a:lnTo>
                  <a:pt x="7229656" y="3149946"/>
                </a:lnTo>
                <a:lnTo>
                  <a:pt x="7235342" y="3144260"/>
                </a:lnTo>
                <a:lnTo>
                  <a:pt x="7235342" y="3130232"/>
                </a:lnTo>
                <a:lnTo>
                  <a:pt x="7229656" y="3124546"/>
                </a:lnTo>
                <a:close/>
              </a:path>
              <a:path w="7591425" h="3150235">
                <a:moveTo>
                  <a:pt x="7051856" y="3124546"/>
                </a:moveTo>
                <a:lnTo>
                  <a:pt x="6961629" y="3124546"/>
                </a:lnTo>
                <a:lnTo>
                  <a:pt x="6955942" y="3130232"/>
                </a:lnTo>
                <a:lnTo>
                  <a:pt x="6955942" y="3144260"/>
                </a:lnTo>
                <a:lnTo>
                  <a:pt x="6961629" y="3149946"/>
                </a:lnTo>
                <a:lnTo>
                  <a:pt x="7051856" y="3149946"/>
                </a:lnTo>
                <a:lnTo>
                  <a:pt x="7057542" y="3144260"/>
                </a:lnTo>
                <a:lnTo>
                  <a:pt x="7057542" y="3130232"/>
                </a:lnTo>
                <a:lnTo>
                  <a:pt x="7051856" y="3124546"/>
                </a:lnTo>
                <a:close/>
              </a:path>
              <a:path w="7591425" h="3150235">
                <a:moveTo>
                  <a:pt x="6874056" y="3124546"/>
                </a:moveTo>
                <a:lnTo>
                  <a:pt x="6783829" y="3124546"/>
                </a:lnTo>
                <a:lnTo>
                  <a:pt x="6778142" y="3130232"/>
                </a:lnTo>
                <a:lnTo>
                  <a:pt x="6778142" y="3144260"/>
                </a:lnTo>
                <a:lnTo>
                  <a:pt x="6783829" y="3149946"/>
                </a:lnTo>
                <a:lnTo>
                  <a:pt x="6874056" y="3149946"/>
                </a:lnTo>
                <a:lnTo>
                  <a:pt x="6879742" y="3144260"/>
                </a:lnTo>
                <a:lnTo>
                  <a:pt x="6879742" y="3130232"/>
                </a:lnTo>
                <a:lnTo>
                  <a:pt x="6874056" y="3124546"/>
                </a:lnTo>
                <a:close/>
              </a:path>
              <a:path w="7591425" h="3150235">
                <a:moveTo>
                  <a:pt x="6696256" y="3124546"/>
                </a:moveTo>
                <a:lnTo>
                  <a:pt x="6606029" y="3124546"/>
                </a:lnTo>
                <a:lnTo>
                  <a:pt x="6600342" y="3130232"/>
                </a:lnTo>
                <a:lnTo>
                  <a:pt x="6600342" y="3144260"/>
                </a:lnTo>
                <a:lnTo>
                  <a:pt x="6606029" y="3149946"/>
                </a:lnTo>
                <a:lnTo>
                  <a:pt x="6696256" y="3149946"/>
                </a:lnTo>
                <a:lnTo>
                  <a:pt x="6701942" y="3144260"/>
                </a:lnTo>
                <a:lnTo>
                  <a:pt x="6701942" y="3130232"/>
                </a:lnTo>
                <a:lnTo>
                  <a:pt x="6696256" y="3124546"/>
                </a:lnTo>
                <a:close/>
              </a:path>
              <a:path w="7591425" h="3150235">
                <a:moveTo>
                  <a:pt x="6518456" y="3124546"/>
                </a:moveTo>
                <a:lnTo>
                  <a:pt x="6428229" y="3124546"/>
                </a:lnTo>
                <a:lnTo>
                  <a:pt x="6422542" y="3130232"/>
                </a:lnTo>
                <a:lnTo>
                  <a:pt x="6422542" y="3144260"/>
                </a:lnTo>
                <a:lnTo>
                  <a:pt x="6428229" y="3149946"/>
                </a:lnTo>
                <a:lnTo>
                  <a:pt x="6518456" y="3149946"/>
                </a:lnTo>
                <a:lnTo>
                  <a:pt x="6524142" y="3144260"/>
                </a:lnTo>
                <a:lnTo>
                  <a:pt x="6524142" y="3130232"/>
                </a:lnTo>
                <a:lnTo>
                  <a:pt x="6518456" y="3124546"/>
                </a:lnTo>
                <a:close/>
              </a:path>
              <a:path w="7591425" h="3150235">
                <a:moveTo>
                  <a:pt x="6251845" y="3114479"/>
                </a:moveTo>
                <a:lnTo>
                  <a:pt x="6245724" y="3119694"/>
                </a:lnTo>
                <a:lnTo>
                  <a:pt x="6244605" y="3133678"/>
                </a:lnTo>
                <a:lnTo>
                  <a:pt x="6249819" y="3139798"/>
                </a:lnTo>
                <a:lnTo>
                  <a:pt x="6339761" y="3146993"/>
                </a:lnTo>
                <a:lnTo>
                  <a:pt x="6345881" y="3141779"/>
                </a:lnTo>
                <a:lnTo>
                  <a:pt x="6347000" y="3127796"/>
                </a:lnTo>
                <a:lnTo>
                  <a:pt x="6341785" y="3121675"/>
                </a:lnTo>
                <a:lnTo>
                  <a:pt x="6251845" y="3114479"/>
                </a:lnTo>
                <a:close/>
              </a:path>
              <a:path w="7591425" h="3150235">
                <a:moveTo>
                  <a:pt x="6074611" y="3100301"/>
                </a:moveTo>
                <a:lnTo>
                  <a:pt x="6068491" y="3105515"/>
                </a:lnTo>
                <a:lnTo>
                  <a:pt x="6067371" y="3119498"/>
                </a:lnTo>
                <a:lnTo>
                  <a:pt x="6072586" y="3125619"/>
                </a:lnTo>
                <a:lnTo>
                  <a:pt x="6162527" y="3132815"/>
                </a:lnTo>
                <a:lnTo>
                  <a:pt x="6168647" y="3127601"/>
                </a:lnTo>
                <a:lnTo>
                  <a:pt x="6169766" y="3113617"/>
                </a:lnTo>
                <a:lnTo>
                  <a:pt x="6164553" y="3107495"/>
                </a:lnTo>
                <a:lnTo>
                  <a:pt x="6074611" y="3100301"/>
                </a:lnTo>
                <a:close/>
              </a:path>
              <a:path w="7591425" h="3150235">
                <a:moveTo>
                  <a:pt x="5897378" y="3086122"/>
                </a:moveTo>
                <a:lnTo>
                  <a:pt x="5891256" y="3091336"/>
                </a:lnTo>
                <a:lnTo>
                  <a:pt x="5890138" y="3105320"/>
                </a:lnTo>
                <a:lnTo>
                  <a:pt x="5895352" y="3111441"/>
                </a:lnTo>
                <a:lnTo>
                  <a:pt x="5985292" y="3118637"/>
                </a:lnTo>
                <a:lnTo>
                  <a:pt x="5991414" y="3113422"/>
                </a:lnTo>
                <a:lnTo>
                  <a:pt x="5992534" y="3099438"/>
                </a:lnTo>
                <a:lnTo>
                  <a:pt x="5987319" y="3093317"/>
                </a:lnTo>
                <a:lnTo>
                  <a:pt x="5897378" y="3086122"/>
                </a:lnTo>
                <a:close/>
              </a:path>
              <a:path w="7591425" h="3150235">
                <a:moveTo>
                  <a:pt x="5720144" y="3071943"/>
                </a:moveTo>
                <a:lnTo>
                  <a:pt x="5714023" y="3077157"/>
                </a:lnTo>
                <a:lnTo>
                  <a:pt x="5712904" y="3091141"/>
                </a:lnTo>
                <a:lnTo>
                  <a:pt x="5718119" y="3097263"/>
                </a:lnTo>
                <a:lnTo>
                  <a:pt x="5808059" y="3104457"/>
                </a:lnTo>
                <a:lnTo>
                  <a:pt x="5814180" y="3099243"/>
                </a:lnTo>
                <a:lnTo>
                  <a:pt x="5815299" y="3085260"/>
                </a:lnTo>
                <a:lnTo>
                  <a:pt x="5810084" y="3079139"/>
                </a:lnTo>
                <a:lnTo>
                  <a:pt x="5720144" y="3071943"/>
                </a:lnTo>
                <a:close/>
              </a:path>
              <a:path w="7591425" h="3150235">
                <a:moveTo>
                  <a:pt x="5542911" y="3057765"/>
                </a:moveTo>
                <a:lnTo>
                  <a:pt x="5536789" y="3062979"/>
                </a:lnTo>
                <a:lnTo>
                  <a:pt x="5535669" y="3076962"/>
                </a:lnTo>
                <a:lnTo>
                  <a:pt x="5540885" y="3083083"/>
                </a:lnTo>
                <a:lnTo>
                  <a:pt x="5630825" y="3090279"/>
                </a:lnTo>
                <a:lnTo>
                  <a:pt x="5636947" y="3085064"/>
                </a:lnTo>
                <a:lnTo>
                  <a:pt x="5638065" y="3071080"/>
                </a:lnTo>
                <a:lnTo>
                  <a:pt x="5632851" y="3064959"/>
                </a:lnTo>
                <a:lnTo>
                  <a:pt x="5542911" y="3057765"/>
                </a:lnTo>
                <a:close/>
              </a:path>
              <a:path w="7591425" h="3150235">
                <a:moveTo>
                  <a:pt x="5365676" y="3043585"/>
                </a:moveTo>
                <a:lnTo>
                  <a:pt x="5359554" y="3048800"/>
                </a:lnTo>
                <a:lnTo>
                  <a:pt x="5358437" y="3062784"/>
                </a:lnTo>
                <a:lnTo>
                  <a:pt x="5363650" y="3068905"/>
                </a:lnTo>
                <a:lnTo>
                  <a:pt x="5453592" y="3076100"/>
                </a:lnTo>
                <a:lnTo>
                  <a:pt x="5459713" y="3070885"/>
                </a:lnTo>
                <a:lnTo>
                  <a:pt x="5460832" y="3056902"/>
                </a:lnTo>
                <a:lnTo>
                  <a:pt x="5455617" y="3050781"/>
                </a:lnTo>
                <a:lnTo>
                  <a:pt x="5365676" y="3043585"/>
                </a:lnTo>
                <a:close/>
              </a:path>
              <a:path w="7591425" h="3150235">
                <a:moveTo>
                  <a:pt x="5188442" y="3029407"/>
                </a:moveTo>
                <a:lnTo>
                  <a:pt x="5182321" y="3034621"/>
                </a:lnTo>
                <a:lnTo>
                  <a:pt x="5181202" y="3048605"/>
                </a:lnTo>
                <a:lnTo>
                  <a:pt x="5186417" y="3054727"/>
                </a:lnTo>
                <a:lnTo>
                  <a:pt x="5276358" y="3061921"/>
                </a:lnTo>
                <a:lnTo>
                  <a:pt x="5282478" y="3056707"/>
                </a:lnTo>
                <a:lnTo>
                  <a:pt x="5283597" y="3042724"/>
                </a:lnTo>
                <a:lnTo>
                  <a:pt x="5278384" y="3036603"/>
                </a:lnTo>
                <a:lnTo>
                  <a:pt x="5188442" y="3029407"/>
                </a:lnTo>
                <a:close/>
              </a:path>
              <a:path w="7591425" h="3150235">
                <a:moveTo>
                  <a:pt x="5100114" y="3022946"/>
                </a:moveTo>
                <a:lnTo>
                  <a:pt x="5009887" y="3022946"/>
                </a:lnTo>
                <a:lnTo>
                  <a:pt x="5004200" y="3028632"/>
                </a:lnTo>
                <a:lnTo>
                  <a:pt x="5004200" y="3042660"/>
                </a:lnTo>
                <a:lnTo>
                  <a:pt x="5009887" y="3048346"/>
                </a:lnTo>
                <a:lnTo>
                  <a:pt x="5100114" y="3048346"/>
                </a:lnTo>
                <a:lnTo>
                  <a:pt x="5105800" y="3042660"/>
                </a:lnTo>
                <a:lnTo>
                  <a:pt x="5105800" y="3028632"/>
                </a:lnTo>
                <a:lnTo>
                  <a:pt x="5100114" y="3022946"/>
                </a:lnTo>
                <a:close/>
              </a:path>
              <a:path w="7591425" h="3150235">
                <a:moveTo>
                  <a:pt x="4922314" y="3022946"/>
                </a:moveTo>
                <a:lnTo>
                  <a:pt x="4832087" y="3022946"/>
                </a:lnTo>
                <a:lnTo>
                  <a:pt x="4826400" y="3028632"/>
                </a:lnTo>
                <a:lnTo>
                  <a:pt x="4826400" y="3042660"/>
                </a:lnTo>
                <a:lnTo>
                  <a:pt x="4832087" y="3048346"/>
                </a:lnTo>
                <a:lnTo>
                  <a:pt x="4922314" y="3048346"/>
                </a:lnTo>
                <a:lnTo>
                  <a:pt x="4928000" y="3042660"/>
                </a:lnTo>
                <a:lnTo>
                  <a:pt x="4928000" y="3028632"/>
                </a:lnTo>
                <a:lnTo>
                  <a:pt x="4922314" y="3022946"/>
                </a:lnTo>
                <a:close/>
              </a:path>
              <a:path w="7591425" h="3150235">
                <a:moveTo>
                  <a:pt x="4744514" y="3022946"/>
                </a:moveTo>
                <a:lnTo>
                  <a:pt x="4654287" y="3022946"/>
                </a:lnTo>
                <a:lnTo>
                  <a:pt x="4648600" y="3028632"/>
                </a:lnTo>
                <a:lnTo>
                  <a:pt x="4648600" y="3042660"/>
                </a:lnTo>
                <a:lnTo>
                  <a:pt x="4654287" y="3048346"/>
                </a:lnTo>
                <a:lnTo>
                  <a:pt x="4744514" y="3048346"/>
                </a:lnTo>
                <a:lnTo>
                  <a:pt x="4750200" y="3042660"/>
                </a:lnTo>
                <a:lnTo>
                  <a:pt x="4750200" y="3028632"/>
                </a:lnTo>
                <a:lnTo>
                  <a:pt x="4744514" y="3022946"/>
                </a:lnTo>
                <a:close/>
              </a:path>
              <a:path w="7591425" h="3150235">
                <a:moveTo>
                  <a:pt x="4566714" y="3022946"/>
                </a:moveTo>
                <a:lnTo>
                  <a:pt x="4476487" y="3022946"/>
                </a:lnTo>
                <a:lnTo>
                  <a:pt x="4470800" y="3028632"/>
                </a:lnTo>
                <a:lnTo>
                  <a:pt x="4470800" y="3042660"/>
                </a:lnTo>
                <a:lnTo>
                  <a:pt x="4476487" y="3048346"/>
                </a:lnTo>
                <a:lnTo>
                  <a:pt x="4566714" y="3048346"/>
                </a:lnTo>
                <a:lnTo>
                  <a:pt x="4572400" y="3042660"/>
                </a:lnTo>
                <a:lnTo>
                  <a:pt x="4572400" y="3028632"/>
                </a:lnTo>
                <a:lnTo>
                  <a:pt x="4566714" y="3022946"/>
                </a:lnTo>
                <a:close/>
              </a:path>
              <a:path w="7591425" h="3150235">
                <a:moveTo>
                  <a:pt x="4388914" y="3022946"/>
                </a:moveTo>
                <a:lnTo>
                  <a:pt x="4298687" y="3022946"/>
                </a:lnTo>
                <a:lnTo>
                  <a:pt x="4293000" y="3028632"/>
                </a:lnTo>
                <a:lnTo>
                  <a:pt x="4293000" y="3042660"/>
                </a:lnTo>
                <a:lnTo>
                  <a:pt x="4298687" y="3048346"/>
                </a:lnTo>
                <a:lnTo>
                  <a:pt x="4388914" y="3048346"/>
                </a:lnTo>
                <a:lnTo>
                  <a:pt x="4394600" y="3042660"/>
                </a:lnTo>
                <a:lnTo>
                  <a:pt x="4394600" y="3028632"/>
                </a:lnTo>
                <a:lnTo>
                  <a:pt x="4388914" y="3022946"/>
                </a:lnTo>
                <a:close/>
              </a:path>
              <a:path w="7591425" h="3150235">
                <a:moveTo>
                  <a:pt x="4211114" y="3022946"/>
                </a:moveTo>
                <a:lnTo>
                  <a:pt x="4120885" y="3022946"/>
                </a:lnTo>
                <a:lnTo>
                  <a:pt x="4115200" y="3028632"/>
                </a:lnTo>
                <a:lnTo>
                  <a:pt x="4115200" y="3042660"/>
                </a:lnTo>
                <a:lnTo>
                  <a:pt x="4120885" y="3048346"/>
                </a:lnTo>
                <a:lnTo>
                  <a:pt x="4211114" y="3048346"/>
                </a:lnTo>
                <a:lnTo>
                  <a:pt x="4216800" y="3042660"/>
                </a:lnTo>
                <a:lnTo>
                  <a:pt x="4216800" y="3028632"/>
                </a:lnTo>
                <a:lnTo>
                  <a:pt x="4211114" y="3022946"/>
                </a:lnTo>
                <a:close/>
              </a:path>
              <a:path w="7591425" h="3150235">
                <a:moveTo>
                  <a:pt x="4033314" y="3022946"/>
                </a:moveTo>
                <a:lnTo>
                  <a:pt x="3943085" y="3022946"/>
                </a:lnTo>
                <a:lnTo>
                  <a:pt x="3937400" y="3028632"/>
                </a:lnTo>
                <a:lnTo>
                  <a:pt x="3937400" y="3042660"/>
                </a:lnTo>
                <a:lnTo>
                  <a:pt x="3943085" y="3048346"/>
                </a:lnTo>
                <a:lnTo>
                  <a:pt x="4033314" y="3048346"/>
                </a:lnTo>
                <a:lnTo>
                  <a:pt x="4039000" y="3042660"/>
                </a:lnTo>
                <a:lnTo>
                  <a:pt x="4039000" y="3028632"/>
                </a:lnTo>
                <a:lnTo>
                  <a:pt x="4033314" y="3022946"/>
                </a:lnTo>
                <a:close/>
              </a:path>
              <a:path w="7591425" h="3150235">
                <a:moveTo>
                  <a:pt x="3768873" y="3009874"/>
                </a:moveTo>
                <a:lnTo>
                  <a:pt x="3762235" y="3014412"/>
                </a:lnTo>
                <a:lnTo>
                  <a:pt x="3759640" y="3028198"/>
                </a:lnTo>
                <a:lnTo>
                  <a:pt x="3764177" y="3034837"/>
                </a:lnTo>
                <a:lnTo>
                  <a:pt x="3835601" y="3048273"/>
                </a:lnTo>
                <a:lnTo>
                  <a:pt x="3836388" y="3048346"/>
                </a:lnTo>
                <a:lnTo>
                  <a:pt x="3855514" y="3048346"/>
                </a:lnTo>
                <a:lnTo>
                  <a:pt x="3861200" y="3042660"/>
                </a:lnTo>
                <a:lnTo>
                  <a:pt x="3861200" y="3028632"/>
                </a:lnTo>
                <a:lnTo>
                  <a:pt x="3855514" y="3022946"/>
                </a:lnTo>
                <a:lnTo>
                  <a:pt x="3838359" y="3022946"/>
                </a:lnTo>
                <a:lnTo>
                  <a:pt x="3768873" y="3009874"/>
                </a:lnTo>
                <a:close/>
              </a:path>
              <a:path w="7591425" h="3150235">
                <a:moveTo>
                  <a:pt x="3594138" y="2977004"/>
                </a:moveTo>
                <a:lnTo>
                  <a:pt x="3587499" y="2981540"/>
                </a:lnTo>
                <a:lnTo>
                  <a:pt x="3584905" y="2995326"/>
                </a:lnTo>
                <a:lnTo>
                  <a:pt x="3589442" y="3001966"/>
                </a:lnTo>
                <a:lnTo>
                  <a:pt x="3678115" y="3018647"/>
                </a:lnTo>
                <a:lnTo>
                  <a:pt x="3684753" y="3014110"/>
                </a:lnTo>
                <a:lnTo>
                  <a:pt x="3687348" y="3000324"/>
                </a:lnTo>
                <a:lnTo>
                  <a:pt x="3682810" y="2993685"/>
                </a:lnTo>
                <a:lnTo>
                  <a:pt x="3594138" y="2977004"/>
                </a:lnTo>
                <a:close/>
              </a:path>
              <a:path w="7591425" h="3150235">
                <a:moveTo>
                  <a:pt x="3419403" y="2944133"/>
                </a:moveTo>
                <a:lnTo>
                  <a:pt x="3412764" y="2948669"/>
                </a:lnTo>
                <a:lnTo>
                  <a:pt x="3410170" y="2962456"/>
                </a:lnTo>
                <a:lnTo>
                  <a:pt x="3414707" y="2969094"/>
                </a:lnTo>
                <a:lnTo>
                  <a:pt x="3503380" y="2985776"/>
                </a:lnTo>
                <a:lnTo>
                  <a:pt x="3510019" y="2981239"/>
                </a:lnTo>
                <a:lnTo>
                  <a:pt x="3512612" y="2967452"/>
                </a:lnTo>
                <a:lnTo>
                  <a:pt x="3508076" y="2960814"/>
                </a:lnTo>
                <a:lnTo>
                  <a:pt x="3419403" y="2944133"/>
                </a:lnTo>
                <a:close/>
              </a:path>
              <a:path w="7591425" h="3150235">
                <a:moveTo>
                  <a:pt x="3244668" y="2911262"/>
                </a:moveTo>
                <a:lnTo>
                  <a:pt x="3238028" y="2915799"/>
                </a:lnTo>
                <a:lnTo>
                  <a:pt x="3235435" y="2929585"/>
                </a:lnTo>
                <a:lnTo>
                  <a:pt x="3239971" y="2936224"/>
                </a:lnTo>
                <a:lnTo>
                  <a:pt x="3328645" y="2952904"/>
                </a:lnTo>
                <a:lnTo>
                  <a:pt x="3335284" y="2948368"/>
                </a:lnTo>
                <a:lnTo>
                  <a:pt x="3337877" y="2934582"/>
                </a:lnTo>
                <a:lnTo>
                  <a:pt x="3333341" y="2927943"/>
                </a:lnTo>
                <a:lnTo>
                  <a:pt x="3244668" y="2911262"/>
                </a:lnTo>
                <a:close/>
              </a:path>
              <a:path w="7591425" h="3150235">
                <a:moveTo>
                  <a:pt x="3069932" y="2878391"/>
                </a:moveTo>
                <a:lnTo>
                  <a:pt x="3063294" y="2882927"/>
                </a:lnTo>
                <a:lnTo>
                  <a:pt x="3060700" y="2896715"/>
                </a:lnTo>
                <a:lnTo>
                  <a:pt x="3065237" y="2903353"/>
                </a:lnTo>
                <a:lnTo>
                  <a:pt x="3153910" y="2920034"/>
                </a:lnTo>
                <a:lnTo>
                  <a:pt x="3160549" y="2915498"/>
                </a:lnTo>
                <a:lnTo>
                  <a:pt x="3163142" y="2901711"/>
                </a:lnTo>
                <a:lnTo>
                  <a:pt x="3158605" y="2895072"/>
                </a:lnTo>
                <a:lnTo>
                  <a:pt x="3069932" y="2878391"/>
                </a:lnTo>
                <a:close/>
              </a:path>
              <a:path w="7591425" h="3150235">
                <a:moveTo>
                  <a:pt x="2895198" y="2845520"/>
                </a:moveTo>
                <a:lnTo>
                  <a:pt x="2888559" y="2850057"/>
                </a:lnTo>
                <a:lnTo>
                  <a:pt x="2885965" y="2863843"/>
                </a:lnTo>
                <a:lnTo>
                  <a:pt x="2890502" y="2870481"/>
                </a:lnTo>
                <a:lnTo>
                  <a:pt x="2979174" y="2887163"/>
                </a:lnTo>
                <a:lnTo>
                  <a:pt x="2985814" y="2882626"/>
                </a:lnTo>
                <a:lnTo>
                  <a:pt x="2988407" y="2868839"/>
                </a:lnTo>
                <a:lnTo>
                  <a:pt x="2983871" y="2862201"/>
                </a:lnTo>
                <a:lnTo>
                  <a:pt x="2895198" y="2845520"/>
                </a:lnTo>
                <a:close/>
              </a:path>
              <a:path w="7591425" h="3150235">
                <a:moveTo>
                  <a:pt x="2720463" y="2812649"/>
                </a:moveTo>
                <a:lnTo>
                  <a:pt x="2713823" y="2817186"/>
                </a:lnTo>
                <a:lnTo>
                  <a:pt x="2711230" y="2830972"/>
                </a:lnTo>
                <a:lnTo>
                  <a:pt x="2715768" y="2837611"/>
                </a:lnTo>
                <a:lnTo>
                  <a:pt x="2804440" y="2854291"/>
                </a:lnTo>
                <a:lnTo>
                  <a:pt x="2811078" y="2849755"/>
                </a:lnTo>
                <a:lnTo>
                  <a:pt x="2813672" y="2835969"/>
                </a:lnTo>
                <a:lnTo>
                  <a:pt x="2809135" y="2829330"/>
                </a:lnTo>
                <a:lnTo>
                  <a:pt x="2720463" y="2812649"/>
                </a:lnTo>
                <a:close/>
              </a:path>
              <a:path w="7591425" h="3150235">
                <a:moveTo>
                  <a:pt x="2543834" y="2781099"/>
                </a:moveTo>
                <a:lnTo>
                  <a:pt x="2537871" y="2786494"/>
                </a:lnTo>
                <a:lnTo>
                  <a:pt x="2537170" y="2800504"/>
                </a:lnTo>
                <a:lnTo>
                  <a:pt x="2542565" y="2806467"/>
                </a:lnTo>
                <a:lnTo>
                  <a:pt x="2553841" y="2807031"/>
                </a:lnTo>
                <a:lnTo>
                  <a:pt x="2629705" y="2821421"/>
                </a:lnTo>
                <a:lnTo>
                  <a:pt x="2636344" y="2816884"/>
                </a:lnTo>
                <a:lnTo>
                  <a:pt x="2638936" y="2803098"/>
                </a:lnTo>
                <a:lnTo>
                  <a:pt x="2634400" y="2796459"/>
                </a:lnTo>
                <a:lnTo>
                  <a:pt x="2555109" y="2781661"/>
                </a:lnTo>
                <a:lnTo>
                  <a:pt x="2543834" y="2781099"/>
                </a:lnTo>
                <a:close/>
              </a:path>
              <a:path w="7591425" h="3150235">
                <a:moveTo>
                  <a:pt x="2366255" y="2772219"/>
                </a:moveTo>
                <a:lnTo>
                  <a:pt x="2360292" y="2777614"/>
                </a:lnTo>
                <a:lnTo>
                  <a:pt x="2359592" y="2791625"/>
                </a:lnTo>
                <a:lnTo>
                  <a:pt x="2364987" y="2797587"/>
                </a:lnTo>
                <a:lnTo>
                  <a:pt x="2455103" y="2802093"/>
                </a:lnTo>
                <a:lnTo>
                  <a:pt x="2461065" y="2796698"/>
                </a:lnTo>
                <a:lnTo>
                  <a:pt x="2461766" y="2782688"/>
                </a:lnTo>
                <a:lnTo>
                  <a:pt x="2456371" y="2776725"/>
                </a:lnTo>
                <a:lnTo>
                  <a:pt x="2366255" y="2772219"/>
                </a:lnTo>
                <a:close/>
              </a:path>
              <a:path w="7591425" h="3150235">
                <a:moveTo>
                  <a:pt x="2188677" y="2763340"/>
                </a:moveTo>
                <a:lnTo>
                  <a:pt x="2182714" y="2768735"/>
                </a:lnTo>
                <a:lnTo>
                  <a:pt x="2182013" y="2782746"/>
                </a:lnTo>
                <a:lnTo>
                  <a:pt x="2187408" y="2788709"/>
                </a:lnTo>
                <a:lnTo>
                  <a:pt x="2277524" y="2793215"/>
                </a:lnTo>
                <a:lnTo>
                  <a:pt x="2283487" y="2787820"/>
                </a:lnTo>
                <a:lnTo>
                  <a:pt x="2284187" y="2773809"/>
                </a:lnTo>
                <a:lnTo>
                  <a:pt x="2278792" y="2767846"/>
                </a:lnTo>
                <a:lnTo>
                  <a:pt x="2188677" y="2763340"/>
                </a:lnTo>
                <a:close/>
              </a:path>
              <a:path w="7591425" h="3150235">
                <a:moveTo>
                  <a:pt x="2011099" y="2754462"/>
                </a:moveTo>
                <a:lnTo>
                  <a:pt x="2005136" y="2759857"/>
                </a:lnTo>
                <a:lnTo>
                  <a:pt x="2004435" y="2773867"/>
                </a:lnTo>
                <a:lnTo>
                  <a:pt x="2009830" y="2779830"/>
                </a:lnTo>
                <a:lnTo>
                  <a:pt x="2099946" y="2784336"/>
                </a:lnTo>
                <a:lnTo>
                  <a:pt x="2105908" y="2778941"/>
                </a:lnTo>
                <a:lnTo>
                  <a:pt x="2106609" y="2764930"/>
                </a:lnTo>
                <a:lnTo>
                  <a:pt x="2101215" y="2758968"/>
                </a:lnTo>
                <a:lnTo>
                  <a:pt x="2011099" y="2754462"/>
                </a:lnTo>
                <a:close/>
              </a:path>
              <a:path w="7591425" h="3150235">
                <a:moveTo>
                  <a:pt x="1833521" y="2745583"/>
                </a:moveTo>
                <a:lnTo>
                  <a:pt x="1827557" y="2750978"/>
                </a:lnTo>
                <a:lnTo>
                  <a:pt x="1826858" y="2764989"/>
                </a:lnTo>
                <a:lnTo>
                  <a:pt x="1832253" y="2770952"/>
                </a:lnTo>
                <a:lnTo>
                  <a:pt x="1922368" y="2775458"/>
                </a:lnTo>
                <a:lnTo>
                  <a:pt x="1928331" y="2770063"/>
                </a:lnTo>
                <a:lnTo>
                  <a:pt x="1929030" y="2756052"/>
                </a:lnTo>
                <a:lnTo>
                  <a:pt x="1923635" y="2750088"/>
                </a:lnTo>
                <a:lnTo>
                  <a:pt x="1833521" y="2745583"/>
                </a:lnTo>
                <a:close/>
              </a:path>
              <a:path w="7591425" h="3150235">
                <a:moveTo>
                  <a:pt x="1655942" y="2736703"/>
                </a:moveTo>
                <a:lnTo>
                  <a:pt x="1649980" y="2742098"/>
                </a:lnTo>
                <a:lnTo>
                  <a:pt x="1649279" y="2756109"/>
                </a:lnTo>
                <a:lnTo>
                  <a:pt x="1654674" y="2762072"/>
                </a:lnTo>
                <a:lnTo>
                  <a:pt x="1744789" y="2766578"/>
                </a:lnTo>
                <a:lnTo>
                  <a:pt x="1750753" y="2761183"/>
                </a:lnTo>
                <a:lnTo>
                  <a:pt x="1751453" y="2747172"/>
                </a:lnTo>
                <a:lnTo>
                  <a:pt x="1746058" y="2741209"/>
                </a:lnTo>
                <a:lnTo>
                  <a:pt x="1655942" y="2736703"/>
                </a:lnTo>
                <a:close/>
              </a:path>
              <a:path w="7591425" h="3150235">
                <a:moveTo>
                  <a:pt x="1478365" y="2727825"/>
                </a:moveTo>
                <a:lnTo>
                  <a:pt x="1472402" y="2733220"/>
                </a:lnTo>
                <a:lnTo>
                  <a:pt x="1471701" y="2747230"/>
                </a:lnTo>
                <a:lnTo>
                  <a:pt x="1477096" y="2753193"/>
                </a:lnTo>
                <a:lnTo>
                  <a:pt x="1567211" y="2757699"/>
                </a:lnTo>
                <a:lnTo>
                  <a:pt x="1573174" y="2752304"/>
                </a:lnTo>
                <a:lnTo>
                  <a:pt x="1573875" y="2738293"/>
                </a:lnTo>
                <a:lnTo>
                  <a:pt x="1568480" y="2732331"/>
                </a:lnTo>
                <a:lnTo>
                  <a:pt x="1478365" y="2727825"/>
                </a:lnTo>
                <a:close/>
              </a:path>
              <a:path w="7591425" h="3150235">
                <a:moveTo>
                  <a:pt x="1300787" y="2718946"/>
                </a:moveTo>
                <a:lnTo>
                  <a:pt x="1294823" y="2724341"/>
                </a:lnTo>
                <a:lnTo>
                  <a:pt x="1294123" y="2738351"/>
                </a:lnTo>
                <a:lnTo>
                  <a:pt x="1299518" y="2744315"/>
                </a:lnTo>
                <a:lnTo>
                  <a:pt x="1389633" y="2748821"/>
                </a:lnTo>
                <a:lnTo>
                  <a:pt x="1395596" y="2743426"/>
                </a:lnTo>
                <a:lnTo>
                  <a:pt x="1396296" y="2729415"/>
                </a:lnTo>
                <a:lnTo>
                  <a:pt x="1390902" y="2723451"/>
                </a:lnTo>
                <a:lnTo>
                  <a:pt x="1300787" y="2718946"/>
                </a:lnTo>
                <a:close/>
              </a:path>
              <a:path w="7591425" h="3150235">
                <a:moveTo>
                  <a:pt x="1220097" y="2577294"/>
                </a:moveTo>
                <a:lnTo>
                  <a:pt x="1216619" y="2577350"/>
                </a:lnTo>
                <a:lnTo>
                  <a:pt x="1207088" y="2581804"/>
                </a:lnTo>
                <a:lnTo>
                  <a:pt x="1204343" y="2589362"/>
                </a:lnTo>
                <a:lnTo>
                  <a:pt x="1242541" y="2671107"/>
                </a:lnTo>
                <a:lnTo>
                  <a:pt x="1250100" y="2673850"/>
                </a:lnTo>
                <a:lnTo>
                  <a:pt x="1262809" y="2667911"/>
                </a:lnTo>
                <a:lnTo>
                  <a:pt x="1265552" y="2660354"/>
                </a:lnTo>
                <a:lnTo>
                  <a:pt x="1228839" y="2581786"/>
                </a:lnTo>
                <a:lnTo>
                  <a:pt x="1226207" y="2579512"/>
                </a:lnTo>
                <a:lnTo>
                  <a:pt x="1220097" y="2577294"/>
                </a:lnTo>
                <a:close/>
              </a:path>
              <a:path w="7591425" h="3150235">
                <a:moveTo>
                  <a:pt x="1144826" y="2416213"/>
                </a:moveTo>
                <a:lnTo>
                  <a:pt x="1141347" y="2416270"/>
                </a:lnTo>
                <a:lnTo>
                  <a:pt x="1131816" y="2420724"/>
                </a:lnTo>
                <a:lnTo>
                  <a:pt x="1129071" y="2428281"/>
                </a:lnTo>
                <a:lnTo>
                  <a:pt x="1167269" y="2510025"/>
                </a:lnTo>
                <a:lnTo>
                  <a:pt x="1174828" y="2512769"/>
                </a:lnTo>
                <a:lnTo>
                  <a:pt x="1187537" y="2506831"/>
                </a:lnTo>
                <a:lnTo>
                  <a:pt x="1190282" y="2499272"/>
                </a:lnTo>
                <a:lnTo>
                  <a:pt x="1153568" y="2420706"/>
                </a:lnTo>
                <a:lnTo>
                  <a:pt x="1150936" y="2418431"/>
                </a:lnTo>
                <a:lnTo>
                  <a:pt x="1144826" y="2416213"/>
                </a:lnTo>
                <a:close/>
              </a:path>
              <a:path w="7591425" h="3150235">
                <a:moveTo>
                  <a:pt x="1069554" y="2255132"/>
                </a:moveTo>
                <a:lnTo>
                  <a:pt x="1066076" y="2255188"/>
                </a:lnTo>
                <a:lnTo>
                  <a:pt x="1056544" y="2259642"/>
                </a:lnTo>
                <a:lnTo>
                  <a:pt x="1053800" y="2267201"/>
                </a:lnTo>
                <a:lnTo>
                  <a:pt x="1091998" y="2348945"/>
                </a:lnTo>
                <a:lnTo>
                  <a:pt x="1099557" y="2351689"/>
                </a:lnTo>
                <a:lnTo>
                  <a:pt x="1112266" y="2345750"/>
                </a:lnTo>
                <a:lnTo>
                  <a:pt x="1115010" y="2338191"/>
                </a:lnTo>
                <a:lnTo>
                  <a:pt x="1078296" y="2259625"/>
                </a:lnTo>
                <a:lnTo>
                  <a:pt x="1075664" y="2257351"/>
                </a:lnTo>
                <a:lnTo>
                  <a:pt x="1069554" y="2255132"/>
                </a:lnTo>
                <a:close/>
              </a:path>
              <a:path w="7591425" h="3150235">
                <a:moveTo>
                  <a:pt x="994282" y="2094050"/>
                </a:moveTo>
                <a:lnTo>
                  <a:pt x="990804" y="2094108"/>
                </a:lnTo>
                <a:lnTo>
                  <a:pt x="981273" y="2098561"/>
                </a:lnTo>
                <a:lnTo>
                  <a:pt x="978528" y="2106119"/>
                </a:lnTo>
                <a:lnTo>
                  <a:pt x="1016726" y="2187864"/>
                </a:lnTo>
                <a:lnTo>
                  <a:pt x="1024285" y="2190607"/>
                </a:lnTo>
                <a:lnTo>
                  <a:pt x="1036994" y="2184669"/>
                </a:lnTo>
                <a:lnTo>
                  <a:pt x="1039738" y="2177111"/>
                </a:lnTo>
                <a:lnTo>
                  <a:pt x="1003025" y="2098544"/>
                </a:lnTo>
                <a:lnTo>
                  <a:pt x="1000392" y="2096269"/>
                </a:lnTo>
                <a:lnTo>
                  <a:pt x="994282" y="2094050"/>
                </a:lnTo>
                <a:close/>
              </a:path>
              <a:path w="7591425" h="3150235">
                <a:moveTo>
                  <a:pt x="919011" y="1932970"/>
                </a:moveTo>
                <a:lnTo>
                  <a:pt x="915534" y="1933027"/>
                </a:lnTo>
                <a:lnTo>
                  <a:pt x="906001" y="1937481"/>
                </a:lnTo>
                <a:lnTo>
                  <a:pt x="903258" y="1945039"/>
                </a:lnTo>
                <a:lnTo>
                  <a:pt x="941456" y="2026782"/>
                </a:lnTo>
                <a:lnTo>
                  <a:pt x="949013" y="2029527"/>
                </a:lnTo>
                <a:lnTo>
                  <a:pt x="961722" y="2023588"/>
                </a:lnTo>
                <a:lnTo>
                  <a:pt x="964467" y="2016029"/>
                </a:lnTo>
                <a:lnTo>
                  <a:pt x="927754" y="1937463"/>
                </a:lnTo>
                <a:lnTo>
                  <a:pt x="925122" y="1935189"/>
                </a:lnTo>
                <a:lnTo>
                  <a:pt x="919011" y="1932970"/>
                </a:lnTo>
                <a:close/>
              </a:path>
              <a:path w="7591425" h="3150235">
                <a:moveTo>
                  <a:pt x="843739" y="1771890"/>
                </a:moveTo>
                <a:lnTo>
                  <a:pt x="840262" y="1771945"/>
                </a:lnTo>
                <a:lnTo>
                  <a:pt x="830729" y="1776399"/>
                </a:lnTo>
                <a:lnTo>
                  <a:pt x="827986" y="1783958"/>
                </a:lnTo>
                <a:lnTo>
                  <a:pt x="866184" y="1865702"/>
                </a:lnTo>
                <a:lnTo>
                  <a:pt x="873742" y="1868446"/>
                </a:lnTo>
                <a:lnTo>
                  <a:pt x="886451" y="1862507"/>
                </a:lnTo>
                <a:lnTo>
                  <a:pt x="889195" y="1854949"/>
                </a:lnTo>
                <a:lnTo>
                  <a:pt x="852482" y="1776383"/>
                </a:lnTo>
                <a:lnTo>
                  <a:pt x="849850" y="1774107"/>
                </a:lnTo>
                <a:lnTo>
                  <a:pt x="843739" y="1771890"/>
                </a:lnTo>
                <a:close/>
              </a:path>
              <a:path w="7591425" h="3150235">
                <a:moveTo>
                  <a:pt x="768469" y="1610808"/>
                </a:moveTo>
                <a:lnTo>
                  <a:pt x="764990" y="1610865"/>
                </a:lnTo>
                <a:lnTo>
                  <a:pt x="755459" y="1615319"/>
                </a:lnTo>
                <a:lnTo>
                  <a:pt x="752715" y="1622877"/>
                </a:lnTo>
                <a:lnTo>
                  <a:pt x="790912" y="1704620"/>
                </a:lnTo>
                <a:lnTo>
                  <a:pt x="798470" y="1707365"/>
                </a:lnTo>
                <a:lnTo>
                  <a:pt x="811180" y="1701426"/>
                </a:lnTo>
                <a:lnTo>
                  <a:pt x="813923" y="1693867"/>
                </a:lnTo>
                <a:lnTo>
                  <a:pt x="777210" y="1615301"/>
                </a:lnTo>
                <a:lnTo>
                  <a:pt x="774579" y="1613027"/>
                </a:lnTo>
                <a:lnTo>
                  <a:pt x="768469" y="1610808"/>
                </a:lnTo>
                <a:close/>
              </a:path>
              <a:path w="7591425" h="3150235">
                <a:moveTo>
                  <a:pt x="693197" y="1449727"/>
                </a:moveTo>
                <a:lnTo>
                  <a:pt x="689719" y="1449783"/>
                </a:lnTo>
                <a:lnTo>
                  <a:pt x="680187" y="1454238"/>
                </a:lnTo>
                <a:lnTo>
                  <a:pt x="677443" y="1461796"/>
                </a:lnTo>
                <a:lnTo>
                  <a:pt x="715641" y="1543540"/>
                </a:lnTo>
                <a:lnTo>
                  <a:pt x="723200" y="1546284"/>
                </a:lnTo>
                <a:lnTo>
                  <a:pt x="735909" y="1540346"/>
                </a:lnTo>
                <a:lnTo>
                  <a:pt x="738652" y="1532787"/>
                </a:lnTo>
                <a:lnTo>
                  <a:pt x="701939" y="1454221"/>
                </a:lnTo>
                <a:lnTo>
                  <a:pt x="699307" y="1451946"/>
                </a:lnTo>
                <a:lnTo>
                  <a:pt x="693197" y="1449727"/>
                </a:lnTo>
                <a:close/>
              </a:path>
              <a:path w="7591425" h="3150235">
                <a:moveTo>
                  <a:pt x="617926" y="1288647"/>
                </a:moveTo>
                <a:lnTo>
                  <a:pt x="614447" y="1288703"/>
                </a:lnTo>
                <a:lnTo>
                  <a:pt x="604916" y="1293157"/>
                </a:lnTo>
                <a:lnTo>
                  <a:pt x="602171" y="1300716"/>
                </a:lnTo>
                <a:lnTo>
                  <a:pt x="640369" y="1382459"/>
                </a:lnTo>
                <a:lnTo>
                  <a:pt x="647928" y="1385204"/>
                </a:lnTo>
                <a:lnTo>
                  <a:pt x="660637" y="1379264"/>
                </a:lnTo>
                <a:lnTo>
                  <a:pt x="663381" y="1371706"/>
                </a:lnTo>
                <a:lnTo>
                  <a:pt x="626667" y="1293140"/>
                </a:lnTo>
                <a:lnTo>
                  <a:pt x="624036" y="1290866"/>
                </a:lnTo>
                <a:lnTo>
                  <a:pt x="617926" y="1288647"/>
                </a:lnTo>
                <a:close/>
              </a:path>
              <a:path w="7591425" h="3150235">
                <a:moveTo>
                  <a:pt x="542654" y="1127565"/>
                </a:moveTo>
                <a:lnTo>
                  <a:pt x="539175" y="1127622"/>
                </a:lnTo>
                <a:lnTo>
                  <a:pt x="529644" y="1132076"/>
                </a:lnTo>
                <a:lnTo>
                  <a:pt x="526900" y="1139634"/>
                </a:lnTo>
                <a:lnTo>
                  <a:pt x="565097" y="1221379"/>
                </a:lnTo>
                <a:lnTo>
                  <a:pt x="572656" y="1224122"/>
                </a:lnTo>
                <a:lnTo>
                  <a:pt x="585365" y="1218184"/>
                </a:lnTo>
                <a:lnTo>
                  <a:pt x="588110" y="1210624"/>
                </a:lnTo>
                <a:lnTo>
                  <a:pt x="551397" y="1132058"/>
                </a:lnTo>
                <a:lnTo>
                  <a:pt x="548764" y="1129784"/>
                </a:lnTo>
                <a:lnTo>
                  <a:pt x="542654" y="1127565"/>
                </a:lnTo>
                <a:close/>
              </a:path>
              <a:path w="7591425" h="3150235">
                <a:moveTo>
                  <a:pt x="467382" y="966485"/>
                </a:moveTo>
                <a:lnTo>
                  <a:pt x="463905" y="966541"/>
                </a:lnTo>
                <a:lnTo>
                  <a:pt x="454372" y="970995"/>
                </a:lnTo>
                <a:lnTo>
                  <a:pt x="451628" y="978554"/>
                </a:lnTo>
                <a:lnTo>
                  <a:pt x="489827" y="1060297"/>
                </a:lnTo>
                <a:lnTo>
                  <a:pt x="497385" y="1063042"/>
                </a:lnTo>
                <a:lnTo>
                  <a:pt x="510094" y="1057103"/>
                </a:lnTo>
                <a:lnTo>
                  <a:pt x="512838" y="1049544"/>
                </a:lnTo>
                <a:lnTo>
                  <a:pt x="476125" y="970978"/>
                </a:lnTo>
                <a:lnTo>
                  <a:pt x="473492" y="968703"/>
                </a:lnTo>
                <a:lnTo>
                  <a:pt x="467382" y="966485"/>
                </a:lnTo>
                <a:close/>
              </a:path>
              <a:path w="7591425" h="3150235">
                <a:moveTo>
                  <a:pt x="392111" y="805404"/>
                </a:moveTo>
                <a:lnTo>
                  <a:pt x="388633" y="805460"/>
                </a:lnTo>
                <a:lnTo>
                  <a:pt x="379101" y="809914"/>
                </a:lnTo>
                <a:lnTo>
                  <a:pt x="376358" y="817473"/>
                </a:lnTo>
                <a:lnTo>
                  <a:pt x="414555" y="899217"/>
                </a:lnTo>
                <a:lnTo>
                  <a:pt x="422113" y="901961"/>
                </a:lnTo>
                <a:lnTo>
                  <a:pt x="434822" y="896021"/>
                </a:lnTo>
                <a:lnTo>
                  <a:pt x="437567" y="888464"/>
                </a:lnTo>
                <a:lnTo>
                  <a:pt x="400853" y="809896"/>
                </a:lnTo>
                <a:lnTo>
                  <a:pt x="398222" y="807622"/>
                </a:lnTo>
                <a:lnTo>
                  <a:pt x="392111" y="805404"/>
                </a:lnTo>
                <a:close/>
              </a:path>
              <a:path w="7591425" h="3150235">
                <a:moveTo>
                  <a:pt x="316840" y="644323"/>
                </a:moveTo>
                <a:lnTo>
                  <a:pt x="313362" y="644380"/>
                </a:lnTo>
                <a:lnTo>
                  <a:pt x="303829" y="648834"/>
                </a:lnTo>
                <a:lnTo>
                  <a:pt x="301086" y="656391"/>
                </a:lnTo>
                <a:lnTo>
                  <a:pt x="339284" y="738135"/>
                </a:lnTo>
                <a:lnTo>
                  <a:pt x="346842" y="740879"/>
                </a:lnTo>
                <a:lnTo>
                  <a:pt x="359550" y="734941"/>
                </a:lnTo>
                <a:lnTo>
                  <a:pt x="362295" y="727382"/>
                </a:lnTo>
                <a:lnTo>
                  <a:pt x="325582" y="648816"/>
                </a:lnTo>
                <a:lnTo>
                  <a:pt x="322950" y="646541"/>
                </a:lnTo>
                <a:lnTo>
                  <a:pt x="316840" y="644323"/>
                </a:lnTo>
                <a:close/>
              </a:path>
              <a:path w="7591425" h="3150235">
                <a:moveTo>
                  <a:pt x="241569" y="483242"/>
                </a:moveTo>
                <a:lnTo>
                  <a:pt x="238090" y="483298"/>
                </a:lnTo>
                <a:lnTo>
                  <a:pt x="228559" y="487752"/>
                </a:lnTo>
                <a:lnTo>
                  <a:pt x="225814" y="495311"/>
                </a:lnTo>
                <a:lnTo>
                  <a:pt x="264012" y="577054"/>
                </a:lnTo>
                <a:lnTo>
                  <a:pt x="271571" y="579799"/>
                </a:lnTo>
                <a:lnTo>
                  <a:pt x="284280" y="573860"/>
                </a:lnTo>
                <a:lnTo>
                  <a:pt x="287023" y="566301"/>
                </a:lnTo>
                <a:lnTo>
                  <a:pt x="250310" y="487735"/>
                </a:lnTo>
                <a:lnTo>
                  <a:pt x="247679" y="485461"/>
                </a:lnTo>
                <a:lnTo>
                  <a:pt x="241569" y="483242"/>
                </a:lnTo>
                <a:close/>
              </a:path>
              <a:path w="7591425" h="3150235">
                <a:moveTo>
                  <a:pt x="166297" y="322162"/>
                </a:moveTo>
                <a:lnTo>
                  <a:pt x="162819" y="322218"/>
                </a:lnTo>
                <a:lnTo>
                  <a:pt x="153287" y="326671"/>
                </a:lnTo>
                <a:lnTo>
                  <a:pt x="150543" y="334230"/>
                </a:lnTo>
                <a:lnTo>
                  <a:pt x="188741" y="415974"/>
                </a:lnTo>
                <a:lnTo>
                  <a:pt x="196300" y="418719"/>
                </a:lnTo>
                <a:lnTo>
                  <a:pt x="209008" y="412779"/>
                </a:lnTo>
                <a:lnTo>
                  <a:pt x="211752" y="405221"/>
                </a:lnTo>
                <a:lnTo>
                  <a:pt x="175039" y="326654"/>
                </a:lnTo>
                <a:lnTo>
                  <a:pt x="172407" y="324379"/>
                </a:lnTo>
                <a:lnTo>
                  <a:pt x="166297" y="322162"/>
                </a:lnTo>
                <a:close/>
              </a:path>
              <a:path w="7591425" h="3150235">
                <a:moveTo>
                  <a:pt x="91025" y="161080"/>
                </a:moveTo>
                <a:lnTo>
                  <a:pt x="87547" y="161137"/>
                </a:lnTo>
                <a:lnTo>
                  <a:pt x="78016" y="165591"/>
                </a:lnTo>
                <a:lnTo>
                  <a:pt x="75271" y="173149"/>
                </a:lnTo>
                <a:lnTo>
                  <a:pt x="113469" y="254892"/>
                </a:lnTo>
                <a:lnTo>
                  <a:pt x="121028" y="257637"/>
                </a:lnTo>
                <a:lnTo>
                  <a:pt x="133737" y="251698"/>
                </a:lnTo>
                <a:lnTo>
                  <a:pt x="136481" y="244140"/>
                </a:lnTo>
                <a:lnTo>
                  <a:pt x="99768" y="165573"/>
                </a:lnTo>
                <a:lnTo>
                  <a:pt x="97135" y="163299"/>
                </a:lnTo>
                <a:lnTo>
                  <a:pt x="91025" y="161080"/>
                </a:lnTo>
                <a:close/>
              </a:path>
              <a:path w="7591425" h="3150235">
                <a:moveTo>
                  <a:pt x="15754" y="0"/>
                </a:moveTo>
                <a:lnTo>
                  <a:pt x="12275" y="55"/>
                </a:lnTo>
                <a:lnTo>
                  <a:pt x="2744" y="4511"/>
                </a:lnTo>
                <a:lnTo>
                  <a:pt x="0" y="12068"/>
                </a:lnTo>
                <a:lnTo>
                  <a:pt x="38199" y="93812"/>
                </a:lnTo>
                <a:lnTo>
                  <a:pt x="45756" y="96556"/>
                </a:lnTo>
                <a:lnTo>
                  <a:pt x="58465" y="90618"/>
                </a:lnTo>
                <a:lnTo>
                  <a:pt x="61210" y="83059"/>
                </a:lnTo>
                <a:lnTo>
                  <a:pt x="24497" y="4493"/>
                </a:lnTo>
                <a:lnTo>
                  <a:pt x="21864" y="2218"/>
                </a:lnTo>
                <a:lnTo>
                  <a:pt x="15754" y="0"/>
                </a:lnTo>
                <a:close/>
              </a:path>
            </a:pathLst>
          </a:custGeom>
          <a:solidFill>
            <a:srgbClr val="ED7D31"/>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19" name="object 19"/>
          <p:cNvSpPr/>
          <p:nvPr/>
        </p:nvSpPr>
        <p:spPr>
          <a:xfrm>
            <a:off x="2254676" y="1946362"/>
            <a:ext cx="165086" cy="165086"/>
          </a:xfrm>
          <a:prstGeom prst="rect">
            <a:avLst/>
          </a:prstGeom>
          <a:blipFill>
            <a:blip r:embed="rId2"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0" name="object 20"/>
          <p:cNvSpPr/>
          <p:nvPr/>
        </p:nvSpPr>
        <p:spPr>
          <a:xfrm>
            <a:off x="3524571" y="4663936"/>
            <a:ext cx="165085" cy="165085"/>
          </a:xfrm>
          <a:prstGeom prst="rect">
            <a:avLst/>
          </a:prstGeom>
          <a:blipFill>
            <a:blip r:embed="rId3"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1" name="object 21"/>
          <p:cNvSpPr/>
          <p:nvPr/>
        </p:nvSpPr>
        <p:spPr>
          <a:xfrm>
            <a:off x="4794461" y="4727429"/>
            <a:ext cx="165086" cy="165085"/>
          </a:xfrm>
          <a:prstGeom prst="rect">
            <a:avLst/>
          </a:prstGeom>
          <a:blipFill>
            <a:blip r:embed="rId4"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2" name="object 22"/>
          <p:cNvSpPr/>
          <p:nvPr/>
        </p:nvSpPr>
        <p:spPr>
          <a:xfrm>
            <a:off x="6064354" y="4956011"/>
            <a:ext cx="165086" cy="165085"/>
          </a:xfrm>
          <a:prstGeom prst="rect">
            <a:avLst/>
          </a:prstGeom>
          <a:blipFill>
            <a:blip r:embed="rId2"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3" name="object 23"/>
          <p:cNvSpPr/>
          <p:nvPr/>
        </p:nvSpPr>
        <p:spPr>
          <a:xfrm>
            <a:off x="7334249" y="4956011"/>
            <a:ext cx="165086" cy="165085"/>
          </a:xfrm>
          <a:prstGeom prst="rect">
            <a:avLst/>
          </a:prstGeom>
          <a:blipFill>
            <a:blip r:embed="rId2"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4" name="object 24"/>
          <p:cNvSpPr/>
          <p:nvPr/>
        </p:nvSpPr>
        <p:spPr>
          <a:xfrm>
            <a:off x="8604143" y="5057602"/>
            <a:ext cx="165086" cy="165085"/>
          </a:xfrm>
          <a:prstGeom prst="rect">
            <a:avLst/>
          </a:prstGeom>
          <a:blipFill>
            <a:blip r:embed="rId5"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5" name="object 25"/>
          <p:cNvSpPr/>
          <p:nvPr/>
        </p:nvSpPr>
        <p:spPr>
          <a:xfrm>
            <a:off x="9874036" y="5057602"/>
            <a:ext cx="165086" cy="165085"/>
          </a:xfrm>
          <a:prstGeom prst="rect">
            <a:avLst/>
          </a:prstGeom>
          <a:blipFill>
            <a:blip r:embed="rId3" cstate="print"/>
            <a:stretch>
              <a:fillRect/>
            </a:stretch>
          </a:blip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26" name="object 26"/>
          <p:cNvSpPr txBox="1"/>
          <p:nvPr/>
        </p:nvSpPr>
        <p:spPr>
          <a:xfrm>
            <a:off x="2125507" y="4330820"/>
            <a:ext cx="432398"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b="1" spc="-15" dirty="0">
                <a:solidFill>
                  <a:srgbClr val="404040"/>
                </a:solidFill>
                <a:latin typeface="Calibri"/>
                <a:cs typeface="Calibri"/>
              </a:rPr>
              <a:t>3</a:t>
            </a:r>
            <a:r>
              <a:rPr sz="1799" b="1" spc="20" dirty="0">
                <a:solidFill>
                  <a:srgbClr val="404040"/>
                </a:solidFill>
                <a:latin typeface="Calibri"/>
                <a:cs typeface="Calibri"/>
              </a:rPr>
              <a:t>.</a:t>
            </a:r>
            <a:r>
              <a:rPr sz="1799" b="1" spc="-15" dirty="0">
                <a:solidFill>
                  <a:srgbClr val="404040"/>
                </a:solidFill>
                <a:latin typeface="Calibri"/>
                <a:cs typeface="Calibri"/>
              </a:rPr>
              <a:t>57</a:t>
            </a:r>
            <a:endParaRPr sz="1799">
              <a:solidFill>
                <a:prstClr val="black"/>
              </a:solidFill>
              <a:latin typeface="Calibri"/>
              <a:cs typeface="Calibri"/>
            </a:endParaRPr>
          </a:p>
        </p:txBody>
      </p:sp>
      <p:sp>
        <p:nvSpPr>
          <p:cNvPr id="27" name="object 27"/>
          <p:cNvSpPr txBox="1"/>
          <p:nvPr/>
        </p:nvSpPr>
        <p:spPr>
          <a:xfrm>
            <a:off x="5937270" y="3195374"/>
            <a:ext cx="433669"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b="1" spc="-15" dirty="0">
                <a:solidFill>
                  <a:srgbClr val="404040"/>
                </a:solidFill>
                <a:latin typeface="Calibri"/>
                <a:cs typeface="Calibri"/>
              </a:rPr>
              <a:t>11</a:t>
            </a:r>
            <a:r>
              <a:rPr sz="1799" b="1" spc="20" dirty="0">
                <a:solidFill>
                  <a:srgbClr val="404040"/>
                </a:solidFill>
                <a:latin typeface="Calibri"/>
                <a:cs typeface="Calibri"/>
              </a:rPr>
              <a:t>.</a:t>
            </a:r>
            <a:r>
              <a:rPr sz="1799" b="1" dirty="0">
                <a:solidFill>
                  <a:srgbClr val="404040"/>
                </a:solidFill>
                <a:latin typeface="Calibri"/>
                <a:cs typeface="Calibri"/>
              </a:rPr>
              <a:t>7</a:t>
            </a:r>
            <a:endParaRPr sz="1799">
              <a:solidFill>
                <a:prstClr val="black"/>
              </a:solidFill>
              <a:latin typeface="Calibri"/>
              <a:cs typeface="Calibri"/>
            </a:endParaRPr>
          </a:p>
        </p:txBody>
      </p:sp>
      <p:sp>
        <p:nvSpPr>
          <p:cNvPr id="28" name="object 28"/>
          <p:cNvSpPr txBox="1"/>
          <p:nvPr/>
        </p:nvSpPr>
        <p:spPr>
          <a:xfrm>
            <a:off x="7207857" y="2538965"/>
            <a:ext cx="433669"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b="1" spc="-15" dirty="0">
                <a:solidFill>
                  <a:srgbClr val="404040"/>
                </a:solidFill>
                <a:latin typeface="Calibri"/>
                <a:cs typeface="Calibri"/>
              </a:rPr>
              <a:t>16</a:t>
            </a:r>
            <a:r>
              <a:rPr sz="1799" b="1" spc="20" dirty="0">
                <a:solidFill>
                  <a:srgbClr val="404040"/>
                </a:solidFill>
                <a:latin typeface="Calibri"/>
                <a:cs typeface="Calibri"/>
              </a:rPr>
              <a:t>.</a:t>
            </a:r>
            <a:r>
              <a:rPr sz="1799" b="1" dirty="0">
                <a:solidFill>
                  <a:srgbClr val="404040"/>
                </a:solidFill>
                <a:latin typeface="Calibri"/>
                <a:cs typeface="Calibri"/>
              </a:rPr>
              <a:t>4</a:t>
            </a:r>
            <a:endParaRPr sz="1799">
              <a:solidFill>
                <a:prstClr val="black"/>
              </a:solidFill>
              <a:latin typeface="Calibri"/>
              <a:cs typeface="Calibri"/>
            </a:endParaRPr>
          </a:p>
        </p:txBody>
      </p:sp>
      <p:sp>
        <p:nvSpPr>
          <p:cNvPr id="29" name="object 29"/>
          <p:cNvSpPr txBox="1"/>
          <p:nvPr/>
        </p:nvSpPr>
        <p:spPr>
          <a:xfrm>
            <a:off x="8478447" y="1226147"/>
            <a:ext cx="433669"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b="1" spc="-15" dirty="0">
                <a:solidFill>
                  <a:srgbClr val="404040"/>
                </a:solidFill>
                <a:latin typeface="Calibri"/>
                <a:cs typeface="Calibri"/>
              </a:rPr>
              <a:t>25</a:t>
            </a:r>
            <a:r>
              <a:rPr sz="1799" b="1" spc="20" dirty="0">
                <a:solidFill>
                  <a:srgbClr val="404040"/>
                </a:solidFill>
                <a:latin typeface="Calibri"/>
                <a:cs typeface="Calibri"/>
              </a:rPr>
              <a:t>.</a:t>
            </a:r>
            <a:r>
              <a:rPr sz="1799" b="1" dirty="0">
                <a:solidFill>
                  <a:srgbClr val="404040"/>
                </a:solidFill>
                <a:latin typeface="Calibri"/>
                <a:cs typeface="Calibri"/>
              </a:rPr>
              <a:t>8</a:t>
            </a:r>
            <a:endParaRPr sz="1799">
              <a:solidFill>
                <a:prstClr val="black"/>
              </a:solidFill>
              <a:latin typeface="Calibri"/>
              <a:cs typeface="Calibri"/>
            </a:endParaRPr>
          </a:p>
        </p:txBody>
      </p:sp>
      <p:sp>
        <p:nvSpPr>
          <p:cNvPr id="30" name="object 30"/>
          <p:cNvSpPr txBox="1"/>
          <p:nvPr/>
        </p:nvSpPr>
        <p:spPr>
          <a:xfrm>
            <a:off x="9749033" y="890961"/>
            <a:ext cx="433669"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b="1" spc="-15" dirty="0">
                <a:solidFill>
                  <a:srgbClr val="404040"/>
                </a:solidFill>
                <a:latin typeface="Calibri"/>
                <a:cs typeface="Calibri"/>
              </a:rPr>
              <a:t>28</a:t>
            </a:r>
            <a:r>
              <a:rPr sz="1799" b="1" spc="20" dirty="0">
                <a:solidFill>
                  <a:srgbClr val="404040"/>
                </a:solidFill>
                <a:latin typeface="Calibri"/>
                <a:cs typeface="Calibri"/>
              </a:rPr>
              <a:t>.</a:t>
            </a:r>
            <a:r>
              <a:rPr sz="1799" b="1" dirty="0">
                <a:solidFill>
                  <a:srgbClr val="404040"/>
                </a:solidFill>
                <a:latin typeface="Calibri"/>
                <a:cs typeface="Calibri"/>
              </a:rPr>
              <a:t>2</a:t>
            </a:r>
            <a:endParaRPr sz="1799">
              <a:solidFill>
                <a:prstClr val="black"/>
              </a:solidFill>
              <a:latin typeface="Calibri"/>
              <a:cs typeface="Calibri"/>
            </a:endParaRPr>
          </a:p>
        </p:txBody>
      </p:sp>
      <p:graphicFrame>
        <p:nvGraphicFramePr>
          <p:cNvPr id="31" name="object 31"/>
          <p:cNvGraphicFramePr>
            <a:graphicFrameLocks noGrp="1"/>
          </p:cNvGraphicFramePr>
          <p:nvPr/>
        </p:nvGraphicFramePr>
        <p:xfrm>
          <a:off x="1839687" y="5347057"/>
          <a:ext cx="8615591" cy="558406"/>
        </p:xfrm>
        <a:graphic>
          <a:graphicData uri="http://schemas.openxmlformats.org/drawingml/2006/table">
            <a:tbl>
              <a:tblPr firstRow="1" bandRow="1">
                <a:tableStyleId>{2D5ABB26-0587-4C30-8999-92F81FD0307C}</a:tableStyleId>
              </a:tblPr>
              <a:tblGrid>
                <a:gridCol w="1118777">
                  <a:extLst>
                    <a:ext uri="{9D8B030D-6E8A-4147-A177-3AD203B41FA5}">
                      <a16:colId xmlns:a16="http://schemas.microsoft.com/office/drawing/2014/main" val="20000"/>
                    </a:ext>
                  </a:extLst>
                </a:gridCol>
                <a:gridCol w="1295291">
                  <a:extLst>
                    <a:ext uri="{9D8B030D-6E8A-4147-A177-3AD203B41FA5}">
                      <a16:colId xmlns:a16="http://schemas.microsoft.com/office/drawing/2014/main" val="20001"/>
                    </a:ext>
                  </a:extLst>
                </a:gridCol>
                <a:gridCol w="1258464">
                  <a:extLst>
                    <a:ext uri="{9D8B030D-6E8A-4147-A177-3AD203B41FA5}">
                      <a16:colId xmlns:a16="http://schemas.microsoft.com/office/drawing/2014/main" val="20002"/>
                    </a:ext>
                  </a:extLst>
                </a:gridCol>
                <a:gridCol w="1270528">
                  <a:extLst>
                    <a:ext uri="{9D8B030D-6E8A-4147-A177-3AD203B41FA5}">
                      <a16:colId xmlns:a16="http://schemas.microsoft.com/office/drawing/2014/main" val="20003"/>
                    </a:ext>
                  </a:extLst>
                </a:gridCol>
                <a:gridCol w="1270528">
                  <a:extLst>
                    <a:ext uri="{9D8B030D-6E8A-4147-A177-3AD203B41FA5}">
                      <a16:colId xmlns:a16="http://schemas.microsoft.com/office/drawing/2014/main" val="20004"/>
                    </a:ext>
                  </a:extLst>
                </a:gridCol>
                <a:gridCol w="1270528">
                  <a:extLst>
                    <a:ext uri="{9D8B030D-6E8A-4147-A177-3AD203B41FA5}">
                      <a16:colId xmlns:a16="http://schemas.microsoft.com/office/drawing/2014/main" val="20005"/>
                    </a:ext>
                  </a:extLst>
                </a:gridCol>
                <a:gridCol w="1131475">
                  <a:extLst>
                    <a:ext uri="{9D8B030D-6E8A-4147-A177-3AD203B41FA5}">
                      <a16:colId xmlns:a16="http://schemas.microsoft.com/office/drawing/2014/main" val="20006"/>
                    </a:ext>
                  </a:extLst>
                </a:gridCol>
              </a:tblGrid>
              <a:tr h="279203">
                <a:tc>
                  <a:txBody>
                    <a:bodyPr/>
                    <a:lstStyle/>
                    <a:p>
                      <a:pPr marR="118745" algn="ctr">
                        <a:lnSpc>
                          <a:spcPts val="2075"/>
                        </a:lnSpc>
                      </a:pPr>
                      <a:r>
                        <a:rPr sz="1800" spc="5" dirty="0">
                          <a:latin typeface="Calibri"/>
                          <a:cs typeface="Calibri"/>
                        </a:rPr>
                        <a:t>ILSVRC'15</a:t>
                      </a:r>
                      <a:endParaRPr sz="1800">
                        <a:latin typeface="Calibri"/>
                        <a:cs typeface="Calibri"/>
                      </a:endParaRPr>
                    </a:p>
                  </a:txBody>
                  <a:tcPr marL="0" marR="0" marT="0" marB="0"/>
                </a:tc>
                <a:tc>
                  <a:txBody>
                    <a:bodyPr/>
                    <a:lstStyle/>
                    <a:p>
                      <a:pPr marL="183515">
                        <a:lnSpc>
                          <a:spcPts val="2075"/>
                        </a:lnSpc>
                      </a:pPr>
                      <a:r>
                        <a:rPr sz="1800" spc="5" dirty="0">
                          <a:latin typeface="Calibri"/>
                          <a:cs typeface="Calibri"/>
                        </a:rPr>
                        <a:t>ILSVRC'14</a:t>
                      </a:r>
                      <a:endParaRPr sz="1800">
                        <a:latin typeface="Calibri"/>
                        <a:cs typeface="Calibri"/>
                      </a:endParaRPr>
                    </a:p>
                  </a:txBody>
                  <a:tcPr marL="0" marR="0" marT="0" marB="0"/>
                </a:tc>
                <a:tc>
                  <a:txBody>
                    <a:bodyPr/>
                    <a:lstStyle/>
                    <a:p>
                      <a:pPr marR="3810" algn="ctr">
                        <a:lnSpc>
                          <a:spcPts val="2075"/>
                        </a:lnSpc>
                      </a:pPr>
                      <a:r>
                        <a:rPr sz="1800" spc="5" dirty="0">
                          <a:latin typeface="Calibri"/>
                          <a:cs typeface="Calibri"/>
                        </a:rPr>
                        <a:t>ILSVRC'14</a:t>
                      </a:r>
                      <a:endParaRPr sz="1800">
                        <a:latin typeface="Calibri"/>
                        <a:cs typeface="Calibri"/>
                      </a:endParaRPr>
                    </a:p>
                  </a:txBody>
                  <a:tcPr marL="0" marR="0" marT="0" marB="0"/>
                </a:tc>
                <a:tc>
                  <a:txBody>
                    <a:bodyPr/>
                    <a:lstStyle/>
                    <a:p>
                      <a:pPr marL="170815">
                        <a:lnSpc>
                          <a:spcPts val="2075"/>
                        </a:lnSpc>
                      </a:pPr>
                      <a:r>
                        <a:rPr sz="1800" spc="5" dirty="0">
                          <a:latin typeface="Calibri"/>
                          <a:cs typeface="Calibri"/>
                        </a:rPr>
                        <a:t>ILSVRC'13</a:t>
                      </a:r>
                      <a:endParaRPr sz="1800">
                        <a:latin typeface="Calibri"/>
                        <a:cs typeface="Calibri"/>
                      </a:endParaRPr>
                    </a:p>
                  </a:txBody>
                  <a:tcPr marL="0" marR="0" marT="0" marB="0"/>
                </a:tc>
                <a:tc>
                  <a:txBody>
                    <a:bodyPr/>
                    <a:lstStyle/>
                    <a:p>
                      <a:pPr algn="ctr">
                        <a:lnSpc>
                          <a:spcPts val="2075"/>
                        </a:lnSpc>
                      </a:pPr>
                      <a:r>
                        <a:rPr sz="1800" spc="5" dirty="0">
                          <a:latin typeface="Calibri"/>
                          <a:cs typeface="Calibri"/>
                        </a:rPr>
                        <a:t>ILSVRC'12</a:t>
                      </a:r>
                      <a:endParaRPr sz="1800">
                        <a:latin typeface="Calibri"/>
                        <a:cs typeface="Calibri"/>
                      </a:endParaRPr>
                    </a:p>
                  </a:txBody>
                  <a:tcPr marL="0" marR="0" marT="0" marB="0"/>
                </a:tc>
                <a:tc>
                  <a:txBody>
                    <a:bodyPr/>
                    <a:lstStyle/>
                    <a:p>
                      <a:pPr marL="170815">
                        <a:lnSpc>
                          <a:spcPts val="2075"/>
                        </a:lnSpc>
                      </a:pPr>
                      <a:r>
                        <a:rPr sz="1800" spc="5" dirty="0">
                          <a:latin typeface="Calibri"/>
                          <a:cs typeface="Calibri"/>
                        </a:rPr>
                        <a:t>ILSVRC'11</a:t>
                      </a:r>
                      <a:endParaRPr sz="1800">
                        <a:latin typeface="Calibri"/>
                        <a:cs typeface="Calibri"/>
                      </a:endParaRPr>
                    </a:p>
                  </a:txBody>
                  <a:tcPr marL="0" marR="0" marT="0" marB="0"/>
                </a:tc>
                <a:tc>
                  <a:txBody>
                    <a:bodyPr/>
                    <a:lstStyle/>
                    <a:p>
                      <a:pPr marL="170815">
                        <a:lnSpc>
                          <a:spcPts val="2075"/>
                        </a:lnSpc>
                      </a:pPr>
                      <a:r>
                        <a:rPr sz="1800" spc="5" dirty="0">
                          <a:latin typeface="Calibri"/>
                          <a:cs typeface="Calibri"/>
                        </a:rPr>
                        <a:t>ILSVRC'10</a:t>
                      </a:r>
                      <a:endParaRPr sz="1800">
                        <a:latin typeface="Calibri"/>
                        <a:cs typeface="Calibri"/>
                      </a:endParaRPr>
                    </a:p>
                  </a:txBody>
                  <a:tcPr marL="0" marR="0" marT="0" marB="0"/>
                </a:tc>
                <a:extLst>
                  <a:ext uri="{0D108BD9-81ED-4DB2-BD59-A6C34878D82A}">
                    <a16:rowId xmlns:a16="http://schemas.microsoft.com/office/drawing/2014/main" val="10000"/>
                  </a:ext>
                </a:extLst>
              </a:tr>
              <a:tr h="279203">
                <a:tc>
                  <a:txBody>
                    <a:bodyPr/>
                    <a:lstStyle/>
                    <a:p>
                      <a:pPr marR="120014" algn="ctr">
                        <a:lnSpc>
                          <a:spcPts val="2075"/>
                        </a:lnSpc>
                      </a:pPr>
                      <a:r>
                        <a:rPr sz="1800" spc="5" dirty="0">
                          <a:latin typeface="Calibri"/>
                          <a:cs typeface="Calibri"/>
                        </a:rPr>
                        <a:t>ResNet</a:t>
                      </a:r>
                      <a:endParaRPr sz="1800">
                        <a:latin typeface="Calibri"/>
                        <a:cs typeface="Calibri"/>
                      </a:endParaRPr>
                    </a:p>
                  </a:txBody>
                  <a:tcPr marL="0" marR="0" marT="0" marB="0"/>
                </a:tc>
                <a:tc>
                  <a:txBody>
                    <a:bodyPr/>
                    <a:lstStyle/>
                    <a:p>
                      <a:pPr marL="158115">
                        <a:lnSpc>
                          <a:spcPts val="2075"/>
                        </a:lnSpc>
                      </a:pPr>
                      <a:r>
                        <a:rPr sz="1800" spc="-20" dirty="0">
                          <a:latin typeface="Calibri"/>
                          <a:cs typeface="Calibri"/>
                        </a:rPr>
                        <a:t>GoogleNet</a:t>
                      </a:r>
                      <a:endParaRPr sz="1800">
                        <a:latin typeface="Calibri"/>
                        <a:cs typeface="Calibri"/>
                      </a:endParaRPr>
                    </a:p>
                  </a:txBody>
                  <a:tcPr marL="0" marR="0" marT="0" marB="0"/>
                </a:tc>
                <a:tc>
                  <a:txBody>
                    <a:bodyPr/>
                    <a:lstStyle/>
                    <a:p>
                      <a:pPr marL="2540" algn="ctr">
                        <a:lnSpc>
                          <a:spcPts val="2075"/>
                        </a:lnSpc>
                      </a:pPr>
                      <a:r>
                        <a:rPr sz="1800" spc="-25" dirty="0">
                          <a:latin typeface="Calibri"/>
                          <a:cs typeface="Calibri"/>
                        </a:rPr>
                        <a:t>VGG</a:t>
                      </a:r>
                      <a:endParaRPr sz="1800">
                        <a:latin typeface="Calibri"/>
                        <a:cs typeface="Calibri"/>
                      </a:endParaRPr>
                    </a:p>
                  </a:txBody>
                  <a:tcPr marL="0" marR="0" marT="0" marB="0"/>
                </a:tc>
                <a:tc>
                  <a:txBody>
                    <a:bodyPr/>
                    <a:lstStyle/>
                    <a:p>
                      <a:pPr>
                        <a:lnSpc>
                          <a:spcPct val="100000"/>
                        </a:lnSpc>
                      </a:pPr>
                      <a:endParaRPr sz="1700">
                        <a:latin typeface="Times New Roman"/>
                        <a:cs typeface="Times New Roman"/>
                      </a:endParaRPr>
                    </a:p>
                  </a:txBody>
                  <a:tcPr marL="0" marR="0" marT="0" marB="0"/>
                </a:tc>
                <a:tc>
                  <a:txBody>
                    <a:bodyPr/>
                    <a:lstStyle/>
                    <a:p>
                      <a:pPr marL="10795" algn="ctr">
                        <a:lnSpc>
                          <a:spcPts val="2075"/>
                        </a:lnSpc>
                      </a:pPr>
                      <a:r>
                        <a:rPr sz="1800" spc="-5" dirty="0">
                          <a:latin typeface="Calibri"/>
                          <a:cs typeface="Calibri"/>
                        </a:rPr>
                        <a:t>AlexNet</a:t>
                      </a:r>
                      <a:endParaRPr sz="1800">
                        <a:latin typeface="Calibri"/>
                        <a:cs typeface="Calibri"/>
                      </a:endParaRPr>
                    </a:p>
                  </a:txBody>
                  <a:tcPr marL="0" marR="0" marT="0" marB="0"/>
                </a:tc>
                <a:tc>
                  <a:txBody>
                    <a:bodyPr/>
                    <a:lstStyle/>
                    <a:p>
                      <a:pPr>
                        <a:lnSpc>
                          <a:spcPct val="100000"/>
                        </a:lnSpc>
                      </a:pPr>
                      <a:endParaRPr sz="1700">
                        <a:latin typeface="Times New Roman"/>
                        <a:cs typeface="Times New Roman"/>
                      </a:endParaRPr>
                    </a:p>
                  </a:txBody>
                  <a:tcPr marL="0" marR="0" marT="0" marB="0"/>
                </a:tc>
                <a:tc>
                  <a:txBody>
                    <a:bodyPr/>
                    <a:lstStyle/>
                    <a:p>
                      <a:pPr>
                        <a:lnSpc>
                          <a:spcPct val="100000"/>
                        </a:lnSpc>
                      </a:pPr>
                      <a:endParaRPr sz="1700">
                        <a:latin typeface="Times New Roman"/>
                        <a:cs typeface="Times New Roman"/>
                      </a:endParaRPr>
                    </a:p>
                  </a:txBody>
                  <a:tcPr marL="0" marR="0" marT="0" marB="0"/>
                </a:tc>
                <a:extLst>
                  <a:ext uri="{0D108BD9-81ED-4DB2-BD59-A6C34878D82A}">
                    <a16:rowId xmlns:a16="http://schemas.microsoft.com/office/drawing/2014/main" val="10001"/>
                  </a:ext>
                </a:extLst>
              </a:tr>
            </a:tbl>
          </a:graphicData>
        </a:graphic>
      </p:graphicFrame>
      <p:sp>
        <p:nvSpPr>
          <p:cNvPr id="32" name="object 32"/>
          <p:cNvSpPr txBox="1"/>
          <p:nvPr/>
        </p:nvSpPr>
        <p:spPr>
          <a:xfrm>
            <a:off x="3693821" y="6006218"/>
            <a:ext cx="4814166" cy="382091"/>
          </a:xfrm>
          <a:prstGeom prst="rect">
            <a:avLst/>
          </a:prstGeom>
        </p:spPr>
        <p:txBody>
          <a:bodyPr vert="horz" wrap="square" lIns="0" tIns="12699" rIns="0" bIns="0" rtlCol="0">
            <a:spAutoFit/>
          </a:bodyPr>
          <a:lstStyle/>
          <a:p>
            <a:pPr marL="12699" defTabSz="914329" fontAlgn="auto">
              <a:spcBef>
                <a:spcPts val="100"/>
              </a:spcBef>
              <a:spcAft>
                <a:spcPts val="0"/>
              </a:spcAft>
            </a:pPr>
            <a:r>
              <a:rPr sz="2400" spc="-20" dirty="0">
                <a:solidFill>
                  <a:srgbClr val="595959"/>
                </a:solidFill>
                <a:latin typeface="Calibri"/>
                <a:cs typeface="Calibri"/>
              </a:rPr>
              <a:t>ImageNet </a:t>
            </a:r>
            <a:r>
              <a:rPr sz="2400" spc="-5" dirty="0">
                <a:solidFill>
                  <a:srgbClr val="595959"/>
                </a:solidFill>
                <a:latin typeface="Calibri"/>
                <a:cs typeface="Calibri"/>
              </a:rPr>
              <a:t>Classification </a:t>
            </a:r>
            <a:r>
              <a:rPr sz="2400" spc="5" dirty="0">
                <a:solidFill>
                  <a:srgbClr val="595959"/>
                </a:solidFill>
                <a:latin typeface="Calibri"/>
                <a:cs typeface="Calibri"/>
              </a:rPr>
              <a:t>top-5 </a:t>
            </a:r>
            <a:r>
              <a:rPr sz="2400" spc="-10" dirty="0">
                <a:solidFill>
                  <a:srgbClr val="595959"/>
                </a:solidFill>
                <a:latin typeface="Calibri"/>
                <a:cs typeface="Calibri"/>
              </a:rPr>
              <a:t>error</a:t>
            </a:r>
            <a:r>
              <a:rPr sz="2400" spc="10" dirty="0">
                <a:solidFill>
                  <a:srgbClr val="595959"/>
                </a:solidFill>
                <a:latin typeface="Calibri"/>
                <a:cs typeface="Calibri"/>
              </a:rPr>
              <a:t> </a:t>
            </a:r>
            <a:r>
              <a:rPr sz="2400" spc="-25" dirty="0">
                <a:solidFill>
                  <a:srgbClr val="595959"/>
                </a:solidFill>
                <a:latin typeface="Calibri"/>
                <a:cs typeface="Calibri"/>
              </a:rPr>
              <a:t>(%)</a:t>
            </a:r>
            <a:endParaRPr sz="2400">
              <a:solidFill>
                <a:prstClr val="black"/>
              </a:solidFill>
              <a:latin typeface="Calibri"/>
              <a:cs typeface="Calibri"/>
            </a:endParaRPr>
          </a:p>
        </p:txBody>
      </p:sp>
      <p:sp>
        <p:nvSpPr>
          <p:cNvPr id="33" name="object 33"/>
          <p:cNvSpPr/>
          <p:nvPr/>
        </p:nvSpPr>
        <p:spPr>
          <a:xfrm>
            <a:off x="8413555" y="4413167"/>
            <a:ext cx="1828647" cy="368269"/>
          </a:xfrm>
          <a:custGeom>
            <a:avLst/>
            <a:gdLst/>
            <a:ahLst/>
            <a:cxnLst/>
            <a:rect l="l" t="t" r="r" b="b"/>
            <a:pathLst>
              <a:path w="1828800" h="368300">
                <a:moveTo>
                  <a:pt x="1799582" y="0"/>
                </a:moveTo>
                <a:lnTo>
                  <a:pt x="29218" y="0"/>
                </a:lnTo>
                <a:lnTo>
                  <a:pt x="17845" y="2296"/>
                </a:lnTo>
                <a:lnTo>
                  <a:pt x="8557" y="8557"/>
                </a:lnTo>
                <a:lnTo>
                  <a:pt x="2296" y="17844"/>
                </a:lnTo>
                <a:lnTo>
                  <a:pt x="0" y="29217"/>
                </a:lnTo>
                <a:lnTo>
                  <a:pt x="0" y="339082"/>
                </a:lnTo>
                <a:lnTo>
                  <a:pt x="2296" y="350455"/>
                </a:lnTo>
                <a:lnTo>
                  <a:pt x="8557" y="359742"/>
                </a:lnTo>
                <a:lnTo>
                  <a:pt x="17845" y="366003"/>
                </a:lnTo>
                <a:lnTo>
                  <a:pt x="29218" y="368300"/>
                </a:lnTo>
                <a:lnTo>
                  <a:pt x="1799582" y="368300"/>
                </a:lnTo>
                <a:lnTo>
                  <a:pt x="1810955" y="366003"/>
                </a:lnTo>
                <a:lnTo>
                  <a:pt x="1820242" y="359742"/>
                </a:lnTo>
                <a:lnTo>
                  <a:pt x="1826503" y="350455"/>
                </a:lnTo>
                <a:lnTo>
                  <a:pt x="1828800" y="339082"/>
                </a:lnTo>
                <a:lnTo>
                  <a:pt x="1828800" y="29217"/>
                </a:lnTo>
                <a:lnTo>
                  <a:pt x="1826503" y="17844"/>
                </a:lnTo>
                <a:lnTo>
                  <a:pt x="1820242" y="8557"/>
                </a:lnTo>
                <a:lnTo>
                  <a:pt x="1810955" y="2296"/>
                </a:lnTo>
                <a:lnTo>
                  <a:pt x="1799582" y="0"/>
                </a:lnTo>
                <a:close/>
              </a:path>
            </a:pathLst>
          </a:custGeom>
          <a:solidFill>
            <a:srgbClr val="FFFFFF"/>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34" name="object 34"/>
          <p:cNvSpPr/>
          <p:nvPr/>
        </p:nvSpPr>
        <p:spPr>
          <a:xfrm>
            <a:off x="8413555" y="4413167"/>
            <a:ext cx="1828647" cy="368269"/>
          </a:xfrm>
          <a:custGeom>
            <a:avLst/>
            <a:gdLst/>
            <a:ahLst/>
            <a:cxnLst/>
            <a:rect l="l" t="t" r="r" b="b"/>
            <a:pathLst>
              <a:path w="1828800" h="368300">
                <a:moveTo>
                  <a:pt x="0" y="29217"/>
                </a:moveTo>
                <a:lnTo>
                  <a:pt x="2296" y="17845"/>
                </a:lnTo>
                <a:lnTo>
                  <a:pt x="8557" y="8557"/>
                </a:lnTo>
                <a:lnTo>
                  <a:pt x="17845" y="2296"/>
                </a:lnTo>
                <a:lnTo>
                  <a:pt x="29218" y="0"/>
                </a:lnTo>
                <a:lnTo>
                  <a:pt x="1799582" y="0"/>
                </a:lnTo>
                <a:lnTo>
                  <a:pt x="1810955" y="2296"/>
                </a:lnTo>
                <a:lnTo>
                  <a:pt x="1820242" y="8557"/>
                </a:lnTo>
                <a:lnTo>
                  <a:pt x="1826503" y="17845"/>
                </a:lnTo>
                <a:lnTo>
                  <a:pt x="1828800" y="29217"/>
                </a:lnTo>
                <a:lnTo>
                  <a:pt x="1828800" y="339082"/>
                </a:lnTo>
                <a:lnTo>
                  <a:pt x="1826503" y="350454"/>
                </a:lnTo>
                <a:lnTo>
                  <a:pt x="1820242" y="359742"/>
                </a:lnTo>
                <a:lnTo>
                  <a:pt x="1810955" y="366003"/>
                </a:lnTo>
                <a:lnTo>
                  <a:pt x="1799582" y="368300"/>
                </a:lnTo>
                <a:lnTo>
                  <a:pt x="29218" y="368300"/>
                </a:lnTo>
                <a:lnTo>
                  <a:pt x="17845" y="366003"/>
                </a:lnTo>
                <a:lnTo>
                  <a:pt x="8557" y="359742"/>
                </a:lnTo>
                <a:lnTo>
                  <a:pt x="2296" y="350454"/>
                </a:lnTo>
                <a:lnTo>
                  <a:pt x="0" y="339082"/>
                </a:lnTo>
                <a:lnTo>
                  <a:pt x="0" y="29217"/>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35" name="object 35"/>
          <p:cNvSpPr txBox="1"/>
          <p:nvPr/>
        </p:nvSpPr>
        <p:spPr>
          <a:xfrm>
            <a:off x="8952885" y="4431028"/>
            <a:ext cx="722569"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spc="-5" dirty="0">
                <a:solidFill>
                  <a:prstClr val="black"/>
                </a:solidFill>
                <a:latin typeface="Calibri"/>
                <a:cs typeface="Calibri"/>
              </a:rPr>
              <a:t>s</a:t>
            </a:r>
            <a:r>
              <a:rPr sz="1799" spc="-50" dirty="0">
                <a:solidFill>
                  <a:prstClr val="black"/>
                </a:solidFill>
                <a:latin typeface="Calibri"/>
                <a:cs typeface="Calibri"/>
              </a:rPr>
              <a:t>h</a:t>
            </a:r>
            <a:r>
              <a:rPr sz="1799" spc="35" dirty="0">
                <a:solidFill>
                  <a:prstClr val="black"/>
                </a:solidFill>
                <a:latin typeface="Calibri"/>
                <a:cs typeface="Calibri"/>
              </a:rPr>
              <a:t>a</a:t>
            </a:r>
            <a:r>
              <a:rPr sz="1799" spc="-15" dirty="0">
                <a:solidFill>
                  <a:prstClr val="black"/>
                </a:solidFill>
                <a:latin typeface="Calibri"/>
                <a:cs typeface="Calibri"/>
              </a:rPr>
              <a:t>ll</a:t>
            </a:r>
            <a:r>
              <a:rPr sz="1799" spc="-50" dirty="0">
                <a:solidFill>
                  <a:prstClr val="black"/>
                </a:solidFill>
                <a:latin typeface="Calibri"/>
                <a:cs typeface="Calibri"/>
              </a:rPr>
              <a:t>o</a:t>
            </a:r>
            <a:r>
              <a:rPr sz="1799" dirty="0">
                <a:solidFill>
                  <a:prstClr val="black"/>
                </a:solidFill>
                <a:latin typeface="Calibri"/>
                <a:cs typeface="Calibri"/>
              </a:rPr>
              <a:t>w</a:t>
            </a:r>
            <a:endParaRPr sz="1799">
              <a:solidFill>
                <a:prstClr val="black"/>
              </a:solidFill>
              <a:latin typeface="Calibri"/>
              <a:cs typeface="Calibri"/>
            </a:endParaRPr>
          </a:p>
        </p:txBody>
      </p:sp>
      <p:sp>
        <p:nvSpPr>
          <p:cNvPr id="36" name="object 36"/>
          <p:cNvSpPr/>
          <p:nvPr/>
        </p:nvSpPr>
        <p:spPr>
          <a:xfrm>
            <a:off x="6838888" y="4413167"/>
            <a:ext cx="1142905" cy="368269"/>
          </a:xfrm>
          <a:custGeom>
            <a:avLst/>
            <a:gdLst/>
            <a:ahLst/>
            <a:cxnLst/>
            <a:rect l="l" t="t" r="r" b="b"/>
            <a:pathLst>
              <a:path w="1143000" h="368300">
                <a:moveTo>
                  <a:pt x="1113782" y="0"/>
                </a:moveTo>
                <a:lnTo>
                  <a:pt x="29217" y="0"/>
                </a:lnTo>
                <a:lnTo>
                  <a:pt x="17844" y="2296"/>
                </a:lnTo>
                <a:lnTo>
                  <a:pt x="8557" y="8557"/>
                </a:lnTo>
                <a:lnTo>
                  <a:pt x="2296" y="17844"/>
                </a:lnTo>
                <a:lnTo>
                  <a:pt x="0" y="29217"/>
                </a:lnTo>
                <a:lnTo>
                  <a:pt x="0" y="339082"/>
                </a:lnTo>
                <a:lnTo>
                  <a:pt x="2296" y="350455"/>
                </a:lnTo>
                <a:lnTo>
                  <a:pt x="8557" y="359742"/>
                </a:lnTo>
                <a:lnTo>
                  <a:pt x="17844" y="366003"/>
                </a:lnTo>
                <a:lnTo>
                  <a:pt x="29217" y="368300"/>
                </a:lnTo>
                <a:lnTo>
                  <a:pt x="1113782" y="368300"/>
                </a:lnTo>
                <a:lnTo>
                  <a:pt x="1125155" y="366003"/>
                </a:lnTo>
                <a:lnTo>
                  <a:pt x="1134442" y="359742"/>
                </a:lnTo>
                <a:lnTo>
                  <a:pt x="1140703" y="350455"/>
                </a:lnTo>
                <a:lnTo>
                  <a:pt x="1143000" y="339082"/>
                </a:lnTo>
                <a:lnTo>
                  <a:pt x="1143000" y="29217"/>
                </a:lnTo>
                <a:lnTo>
                  <a:pt x="1140703" y="17844"/>
                </a:lnTo>
                <a:lnTo>
                  <a:pt x="1134442" y="8557"/>
                </a:lnTo>
                <a:lnTo>
                  <a:pt x="1125155" y="2296"/>
                </a:lnTo>
                <a:lnTo>
                  <a:pt x="1113782" y="0"/>
                </a:lnTo>
                <a:close/>
              </a:path>
            </a:pathLst>
          </a:custGeom>
          <a:solidFill>
            <a:srgbClr val="FFFFFF"/>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37" name="object 37"/>
          <p:cNvSpPr/>
          <p:nvPr/>
        </p:nvSpPr>
        <p:spPr>
          <a:xfrm>
            <a:off x="6838888" y="4413167"/>
            <a:ext cx="1142905" cy="368269"/>
          </a:xfrm>
          <a:custGeom>
            <a:avLst/>
            <a:gdLst/>
            <a:ahLst/>
            <a:cxnLst/>
            <a:rect l="l" t="t" r="r" b="b"/>
            <a:pathLst>
              <a:path w="1143000" h="368300">
                <a:moveTo>
                  <a:pt x="0" y="29217"/>
                </a:moveTo>
                <a:lnTo>
                  <a:pt x="2296" y="17844"/>
                </a:lnTo>
                <a:lnTo>
                  <a:pt x="8557" y="8557"/>
                </a:lnTo>
                <a:lnTo>
                  <a:pt x="17844" y="2296"/>
                </a:lnTo>
                <a:lnTo>
                  <a:pt x="29217" y="0"/>
                </a:lnTo>
                <a:lnTo>
                  <a:pt x="1113782" y="0"/>
                </a:lnTo>
                <a:lnTo>
                  <a:pt x="1125155" y="2296"/>
                </a:lnTo>
                <a:lnTo>
                  <a:pt x="1134442" y="8557"/>
                </a:lnTo>
                <a:lnTo>
                  <a:pt x="1140703" y="17844"/>
                </a:lnTo>
                <a:lnTo>
                  <a:pt x="1143000" y="29217"/>
                </a:lnTo>
                <a:lnTo>
                  <a:pt x="1143000" y="339082"/>
                </a:lnTo>
                <a:lnTo>
                  <a:pt x="1140703" y="350455"/>
                </a:lnTo>
                <a:lnTo>
                  <a:pt x="1134442" y="359742"/>
                </a:lnTo>
                <a:lnTo>
                  <a:pt x="1125155" y="366003"/>
                </a:lnTo>
                <a:lnTo>
                  <a:pt x="1113782" y="368300"/>
                </a:lnTo>
                <a:lnTo>
                  <a:pt x="29217" y="368300"/>
                </a:lnTo>
                <a:lnTo>
                  <a:pt x="17844" y="366003"/>
                </a:lnTo>
                <a:lnTo>
                  <a:pt x="8557" y="359742"/>
                </a:lnTo>
                <a:lnTo>
                  <a:pt x="2296" y="350455"/>
                </a:lnTo>
                <a:lnTo>
                  <a:pt x="0" y="339082"/>
                </a:lnTo>
                <a:lnTo>
                  <a:pt x="0" y="29217"/>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38" name="object 38"/>
          <p:cNvSpPr txBox="1"/>
          <p:nvPr/>
        </p:nvSpPr>
        <p:spPr>
          <a:xfrm>
            <a:off x="7034531" y="4431028"/>
            <a:ext cx="737172"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dirty="0">
                <a:solidFill>
                  <a:prstClr val="black"/>
                </a:solidFill>
                <a:latin typeface="Calibri"/>
                <a:cs typeface="Calibri"/>
              </a:rPr>
              <a:t>8</a:t>
            </a:r>
            <a:r>
              <a:rPr sz="1799" spc="-100" dirty="0">
                <a:solidFill>
                  <a:prstClr val="black"/>
                </a:solidFill>
                <a:latin typeface="Calibri"/>
                <a:cs typeface="Calibri"/>
              </a:rPr>
              <a:t> </a:t>
            </a:r>
            <a:r>
              <a:rPr sz="1799" spc="-5" dirty="0">
                <a:solidFill>
                  <a:prstClr val="black"/>
                </a:solidFill>
                <a:latin typeface="Calibri"/>
                <a:cs typeface="Calibri"/>
              </a:rPr>
              <a:t>layers</a:t>
            </a:r>
            <a:endParaRPr sz="1799">
              <a:solidFill>
                <a:prstClr val="black"/>
              </a:solidFill>
              <a:latin typeface="Calibri"/>
              <a:cs typeface="Calibri"/>
            </a:endParaRPr>
          </a:p>
        </p:txBody>
      </p:sp>
      <p:sp>
        <p:nvSpPr>
          <p:cNvPr id="39" name="object 39"/>
          <p:cNvSpPr/>
          <p:nvPr/>
        </p:nvSpPr>
        <p:spPr>
          <a:xfrm>
            <a:off x="4311800" y="3473446"/>
            <a:ext cx="1142905" cy="368269"/>
          </a:xfrm>
          <a:custGeom>
            <a:avLst/>
            <a:gdLst/>
            <a:ahLst/>
            <a:cxnLst/>
            <a:rect l="l" t="t" r="r" b="b"/>
            <a:pathLst>
              <a:path w="1143000" h="368300">
                <a:moveTo>
                  <a:pt x="1113782" y="0"/>
                </a:moveTo>
                <a:lnTo>
                  <a:pt x="29217" y="0"/>
                </a:lnTo>
                <a:lnTo>
                  <a:pt x="17844" y="2296"/>
                </a:lnTo>
                <a:lnTo>
                  <a:pt x="8557" y="8557"/>
                </a:lnTo>
                <a:lnTo>
                  <a:pt x="2296" y="17844"/>
                </a:lnTo>
                <a:lnTo>
                  <a:pt x="0" y="29217"/>
                </a:lnTo>
                <a:lnTo>
                  <a:pt x="0" y="339082"/>
                </a:lnTo>
                <a:lnTo>
                  <a:pt x="2296" y="350455"/>
                </a:lnTo>
                <a:lnTo>
                  <a:pt x="8557" y="359742"/>
                </a:lnTo>
                <a:lnTo>
                  <a:pt x="17844" y="366003"/>
                </a:lnTo>
                <a:lnTo>
                  <a:pt x="29217" y="368300"/>
                </a:lnTo>
                <a:lnTo>
                  <a:pt x="1113782" y="368300"/>
                </a:lnTo>
                <a:lnTo>
                  <a:pt x="1125155" y="366003"/>
                </a:lnTo>
                <a:lnTo>
                  <a:pt x="1134442" y="359742"/>
                </a:lnTo>
                <a:lnTo>
                  <a:pt x="1140703" y="350455"/>
                </a:lnTo>
                <a:lnTo>
                  <a:pt x="1143000" y="339082"/>
                </a:lnTo>
                <a:lnTo>
                  <a:pt x="1143000" y="29217"/>
                </a:lnTo>
                <a:lnTo>
                  <a:pt x="1140703" y="17844"/>
                </a:lnTo>
                <a:lnTo>
                  <a:pt x="1134442" y="8557"/>
                </a:lnTo>
                <a:lnTo>
                  <a:pt x="1125155" y="2296"/>
                </a:lnTo>
                <a:lnTo>
                  <a:pt x="1113782" y="0"/>
                </a:lnTo>
                <a:close/>
              </a:path>
            </a:pathLst>
          </a:custGeom>
          <a:solidFill>
            <a:srgbClr val="FFFFFF"/>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0" name="object 40"/>
          <p:cNvSpPr/>
          <p:nvPr/>
        </p:nvSpPr>
        <p:spPr>
          <a:xfrm>
            <a:off x="4311800" y="3473446"/>
            <a:ext cx="1142905" cy="368269"/>
          </a:xfrm>
          <a:custGeom>
            <a:avLst/>
            <a:gdLst/>
            <a:ahLst/>
            <a:cxnLst/>
            <a:rect l="l" t="t" r="r" b="b"/>
            <a:pathLst>
              <a:path w="1143000" h="368300">
                <a:moveTo>
                  <a:pt x="0" y="29217"/>
                </a:moveTo>
                <a:lnTo>
                  <a:pt x="2296" y="17844"/>
                </a:lnTo>
                <a:lnTo>
                  <a:pt x="8557" y="8557"/>
                </a:lnTo>
                <a:lnTo>
                  <a:pt x="17844" y="2296"/>
                </a:lnTo>
                <a:lnTo>
                  <a:pt x="29217" y="0"/>
                </a:lnTo>
                <a:lnTo>
                  <a:pt x="1113782" y="0"/>
                </a:lnTo>
                <a:lnTo>
                  <a:pt x="1125155" y="2296"/>
                </a:lnTo>
                <a:lnTo>
                  <a:pt x="1134442" y="8557"/>
                </a:lnTo>
                <a:lnTo>
                  <a:pt x="1140703" y="17844"/>
                </a:lnTo>
                <a:lnTo>
                  <a:pt x="1143000" y="29217"/>
                </a:lnTo>
                <a:lnTo>
                  <a:pt x="1143000" y="339082"/>
                </a:lnTo>
                <a:lnTo>
                  <a:pt x="1140703" y="350455"/>
                </a:lnTo>
                <a:lnTo>
                  <a:pt x="1134442" y="359742"/>
                </a:lnTo>
                <a:lnTo>
                  <a:pt x="1125155" y="366003"/>
                </a:lnTo>
                <a:lnTo>
                  <a:pt x="1113782" y="368300"/>
                </a:lnTo>
                <a:lnTo>
                  <a:pt x="29217" y="368300"/>
                </a:lnTo>
                <a:lnTo>
                  <a:pt x="17844" y="366003"/>
                </a:lnTo>
                <a:lnTo>
                  <a:pt x="8557" y="359742"/>
                </a:lnTo>
                <a:lnTo>
                  <a:pt x="2296" y="350455"/>
                </a:lnTo>
                <a:lnTo>
                  <a:pt x="0" y="339082"/>
                </a:lnTo>
                <a:lnTo>
                  <a:pt x="0" y="29217"/>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1" name="object 41"/>
          <p:cNvSpPr txBox="1"/>
          <p:nvPr/>
        </p:nvSpPr>
        <p:spPr>
          <a:xfrm>
            <a:off x="4447050" y="3433759"/>
            <a:ext cx="851464" cy="669116"/>
          </a:xfrm>
          <a:prstGeom prst="rect">
            <a:avLst/>
          </a:prstGeom>
        </p:spPr>
        <p:txBody>
          <a:bodyPr vert="horz" wrap="square" lIns="0" tIns="63495" rIns="0" bIns="0" rtlCol="0">
            <a:spAutoFit/>
          </a:bodyPr>
          <a:lstStyle/>
          <a:p>
            <a:pPr algn="ctr" defTabSz="914329" fontAlgn="auto">
              <a:spcBef>
                <a:spcPts val="500"/>
              </a:spcBef>
              <a:spcAft>
                <a:spcPts val="0"/>
              </a:spcAft>
            </a:pPr>
            <a:r>
              <a:rPr sz="1799" spc="-10" dirty="0">
                <a:solidFill>
                  <a:prstClr val="black"/>
                </a:solidFill>
                <a:latin typeface="Calibri"/>
                <a:cs typeface="Calibri"/>
              </a:rPr>
              <a:t>19</a:t>
            </a:r>
            <a:r>
              <a:rPr sz="1799" spc="-96" dirty="0">
                <a:solidFill>
                  <a:prstClr val="black"/>
                </a:solidFill>
                <a:latin typeface="Calibri"/>
                <a:cs typeface="Calibri"/>
              </a:rPr>
              <a:t> </a:t>
            </a:r>
            <a:r>
              <a:rPr sz="1799" spc="-5" dirty="0">
                <a:solidFill>
                  <a:prstClr val="black"/>
                </a:solidFill>
                <a:latin typeface="Calibri"/>
                <a:cs typeface="Calibri"/>
              </a:rPr>
              <a:t>layers</a:t>
            </a:r>
            <a:endParaRPr sz="1799">
              <a:solidFill>
                <a:prstClr val="black"/>
              </a:solidFill>
              <a:latin typeface="Calibri"/>
              <a:cs typeface="Calibri"/>
            </a:endParaRPr>
          </a:p>
          <a:p>
            <a:pPr marL="8889" algn="ctr" defTabSz="914329" fontAlgn="auto">
              <a:spcBef>
                <a:spcPts val="400"/>
              </a:spcBef>
              <a:spcAft>
                <a:spcPts val="0"/>
              </a:spcAft>
            </a:pPr>
            <a:r>
              <a:rPr sz="1799" b="1" dirty="0">
                <a:solidFill>
                  <a:srgbClr val="404040"/>
                </a:solidFill>
                <a:latin typeface="Calibri"/>
                <a:cs typeface="Calibri"/>
              </a:rPr>
              <a:t>7.3</a:t>
            </a:r>
            <a:endParaRPr sz="1799">
              <a:solidFill>
                <a:prstClr val="black"/>
              </a:solidFill>
              <a:latin typeface="Calibri"/>
              <a:cs typeface="Calibri"/>
            </a:endParaRPr>
          </a:p>
        </p:txBody>
      </p:sp>
      <p:sp>
        <p:nvSpPr>
          <p:cNvPr id="42" name="object 42"/>
          <p:cNvSpPr/>
          <p:nvPr/>
        </p:nvSpPr>
        <p:spPr>
          <a:xfrm>
            <a:off x="3029208" y="3473446"/>
            <a:ext cx="1142905" cy="368269"/>
          </a:xfrm>
          <a:custGeom>
            <a:avLst/>
            <a:gdLst/>
            <a:ahLst/>
            <a:cxnLst/>
            <a:rect l="l" t="t" r="r" b="b"/>
            <a:pathLst>
              <a:path w="1143000" h="368300">
                <a:moveTo>
                  <a:pt x="1113782" y="0"/>
                </a:moveTo>
                <a:lnTo>
                  <a:pt x="29217" y="0"/>
                </a:lnTo>
                <a:lnTo>
                  <a:pt x="17844" y="2296"/>
                </a:lnTo>
                <a:lnTo>
                  <a:pt x="8557" y="8557"/>
                </a:lnTo>
                <a:lnTo>
                  <a:pt x="2296" y="17844"/>
                </a:lnTo>
                <a:lnTo>
                  <a:pt x="0" y="29217"/>
                </a:lnTo>
                <a:lnTo>
                  <a:pt x="0" y="339082"/>
                </a:lnTo>
                <a:lnTo>
                  <a:pt x="2296" y="350455"/>
                </a:lnTo>
                <a:lnTo>
                  <a:pt x="8557" y="359742"/>
                </a:lnTo>
                <a:lnTo>
                  <a:pt x="17844" y="366003"/>
                </a:lnTo>
                <a:lnTo>
                  <a:pt x="29217" y="368300"/>
                </a:lnTo>
                <a:lnTo>
                  <a:pt x="1113782" y="368300"/>
                </a:lnTo>
                <a:lnTo>
                  <a:pt x="1125155" y="366003"/>
                </a:lnTo>
                <a:lnTo>
                  <a:pt x="1134442" y="359742"/>
                </a:lnTo>
                <a:lnTo>
                  <a:pt x="1140703" y="350455"/>
                </a:lnTo>
                <a:lnTo>
                  <a:pt x="1143000" y="339082"/>
                </a:lnTo>
                <a:lnTo>
                  <a:pt x="1143000" y="29217"/>
                </a:lnTo>
                <a:lnTo>
                  <a:pt x="1140703" y="17844"/>
                </a:lnTo>
                <a:lnTo>
                  <a:pt x="1134442" y="8557"/>
                </a:lnTo>
                <a:lnTo>
                  <a:pt x="1125155" y="2296"/>
                </a:lnTo>
                <a:lnTo>
                  <a:pt x="1113782" y="0"/>
                </a:lnTo>
                <a:close/>
              </a:path>
            </a:pathLst>
          </a:custGeom>
          <a:solidFill>
            <a:srgbClr val="FFFFFF"/>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3" name="object 43"/>
          <p:cNvSpPr/>
          <p:nvPr/>
        </p:nvSpPr>
        <p:spPr>
          <a:xfrm>
            <a:off x="3029208" y="3473446"/>
            <a:ext cx="1142905" cy="368269"/>
          </a:xfrm>
          <a:custGeom>
            <a:avLst/>
            <a:gdLst/>
            <a:ahLst/>
            <a:cxnLst/>
            <a:rect l="l" t="t" r="r" b="b"/>
            <a:pathLst>
              <a:path w="1143000" h="368300">
                <a:moveTo>
                  <a:pt x="0" y="29217"/>
                </a:moveTo>
                <a:lnTo>
                  <a:pt x="2296" y="17844"/>
                </a:lnTo>
                <a:lnTo>
                  <a:pt x="8557" y="8557"/>
                </a:lnTo>
                <a:lnTo>
                  <a:pt x="17844" y="2296"/>
                </a:lnTo>
                <a:lnTo>
                  <a:pt x="29217" y="0"/>
                </a:lnTo>
                <a:lnTo>
                  <a:pt x="1113782" y="0"/>
                </a:lnTo>
                <a:lnTo>
                  <a:pt x="1125155" y="2296"/>
                </a:lnTo>
                <a:lnTo>
                  <a:pt x="1134442" y="8557"/>
                </a:lnTo>
                <a:lnTo>
                  <a:pt x="1140703" y="17844"/>
                </a:lnTo>
                <a:lnTo>
                  <a:pt x="1143000" y="29217"/>
                </a:lnTo>
                <a:lnTo>
                  <a:pt x="1143000" y="339082"/>
                </a:lnTo>
                <a:lnTo>
                  <a:pt x="1140703" y="350455"/>
                </a:lnTo>
                <a:lnTo>
                  <a:pt x="1134442" y="359742"/>
                </a:lnTo>
                <a:lnTo>
                  <a:pt x="1125155" y="366003"/>
                </a:lnTo>
                <a:lnTo>
                  <a:pt x="1113782" y="368300"/>
                </a:lnTo>
                <a:lnTo>
                  <a:pt x="29217" y="368300"/>
                </a:lnTo>
                <a:lnTo>
                  <a:pt x="17844" y="366003"/>
                </a:lnTo>
                <a:lnTo>
                  <a:pt x="8557" y="359742"/>
                </a:lnTo>
                <a:lnTo>
                  <a:pt x="2296" y="350455"/>
                </a:lnTo>
                <a:lnTo>
                  <a:pt x="0" y="339082"/>
                </a:lnTo>
                <a:lnTo>
                  <a:pt x="0" y="29217"/>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4" name="object 44"/>
          <p:cNvSpPr txBox="1"/>
          <p:nvPr/>
        </p:nvSpPr>
        <p:spPr>
          <a:xfrm>
            <a:off x="3162960" y="3344377"/>
            <a:ext cx="851464" cy="849052"/>
          </a:xfrm>
          <a:prstGeom prst="rect">
            <a:avLst/>
          </a:prstGeom>
        </p:spPr>
        <p:txBody>
          <a:bodyPr vert="horz" wrap="square" lIns="0" tIns="153022" rIns="0" bIns="0" rtlCol="0">
            <a:spAutoFit/>
          </a:bodyPr>
          <a:lstStyle/>
          <a:p>
            <a:pPr algn="ctr" defTabSz="914329" fontAlgn="auto">
              <a:spcBef>
                <a:spcPts val="1205"/>
              </a:spcBef>
              <a:spcAft>
                <a:spcPts val="0"/>
              </a:spcAft>
            </a:pPr>
            <a:r>
              <a:rPr sz="1799" spc="-10" dirty="0">
                <a:solidFill>
                  <a:prstClr val="black"/>
                </a:solidFill>
                <a:latin typeface="Calibri"/>
                <a:cs typeface="Calibri"/>
              </a:rPr>
              <a:t>22</a:t>
            </a:r>
            <a:r>
              <a:rPr sz="1799" spc="-96" dirty="0">
                <a:solidFill>
                  <a:prstClr val="black"/>
                </a:solidFill>
                <a:latin typeface="Calibri"/>
                <a:cs typeface="Calibri"/>
              </a:rPr>
              <a:t> </a:t>
            </a:r>
            <a:r>
              <a:rPr sz="1799" spc="-5" dirty="0">
                <a:solidFill>
                  <a:prstClr val="black"/>
                </a:solidFill>
                <a:latin typeface="Calibri"/>
                <a:cs typeface="Calibri"/>
              </a:rPr>
              <a:t>layers</a:t>
            </a:r>
            <a:endParaRPr sz="1799">
              <a:solidFill>
                <a:prstClr val="black"/>
              </a:solidFill>
              <a:latin typeface="Calibri"/>
              <a:cs typeface="Calibri"/>
            </a:endParaRPr>
          </a:p>
          <a:p>
            <a:pPr marL="35557" algn="ctr" defTabSz="914329" fontAlgn="auto">
              <a:spcBef>
                <a:spcPts val="1104"/>
              </a:spcBef>
              <a:spcAft>
                <a:spcPts val="0"/>
              </a:spcAft>
            </a:pPr>
            <a:r>
              <a:rPr sz="1799" b="1" dirty="0">
                <a:solidFill>
                  <a:srgbClr val="404040"/>
                </a:solidFill>
                <a:latin typeface="Calibri"/>
                <a:cs typeface="Calibri"/>
              </a:rPr>
              <a:t>6.7</a:t>
            </a:r>
            <a:endParaRPr sz="1799">
              <a:solidFill>
                <a:prstClr val="black"/>
              </a:solidFill>
              <a:latin typeface="Calibri"/>
              <a:cs typeface="Calibri"/>
            </a:endParaRPr>
          </a:p>
        </p:txBody>
      </p:sp>
      <p:sp>
        <p:nvSpPr>
          <p:cNvPr id="45" name="object 45"/>
          <p:cNvSpPr/>
          <p:nvPr/>
        </p:nvSpPr>
        <p:spPr>
          <a:xfrm>
            <a:off x="1581529" y="1416220"/>
            <a:ext cx="1523872" cy="457161"/>
          </a:xfrm>
          <a:custGeom>
            <a:avLst/>
            <a:gdLst/>
            <a:ahLst/>
            <a:cxnLst/>
            <a:rect l="l" t="t" r="r" b="b"/>
            <a:pathLst>
              <a:path w="1524000" h="457200">
                <a:moveTo>
                  <a:pt x="0" y="36269"/>
                </a:moveTo>
                <a:lnTo>
                  <a:pt x="2850" y="22151"/>
                </a:lnTo>
                <a:lnTo>
                  <a:pt x="10623" y="10623"/>
                </a:lnTo>
                <a:lnTo>
                  <a:pt x="22152" y="2850"/>
                </a:lnTo>
                <a:lnTo>
                  <a:pt x="36269" y="0"/>
                </a:lnTo>
                <a:lnTo>
                  <a:pt x="1487730" y="0"/>
                </a:lnTo>
                <a:lnTo>
                  <a:pt x="1501848" y="2850"/>
                </a:lnTo>
                <a:lnTo>
                  <a:pt x="1513377" y="10623"/>
                </a:lnTo>
                <a:lnTo>
                  <a:pt x="1521149" y="22151"/>
                </a:lnTo>
                <a:lnTo>
                  <a:pt x="1524000" y="36269"/>
                </a:lnTo>
                <a:lnTo>
                  <a:pt x="1524000" y="420930"/>
                </a:lnTo>
                <a:lnTo>
                  <a:pt x="1521149" y="435048"/>
                </a:lnTo>
                <a:lnTo>
                  <a:pt x="1513377" y="446576"/>
                </a:lnTo>
                <a:lnTo>
                  <a:pt x="1501848" y="454349"/>
                </a:lnTo>
                <a:lnTo>
                  <a:pt x="1487730" y="457200"/>
                </a:lnTo>
                <a:lnTo>
                  <a:pt x="36269" y="457200"/>
                </a:lnTo>
                <a:lnTo>
                  <a:pt x="22152" y="454349"/>
                </a:lnTo>
                <a:lnTo>
                  <a:pt x="10623" y="446576"/>
                </a:lnTo>
                <a:lnTo>
                  <a:pt x="2850" y="435048"/>
                </a:lnTo>
                <a:lnTo>
                  <a:pt x="0" y="420930"/>
                </a:lnTo>
                <a:lnTo>
                  <a:pt x="0" y="36269"/>
                </a:lnTo>
                <a:close/>
              </a:path>
            </a:pathLst>
          </a:custGeom>
          <a:ln w="12700">
            <a:solidFill>
              <a:srgbClr val="ED7D31"/>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6" name="object 46"/>
          <p:cNvSpPr txBox="1"/>
          <p:nvPr/>
        </p:nvSpPr>
        <p:spPr>
          <a:xfrm>
            <a:off x="1673727" y="1412840"/>
            <a:ext cx="1315609" cy="382091"/>
          </a:xfrm>
          <a:prstGeom prst="rect">
            <a:avLst/>
          </a:prstGeom>
        </p:spPr>
        <p:txBody>
          <a:bodyPr vert="horz" wrap="square" lIns="0" tIns="12699" rIns="0" bIns="0" rtlCol="0">
            <a:spAutoFit/>
          </a:bodyPr>
          <a:lstStyle/>
          <a:p>
            <a:pPr marL="12699" defTabSz="914329" fontAlgn="auto">
              <a:spcBef>
                <a:spcPts val="100"/>
              </a:spcBef>
              <a:spcAft>
                <a:spcPts val="0"/>
              </a:spcAft>
            </a:pPr>
            <a:r>
              <a:rPr sz="2400" b="1" spc="-15" dirty="0">
                <a:solidFill>
                  <a:srgbClr val="C00000"/>
                </a:solidFill>
                <a:latin typeface="Calibri"/>
                <a:cs typeface="Calibri"/>
              </a:rPr>
              <a:t>152</a:t>
            </a:r>
            <a:r>
              <a:rPr sz="2400" b="1" spc="-25" dirty="0">
                <a:solidFill>
                  <a:srgbClr val="C00000"/>
                </a:solidFill>
                <a:latin typeface="Calibri"/>
                <a:cs typeface="Calibri"/>
              </a:rPr>
              <a:t> </a:t>
            </a:r>
            <a:r>
              <a:rPr sz="2400" b="1" dirty="0">
                <a:solidFill>
                  <a:srgbClr val="C00000"/>
                </a:solidFill>
                <a:latin typeface="Calibri"/>
                <a:cs typeface="Calibri"/>
              </a:rPr>
              <a:t>layers</a:t>
            </a:r>
            <a:endParaRPr sz="2400">
              <a:solidFill>
                <a:prstClr val="black"/>
              </a:solidFill>
              <a:latin typeface="Calibri"/>
              <a:cs typeface="Calibri"/>
            </a:endParaRPr>
          </a:p>
        </p:txBody>
      </p:sp>
      <p:sp>
        <p:nvSpPr>
          <p:cNvPr id="47" name="object 47"/>
          <p:cNvSpPr/>
          <p:nvPr/>
        </p:nvSpPr>
        <p:spPr>
          <a:xfrm>
            <a:off x="5581693" y="4413167"/>
            <a:ext cx="1142905" cy="368269"/>
          </a:xfrm>
          <a:custGeom>
            <a:avLst/>
            <a:gdLst/>
            <a:ahLst/>
            <a:cxnLst/>
            <a:rect l="l" t="t" r="r" b="b"/>
            <a:pathLst>
              <a:path w="1143000" h="368300">
                <a:moveTo>
                  <a:pt x="1113782" y="0"/>
                </a:moveTo>
                <a:lnTo>
                  <a:pt x="29217" y="0"/>
                </a:lnTo>
                <a:lnTo>
                  <a:pt x="17844" y="2296"/>
                </a:lnTo>
                <a:lnTo>
                  <a:pt x="8557" y="8557"/>
                </a:lnTo>
                <a:lnTo>
                  <a:pt x="2296" y="17844"/>
                </a:lnTo>
                <a:lnTo>
                  <a:pt x="0" y="29217"/>
                </a:lnTo>
                <a:lnTo>
                  <a:pt x="0" y="339082"/>
                </a:lnTo>
                <a:lnTo>
                  <a:pt x="2296" y="350455"/>
                </a:lnTo>
                <a:lnTo>
                  <a:pt x="8557" y="359742"/>
                </a:lnTo>
                <a:lnTo>
                  <a:pt x="17844" y="366003"/>
                </a:lnTo>
                <a:lnTo>
                  <a:pt x="29217" y="368300"/>
                </a:lnTo>
                <a:lnTo>
                  <a:pt x="1113782" y="368300"/>
                </a:lnTo>
                <a:lnTo>
                  <a:pt x="1125155" y="366003"/>
                </a:lnTo>
                <a:lnTo>
                  <a:pt x="1134442" y="359742"/>
                </a:lnTo>
                <a:lnTo>
                  <a:pt x="1140703" y="350455"/>
                </a:lnTo>
                <a:lnTo>
                  <a:pt x="1143000" y="339082"/>
                </a:lnTo>
                <a:lnTo>
                  <a:pt x="1143000" y="29217"/>
                </a:lnTo>
                <a:lnTo>
                  <a:pt x="1140703" y="17844"/>
                </a:lnTo>
                <a:lnTo>
                  <a:pt x="1134442" y="8557"/>
                </a:lnTo>
                <a:lnTo>
                  <a:pt x="1125155" y="2296"/>
                </a:lnTo>
                <a:lnTo>
                  <a:pt x="1113782" y="0"/>
                </a:lnTo>
                <a:close/>
              </a:path>
            </a:pathLst>
          </a:custGeom>
          <a:solidFill>
            <a:srgbClr val="FFFFFF"/>
          </a:solidFill>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8" name="object 48"/>
          <p:cNvSpPr/>
          <p:nvPr/>
        </p:nvSpPr>
        <p:spPr>
          <a:xfrm>
            <a:off x="5581693" y="4413167"/>
            <a:ext cx="1142905" cy="368269"/>
          </a:xfrm>
          <a:custGeom>
            <a:avLst/>
            <a:gdLst/>
            <a:ahLst/>
            <a:cxnLst/>
            <a:rect l="l" t="t" r="r" b="b"/>
            <a:pathLst>
              <a:path w="1143000" h="368300">
                <a:moveTo>
                  <a:pt x="0" y="29217"/>
                </a:moveTo>
                <a:lnTo>
                  <a:pt x="2296" y="17844"/>
                </a:lnTo>
                <a:lnTo>
                  <a:pt x="8557" y="8557"/>
                </a:lnTo>
                <a:lnTo>
                  <a:pt x="17844" y="2296"/>
                </a:lnTo>
                <a:lnTo>
                  <a:pt x="29217" y="0"/>
                </a:lnTo>
                <a:lnTo>
                  <a:pt x="1113782" y="0"/>
                </a:lnTo>
                <a:lnTo>
                  <a:pt x="1125155" y="2296"/>
                </a:lnTo>
                <a:lnTo>
                  <a:pt x="1134442" y="8557"/>
                </a:lnTo>
                <a:lnTo>
                  <a:pt x="1140703" y="17844"/>
                </a:lnTo>
                <a:lnTo>
                  <a:pt x="1143000" y="29217"/>
                </a:lnTo>
                <a:lnTo>
                  <a:pt x="1143000" y="339082"/>
                </a:lnTo>
                <a:lnTo>
                  <a:pt x="1140703" y="350455"/>
                </a:lnTo>
                <a:lnTo>
                  <a:pt x="1134442" y="359742"/>
                </a:lnTo>
                <a:lnTo>
                  <a:pt x="1125155" y="366003"/>
                </a:lnTo>
                <a:lnTo>
                  <a:pt x="1113782" y="368300"/>
                </a:lnTo>
                <a:lnTo>
                  <a:pt x="29217" y="368300"/>
                </a:lnTo>
                <a:lnTo>
                  <a:pt x="17844" y="366003"/>
                </a:lnTo>
                <a:lnTo>
                  <a:pt x="8557" y="359742"/>
                </a:lnTo>
                <a:lnTo>
                  <a:pt x="2296" y="350455"/>
                </a:lnTo>
                <a:lnTo>
                  <a:pt x="0" y="339082"/>
                </a:lnTo>
                <a:lnTo>
                  <a:pt x="0" y="29217"/>
                </a:lnTo>
                <a:close/>
              </a:path>
            </a:pathLst>
          </a:custGeom>
          <a:ln w="12700">
            <a:solidFill>
              <a:srgbClr val="7F7F7F"/>
            </a:solidFill>
          </a:ln>
        </p:spPr>
        <p:txBody>
          <a:bodyPr wrap="square" lIns="0" tIns="0" rIns="0" bIns="0" rtlCol="0"/>
          <a:lstStyle/>
          <a:p>
            <a:pPr defTabSz="914329" fontAlgn="auto">
              <a:spcBef>
                <a:spcPts val="0"/>
              </a:spcBef>
              <a:spcAft>
                <a:spcPts val="0"/>
              </a:spcAft>
            </a:pPr>
            <a:endParaRPr sz="1799">
              <a:solidFill>
                <a:prstClr val="black"/>
              </a:solidFill>
              <a:latin typeface="Calibri"/>
              <a:cs typeface="+mn-cs"/>
            </a:endParaRPr>
          </a:p>
        </p:txBody>
      </p:sp>
      <p:sp>
        <p:nvSpPr>
          <p:cNvPr id="49" name="object 49"/>
          <p:cNvSpPr txBox="1"/>
          <p:nvPr/>
        </p:nvSpPr>
        <p:spPr>
          <a:xfrm>
            <a:off x="5770743" y="4431028"/>
            <a:ext cx="737172" cy="289741"/>
          </a:xfrm>
          <a:prstGeom prst="rect">
            <a:avLst/>
          </a:prstGeom>
        </p:spPr>
        <p:txBody>
          <a:bodyPr vert="horz" wrap="square" lIns="0" tIns="12699" rIns="0" bIns="0" rtlCol="0">
            <a:spAutoFit/>
          </a:bodyPr>
          <a:lstStyle/>
          <a:p>
            <a:pPr marL="12699" defTabSz="914329" fontAlgn="auto">
              <a:spcBef>
                <a:spcPts val="100"/>
              </a:spcBef>
              <a:spcAft>
                <a:spcPts val="0"/>
              </a:spcAft>
            </a:pPr>
            <a:r>
              <a:rPr sz="1799" dirty="0">
                <a:solidFill>
                  <a:prstClr val="black"/>
                </a:solidFill>
                <a:latin typeface="Calibri"/>
                <a:cs typeface="Calibri"/>
              </a:rPr>
              <a:t>8</a:t>
            </a:r>
            <a:r>
              <a:rPr sz="1799" spc="-100" dirty="0">
                <a:solidFill>
                  <a:prstClr val="black"/>
                </a:solidFill>
                <a:latin typeface="Calibri"/>
                <a:cs typeface="Calibri"/>
              </a:rPr>
              <a:t> </a:t>
            </a:r>
            <a:r>
              <a:rPr sz="1799" spc="-5" dirty="0">
                <a:solidFill>
                  <a:prstClr val="black"/>
                </a:solidFill>
                <a:latin typeface="Calibri"/>
                <a:cs typeface="Calibri"/>
              </a:rPr>
              <a:t>layers</a:t>
            </a:r>
            <a:endParaRPr sz="1799">
              <a:solidFill>
                <a:prstClr val="black"/>
              </a:solidFill>
              <a:latin typeface="Calibri"/>
              <a:cs typeface="Calibri"/>
            </a:endParaRPr>
          </a:p>
        </p:txBody>
      </p:sp>
      <p:sp>
        <p:nvSpPr>
          <p:cNvPr id="50" name="object 50"/>
          <p:cNvSpPr txBox="1">
            <a:spLocks noGrp="1"/>
          </p:cNvSpPr>
          <p:nvPr>
            <p:ph type="ftr" sz="quarter" idx="5"/>
          </p:nvPr>
        </p:nvSpPr>
        <p:spPr>
          <a:xfrm>
            <a:off x="4162425" y="7249106"/>
            <a:ext cx="9173140" cy="219371"/>
          </a:xfrm>
          <a:prstGeom prst="rect">
            <a:avLst/>
          </a:prstGeom>
        </p:spPr>
        <p:txBody>
          <a:bodyPr vert="horz" wrap="square" lIns="0" tIns="3810" rIns="0" bIns="0" rtlCol="0">
            <a:spAutoFit/>
          </a:bodyPr>
          <a:lstStyle/>
          <a:p>
            <a:pPr marL="12699" defTabSz="914329" fontAlgn="auto">
              <a:spcBef>
                <a:spcPts val="30"/>
              </a:spcBef>
              <a:spcAft>
                <a:spcPts val="0"/>
              </a:spcAft>
            </a:pPr>
            <a:r>
              <a:rPr spc="-20" dirty="0"/>
              <a:t>Kaiming </a:t>
            </a:r>
            <a:r>
              <a:rPr spc="5" dirty="0"/>
              <a:t>He, </a:t>
            </a:r>
            <a:r>
              <a:rPr spc="-10" dirty="0"/>
              <a:t>Xiangyu </a:t>
            </a:r>
            <a:r>
              <a:rPr dirty="0"/>
              <a:t>Zhang, </a:t>
            </a:r>
            <a:r>
              <a:rPr spc="-30" dirty="0"/>
              <a:t>Shaoqing </a:t>
            </a:r>
            <a:r>
              <a:rPr spc="-5" dirty="0"/>
              <a:t>Ren, </a:t>
            </a:r>
            <a:r>
              <a:rPr dirty="0"/>
              <a:t>&amp; </a:t>
            </a:r>
            <a:r>
              <a:rPr spc="-15" dirty="0"/>
              <a:t>Jian </a:t>
            </a:r>
            <a:r>
              <a:rPr spc="-35" dirty="0"/>
              <a:t>Sun. </a:t>
            </a:r>
            <a:r>
              <a:rPr spc="5" dirty="0"/>
              <a:t>“Deep </a:t>
            </a:r>
            <a:r>
              <a:rPr spc="-15" dirty="0"/>
              <a:t>Residual </a:t>
            </a:r>
            <a:r>
              <a:rPr spc="-10" dirty="0"/>
              <a:t>Learning </a:t>
            </a:r>
            <a:r>
              <a:rPr spc="-25" dirty="0"/>
              <a:t>for </a:t>
            </a:r>
            <a:r>
              <a:rPr spc="15" dirty="0"/>
              <a:t>Image </a:t>
            </a:r>
            <a:r>
              <a:rPr spc="-15" dirty="0"/>
              <a:t>Recognition”. </a:t>
            </a:r>
            <a:r>
              <a:rPr spc="-20" dirty="0"/>
              <a:t>CVPR</a:t>
            </a:r>
            <a:r>
              <a:rPr spc="-115" dirty="0"/>
              <a:t> </a:t>
            </a:r>
            <a:r>
              <a:rPr spc="-10" dirty="0"/>
              <a:t>2016.</a:t>
            </a:r>
          </a:p>
        </p:txBody>
      </p:sp>
    </p:spTree>
    <p:extLst>
      <p:ext uri="{BB962C8B-B14F-4D97-AF65-F5344CB8AC3E}">
        <p14:creationId xmlns:p14="http://schemas.microsoft.com/office/powerpoint/2010/main" val="4082018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descr="E:\presentations\job_talk\images\gist_white\gist_visualization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6286" y="1828843"/>
            <a:ext cx="4911596" cy="38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4"/>
          <p:cNvSpPr>
            <a:spLocks noGrp="1" noChangeArrowheads="1"/>
          </p:cNvSpPr>
          <p:nvPr>
            <p:ph type="title" idx="4294967295"/>
          </p:nvPr>
        </p:nvSpPr>
        <p:spPr>
          <a:xfrm>
            <a:off x="1828912" y="-152306"/>
            <a:ext cx="8402417" cy="1219168"/>
          </a:xfrm>
        </p:spPr>
        <p:txBody>
          <a:bodyPr/>
          <a:lstStyle/>
          <a:p>
            <a:pPr eaLnBrk="1" hangingPunct="1"/>
            <a:r>
              <a:rPr lang="en-US" altLang="en-US"/>
              <a:t>Scene Descriptor</a:t>
            </a:r>
          </a:p>
        </p:txBody>
      </p:sp>
      <p:pic>
        <p:nvPicPr>
          <p:cNvPr id="26628" name="Picture 6" descr="teaser_inp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517" y="1981238"/>
            <a:ext cx="3962296" cy="2971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1935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8" descr="IMG_0681_g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517" y="1981238"/>
            <a:ext cx="3962296" cy="2971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p:cNvSpPr>
            <a:spLocks noGrp="1" noChangeArrowheads="1"/>
          </p:cNvSpPr>
          <p:nvPr>
            <p:ph type="title" idx="4294967295"/>
          </p:nvPr>
        </p:nvSpPr>
        <p:spPr>
          <a:xfrm>
            <a:off x="1828912" y="-152306"/>
            <a:ext cx="8402417" cy="1219168"/>
          </a:xfrm>
        </p:spPr>
        <p:txBody>
          <a:bodyPr/>
          <a:lstStyle/>
          <a:p>
            <a:pPr eaLnBrk="1" hangingPunct="1"/>
            <a:r>
              <a:rPr lang="en-US" altLang="en-US"/>
              <a:t>Scene Descriptor</a:t>
            </a:r>
          </a:p>
        </p:txBody>
      </p:sp>
      <p:sp>
        <p:nvSpPr>
          <p:cNvPr id="27652" name="Text Box 5"/>
          <p:cNvSpPr txBox="1">
            <a:spLocks noChangeArrowheads="1"/>
          </p:cNvSpPr>
          <p:nvPr/>
        </p:nvSpPr>
        <p:spPr bwMode="auto">
          <a:xfrm>
            <a:off x="6248397" y="5943536"/>
            <a:ext cx="39622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Scene Gist Descriptor </a:t>
            </a:r>
            <a:br>
              <a:rPr lang="en-US" altLang="en-US" sz="2400">
                <a:solidFill>
                  <a:srgbClr val="000000"/>
                </a:solidFill>
                <a:cs typeface="+mn-cs"/>
              </a:rPr>
            </a:br>
            <a:r>
              <a:rPr lang="en-US" altLang="en-US" sz="2400">
                <a:solidFill>
                  <a:srgbClr val="000000"/>
                </a:solidFill>
                <a:cs typeface="+mn-cs"/>
              </a:rPr>
              <a:t>(Oliva and Torralba 2001)</a:t>
            </a:r>
          </a:p>
        </p:txBody>
      </p:sp>
      <p:pic>
        <p:nvPicPr>
          <p:cNvPr id="27653" name="Picture 5" descr="E:\presentations\job_talk\images\gist_white\gist_visualizatio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286" y="1828843"/>
            <a:ext cx="4911596" cy="38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555676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idx="4294967295"/>
          </p:nvPr>
        </p:nvSpPr>
        <p:spPr>
          <a:xfrm>
            <a:off x="1828912" y="-152306"/>
            <a:ext cx="8402417" cy="1219168"/>
          </a:xfrm>
        </p:spPr>
        <p:txBody>
          <a:bodyPr/>
          <a:lstStyle/>
          <a:p>
            <a:pPr eaLnBrk="1" hangingPunct="1"/>
            <a:r>
              <a:rPr lang="en-US" altLang="en-US"/>
              <a:t>Scene Descriptor</a:t>
            </a:r>
          </a:p>
        </p:txBody>
      </p:sp>
      <p:sp>
        <p:nvSpPr>
          <p:cNvPr id="28675" name="Text Box 6"/>
          <p:cNvSpPr txBox="1">
            <a:spLocks noChangeArrowheads="1"/>
          </p:cNvSpPr>
          <p:nvPr/>
        </p:nvSpPr>
        <p:spPr bwMode="auto">
          <a:xfrm>
            <a:off x="4267248" y="2895614"/>
            <a:ext cx="160015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sz="6600">
                <a:solidFill>
                  <a:srgbClr val="000000"/>
                </a:solidFill>
                <a:cs typeface="+mn-cs"/>
              </a:rPr>
              <a:t>+</a:t>
            </a:r>
          </a:p>
        </p:txBody>
      </p:sp>
      <p:pic>
        <p:nvPicPr>
          <p:cNvPr id="28676" name="Picture 7" descr="IMG_0681_4x4_color_gis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86" y="2667020"/>
            <a:ext cx="1523960" cy="152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descr="E:\presentations\job_talk\images\gist_white\gist_visualizatio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286" y="1828843"/>
            <a:ext cx="4911596" cy="38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5"/>
          <p:cNvSpPr txBox="1">
            <a:spLocks noChangeArrowheads="1"/>
          </p:cNvSpPr>
          <p:nvPr/>
        </p:nvSpPr>
        <p:spPr bwMode="auto">
          <a:xfrm>
            <a:off x="6248397" y="5943536"/>
            <a:ext cx="39622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Scene Gist Descriptor </a:t>
            </a:r>
            <a:br>
              <a:rPr lang="en-US" altLang="en-US" sz="2400">
                <a:solidFill>
                  <a:srgbClr val="000000"/>
                </a:solidFill>
                <a:cs typeface="+mn-cs"/>
              </a:rPr>
            </a:br>
            <a:r>
              <a:rPr lang="en-US" altLang="en-US" sz="2400">
                <a:solidFill>
                  <a:srgbClr val="000000"/>
                </a:solidFill>
                <a:cs typeface="+mn-cs"/>
              </a:rPr>
              <a:t>(Oliva and Torralba 2001)</a:t>
            </a:r>
          </a:p>
        </p:txBody>
      </p:sp>
    </p:spTree>
    <p:extLst>
      <p:ext uri="{BB962C8B-B14F-4D97-AF65-F5344CB8AC3E}">
        <p14:creationId xmlns:p14="http://schemas.microsoft.com/office/powerpoint/2010/main" val="2893494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7" descr="1024x758_mont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121" y="90"/>
            <a:ext cx="9143760" cy="685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p:cNvSpPr txBox="1">
            <a:spLocks noChangeArrowheads="1"/>
          </p:cNvSpPr>
          <p:nvPr/>
        </p:nvSpPr>
        <p:spPr bwMode="auto">
          <a:xfrm>
            <a:off x="3048081" y="198524"/>
            <a:ext cx="62776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0"/>
              </a:spcBef>
              <a:buNone/>
            </a:pPr>
            <a:r>
              <a:rPr lang="en-US" altLang="en-US" sz="4800" dirty="0">
                <a:solidFill>
                  <a:srgbClr val="FFFFFF"/>
                </a:solidFill>
                <a:latin typeface="Arial" panose="020B0604020202020204" pitchFamily="34" charset="0"/>
                <a:cs typeface="+mn-cs"/>
              </a:rPr>
              <a:t>2 Million Flickr Images</a:t>
            </a:r>
          </a:p>
        </p:txBody>
      </p:sp>
      <p:sp>
        <p:nvSpPr>
          <p:cNvPr id="2" name="Rectangle 1"/>
          <p:cNvSpPr/>
          <p:nvPr/>
        </p:nvSpPr>
        <p:spPr>
          <a:xfrm>
            <a:off x="8513118" y="6400800"/>
            <a:ext cx="2069797" cy="369332"/>
          </a:xfrm>
          <a:prstGeom prst="rect">
            <a:avLst/>
          </a:prstGeom>
        </p:spPr>
        <p:txBody>
          <a:bodyPr wrap="none">
            <a:spAutoFit/>
          </a:bodyPr>
          <a:lstStyle/>
          <a:p>
            <a:pPr algn="ctr" defTabSz="914394"/>
            <a:r>
              <a:rPr lang="en-US" altLang="en-US" dirty="0">
                <a:solidFill>
                  <a:srgbClr val="FFFFFF"/>
                </a:solidFill>
              </a:rPr>
              <a:t>22,500 thumbnails</a:t>
            </a:r>
          </a:p>
        </p:txBody>
      </p:sp>
    </p:spTree>
    <p:extLst>
      <p:ext uri="{BB962C8B-B14F-4D97-AF65-F5344CB8AC3E}">
        <p14:creationId xmlns:p14="http://schemas.microsoft.com/office/powerpoint/2010/main" val="124725491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teaser_inp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714" y="2590822"/>
            <a:ext cx="2285940" cy="171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4"/>
          <p:cNvSpPr txBox="1">
            <a:spLocks noChangeArrowheads="1"/>
          </p:cNvSpPr>
          <p:nvPr/>
        </p:nvSpPr>
        <p:spPr bwMode="auto">
          <a:xfrm>
            <a:off x="6476990" y="6019733"/>
            <a:ext cx="28193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sz="2400">
                <a:solidFill>
                  <a:srgbClr val="000000"/>
                </a:solidFill>
                <a:cs typeface="+mn-cs"/>
              </a:rPr>
              <a:t>… 200 total</a:t>
            </a:r>
          </a:p>
        </p:txBody>
      </p:sp>
      <p:pic>
        <p:nvPicPr>
          <p:cNvPr id="30724" name="Picture 2" descr="E:\presentations\Siggraph 2007\images\montages\IMG_0681_mask.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50" y="1047815"/>
            <a:ext cx="6370471" cy="477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1590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descr="0007_landscape_00084_132090349_27e120a56c_1_11254121@N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13" y="1676446"/>
            <a:ext cx="5003669" cy="37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4" descr="IMG_0681_mask_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318" y="2192370"/>
            <a:ext cx="3911498" cy="2933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9221" name="Picture 5" descr="IMG_0681_contex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318" y="2192370"/>
            <a:ext cx="3911498" cy="2933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Rectangle 7"/>
          <p:cNvSpPr>
            <a:spLocks noGrp="1" noChangeArrowheads="1"/>
          </p:cNvSpPr>
          <p:nvPr>
            <p:ph type="title" idx="4294967295"/>
          </p:nvPr>
        </p:nvSpPr>
        <p:spPr>
          <a:xfrm>
            <a:off x="1828912" y="-152306"/>
            <a:ext cx="8402417" cy="1219168"/>
          </a:xfrm>
        </p:spPr>
        <p:txBody>
          <a:bodyPr/>
          <a:lstStyle/>
          <a:p>
            <a:pPr eaLnBrk="1" hangingPunct="1"/>
            <a:r>
              <a:rPr lang="en-US" altLang="en-US"/>
              <a:t>Context Matching</a:t>
            </a:r>
          </a:p>
        </p:txBody>
      </p:sp>
    </p:spTree>
    <p:custDataLst>
      <p:tags r:id="rId1"/>
    </p:custDataLst>
    <p:extLst>
      <p:ext uri="{BB962C8B-B14F-4D97-AF65-F5344CB8AC3E}">
        <p14:creationId xmlns:p14="http://schemas.microsoft.com/office/powerpoint/2010/main" val="17418335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8" presetClass="path" presetSubtype="0" fill="hold" nodeType="clickEffect">
                                  <p:stCondLst>
                                    <p:cond delay="0"/>
                                  </p:stCondLst>
                                  <p:childTnLst>
                                    <p:animMotion origin="layout" path="M 3.33333E-6 -4.81481E-6 L 0.32187 -0.07037 L 0.41458 -0.06342 L 0.32187 -0.05578 L 0.41458 -0.04837 L 0.32187 -0.0412 L 0.41458 -0.03356 L 0.32187 -0.02638 L 0.41458 -0.01875 L 0.32187 -0.01134 L 0.41458 -0.00416 L 0.32187 0.00371 L 0.41458 0.01065 L 0.32187 0.01829 L 0.41458 0.0257 L 0.32187 0.03288 L 0.41458 0.04075 " pathEditMode="relative" rAng="0" ptsTypes="AAAAAAAAAAAAAAAAA">
                                      <p:cBhvr>
                                        <p:cTn id="6" dur="3000" fill="hold"/>
                                        <p:tgtEl>
                                          <p:spTgt spid="649221"/>
                                        </p:tgtEl>
                                        <p:attrNameLst>
                                          <p:attrName>ppt_x</p:attrName>
                                          <p:attrName>ppt_y</p:attrName>
                                        </p:attrNameLst>
                                      </p:cBhvr>
                                      <p:rCtr x="20729" y="-14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8674" name="Picture 2" descr="0007_landscape_00084_132090349_27e120a56c_1_11254121@N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121" y="90"/>
            <a:ext cx="9143760" cy="685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8677" name="Picture 5" descr="0007_landscape_00084_132090349_27e120a56c_1_11254121@N00"/>
          <p:cNvPicPr>
            <a:picLocks noChangeAspect="1" noChangeArrowheads="1"/>
          </p:cNvPicPr>
          <p:nvPr/>
        </p:nvPicPr>
        <p:blipFill>
          <a:blip r:embed="rId3">
            <a:extLst>
              <a:ext uri="{28A0092B-C50C-407E-A947-70E740481C1C}">
                <a14:useLocalDpi xmlns:a14="http://schemas.microsoft.com/office/drawing/2010/main" val="0"/>
              </a:ext>
            </a:extLst>
          </a:blip>
          <a:srcRect l="4861" t="13704" r="17084" b="7964"/>
          <a:stretch>
            <a:fillRect/>
          </a:stretch>
        </p:blipFill>
        <p:spPr bwMode="auto">
          <a:xfrm>
            <a:off x="1968609" y="939865"/>
            <a:ext cx="7137213" cy="537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3" descr="IMG_0681_mask_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609" y="943042"/>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8676" name="Picture 4" descr="teaser_outp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8609" y="946218"/>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8678" name="Text Box 6"/>
          <p:cNvSpPr txBox="1">
            <a:spLocks noChangeArrowheads="1"/>
          </p:cNvSpPr>
          <p:nvPr/>
        </p:nvSpPr>
        <p:spPr bwMode="auto">
          <a:xfrm>
            <a:off x="3048080" y="6338811"/>
            <a:ext cx="48766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a:solidFill>
                  <a:srgbClr val="000000"/>
                </a:solidFill>
                <a:cs typeface="+mn-cs"/>
              </a:rPr>
              <a:t>Graph cut + Poisson blending</a:t>
            </a:r>
          </a:p>
        </p:txBody>
      </p:sp>
    </p:spTree>
    <p:custDataLst>
      <p:tags r:id="rId1"/>
    </p:custDataLst>
    <p:extLst>
      <p:ext uri="{BB962C8B-B14F-4D97-AF65-F5344CB8AC3E}">
        <p14:creationId xmlns:p14="http://schemas.microsoft.com/office/powerpoint/2010/main" val="20713788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68674"/>
                                        </p:tgtEl>
                                        <p:attrNameLst>
                                          <p:attrName>style.visibility</p:attrName>
                                        </p:attrNameLst>
                                      </p:cBhvr>
                                      <p:to>
                                        <p:strVal val="visible"/>
                                      </p:to>
                                    </p:set>
                                    <p:animEffect transition="in" filter="fade">
                                      <p:cBhvr>
                                        <p:cTn id="7" dur="1000"/>
                                        <p:tgtEl>
                                          <p:spTgt spid="668674"/>
                                        </p:tgtEl>
                                      </p:cBhvr>
                                    </p:animEffect>
                                  </p:childTnLst>
                                </p:cTn>
                              </p:par>
                            </p:childTnLst>
                          </p:cTn>
                        </p:par>
                        <p:par>
                          <p:cTn id="8" fill="hold" nodeType="afterGroup">
                            <p:stCondLst>
                              <p:cond delay="1000"/>
                            </p:stCondLst>
                            <p:childTnLst>
                              <p:par>
                                <p:cTn id="9" presetID="1" presetClass="entr" presetSubtype="0" fill="hold" nodeType="afterEffect">
                                  <p:stCondLst>
                                    <p:cond delay="0"/>
                                  </p:stCondLst>
                                  <p:childTnLst>
                                    <p:set>
                                      <p:cBhvr>
                                        <p:cTn id="10" dur="1" fill="hold">
                                          <p:stCondLst>
                                            <p:cond delay="0"/>
                                          </p:stCondLst>
                                        </p:cTn>
                                        <p:tgtEl>
                                          <p:spTgt spid="668677"/>
                                        </p:tgtEl>
                                        <p:attrNameLst>
                                          <p:attrName>style.visibility</p:attrName>
                                        </p:attrNameLst>
                                      </p:cBhvr>
                                      <p:to>
                                        <p:strVal val="visible"/>
                                      </p:to>
                                    </p:set>
                                  </p:childTnLst>
                                </p:cTn>
                              </p:par>
                            </p:childTnLst>
                          </p:cTn>
                        </p:par>
                        <p:par>
                          <p:cTn id="11" fill="hold" nodeType="afterGroup">
                            <p:stCondLst>
                              <p:cond delay="1000"/>
                            </p:stCondLst>
                            <p:childTnLst>
                              <p:par>
                                <p:cTn id="12" presetID="10" presetClass="exit" presetSubtype="0" fill="hold" nodeType="afterEffect">
                                  <p:stCondLst>
                                    <p:cond delay="1000"/>
                                  </p:stCondLst>
                                  <p:childTnLst>
                                    <p:animEffect transition="out" filter="fade">
                                      <p:cBhvr>
                                        <p:cTn id="13" dur="1000"/>
                                        <p:tgtEl>
                                          <p:spTgt spid="668674"/>
                                        </p:tgtEl>
                                      </p:cBhvr>
                                    </p:animEffect>
                                    <p:set>
                                      <p:cBhvr>
                                        <p:cTn id="14" dur="1" fill="hold">
                                          <p:stCondLst>
                                            <p:cond delay="999"/>
                                          </p:stCondLst>
                                        </p:cTn>
                                        <p:tgtEl>
                                          <p:spTgt spid="668674"/>
                                        </p:tgtEl>
                                        <p:attrNameLst>
                                          <p:attrName>style.visibility</p:attrName>
                                        </p:attrNameLst>
                                      </p:cBhvr>
                                      <p:to>
                                        <p:strVal val="hidden"/>
                                      </p:to>
                                    </p:set>
                                  </p:childTnLst>
                                </p:cTn>
                              </p:par>
                              <p:par>
                                <p:cTn id="15" presetID="10" presetClass="entr" presetSubtype="0" fill="hold" grpId="0" nodeType="withEffect">
                                  <p:stCondLst>
                                    <p:cond delay="1000"/>
                                  </p:stCondLst>
                                  <p:childTnLst>
                                    <p:set>
                                      <p:cBhvr>
                                        <p:cTn id="16" dur="1" fill="hold">
                                          <p:stCondLst>
                                            <p:cond delay="0"/>
                                          </p:stCondLst>
                                        </p:cTn>
                                        <p:tgtEl>
                                          <p:spTgt spid="668678"/>
                                        </p:tgtEl>
                                        <p:attrNameLst>
                                          <p:attrName>style.visibility</p:attrName>
                                        </p:attrNameLst>
                                      </p:cBhvr>
                                      <p:to>
                                        <p:strVal val="visible"/>
                                      </p:to>
                                    </p:set>
                                    <p:animEffect transition="in" filter="fade">
                                      <p:cBhvr>
                                        <p:cTn id="17" dur="1000"/>
                                        <p:tgtEl>
                                          <p:spTgt spid="66867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668676"/>
                                        </p:tgtEl>
                                        <p:attrNameLst>
                                          <p:attrName>style.visibility</p:attrName>
                                        </p:attrNameLst>
                                      </p:cBhvr>
                                      <p:to>
                                        <p:strVal val="visible"/>
                                      </p:to>
                                    </p:set>
                                    <p:animEffect transition="in" filter="fade">
                                      <p:cBhvr>
                                        <p:cTn id="22" dur="1000"/>
                                        <p:tgtEl>
                                          <p:spTgt spid="66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67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828912" y="-152306"/>
            <a:ext cx="8402417" cy="1219168"/>
          </a:xfrm>
        </p:spPr>
        <p:txBody>
          <a:bodyPr/>
          <a:lstStyle/>
          <a:p>
            <a:pPr eaLnBrk="1" hangingPunct="1"/>
            <a:r>
              <a:rPr lang="en-US" altLang="en-US"/>
              <a:t>Result Ranking</a:t>
            </a:r>
          </a:p>
        </p:txBody>
      </p:sp>
      <p:sp>
        <p:nvSpPr>
          <p:cNvPr id="33795" name="Text Box 3"/>
          <p:cNvSpPr txBox="1">
            <a:spLocks noChangeArrowheads="1"/>
          </p:cNvSpPr>
          <p:nvPr/>
        </p:nvSpPr>
        <p:spPr bwMode="auto">
          <a:xfrm>
            <a:off x="2743288" y="1339905"/>
            <a:ext cx="693401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a:solidFill>
                  <a:srgbClr val="000000"/>
                </a:solidFill>
                <a:cs typeface="+mn-cs"/>
              </a:rPr>
              <a:t>We assign each of the 200 results a score which is the sum of:</a:t>
            </a:r>
          </a:p>
        </p:txBody>
      </p:sp>
      <p:sp>
        <p:nvSpPr>
          <p:cNvPr id="33796" name="Text Box 5"/>
          <p:cNvSpPr txBox="1">
            <a:spLocks noChangeArrowheads="1"/>
          </p:cNvSpPr>
          <p:nvPr/>
        </p:nvSpPr>
        <p:spPr bwMode="auto">
          <a:xfrm>
            <a:off x="4419644" y="2819417"/>
            <a:ext cx="563865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a:solidFill>
                  <a:srgbClr val="000000"/>
                </a:solidFill>
                <a:cs typeface="+mn-cs"/>
              </a:rPr>
              <a:t>The scene matching distance</a:t>
            </a:r>
          </a:p>
          <a:p>
            <a:pPr defTabSz="914394" eaLnBrk="1" hangingPunct="1">
              <a:spcBef>
                <a:spcPct val="50000"/>
              </a:spcBef>
              <a:buNone/>
            </a:pPr>
            <a:endParaRPr lang="en-US" altLang="en-US" sz="1800" b="1">
              <a:solidFill>
                <a:srgbClr val="000000"/>
              </a:solidFill>
              <a:cs typeface="+mn-cs"/>
            </a:endParaRPr>
          </a:p>
        </p:txBody>
      </p:sp>
      <p:sp>
        <p:nvSpPr>
          <p:cNvPr id="33797" name="Text Box 6"/>
          <p:cNvSpPr txBox="1">
            <a:spLocks noChangeArrowheads="1"/>
          </p:cNvSpPr>
          <p:nvPr/>
        </p:nvSpPr>
        <p:spPr bwMode="auto">
          <a:xfrm>
            <a:off x="4419644" y="4032234"/>
            <a:ext cx="60196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a:solidFill>
                  <a:srgbClr val="000000"/>
                </a:solidFill>
                <a:cs typeface="+mn-cs"/>
              </a:rPr>
              <a:t>The context matching distance </a:t>
            </a:r>
            <a:br>
              <a:rPr lang="en-US" altLang="en-US">
                <a:solidFill>
                  <a:srgbClr val="000000"/>
                </a:solidFill>
                <a:cs typeface="+mn-cs"/>
              </a:rPr>
            </a:br>
            <a:r>
              <a:rPr lang="en-US" altLang="en-US">
                <a:solidFill>
                  <a:srgbClr val="000000"/>
                </a:solidFill>
                <a:cs typeface="+mn-cs"/>
              </a:rPr>
              <a:t>         (color + texture)</a:t>
            </a:r>
            <a:endParaRPr lang="en-US" altLang="en-US" sz="1800">
              <a:solidFill>
                <a:srgbClr val="000000"/>
              </a:solidFill>
              <a:cs typeface="+mn-cs"/>
            </a:endParaRPr>
          </a:p>
        </p:txBody>
      </p:sp>
      <p:sp>
        <p:nvSpPr>
          <p:cNvPr id="33798" name="Text Box 7"/>
          <p:cNvSpPr txBox="1">
            <a:spLocks noChangeArrowheads="1"/>
          </p:cNvSpPr>
          <p:nvPr/>
        </p:nvSpPr>
        <p:spPr bwMode="auto">
          <a:xfrm>
            <a:off x="4203750" y="5576831"/>
            <a:ext cx="35813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50000"/>
              </a:spcBef>
              <a:buNone/>
            </a:pPr>
            <a:r>
              <a:rPr lang="en-US" altLang="en-US">
                <a:solidFill>
                  <a:srgbClr val="000000"/>
                </a:solidFill>
                <a:cs typeface="+mn-cs"/>
              </a:rPr>
              <a:t>The graph cut cost</a:t>
            </a:r>
          </a:p>
        </p:txBody>
      </p:sp>
      <p:pic>
        <p:nvPicPr>
          <p:cNvPr id="33799" name="Picture 9" descr="IMG_0681_4x4_color_g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506" y="2727343"/>
            <a:ext cx="571485" cy="571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11" descr="0007_landscape_00084_132090349_27e120a56c_1_11254121@N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2754" y="3822691"/>
            <a:ext cx="1581108" cy="1185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0" descr="IMG_0681_contex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903" y="3975086"/>
            <a:ext cx="1235043" cy="92707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3802" name="Picture 13" descr="graph-cut-cost-06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9104" y="5245053"/>
            <a:ext cx="1574759" cy="118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5" descr="E:\presentations\job_talk\images\gist_white\gist_visualization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6140" y="2589237"/>
            <a:ext cx="1352515" cy="1057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97920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IMG_0681_mask_output_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220" y="749373"/>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3885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IMG_0681_mask_output_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220" y="750959"/>
            <a:ext cx="7143562" cy="535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229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a:t>Outline</a:t>
            </a:r>
          </a:p>
        </p:txBody>
      </p:sp>
      <p:sp>
        <p:nvSpPr>
          <p:cNvPr id="5123" name="Content Placeholder 2"/>
          <p:cNvSpPr>
            <a:spLocks noGrp="1"/>
          </p:cNvSpPr>
          <p:nvPr>
            <p:ph idx="1"/>
          </p:nvPr>
        </p:nvSpPr>
        <p:spPr/>
        <p:txBody>
          <a:bodyPr>
            <a:normAutofit/>
          </a:bodyPr>
          <a:lstStyle/>
          <a:p>
            <a:pPr marL="0" indent="0">
              <a:buNone/>
              <a:defRPr/>
            </a:pPr>
            <a:r>
              <a:rPr lang="en-US" altLang="en-US" dirty="0"/>
              <a:t>Opportunities of Scale: Data-driven methods</a:t>
            </a:r>
          </a:p>
          <a:p>
            <a:pPr>
              <a:defRPr/>
            </a:pPr>
            <a:endParaRPr lang="en-US" altLang="en-US" dirty="0"/>
          </a:p>
          <a:p>
            <a:pPr lvl="1">
              <a:defRPr/>
            </a:pPr>
            <a:r>
              <a:rPr lang="en-US" altLang="en-US" dirty="0"/>
              <a:t>The Unreasonable Effectiveness of Data</a:t>
            </a:r>
          </a:p>
          <a:p>
            <a:pPr lvl="1">
              <a:defRPr/>
            </a:pPr>
            <a:r>
              <a:rPr lang="en-US" altLang="en-US" dirty="0"/>
              <a:t>Scene Completion</a:t>
            </a:r>
          </a:p>
          <a:p>
            <a:pPr lvl="1">
              <a:defRPr/>
            </a:pPr>
            <a:r>
              <a:rPr lang="en-US" altLang="en-US" dirty="0"/>
              <a:t>Image Geolocation</a:t>
            </a:r>
          </a:p>
        </p:txBody>
      </p:sp>
    </p:spTree>
    <p:extLst>
      <p:ext uri="{BB962C8B-B14F-4D97-AF65-F5344CB8AC3E}">
        <p14:creationId xmlns:p14="http://schemas.microsoft.com/office/powerpoint/2010/main" val="3117072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IMG_0681_mask_output_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220" y="749373"/>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681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IMG_0681_mask_output_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220" y="749373"/>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085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IMG_29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220" y="752545"/>
            <a:ext cx="7143562" cy="535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3352395"/>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IMG_2913_mask_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220" y="750959"/>
            <a:ext cx="7143562" cy="535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4543"/>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IMG_2913_mask_output_006_0001_river_00263_257255557_d4668b81ae_101_41825958@N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220" y="747784"/>
            <a:ext cx="7143562" cy="535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915803"/>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IMG_2913_mask_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516" y="2514624"/>
            <a:ext cx="2362138" cy="1771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IMG_2913_montage"/>
          <p:cNvPicPr>
            <a:picLocks noChangeAspect="1" noChangeArrowheads="1"/>
          </p:cNvPicPr>
          <p:nvPr/>
        </p:nvPicPr>
        <p:blipFill>
          <a:blip r:embed="rId4">
            <a:clrChange>
              <a:clrFrom>
                <a:srgbClr val="003082"/>
              </a:clrFrom>
              <a:clrTo>
                <a:srgbClr val="003082">
                  <a:alpha val="0"/>
                </a:srgbClr>
              </a:clrTo>
            </a:clrChange>
            <a:extLst>
              <a:ext uri="{28A0092B-C50C-407E-A947-70E740481C1C}">
                <a14:useLocalDpi xmlns:a14="http://schemas.microsoft.com/office/drawing/2010/main" val="0"/>
              </a:ext>
            </a:extLst>
          </a:blip>
          <a:srcRect/>
          <a:stretch>
            <a:fillRect/>
          </a:stretch>
        </p:blipFill>
        <p:spPr bwMode="auto">
          <a:xfrm>
            <a:off x="4267248" y="1047812"/>
            <a:ext cx="6324434" cy="474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5"/>
          <p:cNvSpPr txBox="1">
            <a:spLocks noChangeArrowheads="1"/>
          </p:cNvSpPr>
          <p:nvPr/>
        </p:nvSpPr>
        <p:spPr bwMode="auto">
          <a:xfrm>
            <a:off x="5867406" y="5943536"/>
            <a:ext cx="31241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 200 scene matches</a:t>
            </a:r>
          </a:p>
        </p:txBody>
      </p:sp>
      <p:sp>
        <p:nvSpPr>
          <p:cNvPr id="10" name="Frame 9"/>
          <p:cNvSpPr/>
          <p:nvPr/>
        </p:nvSpPr>
        <p:spPr>
          <a:xfrm>
            <a:off x="4172001" y="1001777"/>
            <a:ext cx="1455699" cy="1103283"/>
          </a:xfrm>
          <a:prstGeom prst="frame">
            <a:avLst/>
          </a:prstGeom>
          <a:solidFill>
            <a:srgbClr val="09FF0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fontAlgn="auto">
              <a:spcBef>
                <a:spcPts val="0"/>
              </a:spcBef>
              <a:spcAft>
                <a:spcPts val="0"/>
              </a:spcAft>
              <a:defRPr/>
            </a:pPr>
            <a:endParaRPr lang="en-US">
              <a:solidFill>
                <a:srgbClr val="000000"/>
              </a:solidFill>
              <a:latin typeface="Calibri"/>
            </a:endParaRPr>
          </a:p>
        </p:txBody>
      </p:sp>
    </p:spTree>
    <p:extLst>
      <p:ext uri="{BB962C8B-B14F-4D97-AF65-F5344CB8AC3E}">
        <p14:creationId xmlns:p14="http://schemas.microsoft.com/office/powerpoint/2010/main" val="597776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0001_river_00263_257255557_d4668b81ae_101_41825958@N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0774" y="1524052"/>
            <a:ext cx="4314712" cy="3236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descr="IMG_29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516" y="1524052"/>
            <a:ext cx="4343286" cy="3255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1499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IMG_2913_mask_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220" y="750959"/>
            <a:ext cx="7143562" cy="535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6115" name="Picture 3" descr="IMG_2913_mask_output_006_0001_river_00263_257255557_d4668b81ae_101_41825958@N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220" y="750959"/>
            <a:ext cx="7143562" cy="535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0917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626115"/>
                                        </p:tgtEl>
                                        <p:attrNameLst>
                                          <p:attrName>style.visibility</p:attrName>
                                        </p:attrNameLst>
                                      </p:cBhvr>
                                      <p:to>
                                        <p:strVal val="visible"/>
                                      </p:to>
                                    </p:set>
                                    <p:animEffect transition="in" filter="fade">
                                      <p:cBhvr>
                                        <p:cTn id="7" dur="500"/>
                                        <p:tgtEl>
                                          <p:spTgt spid="1626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IMG_50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89" y="303295"/>
            <a:ext cx="5616427" cy="625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87703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descr="IMG_5049_mask_r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89" y="303297"/>
            <a:ext cx="5616427" cy="624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34248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 Vision Class so far</a:t>
            </a:r>
          </a:p>
        </p:txBody>
      </p:sp>
      <p:sp>
        <p:nvSpPr>
          <p:cNvPr id="3" name="Content Placeholder 2"/>
          <p:cNvSpPr>
            <a:spLocks noGrp="1"/>
          </p:cNvSpPr>
          <p:nvPr>
            <p:ph idx="1"/>
          </p:nvPr>
        </p:nvSpPr>
        <p:spPr>
          <a:xfrm>
            <a:off x="1981308" y="990664"/>
            <a:ext cx="8229384" cy="5562454"/>
          </a:xfrm>
        </p:spPr>
        <p:txBody>
          <a:bodyPr>
            <a:normAutofit lnSpcReduction="10000"/>
          </a:bodyPr>
          <a:lstStyle/>
          <a:p>
            <a:r>
              <a:rPr lang="en-US" dirty="0"/>
              <a:t>The geometry of image formation</a:t>
            </a:r>
          </a:p>
          <a:p>
            <a:pPr lvl="1"/>
            <a:r>
              <a:rPr lang="en-US" dirty="0"/>
              <a:t>Ancient / Renaissance</a:t>
            </a:r>
          </a:p>
          <a:p>
            <a:r>
              <a:rPr lang="en-US" dirty="0"/>
              <a:t>Signal processing / Convolution</a:t>
            </a:r>
          </a:p>
          <a:p>
            <a:pPr lvl="1"/>
            <a:r>
              <a:rPr lang="en-US" dirty="0"/>
              <a:t>1800s, but really the 50’s and 60’s</a:t>
            </a:r>
          </a:p>
          <a:p>
            <a:r>
              <a:rPr lang="en-US" dirty="0"/>
              <a:t>Hand-designed Features for recognition, either instance-level or categorical</a:t>
            </a:r>
          </a:p>
          <a:p>
            <a:pPr lvl="1"/>
            <a:r>
              <a:rPr lang="en-US" dirty="0"/>
              <a:t>1999 (SIFT), 2003 (Video Google), 2005 (</a:t>
            </a:r>
            <a:r>
              <a:rPr lang="en-US" dirty="0" err="1"/>
              <a:t>Dalal-Triggs</a:t>
            </a:r>
            <a:r>
              <a:rPr lang="en-US" dirty="0"/>
              <a:t>), 2006 (spatial pyramid bag of words)</a:t>
            </a:r>
          </a:p>
          <a:p>
            <a:r>
              <a:rPr lang="en-US" dirty="0"/>
              <a:t>Learning from Data</a:t>
            </a:r>
          </a:p>
          <a:p>
            <a:pPr lvl="1"/>
            <a:r>
              <a:rPr lang="en-US" dirty="0"/>
              <a:t>1989 (early </a:t>
            </a:r>
            <a:r>
              <a:rPr lang="en-US" dirty="0" err="1"/>
              <a:t>ConvNets</a:t>
            </a:r>
            <a:r>
              <a:rPr lang="en-US" dirty="0"/>
              <a:t>), 1991 (</a:t>
            </a:r>
            <a:r>
              <a:rPr lang="en-US" dirty="0" err="1"/>
              <a:t>EigenFaces</a:t>
            </a:r>
            <a:r>
              <a:rPr lang="en-US" dirty="0"/>
              <a:t>) but late 90’s to now especially</a:t>
            </a:r>
          </a:p>
        </p:txBody>
      </p:sp>
    </p:spTree>
    <p:extLst>
      <p:ext uri="{BB962C8B-B14F-4D97-AF65-F5344CB8AC3E}">
        <p14:creationId xmlns:p14="http://schemas.microsoft.com/office/powerpoint/2010/main" val="23059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IMG_5049_mask_output_027_0064_landscape_00174_258323004_05100fec7f_92_28259381@N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89" y="303297"/>
            <a:ext cx="5616427" cy="624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4966128"/>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a:t>Which is the original?</a:t>
            </a:r>
          </a:p>
        </p:txBody>
      </p:sp>
      <p:sp>
        <p:nvSpPr>
          <p:cNvPr id="48131" name="Content Placeholder 2"/>
          <p:cNvSpPr>
            <a:spLocks noGrp="1"/>
          </p:cNvSpPr>
          <p:nvPr>
            <p:ph idx="1"/>
          </p:nvPr>
        </p:nvSpPr>
        <p:spPr/>
        <p:txBody>
          <a:bodyPr/>
          <a:lstStyle/>
          <a:p>
            <a:endParaRPr lang="en-US" altLang="en-US"/>
          </a:p>
        </p:txBody>
      </p:sp>
      <p:pic>
        <p:nvPicPr>
          <p:cNvPr id="48132" name="Picture 6" descr="IMG_5619_mask_output_001_0032_forest_00054_231148317_43a16297cd_63_81555225@N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198" y="1905041"/>
            <a:ext cx="4400435" cy="3300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4" descr="IMG_56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9531" y="1905041"/>
            <a:ext cx="4370273" cy="327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779937"/>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9154" name="Picture 4" descr="IMG_56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220" y="750961"/>
            <a:ext cx="7143562" cy="5356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877" name="Picture 5" descr="IMG_5619_mask_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220" y="749373"/>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878" name="Picture 6" descr="IMG_5619_mask_output_001_0032_forest_00054_231148317_43a16297cd_63_81555225@N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4220" y="749373"/>
            <a:ext cx="7143562" cy="53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264384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19877"/>
                                        </p:tgtEl>
                                        <p:attrNameLst>
                                          <p:attrName>style.visibility</p:attrName>
                                        </p:attrNameLst>
                                      </p:cBhvr>
                                      <p:to>
                                        <p:strVal val="visible"/>
                                      </p:to>
                                    </p:set>
                                    <p:animEffect transition="in" filter="fade">
                                      <p:cBhvr>
                                        <p:cTn id="7" dur="500"/>
                                        <p:tgtEl>
                                          <p:spTgt spid="7198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19878"/>
                                        </p:tgtEl>
                                        <p:attrNameLst>
                                          <p:attrName>style.visibility</p:attrName>
                                        </p:attrNameLst>
                                      </p:cBhvr>
                                      <p:to>
                                        <p:strVal val="visible"/>
                                      </p:to>
                                    </p:set>
                                    <p:animEffect transition="in" filter="fade">
                                      <p:cBhvr>
                                        <p:cTn id="12" dur="500"/>
                                        <p:tgtEl>
                                          <p:spTgt spid="71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0178" name="Picture 3" descr="IMG_1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4368" y="228684"/>
            <a:ext cx="4143267" cy="57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2011834"/>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02" name="Picture 3" descr="IMG_1158_mask_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4368" y="228684"/>
            <a:ext cx="4143267" cy="57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3726621"/>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2226" name="Picture 4" descr="IMG_1158_diffu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4368" y="228684"/>
            <a:ext cx="4143267" cy="57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 Box 5"/>
          <p:cNvSpPr txBox="1">
            <a:spLocks noChangeArrowheads="1"/>
          </p:cNvSpPr>
          <p:nvPr/>
        </p:nvSpPr>
        <p:spPr bwMode="auto">
          <a:xfrm>
            <a:off x="2186090" y="6095931"/>
            <a:ext cx="77277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Diffusion Result</a:t>
            </a:r>
          </a:p>
        </p:txBody>
      </p:sp>
    </p:spTree>
    <p:extLst>
      <p:ext uri="{BB962C8B-B14F-4D97-AF65-F5344CB8AC3E}">
        <p14:creationId xmlns:p14="http://schemas.microsoft.com/office/powerpoint/2010/main" val="2266441021"/>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0" name="Picture 12" descr="IMG_1158_ef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4368" y="230272"/>
            <a:ext cx="4143267" cy="571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 Box 13"/>
          <p:cNvSpPr txBox="1">
            <a:spLocks noChangeArrowheads="1"/>
          </p:cNvSpPr>
          <p:nvPr/>
        </p:nvSpPr>
        <p:spPr bwMode="auto">
          <a:xfrm>
            <a:off x="2186090" y="6095931"/>
            <a:ext cx="77277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Efros and Leung result</a:t>
            </a:r>
          </a:p>
        </p:txBody>
      </p:sp>
    </p:spTree>
    <p:extLst>
      <p:ext uri="{BB962C8B-B14F-4D97-AF65-F5344CB8AC3E}">
        <p14:creationId xmlns:p14="http://schemas.microsoft.com/office/powerpoint/2010/main" val="2129636910"/>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4274" name="Picture 4" descr="IMG_1158_mask_output_011_0019_travel_00405_288251910_c7e3fc993c_117_66208256@N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6582" y="152486"/>
            <a:ext cx="4300425" cy="5930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Text Box 5"/>
          <p:cNvSpPr txBox="1">
            <a:spLocks noChangeArrowheads="1"/>
          </p:cNvSpPr>
          <p:nvPr/>
        </p:nvSpPr>
        <p:spPr bwMode="auto">
          <a:xfrm>
            <a:off x="2186090" y="6248327"/>
            <a:ext cx="77277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94" eaLnBrk="1" hangingPunct="1">
              <a:spcBef>
                <a:spcPct val="50000"/>
              </a:spcBef>
              <a:buNone/>
            </a:pPr>
            <a:r>
              <a:rPr lang="en-US" altLang="en-US" sz="2400">
                <a:solidFill>
                  <a:srgbClr val="000000"/>
                </a:solidFill>
                <a:cs typeface="+mn-cs"/>
              </a:rPr>
              <a:t>Scene Completion Result</a:t>
            </a:r>
          </a:p>
        </p:txBody>
      </p:sp>
    </p:spTree>
    <p:extLst>
      <p:ext uri="{BB962C8B-B14F-4D97-AF65-F5344CB8AC3E}">
        <p14:creationId xmlns:p14="http://schemas.microsoft.com/office/powerpoint/2010/main" val="3976750939"/>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2" name="Picture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121" y="685872"/>
            <a:ext cx="9076029" cy="5105266"/>
          </a:xfrm>
          <a:prstGeom prst="rect">
            <a:avLst/>
          </a:prstGeom>
        </p:spPr>
      </p:pic>
    </p:spTree>
    <p:extLst>
      <p:ext uri="{BB962C8B-B14F-4D97-AF65-F5344CB8AC3E}">
        <p14:creationId xmlns:p14="http://schemas.microsoft.com/office/powerpoint/2010/main" val="22676294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52041">
                <p:cTn id="7" fill="hold" display="0">
                  <p:stCondLst>
                    <p:cond delay="indefinite"/>
                  </p:stCondLst>
                </p:cTn>
                <p:tgtEl>
                  <p:spTgt spid="2"/>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a:t>Outline</a:t>
            </a:r>
          </a:p>
        </p:txBody>
      </p:sp>
      <p:sp>
        <p:nvSpPr>
          <p:cNvPr id="5123" name="Content Placeholder 2"/>
          <p:cNvSpPr>
            <a:spLocks noGrp="1"/>
          </p:cNvSpPr>
          <p:nvPr>
            <p:ph idx="1"/>
          </p:nvPr>
        </p:nvSpPr>
        <p:spPr/>
        <p:txBody>
          <a:bodyPr>
            <a:normAutofit/>
          </a:bodyPr>
          <a:lstStyle/>
          <a:p>
            <a:pPr marL="0" indent="0">
              <a:buNone/>
              <a:defRPr/>
            </a:pPr>
            <a:r>
              <a:rPr lang="en-US" altLang="en-US" dirty="0"/>
              <a:t>Opportunities of Scale: Data-driven methods</a:t>
            </a:r>
          </a:p>
          <a:p>
            <a:pPr>
              <a:defRPr/>
            </a:pPr>
            <a:endParaRPr lang="en-US" altLang="en-US" dirty="0"/>
          </a:p>
          <a:p>
            <a:pPr lvl="1">
              <a:defRPr/>
            </a:pPr>
            <a:r>
              <a:rPr lang="en-US" altLang="en-US" dirty="0">
                <a:solidFill>
                  <a:srgbClr val="00B050"/>
                </a:solidFill>
              </a:rPr>
              <a:t>The Unreasonable Effectiveness of Data</a:t>
            </a:r>
          </a:p>
          <a:p>
            <a:pPr lvl="1">
              <a:defRPr/>
            </a:pPr>
            <a:r>
              <a:rPr lang="en-US" altLang="en-US" dirty="0">
                <a:solidFill>
                  <a:srgbClr val="00B050"/>
                </a:solidFill>
              </a:rPr>
              <a:t>Scene Completion</a:t>
            </a:r>
          </a:p>
          <a:p>
            <a:pPr lvl="1">
              <a:defRPr/>
            </a:pPr>
            <a:r>
              <a:rPr lang="en-US" altLang="en-US" dirty="0"/>
              <a:t>Image Geolocation</a:t>
            </a:r>
          </a:p>
        </p:txBody>
      </p:sp>
    </p:spTree>
    <p:extLst>
      <p:ext uri="{BB962C8B-B14F-4D97-AF65-F5344CB8AC3E}">
        <p14:creationId xmlns:p14="http://schemas.microsoft.com/office/powerpoint/2010/main" val="752849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 in the last 20 years?</a:t>
            </a:r>
          </a:p>
        </p:txBody>
      </p:sp>
      <p:sp>
        <p:nvSpPr>
          <p:cNvPr id="3" name="Content Placeholder 2"/>
          <p:cNvSpPr>
            <a:spLocks noGrp="1"/>
          </p:cNvSpPr>
          <p:nvPr>
            <p:ph idx="1"/>
          </p:nvPr>
        </p:nvSpPr>
        <p:spPr/>
        <p:txBody>
          <a:bodyPr/>
          <a:lstStyle/>
          <a:p>
            <a:r>
              <a:rPr lang="en-US" dirty="0"/>
              <a:t>The Internet (lots of data being shared)</a:t>
            </a:r>
          </a:p>
          <a:p>
            <a:r>
              <a:rPr lang="en-US" dirty="0"/>
              <a:t>Crowdsourcing (economical annotation at scale)</a:t>
            </a:r>
          </a:p>
          <a:p>
            <a:r>
              <a:rPr lang="en-US" dirty="0"/>
              <a:t>Learning representations from the data these sources provide (deep learning)</a:t>
            </a:r>
          </a:p>
          <a:p>
            <a:r>
              <a:rPr lang="en-US" dirty="0"/>
              <a:t>The inevitable Moore’s-law-</a:t>
            </a:r>
            <a:r>
              <a:rPr lang="en-US" dirty="0" err="1"/>
              <a:t>esque</a:t>
            </a:r>
            <a:r>
              <a:rPr lang="en-US" dirty="0"/>
              <a:t> increase in compute that allows large scale deep learning</a:t>
            </a:r>
          </a:p>
          <a:p>
            <a:endParaRPr lang="en-US" dirty="0"/>
          </a:p>
        </p:txBody>
      </p:sp>
    </p:spTree>
    <p:extLst>
      <p:ext uri="{BB962C8B-B14F-4D97-AF65-F5344CB8AC3E}">
        <p14:creationId xmlns:p14="http://schemas.microsoft.com/office/powerpoint/2010/main" val="374902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a:t>General Principal</a:t>
            </a:r>
          </a:p>
        </p:txBody>
      </p:sp>
      <p:grpSp>
        <p:nvGrpSpPr>
          <p:cNvPr id="6147" name="Group 18"/>
          <p:cNvGrpSpPr>
            <a:grpSpLocks noChangeAspect="1"/>
          </p:cNvGrpSpPr>
          <p:nvPr/>
        </p:nvGrpSpPr>
        <p:grpSpPr bwMode="auto">
          <a:xfrm>
            <a:off x="2209902" y="1143060"/>
            <a:ext cx="7695998" cy="4154379"/>
            <a:chOff x="304800" y="1981200"/>
            <a:chExt cx="8610600" cy="4648200"/>
          </a:xfrm>
        </p:grpSpPr>
        <p:sp>
          <p:nvSpPr>
            <p:cNvPr id="4" name="Rounded Rectangle 3"/>
            <p:cNvSpPr/>
            <p:nvPr/>
          </p:nvSpPr>
          <p:spPr>
            <a:xfrm>
              <a:off x="304800" y="3352392"/>
              <a:ext cx="1523906" cy="1296594"/>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Input Image</a:t>
              </a:r>
            </a:p>
          </p:txBody>
        </p:sp>
        <p:sp>
          <p:nvSpPr>
            <p:cNvPr id="8" name="Rounded Rectangle 7"/>
            <p:cNvSpPr/>
            <p:nvPr/>
          </p:nvSpPr>
          <p:spPr>
            <a:xfrm>
              <a:off x="2718539" y="3048670"/>
              <a:ext cx="2209486" cy="1142068"/>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Images</a:t>
              </a:r>
            </a:p>
          </p:txBody>
        </p:sp>
        <p:sp>
          <p:nvSpPr>
            <p:cNvPr id="9" name="Rounded Rectangle 8"/>
            <p:cNvSpPr/>
            <p:nvPr/>
          </p:nvSpPr>
          <p:spPr>
            <a:xfrm>
              <a:off x="2718539" y="4496236"/>
              <a:ext cx="2133112" cy="1142069"/>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Associated Info</a:t>
              </a:r>
            </a:p>
          </p:txBody>
        </p:sp>
        <p:sp>
          <p:nvSpPr>
            <p:cNvPr id="10" name="Rounded Rectangle 9"/>
            <p:cNvSpPr/>
            <p:nvPr/>
          </p:nvSpPr>
          <p:spPr>
            <a:xfrm>
              <a:off x="2514286" y="1981200"/>
              <a:ext cx="2580694" cy="380985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white"/>
                </a:solidFill>
                <a:latin typeface="Calibri"/>
              </a:endParaRPr>
            </a:p>
          </p:txBody>
        </p:sp>
        <p:sp>
          <p:nvSpPr>
            <p:cNvPr id="6153" name="TextBox 10"/>
            <p:cNvSpPr txBox="1">
              <a:spLocks noChangeArrowheads="1"/>
            </p:cNvSpPr>
            <p:nvPr/>
          </p:nvSpPr>
          <p:spPr bwMode="auto">
            <a:xfrm>
              <a:off x="2566359" y="2286000"/>
              <a:ext cx="2313982" cy="516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94" eaLnBrk="1" hangingPunct="1">
                <a:spcBef>
                  <a:spcPct val="0"/>
                </a:spcBef>
                <a:buNone/>
              </a:pPr>
              <a:r>
                <a:rPr lang="en-US" altLang="en-US" sz="2400">
                  <a:solidFill>
                    <a:prstClr val="black"/>
                  </a:solidFill>
                  <a:latin typeface="Arial" panose="020B0604020202020204" pitchFamily="34" charset="0"/>
                </a:rPr>
                <a:t>Huge Dataset</a:t>
              </a:r>
            </a:p>
          </p:txBody>
        </p:sp>
        <p:sp>
          <p:nvSpPr>
            <p:cNvPr id="12" name="Rounded Rectangle 11"/>
            <p:cNvSpPr/>
            <p:nvPr/>
          </p:nvSpPr>
          <p:spPr>
            <a:xfrm>
              <a:off x="6705914" y="3125044"/>
              <a:ext cx="2209486" cy="1904039"/>
            </a:xfrm>
            <a:prstGeom prst="roundRect">
              <a:avLst/>
            </a:prstGeom>
            <a:solidFill>
              <a:schemeClr val="accent1">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r>
                <a:rPr lang="en-US" sz="2400" dirty="0">
                  <a:solidFill>
                    <a:prstClr val="black"/>
                  </a:solidFill>
                  <a:latin typeface="Calibri"/>
                </a:rPr>
                <a:t>Info from Most Similar Images</a:t>
              </a:r>
            </a:p>
          </p:txBody>
        </p:sp>
        <p:sp>
          <p:nvSpPr>
            <p:cNvPr id="14" name="Plus 13"/>
            <p:cNvSpPr/>
            <p:nvPr/>
          </p:nvSpPr>
          <p:spPr>
            <a:xfrm>
              <a:off x="1905079" y="3734266"/>
              <a:ext cx="456461" cy="53284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white"/>
                </a:solidFill>
                <a:latin typeface="Calibri"/>
              </a:endParaRPr>
            </a:p>
          </p:txBody>
        </p:sp>
        <p:sp>
          <p:nvSpPr>
            <p:cNvPr id="15" name="Right Arrow 14"/>
            <p:cNvSpPr/>
            <p:nvPr/>
          </p:nvSpPr>
          <p:spPr>
            <a:xfrm>
              <a:off x="5182009" y="3810640"/>
              <a:ext cx="1294788" cy="3108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white"/>
                </a:solidFill>
                <a:latin typeface="Calibri"/>
              </a:endParaRPr>
            </a:p>
          </p:txBody>
        </p:sp>
        <p:sp>
          <p:nvSpPr>
            <p:cNvPr id="16" name="TextBox 15"/>
            <p:cNvSpPr txBox="1"/>
            <p:nvPr/>
          </p:nvSpPr>
          <p:spPr>
            <a:xfrm>
              <a:off x="5164427" y="3023804"/>
              <a:ext cx="1289101" cy="792031"/>
            </a:xfrm>
            <a:prstGeom prst="rect">
              <a:avLst/>
            </a:prstGeom>
            <a:noFill/>
          </p:spPr>
          <p:txBody>
            <a:bodyPr wrap="none">
              <a:spAutoFit/>
            </a:bodyPr>
            <a:lstStyle/>
            <a:p>
              <a:pPr algn="ctr" defTabSz="914394">
                <a:defRPr/>
              </a:pPr>
              <a:r>
                <a:rPr lang="en-US" sz="2000" dirty="0">
                  <a:solidFill>
                    <a:prstClr val="black"/>
                  </a:solidFill>
                  <a:latin typeface="Calibri"/>
                </a:rPr>
                <a:t>image</a:t>
              </a:r>
            </a:p>
            <a:p>
              <a:pPr algn="ctr" defTabSz="914394">
                <a:defRPr/>
              </a:pPr>
              <a:r>
                <a:rPr lang="en-US" sz="2000" dirty="0">
                  <a:solidFill>
                    <a:prstClr val="black"/>
                  </a:solidFill>
                  <a:latin typeface="Calibri"/>
                </a:rPr>
                <a:t>matching</a:t>
              </a:r>
            </a:p>
          </p:txBody>
        </p:sp>
        <p:sp>
          <p:nvSpPr>
            <p:cNvPr id="17" name="Curved Up Arrow 16"/>
            <p:cNvSpPr/>
            <p:nvPr/>
          </p:nvSpPr>
          <p:spPr>
            <a:xfrm flipH="1">
              <a:off x="914008" y="5181833"/>
              <a:ext cx="6933949" cy="144756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94">
                <a:defRPr/>
              </a:pPr>
              <a:endParaRPr lang="en-US" sz="1600">
                <a:solidFill>
                  <a:prstClr val="black"/>
                </a:solidFill>
                <a:latin typeface="Calibri"/>
              </a:endParaRPr>
            </a:p>
          </p:txBody>
        </p:sp>
      </p:grpSp>
      <p:sp>
        <p:nvSpPr>
          <p:cNvPr id="18" name="TextBox 17"/>
          <p:cNvSpPr txBox="1"/>
          <p:nvPr/>
        </p:nvSpPr>
        <p:spPr>
          <a:xfrm>
            <a:off x="1752715" y="5714941"/>
            <a:ext cx="8686572" cy="830997"/>
          </a:xfrm>
          <a:prstGeom prst="rect">
            <a:avLst/>
          </a:prstGeom>
          <a:noFill/>
        </p:spPr>
        <p:txBody>
          <a:bodyPr>
            <a:spAutoFit/>
          </a:bodyPr>
          <a:lstStyle/>
          <a:p>
            <a:pPr defTabSz="914394">
              <a:defRPr/>
            </a:pPr>
            <a:r>
              <a:rPr lang="en-US" sz="2400" dirty="0">
                <a:solidFill>
                  <a:prstClr val="black"/>
                </a:solidFill>
                <a:latin typeface="Calibri"/>
              </a:rPr>
              <a:t>Hopefully,  If you have enough images, the dataset will contain very similar images that you can find with simple matching methods. </a:t>
            </a:r>
          </a:p>
        </p:txBody>
      </p:sp>
    </p:spTree>
    <p:extLst>
      <p:ext uri="{BB962C8B-B14F-4D97-AF65-F5344CB8AC3E}">
        <p14:creationId xmlns:p14="http://schemas.microsoft.com/office/powerpoint/2010/main" val="4889346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81400" y="228600"/>
            <a:ext cx="4419600" cy="5167194"/>
          </a:xfrm>
          <a:prstGeom prst="rect">
            <a:avLst/>
          </a:prstGeom>
        </p:spPr>
      </p:pic>
      <p:sp>
        <p:nvSpPr>
          <p:cNvPr id="3" name="Rectangle 2"/>
          <p:cNvSpPr/>
          <p:nvPr/>
        </p:nvSpPr>
        <p:spPr>
          <a:xfrm>
            <a:off x="3429000" y="6107459"/>
            <a:ext cx="5204318" cy="646331"/>
          </a:xfrm>
          <a:prstGeom prst="rect">
            <a:avLst/>
          </a:prstGeom>
        </p:spPr>
        <p:txBody>
          <a:bodyPr wrap="square">
            <a:spAutoFit/>
          </a:bodyPr>
          <a:lstStyle/>
          <a:p>
            <a:r>
              <a:rPr lang="en-US" dirty="0">
                <a:hlinkClick r:id="rId3"/>
              </a:rPr>
              <a:t>https://www.youtube.com/c/GeoWizard/videos</a:t>
            </a:r>
            <a:endParaRPr lang="en-US" dirty="0"/>
          </a:p>
          <a:p>
            <a:endParaRPr lang="en-US" dirty="0"/>
          </a:p>
        </p:txBody>
      </p:sp>
      <p:sp>
        <p:nvSpPr>
          <p:cNvPr id="4" name="Rectangle 3"/>
          <p:cNvSpPr/>
          <p:nvPr/>
        </p:nvSpPr>
        <p:spPr>
          <a:xfrm>
            <a:off x="4262512" y="5726668"/>
            <a:ext cx="3057375" cy="369332"/>
          </a:xfrm>
          <a:prstGeom prst="rect">
            <a:avLst/>
          </a:prstGeom>
        </p:spPr>
        <p:txBody>
          <a:bodyPr wrap="none">
            <a:spAutoFit/>
          </a:bodyPr>
          <a:lstStyle/>
          <a:p>
            <a:r>
              <a:rPr lang="en-US" dirty="0">
                <a:hlinkClick r:id="rId4"/>
              </a:rPr>
              <a:t>https://www.geoguessr.com/</a:t>
            </a:r>
            <a:endParaRPr lang="en-US" dirty="0"/>
          </a:p>
        </p:txBody>
      </p:sp>
    </p:spTree>
    <p:extLst>
      <p:ext uri="{BB962C8B-B14F-4D97-AF65-F5344CB8AC3E}">
        <p14:creationId xmlns:p14="http://schemas.microsoft.com/office/powerpoint/2010/main" val="28027940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2209800" y="2130426"/>
            <a:ext cx="7772400" cy="1470025"/>
          </a:xfrm>
        </p:spPr>
        <p:txBody>
          <a:bodyPr/>
          <a:lstStyle/>
          <a:p>
            <a:pPr eaLnBrk="1" hangingPunct="1"/>
            <a:r>
              <a:rPr lang="en-US" altLang="en-US" dirty="0"/>
              <a:t>Data Sets and Crowdsourcing</a:t>
            </a:r>
          </a:p>
        </p:txBody>
      </p:sp>
      <p:sp>
        <p:nvSpPr>
          <p:cNvPr id="3" name="Subtitle 2"/>
          <p:cNvSpPr>
            <a:spLocks noGrp="1"/>
          </p:cNvSpPr>
          <p:nvPr>
            <p:ph type="subTitle" idx="1"/>
          </p:nvPr>
        </p:nvSpPr>
        <p:spPr>
          <a:xfrm>
            <a:off x="2971800" y="4588217"/>
            <a:ext cx="6400800" cy="1752600"/>
          </a:xfrm>
        </p:spPr>
        <p:txBody>
          <a:bodyPr rtlCol="0">
            <a:normAutofit/>
          </a:bodyPr>
          <a:lstStyle/>
          <a:p>
            <a:pPr eaLnBrk="1" fontAlgn="auto" hangingPunct="1">
              <a:spcAft>
                <a:spcPts val="0"/>
              </a:spcAft>
              <a:defRPr/>
            </a:pPr>
            <a:r>
              <a:rPr lang="en-US" dirty="0"/>
              <a:t>Computer Vision</a:t>
            </a:r>
          </a:p>
          <a:p>
            <a:pPr eaLnBrk="1" fontAlgn="auto" hangingPunct="1">
              <a:spcAft>
                <a:spcPts val="0"/>
              </a:spcAft>
              <a:defRPr/>
            </a:pPr>
            <a:r>
              <a:rPr lang="en-US" dirty="0"/>
              <a:t>James Hays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 in the last 20 years?</a:t>
            </a:r>
          </a:p>
        </p:txBody>
      </p:sp>
      <p:sp>
        <p:nvSpPr>
          <p:cNvPr id="3" name="Content Placeholder 2"/>
          <p:cNvSpPr>
            <a:spLocks noGrp="1"/>
          </p:cNvSpPr>
          <p:nvPr>
            <p:ph idx="1"/>
          </p:nvPr>
        </p:nvSpPr>
        <p:spPr/>
        <p:txBody>
          <a:bodyPr/>
          <a:lstStyle/>
          <a:p>
            <a:r>
              <a:rPr lang="en-US" dirty="0"/>
              <a:t>The Internet (lots of data being shared)</a:t>
            </a:r>
          </a:p>
          <a:p>
            <a:r>
              <a:rPr lang="en-US" dirty="0"/>
              <a:t>Crowdsourcing (economical annotation at scale)</a:t>
            </a:r>
          </a:p>
          <a:p>
            <a:r>
              <a:rPr lang="en-US" dirty="0"/>
              <a:t>Learning representations from the data these sources provide (deep learning)</a:t>
            </a:r>
          </a:p>
          <a:p>
            <a:r>
              <a:rPr lang="en-US" dirty="0"/>
              <a:t>The inevitable Moore’s-law-</a:t>
            </a:r>
            <a:r>
              <a:rPr lang="en-US" dirty="0" err="1"/>
              <a:t>esque</a:t>
            </a:r>
            <a:r>
              <a:rPr lang="en-US" dirty="0"/>
              <a:t> increase in compute that allows large scale deep learning</a:t>
            </a:r>
          </a:p>
          <a:p>
            <a:endParaRPr lang="en-US" dirty="0"/>
          </a:p>
        </p:txBody>
      </p:sp>
    </p:spTree>
    <p:extLst>
      <p:ext uri="{BB962C8B-B14F-4D97-AF65-F5344CB8AC3E}">
        <p14:creationId xmlns:p14="http://schemas.microsoft.com/office/powerpoint/2010/main" val="75343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has some rough edges</a:t>
            </a:r>
          </a:p>
        </p:txBody>
      </p:sp>
      <p:sp>
        <p:nvSpPr>
          <p:cNvPr id="3" name="Content Placeholder 2"/>
          <p:cNvSpPr>
            <a:spLocks noGrp="1"/>
          </p:cNvSpPr>
          <p:nvPr>
            <p:ph idx="1"/>
          </p:nvPr>
        </p:nvSpPr>
        <p:spPr/>
        <p:txBody>
          <a:bodyPr/>
          <a:lstStyle/>
          <a:p>
            <a:r>
              <a:rPr lang="en-US" dirty="0">
                <a:hlinkClick r:id="rId2"/>
              </a:rPr>
              <a:t>https://en.wikipedia.org/wiki/Tay_(bot)</a:t>
            </a:r>
            <a:r>
              <a:rPr lang="en-US" dirty="0"/>
              <a:t> in 2016</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2362201"/>
            <a:ext cx="5943600" cy="3343275"/>
          </a:xfrm>
          <a:prstGeom prst="rect">
            <a:avLst/>
          </a:prstGeom>
        </p:spPr>
      </p:pic>
      <p:sp>
        <p:nvSpPr>
          <p:cNvPr id="5" name="Rectangle 4"/>
          <p:cNvSpPr/>
          <p:nvPr/>
        </p:nvSpPr>
        <p:spPr>
          <a:xfrm>
            <a:off x="1752600" y="5791200"/>
            <a:ext cx="8839200" cy="9233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Microsoft was "deeply sorry for the unintended offensive and hurtful tweets from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would "look to bring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back only when we are confident we can better anticipate malicious intent that conflicts with our principles and values".</a:t>
            </a:r>
          </a:p>
        </p:txBody>
      </p:sp>
    </p:spTree>
    <p:extLst>
      <p:ext uri="{BB962C8B-B14F-4D97-AF65-F5344CB8AC3E}">
        <p14:creationId xmlns:p14="http://schemas.microsoft.com/office/powerpoint/2010/main" val="40912327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329F7-48A3-3871-73C2-40D0C5BCAB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15FE450-04B5-9985-DBF5-D06752A1E22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CD8AB12-B8AF-B96E-962F-45B9A35CBD4D}"/>
              </a:ext>
            </a:extLst>
          </p:cNvPr>
          <p:cNvPicPr>
            <a:picLocks noChangeAspect="1"/>
          </p:cNvPicPr>
          <p:nvPr/>
        </p:nvPicPr>
        <p:blipFill>
          <a:blip r:embed="rId2"/>
          <a:stretch>
            <a:fillRect/>
          </a:stretch>
        </p:blipFill>
        <p:spPr>
          <a:xfrm>
            <a:off x="914587" y="0"/>
            <a:ext cx="10362826" cy="6858000"/>
          </a:xfrm>
          <a:prstGeom prst="rect">
            <a:avLst/>
          </a:prstGeom>
        </p:spPr>
      </p:pic>
    </p:spTree>
    <p:extLst>
      <p:ext uri="{BB962C8B-B14F-4D97-AF65-F5344CB8AC3E}">
        <p14:creationId xmlns:p14="http://schemas.microsoft.com/office/powerpoint/2010/main" val="2742601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846138"/>
            <a:ext cx="12192000" cy="5357164"/>
          </a:xfrm>
          <a:prstGeom prst="rect">
            <a:avLst/>
          </a:prstGeom>
        </p:spPr>
      </p:pic>
      <p:sp>
        <p:nvSpPr>
          <p:cNvPr id="2" name="TextBox 1">
            <a:extLst>
              <a:ext uri="{FF2B5EF4-FFF2-40B4-BE49-F238E27FC236}">
                <a16:creationId xmlns:a16="http://schemas.microsoft.com/office/drawing/2014/main" id="{CC71C590-A3A4-E4D6-7713-9AA2B7BA8810}"/>
              </a:ext>
            </a:extLst>
          </p:cNvPr>
          <p:cNvSpPr txBox="1"/>
          <p:nvPr/>
        </p:nvSpPr>
        <p:spPr>
          <a:xfrm>
            <a:off x="2743200" y="6324600"/>
            <a:ext cx="7315200"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CIFAR datasets are derived from Tiny Images</a:t>
            </a:r>
          </a:p>
        </p:txBody>
      </p:sp>
    </p:spTree>
    <p:extLst>
      <p:ext uri="{BB962C8B-B14F-4D97-AF65-F5344CB8AC3E}">
        <p14:creationId xmlns:p14="http://schemas.microsoft.com/office/powerpoint/2010/main" val="25454663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81200" y="304800"/>
            <a:ext cx="7943780" cy="6023101"/>
          </a:xfrm>
          <a:prstGeom prst="rect">
            <a:avLst/>
          </a:prstGeom>
        </p:spPr>
      </p:pic>
      <p:sp>
        <p:nvSpPr>
          <p:cNvPr id="5" name="Rectangle 4"/>
          <p:cNvSpPr/>
          <p:nvPr/>
        </p:nvSpPr>
        <p:spPr>
          <a:xfrm>
            <a:off x="3581400" y="4648200"/>
            <a:ext cx="381000" cy="228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5105400" y="4648200"/>
            <a:ext cx="381000" cy="2286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3077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71600" y="228600"/>
            <a:ext cx="9107958" cy="2112246"/>
          </a:xfrm>
          <a:prstGeom prst="rect">
            <a:avLst/>
          </a:prstGeom>
        </p:spPr>
      </p:pic>
      <p:pic>
        <p:nvPicPr>
          <p:cNvPr id="5" name="Picture 4"/>
          <p:cNvPicPr>
            <a:picLocks noChangeAspect="1"/>
          </p:cNvPicPr>
          <p:nvPr/>
        </p:nvPicPr>
        <p:blipFill>
          <a:blip r:embed="rId3"/>
          <a:stretch>
            <a:fillRect/>
          </a:stretch>
        </p:blipFill>
        <p:spPr>
          <a:xfrm>
            <a:off x="2041378" y="2667000"/>
            <a:ext cx="7768402" cy="3037168"/>
          </a:xfrm>
          <a:prstGeom prst="rect">
            <a:avLst/>
          </a:prstGeom>
        </p:spPr>
      </p:pic>
    </p:spTree>
    <p:extLst>
      <p:ext uri="{BB962C8B-B14F-4D97-AF65-F5344CB8AC3E}">
        <p14:creationId xmlns:p14="http://schemas.microsoft.com/office/powerpoint/2010/main" val="436441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13131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9146" y="381000"/>
            <a:ext cx="7315200" cy="639762"/>
          </a:xfrm>
        </p:spPr>
        <p:txBody>
          <a:bodyPr/>
          <a:lstStyle/>
          <a:p>
            <a:r>
              <a:rPr lang="en-US" dirty="0">
                <a:solidFill>
                  <a:schemeClr val="bg1"/>
                </a:solidFill>
              </a:rPr>
              <a:t>Gemini</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57378"/>
          <a:stretch/>
        </p:blipFill>
        <p:spPr>
          <a:xfrm>
            <a:off x="221343" y="1676400"/>
            <a:ext cx="3207657" cy="4343400"/>
          </a:xfrm>
          <a:prstGeom prst="rect">
            <a:avLst/>
          </a:prstGeom>
          <a:effectLst>
            <a:outerShdw blurRad="50800" dist="50800" dir="5400000" algn="ctr" rotWithShape="0">
              <a:srgbClr val="131313"/>
            </a:outerShdw>
          </a:effectLst>
        </p:spPr>
      </p:pic>
    </p:spTree>
    <p:extLst>
      <p:ext uri="{BB962C8B-B14F-4D97-AF65-F5344CB8AC3E}">
        <p14:creationId xmlns:p14="http://schemas.microsoft.com/office/powerpoint/2010/main" val="395291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BE0E5-96DE-5855-EEEC-1E20B56E8720}"/>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50D3BBDD-3A7C-DCBC-4543-09B6BD210D61}"/>
              </a:ext>
            </a:extLst>
          </p:cNvPr>
          <p:cNvPicPr>
            <a:picLocks noChangeAspect="1"/>
          </p:cNvPicPr>
          <p:nvPr/>
        </p:nvPicPr>
        <p:blipFill>
          <a:blip r:embed="rId2"/>
          <a:stretch>
            <a:fillRect/>
          </a:stretch>
        </p:blipFill>
        <p:spPr>
          <a:xfrm>
            <a:off x="1406002" y="76200"/>
            <a:ext cx="9379995" cy="6198504"/>
          </a:xfrm>
          <a:prstGeom prst="rect">
            <a:avLst/>
          </a:prstGeom>
        </p:spPr>
      </p:pic>
      <p:sp>
        <p:nvSpPr>
          <p:cNvPr id="7" name="TextBox 6">
            <a:extLst>
              <a:ext uri="{FF2B5EF4-FFF2-40B4-BE49-F238E27FC236}">
                <a16:creationId xmlns:a16="http://schemas.microsoft.com/office/drawing/2014/main" id="{0C6FF4FB-72B6-A92D-583F-CDFA298CDC02}"/>
              </a:ext>
            </a:extLst>
          </p:cNvPr>
          <p:cNvSpPr txBox="1"/>
          <p:nvPr/>
        </p:nvSpPr>
        <p:spPr>
          <a:xfrm>
            <a:off x="3200400" y="6412468"/>
            <a:ext cx="6096000" cy="369332"/>
          </a:xfrm>
          <a:prstGeom prst="rect">
            <a:avLst/>
          </a:prstGeom>
          <a:noFill/>
        </p:spPr>
        <p:txBody>
          <a:bodyPr wrap="square">
            <a:spAutoFit/>
          </a:bodyPr>
          <a:lstStyle/>
          <a:p>
            <a:r>
              <a:rPr lang="en-US" dirty="0"/>
              <a:t>https://youtu.be/MiUHjLxm3V0?si=bN1FEM7IVK6_2LCK</a:t>
            </a:r>
          </a:p>
        </p:txBody>
      </p:sp>
    </p:spTree>
    <p:extLst>
      <p:ext uri="{BB962C8B-B14F-4D97-AF65-F5344CB8AC3E}">
        <p14:creationId xmlns:p14="http://schemas.microsoft.com/office/powerpoint/2010/main" val="7663407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13131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9146" y="381000"/>
            <a:ext cx="7315200" cy="639762"/>
          </a:xfrm>
        </p:spPr>
        <p:txBody>
          <a:bodyPr/>
          <a:lstStyle/>
          <a:p>
            <a:r>
              <a:rPr lang="en-US" dirty="0">
                <a:solidFill>
                  <a:schemeClr val="bg1"/>
                </a:solidFill>
              </a:rPr>
              <a:t>Gemini</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343" y="1676400"/>
            <a:ext cx="7525746" cy="4343400"/>
          </a:xfrm>
          <a:prstGeom prst="rect">
            <a:avLst/>
          </a:prstGeom>
          <a:effectLst>
            <a:outerShdw blurRad="50800" dist="50800" dir="5400000" algn="ctr" rotWithShape="0">
              <a:srgbClr val="131313"/>
            </a:outerShdw>
          </a:effectLst>
        </p:spPr>
      </p:pic>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098446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13131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9146" y="381000"/>
            <a:ext cx="7315200" cy="639762"/>
          </a:xfrm>
        </p:spPr>
        <p:txBody>
          <a:bodyPr/>
          <a:lstStyle/>
          <a:p>
            <a:r>
              <a:rPr lang="en-US" dirty="0">
                <a:solidFill>
                  <a:schemeClr val="bg1"/>
                </a:solidFill>
              </a:rPr>
              <a:t>Gemini</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848600" y="0"/>
            <a:ext cx="4114800" cy="678190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43" y="1676400"/>
            <a:ext cx="7525746" cy="4343400"/>
          </a:xfrm>
          <a:prstGeom prst="rect">
            <a:avLst/>
          </a:prstGeom>
          <a:effectLst>
            <a:outerShdw blurRad="50800" dist="50800" dir="5400000" algn="ctr" rotWithShape="0">
              <a:srgbClr val="131313"/>
            </a:outerShdw>
          </a:effectLst>
        </p:spPr>
      </p:pic>
    </p:spTree>
    <p:extLst>
      <p:ext uri="{BB962C8B-B14F-4D97-AF65-F5344CB8AC3E}">
        <p14:creationId xmlns:p14="http://schemas.microsoft.com/office/powerpoint/2010/main" val="22606696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13131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9146" y="381000"/>
            <a:ext cx="7315200" cy="639762"/>
          </a:xfrm>
        </p:spPr>
        <p:txBody>
          <a:bodyPr/>
          <a:lstStyle/>
          <a:p>
            <a:r>
              <a:rPr lang="en-US" dirty="0">
                <a:solidFill>
                  <a:schemeClr val="bg1"/>
                </a:solidFill>
              </a:rPr>
              <a:t>Gemini</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436914"/>
            <a:ext cx="6199382" cy="5268686"/>
          </a:xfrm>
          <a:prstGeom prst="rect">
            <a:avLst/>
          </a:prstGeom>
        </p:spPr>
      </p:pic>
    </p:spTree>
    <p:extLst>
      <p:ext uri="{BB962C8B-B14F-4D97-AF65-F5344CB8AC3E}">
        <p14:creationId xmlns:p14="http://schemas.microsoft.com/office/powerpoint/2010/main" val="22795646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13131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9146" y="381000"/>
            <a:ext cx="7315200" cy="639762"/>
          </a:xfrm>
        </p:spPr>
        <p:txBody>
          <a:bodyPr/>
          <a:lstStyle/>
          <a:p>
            <a:r>
              <a:rPr lang="en-US" dirty="0">
                <a:solidFill>
                  <a:schemeClr val="bg1"/>
                </a:solidFill>
              </a:rPr>
              <a:t>Gemini</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436914"/>
            <a:ext cx="5211587" cy="526868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436914"/>
            <a:ext cx="6199382" cy="5268686"/>
          </a:xfrm>
          <a:prstGeom prst="rect">
            <a:avLst/>
          </a:prstGeom>
        </p:spPr>
      </p:pic>
    </p:spTree>
    <p:extLst>
      <p:ext uri="{BB962C8B-B14F-4D97-AF65-F5344CB8AC3E}">
        <p14:creationId xmlns:p14="http://schemas.microsoft.com/office/powerpoint/2010/main" val="18277167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15248" y="274638"/>
            <a:ext cx="10361503" cy="3457391"/>
          </a:xfrm>
          <a:prstGeom prst="rect">
            <a:avLst/>
          </a:prstGeom>
        </p:spPr>
      </p:pic>
      <p:pic>
        <p:nvPicPr>
          <p:cNvPr id="5" name="Picture 4"/>
          <p:cNvPicPr>
            <a:picLocks noChangeAspect="1"/>
          </p:cNvPicPr>
          <p:nvPr/>
        </p:nvPicPr>
        <p:blipFill>
          <a:blip r:embed="rId3"/>
          <a:stretch>
            <a:fillRect/>
          </a:stretch>
        </p:blipFill>
        <p:spPr>
          <a:xfrm>
            <a:off x="1981200" y="3931308"/>
            <a:ext cx="8326586" cy="1995576"/>
          </a:xfrm>
          <a:prstGeom prst="rect">
            <a:avLst/>
          </a:prstGeom>
        </p:spPr>
      </p:pic>
    </p:spTree>
    <p:extLst>
      <p:ext uri="{BB962C8B-B14F-4D97-AF65-F5344CB8AC3E}">
        <p14:creationId xmlns:p14="http://schemas.microsoft.com/office/powerpoint/2010/main" val="39223292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t>Outline</a:t>
            </a:r>
          </a:p>
        </p:txBody>
      </p:sp>
      <p:sp>
        <p:nvSpPr>
          <p:cNvPr id="17411" name="Content Placeholder 2"/>
          <p:cNvSpPr>
            <a:spLocks noGrp="1"/>
          </p:cNvSpPr>
          <p:nvPr>
            <p:ph idx="1"/>
          </p:nvPr>
        </p:nvSpPr>
        <p:spPr/>
        <p:txBody>
          <a:bodyPr/>
          <a:lstStyle/>
          <a:p>
            <a:pPr eaLnBrk="1" hangingPunct="1"/>
            <a:r>
              <a:rPr lang="en-US" altLang="en-US" dirty="0">
                <a:solidFill>
                  <a:schemeClr val="accent2"/>
                </a:solidFill>
              </a:rPr>
              <a:t>Data collection with experts – PASCAL VOC</a:t>
            </a:r>
          </a:p>
          <a:p>
            <a:pPr eaLnBrk="1" hangingPunct="1"/>
            <a:r>
              <a:rPr lang="en-US" altLang="en-US" dirty="0">
                <a:solidFill>
                  <a:srgbClr val="00B050"/>
                </a:solidFill>
              </a:rPr>
              <a:t>Crowdsourcing: Annotation with non-experts</a:t>
            </a:r>
          </a:p>
          <a:p>
            <a:pPr lvl="1" eaLnBrk="1" hangingPunct="1"/>
            <a:r>
              <a:rPr lang="en-US" altLang="en-US" dirty="0" err="1">
                <a:solidFill>
                  <a:srgbClr val="00B050"/>
                </a:solidFill>
              </a:rPr>
              <a:t>LabelMe</a:t>
            </a:r>
            <a:r>
              <a:rPr lang="en-US" altLang="en-US" dirty="0">
                <a:solidFill>
                  <a:srgbClr val="00B050"/>
                </a:solidFill>
              </a:rPr>
              <a:t> – no incentive (altruism, perhaps)</a:t>
            </a:r>
          </a:p>
          <a:p>
            <a:pPr lvl="1" eaLnBrk="1" hangingPunct="1"/>
            <a:r>
              <a:rPr lang="en-US" altLang="en-US" dirty="0">
                <a:solidFill>
                  <a:srgbClr val="00B050"/>
                </a:solidFill>
              </a:rPr>
              <a:t>ESP Game – fun incentive (not fun enough?)</a:t>
            </a:r>
          </a:p>
          <a:p>
            <a:pPr lvl="1" eaLnBrk="1" hangingPunct="1"/>
            <a:r>
              <a:rPr lang="en-US" altLang="en-US" dirty="0">
                <a:solidFill>
                  <a:srgbClr val="00B050"/>
                </a:solidFill>
              </a:rPr>
              <a:t>Mechanical Turk – financial incentive</a:t>
            </a:r>
          </a:p>
          <a:p>
            <a:pPr eaLnBrk="1" hangingPunct="1"/>
            <a:r>
              <a:rPr lang="en-US" altLang="en-US" dirty="0">
                <a:solidFill>
                  <a:srgbClr val="00B050"/>
                </a:solidFill>
              </a:rPr>
              <a:t>Labels for free / Auto Labeling</a:t>
            </a:r>
          </a:p>
        </p:txBody>
      </p:sp>
    </p:spTree>
    <p:extLst>
      <p:ext uri="{BB962C8B-B14F-4D97-AF65-F5344CB8AC3E}">
        <p14:creationId xmlns:p14="http://schemas.microsoft.com/office/powerpoint/2010/main" val="9566479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endParaRPr lang="en-US" altLang="en-US"/>
          </a:p>
        </p:txBody>
      </p:sp>
      <p:sp>
        <p:nvSpPr>
          <p:cNvPr id="21507" name="Content Placeholder 2"/>
          <p:cNvSpPr>
            <a:spLocks noGrp="1"/>
          </p:cNvSpPr>
          <p:nvPr>
            <p:ph idx="1"/>
          </p:nvPr>
        </p:nvSpPr>
        <p:spPr/>
        <p:txBody>
          <a:bodyPr/>
          <a:lstStyle/>
          <a:p>
            <a:pPr eaLnBrk="1" hangingPunct="1"/>
            <a:endParaRPr lang="en-US" altLang="en-US"/>
          </a:p>
        </p:txBody>
      </p:sp>
      <p:pic>
        <p:nvPicPr>
          <p:cNvPr id="21508" name="Picture 7" descr="C:\snavely\work\teaching\09Fa-CS6610\lectures\lec18\everingham_det_Page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endParaRPr lang="en-US" altLang="en-US"/>
          </a:p>
        </p:txBody>
      </p:sp>
      <p:sp>
        <p:nvSpPr>
          <p:cNvPr id="22531" name="Content Placeholder 2"/>
          <p:cNvSpPr>
            <a:spLocks noGrp="1"/>
          </p:cNvSpPr>
          <p:nvPr>
            <p:ph idx="1"/>
          </p:nvPr>
        </p:nvSpPr>
        <p:spPr/>
        <p:txBody>
          <a:bodyPr/>
          <a:lstStyle/>
          <a:p>
            <a:pPr eaLnBrk="1" hangingPunct="1"/>
            <a:endParaRPr lang="en-US" altLang="en-US"/>
          </a:p>
        </p:txBody>
      </p:sp>
      <p:pic>
        <p:nvPicPr>
          <p:cNvPr id="22532" name="Picture 8" descr="C:\snavely\work\teaching\09Fa-CS6610\lectures\lec18\everingham_det_Page_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838200"/>
          </a:xfrm>
        </p:spPr>
        <p:txBody>
          <a:bodyPr/>
          <a:lstStyle/>
          <a:p>
            <a:r>
              <a:rPr lang="en-US" b="1" dirty="0"/>
              <a:t>VOC2011 Annotation Guidelines</a:t>
            </a:r>
            <a:endParaRPr lang="en-US" dirty="0"/>
          </a:p>
        </p:txBody>
      </p:sp>
      <p:sp>
        <p:nvSpPr>
          <p:cNvPr id="4" name="Rectangle 3"/>
          <p:cNvSpPr/>
          <p:nvPr/>
        </p:nvSpPr>
        <p:spPr>
          <a:xfrm>
            <a:off x="2895600" y="6400800"/>
            <a:ext cx="7543800"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http://host.robots.ox.ac.uk/pascal/VOC/voc2011/guidelines.html</a:t>
            </a:r>
          </a:p>
        </p:txBody>
      </p:sp>
      <p:graphicFrame>
        <p:nvGraphicFramePr>
          <p:cNvPr id="7" name="Table 6"/>
          <p:cNvGraphicFramePr>
            <a:graphicFrameLocks noGrp="1"/>
          </p:cNvGraphicFramePr>
          <p:nvPr/>
        </p:nvGraphicFramePr>
        <p:xfrm>
          <a:off x="457200" y="1371600"/>
          <a:ext cx="3733800" cy="4943982"/>
        </p:xfrm>
        <a:graphic>
          <a:graphicData uri="http://schemas.openxmlformats.org/drawingml/2006/table">
            <a:tbl>
              <a:tblPr/>
              <a:tblGrid>
                <a:gridCol w="736951">
                  <a:extLst>
                    <a:ext uri="{9D8B030D-6E8A-4147-A177-3AD203B41FA5}">
                      <a16:colId xmlns:a16="http://schemas.microsoft.com/office/drawing/2014/main" val="983668912"/>
                    </a:ext>
                  </a:extLst>
                </a:gridCol>
                <a:gridCol w="2996849">
                  <a:extLst>
                    <a:ext uri="{9D8B030D-6E8A-4147-A177-3AD203B41FA5}">
                      <a16:colId xmlns:a16="http://schemas.microsoft.com/office/drawing/2014/main" val="2630790440"/>
                    </a:ext>
                  </a:extLst>
                </a:gridCol>
              </a:tblGrid>
              <a:tr h="995266">
                <a:tc>
                  <a:txBody>
                    <a:bodyPr/>
                    <a:lstStyle/>
                    <a:p>
                      <a:r>
                        <a:rPr lang="en-US" sz="800" b="1" dirty="0">
                          <a:effectLst/>
                        </a:rPr>
                        <a:t>What to label</a:t>
                      </a:r>
                      <a:r>
                        <a:rPr lang="en-US" sz="800" dirty="0">
                          <a:effectLst/>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800" i="1" dirty="0">
                          <a:effectLst/>
                        </a:rPr>
                        <a:t>All objects of the defined categories</a:t>
                      </a:r>
                      <a:r>
                        <a:rPr lang="en-US" sz="800" dirty="0">
                          <a:effectLst/>
                        </a:rPr>
                        <a:t>, unless: </a:t>
                      </a:r>
                    </a:p>
                    <a:p>
                      <a:pPr>
                        <a:buFont typeface="Arial" panose="020B0604020202020204" pitchFamily="34" charset="0"/>
                        <a:buChar char="•"/>
                      </a:pPr>
                      <a:r>
                        <a:rPr lang="en-US" sz="800" dirty="0">
                          <a:effectLst/>
                        </a:rPr>
                        <a:t>you are unsure what the object is. </a:t>
                      </a:r>
                    </a:p>
                    <a:p>
                      <a:pPr>
                        <a:buFont typeface="Arial" panose="020B0604020202020204" pitchFamily="34" charset="0"/>
                        <a:buChar char="•"/>
                      </a:pPr>
                      <a:r>
                        <a:rPr lang="en-US" sz="800" dirty="0">
                          <a:effectLst/>
                        </a:rPr>
                        <a:t>the object is very small (at your discretion). </a:t>
                      </a:r>
                    </a:p>
                    <a:p>
                      <a:pPr>
                        <a:buFont typeface="Arial" panose="020B0604020202020204" pitchFamily="34" charset="0"/>
                        <a:buChar char="•"/>
                      </a:pPr>
                      <a:r>
                        <a:rPr lang="en-US" sz="800" dirty="0">
                          <a:effectLst/>
                        </a:rPr>
                        <a:t>less than 10-20% of the object is visible, </a:t>
                      </a:r>
                      <a:r>
                        <a:rPr lang="en-US" sz="800" i="1" dirty="0">
                          <a:effectLst/>
                        </a:rPr>
                        <a:t>such that you cannot be sure what class it is</a:t>
                      </a:r>
                      <a:r>
                        <a:rPr lang="en-US" sz="800" dirty="0">
                          <a:effectLst/>
                        </a:rPr>
                        <a:t>. e.g. if only a </a:t>
                      </a:r>
                      <a:r>
                        <a:rPr lang="en-US" sz="800" dirty="0" err="1">
                          <a:effectLst/>
                        </a:rPr>
                        <a:t>tyre</a:t>
                      </a:r>
                      <a:r>
                        <a:rPr lang="en-US" sz="800" dirty="0">
                          <a:effectLst/>
                        </a:rPr>
                        <a:t> is visible it may belong to car or truck so cannot be labelled car, but feet/faces can only belong to a person. </a:t>
                      </a:r>
                    </a:p>
                    <a:p>
                      <a:r>
                        <a:rPr lang="en-US" sz="800" dirty="0">
                          <a:effectLst/>
                        </a:rPr>
                        <a:t>If this is not possible because too many objects, mark image as bad. </a:t>
                      </a: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27211260"/>
                  </a:ext>
                </a:extLst>
              </a:tr>
              <a:tr h="696686">
                <a:tc>
                  <a:txBody>
                    <a:bodyPr/>
                    <a:lstStyle/>
                    <a:p>
                      <a:r>
                        <a:rPr lang="en-US" sz="800" b="1" dirty="0">
                          <a:effectLst/>
                        </a:rPr>
                        <a:t>Viewpoint</a:t>
                      </a:r>
                      <a:r>
                        <a:rPr lang="en-US" sz="800" dirty="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Record the viewpoint of the ‘bulk’ of the object e.g. the body rather than the head.  Allow viewpoints within 10-20 degrees. </a:t>
                      </a:r>
                    </a:p>
                    <a:p>
                      <a:r>
                        <a:rPr lang="en-US" sz="800" dirty="0">
                          <a:effectLst/>
                        </a:rPr>
                        <a:t>If ambiguous, leave as ‘Unspecified’. Unusually rotated objects e.g. upside-down people should be left as 'Unspecified'.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67478038"/>
                  </a:ext>
                </a:extLst>
              </a:tr>
              <a:tr h="696686">
                <a:tc>
                  <a:txBody>
                    <a:bodyPr/>
                    <a:lstStyle/>
                    <a:p>
                      <a:r>
                        <a:rPr lang="en-US" sz="800" b="1">
                          <a:effectLst/>
                        </a:rPr>
                        <a:t>Bounding box</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Mark the bounding box of the visible area of the object (</a:t>
                      </a:r>
                      <a:r>
                        <a:rPr lang="en-US" sz="800" i="1" dirty="0">
                          <a:effectLst/>
                        </a:rPr>
                        <a:t>not</a:t>
                      </a:r>
                      <a:r>
                        <a:rPr lang="en-US" sz="800" dirty="0">
                          <a:effectLst/>
                        </a:rPr>
                        <a:t> the estimated total extent of the object). </a:t>
                      </a:r>
                    </a:p>
                    <a:p>
                      <a:r>
                        <a:rPr lang="en-US" sz="800" dirty="0">
                          <a:effectLst/>
                        </a:rPr>
                        <a:t>Bounding box should contain all visible pixels, except where the bounding box would have to be made excessively large to include a few additional pixels (&lt;5%) e.g. a car aerial.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4131178"/>
                  </a:ext>
                </a:extLst>
              </a:tr>
              <a:tr h="398106">
                <a:tc>
                  <a:txBody>
                    <a:bodyPr/>
                    <a:lstStyle/>
                    <a:p>
                      <a:r>
                        <a:rPr lang="en-US" sz="800" b="1">
                          <a:effectLst/>
                        </a:rPr>
                        <a:t>Truncation</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If more than 15-20% of the object lies outside the bounding box mark as Truncated. The flag indicates that the bounding box does not cover the total extent of the object.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4050504"/>
                  </a:ext>
                </a:extLst>
              </a:tr>
              <a:tr h="398106">
                <a:tc>
                  <a:txBody>
                    <a:bodyPr/>
                    <a:lstStyle/>
                    <a:p>
                      <a:r>
                        <a:rPr lang="en-US" sz="800" b="1">
                          <a:effectLst/>
                        </a:rPr>
                        <a:t>Occlusion</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If more than 5% of the object is occluded within the bounding box, mark as Occluded. The flag indicates that the object is not totally visible within the bounding box.</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97585139"/>
                  </a:ext>
                </a:extLst>
              </a:tr>
              <a:tr h="696686">
                <a:tc>
                  <a:txBody>
                    <a:bodyPr/>
                    <a:lstStyle/>
                    <a:p>
                      <a:r>
                        <a:rPr lang="en-US" sz="800" b="1">
                          <a:effectLst/>
                        </a:rPr>
                        <a:t>Image quality/ illumination</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Images which are poor quality (e.g. excessive motion blur) should be marked bad.  However, poor illumination (e.g. objects in silhouette) should not count as poor quality unless objects cannot be </a:t>
                      </a:r>
                      <a:r>
                        <a:rPr lang="en-US" sz="800" dirty="0" err="1">
                          <a:effectLst/>
                        </a:rPr>
                        <a:t>recognised</a:t>
                      </a:r>
                      <a:r>
                        <a:rPr lang="en-US" sz="800" dirty="0">
                          <a:effectLst/>
                        </a:rPr>
                        <a:t>. </a:t>
                      </a:r>
                    </a:p>
                    <a:p>
                      <a:r>
                        <a:rPr lang="en-US" sz="800" dirty="0">
                          <a:effectLst/>
                        </a:rPr>
                        <a:t>Images made up of multiple images (e.g. collages) should be marked bad.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73693838"/>
                  </a:ext>
                </a:extLst>
              </a:tr>
              <a:tr h="398106">
                <a:tc>
                  <a:txBody>
                    <a:bodyPr/>
                    <a:lstStyle/>
                    <a:p>
                      <a:r>
                        <a:rPr lang="en-US" sz="800" b="1" dirty="0">
                          <a:effectLst/>
                        </a:rPr>
                        <a:t>Clothing/mud/ snow etc.</a:t>
                      </a:r>
                      <a:r>
                        <a:rPr lang="en-US" sz="800" dirty="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If an object is ‘occluded’ by a close-fitting </a:t>
                      </a:r>
                      <a:r>
                        <a:rPr lang="en-US" sz="800" dirty="0" err="1">
                          <a:effectLst/>
                        </a:rPr>
                        <a:t>occluder</a:t>
                      </a:r>
                      <a:r>
                        <a:rPr lang="en-US" sz="800" dirty="0">
                          <a:effectLst/>
                        </a:rPr>
                        <a:t> e.g. clothing, mud, snow etc., then the </a:t>
                      </a:r>
                      <a:r>
                        <a:rPr lang="en-US" sz="800" dirty="0" err="1">
                          <a:effectLst/>
                        </a:rPr>
                        <a:t>occluder</a:t>
                      </a:r>
                      <a:r>
                        <a:rPr lang="en-US" sz="800" dirty="0">
                          <a:effectLst/>
                        </a:rPr>
                        <a:t> should be treated as part of the object.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2544603"/>
                  </a:ext>
                </a:extLst>
              </a:tr>
              <a:tr h="199053">
                <a:tc>
                  <a:txBody>
                    <a:bodyPr/>
                    <a:lstStyle/>
                    <a:p>
                      <a:r>
                        <a:rPr lang="en-US" sz="800" b="1">
                          <a:effectLst/>
                        </a:rPr>
                        <a:t>Transparency</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Do label objects visible through glass, but treat reflections on the glass as occlusion.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9830404"/>
                  </a:ext>
                </a:extLst>
              </a:tr>
              <a:tr h="99527">
                <a:tc>
                  <a:txBody>
                    <a:bodyPr/>
                    <a:lstStyle/>
                    <a:p>
                      <a:r>
                        <a:rPr lang="en-US" sz="800" b="1">
                          <a:effectLst/>
                        </a:rPr>
                        <a:t>Mirrors</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Do label objects in mirrors.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46646514"/>
                  </a:ext>
                </a:extLst>
              </a:tr>
              <a:tr h="298580">
                <a:tc>
                  <a:txBody>
                    <a:bodyPr/>
                    <a:lstStyle/>
                    <a:p>
                      <a:r>
                        <a:rPr lang="en-US" sz="800" b="1">
                          <a:effectLst/>
                        </a:rPr>
                        <a:t>Pictures</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Label objects in pictures/posters/signs only if they are photorealistic but not if cartoons, symbols etc.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66031438"/>
                  </a:ext>
                </a:extLst>
              </a:tr>
            </a:tbl>
          </a:graphicData>
        </a:graphic>
      </p:graphicFrame>
      <p:graphicFrame>
        <p:nvGraphicFramePr>
          <p:cNvPr id="9" name="Table 8"/>
          <p:cNvGraphicFramePr>
            <a:graphicFrameLocks noGrp="1"/>
          </p:cNvGraphicFramePr>
          <p:nvPr/>
        </p:nvGraphicFramePr>
        <p:xfrm>
          <a:off x="4467522" y="1371598"/>
          <a:ext cx="3304878" cy="4876805"/>
        </p:xfrm>
        <a:graphic>
          <a:graphicData uri="http://schemas.openxmlformats.org/drawingml/2006/table">
            <a:tbl>
              <a:tblPr/>
              <a:tblGrid>
                <a:gridCol w="652294">
                  <a:extLst>
                    <a:ext uri="{9D8B030D-6E8A-4147-A177-3AD203B41FA5}">
                      <a16:colId xmlns:a16="http://schemas.microsoft.com/office/drawing/2014/main" val="1098158375"/>
                    </a:ext>
                  </a:extLst>
                </a:gridCol>
                <a:gridCol w="2652584">
                  <a:extLst>
                    <a:ext uri="{9D8B030D-6E8A-4147-A177-3AD203B41FA5}">
                      <a16:colId xmlns:a16="http://schemas.microsoft.com/office/drawing/2014/main" val="2490509203"/>
                    </a:ext>
                  </a:extLst>
                </a:gridCol>
              </a:tblGrid>
              <a:tr h="278675">
                <a:tc>
                  <a:txBody>
                    <a:bodyPr/>
                    <a:lstStyle/>
                    <a:p>
                      <a:r>
                        <a:rPr lang="en-US" sz="800" b="1">
                          <a:effectLst/>
                        </a:rPr>
                        <a:t>Aeroplane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r>
                        <a:rPr lang="en-US" sz="800">
                          <a:effectLst/>
                        </a:rPr>
                        <a:t>Includes gliders but not hang gliders or helicopters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93721379"/>
                  </a:ext>
                </a:extLst>
              </a:tr>
              <a:tr h="139337">
                <a:tc>
                  <a:txBody>
                    <a:bodyPr/>
                    <a:lstStyle/>
                    <a:p>
                      <a:r>
                        <a:rPr lang="en-US" sz="800" b="1">
                          <a:effectLst/>
                        </a:rPr>
                        <a:t>Bicycle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Includes tricycles, unicycles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64213216"/>
                  </a:ext>
                </a:extLst>
              </a:tr>
              <a:tr h="139337">
                <a:tc>
                  <a:txBody>
                    <a:bodyPr/>
                    <a:lstStyle/>
                    <a:p>
                      <a:r>
                        <a:rPr lang="en-US" sz="800" b="1">
                          <a:effectLst/>
                        </a:rPr>
                        <a:t>Bird</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All birds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35104656"/>
                  </a:ext>
                </a:extLst>
              </a:tr>
              <a:tr h="139337">
                <a:tc>
                  <a:txBody>
                    <a:bodyPr/>
                    <a:lstStyle/>
                    <a:p>
                      <a:r>
                        <a:rPr lang="en-US" sz="800" b="1">
                          <a:effectLst/>
                        </a:rPr>
                        <a:t>Boat</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Ships, rowing boats, pedaloes but not jet skis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0067062"/>
                  </a:ext>
                </a:extLst>
              </a:tr>
              <a:tr h="139337">
                <a:tc>
                  <a:txBody>
                    <a:bodyPr/>
                    <a:lstStyle/>
                    <a:p>
                      <a:r>
                        <a:rPr lang="en-US" sz="800" b="1">
                          <a:effectLst/>
                        </a:rPr>
                        <a:t>Bottle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Plastic, glass or feeding bottles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71350948"/>
                  </a:ext>
                </a:extLst>
              </a:tr>
              <a:tr h="139337">
                <a:tc>
                  <a:txBody>
                    <a:bodyPr/>
                    <a:lstStyle/>
                    <a:p>
                      <a:r>
                        <a:rPr lang="en-US" sz="800" b="1">
                          <a:effectLst/>
                        </a:rPr>
                        <a:t>Bus</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Includes minibus but not trams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51694234"/>
                  </a:ext>
                </a:extLst>
              </a:tr>
              <a:tr h="1114700">
                <a:tc>
                  <a:txBody>
                    <a:bodyPr/>
                    <a:lstStyle/>
                    <a:p>
                      <a:r>
                        <a:rPr lang="en-US" sz="800" b="1" dirty="0">
                          <a:effectLst/>
                        </a:rPr>
                        <a:t>Car</a:t>
                      </a:r>
                      <a:r>
                        <a:rPr lang="en-US" sz="800" dirty="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Includes cars, vans, large family cars for 6-8 people etc. </a:t>
                      </a:r>
                    </a:p>
                    <a:p>
                      <a:r>
                        <a:rPr lang="en-US" sz="800" dirty="0">
                          <a:effectLst/>
                        </a:rPr>
                        <a:t>Excludes go-carts, tractors, emergency vehicles, lorries/trucks etc. </a:t>
                      </a:r>
                    </a:p>
                    <a:p>
                      <a:r>
                        <a:rPr lang="en-US" sz="800" dirty="0">
                          <a:effectLst/>
                        </a:rPr>
                        <a:t>Do not label where only the vehicle interior is shown. </a:t>
                      </a:r>
                    </a:p>
                    <a:p>
                      <a:r>
                        <a:rPr lang="en-US" sz="800" dirty="0">
                          <a:effectLst/>
                        </a:rPr>
                        <a:t>Include toys that look just like real cars, but not ‘cartoony’ toys.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88661139"/>
                  </a:ext>
                </a:extLst>
              </a:tr>
              <a:tr h="139337">
                <a:tc>
                  <a:txBody>
                    <a:bodyPr/>
                    <a:lstStyle/>
                    <a:p>
                      <a:r>
                        <a:rPr lang="en-US" sz="800" b="1">
                          <a:effectLst/>
                        </a:rPr>
                        <a:t>Cat</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Domestic cats (not lions etc.)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85062796"/>
                  </a:ext>
                </a:extLst>
              </a:tr>
              <a:tr h="557350">
                <a:tc>
                  <a:txBody>
                    <a:bodyPr/>
                    <a:lstStyle/>
                    <a:p>
                      <a:r>
                        <a:rPr lang="en-US" sz="800" b="1">
                          <a:effectLst/>
                        </a:rPr>
                        <a:t>Chair</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Includes armchairs, deckchairs but not stools or benches.</a:t>
                      </a:r>
                      <a:br>
                        <a:rPr lang="en-US" sz="800">
                          <a:effectLst/>
                        </a:rPr>
                      </a:br>
                      <a:r>
                        <a:rPr lang="en-US" sz="800">
                          <a:effectLst/>
                        </a:rPr>
                        <a:t>Excludes seats in buses, cars etc.</a:t>
                      </a:r>
                      <a:br>
                        <a:rPr lang="en-US" sz="800">
                          <a:effectLst/>
                        </a:rPr>
                      </a:br>
                      <a:r>
                        <a:rPr lang="en-US" sz="800">
                          <a:effectLst/>
                        </a:rPr>
                        <a:t>Excludes wheelchairs.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44068181"/>
                  </a:ext>
                </a:extLst>
              </a:tr>
              <a:tr h="139337">
                <a:tc>
                  <a:txBody>
                    <a:bodyPr/>
                    <a:lstStyle/>
                    <a:p>
                      <a:r>
                        <a:rPr lang="en-US" sz="800" b="1">
                          <a:effectLst/>
                        </a:rPr>
                        <a:t>Cow</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All cows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39436894"/>
                  </a:ext>
                </a:extLst>
              </a:tr>
              <a:tr h="418012">
                <a:tc>
                  <a:txBody>
                    <a:bodyPr/>
                    <a:lstStyle/>
                    <a:p>
                      <a:r>
                        <a:rPr lang="en-US" sz="800" b="1">
                          <a:effectLst/>
                        </a:rPr>
                        <a:t>Dining table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Only tables for eating at.</a:t>
                      </a:r>
                      <a:br>
                        <a:rPr lang="en-US" sz="800" dirty="0">
                          <a:effectLst/>
                        </a:rPr>
                      </a:br>
                      <a:r>
                        <a:rPr lang="en-US" sz="800" dirty="0">
                          <a:effectLst/>
                        </a:rPr>
                        <a:t>Not coffee tables, desks, side tables or picnic benches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08412285"/>
                  </a:ext>
                </a:extLst>
              </a:tr>
              <a:tr h="139337">
                <a:tc>
                  <a:txBody>
                    <a:bodyPr/>
                    <a:lstStyle/>
                    <a:p>
                      <a:r>
                        <a:rPr lang="en-US" sz="800" b="1">
                          <a:effectLst/>
                        </a:rPr>
                        <a:t>Dog</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Domestic dogs (not wolves etc.)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79865096"/>
                  </a:ext>
                </a:extLst>
              </a:tr>
              <a:tr h="139337">
                <a:tc>
                  <a:txBody>
                    <a:bodyPr/>
                    <a:lstStyle/>
                    <a:p>
                      <a:r>
                        <a:rPr lang="en-US" sz="800" b="1">
                          <a:effectLst/>
                        </a:rPr>
                        <a:t>Horse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fr-FR" sz="800">
                          <a:effectLst/>
                        </a:rPr>
                        <a:t>Includes ponies, donkeys, mules etc.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77101132"/>
                  </a:ext>
                </a:extLst>
              </a:tr>
              <a:tr h="139337">
                <a:tc>
                  <a:txBody>
                    <a:bodyPr/>
                    <a:lstStyle/>
                    <a:p>
                      <a:r>
                        <a:rPr lang="en-US" sz="800" b="1">
                          <a:effectLst/>
                        </a:rPr>
                        <a:t>Motorbike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Includes mopeds, scooters, sidecars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29995031"/>
                  </a:ext>
                </a:extLst>
              </a:tr>
              <a:tr h="139337">
                <a:tc>
                  <a:txBody>
                    <a:bodyPr/>
                    <a:lstStyle/>
                    <a:p>
                      <a:r>
                        <a:rPr lang="en-US" sz="800" b="1">
                          <a:effectLst/>
                        </a:rPr>
                        <a:t>People</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Includes babies, faces (i.e. truncated people)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85469793"/>
                  </a:ext>
                </a:extLst>
              </a:tr>
              <a:tr h="278675">
                <a:tc>
                  <a:txBody>
                    <a:bodyPr/>
                    <a:lstStyle/>
                    <a:p>
                      <a:r>
                        <a:rPr lang="en-US" sz="800" b="1">
                          <a:effectLst/>
                        </a:rPr>
                        <a:t>Potted plant</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Indoor plants excluding flowers in vases, or outdoor plants clearly in a pot.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50543713"/>
                  </a:ext>
                </a:extLst>
              </a:tr>
              <a:tr h="139337">
                <a:tc>
                  <a:txBody>
                    <a:bodyPr/>
                    <a:lstStyle/>
                    <a:p>
                      <a:r>
                        <a:rPr lang="en-US" sz="800" b="1">
                          <a:effectLst/>
                        </a:rPr>
                        <a:t>Sheep</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Sheep, not goats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01714605"/>
                  </a:ext>
                </a:extLst>
              </a:tr>
              <a:tr h="139337">
                <a:tc>
                  <a:txBody>
                    <a:bodyPr/>
                    <a:lstStyle/>
                    <a:p>
                      <a:r>
                        <a:rPr lang="en-US" sz="800" b="1">
                          <a:effectLst/>
                        </a:rPr>
                        <a:t>Sofa</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a:effectLst/>
                        </a:rPr>
                        <a:t>Excludes sofas made up as sofa-beds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71108882"/>
                  </a:ext>
                </a:extLst>
              </a:tr>
              <a:tr h="139337">
                <a:tc>
                  <a:txBody>
                    <a:bodyPr/>
                    <a:lstStyle/>
                    <a:p>
                      <a:r>
                        <a:rPr lang="en-US" sz="800" b="1">
                          <a:effectLst/>
                        </a:rPr>
                        <a:t>Train</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fr-FR" sz="800">
                          <a:effectLst/>
                        </a:rPr>
                        <a:t>Includes train carriages, excludes trams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19078317"/>
                  </a:ext>
                </a:extLst>
              </a:tr>
              <a:tr h="278675">
                <a:tc>
                  <a:txBody>
                    <a:bodyPr/>
                    <a:lstStyle/>
                    <a:p>
                      <a:r>
                        <a:rPr lang="en-US" sz="800" b="1">
                          <a:effectLst/>
                        </a:rPr>
                        <a:t>TV/monitor</a:t>
                      </a:r>
                      <a:r>
                        <a:rPr lang="en-US" sz="8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800" dirty="0">
                          <a:effectLst/>
                        </a:rPr>
                        <a:t>Standalone screens (not laptops), not advertising displays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60728051"/>
                  </a:ext>
                </a:extLst>
              </a:tr>
            </a:tbl>
          </a:graphicData>
        </a:graphic>
      </p:graphicFrame>
      <p:graphicFrame>
        <p:nvGraphicFramePr>
          <p:cNvPr id="10" name="Table 9"/>
          <p:cNvGraphicFramePr>
            <a:graphicFrameLocks noGrp="1"/>
          </p:cNvGraphicFramePr>
          <p:nvPr/>
        </p:nvGraphicFramePr>
        <p:xfrm>
          <a:off x="8153400" y="1371601"/>
          <a:ext cx="3352800" cy="4815839"/>
        </p:xfrm>
        <a:graphic>
          <a:graphicData uri="http://schemas.openxmlformats.org/drawingml/2006/table">
            <a:tbl>
              <a:tblPr/>
              <a:tblGrid>
                <a:gridCol w="798286">
                  <a:extLst>
                    <a:ext uri="{9D8B030D-6E8A-4147-A177-3AD203B41FA5}">
                      <a16:colId xmlns:a16="http://schemas.microsoft.com/office/drawing/2014/main" val="2980841579"/>
                    </a:ext>
                  </a:extLst>
                </a:gridCol>
                <a:gridCol w="2554514">
                  <a:extLst>
                    <a:ext uri="{9D8B030D-6E8A-4147-A177-3AD203B41FA5}">
                      <a16:colId xmlns:a16="http://schemas.microsoft.com/office/drawing/2014/main" val="4050854656"/>
                    </a:ext>
                  </a:extLst>
                </a:gridCol>
              </a:tblGrid>
              <a:tr h="991496">
                <a:tc>
                  <a:txBody>
                    <a:bodyPr/>
                    <a:lstStyle/>
                    <a:p>
                      <a:r>
                        <a:rPr lang="en-US" sz="900" b="1" dirty="0">
                          <a:effectLst/>
                        </a:rPr>
                        <a:t>What to segment</a:t>
                      </a:r>
                      <a:r>
                        <a:rPr lang="en-US" sz="900" dirty="0">
                          <a:effectLst/>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900" dirty="0">
                          <a:effectLst/>
                        </a:rPr>
                        <a:t>Objects whose bounding boxes have been labelled according to the above guidelines. </a:t>
                      </a:r>
                    </a:p>
                    <a:p>
                      <a:r>
                        <a:rPr lang="en-US" sz="900" dirty="0">
                          <a:effectLst/>
                        </a:rPr>
                        <a:t>You may need to exclude backpacks, handbags etc. which were included in the bounding box. </a:t>
                      </a:r>
                      <a:br>
                        <a:rPr lang="en-US" sz="900" dirty="0">
                          <a:effectLst/>
                        </a:rPr>
                      </a:br>
                      <a:r>
                        <a:rPr lang="en-US" sz="900" dirty="0">
                          <a:effectLst/>
                        </a:rPr>
                        <a:t>You may also need to include hands, chair legs etc. which were </a:t>
                      </a:r>
                      <a:r>
                        <a:rPr lang="en-US" sz="900" i="1" dirty="0">
                          <a:effectLst/>
                        </a:rPr>
                        <a:t>outside</a:t>
                      </a:r>
                      <a:r>
                        <a:rPr lang="en-US" sz="900" dirty="0">
                          <a:effectLst/>
                        </a:rPr>
                        <a:t> the bounding box.</a:t>
                      </a:r>
                      <a:br>
                        <a:rPr lang="en-US" sz="900" dirty="0">
                          <a:effectLst/>
                        </a:rPr>
                      </a:br>
                      <a:endParaRPr lang="en-US" sz="900" dirty="0">
                        <a:effectLst/>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93164804"/>
                  </a:ext>
                </a:extLst>
              </a:tr>
              <a:tr h="1274781">
                <a:tc>
                  <a:txBody>
                    <a:bodyPr/>
                    <a:lstStyle/>
                    <a:p>
                      <a:r>
                        <a:rPr lang="en-US" sz="900" b="1" dirty="0">
                          <a:effectLst/>
                        </a:rPr>
                        <a:t>Accuracy</a:t>
                      </a:r>
                      <a:r>
                        <a:rPr lang="en-US" sz="900" dirty="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900" dirty="0">
                          <a:effectLst/>
                        </a:rPr>
                        <a:t>Segment within 5 pixels.  Labelled pixels MUST be the object;</a:t>
                      </a:r>
                      <a:br>
                        <a:rPr lang="en-US" sz="900" dirty="0">
                          <a:effectLst/>
                        </a:rPr>
                      </a:br>
                      <a:r>
                        <a:rPr lang="en-US" sz="900" dirty="0">
                          <a:effectLst/>
                        </a:rPr>
                        <a:t> pixels outside the 5-pixel border area MUST be background.  Border pixels can be either.  Use the tri-map displayed by the segmentation tool to ensure these constraints hold. </a:t>
                      </a:r>
                    </a:p>
                    <a:p>
                      <a:r>
                        <a:rPr lang="en-US" sz="900" dirty="0">
                          <a:effectLst/>
                        </a:rPr>
                        <a:t>  </a:t>
                      </a:r>
                    </a:p>
                    <a:p>
                      <a:r>
                        <a:rPr lang="en-US" sz="900" dirty="0">
                          <a:effectLst/>
                        </a:rPr>
                        <a:t>This may involve labelling pixels outside the bounding box.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0946265"/>
                  </a:ext>
                </a:extLst>
              </a:tr>
              <a:tr h="708212">
                <a:tc>
                  <a:txBody>
                    <a:bodyPr/>
                    <a:lstStyle/>
                    <a:p>
                      <a:r>
                        <a:rPr lang="en-US" sz="900" b="1" dirty="0">
                          <a:effectLst/>
                        </a:rPr>
                        <a:t>Mixed pixels/ transparency</a:t>
                      </a:r>
                      <a:r>
                        <a:rPr lang="en-US" sz="900" dirty="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900">
                          <a:effectLst/>
                        </a:rPr>
                        <a:t>Pixels which are mixed e.g. due to transparency, motion blur or the presence of a border should be considered to belong to the object whose colour contributes most to the mix.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55775351"/>
                  </a:ext>
                </a:extLst>
              </a:tr>
              <a:tr h="566569">
                <a:tc>
                  <a:txBody>
                    <a:bodyPr/>
                    <a:lstStyle/>
                    <a:p>
                      <a:r>
                        <a:rPr lang="en-US" sz="900" b="1">
                          <a:effectLst/>
                        </a:rPr>
                        <a:t>Thin structures</a:t>
                      </a:r>
                      <a:r>
                        <a:rPr lang="en-US" sz="9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900">
                          <a:effectLst/>
                        </a:rPr>
                        <a:t>Aim to capture thin structures where possible, within the accuracy constraints.  Structures of around one pixel thickness can be ignored e.g. wires, rigging, whiskers.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3263263"/>
                  </a:ext>
                </a:extLst>
              </a:tr>
              <a:tr h="849854">
                <a:tc>
                  <a:txBody>
                    <a:bodyPr/>
                    <a:lstStyle/>
                    <a:p>
                      <a:r>
                        <a:rPr lang="en-US" sz="900" b="1">
                          <a:effectLst/>
                        </a:rPr>
                        <a:t>Objects on tables etc.</a:t>
                      </a:r>
                      <a:r>
                        <a:rPr lang="en-US" sz="9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900">
                          <a:effectLst/>
                        </a:rPr>
                        <a:t>If a number of small objects are occluding an object e.g. cutlery/silverware on a dining table, they can be considered part of that object. The exception is if they are sticking out of the object (e.g. candles) where they should be truncated at the object boundary.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70433262"/>
                  </a:ext>
                </a:extLst>
              </a:tr>
              <a:tr h="424927">
                <a:tc>
                  <a:txBody>
                    <a:bodyPr/>
                    <a:lstStyle/>
                    <a:p>
                      <a:r>
                        <a:rPr lang="en-US" sz="900" b="1">
                          <a:effectLst/>
                        </a:rPr>
                        <a:t>Difficult images</a:t>
                      </a:r>
                      <a:r>
                        <a:rPr lang="en-US" sz="900">
                          <a:effectLst/>
                        </a:rPr>
                        <a:t>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900" dirty="0">
                          <a:effectLst/>
                        </a:rPr>
                        <a:t>Images which are overly difficult to segment to the required accuracy can be left </a:t>
                      </a:r>
                      <a:r>
                        <a:rPr lang="en-US" sz="900" dirty="0" err="1">
                          <a:effectLst/>
                        </a:rPr>
                        <a:t>unlabelled</a:t>
                      </a:r>
                      <a:r>
                        <a:rPr lang="en-US" sz="900" dirty="0">
                          <a:effectLst/>
                        </a:rPr>
                        <a:t> e.g. a nest of bicycles.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79717130"/>
                  </a:ext>
                </a:extLst>
              </a:tr>
            </a:tbl>
          </a:graphicData>
        </a:graphic>
      </p:graphicFrame>
    </p:spTree>
    <p:extLst>
      <p:ext uri="{BB962C8B-B14F-4D97-AF65-F5344CB8AC3E}">
        <p14:creationId xmlns:p14="http://schemas.microsoft.com/office/powerpoint/2010/main" val="1638320926"/>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 scale annotation in industry</a:t>
            </a:r>
          </a:p>
        </p:txBody>
      </p:sp>
      <p:sp>
        <p:nvSpPr>
          <p:cNvPr id="3" name="Content Placeholder 2"/>
          <p:cNvSpPr>
            <a:spLocks noGrp="1"/>
          </p:cNvSpPr>
          <p:nvPr>
            <p:ph idx="1"/>
          </p:nvPr>
        </p:nvSpPr>
        <p:spPr/>
        <p:txBody>
          <a:bodyPr/>
          <a:lstStyle/>
          <a:p>
            <a:r>
              <a:rPr lang="en-US" dirty="0"/>
              <a:t>Full time employees trained to use particular annotation pipelines.</a:t>
            </a:r>
          </a:p>
          <a:p>
            <a:r>
              <a:rPr lang="en-US" dirty="0"/>
              <a:t>Companies (e.g. Scale.ai, Appen, etc.) also offer these services.</a:t>
            </a:r>
          </a:p>
          <a:p>
            <a:r>
              <a:rPr lang="en-US" dirty="0"/>
              <a:t>Repeated iteration to refine annotation guidelines and annotation user interface.</a:t>
            </a:r>
          </a:p>
          <a:p>
            <a:r>
              <a:rPr lang="en-US" dirty="0"/>
              <a:t>There are attempts to semi-automate annotation or have annotators correct machine-generated annotations.</a:t>
            </a:r>
          </a:p>
        </p:txBody>
      </p:sp>
    </p:spTree>
    <p:extLst>
      <p:ext uri="{BB962C8B-B14F-4D97-AF65-F5344CB8AC3E}">
        <p14:creationId xmlns:p14="http://schemas.microsoft.com/office/powerpoint/2010/main" val="359560289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51D97-16A9-481A-E299-A4071944C8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0AE52-297D-0A64-20AB-0929169B681A}"/>
              </a:ext>
            </a:extLst>
          </p:cNvPr>
          <p:cNvSpPr>
            <a:spLocks noGrp="1"/>
          </p:cNvSpPr>
          <p:nvPr>
            <p:ph type="title"/>
          </p:nvPr>
        </p:nvSpPr>
        <p:spPr/>
        <p:txBody>
          <a:bodyPr/>
          <a:lstStyle/>
          <a:p>
            <a:r>
              <a:rPr lang="en-US" dirty="0"/>
              <a:t>What has changed in the last 20 years?</a:t>
            </a:r>
          </a:p>
        </p:txBody>
      </p:sp>
      <p:sp>
        <p:nvSpPr>
          <p:cNvPr id="3" name="Content Placeholder 2">
            <a:extLst>
              <a:ext uri="{FF2B5EF4-FFF2-40B4-BE49-F238E27FC236}">
                <a16:creationId xmlns:a16="http://schemas.microsoft.com/office/drawing/2014/main" id="{83667119-748C-C4B6-8311-7230E7A75CDC}"/>
              </a:ext>
            </a:extLst>
          </p:cNvPr>
          <p:cNvSpPr>
            <a:spLocks noGrp="1"/>
          </p:cNvSpPr>
          <p:nvPr>
            <p:ph idx="1"/>
          </p:nvPr>
        </p:nvSpPr>
        <p:spPr/>
        <p:txBody>
          <a:bodyPr/>
          <a:lstStyle/>
          <a:p>
            <a:r>
              <a:rPr lang="en-US" dirty="0"/>
              <a:t>The Internet (lots of data being shared)</a:t>
            </a:r>
          </a:p>
          <a:p>
            <a:r>
              <a:rPr lang="en-US" dirty="0"/>
              <a:t>Crowdsourcing (economical annotation at scale)</a:t>
            </a:r>
          </a:p>
          <a:p>
            <a:r>
              <a:rPr lang="en-US" dirty="0"/>
              <a:t>Learning representations from the data these sources provide (deep learning)</a:t>
            </a:r>
          </a:p>
          <a:p>
            <a:r>
              <a:rPr lang="en-US" dirty="0"/>
              <a:t>The inevitable Moore’s-law-</a:t>
            </a:r>
            <a:r>
              <a:rPr lang="en-US" dirty="0" err="1"/>
              <a:t>esque</a:t>
            </a:r>
            <a:r>
              <a:rPr lang="en-US" dirty="0"/>
              <a:t> increase in compute that allows large scale deep learning</a:t>
            </a:r>
          </a:p>
          <a:p>
            <a:endParaRPr lang="en-US" dirty="0"/>
          </a:p>
        </p:txBody>
      </p:sp>
    </p:spTree>
    <p:extLst>
      <p:ext uri="{BB962C8B-B14F-4D97-AF65-F5344CB8AC3E}">
        <p14:creationId xmlns:p14="http://schemas.microsoft.com/office/powerpoint/2010/main" val="3932563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7"/>
          <p:cNvSpPr txBox="1">
            <a:spLocks noGrp="1"/>
          </p:cNvSpPr>
          <p:nvPr>
            <p:ph type="title"/>
          </p:nvPr>
        </p:nvSpPr>
        <p:spPr>
          <a:xfrm>
            <a:off x="415600" y="593367"/>
            <a:ext cx="10173200" cy="763600"/>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dirty="0">
                <a:latin typeface="Oswald"/>
                <a:ea typeface="Oswald"/>
                <a:cs typeface="Oswald"/>
                <a:sym typeface="Oswald"/>
              </a:rPr>
              <a:t>Argoverse 2 Sensor Dataset</a:t>
            </a:r>
            <a:endParaRPr b="1" dirty="0">
              <a:latin typeface="Oswald"/>
              <a:ea typeface="Oswald"/>
              <a:cs typeface="Oswald"/>
              <a:sym typeface="Oswald"/>
            </a:endParaRPr>
          </a:p>
        </p:txBody>
      </p:sp>
      <p:sp>
        <p:nvSpPr>
          <p:cNvPr id="319" name="Google Shape;319;p67"/>
          <p:cNvSpPr txBox="1">
            <a:spLocks noGrp="1"/>
          </p:cNvSpPr>
          <p:nvPr>
            <p:ph type="body" idx="1"/>
          </p:nvPr>
        </p:nvSpPr>
        <p:spPr>
          <a:xfrm>
            <a:off x="7141967" y="1536633"/>
            <a:ext cx="4634400" cy="4555200"/>
          </a:xfrm>
          <a:prstGeom prst="rect">
            <a:avLst/>
          </a:prstGeom>
        </p:spPr>
        <p:txBody>
          <a:bodyPr spcFirstLastPara="1" vert="horz" wrap="square" lIns="121900" tIns="121900" rIns="121900" bIns="121900" numCol="1" anchor="ctr" anchorCtr="0" compatLnSpc="1">
            <a:prstTxWarp prst="textNoShape">
              <a:avLst/>
            </a:prstTxWarp>
            <a:noAutofit/>
          </a:bodyPr>
          <a:lstStyle/>
          <a:p>
            <a:pPr>
              <a:buFont typeface="Oswald Light"/>
              <a:buChar char="●"/>
            </a:pPr>
            <a:r>
              <a:rPr lang="en" sz="2400" dirty="0">
                <a:latin typeface="Oswald Light"/>
                <a:ea typeface="Oswald Light"/>
                <a:cs typeface="Oswald Light"/>
                <a:sym typeface="Oswald Light"/>
              </a:rPr>
              <a:t>High quality amodal cuboids for all actors within 5m of the drivable area</a:t>
            </a:r>
            <a:br>
              <a:rPr lang="en" sz="2400" dirty="0">
                <a:latin typeface="Oswald Light"/>
                <a:ea typeface="Oswald Light"/>
                <a:cs typeface="Oswald Light"/>
                <a:sym typeface="Oswald Light"/>
              </a:rPr>
            </a:br>
            <a:endParaRPr sz="2400" dirty="0">
              <a:latin typeface="Oswald Light"/>
              <a:ea typeface="Oswald Light"/>
              <a:cs typeface="Oswald Light"/>
              <a:sym typeface="Oswald Light"/>
            </a:endParaRPr>
          </a:p>
          <a:p>
            <a:pPr>
              <a:buFont typeface="Oswald Light"/>
              <a:buChar char="●"/>
            </a:pPr>
            <a:r>
              <a:rPr lang="en" sz="2400" dirty="0">
                <a:latin typeface="Oswald Light"/>
                <a:ea typeface="Oswald Light"/>
                <a:cs typeface="Oswald Light"/>
                <a:sym typeface="Oswald Light"/>
              </a:rPr>
              <a:t>1000 scenarios - 15s/scenario</a:t>
            </a:r>
            <a:br>
              <a:rPr lang="en" sz="2400" dirty="0">
                <a:latin typeface="Oswald Light"/>
                <a:ea typeface="Oswald Light"/>
                <a:cs typeface="Oswald Light"/>
                <a:sym typeface="Oswald Light"/>
              </a:rPr>
            </a:br>
            <a:endParaRPr sz="2400" dirty="0">
              <a:latin typeface="Oswald Light"/>
              <a:ea typeface="Oswald Light"/>
              <a:cs typeface="Oswald Light"/>
              <a:sym typeface="Oswald Light"/>
            </a:endParaRPr>
          </a:p>
          <a:p>
            <a:pPr>
              <a:buFont typeface="Oswald Light"/>
              <a:buChar char="●"/>
            </a:pPr>
            <a:r>
              <a:rPr lang="en" sz="2400" dirty="0">
                <a:latin typeface="Oswald Light"/>
                <a:ea typeface="Oswald Light"/>
                <a:cs typeface="Oswald Light"/>
                <a:sym typeface="Oswald Light"/>
              </a:rPr>
              <a:t>Average of 75 cuboids/frame</a:t>
            </a:r>
            <a:endParaRPr sz="2400" dirty="0">
              <a:latin typeface="Oswald Light"/>
              <a:ea typeface="Oswald Light"/>
              <a:cs typeface="Oswald Light"/>
              <a:sym typeface="Oswald Light"/>
            </a:endParaRPr>
          </a:p>
        </p:txBody>
      </p:sp>
      <p:pic>
        <p:nvPicPr>
          <p:cNvPr id="320" name="Google Shape;320;p67"/>
          <p:cNvPicPr preferRelativeResize="0"/>
          <p:nvPr/>
        </p:nvPicPr>
        <p:blipFill rotWithShape="1">
          <a:blip r:embed="rId3">
            <a:alphaModFix/>
          </a:blip>
          <a:srcRect t="21259"/>
          <a:stretch/>
        </p:blipFill>
        <p:spPr>
          <a:xfrm>
            <a:off x="267067" y="1399568"/>
            <a:ext cx="2586867" cy="2686233"/>
          </a:xfrm>
          <a:prstGeom prst="rect">
            <a:avLst/>
          </a:prstGeom>
          <a:noFill/>
          <a:ln>
            <a:noFill/>
          </a:ln>
        </p:spPr>
      </p:pic>
      <p:pic>
        <p:nvPicPr>
          <p:cNvPr id="321" name="Google Shape;321;p67"/>
          <p:cNvPicPr preferRelativeResize="0"/>
          <p:nvPr/>
        </p:nvPicPr>
        <p:blipFill>
          <a:blip r:embed="rId4">
            <a:alphaModFix/>
          </a:blip>
          <a:stretch>
            <a:fillRect/>
          </a:stretch>
        </p:blipFill>
        <p:spPr>
          <a:xfrm>
            <a:off x="184601" y="4085808"/>
            <a:ext cx="6488836" cy="2138633"/>
          </a:xfrm>
          <a:prstGeom prst="rect">
            <a:avLst/>
          </a:prstGeom>
          <a:noFill/>
          <a:ln>
            <a:noFill/>
          </a:ln>
        </p:spPr>
      </p:pic>
      <p:pic>
        <p:nvPicPr>
          <p:cNvPr id="322" name="Google Shape;322;p67"/>
          <p:cNvPicPr preferRelativeResize="0"/>
          <p:nvPr/>
        </p:nvPicPr>
        <p:blipFill rotWithShape="1">
          <a:blip r:embed="rId5">
            <a:alphaModFix/>
          </a:blip>
          <a:srcRect l="2877" r="1208"/>
          <a:stretch/>
        </p:blipFill>
        <p:spPr>
          <a:xfrm>
            <a:off x="2965000" y="1593801"/>
            <a:ext cx="3940400" cy="2297767"/>
          </a:xfrm>
          <a:prstGeom prst="rect">
            <a:avLst/>
          </a:prstGeom>
          <a:noFill/>
          <a:ln>
            <a:noFill/>
          </a:ln>
        </p:spPr>
      </p:pic>
    </p:spTree>
    <p:extLst>
      <p:ext uri="{BB962C8B-B14F-4D97-AF65-F5344CB8AC3E}">
        <p14:creationId xmlns:p14="http://schemas.microsoft.com/office/powerpoint/2010/main" val="40383694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70"/>
          <p:cNvSpPr txBox="1">
            <a:spLocks noGrp="1"/>
          </p:cNvSpPr>
          <p:nvPr>
            <p:ph type="title"/>
          </p:nvPr>
        </p:nvSpPr>
        <p:spPr>
          <a:xfrm>
            <a:off x="415600" y="593367"/>
            <a:ext cx="10173200" cy="763600"/>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b="1" dirty="0">
                <a:latin typeface="Oswald"/>
                <a:ea typeface="Oswald"/>
                <a:cs typeface="Oswald"/>
                <a:sym typeface="Oswald"/>
              </a:rPr>
              <a:t>Argoverse 2 Map Change Dataset</a:t>
            </a:r>
            <a:endParaRPr b="1" dirty="0">
              <a:latin typeface="Oswald"/>
              <a:ea typeface="Oswald"/>
              <a:cs typeface="Oswald"/>
              <a:sym typeface="Oswald"/>
            </a:endParaRPr>
          </a:p>
        </p:txBody>
      </p:sp>
      <p:sp>
        <p:nvSpPr>
          <p:cNvPr id="351" name="Google Shape;351;p70"/>
          <p:cNvSpPr txBox="1">
            <a:spLocks noGrp="1"/>
          </p:cNvSpPr>
          <p:nvPr>
            <p:ph type="body" idx="1"/>
          </p:nvPr>
        </p:nvSpPr>
        <p:spPr>
          <a:xfrm>
            <a:off x="6666333" y="1536633"/>
            <a:ext cx="5110000" cy="4611600"/>
          </a:xfrm>
          <a:prstGeom prst="rect">
            <a:avLst/>
          </a:prstGeom>
        </p:spPr>
        <p:txBody>
          <a:bodyPr spcFirstLastPara="1" vert="horz" wrap="square" lIns="121900" tIns="121900" rIns="121900" bIns="121900" numCol="1" anchor="t" anchorCtr="0" compatLnSpc="1">
            <a:prstTxWarp prst="textNoShape">
              <a:avLst/>
            </a:prstTxWarp>
            <a:noAutofit/>
          </a:bodyPr>
          <a:lstStyle/>
          <a:p>
            <a:pPr>
              <a:buFont typeface="Oswald Light"/>
              <a:buChar char="●"/>
            </a:pPr>
            <a:r>
              <a:rPr lang="en" sz="2400" dirty="0">
                <a:latin typeface="Oswald Light"/>
                <a:ea typeface="Oswald Light"/>
                <a:cs typeface="Oswald Light"/>
                <a:sym typeface="Oswald Light"/>
              </a:rPr>
              <a:t>“Trust but Verify”</a:t>
            </a:r>
            <a:br>
              <a:rPr lang="en" sz="2400" dirty="0">
                <a:latin typeface="Oswald Light"/>
                <a:ea typeface="Oswald Light"/>
                <a:cs typeface="Oswald Light"/>
                <a:sym typeface="Oswald Light"/>
              </a:rPr>
            </a:br>
            <a:endParaRPr sz="2400" dirty="0">
              <a:latin typeface="Oswald Light"/>
              <a:ea typeface="Oswald Light"/>
              <a:cs typeface="Oswald Light"/>
              <a:sym typeface="Oswald Light"/>
            </a:endParaRPr>
          </a:p>
          <a:p>
            <a:pPr>
              <a:buFont typeface="Oswald Light"/>
              <a:buChar char="●"/>
            </a:pPr>
            <a:r>
              <a:rPr lang="en" sz="2400" dirty="0">
                <a:latin typeface="Oswald Light"/>
                <a:ea typeface="Oswald Light"/>
                <a:cs typeface="Oswald Light"/>
                <a:sym typeface="Oswald Light"/>
              </a:rPr>
              <a:t>1000 scenarios of varying duration (mean = 54s)</a:t>
            </a:r>
            <a:br>
              <a:rPr lang="en" sz="2400" dirty="0">
                <a:latin typeface="Oswald Light"/>
                <a:ea typeface="Oswald Light"/>
                <a:cs typeface="Oswald Light"/>
                <a:sym typeface="Oswald Light"/>
              </a:rPr>
            </a:br>
            <a:endParaRPr sz="2400" dirty="0">
              <a:latin typeface="Oswald Light"/>
              <a:ea typeface="Oswald Light"/>
              <a:cs typeface="Oswald Light"/>
              <a:sym typeface="Oswald Light"/>
            </a:endParaRPr>
          </a:p>
          <a:p>
            <a:pPr>
              <a:buFont typeface="Oswald Light"/>
              <a:buChar char="●"/>
            </a:pPr>
            <a:r>
              <a:rPr lang="en" sz="2400" dirty="0">
                <a:latin typeface="Oswald Light"/>
                <a:ea typeface="Oswald Light"/>
                <a:cs typeface="Oswald Light"/>
                <a:sym typeface="Oswald Light"/>
              </a:rPr>
              <a:t>Lidar and imagery</a:t>
            </a:r>
            <a:br>
              <a:rPr lang="en" sz="2400" dirty="0">
                <a:latin typeface="Oswald Light"/>
                <a:ea typeface="Oswald Light"/>
                <a:cs typeface="Oswald Light"/>
                <a:sym typeface="Oswald Light"/>
              </a:rPr>
            </a:br>
            <a:endParaRPr sz="2400" dirty="0">
              <a:latin typeface="Oswald Light"/>
              <a:ea typeface="Oswald Light"/>
              <a:cs typeface="Oswald Light"/>
              <a:sym typeface="Oswald Light"/>
            </a:endParaRPr>
          </a:p>
          <a:p>
            <a:pPr>
              <a:buFont typeface="Oswald Light"/>
              <a:buChar char="●"/>
            </a:pPr>
            <a:r>
              <a:rPr lang="en" sz="2400" dirty="0">
                <a:latin typeface="Oswald Light"/>
                <a:ea typeface="Oswald Light"/>
                <a:cs typeface="Oswald Light"/>
                <a:sym typeface="Oswald Light"/>
              </a:rPr>
              <a:t>200 map changes of varying types</a:t>
            </a:r>
            <a:endParaRPr sz="2400" dirty="0">
              <a:latin typeface="Oswald Light"/>
              <a:ea typeface="Oswald Light"/>
              <a:cs typeface="Oswald Light"/>
              <a:sym typeface="Oswald Light"/>
            </a:endParaRPr>
          </a:p>
        </p:txBody>
      </p:sp>
      <p:pic>
        <p:nvPicPr>
          <p:cNvPr id="353" name="Google Shape;353;p70"/>
          <p:cNvPicPr preferRelativeResize="0"/>
          <p:nvPr/>
        </p:nvPicPr>
        <p:blipFill rotWithShape="1">
          <a:blip r:embed="rId3">
            <a:alphaModFix/>
          </a:blip>
          <a:srcRect t="30109"/>
          <a:stretch/>
        </p:blipFill>
        <p:spPr>
          <a:xfrm>
            <a:off x="415600" y="1441165"/>
            <a:ext cx="2643667" cy="2436433"/>
          </a:xfrm>
          <a:prstGeom prst="rect">
            <a:avLst/>
          </a:prstGeom>
          <a:noFill/>
          <a:ln>
            <a:noFill/>
          </a:ln>
        </p:spPr>
      </p:pic>
      <p:pic>
        <p:nvPicPr>
          <p:cNvPr id="354" name="Google Shape;354;p70"/>
          <p:cNvPicPr preferRelativeResize="0"/>
          <p:nvPr/>
        </p:nvPicPr>
        <p:blipFill rotWithShape="1">
          <a:blip r:embed="rId4">
            <a:alphaModFix/>
          </a:blip>
          <a:srcRect t="31945"/>
          <a:stretch/>
        </p:blipFill>
        <p:spPr>
          <a:xfrm>
            <a:off x="3452334" y="1441168"/>
            <a:ext cx="2714908" cy="2436433"/>
          </a:xfrm>
          <a:prstGeom prst="rect">
            <a:avLst/>
          </a:prstGeom>
          <a:noFill/>
          <a:ln>
            <a:noFill/>
          </a:ln>
        </p:spPr>
      </p:pic>
      <p:pic>
        <p:nvPicPr>
          <p:cNvPr id="355" name="Google Shape;355;p70"/>
          <p:cNvPicPr preferRelativeResize="0"/>
          <p:nvPr/>
        </p:nvPicPr>
        <p:blipFill rotWithShape="1">
          <a:blip r:embed="rId5">
            <a:alphaModFix/>
          </a:blip>
          <a:srcRect t="32867"/>
          <a:stretch/>
        </p:blipFill>
        <p:spPr>
          <a:xfrm>
            <a:off x="415600" y="3996967"/>
            <a:ext cx="2643667" cy="2340400"/>
          </a:xfrm>
          <a:prstGeom prst="rect">
            <a:avLst/>
          </a:prstGeom>
          <a:noFill/>
          <a:ln>
            <a:noFill/>
          </a:ln>
        </p:spPr>
      </p:pic>
      <p:pic>
        <p:nvPicPr>
          <p:cNvPr id="356" name="Google Shape;356;p70"/>
          <p:cNvPicPr preferRelativeResize="0"/>
          <p:nvPr/>
        </p:nvPicPr>
        <p:blipFill rotWithShape="1">
          <a:blip r:embed="rId6">
            <a:alphaModFix/>
          </a:blip>
          <a:srcRect t="35612"/>
          <a:stretch/>
        </p:blipFill>
        <p:spPr>
          <a:xfrm>
            <a:off x="3452334" y="4014585"/>
            <a:ext cx="2714900" cy="2305167"/>
          </a:xfrm>
          <a:prstGeom prst="rect">
            <a:avLst/>
          </a:prstGeom>
          <a:noFill/>
          <a:ln>
            <a:noFill/>
          </a:ln>
        </p:spPr>
      </p:pic>
    </p:spTree>
    <p:extLst>
      <p:ext uri="{BB962C8B-B14F-4D97-AF65-F5344CB8AC3E}">
        <p14:creationId xmlns:p14="http://schemas.microsoft.com/office/powerpoint/2010/main" val="42028998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t>Outline</a:t>
            </a:r>
          </a:p>
        </p:txBody>
      </p:sp>
      <p:sp>
        <p:nvSpPr>
          <p:cNvPr id="17411" name="Content Placeholder 2"/>
          <p:cNvSpPr>
            <a:spLocks noGrp="1"/>
          </p:cNvSpPr>
          <p:nvPr>
            <p:ph idx="1"/>
          </p:nvPr>
        </p:nvSpPr>
        <p:spPr/>
        <p:txBody>
          <a:bodyPr/>
          <a:lstStyle/>
          <a:p>
            <a:pPr eaLnBrk="1" hangingPunct="1"/>
            <a:r>
              <a:rPr lang="en-US" altLang="en-US" dirty="0">
                <a:solidFill>
                  <a:schemeClr val="accent2"/>
                </a:solidFill>
              </a:rPr>
              <a:t>Data collection with experts – PASCAL VOC</a:t>
            </a:r>
          </a:p>
          <a:p>
            <a:pPr eaLnBrk="1" hangingPunct="1"/>
            <a:r>
              <a:rPr lang="en-US" altLang="en-US" dirty="0">
                <a:solidFill>
                  <a:srgbClr val="00B050"/>
                </a:solidFill>
              </a:rPr>
              <a:t>Crowdsourcing: Annotation with non-experts</a:t>
            </a:r>
          </a:p>
          <a:p>
            <a:pPr lvl="1" eaLnBrk="1" hangingPunct="1"/>
            <a:r>
              <a:rPr lang="en-US" altLang="en-US" dirty="0" err="1">
                <a:solidFill>
                  <a:srgbClr val="00B050"/>
                </a:solidFill>
              </a:rPr>
              <a:t>LabelMe</a:t>
            </a:r>
            <a:r>
              <a:rPr lang="en-US" altLang="en-US" dirty="0">
                <a:solidFill>
                  <a:srgbClr val="00B050"/>
                </a:solidFill>
              </a:rPr>
              <a:t> – no incentive (altruism, perhaps)</a:t>
            </a:r>
          </a:p>
          <a:p>
            <a:pPr lvl="1" eaLnBrk="1" hangingPunct="1"/>
            <a:r>
              <a:rPr lang="en-US" altLang="en-US" dirty="0">
                <a:solidFill>
                  <a:srgbClr val="00B050"/>
                </a:solidFill>
              </a:rPr>
              <a:t>ESP Game – fun incentive (not fun enough?)</a:t>
            </a:r>
          </a:p>
          <a:p>
            <a:pPr lvl="1" eaLnBrk="1" hangingPunct="1"/>
            <a:r>
              <a:rPr lang="en-US" altLang="en-US" dirty="0">
                <a:solidFill>
                  <a:srgbClr val="00B050"/>
                </a:solidFill>
              </a:rPr>
              <a:t>Mechanical Turk – financial incentive</a:t>
            </a:r>
          </a:p>
          <a:p>
            <a:pPr eaLnBrk="1" hangingPunct="1"/>
            <a:r>
              <a:rPr lang="en-US" altLang="en-US" dirty="0">
                <a:solidFill>
                  <a:srgbClr val="00B050"/>
                </a:solidFill>
              </a:rPr>
              <a:t>Labels for free / Auto Labeling</a:t>
            </a:r>
          </a:p>
        </p:txBody>
      </p:sp>
    </p:spTree>
    <p:extLst>
      <p:ext uri="{BB962C8B-B14F-4D97-AF65-F5344CB8AC3E}">
        <p14:creationId xmlns:p14="http://schemas.microsoft.com/office/powerpoint/2010/main" val="3785377718"/>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318"/>
            <a:ext cx="10972800" cy="1143000"/>
          </a:xfrm>
        </p:spPr>
        <p:txBody>
          <a:bodyPr/>
          <a:lstStyle/>
          <a:p>
            <a:r>
              <a:rPr lang="en-US" dirty="0" err="1"/>
              <a:t>LabelMe</a:t>
            </a:r>
            <a:endParaRPr lang="en-US" dirty="0"/>
          </a:p>
        </p:txBody>
      </p:sp>
      <p:sp>
        <p:nvSpPr>
          <p:cNvPr id="3" name="Content Placeholder 2"/>
          <p:cNvSpPr>
            <a:spLocks noGrp="1"/>
          </p:cNvSpPr>
          <p:nvPr>
            <p:ph idx="1"/>
          </p:nvPr>
        </p:nvSpPr>
        <p:spPr>
          <a:xfrm>
            <a:off x="533400" y="5562600"/>
            <a:ext cx="10972800" cy="1173164"/>
          </a:xfrm>
        </p:spPr>
        <p:txBody>
          <a:bodyPr/>
          <a:lstStyle/>
          <a:p>
            <a:r>
              <a:rPr lang="en-US" sz="2000" dirty="0">
                <a:hlinkClick r:id="rId2"/>
              </a:rPr>
              <a:t>http://labelme.csail.mit.edu</a:t>
            </a:r>
            <a:endParaRPr lang="en-US" sz="2000" dirty="0"/>
          </a:p>
          <a:p>
            <a:r>
              <a:rPr lang="en-US" sz="2000" dirty="0"/>
              <a:t>“Open world” database annotated by the community*</a:t>
            </a:r>
          </a:p>
          <a:p>
            <a:pPr marL="0" indent="0">
              <a:buNone/>
            </a:pPr>
            <a:r>
              <a:rPr lang="en-US" sz="2000" b="1" dirty="0"/>
              <a:t>* Notes on Image Annotation</a:t>
            </a:r>
            <a:r>
              <a:rPr lang="en-US" sz="2000" dirty="0"/>
              <a:t>, </a:t>
            </a:r>
            <a:r>
              <a:rPr lang="en-US" sz="2000" dirty="0" err="1"/>
              <a:t>Barriuso</a:t>
            </a:r>
            <a:r>
              <a:rPr lang="en-US" sz="2000" dirty="0"/>
              <a:t> and </a:t>
            </a:r>
            <a:r>
              <a:rPr lang="en-US" sz="2000" dirty="0" err="1"/>
              <a:t>Torralba</a:t>
            </a:r>
            <a:r>
              <a:rPr lang="en-US" sz="2000" dirty="0"/>
              <a:t> 2012. http://arxiv.org/abs/1210.3448</a:t>
            </a:r>
          </a:p>
        </p:txBody>
      </p:sp>
      <p:pic>
        <p:nvPicPr>
          <p:cNvPr id="4" name="Picture 3"/>
          <p:cNvPicPr>
            <a:picLocks noChangeAspect="1"/>
          </p:cNvPicPr>
          <p:nvPr/>
        </p:nvPicPr>
        <p:blipFill>
          <a:blip r:embed="rId3"/>
          <a:stretch>
            <a:fillRect/>
          </a:stretch>
        </p:blipFill>
        <p:spPr>
          <a:xfrm>
            <a:off x="2617641" y="990600"/>
            <a:ext cx="6804318" cy="4495800"/>
          </a:xfrm>
          <a:prstGeom prst="rect">
            <a:avLst/>
          </a:prstGeom>
        </p:spPr>
      </p:pic>
    </p:spTree>
    <p:extLst>
      <p:ext uri="{BB962C8B-B14F-4D97-AF65-F5344CB8AC3E}">
        <p14:creationId xmlns:p14="http://schemas.microsoft.com/office/powerpoint/2010/main" val="1578573034"/>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3"/>
          <a:srcRect l="39167" t="23333" r="11667" b="6000"/>
          <a:stretch/>
        </p:blipFill>
        <p:spPr>
          <a:xfrm>
            <a:off x="2830183" y="76200"/>
            <a:ext cx="6531634" cy="5867400"/>
          </a:xfrm>
          <a:prstGeom prst="rect">
            <a:avLst/>
          </a:prstGeom>
          <a:effectLst>
            <a:outerShdw blurRad="127000" dist="25400" dir="2700000" algn="tl" rotWithShape="0">
              <a:prstClr val="black">
                <a:alpha val="40000"/>
              </a:prstClr>
            </a:outerShdw>
          </a:effectLst>
        </p:spPr>
      </p:pic>
      <p:sp>
        <p:nvSpPr>
          <p:cNvPr id="5" name="Rectangle 4"/>
          <p:cNvSpPr/>
          <p:nvPr/>
        </p:nvSpPr>
        <p:spPr>
          <a:xfrm>
            <a:off x="2133600" y="6117428"/>
            <a:ext cx="54102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“Since she started working with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LabelMe</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she has labeled more than 250,000 objects.”</a:t>
            </a:r>
          </a:p>
        </p:txBody>
      </p:sp>
      <p:sp>
        <p:nvSpPr>
          <p:cNvPr id="6" name="Rectangle 5"/>
          <p:cNvSpPr/>
          <p:nvPr/>
        </p:nvSpPr>
        <p:spPr>
          <a:xfrm>
            <a:off x="8177183" y="6086061"/>
            <a:ext cx="2667000"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Notes on Image Annotation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Barriuso</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Torralba</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2012.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http://arxiv.org/abs/1210.3448</a:t>
            </a:r>
          </a:p>
        </p:txBody>
      </p:sp>
    </p:spTree>
    <p:extLst>
      <p:ext uri="{BB962C8B-B14F-4D97-AF65-F5344CB8AC3E}">
        <p14:creationId xmlns:p14="http://schemas.microsoft.com/office/powerpoint/2010/main" val="2468302832"/>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t>Outline</a:t>
            </a:r>
          </a:p>
        </p:txBody>
      </p:sp>
      <p:sp>
        <p:nvSpPr>
          <p:cNvPr id="17411" name="Content Placeholder 2"/>
          <p:cNvSpPr>
            <a:spLocks noGrp="1"/>
          </p:cNvSpPr>
          <p:nvPr>
            <p:ph idx="1"/>
          </p:nvPr>
        </p:nvSpPr>
        <p:spPr/>
        <p:txBody>
          <a:bodyPr/>
          <a:lstStyle/>
          <a:p>
            <a:pPr eaLnBrk="1" hangingPunct="1"/>
            <a:r>
              <a:rPr lang="en-US" altLang="en-US" dirty="0">
                <a:solidFill>
                  <a:schemeClr val="accent2"/>
                </a:solidFill>
              </a:rPr>
              <a:t>Data </a:t>
            </a:r>
            <a:r>
              <a:rPr lang="en-US" altLang="en-US" dirty="0">
                <a:solidFill>
                  <a:srgbClr val="C0504D"/>
                </a:solidFill>
              </a:rPr>
              <a:t>collection with </a:t>
            </a:r>
            <a:r>
              <a:rPr lang="en-US" altLang="en-US" dirty="0">
                <a:solidFill>
                  <a:schemeClr val="accent2"/>
                </a:solidFill>
              </a:rPr>
              <a:t>experts – PASCAL VOC</a:t>
            </a:r>
          </a:p>
          <a:p>
            <a:pPr eaLnBrk="1" hangingPunct="1"/>
            <a:r>
              <a:rPr lang="en-US" altLang="en-US" dirty="0">
                <a:solidFill>
                  <a:srgbClr val="00B050"/>
                </a:solidFill>
              </a:rPr>
              <a:t>Crowdsourcing: Annotation with non-experts</a:t>
            </a:r>
          </a:p>
          <a:p>
            <a:pPr lvl="1" eaLnBrk="1" hangingPunct="1"/>
            <a:r>
              <a:rPr lang="en-US" altLang="en-US" dirty="0" err="1">
                <a:solidFill>
                  <a:srgbClr val="C0504D"/>
                </a:solidFill>
              </a:rPr>
              <a:t>LabelMe</a:t>
            </a:r>
            <a:r>
              <a:rPr lang="en-US" altLang="en-US" dirty="0">
                <a:solidFill>
                  <a:srgbClr val="C0504D"/>
                </a:solidFill>
              </a:rPr>
              <a:t> – no incentive (altruism, perhaps)</a:t>
            </a:r>
          </a:p>
          <a:p>
            <a:pPr lvl="1" eaLnBrk="1" hangingPunct="1"/>
            <a:r>
              <a:rPr lang="en-US" altLang="en-US" dirty="0">
                <a:solidFill>
                  <a:srgbClr val="00B050"/>
                </a:solidFill>
              </a:rPr>
              <a:t>ESP Game – fun incentive (not fun enough?)</a:t>
            </a:r>
          </a:p>
          <a:p>
            <a:pPr lvl="1" eaLnBrk="1" hangingPunct="1"/>
            <a:r>
              <a:rPr lang="en-US" altLang="en-US" dirty="0">
                <a:solidFill>
                  <a:srgbClr val="00B050"/>
                </a:solidFill>
              </a:rPr>
              <a:t>Mechanical Turk – financial incentive</a:t>
            </a:r>
          </a:p>
          <a:p>
            <a:pPr eaLnBrk="1" hangingPunct="1"/>
            <a:r>
              <a:rPr lang="en-US" altLang="en-US" dirty="0">
                <a:solidFill>
                  <a:srgbClr val="00B050"/>
                </a:solidFill>
              </a:rPr>
              <a:t>Labels for free / Auto Labeling</a:t>
            </a:r>
          </a:p>
        </p:txBody>
      </p:sp>
    </p:spTree>
    <p:extLst>
      <p:ext uri="{BB962C8B-B14F-4D97-AF65-F5344CB8AC3E}">
        <p14:creationId xmlns:p14="http://schemas.microsoft.com/office/powerpoint/2010/main" val="2919570354"/>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096001"/>
            <a:ext cx="8229600" cy="639763"/>
          </a:xfrm>
        </p:spPr>
        <p:txBody>
          <a:bodyPr rtlCol="0">
            <a:normAutofit fontScale="62500" lnSpcReduction="20000"/>
          </a:bodyPr>
          <a:lstStyle/>
          <a:p>
            <a:pPr marL="342878" indent="-342878" algn="ctr" eaLnBrk="1" fontAlgn="auto" hangingPunct="1">
              <a:spcAft>
                <a:spcPts val="0"/>
              </a:spcAft>
              <a:buNone/>
              <a:defRPr/>
            </a:pPr>
            <a:r>
              <a:rPr lang="en-US" dirty="0"/>
              <a:t>Luis von </a:t>
            </a:r>
            <a:r>
              <a:rPr lang="en-US" dirty="0" err="1"/>
              <a:t>Ahn</a:t>
            </a:r>
            <a:r>
              <a:rPr lang="en-US" dirty="0"/>
              <a:t> and Laura </a:t>
            </a:r>
            <a:r>
              <a:rPr lang="en-US" dirty="0" err="1"/>
              <a:t>Dabbish</a:t>
            </a:r>
            <a:r>
              <a:rPr lang="en-US" dirty="0"/>
              <a:t>. </a:t>
            </a:r>
            <a:r>
              <a:rPr lang="en-US" dirty="0">
                <a:hlinkClick r:id="rId2"/>
              </a:rPr>
              <a:t>Labeling Images with a Computer Game</a:t>
            </a:r>
            <a:r>
              <a:rPr lang="en-US" dirty="0"/>
              <a:t>. ACM Conf. on Human Factors in Computing Systems, CHI 2004</a:t>
            </a:r>
          </a:p>
        </p:txBody>
      </p:sp>
      <p:pic>
        <p:nvPicPr>
          <p:cNvPr id="46083"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31006" t="4668" r="30632" b="46161"/>
          <a:stretch>
            <a:fillRect/>
          </a:stretch>
        </p:blipFill>
        <p:spPr bwMode="auto">
          <a:xfrm>
            <a:off x="2587625" y="304800"/>
            <a:ext cx="7016750"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ESP Gam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14400" y="381000"/>
            <a:ext cx="10565472" cy="5943600"/>
          </a:xfrm>
        </p:spPr>
      </p:pic>
    </p:spTree>
    <p:extLst>
      <p:ext uri="{BB962C8B-B14F-4D97-AF65-F5344CB8AC3E}">
        <p14:creationId xmlns:p14="http://schemas.microsoft.com/office/powerpoint/2010/main" val="4288241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t>Outline</a:t>
            </a:r>
          </a:p>
        </p:txBody>
      </p:sp>
      <p:sp>
        <p:nvSpPr>
          <p:cNvPr id="17411" name="Content Placeholder 2"/>
          <p:cNvSpPr>
            <a:spLocks noGrp="1"/>
          </p:cNvSpPr>
          <p:nvPr>
            <p:ph idx="1"/>
          </p:nvPr>
        </p:nvSpPr>
        <p:spPr/>
        <p:txBody>
          <a:bodyPr/>
          <a:lstStyle/>
          <a:p>
            <a:pPr eaLnBrk="1" hangingPunct="1"/>
            <a:r>
              <a:rPr lang="en-US" altLang="en-US" dirty="0">
                <a:solidFill>
                  <a:schemeClr val="accent2"/>
                </a:solidFill>
              </a:rPr>
              <a:t>Data collection with experts – PASCAL VOC</a:t>
            </a:r>
          </a:p>
          <a:p>
            <a:pPr eaLnBrk="1" hangingPunct="1"/>
            <a:r>
              <a:rPr lang="en-US" altLang="en-US" dirty="0">
                <a:solidFill>
                  <a:srgbClr val="00B050"/>
                </a:solidFill>
              </a:rPr>
              <a:t>Crowdsourcing: Annotation with non-experts</a:t>
            </a:r>
          </a:p>
          <a:p>
            <a:pPr lvl="1" eaLnBrk="1" hangingPunct="1"/>
            <a:r>
              <a:rPr lang="en-US" altLang="en-US" dirty="0" err="1">
                <a:solidFill>
                  <a:srgbClr val="C0504D"/>
                </a:solidFill>
              </a:rPr>
              <a:t>LabelMe</a:t>
            </a:r>
            <a:r>
              <a:rPr lang="en-US" altLang="en-US" dirty="0">
                <a:solidFill>
                  <a:srgbClr val="C0504D"/>
                </a:solidFill>
              </a:rPr>
              <a:t> – no incentive (altruism, perhaps)</a:t>
            </a:r>
          </a:p>
          <a:p>
            <a:pPr lvl="1" eaLnBrk="1" hangingPunct="1"/>
            <a:r>
              <a:rPr lang="en-US" altLang="en-US" dirty="0">
                <a:solidFill>
                  <a:srgbClr val="C0504D"/>
                </a:solidFill>
              </a:rPr>
              <a:t>ESP Game – fun incentive (not fun enough?)</a:t>
            </a:r>
          </a:p>
          <a:p>
            <a:pPr lvl="1" eaLnBrk="1" hangingPunct="1"/>
            <a:r>
              <a:rPr lang="en-US" altLang="en-US" dirty="0">
                <a:solidFill>
                  <a:srgbClr val="00B050"/>
                </a:solidFill>
              </a:rPr>
              <a:t>Mechanical Turk – financial incentive</a:t>
            </a:r>
          </a:p>
          <a:p>
            <a:pPr eaLnBrk="1" hangingPunct="1"/>
            <a:r>
              <a:rPr lang="en-US" altLang="en-US" dirty="0">
                <a:solidFill>
                  <a:srgbClr val="00B050"/>
                </a:solidFill>
              </a:rPr>
              <a:t>Labels for free / Auto Labeling</a:t>
            </a:r>
          </a:p>
        </p:txBody>
      </p:sp>
    </p:spTree>
    <p:extLst>
      <p:ext uri="{BB962C8B-B14F-4D97-AF65-F5344CB8AC3E}">
        <p14:creationId xmlns:p14="http://schemas.microsoft.com/office/powerpoint/2010/main" val="33805437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5058" name="Picture 1" descr="-000006.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defRPr/>
            </a:pPr>
            <a:r>
              <a:rPr lang="en-US" dirty="0"/>
              <a:t>Google and massive data-driven algorithms</a:t>
            </a:r>
          </a:p>
        </p:txBody>
      </p:sp>
      <p:sp>
        <p:nvSpPr>
          <p:cNvPr id="6147" name="Rectangle 2"/>
          <p:cNvSpPr>
            <a:spLocks noGrp="1" noChangeArrowheads="1"/>
          </p:cNvSpPr>
          <p:nvPr>
            <p:ph idx="1"/>
          </p:nvPr>
        </p:nvSpPr>
        <p:spPr/>
        <p:txBody>
          <a:bodyPr/>
          <a:lstStyle/>
          <a:p>
            <a:pPr eaLnBrk="1" hangingPunct="1">
              <a:buFont typeface="Arial" panose="020B0604020202020204" pitchFamily="34" charset="0"/>
              <a:buNone/>
            </a:pPr>
            <a:r>
              <a:rPr lang="en-US" altLang="en-US"/>
              <a:t>	A.I. for the postmodern world:</a:t>
            </a:r>
          </a:p>
          <a:p>
            <a:pPr lvl="1" eaLnBrk="1" hangingPunct="1"/>
            <a:r>
              <a:rPr lang="en-US" altLang="en-US"/>
              <a:t>all questions have already been answered…many times, in many ways</a:t>
            </a:r>
          </a:p>
          <a:p>
            <a:pPr lvl="1" eaLnBrk="1" hangingPunct="1"/>
            <a:r>
              <a:rPr lang="en-US" altLang="en-US"/>
              <a:t>Google is dumb, the “intelligence” is </a:t>
            </a:r>
            <a:r>
              <a:rPr lang="en-US" altLang="en-US" u="sng"/>
              <a:t>in the data</a:t>
            </a:r>
          </a:p>
          <a:p>
            <a:pPr eaLnBrk="1" hangingPunct="1">
              <a:buFontTx/>
              <a:buNone/>
            </a:pPr>
            <a:endParaRPr lang="en-US" altLang="en-US"/>
          </a:p>
        </p:txBody>
      </p:sp>
      <p:pic>
        <p:nvPicPr>
          <p:cNvPr id="1513476" name="Picture 4" descr="climestairs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310" y="3276606"/>
            <a:ext cx="7180074" cy="33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3477" name="Picture 5" descr="climepunishm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5827" y="3495673"/>
            <a:ext cx="7180073" cy="33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05029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134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513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7106" name="Picture 1" descr="-000007.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8130" name="Picture 1" descr="-000008.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9154" name="Picture 1" descr="-000009.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0178" name="Picture 1" descr="-000010.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02" name="Picture 1" descr="-00001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2226" name="Picture 1" descr="-000012.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0" name="Picture 1" descr="-000013.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4274" name="Picture 1" descr="-000014.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2209800" y="685801"/>
            <a:ext cx="7772400" cy="1470025"/>
          </a:xfrm>
        </p:spPr>
        <p:txBody>
          <a:bodyPr/>
          <a:lstStyle/>
          <a:p>
            <a:pPr eaLnBrk="1" hangingPunct="1"/>
            <a:r>
              <a:rPr lang="en-US" altLang="en-US" dirty="0"/>
              <a:t>Utility data annotation via Amazon Mechanical Turk</a:t>
            </a:r>
          </a:p>
        </p:txBody>
      </p:sp>
      <p:sp>
        <p:nvSpPr>
          <p:cNvPr id="2051" name="Rectangle 3"/>
          <p:cNvSpPr>
            <a:spLocks noGrp="1" noChangeArrowheads="1"/>
          </p:cNvSpPr>
          <p:nvPr>
            <p:ph type="subTitle" idx="1"/>
          </p:nvPr>
        </p:nvSpPr>
        <p:spPr>
          <a:xfrm>
            <a:off x="2438400" y="4114800"/>
            <a:ext cx="7315200" cy="1752600"/>
          </a:xfrm>
        </p:spPr>
        <p:txBody>
          <a:bodyPr/>
          <a:lstStyle/>
          <a:p>
            <a:pPr eaLnBrk="1" hangingPunct="1">
              <a:buFont typeface="Arial" charset="0"/>
              <a:buNone/>
              <a:defRPr/>
            </a:pPr>
            <a:r>
              <a:rPr lang="en-US" sz="2800" dirty="0"/>
              <a:t>Alexander Sorokin</a:t>
            </a:r>
          </a:p>
          <a:p>
            <a:pPr eaLnBrk="1" hangingPunct="1">
              <a:buFont typeface="Arial" charset="0"/>
              <a:buNone/>
              <a:defRPr/>
            </a:pPr>
            <a:r>
              <a:rPr lang="en-US" sz="2800" dirty="0"/>
              <a:t>David Forsyth</a:t>
            </a:r>
          </a:p>
          <a:p>
            <a:pPr eaLnBrk="1" hangingPunct="1">
              <a:buFont typeface="Arial" charset="0"/>
              <a:buNone/>
              <a:defRPr/>
            </a:pPr>
            <a:r>
              <a:rPr lang="en-US" sz="2800" dirty="0"/>
              <a:t>CVPR Workshops 2008</a:t>
            </a:r>
          </a:p>
          <a:p>
            <a:pPr eaLnBrk="1" hangingPunct="1">
              <a:buFont typeface="Arial" charset="0"/>
              <a:buNone/>
              <a:defRPr/>
            </a:pPr>
            <a:endParaRPr lang="en-US" sz="2800" dirty="0"/>
          </a:p>
          <a:p>
            <a:pPr eaLnBrk="1" hangingPunct="1">
              <a:buFont typeface="Arial" charset="0"/>
              <a:buNone/>
              <a:defRPr/>
            </a:pPr>
            <a:r>
              <a:rPr lang="en-US" sz="2800" dirty="0"/>
              <a:t>Slides by Alexander Sorokin</a:t>
            </a:r>
          </a:p>
        </p:txBody>
      </p:sp>
      <p:pic>
        <p:nvPicPr>
          <p:cNvPr id="55300" name="Picture 4" descr="labeled_example_per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743200"/>
            <a:ext cx="60960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 Box 5"/>
          <p:cNvSpPr txBox="1">
            <a:spLocks noChangeArrowheads="1"/>
          </p:cNvSpPr>
          <p:nvPr/>
        </p:nvSpPr>
        <p:spPr bwMode="auto">
          <a:xfrm>
            <a:off x="4159250" y="3159125"/>
            <a:ext cx="4984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X   100 000   =   $5000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2" name="Rectangle 40"/>
          <p:cNvSpPr>
            <a:spLocks noChangeArrowheads="1"/>
          </p:cNvSpPr>
          <p:nvPr/>
        </p:nvSpPr>
        <p:spPr bwMode="auto">
          <a:xfrm>
            <a:off x="1981200" y="2514600"/>
            <a:ext cx="2209800" cy="2819400"/>
          </a:xfrm>
          <a:prstGeom prst="rect">
            <a:avLst/>
          </a:prstGeom>
          <a:solidFill>
            <a:schemeClr val="accent1"/>
          </a:solidFill>
          <a:ln w="9525">
            <a:solidFill>
              <a:schemeClr val="tx1"/>
            </a:solidFill>
            <a:miter lim="800000"/>
            <a:headEnd/>
            <a:tailEnd/>
          </a:ln>
        </p:spPr>
        <p:txBody>
          <a:bodyPr wrap="none" anchor="b"/>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23" name="Rectangle 12"/>
          <p:cNvSpPr>
            <a:spLocks noChangeArrowheads="1"/>
          </p:cNvSpPr>
          <p:nvPr/>
        </p:nvSpPr>
        <p:spPr bwMode="auto">
          <a:xfrm>
            <a:off x="1905000" y="2438400"/>
            <a:ext cx="2209800" cy="2819400"/>
          </a:xfrm>
          <a:prstGeom prst="rect">
            <a:avLst/>
          </a:prstGeom>
          <a:solidFill>
            <a:schemeClr val="accent1"/>
          </a:solidFill>
          <a:ln w="9525">
            <a:solidFill>
              <a:schemeClr val="tx1"/>
            </a:solidFill>
            <a:miter lim="800000"/>
            <a:headEnd/>
            <a:tailEnd/>
          </a:ln>
        </p:spPr>
        <p:txBody>
          <a:bodyPr wrap="none" anchor="b"/>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Task</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24" name="Rectangle 2"/>
          <p:cNvSpPr>
            <a:spLocks noGrp="1" noChangeArrowheads="1"/>
          </p:cNvSpPr>
          <p:nvPr>
            <p:ph type="title"/>
          </p:nvPr>
        </p:nvSpPr>
        <p:spPr/>
        <p:txBody>
          <a:bodyPr/>
          <a:lstStyle/>
          <a:p>
            <a:pPr eaLnBrk="1" hangingPunct="1"/>
            <a:r>
              <a:rPr lang="en-US" altLang="en-US"/>
              <a:t>Amazon Mechanical Turk</a:t>
            </a:r>
          </a:p>
        </p:txBody>
      </p:sp>
      <p:pic>
        <p:nvPicPr>
          <p:cNvPr id="5632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1" y="2590801"/>
            <a:ext cx="1217613"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10"/>
          <p:cNvSpPr txBox="1">
            <a:spLocks noChangeArrowheads="1"/>
          </p:cNvSpPr>
          <p:nvPr/>
        </p:nvSpPr>
        <p:spPr bwMode="auto">
          <a:xfrm>
            <a:off x="2057400" y="4191000"/>
            <a:ext cx="1556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Is this a dog?</a:t>
            </a:r>
          </a:p>
        </p:txBody>
      </p:sp>
      <p:sp>
        <p:nvSpPr>
          <p:cNvPr id="56327" name="Text Box 11"/>
          <p:cNvSpPr txBox="1">
            <a:spLocks noChangeArrowheads="1"/>
          </p:cNvSpPr>
          <p:nvPr/>
        </p:nvSpPr>
        <p:spPr bwMode="auto">
          <a:xfrm>
            <a:off x="2209800" y="4572000"/>
            <a:ext cx="768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 Yes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 No</a:t>
            </a:r>
          </a:p>
        </p:txBody>
      </p:sp>
      <p:sp>
        <p:nvSpPr>
          <p:cNvPr id="56328" name="Text Box 17"/>
          <p:cNvSpPr txBox="1">
            <a:spLocks noChangeArrowheads="1"/>
          </p:cNvSpPr>
          <p:nvPr/>
        </p:nvSpPr>
        <p:spPr bwMode="auto">
          <a:xfrm>
            <a:off x="5737225" y="3725863"/>
            <a:ext cx="1841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29" name="AutoShape 18"/>
          <p:cNvSpPr>
            <a:spLocks noChangeArrowheads="1"/>
          </p:cNvSpPr>
          <p:nvPr/>
        </p:nvSpPr>
        <p:spPr bwMode="auto">
          <a:xfrm>
            <a:off x="8534400" y="2514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30" name="AutoShape 19"/>
          <p:cNvSpPr>
            <a:spLocks noChangeArrowheads="1"/>
          </p:cNvSpPr>
          <p:nvPr/>
        </p:nvSpPr>
        <p:spPr bwMode="auto">
          <a:xfrm>
            <a:off x="9144000" y="3276600"/>
            <a:ext cx="1066800" cy="10668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31" name="AutoShape 20"/>
          <p:cNvSpPr>
            <a:spLocks noChangeArrowheads="1"/>
          </p:cNvSpPr>
          <p:nvPr/>
        </p:nvSpPr>
        <p:spPr bwMode="auto">
          <a:xfrm>
            <a:off x="9220200" y="2514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32" name="Text Box 21"/>
          <p:cNvSpPr txBox="1">
            <a:spLocks noChangeArrowheads="1"/>
          </p:cNvSpPr>
          <p:nvPr/>
        </p:nvSpPr>
        <p:spPr bwMode="auto">
          <a:xfrm>
            <a:off x="8213725" y="1800225"/>
            <a:ext cx="10397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Workers</a:t>
            </a:r>
          </a:p>
        </p:txBody>
      </p:sp>
      <p:sp>
        <p:nvSpPr>
          <p:cNvPr id="56333" name="Line 22"/>
          <p:cNvSpPr>
            <a:spLocks noChangeShapeType="1"/>
          </p:cNvSpPr>
          <p:nvPr/>
        </p:nvSpPr>
        <p:spPr bwMode="auto">
          <a:xfrm flipH="1">
            <a:off x="4191000" y="3886200"/>
            <a:ext cx="4800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34" name="Text Box 25"/>
          <p:cNvSpPr txBox="1">
            <a:spLocks noChangeArrowheads="1"/>
          </p:cNvSpPr>
          <p:nvPr/>
        </p:nvSpPr>
        <p:spPr bwMode="auto">
          <a:xfrm>
            <a:off x="7019926" y="3505200"/>
            <a:ext cx="14545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Answer: Yes</a:t>
            </a:r>
          </a:p>
        </p:txBody>
      </p:sp>
      <p:sp>
        <p:nvSpPr>
          <p:cNvPr id="56335" name="Line 28"/>
          <p:cNvSpPr>
            <a:spLocks noChangeShapeType="1"/>
          </p:cNvSpPr>
          <p:nvPr/>
        </p:nvSpPr>
        <p:spPr bwMode="auto">
          <a:xfrm>
            <a:off x="4343400" y="3352800"/>
            <a:ext cx="472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36" name="Text Box 29"/>
          <p:cNvSpPr txBox="1">
            <a:spLocks noChangeArrowheads="1"/>
          </p:cNvSpPr>
          <p:nvPr/>
        </p:nvSpPr>
        <p:spPr bwMode="auto">
          <a:xfrm>
            <a:off x="6553201" y="2943225"/>
            <a:ext cx="13388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Task: Dog?</a:t>
            </a:r>
          </a:p>
        </p:txBody>
      </p:sp>
      <p:sp>
        <p:nvSpPr>
          <p:cNvPr id="56337" name="Line 30"/>
          <p:cNvSpPr>
            <a:spLocks noChangeShapeType="1"/>
          </p:cNvSpPr>
          <p:nvPr/>
        </p:nvSpPr>
        <p:spPr bwMode="auto">
          <a:xfrm>
            <a:off x="4419600" y="4419600"/>
            <a:ext cx="472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38" name="Text Box 31"/>
          <p:cNvSpPr txBox="1">
            <a:spLocks noChangeArrowheads="1"/>
          </p:cNvSpPr>
          <p:nvPr/>
        </p:nvSpPr>
        <p:spPr bwMode="auto">
          <a:xfrm>
            <a:off x="6553200" y="4038600"/>
            <a:ext cx="12875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Pay: $0.01</a:t>
            </a:r>
          </a:p>
        </p:txBody>
      </p:sp>
      <p:sp>
        <p:nvSpPr>
          <p:cNvPr id="56339" name="Rectangle 16"/>
          <p:cNvSpPr>
            <a:spLocks noChangeArrowheads="1"/>
          </p:cNvSpPr>
          <p:nvPr/>
        </p:nvSpPr>
        <p:spPr bwMode="auto">
          <a:xfrm>
            <a:off x="4953000" y="3124200"/>
            <a:ext cx="1447800" cy="14478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Broker</a:t>
            </a:r>
          </a:p>
        </p:txBody>
      </p:sp>
      <p:sp>
        <p:nvSpPr>
          <p:cNvPr id="56340" name="AutoShape 32"/>
          <p:cNvSpPr>
            <a:spLocks noChangeArrowheads="1"/>
          </p:cNvSpPr>
          <p:nvPr/>
        </p:nvSpPr>
        <p:spPr bwMode="auto">
          <a:xfrm>
            <a:off x="9448800" y="2209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1" name="AutoShape 33"/>
          <p:cNvSpPr>
            <a:spLocks noChangeArrowheads="1"/>
          </p:cNvSpPr>
          <p:nvPr/>
        </p:nvSpPr>
        <p:spPr bwMode="auto">
          <a:xfrm>
            <a:off x="8915400" y="2209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2" name="AutoShape 34"/>
          <p:cNvSpPr>
            <a:spLocks noChangeArrowheads="1"/>
          </p:cNvSpPr>
          <p:nvPr/>
        </p:nvSpPr>
        <p:spPr bwMode="auto">
          <a:xfrm>
            <a:off x="9067800" y="4495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3" name="AutoShape 36"/>
          <p:cNvSpPr>
            <a:spLocks noChangeArrowheads="1"/>
          </p:cNvSpPr>
          <p:nvPr/>
        </p:nvSpPr>
        <p:spPr bwMode="auto">
          <a:xfrm>
            <a:off x="9372600" y="4495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4" name="AutoShape 37"/>
          <p:cNvSpPr>
            <a:spLocks noChangeArrowheads="1"/>
          </p:cNvSpPr>
          <p:nvPr/>
        </p:nvSpPr>
        <p:spPr bwMode="auto">
          <a:xfrm>
            <a:off x="9677400" y="4800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5" name="AutoShape 38"/>
          <p:cNvSpPr>
            <a:spLocks noChangeArrowheads="1"/>
          </p:cNvSpPr>
          <p:nvPr/>
        </p:nvSpPr>
        <p:spPr bwMode="auto">
          <a:xfrm>
            <a:off x="9296400" y="4876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6" name="AutoShape 35"/>
          <p:cNvSpPr>
            <a:spLocks noChangeArrowheads="1"/>
          </p:cNvSpPr>
          <p:nvPr/>
        </p:nvSpPr>
        <p:spPr bwMode="auto">
          <a:xfrm>
            <a:off x="9601200" y="4495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7" name="AutoShape 39"/>
          <p:cNvSpPr>
            <a:spLocks noChangeArrowheads="1"/>
          </p:cNvSpPr>
          <p:nvPr/>
        </p:nvSpPr>
        <p:spPr bwMode="auto">
          <a:xfrm>
            <a:off x="8839200" y="24384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348" name="Text Box 41"/>
          <p:cNvSpPr txBox="1">
            <a:spLocks noChangeArrowheads="1"/>
          </p:cNvSpPr>
          <p:nvPr/>
        </p:nvSpPr>
        <p:spPr bwMode="auto">
          <a:xfrm>
            <a:off x="4583113" y="4543425"/>
            <a:ext cx="18133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www.mturk.com</a:t>
            </a:r>
          </a:p>
        </p:txBody>
      </p:sp>
      <p:sp>
        <p:nvSpPr>
          <p:cNvPr id="56349" name="Text Box 42"/>
          <p:cNvSpPr txBox="1">
            <a:spLocks noChangeArrowheads="1"/>
          </p:cNvSpPr>
          <p:nvPr/>
        </p:nvSpPr>
        <p:spPr bwMode="auto">
          <a:xfrm>
            <a:off x="2438401" y="5410200"/>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$0.01</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6.3"/>
</p:tagLst>
</file>

<file path=ppt/tags/tag2.xml><?xml version="1.0" encoding="utf-8"?>
<p:tagLst xmlns:a="http://schemas.openxmlformats.org/drawingml/2006/main" xmlns:r="http://schemas.openxmlformats.org/officeDocument/2006/relationships" xmlns:p="http://schemas.openxmlformats.org/presentationml/2006/main">
  <p:tag name="TIMING" val="|17.6"/>
</p:tagLst>
</file>

<file path=ppt/tags/tag3.xml><?xml version="1.0" encoding="utf-8"?>
<p:tagLst xmlns:a="http://schemas.openxmlformats.org/drawingml/2006/main" xmlns:r="http://schemas.openxmlformats.org/officeDocument/2006/relationships" xmlns:p="http://schemas.openxmlformats.org/presentationml/2006/main">
  <p:tag name="TIMING" val="|0.9|2"/>
</p:tagLst>
</file>

<file path=ppt/tags/tag4.xml><?xml version="1.0" encoding="utf-8"?>
<p:tagLst xmlns:a="http://schemas.openxmlformats.org/drawingml/2006/main" xmlns:r="http://schemas.openxmlformats.org/officeDocument/2006/relationships" xmlns:p="http://schemas.openxmlformats.org/presentationml/2006/main">
  <p:tag name="TIMING" val="|2.4|1.7"/>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cture1 - Introduction - CP Fall 2010">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8056</TotalTime>
  <Words>4059</Words>
  <Application>Microsoft Office PowerPoint</Application>
  <PresentationFormat>Widescreen</PresentationFormat>
  <Paragraphs>545</Paragraphs>
  <Slides>125</Slides>
  <Notes>42</Notes>
  <HiddenSlides>34</HiddenSlides>
  <MMClips>6</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125</vt:i4>
      </vt:variant>
    </vt:vector>
  </HeadingPairs>
  <TitlesOfParts>
    <vt:vector size="140" baseType="lpstr">
      <vt:lpstr>Arial</vt:lpstr>
      <vt:lpstr>Calibri</vt:lpstr>
      <vt:lpstr>Calibri Light</vt:lpstr>
      <vt:lpstr>Helvetica</vt:lpstr>
      <vt:lpstr>Helvetica Neue</vt:lpstr>
      <vt:lpstr>Oswald</vt:lpstr>
      <vt:lpstr>Oswald Light</vt:lpstr>
      <vt:lpstr>Proxima Nova</vt:lpstr>
      <vt:lpstr>Times New Roman</vt:lpstr>
      <vt:lpstr>2_Office Theme</vt:lpstr>
      <vt:lpstr>Lecture1 - Introduction - CP Fall 2010</vt:lpstr>
      <vt:lpstr>3_Office Theme</vt:lpstr>
      <vt:lpstr>4_Office Theme</vt:lpstr>
      <vt:lpstr>Office Theme</vt:lpstr>
      <vt:lpstr>1_Office Theme</vt:lpstr>
      <vt:lpstr>PowerPoint Presentation</vt:lpstr>
      <vt:lpstr>Big Data: Opportunities of Scale</vt:lpstr>
      <vt:lpstr>Deep Learning through 2015</vt:lpstr>
      <vt:lpstr>Outline</vt:lpstr>
      <vt:lpstr>Computer Vision Class so far</vt:lpstr>
      <vt:lpstr>What has changed in the last 20 years?</vt:lpstr>
      <vt:lpstr>PowerPoint Presentation</vt:lpstr>
      <vt:lpstr>What has changed in the last 20 years?</vt:lpstr>
      <vt:lpstr>Google and massive data-driven algorithms</vt:lpstr>
      <vt:lpstr>PowerPoint Presentation</vt:lpstr>
      <vt:lpstr>PowerPoint Presentation</vt:lpstr>
      <vt:lpstr>PowerPoint Presentation</vt:lpstr>
      <vt:lpstr>The Unreasonable Effectiveness of Math</vt:lpstr>
      <vt:lpstr>Google Translate</vt:lpstr>
      <vt:lpstr>Chinese Room, John Searle (1980) </vt:lpstr>
      <vt:lpstr>PowerPoint Presentation</vt:lpstr>
      <vt:lpstr>Big Idea</vt:lpstr>
      <vt:lpstr>Scene Completion</vt:lpstr>
      <vt:lpstr>How it works</vt:lpstr>
      <vt:lpstr>General Principal</vt:lpstr>
      <vt:lpstr>How many images is enough?</vt:lpstr>
      <vt:lpstr>PowerPoint Presentation</vt:lpstr>
      <vt:lpstr>PowerPoint Presentation</vt:lpstr>
      <vt:lpstr>Image Data on the Internet</vt:lpstr>
      <vt:lpstr>Image Data on the Internet</vt:lpstr>
      <vt:lpstr>Image Data on the Internet</vt:lpstr>
      <vt:lpstr>Scene Completion: how it works</vt:lpstr>
      <vt:lpstr>The Algorithm</vt:lpstr>
      <vt:lpstr>Scene Matching</vt:lpstr>
      <vt:lpstr>Scene Descriptor</vt:lpstr>
      <vt:lpstr>Scene Descriptor</vt:lpstr>
      <vt:lpstr>Scene Descriptor</vt:lpstr>
      <vt:lpstr>PowerPoint Presentation</vt:lpstr>
      <vt:lpstr>PowerPoint Presentation</vt:lpstr>
      <vt:lpstr>Context Matching</vt:lpstr>
      <vt:lpstr>PowerPoint Presentation</vt:lpstr>
      <vt:lpstr>Result Ranking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Which is the original?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Outline</vt:lpstr>
      <vt:lpstr>General Principal</vt:lpstr>
      <vt:lpstr>PowerPoint Presentation</vt:lpstr>
      <vt:lpstr>Data Sets and Crowdsourcing</vt:lpstr>
      <vt:lpstr>What has changed in the last 20 years?</vt:lpstr>
      <vt:lpstr>The Internet has some rough edges</vt:lpstr>
      <vt:lpstr>PowerPoint Presentation</vt:lpstr>
      <vt:lpstr>PowerPoint Presentation</vt:lpstr>
      <vt:lpstr>PowerPoint Presentation</vt:lpstr>
      <vt:lpstr>PowerPoint Presentation</vt:lpstr>
      <vt:lpstr>Gemini</vt:lpstr>
      <vt:lpstr>Gemini</vt:lpstr>
      <vt:lpstr>Gemini</vt:lpstr>
      <vt:lpstr>Gemini</vt:lpstr>
      <vt:lpstr>Gemini</vt:lpstr>
      <vt:lpstr>PowerPoint Presentation</vt:lpstr>
      <vt:lpstr>Outline</vt:lpstr>
      <vt:lpstr>PowerPoint Presentation</vt:lpstr>
      <vt:lpstr>PowerPoint Presentation</vt:lpstr>
      <vt:lpstr>VOC2011 Annotation Guidelines</vt:lpstr>
      <vt:lpstr>Large scale annotation in industry</vt:lpstr>
      <vt:lpstr>Argoverse 2 Sensor Dataset</vt:lpstr>
      <vt:lpstr>Argoverse 2 Map Change Dataset</vt:lpstr>
      <vt:lpstr>Outline</vt:lpstr>
      <vt:lpstr>LabelMe</vt:lpstr>
      <vt:lpstr>PowerPoint Presentation</vt:lpstr>
      <vt:lpstr>Outline</vt:lpstr>
      <vt:lpstr>PowerPoint Presentation</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Utility data annotation via Amazon Mechanical Turk</vt:lpstr>
      <vt:lpstr>Amazon Mechanical Turk</vt:lpstr>
      <vt:lpstr>Annotation protocols</vt:lpstr>
      <vt:lpstr>Type keywords</vt:lpstr>
      <vt:lpstr>Select examples </vt:lpstr>
      <vt:lpstr>Select examples</vt:lpstr>
      <vt:lpstr>Click on landmarks</vt:lpstr>
      <vt:lpstr>Outline something</vt:lpstr>
      <vt:lpstr>Motivation</vt:lpstr>
      <vt:lpstr>Issues</vt:lpstr>
      <vt:lpstr>Annotation quality</vt:lpstr>
      <vt:lpstr>How do we get quality annotations?</vt:lpstr>
      <vt:lpstr>Ensuring Annotation Quality</vt:lpstr>
      <vt:lpstr>Pricing</vt:lpstr>
      <vt:lpstr>Examples of Crowdsourcing</vt:lpstr>
      <vt:lpstr>Crowdsourcing to build COCO Dataset</vt:lpstr>
      <vt:lpstr>Crowdsourcing to build COCO Dataset</vt:lpstr>
      <vt:lpstr>Crowdsourcing to build COCO Dataset</vt:lpstr>
      <vt:lpstr>Crowdsourcing to build COCO Dataset</vt:lpstr>
      <vt:lpstr>PowerPoint Presentation</vt:lpstr>
      <vt:lpstr>Examples of Crowdsourcing</vt:lpstr>
      <vt:lpstr>Examples of Crowdsourcing</vt:lpstr>
      <vt:lpstr>PowerPoint Presentation</vt:lpstr>
      <vt:lpstr>Outline</vt:lpstr>
      <vt:lpstr>Grasp success can be auto-labeled</vt:lpstr>
      <vt:lpstr>Object sound can be auto-captured</vt:lpstr>
      <vt:lpstr>Self-supervised Point Cloud Forecasting</vt:lpstr>
      <vt:lpstr>CLIP. Maybe we can just use the internet?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Computation and Computer Vision</dc:title>
  <dc:creator>James Hays</dc:creator>
  <cp:lastModifiedBy>Hays, James H</cp:lastModifiedBy>
  <cp:revision>77</cp:revision>
  <dcterms:created xsi:type="dcterms:W3CDTF">2006-08-16T00:00:00Z</dcterms:created>
  <dcterms:modified xsi:type="dcterms:W3CDTF">2026-03-09T19:43:55Z</dcterms:modified>
</cp:coreProperties>
</file>